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0.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9.bin" ContentType="application/vnd.openxmlformats-officedocument.oleObject"/>
  <Override PartName="/ppt/tags/tag3.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19.xml" ContentType="application/vnd.openxmlformats-officedocument.presentationml.notesSlide+xml"/>
  <Override PartName="/ppt/embeddings/oleObject12.bin" ContentType="application/vnd.openxmlformats-officedocument.oleObject"/>
  <Override PartName="/ppt/tags/tag5.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2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32.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30.bin" ContentType="application/vnd.openxmlformats-officedocument.oleObject"/>
  <Override PartName="/ppt/notesSlides/notesSlide47.xml" ContentType="application/vnd.openxmlformats-officedocument.presentationml.notesSlide+xml"/>
  <Override PartName="/ppt/tags/tag16.xml" ContentType="application/vnd.openxmlformats-officedocument.presentationml.tags+xml"/>
  <Override PartName="/ppt/notesSlides/notesSlide48.xml" ContentType="application/vnd.openxmlformats-officedocument.presentationml.notesSlide+xml"/>
  <Override PartName="/ppt/tags/tag17.xml" ContentType="application/vnd.openxmlformats-officedocument.presentationml.tags+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8.xml" ContentType="application/vnd.openxmlformats-officedocument.presentationml.tags+xml"/>
  <Override PartName="/ppt/notesSlides/notesSlide54.xml" ContentType="application/vnd.openxmlformats-officedocument.presentationml.notesSlide+xml"/>
  <Override PartName="/ppt/tags/tag19.xml" ContentType="application/vnd.openxmlformats-officedocument.presentationml.tags+xml"/>
  <Override PartName="/ppt/notesSlides/notesSlide55.xml" ContentType="application/vnd.openxmlformats-officedocument.presentationml.notesSlide+xml"/>
  <Override PartName="/ppt/tags/tag20.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1.xml" ContentType="application/vnd.openxmlformats-officedocument.presentationml.tags+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3" r:id="rId1"/>
  </p:sldMasterIdLst>
  <p:notesMasterIdLst>
    <p:notesMasterId r:id="rId160"/>
  </p:notesMasterIdLst>
  <p:handoutMasterIdLst>
    <p:handoutMasterId r:id="rId161"/>
  </p:handoutMasterIdLst>
  <p:sldIdLst>
    <p:sldId id="256" r:id="rId2"/>
    <p:sldId id="775" r:id="rId3"/>
    <p:sldId id="531" r:id="rId4"/>
    <p:sldId id="586" r:id="rId5"/>
    <p:sldId id="585" r:id="rId6"/>
    <p:sldId id="563" r:id="rId7"/>
    <p:sldId id="770" r:id="rId8"/>
    <p:sldId id="574" r:id="rId9"/>
    <p:sldId id="575" r:id="rId10"/>
    <p:sldId id="576" r:id="rId11"/>
    <p:sldId id="577" r:id="rId12"/>
    <p:sldId id="578" r:id="rId13"/>
    <p:sldId id="579" r:id="rId14"/>
    <p:sldId id="551" r:id="rId15"/>
    <p:sldId id="561" r:id="rId16"/>
    <p:sldId id="748" r:id="rId17"/>
    <p:sldId id="587" r:id="rId18"/>
    <p:sldId id="588" r:id="rId19"/>
    <p:sldId id="565" r:id="rId20"/>
    <p:sldId id="604" r:id="rId21"/>
    <p:sldId id="603" r:id="rId22"/>
    <p:sldId id="771" r:id="rId23"/>
    <p:sldId id="772" r:id="rId24"/>
    <p:sldId id="592" r:id="rId25"/>
    <p:sldId id="589" r:id="rId26"/>
    <p:sldId id="590" r:id="rId27"/>
    <p:sldId id="593" r:id="rId28"/>
    <p:sldId id="594" r:id="rId29"/>
    <p:sldId id="595" r:id="rId30"/>
    <p:sldId id="600" r:id="rId31"/>
    <p:sldId id="596" r:id="rId32"/>
    <p:sldId id="597" r:id="rId33"/>
    <p:sldId id="599" r:id="rId34"/>
    <p:sldId id="533" r:id="rId35"/>
    <p:sldId id="612" r:id="rId36"/>
    <p:sldId id="580" r:id="rId37"/>
    <p:sldId id="605" r:id="rId38"/>
    <p:sldId id="606" r:id="rId39"/>
    <p:sldId id="609" r:id="rId40"/>
    <p:sldId id="581" r:id="rId41"/>
    <p:sldId id="610" r:id="rId42"/>
    <p:sldId id="582" r:id="rId43"/>
    <p:sldId id="583" r:id="rId44"/>
    <p:sldId id="717" r:id="rId45"/>
    <p:sldId id="647" r:id="rId46"/>
    <p:sldId id="641" r:id="rId47"/>
    <p:sldId id="642" r:id="rId48"/>
    <p:sldId id="643" r:id="rId49"/>
    <p:sldId id="644" r:id="rId50"/>
    <p:sldId id="645" r:id="rId51"/>
    <p:sldId id="646" r:id="rId52"/>
    <p:sldId id="749" r:id="rId53"/>
    <p:sldId id="753" r:id="rId54"/>
    <p:sldId id="613" r:id="rId55"/>
    <p:sldId id="750" r:id="rId56"/>
    <p:sldId id="611" r:id="rId57"/>
    <p:sldId id="616" r:id="rId58"/>
    <p:sldId id="617" r:id="rId59"/>
    <p:sldId id="618" r:id="rId60"/>
    <p:sldId id="619" r:id="rId61"/>
    <p:sldId id="620" r:id="rId62"/>
    <p:sldId id="622" r:id="rId63"/>
    <p:sldId id="623" r:id="rId64"/>
    <p:sldId id="639" r:id="rId65"/>
    <p:sldId id="624" r:id="rId66"/>
    <p:sldId id="625" r:id="rId67"/>
    <p:sldId id="626" r:id="rId68"/>
    <p:sldId id="627" r:id="rId69"/>
    <p:sldId id="628" r:id="rId70"/>
    <p:sldId id="629" r:id="rId71"/>
    <p:sldId id="630" r:id="rId72"/>
    <p:sldId id="631" r:id="rId73"/>
    <p:sldId id="632" r:id="rId74"/>
    <p:sldId id="633" r:id="rId75"/>
    <p:sldId id="637" r:id="rId76"/>
    <p:sldId id="636" r:id="rId77"/>
    <p:sldId id="634" r:id="rId78"/>
    <p:sldId id="635" r:id="rId79"/>
    <p:sldId id="638" r:id="rId80"/>
    <p:sldId id="649" r:id="rId81"/>
    <p:sldId id="650" r:id="rId82"/>
    <p:sldId id="651" r:id="rId83"/>
    <p:sldId id="652" r:id="rId84"/>
    <p:sldId id="653" r:id="rId85"/>
    <p:sldId id="654" r:id="rId86"/>
    <p:sldId id="655" r:id="rId87"/>
    <p:sldId id="656" r:id="rId88"/>
    <p:sldId id="659" r:id="rId89"/>
    <p:sldId id="658" r:id="rId90"/>
    <p:sldId id="660" r:id="rId91"/>
    <p:sldId id="661" r:id="rId92"/>
    <p:sldId id="662" r:id="rId93"/>
    <p:sldId id="675" r:id="rId94"/>
    <p:sldId id="686" r:id="rId95"/>
    <p:sldId id="687" r:id="rId96"/>
    <p:sldId id="684" r:id="rId97"/>
    <p:sldId id="685" r:id="rId98"/>
    <p:sldId id="718" r:id="rId99"/>
    <p:sldId id="719" r:id="rId100"/>
    <p:sldId id="757" r:id="rId101"/>
    <p:sldId id="758" r:id="rId102"/>
    <p:sldId id="759" r:id="rId103"/>
    <p:sldId id="760" r:id="rId104"/>
    <p:sldId id="761" r:id="rId105"/>
    <p:sldId id="762" r:id="rId106"/>
    <p:sldId id="763" r:id="rId107"/>
    <p:sldId id="764" r:id="rId108"/>
    <p:sldId id="751" r:id="rId109"/>
    <p:sldId id="754" r:id="rId110"/>
    <p:sldId id="739" r:id="rId111"/>
    <p:sldId id="752" r:id="rId112"/>
    <p:sldId id="694" r:id="rId113"/>
    <p:sldId id="695" r:id="rId114"/>
    <p:sldId id="699" r:id="rId115"/>
    <p:sldId id="741" r:id="rId116"/>
    <p:sldId id="755" r:id="rId117"/>
    <p:sldId id="701" r:id="rId118"/>
    <p:sldId id="702" r:id="rId119"/>
    <p:sldId id="703" r:id="rId120"/>
    <p:sldId id="704" r:id="rId121"/>
    <p:sldId id="706" r:id="rId122"/>
    <p:sldId id="707" r:id="rId123"/>
    <p:sldId id="697" r:id="rId124"/>
    <p:sldId id="708" r:id="rId125"/>
    <p:sldId id="698" r:id="rId126"/>
    <p:sldId id="710" r:id="rId127"/>
    <p:sldId id="756" r:id="rId128"/>
    <p:sldId id="714" r:id="rId129"/>
    <p:sldId id="711" r:id="rId130"/>
    <p:sldId id="712" r:id="rId131"/>
    <p:sldId id="722" r:id="rId132"/>
    <p:sldId id="723" r:id="rId133"/>
    <p:sldId id="724" r:id="rId134"/>
    <p:sldId id="715" r:id="rId135"/>
    <p:sldId id="716" r:id="rId136"/>
    <p:sldId id="521" r:id="rId137"/>
    <p:sldId id="543" r:id="rId138"/>
    <p:sldId id="524" r:id="rId139"/>
    <p:sldId id="726" r:id="rId140"/>
    <p:sldId id="727" r:id="rId141"/>
    <p:sldId id="728" r:id="rId142"/>
    <p:sldId id="768" r:id="rId143"/>
    <p:sldId id="730" r:id="rId144"/>
    <p:sldId id="731" r:id="rId145"/>
    <p:sldId id="732" r:id="rId146"/>
    <p:sldId id="733" r:id="rId147"/>
    <p:sldId id="734" r:id="rId148"/>
    <p:sldId id="735" r:id="rId149"/>
    <p:sldId id="736" r:id="rId150"/>
    <p:sldId id="737" r:id="rId151"/>
    <p:sldId id="738" r:id="rId152"/>
    <p:sldId id="769" r:id="rId153"/>
    <p:sldId id="773" r:id="rId154"/>
    <p:sldId id="742" r:id="rId155"/>
    <p:sldId id="743" r:id="rId156"/>
    <p:sldId id="744" r:id="rId157"/>
    <p:sldId id="745" r:id="rId158"/>
    <p:sldId id="339" r:id="rId159"/>
  </p:sldIdLst>
  <p:sldSz cx="9906000" cy="6858000" type="A4"/>
  <p:notesSz cx="7099300" cy="10234613"/>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scaleToFitPaper="1" frameSlides="1"/>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FAD"/>
    <a:srgbClr val="1551AD"/>
    <a:srgbClr val="00FFFF"/>
    <a:srgbClr val="006600"/>
    <a:srgbClr val="0000CC"/>
    <a:srgbClr val="00CC00"/>
    <a:srgbClr val="FFCCCC"/>
    <a:srgbClr val="000099"/>
    <a:srgbClr val="D6009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6" autoAdjust="0"/>
    <p:restoredTop sz="84838" autoAdjust="0"/>
  </p:normalViewPr>
  <p:slideViewPr>
    <p:cSldViewPr>
      <p:cViewPr varScale="1">
        <p:scale>
          <a:sx n="75" d="100"/>
          <a:sy n="75" d="100"/>
        </p:scale>
        <p:origin x="-1360" y="-112"/>
      </p:cViewPr>
      <p:guideLst>
        <p:guide orient="horz" pos="2160"/>
        <p:guide pos="3120"/>
      </p:guideLst>
    </p:cSldViewPr>
  </p:slideViewPr>
  <p:outlineViewPr>
    <p:cViewPr>
      <p:scale>
        <a:sx n="33" d="100"/>
        <a:sy n="33" d="100"/>
      </p:scale>
      <p:origin x="0" y="10064"/>
    </p:cViewPr>
  </p:outlineViewPr>
  <p:notesTextViewPr>
    <p:cViewPr>
      <p:scale>
        <a:sx n="100" d="100"/>
        <a:sy n="100" d="100"/>
      </p:scale>
      <p:origin x="0" y="0"/>
    </p:cViewPr>
  </p:notesTextViewPr>
  <p:sorterViewPr>
    <p:cViewPr>
      <p:scale>
        <a:sx n="219" d="100"/>
        <a:sy n="219" d="100"/>
      </p:scale>
      <p:origin x="0" y="10512"/>
    </p:cViewPr>
  </p:sorterViewPr>
  <p:notesViewPr>
    <p:cSldViewPr snapToGrid="0" snapToObjects="1">
      <p:cViewPr varScale="1">
        <p:scale>
          <a:sx n="66" d="100"/>
          <a:sy n="66" d="100"/>
        </p:scale>
        <p:origin x="-3928" y="-12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notesMaster" Target="notesMasters/notesMaster1.xml"/><Relationship Id="rId161" Type="http://schemas.openxmlformats.org/officeDocument/2006/relationships/handoutMaster" Target="handoutMasters/handoutMaster1.xml"/><Relationship Id="rId16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presProps" Target="presProps.xml"/><Relationship Id="rId164" Type="http://schemas.openxmlformats.org/officeDocument/2006/relationships/viewProps" Target="viewProps.xml"/><Relationship Id="rId165" Type="http://schemas.openxmlformats.org/officeDocument/2006/relationships/theme" Target="theme/theme1.xml"/><Relationship Id="rId16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ata2.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ata3.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ata4.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ata6.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ata7.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ata8.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gif"/><Relationship Id="rId3"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000000"/>
              </a:solidFill>
              <a:latin typeface="+mn-lt"/>
              <a:ea typeface="黑体" pitchFamily="49" charset="-122"/>
            </a:rPr>
            <a:t>Test</a:t>
          </a:r>
          <a:endParaRPr lang="zh-CN" altLang="en-US" sz="2800" i="1"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chemeClr val="tx1"/>
              </a:solidFill>
              <a:latin typeface="+mn-lt"/>
              <a:ea typeface="黑体" pitchFamily="49" charset="-122"/>
            </a:rPr>
            <a:t>Measure</a:t>
          </a:r>
          <a:endParaRPr lang="zh-CN" altLang="en-US" sz="48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000000"/>
              </a:solidFill>
              <a:latin typeface="+mn-lt"/>
              <a:ea typeface="黑体" pitchFamily="49" charset="-122"/>
            </a:rPr>
            <a:t>Models</a:t>
          </a:r>
          <a:endParaRPr lang="zh-CN" altLang="en-US" sz="4800" i="1"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2852" custLinFactNeighborY="-24544">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52271" custLinFactNeighborY="-750">
        <dgm:presLayoutVars>
          <dgm:chMax val="0"/>
          <dgm:chPref val="0"/>
          <dgm:bulletEnabled val="1"/>
        </dgm:presLayoutVars>
      </dgm:prSet>
      <dgm:spPr/>
      <dgm:t>
        <a:bodyPr/>
        <a:lstStyle/>
        <a:p>
          <a:endParaRPr lang="zh-CN" altLang="en-US"/>
        </a:p>
      </dgm:t>
    </dgm:pt>
  </dgm:ptLst>
  <dgm:cxnLst>
    <dgm:cxn modelId="{EED59DA5-64E8-48CD-B2AE-4E05E12F465D}" srcId="{4C5EBAB1-1B4A-4BCB-83B7-00A958FFB74A}" destId="{33CAC4D3-FBB1-4182-884F-16711BB3F8BC}" srcOrd="2" destOrd="0" parTransId="{4E513E01-C747-4A49-AB61-9D906E97EAE6}" sibTransId="{1368318A-BCD8-43D3-BFE3-8839B99AB6BD}"/>
    <dgm:cxn modelId="{EC2EF42E-5164-9D44-8E21-459AA16AF0FF}" type="presOf" srcId="{81122D68-DC3C-4225-A898-BE9951F72CD2}" destId="{017830EA-25B9-434E-A09F-282AEF048E3C}" srcOrd="0" destOrd="0" presId="urn:microsoft.com/office/officeart/2011/layout/RadialPictureList"/>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A6DAD961-E613-3541-8251-C3922A2C7A31}" type="presOf" srcId="{75F3DA03-E5EC-4FE7-8E57-74E4EBF5007A}" destId="{72481160-28DE-491F-82BF-A4F31BDE128E}" srcOrd="0" destOrd="0" presId="urn:microsoft.com/office/officeart/2011/layout/RadialPictureList"/>
    <dgm:cxn modelId="{7B7441A4-40F3-5F49-8C95-EB1DB00CA645}" type="presOf" srcId="{33CAC4D3-FBB1-4182-884F-16711BB3F8BC}" destId="{BF840FEE-B2B3-4048-BF99-3F112411A48D}" srcOrd="0" destOrd="0" presId="urn:microsoft.com/office/officeart/2011/layout/RadialPictureList"/>
    <dgm:cxn modelId="{65EE6BE5-B742-FE49-9123-4BB50D2D7E59}" type="presOf" srcId="{B9503E3D-8EAE-4E52-BB30-26EBB90393EC}" destId="{E4BF17AE-046C-4DFA-A8DF-EC9BC6B71CD3}" srcOrd="0" destOrd="0" presId="urn:microsoft.com/office/officeart/2011/layout/RadialPictureList"/>
    <dgm:cxn modelId="{611D1C10-BE76-0A45-8DC3-55011ECE3352}" type="presOf" srcId="{4C5EBAB1-1B4A-4BCB-83B7-00A958FFB74A}" destId="{6E786FB9-DC77-4CB5-BBAA-4D5BBD8AAB7B}" srcOrd="0" destOrd="0" presId="urn:microsoft.com/office/officeart/2011/layout/RadialPictureList"/>
    <dgm:cxn modelId="{02979709-4BEB-410C-AB34-193232B26606}" srcId="{4C5EBAB1-1B4A-4BCB-83B7-00A958FFB74A}" destId="{81122D68-DC3C-4225-A898-BE9951F72CD2}" srcOrd="0" destOrd="0" parTransId="{388689FD-01B3-4864-94C9-5D14F1BF40C5}" sibTransId="{6E095BE3-BF0C-44F4-8AEC-E2E05D60B318}"/>
    <dgm:cxn modelId="{CDEA93EA-D62D-724A-95A7-85486A2C5668}" type="presParOf" srcId="{E4BF17AE-046C-4DFA-A8DF-EC9BC6B71CD3}" destId="{6E786FB9-DC77-4CB5-BBAA-4D5BBD8AAB7B}" srcOrd="0" destOrd="0" presId="urn:microsoft.com/office/officeart/2011/layout/RadialPictureList"/>
    <dgm:cxn modelId="{60916F80-BB4E-6140-9BB4-13B26F9C6C90}" type="presParOf" srcId="{E4BF17AE-046C-4DFA-A8DF-EC9BC6B71CD3}" destId="{6E5F7B58-1E8A-48E7-84E4-41B8B6BDB559}" srcOrd="1" destOrd="0" presId="urn:microsoft.com/office/officeart/2011/layout/RadialPictureList"/>
    <dgm:cxn modelId="{CB5F507B-C4FF-1E45-829F-07819CF68B1E}" type="presParOf" srcId="{E4BF17AE-046C-4DFA-A8DF-EC9BC6B71CD3}" destId="{62324BA0-A1EB-46E6-B0AB-8442C64F5D21}" srcOrd="2" destOrd="0" presId="urn:microsoft.com/office/officeart/2011/layout/RadialPictureList"/>
    <dgm:cxn modelId="{43B3F63B-1081-6844-A524-10A7DEC0F8A8}" type="presParOf" srcId="{E4BF17AE-046C-4DFA-A8DF-EC9BC6B71CD3}" destId="{017830EA-25B9-434E-A09F-282AEF048E3C}" srcOrd="3" destOrd="0" presId="urn:microsoft.com/office/officeart/2011/layout/RadialPictureList"/>
    <dgm:cxn modelId="{6FBDADFB-37AE-D940-B69D-5727EAAE5783}" type="presParOf" srcId="{E4BF17AE-046C-4DFA-A8DF-EC9BC6B71CD3}" destId="{7B2B6315-0634-4C5B-A143-AF9C238A42C9}" srcOrd="4" destOrd="0" presId="urn:microsoft.com/office/officeart/2011/layout/RadialPictureList"/>
    <dgm:cxn modelId="{653FA202-0E99-0449-9CF2-0FD5265685DD}" type="presParOf" srcId="{7B2B6315-0634-4C5B-A143-AF9C238A42C9}" destId="{DE1930D8-68AC-4E30-9769-B6B93E03C642}" srcOrd="0" destOrd="0" presId="urn:microsoft.com/office/officeart/2011/layout/RadialPictureList"/>
    <dgm:cxn modelId="{B4D81A11-BF62-DE40-B26F-754AC7CF4617}" type="presParOf" srcId="{E4BF17AE-046C-4DFA-A8DF-EC9BC6B71CD3}" destId="{72481160-28DE-491F-82BF-A4F31BDE128E}" srcOrd="5" destOrd="0" presId="urn:microsoft.com/office/officeart/2011/layout/RadialPictureList"/>
    <dgm:cxn modelId="{F067FA64-ACFF-2F4B-8825-17C57F0277A3}" type="presParOf" srcId="{E4BF17AE-046C-4DFA-A8DF-EC9BC6B71CD3}" destId="{428EDD67-1C18-4C12-BCC1-226ED637D7BF}" srcOrd="6" destOrd="0" presId="urn:microsoft.com/office/officeart/2011/layout/RadialPictureList"/>
    <dgm:cxn modelId="{30948DE2-2A98-3740-AA79-CB4F6A3CB453}" type="presParOf" srcId="{428EDD67-1C18-4C12-BCC1-226ED637D7BF}" destId="{A53F4080-828C-4302-A6DD-B96EBA3434E9}" srcOrd="0" destOrd="0" presId="urn:microsoft.com/office/officeart/2011/layout/RadialPictureList"/>
    <dgm:cxn modelId="{AFB23383-8C68-934F-9914-C162E4A75542}"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000000"/>
              </a:solidFill>
              <a:latin typeface="+mn-lt"/>
              <a:ea typeface="黑体" pitchFamily="49" charset="-122"/>
            </a:rPr>
            <a:t>Test</a:t>
          </a:r>
          <a:endParaRPr lang="zh-CN" altLang="en-US" sz="2800" i="1"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chemeClr val="tx1"/>
              </a:solidFill>
              <a:latin typeface="+mn-lt"/>
              <a:ea typeface="黑体" pitchFamily="49" charset="-122"/>
            </a:rPr>
            <a:t>Measure</a:t>
          </a:r>
          <a:endParaRPr lang="zh-CN" altLang="en-US" sz="48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000000"/>
              </a:solidFill>
              <a:latin typeface="+mn-lt"/>
              <a:ea typeface="黑体" pitchFamily="49" charset="-122"/>
            </a:rPr>
            <a:t>Models</a:t>
          </a:r>
          <a:endParaRPr lang="zh-CN" altLang="en-US" sz="4800" i="1"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3897" custLinFactNeighborY="-19761">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49721" custLinFactNeighborY="-11830">
        <dgm:presLayoutVars>
          <dgm:chMax val="0"/>
          <dgm:chPref val="0"/>
          <dgm:bulletEnabled val="1"/>
        </dgm:presLayoutVars>
      </dgm:prSet>
      <dgm:spPr/>
      <dgm:t>
        <a:bodyPr/>
        <a:lstStyle/>
        <a:p>
          <a:endParaRPr lang="zh-CN" altLang="en-US"/>
        </a:p>
      </dgm:t>
    </dgm:pt>
  </dgm:ptLst>
  <dgm:cxnLst>
    <dgm:cxn modelId="{EED59DA5-64E8-48CD-B2AE-4E05E12F465D}" srcId="{4C5EBAB1-1B4A-4BCB-83B7-00A958FFB74A}" destId="{33CAC4D3-FBB1-4182-884F-16711BB3F8BC}" srcOrd="2" destOrd="0" parTransId="{4E513E01-C747-4A49-AB61-9D906E97EAE6}" sibTransId="{1368318A-BCD8-43D3-BFE3-8839B99AB6BD}"/>
    <dgm:cxn modelId="{8A25C92B-9490-45F1-BC5A-37D4D1FDFD7E}" type="presOf" srcId="{75F3DA03-E5EC-4FE7-8E57-74E4EBF5007A}" destId="{72481160-28DE-491F-82BF-A4F31BDE128E}" srcOrd="0" destOrd="0" presId="urn:microsoft.com/office/officeart/2011/layout/RadialPictureList"/>
    <dgm:cxn modelId="{8C197AA5-0EDD-47A0-B350-923A6F2072D8}" type="presOf" srcId="{81122D68-DC3C-4225-A898-BE9951F72CD2}" destId="{017830EA-25B9-434E-A09F-282AEF048E3C}" srcOrd="0" destOrd="0" presId="urn:microsoft.com/office/officeart/2011/layout/RadialPictureList"/>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5E888774-D029-4C7B-91E8-61A66092B9A3}" type="presOf" srcId="{4C5EBAB1-1B4A-4BCB-83B7-00A958FFB74A}" destId="{6E786FB9-DC77-4CB5-BBAA-4D5BBD8AAB7B}" srcOrd="0" destOrd="0" presId="urn:microsoft.com/office/officeart/2011/layout/RadialPictureList"/>
    <dgm:cxn modelId="{CE1386C0-F5B1-43CA-B13D-E2507F98A817}" type="presOf" srcId="{33CAC4D3-FBB1-4182-884F-16711BB3F8BC}" destId="{BF840FEE-B2B3-4048-BF99-3F112411A48D}" srcOrd="0" destOrd="0" presId="urn:microsoft.com/office/officeart/2011/layout/RadialPictureList"/>
    <dgm:cxn modelId="{4322F0E4-D0DF-4A66-A4BC-147C18EDAA1F}" type="presOf" srcId="{B9503E3D-8EAE-4E52-BB30-26EBB90393EC}" destId="{E4BF17AE-046C-4DFA-A8DF-EC9BC6B71CD3}" srcOrd="0" destOrd="0" presId="urn:microsoft.com/office/officeart/2011/layout/RadialPictureList"/>
    <dgm:cxn modelId="{02979709-4BEB-410C-AB34-193232B26606}" srcId="{4C5EBAB1-1B4A-4BCB-83B7-00A958FFB74A}" destId="{81122D68-DC3C-4225-A898-BE9951F72CD2}" srcOrd="0" destOrd="0" parTransId="{388689FD-01B3-4864-94C9-5D14F1BF40C5}" sibTransId="{6E095BE3-BF0C-44F4-8AEC-E2E05D60B318}"/>
    <dgm:cxn modelId="{A69A959B-D6B4-4FE6-A81F-BE5FF30FE324}" type="presParOf" srcId="{E4BF17AE-046C-4DFA-A8DF-EC9BC6B71CD3}" destId="{6E786FB9-DC77-4CB5-BBAA-4D5BBD8AAB7B}" srcOrd="0" destOrd="0" presId="urn:microsoft.com/office/officeart/2011/layout/RadialPictureList"/>
    <dgm:cxn modelId="{8C7B3BC4-5CEF-42C9-A4D4-CEF0BBD54171}" type="presParOf" srcId="{E4BF17AE-046C-4DFA-A8DF-EC9BC6B71CD3}" destId="{6E5F7B58-1E8A-48E7-84E4-41B8B6BDB559}" srcOrd="1" destOrd="0" presId="urn:microsoft.com/office/officeart/2011/layout/RadialPictureList"/>
    <dgm:cxn modelId="{E15FAD6B-D354-4A7C-BEC6-A77C84B26AC4}" type="presParOf" srcId="{E4BF17AE-046C-4DFA-A8DF-EC9BC6B71CD3}" destId="{62324BA0-A1EB-46E6-B0AB-8442C64F5D21}" srcOrd="2" destOrd="0" presId="urn:microsoft.com/office/officeart/2011/layout/RadialPictureList"/>
    <dgm:cxn modelId="{F9EAA300-BBFD-4D1E-9AA1-4AAF571FF6B1}" type="presParOf" srcId="{E4BF17AE-046C-4DFA-A8DF-EC9BC6B71CD3}" destId="{017830EA-25B9-434E-A09F-282AEF048E3C}" srcOrd="3" destOrd="0" presId="urn:microsoft.com/office/officeart/2011/layout/RadialPictureList"/>
    <dgm:cxn modelId="{293E272F-EAF9-49A5-935C-4EDD58E9A7D5}" type="presParOf" srcId="{E4BF17AE-046C-4DFA-A8DF-EC9BC6B71CD3}" destId="{7B2B6315-0634-4C5B-A143-AF9C238A42C9}" srcOrd="4" destOrd="0" presId="urn:microsoft.com/office/officeart/2011/layout/RadialPictureList"/>
    <dgm:cxn modelId="{F50A4C77-E1C7-48F5-9DD3-5550CEAB9A5E}" type="presParOf" srcId="{7B2B6315-0634-4C5B-A143-AF9C238A42C9}" destId="{DE1930D8-68AC-4E30-9769-B6B93E03C642}" srcOrd="0" destOrd="0" presId="urn:microsoft.com/office/officeart/2011/layout/RadialPictureList"/>
    <dgm:cxn modelId="{C390D817-6E00-4BD1-9AED-951B7D8AEA34}" type="presParOf" srcId="{E4BF17AE-046C-4DFA-A8DF-EC9BC6B71CD3}" destId="{72481160-28DE-491F-82BF-A4F31BDE128E}" srcOrd="5" destOrd="0" presId="urn:microsoft.com/office/officeart/2011/layout/RadialPictureList"/>
    <dgm:cxn modelId="{CFDAD98E-6149-498E-B4A6-DBF1A8534114}" type="presParOf" srcId="{E4BF17AE-046C-4DFA-A8DF-EC9BC6B71CD3}" destId="{428EDD67-1C18-4C12-BCC1-226ED637D7BF}" srcOrd="6" destOrd="0" presId="urn:microsoft.com/office/officeart/2011/layout/RadialPictureList"/>
    <dgm:cxn modelId="{642C710B-E243-4610-BBD3-96666ECFABC1}" type="presParOf" srcId="{428EDD67-1C18-4C12-BCC1-226ED637D7BF}" destId="{A53F4080-828C-4302-A6DD-B96EBA3434E9}" srcOrd="0" destOrd="0" presId="urn:microsoft.com/office/officeart/2011/layout/RadialPictureList"/>
    <dgm:cxn modelId="{2A54A0D7-548C-4BAF-BC91-0364C2F40D08}"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b="1" dirty="0" smtClean="0">
              <a:solidFill>
                <a:srgbClr val="FF0000"/>
              </a:solidFill>
              <a:latin typeface="+mn-lt"/>
              <a:ea typeface="黑体" pitchFamily="49" charset="-122"/>
            </a:rPr>
            <a:t>Test</a:t>
          </a:r>
          <a:endParaRPr lang="zh-CN" altLang="en-US" sz="2800" b="1" i="1" dirty="0">
            <a:solidFill>
              <a:srgbClr val="FF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rgbClr val="7F7F7F"/>
              </a:solidFill>
              <a:latin typeface="+mn-lt"/>
              <a:ea typeface="黑体" pitchFamily="49" charset="-122"/>
            </a:rPr>
            <a:t>Measure</a:t>
          </a:r>
          <a:endParaRPr lang="zh-CN" altLang="en-US" sz="4800" i="1" dirty="0">
            <a:solidFill>
              <a:srgbClr val="7F7F7F"/>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7F7F7F"/>
              </a:solidFill>
              <a:latin typeface="+mn-lt"/>
              <a:ea typeface="黑体" pitchFamily="49" charset="-122"/>
            </a:rPr>
            <a:t>Models</a:t>
          </a:r>
          <a:endParaRPr lang="zh-CN" altLang="en-US" sz="4800" i="1" dirty="0">
            <a:solidFill>
              <a:srgbClr val="7F7F7F"/>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3897" custLinFactNeighborY="-19761">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49721" custLinFactNeighborY="-11428">
        <dgm:presLayoutVars>
          <dgm:chMax val="0"/>
          <dgm:chPref val="0"/>
          <dgm:bulletEnabled val="1"/>
        </dgm:presLayoutVars>
      </dgm:prSet>
      <dgm:spPr/>
      <dgm:t>
        <a:bodyPr/>
        <a:lstStyle/>
        <a:p>
          <a:endParaRPr lang="zh-CN" altLang="en-US"/>
        </a:p>
      </dgm:t>
    </dgm:pt>
  </dgm:ptLst>
  <dgm:cxnLst>
    <dgm:cxn modelId="{EED59DA5-64E8-48CD-B2AE-4E05E12F465D}" srcId="{4C5EBAB1-1B4A-4BCB-83B7-00A958FFB74A}" destId="{33CAC4D3-FBB1-4182-884F-16711BB3F8BC}" srcOrd="2" destOrd="0" parTransId="{4E513E01-C747-4A49-AB61-9D906E97EAE6}" sibTransId="{1368318A-BCD8-43D3-BFE3-8839B99AB6BD}"/>
    <dgm:cxn modelId="{DDF699EA-B97E-4B4B-AD3F-37C54B9782BC}" type="presOf" srcId="{33CAC4D3-FBB1-4182-884F-16711BB3F8BC}" destId="{BF840FEE-B2B3-4048-BF99-3F112411A48D}" srcOrd="0" destOrd="0" presId="urn:microsoft.com/office/officeart/2011/layout/RadialPictureList"/>
    <dgm:cxn modelId="{B4DD6E5C-DF74-F54F-A672-5962F8E56B30}" type="presOf" srcId="{81122D68-DC3C-4225-A898-BE9951F72CD2}" destId="{017830EA-25B9-434E-A09F-282AEF048E3C}" srcOrd="0" destOrd="0" presId="urn:microsoft.com/office/officeart/2011/layout/RadialPictureList"/>
    <dgm:cxn modelId="{02065CB7-95D0-E14B-8FEA-8FF9715FF73C}" type="presOf" srcId="{4C5EBAB1-1B4A-4BCB-83B7-00A958FFB74A}" destId="{6E786FB9-DC77-4CB5-BBAA-4D5BBD8AAB7B}" srcOrd="0" destOrd="0" presId="urn:microsoft.com/office/officeart/2011/layout/RadialPictureList"/>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5559AD93-FE16-CE4D-98B7-8E1537C78D23}" type="presOf" srcId="{B9503E3D-8EAE-4E52-BB30-26EBB90393EC}" destId="{E4BF17AE-046C-4DFA-A8DF-EC9BC6B71CD3}" srcOrd="0" destOrd="0" presId="urn:microsoft.com/office/officeart/2011/layout/RadialPictureList"/>
    <dgm:cxn modelId="{02979709-4BEB-410C-AB34-193232B26606}" srcId="{4C5EBAB1-1B4A-4BCB-83B7-00A958FFB74A}" destId="{81122D68-DC3C-4225-A898-BE9951F72CD2}" srcOrd="0" destOrd="0" parTransId="{388689FD-01B3-4864-94C9-5D14F1BF40C5}" sibTransId="{6E095BE3-BF0C-44F4-8AEC-E2E05D60B318}"/>
    <dgm:cxn modelId="{960DE05A-1838-9943-89BB-0BB5C6229629}" type="presOf" srcId="{75F3DA03-E5EC-4FE7-8E57-74E4EBF5007A}" destId="{72481160-28DE-491F-82BF-A4F31BDE128E}" srcOrd="0" destOrd="0" presId="urn:microsoft.com/office/officeart/2011/layout/RadialPictureList"/>
    <dgm:cxn modelId="{164B53EB-AB92-6144-A6A1-196EE8C81BC3}" type="presParOf" srcId="{E4BF17AE-046C-4DFA-A8DF-EC9BC6B71CD3}" destId="{6E786FB9-DC77-4CB5-BBAA-4D5BBD8AAB7B}" srcOrd="0" destOrd="0" presId="urn:microsoft.com/office/officeart/2011/layout/RadialPictureList"/>
    <dgm:cxn modelId="{A2656046-F8A2-524F-9D6B-B234CA36BEEA}" type="presParOf" srcId="{E4BF17AE-046C-4DFA-A8DF-EC9BC6B71CD3}" destId="{6E5F7B58-1E8A-48E7-84E4-41B8B6BDB559}" srcOrd="1" destOrd="0" presId="urn:microsoft.com/office/officeart/2011/layout/RadialPictureList"/>
    <dgm:cxn modelId="{8C057D0D-AA88-DF41-8088-84BF5FB69274}" type="presParOf" srcId="{E4BF17AE-046C-4DFA-A8DF-EC9BC6B71CD3}" destId="{62324BA0-A1EB-46E6-B0AB-8442C64F5D21}" srcOrd="2" destOrd="0" presId="urn:microsoft.com/office/officeart/2011/layout/RadialPictureList"/>
    <dgm:cxn modelId="{85C919CB-0BF4-7A4E-B03C-3FC7D9E7E0CC}" type="presParOf" srcId="{E4BF17AE-046C-4DFA-A8DF-EC9BC6B71CD3}" destId="{017830EA-25B9-434E-A09F-282AEF048E3C}" srcOrd="3" destOrd="0" presId="urn:microsoft.com/office/officeart/2011/layout/RadialPictureList"/>
    <dgm:cxn modelId="{CF7F1F97-FE81-B242-9F86-A7AA710EFB36}" type="presParOf" srcId="{E4BF17AE-046C-4DFA-A8DF-EC9BC6B71CD3}" destId="{7B2B6315-0634-4C5B-A143-AF9C238A42C9}" srcOrd="4" destOrd="0" presId="urn:microsoft.com/office/officeart/2011/layout/RadialPictureList"/>
    <dgm:cxn modelId="{BF8E75F0-A214-5F48-9AC4-99F8742F1EC5}" type="presParOf" srcId="{7B2B6315-0634-4C5B-A143-AF9C238A42C9}" destId="{DE1930D8-68AC-4E30-9769-B6B93E03C642}" srcOrd="0" destOrd="0" presId="urn:microsoft.com/office/officeart/2011/layout/RadialPictureList"/>
    <dgm:cxn modelId="{A15AC041-62DE-0B48-855B-41C63BF9552C}" type="presParOf" srcId="{E4BF17AE-046C-4DFA-A8DF-EC9BC6B71CD3}" destId="{72481160-28DE-491F-82BF-A4F31BDE128E}" srcOrd="5" destOrd="0" presId="urn:microsoft.com/office/officeart/2011/layout/RadialPictureList"/>
    <dgm:cxn modelId="{80D7FD4E-9350-AC44-B181-2FC3E88D03E6}" type="presParOf" srcId="{E4BF17AE-046C-4DFA-A8DF-EC9BC6B71CD3}" destId="{428EDD67-1C18-4C12-BCC1-226ED637D7BF}" srcOrd="6" destOrd="0" presId="urn:microsoft.com/office/officeart/2011/layout/RadialPictureList"/>
    <dgm:cxn modelId="{DFB5AC62-DFB8-BB45-ACE3-C1B8F9E4D4FC}" type="presParOf" srcId="{428EDD67-1C18-4C12-BCC1-226ED637D7BF}" destId="{A53F4080-828C-4302-A6DD-B96EBA3434E9}" srcOrd="0" destOrd="0" presId="urn:microsoft.com/office/officeart/2011/layout/RadialPictureList"/>
    <dgm:cxn modelId="{A08BE675-C435-3643-BBA6-4D19BDE7D907}"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chemeClr val="bg1">
                  <a:lumMod val="50000"/>
                </a:schemeClr>
              </a:solidFill>
              <a:latin typeface="+mn-lt"/>
              <a:ea typeface="黑体" pitchFamily="49" charset="-122"/>
            </a:rPr>
            <a:t>Test</a:t>
          </a:r>
          <a:endParaRPr lang="zh-CN" altLang="en-US" sz="2800" i="1" dirty="0">
            <a:solidFill>
              <a:schemeClr val="bg1">
                <a:lumMod val="50000"/>
              </a:schemeClr>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b="1" dirty="0" smtClean="0">
              <a:solidFill>
                <a:srgbClr val="FF0000"/>
              </a:solidFill>
              <a:latin typeface="+mn-lt"/>
              <a:ea typeface="黑体" pitchFamily="49" charset="-122"/>
            </a:rPr>
            <a:t>Measure</a:t>
          </a:r>
          <a:endParaRPr lang="zh-CN" altLang="en-US" sz="4800" b="1" i="1" dirty="0">
            <a:solidFill>
              <a:srgbClr val="FF0000"/>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7F7F7F"/>
              </a:solidFill>
              <a:latin typeface="+mn-lt"/>
              <a:ea typeface="黑体" pitchFamily="49" charset="-122"/>
            </a:rPr>
            <a:t>Models</a:t>
          </a:r>
          <a:endParaRPr lang="zh-CN" altLang="en-US" sz="4800" i="1" dirty="0">
            <a:solidFill>
              <a:srgbClr val="7F7F7F"/>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9619" custScaleY="78104" custLinFactNeighborX="34761" custLinFactNeighborY="-19761">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45632" custLinFactNeighborY="-11830">
        <dgm:presLayoutVars>
          <dgm:chMax val="0"/>
          <dgm:chPref val="0"/>
          <dgm:bulletEnabled val="1"/>
        </dgm:presLayoutVars>
      </dgm:prSet>
      <dgm:spPr/>
      <dgm:t>
        <a:bodyPr/>
        <a:lstStyle/>
        <a:p>
          <a:endParaRPr lang="zh-CN" altLang="en-US"/>
        </a:p>
      </dgm:t>
    </dgm:pt>
  </dgm:ptLst>
  <dgm:cxnLst>
    <dgm:cxn modelId="{1A4DA1B4-47A8-C243-BE3F-F66CD46F0666}" type="presOf" srcId="{4C5EBAB1-1B4A-4BCB-83B7-00A958FFB74A}" destId="{6E786FB9-DC77-4CB5-BBAA-4D5BBD8AAB7B}" srcOrd="0" destOrd="0" presId="urn:microsoft.com/office/officeart/2011/layout/RadialPictureList"/>
    <dgm:cxn modelId="{31090ACF-4E10-FC47-8AB3-57B01687CD5B}" type="presOf" srcId="{75F3DA03-E5EC-4FE7-8E57-74E4EBF5007A}" destId="{72481160-28DE-491F-82BF-A4F31BDE128E}" srcOrd="0" destOrd="0" presId="urn:microsoft.com/office/officeart/2011/layout/RadialPictureList"/>
    <dgm:cxn modelId="{EED59DA5-64E8-48CD-B2AE-4E05E12F465D}" srcId="{4C5EBAB1-1B4A-4BCB-83B7-00A958FFB74A}" destId="{33CAC4D3-FBB1-4182-884F-16711BB3F8BC}" srcOrd="2" destOrd="0" parTransId="{4E513E01-C747-4A49-AB61-9D906E97EAE6}" sibTransId="{1368318A-BCD8-43D3-BFE3-8839B99AB6BD}"/>
    <dgm:cxn modelId="{5EEF13BD-AADB-3F45-8F84-0D72316E9243}" type="presOf" srcId="{B9503E3D-8EAE-4E52-BB30-26EBB90393EC}" destId="{E4BF17AE-046C-4DFA-A8DF-EC9BC6B71CD3}" srcOrd="0" destOrd="0" presId="urn:microsoft.com/office/officeart/2011/layout/RadialPictureList"/>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1A82CE5A-BA5E-4A42-8B4E-614D3C98F601}" type="presOf" srcId="{33CAC4D3-FBB1-4182-884F-16711BB3F8BC}" destId="{BF840FEE-B2B3-4048-BF99-3F112411A48D}" srcOrd="0" destOrd="0" presId="urn:microsoft.com/office/officeart/2011/layout/RadialPictureList"/>
    <dgm:cxn modelId="{0C22FC9B-31CE-EE4F-B5DE-269AA00646DE}" type="presOf" srcId="{81122D68-DC3C-4225-A898-BE9951F72CD2}" destId="{017830EA-25B9-434E-A09F-282AEF048E3C}" srcOrd="0" destOrd="0" presId="urn:microsoft.com/office/officeart/2011/layout/RadialPictureList"/>
    <dgm:cxn modelId="{02979709-4BEB-410C-AB34-193232B26606}" srcId="{4C5EBAB1-1B4A-4BCB-83B7-00A958FFB74A}" destId="{81122D68-DC3C-4225-A898-BE9951F72CD2}" srcOrd="0" destOrd="0" parTransId="{388689FD-01B3-4864-94C9-5D14F1BF40C5}" sibTransId="{6E095BE3-BF0C-44F4-8AEC-E2E05D60B318}"/>
    <dgm:cxn modelId="{38861B85-7956-254B-943B-8A6E96471AD2}" type="presParOf" srcId="{E4BF17AE-046C-4DFA-A8DF-EC9BC6B71CD3}" destId="{6E786FB9-DC77-4CB5-BBAA-4D5BBD8AAB7B}" srcOrd="0" destOrd="0" presId="urn:microsoft.com/office/officeart/2011/layout/RadialPictureList"/>
    <dgm:cxn modelId="{92C1A756-5404-F146-B126-AD1E59E32FE8}" type="presParOf" srcId="{E4BF17AE-046C-4DFA-A8DF-EC9BC6B71CD3}" destId="{6E5F7B58-1E8A-48E7-84E4-41B8B6BDB559}" srcOrd="1" destOrd="0" presId="urn:microsoft.com/office/officeart/2011/layout/RadialPictureList"/>
    <dgm:cxn modelId="{A63C1565-9367-6D4A-A3B6-508B84A34C41}" type="presParOf" srcId="{E4BF17AE-046C-4DFA-A8DF-EC9BC6B71CD3}" destId="{62324BA0-A1EB-46E6-B0AB-8442C64F5D21}" srcOrd="2" destOrd="0" presId="urn:microsoft.com/office/officeart/2011/layout/RadialPictureList"/>
    <dgm:cxn modelId="{612FE92E-0F72-5049-9A49-EE34F2455497}" type="presParOf" srcId="{E4BF17AE-046C-4DFA-A8DF-EC9BC6B71CD3}" destId="{017830EA-25B9-434E-A09F-282AEF048E3C}" srcOrd="3" destOrd="0" presId="urn:microsoft.com/office/officeart/2011/layout/RadialPictureList"/>
    <dgm:cxn modelId="{FE831CF6-59AC-1B4A-A815-67AF647EDC7C}" type="presParOf" srcId="{E4BF17AE-046C-4DFA-A8DF-EC9BC6B71CD3}" destId="{7B2B6315-0634-4C5B-A143-AF9C238A42C9}" srcOrd="4" destOrd="0" presId="urn:microsoft.com/office/officeart/2011/layout/RadialPictureList"/>
    <dgm:cxn modelId="{6BC5B2FC-09A6-A740-9F2D-E7FA0634040E}" type="presParOf" srcId="{7B2B6315-0634-4C5B-A143-AF9C238A42C9}" destId="{DE1930D8-68AC-4E30-9769-B6B93E03C642}" srcOrd="0" destOrd="0" presId="urn:microsoft.com/office/officeart/2011/layout/RadialPictureList"/>
    <dgm:cxn modelId="{C6BCDDC6-39A4-1A43-8F90-339485EFA821}" type="presParOf" srcId="{E4BF17AE-046C-4DFA-A8DF-EC9BC6B71CD3}" destId="{72481160-28DE-491F-82BF-A4F31BDE128E}" srcOrd="5" destOrd="0" presId="urn:microsoft.com/office/officeart/2011/layout/RadialPictureList"/>
    <dgm:cxn modelId="{BE8F89D1-D0C9-274C-BE9B-34080F6299EB}" type="presParOf" srcId="{E4BF17AE-046C-4DFA-A8DF-EC9BC6B71CD3}" destId="{428EDD67-1C18-4C12-BCC1-226ED637D7BF}" srcOrd="6" destOrd="0" presId="urn:microsoft.com/office/officeart/2011/layout/RadialPictureList"/>
    <dgm:cxn modelId="{3BC7E929-3233-E846-BA92-98C1A80D5C29}" type="presParOf" srcId="{428EDD67-1C18-4C12-BCC1-226ED637D7BF}" destId="{A53F4080-828C-4302-A6DD-B96EBA3434E9}" srcOrd="0" destOrd="0" presId="urn:microsoft.com/office/officeart/2011/layout/RadialPictureList"/>
    <dgm:cxn modelId="{3531D055-EE14-7549-99DB-EF604FC551DD}"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5D9399-0F1D-47E1-8599-610648E2C509}" type="doc">
      <dgm:prSet loTypeId="urn:microsoft.com/office/officeart/2005/8/layout/process1" loCatId="process" qsTypeId="urn:microsoft.com/office/officeart/2005/8/quickstyle/simple4" qsCatId="simple" csTypeId="urn:microsoft.com/office/officeart/2005/8/colors/accent2_5" csCatId="accent2" phldr="1"/>
      <dgm:spPr/>
      <dgm:t>
        <a:bodyPr/>
        <a:lstStyle/>
        <a:p>
          <a:endParaRPr lang="zh-CN" altLang="en-US"/>
        </a:p>
      </dgm:t>
    </dgm:pt>
    <dgm:pt modelId="{E5DC37FA-121D-46C6-BEE6-6842B05C750E}">
      <dgm:prSet phldrT="[文本]" custT="1">
        <dgm:style>
          <a:lnRef idx="1">
            <a:schemeClr val="accent2"/>
          </a:lnRef>
          <a:fillRef idx="3">
            <a:schemeClr val="accent2"/>
          </a:fillRef>
          <a:effectRef idx="2">
            <a:schemeClr val="accent2"/>
          </a:effectRef>
          <a:fontRef idx="minor">
            <a:schemeClr val="lt1"/>
          </a:fontRef>
        </dgm:style>
      </dgm:prSet>
      <dgm:spPr/>
      <dgm:t>
        <a:bodyPr/>
        <a:lstStyle/>
        <a:p>
          <a:pPr algn="ctr"/>
          <a:r>
            <a:rPr lang="en-US" altLang="zh-CN" sz="3800" dirty="0" smtClean="0">
              <a:latin typeface="Arial" pitchFamily="34" charset="0"/>
              <a:cs typeface="Arial" pitchFamily="34" charset="0"/>
            </a:rPr>
            <a:t>Input:</a:t>
          </a:r>
          <a:r>
            <a:rPr lang="en-US" altLang="zh-CN" sz="4000" dirty="0" smtClean="0">
              <a:latin typeface="Arial" pitchFamily="34" charset="0"/>
              <a:cs typeface="Arial" pitchFamily="34" charset="0"/>
            </a:rPr>
            <a:t> </a:t>
          </a:r>
        </a:p>
        <a:p>
          <a:pPr algn="ctr"/>
          <a:r>
            <a:rPr lang="en-US" altLang="zh-CN" sz="3200" i="1" dirty="0" err="1" smtClean="0">
              <a:latin typeface="Arial" pitchFamily="34" charset="0"/>
              <a:cs typeface="Arial" pitchFamily="34" charset="0"/>
            </a:rPr>
            <a:t>G</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V</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i="1" baseline="30000" dirty="0"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X</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Y</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p>
        <a:p>
          <a:pPr algn="ctr"/>
          <a:r>
            <a:rPr lang="en-US" altLang="zh-CN" sz="2000" i="1" dirty="0" smtClean="0">
              <a:latin typeface="Arial" pitchFamily="34" charset="0"/>
              <a:cs typeface="Arial" pitchFamily="34" charset="0"/>
            </a:rPr>
            <a:t>t</a:t>
          </a:r>
          <a:r>
            <a:rPr lang="en-US" altLang="zh-CN" sz="2000" dirty="0" smtClean="0">
              <a:latin typeface="Arial" pitchFamily="34" charset="0"/>
              <a:cs typeface="Arial" pitchFamily="34" charset="0"/>
            </a:rPr>
            <a:t> = 1,2,…</a:t>
          </a:r>
          <a:r>
            <a:rPr lang="en-US" altLang="zh-CN" sz="2000" i="1" dirty="0" smtClean="0">
              <a:latin typeface="Arial" pitchFamily="34" charset="0"/>
              <a:cs typeface="Arial" pitchFamily="34" charset="0"/>
            </a:rPr>
            <a:t>T</a:t>
          </a:r>
          <a:endParaRPr lang="zh-CN" altLang="en-US" sz="2000" i="1" dirty="0">
            <a:latin typeface="Arial" pitchFamily="34" charset="0"/>
            <a:cs typeface="Arial" pitchFamily="34" charset="0"/>
          </a:endParaRPr>
        </a:p>
      </dgm:t>
    </dgm:pt>
    <dgm:pt modelId="{FAFD7AC4-89D8-47B7-93AA-9B5021DECE4E}" type="parTrans" cxnId="{7C387072-51A5-4358-AC3F-D5BD70F84923}">
      <dgm:prSet/>
      <dgm:spPr/>
      <dgm:t>
        <a:bodyPr/>
        <a:lstStyle/>
        <a:p>
          <a:pPr algn="ctr"/>
          <a:endParaRPr lang="zh-CN" altLang="en-US"/>
        </a:p>
      </dgm:t>
    </dgm:pt>
    <dgm:pt modelId="{2E3238B1-4D9D-45FA-A89A-1DCE2630C0DB}" type="sibTrans" cxnId="{7C387072-51A5-4358-AC3F-D5BD70F84923}">
      <dgm:prSet/>
      <dgm:spPr/>
      <dgm:t>
        <a:bodyPr/>
        <a:lstStyle/>
        <a:p>
          <a:pPr algn="ctr"/>
          <a:endParaRPr lang="zh-CN" altLang="en-US"/>
        </a:p>
      </dgm:t>
    </dgm:pt>
    <dgm:pt modelId="{D62F262D-F639-47C0-A628-DAC2BCEA5649}">
      <dgm:prSet phldrT="[文本]">
        <dgm:style>
          <a:lnRef idx="0">
            <a:schemeClr val="accent6"/>
          </a:lnRef>
          <a:fillRef idx="3">
            <a:schemeClr val="accent6"/>
          </a:fillRef>
          <a:effectRef idx="3">
            <a:schemeClr val="accent6"/>
          </a:effectRef>
          <a:fontRef idx="minor">
            <a:schemeClr val="lt1"/>
          </a:fontRef>
        </dgm:style>
      </dgm:prSet>
      <dgm:spPr/>
      <dgm:t>
        <a:bodyPr/>
        <a:lstStyle/>
        <a:p>
          <a:pPr algn="ctr"/>
          <a:r>
            <a:rPr lang="en-US" altLang="zh-CN" dirty="0" smtClean="0">
              <a:latin typeface="Arial" pitchFamily="34" charset="0"/>
              <a:cs typeface="Arial" pitchFamily="34" charset="0"/>
            </a:rPr>
            <a:t>Output:</a:t>
          </a:r>
        </a:p>
        <a:p>
          <a:pPr algn="ctr"/>
          <a:r>
            <a:rPr lang="en-US" altLang="zh-CN" i="1" dirty="0" smtClean="0">
              <a:latin typeface="Arial" pitchFamily="34" charset="0"/>
              <a:cs typeface="Arial" pitchFamily="34" charset="0"/>
            </a:rPr>
            <a:t>F: f(</a:t>
          </a:r>
          <a:r>
            <a:rPr lang="en-US" altLang="zh-CN" i="1" dirty="0" err="1" smtClean="0">
              <a:latin typeface="Arial" pitchFamily="34" charset="0"/>
              <a:cs typeface="Arial" pitchFamily="34" charset="0"/>
            </a:rPr>
            <a:t>G</a:t>
          </a:r>
          <a:r>
            <a:rPr lang="en-US" altLang="zh-CN" i="1" baseline="30000" dirty="0" err="1" smtClean="0">
              <a:latin typeface="Arial" pitchFamily="34" charset="0"/>
              <a:cs typeface="Arial" pitchFamily="34" charset="0"/>
            </a:rPr>
            <a:t>t</a:t>
          </a:r>
          <a:r>
            <a:rPr lang="en-US" altLang="zh-CN" i="1" dirty="0" smtClean="0">
              <a:latin typeface="Arial" pitchFamily="34" charset="0"/>
              <a:cs typeface="Arial" pitchFamily="34" charset="0"/>
            </a:rPr>
            <a:t>) </a:t>
          </a:r>
          <a:r>
            <a:rPr lang="en-US" altLang="zh-CN" i="1" smtClean="0">
              <a:latin typeface="Arial" pitchFamily="34" charset="0"/>
              <a:cs typeface="Arial" pitchFamily="34" charset="0"/>
            </a:rPr>
            <a:t>-&gt;Y</a:t>
          </a:r>
          <a:r>
            <a:rPr lang="en-US" altLang="zh-CN" i="0" baseline="30000" smtClean="0">
              <a:latin typeface="Arial" pitchFamily="34" charset="0"/>
              <a:cs typeface="Arial" pitchFamily="34" charset="0"/>
            </a:rPr>
            <a:t>(</a:t>
          </a:r>
          <a:r>
            <a:rPr lang="en-US" altLang="zh-CN" i="1" baseline="30000" smtClean="0">
              <a:latin typeface="Arial" pitchFamily="34" charset="0"/>
              <a:cs typeface="Arial" pitchFamily="34" charset="0"/>
            </a:rPr>
            <a:t>t</a:t>
          </a:r>
          <a:r>
            <a:rPr lang="en-US" altLang="zh-CN" i="0" baseline="30000" smtClean="0">
              <a:latin typeface="Arial" pitchFamily="34" charset="0"/>
              <a:cs typeface="Arial" pitchFamily="34" charset="0"/>
            </a:rPr>
            <a:t>+1)</a:t>
          </a:r>
          <a:r>
            <a:rPr lang="en-US" altLang="zh-CN" i="1" baseline="30000" smtClean="0">
              <a:latin typeface="Arial" pitchFamily="34" charset="0"/>
              <a:cs typeface="Arial" pitchFamily="34" charset="0"/>
            </a:rPr>
            <a:t>   </a:t>
          </a:r>
          <a:endParaRPr lang="zh-CN" altLang="en-US" dirty="0">
            <a:latin typeface="Arial" pitchFamily="34" charset="0"/>
            <a:cs typeface="Arial" pitchFamily="34" charset="0"/>
          </a:endParaRPr>
        </a:p>
      </dgm:t>
    </dgm:pt>
    <dgm:pt modelId="{09BC776F-13A1-4313-A342-7F58576D7B3C}" type="parTrans" cxnId="{5C7FFCE0-1159-4AA9-8A1F-56F36DEC467C}">
      <dgm:prSet/>
      <dgm:spPr/>
      <dgm:t>
        <a:bodyPr/>
        <a:lstStyle/>
        <a:p>
          <a:pPr algn="ctr"/>
          <a:endParaRPr lang="zh-CN" altLang="en-US"/>
        </a:p>
      </dgm:t>
    </dgm:pt>
    <dgm:pt modelId="{D086B869-E100-4DB4-BBD7-B7BA83522133}" type="sibTrans" cxnId="{5C7FFCE0-1159-4AA9-8A1F-56F36DEC467C}">
      <dgm:prSet/>
      <dgm:spPr/>
      <dgm:t>
        <a:bodyPr/>
        <a:lstStyle/>
        <a:p>
          <a:pPr algn="ctr"/>
          <a:endParaRPr lang="zh-CN" altLang="en-US"/>
        </a:p>
      </dgm:t>
    </dgm:pt>
    <dgm:pt modelId="{DDE40156-3CD8-4589-9C6D-EDC46213ED0E}" type="pres">
      <dgm:prSet presAssocID="{695D9399-0F1D-47E1-8599-610648E2C509}" presName="Name0" presStyleCnt="0">
        <dgm:presLayoutVars>
          <dgm:dir/>
          <dgm:resizeHandles val="exact"/>
        </dgm:presLayoutVars>
      </dgm:prSet>
      <dgm:spPr/>
      <dgm:t>
        <a:bodyPr/>
        <a:lstStyle/>
        <a:p>
          <a:endParaRPr lang="zh-CN" altLang="en-US"/>
        </a:p>
      </dgm:t>
    </dgm:pt>
    <dgm:pt modelId="{754BD3A8-36FE-4BFD-9BB0-2A46EEAE261A}" type="pres">
      <dgm:prSet presAssocID="{E5DC37FA-121D-46C6-BEE6-6842B05C750E}" presName="node" presStyleLbl="node1" presStyleIdx="0" presStyleCnt="2" custLinFactNeighborX="5538" custLinFactNeighborY="5556">
        <dgm:presLayoutVars>
          <dgm:bulletEnabled val="1"/>
        </dgm:presLayoutVars>
      </dgm:prSet>
      <dgm:spPr/>
      <dgm:t>
        <a:bodyPr/>
        <a:lstStyle/>
        <a:p>
          <a:endParaRPr lang="zh-CN" altLang="en-US"/>
        </a:p>
      </dgm:t>
    </dgm:pt>
    <dgm:pt modelId="{213D603E-0891-4AA6-A8DD-A6E609EC8225}" type="pres">
      <dgm:prSet presAssocID="{2E3238B1-4D9D-45FA-A89A-1DCE2630C0DB}" presName="sibTrans" presStyleLbl="sibTrans2D1" presStyleIdx="0" presStyleCnt="1" custScaleY="36922" custLinFactNeighborY="-6049"/>
      <dgm:spPr/>
      <dgm:t>
        <a:bodyPr/>
        <a:lstStyle/>
        <a:p>
          <a:endParaRPr lang="zh-CN" altLang="en-US"/>
        </a:p>
      </dgm:t>
    </dgm:pt>
    <dgm:pt modelId="{F3C19D88-4788-4D3D-882C-DA9314B13DAB}" type="pres">
      <dgm:prSet presAssocID="{2E3238B1-4D9D-45FA-A89A-1DCE2630C0DB}" presName="connectorText" presStyleLbl="sibTrans2D1" presStyleIdx="0" presStyleCnt="1"/>
      <dgm:spPr/>
      <dgm:t>
        <a:bodyPr/>
        <a:lstStyle/>
        <a:p>
          <a:endParaRPr lang="zh-CN" altLang="en-US"/>
        </a:p>
      </dgm:t>
    </dgm:pt>
    <dgm:pt modelId="{58F3EFF2-D7AC-40E3-B027-446B4D013A83}" type="pres">
      <dgm:prSet presAssocID="{D62F262D-F639-47C0-A628-DAC2BCEA5649}" presName="node" presStyleLbl="node1" presStyleIdx="1" presStyleCnt="2">
        <dgm:presLayoutVars>
          <dgm:bulletEnabled val="1"/>
        </dgm:presLayoutVars>
      </dgm:prSet>
      <dgm:spPr/>
      <dgm:t>
        <a:bodyPr/>
        <a:lstStyle/>
        <a:p>
          <a:endParaRPr lang="zh-CN" altLang="en-US"/>
        </a:p>
      </dgm:t>
    </dgm:pt>
  </dgm:ptLst>
  <dgm:cxnLst>
    <dgm:cxn modelId="{7C387072-51A5-4358-AC3F-D5BD70F84923}" srcId="{695D9399-0F1D-47E1-8599-610648E2C509}" destId="{E5DC37FA-121D-46C6-BEE6-6842B05C750E}" srcOrd="0" destOrd="0" parTransId="{FAFD7AC4-89D8-47B7-93AA-9B5021DECE4E}" sibTransId="{2E3238B1-4D9D-45FA-A89A-1DCE2630C0DB}"/>
    <dgm:cxn modelId="{949ABECD-92D3-5743-9D47-FFC9C65D8E8F}" type="presOf" srcId="{D62F262D-F639-47C0-A628-DAC2BCEA5649}" destId="{58F3EFF2-D7AC-40E3-B027-446B4D013A83}" srcOrd="0" destOrd="0" presId="urn:microsoft.com/office/officeart/2005/8/layout/process1"/>
    <dgm:cxn modelId="{DF2EC383-EDDB-B74A-8D0D-39E9A5C72375}" type="presOf" srcId="{695D9399-0F1D-47E1-8599-610648E2C509}" destId="{DDE40156-3CD8-4589-9C6D-EDC46213ED0E}" srcOrd="0" destOrd="0" presId="urn:microsoft.com/office/officeart/2005/8/layout/process1"/>
    <dgm:cxn modelId="{F887FCD3-579B-5943-BDB9-28BBEEC3BF14}" type="presOf" srcId="{2E3238B1-4D9D-45FA-A89A-1DCE2630C0DB}" destId="{F3C19D88-4788-4D3D-882C-DA9314B13DAB}" srcOrd="1" destOrd="0" presId="urn:microsoft.com/office/officeart/2005/8/layout/process1"/>
    <dgm:cxn modelId="{A9B4BD83-D12F-6C47-8915-97300E5F95AE}" type="presOf" srcId="{2E3238B1-4D9D-45FA-A89A-1DCE2630C0DB}" destId="{213D603E-0891-4AA6-A8DD-A6E609EC8225}" srcOrd="0" destOrd="0" presId="urn:microsoft.com/office/officeart/2005/8/layout/process1"/>
    <dgm:cxn modelId="{5C7FFCE0-1159-4AA9-8A1F-56F36DEC467C}" srcId="{695D9399-0F1D-47E1-8599-610648E2C509}" destId="{D62F262D-F639-47C0-A628-DAC2BCEA5649}" srcOrd="1" destOrd="0" parTransId="{09BC776F-13A1-4313-A342-7F58576D7B3C}" sibTransId="{D086B869-E100-4DB4-BBD7-B7BA83522133}"/>
    <dgm:cxn modelId="{A6108F7D-14A2-7D48-9CBD-DE0F1CC087DE}" type="presOf" srcId="{E5DC37FA-121D-46C6-BEE6-6842B05C750E}" destId="{754BD3A8-36FE-4BFD-9BB0-2A46EEAE261A}" srcOrd="0" destOrd="0" presId="urn:microsoft.com/office/officeart/2005/8/layout/process1"/>
    <dgm:cxn modelId="{C464F8D2-7941-C94E-A5DE-20D079127372}" type="presParOf" srcId="{DDE40156-3CD8-4589-9C6D-EDC46213ED0E}" destId="{754BD3A8-36FE-4BFD-9BB0-2A46EEAE261A}" srcOrd="0" destOrd="0" presId="urn:microsoft.com/office/officeart/2005/8/layout/process1"/>
    <dgm:cxn modelId="{FFA3F24E-F358-6C45-9BBB-763EFE00CFBA}" type="presParOf" srcId="{DDE40156-3CD8-4589-9C6D-EDC46213ED0E}" destId="{213D603E-0891-4AA6-A8DD-A6E609EC8225}" srcOrd="1" destOrd="0" presId="urn:microsoft.com/office/officeart/2005/8/layout/process1"/>
    <dgm:cxn modelId="{480C62CE-975C-B040-B5CA-8117096D7A75}" type="presParOf" srcId="{213D603E-0891-4AA6-A8DD-A6E609EC8225}" destId="{F3C19D88-4788-4D3D-882C-DA9314B13DAB}" srcOrd="0" destOrd="0" presId="urn:microsoft.com/office/officeart/2005/8/layout/process1"/>
    <dgm:cxn modelId="{037412E5-2BB8-F94A-B878-64D001C091AB}" type="presParOf" srcId="{DDE40156-3CD8-4589-9C6D-EDC46213ED0E}" destId="{58F3EFF2-D7AC-40E3-B027-446B4D013A83}"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7F7F7F"/>
              </a:solidFill>
              <a:latin typeface="+mn-lt"/>
              <a:ea typeface="黑体" pitchFamily="49" charset="-122"/>
            </a:rPr>
            <a:t>Test</a:t>
          </a:r>
          <a:endParaRPr lang="zh-CN" altLang="en-US" sz="2800" i="1" dirty="0">
            <a:solidFill>
              <a:srgbClr val="7F7F7F"/>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rgbClr val="7F7F7F"/>
              </a:solidFill>
              <a:latin typeface="+mn-lt"/>
              <a:ea typeface="黑体" pitchFamily="49" charset="-122"/>
            </a:rPr>
            <a:t>Measure</a:t>
          </a:r>
          <a:endParaRPr lang="zh-CN" altLang="en-US" sz="4800" i="1" dirty="0">
            <a:solidFill>
              <a:srgbClr val="7F7F7F"/>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b="1" dirty="0" smtClean="0">
              <a:solidFill>
                <a:srgbClr val="FF0000"/>
              </a:solidFill>
              <a:latin typeface="+mn-lt"/>
              <a:ea typeface="黑体" pitchFamily="49" charset="-122"/>
            </a:rPr>
            <a:t>Models</a:t>
          </a:r>
          <a:endParaRPr lang="zh-CN" altLang="en-US" sz="4800" b="1" i="1" dirty="0">
            <a:solidFill>
              <a:srgbClr val="FF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8031" custLinFactNeighborY="-19761">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49721" custLinFactNeighborY="-11830">
        <dgm:presLayoutVars>
          <dgm:chMax val="0"/>
          <dgm:chPref val="0"/>
          <dgm:bulletEnabled val="1"/>
        </dgm:presLayoutVars>
      </dgm:prSet>
      <dgm:spPr/>
      <dgm:t>
        <a:bodyPr/>
        <a:lstStyle/>
        <a:p>
          <a:endParaRPr lang="zh-CN" altLang="en-US"/>
        </a:p>
      </dgm:t>
    </dgm:pt>
  </dgm:ptLst>
  <dgm:cxnLst>
    <dgm:cxn modelId="{568720E8-3E3E-4992-989F-03C0FDD48847}" srcId="{4C5EBAB1-1B4A-4BCB-83B7-00A958FFB74A}" destId="{75F3DA03-E5EC-4FE7-8E57-74E4EBF5007A}" srcOrd="1" destOrd="0" parTransId="{24512A65-392F-4ED3-9530-CD3841D6F62C}" sibTransId="{F4FB90B1-88DE-4531-A610-4648407397D1}"/>
    <dgm:cxn modelId="{986CE639-7AB5-5C49-BB5E-27CA2248446E}" type="presOf" srcId="{75F3DA03-E5EC-4FE7-8E57-74E4EBF5007A}" destId="{72481160-28DE-491F-82BF-A4F31BDE128E}" srcOrd="0" destOrd="0" presId="urn:microsoft.com/office/officeart/2011/layout/RadialPictureList"/>
    <dgm:cxn modelId="{FB42D6B4-7672-BE41-8FC7-759946EE8D86}" type="presOf" srcId="{33CAC4D3-FBB1-4182-884F-16711BB3F8BC}" destId="{BF840FEE-B2B3-4048-BF99-3F112411A48D}" srcOrd="0" destOrd="0" presId="urn:microsoft.com/office/officeart/2011/layout/RadialPictureList"/>
    <dgm:cxn modelId="{3E1C742A-997A-AE4B-946B-C20FC7898422}" type="presOf" srcId="{B9503E3D-8EAE-4E52-BB30-26EBB90393EC}" destId="{E4BF17AE-046C-4DFA-A8DF-EC9BC6B71CD3}" srcOrd="0" destOrd="0" presId="urn:microsoft.com/office/officeart/2011/layout/RadialPictureList"/>
    <dgm:cxn modelId="{EED59DA5-64E8-48CD-B2AE-4E05E12F465D}" srcId="{4C5EBAB1-1B4A-4BCB-83B7-00A958FFB74A}" destId="{33CAC4D3-FBB1-4182-884F-16711BB3F8BC}" srcOrd="2" destOrd="0" parTransId="{4E513E01-C747-4A49-AB61-9D906E97EAE6}" sibTransId="{1368318A-BCD8-43D3-BFE3-8839B99AB6BD}"/>
    <dgm:cxn modelId="{E394A657-8A56-DE4C-8D04-BCE763C75ABD}" type="presOf" srcId="{81122D68-DC3C-4225-A898-BE9951F72CD2}" destId="{017830EA-25B9-434E-A09F-282AEF048E3C}" srcOrd="0" destOrd="0" presId="urn:microsoft.com/office/officeart/2011/layout/RadialPictureList"/>
    <dgm:cxn modelId="{0A2EB10F-BC62-400E-9726-0A7CA4AE7C9D}" srcId="{B9503E3D-8EAE-4E52-BB30-26EBB90393EC}" destId="{4C5EBAB1-1B4A-4BCB-83B7-00A958FFB74A}" srcOrd="0" destOrd="0" parTransId="{8AD1B86D-FEEB-40B0-9741-27944F434657}" sibTransId="{E885C056-298F-400D-A781-3F1D089B6604}"/>
    <dgm:cxn modelId="{02979709-4BEB-410C-AB34-193232B26606}" srcId="{4C5EBAB1-1B4A-4BCB-83B7-00A958FFB74A}" destId="{81122D68-DC3C-4225-A898-BE9951F72CD2}" srcOrd="0" destOrd="0" parTransId="{388689FD-01B3-4864-94C9-5D14F1BF40C5}" sibTransId="{6E095BE3-BF0C-44F4-8AEC-E2E05D60B318}"/>
    <dgm:cxn modelId="{E8D7B796-A0E4-9747-9FDC-186AB590B672}" type="presOf" srcId="{4C5EBAB1-1B4A-4BCB-83B7-00A958FFB74A}" destId="{6E786FB9-DC77-4CB5-BBAA-4D5BBD8AAB7B}" srcOrd="0" destOrd="0" presId="urn:microsoft.com/office/officeart/2011/layout/RadialPictureList"/>
    <dgm:cxn modelId="{774402ED-DD6D-6045-8146-0A137007B673}" type="presParOf" srcId="{E4BF17AE-046C-4DFA-A8DF-EC9BC6B71CD3}" destId="{6E786FB9-DC77-4CB5-BBAA-4D5BBD8AAB7B}" srcOrd="0" destOrd="0" presId="urn:microsoft.com/office/officeart/2011/layout/RadialPictureList"/>
    <dgm:cxn modelId="{5AABA03B-2229-B641-9F0A-0702BF008D93}" type="presParOf" srcId="{E4BF17AE-046C-4DFA-A8DF-EC9BC6B71CD3}" destId="{6E5F7B58-1E8A-48E7-84E4-41B8B6BDB559}" srcOrd="1" destOrd="0" presId="urn:microsoft.com/office/officeart/2011/layout/RadialPictureList"/>
    <dgm:cxn modelId="{98A5A393-E1DB-D14D-916E-04AFAC53EE3F}" type="presParOf" srcId="{E4BF17AE-046C-4DFA-A8DF-EC9BC6B71CD3}" destId="{62324BA0-A1EB-46E6-B0AB-8442C64F5D21}" srcOrd="2" destOrd="0" presId="urn:microsoft.com/office/officeart/2011/layout/RadialPictureList"/>
    <dgm:cxn modelId="{A6E4D8B3-0C66-3042-861E-22BB0EFA747F}" type="presParOf" srcId="{E4BF17AE-046C-4DFA-A8DF-EC9BC6B71CD3}" destId="{017830EA-25B9-434E-A09F-282AEF048E3C}" srcOrd="3" destOrd="0" presId="urn:microsoft.com/office/officeart/2011/layout/RadialPictureList"/>
    <dgm:cxn modelId="{FCAC815F-EB43-3B43-BE4E-4B60E3F3ED90}" type="presParOf" srcId="{E4BF17AE-046C-4DFA-A8DF-EC9BC6B71CD3}" destId="{7B2B6315-0634-4C5B-A143-AF9C238A42C9}" srcOrd="4" destOrd="0" presId="urn:microsoft.com/office/officeart/2011/layout/RadialPictureList"/>
    <dgm:cxn modelId="{A54AA08B-144C-184A-815D-1C440D50064E}" type="presParOf" srcId="{7B2B6315-0634-4C5B-A143-AF9C238A42C9}" destId="{DE1930D8-68AC-4E30-9769-B6B93E03C642}" srcOrd="0" destOrd="0" presId="urn:microsoft.com/office/officeart/2011/layout/RadialPictureList"/>
    <dgm:cxn modelId="{F1E0F99C-D133-AB4D-912A-1E84245A37A5}" type="presParOf" srcId="{E4BF17AE-046C-4DFA-A8DF-EC9BC6B71CD3}" destId="{72481160-28DE-491F-82BF-A4F31BDE128E}" srcOrd="5" destOrd="0" presId="urn:microsoft.com/office/officeart/2011/layout/RadialPictureList"/>
    <dgm:cxn modelId="{BED34785-B4F6-CA48-8ED4-3FBE94069C7B}" type="presParOf" srcId="{E4BF17AE-046C-4DFA-A8DF-EC9BC6B71CD3}" destId="{428EDD67-1C18-4C12-BCC1-226ED637D7BF}" srcOrd="6" destOrd="0" presId="urn:microsoft.com/office/officeart/2011/layout/RadialPictureList"/>
    <dgm:cxn modelId="{2E0DA6C9-44C2-F743-B4D2-254FA2B5DBEE}" type="presParOf" srcId="{428EDD67-1C18-4C12-BCC1-226ED637D7BF}" destId="{A53F4080-828C-4302-A6DD-B96EBA3434E9}" srcOrd="0" destOrd="0" presId="urn:microsoft.com/office/officeart/2011/layout/RadialPictureList"/>
    <dgm:cxn modelId="{619FA9BF-C6F7-6E49-B4AD-370B6B38DE75}"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000000"/>
              </a:solidFill>
              <a:latin typeface="+mn-lt"/>
              <a:ea typeface="黑体" pitchFamily="49" charset="-122"/>
            </a:rPr>
            <a:t>Test</a:t>
          </a:r>
          <a:endParaRPr lang="zh-CN" altLang="en-US" sz="2800" i="1"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chemeClr val="tx1"/>
              </a:solidFill>
              <a:latin typeface="+mn-lt"/>
              <a:ea typeface="黑体" pitchFamily="49" charset="-122"/>
            </a:rPr>
            <a:t>Measure</a:t>
          </a:r>
          <a:endParaRPr lang="zh-CN" altLang="en-US" sz="48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000000"/>
              </a:solidFill>
              <a:latin typeface="+mn-lt"/>
              <a:ea typeface="黑体" pitchFamily="49" charset="-122"/>
            </a:rPr>
            <a:t>Models</a:t>
          </a:r>
          <a:endParaRPr lang="zh-CN" altLang="en-US" sz="4800" i="1"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3897" custLinFactNeighborY="-18612">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53316" custLinFactNeighborY="-11830">
        <dgm:presLayoutVars>
          <dgm:chMax val="0"/>
          <dgm:chPref val="0"/>
          <dgm:bulletEnabled val="1"/>
        </dgm:presLayoutVars>
      </dgm:prSet>
      <dgm:spPr/>
      <dgm:t>
        <a:bodyPr/>
        <a:lstStyle/>
        <a:p>
          <a:endParaRPr lang="zh-CN" altLang="en-US"/>
        </a:p>
      </dgm:t>
    </dgm:pt>
  </dgm:ptLst>
  <dgm:cxnLst>
    <dgm:cxn modelId="{EED59DA5-64E8-48CD-B2AE-4E05E12F465D}" srcId="{4C5EBAB1-1B4A-4BCB-83B7-00A958FFB74A}" destId="{33CAC4D3-FBB1-4182-884F-16711BB3F8BC}" srcOrd="2" destOrd="0" parTransId="{4E513E01-C747-4A49-AB61-9D906E97EAE6}" sibTransId="{1368318A-BCD8-43D3-BFE3-8839B99AB6BD}"/>
    <dgm:cxn modelId="{1C12752F-CCB6-D448-B0F5-CF4C739F6FBC}" type="presOf" srcId="{75F3DA03-E5EC-4FE7-8E57-74E4EBF5007A}" destId="{72481160-28DE-491F-82BF-A4F31BDE128E}" srcOrd="0" destOrd="0" presId="urn:microsoft.com/office/officeart/2011/layout/RadialPictureList"/>
    <dgm:cxn modelId="{F0450F3B-60D7-3045-B694-33FF7CB6F239}" type="presOf" srcId="{4C5EBAB1-1B4A-4BCB-83B7-00A958FFB74A}" destId="{6E786FB9-DC77-4CB5-BBAA-4D5BBD8AAB7B}" srcOrd="0" destOrd="0" presId="urn:microsoft.com/office/officeart/2011/layout/RadialPictureList"/>
    <dgm:cxn modelId="{C2473EA5-38C1-B14E-AF02-00441A1FD113}" type="presOf" srcId="{B9503E3D-8EAE-4E52-BB30-26EBB90393EC}" destId="{E4BF17AE-046C-4DFA-A8DF-EC9BC6B71CD3}" srcOrd="0" destOrd="0" presId="urn:microsoft.com/office/officeart/2011/layout/RadialPictureList"/>
    <dgm:cxn modelId="{568720E8-3E3E-4992-989F-03C0FDD48847}" srcId="{4C5EBAB1-1B4A-4BCB-83B7-00A958FFB74A}" destId="{75F3DA03-E5EC-4FE7-8E57-74E4EBF5007A}" srcOrd="1" destOrd="0" parTransId="{24512A65-392F-4ED3-9530-CD3841D6F62C}" sibTransId="{F4FB90B1-88DE-4531-A610-4648407397D1}"/>
    <dgm:cxn modelId="{37E04531-C628-724E-AE21-43959DF323E4}" type="presOf" srcId="{81122D68-DC3C-4225-A898-BE9951F72CD2}" destId="{017830EA-25B9-434E-A09F-282AEF048E3C}" srcOrd="0" destOrd="0" presId="urn:microsoft.com/office/officeart/2011/layout/RadialPictureList"/>
    <dgm:cxn modelId="{0A2EB10F-BC62-400E-9726-0A7CA4AE7C9D}" srcId="{B9503E3D-8EAE-4E52-BB30-26EBB90393EC}" destId="{4C5EBAB1-1B4A-4BCB-83B7-00A958FFB74A}" srcOrd="0" destOrd="0" parTransId="{8AD1B86D-FEEB-40B0-9741-27944F434657}" sibTransId="{E885C056-298F-400D-A781-3F1D089B6604}"/>
    <dgm:cxn modelId="{02979709-4BEB-410C-AB34-193232B26606}" srcId="{4C5EBAB1-1B4A-4BCB-83B7-00A958FFB74A}" destId="{81122D68-DC3C-4225-A898-BE9951F72CD2}" srcOrd="0" destOrd="0" parTransId="{388689FD-01B3-4864-94C9-5D14F1BF40C5}" sibTransId="{6E095BE3-BF0C-44F4-8AEC-E2E05D60B318}"/>
    <dgm:cxn modelId="{723FD587-CAFC-D64F-A9AD-4F718D1A700E}" type="presOf" srcId="{33CAC4D3-FBB1-4182-884F-16711BB3F8BC}" destId="{BF840FEE-B2B3-4048-BF99-3F112411A48D}" srcOrd="0" destOrd="0" presId="urn:microsoft.com/office/officeart/2011/layout/RadialPictureList"/>
    <dgm:cxn modelId="{691EDE81-55F5-6341-A359-98F6618A279A}" type="presParOf" srcId="{E4BF17AE-046C-4DFA-A8DF-EC9BC6B71CD3}" destId="{6E786FB9-DC77-4CB5-BBAA-4D5BBD8AAB7B}" srcOrd="0" destOrd="0" presId="urn:microsoft.com/office/officeart/2011/layout/RadialPictureList"/>
    <dgm:cxn modelId="{D72FECB2-52F3-F24E-B5D7-498D3309946C}" type="presParOf" srcId="{E4BF17AE-046C-4DFA-A8DF-EC9BC6B71CD3}" destId="{6E5F7B58-1E8A-48E7-84E4-41B8B6BDB559}" srcOrd="1" destOrd="0" presId="urn:microsoft.com/office/officeart/2011/layout/RadialPictureList"/>
    <dgm:cxn modelId="{C94C6F8A-0456-D041-9721-C326975D4CD2}" type="presParOf" srcId="{E4BF17AE-046C-4DFA-A8DF-EC9BC6B71CD3}" destId="{62324BA0-A1EB-46E6-B0AB-8442C64F5D21}" srcOrd="2" destOrd="0" presId="urn:microsoft.com/office/officeart/2011/layout/RadialPictureList"/>
    <dgm:cxn modelId="{27FACC58-8AED-AE40-974E-94C63956B0E5}" type="presParOf" srcId="{E4BF17AE-046C-4DFA-A8DF-EC9BC6B71CD3}" destId="{017830EA-25B9-434E-A09F-282AEF048E3C}" srcOrd="3" destOrd="0" presId="urn:microsoft.com/office/officeart/2011/layout/RadialPictureList"/>
    <dgm:cxn modelId="{C2CEDBB1-ED1D-9243-8A2B-D9B3111E321A}" type="presParOf" srcId="{E4BF17AE-046C-4DFA-A8DF-EC9BC6B71CD3}" destId="{7B2B6315-0634-4C5B-A143-AF9C238A42C9}" srcOrd="4" destOrd="0" presId="urn:microsoft.com/office/officeart/2011/layout/RadialPictureList"/>
    <dgm:cxn modelId="{904C4C67-0359-2144-8387-C19567378A79}" type="presParOf" srcId="{7B2B6315-0634-4C5B-A143-AF9C238A42C9}" destId="{DE1930D8-68AC-4E30-9769-B6B93E03C642}" srcOrd="0" destOrd="0" presId="urn:microsoft.com/office/officeart/2011/layout/RadialPictureList"/>
    <dgm:cxn modelId="{C38F9A78-EA16-0F43-B2EB-C41FB1D64882}" type="presParOf" srcId="{E4BF17AE-046C-4DFA-A8DF-EC9BC6B71CD3}" destId="{72481160-28DE-491F-82BF-A4F31BDE128E}" srcOrd="5" destOrd="0" presId="urn:microsoft.com/office/officeart/2011/layout/RadialPictureList"/>
    <dgm:cxn modelId="{CF5EC246-A5B6-2C40-AD33-BE0713113E96}" type="presParOf" srcId="{E4BF17AE-046C-4DFA-A8DF-EC9BC6B71CD3}" destId="{428EDD67-1C18-4C12-BCC1-226ED637D7BF}" srcOrd="6" destOrd="0" presId="urn:microsoft.com/office/officeart/2011/layout/RadialPictureList"/>
    <dgm:cxn modelId="{BE17DC3C-1FB2-EA44-910D-1E01BD46E348}" type="presParOf" srcId="{428EDD67-1C18-4C12-BCC1-226ED637D7BF}" destId="{A53F4080-828C-4302-A6DD-B96EBA3434E9}" srcOrd="0" destOrd="0" presId="urn:microsoft.com/office/officeart/2011/layout/RadialPictureList"/>
    <dgm:cxn modelId="{47EB8B08-61F5-1544-A067-89B8610975EC}"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Social Influence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800" dirty="0" smtClean="0">
              <a:solidFill>
                <a:srgbClr val="000000"/>
              </a:solidFill>
              <a:latin typeface="+mn-lt"/>
              <a:ea typeface="黑体" pitchFamily="49" charset="-122"/>
            </a:rPr>
            <a:t>Test</a:t>
          </a:r>
          <a:endParaRPr lang="zh-CN" altLang="en-US" sz="2800" i="1"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800" dirty="0" smtClean="0">
              <a:solidFill>
                <a:schemeClr val="tx1"/>
              </a:solidFill>
              <a:latin typeface="+mn-lt"/>
              <a:ea typeface="黑体" pitchFamily="49" charset="-122"/>
            </a:rPr>
            <a:t>Measure</a:t>
          </a:r>
          <a:endParaRPr lang="zh-CN" altLang="en-US" sz="48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800" dirty="0" smtClean="0">
              <a:solidFill>
                <a:srgbClr val="000000"/>
              </a:solidFill>
              <a:latin typeface="+mn-lt"/>
              <a:ea typeface="黑体" pitchFamily="49" charset="-122"/>
            </a:rPr>
            <a:t>Models</a:t>
          </a:r>
          <a:endParaRPr lang="zh-CN" altLang="en-US" sz="4800" i="1"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15681">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7728"/>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3" custLinFactNeighborX="13976" custLinFactNeighborY="-16117"/>
      <dgm:spPr>
        <a:blipFill>
          <a:blip xmlns:r="http://schemas.openxmlformats.org/officeDocument/2006/relationships" r:embed="rId1">
            <a:extLst/>
          </a:blip>
          <a:srcRect/>
          <a:stretch>
            <a:fillRect t="-2000" b="-2000"/>
          </a:stretch>
        </a:blipFill>
      </dgm:spPr>
      <dgm:t>
        <a:bodyPr/>
        <a:lstStyle/>
        <a:p>
          <a:endParaRPr lang="en-US"/>
        </a:p>
      </dgm:t>
    </dgm:pt>
    <dgm:pt modelId="{017830EA-25B9-434E-A09F-282AEF048E3C}" type="pres">
      <dgm:prSet presAssocID="{81122D68-DC3C-4225-A898-BE9951F72CD2}" presName="Child1" presStyleLbl="revTx" presStyleIdx="0" presStyleCnt="3" custScaleX="103090" custScaleY="30460" custLinFactNeighborX="35955" custLinFactNeighborY="-47868">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3" custLinFactNeighborX="13976" custLinFactNeighborY="-7532"/>
      <dgm:spPr>
        <a:blipFill>
          <a:blip xmlns:r="http://schemas.openxmlformats.org/officeDocument/2006/relationships" r:embed="rId2">
            <a:extLst/>
          </a:blip>
          <a:srcRect/>
          <a:stretch>
            <a:fillRect l="-12000" r="-12000"/>
          </a:stretch>
        </a:blipFill>
      </dgm:spPr>
      <dgm:t>
        <a:bodyPr/>
        <a:lstStyle/>
        <a:p>
          <a:endParaRPr lang="zh-CN" altLang="en-US"/>
        </a:p>
      </dgm:t>
    </dgm:pt>
    <dgm:pt modelId="{72481160-28DE-491F-82BF-A4F31BDE128E}" type="pres">
      <dgm:prSet presAssocID="{75F3DA03-E5EC-4FE7-8E57-74E4EBF5007A}" presName="Child2" presStyleLbl="revTx" presStyleIdx="1" presStyleCnt="3" custScaleX="108535" custScaleY="78104" custLinFactNeighborX="32852" custLinFactNeighborY="-24544">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3" custLinFactNeighborX="13976" custLinFactNeighborY="5641"/>
      <dgm:spPr>
        <a:blipFill>
          <a:blip xmlns:r="http://schemas.openxmlformats.org/officeDocument/2006/relationships" r:embed="rId3">
            <a:extLst/>
          </a:blip>
          <a:srcRect/>
          <a:stretch>
            <a:fillRect l="-17000" r="-17000"/>
          </a:stretch>
        </a:blipFill>
      </dgm:spPr>
    </dgm:pt>
    <dgm:pt modelId="{BF840FEE-B2B3-4048-BF99-3F112411A48D}" type="pres">
      <dgm:prSet presAssocID="{33CAC4D3-FBB1-4182-884F-16711BB3F8BC}" presName="Child3" presStyleLbl="revTx" presStyleIdx="2" presStyleCnt="3" custScaleX="124481" custLinFactNeighborX="52271" custLinFactNeighborY="-750">
        <dgm:presLayoutVars>
          <dgm:chMax val="0"/>
          <dgm:chPref val="0"/>
          <dgm:bulletEnabled val="1"/>
        </dgm:presLayoutVars>
      </dgm:prSet>
      <dgm:spPr/>
      <dgm:t>
        <a:bodyPr/>
        <a:lstStyle/>
        <a:p>
          <a:endParaRPr lang="zh-CN" altLang="en-US"/>
        </a:p>
      </dgm:t>
    </dgm:pt>
  </dgm:ptLst>
  <dgm:cxnLst>
    <dgm:cxn modelId="{568720E8-3E3E-4992-989F-03C0FDD48847}" srcId="{4C5EBAB1-1B4A-4BCB-83B7-00A958FFB74A}" destId="{75F3DA03-E5EC-4FE7-8E57-74E4EBF5007A}" srcOrd="1" destOrd="0" parTransId="{24512A65-392F-4ED3-9530-CD3841D6F62C}" sibTransId="{F4FB90B1-88DE-4531-A610-4648407397D1}"/>
    <dgm:cxn modelId="{AF65BB4E-A894-9146-BC81-C3895F8FAA02}" type="presOf" srcId="{4C5EBAB1-1B4A-4BCB-83B7-00A958FFB74A}" destId="{6E786FB9-DC77-4CB5-BBAA-4D5BBD8AAB7B}" srcOrd="0" destOrd="0" presId="urn:microsoft.com/office/officeart/2011/layout/RadialPictureList"/>
    <dgm:cxn modelId="{3F64D0DA-6805-2B4E-A1D7-6933109801CF}" type="presOf" srcId="{81122D68-DC3C-4225-A898-BE9951F72CD2}" destId="{017830EA-25B9-434E-A09F-282AEF048E3C}" srcOrd="0" destOrd="0" presId="urn:microsoft.com/office/officeart/2011/layout/RadialPictureList"/>
    <dgm:cxn modelId="{EED59DA5-64E8-48CD-B2AE-4E05E12F465D}" srcId="{4C5EBAB1-1B4A-4BCB-83B7-00A958FFB74A}" destId="{33CAC4D3-FBB1-4182-884F-16711BB3F8BC}" srcOrd="2" destOrd="0" parTransId="{4E513E01-C747-4A49-AB61-9D906E97EAE6}" sibTransId="{1368318A-BCD8-43D3-BFE3-8839B99AB6BD}"/>
    <dgm:cxn modelId="{0A2EB10F-BC62-400E-9726-0A7CA4AE7C9D}" srcId="{B9503E3D-8EAE-4E52-BB30-26EBB90393EC}" destId="{4C5EBAB1-1B4A-4BCB-83B7-00A958FFB74A}" srcOrd="0" destOrd="0" parTransId="{8AD1B86D-FEEB-40B0-9741-27944F434657}" sibTransId="{E885C056-298F-400D-A781-3F1D089B6604}"/>
    <dgm:cxn modelId="{8AD5C3A1-D230-5646-95FA-BDF822816593}" type="presOf" srcId="{75F3DA03-E5EC-4FE7-8E57-74E4EBF5007A}" destId="{72481160-28DE-491F-82BF-A4F31BDE128E}" srcOrd="0" destOrd="0" presId="urn:microsoft.com/office/officeart/2011/layout/RadialPictureList"/>
    <dgm:cxn modelId="{02979709-4BEB-410C-AB34-193232B26606}" srcId="{4C5EBAB1-1B4A-4BCB-83B7-00A958FFB74A}" destId="{81122D68-DC3C-4225-A898-BE9951F72CD2}" srcOrd="0" destOrd="0" parTransId="{388689FD-01B3-4864-94C9-5D14F1BF40C5}" sibTransId="{6E095BE3-BF0C-44F4-8AEC-E2E05D60B318}"/>
    <dgm:cxn modelId="{A260F7AD-A347-844C-B3D6-CBC1FC7AD072}" type="presOf" srcId="{33CAC4D3-FBB1-4182-884F-16711BB3F8BC}" destId="{BF840FEE-B2B3-4048-BF99-3F112411A48D}" srcOrd="0" destOrd="0" presId="urn:microsoft.com/office/officeart/2011/layout/RadialPictureList"/>
    <dgm:cxn modelId="{8BBF6AA6-CF8A-8C47-BFD2-59B310BCE375}" type="presOf" srcId="{B9503E3D-8EAE-4E52-BB30-26EBB90393EC}" destId="{E4BF17AE-046C-4DFA-A8DF-EC9BC6B71CD3}" srcOrd="0" destOrd="0" presId="urn:microsoft.com/office/officeart/2011/layout/RadialPictureList"/>
    <dgm:cxn modelId="{657629AC-C6F2-4348-8E7A-4C339FE2A53F}" type="presParOf" srcId="{E4BF17AE-046C-4DFA-A8DF-EC9BC6B71CD3}" destId="{6E786FB9-DC77-4CB5-BBAA-4D5BBD8AAB7B}" srcOrd="0" destOrd="0" presId="urn:microsoft.com/office/officeart/2011/layout/RadialPictureList"/>
    <dgm:cxn modelId="{863D2F7C-1737-564B-8D5D-D068A017FDBD}" type="presParOf" srcId="{E4BF17AE-046C-4DFA-A8DF-EC9BC6B71CD3}" destId="{6E5F7B58-1E8A-48E7-84E4-41B8B6BDB559}" srcOrd="1" destOrd="0" presId="urn:microsoft.com/office/officeart/2011/layout/RadialPictureList"/>
    <dgm:cxn modelId="{12837B10-C857-B845-9C13-E6CC03A960AA}" type="presParOf" srcId="{E4BF17AE-046C-4DFA-A8DF-EC9BC6B71CD3}" destId="{62324BA0-A1EB-46E6-B0AB-8442C64F5D21}" srcOrd="2" destOrd="0" presId="urn:microsoft.com/office/officeart/2011/layout/RadialPictureList"/>
    <dgm:cxn modelId="{2699D19E-08CB-264D-A996-60964FD7BA52}" type="presParOf" srcId="{E4BF17AE-046C-4DFA-A8DF-EC9BC6B71CD3}" destId="{017830EA-25B9-434E-A09F-282AEF048E3C}" srcOrd="3" destOrd="0" presId="urn:microsoft.com/office/officeart/2011/layout/RadialPictureList"/>
    <dgm:cxn modelId="{59C46E75-0E69-8F46-9256-2CC57E851F5D}" type="presParOf" srcId="{E4BF17AE-046C-4DFA-A8DF-EC9BC6B71CD3}" destId="{7B2B6315-0634-4C5B-A143-AF9C238A42C9}" srcOrd="4" destOrd="0" presId="urn:microsoft.com/office/officeart/2011/layout/RadialPictureList"/>
    <dgm:cxn modelId="{A521D680-0729-BB41-B78C-B33E8B7B41FB}" type="presParOf" srcId="{7B2B6315-0634-4C5B-A143-AF9C238A42C9}" destId="{DE1930D8-68AC-4E30-9769-B6B93E03C642}" srcOrd="0" destOrd="0" presId="urn:microsoft.com/office/officeart/2011/layout/RadialPictureList"/>
    <dgm:cxn modelId="{7DD4AAC0-1BF0-864C-ADC8-E0DE1F2A202E}" type="presParOf" srcId="{E4BF17AE-046C-4DFA-A8DF-EC9BC6B71CD3}" destId="{72481160-28DE-491F-82BF-A4F31BDE128E}" srcOrd="5" destOrd="0" presId="urn:microsoft.com/office/officeart/2011/layout/RadialPictureList"/>
    <dgm:cxn modelId="{41F089CC-CA83-0744-8988-A9283F1995EA}" type="presParOf" srcId="{E4BF17AE-046C-4DFA-A8DF-EC9BC6B71CD3}" destId="{428EDD67-1C18-4C12-BCC1-226ED637D7BF}" srcOrd="6" destOrd="0" presId="urn:microsoft.com/office/officeart/2011/layout/RadialPictureList"/>
    <dgm:cxn modelId="{BFE42CC2-54F2-4240-876D-073B7AA01EEB}" type="presParOf" srcId="{428EDD67-1C18-4C12-BCC1-226ED637D7BF}" destId="{A53F4080-828C-4302-A6DD-B96EBA3434E9}" srcOrd="0" destOrd="0" presId="urn:microsoft.com/office/officeart/2011/layout/RadialPictureList"/>
    <dgm:cxn modelId="{9744F079-9D1A-0244-AFD8-E2E13E14113A}" type="presParOf" srcId="{E4BF17AE-046C-4DFA-A8DF-EC9BC6B71CD3}" destId="{BF840FEE-B2B3-4048-BF99-3F112411A48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33131"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663521" y="1144331"/>
        <a:ext cx="1112420" cy="1796063"/>
      </dsp:txXfrm>
    </dsp:sp>
    <dsp:sp modelId="{6E5F7B58-1E8A-48E7-84E4-41B8B6BDB559}">
      <dsp:nvSpPr>
        <dsp:cNvPr id="0" name=""/>
        <dsp:cNvSpPr/>
      </dsp:nvSpPr>
      <dsp:spPr>
        <a:xfrm>
          <a:off x="859979"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574102"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21106"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Test</a:t>
          </a:r>
          <a:endParaRPr lang="zh-CN" altLang="en-US" sz="2800" i="1" kern="1200" dirty="0">
            <a:solidFill>
              <a:srgbClr val="000000"/>
            </a:solidFill>
            <a:latin typeface="+mn-lt"/>
            <a:ea typeface="黑体" pitchFamily="49" charset="-122"/>
          </a:endParaRPr>
        </a:p>
      </dsp:txBody>
      <dsp:txXfrm>
        <a:off x="5021106" y="227885"/>
        <a:ext cx="1429617" cy="305512"/>
      </dsp:txXfrm>
    </dsp:sp>
    <dsp:sp modelId="{DE1930D8-68AC-4E30-9769-B6B93E03C642}">
      <dsp:nvSpPr>
        <dsp:cNvPr id="0" name=""/>
        <dsp:cNvSpPr/>
      </dsp:nvSpPr>
      <dsp:spPr>
        <a:xfrm>
          <a:off x="3974531"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346527" y="1399824"/>
          <a:ext cx="1505127"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chemeClr val="tx1"/>
              </a:solidFill>
              <a:latin typeface="+mn-lt"/>
              <a:ea typeface="黑体" pitchFamily="49" charset="-122"/>
            </a:rPr>
            <a:t>Measure</a:t>
          </a:r>
          <a:endParaRPr lang="zh-CN" altLang="en-US" sz="4800" i="1" kern="1200" dirty="0">
            <a:solidFill>
              <a:schemeClr val="tx1"/>
            </a:solidFill>
            <a:latin typeface="+mn-lt"/>
            <a:ea typeface="黑体" pitchFamily="49" charset="-122"/>
          </a:endParaRPr>
        </a:p>
      </dsp:txBody>
      <dsp:txXfrm>
        <a:off x="5346527" y="1399824"/>
        <a:ext cx="1505127" cy="783379"/>
      </dsp:txXfrm>
    </dsp:sp>
    <dsp:sp modelId="{A53F4080-828C-4302-A6DD-B96EBA3434E9}">
      <dsp:nvSpPr>
        <dsp:cNvPr id="0" name=""/>
        <dsp:cNvSpPr/>
      </dsp:nvSpPr>
      <dsp:spPr>
        <a:xfrm>
          <a:off x="3574102"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099050" y="2730800"/>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Models</a:t>
          </a:r>
          <a:endParaRPr lang="zh-CN" altLang="en-US" sz="4800" i="1" kern="1200" dirty="0">
            <a:solidFill>
              <a:srgbClr val="000000"/>
            </a:solidFill>
            <a:latin typeface="+mn-lt"/>
            <a:ea typeface="黑体" pitchFamily="49" charset="-122"/>
          </a:endParaRPr>
        </a:p>
      </dsp:txBody>
      <dsp:txXfrm>
        <a:off x="5099050" y="2730800"/>
        <a:ext cx="1726261" cy="1002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33131"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663521" y="1144331"/>
        <a:ext cx="1112420" cy="1796063"/>
      </dsp:txXfrm>
    </dsp:sp>
    <dsp:sp modelId="{6E5F7B58-1E8A-48E7-84E4-41B8B6BDB559}">
      <dsp:nvSpPr>
        <dsp:cNvPr id="0" name=""/>
        <dsp:cNvSpPr/>
      </dsp:nvSpPr>
      <dsp:spPr>
        <a:xfrm>
          <a:off x="859979"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574102"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21106"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Test</a:t>
          </a:r>
          <a:endParaRPr lang="zh-CN" altLang="en-US" sz="2800" i="1" kern="1200" dirty="0">
            <a:solidFill>
              <a:srgbClr val="000000"/>
            </a:solidFill>
            <a:latin typeface="+mn-lt"/>
            <a:ea typeface="黑体" pitchFamily="49" charset="-122"/>
          </a:endParaRPr>
        </a:p>
      </dsp:txBody>
      <dsp:txXfrm>
        <a:off x="5021106" y="227885"/>
        <a:ext cx="1429617" cy="305512"/>
      </dsp:txXfrm>
    </dsp:sp>
    <dsp:sp modelId="{DE1930D8-68AC-4E30-9769-B6B93E03C642}">
      <dsp:nvSpPr>
        <dsp:cNvPr id="0" name=""/>
        <dsp:cNvSpPr/>
      </dsp:nvSpPr>
      <dsp:spPr>
        <a:xfrm>
          <a:off x="3974531"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361019" y="1447798"/>
          <a:ext cx="1505127"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chemeClr val="tx1"/>
              </a:solidFill>
              <a:latin typeface="+mn-lt"/>
              <a:ea typeface="黑体" pitchFamily="49" charset="-122"/>
            </a:rPr>
            <a:t>Measure</a:t>
          </a:r>
          <a:endParaRPr lang="zh-CN" altLang="en-US" sz="4800" i="1" kern="1200" dirty="0">
            <a:solidFill>
              <a:schemeClr val="tx1"/>
            </a:solidFill>
            <a:latin typeface="+mn-lt"/>
            <a:ea typeface="黑体" pitchFamily="49" charset="-122"/>
          </a:endParaRPr>
        </a:p>
      </dsp:txBody>
      <dsp:txXfrm>
        <a:off x="5361019" y="1447798"/>
        <a:ext cx="1505127" cy="783379"/>
      </dsp:txXfrm>
    </dsp:sp>
    <dsp:sp modelId="{A53F4080-828C-4302-A6DD-B96EBA3434E9}">
      <dsp:nvSpPr>
        <dsp:cNvPr id="0" name=""/>
        <dsp:cNvSpPr/>
      </dsp:nvSpPr>
      <dsp:spPr>
        <a:xfrm>
          <a:off x="3574102"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063687" y="2619668"/>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Models</a:t>
          </a:r>
          <a:endParaRPr lang="zh-CN" altLang="en-US" sz="4800" i="1" kern="1200" dirty="0">
            <a:solidFill>
              <a:srgbClr val="000000"/>
            </a:solidFill>
            <a:latin typeface="+mn-lt"/>
            <a:ea typeface="黑体" pitchFamily="49" charset="-122"/>
          </a:endParaRPr>
        </a:p>
      </dsp:txBody>
      <dsp:txXfrm>
        <a:off x="5063687" y="2619668"/>
        <a:ext cx="1726261" cy="1002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33131"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663521" y="1144331"/>
        <a:ext cx="1112420" cy="1796063"/>
      </dsp:txXfrm>
    </dsp:sp>
    <dsp:sp modelId="{6E5F7B58-1E8A-48E7-84E4-41B8B6BDB559}">
      <dsp:nvSpPr>
        <dsp:cNvPr id="0" name=""/>
        <dsp:cNvSpPr/>
      </dsp:nvSpPr>
      <dsp:spPr>
        <a:xfrm>
          <a:off x="859979"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574102"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21106"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b="1" kern="1200" dirty="0" smtClean="0">
              <a:solidFill>
                <a:srgbClr val="FF0000"/>
              </a:solidFill>
              <a:latin typeface="+mn-lt"/>
              <a:ea typeface="黑体" pitchFamily="49" charset="-122"/>
            </a:rPr>
            <a:t>Test</a:t>
          </a:r>
          <a:endParaRPr lang="zh-CN" altLang="en-US" sz="2800" b="1" i="1" kern="1200" dirty="0">
            <a:solidFill>
              <a:srgbClr val="FF0000"/>
            </a:solidFill>
            <a:latin typeface="+mn-lt"/>
            <a:ea typeface="黑体" pitchFamily="49" charset="-122"/>
          </a:endParaRPr>
        </a:p>
      </dsp:txBody>
      <dsp:txXfrm>
        <a:off x="5021106" y="227885"/>
        <a:ext cx="1429617" cy="305512"/>
      </dsp:txXfrm>
    </dsp:sp>
    <dsp:sp modelId="{DE1930D8-68AC-4E30-9769-B6B93E03C642}">
      <dsp:nvSpPr>
        <dsp:cNvPr id="0" name=""/>
        <dsp:cNvSpPr/>
      </dsp:nvSpPr>
      <dsp:spPr>
        <a:xfrm>
          <a:off x="3974531"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361019" y="1447798"/>
          <a:ext cx="1505127"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7F7F7F"/>
              </a:solidFill>
              <a:latin typeface="+mn-lt"/>
              <a:ea typeface="黑体" pitchFamily="49" charset="-122"/>
            </a:rPr>
            <a:t>Measure</a:t>
          </a:r>
          <a:endParaRPr lang="zh-CN" altLang="en-US" sz="4800" i="1" kern="1200" dirty="0">
            <a:solidFill>
              <a:srgbClr val="7F7F7F"/>
            </a:solidFill>
            <a:latin typeface="+mn-lt"/>
            <a:ea typeface="黑体" pitchFamily="49" charset="-122"/>
          </a:endParaRPr>
        </a:p>
      </dsp:txBody>
      <dsp:txXfrm>
        <a:off x="5361019" y="1447798"/>
        <a:ext cx="1505127" cy="783379"/>
      </dsp:txXfrm>
    </dsp:sp>
    <dsp:sp modelId="{A53F4080-828C-4302-A6DD-B96EBA3434E9}">
      <dsp:nvSpPr>
        <dsp:cNvPr id="0" name=""/>
        <dsp:cNvSpPr/>
      </dsp:nvSpPr>
      <dsp:spPr>
        <a:xfrm>
          <a:off x="3574102"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063687" y="2623700"/>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7F7F7F"/>
              </a:solidFill>
              <a:latin typeface="+mn-lt"/>
              <a:ea typeface="黑体" pitchFamily="49" charset="-122"/>
            </a:rPr>
            <a:t>Models</a:t>
          </a:r>
          <a:endParaRPr lang="zh-CN" altLang="en-US" sz="4800" i="1" kern="1200" dirty="0">
            <a:solidFill>
              <a:srgbClr val="7F7F7F"/>
            </a:solidFill>
            <a:latin typeface="+mn-lt"/>
            <a:ea typeface="黑体" pitchFamily="49" charset="-122"/>
          </a:endParaRPr>
        </a:p>
      </dsp:txBody>
      <dsp:txXfrm>
        <a:off x="5063687" y="2623700"/>
        <a:ext cx="1726261" cy="1002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89834"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720224" y="1144331"/>
        <a:ext cx="1112420" cy="1796063"/>
      </dsp:txXfrm>
    </dsp:sp>
    <dsp:sp modelId="{6E5F7B58-1E8A-48E7-84E4-41B8B6BDB559}">
      <dsp:nvSpPr>
        <dsp:cNvPr id="0" name=""/>
        <dsp:cNvSpPr/>
      </dsp:nvSpPr>
      <dsp:spPr>
        <a:xfrm>
          <a:off x="916681"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630804"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77809"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chemeClr val="bg1">
                  <a:lumMod val="50000"/>
                </a:schemeClr>
              </a:solidFill>
              <a:latin typeface="+mn-lt"/>
              <a:ea typeface="黑体" pitchFamily="49" charset="-122"/>
            </a:rPr>
            <a:t>Test</a:t>
          </a:r>
          <a:endParaRPr lang="zh-CN" altLang="en-US" sz="2800" i="1" kern="1200" dirty="0">
            <a:solidFill>
              <a:schemeClr val="bg1">
                <a:lumMod val="50000"/>
              </a:schemeClr>
            </a:solidFill>
            <a:latin typeface="+mn-lt"/>
            <a:ea typeface="黑体" pitchFamily="49" charset="-122"/>
          </a:endParaRPr>
        </a:p>
      </dsp:txBody>
      <dsp:txXfrm>
        <a:off x="5077809" y="227885"/>
        <a:ext cx="1429617" cy="305512"/>
      </dsp:txXfrm>
    </dsp:sp>
    <dsp:sp modelId="{DE1930D8-68AC-4E30-9769-B6B93E03C642}">
      <dsp:nvSpPr>
        <dsp:cNvPr id="0" name=""/>
        <dsp:cNvSpPr/>
      </dsp:nvSpPr>
      <dsp:spPr>
        <a:xfrm>
          <a:off x="4031233"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422187" y="1447798"/>
          <a:ext cx="1520159"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b="1" kern="1200" dirty="0" smtClean="0">
              <a:solidFill>
                <a:srgbClr val="FF0000"/>
              </a:solidFill>
              <a:latin typeface="+mn-lt"/>
              <a:ea typeface="黑体" pitchFamily="49" charset="-122"/>
            </a:rPr>
            <a:t>Measure</a:t>
          </a:r>
          <a:endParaRPr lang="zh-CN" altLang="en-US" sz="4800" b="1" i="1" kern="1200" dirty="0">
            <a:solidFill>
              <a:srgbClr val="FF0000"/>
            </a:solidFill>
            <a:latin typeface="+mn-lt"/>
            <a:ea typeface="黑体" pitchFamily="49" charset="-122"/>
          </a:endParaRPr>
        </a:p>
      </dsp:txBody>
      <dsp:txXfrm>
        <a:off x="5422187" y="1447798"/>
        <a:ext cx="1520159" cy="783379"/>
      </dsp:txXfrm>
    </dsp:sp>
    <dsp:sp modelId="{A53F4080-828C-4302-A6DD-B96EBA3434E9}">
      <dsp:nvSpPr>
        <dsp:cNvPr id="0" name=""/>
        <dsp:cNvSpPr/>
      </dsp:nvSpPr>
      <dsp:spPr>
        <a:xfrm>
          <a:off x="3630804"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063685" y="2619668"/>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7F7F7F"/>
              </a:solidFill>
              <a:latin typeface="+mn-lt"/>
              <a:ea typeface="黑体" pitchFamily="49" charset="-122"/>
            </a:rPr>
            <a:t>Models</a:t>
          </a:r>
          <a:endParaRPr lang="zh-CN" altLang="en-US" sz="4800" i="1" kern="1200" dirty="0">
            <a:solidFill>
              <a:srgbClr val="7F7F7F"/>
            </a:solidFill>
            <a:latin typeface="+mn-lt"/>
            <a:ea typeface="黑体" pitchFamily="49" charset="-122"/>
          </a:endParaRPr>
        </a:p>
      </dsp:txBody>
      <dsp:txXfrm>
        <a:off x="5063685" y="2619668"/>
        <a:ext cx="1726261" cy="10029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BD3A8-36FE-4BFD-9BB0-2A46EEAE261A}">
      <dsp:nvSpPr>
        <dsp:cNvPr id="0" name=""/>
        <dsp:cNvSpPr/>
      </dsp:nvSpPr>
      <dsp:spPr>
        <a:xfrm>
          <a:off x="95625" y="0"/>
          <a:ext cx="4018812" cy="1752600"/>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altLang="zh-CN" sz="3800" kern="1200" dirty="0" smtClean="0">
              <a:latin typeface="Arial" pitchFamily="34" charset="0"/>
              <a:cs typeface="Arial" pitchFamily="34" charset="0"/>
            </a:rPr>
            <a:t>Input:</a:t>
          </a:r>
          <a:r>
            <a:rPr lang="en-US" altLang="zh-CN" sz="4000" kern="1200" dirty="0" smtClean="0">
              <a:latin typeface="Arial" pitchFamily="34" charset="0"/>
              <a:cs typeface="Arial" pitchFamily="34" charset="0"/>
            </a:rPr>
            <a:t> </a:t>
          </a:r>
        </a:p>
        <a:p>
          <a:pPr lvl="0" algn="ctr" defTabSz="1689100">
            <a:lnSpc>
              <a:spcPct val="90000"/>
            </a:lnSpc>
            <a:spcBef>
              <a:spcPct val="0"/>
            </a:spcBef>
            <a:spcAft>
              <a:spcPct val="35000"/>
            </a:spcAft>
          </a:pPr>
          <a:r>
            <a:rPr lang="en-US" altLang="zh-CN" sz="3200" i="1" kern="1200" dirty="0" err="1" smtClean="0">
              <a:latin typeface="Arial" pitchFamily="34" charset="0"/>
              <a:cs typeface="Arial" pitchFamily="34" charset="0"/>
            </a:rPr>
            <a:t>G</a:t>
          </a:r>
          <a:r>
            <a:rPr lang="en-US" altLang="zh-CN" sz="3200" i="1" kern="1200" baseline="30000" dirty="0" err="1" smtClean="0">
              <a:latin typeface="Arial" pitchFamily="34" charset="0"/>
              <a:cs typeface="Arial" pitchFamily="34" charset="0"/>
            </a:rPr>
            <a:t>t</a:t>
          </a:r>
          <a:r>
            <a:rPr lang="en-US" altLang="zh-CN" sz="3200" kern="1200" dirty="0" smtClean="0">
              <a:latin typeface="Arial" pitchFamily="34" charset="0"/>
              <a:cs typeface="Arial" pitchFamily="34" charset="0"/>
            </a:rPr>
            <a:t> =(</a:t>
          </a:r>
          <a:r>
            <a:rPr lang="en-US" altLang="zh-CN" sz="3200" i="1" kern="1200" dirty="0" err="1" smtClean="0">
              <a:latin typeface="Arial" pitchFamily="34" charset="0"/>
              <a:cs typeface="Arial" pitchFamily="34" charset="0"/>
            </a:rPr>
            <a:t>V</a:t>
          </a:r>
          <a:r>
            <a:rPr lang="en-US" altLang="zh-CN" sz="3200" i="1" kern="1200" baseline="30000" dirty="0" err="1" smtClean="0">
              <a:latin typeface="Arial" pitchFamily="34" charset="0"/>
              <a:cs typeface="Arial" pitchFamily="34" charset="0"/>
            </a:rPr>
            <a:t>t</a:t>
          </a:r>
          <a:r>
            <a:rPr lang="en-US" altLang="zh-CN" sz="3200" kern="1200" dirty="0" smtClean="0">
              <a:latin typeface="Arial" pitchFamily="34" charset="0"/>
              <a:cs typeface="Arial" pitchFamily="34" charset="0"/>
            </a:rPr>
            <a:t>, </a:t>
          </a:r>
          <a:r>
            <a:rPr lang="en-US" altLang="zh-CN" sz="3200" i="1" kern="1200" dirty="0" smtClean="0">
              <a:latin typeface="Arial" pitchFamily="34" charset="0"/>
              <a:cs typeface="Arial" pitchFamily="34" charset="0"/>
            </a:rPr>
            <a:t>E</a:t>
          </a:r>
          <a:r>
            <a:rPr lang="en-US" altLang="zh-CN" sz="3200" i="1" kern="1200" baseline="30000" dirty="0" smtClean="0">
              <a:latin typeface="Arial" pitchFamily="34" charset="0"/>
              <a:cs typeface="Arial" pitchFamily="34" charset="0"/>
            </a:rPr>
            <a:t>t</a:t>
          </a:r>
          <a:r>
            <a:rPr lang="en-US" altLang="zh-CN" sz="3200" kern="1200" dirty="0" smtClean="0">
              <a:latin typeface="Arial" pitchFamily="34" charset="0"/>
              <a:cs typeface="Arial" pitchFamily="34" charset="0"/>
            </a:rPr>
            <a:t>, </a:t>
          </a:r>
          <a:r>
            <a:rPr lang="en-US" altLang="zh-CN" sz="3200" i="1" kern="1200" dirty="0" err="1" smtClean="0">
              <a:latin typeface="Arial" pitchFamily="34" charset="0"/>
              <a:cs typeface="Arial" pitchFamily="34" charset="0"/>
            </a:rPr>
            <a:t>X</a:t>
          </a:r>
          <a:r>
            <a:rPr lang="en-US" altLang="zh-CN" sz="3200" i="1" kern="1200" baseline="30000" dirty="0" err="1" smtClean="0">
              <a:latin typeface="Arial" pitchFamily="34" charset="0"/>
              <a:cs typeface="Arial" pitchFamily="34" charset="0"/>
            </a:rPr>
            <a:t>t</a:t>
          </a:r>
          <a:r>
            <a:rPr lang="en-US" altLang="zh-CN" sz="3200" kern="1200" dirty="0" smtClean="0">
              <a:latin typeface="Arial" pitchFamily="34" charset="0"/>
              <a:cs typeface="Arial" pitchFamily="34" charset="0"/>
            </a:rPr>
            <a:t>, </a:t>
          </a:r>
          <a:r>
            <a:rPr lang="en-US" altLang="zh-CN" sz="3200" i="1" kern="1200" dirty="0" err="1" smtClean="0">
              <a:latin typeface="Arial" pitchFamily="34" charset="0"/>
              <a:cs typeface="Arial" pitchFamily="34" charset="0"/>
            </a:rPr>
            <a:t>Y</a:t>
          </a:r>
          <a:r>
            <a:rPr lang="en-US" altLang="zh-CN" sz="3200" i="1" kern="1200" baseline="30000" dirty="0" err="1" smtClean="0">
              <a:latin typeface="Arial" pitchFamily="34" charset="0"/>
              <a:cs typeface="Arial" pitchFamily="34" charset="0"/>
            </a:rPr>
            <a:t>t</a:t>
          </a:r>
          <a:r>
            <a:rPr lang="en-US" altLang="zh-CN" sz="3200" kern="1200" dirty="0" smtClean="0">
              <a:latin typeface="Arial" pitchFamily="34" charset="0"/>
              <a:cs typeface="Arial" pitchFamily="34" charset="0"/>
            </a:rPr>
            <a:t>) </a:t>
          </a:r>
        </a:p>
        <a:p>
          <a:pPr lvl="0" algn="ctr" defTabSz="1689100">
            <a:lnSpc>
              <a:spcPct val="90000"/>
            </a:lnSpc>
            <a:spcBef>
              <a:spcPct val="0"/>
            </a:spcBef>
            <a:spcAft>
              <a:spcPct val="35000"/>
            </a:spcAft>
          </a:pPr>
          <a:r>
            <a:rPr lang="en-US" altLang="zh-CN" sz="2000" i="1" kern="1200" dirty="0" smtClean="0">
              <a:latin typeface="Arial" pitchFamily="34" charset="0"/>
              <a:cs typeface="Arial" pitchFamily="34" charset="0"/>
            </a:rPr>
            <a:t>t</a:t>
          </a:r>
          <a:r>
            <a:rPr lang="en-US" altLang="zh-CN" sz="2000" kern="1200" dirty="0" smtClean="0">
              <a:latin typeface="Arial" pitchFamily="34" charset="0"/>
              <a:cs typeface="Arial" pitchFamily="34" charset="0"/>
            </a:rPr>
            <a:t> = 1,2,…</a:t>
          </a:r>
          <a:r>
            <a:rPr lang="en-US" altLang="zh-CN" sz="2000" i="1" kern="1200" dirty="0" smtClean="0">
              <a:latin typeface="Arial" pitchFamily="34" charset="0"/>
              <a:cs typeface="Arial" pitchFamily="34" charset="0"/>
            </a:rPr>
            <a:t>T</a:t>
          </a:r>
          <a:endParaRPr lang="zh-CN" altLang="en-US" sz="2000" i="1" kern="1200" dirty="0">
            <a:latin typeface="Arial" pitchFamily="34" charset="0"/>
            <a:cs typeface="Arial" pitchFamily="34" charset="0"/>
          </a:endParaRPr>
        </a:p>
      </dsp:txBody>
      <dsp:txXfrm>
        <a:off x="146957" y="51332"/>
        <a:ext cx="3916148" cy="1649936"/>
      </dsp:txXfrm>
    </dsp:sp>
    <dsp:sp modelId="{213D603E-0891-4AA6-A8DD-A6E609EC8225}">
      <dsp:nvSpPr>
        <dsp:cNvPr id="0" name=""/>
        <dsp:cNvSpPr/>
      </dsp:nvSpPr>
      <dsp:spPr>
        <a:xfrm>
          <a:off x="4494062" y="632017"/>
          <a:ext cx="804805" cy="367988"/>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4494062" y="705615"/>
        <a:ext cx="694409" cy="220792"/>
      </dsp:txXfrm>
    </dsp:sp>
    <dsp:sp modelId="{58F3EFF2-D7AC-40E3-B027-446B4D013A83}">
      <dsp:nvSpPr>
        <dsp:cNvPr id="0" name=""/>
        <dsp:cNvSpPr/>
      </dsp:nvSpPr>
      <dsp:spPr>
        <a:xfrm>
          <a:off x="5632937" y="0"/>
          <a:ext cx="4018812" cy="1752600"/>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altLang="zh-CN" sz="4000" kern="1200" dirty="0" smtClean="0">
              <a:latin typeface="Arial" pitchFamily="34" charset="0"/>
              <a:cs typeface="Arial" pitchFamily="34" charset="0"/>
            </a:rPr>
            <a:t>Output:</a:t>
          </a:r>
        </a:p>
        <a:p>
          <a:pPr lvl="0" algn="ctr" defTabSz="1778000">
            <a:lnSpc>
              <a:spcPct val="90000"/>
            </a:lnSpc>
            <a:spcBef>
              <a:spcPct val="0"/>
            </a:spcBef>
            <a:spcAft>
              <a:spcPct val="35000"/>
            </a:spcAft>
          </a:pPr>
          <a:r>
            <a:rPr lang="en-US" altLang="zh-CN" sz="4000" i="1" kern="1200" dirty="0" smtClean="0">
              <a:latin typeface="Arial" pitchFamily="34" charset="0"/>
              <a:cs typeface="Arial" pitchFamily="34" charset="0"/>
            </a:rPr>
            <a:t>F: f(</a:t>
          </a:r>
          <a:r>
            <a:rPr lang="en-US" altLang="zh-CN" sz="4000" i="1" kern="1200" dirty="0" err="1" smtClean="0">
              <a:latin typeface="Arial" pitchFamily="34" charset="0"/>
              <a:cs typeface="Arial" pitchFamily="34" charset="0"/>
            </a:rPr>
            <a:t>G</a:t>
          </a:r>
          <a:r>
            <a:rPr lang="en-US" altLang="zh-CN" sz="4000" i="1" kern="1200" baseline="30000" dirty="0" err="1" smtClean="0">
              <a:latin typeface="Arial" pitchFamily="34" charset="0"/>
              <a:cs typeface="Arial" pitchFamily="34" charset="0"/>
            </a:rPr>
            <a:t>t</a:t>
          </a:r>
          <a:r>
            <a:rPr lang="en-US" altLang="zh-CN" sz="4000" i="1" kern="1200" dirty="0" smtClean="0">
              <a:latin typeface="Arial" pitchFamily="34" charset="0"/>
              <a:cs typeface="Arial" pitchFamily="34" charset="0"/>
            </a:rPr>
            <a:t>) </a:t>
          </a:r>
          <a:r>
            <a:rPr lang="en-US" altLang="zh-CN" sz="4000" i="1" kern="1200" smtClean="0">
              <a:latin typeface="Arial" pitchFamily="34" charset="0"/>
              <a:cs typeface="Arial" pitchFamily="34" charset="0"/>
            </a:rPr>
            <a:t>-&gt;Y</a:t>
          </a:r>
          <a:r>
            <a:rPr lang="en-US" altLang="zh-CN" sz="4000" i="0" kern="1200" baseline="30000" smtClean="0">
              <a:latin typeface="Arial" pitchFamily="34" charset="0"/>
              <a:cs typeface="Arial" pitchFamily="34" charset="0"/>
            </a:rPr>
            <a:t>(</a:t>
          </a:r>
          <a:r>
            <a:rPr lang="en-US" altLang="zh-CN" sz="4000" i="1" kern="1200" baseline="30000" smtClean="0">
              <a:latin typeface="Arial" pitchFamily="34" charset="0"/>
              <a:cs typeface="Arial" pitchFamily="34" charset="0"/>
            </a:rPr>
            <a:t>t</a:t>
          </a:r>
          <a:r>
            <a:rPr lang="en-US" altLang="zh-CN" sz="4000" i="0" kern="1200" baseline="30000" smtClean="0">
              <a:latin typeface="Arial" pitchFamily="34" charset="0"/>
              <a:cs typeface="Arial" pitchFamily="34" charset="0"/>
            </a:rPr>
            <a:t>+1)</a:t>
          </a:r>
          <a:r>
            <a:rPr lang="en-US" altLang="zh-CN" sz="4000" i="1" kern="1200" baseline="30000" smtClean="0">
              <a:latin typeface="Arial" pitchFamily="34" charset="0"/>
              <a:cs typeface="Arial" pitchFamily="34" charset="0"/>
            </a:rPr>
            <a:t>   </a:t>
          </a:r>
          <a:endParaRPr lang="zh-CN" altLang="en-US" sz="4000" kern="1200" dirty="0">
            <a:latin typeface="Arial" pitchFamily="34" charset="0"/>
            <a:cs typeface="Arial" pitchFamily="34" charset="0"/>
          </a:endParaRPr>
        </a:p>
      </dsp:txBody>
      <dsp:txXfrm>
        <a:off x="5684269" y="51332"/>
        <a:ext cx="3916148" cy="16499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33131"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663521" y="1144331"/>
        <a:ext cx="1112420" cy="1796063"/>
      </dsp:txXfrm>
    </dsp:sp>
    <dsp:sp modelId="{6E5F7B58-1E8A-48E7-84E4-41B8B6BDB559}">
      <dsp:nvSpPr>
        <dsp:cNvPr id="0" name=""/>
        <dsp:cNvSpPr/>
      </dsp:nvSpPr>
      <dsp:spPr>
        <a:xfrm>
          <a:off x="859979"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574102"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21106"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7F7F7F"/>
              </a:solidFill>
              <a:latin typeface="+mn-lt"/>
              <a:ea typeface="黑体" pitchFamily="49" charset="-122"/>
            </a:rPr>
            <a:t>Test</a:t>
          </a:r>
          <a:endParaRPr lang="zh-CN" altLang="en-US" sz="2800" i="1" kern="1200" dirty="0">
            <a:solidFill>
              <a:srgbClr val="7F7F7F"/>
            </a:solidFill>
            <a:latin typeface="+mn-lt"/>
            <a:ea typeface="黑体" pitchFamily="49" charset="-122"/>
          </a:endParaRPr>
        </a:p>
      </dsp:txBody>
      <dsp:txXfrm>
        <a:off x="5021106" y="227885"/>
        <a:ext cx="1429617" cy="305512"/>
      </dsp:txXfrm>
    </dsp:sp>
    <dsp:sp modelId="{DE1930D8-68AC-4E30-9769-B6B93E03C642}">
      <dsp:nvSpPr>
        <dsp:cNvPr id="0" name=""/>
        <dsp:cNvSpPr/>
      </dsp:nvSpPr>
      <dsp:spPr>
        <a:xfrm>
          <a:off x="3974531"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418348" y="1447798"/>
          <a:ext cx="1505127"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7F7F7F"/>
              </a:solidFill>
              <a:latin typeface="+mn-lt"/>
              <a:ea typeface="黑体" pitchFamily="49" charset="-122"/>
            </a:rPr>
            <a:t>Measure</a:t>
          </a:r>
          <a:endParaRPr lang="zh-CN" altLang="en-US" sz="4800" i="1" kern="1200" dirty="0">
            <a:solidFill>
              <a:srgbClr val="7F7F7F"/>
            </a:solidFill>
            <a:latin typeface="+mn-lt"/>
            <a:ea typeface="黑体" pitchFamily="49" charset="-122"/>
          </a:endParaRPr>
        </a:p>
      </dsp:txBody>
      <dsp:txXfrm>
        <a:off x="5418348" y="1447798"/>
        <a:ext cx="1505127" cy="783379"/>
      </dsp:txXfrm>
    </dsp:sp>
    <dsp:sp modelId="{A53F4080-828C-4302-A6DD-B96EBA3434E9}">
      <dsp:nvSpPr>
        <dsp:cNvPr id="0" name=""/>
        <dsp:cNvSpPr/>
      </dsp:nvSpPr>
      <dsp:spPr>
        <a:xfrm>
          <a:off x="3574102"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063687" y="2619668"/>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b="1" kern="1200" dirty="0" smtClean="0">
              <a:solidFill>
                <a:srgbClr val="FF0000"/>
              </a:solidFill>
              <a:latin typeface="+mn-lt"/>
              <a:ea typeface="黑体" pitchFamily="49" charset="-122"/>
            </a:rPr>
            <a:t>Models</a:t>
          </a:r>
          <a:endParaRPr lang="zh-CN" altLang="en-US" sz="4800" b="1" i="1" kern="1200" dirty="0">
            <a:solidFill>
              <a:srgbClr val="FF0000"/>
            </a:solidFill>
            <a:latin typeface="+mn-lt"/>
            <a:ea typeface="黑体" pitchFamily="49" charset="-122"/>
          </a:endParaRPr>
        </a:p>
      </dsp:txBody>
      <dsp:txXfrm>
        <a:off x="5063687" y="2619668"/>
        <a:ext cx="1726261" cy="10029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33131"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663521" y="1144331"/>
        <a:ext cx="1112420" cy="1796063"/>
      </dsp:txXfrm>
    </dsp:sp>
    <dsp:sp modelId="{6E5F7B58-1E8A-48E7-84E4-41B8B6BDB559}">
      <dsp:nvSpPr>
        <dsp:cNvPr id="0" name=""/>
        <dsp:cNvSpPr/>
      </dsp:nvSpPr>
      <dsp:spPr>
        <a:xfrm>
          <a:off x="859979"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574102"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21106"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Test</a:t>
          </a:r>
          <a:endParaRPr lang="zh-CN" altLang="en-US" sz="2800" i="1" kern="1200" dirty="0">
            <a:solidFill>
              <a:srgbClr val="000000"/>
            </a:solidFill>
            <a:latin typeface="+mn-lt"/>
            <a:ea typeface="黑体" pitchFamily="49" charset="-122"/>
          </a:endParaRPr>
        </a:p>
      </dsp:txBody>
      <dsp:txXfrm>
        <a:off x="5021106" y="227885"/>
        <a:ext cx="1429617" cy="305512"/>
      </dsp:txXfrm>
    </dsp:sp>
    <dsp:sp modelId="{DE1930D8-68AC-4E30-9769-B6B93E03C642}">
      <dsp:nvSpPr>
        <dsp:cNvPr id="0" name=""/>
        <dsp:cNvSpPr/>
      </dsp:nvSpPr>
      <dsp:spPr>
        <a:xfrm>
          <a:off x="3974531"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361019" y="1459322"/>
          <a:ext cx="1505127"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chemeClr val="tx1"/>
              </a:solidFill>
              <a:latin typeface="+mn-lt"/>
              <a:ea typeface="黑体" pitchFamily="49" charset="-122"/>
            </a:rPr>
            <a:t>Measure</a:t>
          </a:r>
          <a:endParaRPr lang="zh-CN" altLang="en-US" sz="4800" i="1" kern="1200" dirty="0">
            <a:solidFill>
              <a:schemeClr val="tx1"/>
            </a:solidFill>
            <a:latin typeface="+mn-lt"/>
            <a:ea typeface="黑体" pitchFamily="49" charset="-122"/>
          </a:endParaRPr>
        </a:p>
      </dsp:txBody>
      <dsp:txXfrm>
        <a:off x="5361019" y="1459322"/>
        <a:ext cx="1505127" cy="783379"/>
      </dsp:txXfrm>
    </dsp:sp>
    <dsp:sp modelId="{A53F4080-828C-4302-A6DD-B96EBA3434E9}">
      <dsp:nvSpPr>
        <dsp:cNvPr id="0" name=""/>
        <dsp:cNvSpPr/>
      </dsp:nvSpPr>
      <dsp:spPr>
        <a:xfrm>
          <a:off x="3574102"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113541" y="2619668"/>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Models</a:t>
          </a:r>
          <a:endParaRPr lang="zh-CN" altLang="en-US" sz="4800" i="1" kern="1200" dirty="0">
            <a:solidFill>
              <a:srgbClr val="000000"/>
            </a:solidFill>
            <a:latin typeface="+mn-lt"/>
            <a:ea typeface="黑体" pitchFamily="49" charset="-122"/>
          </a:endParaRPr>
        </a:p>
      </dsp:txBody>
      <dsp:txXfrm>
        <a:off x="5113541" y="2619668"/>
        <a:ext cx="1726261" cy="10029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433131" y="772354"/>
          <a:ext cx="1573200" cy="2540017"/>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Social Influence</a:t>
          </a:r>
          <a:endParaRPr lang="en-US" altLang="zh-CN" sz="2800" i="0" kern="1200" dirty="0" smtClean="0">
            <a:solidFill>
              <a:schemeClr val="bg1"/>
            </a:solidFill>
            <a:latin typeface="+mn-lt"/>
            <a:ea typeface="黑体" pitchFamily="49" charset="-122"/>
          </a:endParaRPr>
        </a:p>
      </dsp:txBody>
      <dsp:txXfrm>
        <a:off x="1663521" y="1144331"/>
        <a:ext cx="1112420" cy="1796063"/>
      </dsp:txXfrm>
    </dsp:sp>
    <dsp:sp modelId="{6E5F7B58-1E8A-48E7-84E4-41B8B6BDB559}">
      <dsp:nvSpPr>
        <dsp:cNvPr id="0" name=""/>
        <dsp:cNvSpPr/>
      </dsp:nvSpPr>
      <dsp:spPr>
        <a:xfrm>
          <a:off x="859979" y="0"/>
          <a:ext cx="3898548" cy="4064000"/>
        </a:xfrm>
        <a:prstGeom prst="blockArc">
          <a:avLst>
            <a:gd name="adj1" fmla="val 17527788"/>
            <a:gd name="adj2" fmla="val 4119114"/>
            <a:gd name="adj3" fmla="val 575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574102" y="175571"/>
          <a:ext cx="1036030" cy="1036320"/>
        </a:xfrm>
        <a:prstGeom prst="ellipse">
          <a:avLst/>
        </a:prstGeom>
        <a:blipFill>
          <a:blip xmlns:r="http://schemas.openxmlformats.org/officeDocument/2006/relationships" r:embed="rId1">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021106" y="227885"/>
          <a:ext cx="1429617" cy="30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Test</a:t>
          </a:r>
          <a:endParaRPr lang="zh-CN" altLang="en-US" sz="2800" i="1" kern="1200" dirty="0">
            <a:solidFill>
              <a:srgbClr val="000000"/>
            </a:solidFill>
            <a:latin typeface="+mn-lt"/>
            <a:ea typeface="黑体" pitchFamily="49" charset="-122"/>
          </a:endParaRPr>
        </a:p>
      </dsp:txBody>
      <dsp:txXfrm>
        <a:off x="5021106" y="227885"/>
        <a:ext cx="1429617" cy="305512"/>
      </dsp:txXfrm>
    </dsp:sp>
    <dsp:sp modelId="{DE1930D8-68AC-4E30-9769-B6B93E03C642}">
      <dsp:nvSpPr>
        <dsp:cNvPr id="0" name=""/>
        <dsp:cNvSpPr/>
      </dsp:nvSpPr>
      <dsp:spPr>
        <a:xfrm>
          <a:off x="3974531" y="1443505"/>
          <a:ext cx="1036030" cy="1036320"/>
        </a:xfrm>
        <a:prstGeom prst="ellipse">
          <a:avLst/>
        </a:prstGeom>
        <a:blipFill>
          <a:blip xmlns:r="http://schemas.openxmlformats.org/officeDocument/2006/relationships" r:embed="rId2">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346527" y="1399824"/>
          <a:ext cx="1505127" cy="783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chemeClr val="tx1"/>
              </a:solidFill>
              <a:latin typeface="+mn-lt"/>
              <a:ea typeface="黑体" pitchFamily="49" charset="-122"/>
            </a:rPr>
            <a:t>Measure</a:t>
          </a:r>
          <a:endParaRPr lang="zh-CN" altLang="en-US" sz="4800" i="1" kern="1200" dirty="0">
            <a:solidFill>
              <a:schemeClr val="tx1"/>
            </a:solidFill>
            <a:latin typeface="+mn-lt"/>
            <a:ea typeface="黑体" pitchFamily="49" charset="-122"/>
          </a:endParaRPr>
        </a:p>
      </dsp:txBody>
      <dsp:txXfrm>
        <a:off x="5346527" y="1399824"/>
        <a:ext cx="1505127" cy="783379"/>
      </dsp:txXfrm>
    </dsp:sp>
    <dsp:sp modelId="{A53F4080-828C-4302-A6DD-B96EBA3434E9}">
      <dsp:nvSpPr>
        <dsp:cNvPr id="0" name=""/>
        <dsp:cNvSpPr/>
      </dsp:nvSpPr>
      <dsp:spPr>
        <a:xfrm>
          <a:off x="3574102" y="2775649"/>
          <a:ext cx="1036030" cy="1036320"/>
        </a:xfrm>
        <a:prstGeom prst="ellipse">
          <a:avLst/>
        </a:prstGeom>
        <a:blipFill>
          <a:blip xmlns:r="http://schemas.openxmlformats.org/officeDocument/2006/relationships" r:embed="rId3">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099050" y="2730800"/>
          <a:ext cx="1726261"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0" bIns="35560" numCol="1" spcCol="1270" anchor="ctr" anchorCtr="0">
          <a:noAutofit/>
        </a:bodyPr>
        <a:lstStyle/>
        <a:p>
          <a:pPr lvl="0" algn="l" defTabSz="1244600">
            <a:lnSpc>
              <a:spcPct val="90000"/>
            </a:lnSpc>
            <a:spcBef>
              <a:spcPct val="0"/>
            </a:spcBef>
            <a:spcAft>
              <a:spcPct val="10000"/>
            </a:spcAft>
          </a:pPr>
          <a:r>
            <a:rPr lang="en-US" altLang="zh-CN" sz="2800" kern="1200" dirty="0" smtClean="0">
              <a:solidFill>
                <a:srgbClr val="000000"/>
              </a:solidFill>
              <a:latin typeface="+mn-lt"/>
              <a:ea typeface="黑体" pitchFamily="49" charset="-122"/>
            </a:rPr>
            <a:t>Models</a:t>
          </a:r>
          <a:endParaRPr lang="zh-CN" altLang="en-US" sz="4800" i="1" kern="1200" dirty="0">
            <a:solidFill>
              <a:srgbClr val="000000"/>
            </a:solidFill>
            <a:latin typeface="+mn-lt"/>
            <a:ea typeface="黑体" pitchFamily="49" charset="-122"/>
          </a:endParaRPr>
        </a:p>
      </dsp:txBody>
      <dsp:txXfrm>
        <a:off x="5099050" y="2730800"/>
        <a:ext cx="1726261" cy="1002995"/>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RadialPictureList">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9.emf"/><Relationship Id="rId2" Type="http://schemas.openxmlformats.org/officeDocument/2006/relationships/image" Target="../media/image11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1.emf"/><Relationship Id="rId2" Type="http://schemas.openxmlformats.org/officeDocument/2006/relationships/image" Target="../media/image112.wmf"/><Relationship Id="rId3" Type="http://schemas.openxmlformats.org/officeDocument/2006/relationships/image" Target="../media/image110.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image" Target="../media/image152.emf"/><Relationship Id="rId1" Type="http://schemas.openxmlformats.org/officeDocument/2006/relationships/image" Target="../media/image149.emf"/><Relationship Id="rId2" Type="http://schemas.openxmlformats.org/officeDocument/2006/relationships/image" Target="../media/image15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2"/>
            <a:ext cx="3076584" cy="510987"/>
          </a:xfrm>
          <a:prstGeom prst="rect">
            <a:avLst/>
          </a:prstGeom>
        </p:spPr>
        <p:txBody>
          <a:bodyPr vert="horz" lIns="94759" tIns="47380" rIns="94759" bIns="47380" rtlCol="0"/>
          <a:lstStyle>
            <a:lvl1pPr algn="l">
              <a:defRPr sz="1200"/>
            </a:lvl1pPr>
          </a:lstStyle>
          <a:p>
            <a:endParaRPr lang="zh-CN" altLang="en-US"/>
          </a:p>
        </p:txBody>
      </p:sp>
      <p:sp>
        <p:nvSpPr>
          <p:cNvPr id="3" name="日期占位符 2"/>
          <p:cNvSpPr>
            <a:spLocks noGrp="1"/>
          </p:cNvSpPr>
          <p:nvPr>
            <p:ph type="dt" sz="quarter" idx="1"/>
          </p:nvPr>
        </p:nvSpPr>
        <p:spPr>
          <a:xfrm>
            <a:off x="4021063" y="2"/>
            <a:ext cx="3076584" cy="510987"/>
          </a:xfrm>
          <a:prstGeom prst="rect">
            <a:avLst/>
          </a:prstGeom>
        </p:spPr>
        <p:txBody>
          <a:bodyPr vert="horz" lIns="94759" tIns="47380" rIns="94759" bIns="47380" rtlCol="0"/>
          <a:lstStyle>
            <a:lvl1pPr algn="r">
              <a:defRPr sz="1200"/>
            </a:lvl1pPr>
          </a:lstStyle>
          <a:p>
            <a:fld id="{B0E53223-BD64-4BED-9BC8-4C388EA24B82}" type="datetimeFigureOut">
              <a:rPr lang="zh-CN" altLang="en-US" smtClean="0"/>
              <a:pPr/>
              <a:t>2/5/13</a:t>
            </a:fld>
            <a:endParaRPr lang="zh-CN" altLang="en-US"/>
          </a:p>
        </p:txBody>
      </p:sp>
      <p:sp>
        <p:nvSpPr>
          <p:cNvPr id="4" name="页脚占位符 3"/>
          <p:cNvSpPr>
            <a:spLocks noGrp="1"/>
          </p:cNvSpPr>
          <p:nvPr>
            <p:ph type="ftr" sz="quarter" idx="2"/>
          </p:nvPr>
        </p:nvSpPr>
        <p:spPr>
          <a:xfrm>
            <a:off x="0" y="9720319"/>
            <a:ext cx="3076584" cy="512640"/>
          </a:xfrm>
          <a:prstGeom prst="rect">
            <a:avLst/>
          </a:prstGeom>
        </p:spPr>
        <p:txBody>
          <a:bodyPr vert="horz" lIns="94759" tIns="47380" rIns="94759" bIns="4738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063" y="9720319"/>
            <a:ext cx="3076584" cy="512640"/>
          </a:xfrm>
          <a:prstGeom prst="rect">
            <a:avLst/>
          </a:prstGeom>
        </p:spPr>
        <p:txBody>
          <a:bodyPr vert="horz" lIns="94759" tIns="47380" rIns="94759" bIns="47380" rtlCol="0" anchor="b"/>
          <a:lstStyle>
            <a:lvl1pPr algn="r">
              <a:defRPr sz="1200"/>
            </a:lvl1pPr>
          </a:lstStyle>
          <a:p>
            <a:fld id="{A223ABF3-F4FC-4520-B5C6-91D6C39D1A42}" type="slidenum">
              <a:rPr lang="zh-CN" altLang="en-US" smtClean="0"/>
              <a:pPr/>
              <a:t>‹#›</a:t>
            </a:fld>
            <a:endParaRPr lang="zh-CN" altLang="en-US"/>
          </a:p>
        </p:txBody>
      </p:sp>
    </p:spTree>
    <p:extLst>
      <p:ext uri="{BB962C8B-B14F-4D97-AF65-F5344CB8AC3E}">
        <p14:creationId xmlns:p14="http://schemas.microsoft.com/office/powerpoint/2010/main" val="203969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2"/>
            <a:ext cx="3076584" cy="510987"/>
          </a:xfrm>
          <a:prstGeom prst="rect">
            <a:avLst/>
          </a:prstGeom>
          <a:noFill/>
          <a:ln w="9525">
            <a:noFill/>
            <a:miter lim="800000"/>
            <a:headEnd/>
            <a:tailEnd/>
          </a:ln>
          <a:effectLst/>
        </p:spPr>
        <p:txBody>
          <a:bodyPr vert="horz" wrap="square" lIns="94759" tIns="47380" rIns="94759" bIns="47380" numCol="1" anchor="t" anchorCtr="0" compatLnSpc="1">
            <a:prstTxWarp prst="textNoShape">
              <a:avLst/>
            </a:prstTxWarp>
          </a:bodyPr>
          <a:lstStyle>
            <a:lvl1pPr>
              <a:defRPr sz="1200" smtClean="0"/>
            </a:lvl1pPr>
          </a:lstStyle>
          <a:p>
            <a:pPr>
              <a:defRPr/>
            </a:pPr>
            <a:endParaRPr lang="en-US" altLang="zh-CN"/>
          </a:p>
        </p:txBody>
      </p:sp>
      <p:sp>
        <p:nvSpPr>
          <p:cNvPr id="59395" name="Rectangle 3"/>
          <p:cNvSpPr>
            <a:spLocks noGrp="1" noChangeArrowheads="1"/>
          </p:cNvSpPr>
          <p:nvPr>
            <p:ph type="dt" idx="1"/>
          </p:nvPr>
        </p:nvSpPr>
        <p:spPr bwMode="auto">
          <a:xfrm>
            <a:off x="4021063" y="2"/>
            <a:ext cx="3076584" cy="510987"/>
          </a:xfrm>
          <a:prstGeom prst="rect">
            <a:avLst/>
          </a:prstGeom>
          <a:noFill/>
          <a:ln w="9525">
            <a:noFill/>
            <a:miter lim="800000"/>
            <a:headEnd/>
            <a:tailEnd/>
          </a:ln>
          <a:effectLst/>
        </p:spPr>
        <p:txBody>
          <a:bodyPr vert="horz" wrap="square" lIns="94759" tIns="47380" rIns="94759" bIns="47380" numCol="1" anchor="t" anchorCtr="0" compatLnSpc="1">
            <a:prstTxWarp prst="textNoShape">
              <a:avLst/>
            </a:prstTxWarp>
          </a:bodyPr>
          <a:lstStyle>
            <a:lvl1pPr algn="r">
              <a:defRPr sz="1200" smtClean="0"/>
            </a:lvl1pPr>
          </a:lstStyle>
          <a:p>
            <a:pPr>
              <a:defRPr/>
            </a:pPr>
            <a:endParaRPr lang="en-US" altLang="zh-CN"/>
          </a:p>
        </p:txBody>
      </p:sp>
      <p:sp>
        <p:nvSpPr>
          <p:cNvPr id="30724" name="Rectangle 4"/>
          <p:cNvSpPr>
            <a:spLocks noGrp="1" noRot="1" noChangeAspect="1" noChangeArrowheads="1" noTextEdit="1"/>
          </p:cNvSpPr>
          <p:nvPr>
            <p:ph type="sldImg" idx="2"/>
          </p:nvPr>
        </p:nvSpPr>
        <p:spPr bwMode="auto">
          <a:xfrm>
            <a:off x="779463" y="766763"/>
            <a:ext cx="5543550" cy="3838575"/>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709600" y="4861814"/>
            <a:ext cx="5680102" cy="4605494"/>
          </a:xfrm>
          <a:prstGeom prst="rect">
            <a:avLst/>
          </a:prstGeom>
          <a:noFill/>
          <a:ln w="9525">
            <a:noFill/>
            <a:miter lim="800000"/>
            <a:headEnd/>
            <a:tailEnd/>
          </a:ln>
          <a:effectLst/>
        </p:spPr>
        <p:txBody>
          <a:bodyPr vert="horz" wrap="square" lIns="94759" tIns="47380" rIns="94759" bIns="4738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59398" name="Rectangle 6"/>
          <p:cNvSpPr>
            <a:spLocks noGrp="1" noChangeArrowheads="1"/>
          </p:cNvSpPr>
          <p:nvPr>
            <p:ph type="ftr" sz="quarter" idx="4"/>
          </p:nvPr>
        </p:nvSpPr>
        <p:spPr bwMode="auto">
          <a:xfrm>
            <a:off x="0" y="9720319"/>
            <a:ext cx="3076584" cy="512640"/>
          </a:xfrm>
          <a:prstGeom prst="rect">
            <a:avLst/>
          </a:prstGeom>
          <a:noFill/>
          <a:ln w="9525">
            <a:noFill/>
            <a:miter lim="800000"/>
            <a:headEnd/>
            <a:tailEnd/>
          </a:ln>
          <a:effectLst/>
        </p:spPr>
        <p:txBody>
          <a:bodyPr vert="horz" wrap="square" lIns="94759" tIns="47380" rIns="94759" bIns="47380" numCol="1" anchor="b" anchorCtr="0" compatLnSpc="1">
            <a:prstTxWarp prst="textNoShape">
              <a:avLst/>
            </a:prstTxWarp>
          </a:bodyPr>
          <a:lstStyle>
            <a:lvl1pPr>
              <a:defRPr sz="1200" smtClean="0"/>
            </a:lvl1pPr>
          </a:lstStyle>
          <a:p>
            <a:pPr>
              <a:defRPr/>
            </a:pPr>
            <a:endParaRPr lang="en-US" altLang="zh-CN"/>
          </a:p>
        </p:txBody>
      </p:sp>
      <p:sp>
        <p:nvSpPr>
          <p:cNvPr id="59399" name="Rectangle 7"/>
          <p:cNvSpPr>
            <a:spLocks noGrp="1" noChangeArrowheads="1"/>
          </p:cNvSpPr>
          <p:nvPr>
            <p:ph type="sldNum" sz="quarter" idx="5"/>
          </p:nvPr>
        </p:nvSpPr>
        <p:spPr bwMode="auto">
          <a:xfrm>
            <a:off x="4021063" y="9720319"/>
            <a:ext cx="3076584" cy="512640"/>
          </a:xfrm>
          <a:prstGeom prst="rect">
            <a:avLst/>
          </a:prstGeom>
          <a:noFill/>
          <a:ln w="9525">
            <a:noFill/>
            <a:miter lim="800000"/>
            <a:headEnd/>
            <a:tailEnd/>
          </a:ln>
          <a:effectLst/>
        </p:spPr>
        <p:txBody>
          <a:bodyPr vert="horz" wrap="square" lIns="94759" tIns="47380" rIns="94759" bIns="47380" numCol="1" anchor="b" anchorCtr="0" compatLnSpc="1">
            <a:prstTxWarp prst="textNoShape">
              <a:avLst/>
            </a:prstTxWarp>
          </a:bodyPr>
          <a:lstStyle>
            <a:lvl1pPr algn="r">
              <a:defRPr sz="1200" smtClean="0"/>
            </a:lvl1pPr>
          </a:lstStyle>
          <a:p>
            <a:pPr>
              <a:defRPr/>
            </a:pPr>
            <a:fld id="{A3804948-14D2-43DA-B3DB-CF1972FFF4B7}" type="slidenum">
              <a:rPr lang="en-US" altLang="zh-CN"/>
              <a:pPr>
                <a:defRPr/>
              </a:pPr>
              <a:t>‹#›</a:t>
            </a:fld>
            <a:endParaRPr lang="en-US" altLang="zh-CN"/>
          </a:p>
        </p:txBody>
      </p:sp>
    </p:spTree>
    <p:extLst>
      <p:ext uri="{BB962C8B-B14F-4D97-AF65-F5344CB8AC3E}">
        <p14:creationId xmlns:p14="http://schemas.microsoft.com/office/powerpoint/2010/main" val="253561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roupon.com/" TargetMode="External"/><Relationship Id="rId4" Type="http://schemas.openxmlformats.org/officeDocument/2006/relationships/hyperlink" Target="http://www.opentable.com/" TargetMode="External"/><Relationship Id="rId5" Type="http://schemas.openxmlformats.org/officeDocument/2006/relationships/hyperlink" Target="http://www.restaurant.com/i" TargetMode="External"/><Relationship Id="rId6" Type="http://schemas.openxmlformats.org/officeDocument/2006/relationships/hyperlink" Target="http://www.spafinder.com/"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779463" y="766763"/>
            <a:ext cx="5543550" cy="3838575"/>
          </a:xfrm>
          <a:ln/>
        </p:spPr>
      </p:sp>
      <p:sp>
        <p:nvSpPr>
          <p:cNvPr id="63491" name="Rectangle 3"/>
          <p:cNvSpPr>
            <a:spLocks noGrp="1" noChangeArrowheads="1"/>
          </p:cNvSpPr>
          <p:nvPr>
            <p:ph type="body" idx="1"/>
          </p:nvPr>
        </p:nvSpPr>
        <p:spPr>
          <a:noFill/>
          <a:ln/>
        </p:spPr>
        <p:txBody>
          <a:bodyPr/>
          <a:lstStyle/>
          <a:p>
            <a:pPr algn="just"/>
            <a:endParaRPr lang="zh-CN"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Correlation between variables is a measure of how well the variables are related. The most common measure of correlation in statistics is the Pearson Correlation</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21</a:t>
            </a:fld>
            <a:endParaRPr lang="en-US" altLang="zh-CN"/>
          </a:p>
        </p:txBody>
      </p:sp>
    </p:spTree>
    <p:extLst>
      <p:ext uri="{BB962C8B-B14F-4D97-AF65-F5344CB8AC3E}">
        <p14:creationId xmlns:p14="http://schemas.microsoft.com/office/powerpoint/2010/main" val="169451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dirty="0" smtClean="0"/>
              <a:t>Survival analysis is a branch of statistics which deals with death in biological organisms and failure in mechanical systems. </a:t>
            </a:r>
          </a:p>
          <a:p>
            <a:r>
              <a:rPr lang="en-US" altLang="zh-CN" sz="1200" dirty="0" smtClean="0"/>
              <a:t>hazard ratio can reflect the influence from a user’s friend on the purchase of iPhone.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22</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One-sample</a:t>
            </a:r>
            <a:r>
              <a:rPr lang="en-US" altLang="zh-CN" baseline="0" dirty="0" smtClean="0"/>
              <a:t> t-test</a:t>
            </a:r>
          </a:p>
          <a:p>
            <a:r>
              <a:rPr lang="en-US" altLang="zh-CN" baseline="0" dirty="0" smtClean="0"/>
              <a:t>Null hypothesis = the population mean is equal to mu0</a:t>
            </a:r>
          </a:p>
          <a:p>
            <a:endParaRPr lang="en-US" altLang="zh-CN" baseline="0" dirty="0" smtClean="0"/>
          </a:p>
          <a:p>
            <a:r>
              <a:rPr lang="en-US" altLang="zh-CN" baseline="0" dirty="0" smtClean="0"/>
              <a:t>Welch’s t-test </a:t>
            </a:r>
            <a:r>
              <a:rPr lang="en-US" altLang="zh-CN" b="1" baseline="0" dirty="0" smtClean="0"/>
              <a:t>(equal or unequal mean, unequal variance)</a:t>
            </a:r>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23</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34</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35</a:t>
            </a:fld>
            <a:endParaRPr lang="en-US"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Randomized experiments first appeared in psychology, where they were introduced by Charles Sanders Peirce,[8] and in education.[9][10][11] Later, randomized experiments appeared in agriculture, due to Jerzy </a:t>
            </a:r>
            <a:r>
              <a:rPr lang="en-US" dirty="0" err="1" smtClean="0"/>
              <a:t>Neyman</a:t>
            </a:r>
            <a:r>
              <a:rPr lang="en-US" dirty="0" smtClean="0"/>
              <a:t>[12] and Ronald A. Fisher.</a:t>
            </a:r>
          </a:p>
          <a:p>
            <a:r>
              <a:rPr lang="en-US" dirty="0" smtClean="0"/>
              <a:t>By the late 20th century, RCTs were recognized as the standard method for "rational therapeutics" in medicine.</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36</a:t>
            </a:fld>
            <a:endParaRPr lang="en-US" altLang="zh-CN"/>
          </a:p>
        </p:txBody>
      </p:sp>
    </p:spTree>
    <p:extLst>
      <p:ext uri="{BB962C8B-B14F-4D97-AF65-F5344CB8AC3E}">
        <p14:creationId xmlns:p14="http://schemas.microsoft.com/office/powerpoint/2010/main" val="2030922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r>
              <a:rPr lang="en-US" sz="2800" dirty="0" smtClean="0"/>
              <a:t>For case 1, use real randomized experiment:</a:t>
            </a:r>
          </a:p>
          <a:p>
            <a:pPr lvl="1"/>
            <a:r>
              <a:rPr lang="en-US" sz="2400" dirty="0" smtClean="0"/>
              <a:t>Users were </a:t>
            </a:r>
            <a:r>
              <a:rPr lang="en-US" sz="2400" dirty="0" smtClean="0">
                <a:solidFill>
                  <a:srgbClr val="FF0000"/>
                </a:solidFill>
              </a:rPr>
              <a:t>randomly assigned </a:t>
            </a:r>
            <a:r>
              <a:rPr lang="en-US" sz="2400" dirty="0" smtClean="0"/>
              <a:t>to a ‘social message’ group, an “informational message” group, or a ‘control group’.</a:t>
            </a:r>
          </a:p>
          <a:p>
            <a:pPr lvl="1"/>
            <a:r>
              <a:rPr lang="en-US" sz="2400" dirty="0" smtClean="0"/>
              <a:t>Compare the proportion of users to estimate the causal effect of seeing the faces of voters.</a:t>
            </a:r>
          </a:p>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38</a:t>
            </a:fld>
            <a:endParaRPr lang="en-US" altLang="zh-CN"/>
          </a:p>
        </p:txBody>
      </p:sp>
    </p:spTree>
    <p:extLst>
      <p:ext uri="{BB962C8B-B14F-4D97-AF65-F5344CB8AC3E}">
        <p14:creationId xmlns:p14="http://schemas.microsoft.com/office/powerpoint/2010/main" val="298643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Yahoo go started from 2007 and was closed in Jan. 2010</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39</a:t>
            </a:fld>
            <a:endParaRPr lang="en-US" altLang="zh-CN"/>
          </a:p>
        </p:txBody>
      </p:sp>
    </p:spTree>
    <p:extLst>
      <p:ext uri="{BB962C8B-B14F-4D97-AF65-F5344CB8AC3E}">
        <p14:creationId xmlns:p14="http://schemas.microsoft.com/office/powerpoint/2010/main" val="3401821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r>
              <a:rPr lang="en-US" dirty="0" smtClean="0"/>
              <a:t>The</a:t>
            </a:r>
            <a:r>
              <a:rPr lang="en-US" baseline="0" dirty="0" smtClean="0"/>
              <a:t> challenge is that we cannot do a real randomized treatment trial.</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45</a:t>
            </a:fld>
            <a:endParaRPr lang="en-US" altLang="zh-CN"/>
          </a:p>
        </p:txBody>
      </p:sp>
    </p:spTree>
    <p:extLst>
      <p:ext uri="{BB962C8B-B14F-4D97-AF65-F5344CB8AC3E}">
        <p14:creationId xmlns:p14="http://schemas.microsoft.com/office/powerpoint/2010/main" val="2343295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mtClean="0"/>
              <a:t>Following influence propagates through the edge between two nodes.</a:t>
            </a:r>
            <a:endParaRPr lang="zh-CN" altLang="en-US"/>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51</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2</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54</a:t>
            </a:fld>
            <a:endParaRPr lang="en-US" altLang="zh-C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56</a:t>
            </a:fld>
            <a:endParaRPr lang="en-US" altLang="zh-CN"/>
          </a:p>
        </p:txBody>
      </p:sp>
    </p:spTree>
    <p:extLst>
      <p:ext uri="{BB962C8B-B14F-4D97-AF65-F5344CB8AC3E}">
        <p14:creationId xmlns:p14="http://schemas.microsoft.com/office/powerpoint/2010/main" val="158321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4D4D7DF-780D-451F-9FB2-D69B10C3EEF0}" type="slidenum">
              <a:rPr lang="en-US" altLang="zh-CN"/>
              <a:pPr/>
              <a:t>65</a:t>
            </a:fld>
            <a:endParaRPr lang="en-US" altLang="zh-CN"/>
          </a:p>
        </p:txBody>
      </p:sp>
      <p:sp>
        <p:nvSpPr>
          <p:cNvPr id="39939" name="Rectangle 2"/>
          <p:cNvSpPr>
            <a:spLocks noGrp="1" noRot="1" noChangeAspect="1" noChangeArrowheads="1" noTextEdit="1"/>
          </p:cNvSpPr>
          <p:nvPr>
            <p:ph type="sldImg"/>
          </p:nvPr>
        </p:nvSpPr>
        <p:spPr>
          <a:xfrm>
            <a:off x="777875" y="766763"/>
            <a:ext cx="5543550" cy="3838575"/>
          </a:xfrm>
          <a:ln/>
        </p:spPr>
      </p:sp>
      <p:sp>
        <p:nvSpPr>
          <p:cNvPr id="39940" name="Rectangle 3"/>
          <p:cNvSpPr>
            <a:spLocks noGrp="1" noChangeArrowheads="1"/>
          </p:cNvSpPr>
          <p:nvPr>
            <p:ph type="body" idx="1"/>
          </p:nvPr>
        </p:nvSpPr>
        <p:spPr>
          <a:noFill/>
          <a:ln/>
        </p:spPr>
        <p:txBody>
          <a:bodyPr/>
          <a:lstStyle/>
          <a:p>
            <a:pPr eaLnBrk="1" hangingPunct="1"/>
            <a:endParaRPr lang="zh-CN"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lang="zh-CN" altLang="en-US" dirty="0" smtClean="0"/>
              <a:t>目标函数</a:t>
            </a:r>
            <a:r>
              <a:rPr lang="en-US" altLang="zh-CN" dirty="0" smtClean="0"/>
              <a:t>P</a:t>
            </a:r>
            <a:r>
              <a:rPr lang="zh-CN" altLang="en-US" dirty="0" smtClean="0"/>
              <a:t>描述了隐变量</a:t>
            </a:r>
            <a:r>
              <a:rPr lang="en-US" altLang="zh-CN" dirty="0" err="1" smtClean="0"/>
              <a:t>y_i</a:t>
            </a:r>
            <a:r>
              <a:rPr lang="zh-CN" altLang="en-US" dirty="0" smtClean="0"/>
              <a:t>取任意一组值时的联合概率分布</a:t>
            </a:r>
            <a:endParaRPr lang="zh-CN" altLang="en-US" dirty="0"/>
          </a:p>
        </p:txBody>
      </p:sp>
      <p:sp>
        <p:nvSpPr>
          <p:cNvPr id="4" name="灯片编号占位符 3"/>
          <p:cNvSpPr>
            <a:spLocks noGrp="1"/>
          </p:cNvSpPr>
          <p:nvPr>
            <p:ph type="sldNum" sz="quarter" idx="10"/>
          </p:nvPr>
        </p:nvSpPr>
        <p:spPr/>
        <p:txBody>
          <a:bodyPr/>
          <a:lstStyle/>
          <a:p>
            <a:pPr>
              <a:defRPr/>
            </a:pPr>
            <a:fld id="{823C223E-CCB7-4870-8182-220EE686AE89}" type="slidenum">
              <a:rPr lang="en-US" altLang="zh-CN" smtClean="0"/>
              <a:pPr>
                <a:defRPr/>
              </a:pPr>
              <a:t>68</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6DA4BED-D051-4330-B872-850F9BB32C70}" type="slidenum">
              <a:rPr lang="en-US" altLang="zh-CN" smtClean="0">
                <a:ea typeface="宋体" charset="-122"/>
              </a:rPr>
              <a:pPr/>
              <a:t>69</a:t>
            </a:fld>
            <a:endParaRPr lang="en-US" altLang="zh-CN" smtClean="0">
              <a:ea typeface="宋体" charset="-122"/>
            </a:endParaRPr>
          </a:p>
        </p:txBody>
      </p:sp>
      <p:sp>
        <p:nvSpPr>
          <p:cNvPr id="37891" name="Rectangle 2"/>
          <p:cNvSpPr>
            <a:spLocks noGrp="1" noRot="1" noChangeAspect="1" noChangeArrowheads="1" noTextEdit="1"/>
          </p:cNvSpPr>
          <p:nvPr>
            <p:ph type="sldImg"/>
          </p:nvPr>
        </p:nvSpPr>
        <p:spPr>
          <a:xfrm>
            <a:off x="779463" y="766763"/>
            <a:ext cx="5543550" cy="3838575"/>
          </a:xfrm>
          <a:ln/>
        </p:spPr>
      </p:sp>
      <p:sp>
        <p:nvSpPr>
          <p:cNvPr id="37892" name="Rectangle 3"/>
          <p:cNvSpPr>
            <a:spLocks noGrp="1" noChangeArrowheads="1"/>
          </p:cNvSpPr>
          <p:nvPr>
            <p:ph type="body" idx="1"/>
          </p:nvPr>
        </p:nvSpPr>
        <p:spPr>
          <a:noFill/>
          <a:ln/>
        </p:spPr>
        <p:txBody>
          <a:bodyPr/>
          <a:lstStyle/>
          <a:p>
            <a:pPr eaLnBrk="1" hangingPunct="1"/>
            <a:endParaRPr lang="en-US" altLang="zh-CN" dirty="0" smtClean="0">
              <a:ea typeface="宋体"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8673345-073C-4978-9F8E-9D3210D98227}" type="slidenum">
              <a:rPr lang="en-US" altLang="zh-CN" smtClean="0">
                <a:ea typeface="宋体" charset="-122"/>
              </a:rPr>
              <a:pPr/>
              <a:t>70</a:t>
            </a:fld>
            <a:endParaRPr lang="en-US" altLang="zh-CN" smtClean="0">
              <a:ea typeface="宋体" charset="-122"/>
            </a:endParaRPr>
          </a:p>
        </p:txBody>
      </p:sp>
      <p:sp>
        <p:nvSpPr>
          <p:cNvPr id="38915" name="Rectangle 2"/>
          <p:cNvSpPr>
            <a:spLocks noGrp="1" noRot="1" noChangeAspect="1" noChangeArrowheads="1" noTextEdit="1"/>
          </p:cNvSpPr>
          <p:nvPr>
            <p:ph type="sldImg"/>
          </p:nvPr>
        </p:nvSpPr>
        <p:spPr>
          <a:xfrm>
            <a:off x="779463" y="766763"/>
            <a:ext cx="5543550" cy="3838575"/>
          </a:xfrm>
          <a:ln/>
        </p:spPr>
      </p:sp>
      <p:sp>
        <p:nvSpPr>
          <p:cNvPr id="38916" name="Rectangle 3"/>
          <p:cNvSpPr>
            <a:spLocks noGrp="1" noChangeArrowheads="1"/>
          </p:cNvSpPr>
          <p:nvPr>
            <p:ph type="body" idx="1"/>
          </p:nvPr>
        </p:nvSpPr>
        <p:spPr>
          <a:noFill/>
          <a:ln/>
        </p:spPr>
        <p:txBody>
          <a:bodyPr/>
          <a:lstStyle/>
          <a:p>
            <a:pPr eaLnBrk="1" hangingPunct="1"/>
            <a:endParaRPr lang="zh-CN" altLang="en-US" dirty="0" smtClean="0">
              <a:ea typeface="宋体"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71</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2E4576B-7E5B-45D6-96CB-461B09BAD6EF}" type="slidenum">
              <a:rPr lang="en-US" altLang="zh-CN" smtClean="0">
                <a:ea typeface="宋体" charset="-122"/>
              </a:rPr>
              <a:pPr/>
              <a:t>73</a:t>
            </a:fld>
            <a:endParaRPr lang="en-US" altLang="zh-CN" smtClean="0">
              <a:ea typeface="宋体" charset="-122"/>
            </a:endParaRPr>
          </a:p>
        </p:txBody>
      </p:sp>
      <p:sp>
        <p:nvSpPr>
          <p:cNvPr id="39939" name="Rectangle 2"/>
          <p:cNvSpPr>
            <a:spLocks noGrp="1" noRot="1" noChangeAspect="1" noChangeArrowheads="1" noTextEdit="1"/>
          </p:cNvSpPr>
          <p:nvPr>
            <p:ph type="sldImg"/>
          </p:nvPr>
        </p:nvSpPr>
        <p:spPr>
          <a:xfrm>
            <a:off x="779463" y="766763"/>
            <a:ext cx="5543550" cy="3838575"/>
          </a:xfrm>
          <a:ln/>
        </p:spPr>
      </p:sp>
      <p:sp>
        <p:nvSpPr>
          <p:cNvPr id="39940" name="Rectangle 3"/>
          <p:cNvSpPr>
            <a:spLocks noGrp="1" noChangeArrowheads="1"/>
          </p:cNvSpPr>
          <p:nvPr>
            <p:ph type="body" idx="1"/>
          </p:nvPr>
        </p:nvSpPr>
        <p:spPr>
          <a:noFill/>
          <a:ln/>
        </p:spPr>
        <p:txBody>
          <a:bodyPr/>
          <a:lstStyle/>
          <a:p>
            <a:pPr eaLnBrk="1" hangingPunct="1"/>
            <a:endParaRPr lang="zh-CN" altLang="en-US" smtClean="0">
              <a:ea typeface="宋体"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23C223E-CCB7-4870-8182-220EE686AE89}" type="slidenum">
              <a:rPr lang="en-US" altLang="zh-CN" smtClean="0"/>
              <a:pPr>
                <a:defRPr/>
              </a:pPr>
              <a:t>74</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3C223E-CCB7-4870-8182-220EE686AE89}" type="slidenum">
              <a:rPr lang="en-US" altLang="zh-CN" smtClean="0"/>
              <a:pPr>
                <a:defRPr/>
              </a:pPr>
              <a:t>78</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2D6D666-A3B0-40A6-A599-476963B1117E}" type="slidenum">
              <a:rPr lang="en-US" altLang="zh-CN"/>
              <a:pPr/>
              <a:t>3</a:t>
            </a:fld>
            <a:endParaRPr lang="en-US" altLang="zh-CN"/>
          </a:p>
        </p:txBody>
      </p:sp>
      <p:sp>
        <p:nvSpPr>
          <p:cNvPr id="31747" name="Rectangle 2"/>
          <p:cNvSpPr>
            <a:spLocks noGrp="1" noRot="1" noChangeAspect="1" noChangeArrowheads="1" noTextEdit="1"/>
          </p:cNvSpPr>
          <p:nvPr>
            <p:ph type="sldImg"/>
          </p:nvPr>
        </p:nvSpPr>
        <p:spPr>
          <a:xfrm>
            <a:off x="779463" y="766763"/>
            <a:ext cx="5543550" cy="3838575"/>
          </a:xfrm>
          <a:ln/>
        </p:spPr>
      </p:sp>
      <p:sp>
        <p:nvSpPr>
          <p:cNvPr id="31748" name="Rectangle 3"/>
          <p:cNvSpPr>
            <a:spLocks noGrp="1" noChangeArrowheads="1"/>
          </p:cNvSpPr>
          <p:nvPr>
            <p:ph type="body" idx="1"/>
          </p:nvPr>
        </p:nvSpPr>
        <p:spPr>
          <a:noFill/>
          <a:ln/>
        </p:spPr>
        <p:txBody>
          <a:bodyPr/>
          <a:lstStyle/>
          <a:p>
            <a:pPr lvl="1" eaLnBrk="1" hangingPunct="1"/>
            <a:endParaRPr lang="en-US" altLang="zh-CN" sz="25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a:xfrm>
            <a:off x="779463" y="766763"/>
            <a:ext cx="5543550" cy="3838575"/>
          </a:xfrm>
          <a:ln/>
        </p:spPr>
      </p:sp>
      <p:sp>
        <p:nvSpPr>
          <p:cNvPr id="68610"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Influence is usually reflected in changes in social action patterns (user behavior) in the social network. Recent work [31, 68] has studied the problem of learning the influence degree from historical user actions, while some other work [58, 64] investigates how social actions evolve in the context of the network, and how such actions are affected by social influence factors.</a:t>
            </a:r>
          </a:p>
          <a:p>
            <a:endParaRPr lang="en-US" altLang="zh-CN" smtClean="0">
              <a:latin typeface="Times New Roman" pitchFamily="18" charset="0"/>
              <a:cs typeface="Times New Roman" pitchFamily="18" charset="0"/>
            </a:endParaRPr>
          </a:p>
          <a:p>
            <a:r>
              <a:rPr lang="en-US" altLang="zh-CN" smtClean="0">
                <a:latin typeface="Times New Roman" pitchFamily="18" charset="0"/>
                <a:cs typeface="Times New Roman" pitchFamily="18" charset="0"/>
              </a:rPr>
              <a:t>Before introducing these methods, we will first define the time-varying attribute augmented networks with user actions:</a:t>
            </a:r>
          </a:p>
          <a:p>
            <a:endParaRPr lang="en-US" altLang="zh-CN" smtClean="0">
              <a:latin typeface="Times New Roman" pitchFamily="18" charset="0"/>
              <a:cs typeface="Times New Roman" pitchFamily="18" charset="0"/>
            </a:endParaRPr>
          </a:p>
          <a:p>
            <a:r>
              <a:rPr kumimoji="1" lang="en-US" altLang="zh-CN" sz="1200" kern="1200" baseline="0" smtClean="0">
                <a:solidFill>
                  <a:schemeClr val="tx1"/>
                </a:solidFill>
                <a:latin typeface="Times New Roman" pitchFamily="18" charset="0"/>
                <a:ea typeface="宋体" pitchFamily="2" charset="-122"/>
                <a:cs typeface="Times New Roman" pitchFamily="18" charset="0"/>
              </a:rPr>
              <a:t>An action y performed by user vi at time t can be represented as a triple (y, vi, t)</a:t>
            </a:r>
            <a:endParaRPr lang="zh-CN" altLang="en-US" smtClean="0">
              <a:latin typeface="Times New Roman" pitchFamily="18" charset="0"/>
              <a:cs typeface="Times New Roman" pitchFamily="18" charset="0"/>
            </a:endParaRPr>
          </a:p>
        </p:txBody>
      </p:sp>
      <p:sp>
        <p:nvSpPr>
          <p:cNvPr id="68611" name="灯片编号占位符 3"/>
          <p:cNvSpPr>
            <a:spLocks noGrp="1"/>
          </p:cNvSpPr>
          <p:nvPr>
            <p:ph type="sldNum" sz="quarter" idx="5"/>
          </p:nvPr>
        </p:nvSpPr>
        <p:spPr>
          <a:noFill/>
        </p:spPr>
        <p:txBody>
          <a:bodyPr/>
          <a:lstStyle/>
          <a:p>
            <a:fld id="{9042BB90-D430-4EEF-BF17-D6AD486FC664}" type="slidenum">
              <a:rPr lang="en-US" altLang="zh-CN"/>
              <a:pPr/>
              <a:t>81</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lang="en-US" altLang="zh-CN" smtClean="0">
                <a:latin typeface="Times New Roman" pitchFamily="18" charset="0"/>
                <a:cs typeface="Times New Roman" pitchFamily="18" charset="0"/>
              </a:rPr>
              <a:t>Goyal et al. [31] study the problem of learning the influence degrees (called probabilities) from a historic log of user actions. </a:t>
            </a:r>
          </a:p>
          <a:p>
            <a:r>
              <a:rPr lang="en-US" altLang="zh-CN" smtClean="0">
                <a:latin typeface="Times New Roman" pitchFamily="18" charset="0"/>
                <a:cs typeface="Times New Roman" pitchFamily="18" charset="0"/>
              </a:rPr>
              <a:t>The goal of this work is find a (static of dynamic) model to best capture the user influence and action influence informati</a:t>
            </a:r>
          </a:p>
          <a:p>
            <a:r>
              <a:rPr lang="en-US" altLang="zh-CN" smtClean="0">
                <a:latin typeface="Times New Roman" pitchFamily="18" charset="0"/>
                <a:cs typeface="Times New Roman" pitchFamily="18" charset="0"/>
              </a:rPr>
              <a:t>They give the concept of user influential probability and action influential probability.on in the network. </a:t>
            </a:r>
          </a:p>
          <a:p>
            <a:endParaRPr lang="en-US" altLang="zh-CN" smtClean="0">
              <a:latin typeface="Times New Roman" pitchFamily="18" charset="0"/>
              <a:cs typeface="Times New Roman" pitchFamily="18" charset="0"/>
            </a:endParaRPr>
          </a:p>
          <a:p>
            <a:r>
              <a:rPr kumimoji="1" lang="en-US" altLang="zh-CN" sz="1200" kern="1200" baseline="0" smtClean="0">
                <a:solidFill>
                  <a:schemeClr val="tx1"/>
                </a:solidFill>
                <a:latin typeface="Times New Roman" pitchFamily="18" charset="0"/>
                <a:ea typeface="宋体" pitchFamily="2" charset="-122"/>
                <a:cs typeface="Times New Roman" pitchFamily="18" charset="0"/>
              </a:rPr>
              <a:t>So, we define an </a:t>
            </a:r>
            <a:r>
              <a:rPr kumimoji="1" lang="en-US" altLang="zh-CN" sz="1200" i="1" kern="1200" baseline="0" smtClean="0">
                <a:solidFill>
                  <a:schemeClr val="tx1"/>
                </a:solidFill>
                <a:latin typeface="Times New Roman" pitchFamily="18" charset="0"/>
                <a:ea typeface="宋体" pitchFamily="2" charset="-122"/>
                <a:cs typeface="Times New Roman" pitchFamily="18" charset="0"/>
              </a:rPr>
              <a:t>influenceability score</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representing how influenceable a user is, as the ratio between</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the number of actions for which we have evidence that the</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user was influenced, over the total number of actions performed</a:t>
            </a:r>
            <a:endParaRPr lang="zh-CN" altLang="en-US">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82</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lang="en-US" altLang="zh-CN" smtClean="0">
                <a:latin typeface="Times New Roman" pitchFamily="18" charset="0"/>
                <a:cs typeface="Times New Roman" pitchFamily="18" charset="0"/>
              </a:rPr>
              <a:t>Goyal et al. [31] study the problem of learning the influence degrees (called probabilities) from a historic log of user actions. They present the concept of user influential probability and action influential probability.</a:t>
            </a:r>
          </a:p>
          <a:p>
            <a:r>
              <a:rPr lang="en-US" altLang="zh-CN" smtClean="0">
                <a:latin typeface="Times New Roman" pitchFamily="18" charset="0"/>
                <a:cs typeface="Times New Roman" pitchFamily="18" charset="0"/>
              </a:rPr>
              <a:t>The goal of learning influence probabilities [31] is find a (static of dynamic) model to best capture the user influence and action influence information in the network. </a:t>
            </a:r>
          </a:p>
          <a:p>
            <a:endParaRPr lang="en-US" altLang="zh-CN" smtClean="0">
              <a:latin typeface="Times New Roman" pitchFamily="18" charset="0"/>
              <a:cs typeface="Times New Roman" pitchFamily="18" charset="0"/>
            </a:endParaRPr>
          </a:p>
          <a:p>
            <a:r>
              <a:rPr kumimoji="1" lang="en-US" altLang="zh-CN" sz="1200" kern="1200" baseline="0" smtClean="0">
                <a:solidFill>
                  <a:schemeClr val="tx1"/>
                </a:solidFill>
                <a:latin typeface="Times New Roman" pitchFamily="18" charset="0"/>
                <a:ea typeface="宋体" pitchFamily="2" charset="-122"/>
                <a:cs typeface="Times New Roman" pitchFamily="18" charset="0"/>
              </a:rPr>
              <a:t>We expect that for actions with high infl(a), predictions</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(based on influence models) of user performing those actions</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will yield a relatively higher precision and recall values</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compared to other actions. We will revisit this in the experimental</a:t>
            </a:r>
          </a:p>
          <a:p>
            <a:r>
              <a:rPr kumimoji="1" lang="en-US" altLang="zh-CN" sz="1200" kern="1200" baseline="0" smtClean="0">
                <a:solidFill>
                  <a:schemeClr val="tx1"/>
                </a:solidFill>
                <a:latin typeface="Times New Roman" pitchFamily="18" charset="0"/>
                <a:ea typeface="宋体" pitchFamily="2" charset="-122"/>
                <a:cs typeface="Times New Roman" pitchFamily="18" charset="0"/>
              </a:rPr>
              <a:t>section.</a:t>
            </a:r>
            <a:endParaRPr lang="zh-CN" altLang="en-US">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83</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a:xfrm>
            <a:off x="779463" y="766763"/>
            <a:ext cx="5543550" cy="3838575"/>
          </a:xfrm>
          <a:ln/>
        </p:spPr>
      </p:sp>
      <p:sp>
        <p:nvSpPr>
          <p:cNvPr id="66562"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To predict users’ actions, we need to consider complex factors. What information we have, we have a dynamic social network, and also attributes of his own. Intuitively, what factors we need to consider? First, the influence from his friends, second, he will keep the same action or attitude as himself, we call it dependence. Third, correlation between neighbours. Finally, personal interests.</a:t>
            </a:r>
          </a:p>
        </p:txBody>
      </p:sp>
      <p:sp>
        <p:nvSpPr>
          <p:cNvPr id="66563" name="灯片编号占位符 3"/>
          <p:cNvSpPr>
            <a:spLocks noGrp="1"/>
          </p:cNvSpPr>
          <p:nvPr>
            <p:ph type="sldNum" sz="quarter" idx="5"/>
          </p:nvPr>
        </p:nvSpPr>
        <p:spPr>
          <a:noFill/>
        </p:spPr>
        <p:txBody>
          <a:bodyPr/>
          <a:lstStyle/>
          <a:p>
            <a:fld id="{088A287E-B37D-4E74-991E-B99E7F7FE787}" type="slidenum">
              <a:rPr lang="en-US" altLang="zh-CN"/>
              <a:pPr/>
              <a:t>84</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noTextEdit="1"/>
          </p:cNvSpPr>
          <p:nvPr>
            <p:ph type="sldImg"/>
          </p:nvPr>
        </p:nvSpPr>
        <p:spPr>
          <a:xfrm>
            <a:off x="779463" y="766763"/>
            <a:ext cx="5543550" cy="3838575"/>
          </a:xfrm>
          <a:ln/>
        </p:spPr>
      </p:sp>
      <p:sp>
        <p:nvSpPr>
          <p:cNvPr id="70658"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We made statistical study to validate these factors. This is the validation of influence. X-axis stands for the percentage of one’s friends who perform an action at t-1, and the y-axis represents the likelihood that the user also performs the action at t. We can see, as more friends perform the action, a user also tends to perform the action.</a:t>
            </a:r>
            <a:endParaRPr lang="zh-CN" altLang="en-US" smtClean="0">
              <a:latin typeface="Times New Roman" pitchFamily="18" charset="0"/>
              <a:cs typeface="Times New Roman" pitchFamily="18" charset="0"/>
            </a:endParaRPr>
          </a:p>
        </p:txBody>
      </p:sp>
      <p:sp>
        <p:nvSpPr>
          <p:cNvPr id="70659" name="灯片编号占位符 3"/>
          <p:cNvSpPr>
            <a:spLocks noGrp="1"/>
          </p:cNvSpPr>
          <p:nvPr>
            <p:ph type="sldNum" sz="quarter" idx="5"/>
          </p:nvPr>
        </p:nvSpPr>
        <p:spPr>
          <a:noFill/>
        </p:spPr>
        <p:txBody>
          <a:bodyPr/>
          <a:lstStyle/>
          <a:p>
            <a:fld id="{694D7223-062D-436F-814A-BF8DD969CEED}" type="slidenum">
              <a:rPr lang="en-US" altLang="zh-CN"/>
              <a:pPr/>
              <a:t>85</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noTextEdit="1"/>
          </p:cNvSpPr>
          <p:nvPr>
            <p:ph type="sldImg"/>
          </p:nvPr>
        </p:nvSpPr>
        <p:spPr>
          <a:xfrm>
            <a:off x="779463" y="766763"/>
            <a:ext cx="5543550" cy="3838575"/>
          </a:xfrm>
          <a:ln/>
        </p:spPr>
      </p:sp>
      <p:sp>
        <p:nvSpPr>
          <p:cNvPr id="72706"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Next it is the dependence. The x-axis stands for different time windows. And the black one is the likelihood that a user perform an actions at t if he performed it at t-1, while the light one is the average likelihood that a user perform the action. We can see that the black one is always larger than the light one.</a:t>
            </a:r>
            <a:endParaRPr lang="zh-CN" altLang="en-US" smtClean="0">
              <a:latin typeface="Times New Roman" pitchFamily="18" charset="0"/>
              <a:cs typeface="Times New Roman" pitchFamily="18" charset="0"/>
            </a:endParaRPr>
          </a:p>
        </p:txBody>
      </p:sp>
      <p:sp>
        <p:nvSpPr>
          <p:cNvPr id="72707" name="灯片编号占位符 3"/>
          <p:cNvSpPr>
            <a:spLocks noGrp="1"/>
          </p:cNvSpPr>
          <p:nvPr>
            <p:ph type="sldNum" sz="quarter" idx="5"/>
          </p:nvPr>
        </p:nvSpPr>
        <p:spPr>
          <a:noFill/>
        </p:spPr>
        <p:txBody>
          <a:bodyPr/>
          <a:lstStyle/>
          <a:p>
            <a:fld id="{C41F05DB-4F02-431B-9C74-3C4BB4A73135}" type="slidenum">
              <a:rPr lang="en-US" altLang="zh-CN"/>
              <a:pPr/>
              <a:t>86</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a:xfrm>
            <a:off x="779463" y="766763"/>
            <a:ext cx="5543550" cy="3838575"/>
          </a:xfrm>
          <a:ln/>
        </p:spPr>
      </p:sp>
      <p:sp>
        <p:nvSpPr>
          <p:cNvPr id="74754"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Finally we study the correlation. The x-axis represents different time windows, too. And the black one denotes the likelihood that two friends perform the actions at the same time. The light one is the likelihood that randomly two users perform the same action at the same time. We also see that the black one is larger.</a:t>
            </a:r>
            <a:endParaRPr lang="zh-CN" altLang="en-US" smtClean="0">
              <a:latin typeface="Times New Roman" pitchFamily="18" charset="0"/>
              <a:cs typeface="Times New Roman" pitchFamily="18" charset="0"/>
            </a:endParaRPr>
          </a:p>
        </p:txBody>
      </p:sp>
      <p:sp>
        <p:nvSpPr>
          <p:cNvPr id="74755" name="灯片编号占位符 3"/>
          <p:cNvSpPr>
            <a:spLocks noGrp="1"/>
          </p:cNvSpPr>
          <p:nvPr>
            <p:ph type="sldNum" sz="quarter" idx="5"/>
          </p:nvPr>
        </p:nvSpPr>
        <p:spPr>
          <a:noFill/>
        </p:spPr>
        <p:txBody>
          <a:bodyPr/>
          <a:lstStyle/>
          <a:p>
            <a:fld id="{49A02341-E18A-46FA-A0AC-FE95204AD869}" type="slidenum">
              <a:rPr lang="en-US" altLang="zh-CN"/>
              <a:pPr/>
              <a:t>87</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lang="en-US" altLang="zh-CN" dirty="0" smtClean="0"/>
              <a:t>The</a:t>
            </a:r>
            <a:r>
              <a:rPr lang="en-US" altLang="zh-CN" baseline="0" dirty="0" smtClean="0"/>
              <a:t> model we propose is as the graph shows. This graph shows a three-stage social network. We first add a continuous latent state for each user’s action state. And the factors are all defined according to the latent state. First we user action bias factor to consider the noise in users’ actions. And the influence factor denotes the influence from the past. Finally correlation factor defines the correlation between users and also personal interests. For the action bias factor, we have two option to choose for binary actions: </a:t>
            </a:r>
            <a:r>
              <a:rPr lang="en-US" altLang="zh-CN" baseline="0" dirty="0" err="1" smtClean="0"/>
              <a:t>bernoulli</a:t>
            </a:r>
            <a:r>
              <a:rPr lang="en-US" altLang="zh-CN" baseline="0" dirty="0" smtClean="0"/>
              <a:t> and Gaussian. Gaussian can be extended to continuous actions. So we choose Gaussian in our model for potential extension.</a:t>
            </a:r>
            <a:endParaRPr lang="en-US" altLang="zh-CN"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88</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a:xfrm>
            <a:off x="779463" y="766763"/>
            <a:ext cx="5543550" cy="3838575"/>
          </a:xfrm>
          <a:ln/>
        </p:spPr>
      </p:sp>
      <p:sp>
        <p:nvSpPr>
          <p:cNvPr id="78850" name="备注占位符 2"/>
          <p:cNvSpPr>
            <a:spLocks noGrp="1"/>
          </p:cNvSpPr>
          <p:nvPr>
            <p:ph type="body" idx="1"/>
          </p:nvPr>
        </p:nvSpPr>
        <p:spPr>
          <a:noFill/>
          <a:ln/>
        </p:spPr>
        <p:txBody>
          <a:bodyPr/>
          <a:lstStyle/>
          <a:p>
            <a:r>
              <a:rPr kumimoji="1" lang="en-US" altLang="zh-CN" sz="1200" kern="1200" baseline="0" smtClean="0">
                <a:solidFill>
                  <a:schemeClr val="tx1"/>
                </a:solidFill>
                <a:latin typeface="Times New Roman" pitchFamily="18" charset="0"/>
                <a:ea typeface="宋体" pitchFamily="2" charset="-122"/>
                <a:cs typeface="Times New Roman" pitchFamily="18" charset="0"/>
              </a:rPr>
              <a:t>The correlation factor can be naturally modeled in a Markov random field.</a:t>
            </a:r>
            <a:endParaRPr lang="zh-CN" altLang="en-US" smtClean="0">
              <a:latin typeface="Times New Roman" pitchFamily="18" charset="0"/>
              <a:cs typeface="Times New Roman" pitchFamily="18" charset="0"/>
            </a:endParaRPr>
          </a:p>
        </p:txBody>
      </p:sp>
      <p:sp>
        <p:nvSpPr>
          <p:cNvPr id="78851" name="灯片编号占位符 3"/>
          <p:cNvSpPr>
            <a:spLocks noGrp="1"/>
          </p:cNvSpPr>
          <p:nvPr>
            <p:ph type="sldNum" sz="quarter" idx="5"/>
          </p:nvPr>
        </p:nvSpPr>
        <p:spPr>
          <a:noFill/>
        </p:spPr>
        <p:txBody>
          <a:bodyPr/>
          <a:lstStyle/>
          <a:p>
            <a:fld id="{0F90C9CC-B3B3-4841-B600-6726CC69F1D5}" type="slidenum">
              <a:rPr lang="en-US" altLang="zh-CN"/>
              <a:pPr/>
              <a:t>89</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lang="en-US" altLang="zh-CN" dirty="0" smtClean="0"/>
              <a:t>We employ</a:t>
            </a:r>
            <a:r>
              <a:rPr lang="en-US" altLang="zh-CN" baseline="0" dirty="0" smtClean="0"/>
              <a:t> an EM-style algorithm to train the model. This is the algorithm. Due to the time limit, if you are interested in the algorithm, we can discuss offline.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90</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p:spPr>
        <p:txBody>
          <a:bodyPr/>
          <a:lstStyle/>
          <a:p>
            <a:fld id="{3A339DED-ACCF-4D44-AD36-43C2EAF5D83D}" type="slidenum">
              <a:rPr lang="en-US" altLang="zh-CN"/>
              <a:pPr/>
              <a:t>4</a:t>
            </a:fld>
            <a:endParaRPr lang="en-US" altLang="zh-CN"/>
          </a:p>
        </p:txBody>
      </p:sp>
      <p:sp>
        <p:nvSpPr>
          <p:cNvPr id="11266" name="Rectangle 2"/>
          <p:cNvSpPr>
            <a:spLocks noGrp="1" noRot="1" noChangeAspect="1" noChangeArrowheads="1" noTextEdit="1"/>
          </p:cNvSpPr>
          <p:nvPr>
            <p:ph type="sldImg"/>
          </p:nvPr>
        </p:nvSpPr>
        <p:spPr>
          <a:xfrm>
            <a:off x="779463" y="766763"/>
            <a:ext cx="5543550" cy="3838575"/>
          </a:xfrm>
          <a:ln/>
        </p:spPr>
      </p:sp>
      <p:sp>
        <p:nvSpPr>
          <p:cNvPr id="11267" name="Rectangle 3"/>
          <p:cNvSpPr>
            <a:spLocks noGrp="1" noChangeArrowheads="1"/>
          </p:cNvSpPr>
          <p:nvPr>
            <p:ph type="body" idx="1"/>
          </p:nvPr>
        </p:nvSpPr>
        <p:spPr>
          <a:noFill/>
          <a:ln/>
        </p:spPr>
        <p:txBody>
          <a:bodyPr/>
          <a:lstStyle/>
          <a:p>
            <a:pPr lvl="1" eaLnBrk="1" hangingPunct="1"/>
            <a:r>
              <a:rPr lang="en-US" altLang="zh-CN" smtClean="0"/>
              <a:t>With the growth of local commerce on the Web, the links between online and physical commerce are becoming stronger.</a:t>
            </a:r>
          </a:p>
          <a:p>
            <a:pPr lvl="1" eaLnBrk="1" hangingPunct="1"/>
            <a:endParaRPr lang="en-US" altLang="zh-CN" smtClean="0"/>
          </a:p>
          <a:p>
            <a:pPr lvl="1" eaLnBrk="1" hangingPunct="1"/>
            <a:r>
              <a:rPr lang="en-US" altLang="zh-CN" smtClean="0"/>
              <a:t>The key to O2O is that it finds consumers online and brings them into real-world stores. . It is a combination of payment model and foot traffic generator for merchants (as well as a “discovery” mechanism for consumers) that creates offline purchases. It is inherently measurable, since every transaction (or reservation, for things like OpenTable) happens online. This is distinctively different from the directory model (think: Yelp, CitySearch, etc) in that the addition of payment helps quantify performance and close the loop—more on that later.</a:t>
            </a:r>
          </a:p>
          <a:p>
            <a:pPr lvl="1" eaLnBrk="1" hangingPunct="1"/>
            <a:endParaRPr lang="en-US" altLang="zh-CN" smtClean="0"/>
          </a:p>
          <a:p>
            <a:pPr lvl="1" eaLnBrk="1" hangingPunct="1"/>
            <a:r>
              <a:rPr lang="en-US" altLang="zh-CN" smtClean="0"/>
              <a:t>What do </a:t>
            </a:r>
            <a:r>
              <a:rPr lang="en-US" altLang="zh-CN" b="1" smtClean="0">
                <a:hlinkClick r:id="rId3"/>
              </a:rPr>
              <a:t>Groupon</a:t>
            </a:r>
            <a:r>
              <a:rPr lang="en-US" altLang="zh-CN" smtClean="0"/>
              <a:t>, </a:t>
            </a:r>
            <a:r>
              <a:rPr lang="en-US" altLang="zh-CN" b="1" smtClean="0">
                <a:hlinkClick r:id="rId4"/>
              </a:rPr>
              <a:t>OpenTable</a:t>
            </a:r>
            <a:r>
              <a:rPr lang="en-US" altLang="zh-CN" smtClean="0"/>
              <a:t>,</a:t>
            </a:r>
            <a:r>
              <a:rPr lang="en-US" altLang="zh-CN" b="1" smtClean="0">
                <a:hlinkClick r:id="rId5"/>
              </a:rPr>
              <a:t>Restaurant.com</a:t>
            </a:r>
            <a:r>
              <a:rPr lang="en-US" altLang="zh-CN" smtClean="0"/>
              <a:t>, and </a:t>
            </a:r>
            <a:r>
              <a:rPr lang="en-US" altLang="zh-CN" b="1" smtClean="0">
                <a:hlinkClick r:id="rId6"/>
              </a:rPr>
              <a:t>SpaFinder</a:t>
            </a:r>
            <a:r>
              <a:rPr lang="en-US" altLang="zh-CN" smtClean="0"/>
              <a:t> all have in common? They grease the wheels of online-to-offline commerce.</a:t>
            </a:r>
            <a:endParaRPr lang="en-US" altLang="zh-CN" sz="250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lang="en-US" altLang="zh-CN" dirty="0" smtClean="0"/>
              <a:t>Finally,</a:t>
            </a:r>
            <a:r>
              <a:rPr lang="en-US" altLang="zh-CN" baseline="0" dirty="0" smtClean="0"/>
              <a:t> I will introduce the experiments. This is the data sets we used in the experiment, and the actions is the same as previously introduced. The baseline methods we use includes SVM, which uses the personal features combined with his </a:t>
            </a:r>
            <a:r>
              <a:rPr lang="en-US" altLang="zh-CN" baseline="0" dirty="0" err="1" smtClean="0"/>
              <a:t>neighbours</a:t>
            </a:r>
            <a:r>
              <a:rPr lang="en-US" altLang="zh-CN" baseline="0" dirty="0" smtClean="0"/>
              <a:t>, while </a:t>
            </a:r>
            <a:r>
              <a:rPr lang="en-US" altLang="zh-CN" baseline="0" dirty="0" err="1" smtClean="0"/>
              <a:t>wvRN</a:t>
            </a:r>
            <a:r>
              <a:rPr lang="en-US" altLang="zh-CN" baseline="0" dirty="0" smtClean="0"/>
              <a:t> is an algorithm proposed in 2003, which makes user of the graph information. The evaluation measure includes precision, recall and F1-measure.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91</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111</a:t>
            </a:fld>
            <a:endParaRPr lang="en-US" altLang="zh-CN"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z="1200" kern="1200" baseline="0" smtClean="0">
                <a:solidFill>
                  <a:schemeClr val="tx1"/>
                </a:solidFill>
                <a:latin typeface="Arial" charset="0"/>
                <a:ea typeface="宋体" pitchFamily="2" charset="-122"/>
                <a:cs typeface="宋体" charset="0"/>
              </a:rPr>
              <a:t>The problem of influence maximization can be traced back to the research on “word-of-mouth” and “viral marketing</a:t>
            </a:r>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112</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117</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z="1200" i="0" kern="1200" baseline="0" smtClean="0">
                <a:solidFill>
                  <a:schemeClr val="tx1"/>
                </a:solidFill>
                <a:latin typeface="Times New Roman" pitchFamily="18" charset="0"/>
                <a:ea typeface="宋体" pitchFamily="2" charset="-122"/>
                <a:cs typeface="Times New Roman" pitchFamily="18" charset="0"/>
              </a:rPr>
              <a:t>Thus, the problem can be transformed into finding a k-element set S for which f(S) is maximized. The problem, can be solved using a greedy hill-climbing algorithm which approximates the optimal solution within a factor of (1 − 1/e). The following theorem formally defines the problem</a:t>
            </a:r>
          </a:p>
          <a:p>
            <a:endParaRPr kumimoji="1" lang="en-US" altLang="zh-CN" sz="1200" i="0" kern="1200" baseline="0" smtClean="0">
              <a:solidFill>
                <a:schemeClr val="tx1"/>
              </a:solidFill>
              <a:latin typeface="Times New Roman" pitchFamily="18" charset="0"/>
              <a:ea typeface="宋体" pitchFamily="2" charset="-122"/>
              <a:cs typeface="Times New Roman" pitchFamily="18" charset="0"/>
            </a:endParaRPr>
          </a:p>
          <a:p>
            <a:r>
              <a:rPr kumimoji="1" lang="en-US" altLang="zh-CN" sz="1200" i="0" kern="1200" baseline="0" smtClean="0">
                <a:solidFill>
                  <a:schemeClr val="tx1"/>
                </a:solidFill>
                <a:latin typeface="Times New Roman" pitchFamily="18" charset="0"/>
                <a:ea typeface="宋体" pitchFamily="2" charset="-122"/>
                <a:cs typeface="Times New Roman" pitchFamily="18" charset="0"/>
              </a:rPr>
              <a:t>The model can be further extended to assume that each node v has an associated non-negative weight wv, which can be used to capture the human prior knowledge to the task at hand, e.g., how important it is that v be activated in the final outcome.</a:t>
            </a:r>
            <a:endParaRPr lang="zh-CN" altLang="en-US" i="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120</a:t>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z="1200" kern="1200" baseline="0" smtClean="0">
                <a:solidFill>
                  <a:schemeClr val="tx1"/>
                </a:solidFill>
                <a:latin typeface="Arial" charset="0"/>
                <a:ea typeface="宋体" pitchFamily="2" charset="-122"/>
                <a:cs typeface="宋体" charset="0"/>
              </a:rPr>
              <a:t>Another commonly used influence measure in sociology is distance centrality, which considers the nodes with the shortest paths</a:t>
            </a:r>
          </a:p>
          <a:p>
            <a:r>
              <a:rPr kumimoji="1" lang="en-US" altLang="zh-CN" sz="1200" kern="1200" baseline="0" smtClean="0">
                <a:solidFill>
                  <a:schemeClr val="tx1"/>
                </a:solidFill>
                <a:latin typeface="Arial" charset="0"/>
                <a:ea typeface="宋体" pitchFamily="2" charset="-122"/>
                <a:cs typeface="宋体" charset="0"/>
              </a:rPr>
              <a:t>to other nodes as be seed nodes. This strategy is based on the intuition that individuals are more likely to be influenced by those who are closely related to them</a:t>
            </a:r>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123</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z="1200" i="0" kern="1200" baseline="0" dirty="0" smtClean="0">
                <a:solidFill>
                  <a:schemeClr val="tx1"/>
                </a:solidFill>
                <a:latin typeface="Times New Roman" pitchFamily="18" charset="0"/>
                <a:ea typeface="宋体" pitchFamily="2" charset="-122"/>
                <a:cs typeface="Times New Roman" pitchFamily="18" charset="0"/>
              </a:rPr>
              <a:t>It chooses the seed nodes according to their degree dv. The strategy is very simple but also natural because the nodes with more</a:t>
            </a:r>
          </a:p>
          <a:p>
            <a:r>
              <a:rPr kumimoji="1" lang="en-US" altLang="zh-CN" sz="1200" i="0" kern="1200" baseline="0" dirty="0" smtClean="0">
                <a:solidFill>
                  <a:schemeClr val="tx1"/>
                </a:solidFill>
                <a:latin typeface="Times New Roman" pitchFamily="18" charset="0"/>
                <a:ea typeface="宋体" pitchFamily="2" charset="-122"/>
                <a:cs typeface="Times New Roman" pitchFamily="18" charset="0"/>
              </a:rPr>
              <a:t>neighbors would arguably tend to impose more influence upon its direct neighbors. This consideration of high-degree nodes is also known in the sociology literature as “degree centrality”</a:t>
            </a:r>
            <a:endParaRPr lang="zh-CN" altLang="en-US" i="0" dirty="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124</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z="1200" i="0" kern="1200" baseline="0" smtClean="0">
                <a:solidFill>
                  <a:schemeClr val="tx1"/>
                </a:solidFill>
                <a:latin typeface="Times New Roman" pitchFamily="18" charset="0"/>
                <a:ea typeface="宋体" pitchFamily="2" charset="-122"/>
                <a:cs typeface="Times New Roman" pitchFamily="18" charset="0"/>
              </a:rPr>
              <a:t>The general idea of this approach is that if u has been selected as a seed, then when considering selecting v as a new seed based</a:t>
            </a:r>
          </a:p>
          <a:p>
            <a:r>
              <a:rPr kumimoji="1" lang="en-US" altLang="zh-CN" sz="1200" i="0" kern="1200" baseline="0" smtClean="0">
                <a:solidFill>
                  <a:schemeClr val="tx1"/>
                </a:solidFill>
                <a:latin typeface="Times New Roman" pitchFamily="18" charset="0"/>
                <a:ea typeface="宋体" pitchFamily="2" charset="-122"/>
                <a:cs typeface="Times New Roman" pitchFamily="18" charset="0"/>
              </a:rPr>
              <a:t>on its degree, we should not count the edge vu towards its degree. This is referred to as SingleDiscount. More specifically, for a node v with dv neighbors of which tv are selected as seeds already, we should discount v’s degree by</a:t>
            </a:r>
            <a:endParaRPr lang="zh-CN" altLang="en-US" i="0">
              <a:latin typeface="Times New Roman" pitchFamily="18" charset="0"/>
              <a:cs typeface="Times New Roman" pitchFamily="18" charset="0"/>
            </a:endParaRPr>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125</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126</a:t>
            </a:fld>
            <a:endParaRPr lang="en-US" altLang="zh-CN"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127</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r>
              <a:rPr lang="en-US" dirty="0" smtClean="0"/>
              <a:t>Obama has done just that. From social networking to his blog to his Fight the Smears campaign, Obama has made his Web 2.0 presence known. He has over 1.5 million friends on MySpace and Facebook, and he currently has over 45,000 followers on Twitter. This personal activity in social networks allows him to quickly get the word out across multiple platforms.</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5</a:t>
            </a:fld>
            <a:endParaRPr lang="en-US" altLang="zh-CN"/>
          </a:p>
        </p:txBody>
      </p:sp>
    </p:spTree>
    <p:extLst>
      <p:ext uri="{BB962C8B-B14F-4D97-AF65-F5344CB8AC3E}">
        <p14:creationId xmlns:p14="http://schemas.microsoft.com/office/powerpoint/2010/main" val="2026587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fr-FR" altLang="zh-CN" sz="1200" kern="1200" baseline="0" smtClean="0">
                <a:solidFill>
                  <a:schemeClr val="tx1"/>
                </a:solidFill>
                <a:latin typeface="Arial" charset="0"/>
                <a:ea typeface="宋体" pitchFamily="2" charset="-122"/>
                <a:cs typeface="宋体" charset="0"/>
              </a:rPr>
              <a:t>Social influence analysis techniques can </a:t>
            </a:r>
            <a:r>
              <a:rPr kumimoji="1" lang="en-US" altLang="zh-CN" sz="1200" kern="1200" baseline="0" smtClean="0">
                <a:solidFill>
                  <a:schemeClr val="tx1"/>
                </a:solidFill>
                <a:latin typeface="Arial" charset="0"/>
                <a:ea typeface="宋体" pitchFamily="2" charset="-122"/>
                <a:cs typeface="宋体" charset="0"/>
              </a:rPr>
              <a:t>also be leveraged for online advertising</a:t>
            </a:r>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129</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r>
              <a:rPr kumimoji="1" lang="en-US" altLang="zh-CN" sz="1200" kern="1200" baseline="0" smtClean="0">
                <a:solidFill>
                  <a:schemeClr val="tx1"/>
                </a:solidFill>
                <a:latin typeface="Arial" charset="0"/>
                <a:ea typeface="宋体" pitchFamily="2" charset="-122"/>
                <a:cs typeface="宋体" charset="0"/>
              </a:rPr>
              <a:t>In the web 2.0 era, people spend a significant amount of time on user-generated content web sites, a classic example of which are blog sites. People form an online social network by visiting other users’ blog posts. Some of the blog users bring in new information, ideas, and opinions, and disseminate them down to the masses.</a:t>
            </a:r>
          </a:p>
          <a:p>
            <a:endParaRPr kumimoji="1" lang="en-US" altLang="zh-CN" sz="1200" kern="1200" baseline="0" smtClean="0">
              <a:solidFill>
                <a:schemeClr val="tx1"/>
              </a:solidFill>
              <a:latin typeface="Arial" charset="0"/>
              <a:ea typeface="宋体" pitchFamily="2" charset="-122"/>
            </a:endParaRPr>
          </a:p>
          <a:p>
            <a:r>
              <a:rPr kumimoji="1" lang="en-US" altLang="zh-CN" sz="1200" kern="1200" baseline="0" smtClean="0">
                <a:solidFill>
                  <a:schemeClr val="tx1"/>
                </a:solidFill>
                <a:latin typeface="Arial" charset="0"/>
                <a:ea typeface="宋体" pitchFamily="2" charset="-122"/>
                <a:cs typeface="宋体" charset="0"/>
              </a:rPr>
              <a:t>The work presents a model which takes advantages of the above four properties to describe the influence flow in the influence-graph consisting of all the blogger pages. Basically, the influence flow probability is defined as follows</a:t>
            </a:r>
            <a:endParaRPr lang="zh-CN" altLang="en-US"/>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130</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141</a:t>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142</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r>
              <a:rPr lang="en-US" altLang="zh-CN" dirty="0" smtClean="0"/>
              <a:t>Next</a:t>
            </a:r>
            <a:r>
              <a:rPr lang="en-US" altLang="zh-CN" baseline="0" dirty="0" smtClean="0"/>
              <a:t> I will introduce our approach. First, we need to give a formal definition of this problem. The input is a set of nodes, edges, attributes and emotions on the time flow. Here V is the set of nodes, or the users, E is the set of edges-the relations between the users, X is the set of attributes and Y is the set of emotions. The task is given the nodes, edges, attributes of the current time and all data of the previous time, predict users emotions</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145</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r>
              <a:rPr lang="en-US" altLang="zh-CN" dirty="0" smtClean="0"/>
              <a:t>We propose a dynamic</a:t>
            </a:r>
            <a:r>
              <a:rPr lang="en-US" altLang="zh-CN" baseline="0" dirty="0" smtClean="0"/>
              <a:t> continuous factor graph model to leverage the three aspects. The first factor function f is attribute factor function. It’s a binary function. If at time t, the attribute is x and the emotion is y, then f(x, y) is 1, otherwise it’s 0.</a:t>
            </a:r>
          </a:p>
          <a:p>
            <a:endParaRPr lang="en-US" altLang="zh-CN" baseline="0" dirty="0" smtClean="0"/>
          </a:p>
          <a:p>
            <a:r>
              <a:rPr lang="en-US" altLang="zh-CN" baseline="0" dirty="0" smtClean="0"/>
              <a:t>The second one g is social correlation factor function. To measure the </a:t>
            </a:r>
            <a:r>
              <a:rPr lang="en-US" altLang="zh-CN" dirty="0">
                <a:latin typeface="+mn-lt"/>
                <a:ea typeface="+mn-ea"/>
              </a:rPr>
              <a:t>user-independent time-decay factor, w</a:t>
            </a:r>
            <a:r>
              <a:rPr lang="en-US" altLang="zh-CN" baseline="0" dirty="0" smtClean="0"/>
              <a:t>e use an exponential function: t minus t’ on e</a:t>
            </a:r>
            <a:r>
              <a:rPr lang="en-US" altLang="zh-CN" dirty="0">
                <a:latin typeface="+mn-lt"/>
                <a:ea typeface="+mn-ea"/>
              </a:rPr>
              <a:t>, and the parameter can be absorbed together as beta. The final function is as shown on the slides. Similarly, we have the temporal factor function h. It’s format is like this</a:t>
            </a:r>
          </a:p>
          <a:p>
            <a:endParaRPr lang="en-US" altLang="zh-CN" dirty="0">
              <a:latin typeface="+mn-lt"/>
              <a:ea typeface="+mn-ea"/>
            </a:endParaRPr>
          </a:p>
          <a:p>
            <a:r>
              <a:rPr lang="en-US" altLang="zh-CN" dirty="0">
                <a:latin typeface="+mn-lt"/>
                <a:ea typeface="+mn-ea"/>
              </a:rPr>
              <a:t>One of the challenges of the work is that time is continuous rather discrete time slice</a:t>
            </a:r>
            <a:endParaRPr lang="en-US" altLang="zh-CN" dirty="0" smtClean="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146</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r>
              <a:rPr lang="en-US" altLang="zh-CN" dirty="0" smtClean="0"/>
              <a:t>After we define all the factor functions, we have to learn the parameters.</a:t>
            </a:r>
            <a:r>
              <a:rPr lang="en-US" altLang="zh-CN" baseline="0" dirty="0" smtClean="0"/>
              <a:t> The learning task is to maximize the likelihood which is computed as shown. Z is the normalization and we have to learn parameters alpha, beta and lambda. The goal is to maximize this log-likelihood objective function. </a:t>
            </a:r>
            <a:r>
              <a:rPr lang="en-US" altLang="zh-CN" dirty="0">
                <a:latin typeface="+mn-lt"/>
                <a:ea typeface="+mn-ea"/>
              </a:rPr>
              <a:t>The intrinsic difficulty of such learning task is to calculate the normalization factor Z. Some methods are Junction Tree and Belief Propagation.</a:t>
            </a:r>
          </a:p>
          <a:p>
            <a:endParaRPr lang="en-US" altLang="zh-CN" dirty="0">
              <a:latin typeface="+mn-lt"/>
              <a:ea typeface="+mn-ea"/>
            </a:endParaRPr>
          </a:p>
          <a:p>
            <a:r>
              <a:rPr lang="en-US" altLang="zh-CN" dirty="0">
                <a:latin typeface="+mn-lt"/>
                <a:ea typeface="+mn-ea"/>
              </a:rPr>
              <a:t>We use a sampling based Metropolis-Hastings (MH) algorithm which is a kind of Markov-chain Monte Carlo algorithm. The advantage of the MH algorithm is that it can derive a global gradient update for each parameter and it doesn’t need an expensive cost to compute Z</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147</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r>
              <a:rPr lang="en-US" altLang="zh-CN" dirty="0" smtClean="0"/>
              <a:t>Finally,</a:t>
            </a:r>
            <a:r>
              <a:rPr lang="en-US" altLang="zh-CN" baseline="0" dirty="0" smtClean="0"/>
              <a:t> I will introduce the experiments. This is the data sets we used in the experiment, and the actions is the same as previously introduced. The baseline methods we use includes SVM, which uses the personal features combined with his </a:t>
            </a:r>
            <a:r>
              <a:rPr lang="en-US" altLang="zh-CN" baseline="0" dirty="0" err="1" smtClean="0"/>
              <a:t>neighbours</a:t>
            </a:r>
            <a:r>
              <a:rPr lang="en-US" altLang="zh-CN" baseline="0" dirty="0" smtClean="0"/>
              <a:t>, while </a:t>
            </a:r>
            <a:r>
              <a:rPr lang="en-US" altLang="zh-CN" baseline="0" dirty="0" err="1" smtClean="0"/>
              <a:t>wvRN</a:t>
            </a:r>
            <a:r>
              <a:rPr lang="en-US" altLang="zh-CN" baseline="0" dirty="0" smtClean="0"/>
              <a:t> is an algorithm proposed in 2003, which makes user of the graph information. The evaluation measure includes precision, recall and F1-measure.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149</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pPr defTabSz="947593" eaLnBrk="1" fontAlgn="auto" hangingPunct="1">
              <a:spcBef>
                <a:spcPts val="0"/>
              </a:spcBef>
              <a:spcAft>
                <a:spcPts val="0"/>
              </a:spcAft>
              <a:defRPr/>
            </a:pPr>
            <a:r>
              <a:rPr lang="en-US" altLang="zh-CN" dirty="0"/>
              <a:t>This is the performance of different classifiers in different datasets. We classify the emotions into three types: positive, negative and neutral and build classifiers respectively. We can see our algorithm shows better and robust performance. </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150</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r>
              <a:rPr lang="en-US" altLang="zh-CN" dirty="0" smtClean="0"/>
              <a:t>We also analyze</a:t>
            </a:r>
            <a:r>
              <a:rPr lang="en-US" altLang="zh-CN" baseline="0" dirty="0" smtClean="0"/>
              <a:t> the contributions of each factors. Minus S means we ignore the social factors. Minus ST means we ignore both social and temporal factors. Similarly, A means the activity attribute and l means the location attribute. We can see the factors considered can all help the prediction of users’ actions. </a:t>
            </a:r>
            <a:r>
              <a:rPr lang="en-US" altLang="zh-CN" dirty="0">
                <a:latin typeface="+mn-lt"/>
                <a:ea typeface="+mn-ea"/>
              </a:rPr>
              <a:t>The only exception is that when ignoring the social correlation factor function on the MSN data set, there is little effect on the prediction performance. By carefully investigating the data set, we found that in our MSN data set, the friendship network is sparse and the mobile users seldom contact with each other through mobiles. This may be the reason</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151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r>
              <a:rPr lang="en-US" dirty="0" smtClean="0"/>
              <a:t>Launched in 2009</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10</a:t>
            </a:fld>
            <a:endParaRPr lang="en-US" altLang="zh-CN"/>
          </a:p>
        </p:txBody>
      </p:sp>
    </p:spTree>
    <p:extLst>
      <p:ext uri="{BB962C8B-B14F-4D97-AF65-F5344CB8AC3E}">
        <p14:creationId xmlns:p14="http://schemas.microsoft.com/office/powerpoint/2010/main" val="446587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153</a:t>
            </a:fld>
            <a:endParaRPr lang="en-US" altLang="zh-CN"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endParaRPr lang="en-US" altLang="zh-CN" baseline="0"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158</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r>
              <a:rPr lang="en-US" dirty="0" smtClean="0"/>
              <a:t>Can also consider moving this</a:t>
            </a:r>
            <a:r>
              <a:rPr lang="en-US" baseline="0" dirty="0" smtClean="0"/>
              <a:t> page to measure part</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12</a:t>
            </a:fld>
            <a:endParaRPr lang="en-US" altLang="zh-CN"/>
          </a:p>
        </p:txBody>
      </p:sp>
    </p:spTree>
    <p:extLst>
      <p:ext uri="{BB962C8B-B14F-4D97-AF65-F5344CB8AC3E}">
        <p14:creationId xmlns:p14="http://schemas.microsoft.com/office/powerpoint/2010/main" val="334576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3550" cy="383857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9463" y="766763"/>
            <a:ext cx="5543550" cy="3838575"/>
          </a:xfrm>
        </p:spPr>
      </p:sp>
      <p:sp>
        <p:nvSpPr>
          <p:cNvPr id="3" name="备注占位符 2"/>
          <p:cNvSpPr>
            <a:spLocks noGrp="1"/>
          </p:cNvSpPr>
          <p:nvPr>
            <p:ph type="body" idx="1"/>
          </p:nvPr>
        </p:nvSpPr>
        <p:spPr/>
        <p:txBody>
          <a:bodyPr>
            <a:normAutofit/>
          </a:bodyPr>
          <a:lstStyle/>
          <a:p>
            <a:pPr marL="473796" lvl="1" eaLnBrk="1" hangingPunct="1"/>
            <a:r>
              <a:rPr lang="en-US" altLang="zh-CN" sz="1900" smtClean="0"/>
              <a:t>Matrix alignment framework</a:t>
            </a:r>
          </a:p>
          <a:p>
            <a:pPr marL="947593" lvl="2" eaLnBrk="1" hangingPunct="1"/>
            <a:r>
              <a:rPr lang="en-US" altLang="zh-CN" sz="1700" smtClean="0"/>
              <a:t>Learn the weight of different attributes for establishing relationships between users</a:t>
            </a:r>
          </a:p>
          <a:p>
            <a:pPr marL="947593" lvl="2" eaLnBrk="1" hangingPunct="1"/>
            <a:endParaRPr lang="en-US" altLang="zh-CN" smtClean="0"/>
          </a:p>
          <a:p>
            <a:pPr marL="947593" lvl="2" eaLnBrk="1" hangingPunct="1"/>
            <a:endParaRPr lang="en-US" altLang="zh-CN" sz="1700" smtClean="0"/>
          </a:p>
          <a:p>
            <a:pPr marL="947593" lvl="2" eaLnBrk="1" hangingPunct="1"/>
            <a:r>
              <a:rPr lang="en-US" altLang="zh-CN" sz="1700" smtClean="0"/>
              <a:t>The diagonal elements of </a:t>
            </a:r>
            <a:r>
              <a:rPr lang="en-US" altLang="zh-CN" sz="1700" i="1" smtClean="0"/>
              <a:t>W </a:t>
            </a:r>
            <a:r>
              <a:rPr lang="en-US" altLang="zh-CN" sz="1700" smtClean="0"/>
              <a:t>correspond to the vector of weights of attributes</a:t>
            </a:r>
            <a:endParaRPr lang="en-US" altLang="zh-CN" i="1" smtClean="0"/>
          </a:p>
        </p:txBody>
      </p:sp>
      <p:sp>
        <p:nvSpPr>
          <p:cNvPr id="4" name="灯片编号占位符 3"/>
          <p:cNvSpPr>
            <a:spLocks noGrp="1"/>
          </p:cNvSpPr>
          <p:nvPr>
            <p:ph type="sldNum" sz="quarter" idx="10"/>
          </p:nvPr>
        </p:nvSpPr>
        <p:spPr/>
        <p:txBody>
          <a:bodyPr/>
          <a:lstStyle/>
          <a:p>
            <a:fld id="{CCDB352F-E144-4FDF-A739-E7BC4C2C17EC}" type="slidenum">
              <a:rPr lang="en-US" altLang="zh-CN" smtClean="0"/>
              <a:pPr/>
              <a:t>18</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p:nvPicPr>
        <p:blipFill>
          <a:blip r:embed="rId2" cstate="print"/>
          <a:srcRect/>
          <a:stretch>
            <a:fillRect/>
          </a:stretch>
        </p:blipFill>
        <p:spPr bwMode="auto">
          <a:xfrm>
            <a:off x="0" y="6499230"/>
            <a:ext cx="9906000" cy="358775"/>
          </a:xfrm>
          <a:prstGeom prst="rect">
            <a:avLst/>
          </a:prstGeom>
          <a:noFill/>
          <a:ln w="9525">
            <a:noFill/>
            <a:miter lim="800000"/>
            <a:headEnd/>
            <a:tailEnd/>
          </a:ln>
        </p:spPr>
      </p:pic>
      <p:sp>
        <p:nvSpPr>
          <p:cNvPr id="5" name="Rectangle 5"/>
          <p:cNvSpPr>
            <a:spLocks noChangeArrowheads="1"/>
          </p:cNvSpPr>
          <p:nvPr/>
        </p:nvSpPr>
        <p:spPr bwMode="auto">
          <a:xfrm>
            <a:off x="0" y="5"/>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p:nvPicPr>
        <p:blipFill>
          <a:blip r:embed="rId3" cstate="print"/>
          <a:srcRect/>
          <a:stretch>
            <a:fillRect/>
          </a:stretch>
        </p:blipFill>
        <p:spPr bwMode="auto">
          <a:xfrm>
            <a:off x="0" y="0"/>
            <a:ext cx="9906000" cy="1905000"/>
          </a:xfrm>
          <a:prstGeom prst="rect">
            <a:avLst/>
          </a:prstGeom>
          <a:noFill/>
          <a:ln w="9525">
            <a:noFill/>
            <a:miter lim="800000"/>
            <a:headEnd/>
            <a:tailEnd/>
          </a:ln>
        </p:spPr>
      </p:pic>
      <p:sp>
        <p:nvSpPr>
          <p:cNvPr id="7" name="Rectangle 7"/>
          <p:cNvSpPr>
            <a:spLocks noChangeArrowheads="1"/>
          </p:cNvSpPr>
          <p:nvPr/>
        </p:nvSpPr>
        <p:spPr bwMode="auto">
          <a:xfrm>
            <a:off x="200027"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877019A4-F52B-4785-B83C-A974FFFB65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2" name="Group 13"/>
          <p:cNvGrpSpPr>
            <a:grpSpLocks/>
          </p:cNvGrpSpPr>
          <p:nvPr/>
        </p:nvGrpSpPr>
        <p:grpSpPr bwMode="auto">
          <a:xfrm>
            <a:off x="-39686" y="-26988"/>
            <a:ext cx="1443038"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3" name="Group 20"/>
          <p:cNvGrpSpPr>
            <a:grpSpLocks/>
          </p:cNvGrpSpPr>
          <p:nvPr/>
        </p:nvGrpSpPr>
        <p:grpSpPr bwMode="auto">
          <a:xfrm>
            <a:off x="-39686" y="-26988"/>
            <a:ext cx="1443038"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zh-CN" altLang="en-US" smtClean="0"/>
              <a:t>单击此处编辑母版副标题样式</a:t>
            </a:r>
            <a:endParaRPr lang="en-US" altLang="zh-CN"/>
          </a:p>
        </p:txBody>
      </p:sp>
      <p:sp>
        <p:nvSpPr>
          <p:cNvPr id="124934" name="Rectangle 6"/>
          <p:cNvSpPr>
            <a:spLocks noGrp="1" noChangeArrowheads="1"/>
          </p:cNvSpPr>
          <p:nvPr>
            <p:ph type="ctrTitle"/>
          </p:nvPr>
        </p:nvSpPr>
        <p:spPr>
          <a:xfrm>
            <a:off x="742950" y="2130456"/>
            <a:ext cx="8420100" cy="1470025"/>
          </a:xfrm>
        </p:spPr>
        <p:txBody>
          <a:bodyPr/>
          <a:lstStyle>
            <a:lvl1pPr>
              <a:defRPr/>
            </a:lvl1pPr>
          </a:lstStyle>
          <a:p>
            <a:r>
              <a:rPr lang="zh-CN" altLang="en-US" smtClean="0"/>
              <a:t>单击此处编辑母版标题样式</a:t>
            </a:r>
            <a:endParaRPr lang="en-US" altLang="zh-CN"/>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80" y="188913"/>
            <a:ext cx="2339975"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71472" y="188913"/>
            <a:ext cx="6870700"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71" y="188913"/>
            <a:ext cx="9363076"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50856" y="1196976"/>
            <a:ext cx="9139237" cy="4929188"/>
          </a:xfrm>
        </p:spPr>
        <p:txBody>
          <a:bodyPr/>
          <a:lstStyle/>
          <a:p>
            <a:pPr lvl="0"/>
            <a:r>
              <a:rPr lang="zh-CN" altLang="en-US" noProof="0" smtClean="0"/>
              <a:t>单击图标添加表格</a:t>
            </a:r>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95300" y="1600206"/>
            <a:ext cx="437515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035550" y="1600206"/>
            <a:ext cx="437515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Date Placeholder 4"/>
          <p:cNvSpPr>
            <a:spLocks noGrp="1" noChangeArrowheads="1"/>
          </p:cNvSpPr>
          <p:nvPr>
            <p:ph type="dt" sz="half" idx="10"/>
          </p:nvPr>
        </p:nvSpPr>
        <p:spPr>
          <a:xfrm>
            <a:off x="495300" y="6245225"/>
            <a:ext cx="2311400" cy="476250"/>
          </a:xfrm>
          <a:prstGeom prst="rect">
            <a:avLst/>
          </a:prstGeom>
        </p:spPr>
        <p:txBody>
          <a:bodyPr/>
          <a:lstStyle>
            <a:lvl1pPr>
              <a:defRPr/>
            </a:lvl1pPr>
          </a:lstStyle>
          <a:p>
            <a:pPr>
              <a:defRPr/>
            </a:pPr>
            <a:fld id="{D3F0D3C1-5683-466C-A561-A056A70EDC20}" type="datetime1">
              <a:rPr lang="en-US" altLang="zh-CN" smtClean="0"/>
              <a:pPr>
                <a:defRPr/>
              </a:pPr>
              <a:t>2/5/13</a:t>
            </a:fld>
            <a:endParaRPr lang="en-US" altLang="zh-CN"/>
          </a:p>
        </p:txBody>
      </p:sp>
      <p:sp>
        <p:nvSpPr>
          <p:cNvPr id="6" name="Footer Placeholder 5"/>
          <p:cNvSpPr>
            <a:spLocks noGrp="1" noChangeArrowheads="1"/>
          </p:cNvSpPr>
          <p:nvPr>
            <p:ph type="ftr" sz="quarter" idx="11"/>
          </p:nvPr>
        </p:nvSpPr>
        <p:spPr>
          <a:xfrm>
            <a:off x="3384550" y="6245225"/>
            <a:ext cx="3136900" cy="476250"/>
          </a:xfrm>
          <a:prstGeom prst="rect">
            <a:avLst/>
          </a:prstGeom>
        </p:spPr>
        <p:txBody>
          <a:bodyPr/>
          <a:lstStyle>
            <a:lvl1pPr>
              <a:defRPr/>
            </a:lvl1pPr>
          </a:lstStyle>
          <a:p>
            <a:pPr>
              <a:defRPr/>
            </a:pPr>
            <a:r>
              <a:rPr lang="en-US" altLang="zh-CN" smtClean="0"/>
              <a:t>KDD</a:t>
            </a:r>
            <a:endParaRPr lang="en-US" altLang="zh-CN"/>
          </a:p>
        </p:txBody>
      </p:sp>
      <p:sp>
        <p:nvSpPr>
          <p:cNvPr id="7" name="Slide Number Placeholder 6"/>
          <p:cNvSpPr>
            <a:spLocks noGrp="1" noChangeArrowheads="1"/>
          </p:cNvSpPr>
          <p:nvPr>
            <p:ph type="sldNum" sz="quarter" idx="12"/>
          </p:nvPr>
        </p:nvSpPr>
        <p:spPr>
          <a:xfrm>
            <a:off x="7099300" y="6245225"/>
            <a:ext cx="2311400" cy="476250"/>
          </a:xfrm>
          <a:prstGeom prst="rect">
            <a:avLst/>
          </a:prstGeom>
        </p:spPr>
        <p:txBody>
          <a:bodyPr/>
          <a:lstStyle>
            <a:lvl1pPr>
              <a:defRPr/>
            </a:lvl1pPr>
          </a:lstStyle>
          <a:p>
            <a:pPr>
              <a:defRPr/>
            </a:pPr>
            <a:fld id="{C331DC5A-864B-4D0C-9833-CDAC7120CC19}" type="slidenum">
              <a:rPr lang="en-US" altLang="zh-CN" smtClean="0"/>
              <a:pPr>
                <a:defRPr/>
              </a:pPr>
              <a:t>‹#›</a:t>
            </a:fld>
            <a:endParaRPr lang="en-US" altLang="zh-CN"/>
          </a:p>
        </p:txBody>
      </p:sp>
    </p:spTree>
    <p:extLst>
      <p:ext uri="{BB962C8B-B14F-4D97-AF65-F5344CB8AC3E}">
        <p14:creationId xmlns:p14="http://schemas.microsoft.com/office/powerpoint/2010/main" val="14692612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30"/>
            <a:ext cx="84201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7"/>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40" y="1196976"/>
            <a:ext cx="4492626"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95872" y="1196976"/>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2" y="1535113"/>
            <a:ext cx="437673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2" y="2174875"/>
            <a:ext cx="437673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9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9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9" y="273050"/>
            <a:ext cx="325913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501" y="273081"/>
            <a:ext cx="553720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9" y="1435104"/>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4" y="4800601"/>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4"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941514" y="5367339"/>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Picture2"/>
          <p:cNvPicPr>
            <a:picLocks noChangeAspect="1" noChangeArrowheads="1"/>
          </p:cNvPicPr>
          <p:nvPr/>
        </p:nvPicPr>
        <p:blipFill>
          <a:blip r:embed="rId15" cstate="print"/>
          <a:srcRect/>
          <a:stretch>
            <a:fillRect/>
          </a:stretch>
        </p:blipFill>
        <p:spPr bwMode="auto">
          <a:xfrm>
            <a:off x="0" y="6499230"/>
            <a:ext cx="9906000" cy="3587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350841" y="1196976"/>
            <a:ext cx="9139237"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035" name="Rectangle 11"/>
          <p:cNvSpPr>
            <a:spLocks noChangeArrowheads="1"/>
          </p:cNvSpPr>
          <p:nvPr/>
        </p:nvSpPr>
        <p:spPr bwMode="auto">
          <a:xfrm>
            <a:off x="0" y="5"/>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9" name="Rectangle 2"/>
          <p:cNvSpPr>
            <a:spLocks noGrp="1" noChangeArrowheads="1"/>
          </p:cNvSpPr>
          <p:nvPr>
            <p:ph type="title"/>
          </p:nvPr>
        </p:nvSpPr>
        <p:spPr bwMode="auto">
          <a:xfrm>
            <a:off x="271464" y="188913"/>
            <a:ext cx="9363076"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36" name="Rectangle 12"/>
          <p:cNvSpPr>
            <a:spLocks noChangeArrowheads="1"/>
          </p:cNvSpPr>
          <p:nvPr/>
        </p:nvSpPr>
        <p:spPr bwMode="auto">
          <a:xfrm>
            <a:off x="200027"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A668977A-3572-4392-907F-8F125AD2A05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ransition xmlns:p14="http://schemas.microsoft.com/office/powerpoint/2010/main"/>
  <p:timing>
    <p:tnLst>
      <p:par>
        <p:cTn xmlns:p14="http://schemas.microsoft.com/office/powerpoint/2010/main" id="1" dur="indefinite" restart="never" nodeType="tmRoot"/>
      </p:par>
    </p:tnLst>
  </p:timing>
  <p:hf sldNum="0"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ea typeface="宋体" pitchFamily="2" charset="-122"/>
        </a:defRPr>
      </a:lvl2pPr>
      <a:lvl3pPr algn="ctr" rtl="0" eaLnBrk="1" fontAlgn="base" hangingPunct="1">
        <a:spcBef>
          <a:spcPct val="0"/>
        </a:spcBef>
        <a:spcAft>
          <a:spcPct val="0"/>
        </a:spcAft>
        <a:defRPr sz="4000">
          <a:solidFill>
            <a:schemeClr val="tx2"/>
          </a:solidFill>
          <a:latin typeface="Arial" charset="0"/>
          <a:ea typeface="宋体" pitchFamily="2" charset="-122"/>
        </a:defRPr>
      </a:lvl3pPr>
      <a:lvl4pPr algn="ctr" rtl="0" eaLnBrk="1" fontAlgn="base" hangingPunct="1">
        <a:spcBef>
          <a:spcPct val="0"/>
        </a:spcBef>
        <a:spcAft>
          <a:spcPct val="0"/>
        </a:spcAft>
        <a:defRPr sz="4000">
          <a:solidFill>
            <a:schemeClr val="tx2"/>
          </a:solidFill>
          <a:latin typeface="Arial" charset="0"/>
          <a:ea typeface="宋体" pitchFamily="2" charset="-122"/>
        </a:defRPr>
      </a:lvl4pPr>
      <a:lvl5pPr algn="ctr" rtl="0" eaLnBrk="1" fontAlgn="base" hangingPunct="1">
        <a:spcBef>
          <a:spcPct val="0"/>
        </a:spcBef>
        <a:spcAft>
          <a:spcPct val="0"/>
        </a:spcAft>
        <a:defRPr sz="4000">
          <a:solidFill>
            <a:schemeClr val="tx2"/>
          </a:solidFill>
          <a:latin typeface="Arial" charset="0"/>
          <a:ea typeface="宋体" pitchFamily="2" charset="-122"/>
        </a:defRPr>
      </a:lvl5pPr>
      <a:lvl6pPr marL="457200" algn="ctr" rtl="0" eaLnBrk="1" fontAlgn="base" hangingPunct="1">
        <a:spcBef>
          <a:spcPct val="0"/>
        </a:spcBef>
        <a:spcAft>
          <a:spcPct val="0"/>
        </a:spcAft>
        <a:defRPr sz="4000">
          <a:solidFill>
            <a:schemeClr val="tx2"/>
          </a:solidFill>
          <a:latin typeface="Arial" charset="0"/>
          <a:ea typeface="宋体" pitchFamily="2" charset="-122"/>
        </a:defRPr>
      </a:lvl6pPr>
      <a:lvl7pPr marL="914400" algn="ctr" rtl="0" eaLnBrk="1" fontAlgn="base" hangingPunct="1">
        <a:spcBef>
          <a:spcPct val="0"/>
        </a:spcBef>
        <a:spcAft>
          <a:spcPct val="0"/>
        </a:spcAft>
        <a:defRPr sz="4000">
          <a:solidFill>
            <a:schemeClr val="tx2"/>
          </a:solidFill>
          <a:latin typeface="Arial" charset="0"/>
          <a:ea typeface="宋体" pitchFamily="2" charset="-122"/>
        </a:defRPr>
      </a:lvl7pPr>
      <a:lvl8pPr marL="1371600" algn="ctr" rtl="0" eaLnBrk="1" fontAlgn="base" hangingPunct="1">
        <a:spcBef>
          <a:spcPct val="0"/>
        </a:spcBef>
        <a:spcAft>
          <a:spcPct val="0"/>
        </a:spcAft>
        <a:defRPr sz="4000">
          <a:solidFill>
            <a:schemeClr val="tx2"/>
          </a:solidFill>
          <a:latin typeface="Arial" charset="0"/>
          <a:ea typeface="宋体" pitchFamily="2" charset="-122"/>
        </a:defRPr>
      </a:lvl8pPr>
      <a:lvl9pPr marL="1828800" algn="ctr"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klout.com"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4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s>
</file>

<file path=ppt/slides/_rels/slide116.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149.emf"/><Relationship Id="rId13" Type="http://schemas.openxmlformats.org/officeDocument/2006/relationships/oleObject" Target="../embeddings/oleObject26.bin"/><Relationship Id="rId14" Type="http://schemas.openxmlformats.org/officeDocument/2006/relationships/image" Target="../media/image150.emf"/><Relationship Id="rId15" Type="http://schemas.openxmlformats.org/officeDocument/2006/relationships/oleObject" Target="../embeddings/oleObject27.bin"/><Relationship Id="rId16" Type="http://schemas.openxmlformats.org/officeDocument/2006/relationships/image" Target="../media/image151.emf"/><Relationship Id="rId17" Type="http://schemas.openxmlformats.org/officeDocument/2006/relationships/oleObject" Target="../embeddings/oleObject28.bin"/><Relationship Id="rId18" Type="http://schemas.openxmlformats.org/officeDocument/2006/relationships/oleObject" Target="../embeddings/oleObject29.bin"/><Relationship Id="rId19" Type="http://schemas.openxmlformats.org/officeDocument/2006/relationships/image" Target="../media/image152.e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15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5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30.bin"/><Relationship Id="rId5" Type="http://schemas.openxmlformats.org/officeDocument/2006/relationships/image" Target="../media/image159.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60.png"/></Relationships>
</file>

<file path=ppt/slides/_rels/slide12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notesSlide" Target="../notesSlides/notesSlide48.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image" Target="../media/image161.png"/><Relationship Id="rId10" Type="http://schemas.openxmlformats.org/officeDocument/2006/relationships/image" Target="../media/image162.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37.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 Id="rId3" Type="http://schemas.openxmlformats.org/officeDocument/2006/relationships/image" Target="../media/image17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141.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 Id="rId3" Type="http://schemas.openxmlformats.org/officeDocument/2006/relationships/image" Target="../media/image18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182.png"/><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1" Type="http://schemas.openxmlformats.org/officeDocument/2006/relationships/image" Target="../media/image186.png"/><Relationship Id="rId12" Type="http://schemas.openxmlformats.org/officeDocument/2006/relationships/image" Target="../media/image187.png"/><Relationship Id="rId13" Type="http://schemas.openxmlformats.org/officeDocument/2006/relationships/image" Target="../media/image188.png"/><Relationship Id="rId1" Type="http://schemas.openxmlformats.org/officeDocument/2006/relationships/tags" Target="../tags/tag19.xml"/><Relationship Id="rId2" Type="http://schemas.openxmlformats.org/officeDocument/2006/relationships/slideLayout" Target="../slideLayouts/slideLayout2.xml"/><Relationship Id="rId3" Type="http://schemas.openxmlformats.org/officeDocument/2006/relationships/notesSlide" Target="../notesSlides/notesSlide55.xml"/><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29.jpe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186.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9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9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lout.com/"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4" Type="http://schemas.openxmlformats.org/officeDocument/2006/relationships/hyperlink" Target="http://www.dasfa.net/jimeng" TargetMode="External"/><Relationship Id="rId5" Type="http://schemas.openxmlformats.org/officeDocument/2006/relationships/hyperlink" Target="http://arnetminer.org/download" TargetMode="External"/><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oleObject" Target="../embeddings/oleObject1.bin"/><Relationship Id="rId11"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tags" Target="../tags/tag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34.emf"/><Relationship Id="rId6" Type="http://schemas.openxmlformats.org/officeDocument/2006/relationships/oleObject" Target="../embeddings/oleObject3.bin"/><Relationship Id="rId7" Type="http://schemas.openxmlformats.org/officeDocument/2006/relationships/image" Target="../media/image35.emf"/><Relationship Id="rId8" Type="http://schemas.openxmlformats.org/officeDocument/2006/relationships/oleObject" Target="../embeddings/oleObject4.bin"/><Relationship Id="rId9"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7.emf"/><Relationship Id="rId5" Type="http://schemas.openxmlformats.org/officeDocument/2006/relationships/oleObject" Target="../embeddings/oleObject6.bin"/><Relationship Id="rId6" Type="http://schemas.openxmlformats.org/officeDocument/2006/relationships/image" Target="../media/image3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7.bin"/><Relationship Id="rId5" Type="http://schemas.openxmlformats.org/officeDocument/2006/relationships/image" Target="../media/image39.emf"/><Relationship Id="rId6" Type="http://schemas.openxmlformats.org/officeDocument/2006/relationships/oleObject" Target="../embeddings/oleObject8.bin"/><Relationship Id="rId7" Type="http://schemas.openxmlformats.org/officeDocument/2006/relationships/image" Target="../media/image40.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9.bin"/><Relationship Id="rId5" Type="http://schemas.openxmlformats.org/officeDocument/2006/relationships/image" Target="../media/image42.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techcrunch.com/2010/08/07/why-online2offline-commerce-is-a-trillion-dollar-opportunity/"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3.png"/><Relationship Id="rId5" Type="http://schemas.openxmlformats.org/officeDocument/2006/relationships/image" Target="../media/image44.emf"/><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oleObject" Target="../embeddings/oleObject10.bin"/><Relationship Id="rId6" Type="http://schemas.openxmlformats.org/officeDocument/2006/relationships/image" Target="../media/image6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oleObject" Target="../embeddings/oleObject11.bin"/><Relationship Id="rId6" Type="http://schemas.openxmlformats.org/officeDocument/2006/relationships/image" Target="../media/image70.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oleObject" Target="../embeddings/oleObject12.bin"/><Relationship Id="rId7" Type="http://schemas.openxmlformats.org/officeDocument/2006/relationships/image" Target="../media/image67.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3.bin"/><Relationship Id="rId5" Type="http://schemas.openxmlformats.org/officeDocument/2006/relationships/image" Target="../media/image7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76.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oleObject" Target="../embeddings/oleObject15.bin"/><Relationship Id="rId5" Type="http://schemas.openxmlformats.org/officeDocument/2006/relationships/image" Target="../media/image77.emf"/><Relationship Id="rId6" Type="http://schemas.openxmlformats.org/officeDocument/2006/relationships/oleObject" Target="../embeddings/oleObject16.bin"/><Relationship Id="rId7" Type="http://schemas.openxmlformats.org/officeDocument/2006/relationships/image" Target="../media/image78.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80.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oleObject" Target="../embeddings/oleObject18.bin"/><Relationship Id="rId5" Type="http://schemas.openxmlformats.org/officeDocument/2006/relationships/image" Target="../media/image8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83.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8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tags" Target="../tags/tag8.xml"/><Relationship Id="rId2"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tags" Target="../tags/tag9.xml"/><Relationship Id="rId2"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00.png"/><Relationship Id="rId1" Type="http://schemas.openxmlformats.org/officeDocument/2006/relationships/tags" Target="../tags/tag11.xml"/><Relationship Id="rId2"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arnetminer.org/lab-datasets/soinf/"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w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netminer.org/lab-datasets/expertfinding/" TargetMode="External"/><Relationship Id="rId3"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08.png"/><Relationship Id="rId5" Type="http://schemas.openxmlformats.org/officeDocument/2006/relationships/diagramData" Target="../diagrams/data5.xml"/><Relationship Id="rId6" Type="http://schemas.openxmlformats.org/officeDocument/2006/relationships/diagramLayout" Target="../diagrams/layout5.xml"/><Relationship Id="rId7" Type="http://schemas.openxmlformats.org/officeDocument/2006/relationships/diagramQuickStyle" Target="../diagrams/quickStyle5.xml"/><Relationship Id="rId8" Type="http://schemas.openxmlformats.org/officeDocument/2006/relationships/diagramColors" Target="../diagrams/colors5.xml"/><Relationship Id="rId9" Type="http://schemas.microsoft.com/office/2007/relationships/diagramDrawing" Target="../diagrams/drawing5.xml"/><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0.bin"/><Relationship Id="rId5" Type="http://schemas.openxmlformats.org/officeDocument/2006/relationships/image" Target="../media/image109.emf"/><Relationship Id="rId6" Type="http://schemas.openxmlformats.org/officeDocument/2006/relationships/oleObject" Target="../embeddings/oleObject21.bin"/><Relationship Id="rId7" Type="http://schemas.openxmlformats.org/officeDocument/2006/relationships/image" Target="../media/image110.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22.bin"/><Relationship Id="rId5" Type="http://schemas.openxmlformats.org/officeDocument/2006/relationships/image" Target="../media/image111.emf"/><Relationship Id="rId6" Type="http://schemas.openxmlformats.org/officeDocument/2006/relationships/oleObject" Target="../embeddings/oleObject23.bin"/><Relationship Id="rId7" Type="http://schemas.openxmlformats.org/officeDocument/2006/relationships/image" Target="../media/image112.wmf"/><Relationship Id="rId8" Type="http://schemas.openxmlformats.org/officeDocument/2006/relationships/oleObject" Target="../embeddings/oleObject24.bin"/><Relationship Id="rId9" Type="http://schemas.openxmlformats.org/officeDocument/2006/relationships/image" Target="../media/image110.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arnetminer.org/lab-datasets/soin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77850" y="2057400"/>
            <a:ext cx="8997950" cy="1828800"/>
          </a:xfrm>
        </p:spPr>
        <p:txBody>
          <a:bodyPr>
            <a:noAutofit/>
          </a:bodyPr>
          <a:lstStyle/>
          <a:p>
            <a:r>
              <a:rPr lang="en-US" altLang="zh-CN" b="1" dirty="0" smtClean="0"/>
              <a:t>Models and Algorithms for </a:t>
            </a:r>
            <a:br>
              <a:rPr lang="en-US" altLang="zh-CN" b="1" dirty="0" smtClean="0"/>
            </a:br>
            <a:r>
              <a:rPr lang="en-US" altLang="zh-CN" b="1" dirty="0" smtClean="0"/>
              <a:t>Social Influence Analysis </a:t>
            </a:r>
            <a:r>
              <a:rPr lang="en-US" altLang="zh-CN" sz="4800" b="1" dirty="0" smtClean="0"/>
              <a:t/>
            </a:r>
            <a:br>
              <a:rPr lang="en-US" altLang="zh-CN" sz="4800" b="1" dirty="0" smtClean="0"/>
            </a:br>
            <a:endParaRPr lang="en-US" altLang="zh-CN" sz="2800" b="1" dirty="0" smtClean="0">
              <a:solidFill>
                <a:schemeClr val="tx1"/>
              </a:solidFill>
              <a:latin typeface="微软雅黑" pitchFamily="34" charset="-122"/>
              <a:ea typeface="微软雅黑" pitchFamily="34" charset="-122"/>
            </a:endParaRPr>
          </a:p>
        </p:txBody>
      </p:sp>
      <p:pic>
        <p:nvPicPr>
          <p:cNvPr id="2" name="Picture 2" descr="E:\learning\research\Social_Action_Tracking\presentation\000-1-清华大学校徽_p1.png"/>
          <p:cNvPicPr>
            <a:picLocks noChangeAspect="1" noChangeArrowheads="1"/>
          </p:cNvPicPr>
          <p:nvPr/>
        </p:nvPicPr>
        <p:blipFill>
          <a:blip r:embed="rId3" cstate="print"/>
          <a:srcRect/>
          <a:stretch>
            <a:fillRect/>
          </a:stretch>
        </p:blipFill>
        <p:spPr bwMode="auto">
          <a:xfrm>
            <a:off x="8590659" y="0"/>
            <a:ext cx="1315343" cy="1219200"/>
          </a:xfrm>
          <a:prstGeom prst="rect">
            <a:avLst/>
          </a:prstGeom>
          <a:noFill/>
        </p:spPr>
      </p:pic>
      <p:sp>
        <p:nvSpPr>
          <p:cNvPr id="7" name="Rectangle 3"/>
          <p:cNvSpPr>
            <a:spLocks noGrp="1" noChangeArrowheads="1"/>
          </p:cNvSpPr>
          <p:nvPr>
            <p:ph type="subTitle" idx="1"/>
          </p:nvPr>
        </p:nvSpPr>
        <p:spPr>
          <a:xfrm>
            <a:off x="0" y="4191000"/>
            <a:ext cx="9906000" cy="2286000"/>
          </a:xfrm>
        </p:spPr>
        <p:txBody>
          <a:bodyPr>
            <a:normAutofit/>
          </a:bodyPr>
          <a:lstStyle/>
          <a:p>
            <a:pPr>
              <a:spcAft>
                <a:spcPts val="1200"/>
              </a:spcAft>
            </a:pPr>
            <a:r>
              <a:rPr lang="en-US" altLang="zh-CN" sz="2800" dirty="0" smtClean="0">
                <a:solidFill>
                  <a:srgbClr val="0000CC"/>
                </a:solidFill>
                <a:latin typeface="+mj-lt"/>
                <a:ea typeface="微软雅黑" pitchFamily="34" charset="-122"/>
                <a:cs typeface="Times New Roman" pitchFamily="18" charset="0"/>
              </a:rPr>
              <a:t>Jie Tang and </a:t>
            </a:r>
            <a:r>
              <a:rPr lang="en-US" altLang="zh-CN" sz="2800" dirty="0" err="1">
                <a:solidFill>
                  <a:srgbClr val="0000CC"/>
                </a:solidFill>
                <a:ea typeface="微软雅黑" pitchFamily="34" charset="-122"/>
                <a:cs typeface="Times New Roman" pitchFamily="18" charset="0"/>
              </a:rPr>
              <a:t>Jimeng</a:t>
            </a:r>
            <a:r>
              <a:rPr lang="en-US" altLang="zh-CN" sz="2800" dirty="0">
                <a:solidFill>
                  <a:srgbClr val="0000CC"/>
                </a:solidFill>
                <a:ea typeface="微软雅黑" pitchFamily="34" charset="-122"/>
                <a:cs typeface="Times New Roman" pitchFamily="18" charset="0"/>
              </a:rPr>
              <a:t> </a:t>
            </a:r>
            <a:r>
              <a:rPr lang="en-US" altLang="zh-CN" sz="2800" dirty="0" smtClean="0">
                <a:solidFill>
                  <a:srgbClr val="0000CC"/>
                </a:solidFill>
                <a:ea typeface="微软雅黑" pitchFamily="34" charset="-122"/>
                <a:cs typeface="Times New Roman" pitchFamily="18" charset="0"/>
              </a:rPr>
              <a:t>Sun</a:t>
            </a:r>
            <a:endParaRPr lang="en-US" altLang="zh-CN" sz="2800" dirty="0" smtClean="0">
              <a:solidFill>
                <a:srgbClr val="0000CC"/>
              </a:solidFill>
              <a:latin typeface="+mj-lt"/>
              <a:ea typeface="微软雅黑" pitchFamily="34" charset="-122"/>
              <a:cs typeface="Times New Roman" pitchFamily="18" charset="0"/>
            </a:endParaRPr>
          </a:p>
          <a:p>
            <a:pPr algn="ctr" eaLnBrk="1" hangingPunct="1"/>
            <a:r>
              <a:rPr lang="en-US" altLang="zh-CN" sz="2800" dirty="0" smtClean="0">
                <a:latin typeface="+mj-lt"/>
                <a:ea typeface="微软雅黑" pitchFamily="34" charset="-122"/>
                <a:cs typeface="Times New Roman" pitchFamily="18" charset="0"/>
              </a:rPr>
              <a:t>Tsinghua University, China</a:t>
            </a:r>
          </a:p>
          <a:p>
            <a:pPr algn="ctr" eaLnBrk="1" hangingPunct="1"/>
            <a:r>
              <a:rPr lang="en-US" altLang="zh-CN" sz="2800" dirty="0" smtClean="0">
                <a:latin typeface="+mj-lt"/>
                <a:ea typeface="微软雅黑" pitchFamily="34" charset="-122"/>
                <a:cs typeface="Times New Roman" pitchFamily="18" charset="0"/>
              </a:rPr>
              <a:t>IBM TJ Watson, USA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rPr>
              <a:t>Case 2:</a:t>
            </a:r>
            <a:r>
              <a:rPr lang="en-US" sz="3600" dirty="0" smtClean="0"/>
              <a:t> </a:t>
            </a:r>
            <a:r>
              <a:rPr lang="en-US" sz="3600" dirty="0" err="1" smtClean="0"/>
              <a:t>Klout</a:t>
            </a:r>
            <a:r>
              <a:rPr lang="en-US" sz="3600" baseline="30000" dirty="0"/>
              <a:t>[1</a:t>
            </a:r>
            <a:r>
              <a:rPr lang="en-US" sz="3600" baseline="30000" dirty="0" smtClean="0"/>
              <a:t>]</a:t>
            </a:r>
            <a:r>
              <a:rPr lang="en-US" sz="3600" dirty="0" smtClean="0"/>
              <a:t>—Social Media Marketing</a:t>
            </a:r>
            <a:endParaRPr lang="en-US" sz="3600" baseline="30000" dirty="0"/>
          </a:p>
        </p:txBody>
      </p:sp>
      <p:sp>
        <p:nvSpPr>
          <p:cNvPr id="3" name="Content Placeholder 2"/>
          <p:cNvSpPr>
            <a:spLocks noGrp="1"/>
          </p:cNvSpPr>
          <p:nvPr>
            <p:ph idx="1"/>
          </p:nvPr>
        </p:nvSpPr>
        <p:spPr/>
        <p:txBody>
          <a:bodyPr/>
          <a:lstStyle/>
          <a:p>
            <a:r>
              <a:rPr lang="en-US" sz="2800" dirty="0" smtClean="0"/>
              <a:t>Toward measuring real-world influence </a:t>
            </a:r>
          </a:p>
          <a:p>
            <a:pPr lvl="1"/>
            <a:r>
              <a:rPr lang="en-US" sz="2400" dirty="0" smtClean="0"/>
              <a:t>Twitter, Facebook, G+, LinkedIn, etc.</a:t>
            </a:r>
          </a:p>
          <a:p>
            <a:pPr lvl="1"/>
            <a:r>
              <a:rPr lang="en-US" sz="2400" dirty="0" err="1" smtClean="0"/>
              <a:t>Klout</a:t>
            </a:r>
            <a:r>
              <a:rPr lang="en-US" sz="2400" dirty="0" smtClean="0"/>
              <a:t> generates </a:t>
            </a:r>
            <a:r>
              <a:rPr lang="en-US" sz="2400" dirty="0"/>
              <a:t>a score on a scale of 1-100 </a:t>
            </a:r>
            <a:r>
              <a:rPr lang="en-US" sz="2400" dirty="0" smtClean="0"/>
              <a:t>for a social user to represent her/his ability </a:t>
            </a:r>
            <a:r>
              <a:rPr lang="en-US" sz="2400" dirty="0"/>
              <a:t>to engage other people and inspire social </a:t>
            </a:r>
            <a:r>
              <a:rPr lang="en-US" sz="2400" dirty="0" smtClean="0"/>
              <a:t>actions. </a:t>
            </a:r>
          </a:p>
          <a:p>
            <a:pPr lvl="1"/>
            <a:r>
              <a:rPr lang="en-US" sz="2400" dirty="0" smtClean="0"/>
              <a:t>Has built 100 million profiles. </a:t>
            </a:r>
          </a:p>
          <a:p>
            <a:r>
              <a:rPr lang="en-US" altLang="zh-CN" sz="2800" dirty="0" smtClean="0"/>
              <a:t>Though controversial</a:t>
            </a:r>
            <a:r>
              <a:rPr lang="en-US" altLang="zh-CN" sz="2800" baseline="30000" dirty="0" smtClean="0"/>
              <a:t>[2]</a:t>
            </a:r>
            <a:r>
              <a:rPr lang="en-US" altLang="zh-CN" sz="2800" dirty="0" smtClean="0"/>
              <a:t>, in </a:t>
            </a:r>
            <a:r>
              <a:rPr lang="en-US" altLang="zh-CN" sz="2800" dirty="0"/>
              <a:t>May 2012, Cathay Pacific </a:t>
            </a:r>
            <a:r>
              <a:rPr lang="en-US" altLang="zh-CN" sz="2800" dirty="0" smtClean="0"/>
              <a:t>opens </a:t>
            </a:r>
            <a:r>
              <a:rPr lang="en-US" altLang="zh-CN" sz="2800" dirty="0"/>
              <a:t>SFO </a:t>
            </a:r>
            <a:r>
              <a:rPr lang="en-US" altLang="zh-CN" sz="2800" dirty="0" smtClean="0"/>
              <a:t>lounge </a:t>
            </a:r>
            <a:r>
              <a:rPr lang="en-US" altLang="zh-CN" sz="2800" dirty="0"/>
              <a:t>to </a:t>
            </a:r>
            <a:r>
              <a:rPr lang="en-US" altLang="zh-CN" sz="2800" dirty="0" err="1"/>
              <a:t>Klout</a:t>
            </a:r>
            <a:r>
              <a:rPr lang="en-US" altLang="zh-CN" sz="2800" dirty="0"/>
              <a:t> u</a:t>
            </a:r>
            <a:r>
              <a:rPr lang="en-US" altLang="zh-CN" sz="2800" dirty="0" smtClean="0"/>
              <a:t>sers</a:t>
            </a:r>
          </a:p>
          <a:p>
            <a:pPr lvl="1"/>
            <a:r>
              <a:rPr lang="en-US" altLang="zh-CN" sz="2400" dirty="0"/>
              <a:t>A </a:t>
            </a:r>
            <a:r>
              <a:rPr lang="en-US" altLang="zh-CN" sz="2400" dirty="0" smtClean="0"/>
              <a:t>high </a:t>
            </a:r>
            <a:r>
              <a:rPr lang="en-US" altLang="zh-CN" sz="2400" dirty="0" err="1" smtClean="0"/>
              <a:t>Klout</a:t>
            </a:r>
            <a:r>
              <a:rPr lang="en-US" altLang="zh-CN" sz="2400" dirty="0" smtClean="0"/>
              <a:t> score gets you into Cathay </a:t>
            </a:r>
            <a:r>
              <a:rPr lang="en-US" altLang="zh-CN" sz="2400" dirty="0"/>
              <a:t>Pacific’s SFO </a:t>
            </a:r>
            <a:r>
              <a:rPr lang="en-US" altLang="zh-CN" sz="2400" dirty="0" smtClean="0"/>
              <a:t>lounge</a:t>
            </a:r>
            <a:endParaRPr lang="en-US" sz="2400" dirty="0"/>
          </a:p>
        </p:txBody>
      </p:sp>
      <p:sp>
        <p:nvSpPr>
          <p:cNvPr id="4" name="副标题 4"/>
          <p:cNvSpPr txBox="1">
            <a:spLocks/>
          </p:cNvSpPr>
          <p:nvPr/>
        </p:nvSpPr>
        <p:spPr bwMode="auto">
          <a:xfrm>
            <a:off x="0" y="6019800"/>
            <a:ext cx="9906000" cy="838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a:latin typeface="+mn-lt"/>
                <a:ea typeface="+mn-ea"/>
                <a:hlinkClick r:id="rId3"/>
              </a:rPr>
              <a:t>http:/</a:t>
            </a:r>
            <a:r>
              <a:rPr lang="en-US" altLang="zh-CN" sz="1400" kern="0" dirty="0" smtClean="0">
                <a:latin typeface="+mn-lt"/>
                <a:ea typeface="+mn-ea"/>
                <a:hlinkClick r:id="rId3"/>
              </a:rPr>
              <a:t>/</a:t>
            </a:r>
            <a:r>
              <a:rPr lang="cs-CZ" altLang="zh-CN" sz="1400" kern="0" dirty="0" smtClean="0">
                <a:latin typeface="+mn-lt"/>
                <a:ea typeface="+mn-ea"/>
                <a:hlinkClick r:id="rId3"/>
              </a:rPr>
              <a:t>klout.com</a:t>
            </a:r>
            <a:endParaRPr lang="cs-CZ" altLang="zh-CN" sz="1400" kern="0" dirty="0" smtClean="0">
              <a:latin typeface="+mn-lt"/>
              <a:ea typeface="+mn-ea"/>
            </a:endParaRPr>
          </a:p>
          <a:p>
            <a:pPr lvl="0">
              <a:spcBef>
                <a:spcPct val="20000"/>
              </a:spcBef>
            </a:pPr>
            <a:r>
              <a:rPr lang="en-US" altLang="zh-CN" sz="1400" kern="0" dirty="0" smtClean="0">
                <a:latin typeface="+mn-lt"/>
                <a:ea typeface="+mn-ea"/>
              </a:rPr>
              <a:t>[2] Why </a:t>
            </a:r>
            <a:r>
              <a:rPr lang="en-US" altLang="zh-CN" sz="1400" kern="0" dirty="0">
                <a:latin typeface="+mn-lt"/>
                <a:ea typeface="+mn-ea"/>
              </a:rPr>
              <a:t>I Deleted My </a:t>
            </a:r>
            <a:r>
              <a:rPr lang="en-US" altLang="zh-CN" sz="1400" kern="0" dirty="0" err="1">
                <a:latin typeface="+mn-lt"/>
                <a:ea typeface="+mn-ea"/>
              </a:rPr>
              <a:t>Klout</a:t>
            </a:r>
            <a:r>
              <a:rPr lang="en-US" altLang="zh-CN" sz="1400" kern="0" dirty="0">
                <a:latin typeface="+mn-lt"/>
                <a:ea typeface="+mn-ea"/>
              </a:rPr>
              <a:t> Profile, by Pam Moore, at Social Media Today, originally published November 19, 2011; retrieved November 26 2011</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18294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981200" y="2895600"/>
            <a:ext cx="4953000" cy="2498855"/>
          </a:xfrm>
          <a:prstGeom prst="rect">
            <a:avLst/>
          </a:prstGeom>
        </p:spPr>
      </p:pic>
      <p:sp>
        <p:nvSpPr>
          <p:cNvPr id="2" name="标题 1"/>
          <p:cNvSpPr>
            <a:spLocks noGrp="1"/>
          </p:cNvSpPr>
          <p:nvPr>
            <p:ph type="title"/>
          </p:nvPr>
        </p:nvSpPr>
        <p:spPr/>
        <p:txBody>
          <a:bodyPr/>
          <a:lstStyle/>
          <a:p>
            <a:r>
              <a:rPr kumimoji="1" lang="en-US" altLang="zh-CN" sz="3200" dirty="0" smtClean="0"/>
              <a:t>Follower Diffusion</a:t>
            </a:r>
            <a:r>
              <a:rPr kumimoji="1" lang="en-US" altLang="zh-CN" sz="3200" smtClean="0"/>
              <a:t>: Power of Reciprocity</a:t>
            </a:r>
            <a:endParaRPr kumimoji="1" lang="zh-CN" altLang="en-US" sz="3200" dirty="0"/>
          </a:p>
        </p:txBody>
      </p:sp>
      <p:sp>
        <p:nvSpPr>
          <p:cNvPr id="103" name="Text Box 37"/>
          <p:cNvSpPr txBox="1">
            <a:spLocks noChangeArrowheads="1"/>
          </p:cNvSpPr>
          <p:nvPr/>
        </p:nvSpPr>
        <p:spPr bwMode="auto">
          <a:xfrm>
            <a:off x="2208825" y="1056386"/>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04" name="Text Box 40"/>
          <p:cNvSpPr txBox="1">
            <a:spLocks noChangeArrowheads="1"/>
          </p:cNvSpPr>
          <p:nvPr/>
        </p:nvSpPr>
        <p:spPr bwMode="auto">
          <a:xfrm>
            <a:off x="1510909" y="2047811"/>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5" name="Text Box 41"/>
          <p:cNvSpPr txBox="1">
            <a:spLocks noChangeArrowheads="1"/>
          </p:cNvSpPr>
          <p:nvPr/>
        </p:nvSpPr>
        <p:spPr bwMode="auto">
          <a:xfrm>
            <a:off x="2959336" y="2093009"/>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06" name="Line 49"/>
          <p:cNvSpPr>
            <a:spLocks noChangeShapeType="1"/>
          </p:cNvSpPr>
          <p:nvPr/>
        </p:nvSpPr>
        <p:spPr bwMode="auto">
          <a:xfrm flipV="1">
            <a:off x="1763032" y="1420987"/>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7" name="Line 50"/>
          <p:cNvSpPr>
            <a:spLocks noChangeShapeType="1"/>
          </p:cNvSpPr>
          <p:nvPr/>
        </p:nvSpPr>
        <p:spPr bwMode="auto">
          <a:xfrm>
            <a:off x="2510316" y="1466246"/>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8" name="Line 51"/>
          <p:cNvSpPr>
            <a:spLocks noChangeShapeType="1"/>
          </p:cNvSpPr>
          <p:nvPr/>
        </p:nvSpPr>
        <p:spPr bwMode="auto">
          <a:xfrm>
            <a:off x="1888240" y="2334065"/>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10" name="Text Box 55"/>
          <p:cNvSpPr txBox="1">
            <a:spLocks noChangeArrowheads="1"/>
          </p:cNvSpPr>
          <p:nvPr/>
        </p:nvSpPr>
        <p:spPr bwMode="auto">
          <a:xfrm>
            <a:off x="2764875" y="146625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11" name="Text Box 55"/>
          <p:cNvSpPr txBox="1">
            <a:spLocks noChangeArrowheads="1"/>
          </p:cNvSpPr>
          <p:nvPr/>
        </p:nvSpPr>
        <p:spPr bwMode="auto">
          <a:xfrm>
            <a:off x="2239916" y="2234633"/>
            <a:ext cx="56678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21" name="Text Box 37"/>
          <p:cNvSpPr txBox="1">
            <a:spLocks noChangeArrowheads="1"/>
          </p:cNvSpPr>
          <p:nvPr/>
        </p:nvSpPr>
        <p:spPr bwMode="auto">
          <a:xfrm>
            <a:off x="4165016" y="1087748"/>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22" name="Text Box 40"/>
          <p:cNvSpPr txBox="1">
            <a:spLocks noChangeArrowheads="1"/>
          </p:cNvSpPr>
          <p:nvPr/>
        </p:nvSpPr>
        <p:spPr bwMode="auto">
          <a:xfrm>
            <a:off x="3467103" y="2079173"/>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23" name="Text Box 41"/>
          <p:cNvSpPr txBox="1">
            <a:spLocks noChangeArrowheads="1"/>
          </p:cNvSpPr>
          <p:nvPr/>
        </p:nvSpPr>
        <p:spPr bwMode="auto">
          <a:xfrm>
            <a:off x="4915527" y="2124371"/>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24" name="Line 49"/>
          <p:cNvSpPr>
            <a:spLocks noChangeShapeType="1"/>
          </p:cNvSpPr>
          <p:nvPr/>
        </p:nvSpPr>
        <p:spPr bwMode="auto">
          <a:xfrm flipV="1">
            <a:off x="3719225" y="1452349"/>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5" name="Line 50"/>
          <p:cNvSpPr>
            <a:spLocks noChangeShapeType="1"/>
          </p:cNvSpPr>
          <p:nvPr/>
        </p:nvSpPr>
        <p:spPr bwMode="auto">
          <a:xfrm>
            <a:off x="4466511" y="1497609"/>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6" name="Line 51"/>
          <p:cNvSpPr>
            <a:spLocks noChangeShapeType="1"/>
          </p:cNvSpPr>
          <p:nvPr/>
        </p:nvSpPr>
        <p:spPr bwMode="auto">
          <a:xfrm>
            <a:off x="3844432" y="2365427"/>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7" name="Text Box 55"/>
          <p:cNvSpPr txBox="1">
            <a:spLocks noChangeArrowheads="1"/>
          </p:cNvSpPr>
          <p:nvPr/>
        </p:nvSpPr>
        <p:spPr bwMode="auto">
          <a:xfrm>
            <a:off x="4721069" y="149761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28" name="Text Box 55"/>
          <p:cNvSpPr txBox="1">
            <a:spLocks noChangeArrowheads="1"/>
          </p:cNvSpPr>
          <p:nvPr/>
        </p:nvSpPr>
        <p:spPr bwMode="auto">
          <a:xfrm>
            <a:off x="4196109" y="2265995"/>
            <a:ext cx="56678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0" name="Text Box 37"/>
          <p:cNvSpPr txBox="1">
            <a:spLocks noChangeArrowheads="1"/>
          </p:cNvSpPr>
          <p:nvPr/>
        </p:nvSpPr>
        <p:spPr bwMode="auto">
          <a:xfrm>
            <a:off x="6719593" y="1087748"/>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31" name="Text Box 40"/>
          <p:cNvSpPr txBox="1">
            <a:spLocks noChangeArrowheads="1"/>
          </p:cNvSpPr>
          <p:nvPr/>
        </p:nvSpPr>
        <p:spPr bwMode="auto">
          <a:xfrm>
            <a:off x="6021679" y="2079173"/>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32" name="Text Box 41"/>
          <p:cNvSpPr txBox="1">
            <a:spLocks noChangeArrowheads="1"/>
          </p:cNvSpPr>
          <p:nvPr/>
        </p:nvSpPr>
        <p:spPr bwMode="auto">
          <a:xfrm>
            <a:off x="7470104" y="2124371"/>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33" name="Line 49"/>
          <p:cNvSpPr>
            <a:spLocks noChangeShapeType="1"/>
          </p:cNvSpPr>
          <p:nvPr/>
        </p:nvSpPr>
        <p:spPr bwMode="auto">
          <a:xfrm flipV="1">
            <a:off x="6293455" y="1479562"/>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4" name="Line 50"/>
          <p:cNvSpPr>
            <a:spLocks noChangeShapeType="1"/>
          </p:cNvSpPr>
          <p:nvPr/>
        </p:nvSpPr>
        <p:spPr bwMode="auto">
          <a:xfrm>
            <a:off x="7021088" y="1497609"/>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5" name="Line 51"/>
          <p:cNvSpPr>
            <a:spLocks noChangeShapeType="1"/>
          </p:cNvSpPr>
          <p:nvPr/>
        </p:nvSpPr>
        <p:spPr bwMode="auto">
          <a:xfrm>
            <a:off x="6399009" y="2365427"/>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6" name="Text Box 55"/>
          <p:cNvSpPr txBox="1">
            <a:spLocks noChangeArrowheads="1"/>
          </p:cNvSpPr>
          <p:nvPr/>
        </p:nvSpPr>
        <p:spPr bwMode="auto">
          <a:xfrm>
            <a:off x="7275646" y="149761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37" name="Text Box 55"/>
          <p:cNvSpPr txBox="1">
            <a:spLocks noChangeArrowheads="1"/>
          </p:cNvSpPr>
          <p:nvPr/>
        </p:nvSpPr>
        <p:spPr bwMode="auto">
          <a:xfrm>
            <a:off x="6750686" y="2265995"/>
            <a:ext cx="56678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8" name="Line 49"/>
          <p:cNvSpPr>
            <a:spLocks noChangeShapeType="1"/>
          </p:cNvSpPr>
          <p:nvPr/>
        </p:nvSpPr>
        <p:spPr bwMode="auto">
          <a:xfrm flipV="1">
            <a:off x="6220732" y="1421505"/>
            <a:ext cx="585004" cy="775220"/>
          </a:xfrm>
          <a:prstGeom prst="line">
            <a:avLst/>
          </a:prstGeom>
          <a:noFill/>
          <a:ln w="28575"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9" name="文本框 138"/>
          <p:cNvSpPr txBox="1"/>
          <p:nvPr/>
        </p:nvSpPr>
        <p:spPr>
          <a:xfrm>
            <a:off x="1981200" y="2595349"/>
            <a:ext cx="990600" cy="369332"/>
          </a:xfrm>
          <a:prstGeom prst="rect">
            <a:avLst/>
          </a:prstGeom>
          <a:noFill/>
        </p:spPr>
        <p:txBody>
          <a:bodyPr wrap="square" rtlCol="0">
            <a:spAutoFit/>
          </a:bodyPr>
          <a:lstStyle/>
          <a:p>
            <a:r>
              <a:rPr kumimoji="1" lang="en-US" altLang="zh-CN" smtClean="0"/>
              <a:t>B -&gt;A</a:t>
            </a:r>
            <a:endParaRPr kumimoji="1" lang="zh-CN" altLang="en-US" dirty="0"/>
          </a:p>
        </p:txBody>
      </p:sp>
      <p:sp>
        <p:nvSpPr>
          <p:cNvPr id="140" name="文本框 139"/>
          <p:cNvSpPr txBox="1"/>
          <p:nvPr/>
        </p:nvSpPr>
        <p:spPr>
          <a:xfrm>
            <a:off x="4039597" y="2626195"/>
            <a:ext cx="990600" cy="369332"/>
          </a:xfrm>
          <a:prstGeom prst="rect">
            <a:avLst/>
          </a:prstGeom>
          <a:noFill/>
        </p:spPr>
        <p:txBody>
          <a:bodyPr wrap="square" rtlCol="0">
            <a:spAutoFit/>
          </a:bodyPr>
          <a:lstStyle/>
          <a:p>
            <a:r>
              <a:rPr kumimoji="1" lang="en-US" altLang="zh-CN" dirty="0"/>
              <a:t>A</a:t>
            </a:r>
            <a:r>
              <a:rPr kumimoji="1" lang="en-US" altLang="zh-CN" dirty="0" smtClean="0"/>
              <a:t>-&gt;B</a:t>
            </a:r>
            <a:endParaRPr kumimoji="1" lang="zh-CN" altLang="en-US" dirty="0"/>
          </a:p>
        </p:txBody>
      </p:sp>
      <p:sp>
        <p:nvSpPr>
          <p:cNvPr id="141" name="文本框 140"/>
          <p:cNvSpPr txBox="1"/>
          <p:nvPr/>
        </p:nvSpPr>
        <p:spPr>
          <a:xfrm>
            <a:off x="6545040" y="2617123"/>
            <a:ext cx="990600" cy="369332"/>
          </a:xfrm>
          <a:prstGeom prst="rect">
            <a:avLst/>
          </a:prstGeom>
          <a:noFill/>
        </p:spPr>
        <p:txBody>
          <a:bodyPr wrap="square" rtlCol="0">
            <a:spAutoFit/>
          </a:bodyPr>
          <a:lstStyle/>
          <a:p>
            <a:r>
              <a:rPr kumimoji="1" lang="en-US" altLang="zh-CN" dirty="0" smtClean="0"/>
              <a:t>B&lt;-&gt;A</a:t>
            </a:r>
            <a:endParaRPr kumimoji="1" lang="zh-CN" altLang="en-US" dirty="0"/>
          </a:p>
        </p:txBody>
      </p:sp>
      <p:sp>
        <p:nvSpPr>
          <p:cNvPr id="142" name="矩形 141"/>
          <p:cNvSpPr/>
          <p:nvPr/>
        </p:nvSpPr>
        <p:spPr>
          <a:xfrm>
            <a:off x="5448300" y="1452349"/>
            <a:ext cx="825500" cy="707886"/>
          </a:xfrm>
          <a:prstGeom prst="rect">
            <a:avLst/>
          </a:prstGeom>
        </p:spPr>
        <p:txBody>
          <a:bodyPr wrap="square">
            <a:spAutoFit/>
          </a:bodyPr>
          <a:lstStyle/>
          <a:p>
            <a:r>
              <a:rPr kumimoji="1" lang="en-US" altLang="zh-CN" sz="4000" b="1" dirty="0" smtClean="0">
                <a:solidFill>
                  <a:srgbClr val="FF0000"/>
                </a:solidFill>
              </a:rPr>
              <a:t>&lt;</a:t>
            </a:r>
            <a:endParaRPr lang="zh-CN" altLang="en-US" sz="4000" b="1" dirty="0">
              <a:solidFill>
                <a:srgbClr val="FF0000"/>
              </a:solidFill>
            </a:endParaRPr>
          </a:p>
        </p:txBody>
      </p:sp>
      <p:sp>
        <p:nvSpPr>
          <p:cNvPr id="143" name="文本框 142"/>
          <p:cNvSpPr txBox="1"/>
          <p:nvPr/>
        </p:nvSpPr>
        <p:spPr>
          <a:xfrm>
            <a:off x="660400" y="5399782"/>
            <a:ext cx="8502650" cy="1077218"/>
          </a:xfrm>
          <a:prstGeom prst="rect">
            <a:avLst/>
          </a:prstGeom>
          <a:noFill/>
          <a:ln>
            <a:solidFill>
              <a:schemeClr val="tx1"/>
            </a:solidFill>
          </a:ln>
        </p:spPr>
        <p:txBody>
          <a:bodyPr wrap="square" rtlCol="0">
            <a:spAutoFit/>
          </a:bodyPr>
          <a:lstStyle/>
          <a:p>
            <a:r>
              <a:rPr kumimoji="1" lang="en-US" altLang="zh-CN" sz="1600" dirty="0" smtClean="0">
                <a:solidFill>
                  <a:srgbClr val="FF0000"/>
                </a:solidFill>
              </a:rPr>
              <a:t>Observation</a:t>
            </a:r>
            <a:r>
              <a:rPr kumimoji="1" lang="en-US" altLang="zh-CN" sz="1600" dirty="0" smtClean="0"/>
              <a:t>: Following influence is more significant when there is a </a:t>
            </a:r>
            <a:r>
              <a:rPr kumimoji="1" lang="en-US" altLang="zh-CN" sz="1600" b="1" dirty="0" smtClean="0">
                <a:solidFill>
                  <a:srgbClr val="0000CC"/>
                </a:solidFill>
              </a:rPr>
              <a:t>reciprocal</a:t>
            </a:r>
            <a:r>
              <a:rPr kumimoji="1" lang="en-US" altLang="zh-CN" sz="1600" dirty="0" smtClean="0"/>
              <a:t> relationship between B and A.</a:t>
            </a:r>
          </a:p>
          <a:p>
            <a:r>
              <a:rPr kumimoji="1" lang="en-US" altLang="zh-CN" sz="1600" dirty="0" smtClean="0">
                <a:solidFill>
                  <a:srgbClr val="FF0000"/>
                </a:solidFill>
              </a:rPr>
              <a:t>Explanation</a:t>
            </a:r>
            <a:r>
              <a:rPr kumimoji="1" lang="en-US" altLang="zh-CN" sz="1600" smtClean="0"/>
              <a:t>: “intimacy” is </a:t>
            </a:r>
            <a:r>
              <a:rPr kumimoji="1" lang="en-US" altLang="zh-CN" sz="1600" dirty="0" smtClean="0"/>
              <a:t>one of the three key factors that can increase people’s likelihood </a:t>
            </a:r>
            <a:r>
              <a:rPr kumimoji="1" lang="en-US" altLang="zh-CN" sz="1600" dirty="0"/>
              <a:t>to </a:t>
            </a:r>
            <a:r>
              <a:rPr kumimoji="1" lang="en-US" altLang="zh-CN" sz="1600" dirty="0" smtClean="0"/>
              <a:t>respond to social influence(social </a:t>
            </a:r>
            <a:r>
              <a:rPr kumimoji="1" lang="en-US" altLang="zh-CN" sz="1600" dirty="0"/>
              <a:t>impact </a:t>
            </a:r>
            <a:r>
              <a:rPr kumimoji="1" lang="en-US" altLang="zh-CN" sz="1600" dirty="0" smtClean="0"/>
              <a:t>theory) </a:t>
            </a:r>
          </a:p>
        </p:txBody>
      </p:sp>
    </p:spTree>
    <p:extLst>
      <p:ext uri="{BB962C8B-B14F-4D97-AF65-F5344CB8AC3E}">
        <p14:creationId xmlns:p14="http://schemas.microsoft.com/office/powerpoint/2010/main" val="129839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2"/>
          <a:stretch>
            <a:fillRect/>
          </a:stretch>
        </p:blipFill>
        <p:spPr>
          <a:xfrm>
            <a:off x="2311400" y="2819404"/>
            <a:ext cx="4540250" cy="2627353"/>
          </a:xfrm>
          <a:prstGeom prst="rect">
            <a:avLst/>
          </a:prstGeom>
        </p:spPr>
      </p:pic>
      <p:sp>
        <p:nvSpPr>
          <p:cNvPr id="2" name="标题 1"/>
          <p:cNvSpPr>
            <a:spLocks noGrp="1"/>
          </p:cNvSpPr>
          <p:nvPr>
            <p:ph type="title"/>
          </p:nvPr>
        </p:nvSpPr>
        <p:spPr/>
        <p:txBody>
          <a:bodyPr/>
          <a:lstStyle/>
          <a:p>
            <a:r>
              <a:rPr kumimoji="1" lang="en-US" altLang="zh-CN" sz="3200" dirty="0" err="1" smtClean="0"/>
              <a:t>Followee</a:t>
            </a:r>
            <a:r>
              <a:rPr kumimoji="1" lang="en-US" altLang="zh-CN" sz="3200" dirty="0" smtClean="0"/>
              <a:t> </a:t>
            </a:r>
            <a:r>
              <a:rPr kumimoji="1" lang="en-US" altLang="zh-CN" sz="3200" dirty="0"/>
              <a:t>D</a:t>
            </a:r>
            <a:r>
              <a:rPr kumimoji="1" lang="en-US" altLang="zh-CN" sz="3200" dirty="0" smtClean="0"/>
              <a:t>iffusion: One-way Relationship</a:t>
            </a:r>
            <a:endParaRPr kumimoji="1" lang="zh-CN" altLang="en-US" sz="3200" dirty="0"/>
          </a:p>
        </p:txBody>
      </p:sp>
      <p:sp>
        <p:nvSpPr>
          <p:cNvPr id="103" name="Text Box 37"/>
          <p:cNvSpPr txBox="1">
            <a:spLocks noChangeArrowheads="1"/>
          </p:cNvSpPr>
          <p:nvPr/>
        </p:nvSpPr>
        <p:spPr bwMode="auto">
          <a:xfrm>
            <a:off x="2018716" y="114300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04" name="Text Box 40"/>
          <p:cNvSpPr txBox="1">
            <a:spLocks noChangeArrowheads="1"/>
          </p:cNvSpPr>
          <p:nvPr/>
        </p:nvSpPr>
        <p:spPr bwMode="auto">
          <a:xfrm>
            <a:off x="1320803" y="213442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5" name="Text Box 41"/>
          <p:cNvSpPr txBox="1">
            <a:spLocks noChangeArrowheads="1"/>
          </p:cNvSpPr>
          <p:nvPr/>
        </p:nvSpPr>
        <p:spPr bwMode="auto">
          <a:xfrm>
            <a:off x="2769227" y="217962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06" name="Line 49"/>
          <p:cNvSpPr>
            <a:spLocks noChangeShapeType="1"/>
          </p:cNvSpPr>
          <p:nvPr/>
        </p:nvSpPr>
        <p:spPr bwMode="auto">
          <a:xfrm flipV="1">
            <a:off x="1572925" y="1507606"/>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7" name="Line 50"/>
          <p:cNvSpPr>
            <a:spLocks noChangeShapeType="1"/>
          </p:cNvSpPr>
          <p:nvPr/>
        </p:nvSpPr>
        <p:spPr bwMode="auto">
          <a:xfrm>
            <a:off x="2320211" y="1552867"/>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8" name="Line 51"/>
          <p:cNvSpPr>
            <a:spLocks noChangeShapeType="1"/>
          </p:cNvSpPr>
          <p:nvPr/>
        </p:nvSpPr>
        <p:spPr bwMode="auto">
          <a:xfrm>
            <a:off x="1698132" y="242068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10" name="Text Box 55"/>
          <p:cNvSpPr txBox="1">
            <a:spLocks noChangeArrowheads="1"/>
          </p:cNvSpPr>
          <p:nvPr/>
        </p:nvSpPr>
        <p:spPr bwMode="auto">
          <a:xfrm>
            <a:off x="1543445" y="152400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11" name="Text Box 55"/>
          <p:cNvSpPr txBox="1">
            <a:spLocks noChangeArrowheads="1"/>
          </p:cNvSpPr>
          <p:nvPr/>
        </p:nvSpPr>
        <p:spPr bwMode="auto">
          <a:xfrm>
            <a:off x="2049811" y="2321251"/>
            <a:ext cx="5962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21" name="Text Box 37"/>
          <p:cNvSpPr txBox="1">
            <a:spLocks noChangeArrowheads="1"/>
          </p:cNvSpPr>
          <p:nvPr/>
        </p:nvSpPr>
        <p:spPr bwMode="auto">
          <a:xfrm>
            <a:off x="4582241" y="1174366"/>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22" name="Text Box 40"/>
          <p:cNvSpPr txBox="1">
            <a:spLocks noChangeArrowheads="1"/>
          </p:cNvSpPr>
          <p:nvPr/>
        </p:nvSpPr>
        <p:spPr bwMode="auto">
          <a:xfrm>
            <a:off x="3884327" y="2165791"/>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23" name="Text Box 41"/>
          <p:cNvSpPr txBox="1">
            <a:spLocks noChangeArrowheads="1"/>
          </p:cNvSpPr>
          <p:nvPr/>
        </p:nvSpPr>
        <p:spPr bwMode="auto">
          <a:xfrm>
            <a:off x="5332752" y="2210989"/>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24" name="Line 49"/>
          <p:cNvSpPr>
            <a:spLocks noChangeShapeType="1"/>
          </p:cNvSpPr>
          <p:nvPr/>
        </p:nvSpPr>
        <p:spPr bwMode="auto">
          <a:xfrm flipV="1">
            <a:off x="4136450" y="1538968"/>
            <a:ext cx="585004" cy="775220"/>
          </a:xfrm>
          <a:prstGeom prst="line">
            <a:avLst/>
          </a:prstGeom>
          <a:noFill/>
          <a:ln w="28575" cmpd="sng">
            <a:solidFill>
              <a:srgbClr val="FF0000"/>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5" name="Line 50"/>
          <p:cNvSpPr>
            <a:spLocks noChangeShapeType="1"/>
          </p:cNvSpPr>
          <p:nvPr/>
        </p:nvSpPr>
        <p:spPr bwMode="auto">
          <a:xfrm>
            <a:off x="4914638" y="1584230"/>
            <a:ext cx="591205" cy="726331"/>
          </a:xfrm>
          <a:prstGeom prst="line">
            <a:avLst/>
          </a:prstGeom>
          <a:noFill/>
          <a:ln w="28575" cmpd="sng">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6" name="Line 51"/>
          <p:cNvSpPr>
            <a:spLocks noChangeShapeType="1"/>
          </p:cNvSpPr>
          <p:nvPr/>
        </p:nvSpPr>
        <p:spPr bwMode="auto">
          <a:xfrm>
            <a:off x="4261657" y="2452045"/>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7" name="Text Box 55"/>
          <p:cNvSpPr txBox="1">
            <a:spLocks noChangeArrowheads="1"/>
          </p:cNvSpPr>
          <p:nvPr/>
        </p:nvSpPr>
        <p:spPr bwMode="auto">
          <a:xfrm>
            <a:off x="4131977" y="160020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28" name="Text Box 55"/>
          <p:cNvSpPr txBox="1">
            <a:spLocks noChangeArrowheads="1"/>
          </p:cNvSpPr>
          <p:nvPr/>
        </p:nvSpPr>
        <p:spPr bwMode="auto">
          <a:xfrm>
            <a:off x="4613334" y="2352613"/>
            <a:ext cx="5962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0" name="Text Box 37"/>
          <p:cNvSpPr txBox="1">
            <a:spLocks noChangeArrowheads="1"/>
          </p:cNvSpPr>
          <p:nvPr/>
        </p:nvSpPr>
        <p:spPr bwMode="auto">
          <a:xfrm>
            <a:off x="7126989" y="1138539"/>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31" name="Text Box 40"/>
          <p:cNvSpPr txBox="1">
            <a:spLocks noChangeArrowheads="1"/>
          </p:cNvSpPr>
          <p:nvPr/>
        </p:nvSpPr>
        <p:spPr bwMode="auto">
          <a:xfrm>
            <a:off x="6438903" y="2165791"/>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32" name="Text Box 41"/>
          <p:cNvSpPr txBox="1">
            <a:spLocks noChangeArrowheads="1"/>
          </p:cNvSpPr>
          <p:nvPr/>
        </p:nvSpPr>
        <p:spPr bwMode="auto">
          <a:xfrm>
            <a:off x="7887327" y="2210989"/>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33" name="Line 49"/>
          <p:cNvSpPr>
            <a:spLocks noChangeShapeType="1"/>
          </p:cNvSpPr>
          <p:nvPr/>
        </p:nvSpPr>
        <p:spPr bwMode="auto">
          <a:xfrm flipH="1" flipV="1">
            <a:off x="7433975" y="1524001"/>
            <a:ext cx="577850" cy="851420"/>
          </a:xfrm>
          <a:prstGeom prst="line">
            <a:avLst/>
          </a:prstGeom>
          <a:noFill/>
          <a:ln w="28575"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5" name="Line 51"/>
          <p:cNvSpPr>
            <a:spLocks noChangeShapeType="1"/>
          </p:cNvSpPr>
          <p:nvPr/>
        </p:nvSpPr>
        <p:spPr bwMode="auto">
          <a:xfrm>
            <a:off x="6816232" y="2452045"/>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6" name="Text Box 55"/>
          <p:cNvSpPr txBox="1">
            <a:spLocks noChangeArrowheads="1"/>
          </p:cNvSpPr>
          <p:nvPr/>
        </p:nvSpPr>
        <p:spPr bwMode="auto">
          <a:xfrm>
            <a:off x="6608477" y="152400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37" name="Text Box 55"/>
          <p:cNvSpPr txBox="1">
            <a:spLocks noChangeArrowheads="1"/>
          </p:cNvSpPr>
          <p:nvPr/>
        </p:nvSpPr>
        <p:spPr bwMode="auto">
          <a:xfrm>
            <a:off x="7167911" y="2352613"/>
            <a:ext cx="5962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8" name="Line 49"/>
          <p:cNvSpPr>
            <a:spLocks noChangeShapeType="1"/>
          </p:cNvSpPr>
          <p:nvPr/>
        </p:nvSpPr>
        <p:spPr bwMode="auto">
          <a:xfrm flipV="1">
            <a:off x="6637955" y="1508122"/>
            <a:ext cx="585004" cy="775220"/>
          </a:xfrm>
          <a:prstGeom prst="line">
            <a:avLst/>
          </a:prstGeom>
          <a:noFill/>
          <a:ln w="28575" cmpd="sng">
            <a:solidFill>
              <a:srgbClr val="FF0000"/>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9" name="文本框 138"/>
          <p:cNvSpPr txBox="1"/>
          <p:nvPr/>
        </p:nvSpPr>
        <p:spPr>
          <a:xfrm>
            <a:off x="1791093" y="2681968"/>
            <a:ext cx="990600" cy="369332"/>
          </a:xfrm>
          <a:prstGeom prst="rect">
            <a:avLst/>
          </a:prstGeom>
          <a:noFill/>
        </p:spPr>
        <p:txBody>
          <a:bodyPr wrap="square" rtlCol="0">
            <a:spAutoFit/>
          </a:bodyPr>
          <a:lstStyle/>
          <a:p>
            <a:r>
              <a:rPr kumimoji="1" lang="en-US" altLang="zh-CN" dirty="0" smtClean="0"/>
              <a:t>A -&gt;C</a:t>
            </a:r>
            <a:endParaRPr kumimoji="1" lang="zh-CN" altLang="en-US" dirty="0"/>
          </a:p>
        </p:txBody>
      </p:sp>
      <p:sp>
        <p:nvSpPr>
          <p:cNvPr id="140" name="文本框 139"/>
          <p:cNvSpPr txBox="1"/>
          <p:nvPr/>
        </p:nvSpPr>
        <p:spPr>
          <a:xfrm>
            <a:off x="4456821" y="2712813"/>
            <a:ext cx="990600" cy="369332"/>
          </a:xfrm>
          <a:prstGeom prst="rect">
            <a:avLst/>
          </a:prstGeom>
          <a:noFill/>
        </p:spPr>
        <p:txBody>
          <a:bodyPr wrap="square" rtlCol="0">
            <a:spAutoFit/>
          </a:bodyPr>
          <a:lstStyle/>
          <a:p>
            <a:r>
              <a:rPr kumimoji="1" lang="en-US" altLang="zh-CN" smtClean="0"/>
              <a:t>A&lt;-&gt;</a:t>
            </a:r>
            <a:r>
              <a:rPr kumimoji="1" lang="en-US" altLang="zh-CN" dirty="0" smtClean="0"/>
              <a:t>C</a:t>
            </a:r>
            <a:endParaRPr kumimoji="1" lang="zh-CN" altLang="en-US" dirty="0"/>
          </a:p>
        </p:txBody>
      </p:sp>
      <p:sp>
        <p:nvSpPr>
          <p:cNvPr id="141" name="文本框 140"/>
          <p:cNvSpPr txBox="1"/>
          <p:nvPr/>
        </p:nvSpPr>
        <p:spPr>
          <a:xfrm>
            <a:off x="6962263" y="2703742"/>
            <a:ext cx="990600" cy="369332"/>
          </a:xfrm>
          <a:prstGeom prst="rect">
            <a:avLst/>
          </a:prstGeom>
          <a:noFill/>
        </p:spPr>
        <p:txBody>
          <a:bodyPr wrap="square" rtlCol="0">
            <a:spAutoFit/>
          </a:bodyPr>
          <a:lstStyle/>
          <a:p>
            <a:r>
              <a:rPr kumimoji="1" lang="en-US" altLang="zh-CN"/>
              <a:t>A</a:t>
            </a:r>
            <a:r>
              <a:rPr kumimoji="1" lang="en-US" altLang="zh-CN" smtClean="0"/>
              <a:t>&lt;-C</a:t>
            </a:r>
            <a:endParaRPr kumimoji="1" lang="zh-CN" altLang="en-US" dirty="0"/>
          </a:p>
        </p:txBody>
      </p:sp>
      <p:sp>
        <p:nvSpPr>
          <p:cNvPr id="142" name="矩形 141"/>
          <p:cNvSpPr/>
          <p:nvPr/>
        </p:nvSpPr>
        <p:spPr>
          <a:xfrm>
            <a:off x="5777236" y="1524000"/>
            <a:ext cx="825500" cy="707886"/>
          </a:xfrm>
          <a:prstGeom prst="rect">
            <a:avLst/>
          </a:prstGeom>
        </p:spPr>
        <p:txBody>
          <a:bodyPr wrap="square">
            <a:spAutoFit/>
          </a:bodyPr>
          <a:lstStyle/>
          <a:p>
            <a:r>
              <a:rPr kumimoji="1" lang="en-US" altLang="zh-CN" sz="4000" b="1" dirty="0" smtClean="0">
                <a:solidFill>
                  <a:srgbClr val="FF0000"/>
                </a:solidFill>
              </a:rPr>
              <a:t>&gt;</a:t>
            </a:r>
            <a:endParaRPr lang="zh-CN" altLang="en-US" sz="4000" b="1" dirty="0">
              <a:solidFill>
                <a:srgbClr val="FF0000"/>
              </a:solidFill>
            </a:endParaRPr>
          </a:p>
        </p:txBody>
      </p:sp>
      <p:sp>
        <p:nvSpPr>
          <p:cNvPr id="143" name="文本框 142"/>
          <p:cNvSpPr txBox="1"/>
          <p:nvPr/>
        </p:nvSpPr>
        <p:spPr>
          <a:xfrm>
            <a:off x="577850" y="5398912"/>
            <a:ext cx="8502650" cy="1077218"/>
          </a:xfrm>
          <a:prstGeom prst="rect">
            <a:avLst/>
          </a:prstGeom>
          <a:noFill/>
          <a:ln>
            <a:solidFill>
              <a:schemeClr val="tx1"/>
            </a:solidFill>
          </a:ln>
        </p:spPr>
        <p:txBody>
          <a:bodyPr wrap="square" rtlCol="0">
            <a:spAutoFit/>
          </a:bodyPr>
          <a:lstStyle/>
          <a:p>
            <a:r>
              <a:rPr kumimoji="1" lang="en-US" altLang="zh-CN" sz="1600" dirty="0" smtClean="0">
                <a:solidFill>
                  <a:srgbClr val="FF0000"/>
                </a:solidFill>
              </a:rPr>
              <a:t>Observation</a:t>
            </a:r>
            <a:r>
              <a:rPr kumimoji="1" lang="en-US" altLang="zh-CN" sz="1600" dirty="0" smtClean="0"/>
              <a:t>: Following influence is more significant when there is a one-way relationship from A to C.</a:t>
            </a:r>
          </a:p>
          <a:p>
            <a:r>
              <a:rPr kumimoji="1" lang="en-US" altLang="zh-CN" sz="1600" dirty="0" smtClean="0">
                <a:solidFill>
                  <a:srgbClr val="FF0000"/>
                </a:solidFill>
              </a:rPr>
              <a:t>Explanation</a:t>
            </a:r>
            <a:r>
              <a:rPr kumimoji="1" lang="en-US" altLang="zh-CN" sz="1600" dirty="0" smtClean="0"/>
              <a:t>: Users usually prefer to check their </a:t>
            </a:r>
            <a:r>
              <a:rPr kumimoji="1" lang="en-US" altLang="zh-CN" sz="1600" dirty="0" err="1" smtClean="0"/>
              <a:t>followee’s</a:t>
            </a:r>
            <a:r>
              <a:rPr kumimoji="1" lang="en-US" altLang="zh-CN" sz="1600" dirty="0" smtClean="0"/>
              <a:t> </a:t>
            </a:r>
            <a:r>
              <a:rPr kumimoji="1" lang="en-US" altLang="zh-CN" sz="1600" dirty="0" err="1" smtClean="0"/>
              <a:t>followees</a:t>
            </a:r>
            <a:r>
              <a:rPr kumimoji="1" lang="en-US" altLang="zh-CN" sz="1600" dirty="0" smtClean="0"/>
              <a:t>, from whom they select those they may be interested to follow.</a:t>
            </a:r>
          </a:p>
        </p:txBody>
      </p:sp>
      <p:sp>
        <p:nvSpPr>
          <p:cNvPr id="35" name="Line 49"/>
          <p:cNvSpPr>
            <a:spLocks noChangeShapeType="1"/>
          </p:cNvSpPr>
          <p:nvPr/>
        </p:nvSpPr>
        <p:spPr bwMode="auto">
          <a:xfrm flipH="1" flipV="1">
            <a:off x="4823281" y="1600200"/>
            <a:ext cx="617161" cy="776514"/>
          </a:xfrm>
          <a:prstGeom prst="line">
            <a:avLst/>
          </a:prstGeom>
          <a:noFill/>
          <a:ln w="28575"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34" name="矩形 33"/>
          <p:cNvSpPr/>
          <p:nvPr/>
        </p:nvSpPr>
        <p:spPr>
          <a:xfrm>
            <a:off x="3053086" y="1524001"/>
            <a:ext cx="825500" cy="523220"/>
          </a:xfrm>
          <a:prstGeom prst="rect">
            <a:avLst/>
          </a:prstGeom>
        </p:spPr>
        <p:txBody>
          <a:bodyPr wrap="square">
            <a:spAutoFit/>
          </a:bodyPr>
          <a:lstStyle/>
          <a:p>
            <a:r>
              <a:rPr kumimoji="1" lang="en-US" altLang="zh-CN" sz="2800" b="1" smtClean="0">
                <a:solidFill>
                  <a:srgbClr val="FF0000"/>
                </a:solidFill>
              </a:rPr>
              <a:t>VS</a:t>
            </a:r>
            <a:endParaRPr lang="zh-CN" altLang="en-US" sz="2800" b="1" dirty="0">
              <a:solidFill>
                <a:srgbClr val="FF0000"/>
              </a:solidFill>
            </a:endParaRPr>
          </a:p>
        </p:txBody>
      </p:sp>
    </p:spTree>
    <p:extLst>
      <p:ext uri="{BB962C8B-B14F-4D97-AF65-F5344CB8AC3E}">
        <p14:creationId xmlns:p14="http://schemas.microsoft.com/office/powerpoint/2010/main" val="3671615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787901" y="3200401"/>
            <a:ext cx="5106621" cy="2418830"/>
          </a:xfrm>
          <a:prstGeom prst="rect">
            <a:avLst/>
          </a:prstGeom>
        </p:spPr>
      </p:pic>
      <p:sp>
        <p:nvSpPr>
          <p:cNvPr id="2" name="标题 1"/>
          <p:cNvSpPr>
            <a:spLocks noGrp="1"/>
          </p:cNvSpPr>
          <p:nvPr>
            <p:ph type="title"/>
          </p:nvPr>
        </p:nvSpPr>
        <p:spPr/>
        <p:txBody>
          <a:bodyPr/>
          <a:lstStyle/>
          <a:p>
            <a:r>
              <a:rPr kumimoji="1" lang="en-US" altLang="zh-CN" sz="3200" dirty="0" smtClean="0"/>
              <a:t>Reversed Relationship</a:t>
            </a:r>
            <a:endParaRPr kumimoji="1" lang="zh-CN" altLang="en-US" sz="3200" dirty="0"/>
          </a:p>
        </p:txBody>
      </p:sp>
      <p:sp>
        <p:nvSpPr>
          <p:cNvPr id="103" name="Text Box 37"/>
          <p:cNvSpPr txBox="1">
            <a:spLocks noChangeArrowheads="1"/>
          </p:cNvSpPr>
          <p:nvPr/>
        </p:nvSpPr>
        <p:spPr bwMode="auto">
          <a:xfrm>
            <a:off x="6219958" y="1114140"/>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04" name="Text Box 40"/>
          <p:cNvSpPr txBox="1">
            <a:spLocks noChangeArrowheads="1"/>
          </p:cNvSpPr>
          <p:nvPr/>
        </p:nvSpPr>
        <p:spPr bwMode="auto">
          <a:xfrm>
            <a:off x="5522043" y="2105565"/>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5" name="Text Box 41"/>
          <p:cNvSpPr txBox="1">
            <a:spLocks noChangeArrowheads="1"/>
          </p:cNvSpPr>
          <p:nvPr/>
        </p:nvSpPr>
        <p:spPr bwMode="auto">
          <a:xfrm>
            <a:off x="6970469" y="2150763"/>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06" name="Line 49"/>
          <p:cNvSpPr>
            <a:spLocks noChangeShapeType="1"/>
          </p:cNvSpPr>
          <p:nvPr/>
        </p:nvSpPr>
        <p:spPr bwMode="auto">
          <a:xfrm flipV="1">
            <a:off x="5774166" y="1478742"/>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7" name="Line 50"/>
          <p:cNvSpPr>
            <a:spLocks noChangeShapeType="1"/>
          </p:cNvSpPr>
          <p:nvPr/>
        </p:nvSpPr>
        <p:spPr bwMode="auto">
          <a:xfrm>
            <a:off x="6521450" y="1524003"/>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8" name="Line 51"/>
          <p:cNvSpPr>
            <a:spLocks noChangeShapeType="1"/>
          </p:cNvSpPr>
          <p:nvPr/>
        </p:nvSpPr>
        <p:spPr bwMode="auto">
          <a:xfrm>
            <a:off x="5899373" y="2391819"/>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10" name="Text Box 55"/>
          <p:cNvSpPr txBox="1">
            <a:spLocks noChangeArrowheads="1"/>
          </p:cNvSpPr>
          <p:nvPr/>
        </p:nvSpPr>
        <p:spPr bwMode="auto">
          <a:xfrm>
            <a:off x="5744685" y="1495137"/>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11" name="Text Box 55"/>
          <p:cNvSpPr txBox="1">
            <a:spLocks noChangeArrowheads="1"/>
          </p:cNvSpPr>
          <p:nvPr/>
        </p:nvSpPr>
        <p:spPr bwMode="auto">
          <a:xfrm>
            <a:off x="6251051" y="2292387"/>
            <a:ext cx="67881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9" name="文本框 138"/>
          <p:cNvSpPr txBox="1"/>
          <p:nvPr/>
        </p:nvSpPr>
        <p:spPr>
          <a:xfrm>
            <a:off x="5695954" y="2653104"/>
            <a:ext cx="1733549" cy="369332"/>
          </a:xfrm>
          <a:prstGeom prst="rect">
            <a:avLst/>
          </a:prstGeom>
          <a:noFill/>
        </p:spPr>
        <p:txBody>
          <a:bodyPr wrap="square" rtlCol="0">
            <a:spAutoFit/>
          </a:bodyPr>
          <a:lstStyle/>
          <a:p>
            <a:r>
              <a:rPr kumimoji="1" lang="en-US" altLang="zh-CN" dirty="0" smtClean="0"/>
              <a:t>Without C-&gt;B</a:t>
            </a:r>
            <a:endParaRPr kumimoji="1" lang="zh-CN" altLang="en-US" dirty="0"/>
          </a:p>
        </p:txBody>
      </p:sp>
      <p:sp>
        <p:nvSpPr>
          <p:cNvPr id="143" name="文本框 142"/>
          <p:cNvSpPr txBox="1"/>
          <p:nvPr/>
        </p:nvSpPr>
        <p:spPr>
          <a:xfrm>
            <a:off x="660400" y="5646007"/>
            <a:ext cx="8502650" cy="830997"/>
          </a:xfrm>
          <a:prstGeom prst="rect">
            <a:avLst/>
          </a:prstGeom>
          <a:noFill/>
          <a:ln>
            <a:solidFill>
              <a:schemeClr val="tx1"/>
            </a:solidFill>
          </a:ln>
        </p:spPr>
        <p:txBody>
          <a:bodyPr wrap="square" rtlCol="0">
            <a:spAutoFit/>
          </a:bodyPr>
          <a:lstStyle/>
          <a:p>
            <a:r>
              <a:rPr kumimoji="1" lang="en-US" altLang="zh-CN" sz="1600" dirty="0" smtClean="0">
                <a:solidFill>
                  <a:srgbClr val="FF0000"/>
                </a:solidFill>
              </a:rPr>
              <a:t>Observation</a:t>
            </a:r>
            <a:r>
              <a:rPr kumimoji="1" lang="en-US" altLang="zh-CN" sz="1600" dirty="0" smtClean="0"/>
              <a:t>: Following influence is more significant when there is a reversed relationship from C to B.</a:t>
            </a:r>
          </a:p>
          <a:p>
            <a:r>
              <a:rPr kumimoji="1" lang="en-US" altLang="zh-CN" sz="1600" dirty="0" smtClean="0">
                <a:solidFill>
                  <a:srgbClr val="FF0000"/>
                </a:solidFill>
              </a:rPr>
              <a:t>Explanation</a:t>
            </a:r>
            <a:r>
              <a:rPr kumimoji="1" lang="en-US" altLang="zh-CN" sz="1600" dirty="0" smtClean="0"/>
              <a:t>: Users are highly encouraged to follow their followers.</a:t>
            </a:r>
          </a:p>
        </p:txBody>
      </p:sp>
      <p:sp>
        <p:nvSpPr>
          <p:cNvPr id="36" name="Text Box 37"/>
          <p:cNvSpPr txBox="1">
            <a:spLocks noChangeArrowheads="1"/>
          </p:cNvSpPr>
          <p:nvPr/>
        </p:nvSpPr>
        <p:spPr bwMode="auto">
          <a:xfrm>
            <a:off x="8453143" y="1083199"/>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37" name="Text Box 40"/>
          <p:cNvSpPr txBox="1">
            <a:spLocks noChangeArrowheads="1"/>
          </p:cNvSpPr>
          <p:nvPr/>
        </p:nvSpPr>
        <p:spPr bwMode="auto">
          <a:xfrm>
            <a:off x="7755229" y="2074624"/>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38" name="Text Box 41"/>
          <p:cNvSpPr txBox="1">
            <a:spLocks noChangeArrowheads="1"/>
          </p:cNvSpPr>
          <p:nvPr/>
        </p:nvSpPr>
        <p:spPr bwMode="auto">
          <a:xfrm>
            <a:off x="9203654" y="2119822"/>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39" name="Line 49"/>
          <p:cNvSpPr>
            <a:spLocks noChangeShapeType="1"/>
          </p:cNvSpPr>
          <p:nvPr/>
        </p:nvSpPr>
        <p:spPr bwMode="auto">
          <a:xfrm flipV="1">
            <a:off x="8007351" y="1447801"/>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0" name="Line 50"/>
          <p:cNvSpPr>
            <a:spLocks noChangeShapeType="1"/>
          </p:cNvSpPr>
          <p:nvPr/>
        </p:nvSpPr>
        <p:spPr bwMode="auto">
          <a:xfrm>
            <a:off x="8754638" y="1493063"/>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1" name="Line 51"/>
          <p:cNvSpPr>
            <a:spLocks noChangeShapeType="1"/>
          </p:cNvSpPr>
          <p:nvPr/>
        </p:nvSpPr>
        <p:spPr bwMode="auto">
          <a:xfrm>
            <a:off x="8132559" y="2360878"/>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2" name="Text Box 55"/>
          <p:cNvSpPr txBox="1">
            <a:spLocks noChangeArrowheads="1"/>
          </p:cNvSpPr>
          <p:nvPr/>
        </p:nvSpPr>
        <p:spPr bwMode="auto">
          <a:xfrm>
            <a:off x="7977872" y="1464199"/>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43" name="Text Box 55"/>
          <p:cNvSpPr txBox="1">
            <a:spLocks noChangeArrowheads="1"/>
          </p:cNvSpPr>
          <p:nvPr/>
        </p:nvSpPr>
        <p:spPr bwMode="auto">
          <a:xfrm>
            <a:off x="8484237" y="2261446"/>
            <a:ext cx="67881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44" name="文本框 43"/>
          <p:cNvSpPr txBox="1"/>
          <p:nvPr/>
        </p:nvSpPr>
        <p:spPr>
          <a:xfrm>
            <a:off x="8007350" y="2667001"/>
            <a:ext cx="1568450" cy="369332"/>
          </a:xfrm>
          <a:prstGeom prst="rect">
            <a:avLst/>
          </a:prstGeom>
          <a:noFill/>
        </p:spPr>
        <p:txBody>
          <a:bodyPr wrap="square" rtlCol="0">
            <a:spAutoFit/>
          </a:bodyPr>
          <a:lstStyle/>
          <a:p>
            <a:r>
              <a:rPr kumimoji="1" lang="en-US" altLang="zh-CN" dirty="0" smtClean="0"/>
              <a:t>With C -&gt;B</a:t>
            </a:r>
            <a:endParaRPr kumimoji="1" lang="zh-CN" altLang="en-US" dirty="0"/>
          </a:p>
        </p:txBody>
      </p:sp>
      <p:sp>
        <p:nvSpPr>
          <p:cNvPr id="45" name="矩形 44"/>
          <p:cNvSpPr/>
          <p:nvPr/>
        </p:nvSpPr>
        <p:spPr>
          <a:xfrm>
            <a:off x="7264400" y="1524000"/>
            <a:ext cx="825500" cy="707886"/>
          </a:xfrm>
          <a:prstGeom prst="rect">
            <a:avLst/>
          </a:prstGeom>
        </p:spPr>
        <p:txBody>
          <a:bodyPr wrap="square">
            <a:spAutoFit/>
          </a:bodyPr>
          <a:lstStyle/>
          <a:p>
            <a:r>
              <a:rPr kumimoji="1" lang="en-US" altLang="zh-CN" sz="4000" b="1" dirty="0" smtClean="0">
                <a:solidFill>
                  <a:srgbClr val="FF0000"/>
                </a:solidFill>
              </a:rPr>
              <a:t>&lt;</a:t>
            </a:r>
            <a:endParaRPr lang="zh-CN" altLang="en-US" sz="4000" b="1" dirty="0">
              <a:solidFill>
                <a:srgbClr val="FF0000"/>
              </a:solidFill>
            </a:endParaRPr>
          </a:p>
        </p:txBody>
      </p:sp>
      <p:sp>
        <p:nvSpPr>
          <p:cNvPr id="47" name="Line 50"/>
          <p:cNvSpPr>
            <a:spLocks noChangeShapeType="1"/>
          </p:cNvSpPr>
          <p:nvPr/>
        </p:nvSpPr>
        <p:spPr bwMode="auto">
          <a:xfrm flipV="1">
            <a:off x="8089900" y="2273301"/>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8" name="Text Box 37"/>
          <p:cNvSpPr txBox="1">
            <a:spLocks noChangeArrowheads="1"/>
          </p:cNvSpPr>
          <p:nvPr/>
        </p:nvSpPr>
        <p:spPr bwMode="auto">
          <a:xfrm>
            <a:off x="1271293" y="1159399"/>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49" name="Text Box 40"/>
          <p:cNvSpPr txBox="1">
            <a:spLocks noChangeArrowheads="1"/>
          </p:cNvSpPr>
          <p:nvPr/>
        </p:nvSpPr>
        <p:spPr bwMode="auto">
          <a:xfrm>
            <a:off x="573379" y="2150824"/>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50" name="Text Box 41"/>
          <p:cNvSpPr txBox="1">
            <a:spLocks noChangeArrowheads="1"/>
          </p:cNvSpPr>
          <p:nvPr/>
        </p:nvSpPr>
        <p:spPr bwMode="auto">
          <a:xfrm>
            <a:off x="2021804" y="2196022"/>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51" name="Line 49"/>
          <p:cNvSpPr>
            <a:spLocks noChangeShapeType="1"/>
          </p:cNvSpPr>
          <p:nvPr/>
        </p:nvSpPr>
        <p:spPr bwMode="auto">
          <a:xfrm flipV="1">
            <a:off x="825501" y="1524000"/>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2" name="Line 50"/>
          <p:cNvSpPr>
            <a:spLocks noChangeShapeType="1"/>
          </p:cNvSpPr>
          <p:nvPr/>
        </p:nvSpPr>
        <p:spPr bwMode="auto">
          <a:xfrm>
            <a:off x="1572788" y="1569260"/>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3" name="Line 51"/>
          <p:cNvSpPr>
            <a:spLocks noChangeShapeType="1"/>
          </p:cNvSpPr>
          <p:nvPr/>
        </p:nvSpPr>
        <p:spPr bwMode="auto">
          <a:xfrm>
            <a:off x="950709" y="2437078"/>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4" name="Text Box 55"/>
          <p:cNvSpPr txBox="1">
            <a:spLocks noChangeArrowheads="1"/>
          </p:cNvSpPr>
          <p:nvPr/>
        </p:nvSpPr>
        <p:spPr bwMode="auto">
          <a:xfrm>
            <a:off x="1827346" y="156926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55" name="矩形 54"/>
          <p:cNvSpPr/>
          <p:nvPr/>
        </p:nvSpPr>
        <p:spPr>
          <a:xfrm>
            <a:off x="2393950" y="1600200"/>
            <a:ext cx="825500" cy="707886"/>
          </a:xfrm>
          <a:prstGeom prst="rect">
            <a:avLst/>
          </a:prstGeom>
        </p:spPr>
        <p:txBody>
          <a:bodyPr wrap="square">
            <a:spAutoFit/>
          </a:bodyPr>
          <a:lstStyle/>
          <a:p>
            <a:r>
              <a:rPr kumimoji="1" lang="en-US" altLang="zh-CN" sz="4000" b="1" dirty="0" smtClean="0">
                <a:solidFill>
                  <a:srgbClr val="FF0000"/>
                </a:solidFill>
              </a:rPr>
              <a:t>&lt;</a:t>
            </a:r>
            <a:endParaRPr lang="zh-CN" altLang="en-US" sz="4000" b="1" dirty="0">
              <a:solidFill>
                <a:srgbClr val="FF0000"/>
              </a:solidFill>
            </a:endParaRPr>
          </a:p>
        </p:txBody>
      </p:sp>
      <p:sp>
        <p:nvSpPr>
          <p:cNvPr id="56" name="Text Box 55"/>
          <p:cNvSpPr txBox="1">
            <a:spLocks noChangeArrowheads="1"/>
          </p:cNvSpPr>
          <p:nvPr/>
        </p:nvSpPr>
        <p:spPr bwMode="auto">
          <a:xfrm flipH="1">
            <a:off x="1320803" y="2378539"/>
            <a:ext cx="41367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57" name="Text Box 37"/>
          <p:cNvSpPr txBox="1">
            <a:spLocks noChangeArrowheads="1"/>
          </p:cNvSpPr>
          <p:nvPr/>
        </p:nvSpPr>
        <p:spPr bwMode="auto">
          <a:xfrm>
            <a:off x="3417593" y="1159399"/>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58" name="Text Box 40"/>
          <p:cNvSpPr txBox="1">
            <a:spLocks noChangeArrowheads="1"/>
          </p:cNvSpPr>
          <p:nvPr/>
        </p:nvSpPr>
        <p:spPr bwMode="auto">
          <a:xfrm>
            <a:off x="2719679" y="2150824"/>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59" name="Text Box 41"/>
          <p:cNvSpPr txBox="1">
            <a:spLocks noChangeArrowheads="1"/>
          </p:cNvSpPr>
          <p:nvPr/>
        </p:nvSpPr>
        <p:spPr bwMode="auto">
          <a:xfrm>
            <a:off x="4168104" y="2196022"/>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60" name="Line 49"/>
          <p:cNvSpPr>
            <a:spLocks noChangeShapeType="1"/>
          </p:cNvSpPr>
          <p:nvPr/>
        </p:nvSpPr>
        <p:spPr bwMode="auto">
          <a:xfrm flipV="1">
            <a:off x="2971801" y="1524000"/>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1" name="Line 50"/>
          <p:cNvSpPr>
            <a:spLocks noChangeShapeType="1"/>
          </p:cNvSpPr>
          <p:nvPr/>
        </p:nvSpPr>
        <p:spPr bwMode="auto">
          <a:xfrm>
            <a:off x="3719088" y="1569260"/>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2" name="Line 51"/>
          <p:cNvSpPr>
            <a:spLocks noChangeShapeType="1"/>
          </p:cNvSpPr>
          <p:nvPr/>
        </p:nvSpPr>
        <p:spPr bwMode="auto">
          <a:xfrm>
            <a:off x="3097009" y="2437078"/>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3" name="Text Box 55"/>
          <p:cNvSpPr txBox="1">
            <a:spLocks noChangeArrowheads="1"/>
          </p:cNvSpPr>
          <p:nvPr/>
        </p:nvSpPr>
        <p:spPr bwMode="auto">
          <a:xfrm>
            <a:off x="3973646" y="156926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64" name="Text Box 55"/>
          <p:cNvSpPr txBox="1">
            <a:spLocks noChangeArrowheads="1"/>
          </p:cNvSpPr>
          <p:nvPr/>
        </p:nvSpPr>
        <p:spPr bwMode="auto">
          <a:xfrm flipH="1">
            <a:off x="3467103" y="2378539"/>
            <a:ext cx="41367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65" name="Line 50"/>
          <p:cNvSpPr>
            <a:spLocks noChangeShapeType="1"/>
          </p:cNvSpPr>
          <p:nvPr/>
        </p:nvSpPr>
        <p:spPr bwMode="auto">
          <a:xfrm flipV="1">
            <a:off x="3054350" y="2340430"/>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6" name="文本框 65"/>
          <p:cNvSpPr txBox="1"/>
          <p:nvPr/>
        </p:nvSpPr>
        <p:spPr>
          <a:xfrm>
            <a:off x="742954" y="2667001"/>
            <a:ext cx="1733549" cy="369332"/>
          </a:xfrm>
          <a:prstGeom prst="rect">
            <a:avLst/>
          </a:prstGeom>
          <a:noFill/>
        </p:spPr>
        <p:txBody>
          <a:bodyPr wrap="square" rtlCol="0">
            <a:spAutoFit/>
          </a:bodyPr>
          <a:lstStyle/>
          <a:p>
            <a:r>
              <a:rPr kumimoji="1" lang="en-US" altLang="zh-CN" dirty="0" smtClean="0"/>
              <a:t>Without C-&gt;B</a:t>
            </a:r>
            <a:endParaRPr kumimoji="1" lang="zh-CN" altLang="en-US" dirty="0"/>
          </a:p>
        </p:txBody>
      </p:sp>
      <p:sp>
        <p:nvSpPr>
          <p:cNvPr id="67" name="文本框 66"/>
          <p:cNvSpPr txBox="1"/>
          <p:nvPr/>
        </p:nvSpPr>
        <p:spPr>
          <a:xfrm>
            <a:off x="3054350" y="2680897"/>
            <a:ext cx="1568450" cy="369332"/>
          </a:xfrm>
          <a:prstGeom prst="rect">
            <a:avLst/>
          </a:prstGeom>
          <a:noFill/>
        </p:spPr>
        <p:txBody>
          <a:bodyPr wrap="square" rtlCol="0">
            <a:spAutoFit/>
          </a:bodyPr>
          <a:lstStyle/>
          <a:p>
            <a:r>
              <a:rPr kumimoji="1" lang="en-US" altLang="zh-CN" dirty="0" smtClean="0"/>
              <a:t>With C -&gt;B</a:t>
            </a:r>
            <a:endParaRPr kumimoji="1" lang="zh-CN" altLang="en-US" dirty="0"/>
          </a:p>
        </p:txBody>
      </p:sp>
      <p:pic>
        <p:nvPicPr>
          <p:cNvPr id="6" name="图片 5"/>
          <p:cNvPicPr>
            <a:picLocks noChangeAspect="1"/>
          </p:cNvPicPr>
          <p:nvPr/>
        </p:nvPicPr>
        <p:blipFill>
          <a:blip r:embed="rId3"/>
          <a:stretch>
            <a:fillRect/>
          </a:stretch>
        </p:blipFill>
        <p:spPr>
          <a:xfrm>
            <a:off x="412751" y="3124203"/>
            <a:ext cx="4323596" cy="2522165"/>
          </a:xfrm>
          <a:prstGeom prst="rect">
            <a:avLst/>
          </a:prstGeom>
        </p:spPr>
      </p:pic>
    </p:spTree>
    <p:extLst>
      <p:ext uri="{BB962C8B-B14F-4D97-AF65-F5344CB8AC3E}">
        <p14:creationId xmlns:p14="http://schemas.microsoft.com/office/powerpoint/2010/main" val="3540969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smtClean="0"/>
              <a:t>Social Theories: Structural Balance</a:t>
            </a:r>
            <a:r>
              <a:rPr kumimoji="1" lang="en-US" altLang="zh-CN" sz="3200" baseline="30000" smtClean="0"/>
              <a:t>[1]</a:t>
            </a:r>
            <a:endParaRPr kumimoji="1" lang="zh-CN" altLang="en-US" sz="3200" baseline="30000" dirty="0"/>
          </a:p>
        </p:txBody>
      </p:sp>
      <p:sp>
        <p:nvSpPr>
          <p:cNvPr id="143" name="文本框 142"/>
          <p:cNvSpPr txBox="1"/>
          <p:nvPr/>
        </p:nvSpPr>
        <p:spPr>
          <a:xfrm>
            <a:off x="1568450" y="5181600"/>
            <a:ext cx="7429500" cy="338554"/>
          </a:xfrm>
          <a:prstGeom prst="rect">
            <a:avLst/>
          </a:prstGeom>
          <a:noFill/>
          <a:ln>
            <a:solidFill>
              <a:schemeClr val="tx1"/>
            </a:solidFill>
          </a:ln>
        </p:spPr>
        <p:txBody>
          <a:bodyPr wrap="square" rtlCol="0">
            <a:spAutoFit/>
          </a:bodyPr>
          <a:lstStyle/>
          <a:p>
            <a:r>
              <a:rPr kumimoji="1" lang="en-US" altLang="zh-CN" sz="1600" smtClean="0">
                <a:solidFill>
                  <a:srgbClr val="FF0000"/>
                </a:solidFill>
              </a:rPr>
              <a:t>Explanation</a:t>
            </a:r>
            <a:r>
              <a:rPr kumimoji="1" lang="en-US" altLang="zh-CN" sz="1600" smtClean="0"/>
              <a:t>: Users have tendency to form a balanced triad </a:t>
            </a:r>
          </a:p>
        </p:txBody>
      </p:sp>
      <p:sp>
        <p:nvSpPr>
          <p:cNvPr id="36" name="Text Box 37"/>
          <p:cNvSpPr txBox="1">
            <a:spLocks noChangeArrowheads="1"/>
          </p:cNvSpPr>
          <p:nvPr/>
        </p:nvSpPr>
        <p:spPr bwMode="auto">
          <a:xfrm>
            <a:off x="6595911" y="144780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37" name="Text Box 40"/>
          <p:cNvSpPr txBox="1">
            <a:spLocks noChangeArrowheads="1"/>
          </p:cNvSpPr>
          <p:nvPr/>
        </p:nvSpPr>
        <p:spPr bwMode="auto">
          <a:xfrm>
            <a:off x="5897997" y="243922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38" name="Text Box 41"/>
          <p:cNvSpPr txBox="1">
            <a:spLocks noChangeArrowheads="1"/>
          </p:cNvSpPr>
          <p:nvPr/>
        </p:nvSpPr>
        <p:spPr bwMode="auto">
          <a:xfrm>
            <a:off x="7346422" y="248442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39" name="Line 49"/>
          <p:cNvSpPr>
            <a:spLocks noChangeShapeType="1"/>
          </p:cNvSpPr>
          <p:nvPr/>
        </p:nvSpPr>
        <p:spPr bwMode="auto">
          <a:xfrm flipV="1">
            <a:off x="6130465" y="1794264"/>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0" name="Line 50"/>
          <p:cNvSpPr>
            <a:spLocks noChangeShapeType="1"/>
          </p:cNvSpPr>
          <p:nvPr/>
        </p:nvSpPr>
        <p:spPr bwMode="auto">
          <a:xfrm>
            <a:off x="6851650" y="1875810"/>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1" name="Line 51"/>
          <p:cNvSpPr>
            <a:spLocks noChangeShapeType="1"/>
          </p:cNvSpPr>
          <p:nvPr/>
        </p:nvSpPr>
        <p:spPr bwMode="auto">
          <a:xfrm>
            <a:off x="6275327" y="272548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2" name="Text Box 55"/>
          <p:cNvSpPr txBox="1">
            <a:spLocks noChangeArrowheads="1"/>
          </p:cNvSpPr>
          <p:nvPr/>
        </p:nvSpPr>
        <p:spPr bwMode="auto">
          <a:xfrm>
            <a:off x="6120640" y="182880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43" name="Text Box 55"/>
          <p:cNvSpPr txBox="1">
            <a:spLocks noChangeArrowheads="1"/>
          </p:cNvSpPr>
          <p:nvPr/>
        </p:nvSpPr>
        <p:spPr bwMode="auto">
          <a:xfrm>
            <a:off x="6627005" y="2738739"/>
            <a:ext cx="63739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44" name="文本框 43"/>
          <p:cNvSpPr txBox="1"/>
          <p:nvPr/>
        </p:nvSpPr>
        <p:spPr>
          <a:xfrm>
            <a:off x="5815445" y="3146800"/>
            <a:ext cx="2802227" cy="369332"/>
          </a:xfrm>
          <a:prstGeom prst="rect">
            <a:avLst/>
          </a:prstGeom>
          <a:noFill/>
        </p:spPr>
        <p:txBody>
          <a:bodyPr wrap="square" rtlCol="0">
            <a:spAutoFit/>
          </a:bodyPr>
          <a:lstStyle/>
          <a:p>
            <a:r>
              <a:rPr kumimoji="1" lang="en-US" altLang="zh-CN" dirty="0" err="1" smtClean="0"/>
              <a:t>Followee</a:t>
            </a:r>
            <a:r>
              <a:rPr kumimoji="1" lang="en-US" altLang="zh-CN" dirty="0" smtClean="0"/>
              <a:t> diffusion</a:t>
            </a:r>
            <a:endParaRPr kumimoji="1" lang="zh-CN" altLang="en-US" dirty="0"/>
          </a:p>
        </p:txBody>
      </p:sp>
      <p:sp>
        <p:nvSpPr>
          <p:cNvPr id="47" name="Line 50"/>
          <p:cNvSpPr>
            <a:spLocks noChangeShapeType="1"/>
          </p:cNvSpPr>
          <p:nvPr/>
        </p:nvSpPr>
        <p:spPr bwMode="auto">
          <a:xfrm flipV="1">
            <a:off x="6232668" y="2637906"/>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7" name="Text Box 37"/>
          <p:cNvSpPr txBox="1">
            <a:spLocks noChangeArrowheads="1"/>
          </p:cNvSpPr>
          <p:nvPr/>
        </p:nvSpPr>
        <p:spPr bwMode="auto">
          <a:xfrm>
            <a:off x="2757193" y="144780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58" name="Text Box 40"/>
          <p:cNvSpPr txBox="1">
            <a:spLocks noChangeArrowheads="1"/>
          </p:cNvSpPr>
          <p:nvPr/>
        </p:nvSpPr>
        <p:spPr bwMode="auto">
          <a:xfrm>
            <a:off x="2059279" y="243922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59" name="Text Box 41"/>
          <p:cNvSpPr txBox="1">
            <a:spLocks noChangeArrowheads="1"/>
          </p:cNvSpPr>
          <p:nvPr/>
        </p:nvSpPr>
        <p:spPr bwMode="auto">
          <a:xfrm>
            <a:off x="3507704" y="248442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60" name="Line 49"/>
          <p:cNvSpPr>
            <a:spLocks noChangeShapeType="1"/>
          </p:cNvSpPr>
          <p:nvPr/>
        </p:nvSpPr>
        <p:spPr bwMode="auto">
          <a:xfrm flipV="1">
            <a:off x="2340882" y="1830547"/>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1" name="Line 50"/>
          <p:cNvSpPr>
            <a:spLocks noChangeShapeType="1"/>
          </p:cNvSpPr>
          <p:nvPr/>
        </p:nvSpPr>
        <p:spPr bwMode="auto">
          <a:xfrm>
            <a:off x="3078341" y="1794171"/>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2" name="Line 51"/>
          <p:cNvSpPr>
            <a:spLocks noChangeShapeType="1"/>
          </p:cNvSpPr>
          <p:nvPr/>
        </p:nvSpPr>
        <p:spPr bwMode="auto">
          <a:xfrm>
            <a:off x="2436609" y="272548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3" name="Text Box 55"/>
          <p:cNvSpPr txBox="1">
            <a:spLocks noChangeArrowheads="1"/>
          </p:cNvSpPr>
          <p:nvPr/>
        </p:nvSpPr>
        <p:spPr bwMode="auto">
          <a:xfrm>
            <a:off x="3384552" y="1736208"/>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64" name="Text Box 55"/>
          <p:cNvSpPr txBox="1">
            <a:spLocks noChangeArrowheads="1"/>
          </p:cNvSpPr>
          <p:nvPr/>
        </p:nvSpPr>
        <p:spPr bwMode="auto">
          <a:xfrm flipH="1">
            <a:off x="2806703" y="2738739"/>
            <a:ext cx="41367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65" name="Line 50"/>
          <p:cNvSpPr>
            <a:spLocks noChangeShapeType="1"/>
          </p:cNvSpPr>
          <p:nvPr/>
        </p:nvSpPr>
        <p:spPr bwMode="auto">
          <a:xfrm flipV="1">
            <a:off x="2393950" y="2628835"/>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7" name="文本框 66"/>
          <p:cNvSpPr txBox="1"/>
          <p:nvPr/>
        </p:nvSpPr>
        <p:spPr>
          <a:xfrm>
            <a:off x="1981200" y="3146800"/>
            <a:ext cx="2146300" cy="369332"/>
          </a:xfrm>
          <a:prstGeom prst="rect">
            <a:avLst/>
          </a:prstGeom>
          <a:noFill/>
        </p:spPr>
        <p:txBody>
          <a:bodyPr wrap="square" rtlCol="0">
            <a:spAutoFit/>
          </a:bodyPr>
          <a:lstStyle/>
          <a:p>
            <a:r>
              <a:rPr kumimoji="1" lang="en-US" altLang="zh-CN" dirty="0" smtClean="0"/>
              <a:t>Follower diffusion</a:t>
            </a:r>
            <a:endParaRPr kumimoji="1" lang="zh-CN" altLang="en-US" dirty="0"/>
          </a:p>
        </p:txBody>
      </p:sp>
      <p:sp>
        <p:nvSpPr>
          <p:cNvPr id="46" name="Line 49"/>
          <p:cNvSpPr>
            <a:spLocks noChangeShapeType="1"/>
          </p:cNvSpPr>
          <p:nvPr/>
        </p:nvSpPr>
        <p:spPr bwMode="auto">
          <a:xfrm flipV="1">
            <a:off x="2268159" y="1772490"/>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8" name="Line 50"/>
          <p:cNvSpPr>
            <a:spLocks noChangeShapeType="1"/>
          </p:cNvSpPr>
          <p:nvPr/>
        </p:nvSpPr>
        <p:spPr bwMode="auto">
          <a:xfrm>
            <a:off x="2971800" y="1812409"/>
            <a:ext cx="591205" cy="72633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9" name="Line 50"/>
          <p:cNvSpPr>
            <a:spLocks noChangeShapeType="1"/>
          </p:cNvSpPr>
          <p:nvPr/>
        </p:nvSpPr>
        <p:spPr bwMode="auto">
          <a:xfrm>
            <a:off x="6894892" y="1798784"/>
            <a:ext cx="591205" cy="72633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70" name="Line 49"/>
          <p:cNvSpPr>
            <a:spLocks noChangeShapeType="1"/>
          </p:cNvSpPr>
          <p:nvPr/>
        </p:nvSpPr>
        <p:spPr bwMode="auto">
          <a:xfrm flipV="1">
            <a:off x="6198714" y="1851400"/>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71" name="文本框 70"/>
          <p:cNvSpPr txBox="1"/>
          <p:nvPr/>
        </p:nvSpPr>
        <p:spPr>
          <a:xfrm>
            <a:off x="1568450" y="3886200"/>
            <a:ext cx="7264400" cy="923330"/>
          </a:xfrm>
          <a:prstGeom prst="rect">
            <a:avLst/>
          </a:prstGeom>
          <a:noFill/>
        </p:spPr>
        <p:txBody>
          <a:bodyPr wrap="square" rtlCol="0">
            <a:spAutoFit/>
          </a:bodyPr>
          <a:lstStyle/>
          <a:p>
            <a:r>
              <a:rPr kumimoji="1" lang="en-US" altLang="zh-CN" smtClean="0">
                <a:solidFill>
                  <a:srgbClr val="0000CC"/>
                </a:solidFill>
              </a:rPr>
              <a:t>Social Balance:</a:t>
            </a:r>
            <a:r>
              <a:rPr kumimoji="1" lang="en-US" altLang="zh-CN" smtClean="0"/>
              <a:t> my friend’s friend is also my friend</a:t>
            </a:r>
          </a:p>
          <a:p>
            <a:r>
              <a:rPr kumimoji="1" lang="en-US" altLang="zh-CN" smtClean="0"/>
              <a:t>The </a:t>
            </a:r>
            <a:r>
              <a:rPr kumimoji="1" lang="en-US" altLang="zh-CN" dirty="0" smtClean="0"/>
              <a:t>probabilities of B following C in the two triads are higher than others in their respective categories.</a:t>
            </a:r>
            <a:endParaRPr kumimoji="1" lang="zh-CN" altLang="en-US" dirty="0"/>
          </a:p>
        </p:txBody>
      </p:sp>
      <p:sp>
        <p:nvSpPr>
          <p:cNvPr id="29"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smtClean="0"/>
              <a:t>Fritz </a:t>
            </a:r>
            <a:r>
              <a:rPr lang="en-US" altLang="zh-CN" sz="1400" kern="0" smtClean="0">
                <a:latin typeface="+mn-lt"/>
                <a:ea typeface="+mn-ea"/>
              </a:rPr>
              <a:t>Heider (1958). The Psychology of Interpersonal Relations. John Wiley &amp; Sons.</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52834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283202" y="2647714"/>
            <a:ext cx="4448883" cy="3067286"/>
          </a:xfrm>
          <a:prstGeom prst="rect">
            <a:avLst/>
          </a:prstGeom>
        </p:spPr>
      </p:pic>
      <p:sp>
        <p:nvSpPr>
          <p:cNvPr id="2" name="标题 1"/>
          <p:cNvSpPr>
            <a:spLocks noGrp="1"/>
          </p:cNvSpPr>
          <p:nvPr>
            <p:ph type="title"/>
          </p:nvPr>
        </p:nvSpPr>
        <p:spPr/>
        <p:txBody>
          <a:bodyPr/>
          <a:lstStyle/>
          <a:p>
            <a:r>
              <a:rPr kumimoji="1" lang="en-US" altLang="zh-CN" sz="3200" smtClean="0"/>
              <a:t>Social Theories: Social Status</a:t>
            </a:r>
            <a:endParaRPr kumimoji="1" lang="zh-CN" altLang="en-US" sz="3200" dirty="0"/>
          </a:p>
        </p:txBody>
      </p:sp>
      <p:sp>
        <p:nvSpPr>
          <p:cNvPr id="143" name="文本框 142"/>
          <p:cNvSpPr txBox="1"/>
          <p:nvPr/>
        </p:nvSpPr>
        <p:spPr>
          <a:xfrm>
            <a:off x="908050" y="4343403"/>
            <a:ext cx="4127500" cy="738664"/>
          </a:xfrm>
          <a:prstGeom prst="rect">
            <a:avLst/>
          </a:prstGeom>
          <a:noFill/>
          <a:ln>
            <a:solidFill>
              <a:schemeClr val="tx1"/>
            </a:solidFill>
          </a:ln>
        </p:spPr>
        <p:txBody>
          <a:bodyPr wrap="square" rtlCol="0">
            <a:spAutoFit/>
          </a:bodyPr>
          <a:lstStyle/>
          <a:p>
            <a:pPr marL="285750" indent="-285750">
              <a:buFont typeface="Arial"/>
              <a:buChar char="•"/>
            </a:pPr>
            <a:r>
              <a:rPr lang="en-US" altLang="zh-CN" sz="1400" dirty="0" smtClean="0"/>
              <a:t>Low</a:t>
            </a:r>
            <a:r>
              <a:rPr lang="en-US" altLang="zh-CN" sz="1400" dirty="0"/>
              <a:t>-status users act as a </a:t>
            </a:r>
            <a:r>
              <a:rPr lang="en-US" altLang="zh-CN" sz="1400" dirty="0" smtClean="0"/>
              <a:t>bridge to </a:t>
            </a:r>
            <a:r>
              <a:rPr lang="en-US" altLang="zh-CN" sz="1400" dirty="0"/>
              <a:t>connect users so as to form a closure triad</a:t>
            </a:r>
            <a:r>
              <a:rPr lang="en-US" altLang="zh-CN" sz="1400" dirty="0" smtClean="0"/>
              <a:t>.</a:t>
            </a:r>
          </a:p>
          <a:p>
            <a:pPr marL="285750" indent="-285750">
              <a:buFont typeface="Arial"/>
              <a:buChar char="•"/>
            </a:pPr>
            <a:r>
              <a:rPr lang="en-US" altLang="zh-CN" sz="1400" dirty="0" smtClean="0"/>
              <a:t>The likelihood </a:t>
            </a:r>
            <a:r>
              <a:rPr lang="en-US" altLang="zh-CN" sz="1400" dirty="0"/>
              <a:t>of 0XX is 1.4 times of 1XX</a:t>
            </a:r>
            <a:r>
              <a:rPr lang="en-US" altLang="zh-CN" sz="1400" dirty="0" smtClean="0"/>
              <a:t>.</a:t>
            </a:r>
            <a:endParaRPr lang="en-US" altLang="zh-CN" sz="1400" dirty="0"/>
          </a:p>
        </p:txBody>
      </p:sp>
      <p:sp>
        <p:nvSpPr>
          <p:cNvPr id="67" name="文本框 66"/>
          <p:cNvSpPr txBox="1"/>
          <p:nvPr/>
        </p:nvSpPr>
        <p:spPr>
          <a:xfrm>
            <a:off x="660400" y="1676401"/>
            <a:ext cx="2360930" cy="369332"/>
          </a:xfrm>
          <a:prstGeom prst="rect">
            <a:avLst/>
          </a:prstGeom>
          <a:noFill/>
        </p:spPr>
        <p:txBody>
          <a:bodyPr wrap="square" rtlCol="0">
            <a:spAutoFit/>
          </a:bodyPr>
          <a:lstStyle/>
          <a:p>
            <a:r>
              <a:rPr kumimoji="1" lang="en-US" altLang="zh-CN" dirty="0" err="1" smtClean="0"/>
              <a:t>Followee</a:t>
            </a:r>
            <a:r>
              <a:rPr kumimoji="1" lang="en-US" altLang="zh-CN" dirty="0" smtClean="0"/>
              <a:t> diffusion:</a:t>
            </a:r>
            <a:endParaRPr kumimoji="1" lang="zh-CN" altLang="en-US" dirty="0"/>
          </a:p>
        </p:txBody>
      </p:sp>
      <p:sp>
        <p:nvSpPr>
          <p:cNvPr id="8" name="Text Box 37"/>
          <p:cNvSpPr txBox="1">
            <a:spLocks noChangeArrowheads="1"/>
          </p:cNvSpPr>
          <p:nvPr/>
        </p:nvSpPr>
        <p:spPr bwMode="auto">
          <a:xfrm>
            <a:off x="1627521" y="2252675"/>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9" name="Text Box 40"/>
          <p:cNvSpPr txBox="1">
            <a:spLocks noChangeArrowheads="1"/>
          </p:cNvSpPr>
          <p:nvPr/>
        </p:nvSpPr>
        <p:spPr bwMode="auto">
          <a:xfrm>
            <a:off x="929607" y="324410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 name="Text Box 41"/>
          <p:cNvSpPr txBox="1">
            <a:spLocks noChangeArrowheads="1"/>
          </p:cNvSpPr>
          <p:nvPr/>
        </p:nvSpPr>
        <p:spPr bwMode="auto">
          <a:xfrm>
            <a:off x="2378032" y="328929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1" name="Line 49"/>
          <p:cNvSpPr>
            <a:spLocks noChangeShapeType="1"/>
          </p:cNvSpPr>
          <p:nvPr/>
        </p:nvSpPr>
        <p:spPr bwMode="auto">
          <a:xfrm flipV="1">
            <a:off x="1181729" y="2617276"/>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 name="Line 50"/>
          <p:cNvSpPr>
            <a:spLocks noChangeShapeType="1"/>
          </p:cNvSpPr>
          <p:nvPr/>
        </p:nvSpPr>
        <p:spPr bwMode="auto">
          <a:xfrm>
            <a:off x="1929016" y="2662539"/>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 name="Line 51"/>
          <p:cNvSpPr>
            <a:spLocks noChangeShapeType="1"/>
          </p:cNvSpPr>
          <p:nvPr/>
        </p:nvSpPr>
        <p:spPr bwMode="auto">
          <a:xfrm>
            <a:off x="1306938" y="3530354"/>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4" name="Text Box 55"/>
          <p:cNvSpPr txBox="1">
            <a:spLocks noChangeArrowheads="1"/>
          </p:cNvSpPr>
          <p:nvPr/>
        </p:nvSpPr>
        <p:spPr bwMode="auto">
          <a:xfrm>
            <a:off x="1152250" y="2633675"/>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5" name="Text Box 55"/>
          <p:cNvSpPr txBox="1">
            <a:spLocks noChangeArrowheads="1"/>
          </p:cNvSpPr>
          <p:nvPr/>
        </p:nvSpPr>
        <p:spPr bwMode="auto">
          <a:xfrm>
            <a:off x="1681366" y="3500739"/>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5" name="文本框 4"/>
          <p:cNvSpPr txBox="1"/>
          <p:nvPr/>
        </p:nvSpPr>
        <p:spPr>
          <a:xfrm>
            <a:off x="1924679" y="2176209"/>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0</a:t>
            </a:r>
            <a:endParaRPr kumimoji="1" lang="zh-CN" altLang="en-US" b="1" dirty="0">
              <a:latin typeface="Calibri"/>
              <a:cs typeface="Calibri"/>
            </a:endParaRPr>
          </a:p>
        </p:txBody>
      </p:sp>
      <p:sp>
        <p:nvSpPr>
          <p:cNvPr id="6" name="文本框 5"/>
          <p:cNvSpPr txBox="1"/>
          <p:nvPr/>
        </p:nvSpPr>
        <p:spPr>
          <a:xfrm>
            <a:off x="6191252" y="1600202"/>
            <a:ext cx="2418820" cy="646331"/>
          </a:xfrm>
          <a:prstGeom prst="rect">
            <a:avLst/>
          </a:prstGeom>
          <a:noFill/>
          <a:ln>
            <a:solidFill>
              <a:schemeClr val="tx1"/>
            </a:solidFill>
          </a:ln>
        </p:spPr>
        <p:txBody>
          <a:bodyPr wrap="square" rtlCol="0">
            <a:spAutoFit/>
          </a:bodyPr>
          <a:lstStyle/>
          <a:p>
            <a:r>
              <a:rPr kumimoji="1" lang="en-US" altLang="zh-CN" dirty="0" smtClean="0"/>
              <a:t>1: Elite user</a:t>
            </a:r>
          </a:p>
          <a:p>
            <a:r>
              <a:rPr kumimoji="1" lang="en-US" altLang="zh-CN" dirty="0" smtClean="0"/>
              <a:t>0: Low-status user</a:t>
            </a:r>
            <a:endParaRPr kumimoji="1" lang="zh-CN" altLang="en-US" dirty="0"/>
          </a:p>
        </p:txBody>
      </p:sp>
      <p:sp>
        <p:nvSpPr>
          <p:cNvPr id="19" name="Text Box 37"/>
          <p:cNvSpPr txBox="1">
            <a:spLocks noChangeArrowheads="1"/>
          </p:cNvSpPr>
          <p:nvPr/>
        </p:nvSpPr>
        <p:spPr bwMode="auto">
          <a:xfrm>
            <a:off x="3860848" y="227665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20" name="Text Box 40"/>
          <p:cNvSpPr txBox="1">
            <a:spLocks noChangeArrowheads="1"/>
          </p:cNvSpPr>
          <p:nvPr/>
        </p:nvSpPr>
        <p:spPr bwMode="auto">
          <a:xfrm>
            <a:off x="3162932" y="326807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21" name="Text Box 41"/>
          <p:cNvSpPr txBox="1">
            <a:spLocks noChangeArrowheads="1"/>
          </p:cNvSpPr>
          <p:nvPr/>
        </p:nvSpPr>
        <p:spPr bwMode="auto">
          <a:xfrm>
            <a:off x="4611359" y="331327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22" name="Line 49"/>
          <p:cNvSpPr>
            <a:spLocks noChangeShapeType="1"/>
          </p:cNvSpPr>
          <p:nvPr/>
        </p:nvSpPr>
        <p:spPr bwMode="auto">
          <a:xfrm flipV="1">
            <a:off x="3415055" y="2641255"/>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3" name="Line 50"/>
          <p:cNvSpPr>
            <a:spLocks noChangeShapeType="1"/>
          </p:cNvSpPr>
          <p:nvPr/>
        </p:nvSpPr>
        <p:spPr bwMode="auto">
          <a:xfrm>
            <a:off x="4162339" y="2686518"/>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4" name="Line 51"/>
          <p:cNvSpPr>
            <a:spLocks noChangeShapeType="1"/>
          </p:cNvSpPr>
          <p:nvPr/>
        </p:nvSpPr>
        <p:spPr bwMode="auto">
          <a:xfrm>
            <a:off x="3540263" y="355433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5" name="Text Box 55"/>
          <p:cNvSpPr txBox="1">
            <a:spLocks noChangeArrowheads="1"/>
          </p:cNvSpPr>
          <p:nvPr/>
        </p:nvSpPr>
        <p:spPr bwMode="auto">
          <a:xfrm>
            <a:off x="3385573" y="2657654"/>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26" name="Text Box 55"/>
          <p:cNvSpPr txBox="1">
            <a:spLocks noChangeArrowheads="1"/>
          </p:cNvSpPr>
          <p:nvPr/>
        </p:nvSpPr>
        <p:spPr bwMode="auto">
          <a:xfrm>
            <a:off x="3914689" y="3524718"/>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27" name="文本框 26"/>
          <p:cNvSpPr txBox="1"/>
          <p:nvPr/>
        </p:nvSpPr>
        <p:spPr>
          <a:xfrm>
            <a:off x="4158003" y="2185819"/>
            <a:ext cx="330200" cy="369332"/>
          </a:xfrm>
          <a:prstGeom prst="rect">
            <a:avLst/>
          </a:prstGeom>
          <a:noFill/>
          <a:ln>
            <a:solidFill>
              <a:srgbClr val="800000"/>
            </a:solidFill>
          </a:ln>
        </p:spPr>
        <p:txBody>
          <a:bodyPr wrap="square" rtlCol="0">
            <a:spAutoFit/>
          </a:bodyPr>
          <a:lstStyle/>
          <a:p>
            <a:r>
              <a:rPr kumimoji="1" lang="en-US" altLang="zh-CN" b="1" dirty="0">
                <a:latin typeface="Calibri"/>
                <a:cs typeface="Calibri"/>
              </a:rPr>
              <a:t>1</a:t>
            </a:r>
            <a:endParaRPr kumimoji="1" lang="zh-CN" altLang="en-US" b="1" dirty="0">
              <a:latin typeface="Calibri"/>
              <a:cs typeface="Calibri"/>
            </a:endParaRPr>
          </a:p>
        </p:txBody>
      </p:sp>
      <p:sp>
        <p:nvSpPr>
          <p:cNvPr id="28" name="矩形 27"/>
          <p:cNvSpPr/>
          <p:nvPr/>
        </p:nvSpPr>
        <p:spPr>
          <a:xfrm>
            <a:off x="2750179" y="2617276"/>
            <a:ext cx="660400" cy="707886"/>
          </a:xfrm>
          <a:prstGeom prst="rect">
            <a:avLst/>
          </a:prstGeom>
        </p:spPr>
        <p:txBody>
          <a:bodyPr wrap="square">
            <a:spAutoFit/>
          </a:bodyPr>
          <a:lstStyle/>
          <a:p>
            <a:r>
              <a:rPr kumimoji="1" lang="en-US" altLang="zh-CN" sz="4000" b="1" dirty="0">
                <a:solidFill>
                  <a:srgbClr val="FF0000"/>
                </a:solidFill>
              </a:rPr>
              <a:t>&gt;</a:t>
            </a:r>
            <a:endParaRPr lang="zh-CN" altLang="en-US" sz="4000" b="1" dirty="0">
              <a:solidFill>
                <a:srgbClr val="FF0000"/>
              </a:solidFill>
            </a:endParaRPr>
          </a:p>
        </p:txBody>
      </p:sp>
      <p:sp>
        <p:nvSpPr>
          <p:cNvPr id="7" name="文本框 6"/>
          <p:cNvSpPr txBox="1"/>
          <p:nvPr/>
        </p:nvSpPr>
        <p:spPr>
          <a:xfrm>
            <a:off x="2996568" y="1676401"/>
            <a:ext cx="2142546" cy="369332"/>
          </a:xfrm>
          <a:prstGeom prst="rect">
            <a:avLst/>
          </a:prstGeom>
          <a:noFill/>
        </p:spPr>
        <p:txBody>
          <a:bodyPr wrap="square" rtlCol="0">
            <a:spAutoFit/>
          </a:bodyPr>
          <a:lstStyle/>
          <a:p>
            <a:r>
              <a:rPr lang="en-US" altLang="zh-CN" dirty="0"/>
              <a:t>P(0XX</a:t>
            </a:r>
            <a:r>
              <a:rPr lang="en-US" altLang="zh-CN" dirty="0" smtClean="0"/>
              <a:t>) &gt; P</a:t>
            </a:r>
            <a:r>
              <a:rPr lang="en-US" altLang="zh-CN" dirty="0"/>
              <a:t>(1XX)</a:t>
            </a:r>
            <a:endParaRPr kumimoji="1" lang="zh-CN" altLang="en-US" dirty="0"/>
          </a:p>
        </p:txBody>
      </p:sp>
      <p:sp>
        <p:nvSpPr>
          <p:cNvPr id="17" name="矩形 16"/>
          <p:cNvSpPr/>
          <p:nvPr/>
        </p:nvSpPr>
        <p:spPr>
          <a:xfrm>
            <a:off x="6071517" y="4925236"/>
            <a:ext cx="324100" cy="561167"/>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2" name="矩形 31"/>
          <p:cNvSpPr/>
          <p:nvPr/>
        </p:nvSpPr>
        <p:spPr>
          <a:xfrm>
            <a:off x="6833060" y="4648200"/>
            <a:ext cx="324100" cy="8382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3" name="矩形 32"/>
          <p:cNvSpPr/>
          <p:nvPr/>
        </p:nvSpPr>
        <p:spPr>
          <a:xfrm>
            <a:off x="7594600" y="4267200"/>
            <a:ext cx="275539" cy="12192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4" name="矩形 33"/>
          <p:cNvSpPr/>
          <p:nvPr/>
        </p:nvSpPr>
        <p:spPr>
          <a:xfrm>
            <a:off x="8320076" y="3352800"/>
            <a:ext cx="330201" cy="21336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5" name="矩形 34"/>
          <p:cNvSpPr/>
          <p:nvPr/>
        </p:nvSpPr>
        <p:spPr>
          <a:xfrm>
            <a:off x="8750304" y="3466540"/>
            <a:ext cx="285366" cy="2025008"/>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7" name="矩形 36"/>
          <p:cNvSpPr/>
          <p:nvPr/>
        </p:nvSpPr>
        <p:spPr>
          <a:xfrm>
            <a:off x="7988759" y="4554838"/>
            <a:ext cx="269438" cy="931562"/>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8" name="矩形 37"/>
          <p:cNvSpPr/>
          <p:nvPr/>
        </p:nvSpPr>
        <p:spPr>
          <a:xfrm>
            <a:off x="7236512" y="4876800"/>
            <a:ext cx="269438" cy="6096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9" name="矩形 38"/>
          <p:cNvSpPr/>
          <p:nvPr/>
        </p:nvSpPr>
        <p:spPr>
          <a:xfrm>
            <a:off x="6474970" y="5181600"/>
            <a:ext cx="269438" cy="3048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Tree>
    <p:extLst>
      <p:ext uri="{BB962C8B-B14F-4D97-AF65-F5344CB8AC3E}">
        <p14:creationId xmlns:p14="http://schemas.microsoft.com/office/powerpoint/2010/main" val="3494124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P spid="33" grpId="0" animBg="1"/>
      <p:bldP spid="34" grpId="0" animBg="1"/>
      <p:bldP spid="35" grpId="0" animBg="1"/>
      <p:bldP spid="37" grpId="0" animBg="1"/>
      <p:bldP spid="38" grpId="0" animBg="1"/>
      <p:bldP spid="3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2"/>
          <a:stretch>
            <a:fillRect/>
          </a:stretch>
        </p:blipFill>
        <p:spPr>
          <a:xfrm>
            <a:off x="5283202" y="2647714"/>
            <a:ext cx="4448883" cy="3067286"/>
          </a:xfrm>
          <a:prstGeom prst="rect">
            <a:avLst/>
          </a:prstGeom>
        </p:spPr>
      </p:pic>
      <p:sp>
        <p:nvSpPr>
          <p:cNvPr id="2" name="标题 1"/>
          <p:cNvSpPr>
            <a:spLocks noGrp="1"/>
          </p:cNvSpPr>
          <p:nvPr>
            <p:ph type="title"/>
          </p:nvPr>
        </p:nvSpPr>
        <p:spPr/>
        <p:txBody>
          <a:bodyPr/>
          <a:lstStyle/>
          <a:p>
            <a:r>
              <a:rPr kumimoji="1" lang="en-US" altLang="zh-CN" sz="3200" smtClean="0"/>
              <a:t>Social Theories: Social Status</a:t>
            </a:r>
            <a:endParaRPr kumimoji="1" lang="zh-CN" altLang="en-US" sz="3200" dirty="0"/>
          </a:p>
        </p:txBody>
      </p:sp>
      <p:sp>
        <p:nvSpPr>
          <p:cNvPr id="143" name="文本框 142"/>
          <p:cNvSpPr txBox="1"/>
          <p:nvPr/>
        </p:nvSpPr>
        <p:spPr>
          <a:xfrm>
            <a:off x="660400" y="4343404"/>
            <a:ext cx="4127500" cy="954107"/>
          </a:xfrm>
          <a:prstGeom prst="rect">
            <a:avLst/>
          </a:prstGeom>
          <a:noFill/>
          <a:ln>
            <a:solidFill>
              <a:schemeClr val="tx1"/>
            </a:solidFill>
          </a:ln>
        </p:spPr>
        <p:txBody>
          <a:bodyPr wrap="square" rtlCol="0">
            <a:spAutoFit/>
          </a:bodyPr>
          <a:lstStyle/>
          <a:p>
            <a:pPr marL="285750" indent="-285750">
              <a:buFont typeface="Arial"/>
              <a:buChar char="•"/>
            </a:pPr>
            <a:r>
              <a:rPr lang="en-US" altLang="zh-CN" sz="1400" dirty="0"/>
              <a:t>Elite users play a more important role to form the triadic closure. </a:t>
            </a:r>
            <a:endParaRPr lang="en-US" altLang="zh-CN" sz="1400" dirty="0" smtClean="0"/>
          </a:p>
          <a:p>
            <a:pPr marL="285750" indent="-285750">
              <a:buFont typeface="Arial"/>
              <a:buChar char="•"/>
            </a:pPr>
            <a:r>
              <a:rPr lang="en-US" altLang="zh-CN" sz="1400" dirty="0" smtClean="0"/>
              <a:t>The </a:t>
            </a:r>
            <a:r>
              <a:rPr lang="en-US" altLang="zh-CN" sz="1400" dirty="0"/>
              <a:t>likelihood of X1X is almost double the probability of X0X.</a:t>
            </a:r>
          </a:p>
        </p:txBody>
      </p:sp>
      <p:sp>
        <p:nvSpPr>
          <p:cNvPr id="67" name="文本框 66"/>
          <p:cNvSpPr txBox="1"/>
          <p:nvPr/>
        </p:nvSpPr>
        <p:spPr>
          <a:xfrm>
            <a:off x="660400" y="1688068"/>
            <a:ext cx="2360930" cy="369332"/>
          </a:xfrm>
          <a:prstGeom prst="rect">
            <a:avLst/>
          </a:prstGeom>
          <a:noFill/>
        </p:spPr>
        <p:txBody>
          <a:bodyPr wrap="square" rtlCol="0">
            <a:spAutoFit/>
          </a:bodyPr>
          <a:lstStyle/>
          <a:p>
            <a:r>
              <a:rPr kumimoji="1" lang="en-US" altLang="zh-CN" dirty="0" err="1" smtClean="0"/>
              <a:t>Followee</a:t>
            </a:r>
            <a:r>
              <a:rPr kumimoji="1" lang="en-US" altLang="zh-CN" dirty="0" smtClean="0"/>
              <a:t> diffusion:</a:t>
            </a:r>
            <a:endParaRPr kumimoji="1" lang="zh-CN" altLang="en-US" dirty="0"/>
          </a:p>
        </p:txBody>
      </p:sp>
      <p:sp>
        <p:nvSpPr>
          <p:cNvPr id="8" name="Text Box 37"/>
          <p:cNvSpPr txBox="1">
            <a:spLocks noChangeArrowheads="1"/>
          </p:cNvSpPr>
          <p:nvPr/>
        </p:nvSpPr>
        <p:spPr bwMode="auto">
          <a:xfrm>
            <a:off x="1627521" y="2252675"/>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9" name="Text Box 40"/>
          <p:cNvSpPr txBox="1">
            <a:spLocks noChangeArrowheads="1"/>
          </p:cNvSpPr>
          <p:nvPr/>
        </p:nvSpPr>
        <p:spPr bwMode="auto">
          <a:xfrm>
            <a:off x="929607" y="324410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 name="Text Box 41"/>
          <p:cNvSpPr txBox="1">
            <a:spLocks noChangeArrowheads="1"/>
          </p:cNvSpPr>
          <p:nvPr/>
        </p:nvSpPr>
        <p:spPr bwMode="auto">
          <a:xfrm>
            <a:off x="2378032" y="328929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1" name="Line 49"/>
          <p:cNvSpPr>
            <a:spLocks noChangeShapeType="1"/>
          </p:cNvSpPr>
          <p:nvPr/>
        </p:nvSpPr>
        <p:spPr bwMode="auto">
          <a:xfrm flipV="1">
            <a:off x="1181729" y="2617276"/>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 name="Line 50"/>
          <p:cNvSpPr>
            <a:spLocks noChangeShapeType="1"/>
          </p:cNvSpPr>
          <p:nvPr/>
        </p:nvSpPr>
        <p:spPr bwMode="auto">
          <a:xfrm>
            <a:off x="1929016" y="2662539"/>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 name="Line 51"/>
          <p:cNvSpPr>
            <a:spLocks noChangeShapeType="1"/>
          </p:cNvSpPr>
          <p:nvPr/>
        </p:nvSpPr>
        <p:spPr bwMode="auto">
          <a:xfrm>
            <a:off x="1306938" y="3530354"/>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4" name="Text Box 55"/>
          <p:cNvSpPr txBox="1">
            <a:spLocks noChangeArrowheads="1"/>
          </p:cNvSpPr>
          <p:nvPr/>
        </p:nvSpPr>
        <p:spPr bwMode="auto">
          <a:xfrm>
            <a:off x="1152250" y="2633675"/>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5" name="Text Box 55"/>
          <p:cNvSpPr txBox="1">
            <a:spLocks noChangeArrowheads="1"/>
          </p:cNvSpPr>
          <p:nvPr/>
        </p:nvSpPr>
        <p:spPr bwMode="auto">
          <a:xfrm>
            <a:off x="1681366" y="3500739"/>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5" name="文本框 4"/>
          <p:cNvSpPr txBox="1"/>
          <p:nvPr/>
        </p:nvSpPr>
        <p:spPr>
          <a:xfrm>
            <a:off x="660400" y="3352800"/>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1</a:t>
            </a:r>
            <a:endParaRPr kumimoji="1" lang="zh-CN" altLang="en-US" b="1" dirty="0">
              <a:latin typeface="Calibri"/>
              <a:cs typeface="Calibri"/>
            </a:endParaRPr>
          </a:p>
        </p:txBody>
      </p:sp>
      <p:sp>
        <p:nvSpPr>
          <p:cNvPr id="6" name="文本框 5"/>
          <p:cNvSpPr txBox="1"/>
          <p:nvPr/>
        </p:nvSpPr>
        <p:spPr>
          <a:xfrm>
            <a:off x="6191252" y="1600202"/>
            <a:ext cx="2418820" cy="646331"/>
          </a:xfrm>
          <a:prstGeom prst="rect">
            <a:avLst/>
          </a:prstGeom>
          <a:noFill/>
          <a:ln>
            <a:solidFill>
              <a:schemeClr val="tx1"/>
            </a:solidFill>
          </a:ln>
        </p:spPr>
        <p:txBody>
          <a:bodyPr wrap="square" rtlCol="0">
            <a:spAutoFit/>
          </a:bodyPr>
          <a:lstStyle/>
          <a:p>
            <a:r>
              <a:rPr kumimoji="1" lang="en-US" altLang="zh-CN" dirty="0" smtClean="0"/>
              <a:t>1: Elite user</a:t>
            </a:r>
          </a:p>
          <a:p>
            <a:r>
              <a:rPr kumimoji="1" lang="en-US" altLang="zh-CN" dirty="0" smtClean="0"/>
              <a:t>0: Low-status user</a:t>
            </a:r>
            <a:endParaRPr kumimoji="1" lang="zh-CN" altLang="en-US" dirty="0"/>
          </a:p>
        </p:txBody>
      </p:sp>
      <p:sp>
        <p:nvSpPr>
          <p:cNvPr id="19" name="Text Box 37"/>
          <p:cNvSpPr txBox="1">
            <a:spLocks noChangeArrowheads="1"/>
          </p:cNvSpPr>
          <p:nvPr/>
        </p:nvSpPr>
        <p:spPr bwMode="auto">
          <a:xfrm>
            <a:off x="3860848" y="227665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20" name="Text Box 40"/>
          <p:cNvSpPr txBox="1">
            <a:spLocks noChangeArrowheads="1"/>
          </p:cNvSpPr>
          <p:nvPr/>
        </p:nvSpPr>
        <p:spPr bwMode="auto">
          <a:xfrm>
            <a:off x="3162932" y="326807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21" name="Text Box 41"/>
          <p:cNvSpPr txBox="1">
            <a:spLocks noChangeArrowheads="1"/>
          </p:cNvSpPr>
          <p:nvPr/>
        </p:nvSpPr>
        <p:spPr bwMode="auto">
          <a:xfrm>
            <a:off x="4611359" y="331327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22" name="Line 49"/>
          <p:cNvSpPr>
            <a:spLocks noChangeShapeType="1"/>
          </p:cNvSpPr>
          <p:nvPr/>
        </p:nvSpPr>
        <p:spPr bwMode="auto">
          <a:xfrm flipV="1">
            <a:off x="3415055" y="2641255"/>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3" name="Line 50"/>
          <p:cNvSpPr>
            <a:spLocks noChangeShapeType="1"/>
          </p:cNvSpPr>
          <p:nvPr/>
        </p:nvSpPr>
        <p:spPr bwMode="auto">
          <a:xfrm>
            <a:off x="4162339" y="2686518"/>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4" name="Line 51"/>
          <p:cNvSpPr>
            <a:spLocks noChangeShapeType="1"/>
          </p:cNvSpPr>
          <p:nvPr/>
        </p:nvSpPr>
        <p:spPr bwMode="auto">
          <a:xfrm>
            <a:off x="3540263" y="355433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5" name="Text Box 55"/>
          <p:cNvSpPr txBox="1">
            <a:spLocks noChangeArrowheads="1"/>
          </p:cNvSpPr>
          <p:nvPr/>
        </p:nvSpPr>
        <p:spPr bwMode="auto">
          <a:xfrm>
            <a:off x="3385573" y="2657654"/>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26" name="Text Box 55"/>
          <p:cNvSpPr txBox="1">
            <a:spLocks noChangeArrowheads="1"/>
          </p:cNvSpPr>
          <p:nvPr/>
        </p:nvSpPr>
        <p:spPr bwMode="auto">
          <a:xfrm>
            <a:off x="3914689" y="3524718"/>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27" name="文本框 26"/>
          <p:cNvSpPr txBox="1"/>
          <p:nvPr/>
        </p:nvSpPr>
        <p:spPr>
          <a:xfrm>
            <a:off x="2889250" y="3352800"/>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0</a:t>
            </a:r>
            <a:endParaRPr kumimoji="1" lang="zh-CN" altLang="en-US" b="1" dirty="0">
              <a:latin typeface="Calibri"/>
              <a:cs typeface="Calibri"/>
            </a:endParaRPr>
          </a:p>
        </p:txBody>
      </p:sp>
      <p:sp>
        <p:nvSpPr>
          <p:cNvPr id="28" name="矩形 27"/>
          <p:cNvSpPr/>
          <p:nvPr/>
        </p:nvSpPr>
        <p:spPr>
          <a:xfrm>
            <a:off x="2750179" y="2617276"/>
            <a:ext cx="660400" cy="707886"/>
          </a:xfrm>
          <a:prstGeom prst="rect">
            <a:avLst/>
          </a:prstGeom>
        </p:spPr>
        <p:txBody>
          <a:bodyPr wrap="square">
            <a:spAutoFit/>
          </a:bodyPr>
          <a:lstStyle/>
          <a:p>
            <a:r>
              <a:rPr kumimoji="1" lang="en-US" altLang="zh-CN" sz="4000" b="1" dirty="0">
                <a:solidFill>
                  <a:srgbClr val="FF0000"/>
                </a:solidFill>
              </a:rPr>
              <a:t>&gt;</a:t>
            </a:r>
            <a:endParaRPr lang="zh-CN" altLang="en-US" sz="4000" b="1" dirty="0">
              <a:solidFill>
                <a:srgbClr val="FF0000"/>
              </a:solidFill>
            </a:endParaRPr>
          </a:p>
        </p:txBody>
      </p:sp>
      <p:sp>
        <p:nvSpPr>
          <p:cNvPr id="7" name="文本框 6"/>
          <p:cNvSpPr txBox="1"/>
          <p:nvPr/>
        </p:nvSpPr>
        <p:spPr>
          <a:xfrm>
            <a:off x="2996568" y="1676401"/>
            <a:ext cx="2142546" cy="369332"/>
          </a:xfrm>
          <a:prstGeom prst="rect">
            <a:avLst/>
          </a:prstGeom>
          <a:noFill/>
        </p:spPr>
        <p:txBody>
          <a:bodyPr wrap="square" rtlCol="0">
            <a:spAutoFit/>
          </a:bodyPr>
          <a:lstStyle/>
          <a:p>
            <a:r>
              <a:rPr lang="en-US" altLang="zh-CN" dirty="0"/>
              <a:t>P</a:t>
            </a:r>
            <a:r>
              <a:rPr lang="en-US" altLang="zh-CN" dirty="0" smtClean="0"/>
              <a:t>(X1X) &gt; P(X0X</a:t>
            </a:r>
            <a:r>
              <a:rPr lang="en-US" altLang="zh-CN" dirty="0"/>
              <a:t>)</a:t>
            </a:r>
            <a:endParaRPr kumimoji="1" lang="zh-CN" altLang="en-US" dirty="0"/>
          </a:p>
        </p:txBody>
      </p:sp>
      <p:sp>
        <p:nvSpPr>
          <p:cNvPr id="17" name="矩形 16"/>
          <p:cNvSpPr/>
          <p:nvPr/>
        </p:nvSpPr>
        <p:spPr>
          <a:xfrm>
            <a:off x="6071517" y="4925236"/>
            <a:ext cx="324100" cy="561167"/>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2" name="矩形 31"/>
          <p:cNvSpPr/>
          <p:nvPr/>
        </p:nvSpPr>
        <p:spPr>
          <a:xfrm>
            <a:off x="6833060" y="4648200"/>
            <a:ext cx="324100" cy="8382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3" name="矩形 32"/>
          <p:cNvSpPr/>
          <p:nvPr/>
        </p:nvSpPr>
        <p:spPr>
          <a:xfrm>
            <a:off x="7594600" y="4267200"/>
            <a:ext cx="275539" cy="12192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4" name="矩形 33"/>
          <p:cNvSpPr/>
          <p:nvPr/>
        </p:nvSpPr>
        <p:spPr>
          <a:xfrm>
            <a:off x="8320076" y="3352800"/>
            <a:ext cx="330201" cy="21336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5" name="矩形 34"/>
          <p:cNvSpPr/>
          <p:nvPr/>
        </p:nvSpPr>
        <p:spPr>
          <a:xfrm>
            <a:off x="8750304" y="3466540"/>
            <a:ext cx="285366" cy="2025008"/>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7" name="矩形 36"/>
          <p:cNvSpPr/>
          <p:nvPr/>
        </p:nvSpPr>
        <p:spPr>
          <a:xfrm>
            <a:off x="7988759" y="4554838"/>
            <a:ext cx="269438" cy="931562"/>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8" name="矩形 37"/>
          <p:cNvSpPr/>
          <p:nvPr/>
        </p:nvSpPr>
        <p:spPr>
          <a:xfrm>
            <a:off x="7236512" y="4876800"/>
            <a:ext cx="269438" cy="6096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9" name="矩形 38"/>
          <p:cNvSpPr/>
          <p:nvPr/>
        </p:nvSpPr>
        <p:spPr>
          <a:xfrm>
            <a:off x="6474970" y="5181600"/>
            <a:ext cx="269438" cy="3048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Tree>
    <p:extLst>
      <p:ext uri="{BB962C8B-B14F-4D97-AF65-F5344CB8AC3E}">
        <p14:creationId xmlns:p14="http://schemas.microsoft.com/office/powerpoint/2010/main" val="20817684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P spid="33" grpId="0" animBg="1"/>
      <p:bldP spid="34" grpId="0" animBg="1"/>
      <p:bldP spid="35" grpId="0" animBg="1"/>
      <p:bldP spid="37" grpId="0" animBg="1"/>
      <p:bldP spid="38" grpId="0" animBg="1"/>
      <p:bldP spid="3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2"/>
          <a:stretch>
            <a:fillRect/>
          </a:stretch>
        </p:blipFill>
        <p:spPr>
          <a:xfrm>
            <a:off x="5283202" y="2647714"/>
            <a:ext cx="4448883" cy="3067286"/>
          </a:xfrm>
          <a:prstGeom prst="rect">
            <a:avLst/>
          </a:prstGeom>
        </p:spPr>
      </p:pic>
      <p:sp>
        <p:nvSpPr>
          <p:cNvPr id="2" name="标题 1"/>
          <p:cNvSpPr>
            <a:spLocks noGrp="1"/>
          </p:cNvSpPr>
          <p:nvPr>
            <p:ph type="title"/>
          </p:nvPr>
        </p:nvSpPr>
        <p:spPr/>
        <p:txBody>
          <a:bodyPr/>
          <a:lstStyle/>
          <a:p>
            <a:r>
              <a:rPr kumimoji="1" lang="en-US" altLang="zh-CN" sz="3200" smtClean="0"/>
              <a:t>Social Theories: Social Status</a:t>
            </a:r>
            <a:endParaRPr kumimoji="1" lang="zh-CN" altLang="en-US" sz="3200" dirty="0"/>
          </a:p>
        </p:txBody>
      </p:sp>
      <p:sp>
        <p:nvSpPr>
          <p:cNvPr id="143" name="文本框 142"/>
          <p:cNvSpPr txBox="1"/>
          <p:nvPr/>
        </p:nvSpPr>
        <p:spPr>
          <a:xfrm>
            <a:off x="990600" y="4267204"/>
            <a:ext cx="3879850" cy="1200329"/>
          </a:xfrm>
          <a:prstGeom prst="rect">
            <a:avLst/>
          </a:prstGeom>
          <a:noFill/>
          <a:ln>
            <a:solidFill>
              <a:schemeClr val="tx1"/>
            </a:solidFill>
          </a:ln>
        </p:spPr>
        <p:txBody>
          <a:bodyPr wrap="square" rtlCol="0">
            <a:spAutoFit/>
          </a:bodyPr>
          <a:lstStyle/>
          <a:p>
            <a:pPr marL="285750" indent="-285750">
              <a:buFont typeface="Arial"/>
              <a:buChar char="•"/>
            </a:pPr>
            <a:r>
              <a:rPr lang="en-US" altLang="zh-CN" sz="1400" dirty="0"/>
              <a:t>The rich gets richer. </a:t>
            </a:r>
            <a:endParaRPr lang="en-US" altLang="zh-CN" sz="1400" dirty="0" smtClean="0"/>
          </a:p>
          <a:p>
            <a:pPr marL="285750" indent="-285750">
              <a:buFont typeface="Arial"/>
              <a:buChar char="•"/>
            </a:pPr>
            <a:r>
              <a:rPr lang="en-US" altLang="zh-CN" sz="1400" dirty="0" smtClean="0"/>
              <a:t>The </a:t>
            </a:r>
            <a:r>
              <a:rPr lang="en-US" altLang="zh-CN" sz="1400" dirty="0"/>
              <a:t>likelihood of XX1 is nearly 2 times higher than that of XX0</a:t>
            </a:r>
            <a:r>
              <a:rPr lang="en-US" altLang="zh-CN" sz="1400" dirty="0" smtClean="0"/>
              <a:t>.</a:t>
            </a:r>
          </a:p>
          <a:p>
            <a:pPr marL="285750" indent="-285750">
              <a:buFont typeface="Arial"/>
              <a:buChar char="•"/>
            </a:pPr>
            <a:r>
              <a:rPr lang="en-US" altLang="zh-CN" sz="1400" dirty="0" smtClean="0"/>
              <a:t>This </a:t>
            </a:r>
            <a:r>
              <a:rPr lang="en-US" altLang="zh-CN" sz="1400" dirty="0"/>
              <a:t>phenomenon validates the mechanism of preferential attachment.</a:t>
            </a:r>
          </a:p>
        </p:txBody>
      </p:sp>
      <p:sp>
        <p:nvSpPr>
          <p:cNvPr id="67" name="文本框 66"/>
          <p:cNvSpPr txBox="1"/>
          <p:nvPr/>
        </p:nvSpPr>
        <p:spPr>
          <a:xfrm>
            <a:off x="660400" y="1676401"/>
            <a:ext cx="2360930" cy="369332"/>
          </a:xfrm>
          <a:prstGeom prst="rect">
            <a:avLst/>
          </a:prstGeom>
          <a:noFill/>
        </p:spPr>
        <p:txBody>
          <a:bodyPr wrap="square" rtlCol="0">
            <a:spAutoFit/>
          </a:bodyPr>
          <a:lstStyle/>
          <a:p>
            <a:r>
              <a:rPr kumimoji="1" lang="en-US" altLang="zh-CN" dirty="0" err="1" smtClean="0"/>
              <a:t>Followee</a:t>
            </a:r>
            <a:r>
              <a:rPr kumimoji="1" lang="en-US" altLang="zh-CN" dirty="0" smtClean="0"/>
              <a:t> diffusion:</a:t>
            </a:r>
            <a:endParaRPr kumimoji="1" lang="zh-CN" altLang="en-US" dirty="0"/>
          </a:p>
        </p:txBody>
      </p:sp>
      <p:sp>
        <p:nvSpPr>
          <p:cNvPr id="8" name="Text Box 37"/>
          <p:cNvSpPr txBox="1">
            <a:spLocks noChangeArrowheads="1"/>
          </p:cNvSpPr>
          <p:nvPr/>
        </p:nvSpPr>
        <p:spPr bwMode="auto">
          <a:xfrm>
            <a:off x="1627521" y="2252675"/>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9" name="Text Box 40"/>
          <p:cNvSpPr txBox="1">
            <a:spLocks noChangeArrowheads="1"/>
          </p:cNvSpPr>
          <p:nvPr/>
        </p:nvSpPr>
        <p:spPr bwMode="auto">
          <a:xfrm>
            <a:off x="929607" y="324410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 name="Text Box 41"/>
          <p:cNvSpPr txBox="1">
            <a:spLocks noChangeArrowheads="1"/>
          </p:cNvSpPr>
          <p:nvPr/>
        </p:nvSpPr>
        <p:spPr bwMode="auto">
          <a:xfrm>
            <a:off x="2378032" y="328929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1" name="Line 49"/>
          <p:cNvSpPr>
            <a:spLocks noChangeShapeType="1"/>
          </p:cNvSpPr>
          <p:nvPr/>
        </p:nvSpPr>
        <p:spPr bwMode="auto">
          <a:xfrm flipV="1">
            <a:off x="1181729" y="2617276"/>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 name="Line 50"/>
          <p:cNvSpPr>
            <a:spLocks noChangeShapeType="1"/>
          </p:cNvSpPr>
          <p:nvPr/>
        </p:nvSpPr>
        <p:spPr bwMode="auto">
          <a:xfrm>
            <a:off x="1929016" y="2662539"/>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 name="Line 51"/>
          <p:cNvSpPr>
            <a:spLocks noChangeShapeType="1"/>
          </p:cNvSpPr>
          <p:nvPr/>
        </p:nvSpPr>
        <p:spPr bwMode="auto">
          <a:xfrm>
            <a:off x="1306938" y="3530354"/>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4" name="Text Box 55"/>
          <p:cNvSpPr txBox="1">
            <a:spLocks noChangeArrowheads="1"/>
          </p:cNvSpPr>
          <p:nvPr/>
        </p:nvSpPr>
        <p:spPr bwMode="auto">
          <a:xfrm>
            <a:off x="1152250" y="2633675"/>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5" name="Text Box 55"/>
          <p:cNvSpPr txBox="1">
            <a:spLocks noChangeArrowheads="1"/>
          </p:cNvSpPr>
          <p:nvPr/>
        </p:nvSpPr>
        <p:spPr bwMode="auto">
          <a:xfrm>
            <a:off x="1681366" y="3500739"/>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5" name="文本框 4"/>
          <p:cNvSpPr txBox="1"/>
          <p:nvPr/>
        </p:nvSpPr>
        <p:spPr>
          <a:xfrm>
            <a:off x="2696073" y="3352800"/>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1</a:t>
            </a:r>
            <a:endParaRPr kumimoji="1" lang="zh-CN" altLang="en-US" b="1" dirty="0">
              <a:latin typeface="Calibri"/>
              <a:cs typeface="Calibri"/>
            </a:endParaRPr>
          </a:p>
        </p:txBody>
      </p:sp>
      <p:sp>
        <p:nvSpPr>
          <p:cNvPr id="6" name="文本框 5"/>
          <p:cNvSpPr txBox="1"/>
          <p:nvPr/>
        </p:nvSpPr>
        <p:spPr>
          <a:xfrm>
            <a:off x="6191252" y="1600202"/>
            <a:ext cx="2418820" cy="646331"/>
          </a:xfrm>
          <a:prstGeom prst="rect">
            <a:avLst/>
          </a:prstGeom>
          <a:noFill/>
          <a:ln>
            <a:solidFill>
              <a:schemeClr val="tx1"/>
            </a:solidFill>
          </a:ln>
        </p:spPr>
        <p:txBody>
          <a:bodyPr wrap="square" rtlCol="0">
            <a:spAutoFit/>
          </a:bodyPr>
          <a:lstStyle/>
          <a:p>
            <a:r>
              <a:rPr kumimoji="1" lang="en-US" altLang="zh-CN" dirty="0" smtClean="0"/>
              <a:t>1: Elite user</a:t>
            </a:r>
          </a:p>
          <a:p>
            <a:r>
              <a:rPr kumimoji="1" lang="en-US" altLang="zh-CN" dirty="0" smtClean="0"/>
              <a:t>0: Low-status user</a:t>
            </a:r>
            <a:endParaRPr kumimoji="1" lang="zh-CN" altLang="en-US" dirty="0"/>
          </a:p>
        </p:txBody>
      </p:sp>
      <p:sp>
        <p:nvSpPr>
          <p:cNvPr id="19" name="Text Box 37"/>
          <p:cNvSpPr txBox="1">
            <a:spLocks noChangeArrowheads="1"/>
          </p:cNvSpPr>
          <p:nvPr/>
        </p:nvSpPr>
        <p:spPr bwMode="auto">
          <a:xfrm>
            <a:off x="3860848" y="227665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20" name="Text Box 40"/>
          <p:cNvSpPr txBox="1">
            <a:spLocks noChangeArrowheads="1"/>
          </p:cNvSpPr>
          <p:nvPr/>
        </p:nvSpPr>
        <p:spPr bwMode="auto">
          <a:xfrm>
            <a:off x="3162932" y="326807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21" name="Text Box 41"/>
          <p:cNvSpPr txBox="1">
            <a:spLocks noChangeArrowheads="1"/>
          </p:cNvSpPr>
          <p:nvPr/>
        </p:nvSpPr>
        <p:spPr bwMode="auto">
          <a:xfrm>
            <a:off x="4611359" y="331327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22" name="Line 49"/>
          <p:cNvSpPr>
            <a:spLocks noChangeShapeType="1"/>
          </p:cNvSpPr>
          <p:nvPr/>
        </p:nvSpPr>
        <p:spPr bwMode="auto">
          <a:xfrm flipV="1">
            <a:off x="3415055" y="2641255"/>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3" name="Line 50"/>
          <p:cNvSpPr>
            <a:spLocks noChangeShapeType="1"/>
          </p:cNvSpPr>
          <p:nvPr/>
        </p:nvSpPr>
        <p:spPr bwMode="auto">
          <a:xfrm>
            <a:off x="4162339" y="2686518"/>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4" name="Line 51"/>
          <p:cNvSpPr>
            <a:spLocks noChangeShapeType="1"/>
          </p:cNvSpPr>
          <p:nvPr/>
        </p:nvSpPr>
        <p:spPr bwMode="auto">
          <a:xfrm>
            <a:off x="3540263" y="355433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5" name="Text Box 55"/>
          <p:cNvSpPr txBox="1">
            <a:spLocks noChangeArrowheads="1"/>
          </p:cNvSpPr>
          <p:nvPr/>
        </p:nvSpPr>
        <p:spPr bwMode="auto">
          <a:xfrm>
            <a:off x="3385573" y="2657654"/>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26" name="Text Box 55"/>
          <p:cNvSpPr txBox="1">
            <a:spLocks noChangeArrowheads="1"/>
          </p:cNvSpPr>
          <p:nvPr/>
        </p:nvSpPr>
        <p:spPr bwMode="auto">
          <a:xfrm>
            <a:off x="3914689" y="3524718"/>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27" name="文本框 26"/>
          <p:cNvSpPr txBox="1"/>
          <p:nvPr/>
        </p:nvSpPr>
        <p:spPr>
          <a:xfrm>
            <a:off x="4953000" y="3352800"/>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0</a:t>
            </a:r>
            <a:endParaRPr kumimoji="1" lang="zh-CN" altLang="en-US" b="1" dirty="0">
              <a:latin typeface="Calibri"/>
              <a:cs typeface="Calibri"/>
            </a:endParaRPr>
          </a:p>
        </p:txBody>
      </p:sp>
      <p:sp>
        <p:nvSpPr>
          <p:cNvPr id="28" name="矩形 27"/>
          <p:cNvSpPr/>
          <p:nvPr/>
        </p:nvSpPr>
        <p:spPr>
          <a:xfrm>
            <a:off x="2750179" y="2617276"/>
            <a:ext cx="660400" cy="707886"/>
          </a:xfrm>
          <a:prstGeom prst="rect">
            <a:avLst/>
          </a:prstGeom>
        </p:spPr>
        <p:txBody>
          <a:bodyPr wrap="square">
            <a:spAutoFit/>
          </a:bodyPr>
          <a:lstStyle/>
          <a:p>
            <a:r>
              <a:rPr kumimoji="1" lang="en-US" altLang="zh-CN" sz="4000" b="1" dirty="0">
                <a:solidFill>
                  <a:srgbClr val="FF0000"/>
                </a:solidFill>
              </a:rPr>
              <a:t>&gt;</a:t>
            </a:r>
            <a:endParaRPr lang="zh-CN" altLang="en-US" sz="4000" b="1" dirty="0">
              <a:solidFill>
                <a:srgbClr val="FF0000"/>
              </a:solidFill>
            </a:endParaRPr>
          </a:p>
        </p:txBody>
      </p:sp>
      <p:sp>
        <p:nvSpPr>
          <p:cNvPr id="7" name="文本框 6"/>
          <p:cNvSpPr txBox="1"/>
          <p:nvPr/>
        </p:nvSpPr>
        <p:spPr>
          <a:xfrm>
            <a:off x="2996568" y="1676401"/>
            <a:ext cx="2142546" cy="369332"/>
          </a:xfrm>
          <a:prstGeom prst="rect">
            <a:avLst/>
          </a:prstGeom>
          <a:noFill/>
        </p:spPr>
        <p:txBody>
          <a:bodyPr wrap="square" rtlCol="0">
            <a:spAutoFit/>
          </a:bodyPr>
          <a:lstStyle/>
          <a:p>
            <a:r>
              <a:rPr lang="en-US" altLang="zh-CN" dirty="0"/>
              <a:t>P</a:t>
            </a:r>
            <a:r>
              <a:rPr lang="en-US" altLang="zh-CN" dirty="0" smtClean="0"/>
              <a:t>(XX1) &gt; P(XX0)</a:t>
            </a:r>
            <a:endParaRPr kumimoji="1" lang="zh-CN" altLang="en-US" dirty="0"/>
          </a:p>
        </p:txBody>
      </p:sp>
      <p:sp>
        <p:nvSpPr>
          <p:cNvPr id="17" name="矩形 16"/>
          <p:cNvSpPr/>
          <p:nvPr/>
        </p:nvSpPr>
        <p:spPr>
          <a:xfrm>
            <a:off x="6071517" y="4925236"/>
            <a:ext cx="324100" cy="561167"/>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2" name="矩形 31"/>
          <p:cNvSpPr/>
          <p:nvPr/>
        </p:nvSpPr>
        <p:spPr>
          <a:xfrm>
            <a:off x="6833060" y="4648200"/>
            <a:ext cx="324100" cy="8382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3" name="矩形 32"/>
          <p:cNvSpPr/>
          <p:nvPr/>
        </p:nvSpPr>
        <p:spPr>
          <a:xfrm>
            <a:off x="7594600" y="4267200"/>
            <a:ext cx="275539" cy="12192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4" name="矩形 33"/>
          <p:cNvSpPr/>
          <p:nvPr/>
        </p:nvSpPr>
        <p:spPr>
          <a:xfrm>
            <a:off x="8320076" y="3352800"/>
            <a:ext cx="330201" cy="21336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5" name="矩形 34"/>
          <p:cNvSpPr/>
          <p:nvPr/>
        </p:nvSpPr>
        <p:spPr>
          <a:xfrm>
            <a:off x="8750304" y="3466540"/>
            <a:ext cx="285366" cy="2025008"/>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7" name="矩形 36"/>
          <p:cNvSpPr/>
          <p:nvPr/>
        </p:nvSpPr>
        <p:spPr>
          <a:xfrm>
            <a:off x="7988759" y="4554838"/>
            <a:ext cx="269438" cy="931562"/>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8" name="矩形 37"/>
          <p:cNvSpPr/>
          <p:nvPr/>
        </p:nvSpPr>
        <p:spPr>
          <a:xfrm>
            <a:off x="7236512" y="4876800"/>
            <a:ext cx="269438" cy="6096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9" name="矩形 38"/>
          <p:cNvSpPr/>
          <p:nvPr/>
        </p:nvSpPr>
        <p:spPr>
          <a:xfrm>
            <a:off x="6474970" y="5181600"/>
            <a:ext cx="269438" cy="3048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Tree>
    <p:extLst>
      <p:ext uri="{BB962C8B-B14F-4D97-AF65-F5344CB8AC3E}">
        <p14:creationId xmlns:p14="http://schemas.microsoft.com/office/powerpoint/2010/main" val="42697790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P spid="33" grpId="0" animBg="1"/>
      <p:bldP spid="34" grpId="0" animBg="1"/>
      <p:bldP spid="35" grpId="0" animBg="1"/>
      <p:bldP spid="37" grpId="0" animBg="1"/>
      <p:bldP spid="38" grpId="0" animBg="1"/>
      <p:bldP spid="3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271360" y="2704929"/>
            <a:ext cx="4357716" cy="2933872"/>
          </a:xfrm>
          <a:prstGeom prst="rect">
            <a:avLst/>
          </a:prstGeom>
        </p:spPr>
      </p:pic>
      <p:sp>
        <p:nvSpPr>
          <p:cNvPr id="2" name="标题 1"/>
          <p:cNvSpPr>
            <a:spLocks noGrp="1"/>
          </p:cNvSpPr>
          <p:nvPr>
            <p:ph type="title"/>
          </p:nvPr>
        </p:nvSpPr>
        <p:spPr/>
        <p:txBody>
          <a:bodyPr/>
          <a:lstStyle/>
          <a:p>
            <a:r>
              <a:rPr kumimoji="1" lang="en-US" altLang="zh-CN" sz="3200" smtClean="0"/>
              <a:t>Social Theories: Social Status</a:t>
            </a:r>
            <a:endParaRPr kumimoji="1" lang="zh-CN" altLang="en-US" sz="3200" dirty="0"/>
          </a:p>
        </p:txBody>
      </p:sp>
      <p:sp>
        <p:nvSpPr>
          <p:cNvPr id="143" name="文本框 142"/>
          <p:cNvSpPr txBox="1"/>
          <p:nvPr/>
        </p:nvSpPr>
        <p:spPr>
          <a:xfrm>
            <a:off x="660400" y="4343404"/>
            <a:ext cx="4127500" cy="954107"/>
          </a:xfrm>
          <a:prstGeom prst="rect">
            <a:avLst/>
          </a:prstGeom>
          <a:noFill/>
          <a:ln>
            <a:solidFill>
              <a:schemeClr val="tx1"/>
            </a:solidFill>
          </a:ln>
        </p:spPr>
        <p:txBody>
          <a:bodyPr wrap="square" rtlCol="0">
            <a:spAutoFit/>
          </a:bodyPr>
          <a:lstStyle/>
          <a:p>
            <a:pPr marL="285750" indent="-285750">
              <a:buFont typeface="Arial"/>
              <a:buChar char="•"/>
            </a:pPr>
            <a:r>
              <a:rPr lang="en-US" altLang="zh-CN" sz="1400" dirty="0" smtClean="0"/>
              <a:t>Elite </a:t>
            </a:r>
            <a:r>
              <a:rPr lang="en-US" altLang="zh-CN" sz="1400" dirty="0"/>
              <a:t>users play a more important role to form the triadic closure. </a:t>
            </a:r>
            <a:endParaRPr lang="en-US" altLang="zh-CN" sz="1400" dirty="0" smtClean="0"/>
          </a:p>
          <a:p>
            <a:pPr marL="285750" indent="-285750">
              <a:buFont typeface="Arial"/>
              <a:buChar char="•"/>
            </a:pPr>
            <a:r>
              <a:rPr lang="en-US" altLang="zh-CN" sz="1400" dirty="0" smtClean="0"/>
              <a:t>The </a:t>
            </a:r>
            <a:r>
              <a:rPr lang="en-US" altLang="zh-CN" sz="1400" dirty="0"/>
              <a:t>likelihood of X1X is almost double the probability of X0X.</a:t>
            </a:r>
          </a:p>
        </p:txBody>
      </p:sp>
      <p:sp>
        <p:nvSpPr>
          <p:cNvPr id="67" name="文本框 66"/>
          <p:cNvSpPr txBox="1"/>
          <p:nvPr/>
        </p:nvSpPr>
        <p:spPr>
          <a:xfrm>
            <a:off x="660400" y="1688068"/>
            <a:ext cx="2360930" cy="369332"/>
          </a:xfrm>
          <a:prstGeom prst="rect">
            <a:avLst/>
          </a:prstGeom>
          <a:noFill/>
        </p:spPr>
        <p:txBody>
          <a:bodyPr wrap="square" rtlCol="0">
            <a:spAutoFit/>
          </a:bodyPr>
          <a:lstStyle/>
          <a:p>
            <a:r>
              <a:rPr kumimoji="1" lang="en-US" altLang="zh-CN" dirty="0" smtClean="0"/>
              <a:t>Follower diffusion:</a:t>
            </a:r>
            <a:endParaRPr kumimoji="1" lang="zh-CN" altLang="en-US" dirty="0"/>
          </a:p>
        </p:txBody>
      </p:sp>
      <p:sp>
        <p:nvSpPr>
          <p:cNvPr id="8" name="Text Box 37"/>
          <p:cNvSpPr txBox="1">
            <a:spLocks noChangeArrowheads="1"/>
          </p:cNvSpPr>
          <p:nvPr/>
        </p:nvSpPr>
        <p:spPr bwMode="auto">
          <a:xfrm>
            <a:off x="1627521" y="2252675"/>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9" name="Text Box 40"/>
          <p:cNvSpPr txBox="1">
            <a:spLocks noChangeArrowheads="1"/>
          </p:cNvSpPr>
          <p:nvPr/>
        </p:nvSpPr>
        <p:spPr bwMode="auto">
          <a:xfrm>
            <a:off x="929607" y="324410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 name="Text Box 41"/>
          <p:cNvSpPr txBox="1">
            <a:spLocks noChangeArrowheads="1"/>
          </p:cNvSpPr>
          <p:nvPr/>
        </p:nvSpPr>
        <p:spPr bwMode="auto">
          <a:xfrm>
            <a:off x="2378032" y="328929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1" name="Line 49"/>
          <p:cNvSpPr>
            <a:spLocks noChangeShapeType="1"/>
          </p:cNvSpPr>
          <p:nvPr/>
        </p:nvSpPr>
        <p:spPr bwMode="auto">
          <a:xfrm flipV="1">
            <a:off x="1181729" y="2617276"/>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 name="Line 50"/>
          <p:cNvSpPr>
            <a:spLocks noChangeShapeType="1"/>
          </p:cNvSpPr>
          <p:nvPr/>
        </p:nvSpPr>
        <p:spPr bwMode="auto">
          <a:xfrm>
            <a:off x="1929016" y="2662539"/>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 name="Line 51"/>
          <p:cNvSpPr>
            <a:spLocks noChangeShapeType="1"/>
          </p:cNvSpPr>
          <p:nvPr/>
        </p:nvSpPr>
        <p:spPr bwMode="auto">
          <a:xfrm>
            <a:off x="1306938" y="3530354"/>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4" name="Text Box 55"/>
          <p:cNvSpPr txBox="1">
            <a:spLocks noChangeArrowheads="1"/>
          </p:cNvSpPr>
          <p:nvPr/>
        </p:nvSpPr>
        <p:spPr bwMode="auto">
          <a:xfrm>
            <a:off x="2228852" y="2667004"/>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5" name="Text Box 55"/>
          <p:cNvSpPr txBox="1">
            <a:spLocks noChangeArrowheads="1"/>
          </p:cNvSpPr>
          <p:nvPr/>
        </p:nvSpPr>
        <p:spPr bwMode="auto">
          <a:xfrm>
            <a:off x="1681366" y="3500739"/>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5" name="文本框 4"/>
          <p:cNvSpPr txBox="1"/>
          <p:nvPr/>
        </p:nvSpPr>
        <p:spPr>
          <a:xfrm>
            <a:off x="660400" y="3352800"/>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1</a:t>
            </a:r>
            <a:endParaRPr kumimoji="1" lang="zh-CN" altLang="en-US" b="1" dirty="0">
              <a:latin typeface="Calibri"/>
              <a:cs typeface="Calibri"/>
            </a:endParaRPr>
          </a:p>
        </p:txBody>
      </p:sp>
      <p:sp>
        <p:nvSpPr>
          <p:cNvPr id="6" name="文本框 5"/>
          <p:cNvSpPr txBox="1"/>
          <p:nvPr/>
        </p:nvSpPr>
        <p:spPr>
          <a:xfrm>
            <a:off x="6191252" y="1600202"/>
            <a:ext cx="2418820" cy="646331"/>
          </a:xfrm>
          <a:prstGeom prst="rect">
            <a:avLst/>
          </a:prstGeom>
          <a:noFill/>
          <a:ln>
            <a:solidFill>
              <a:schemeClr val="tx1"/>
            </a:solidFill>
          </a:ln>
        </p:spPr>
        <p:txBody>
          <a:bodyPr wrap="square" rtlCol="0">
            <a:spAutoFit/>
          </a:bodyPr>
          <a:lstStyle/>
          <a:p>
            <a:r>
              <a:rPr kumimoji="1" lang="en-US" altLang="zh-CN" dirty="0" smtClean="0"/>
              <a:t>1: Elite user</a:t>
            </a:r>
          </a:p>
          <a:p>
            <a:r>
              <a:rPr kumimoji="1" lang="en-US" altLang="zh-CN" dirty="0" smtClean="0"/>
              <a:t>0: Low-status user</a:t>
            </a:r>
            <a:endParaRPr kumimoji="1" lang="zh-CN" altLang="en-US" dirty="0"/>
          </a:p>
        </p:txBody>
      </p:sp>
      <p:sp>
        <p:nvSpPr>
          <p:cNvPr id="19" name="Text Box 37"/>
          <p:cNvSpPr txBox="1">
            <a:spLocks noChangeArrowheads="1"/>
          </p:cNvSpPr>
          <p:nvPr/>
        </p:nvSpPr>
        <p:spPr bwMode="auto">
          <a:xfrm>
            <a:off x="3860848" y="2276654"/>
            <a:ext cx="3325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20" name="Text Box 40"/>
          <p:cNvSpPr txBox="1">
            <a:spLocks noChangeArrowheads="1"/>
          </p:cNvSpPr>
          <p:nvPr/>
        </p:nvSpPr>
        <p:spPr bwMode="auto">
          <a:xfrm>
            <a:off x="3162932" y="3268079"/>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21" name="Text Box 41"/>
          <p:cNvSpPr txBox="1">
            <a:spLocks noChangeArrowheads="1"/>
          </p:cNvSpPr>
          <p:nvPr/>
        </p:nvSpPr>
        <p:spPr bwMode="auto">
          <a:xfrm>
            <a:off x="4611359" y="3313277"/>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22" name="Line 49"/>
          <p:cNvSpPr>
            <a:spLocks noChangeShapeType="1"/>
          </p:cNvSpPr>
          <p:nvPr/>
        </p:nvSpPr>
        <p:spPr bwMode="auto">
          <a:xfrm flipV="1">
            <a:off x="3415055" y="2641255"/>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3" name="Line 50"/>
          <p:cNvSpPr>
            <a:spLocks noChangeShapeType="1"/>
          </p:cNvSpPr>
          <p:nvPr/>
        </p:nvSpPr>
        <p:spPr bwMode="auto">
          <a:xfrm>
            <a:off x="4162339" y="2686518"/>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4" name="Line 51"/>
          <p:cNvSpPr>
            <a:spLocks noChangeShapeType="1"/>
          </p:cNvSpPr>
          <p:nvPr/>
        </p:nvSpPr>
        <p:spPr bwMode="auto">
          <a:xfrm>
            <a:off x="3540263" y="3554333"/>
            <a:ext cx="1135969"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25" name="Text Box 55"/>
          <p:cNvSpPr txBox="1">
            <a:spLocks noChangeArrowheads="1"/>
          </p:cNvSpPr>
          <p:nvPr/>
        </p:nvSpPr>
        <p:spPr bwMode="auto">
          <a:xfrm>
            <a:off x="4457702" y="2743204"/>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26" name="Text Box 55"/>
          <p:cNvSpPr txBox="1">
            <a:spLocks noChangeArrowheads="1"/>
          </p:cNvSpPr>
          <p:nvPr/>
        </p:nvSpPr>
        <p:spPr bwMode="auto">
          <a:xfrm>
            <a:off x="3914689" y="3524718"/>
            <a:ext cx="4214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27" name="文本框 26"/>
          <p:cNvSpPr txBox="1"/>
          <p:nvPr/>
        </p:nvSpPr>
        <p:spPr>
          <a:xfrm>
            <a:off x="2889250" y="3352800"/>
            <a:ext cx="330200" cy="369332"/>
          </a:xfrm>
          <a:prstGeom prst="rect">
            <a:avLst/>
          </a:prstGeom>
          <a:noFill/>
          <a:ln>
            <a:solidFill>
              <a:srgbClr val="800000"/>
            </a:solidFill>
          </a:ln>
        </p:spPr>
        <p:txBody>
          <a:bodyPr wrap="square" rtlCol="0">
            <a:spAutoFit/>
          </a:bodyPr>
          <a:lstStyle/>
          <a:p>
            <a:r>
              <a:rPr kumimoji="1" lang="en-US" altLang="zh-CN" b="1" dirty="0" smtClean="0">
                <a:latin typeface="Calibri"/>
                <a:cs typeface="Calibri"/>
              </a:rPr>
              <a:t>0</a:t>
            </a:r>
            <a:endParaRPr kumimoji="1" lang="zh-CN" altLang="en-US" b="1" dirty="0">
              <a:latin typeface="Calibri"/>
              <a:cs typeface="Calibri"/>
            </a:endParaRPr>
          </a:p>
        </p:txBody>
      </p:sp>
      <p:sp>
        <p:nvSpPr>
          <p:cNvPr id="28" name="矩形 27"/>
          <p:cNvSpPr/>
          <p:nvPr/>
        </p:nvSpPr>
        <p:spPr>
          <a:xfrm>
            <a:off x="2750179" y="2617276"/>
            <a:ext cx="660400" cy="707886"/>
          </a:xfrm>
          <a:prstGeom prst="rect">
            <a:avLst/>
          </a:prstGeom>
        </p:spPr>
        <p:txBody>
          <a:bodyPr wrap="square">
            <a:spAutoFit/>
          </a:bodyPr>
          <a:lstStyle/>
          <a:p>
            <a:r>
              <a:rPr kumimoji="1" lang="en-US" altLang="zh-CN" sz="4000" b="1" dirty="0">
                <a:solidFill>
                  <a:srgbClr val="FF0000"/>
                </a:solidFill>
              </a:rPr>
              <a:t>&gt;</a:t>
            </a:r>
            <a:endParaRPr lang="zh-CN" altLang="en-US" sz="4000" b="1" dirty="0">
              <a:solidFill>
                <a:srgbClr val="FF0000"/>
              </a:solidFill>
            </a:endParaRPr>
          </a:p>
        </p:txBody>
      </p:sp>
      <p:sp>
        <p:nvSpPr>
          <p:cNvPr id="7" name="文本框 6"/>
          <p:cNvSpPr txBox="1"/>
          <p:nvPr/>
        </p:nvSpPr>
        <p:spPr>
          <a:xfrm>
            <a:off x="2996568" y="1676401"/>
            <a:ext cx="2142546" cy="369332"/>
          </a:xfrm>
          <a:prstGeom prst="rect">
            <a:avLst/>
          </a:prstGeom>
          <a:noFill/>
        </p:spPr>
        <p:txBody>
          <a:bodyPr wrap="square" rtlCol="0">
            <a:spAutoFit/>
          </a:bodyPr>
          <a:lstStyle/>
          <a:p>
            <a:r>
              <a:rPr lang="en-US" altLang="zh-CN" dirty="0"/>
              <a:t>P</a:t>
            </a:r>
            <a:r>
              <a:rPr lang="en-US" altLang="zh-CN" dirty="0" smtClean="0"/>
              <a:t>(X1X) &gt; P(X0X</a:t>
            </a:r>
            <a:r>
              <a:rPr lang="en-US" altLang="zh-CN" dirty="0"/>
              <a:t>)</a:t>
            </a:r>
            <a:endParaRPr kumimoji="1" lang="zh-CN" altLang="en-US" dirty="0"/>
          </a:p>
        </p:txBody>
      </p:sp>
      <p:sp>
        <p:nvSpPr>
          <p:cNvPr id="17" name="矩形 16"/>
          <p:cNvSpPr/>
          <p:nvPr/>
        </p:nvSpPr>
        <p:spPr>
          <a:xfrm>
            <a:off x="6108701" y="4876804"/>
            <a:ext cx="286914" cy="609599"/>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2" name="矩形 31"/>
          <p:cNvSpPr/>
          <p:nvPr/>
        </p:nvSpPr>
        <p:spPr>
          <a:xfrm>
            <a:off x="6837614" y="4114800"/>
            <a:ext cx="305508" cy="13716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3" name="矩形 32"/>
          <p:cNvSpPr/>
          <p:nvPr/>
        </p:nvSpPr>
        <p:spPr>
          <a:xfrm>
            <a:off x="7594600" y="4495800"/>
            <a:ext cx="330200" cy="9906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4" name="矩形 33"/>
          <p:cNvSpPr/>
          <p:nvPr/>
        </p:nvSpPr>
        <p:spPr>
          <a:xfrm>
            <a:off x="8320076" y="3429000"/>
            <a:ext cx="347677" cy="2057400"/>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5" name="矩形 34"/>
          <p:cNvSpPr/>
          <p:nvPr/>
        </p:nvSpPr>
        <p:spPr>
          <a:xfrm>
            <a:off x="8736265" y="4724400"/>
            <a:ext cx="330199" cy="767146"/>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7" name="矩形 36"/>
          <p:cNvSpPr/>
          <p:nvPr/>
        </p:nvSpPr>
        <p:spPr>
          <a:xfrm>
            <a:off x="7988759" y="5029200"/>
            <a:ext cx="266243" cy="4572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8" name="矩形 37"/>
          <p:cNvSpPr/>
          <p:nvPr/>
        </p:nvSpPr>
        <p:spPr>
          <a:xfrm>
            <a:off x="7195889" y="4152126"/>
            <a:ext cx="330200" cy="1334274"/>
          </a:xfrm>
          <a:prstGeom prst="rect">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
        <p:nvSpPr>
          <p:cNvPr id="39" name="矩形 38"/>
          <p:cNvSpPr/>
          <p:nvPr/>
        </p:nvSpPr>
        <p:spPr>
          <a:xfrm>
            <a:off x="6474972" y="5105400"/>
            <a:ext cx="294130" cy="381000"/>
          </a:xfrm>
          <a:prstGeom prst="rect">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a:p>
        </p:txBody>
      </p:sp>
    </p:spTree>
    <p:extLst>
      <p:ext uri="{BB962C8B-B14F-4D97-AF65-F5344CB8AC3E}">
        <p14:creationId xmlns:p14="http://schemas.microsoft.com/office/powerpoint/2010/main" val="8777012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animBg="1"/>
      <p:bldP spid="33" grpId="0" animBg="1"/>
      <p:bldP spid="34" grpId="0" animBg="1"/>
      <p:bldP spid="35" grpId="0" animBg="1"/>
      <p:bldP spid="37" grpId="0" animBg="1"/>
      <p:bldP spid="38" grpId="0" animBg="1"/>
      <p:bldP spid="3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Summaries</a:t>
            </a:r>
            <a:endParaRPr lang="en-US" dirty="0"/>
          </a:p>
        </p:txBody>
      </p:sp>
      <p:sp>
        <p:nvSpPr>
          <p:cNvPr id="3" name="Content Placeholder 2"/>
          <p:cNvSpPr>
            <a:spLocks noGrp="1"/>
          </p:cNvSpPr>
          <p:nvPr>
            <p:ph idx="1"/>
          </p:nvPr>
        </p:nvSpPr>
        <p:spPr/>
        <p:txBody>
          <a:bodyPr/>
          <a:lstStyle/>
          <a:p>
            <a:r>
              <a:rPr lang="en-US" dirty="0">
                <a:solidFill>
                  <a:srgbClr val="000000"/>
                </a:solidFill>
              </a:rPr>
              <a:t>Reachability-based methods</a:t>
            </a:r>
          </a:p>
          <a:p>
            <a:r>
              <a:rPr lang="en-US" dirty="0">
                <a:solidFill>
                  <a:srgbClr val="000000"/>
                </a:solidFill>
              </a:rPr>
              <a:t>Structure Similarity</a:t>
            </a:r>
          </a:p>
          <a:p>
            <a:r>
              <a:rPr lang="en-US" dirty="0" smtClean="0">
                <a:solidFill>
                  <a:srgbClr val="000000"/>
                </a:solidFill>
              </a:rPr>
              <a:t>Structure + Content Similarity</a:t>
            </a:r>
          </a:p>
          <a:p>
            <a:pPr lvl="1"/>
            <a:r>
              <a:rPr lang="en-US" dirty="0" smtClean="0">
                <a:solidFill>
                  <a:srgbClr val="000000"/>
                </a:solidFill>
              </a:rPr>
              <a:t>Topical Affinity Propagation (TAP)</a:t>
            </a:r>
            <a:endParaRPr lang="en-US" dirty="0">
              <a:solidFill>
                <a:srgbClr val="000000"/>
              </a:solidFill>
            </a:endParaRPr>
          </a:p>
          <a:p>
            <a:r>
              <a:rPr lang="en-US" dirty="0">
                <a:solidFill>
                  <a:srgbClr val="000000"/>
                </a:solidFill>
              </a:rPr>
              <a:t>Action-based methods</a:t>
            </a:r>
          </a:p>
          <a:p>
            <a:pPr lvl="1"/>
            <a:r>
              <a:rPr lang="en-US" dirty="0" smtClean="0">
                <a:solidFill>
                  <a:srgbClr val="000000"/>
                </a:solidFill>
              </a:rPr>
              <a:t>A discriminative model: NTT-FGM</a:t>
            </a:r>
          </a:p>
          <a:p>
            <a:pPr lvl="1"/>
            <a:r>
              <a:rPr lang="en-US" dirty="0" smtClean="0">
                <a:solidFill>
                  <a:srgbClr val="000000"/>
                </a:solidFill>
              </a:rPr>
              <a:t>A generative model: FCM</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888026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 of Measuring Influence</a:t>
            </a:r>
            <a:endParaRPr lang="en-US" dirty="0"/>
          </a:p>
        </p:txBody>
      </p:sp>
      <p:grpSp>
        <p:nvGrpSpPr>
          <p:cNvPr id="3" name="Group 2"/>
          <p:cNvGrpSpPr/>
          <p:nvPr/>
        </p:nvGrpSpPr>
        <p:grpSpPr>
          <a:xfrm>
            <a:off x="2311401" y="1371600"/>
            <a:ext cx="4221772" cy="2148114"/>
            <a:chOff x="712536" y="1676400"/>
            <a:chExt cx="7593264" cy="4114800"/>
          </a:xfrm>
        </p:grpSpPr>
        <p:pic>
          <p:nvPicPr>
            <p:cNvPr id="14" name="Picture 13" descr="downlo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224" y="1736212"/>
              <a:ext cx="1239764" cy="1219200"/>
            </a:xfrm>
            <a:prstGeom prst="rect">
              <a:avLst/>
            </a:prstGeom>
          </p:spPr>
        </p:pic>
        <p:pic>
          <p:nvPicPr>
            <p:cNvPr id="4" name="Picture 3"/>
            <p:cNvPicPr>
              <a:picLocks noChangeAspect="1"/>
            </p:cNvPicPr>
            <p:nvPr/>
          </p:nvPicPr>
          <p:blipFill>
            <a:blip r:embed="rId3"/>
            <a:stretch>
              <a:fillRect/>
            </a:stretch>
          </p:blipFill>
          <p:spPr>
            <a:xfrm>
              <a:off x="762000" y="1981200"/>
              <a:ext cx="1260000" cy="1260000"/>
            </a:xfrm>
            <a:prstGeom prst="rect">
              <a:avLst/>
            </a:prstGeom>
          </p:spPr>
        </p:pic>
        <p:pic>
          <p:nvPicPr>
            <p:cNvPr id="5" name="Picture 4"/>
            <p:cNvPicPr>
              <a:picLocks noChangeAspect="1"/>
            </p:cNvPicPr>
            <p:nvPr/>
          </p:nvPicPr>
          <p:blipFill>
            <a:blip r:embed="rId4"/>
            <a:stretch>
              <a:fillRect/>
            </a:stretch>
          </p:blipFill>
          <p:spPr>
            <a:xfrm>
              <a:off x="4191000" y="4267200"/>
              <a:ext cx="1260000" cy="1260000"/>
            </a:xfrm>
            <a:prstGeom prst="rect">
              <a:avLst/>
            </a:prstGeom>
          </p:spPr>
        </p:pic>
        <p:pic>
          <p:nvPicPr>
            <p:cNvPr id="6" name="Picture 5"/>
            <p:cNvPicPr>
              <a:picLocks noChangeAspect="1"/>
            </p:cNvPicPr>
            <p:nvPr/>
          </p:nvPicPr>
          <p:blipFill>
            <a:blip r:embed="rId5"/>
            <a:stretch>
              <a:fillRect/>
            </a:stretch>
          </p:blipFill>
          <p:spPr>
            <a:xfrm>
              <a:off x="2819400" y="2819400"/>
              <a:ext cx="1260000" cy="1260000"/>
            </a:xfrm>
            <a:prstGeom prst="rect">
              <a:avLst/>
            </a:prstGeom>
          </p:spPr>
        </p:pic>
        <p:pic>
          <p:nvPicPr>
            <p:cNvPr id="7" name="Picture 6"/>
            <p:cNvPicPr>
              <a:picLocks noChangeAspect="1"/>
            </p:cNvPicPr>
            <p:nvPr/>
          </p:nvPicPr>
          <p:blipFill>
            <a:blip r:embed="rId6"/>
            <a:stretch>
              <a:fillRect/>
            </a:stretch>
          </p:blipFill>
          <p:spPr>
            <a:xfrm>
              <a:off x="1600200" y="4495800"/>
              <a:ext cx="1260000" cy="1260000"/>
            </a:xfrm>
            <a:prstGeom prst="rect">
              <a:avLst/>
            </a:prstGeom>
          </p:spPr>
        </p:pic>
        <p:pic>
          <p:nvPicPr>
            <p:cNvPr id="9" name="Picture 8"/>
            <p:cNvPicPr>
              <a:picLocks noChangeAspect="1"/>
            </p:cNvPicPr>
            <p:nvPr/>
          </p:nvPicPr>
          <p:blipFill>
            <a:blip r:embed="rId7"/>
            <a:stretch>
              <a:fillRect/>
            </a:stretch>
          </p:blipFill>
          <p:spPr>
            <a:xfrm>
              <a:off x="5105400" y="2590800"/>
              <a:ext cx="1260000" cy="1260000"/>
            </a:xfrm>
            <a:prstGeom prst="rect">
              <a:avLst/>
            </a:prstGeom>
          </p:spPr>
        </p:pic>
        <p:pic>
          <p:nvPicPr>
            <p:cNvPr id="10" name="Picture 9"/>
            <p:cNvPicPr>
              <a:picLocks noChangeAspect="1"/>
            </p:cNvPicPr>
            <p:nvPr/>
          </p:nvPicPr>
          <p:blipFill>
            <a:blip r:embed="rId8"/>
            <a:stretch>
              <a:fillRect/>
            </a:stretch>
          </p:blipFill>
          <p:spPr>
            <a:xfrm>
              <a:off x="6858000" y="3810000"/>
              <a:ext cx="1260000" cy="1260000"/>
            </a:xfrm>
            <a:prstGeom prst="rect">
              <a:avLst/>
            </a:prstGeom>
          </p:spPr>
        </p:pic>
        <p:cxnSp>
          <p:nvCxnSpPr>
            <p:cNvPr id="12" name="Straight Connector 11"/>
            <p:cNvCxnSpPr>
              <a:stCxn id="42" idx="4"/>
              <a:endCxn id="10" idx="0"/>
            </p:cNvCxnSpPr>
            <p:nvPr/>
          </p:nvCxnSpPr>
          <p:spPr>
            <a:xfrm flipH="1">
              <a:off x="7488000" y="2971800"/>
              <a:ext cx="132000" cy="838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365400" y="2743200"/>
              <a:ext cx="645000" cy="477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486400" y="4648200"/>
              <a:ext cx="1295401" cy="3429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057400" y="2971800"/>
              <a:ext cx="685801"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4953002" y="3772693"/>
              <a:ext cx="277064" cy="57070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810000" y="4038600"/>
              <a:ext cx="457201" cy="5334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14600" y="4038600"/>
              <a:ext cx="457200" cy="457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47800" y="3352800"/>
              <a:ext cx="533400" cy="11430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8400" y="3733800"/>
              <a:ext cx="685800"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6" name="Oval 45"/>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7" name="Oval 4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0" name="Oval 49"/>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2" name="Oval 51"/>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4" name="Oval 53"/>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5" name="Oval 54"/>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63" name="Oval 62"/>
          <p:cNvSpPr/>
          <p:nvPr/>
        </p:nvSpPr>
        <p:spPr>
          <a:xfrm>
            <a:off x="6769100" y="1600200"/>
            <a:ext cx="247650" cy="2286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181850" y="15240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6769100" y="2057400"/>
            <a:ext cx="247650" cy="228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181850" y="19812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cxnSp>
        <p:nvCxnSpPr>
          <p:cNvPr id="11" name="Straight Connector 10"/>
          <p:cNvCxnSpPr/>
          <p:nvPr/>
        </p:nvCxnSpPr>
        <p:spPr>
          <a:xfrm>
            <a:off x="1733550" y="3810000"/>
            <a:ext cx="6521450" cy="0"/>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3714750" y="3657600"/>
            <a:ext cx="2063750" cy="38100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output</a:t>
            </a:r>
            <a:endParaRPr lang="en-US" b="1" dirty="0">
              <a:solidFill>
                <a:schemeClr val="tx1"/>
              </a:solidFill>
            </a:endParaRPr>
          </a:p>
        </p:txBody>
      </p:sp>
      <p:grpSp>
        <p:nvGrpSpPr>
          <p:cNvPr id="34" name="Group 33"/>
          <p:cNvGrpSpPr/>
          <p:nvPr/>
        </p:nvGrpSpPr>
        <p:grpSpPr>
          <a:xfrm>
            <a:off x="2311401" y="4191000"/>
            <a:ext cx="4221772" cy="2148114"/>
            <a:chOff x="712536" y="1676400"/>
            <a:chExt cx="7593264" cy="4114800"/>
          </a:xfrm>
        </p:grpSpPr>
        <p:pic>
          <p:nvPicPr>
            <p:cNvPr id="36" name="Picture 35" descr="downlo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224" y="1736212"/>
              <a:ext cx="1239764" cy="1219200"/>
            </a:xfrm>
            <a:prstGeom prst="rect">
              <a:avLst/>
            </a:prstGeom>
          </p:spPr>
        </p:pic>
        <p:pic>
          <p:nvPicPr>
            <p:cNvPr id="37" name="Picture 36"/>
            <p:cNvPicPr>
              <a:picLocks noChangeAspect="1"/>
            </p:cNvPicPr>
            <p:nvPr/>
          </p:nvPicPr>
          <p:blipFill>
            <a:blip r:embed="rId3"/>
            <a:stretch>
              <a:fillRect/>
            </a:stretch>
          </p:blipFill>
          <p:spPr>
            <a:xfrm>
              <a:off x="762000" y="1981200"/>
              <a:ext cx="1260000" cy="1260000"/>
            </a:xfrm>
            <a:prstGeom prst="rect">
              <a:avLst/>
            </a:prstGeom>
          </p:spPr>
        </p:pic>
        <p:pic>
          <p:nvPicPr>
            <p:cNvPr id="39" name="Picture 38"/>
            <p:cNvPicPr>
              <a:picLocks noChangeAspect="1"/>
            </p:cNvPicPr>
            <p:nvPr/>
          </p:nvPicPr>
          <p:blipFill>
            <a:blip r:embed="rId4"/>
            <a:stretch>
              <a:fillRect/>
            </a:stretch>
          </p:blipFill>
          <p:spPr>
            <a:xfrm>
              <a:off x="4191000" y="4267200"/>
              <a:ext cx="1260000" cy="1260000"/>
            </a:xfrm>
            <a:prstGeom prst="rect">
              <a:avLst/>
            </a:prstGeom>
          </p:spPr>
        </p:pic>
        <p:pic>
          <p:nvPicPr>
            <p:cNvPr id="41" name="Picture 40"/>
            <p:cNvPicPr>
              <a:picLocks noChangeAspect="1"/>
            </p:cNvPicPr>
            <p:nvPr/>
          </p:nvPicPr>
          <p:blipFill>
            <a:blip r:embed="rId5"/>
            <a:stretch>
              <a:fillRect/>
            </a:stretch>
          </p:blipFill>
          <p:spPr>
            <a:xfrm>
              <a:off x="2819400" y="2819400"/>
              <a:ext cx="1260000" cy="1260000"/>
            </a:xfrm>
            <a:prstGeom prst="rect">
              <a:avLst/>
            </a:prstGeom>
          </p:spPr>
        </p:pic>
        <p:pic>
          <p:nvPicPr>
            <p:cNvPr id="43" name="Picture 42"/>
            <p:cNvPicPr>
              <a:picLocks noChangeAspect="1"/>
            </p:cNvPicPr>
            <p:nvPr/>
          </p:nvPicPr>
          <p:blipFill>
            <a:blip r:embed="rId6"/>
            <a:stretch>
              <a:fillRect/>
            </a:stretch>
          </p:blipFill>
          <p:spPr>
            <a:xfrm>
              <a:off x="1600200" y="4495800"/>
              <a:ext cx="1260000" cy="1260000"/>
            </a:xfrm>
            <a:prstGeom prst="rect">
              <a:avLst/>
            </a:prstGeom>
          </p:spPr>
        </p:pic>
        <p:pic>
          <p:nvPicPr>
            <p:cNvPr id="44" name="Picture 43"/>
            <p:cNvPicPr>
              <a:picLocks noChangeAspect="1"/>
            </p:cNvPicPr>
            <p:nvPr/>
          </p:nvPicPr>
          <p:blipFill>
            <a:blip r:embed="rId7"/>
            <a:stretch>
              <a:fillRect/>
            </a:stretch>
          </p:blipFill>
          <p:spPr>
            <a:xfrm>
              <a:off x="5105400" y="2590800"/>
              <a:ext cx="1260000" cy="1260000"/>
            </a:xfrm>
            <a:prstGeom prst="rect">
              <a:avLst/>
            </a:prstGeom>
          </p:spPr>
        </p:pic>
        <p:pic>
          <p:nvPicPr>
            <p:cNvPr id="45" name="Picture 44"/>
            <p:cNvPicPr>
              <a:picLocks noChangeAspect="1"/>
            </p:cNvPicPr>
            <p:nvPr/>
          </p:nvPicPr>
          <p:blipFill>
            <a:blip r:embed="rId8"/>
            <a:stretch>
              <a:fillRect/>
            </a:stretch>
          </p:blipFill>
          <p:spPr>
            <a:xfrm>
              <a:off x="6858000" y="3810000"/>
              <a:ext cx="1260000" cy="1260000"/>
            </a:xfrm>
            <a:prstGeom prst="rect">
              <a:avLst/>
            </a:prstGeom>
          </p:spPr>
        </p:pic>
        <p:cxnSp>
          <p:nvCxnSpPr>
            <p:cNvPr id="48" name="Straight Connector 47"/>
            <p:cNvCxnSpPr>
              <a:stCxn id="61" idx="4"/>
              <a:endCxn id="45" idx="0"/>
            </p:cNvCxnSpPr>
            <p:nvPr/>
          </p:nvCxnSpPr>
          <p:spPr>
            <a:xfrm flipH="1">
              <a:off x="7488000" y="2971800"/>
              <a:ext cx="132000" cy="8382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4" idx="3"/>
            </p:cNvCxnSpPr>
            <p:nvPr/>
          </p:nvCxnSpPr>
          <p:spPr>
            <a:xfrm flipH="1">
              <a:off x="6365400" y="2743200"/>
              <a:ext cx="645000" cy="4776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71" idx="6"/>
            </p:cNvCxnSpPr>
            <p:nvPr/>
          </p:nvCxnSpPr>
          <p:spPr>
            <a:xfrm flipH="1">
              <a:off x="5486400" y="4648200"/>
              <a:ext cx="1295401" cy="3429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2057400" y="2971800"/>
              <a:ext cx="685801" cy="304800"/>
            </a:xfrm>
            <a:prstGeom prst="line">
              <a:avLst/>
            </a:prstGeom>
            <a:ln w="38100" cmpd="sng">
              <a:solidFill>
                <a:srgbClr val="0000C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7" idx="3"/>
            </p:cNvCxnSpPr>
            <p:nvPr/>
          </p:nvCxnSpPr>
          <p:spPr>
            <a:xfrm flipH="1">
              <a:off x="4953002" y="3772693"/>
              <a:ext cx="277064" cy="570707"/>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3810000" y="4038600"/>
              <a:ext cx="457201" cy="5334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514600" y="4038600"/>
              <a:ext cx="457200" cy="4572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447800" y="3352800"/>
              <a:ext cx="533400" cy="11430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248400" y="3733800"/>
              <a:ext cx="685800" cy="3048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2" name="Oval 61"/>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7" name="Oval 6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8" name="Oval 67"/>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9" name="Oval 68"/>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0" name="Oval 69"/>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1" name="Oval 70"/>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76" name="矩形 21"/>
          <p:cNvSpPr/>
          <p:nvPr/>
        </p:nvSpPr>
        <p:spPr>
          <a:xfrm>
            <a:off x="3136900" y="4419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0.3</a:t>
            </a:r>
            <a:endParaRPr lang="zh-CN" altLang="en-US" dirty="0">
              <a:solidFill>
                <a:srgbClr val="FF0000"/>
              </a:solidFill>
            </a:endParaRPr>
          </a:p>
        </p:txBody>
      </p:sp>
      <p:sp>
        <p:nvSpPr>
          <p:cNvPr id="77" name="矩形 21"/>
          <p:cNvSpPr/>
          <p:nvPr/>
        </p:nvSpPr>
        <p:spPr>
          <a:xfrm>
            <a:off x="2806700" y="5105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0.2</a:t>
            </a:r>
            <a:endParaRPr lang="zh-CN" altLang="en-US" dirty="0">
              <a:solidFill>
                <a:srgbClr val="FF0000"/>
              </a:solidFill>
            </a:endParaRPr>
          </a:p>
        </p:txBody>
      </p:sp>
      <p:sp>
        <p:nvSpPr>
          <p:cNvPr id="78" name="矩形 21"/>
          <p:cNvSpPr/>
          <p:nvPr/>
        </p:nvSpPr>
        <p:spPr>
          <a:xfrm>
            <a:off x="3467100" y="5486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0.5</a:t>
            </a:r>
            <a:endParaRPr lang="zh-CN" altLang="en-US" dirty="0">
              <a:solidFill>
                <a:srgbClr val="FF0000"/>
              </a:solidFill>
            </a:endParaRPr>
          </a:p>
        </p:txBody>
      </p:sp>
      <p:sp>
        <p:nvSpPr>
          <p:cNvPr id="79" name="矩形 21"/>
          <p:cNvSpPr/>
          <p:nvPr/>
        </p:nvSpPr>
        <p:spPr>
          <a:xfrm>
            <a:off x="4044950" y="5181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0.4</a:t>
            </a:r>
            <a:endParaRPr lang="zh-CN" altLang="en-US" dirty="0">
              <a:solidFill>
                <a:srgbClr val="FF0000"/>
              </a:solidFill>
            </a:endParaRPr>
          </a:p>
        </p:txBody>
      </p:sp>
      <p:sp>
        <p:nvSpPr>
          <p:cNvPr id="80" name="矩形 21"/>
          <p:cNvSpPr/>
          <p:nvPr/>
        </p:nvSpPr>
        <p:spPr>
          <a:xfrm>
            <a:off x="5200650" y="4419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0.7</a:t>
            </a:r>
            <a:endParaRPr lang="zh-CN" altLang="en-US" dirty="0">
              <a:solidFill>
                <a:srgbClr val="FF0000"/>
              </a:solidFill>
            </a:endParaRPr>
          </a:p>
        </p:txBody>
      </p:sp>
      <p:sp>
        <p:nvSpPr>
          <p:cNvPr id="81" name="矩形 21"/>
          <p:cNvSpPr/>
          <p:nvPr/>
        </p:nvSpPr>
        <p:spPr>
          <a:xfrm>
            <a:off x="6026150" y="4953000"/>
            <a:ext cx="7429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0.74</a:t>
            </a:r>
            <a:endParaRPr lang="zh-CN" altLang="en-US" dirty="0">
              <a:solidFill>
                <a:srgbClr val="FF0000"/>
              </a:solidFill>
            </a:endParaRPr>
          </a:p>
        </p:txBody>
      </p:sp>
      <p:sp>
        <p:nvSpPr>
          <p:cNvPr id="82" name="矩形 21"/>
          <p:cNvSpPr/>
          <p:nvPr/>
        </p:nvSpPr>
        <p:spPr>
          <a:xfrm>
            <a:off x="5448300" y="5029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0.1</a:t>
            </a:r>
            <a:endParaRPr lang="zh-CN" altLang="en-US" dirty="0">
              <a:solidFill>
                <a:srgbClr val="FF0000"/>
              </a:solidFill>
            </a:endParaRPr>
          </a:p>
        </p:txBody>
      </p:sp>
      <p:sp>
        <p:nvSpPr>
          <p:cNvPr id="83" name="矩形 21"/>
          <p:cNvSpPr/>
          <p:nvPr/>
        </p:nvSpPr>
        <p:spPr>
          <a:xfrm>
            <a:off x="5200650" y="5791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0.1</a:t>
            </a:r>
            <a:endParaRPr lang="zh-CN" altLang="en-US" dirty="0">
              <a:solidFill>
                <a:srgbClr val="FF0000"/>
              </a:solidFill>
            </a:endParaRPr>
          </a:p>
        </p:txBody>
      </p:sp>
      <p:sp>
        <p:nvSpPr>
          <p:cNvPr id="84" name="矩形 21"/>
          <p:cNvSpPr/>
          <p:nvPr/>
        </p:nvSpPr>
        <p:spPr>
          <a:xfrm>
            <a:off x="4705350" y="5334000"/>
            <a:ext cx="8255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0.05</a:t>
            </a:r>
            <a:endParaRPr lang="zh-CN" altLang="en-US" dirty="0">
              <a:solidFill>
                <a:srgbClr val="FF0000"/>
              </a:solidFill>
            </a:endParaRPr>
          </a:p>
        </p:txBody>
      </p:sp>
    </p:spTree>
    <p:extLst>
      <p:ext uri="{BB962C8B-B14F-4D97-AF65-F5344CB8AC3E}">
        <p14:creationId xmlns:p14="http://schemas.microsoft.com/office/powerpoint/2010/main" val="35689763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linds(horizontal)">
                                      <p:cBhvr>
                                        <p:cTn id="7" dur="500"/>
                                        <p:tgtEl>
                                          <p:spTgt spid="7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linds(horizontal)">
                                      <p:cBhvr>
                                        <p:cTn id="10" dur="500"/>
                                        <p:tgtEl>
                                          <p:spTgt spid="7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blinds(horizontal)">
                                      <p:cBhvr>
                                        <p:cTn id="13" dur="500"/>
                                        <p:tgtEl>
                                          <p:spTgt spid="7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blinds(horizontal)">
                                      <p:cBhvr>
                                        <p:cTn id="16" dur="500"/>
                                        <p:tgtEl>
                                          <p:spTgt spid="7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linds(horizontal)">
                                      <p:cBhvr>
                                        <p:cTn id="19" dur="500"/>
                                        <p:tgtEl>
                                          <p:spTgt spid="8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linds(horizontal)">
                                      <p:cBhvr>
                                        <p:cTn id="22" dur="500"/>
                                        <p:tgtEl>
                                          <p:spTgt spid="8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blinds(horizontal)">
                                      <p:cBhvr>
                                        <p:cTn id="25" dur="500"/>
                                        <p:tgtEl>
                                          <p:spTgt spid="8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linds(horizontal)">
                                      <p:cBhvr>
                                        <p:cTn id="28" dur="500"/>
                                        <p:tgtEl>
                                          <p:spTgt spid="8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blinds(horizontal)">
                                      <p:cBhvr>
                                        <p:cTn id="3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P spid="81" grpId="0"/>
      <p:bldP spid="82" grpId="0"/>
      <p:bldP spid="83" grpId="0"/>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rPr>
              <a:t>Case 3: </a:t>
            </a:r>
            <a:r>
              <a:rPr lang="en-US" sz="3600" dirty="0" smtClean="0"/>
              <a:t>Influential verse Susceptible</a:t>
            </a:r>
            <a:r>
              <a:rPr lang="en-US" sz="3600" baseline="30000" dirty="0" smtClean="0"/>
              <a:t>[1]</a:t>
            </a:r>
            <a:endParaRPr lang="en-US" sz="3600" baseline="30000" dirty="0"/>
          </a:p>
        </p:txBody>
      </p:sp>
      <p:sp>
        <p:nvSpPr>
          <p:cNvPr id="3" name="Content Placeholder 2"/>
          <p:cNvSpPr>
            <a:spLocks noGrp="1"/>
          </p:cNvSpPr>
          <p:nvPr>
            <p:ph idx="1"/>
          </p:nvPr>
        </p:nvSpPr>
        <p:spPr>
          <a:xfrm>
            <a:off x="350841" y="1143004"/>
            <a:ext cx="9139237" cy="4983163"/>
          </a:xfrm>
        </p:spPr>
        <p:txBody>
          <a:bodyPr/>
          <a:lstStyle/>
          <a:p>
            <a:r>
              <a:rPr lang="en-US" sz="2800" dirty="0" smtClean="0"/>
              <a:t>Study of product adoption for 1.3M FB users</a:t>
            </a:r>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Aral and D Walker. Identifying Influential and Susceptible Members of Social Networks. Science, 337:337-341, 2012.</a:t>
            </a:r>
          </a:p>
        </p:txBody>
      </p:sp>
      <p:pic>
        <p:nvPicPr>
          <p:cNvPr id="5" name="Picture 4" descr="Screen Shot 2012-12-31 at 11.49.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314" y="2057400"/>
            <a:ext cx="4926789" cy="3505200"/>
          </a:xfrm>
          <a:prstGeom prst="rect">
            <a:avLst/>
          </a:prstGeom>
        </p:spPr>
      </p:pic>
      <p:sp>
        <p:nvSpPr>
          <p:cNvPr id="6" name="Rectangle 5"/>
          <p:cNvSpPr/>
          <p:nvPr/>
        </p:nvSpPr>
        <p:spPr>
          <a:xfrm>
            <a:off x="82550" y="1828800"/>
            <a:ext cx="5035550" cy="44196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8000" tIns="187200" rtlCol="0" anchor="t"/>
          <a:lstStyle/>
          <a:p>
            <a:r>
              <a:rPr lang="en-US" sz="2400" b="1" dirty="0" smtClean="0">
                <a:solidFill>
                  <a:srgbClr val="800000"/>
                </a:solidFill>
              </a:rPr>
              <a:t>Results:</a:t>
            </a:r>
          </a:p>
          <a:p>
            <a:pPr marL="285750" indent="-285750">
              <a:spcBef>
                <a:spcPts val="600"/>
              </a:spcBef>
              <a:buFont typeface="Lucida Grande"/>
              <a:buChar char="-"/>
            </a:pPr>
            <a:r>
              <a:rPr lang="en-US" sz="2000" dirty="0" smtClean="0">
                <a:solidFill>
                  <a:srgbClr val="0000CC"/>
                </a:solidFill>
              </a:rPr>
              <a:t>Younger</a:t>
            </a:r>
            <a:r>
              <a:rPr lang="en-US" sz="2000" dirty="0" smtClean="0">
                <a:solidFill>
                  <a:schemeClr val="tx1"/>
                </a:solidFill>
              </a:rPr>
              <a:t> </a:t>
            </a:r>
            <a:r>
              <a:rPr lang="en-US" sz="2000" dirty="0">
                <a:solidFill>
                  <a:schemeClr val="tx1"/>
                </a:solidFill>
              </a:rPr>
              <a:t>users are more </a:t>
            </a:r>
            <a:r>
              <a:rPr lang="en-US" sz="2000" dirty="0" smtClean="0">
                <a:solidFill>
                  <a:schemeClr val="tx1"/>
                </a:solidFill>
              </a:rPr>
              <a:t>(18%, </a:t>
            </a:r>
            <a:r>
              <a:rPr lang="en-US" sz="2000" i="1" dirty="0" smtClean="0">
                <a:solidFill>
                  <a:schemeClr val="tx1"/>
                </a:solidFill>
              </a:rPr>
              <a:t>P</a:t>
            </a:r>
            <a:r>
              <a:rPr lang="en-US" sz="2000" dirty="0" smtClean="0">
                <a:solidFill>
                  <a:schemeClr val="tx1"/>
                </a:solidFill>
              </a:rPr>
              <a:t>&lt;0.05) susceptible </a:t>
            </a:r>
            <a:r>
              <a:rPr lang="en-US" sz="2000" dirty="0">
                <a:solidFill>
                  <a:schemeClr val="tx1"/>
                </a:solidFill>
              </a:rPr>
              <a:t>to influence than </a:t>
            </a:r>
            <a:r>
              <a:rPr lang="en-US" sz="2000" dirty="0">
                <a:solidFill>
                  <a:srgbClr val="0000CC"/>
                </a:solidFill>
              </a:rPr>
              <a:t>older</a:t>
            </a:r>
            <a:r>
              <a:rPr lang="en-US" sz="2000" dirty="0">
                <a:solidFill>
                  <a:schemeClr val="tx1"/>
                </a:solidFill>
              </a:rPr>
              <a:t> users</a:t>
            </a:r>
          </a:p>
          <a:p>
            <a:pPr marL="285750" indent="-285750">
              <a:spcBef>
                <a:spcPts val="600"/>
              </a:spcBef>
              <a:buFont typeface="Lucida Grande"/>
              <a:buChar char="-"/>
            </a:pPr>
            <a:r>
              <a:rPr lang="en-US" sz="2000" dirty="0">
                <a:solidFill>
                  <a:srgbClr val="0000CC"/>
                </a:solidFill>
              </a:rPr>
              <a:t>Men</a:t>
            </a:r>
            <a:r>
              <a:rPr lang="en-US" sz="2000" dirty="0">
                <a:solidFill>
                  <a:schemeClr val="tx1"/>
                </a:solidFill>
              </a:rPr>
              <a:t> are more </a:t>
            </a:r>
            <a:r>
              <a:rPr lang="en-US" sz="2000" dirty="0" smtClean="0">
                <a:solidFill>
                  <a:schemeClr val="tx1"/>
                </a:solidFill>
              </a:rPr>
              <a:t>(49%, </a:t>
            </a:r>
            <a:r>
              <a:rPr lang="en-US" sz="2000" i="1" dirty="0" smtClean="0">
                <a:solidFill>
                  <a:schemeClr val="tx1"/>
                </a:solidFill>
              </a:rPr>
              <a:t>P</a:t>
            </a:r>
            <a:r>
              <a:rPr lang="en-US" sz="2000" dirty="0" smtClean="0">
                <a:solidFill>
                  <a:schemeClr val="tx1"/>
                </a:solidFill>
              </a:rPr>
              <a:t>&lt;0.05) influential </a:t>
            </a:r>
            <a:r>
              <a:rPr lang="en-US" sz="2000" dirty="0">
                <a:solidFill>
                  <a:schemeClr val="tx1"/>
                </a:solidFill>
              </a:rPr>
              <a:t>than </a:t>
            </a:r>
            <a:r>
              <a:rPr lang="en-US" sz="2000" dirty="0" smtClean="0">
                <a:solidFill>
                  <a:srgbClr val="0000CC"/>
                </a:solidFill>
              </a:rPr>
              <a:t>women</a:t>
            </a:r>
            <a:endParaRPr lang="en-US" sz="2000" dirty="0">
              <a:solidFill>
                <a:srgbClr val="0000CC"/>
              </a:solidFill>
            </a:endParaRPr>
          </a:p>
          <a:p>
            <a:pPr marL="285750" indent="-285750">
              <a:spcBef>
                <a:spcPts val="600"/>
              </a:spcBef>
              <a:buFont typeface="Lucida Grande"/>
              <a:buChar char="-"/>
            </a:pPr>
            <a:r>
              <a:rPr lang="en-US" sz="2000" dirty="0" smtClean="0">
                <a:solidFill>
                  <a:srgbClr val="0000CC"/>
                </a:solidFill>
              </a:rPr>
              <a:t>Single and Married individuals </a:t>
            </a:r>
            <a:r>
              <a:rPr lang="en-US" sz="2000" dirty="0" smtClean="0">
                <a:solidFill>
                  <a:srgbClr val="000000"/>
                </a:solidFill>
              </a:rPr>
              <a:t>are significantly more (&gt;100%, </a:t>
            </a:r>
            <a:r>
              <a:rPr lang="en-US" sz="2000" i="1" dirty="0" smtClean="0">
                <a:solidFill>
                  <a:srgbClr val="000000"/>
                </a:solidFill>
              </a:rPr>
              <a:t>P</a:t>
            </a:r>
            <a:r>
              <a:rPr lang="en-US" sz="2000" dirty="0" smtClean="0">
                <a:solidFill>
                  <a:srgbClr val="000000"/>
                </a:solidFill>
              </a:rPr>
              <a:t>&lt;0.05) influential than those who are in a </a:t>
            </a:r>
            <a:r>
              <a:rPr lang="en-US" sz="2000" dirty="0" smtClean="0">
                <a:solidFill>
                  <a:srgbClr val="0000CC"/>
                </a:solidFill>
              </a:rPr>
              <a:t>relationship</a:t>
            </a:r>
          </a:p>
          <a:p>
            <a:pPr marL="285750" indent="-285750">
              <a:spcBef>
                <a:spcPts val="600"/>
              </a:spcBef>
              <a:buFont typeface="Lucida Grande"/>
              <a:buChar char="-"/>
            </a:pPr>
            <a:r>
              <a:rPr lang="en-US" sz="2000" dirty="0" smtClean="0">
                <a:solidFill>
                  <a:srgbClr val="0000CC"/>
                </a:solidFill>
              </a:rPr>
              <a:t>Married </a:t>
            </a:r>
            <a:r>
              <a:rPr lang="en-US" sz="2000" dirty="0">
                <a:solidFill>
                  <a:srgbClr val="0000CC"/>
                </a:solidFill>
              </a:rPr>
              <a:t>individuals </a:t>
            </a:r>
            <a:r>
              <a:rPr lang="en-US" sz="2000" dirty="0">
                <a:solidFill>
                  <a:schemeClr val="tx1"/>
                </a:solidFill>
              </a:rPr>
              <a:t>are the least susceptible to </a:t>
            </a:r>
            <a:r>
              <a:rPr lang="en-US" sz="2000" dirty="0" smtClean="0">
                <a:solidFill>
                  <a:schemeClr val="tx1"/>
                </a:solidFill>
              </a:rPr>
              <a:t>influence</a:t>
            </a:r>
            <a:endParaRPr lang="en-US" dirty="0" smtClean="0">
              <a:solidFill>
                <a:schemeClr val="tx1"/>
              </a:solidFill>
            </a:endParaRPr>
          </a:p>
          <a:p>
            <a:endParaRPr lang="en-US" dirty="0">
              <a:solidFill>
                <a:schemeClr val="tx1"/>
              </a:solidFill>
            </a:endParaRPr>
          </a:p>
        </p:txBody>
      </p:sp>
      <p:sp>
        <p:nvSpPr>
          <p:cNvPr id="7" name="Rectangle 6"/>
          <p:cNvSpPr/>
          <p:nvPr/>
        </p:nvSpPr>
        <p:spPr>
          <a:xfrm>
            <a:off x="7677150" y="2362200"/>
            <a:ext cx="660400" cy="152400"/>
          </a:xfrm>
          <a:prstGeom prst="rect">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endCxn id="7" idx="1"/>
          </p:cNvCxnSpPr>
          <p:nvPr/>
        </p:nvCxnSpPr>
        <p:spPr>
          <a:xfrm flipV="1">
            <a:off x="4457700" y="2438400"/>
            <a:ext cx="3219450" cy="3810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759700" y="3378716"/>
            <a:ext cx="825500" cy="189726"/>
          </a:xfrm>
          <a:prstGeom prst="rect">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endCxn id="14" idx="1"/>
          </p:cNvCxnSpPr>
          <p:nvPr/>
        </p:nvCxnSpPr>
        <p:spPr>
          <a:xfrm flipV="1">
            <a:off x="4622800" y="3473583"/>
            <a:ext cx="3136900" cy="184021"/>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8" idx="1"/>
          </p:cNvCxnSpPr>
          <p:nvPr/>
        </p:nvCxnSpPr>
        <p:spPr>
          <a:xfrm>
            <a:off x="4622800" y="3657600"/>
            <a:ext cx="2393950" cy="50284"/>
          </a:xfrm>
          <a:prstGeom prst="straightConnector1">
            <a:avLst/>
          </a:prstGeom>
          <a:ln w="19050" cmpd="sng">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16750" y="3631684"/>
            <a:ext cx="660400" cy="152400"/>
          </a:xfrm>
          <a:prstGeom prst="rect">
            <a:avLst/>
          </a:prstGeom>
          <a:noFill/>
          <a:ln w="19050" cmpd="sng">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endCxn id="23" idx="1"/>
          </p:cNvCxnSpPr>
          <p:nvPr/>
        </p:nvCxnSpPr>
        <p:spPr>
          <a:xfrm>
            <a:off x="4457700" y="2819400"/>
            <a:ext cx="2641600" cy="381000"/>
          </a:xfrm>
          <a:prstGeom prst="straightConnector1">
            <a:avLst/>
          </a:prstGeom>
          <a:ln w="19050" cmpd="sng">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099300" y="3124200"/>
            <a:ext cx="660400" cy="152400"/>
          </a:xfrm>
          <a:prstGeom prst="rect">
            <a:avLst/>
          </a:prstGeom>
          <a:noFill/>
          <a:ln w="19050" cmpd="sng">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420100" y="3962400"/>
            <a:ext cx="825500" cy="189726"/>
          </a:xfrm>
          <a:prstGeom prst="rect">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a:endCxn id="33" idx="1"/>
          </p:cNvCxnSpPr>
          <p:nvPr/>
        </p:nvCxnSpPr>
        <p:spPr>
          <a:xfrm flipV="1">
            <a:off x="4787900" y="4057267"/>
            <a:ext cx="3632200" cy="286137"/>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750300" y="4724400"/>
            <a:ext cx="577850" cy="152400"/>
          </a:xfrm>
          <a:prstGeom prst="rect">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a:endCxn id="35" idx="1"/>
          </p:cNvCxnSpPr>
          <p:nvPr/>
        </p:nvCxnSpPr>
        <p:spPr>
          <a:xfrm>
            <a:off x="4787900" y="4343400"/>
            <a:ext cx="3962400" cy="4572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40" idx="1"/>
          </p:cNvCxnSpPr>
          <p:nvPr/>
        </p:nvCxnSpPr>
        <p:spPr>
          <a:xfrm flipV="1">
            <a:off x="4787900" y="4330443"/>
            <a:ext cx="1981200" cy="12958"/>
          </a:xfrm>
          <a:prstGeom prst="straightConnector1">
            <a:avLst/>
          </a:prstGeom>
          <a:ln w="19050" cmpd="sng">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769100" y="4241284"/>
            <a:ext cx="1320800" cy="178316"/>
          </a:xfrm>
          <a:prstGeom prst="rect">
            <a:avLst/>
          </a:prstGeom>
          <a:noFill/>
          <a:ln w="19050" cmpd="sng">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838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Understanding the Emotional Impact </a:t>
            </a:r>
            <a:r>
              <a:rPr lang="en-US" dirty="0" smtClean="0"/>
              <a:t>in Social Networks</a:t>
            </a:r>
            <a:endParaRPr lang="en-US" dirty="0"/>
          </a:p>
        </p:txBody>
      </p:sp>
      <p:sp>
        <p:nvSpPr>
          <p:cNvPr id="7" name="矩形 2"/>
          <p:cNvSpPr>
            <a:spLocks noChangeArrowheads="1"/>
          </p:cNvSpPr>
          <p:nvPr/>
        </p:nvSpPr>
        <p:spPr bwMode="auto">
          <a:xfrm>
            <a:off x="0" y="6400804"/>
            <a:ext cx="9906000" cy="461665"/>
          </a:xfrm>
          <a:prstGeom prst="rect">
            <a:avLst/>
          </a:prstGeom>
          <a:solidFill>
            <a:schemeClr val="bg1"/>
          </a:solidFill>
          <a:ln w="9525">
            <a:noFill/>
            <a:miter lim="800000"/>
            <a:headEnd/>
            <a:tailEnd/>
          </a:ln>
        </p:spPr>
        <p:txBody>
          <a:bodyPr wrap="square">
            <a:spAutoFit/>
          </a:bodyPr>
          <a:lstStyle/>
          <a:p>
            <a:r>
              <a:rPr lang="en-US" altLang="zh-CN" sz="1200" dirty="0" smtClean="0"/>
              <a:t>[1] J. </a:t>
            </a:r>
            <a:r>
              <a:rPr lang="en-US" altLang="zh-CN" sz="1200" dirty="0" err="1"/>
              <a:t>Jia</a:t>
            </a:r>
            <a:r>
              <a:rPr lang="en-US" altLang="zh-CN" sz="1200" dirty="0"/>
              <a:t>, </a:t>
            </a:r>
            <a:r>
              <a:rPr lang="en-US" altLang="zh-CN" sz="1200" dirty="0" smtClean="0"/>
              <a:t>S. </a:t>
            </a:r>
            <a:r>
              <a:rPr lang="en-US" altLang="zh-CN" sz="1200" dirty="0"/>
              <a:t>Wu, </a:t>
            </a:r>
            <a:r>
              <a:rPr lang="en-US" altLang="zh-CN" sz="1200" dirty="0" smtClean="0"/>
              <a:t>X. </a:t>
            </a:r>
            <a:r>
              <a:rPr lang="en-US" altLang="zh-CN" sz="1200" dirty="0"/>
              <a:t>Wang, </a:t>
            </a:r>
            <a:r>
              <a:rPr lang="en-US" altLang="zh-CN" sz="1200" dirty="0" smtClean="0"/>
              <a:t>P. </a:t>
            </a:r>
            <a:r>
              <a:rPr lang="en-US" altLang="zh-CN" sz="1200" dirty="0"/>
              <a:t>Hu, </a:t>
            </a:r>
            <a:r>
              <a:rPr lang="en-US" altLang="zh-CN" sz="1200" dirty="0" smtClean="0"/>
              <a:t>L. </a:t>
            </a:r>
            <a:r>
              <a:rPr lang="en-US" altLang="zh-CN" sz="1200" dirty="0" err="1"/>
              <a:t>Cai</a:t>
            </a:r>
            <a:r>
              <a:rPr lang="en-US" altLang="zh-CN" sz="1200" dirty="0"/>
              <a:t>, and </a:t>
            </a:r>
            <a:r>
              <a:rPr lang="en-US" altLang="zh-CN" sz="1200" dirty="0" smtClean="0"/>
              <a:t>J. </a:t>
            </a:r>
            <a:r>
              <a:rPr lang="en-US" altLang="zh-CN" sz="1200" dirty="0"/>
              <a:t>Tang. Can We Understand van Gogh’s Mood? Learning to Infer Affects from Images in Social Networks. In </a:t>
            </a:r>
            <a:r>
              <a:rPr lang="en-US" altLang="zh-CN" sz="1200" dirty="0" smtClean="0"/>
              <a:t>ACM Multimedia, pages </a:t>
            </a:r>
            <a:r>
              <a:rPr lang="en-US" altLang="zh-CN" sz="1200" dirty="0"/>
              <a:t>857-</a:t>
            </a:r>
            <a:r>
              <a:rPr lang="en-US" altLang="zh-CN" sz="1200" dirty="0" smtClean="0"/>
              <a:t>860, 2012.</a:t>
            </a:r>
            <a:endParaRPr lang="zh-CN" altLang="en-US" sz="1200" dirty="0"/>
          </a:p>
        </p:txBody>
      </p:sp>
    </p:spTree>
    <p:extLst>
      <p:ext uri="{BB962C8B-B14F-4D97-AF65-F5344CB8AC3E}">
        <p14:creationId xmlns:p14="http://schemas.microsoft.com/office/powerpoint/2010/main" val="133317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1618551855"/>
              </p:ext>
            </p:extLst>
          </p:nvPr>
        </p:nvGraphicFramePr>
        <p:xfrm>
          <a:off x="-389146" y="1676401"/>
          <a:ext cx="695477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749553"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990854"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766222"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4152904" y="1869724"/>
            <a:ext cx="431800" cy="395287"/>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lumMod val="50000"/>
                  </a:schemeClr>
                </a:solidFill>
                <a:ea typeface="黑体" pitchFamily="49" charset="-122"/>
              </a:rPr>
              <a:t>1</a:t>
            </a:r>
            <a:endParaRPr lang="zh-CN" altLang="en-US" sz="2400" b="1" dirty="0">
              <a:solidFill>
                <a:schemeClr val="bg1">
                  <a:lumMod val="50000"/>
                </a:schemeClr>
              </a:solidFill>
              <a:ea typeface="黑体" pitchFamily="49" charset="-122"/>
            </a:endParaRPr>
          </a:p>
        </p:txBody>
      </p:sp>
      <p:sp>
        <p:nvSpPr>
          <p:cNvPr id="32" name="椭圆 31"/>
          <p:cNvSpPr/>
          <p:nvPr/>
        </p:nvSpPr>
        <p:spPr>
          <a:xfrm>
            <a:off x="4500050" y="3328017"/>
            <a:ext cx="430213" cy="395288"/>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lumMod val="50000"/>
                  </a:schemeClr>
                </a:solidFill>
                <a:ea typeface="黑体" pitchFamily="49" charset="-122"/>
              </a:rPr>
              <a:t>2</a:t>
            </a:r>
            <a:endParaRPr lang="zh-CN" altLang="en-US" sz="2400" b="1" dirty="0">
              <a:solidFill>
                <a:schemeClr val="bg1">
                  <a:lumMod val="50000"/>
                </a:schemeClr>
              </a:solidFill>
              <a:ea typeface="黑体" pitchFamily="49" charset="-122"/>
            </a:endParaRPr>
          </a:p>
        </p:txBody>
      </p:sp>
      <p:sp>
        <p:nvSpPr>
          <p:cNvPr id="33" name="椭圆 32"/>
          <p:cNvSpPr/>
          <p:nvPr/>
        </p:nvSpPr>
        <p:spPr>
          <a:xfrm>
            <a:off x="4189415" y="4589041"/>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0000"/>
                </a:solidFill>
                <a:ea typeface="黑体" pitchFamily="49" charset="-122"/>
              </a:rPr>
              <a:t>3</a:t>
            </a:r>
            <a:endParaRPr lang="zh-CN" altLang="en-US" sz="2400" b="1" dirty="0">
              <a:solidFill>
                <a:srgbClr val="FF0000"/>
              </a:solidFill>
              <a:ea typeface="黑体" pitchFamily="49" charset="-122"/>
            </a:endParaRPr>
          </a:p>
        </p:txBody>
      </p:sp>
    </p:spTree>
    <p:custDataLst>
      <p:tags r:id="rId1"/>
    </p:custDataLst>
    <p:extLst>
      <p:ext uri="{BB962C8B-B14F-4D97-AF65-F5344CB8AC3E}">
        <p14:creationId xmlns:p14="http://schemas.microsoft.com/office/powerpoint/2010/main" val="1951338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pPr eaLnBrk="1" hangingPunct="1"/>
            <a:r>
              <a:rPr lang="en-US" altLang="zh-CN" smtClean="0"/>
              <a:t>Influence Maximization</a:t>
            </a:r>
            <a:endParaRPr lang="zh-CN" altLang="en-US" smtClean="0"/>
          </a:p>
        </p:txBody>
      </p:sp>
      <p:sp>
        <p:nvSpPr>
          <p:cNvPr id="94210" name="内容占位符 2"/>
          <p:cNvSpPr>
            <a:spLocks noGrp="1"/>
          </p:cNvSpPr>
          <p:nvPr>
            <p:ph idx="1"/>
          </p:nvPr>
        </p:nvSpPr>
        <p:spPr>
          <a:xfrm>
            <a:off x="350839" y="1066801"/>
            <a:ext cx="9555164" cy="4929188"/>
          </a:xfrm>
        </p:spPr>
        <p:txBody>
          <a:bodyPr/>
          <a:lstStyle/>
          <a:p>
            <a:pPr eaLnBrk="1" hangingPunct="1"/>
            <a:r>
              <a:rPr lang="en-US" altLang="zh-CN" sz="2400" smtClean="0"/>
              <a:t>Influence maximization</a:t>
            </a:r>
          </a:p>
          <a:p>
            <a:pPr lvl="1" eaLnBrk="1" hangingPunct="1"/>
            <a:r>
              <a:rPr lang="en-US" altLang="zh-CN" sz="2000" smtClean="0"/>
              <a:t>Minimize marketing cost and more generally to maximize profit.</a:t>
            </a:r>
          </a:p>
          <a:p>
            <a:pPr lvl="1" eaLnBrk="1" hangingPunct="1"/>
            <a:r>
              <a:rPr lang="en-US" altLang="zh-CN" sz="2000" smtClean="0"/>
              <a:t>E.g., to get a small number of influential users to adopt a new product, and subsequently trigger a large cascade of further adoptions.</a:t>
            </a:r>
          </a:p>
          <a:p>
            <a:pPr eaLnBrk="1" hangingPunct="1"/>
            <a:endParaRPr lang="en-US" altLang="zh-CN" sz="2400" smtClean="0"/>
          </a:p>
          <a:p>
            <a:pPr eaLnBrk="1" hangingPunct="1"/>
            <a:endParaRPr lang="en-US" altLang="zh-CN" sz="2400" smtClean="0"/>
          </a:p>
          <a:p>
            <a:pPr eaLnBrk="1" hangingPunct="1"/>
            <a:endParaRPr lang="en-US" altLang="zh-CN" sz="2400" smtClean="0"/>
          </a:p>
          <a:p>
            <a:pPr eaLnBrk="1" hangingPunct="1"/>
            <a:endParaRPr lang="en-US" altLang="zh-CN" sz="2400" smtClean="0"/>
          </a:p>
          <a:p>
            <a:pPr eaLnBrk="1" hangingPunct="1"/>
            <a:endParaRPr lang="en-US" altLang="zh-CN" sz="2400" smtClean="0"/>
          </a:p>
          <a:p>
            <a:pPr eaLnBrk="1" hangingPunct="1"/>
            <a:endParaRPr lang="en-US" altLang="zh-CN" sz="2000" smtClean="0"/>
          </a:p>
          <a:p>
            <a:pPr eaLnBrk="1" hangingPunct="1"/>
            <a:endParaRPr lang="en-US" altLang="zh-CN" sz="2000" smtClean="0"/>
          </a:p>
        </p:txBody>
      </p:sp>
      <p:grpSp>
        <p:nvGrpSpPr>
          <p:cNvPr id="94211" name="组 34"/>
          <p:cNvGrpSpPr>
            <a:grpSpLocks/>
          </p:cNvGrpSpPr>
          <p:nvPr/>
        </p:nvGrpSpPr>
        <p:grpSpPr bwMode="auto">
          <a:xfrm>
            <a:off x="2063750" y="2895604"/>
            <a:ext cx="5695950" cy="3010679"/>
            <a:chOff x="685800" y="1411069"/>
            <a:chExt cx="4953000" cy="2734367"/>
          </a:xfrm>
        </p:grpSpPr>
        <p:grpSp>
          <p:nvGrpSpPr>
            <p:cNvPr id="94215" name="组 35"/>
            <p:cNvGrpSpPr>
              <a:grpSpLocks/>
            </p:cNvGrpSpPr>
            <p:nvPr/>
          </p:nvGrpSpPr>
          <p:grpSpPr bwMode="auto">
            <a:xfrm>
              <a:off x="685800" y="1600200"/>
              <a:ext cx="4343400" cy="2545236"/>
              <a:chOff x="685800" y="1600200"/>
              <a:chExt cx="4343400" cy="2545236"/>
            </a:xfrm>
          </p:grpSpPr>
          <p:grpSp>
            <p:nvGrpSpPr>
              <p:cNvPr id="94218" name="组 38"/>
              <p:cNvGrpSpPr>
                <a:grpSpLocks/>
              </p:cNvGrpSpPr>
              <p:nvPr/>
            </p:nvGrpSpPr>
            <p:grpSpPr bwMode="auto">
              <a:xfrm>
                <a:off x="685800" y="1600200"/>
                <a:ext cx="4343400" cy="2545236"/>
                <a:chOff x="685800" y="1600200"/>
                <a:chExt cx="4343400" cy="2545236"/>
              </a:xfrm>
            </p:grpSpPr>
            <p:pic>
              <p:nvPicPr>
                <p:cNvPr id="94225" name="Picture 2"/>
                <p:cNvPicPr>
                  <a:picLocks noChangeAspect="1" noChangeArrowheads="1"/>
                </p:cNvPicPr>
                <p:nvPr/>
              </p:nvPicPr>
              <p:blipFill>
                <a:blip r:embed="rId3" cstate="print"/>
                <a:srcRect/>
                <a:stretch>
                  <a:fillRect/>
                </a:stretch>
              </p:blipFill>
              <p:spPr bwMode="auto">
                <a:xfrm>
                  <a:off x="1371600" y="2209800"/>
                  <a:ext cx="365130" cy="365130"/>
                </a:xfrm>
                <a:prstGeom prst="rect">
                  <a:avLst/>
                </a:prstGeom>
                <a:noFill/>
                <a:ln w="9525">
                  <a:noFill/>
                  <a:miter lim="800000"/>
                  <a:headEnd/>
                  <a:tailEnd/>
                </a:ln>
              </p:spPr>
            </p:pic>
            <p:pic>
              <p:nvPicPr>
                <p:cNvPr id="94226" name="Picture 2"/>
                <p:cNvPicPr>
                  <a:picLocks noChangeAspect="1" noChangeArrowheads="1"/>
                </p:cNvPicPr>
                <p:nvPr/>
              </p:nvPicPr>
              <p:blipFill>
                <a:blip r:embed="rId3" cstate="print"/>
                <a:srcRect/>
                <a:stretch>
                  <a:fillRect/>
                </a:stretch>
              </p:blipFill>
              <p:spPr bwMode="auto">
                <a:xfrm>
                  <a:off x="2819400" y="1981200"/>
                  <a:ext cx="365130" cy="365130"/>
                </a:xfrm>
                <a:prstGeom prst="rect">
                  <a:avLst/>
                </a:prstGeom>
                <a:noFill/>
                <a:ln w="9525">
                  <a:noFill/>
                  <a:miter lim="800000"/>
                  <a:headEnd/>
                  <a:tailEnd/>
                </a:ln>
              </p:spPr>
            </p:pic>
            <p:pic>
              <p:nvPicPr>
                <p:cNvPr id="94227" name="Picture 2"/>
                <p:cNvPicPr>
                  <a:picLocks noChangeAspect="1" noChangeArrowheads="1"/>
                </p:cNvPicPr>
                <p:nvPr/>
              </p:nvPicPr>
              <p:blipFill>
                <a:blip r:embed="rId3" cstate="print"/>
                <a:srcRect/>
                <a:stretch>
                  <a:fillRect/>
                </a:stretch>
              </p:blipFill>
              <p:spPr bwMode="auto">
                <a:xfrm>
                  <a:off x="4267200" y="2286000"/>
                  <a:ext cx="365130" cy="365130"/>
                </a:xfrm>
                <a:prstGeom prst="rect">
                  <a:avLst/>
                </a:prstGeom>
                <a:noFill/>
                <a:ln w="9525">
                  <a:noFill/>
                  <a:miter lim="800000"/>
                  <a:headEnd/>
                  <a:tailEnd/>
                </a:ln>
              </p:spPr>
            </p:pic>
            <p:pic>
              <p:nvPicPr>
                <p:cNvPr id="94228" name="Picture 2"/>
                <p:cNvPicPr>
                  <a:picLocks noChangeAspect="1" noChangeArrowheads="1"/>
                </p:cNvPicPr>
                <p:nvPr/>
              </p:nvPicPr>
              <p:blipFill>
                <a:blip r:embed="rId3" cstate="print"/>
                <a:srcRect/>
                <a:stretch>
                  <a:fillRect/>
                </a:stretch>
              </p:blipFill>
              <p:spPr bwMode="auto">
                <a:xfrm>
                  <a:off x="1447800" y="3733800"/>
                  <a:ext cx="365130" cy="365130"/>
                </a:xfrm>
                <a:prstGeom prst="rect">
                  <a:avLst/>
                </a:prstGeom>
                <a:noFill/>
                <a:ln w="9525">
                  <a:noFill/>
                  <a:miter lim="800000"/>
                  <a:headEnd/>
                  <a:tailEnd/>
                </a:ln>
              </p:spPr>
            </p:pic>
            <p:pic>
              <p:nvPicPr>
                <p:cNvPr id="94229" name="Picture 2"/>
                <p:cNvPicPr>
                  <a:picLocks noChangeAspect="1" noChangeArrowheads="1"/>
                </p:cNvPicPr>
                <p:nvPr/>
              </p:nvPicPr>
              <p:blipFill>
                <a:blip r:embed="rId3" cstate="print"/>
                <a:srcRect/>
                <a:stretch>
                  <a:fillRect/>
                </a:stretch>
              </p:blipFill>
              <p:spPr bwMode="auto">
                <a:xfrm>
                  <a:off x="2895600" y="3124200"/>
                  <a:ext cx="365130" cy="365130"/>
                </a:xfrm>
                <a:prstGeom prst="rect">
                  <a:avLst/>
                </a:prstGeom>
                <a:noFill/>
                <a:ln w="9525">
                  <a:noFill/>
                  <a:miter lim="800000"/>
                  <a:headEnd/>
                  <a:tailEnd/>
                </a:ln>
              </p:spPr>
            </p:pic>
            <p:pic>
              <p:nvPicPr>
                <p:cNvPr id="94230" name="Picture 2"/>
                <p:cNvPicPr>
                  <a:picLocks noChangeAspect="1" noChangeArrowheads="1"/>
                </p:cNvPicPr>
                <p:nvPr/>
              </p:nvPicPr>
              <p:blipFill>
                <a:blip r:embed="rId3" cstate="print"/>
                <a:srcRect/>
                <a:stretch>
                  <a:fillRect/>
                </a:stretch>
              </p:blipFill>
              <p:spPr bwMode="auto">
                <a:xfrm>
                  <a:off x="4191000" y="3429000"/>
                  <a:ext cx="365130" cy="365130"/>
                </a:xfrm>
                <a:prstGeom prst="rect">
                  <a:avLst/>
                </a:prstGeom>
                <a:noFill/>
                <a:ln w="9525">
                  <a:noFill/>
                  <a:miter lim="800000"/>
                  <a:headEnd/>
                  <a:tailEnd/>
                </a:ln>
              </p:spPr>
            </p:pic>
            <p:cxnSp>
              <p:nvCxnSpPr>
                <p:cNvPr id="52" name="直线连接符 51"/>
                <p:cNvCxnSpPr/>
                <p:nvPr/>
              </p:nvCxnSpPr>
              <p:spPr>
                <a:xfrm>
                  <a:off x="1524000" y="2742820"/>
                  <a:ext cx="76200" cy="838098"/>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线连接符 52"/>
                <p:cNvCxnSpPr/>
                <p:nvPr/>
              </p:nvCxnSpPr>
              <p:spPr>
                <a:xfrm>
                  <a:off x="1905000" y="2590438"/>
                  <a:ext cx="914400" cy="685717"/>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flipV="1">
                  <a:off x="1981200" y="3504727"/>
                  <a:ext cx="762000" cy="380954"/>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线连接符 54"/>
                <p:cNvCxnSpPr/>
                <p:nvPr/>
              </p:nvCxnSpPr>
              <p:spPr>
                <a:xfrm>
                  <a:off x="3276600" y="2438057"/>
                  <a:ext cx="914400" cy="914289"/>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3048000" y="2438057"/>
                  <a:ext cx="0" cy="533335"/>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a:off x="3352800" y="2172341"/>
                  <a:ext cx="838200" cy="76191"/>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线连接符 57"/>
                <p:cNvCxnSpPr/>
                <p:nvPr/>
              </p:nvCxnSpPr>
              <p:spPr>
                <a:xfrm>
                  <a:off x="2911061" y="2449168"/>
                  <a:ext cx="4417" cy="533335"/>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4238" name="文本框 58"/>
                <p:cNvSpPr txBox="1">
                  <a:spLocks noChangeArrowheads="1"/>
                </p:cNvSpPr>
                <p:nvPr/>
              </p:nvSpPr>
              <p:spPr bwMode="auto">
                <a:xfrm>
                  <a:off x="914400" y="3124200"/>
                  <a:ext cx="533401" cy="335436"/>
                </a:xfrm>
                <a:prstGeom prst="rect">
                  <a:avLst/>
                </a:prstGeom>
                <a:noFill/>
                <a:ln w="9525">
                  <a:noFill/>
                  <a:miter lim="800000"/>
                  <a:headEnd/>
                  <a:tailEnd/>
                </a:ln>
              </p:spPr>
              <p:txBody>
                <a:bodyPr>
                  <a:spAutoFit/>
                </a:bodyPr>
                <a:lstStyle/>
                <a:p>
                  <a:r>
                    <a:rPr kumimoji="1" lang="en-US" altLang="zh-CN" smtClean="0"/>
                    <a:t>0.6</a:t>
                  </a:r>
                  <a:endParaRPr kumimoji="1" lang="zh-CN" altLang="en-US"/>
                </a:p>
              </p:txBody>
            </p:sp>
            <p:sp>
              <p:nvSpPr>
                <p:cNvPr id="94239" name="文本框 59"/>
                <p:cNvSpPr txBox="1">
                  <a:spLocks noChangeArrowheads="1"/>
                </p:cNvSpPr>
                <p:nvPr/>
              </p:nvSpPr>
              <p:spPr bwMode="auto">
                <a:xfrm>
                  <a:off x="2209801" y="2438400"/>
                  <a:ext cx="533401" cy="335436"/>
                </a:xfrm>
                <a:prstGeom prst="rect">
                  <a:avLst/>
                </a:prstGeom>
                <a:noFill/>
                <a:ln w="9525">
                  <a:noFill/>
                  <a:miter lim="800000"/>
                  <a:headEnd/>
                  <a:tailEnd/>
                </a:ln>
              </p:spPr>
              <p:txBody>
                <a:bodyPr>
                  <a:spAutoFit/>
                </a:bodyPr>
                <a:lstStyle/>
                <a:p>
                  <a:r>
                    <a:rPr kumimoji="1" lang="en-US" altLang="zh-CN"/>
                    <a:t>0.5</a:t>
                  </a:r>
                  <a:endParaRPr kumimoji="1" lang="zh-CN" altLang="en-US"/>
                </a:p>
              </p:txBody>
            </p:sp>
            <p:sp>
              <p:nvSpPr>
                <p:cNvPr id="94240" name="文本框 60"/>
                <p:cNvSpPr txBox="1">
                  <a:spLocks noChangeArrowheads="1"/>
                </p:cNvSpPr>
                <p:nvPr/>
              </p:nvSpPr>
              <p:spPr bwMode="auto">
                <a:xfrm>
                  <a:off x="2286001" y="3810000"/>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sp>
              <p:nvSpPr>
                <p:cNvPr id="94241" name="文本框 61"/>
                <p:cNvSpPr txBox="1">
                  <a:spLocks noChangeArrowheads="1"/>
                </p:cNvSpPr>
                <p:nvPr/>
              </p:nvSpPr>
              <p:spPr bwMode="auto">
                <a:xfrm>
                  <a:off x="3048000" y="2667000"/>
                  <a:ext cx="533401" cy="335436"/>
                </a:xfrm>
                <a:prstGeom prst="rect">
                  <a:avLst/>
                </a:prstGeom>
                <a:noFill/>
                <a:ln w="9525">
                  <a:noFill/>
                  <a:miter lim="800000"/>
                  <a:headEnd/>
                  <a:tailEnd/>
                </a:ln>
              </p:spPr>
              <p:txBody>
                <a:bodyPr>
                  <a:spAutoFit/>
                </a:bodyPr>
                <a:lstStyle/>
                <a:p>
                  <a:r>
                    <a:rPr kumimoji="1" lang="en-US" altLang="zh-CN"/>
                    <a:t>0.4</a:t>
                  </a:r>
                  <a:endParaRPr kumimoji="1" lang="zh-CN" altLang="en-US"/>
                </a:p>
              </p:txBody>
            </p:sp>
            <p:sp>
              <p:nvSpPr>
                <p:cNvPr id="94242" name="文本框 62"/>
                <p:cNvSpPr txBox="1">
                  <a:spLocks noChangeArrowheads="1"/>
                </p:cNvSpPr>
                <p:nvPr/>
              </p:nvSpPr>
              <p:spPr bwMode="auto">
                <a:xfrm>
                  <a:off x="3810000" y="2805798"/>
                  <a:ext cx="533401" cy="335436"/>
                </a:xfrm>
                <a:prstGeom prst="rect">
                  <a:avLst/>
                </a:prstGeom>
                <a:noFill/>
                <a:ln w="9525">
                  <a:noFill/>
                  <a:miter lim="800000"/>
                  <a:headEnd/>
                  <a:tailEnd/>
                </a:ln>
              </p:spPr>
              <p:txBody>
                <a:bodyPr>
                  <a:spAutoFit/>
                </a:bodyPr>
                <a:lstStyle/>
                <a:p>
                  <a:r>
                    <a:rPr kumimoji="1" lang="en-US" altLang="zh-CN" smtClean="0"/>
                    <a:t>0.6</a:t>
                  </a:r>
                  <a:endParaRPr kumimoji="1" lang="zh-CN" altLang="en-US"/>
                </a:p>
              </p:txBody>
            </p:sp>
            <p:sp>
              <p:nvSpPr>
                <p:cNvPr id="94243" name="文本框 63"/>
                <p:cNvSpPr txBox="1">
                  <a:spLocks noChangeArrowheads="1"/>
                </p:cNvSpPr>
                <p:nvPr/>
              </p:nvSpPr>
              <p:spPr bwMode="auto">
                <a:xfrm>
                  <a:off x="4495799" y="2895600"/>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sp>
              <p:nvSpPr>
                <p:cNvPr id="94244" name="文本框 64"/>
                <p:cNvSpPr txBox="1">
                  <a:spLocks noChangeArrowheads="1"/>
                </p:cNvSpPr>
                <p:nvPr/>
              </p:nvSpPr>
              <p:spPr bwMode="auto">
                <a:xfrm>
                  <a:off x="3657600" y="1905000"/>
                  <a:ext cx="533401" cy="335436"/>
                </a:xfrm>
                <a:prstGeom prst="rect">
                  <a:avLst/>
                </a:prstGeom>
                <a:noFill/>
                <a:ln w="9525">
                  <a:noFill/>
                  <a:miter lim="800000"/>
                  <a:headEnd/>
                  <a:tailEnd/>
                </a:ln>
              </p:spPr>
              <p:txBody>
                <a:bodyPr>
                  <a:spAutoFit/>
                </a:bodyPr>
                <a:lstStyle/>
                <a:p>
                  <a:r>
                    <a:rPr kumimoji="1" lang="en-US" altLang="zh-CN" smtClean="0"/>
                    <a:t>0.8</a:t>
                  </a:r>
                  <a:endParaRPr kumimoji="1" lang="zh-CN" altLang="en-US"/>
                </a:p>
              </p:txBody>
            </p:sp>
            <p:pic>
              <p:nvPicPr>
                <p:cNvPr id="94245" name="图片 65"/>
                <p:cNvPicPr>
                  <a:picLocks noChangeAspect="1"/>
                </p:cNvPicPr>
                <p:nvPr/>
              </p:nvPicPr>
              <p:blipFill>
                <a:blip r:embed="rId4" cstate="print"/>
                <a:srcRect/>
                <a:stretch>
                  <a:fillRect/>
                </a:stretch>
              </p:blipFill>
              <p:spPr bwMode="auto">
                <a:xfrm>
                  <a:off x="2133600" y="1600200"/>
                  <a:ext cx="707571" cy="533400"/>
                </a:xfrm>
                <a:prstGeom prst="rect">
                  <a:avLst/>
                </a:prstGeom>
                <a:noFill/>
                <a:ln w="9525">
                  <a:noFill/>
                  <a:miter lim="800000"/>
                  <a:headEnd/>
                  <a:tailEnd/>
                </a:ln>
              </p:spPr>
            </p:pic>
            <p:pic>
              <p:nvPicPr>
                <p:cNvPr id="94246" name="图片 66"/>
                <p:cNvPicPr>
                  <a:picLocks noChangeAspect="1"/>
                </p:cNvPicPr>
                <p:nvPr/>
              </p:nvPicPr>
              <p:blipFill>
                <a:blip r:embed="rId4" cstate="print"/>
                <a:srcRect/>
                <a:stretch>
                  <a:fillRect/>
                </a:stretch>
              </p:blipFill>
              <p:spPr bwMode="auto">
                <a:xfrm>
                  <a:off x="685800" y="2057400"/>
                  <a:ext cx="707571" cy="533400"/>
                </a:xfrm>
                <a:prstGeom prst="rect">
                  <a:avLst/>
                </a:prstGeom>
                <a:noFill/>
                <a:ln w="9525">
                  <a:noFill/>
                  <a:miter lim="800000"/>
                  <a:headEnd/>
                  <a:tailEnd/>
                </a:ln>
              </p:spPr>
            </p:pic>
            <p:pic>
              <p:nvPicPr>
                <p:cNvPr id="94247" name="图片 67"/>
                <p:cNvPicPr>
                  <a:picLocks noChangeAspect="1"/>
                </p:cNvPicPr>
                <p:nvPr/>
              </p:nvPicPr>
              <p:blipFill>
                <a:blip r:embed="rId4" cstate="print"/>
                <a:srcRect/>
                <a:stretch>
                  <a:fillRect/>
                </a:stretch>
              </p:blipFill>
              <p:spPr bwMode="auto">
                <a:xfrm>
                  <a:off x="3048000" y="3505200"/>
                  <a:ext cx="707571" cy="533400"/>
                </a:xfrm>
                <a:prstGeom prst="rect">
                  <a:avLst/>
                </a:prstGeom>
                <a:noFill/>
                <a:ln w="9525">
                  <a:noFill/>
                  <a:miter lim="800000"/>
                  <a:headEnd/>
                  <a:tailEnd/>
                </a:ln>
              </p:spPr>
            </p:pic>
            <p:cxnSp>
              <p:nvCxnSpPr>
                <p:cNvPr id="41" name="直线连接符 56"/>
                <p:cNvCxnSpPr/>
                <p:nvPr/>
              </p:nvCxnSpPr>
              <p:spPr>
                <a:xfrm>
                  <a:off x="3341757" y="2379961"/>
                  <a:ext cx="838200" cy="76191"/>
                </a:xfrm>
                <a:prstGeom prst="line">
                  <a:avLst/>
                </a:prstGeom>
                <a:ln w="28575" cmpd="sng">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线连接符 57"/>
                <p:cNvCxnSpPr/>
                <p:nvPr/>
              </p:nvCxnSpPr>
              <p:spPr>
                <a:xfrm>
                  <a:off x="4490278" y="2725994"/>
                  <a:ext cx="76200" cy="533335"/>
                </a:xfrm>
                <a:prstGeom prst="line">
                  <a:avLst/>
                </a:prstGeom>
                <a:ln w="28575"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文本框 62"/>
                <p:cNvSpPr txBox="1">
                  <a:spLocks noChangeArrowheads="1"/>
                </p:cNvSpPr>
                <p:nvPr/>
              </p:nvSpPr>
              <p:spPr bwMode="auto">
                <a:xfrm>
                  <a:off x="3628887" y="2379961"/>
                  <a:ext cx="533401" cy="335436"/>
                </a:xfrm>
                <a:prstGeom prst="rect">
                  <a:avLst/>
                </a:prstGeom>
                <a:noFill/>
                <a:ln w="9525">
                  <a:noFill/>
                  <a:miter lim="800000"/>
                  <a:headEnd/>
                  <a:tailEnd/>
                </a:ln>
              </p:spPr>
              <p:txBody>
                <a:bodyPr>
                  <a:spAutoFit/>
                </a:bodyPr>
                <a:lstStyle/>
                <a:p>
                  <a:r>
                    <a:rPr kumimoji="1" lang="en-US" altLang="zh-CN" smtClean="0"/>
                    <a:t>0.1</a:t>
                  </a:r>
                  <a:endParaRPr kumimoji="1" lang="zh-CN" altLang="en-US"/>
                </a:p>
              </p:txBody>
            </p:sp>
          </p:grpSp>
          <p:sp>
            <p:nvSpPr>
              <p:cNvPr id="94219" name="文本框 39"/>
              <p:cNvSpPr txBox="1">
                <a:spLocks noChangeArrowheads="1"/>
              </p:cNvSpPr>
              <p:nvPr/>
            </p:nvSpPr>
            <p:spPr bwMode="auto">
              <a:xfrm>
                <a:off x="1371600" y="1828800"/>
                <a:ext cx="457201" cy="335436"/>
              </a:xfrm>
              <a:prstGeom prst="rect">
                <a:avLst/>
              </a:prstGeom>
              <a:noFill/>
              <a:ln w="9525">
                <a:noFill/>
                <a:miter lim="800000"/>
                <a:headEnd/>
                <a:tailEnd/>
              </a:ln>
            </p:spPr>
            <p:txBody>
              <a:bodyPr>
                <a:spAutoFit/>
              </a:bodyPr>
              <a:lstStyle/>
              <a:p>
                <a:r>
                  <a:rPr kumimoji="1" lang="en-US" altLang="zh-CN"/>
                  <a:t>A</a:t>
                </a:r>
                <a:endParaRPr kumimoji="1" lang="zh-CN" altLang="en-US"/>
              </a:p>
            </p:txBody>
          </p:sp>
          <p:sp>
            <p:nvSpPr>
              <p:cNvPr id="94220" name="文本框 40"/>
              <p:cNvSpPr txBox="1">
                <a:spLocks noChangeArrowheads="1"/>
              </p:cNvSpPr>
              <p:nvPr/>
            </p:nvSpPr>
            <p:spPr bwMode="auto">
              <a:xfrm>
                <a:off x="2819400" y="1600200"/>
                <a:ext cx="457201" cy="335436"/>
              </a:xfrm>
              <a:prstGeom prst="rect">
                <a:avLst/>
              </a:prstGeom>
              <a:noFill/>
              <a:ln w="9525">
                <a:noFill/>
                <a:miter lim="800000"/>
                <a:headEnd/>
                <a:tailEnd/>
              </a:ln>
            </p:spPr>
            <p:txBody>
              <a:bodyPr>
                <a:spAutoFit/>
              </a:bodyPr>
              <a:lstStyle/>
              <a:p>
                <a:r>
                  <a:rPr kumimoji="1" lang="en-US" altLang="zh-CN"/>
                  <a:t>B</a:t>
                </a:r>
                <a:endParaRPr kumimoji="1" lang="zh-CN" altLang="en-US"/>
              </a:p>
            </p:txBody>
          </p:sp>
          <p:sp>
            <p:nvSpPr>
              <p:cNvPr id="94221" name="文本框 41"/>
              <p:cNvSpPr txBox="1">
                <a:spLocks noChangeArrowheads="1"/>
              </p:cNvSpPr>
              <p:nvPr/>
            </p:nvSpPr>
            <p:spPr bwMode="auto">
              <a:xfrm>
                <a:off x="4267200" y="1905000"/>
                <a:ext cx="457201" cy="335436"/>
              </a:xfrm>
              <a:prstGeom prst="rect">
                <a:avLst/>
              </a:prstGeom>
              <a:noFill/>
              <a:ln w="9525">
                <a:noFill/>
                <a:miter lim="800000"/>
                <a:headEnd/>
                <a:tailEnd/>
              </a:ln>
            </p:spPr>
            <p:txBody>
              <a:bodyPr>
                <a:spAutoFit/>
              </a:bodyPr>
              <a:lstStyle/>
              <a:p>
                <a:r>
                  <a:rPr kumimoji="1" lang="en-US" altLang="zh-CN"/>
                  <a:t>C</a:t>
                </a:r>
                <a:endParaRPr kumimoji="1" lang="zh-CN" altLang="en-US"/>
              </a:p>
            </p:txBody>
          </p:sp>
          <p:sp>
            <p:nvSpPr>
              <p:cNvPr id="94222" name="文本框 42"/>
              <p:cNvSpPr txBox="1">
                <a:spLocks noChangeArrowheads="1"/>
              </p:cNvSpPr>
              <p:nvPr/>
            </p:nvSpPr>
            <p:spPr bwMode="auto">
              <a:xfrm>
                <a:off x="1676400" y="3429000"/>
                <a:ext cx="457201" cy="335436"/>
              </a:xfrm>
              <a:prstGeom prst="rect">
                <a:avLst/>
              </a:prstGeom>
              <a:noFill/>
              <a:ln w="9525">
                <a:noFill/>
                <a:miter lim="800000"/>
                <a:headEnd/>
                <a:tailEnd/>
              </a:ln>
            </p:spPr>
            <p:txBody>
              <a:bodyPr>
                <a:spAutoFit/>
              </a:bodyPr>
              <a:lstStyle/>
              <a:p>
                <a:r>
                  <a:rPr kumimoji="1" lang="en-US" altLang="zh-CN"/>
                  <a:t>D</a:t>
                </a:r>
                <a:endParaRPr kumimoji="1" lang="zh-CN" altLang="en-US"/>
              </a:p>
            </p:txBody>
          </p:sp>
          <p:sp>
            <p:nvSpPr>
              <p:cNvPr id="94223" name="文本框 43"/>
              <p:cNvSpPr txBox="1">
                <a:spLocks noChangeArrowheads="1"/>
              </p:cNvSpPr>
              <p:nvPr/>
            </p:nvSpPr>
            <p:spPr bwMode="auto">
              <a:xfrm>
                <a:off x="2819400" y="3505200"/>
                <a:ext cx="457201" cy="335436"/>
              </a:xfrm>
              <a:prstGeom prst="rect">
                <a:avLst/>
              </a:prstGeom>
              <a:noFill/>
              <a:ln w="9525">
                <a:noFill/>
                <a:miter lim="800000"/>
                <a:headEnd/>
                <a:tailEnd/>
              </a:ln>
            </p:spPr>
            <p:txBody>
              <a:bodyPr>
                <a:spAutoFit/>
              </a:bodyPr>
              <a:lstStyle/>
              <a:p>
                <a:r>
                  <a:rPr kumimoji="1" lang="en-US" altLang="zh-CN"/>
                  <a:t>E</a:t>
                </a:r>
                <a:endParaRPr kumimoji="1" lang="zh-CN" altLang="en-US"/>
              </a:p>
            </p:txBody>
          </p:sp>
          <p:sp>
            <p:nvSpPr>
              <p:cNvPr id="94224" name="文本框 44"/>
              <p:cNvSpPr txBox="1">
                <a:spLocks noChangeArrowheads="1"/>
              </p:cNvSpPr>
              <p:nvPr/>
            </p:nvSpPr>
            <p:spPr bwMode="auto">
              <a:xfrm>
                <a:off x="4495799" y="3505200"/>
                <a:ext cx="457201" cy="335436"/>
              </a:xfrm>
              <a:prstGeom prst="rect">
                <a:avLst/>
              </a:prstGeom>
              <a:noFill/>
              <a:ln w="9525">
                <a:noFill/>
                <a:miter lim="800000"/>
                <a:headEnd/>
                <a:tailEnd/>
              </a:ln>
            </p:spPr>
            <p:txBody>
              <a:bodyPr>
                <a:spAutoFit/>
              </a:bodyPr>
              <a:lstStyle/>
              <a:p>
                <a:r>
                  <a:rPr kumimoji="1" lang="en-US" altLang="zh-CN"/>
                  <a:t>F</a:t>
                </a:r>
                <a:endParaRPr kumimoji="1" lang="zh-CN" altLang="en-US"/>
              </a:p>
            </p:txBody>
          </p:sp>
        </p:grpSp>
        <p:cxnSp>
          <p:nvCxnSpPr>
            <p:cNvPr id="37" name="直线箭头连接符 36"/>
            <p:cNvCxnSpPr>
              <a:endCxn id="94244" idx="0"/>
            </p:cNvCxnSpPr>
            <p:nvPr/>
          </p:nvCxnSpPr>
          <p:spPr>
            <a:xfrm flipH="1">
              <a:off x="3924301" y="1676150"/>
              <a:ext cx="190501" cy="22885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4217" name="文本框 37"/>
            <p:cNvSpPr txBox="1">
              <a:spLocks noChangeArrowheads="1"/>
            </p:cNvSpPr>
            <p:nvPr/>
          </p:nvSpPr>
          <p:spPr bwMode="auto">
            <a:xfrm>
              <a:off x="4114801" y="1411069"/>
              <a:ext cx="1523999" cy="587012"/>
            </a:xfrm>
            <a:prstGeom prst="rect">
              <a:avLst/>
            </a:prstGeom>
            <a:noFill/>
            <a:ln w="9525">
              <a:noFill/>
              <a:miter lim="800000"/>
              <a:headEnd/>
              <a:tailEnd/>
            </a:ln>
          </p:spPr>
          <p:txBody>
            <a:bodyPr>
              <a:spAutoFit/>
            </a:bodyPr>
            <a:lstStyle/>
            <a:p>
              <a:r>
                <a:rPr kumimoji="1" lang="en-US" altLang="zh-CN" smtClean="0">
                  <a:solidFill>
                    <a:srgbClr val="0000FF"/>
                  </a:solidFill>
                </a:rPr>
                <a:t>Probability </a:t>
              </a:r>
              <a:r>
                <a:rPr kumimoji="1" lang="en-US" altLang="zh-CN">
                  <a:solidFill>
                    <a:srgbClr val="0000FF"/>
                  </a:solidFill>
                </a:rPr>
                <a:t>of </a:t>
              </a:r>
              <a:r>
                <a:rPr kumimoji="1" lang="en-US" altLang="zh-CN" smtClean="0">
                  <a:solidFill>
                    <a:srgbClr val="0000FF"/>
                  </a:solidFill>
                </a:rPr>
                <a:t>influence</a:t>
              </a:r>
              <a:endParaRPr kumimoji="1" lang="zh-CN" altLang="en-US">
                <a:solidFill>
                  <a:srgbClr val="0000FF"/>
                </a:solidFill>
              </a:endParaRPr>
            </a:p>
          </p:txBody>
        </p:sp>
      </p:grpSp>
      <p:sp>
        <p:nvSpPr>
          <p:cNvPr id="94214" name="矩形 2"/>
          <p:cNvSpPr>
            <a:spLocks noChangeArrowheads="1"/>
          </p:cNvSpPr>
          <p:nvPr/>
        </p:nvSpPr>
        <p:spPr bwMode="auto">
          <a:xfrm>
            <a:off x="0" y="6400804"/>
            <a:ext cx="9906000" cy="461665"/>
          </a:xfrm>
          <a:prstGeom prst="rect">
            <a:avLst/>
          </a:prstGeom>
          <a:solidFill>
            <a:schemeClr val="bg1"/>
          </a:solidFill>
          <a:ln w="9525">
            <a:noFill/>
            <a:miter lim="800000"/>
            <a:headEnd/>
            <a:tailEnd/>
          </a:ln>
        </p:spPr>
        <p:txBody>
          <a:bodyPr wrap="square">
            <a:spAutoFit/>
          </a:bodyPr>
          <a:lstStyle/>
          <a:p>
            <a:r>
              <a:rPr lang="en-US" altLang="zh-CN" sz="1200" dirty="0"/>
              <a:t>[1] P. </a:t>
            </a:r>
            <a:r>
              <a:rPr lang="en-US" altLang="zh-CN" sz="1200" dirty="0" err="1"/>
              <a:t>Domingos</a:t>
            </a:r>
            <a:r>
              <a:rPr lang="en-US" altLang="zh-CN" sz="1200" dirty="0"/>
              <a:t> and M. Richardson. Mining the network value of customers. In Proceedings of the seventh ACM SIGKDD international conference on Knowledge discovery and data mining (KDD’01), pages 57–66, 2001.</a:t>
            </a:r>
            <a:endParaRPr lang="zh-CN" altLang="en-US" sz="1200" dirty="0"/>
          </a:p>
        </p:txBody>
      </p:sp>
    </p:spTree>
    <p:extLst>
      <p:ext uri="{BB962C8B-B14F-4D97-AF65-F5344CB8AC3E}">
        <p14:creationId xmlns:p14="http://schemas.microsoft.com/office/powerpoint/2010/main" val="621313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标题 1"/>
          <p:cNvSpPr>
            <a:spLocks noGrp="1"/>
          </p:cNvSpPr>
          <p:nvPr>
            <p:ph type="title"/>
          </p:nvPr>
        </p:nvSpPr>
        <p:spPr/>
        <p:txBody>
          <a:bodyPr/>
          <a:lstStyle/>
          <a:p>
            <a:pPr eaLnBrk="1" hangingPunct="1"/>
            <a:r>
              <a:rPr lang="en-US" altLang="zh-CN" smtClean="0"/>
              <a:t>Problem Abstraction</a:t>
            </a:r>
            <a:endParaRPr lang="zh-CN" altLang="en-US" smtClean="0"/>
          </a:p>
        </p:txBody>
      </p:sp>
      <p:sp>
        <p:nvSpPr>
          <p:cNvPr id="95234" name="内容占位符 2"/>
          <p:cNvSpPr>
            <a:spLocks noGrp="1"/>
          </p:cNvSpPr>
          <p:nvPr>
            <p:ph idx="1"/>
          </p:nvPr>
        </p:nvSpPr>
        <p:spPr>
          <a:xfrm>
            <a:off x="350842" y="1196976"/>
            <a:ext cx="9307511" cy="4929188"/>
          </a:xfrm>
        </p:spPr>
        <p:txBody>
          <a:bodyPr/>
          <a:lstStyle/>
          <a:p>
            <a:pPr eaLnBrk="1" hangingPunct="1"/>
            <a:r>
              <a:rPr lang="en-US" altLang="zh-CN" dirty="0" smtClean="0"/>
              <a:t>We associate each user with a status: </a:t>
            </a:r>
            <a:endParaRPr lang="en-US" altLang="zh-CN" dirty="0"/>
          </a:p>
          <a:p>
            <a:pPr lvl="1"/>
            <a:r>
              <a:rPr lang="en-US" altLang="zh-CN" sz="3200" dirty="0" smtClean="0">
                <a:solidFill>
                  <a:srgbClr val="0000FF"/>
                </a:solidFill>
              </a:rPr>
              <a:t>Active</a:t>
            </a:r>
            <a:r>
              <a:rPr lang="en-US" altLang="zh-CN" sz="3200" dirty="0" smtClean="0"/>
              <a:t> or </a:t>
            </a:r>
            <a:r>
              <a:rPr lang="en-US" altLang="zh-CN" sz="3200" dirty="0" smtClean="0">
                <a:solidFill>
                  <a:srgbClr val="0000FF"/>
                </a:solidFill>
              </a:rPr>
              <a:t>Inactive</a:t>
            </a:r>
          </a:p>
          <a:p>
            <a:pPr lvl="1" eaLnBrk="1" hangingPunct="1"/>
            <a:r>
              <a:rPr lang="en-US" altLang="zh-CN" dirty="0" smtClean="0"/>
              <a:t>The status of the chosen set of users (seed nodes) to market is viewed as active</a:t>
            </a:r>
          </a:p>
          <a:p>
            <a:pPr lvl="1" eaLnBrk="1" hangingPunct="1"/>
            <a:r>
              <a:rPr lang="en-US" altLang="zh-CN" dirty="0" smtClean="0"/>
              <a:t>Other users are viewed as inactive</a:t>
            </a:r>
          </a:p>
          <a:p>
            <a:pPr eaLnBrk="1" hangingPunct="1"/>
            <a:r>
              <a:rPr lang="en-US" altLang="zh-CN" dirty="0" smtClean="0"/>
              <a:t>Influence maximization</a:t>
            </a:r>
          </a:p>
          <a:p>
            <a:pPr lvl="1" eaLnBrk="1" hangingPunct="1"/>
            <a:r>
              <a:rPr lang="en-US" altLang="zh-CN" dirty="0" smtClean="0"/>
              <a:t>Initially all users are considered inactive</a:t>
            </a:r>
          </a:p>
          <a:p>
            <a:pPr lvl="1" eaLnBrk="1" hangingPunct="1"/>
            <a:r>
              <a:rPr lang="en-US" altLang="zh-CN" dirty="0" smtClean="0"/>
              <a:t>Then the chosen users are activated, who may further influence their friends to be active as well</a:t>
            </a:r>
          </a:p>
          <a:p>
            <a:pPr eaLnBrk="1" hangingPunct="1"/>
            <a:endParaRPr lang="zh-CN" altLang="en-US" dirty="0" smtClean="0"/>
          </a:p>
        </p:txBody>
      </p:sp>
    </p:spTree>
    <p:extLst>
      <p:ext uri="{BB962C8B-B14F-4D97-AF65-F5344CB8AC3E}">
        <p14:creationId xmlns:p14="http://schemas.microsoft.com/office/powerpoint/2010/main" val="1298833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Diffusion Influence Model</a:t>
            </a:r>
            <a:endParaRPr lang="zh-CN" altLang="en-US"/>
          </a:p>
        </p:txBody>
      </p:sp>
      <p:sp>
        <p:nvSpPr>
          <p:cNvPr id="3" name="内容占位符 2"/>
          <p:cNvSpPr>
            <a:spLocks noGrp="1"/>
          </p:cNvSpPr>
          <p:nvPr>
            <p:ph idx="1"/>
          </p:nvPr>
        </p:nvSpPr>
        <p:spPr>
          <a:xfrm>
            <a:off x="350840" y="1828801"/>
            <a:ext cx="9138973" cy="4297363"/>
          </a:xfrm>
        </p:spPr>
        <p:txBody>
          <a:bodyPr/>
          <a:lstStyle/>
          <a:p>
            <a:r>
              <a:rPr lang="en-US" altLang="zh-CN" sz="3600" dirty="0" smtClean="0"/>
              <a:t>Linear Threshold Model</a:t>
            </a:r>
          </a:p>
          <a:p>
            <a:r>
              <a:rPr lang="en-US" altLang="zh-CN" sz="3600" dirty="0" smtClean="0"/>
              <a:t>Cascade Model</a:t>
            </a:r>
            <a:endParaRPr lang="zh-CN" altLang="en-US" sz="3600" dirty="0"/>
          </a:p>
        </p:txBody>
      </p:sp>
    </p:spTree>
    <p:extLst>
      <p:ext uri="{BB962C8B-B14F-4D97-AF65-F5344CB8AC3E}">
        <p14:creationId xmlns:p14="http://schemas.microsoft.com/office/powerpoint/2010/main" val="3580748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a:spLocks noGrp="1"/>
          </p:cNvSpPr>
          <p:nvPr>
            <p:ph type="title"/>
          </p:nvPr>
        </p:nvSpPr>
        <p:spPr/>
        <p:txBody>
          <a:bodyPr/>
          <a:lstStyle/>
          <a:p>
            <a:pPr eaLnBrk="1" hangingPunct="1"/>
            <a:r>
              <a:rPr lang="en-US" altLang="zh-CN" dirty="0" smtClean="0"/>
              <a:t>Linear Threshold Model</a:t>
            </a:r>
            <a:endParaRPr lang="zh-CN" altLang="en-US" dirty="0" smtClean="0"/>
          </a:p>
        </p:txBody>
      </p:sp>
      <p:sp>
        <p:nvSpPr>
          <p:cNvPr id="99330" name="内容占位符 2"/>
          <p:cNvSpPr>
            <a:spLocks noGrp="1"/>
          </p:cNvSpPr>
          <p:nvPr>
            <p:ph idx="1"/>
          </p:nvPr>
        </p:nvSpPr>
        <p:spPr/>
        <p:txBody>
          <a:bodyPr/>
          <a:lstStyle/>
          <a:p>
            <a:pPr eaLnBrk="1" hangingPunct="1"/>
            <a:r>
              <a:rPr lang="en-US" altLang="zh-CN" sz="2400" dirty="0" smtClean="0">
                <a:latin typeface="Times New Roman"/>
                <a:cs typeface="Times New Roman"/>
              </a:rPr>
              <a:t>General idea</a:t>
            </a:r>
          </a:p>
          <a:p>
            <a:pPr lvl="1" eaLnBrk="1" hangingPunct="1"/>
            <a:r>
              <a:rPr lang="en-US" altLang="zh-CN" sz="2000" dirty="0" smtClean="0">
                <a:latin typeface="Times New Roman"/>
                <a:cs typeface="Times New Roman"/>
              </a:rPr>
              <a:t>Whether a given node will be active can be based on an arbitrary monotone function of its neighbors that are already active.</a:t>
            </a:r>
          </a:p>
          <a:p>
            <a:pPr eaLnBrk="1" hangingPunct="1"/>
            <a:r>
              <a:rPr lang="en-US" altLang="zh-CN" sz="2400" dirty="0" smtClean="0">
                <a:latin typeface="Times New Roman"/>
                <a:cs typeface="Times New Roman"/>
              </a:rPr>
              <a:t>Formalization</a:t>
            </a:r>
          </a:p>
          <a:p>
            <a:pPr lvl="1" eaLnBrk="1" hangingPunct="1"/>
            <a:r>
              <a:rPr lang="en-US" altLang="zh-CN" sz="2000" i="1" dirty="0" err="1" smtClean="0">
                <a:latin typeface="Times New Roman"/>
                <a:cs typeface="Times New Roman"/>
              </a:rPr>
              <a:t>f</a:t>
            </a:r>
            <a:r>
              <a:rPr lang="en-US" altLang="zh-CN" sz="2000" i="1" baseline="-25000" dirty="0" err="1" smtClean="0">
                <a:latin typeface="Times New Roman"/>
                <a:cs typeface="Times New Roman"/>
              </a:rPr>
              <a:t>v</a:t>
            </a:r>
            <a:r>
              <a:rPr lang="en-US" altLang="zh-CN" sz="2000" i="1" baseline="-25000" dirty="0" smtClean="0">
                <a:latin typeface="Times New Roman"/>
                <a:cs typeface="Times New Roman"/>
              </a:rPr>
              <a:t> </a:t>
            </a:r>
            <a:r>
              <a:rPr lang="en-US" altLang="zh-CN" sz="2000" dirty="0" smtClean="0">
                <a:latin typeface="Times New Roman"/>
                <a:cs typeface="Times New Roman"/>
              </a:rPr>
              <a:t>: map subsets of </a:t>
            </a:r>
            <a:r>
              <a:rPr lang="en-US" altLang="zh-CN" sz="2000" i="1" dirty="0" smtClean="0">
                <a:latin typeface="Times New Roman"/>
                <a:cs typeface="Times New Roman"/>
              </a:rPr>
              <a:t>v</a:t>
            </a:r>
            <a:r>
              <a:rPr lang="en-US" altLang="zh-CN" sz="2000" dirty="0" smtClean="0">
                <a:latin typeface="Times New Roman"/>
                <a:cs typeface="Times New Roman"/>
              </a:rPr>
              <a:t>’s neighbors’ influence to real numbers in [0,1]</a:t>
            </a:r>
          </a:p>
          <a:p>
            <a:pPr lvl="1" eaLnBrk="1" hangingPunct="1"/>
            <a:r>
              <a:rPr lang="zh-CN" altLang="en-US" sz="2000" i="1" dirty="0" smtClean="0">
                <a:latin typeface="Times New Roman"/>
                <a:cs typeface="Times New Roman"/>
              </a:rPr>
              <a:t>θ</a:t>
            </a:r>
            <a:r>
              <a:rPr lang="en-US" altLang="zh-CN" sz="2000" i="1" baseline="-25000" dirty="0" smtClean="0">
                <a:latin typeface="Times New Roman"/>
                <a:cs typeface="Times New Roman"/>
              </a:rPr>
              <a:t>v </a:t>
            </a:r>
            <a:r>
              <a:rPr lang="en-US" altLang="zh-CN" sz="2000" dirty="0" smtClean="0">
                <a:latin typeface="Times New Roman"/>
                <a:cs typeface="Times New Roman"/>
              </a:rPr>
              <a:t>: a threshold for each node</a:t>
            </a:r>
          </a:p>
          <a:p>
            <a:pPr lvl="1" eaLnBrk="1" hangingPunct="1"/>
            <a:r>
              <a:rPr lang="en-US" altLang="zh-CN" sz="2000" i="1" dirty="0" smtClean="0">
                <a:latin typeface="Times New Roman"/>
                <a:cs typeface="Times New Roman"/>
              </a:rPr>
              <a:t>S</a:t>
            </a:r>
            <a:r>
              <a:rPr lang="en-US" altLang="zh-CN" sz="2000" dirty="0" smtClean="0">
                <a:latin typeface="Times New Roman"/>
                <a:cs typeface="Times New Roman"/>
              </a:rPr>
              <a:t>: the set of neighbors of </a:t>
            </a:r>
            <a:r>
              <a:rPr lang="en-US" altLang="zh-CN" sz="2000" i="1" dirty="0" smtClean="0">
                <a:latin typeface="Times New Roman"/>
                <a:cs typeface="Times New Roman"/>
              </a:rPr>
              <a:t>v </a:t>
            </a:r>
            <a:r>
              <a:rPr lang="en-US" altLang="zh-CN" sz="2000" dirty="0" smtClean="0">
                <a:latin typeface="Times New Roman"/>
                <a:cs typeface="Times New Roman"/>
              </a:rPr>
              <a:t>that are active in step </a:t>
            </a:r>
            <a:r>
              <a:rPr lang="en-US" altLang="zh-CN" sz="2000" i="1" dirty="0" smtClean="0">
                <a:latin typeface="Times New Roman"/>
                <a:cs typeface="Times New Roman"/>
              </a:rPr>
              <a:t>t</a:t>
            </a:r>
            <a:r>
              <a:rPr lang="en-US" altLang="zh-CN" sz="2000" dirty="0" smtClean="0">
                <a:latin typeface="Times New Roman"/>
                <a:cs typeface="Times New Roman"/>
              </a:rPr>
              <a:t>-1 </a:t>
            </a:r>
          </a:p>
          <a:p>
            <a:pPr lvl="1" eaLnBrk="1" hangingPunct="1"/>
            <a:r>
              <a:rPr lang="en-US" altLang="zh-CN" sz="2000" dirty="0" smtClean="0">
                <a:latin typeface="Times New Roman"/>
                <a:cs typeface="Times New Roman"/>
              </a:rPr>
              <a:t>Node </a:t>
            </a:r>
            <a:r>
              <a:rPr lang="en-US" altLang="zh-CN" sz="2000" i="1" dirty="0" smtClean="0">
                <a:latin typeface="Times New Roman"/>
                <a:cs typeface="Times New Roman"/>
              </a:rPr>
              <a:t>v </a:t>
            </a:r>
            <a:r>
              <a:rPr lang="en-US" altLang="zh-CN" sz="2000" dirty="0" smtClean="0">
                <a:latin typeface="Times New Roman"/>
                <a:cs typeface="Times New Roman"/>
              </a:rPr>
              <a:t>will turn active in step </a:t>
            </a:r>
            <a:r>
              <a:rPr lang="en-US" altLang="zh-CN" sz="2000" i="1" dirty="0" smtClean="0">
                <a:latin typeface="Times New Roman"/>
                <a:cs typeface="Times New Roman"/>
              </a:rPr>
              <a:t>t </a:t>
            </a:r>
            <a:r>
              <a:rPr lang="en-US" altLang="zh-CN" sz="2000" dirty="0" smtClean="0">
                <a:latin typeface="Times New Roman"/>
                <a:cs typeface="Times New Roman"/>
              </a:rPr>
              <a:t>if  </a:t>
            </a:r>
            <a:r>
              <a:rPr lang="en-US" altLang="zh-CN" sz="2000" i="1" dirty="0" err="1" smtClean="0">
                <a:latin typeface="Times New Roman"/>
                <a:cs typeface="Times New Roman"/>
              </a:rPr>
              <a:t>f</a:t>
            </a:r>
            <a:r>
              <a:rPr lang="en-US" altLang="zh-CN" sz="2000" i="1" baseline="-25000" dirty="0" err="1" smtClean="0">
                <a:latin typeface="Times New Roman"/>
                <a:cs typeface="Times New Roman"/>
              </a:rPr>
              <a:t>v</a:t>
            </a:r>
            <a:r>
              <a:rPr lang="en-US" altLang="zh-CN" sz="2000" dirty="0" smtClean="0">
                <a:latin typeface="Times New Roman"/>
                <a:cs typeface="Times New Roman"/>
              </a:rPr>
              <a:t>(</a:t>
            </a:r>
            <a:r>
              <a:rPr lang="en-US" altLang="zh-CN" sz="2000" i="1" dirty="0" smtClean="0">
                <a:latin typeface="Times New Roman"/>
                <a:cs typeface="Times New Roman"/>
              </a:rPr>
              <a:t>S</a:t>
            </a:r>
            <a:r>
              <a:rPr lang="en-US" altLang="zh-CN" sz="2000" dirty="0" smtClean="0">
                <a:latin typeface="Times New Roman"/>
                <a:cs typeface="Times New Roman"/>
              </a:rPr>
              <a:t>) &gt;</a:t>
            </a:r>
            <a:r>
              <a:rPr lang="zh-CN" altLang="en-US" sz="2000" i="1" dirty="0" smtClean="0">
                <a:latin typeface="Times New Roman"/>
                <a:cs typeface="Times New Roman"/>
              </a:rPr>
              <a:t>θ</a:t>
            </a:r>
            <a:r>
              <a:rPr lang="en-US" altLang="zh-CN" sz="2000" i="1" baseline="-25000" dirty="0" smtClean="0">
                <a:latin typeface="Times New Roman"/>
                <a:cs typeface="Times New Roman"/>
              </a:rPr>
              <a:t>v</a:t>
            </a:r>
          </a:p>
          <a:p>
            <a:pPr eaLnBrk="1" hangingPunct="1"/>
            <a:r>
              <a:rPr lang="en-US" altLang="zh-CN" sz="2400" dirty="0" smtClean="0">
                <a:latin typeface="Times New Roman"/>
                <a:cs typeface="Times New Roman"/>
              </a:rPr>
              <a:t>Specifically, in </a:t>
            </a:r>
            <a:r>
              <a:rPr lang="en-US" altLang="zh-CN" sz="1600" dirty="0" smtClean="0">
                <a:latin typeface="Times New Roman"/>
                <a:cs typeface="Times New Roman"/>
              </a:rPr>
              <a:t>[</a:t>
            </a:r>
            <a:r>
              <a:rPr lang="en-US" altLang="zh-CN" sz="1600" dirty="0" err="1" smtClean="0">
                <a:latin typeface="Times New Roman"/>
                <a:cs typeface="Times New Roman"/>
              </a:rPr>
              <a:t>Kempe</a:t>
            </a:r>
            <a:r>
              <a:rPr lang="en-US" altLang="zh-CN" sz="1600" dirty="0" smtClean="0">
                <a:latin typeface="Times New Roman"/>
                <a:cs typeface="Times New Roman"/>
              </a:rPr>
              <a:t>, 2003]</a:t>
            </a:r>
            <a:r>
              <a:rPr lang="en-US" altLang="zh-CN" sz="2400" dirty="0" smtClean="0">
                <a:latin typeface="Times New Roman"/>
                <a:cs typeface="Times New Roman"/>
              </a:rPr>
              <a:t>, </a:t>
            </a:r>
            <a:r>
              <a:rPr lang="en-US" altLang="zh-CN" sz="2400" i="1" dirty="0" err="1" smtClean="0">
                <a:latin typeface="Times New Roman"/>
                <a:cs typeface="Times New Roman"/>
              </a:rPr>
              <a:t>f</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dirty="0" smtClean="0">
                <a:latin typeface="Times New Roman"/>
                <a:cs typeface="Times New Roman"/>
              </a:rPr>
              <a:t> is defined as                      ,  where </a:t>
            </a:r>
            <a:r>
              <a:rPr lang="en-US" altLang="zh-CN" sz="2400" i="1" dirty="0" err="1" smtClean="0">
                <a:latin typeface="Times New Roman"/>
                <a:cs typeface="Times New Roman"/>
              </a:rPr>
              <a:t>b</a:t>
            </a:r>
            <a:r>
              <a:rPr lang="en-US" altLang="zh-CN" sz="2400" i="1" baseline="-25000" dirty="0" err="1" smtClean="0">
                <a:latin typeface="Times New Roman"/>
                <a:cs typeface="Times New Roman"/>
              </a:rPr>
              <a:t>v,u</a:t>
            </a:r>
            <a:r>
              <a:rPr lang="en-US" altLang="zh-CN" sz="2400" i="1" baseline="-25000" dirty="0" smtClean="0">
                <a:latin typeface="Times New Roman"/>
                <a:cs typeface="Times New Roman"/>
              </a:rPr>
              <a:t> </a:t>
            </a:r>
            <a:r>
              <a:rPr lang="en-US" altLang="zh-CN" sz="2400" dirty="0" smtClean="0">
                <a:latin typeface="Times New Roman"/>
                <a:cs typeface="Times New Roman"/>
              </a:rPr>
              <a:t>can be seen as a fixed weight, satisfying</a:t>
            </a:r>
            <a:endParaRPr lang="en-US" altLang="zh-CN" sz="2400" i="1" baseline="-25000" dirty="0" smtClean="0">
              <a:latin typeface="Times New Roman"/>
              <a:cs typeface="Times New Roman"/>
            </a:endParaRPr>
          </a:p>
          <a:p>
            <a:pPr lvl="1" eaLnBrk="1" hangingPunct="1"/>
            <a:endParaRPr lang="en-US" altLang="zh-CN" dirty="0" smtClean="0">
              <a:latin typeface="Times New Roman"/>
              <a:cs typeface="Times New Roman"/>
            </a:endParaRPr>
          </a:p>
          <a:p>
            <a:pPr lvl="1" eaLnBrk="1" hangingPunct="1"/>
            <a:endParaRPr lang="zh-CN" altLang="en-US" i="1" baseline="-25000" dirty="0" smtClean="0">
              <a:latin typeface="Times New Roman"/>
              <a:cs typeface="Times New Roman"/>
            </a:endParaRPr>
          </a:p>
        </p:txBody>
      </p:sp>
      <p:pic>
        <p:nvPicPr>
          <p:cNvPr id="99332" name="图片 6"/>
          <p:cNvPicPr>
            <a:picLocks noChangeAspect="1"/>
          </p:cNvPicPr>
          <p:nvPr/>
        </p:nvPicPr>
        <p:blipFill>
          <a:blip r:embed="rId2" cstate="print"/>
          <a:srcRect/>
          <a:stretch>
            <a:fillRect/>
          </a:stretch>
        </p:blipFill>
        <p:spPr bwMode="auto">
          <a:xfrm>
            <a:off x="6112933" y="4267200"/>
            <a:ext cx="1430867" cy="381000"/>
          </a:xfrm>
          <a:prstGeom prst="rect">
            <a:avLst/>
          </a:prstGeom>
          <a:noFill/>
          <a:ln w="9525">
            <a:noFill/>
            <a:miter lim="800000"/>
            <a:headEnd/>
            <a:tailEnd/>
          </a:ln>
        </p:spPr>
      </p:pic>
      <p:sp>
        <p:nvSpPr>
          <p:cNvPr id="6" name="矩形 2"/>
          <p:cNvSpPr>
            <a:spLocks noChangeArrowheads="1"/>
          </p:cNvSpPr>
          <p:nvPr/>
        </p:nvSpPr>
        <p:spPr bwMode="auto">
          <a:xfrm>
            <a:off x="0" y="6400804"/>
            <a:ext cx="9906000" cy="461665"/>
          </a:xfrm>
          <a:prstGeom prst="rect">
            <a:avLst/>
          </a:prstGeom>
          <a:solidFill>
            <a:schemeClr val="bg1"/>
          </a:solidFill>
          <a:ln w="9525">
            <a:noFill/>
            <a:miter lim="800000"/>
            <a:headEnd/>
            <a:tailEnd/>
          </a:ln>
        </p:spPr>
        <p:txBody>
          <a:bodyPr wrap="square">
            <a:spAutoFit/>
          </a:bodyPr>
          <a:lstStyle/>
          <a:p>
            <a:r>
              <a:rPr lang="en-US" altLang="zh-CN" sz="1200" dirty="0"/>
              <a:t>[1] </a:t>
            </a:r>
            <a:r>
              <a:rPr lang="en-US" altLang="zh-CN" sz="1200" dirty="0" smtClean="0"/>
              <a:t>D. </a:t>
            </a:r>
            <a:r>
              <a:rPr lang="en-US" altLang="zh-CN" sz="1200" dirty="0" err="1" smtClean="0"/>
              <a:t>Kempe</a:t>
            </a:r>
            <a:r>
              <a:rPr lang="en-US" altLang="zh-CN" sz="1200" dirty="0" smtClean="0"/>
              <a:t>, J. Kleinberg, and E. </a:t>
            </a:r>
            <a:r>
              <a:rPr lang="en-US" altLang="zh-CN" sz="1200" dirty="0" err="1" smtClean="0"/>
              <a:t>Tardos</a:t>
            </a:r>
            <a:r>
              <a:rPr lang="en-US" altLang="zh-CN" sz="1200" dirty="0" smtClean="0"/>
              <a:t>. Maximizing the spread of influence through a social network. In Proceedings of the ninth ACM SIGKDD international conference on Knowledge discovery and data mining (KDD’03), pages 137–146, 2003.</a:t>
            </a:r>
            <a:endParaRPr lang="zh-CN" altLang="en-US" sz="1200" dirty="0"/>
          </a:p>
        </p:txBody>
      </p:sp>
      <p:pic>
        <p:nvPicPr>
          <p:cNvPr id="2" name="Picture 1"/>
          <p:cNvPicPr>
            <a:picLocks noChangeAspect="1"/>
          </p:cNvPicPr>
          <p:nvPr/>
        </p:nvPicPr>
        <p:blipFill>
          <a:blip r:embed="rId3"/>
          <a:stretch>
            <a:fillRect/>
          </a:stretch>
        </p:blipFill>
        <p:spPr>
          <a:xfrm>
            <a:off x="3302000" y="5181600"/>
            <a:ext cx="2228850" cy="978108"/>
          </a:xfrm>
          <a:prstGeom prst="rect">
            <a:avLst/>
          </a:prstGeom>
        </p:spPr>
      </p:pic>
    </p:spTree>
    <p:extLst>
      <p:ext uri="{BB962C8B-B14F-4D97-AF65-F5344CB8AC3E}">
        <p14:creationId xmlns:p14="http://schemas.microsoft.com/office/powerpoint/2010/main" val="151040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Linear Threshold Model: </a:t>
            </a:r>
            <a:r>
              <a:rPr lang="en-US" altLang="zh-CN" dirty="0" smtClean="0"/>
              <a:t>An example</a:t>
            </a:r>
            <a:endParaRPr lang="en-US" dirty="0"/>
          </a:p>
        </p:txBody>
      </p:sp>
      <p:pic>
        <p:nvPicPr>
          <p:cNvPr id="5" name="Picture 4"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101" y="1655585"/>
            <a:ext cx="1213026" cy="1128889"/>
          </a:xfrm>
          <a:prstGeom prst="rect">
            <a:avLst/>
          </a:prstGeom>
        </p:spPr>
      </p:pic>
      <p:pic>
        <p:nvPicPr>
          <p:cNvPr id="6" name="Picture 5"/>
          <p:cNvPicPr>
            <a:picLocks noChangeAspect="1"/>
          </p:cNvPicPr>
          <p:nvPr/>
        </p:nvPicPr>
        <p:blipFill>
          <a:blip r:embed="rId4"/>
          <a:stretch>
            <a:fillRect/>
          </a:stretch>
        </p:blipFill>
        <p:spPr>
          <a:xfrm>
            <a:off x="1121549" y="1882426"/>
            <a:ext cx="1232826" cy="1166667"/>
          </a:xfrm>
          <a:prstGeom prst="rect">
            <a:avLst/>
          </a:prstGeom>
        </p:spPr>
      </p:pic>
      <p:pic>
        <p:nvPicPr>
          <p:cNvPr id="7" name="Picture 6"/>
          <p:cNvPicPr>
            <a:picLocks noChangeAspect="1"/>
          </p:cNvPicPr>
          <p:nvPr/>
        </p:nvPicPr>
        <p:blipFill>
          <a:blip r:embed="rId5"/>
          <a:stretch>
            <a:fillRect/>
          </a:stretch>
        </p:blipFill>
        <p:spPr>
          <a:xfrm>
            <a:off x="4476597" y="3999092"/>
            <a:ext cx="1232826" cy="1166667"/>
          </a:xfrm>
          <a:prstGeom prst="rect">
            <a:avLst/>
          </a:prstGeom>
        </p:spPr>
      </p:pic>
      <p:pic>
        <p:nvPicPr>
          <p:cNvPr id="8" name="Picture 7"/>
          <p:cNvPicPr>
            <a:picLocks noChangeAspect="1"/>
          </p:cNvPicPr>
          <p:nvPr/>
        </p:nvPicPr>
        <p:blipFill>
          <a:blip r:embed="rId6"/>
          <a:stretch>
            <a:fillRect/>
          </a:stretch>
        </p:blipFill>
        <p:spPr>
          <a:xfrm>
            <a:off x="3134579" y="2658536"/>
            <a:ext cx="1232826" cy="1166667"/>
          </a:xfrm>
          <a:prstGeom prst="rect">
            <a:avLst/>
          </a:prstGeom>
        </p:spPr>
      </p:pic>
      <p:pic>
        <p:nvPicPr>
          <p:cNvPr id="9" name="Picture 8"/>
          <p:cNvPicPr>
            <a:picLocks noChangeAspect="1"/>
          </p:cNvPicPr>
          <p:nvPr/>
        </p:nvPicPr>
        <p:blipFill>
          <a:blip r:embed="rId7"/>
          <a:stretch>
            <a:fillRect/>
          </a:stretch>
        </p:blipFill>
        <p:spPr>
          <a:xfrm>
            <a:off x="1941674" y="4210760"/>
            <a:ext cx="1232826" cy="1166667"/>
          </a:xfrm>
          <a:prstGeom prst="rect">
            <a:avLst/>
          </a:prstGeom>
        </p:spPr>
      </p:pic>
      <p:pic>
        <p:nvPicPr>
          <p:cNvPr id="10" name="Picture 9"/>
          <p:cNvPicPr>
            <a:picLocks noChangeAspect="1"/>
          </p:cNvPicPr>
          <p:nvPr/>
        </p:nvPicPr>
        <p:blipFill>
          <a:blip r:embed="rId8"/>
          <a:stretch>
            <a:fillRect/>
          </a:stretch>
        </p:blipFill>
        <p:spPr>
          <a:xfrm>
            <a:off x="5371275" y="2446871"/>
            <a:ext cx="1232826" cy="1166667"/>
          </a:xfrm>
          <a:prstGeom prst="rect">
            <a:avLst/>
          </a:prstGeom>
        </p:spPr>
      </p:pic>
      <p:pic>
        <p:nvPicPr>
          <p:cNvPr id="11" name="Picture 10"/>
          <p:cNvPicPr>
            <a:picLocks noChangeAspect="1"/>
          </p:cNvPicPr>
          <p:nvPr/>
        </p:nvPicPr>
        <p:blipFill>
          <a:blip r:embed="rId9"/>
          <a:stretch>
            <a:fillRect/>
          </a:stretch>
        </p:blipFill>
        <p:spPr>
          <a:xfrm>
            <a:off x="7086076" y="3575756"/>
            <a:ext cx="1232826" cy="1166667"/>
          </a:xfrm>
          <a:prstGeom prst="rect">
            <a:avLst/>
          </a:prstGeom>
        </p:spPr>
      </p:pic>
      <p:cxnSp>
        <p:nvCxnSpPr>
          <p:cNvPr id="12" name="Straight Connector 11"/>
          <p:cNvCxnSpPr>
            <a:stCxn id="21" idx="4"/>
            <a:endCxn id="11" idx="0"/>
          </p:cNvCxnSpPr>
          <p:nvPr/>
        </p:nvCxnSpPr>
        <p:spPr>
          <a:xfrm flipH="1">
            <a:off x="7702489" y="2799648"/>
            <a:ext cx="129154" cy="776111"/>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3"/>
          </p:cNvCxnSpPr>
          <p:nvPr/>
        </p:nvCxnSpPr>
        <p:spPr>
          <a:xfrm flipH="1">
            <a:off x="6604100" y="2587979"/>
            <a:ext cx="631089" cy="44222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7" idx="6"/>
          </p:cNvCxnSpPr>
          <p:nvPr/>
        </p:nvCxnSpPr>
        <p:spPr>
          <a:xfrm flipH="1">
            <a:off x="5744057" y="4351868"/>
            <a:ext cx="1267464" cy="317500"/>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389011" y="2799644"/>
            <a:ext cx="671011" cy="282222"/>
          </a:xfrm>
          <a:prstGeom prst="line">
            <a:avLst/>
          </a:prstGeom>
          <a:ln w="381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3" idx="3"/>
          </p:cNvCxnSpPr>
          <p:nvPr/>
        </p:nvCxnSpPr>
        <p:spPr>
          <a:xfrm flipH="1">
            <a:off x="5222164" y="3541212"/>
            <a:ext cx="271089" cy="52843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103811" y="3787426"/>
            <a:ext cx="447342" cy="493889"/>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836350" y="3787423"/>
            <a:ext cx="447340" cy="423333"/>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92560" y="3152424"/>
            <a:ext cx="521897" cy="1058333"/>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89624" y="3505200"/>
            <a:ext cx="671009" cy="282222"/>
          </a:xfrm>
          <a:prstGeom prst="line">
            <a:avLst/>
          </a:prstGeom>
          <a:ln w="381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160633" y="1600201"/>
            <a:ext cx="1342019"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2" name="Oval 21"/>
          <p:cNvSpPr/>
          <p:nvPr/>
        </p:nvSpPr>
        <p:spPr>
          <a:xfrm>
            <a:off x="7011520" y="3575757"/>
            <a:ext cx="1342019"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3" name="Oval 22"/>
          <p:cNvSpPr/>
          <p:nvPr/>
        </p:nvSpPr>
        <p:spPr>
          <a:xfrm>
            <a:off x="5296719" y="2517423"/>
            <a:ext cx="1342019"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4" name="Oval 23"/>
          <p:cNvSpPr/>
          <p:nvPr/>
        </p:nvSpPr>
        <p:spPr>
          <a:xfrm>
            <a:off x="1073152" y="1940601"/>
            <a:ext cx="1342019"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5" name="Oval 24"/>
          <p:cNvSpPr/>
          <p:nvPr/>
        </p:nvSpPr>
        <p:spPr>
          <a:xfrm>
            <a:off x="1867115" y="4210756"/>
            <a:ext cx="1342019"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6" name="Oval 25"/>
          <p:cNvSpPr/>
          <p:nvPr/>
        </p:nvSpPr>
        <p:spPr>
          <a:xfrm>
            <a:off x="3095338" y="2679579"/>
            <a:ext cx="1342019"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7" name="Oval 26"/>
          <p:cNvSpPr/>
          <p:nvPr/>
        </p:nvSpPr>
        <p:spPr>
          <a:xfrm>
            <a:off x="4402039" y="4069645"/>
            <a:ext cx="1342019" cy="1199444"/>
          </a:xfrm>
          <a:prstGeom prst="ellipse">
            <a:avLst/>
          </a:prstGeom>
          <a:noFill/>
          <a:ln w="762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28" name="矩形 21"/>
          <p:cNvSpPr/>
          <p:nvPr/>
        </p:nvSpPr>
        <p:spPr>
          <a:xfrm>
            <a:off x="2559050" y="2514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0.3</a:t>
            </a:r>
            <a:endParaRPr lang="zh-CN" altLang="en-US" dirty="0">
              <a:solidFill>
                <a:srgbClr val="0000CC"/>
              </a:solidFill>
            </a:endParaRPr>
          </a:p>
        </p:txBody>
      </p:sp>
      <p:sp>
        <p:nvSpPr>
          <p:cNvPr id="29" name="矩形 21"/>
          <p:cNvSpPr/>
          <p:nvPr/>
        </p:nvSpPr>
        <p:spPr>
          <a:xfrm>
            <a:off x="1981200" y="3429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0.2</a:t>
            </a:r>
            <a:endParaRPr lang="zh-CN" altLang="en-US" dirty="0">
              <a:solidFill>
                <a:srgbClr val="0000CC"/>
              </a:solidFill>
            </a:endParaRPr>
          </a:p>
        </p:txBody>
      </p:sp>
      <p:sp>
        <p:nvSpPr>
          <p:cNvPr id="30" name="矩形 21"/>
          <p:cNvSpPr/>
          <p:nvPr/>
        </p:nvSpPr>
        <p:spPr>
          <a:xfrm>
            <a:off x="3054350" y="3962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0.5</a:t>
            </a:r>
            <a:endParaRPr lang="zh-CN" altLang="en-US" dirty="0">
              <a:solidFill>
                <a:srgbClr val="0000CC"/>
              </a:solidFill>
            </a:endParaRPr>
          </a:p>
        </p:txBody>
      </p:sp>
      <p:sp>
        <p:nvSpPr>
          <p:cNvPr id="31" name="矩形 21"/>
          <p:cNvSpPr/>
          <p:nvPr/>
        </p:nvSpPr>
        <p:spPr>
          <a:xfrm>
            <a:off x="4292600" y="3657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0.4</a:t>
            </a:r>
            <a:endParaRPr lang="zh-CN" altLang="en-US" dirty="0">
              <a:solidFill>
                <a:srgbClr val="0000CC"/>
              </a:solidFill>
            </a:endParaRPr>
          </a:p>
        </p:txBody>
      </p:sp>
      <p:sp>
        <p:nvSpPr>
          <p:cNvPr id="32" name="矩形 21"/>
          <p:cNvSpPr/>
          <p:nvPr/>
        </p:nvSpPr>
        <p:spPr>
          <a:xfrm>
            <a:off x="6851650" y="2819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0.7</a:t>
            </a:r>
            <a:endParaRPr lang="zh-CN" altLang="en-US" dirty="0">
              <a:solidFill>
                <a:srgbClr val="0000CC"/>
              </a:solidFill>
            </a:endParaRPr>
          </a:p>
        </p:txBody>
      </p:sp>
      <p:sp>
        <p:nvSpPr>
          <p:cNvPr id="33" name="矩形 21"/>
          <p:cNvSpPr/>
          <p:nvPr/>
        </p:nvSpPr>
        <p:spPr>
          <a:xfrm>
            <a:off x="7924800" y="2971800"/>
            <a:ext cx="7429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0.74</a:t>
            </a:r>
            <a:endParaRPr lang="zh-CN" altLang="en-US" dirty="0">
              <a:solidFill>
                <a:srgbClr val="0000CC"/>
              </a:solidFill>
            </a:endParaRPr>
          </a:p>
        </p:txBody>
      </p:sp>
      <p:sp>
        <p:nvSpPr>
          <p:cNvPr id="34" name="矩形 21"/>
          <p:cNvSpPr/>
          <p:nvPr/>
        </p:nvSpPr>
        <p:spPr>
          <a:xfrm>
            <a:off x="6273800" y="3581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0.1</a:t>
            </a:r>
            <a:endParaRPr lang="zh-CN" altLang="en-US" dirty="0">
              <a:solidFill>
                <a:srgbClr val="0000CC"/>
              </a:solidFill>
            </a:endParaRPr>
          </a:p>
        </p:txBody>
      </p:sp>
      <p:sp>
        <p:nvSpPr>
          <p:cNvPr id="35" name="矩形 21"/>
          <p:cNvSpPr/>
          <p:nvPr/>
        </p:nvSpPr>
        <p:spPr>
          <a:xfrm>
            <a:off x="6273800" y="44958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0.1</a:t>
            </a:r>
            <a:endParaRPr lang="zh-CN" altLang="en-US" dirty="0">
              <a:solidFill>
                <a:srgbClr val="0000CC"/>
              </a:solidFill>
            </a:endParaRPr>
          </a:p>
        </p:txBody>
      </p:sp>
      <p:sp>
        <p:nvSpPr>
          <p:cNvPr id="36" name="矩形 21"/>
          <p:cNvSpPr/>
          <p:nvPr/>
        </p:nvSpPr>
        <p:spPr>
          <a:xfrm>
            <a:off x="5448300" y="3810000"/>
            <a:ext cx="8255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0.05</a:t>
            </a:r>
            <a:endParaRPr lang="zh-CN" altLang="en-US" dirty="0">
              <a:solidFill>
                <a:srgbClr val="0000CC"/>
              </a:solidFill>
            </a:endParaRPr>
          </a:p>
        </p:txBody>
      </p:sp>
      <p:pic>
        <p:nvPicPr>
          <p:cNvPr id="39" name="Picture 38"/>
          <p:cNvPicPr>
            <a:picLocks noChangeAspect="1"/>
          </p:cNvPicPr>
          <p:nvPr/>
        </p:nvPicPr>
        <p:blipFill>
          <a:blip r:embed="rId10"/>
          <a:stretch>
            <a:fillRect/>
          </a:stretch>
        </p:blipFill>
        <p:spPr>
          <a:xfrm>
            <a:off x="1138014" y="1524000"/>
            <a:ext cx="1090840" cy="381000"/>
          </a:xfrm>
          <a:prstGeom prst="rect">
            <a:avLst/>
          </a:prstGeom>
        </p:spPr>
      </p:pic>
      <p:pic>
        <p:nvPicPr>
          <p:cNvPr id="43" name="Picture 42"/>
          <p:cNvPicPr>
            <a:picLocks noChangeAspect="1"/>
          </p:cNvPicPr>
          <p:nvPr/>
        </p:nvPicPr>
        <p:blipFill>
          <a:blip r:embed="rId10"/>
          <a:stretch>
            <a:fillRect/>
          </a:stretch>
        </p:blipFill>
        <p:spPr>
          <a:xfrm>
            <a:off x="7246714" y="1143000"/>
            <a:ext cx="1090840" cy="381000"/>
          </a:xfrm>
          <a:prstGeom prst="rect">
            <a:avLst/>
          </a:prstGeom>
        </p:spPr>
      </p:pic>
      <p:graphicFrame>
        <p:nvGraphicFramePr>
          <p:cNvPr id="44" name="Object 43"/>
          <p:cNvGraphicFramePr>
            <a:graphicFrameLocks noChangeAspect="1"/>
          </p:cNvGraphicFramePr>
          <p:nvPr>
            <p:extLst>
              <p:ext uri="{D42A27DB-BD31-4B8C-83A1-F6EECF244321}">
                <p14:modId xmlns:p14="http://schemas.microsoft.com/office/powerpoint/2010/main" val="2043811264"/>
              </p:ext>
            </p:extLst>
          </p:nvPr>
        </p:nvGraphicFramePr>
        <p:xfrm>
          <a:off x="7346953" y="4876800"/>
          <a:ext cx="963576" cy="336550"/>
        </p:xfrm>
        <a:graphic>
          <a:graphicData uri="http://schemas.openxmlformats.org/presentationml/2006/ole">
            <mc:AlternateContent xmlns:mc="http://schemas.openxmlformats.org/markup-compatibility/2006">
              <mc:Choice xmlns:v="urn:schemas-microsoft-com:vml" Requires="v">
                <p:oleObj spid="_x0000_s50973" name="Equation" r:id="rId11" imgW="469900" imgH="177800" progId="Equation.DSMT4">
                  <p:embed/>
                </p:oleObj>
              </mc:Choice>
              <mc:Fallback>
                <p:oleObj name="Equation" r:id="rId11" imgW="469900" imgH="177800" progId="Equation.DSMT4">
                  <p:embed/>
                  <p:pic>
                    <p:nvPicPr>
                      <p:cNvPr id="0" name=""/>
                      <p:cNvPicPr/>
                      <p:nvPr/>
                    </p:nvPicPr>
                    <p:blipFill>
                      <a:blip r:embed="rId12"/>
                      <a:stretch>
                        <a:fillRect/>
                      </a:stretch>
                    </p:blipFill>
                    <p:spPr>
                      <a:xfrm>
                        <a:off x="7346953" y="4876800"/>
                        <a:ext cx="963576" cy="33655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530015526"/>
              </p:ext>
            </p:extLst>
          </p:nvPr>
        </p:nvGraphicFramePr>
        <p:xfrm>
          <a:off x="4484727" y="2514600"/>
          <a:ext cx="963576" cy="336550"/>
        </p:xfrm>
        <a:graphic>
          <a:graphicData uri="http://schemas.openxmlformats.org/presentationml/2006/ole">
            <mc:AlternateContent xmlns:mc="http://schemas.openxmlformats.org/markup-compatibility/2006">
              <mc:Choice xmlns:v="urn:schemas-microsoft-com:vml" Requires="v">
                <p:oleObj spid="_x0000_s50974" name="Equation" r:id="rId13" imgW="469900" imgH="177800" progId="Equation.DSMT4">
                  <p:embed/>
                </p:oleObj>
              </mc:Choice>
              <mc:Fallback>
                <p:oleObj name="Equation" r:id="rId13" imgW="469900" imgH="177800" progId="Equation.DSMT4">
                  <p:embed/>
                  <p:pic>
                    <p:nvPicPr>
                      <p:cNvPr id="0" name=""/>
                      <p:cNvPicPr/>
                      <p:nvPr/>
                    </p:nvPicPr>
                    <p:blipFill>
                      <a:blip r:embed="rId14"/>
                      <a:stretch>
                        <a:fillRect/>
                      </a:stretch>
                    </p:blipFill>
                    <p:spPr>
                      <a:xfrm>
                        <a:off x="4484727" y="2514600"/>
                        <a:ext cx="963576" cy="336550"/>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241089597"/>
              </p:ext>
            </p:extLst>
          </p:nvPr>
        </p:nvGraphicFramePr>
        <p:xfrm>
          <a:off x="3384553" y="2209800"/>
          <a:ext cx="963576" cy="336550"/>
        </p:xfrm>
        <a:graphic>
          <a:graphicData uri="http://schemas.openxmlformats.org/presentationml/2006/ole">
            <mc:AlternateContent xmlns:mc="http://schemas.openxmlformats.org/markup-compatibility/2006">
              <mc:Choice xmlns:v="urn:schemas-microsoft-com:vml" Requires="v">
                <p:oleObj spid="_x0000_s50975" name="Equation" r:id="rId15" imgW="469900" imgH="177800" progId="Equation.DSMT4">
                  <p:embed/>
                </p:oleObj>
              </mc:Choice>
              <mc:Fallback>
                <p:oleObj name="Equation" r:id="rId15" imgW="469900" imgH="177800" progId="Equation.DSMT4">
                  <p:embed/>
                  <p:pic>
                    <p:nvPicPr>
                      <p:cNvPr id="0" name=""/>
                      <p:cNvPicPr/>
                      <p:nvPr/>
                    </p:nvPicPr>
                    <p:blipFill>
                      <a:blip r:embed="rId16"/>
                      <a:stretch>
                        <a:fillRect/>
                      </a:stretch>
                    </p:blipFill>
                    <p:spPr>
                      <a:xfrm>
                        <a:off x="3384553" y="2209800"/>
                        <a:ext cx="963576" cy="336550"/>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792371082"/>
              </p:ext>
            </p:extLst>
          </p:nvPr>
        </p:nvGraphicFramePr>
        <p:xfrm>
          <a:off x="908052" y="4876800"/>
          <a:ext cx="963576" cy="336550"/>
        </p:xfrm>
        <a:graphic>
          <a:graphicData uri="http://schemas.openxmlformats.org/presentationml/2006/ole">
            <mc:AlternateContent xmlns:mc="http://schemas.openxmlformats.org/markup-compatibility/2006">
              <mc:Choice xmlns:v="urn:schemas-microsoft-com:vml" Requires="v">
                <p:oleObj spid="_x0000_s50976" name="Equation" r:id="rId17" imgW="469900" imgH="177800" progId="Equation.DSMT4">
                  <p:embed/>
                </p:oleObj>
              </mc:Choice>
              <mc:Fallback>
                <p:oleObj name="Equation" r:id="rId17" imgW="469900" imgH="177800" progId="Equation.DSMT4">
                  <p:embed/>
                  <p:pic>
                    <p:nvPicPr>
                      <p:cNvPr id="0" name=""/>
                      <p:cNvPicPr/>
                      <p:nvPr/>
                    </p:nvPicPr>
                    <p:blipFill>
                      <a:blip r:embed="rId14"/>
                      <a:stretch>
                        <a:fillRect/>
                      </a:stretch>
                    </p:blipFill>
                    <p:spPr>
                      <a:xfrm>
                        <a:off x="908052" y="4876800"/>
                        <a:ext cx="963576" cy="3365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113695537"/>
              </p:ext>
            </p:extLst>
          </p:nvPr>
        </p:nvGraphicFramePr>
        <p:xfrm>
          <a:off x="4610763" y="5410200"/>
          <a:ext cx="988880" cy="336550"/>
        </p:xfrm>
        <a:graphic>
          <a:graphicData uri="http://schemas.openxmlformats.org/presentationml/2006/ole">
            <mc:AlternateContent xmlns:mc="http://schemas.openxmlformats.org/markup-compatibility/2006">
              <mc:Choice xmlns:v="urn:schemas-microsoft-com:vml" Requires="v">
                <p:oleObj spid="_x0000_s50977" name="Equation" r:id="rId18" imgW="482600" imgH="177800" progId="Equation.DSMT4">
                  <p:embed/>
                </p:oleObj>
              </mc:Choice>
              <mc:Fallback>
                <p:oleObj name="Equation" r:id="rId18" imgW="482600" imgH="177800" progId="Equation.DSMT4">
                  <p:embed/>
                  <p:pic>
                    <p:nvPicPr>
                      <p:cNvPr id="0" name=""/>
                      <p:cNvPicPr/>
                      <p:nvPr/>
                    </p:nvPicPr>
                    <p:blipFill>
                      <a:blip r:embed="rId19"/>
                      <a:stretch>
                        <a:fillRect/>
                      </a:stretch>
                    </p:blipFill>
                    <p:spPr>
                      <a:xfrm>
                        <a:off x="4610763" y="5410200"/>
                        <a:ext cx="988880" cy="336550"/>
                      </a:xfrm>
                      <a:prstGeom prst="rect">
                        <a:avLst/>
                      </a:prstGeom>
                    </p:spPr>
                  </p:pic>
                </p:oleObj>
              </mc:Fallback>
            </mc:AlternateContent>
          </a:graphicData>
        </a:graphic>
      </p:graphicFrame>
      <p:sp>
        <p:nvSpPr>
          <p:cNvPr id="49" name="矩形 21"/>
          <p:cNvSpPr/>
          <p:nvPr/>
        </p:nvSpPr>
        <p:spPr>
          <a:xfrm>
            <a:off x="7924800" y="3505200"/>
            <a:ext cx="18986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1</a:t>
            </a:r>
            <a:r>
              <a:rPr lang="en-US" altLang="zh-CN" baseline="30000" dirty="0" smtClean="0">
                <a:solidFill>
                  <a:schemeClr val="tx1"/>
                </a:solidFill>
              </a:rPr>
              <a:t>st</a:t>
            </a:r>
            <a:r>
              <a:rPr lang="en-US" altLang="zh-CN" dirty="0" smtClean="0">
                <a:solidFill>
                  <a:schemeClr val="tx1"/>
                </a:solidFill>
              </a:rPr>
              <a:t> try</a:t>
            </a:r>
            <a:endParaRPr lang="zh-CN" altLang="en-US" dirty="0">
              <a:solidFill>
                <a:schemeClr val="tx1"/>
              </a:solidFill>
            </a:endParaRPr>
          </a:p>
          <a:p>
            <a:pPr algn="ctr"/>
            <a:r>
              <a:rPr lang="en-US" altLang="zh-CN" dirty="0" smtClean="0">
                <a:solidFill>
                  <a:schemeClr val="tx1"/>
                </a:solidFill>
              </a:rPr>
              <a:t> 0.74&lt;0.8</a:t>
            </a:r>
          </a:p>
        </p:txBody>
      </p:sp>
      <p:sp>
        <p:nvSpPr>
          <p:cNvPr id="50" name="矩形 21"/>
          <p:cNvSpPr/>
          <p:nvPr/>
        </p:nvSpPr>
        <p:spPr>
          <a:xfrm>
            <a:off x="8089900" y="4343400"/>
            <a:ext cx="18986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2</a:t>
            </a:r>
            <a:r>
              <a:rPr lang="en-US" altLang="zh-CN" baseline="30000" dirty="0" smtClean="0">
                <a:solidFill>
                  <a:srgbClr val="FF0000"/>
                </a:solidFill>
              </a:rPr>
              <a:t>nd</a:t>
            </a:r>
            <a:r>
              <a:rPr lang="en-US" altLang="zh-CN" dirty="0" smtClean="0">
                <a:solidFill>
                  <a:srgbClr val="FF0000"/>
                </a:solidFill>
              </a:rPr>
              <a:t> try, 0.74+0.1&gt;0.8</a:t>
            </a:r>
          </a:p>
        </p:txBody>
      </p:sp>
      <p:sp>
        <p:nvSpPr>
          <p:cNvPr id="51" name="矩形 21"/>
          <p:cNvSpPr/>
          <p:nvPr/>
        </p:nvSpPr>
        <p:spPr>
          <a:xfrm>
            <a:off x="5035550" y="1981200"/>
            <a:ext cx="18986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a:t>
            </a:r>
            <a:r>
              <a:rPr lang="en-US" altLang="zh-CN" baseline="30000" dirty="0" smtClean="0">
                <a:solidFill>
                  <a:srgbClr val="FF0000"/>
                </a:solidFill>
              </a:rPr>
              <a:t>st</a:t>
            </a:r>
            <a:r>
              <a:rPr lang="en-US" altLang="zh-CN" dirty="0" smtClean="0">
                <a:solidFill>
                  <a:srgbClr val="FF0000"/>
                </a:solidFill>
              </a:rPr>
              <a:t> try, 0.7&gt;0.5</a:t>
            </a:r>
          </a:p>
        </p:txBody>
      </p:sp>
      <p:sp>
        <p:nvSpPr>
          <p:cNvPr id="52" name="Oval 51"/>
          <p:cNvSpPr/>
          <p:nvPr/>
        </p:nvSpPr>
        <p:spPr>
          <a:xfrm>
            <a:off x="5283202" y="2514601"/>
            <a:ext cx="1342019"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3" name="Straight Connector 52"/>
          <p:cNvCxnSpPr/>
          <p:nvPr/>
        </p:nvCxnSpPr>
        <p:spPr>
          <a:xfrm flipH="1">
            <a:off x="6604000" y="2586965"/>
            <a:ext cx="631089" cy="442222"/>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697531" y="2819404"/>
            <a:ext cx="129154" cy="776111"/>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501072" y="3508964"/>
            <a:ext cx="671009" cy="282222"/>
          </a:xfrm>
          <a:prstGeom prst="line">
            <a:avLst/>
          </a:prstGeom>
          <a:ln w="571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7016752" y="3581401"/>
            <a:ext cx="1342019" cy="119944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7" name="Straight Connector 56"/>
          <p:cNvCxnSpPr/>
          <p:nvPr/>
        </p:nvCxnSpPr>
        <p:spPr>
          <a:xfrm flipH="1" flipV="1">
            <a:off x="2404143" y="2809993"/>
            <a:ext cx="671011" cy="282222"/>
          </a:xfrm>
          <a:prstGeom prst="line">
            <a:avLst/>
          </a:prstGeom>
          <a:ln w="57150" cmpd="sng">
            <a:solidFill>
              <a:srgbClr val="00CC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074733" y="2685814"/>
            <a:ext cx="1342019"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cxnSp>
        <p:nvCxnSpPr>
          <p:cNvPr id="59" name="Straight Connector 58"/>
          <p:cNvCxnSpPr/>
          <p:nvPr/>
        </p:nvCxnSpPr>
        <p:spPr>
          <a:xfrm>
            <a:off x="1795720" y="3162775"/>
            <a:ext cx="521897" cy="1058333"/>
          </a:xfrm>
          <a:prstGeom prst="line">
            <a:avLst/>
          </a:prstGeom>
          <a:ln w="57150" cmpd="sng">
            <a:solidFill>
              <a:srgbClr val="00CC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837274" y="3791189"/>
            <a:ext cx="447340" cy="423333"/>
          </a:xfrm>
          <a:prstGeom prst="line">
            <a:avLst/>
          </a:prstGeom>
          <a:ln w="57150" cmpd="sng">
            <a:solidFill>
              <a:srgbClr val="00CC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867243" y="4219222"/>
            <a:ext cx="1342019" cy="119944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0000"/>
              </a:solidFill>
            </a:endParaRPr>
          </a:p>
        </p:txBody>
      </p:sp>
      <p:sp>
        <p:nvSpPr>
          <p:cNvPr id="62" name="矩形 21"/>
          <p:cNvSpPr/>
          <p:nvPr/>
        </p:nvSpPr>
        <p:spPr>
          <a:xfrm>
            <a:off x="6705600" y="1295400"/>
            <a:ext cx="609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A</a:t>
            </a:r>
          </a:p>
        </p:txBody>
      </p:sp>
      <p:sp>
        <p:nvSpPr>
          <p:cNvPr id="63" name="矩形 21"/>
          <p:cNvSpPr/>
          <p:nvPr/>
        </p:nvSpPr>
        <p:spPr>
          <a:xfrm>
            <a:off x="4648200" y="2209800"/>
            <a:ext cx="609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B</a:t>
            </a:r>
            <a:endParaRPr lang="en-US" altLang="zh-CN" sz="2400" b="1" dirty="0" smtClean="0">
              <a:solidFill>
                <a:schemeClr val="tx1"/>
              </a:solidFill>
            </a:endParaRPr>
          </a:p>
        </p:txBody>
      </p:sp>
      <p:sp>
        <p:nvSpPr>
          <p:cNvPr id="64" name="矩形 21"/>
          <p:cNvSpPr/>
          <p:nvPr/>
        </p:nvSpPr>
        <p:spPr>
          <a:xfrm>
            <a:off x="7467600" y="5181600"/>
            <a:ext cx="609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C</a:t>
            </a:r>
          </a:p>
        </p:txBody>
      </p:sp>
    </p:spTree>
    <p:extLst>
      <p:ext uri="{BB962C8B-B14F-4D97-AF65-F5344CB8AC3E}">
        <p14:creationId xmlns:p14="http://schemas.microsoft.com/office/powerpoint/2010/main" val="22527922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par>
                                <p:cTn id="40" presetID="3" presetClass="entr" presetSubtype="1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linds(horizontal)">
                                      <p:cBhvr>
                                        <p:cTn id="42" dur="500"/>
                                        <p:tgtEl>
                                          <p:spTgt spid="54"/>
                                        </p:tgtEl>
                                      </p:cBhvr>
                                    </p:animEffect>
                                  </p:childTnLst>
                                </p:cTn>
                              </p:par>
                              <p:par>
                                <p:cTn id="43" presetID="3" presetClass="entr" presetSubtype="10" fill="hold" grpId="1"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linds(horizontal)">
                                      <p:cBhvr>
                                        <p:cTn id="45" dur="500"/>
                                        <p:tgtEl>
                                          <p:spTgt spid="49"/>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linds(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linds(horizontal)">
                                      <p:cBhvr>
                                        <p:cTn id="54" dur="500"/>
                                        <p:tgtEl>
                                          <p:spTgt spid="55"/>
                                        </p:tgtEl>
                                      </p:cBhvr>
                                    </p:animEffect>
                                  </p:childTnLst>
                                </p:cTn>
                              </p:par>
                              <p:par>
                                <p:cTn id="55" presetID="3" presetClass="entr" presetSubtype="10" fill="hold" grpId="1"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linds(horizontal)">
                                      <p:cBhvr>
                                        <p:cTn id="57" dur="500"/>
                                        <p:tgtEl>
                                          <p:spTgt spid="50"/>
                                        </p:tgtEl>
                                      </p:cBhvr>
                                    </p:animEffec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blinds(horizontal)">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linds(horizontal)">
                                      <p:cBhvr>
                                        <p:cTn id="66" dur="500"/>
                                        <p:tgtEl>
                                          <p:spTgt spid="57"/>
                                        </p:tgtEl>
                                      </p:cBhvr>
                                    </p:animEffect>
                                  </p:childTnLst>
                                </p:cTn>
                              </p:par>
                              <p:par>
                                <p:cTn id="67" presetID="3" presetClass="entr" presetSubtype="1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linds(horizontal)">
                                      <p:cBhvr>
                                        <p:cTn id="69" dur="500"/>
                                        <p:tgtEl>
                                          <p:spTgt spid="59"/>
                                        </p:tgtEl>
                                      </p:cBhvr>
                                    </p:animEffect>
                                  </p:childTnLst>
                                </p:cTn>
                              </p:par>
                            </p:childTnLst>
                          </p:cTn>
                        </p:par>
                        <p:par>
                          <p:cTn id="70" fill="hold">
                            <p:stCondLst>
                              <p:cond delay="500"/>
                            </p:stCondLst>
                            <p:childTnLst>
                              <p:par>
                                <p:cTn id="71" presetID="3" presetClass="entr" presetSubtype="10" fill="hold" grpId="0" nodeType="after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linds(horizontal)">
                                      <p:cBhvr>
                                        <p:cTn id="73" dur="500"/>
                                        <p:tgtEl>
                                          <p:spTgt spid="58"/>
                                        </p:tgtEl>
                                      </p:cBhvr>
                                    </p:animEffect>
                                  </p:childTnLst>
                                </p:cTn>
                              </p:par>
                            </p:childTnLst>
                          </p:cTn>
                        </p:par>
                        <p:par>
                          <p:cTn id="74" fill="hold">
                            <p:stCondLst>
                              <p:cond delay="1000"/>
                            </p:stCondLst>
                            <p:childTnLst>
                              <p:par>
                                <p:cTn id="75" presetID="3" presetClass="entr" presetSubtype="10"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linds(horizontal)">
                                      <p:cBhvr>
                                        <p:cTn id="77" dur="500"/>
                                        <p:tgtEl>
                                          <p:spTgt spid="60"/>
                                        </p:tgtEl>
                                      </p:cBhvr>
                                    </p:animEffect>
                                  </p:childTnLst>
                                </p:cTn>
                              </p:par>
                            </p:childTnLst>
                          </p:cTn>
                        </p:par>
                        <p:par>
                          <p:cTn id="78" fill="hold">
                            <p:stCondLst>
                              <p:cond delay="1500"/>
                            </p:stCondLst>
                            <p:childTnLst>
                              <p:par>
                                <p:cTn id="79" presetID="3" presetClass="entr" presetSubtype="10"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linds(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49" grpId="1"/>
      <p:bldP spid="50" grpId="1"/>
      <p:bldP spid="51" grpId="0"/>
      <p:bldP spid="52" grpId="0" animBg="1"/>
      <p:bldP spid="56" grpId="0" animBg="1"/>
      <p:bldP spid="58" grpId="0" animBg="1"/>
      <p:bldP spid="6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标题 1"/>
          <p:cNvSpPr>
            <a:spLocks noGrp="1"/>
          </p:cNvSpPr>
          <p:nvPr>
            <p:ph type="title"/>
          </p:nvPr>
        </p:nvSpPr>
        <p:spPr/>
        <p:txBody>
          <a:bodyPr/>
          <a:lstStyle/>
          <a:p>
            <a:pPr eaLnBrk="1" hangingPunct="1"/>
            <a:r>
              <a:rPr lang="en-US" altLang="zh-CN" smtClean="0"/>
              <a:t>Cascade Model</a:t>
            </a:r>
            <a:endParaRPr lang="zh-CN" altLang="en-US" smtClean="0"/>
          </a:p>
        </p:txBody>
      </p:sp>
      <p:sp>
        <p:nvSpPr>
          <p:cNvPr id="100354" name="内容占位符 2"/>
          <p:cNvSpPr>
            <a:spLocks noGrp="1"/>
          </p:cNvSpPr>
          <p:nvPr>
            <p:ph idx="1"/>
          </p:nvPr>
        </p:nvSpPr>
        <p:spPr/>
        <p:txBody>
          <a:bodyPr/>
          <a:lstStyle/>
          <a:p>
            <a:pPr eaLnBrk="1" hangingPunct="1"/>
            <a:r>
              <a:rPr lang="en-US" altLang="zh-CN" dirty="0" smtClean="0"/>
              <a:t>Cascade model</a:t>
            </a:r>
          </a:p>
          <a:p>
            <a:pPr lvl="1" eaLnBrk="1" hangingPunct="1"/>
            <a:r>
              <a:rPr lang="en-US" altLang="zh-CN" sz="2400" i="1" dirty="0" err="1" smtClean="0"/>
              <a:t>p</a:t>
            </a:r>
            <a:r>
              <a:rPr lang="en-US" altLang="zh-CN" sz="2400" i="1" baseline="-25000" dirty="0" err="1" smtClean="0"/>
              <a:t>v</a:t>
            </a:r>
            <a:r>
              <a:rPr lang="en-US" altLang="zh-CN" sz="2400" dirty="0" smtClean="0"/>
              <a:t>(</a:t>
            </a:r>
            <a:r>
              <a:rPr lang="en-US" altLang="zh-CN" sz="2400" i="1" dirty="0" err="1" smtClean="0"/>
              <a:t>u</a:t>
            </a:r>
            <a:r>
              <a:rPr lang="en-US" altLang="zh-CN" sz="2400" dirty="0" err="1" smtClean="0"/>
              <a:t>,</a:t>
            </a:r>
            <a:r>
              <a:rPr lang="en-US" altLang="zh-CN" sz="2400" i="1" dirty="0" err="1" smtClean="0"/>
              <a:t>S</a:t>
            </a:r>
            <a:r>
              <a:rPr lang="en-US" altLang="zh-CN" sz="2400" dirty="0" smtClean="0"/>
              <a:t>) : the success probability of user </a:t>
            </a:r>
            <a:r>
              <a:rPr lang="en-US" altLang="zh-CN" sz="2400" i="1" dirty="0" smtClean="0"/>
              <a:t>u</a:t>
            </a:r>
            <a:r>
              <a:rPr lang="en-US" altLang="zh-CN" sz="2400" dirty="0" smtClean="0"/>
              <a:t> activating user v</a:t>
            </a:r>
          </a:p>
          <a:p>
            <a:pPr lvl="1" eaLnBrk="1" hangingPunct="1"/>
            <a:r>
              <a:rPr lang="en-US" altLang="zh-CN" sz="2000" dirty="0" smtClean="0"/>
              <a:t>User </a:t>
            </a:r>
            <a:r>
              <a:rPr lang="en-US" altLang="zh-CN" sz="2000" i="1" dirty="0" smtClean="0"/>
              <a:t>u</a:t>
            </a:r>
            <a:r>
              <a:rPr lang="en-US" altLang="zh-CN" sz="2000" dirty="0" smtClean="0"/>
              <a:t> tries to activate v and finally succeeds, where </a:t>
            </a:r>
            <a:r>
              <a:rPr lang="en-US" altLang="zh-CN" sz="2000" i="1" dirty="0" smtClean="0"/>
              <a:t>S</a:t>
            </a:r>
            <a:r>
              <a:rPr lang="en-US" altLang="zh-CN" sz="2000" dirty="0" smtClean="0"/>
              <a:t> is the set of </a:t>
            </a:r>
            <a:r>
              <a:rPr lang="en-US" altLang="zh-CN" sz="2000" i="1" dirty="0" smtClean="0"/>
              <a:t>v</a:t>
            </a:r>
            <a:r>
              <a:rPr lang="en-US" altLang="zh-CN" sz="2000" dirty="0" smtClean="0"/>
              <a:t>’s neighbors that have already attempted but failed to make </a:t>
            </a:r>
            <a:r>
              <a:rPr lang="en-US" altLang="zh-CN" sz="2000" i="1" dirty="0" smtClean="0"/>
              <a:t>v</a:t>
            </a:r>
            <a:r>
              <a:rPr lang="en-US" altLang="zh-CN" sz="2000" dirty="0" smtClean="0"/>
              <a:t> active</a:t>
            </a:r>
          </a:p>
          <a:p>
            <a:pPr eaLnBrk="1" hangingPunct="1"/>
            <a:r>
              <a:rPr lang="en-US" altLang="zh-CN" dirty="0" smtClean="0"/>
              <a:t>Independent cascade model</a:t>
            </a:r>
          </a:p>
          <a:p>
            <a:pPr lvl="1" eaLnBrk="1" hangingPunct="1"/>
            <a:r>
              <a:rPr lang="en-US" altLang="zh-CN" sz="2000" i="1" dirty="0" err="1" smtClean="0"/>
              <a:t>p</a:t>
            </a:r>
            <a:r>
              <a:rPr lang="en-US" altLang="zh-CN" sz="2000" i="1" baseline="-25000" dirty="0" err="1" smtClean="0"/>
              <a:t>v</a:t>
            </a:r>
            <a:r>
              <a:rPr lang="en-US" altLang="zh-CN" sz="2000" dirty="0" smtClean="0"/>
              <a:t>(</a:t>
            </a:r>
            <a:r>
              <a:rPr lang="en-US" altLang="zh-CN" sz="2000" i="1" dirty="0" err="1" smtClean="0"/>
              <a:t>u</a:t>
            </a:r>
            <a:r>
              <a:rPr lang="en-US" altLang="zh-CN" sz="2000" dirty="0" err="1" smtClean="0"/>
              <a:t>,</a:t>
            </a:r>
            <a:r>
              <a:rPr lang="en-US" altLang="zh-CN" sz="2000" i="1" dirty="0" err="1" smtClean="0"/>
              <a:t>S</a:t>
            </a:r>
            <a:r>
              <a:rPr lang="en-US" altLang="zh-CN" sz="2000" dirty="0" smtClean="0"/>
              <a:t>) is a constant, meaning that whether </a:t>
            </a:r>
            <a:r>
              <a:rPr lang="en-US" altLang="zh-CN" sz="2000" i="1" dirty="0" smtClean="0"/>
              <a:t>v </a:t>
            </a:r>
            <a:r>
              <a:rPr lang="en-US" altLang="zh-CN" sz="2000" dirty="0" smtClean="0"/>
              <a:t>is to be active does not depend on the order </a:t>
            </a:r>
            <a:r>
              <a:rPr lang="en-US" altLang="zh-CN" sz="2000" i="1" dirty="0" smtClean="0"/>
              <a:t>v</a:t>
            </a:r>
            <a:r>
              <a:rPr lang="en-US" altLang="zh-CN" sz="2000" dirty="0" smtClean="0"/>
              <a:t>’s neighbors try to activate it.</a:t>
            </a:r>
          </a:p>
          <a:p>
            <a:pPr lvl="1" eaLnBrk="1" hangingPunct="1"/>
            <a:r>
              <a:rPr lang="en-US" altLang="zh-CN" sz="2000" dirty="0" smtClean="0"/>
              <a:t>Key idea: Flip coins </a:t>
            </a:r>
            <a:r>
              <a:rPr lang="en-US" altLang="zh-CN" sz="2000" i="1" dirty="0" smtClean="0"/>
              <a:t>c</a:t>
            </a:r>
            <a:r>
              <a:rPr lang="en-US" altLang="zh-CN" sz="2000" dirty="0" smtClean="0"/>
              <a:t> in advance -&gt; live edges</a:t>
            </a:r>
          </a:p>
          <a:p>
            <a:pPr lvl="1" eaLnBrk="1" hangingPunct="1"/>
            <a:r>
              <a:rPr lang="en-US" altLang="zh-CN" sz="2000" i="1" dirty="0" smtClean="0"/>
              <a:t>F</a:t>
            </a:r>
            <a:r>
              <a:rPr lang="en-US" altLang="zh-CN" sz="2000" i="1" baseline="-25000" dirty="0" smtClean="0"/>
              <a:t>c</a:t>
            </a:r>
            <a:r>
              <a:rPr lang="en-US" altLang="zh-CN" sz="2000" dirty="0" smtClean="0"/>
              <a:t>(</a:t>
            </a:r>
            <a:r>
              <a:rPr lang="en-US" altLang="zh-CN" sz="2000" i="1" dirty="0" smtClean="0"/>
              <a:t>A</a:t>
            </a:r>
            <a:r>
              <a:rPr lang="en-US" altLang="zh-CN" sz="2000" dirty="0" smtClean="0"/>
              <a:t>): People influenced under outcome </a:t>
            </a:r>
            <a:r>
              <a:rPr lang="en-US" altLang="zh-CN" sz="2000" i="1" dirty="0" smtClean="0"/>
              <a:t>c</a:t>
            </a:r>
            <a:r>
              <a:rPr lang="en-US" altLang="zh-CN" sz="2000" dirty="0" smtClean="0"/>
              <a:t> (set cover)</a:t>
            </a:r>
          </a:p>
          <a:p>
            <a:pPr lvl="1" eaLnBrk="1" hangingPunct="1"/>
            <a:r>
              <a:rPr lang="en-US" altLang="zh-CN" sz="2000" i="1" dirty="0" smtClean="0"/>
              <a:t>F</a:t>
            </a:r>
            <a:r>
              <a:rPr lang="en-US" altLang="zh-CN" sz="2000" dirty="0" smtClean="0"/>
              <a:t>(</a:t>
            </a:r>
            <a:r>
              <a:rPr lang="en-US" altLang="zh-CN" sz="2000" i="1" dirty="0" smtClean="0"/>
              <a:t>A</a:t>
            </a:r>
            <a:r>
              <a:rPr lang="en-US" altLang="zh-CN" sz="2000" dirty="0" smtClean="0"/>
              <a:t>) = Sum </a:t>
            </a:r>
            <a:r>
              <a:rPr lang="en-US" altLang="zh-CN" sz="2000" i="1" baseline="-25000" dirty="0" err="1" smtClean="0"/>
              <a:t>c</a:t>
            </a:r>
            <a:r>
              <a:rPr lang="en-US" altLang="zh-CN" sz="2000" dirty="0" err="1" smtClean="0"/>
              <a:t>P</a:t>
            </a:r>
            <a:r>
              <a:rPr lang="en-US" altLang="zh-CN" sz="2000" dirty="0" smtClean="0"/>
              <a:t>(</a:t>
            </a:r>
            <a:r>
              <a:rPr lang="en-US" altLang="zh-CN" sz="2000" i="1" dirty="0" smtClean="0"/>
              <a:t>c</a:t>
            </a:r>
            <a:r>
              <a:rPr lang="en-US" altLang="zh-CN" sz="2000" dirty="0" smtClean="0"/>
              <a:t>) </a:t>
            </a:r>
            <a:r>
              <a:rPr lang="en-US" altLang="zh-CN" sz="2000" i="1" dirty="0" smtClean="0"/>
              <a:t>F</a:t>
            </a:r>
            <a:r>
              <a:rPr lang="en-US" altLang="zh-CN" sz="2000" i="1" baseline="-25000" dirty="0" smtClean="0"/>
              <a:t>c</a:t>
            </a:r>
            <a:r>
              <a:rPr lang="en-US" altLang="zh-CN" sz="2000" dirty="0" smtClean="0"/>
              <a:t>(</a:t>
            </a:r>
            <a:r>
              <a:rPr lang="en-US" altLang="zh-CN" sz="2000" i="1" dirty="0" smtClean="0"/>
              <a:t>A</a:t>
            </a:r>
            <a:r>
              <a:rPr lang="en-US" altLang="zh-CN" sz="2000" dirty="0" smtClean="0"/>
              <a:t>) is </a:t>
            </a:r>
            <a:r>
              <a:rPr lang="en-US" altLang="zh-CN" sz="2000" dirty="0" err="1" smtClean="0"/>
              <a:t>submodular</a:t>
            </a:r>
            <a:r>
              <a:rPr lang="en-US" altLang="zh-CN" sz="2000" dirty="0" smtClean="0"/>
              <a:t> as well</a:t>
            </a:r>
            <a:endParaRPr lang="zh-CN" altLang="en-US" sz="2000" dirty="0" smtClean="0"/>
          </a:p>
        </p:txBody>
      </p:sp>
      <p:sp>
        <p:nvSpPr>
          <p:cNvPr id="4" name="矩形 2"/>
          <p:cNvSpPr>
            <a:spLocks noChangeArrowheads="1"/>
          </p:cNvSpPr>
          <p:nvPr/>
        </p:nvSpPr>
        <p:spPr bwMode="auto">
          <a:xfrm>
            <a:off x="0" y="6400804"/>
            <a:ext cx="9906000" cy="461665"/>
          </a:xfrm>
          <a:prstGeom prst="rect">
            <a:avLst/>
          </a:prstGeom>
          <a:solidFill>
            <a:schemeClr val="bg1"/>
          </a:solidFill>
          <a:ln w="9525">
            <a:noFill/>
            <a:miter lim="800000"/>
            <a:headEnd/>
            <a:tailEnd/>
          </a:ln>
        </p:spPr>
        <p:txBody>
          <a:bodyPr wrap="square">
            <a:spAutoFit/>
          </a:bodyPr>
          <a:lstStyle/>
          <a:p>
            <a:r>
              <a:rPr lang="en-US" altLang="zh-CN" sz="1200"/>
              <a:t>[1] </a:t>
            </a:r>
            <a:r>
              <a:rPr lang="en-US" altLang="zh-CN" sz="1200" smtClean="0"/>
              <a:t>D. Kempe, J. Kleinberg, and E. Tardos. Maximizing the spread of influence through a social network. In Proceedings of the ninth ACM SIGKDD international conference on Knowledge discovery and data mining (KDD’03), pages 137–146, 2003.</a:t>
            </a:r>
            <a:endParaRPr lang="zh-CN" altLang="en-US" sz="1200"/>
          </a:p>
        </p:txBody>
      </p:sp>
    </p:spTree>
    <p:extLst>
      <p:ext uri="{BB962C8B-B14F-4D97-AF65-F5344CB8AC3E}">
        <p14:creationId xmlns:p14="http://schemas.microsoft.com/office/powerpoint/2010/main" val="233789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p:txBody>
          <a:bodyPr/>
          <a:lstStyle/>
          <a:p>
            <a:pPr eaLnBrk="1" hangingPunct="1"/>
            <a:r>
              <a:rPr lang="en-US" altLang="zh-CN" dirty="0" smtClean="0"/>
              <a:t>Theoretical Analysis</a:t>
            </a:r>
            <a:endParaRPr lang="zh-CN" altLang="en-US" dirty="0" smtClean="0"/>
          </a:p>
        </p:txBody>
      </p:sp>
      <p:sp>
        <p:nvSpPr>
          <p:cNvPr id="101378" name="内容占位符 2"/>
          <p:cNvSpPr>
            <a:spLocks noGrp="1"/>
          </p:cNvSpPr>
          <p:nvPr>
            <p:ph idx="1"/>
          </p:nvPr>
        </p:nvSpPr>
        <p:spPr>
          <a:xfrm>
            <a:off x="350841" y="1196978"/>
            <a:ext cx="9139237" cy="5356225"/>
          </a:xfrm>
        </p:spPr>
        <p:txBody>
          <a:bodyPr/>
          <a:lstStyle/>
          <a:p>
            <a:pPr eaLnBrk="1" hangingPunct="1"/>
            <a:r>
              <a:rPr lang="en-US" altLang="zh-CN" sz="2400" dirty="0" smtClean="0"/>
              <a:t>NP-hard </a:t>
            </a:r>
            <a:r>
              <a:rPr lang="en-US" altLang="zh-CN" sz="1600" dirty="0" smtClean="0"/>
              <a:t>[1]</a:t>
            </a:r>
          </a:p>
          <a:p>
            <a:pPr lvl="1" eaLnBrk="1" hangingPunct="1"/>
            <a:r>
              <a:rPr lang="en-US" altLang="zh-CN" sz="2000" dirty="0" smtClean="0"/>
              <a:t>Linear threshold model</a:t>
            </a:r>
          </a:p>
          <a:p>
            <a:pPr lvl="1" eaLnBrk="1" hangingPunct="1"/>
            <a:r>
              <a:rPr lang="en-US" altLang="zh-CN" sz="2000" dirty="0" smtClean="0"/>
              <a:t>General cascade model</a:t>
            </a:r>
          </a:p>
          <a:p>
            <a:pPr eaLnBrk="1" hangingPunct="1"/>
            <a:r>
              <a:rPr lang="en-US" altLang="zh-CN" sz="2400" dirty="0" err="1" smtClean="0"/>
              <a:t>Kempe</a:t>
            </a:r>
            <a:r>
              <a:rPr lang="en-US" altLang="zh-CN" sz="2400" dirty="0" smtClean="0"/>
              <a:t> </a:t>
            </a:r>
            <a:r>
              <a:rPr lang="en-US" altLang="zh-CN" sz="2000" dirty="0" smtClean="0"/>
              <a:t>Prove that approximation algorithms can guarantee that the influence spread is within(1-1/e) of the optimal influence spread.</a:t>
            </a:r>
          </a:p>
          <a:p>
            <a:pPr lvl="1" eaLnBrk="1" hangingPunct="1"/>
            <a:r>
              <a:rPr lang="en-US" altLang="zh-CN" sz="2000" dirty="0" smtClean="0"/>
              <a:t>Verify that the two models can outperform the traditional heuristics</a:t>
            </a:r>
          </a:p>
          <a:p>
            <a:pPr eaLnBrk="1" hangingPunct="1"/>
            <a:r>
              <a:rPr lang="en-US" altLang="zh-CN" sz="2400" dirty="0" smtClean="0"/>
              <a:t>Recent research focuses on the efficiency improvement</a:t>
            </a:r>
          </a:p>
          <a:p>
            <a:pPr lvl="1" eaLnBrk="1" hangingPunct="1"/>
            <a:r>
              <a:rPr lang="en-US" altLang="zh-CN" sz="2000" dirty="0" smtClean="0"/>
              <a:t>[2] accelerate the influence procedure by up to 700 times</a:t>
            </a:r>
          </a:p>
          <a:p>
            <a:pPr eaLnBrk="1" hangingPunct="1"/>
            <a:r>
              <a:rPr lang="en-US" altLang="zh-CN" sz="2400" dirty="0" smtClean="0"/>
              <a:t>It is still challenging to extend these methods to large data sets </a:t>
            </a:r>
            <a:endParaRPr lang="zh-CN" altLang="en-US" sz="2400" dirty="0" smtClean="0"/>
          </a:p>
        </p:txBody>
      </p:sp>
      <p:sp>
        <p:nvSpPr>
          <p:cNvPr id="101379" name="矩形 2"/>
          <p:cNvSpPr>
            <a:spLocks noChangeArrowheads="1"/>
          </p:cNvSpPr>
          <p:nvPr/>
        </p:nvSpPr>
        <p:spPr bwMode="auto">
          <a:xfrm>
            <a:off x="330200" y="5410204"/>
            <a:ext cx="9575800" cy="1015663"/>
          </a:xfrm>
          <a:prstGeom prst="rect">
            <a:avLst/>
          </a:prstGeom>
          <a:noFill/>
          <a:ln w="9525">
            <a:noFill/>
            <a:miter lim="800000"/>
            <a:headEnd/>
            <a:tailEnd/>
          </a:ln>
        </p:spPr>
        <p:txBody>
          <a:bodyPr>
            <a:spAutoFit/>
          </a:bodyPr>
          <a:lstStyle/>
          <a:p>
            <a:r>
              <a:rPr lang="en-US" altLang="zh-CN" sz="1200" dirty="0"/>
              <a:t>[1] D. </a:t>
            </a:r>
            <a:r>
              <a:rPr lang="en-US" altLang="zh-CN" sz="1200" dirty="0" err="1"/>
              <a:t>Kempe</a:t>
            </a:r>
            <a:r>
              <a:rPr lang="en-US" altLang="zh-CN" sz="1200" dirty="0"/>
              <a:t>, J. Kleinberg, and E. </a:t>
            </a:r>
            <a:r>
              <a:rPr lang="en-US" altLang="zh-CN" sz="1200" dirty="0" err="1"/>
              <a:t>Tardos</a:t>
            </a:r>
            <a:r>
              <a:rPr lang="en-US" altLang="zh-CN" sz="1200" dirty="0"/>
              <a:t>. Maximizing the spread of influence through a social network. In Proceedings of the ninth ACM SIGKDD international conference on Knowledge discovery and data mining</a:t>
            </a:r>
            <a:r>
              <a:rPr lang="fr-FR" altLang="zh-CN" sz="1200" dirty="0"/>
              <a:t>(KDD’03), pages 137–146, 2003. </a:t>
            </a:r>
          </a:p>
          <a:p>
            <a:r>
              <a:rPr lang="en-US" altLang="zh-CN" sz="1200" dirty="0"/>
              <a:t>[2] J. </a:t>
            </a:r>
            <a:r>
              <a:rPr lang="en-US" altLang="zh-CN" sz="1200" dirty="0" err="1"/>
              <a:t>Leskovec</a:t>
            </a:r>
            <a:r>
              <a:rPr lang="en-US" altLang="zh-CN" sz="1200" dirty="0"/>
              <a:t>, A. Krause, C. </a:t>
            </a:r>
            <a:r>
              <a:rPr lang="en-US" altLang="zh-CN" sz="1200" dirty="0" err="1"/>
              <a:t>Guestrin</a:t>
            </a:r>
            <a:r>
              <a:rPr lang="en-US" altLang="zh-CN" sz="1200" dirty="0"/>
              <a:t>, C. </a:t>
            </a:r>
            <a:r>
              <a:rPr lang="en-US" altLang="zh-CN" sz="1200" dirty="0" err="1"/>
              <a:t>Faloutsos</a:t>
            </a:r>
            <a:r>
              <a:rPr lang="en-US" altLang="zh-CN" sz="1200" dirty="0"/>
              <a:t>, J. </a:t>
            </a:r>
            <a:r>
              <a:rPr lang="en-US" altLang="zh-CN" sz="1200" dirty="0" err="1"/>
              <a:t>VanBriesen</a:t>
            </a:r>
            <a:r>
              <a:rPr lang="en-US" altLang="zh-CN" sz="1200" dirty="0"/>
              <a:t>, and N. Glance. Cost-effective outbreak detection in networks. In Proceedings of the 13th ACM SIGKDD international conference on Knowledge discovery </a:t>
            </a:r>
            <a:r>
              <a:rPr lang="nl-NL" altLang="zh-CN" sz="1200" dirty="0" err="1"/>
              <a:t>and</a:t>
            </a:r>
            <a:r>
              <a:rPr lang="nl-NL" altLang="zh-CN" sz="1200" dirty="0"/>
              <a:t> data </a:t>
            </a:r>
            <a:r>
              <a:rPr lang="nl-NL" altLang="zh-CN" sz="1200" dirty="0" err="1"/>
              <a:t>mining</a:t>
            </a:r>
            <a:r>
              <a:rPr lang="nl-NL" altLang="zh-CN" sz="1200" dirty="0"/>
              <a:t> (KDD’07), pages 420–429, 2007.</a:t>
            </a:r>
            <a:endParaRPr lang="fr-FR" altLang="zh-CN" sz="1200" dirty="0"/>
          </a:p>
          <a:p>
            <a:endParaRPr lang="zh-CN" altLang="en-US" sz="1200" dirty="0"/>
          </a:p>
        </p:txBody>
      </p:sp>
    </p:spTree>
    <p:extLst>
      <p:ext uri="{BB962C8B-B14F-4D97-AF65-F5344CB8AC3E}">
        <p14:creationId xmlns:p14="http://schemas.microsoft.com/office/powerpoint/2010/main" val="655363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pPr eaLnBrk="1" hangingPunct="1"/>
            <a:r>
              <a:rPr lang="en-US" altLang="zh-CN" dirty="0" smtClean="0"/>
              <a:t>Objective Function</a:t>
            </a:r>
            <a:endParaRPr lang="zh-CN" altLang="en-US" dirty="0" smtClean="0"/>
          </a:p>
        </p:txBody>
      </p:sp>
      <p:sp>
        <p:nvSpPr>
          <p:cNvPr id="94210" name="内容占位符 2"/>
          <p:cNvSpPr>
            <a:spLocks noGrp="1"/>
          </p:cNvSpPr>
          <p:nvPr>
            <p:ph idx="1"/>
          </p:nvPr>
        </p:nvSpPr>
        <p:spPr>
          <a:xfrm>
            <a:off x="350839" y="1066801"/>
            <a:ext cx="9224964" cy="4929188"/>
          </a:xfrm>
        </p:spPr>
        <p:txBody>
          <a:bodyPr/>
          <a:lstStyle/>
          <a:p>
            <a:r>
              <a:rPr lang="en-US" altLang="zh-CN" sz="2800" b="1" dirty="0" smtClean="0">
                <a:latin typeface="Times New Roman"/>
                <a:cs typeface="Times New Roman"/>
              </a:rPr>
              <a:t>Objective function: </a:t>
            </a:r>
          </a:p>
          <a:p>
            <a:pPr>
              <a:buNone/>
            </a:pPr>
            <a:r>
              <a:rPr lang="en-US" altLang="zh-CN" sz="2800" dirty="0" smtClean="0">
                <a:latin typeface="Times New Roman"/>
                <a:cs typeface="Times New Roman"/>
              </a:rPr>
              <a:t>    - </a:t>
            </a:r>
            <a:r>
              <a:rPr lang="en-US" altLang="zh-CN" sz="2800" i="1" dirty="0" smtClean="0">
                <a:latin typeface="Times New Roman"/>
                <a:cs typeface="Times New Roman"/>
              </a:rPr>
              <a:t>f </a:t>
            </a:r>
            <a:r>
              <a:rPr lang="en-US" altLang="zh-CN" sz="2800" dirty="0" smtClean="0">
                <a:latin typeface="Times New Roman"/>
                <a:cs typeface="Times New Roman"/>
              </a:rPr>
              <a:t>(</a:t>
            </a:r>
            <a:r>
              <a:rPr lang="en-US" altLang="zh-CN" sz="2800" i="1" dirty="0" smtClean="0">
                <a:latin typeface="Times New Roman"/>
                <a:cs typeface="Times New Roman"/>
              </a:rPr>
              <a:t>S</a:t>
            </a:r>
            <a:r>
              <a:rPr lang="en-US" altLang="zh-CN" sz="2800" dirty="0" smtClean="0">
                <a:latin typeface="Times New Roman"/>
                <a:cs typeface="Times New Roman"/>
              </a:rPr>
              <a:t>) = Expected #people influenced when targeting a set of users </a:t>
            </a:r>
            <a:r>
              <a:rPr lang="en-US" altLang="zh-CN" sz="2800" i="1" dirty="0" smtClean="0">
                <a:latin typeface="Times New Roman"/>
                <a:cs typeface="Times New Roman"/>
              </a:rPr>
              <a:t>S</a:t>
            </a:r>
          </a:p>
          <a:p>
            <a:pPr>
              <a:buNone/>
            </a:pPr>
            <a:r>
              <a:rPr lang="en-US" altLang="zh-CN" sz="2800" dirty="0" smtClean="0">
                <a:latin typeface="Times New Roman"/>
                <a:cs typeface="Times New Roman"/>
              </a:rPr>
              <a:t>   </a:t>
            </a:r>
          </a:p>
          <a:p>
            <a:pPr eaLnBrk="1" hangingPunct="1"/>
            <a:r>
              <a:rPr lang="en-US" altLang="zh-CN" sz="2800" dirty="0" smtClean="0">
                <a:latin typeface="Times New Roman"/>
                <a:cs typeface="Times New Roman"/>
              </a:rPr>
              <a:t>Define </a:t>
            </a:r>
            <a:r>
              <a:rPr lang="en-US" altLang="zh-CN" sz="2800" i="1" dirty="0" smtClean="0">
                <a:latin typeface="Times New Roman"/>
                <a:cs typeface="Times New Roman"/>
              </a:rPr>
              <a:t>f </a:t>
            </a:r>
            <a:r>
              <a:rPr lang="en-US" altLang="zh-CN" sz="2800" dirty="0" smtClean="0">
                <a:latin typeface="Times New Roman"/>
                <a:cs typeface="Times New Roman"/>
              </a:rPr>
              <a:t>(</a:t>
            </a:r>
            <a:r>
              <a:rPr lang="en-US" altLang="zh-CN" sz="2800" i="1" dirty="0" smtClean="0">
                <a:latin typeface="Times New Roman"/>
                <a:cs typeface="Times New Roman"/>
              </a:rPr>
              <a:t>S</a:t>
            </a:r>
            <a:r>
              <a:rPr lang="en-US" altLang="zh-CN" sz="2800" dirty="0" smtClean="0">
                <a:latin typeface="Times New Roman"/>
                <a:cs typeface="Times New Roman"/>
              </a:rPr>
              <a:t>) as a monotonic </a:t>
            </a:r>
            <a:r>
              <a:rPr lang="en-US" altLang="zh-CN" sz="2800" dirty="0" err="1" smtClean="0">
                <a:latin typeface="Times New Roman"/>
                <a:cs typeface="Times New Roman"/>
              </a:rPr>
              <a:t>submodular</a:t>
            </a:r>
            <a:r>
              <a:rPr lang="en-US" altLang="zh-CN" sz="2800" dirty="0" smtClean="0">
                <a:latin typeface="Times New Roman"/>
                <a:cs typeface="Times New Roman"/>
              </a:rPr>
              <a:t> function</a:t>
            </a:r>
          </a:p>
          <a:p>
            <a:pPr eaLnBrk="1" hangingPunct="1"/>
            <a:endParaRPr lang="en-US" altLang="zh-CN" sz="2800" dirty="0">
              <a:latin typeface="Times New Roman"/>
              <a:cs typeface="Times New Roman"/>
            </a:endParaRPr>
          </a:p>
          <a:p>
            <a:pPr eaLnBrk="1" hangingPunct="1"/>
            <a:endParaRPr lang="en-US" altLang="zh-CN" sz="2800" dirty="0" smtClean="0">
              <a:latin typeface="Times New Roman"/>
              <a:cs typeface="Times New Roman"/>
            </a:endParaRPr>
          </a:p>
          <a:p>
            <a:pPr marL="0" indent="0" eaLnBrk="1" hangingPunct="1">
              <a:buNone/>
            </a:pPr>
            <a:endParaRPr lang="en-US" altLang="zh-CN" sz="2800" dirty="0" smtClean="0">
              <a:latin typeface="Times New Roman"/>
              <a:cs typeface="Times New Roman"/>
            </a:endParaRPr>
          </a:p>
          <a:p>
            <a:pPr marL="0" indent="0" eaLnBrk="1" hangingPunct="1">
              <a:buNone/>
            </a:pPr>
            <a:r>
              <a:rPr lang="en-US" altLang="zh-CN" sz="2800" dirty="0" smtClean="0">
                <a:latin typeface="Times New Roman"/>
                <a:cs typeface="Times New Roman"/>
              </a:rPr>
              <a:t>where </a:t>
            </a:r>
            <a:endParaRPr lang="en-US" altLang="zh-CN" sz="2800" dirty="0">
              <a:latin typeface="Times New Roman"/>
              <a:cs typeface="Times New Roman"/>
            </a:endParaRPr>
          </a:p>
        </p:txBody>
      </p:sp>
      <p:sp>
        <p:nvSpPr>
          <p:cNvPr id="94214" name="矩形 2"/>
          <p:cNvSpPr>
            <a:spLocks noChangeArrowheads="1"/>
          </p:cNvSpPr>
          <p:nvPr/>
        </p:nvSpPr>
        <p:spPr bwMode="auto">
          <a:xfrm>
            <a:off x="0" y="6060343"/>
            <a:ext cx="9906000" cy="830997"/>
          </a:xfrm>
          <a:prstGeom prst="rect">
            <a:avLst/>
          </a:prstGeom>
          <a:solidFill>
            <a:schemeClr val="bg1"/>
          </a:solidFill>
          <a:ln w="9525">
            <a:noFill/>
            <a:miter lim="800000"/>
            <a:headEnd/>
            <a:tailEnd/>
          </a:ln>
        </p:spPr>
        <p:txBody>
          <a:bodyPr wrap="square">
            <a:spAutoFit/>
          </a:bodyPr>
          <a:lstStyle/>
          <a:p>
            <a:r>
              <a:rPr lang="en-US" altLang="zh-CN" sz="1200"/>
              <a:t>[1] P. Domingos and M. Richardson. Mining the network value of customers. In Proceedings of the seventh ACM SIGKDD international conference on Knowledge discovery and data mining (KDD’01), pages 57–66, 2001</a:t>
            </a:r>
            <a:r>
              <a:rPr lang="en-US" altLang="zh-CN" sz="1200" smtClean="0"/>
              <a:t>.</a:t>
            </a:r>
          </a:p>
          <a:p>
            <a:r>
              <a:rPr lang="en-US" altLang="zh-CN" sz="1200" smtClean="0"/>
              <a:t>[2] D. Kempe, J. Kleinberg, and E. Tardos. Maximizing the spread of influence through a social network. In Proceedings of the ninth ACM SIGKDD international conference on Knowledge discovery and data mining</a:t>
            </a:r>
            <a:r>
              <a:rPr lang="fr-FR" altLang="zh-CN" sz="1200" smtClean="0"/>
              <a:t>(KDD’03), pages 137–146, 2003. </a:t>
            </a:r>
          </a:p>
        </p:txBody>
      </p:sp>
      <p:pic>
        <p:nvPicPr>
          <p:cNvPr id="2" name="Picture 1" descr="Screen Shot 2013-01-28 at 8.02.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0" y="3733800"/>
            <a:ext cx="7016750" cy="529566"/>
          </a:xfrm>
          <a:prstGeom prst="rect">
            <a:avLst/>
          </a:prstGeom>
        </p:spPr>
      </p:pic>
      <p:pic>
        <p:nvPicPr>
          <p:cNvPr id="4" name="Picture 3" descr="Screen Shot 2013-01-28 at 8.04.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684" y="5181600"/>
            <a:ext cx="1445118" cy="431800"/>
          </a:xfrm>
          <a:prstGeom prst="rect">
            <a:avLst/>
          </a:prstGeom>
        </p:spPr>
      </p:pic>
      <p:pic>
        <p:nvPicPr>
          <p:cNvPr id="9" name="图片 3"/>
          <p:cNvPicPr>
            <a:picLocks noChangeAspect="1"/>
          </p:cNvPicPr>
          <p:nvPr/>
        </p:nvPicPr>
        <p:blipFill>
          <a:blip r:embed="rId4" cstate="print"/>
          <a:srcRect/>
          <a:stretch>
            <a:fillRect/>
          </a:stretch>
        </p:blipFill>
        <p:spPr bwMode="auto">
          <a:xfrm>
            <a:off x="1073151" y="4406901"/>
            <a:ext cx="2627842" cy="622300"/>
          </a:xfrm>
          <a:prstGeom prst="rect">
            <a:avLst/>
          </a:prstGeom>
          <a:noFill/>
          <a:ln w="9525">
            <a:noFill/>
            <a:miter lim="800000"/>
            <a:headEnd/>
            <a:tailEnd/>
          </a:ln>
        </p:spPr>
      </p:pic>
    </p:spTree>
    <p:extLst>
      <p:ext uri="{BB962C8B-B14F-4D97-AF65-F5344CB8AC3E}">
        <p14:creationId xmlns:p14="http://schemas.microsoft.com/office/powerpoint/2010/main" val="3682176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rPr>
              <a:t>Case 4: </a:t>
            </a:r>
            <a:r>
              <a:rPr lang="en-US" sz="3600" dirty="0" smtClean="0"/>
              <a:t>Who influenced you and How? </a:t>
            </a:r>
            <a:endParaRPr lang="en-US" sz="3600" dirty="0"/>
          </a:p>
        </p:txBody>
      </p:sp>
      <p:sp>
        <p:nvSpPr>
          <p:cNvPr id="7" name="Content Placeholder 6"/>
          <p:cNvSpPr>
            <a:spLocks noGrp="1"/>
          </p:cNvSpPr>
          <p:nvPr>
            <p:ph idx="1"/>
          </p:nvPr>
        </p:nvSpPr>
        <p:spPr/>
        <p:txBody>
          <a:bodyPr/>
          <a:lstStyle/>
          <a:p>
            <a:r>
              <a:rPr lang="en-US" sz="2800" dirty="0"/>
              <a:t>M</a:t>
            </a:r>
            <a:r>
              <a:rPr lang="en-US" sz="2800" dirty="0" smtClean="0"/>
              <a:t>agic: the structural diversity of the ego network</a:t>
            </a:r>
            <a:r>
              <a:rPr lang="en-US" sz="2800" baseline="30000" dirty="0" smtClean="0"/>
              <a:t>[1]</a:t>
            </a:r>
            <a:endParaRPr lang="en-US" sz="2800" baseline="30000" dirty="0"/>
          </a:p>
        </p:txBody>
      </p:sp>
      <p:pic>
        <p:nvPicPr>
          <p:cNvPr id="6" name="Picture 5" descr="Screen Shot 2012-12-31 at 12.3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 y="1828804"/>
            <a:ext cx="9906000" cy="2740565"/>
          </a:xfrm>
          <a:prstGeom prst="rect">
            <a:avLst/>
          </a:prstGeom>
        </p:spPr>
      </p:pic>
      <p:sp>
        <p:nvSpPr>
          <p:cNvPr id="8"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J. </a:t>
            </a:r>
            <a:r>
              <a:rPr lang="en-US" altLang="zh-CN" sz="1400" kern="0" dirty="0" err="1">
                <a:latin typeface="+mn-lt"/>
                <a:ea typeface="+mn-ea"/>
              </a:rPr>
              <a:t>Ugandera</a:t>
            </a:r>
            <a:r>
              <a:rPr lang="en-US" altLang="zh-CN" sz="1400" kern="0" dirty="0">
                <a:latin typeface="+mn-lt"/>
                <a:ea typeface="+mn-ea"/>
              </a:rPr>
              <a:t>, </a:t>
            </a:r>
            <a:r>
              <a:rPr lang="en-US" altLang="zh-CN" sz="1400" kern="0" dirty="0" smtClean="0">
                <a:latin typeface="+mn-lt"/>
                <a:ea typeface="+mn-ea"/>
              </a:rPr>
              <a:t>L. </a:t>
            </a:r>
            <a:r>
              <a:rPr lang="en-US" altLang="zh-CN" sz="1400" kern="0" dirty="0" err="1">
                <a:latin typeface="+mn-lt"/>
                <a:ea typeface="+mn-ea"/>
              </a:rPr>
              <a:t>Backstromb</a:t>
            </a:r>
            <a:r>
              <a:rPr lang="en-US" altLang="zh-CN" sz="1400" kern="0" dirty="0">
                <a:latin typeface="+mn-lt"/>
                <a:ea typeface="+mn-ea"/>
              </a:rPr>
              <a:t>, </a:t>
            </a:r>
            <a:r>
              <a:rPr lang="en-US" altLang="zh-CN" sz="1400" kern="0" dirty="0" smtClean="0">
                <a:latin typeface="+mn-lt"/>
                <a:ea typeface="+mn-ea"/>
              </a:rPr>
              <a:t>C. </a:t>
            </a:r>
            <a:r>
              <a:rPr lang="en-US" altLang="zh-CN" sz="1400" kern="0" dirty="0" err="1">
                <a:latin typeface="+mn-lt"/>
                <a:ea typeface="+mn-ea"/>
              </a:rPr>
              <a:t>Marlowb</a:t>
            </a:r>
            <a:r>
              <a:rPr lang="en-US" altLang="zh-CN" sz="1400" kern="0" dirty="0">
                <a:latin typeface="+mn-lt"/>
                <a:ea typeface="+mn-ea"/>
              </a:rPr>
              <a:t>, and </a:t>
            </a:r>
            <a:r>
              <a:rPr lang="en-US" altLang="zh-CN" sz="1400" kern="0" dirty="0" smtClean="0">
                <a:latin typeface="+mn-lt"/>
                <a:ea typeface="+mn-ea"/>
              </a:rPr>
              <a:t>J. Kleinberg</a:t>
            </a:r>
            <a:r>
              <a:rPr lang="en-US" altLang="zh-CN" sz="1400" kern="0" dirty="0">
                <a:latin typeface="+mn-lt"/>
                <a:ea typeface="+mn-ea"/>
              </a:rPr>
              <a:t>. Structural diversity in social contagion. </a:t>
            </a:r>
            <a:r>
              <a:rPr lang="en-US" altLang="zh-CN" sz="1400" kern="0" dirty="0" smtClean="0">
                <a:latin typeface="+mn-lt"/>
                <a:ea typeface="+mn-ea"/>
              </a:rPr>
              <a:t>PNAS</a:t>
            </a:r>
            <a:r>
              <a:rPr lang="en-US" altLang="zh-CN" sz="1400" kern="0" dirty="0">
                <a:latin typeface="+mn-lt"/>
                <a:ea typeface="+mn-ea"/>
              </a:rPr>
              <a:t>, 109 (20</a:t>
            </a:r>
            <a:r>
              <a:rPr lang="en-US" altLang="zh-CN" sz="1400" kern="0" dirty="0" smtClean="0">
                <a:latin typeface="+mn-lt"/>
                <a:ea typeface="+mn-ea"/>
              </a:rPr>
              <a:t>):7591</a:t>
            </a:r>
            <a:r>
              <a:rPr lang="en-US" altLang="zh-CN" sz="1400" kern="0" dirty="0">
                <a:latin typeface="+mn-lt"/>
                <a:ea typeface="+mn-ea"/>
              </a:rPr>
              <a:t>-</a:t>
            </a:r>
            <a:r>
              <a:rPr lang="en-US" altLang="zh-CN" sz="1400" kern="0" dirty="0" smtClean="0">
                <a:latin typeface="+mn-lt"/>
                <a:ea typeface="+mn-ea"/>
              </a:rPr>
              <a:t>7592, 2012.</a:t>
            </a:r>
          </a:p>
        </p:txBody>
      </p:sp>
      <p:sp>
        <p:nvSpPr>
          <p:cNvPr id="9" name="Rectangle 8"/>
          <p:cNvSpPr/>
          <p:nvPr/>
        </p:nvSpPr>
        <p:spPr>
          <a:xfrm>
            <a:off x="412750" y="4953000"/>
            <a:ext cx="9328150" cy="12954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360000" tIns="187200" rIns="360000" rtlCol="0" anchor="t"/>
          <a:lstStyle/>
          <a:p>
            <a:r>
              <a:rPr lang="en-US" sz="2400" b="1" dirty="0" smtClean="0">
                <a:solidFill>
                  <a:srgbClr val="800000"/>
                </a:solidFill>
              </a:rPr>
              <a:t>Results: </a:t>
            </a:r>
            <a:r>
              <a:rPr lang="en-US" sz="2000" dirty="0" smtClean="0">
                <a:solidFill>
                  <a:srgbClr val="000000"/>
                </a:solidFill>
              </a:rPr>
              <a:t>Your behavior is influenced by the “</a:t>
            </a:r>
            <a:r>
              <a:rPr lang="en-US" sz="2000" dirty="0" smtClean="0">
                <a:solidFill>
                  <a:srgbClr val="0000CC"/>
                </a:solidFill>
              </a:rPr>
              <a:t>structural diversity</a:t>
            </a:r>
            <a:r>
              <a:rPr lang="en-US" sz="2000" dirty="0" smtClean="0">
                <a:solidFill>
                  <a:srgbClr val="000000"/>
                </a:solidFill>
              </a:rPr>
              <a:t>” (the number of connected components in your ego network) instead of the </a:t>
            </a:r>
            <a:r>
              <a:rPr lang="en-US" sz="2000" dirty="0" smtClean="0">
                <a:solidFill>
                  <a:srgbClr val="0000CC"/>
                </a:solidFill>
              </a:rPr>
              <a:t>number</a:t>
            </a:r>
            <a:r>
              <a:rPr lang="en-US" sz="2000" dirty="0" smtClean="0">
                <a:solidFill>
                  <a:srgbClr val="000000"/>
                </a:solidFill>
              </a:rPr>
              <a:t> of your friends.</a:t>
            </a:r>
            <a:endParaRPr lang="en-US" sz="2400" dirty="0" smtClean="0">
              <a:solidFill>
                <a:srgbClr val="000000"/>
              </a:solidFill>
            </a:endParaRPr>
          </a:p>
        </p:txBody>
      </p:sp>
      <p:sp>
        <p:nvSpPr>
          <p:cNvPr id="10" name="Rectangle 9"/>
          <p:cNvSpPr/>
          <p:nvPr/>
        </p:nvSpPr>
        <p:spPr>
          <a:xfrm>
            <a:off x="9575800" y="2286000"/>
            <a:ext cx="165100" cy="228600"/>
          </a:xfrm>
          <a:prstGeom prst="rect">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9" idx="0"/>
            <a:endCxn id="10" idx="2"/>
          </p:cNvCxnSpPr>
          <p:nvPr/>
        </p:nvCxnSpPr>
        <p:spPr>
          <a:xfrm flipV="1">
            <a:off x="5076826" y="2514600"/>
            <a:ext cx="4581525" cy="24384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a:endCxn id="13" idx="2"/>
          </p:cNvCxnSpPr>
          <p:nvPr/>
        </p:nvCxnSpPr>
        <p:spPr>
          <a:xfrm flipV="1">
            <a:off x="5076827" y="3441958"/>
            <a:ext cx="1871414" cy="1511042"/>
          </a:xfrm>
          <a:prstGeom prst="straightConnector1">
            <a:avLst/>
          </a:prstGeom>
          <a:ln w="19050" cmpd="sng">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865689" y="3137158"/>
            <a:ext cx="165100" cy="304800"/>
          </a:xfrm>
          <a:prstGeom prst="rect">
            <a:avLst/>
          </a:prstGeom>
          <a:noFill/>
          <a:ln w="19050" cmpd="sng">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42950" y="2133600"/>
            <a:ext cx="1733550" cy="1600200"/>
          </a:xfrm>
          <a:prstGeom prst="rect">
            <a:avLst/>
          </a:prstGeom>
          <a:noFill/>
          <a:ln w="19050" cmpd="sng">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374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标题 1"/>
          <p:cNvSpPr>
            <a:spLocks noGrp="1"/>
          </p:cNvSpPr>
          <p:nvPr>
            <p:ph type="title"/>
          </p:nvPr>
        </p:nvSpPr>
        <p:spPr/>
        <p:txBody>
          <a:bodyPr/>
          <a:lstStyle/>
          <a:p>
            <a:pPr eaLnBrk="1" hangingPunct="1"/>
            <a:r>
              <a:rPr lang="en-US" altLang="zh-CN" smtClean="0"/>
              <a:t>Maximizing the Spread of Influence</a:t>
            </a:r>
            <a:endParaRPr lang="zh-CN" altLang="en-US" smtClean="0"/>
          </a:p>
        </p:txBody>
      </p:sp>
      <p:sp>
        <p:nvSpPr>
          <p:cNvPr id="102402" name="内容占位符 2"/>
          <p:cNvSpPr>
            <a:spLocks noGrp="1"/>
          </p:cNvSpPr>
          <p:nvPr>
            <p:ph idx="1"/>
          </p:nvPr>
        </p:nvSpPr>
        <p:spPr/>
        <p:txBody>
          <a:bodyPr/>
          <a:lstStyle/>
          <a:p>
            <a:pPr eaLnBrk="1" hangingPunct="1"/>
            <a:r>
              <a:rPr lang="en-US" altLang="zh-CN" sz="2400" dirty="0" smtClean="0"/>
              <a:t>Solution</a:t>
            </a:r>
          </a:p>
          <a:p>
            <a:pPr lvl="1" eaLnBrk="1" hangingPunct="1"/>
            <a:r>
              <a:rPr lang="en-US" altLang="zh-CN" sz="2000" dirty="0" smtClean="0"/>
              <a:t>Use a </a:t>
            </a:r>
            <a:r>
              <a:rPr lang="en-US" altLang="zh-CN" sz="2000" dirty="0" err="1" smtClean="0"/>
              <a:t>submodular</a:t>
            </a:r>
            <a:r>
              <a:rPr lang="en-US" altLang="zh-CN" sz="2000" dirty="0" smtClean="0"/>
              <a:t> function to approximate the influence function</a:t>
            </a:r>
          </a:p>
          <a:p>
            <a:pPr lvl="1" eaLnBrk="1" hangingPunct="1"/>
            <a:r>
              <a:rPr lang="en-US" altLang="zh-CN" sz="2000" dirty="0" smtClean="0"/>
              <a:t>Then the problem can be transformed into finding a </a:t>
            </a:r>
            <a:r>
              <a:rPr lang="en-US" altLang="zh-CN" sz="2000" i="1" dirty="0" smtClean="0"/>
              <a:t>k</a:t>
            </a:r>
            <a:r>
              <a:rPr lang="en-US" altLang="zh-CN" sz="2000" dirty="0" smtClean="0"/>
              <a:t>-element set </a:t>
            </a:r>
            <a:r>
              <a:rPr lang="en-US" altLang="zh-CN" sz="2000" i="1" dirty="0" smtClean="0"/>
              <a:t>S </a:t>
            </a:r>
            <a:r>
              <a:rPr lang="en-US" altLang="zh-CN" sz="2000" dirty="0" smtClean="0"/>
              <a:t>for which </a:t>
            </a:r>
            <a:r>
              <a:rPr lang="en-US" altLang="zh-CN" sz="2000" i="1" dirty="0" smtClean="0"/>
              <a:t>f </a:t>
            </a:r>
            <a:r>
              <a:rPr lang="en-US" altLang="zh-CN" sz="2000" dirty="0" smtClean="0"/>
              <a:t>(</a:t>
            </a:r>
            <a:r>
              <a:rPr lang="en-US" altLang="zh-CN" sz="2000" i="1" dirty="0" smtClean="0"/>
              <a:t>S</a:t>
            </a:r>
            <a:r>
              <a:rPr lang="en-US" altLang="zh-CN" sz="2000" dirty="0" smtClean="0"/>
              <a:t>) is maximized</a:t>
            </a:r>
            <a:r>
              <a:rPr lang="en-US" altLang="zh-CN" sz="2000" i="1" dirty="0" smtClean="0"/>
              <a:t>.</a:t>
            </a:r>
          </a:p>
          <a:p>
            <a:pPr lvl="1" eaLnBrk="1" hangingPunct="1"/>
            <a:endParaRPr lang="en-US" altLang="zh-CN" i="1" dirty="0" smtClean="0"/>
          </a:p>
          <a:p>
            <a:pPr eaLnBrk="1" hangingPunct="1"/>
            <a:endParaRPr lang="zh-CN" altLang="en-US" dirty="0" smtClean="0"/>
          </a:p>
        </p:txBody>
      </p:sp>
      <p:pic>
        <p:nvPicPr>
          <p:cNvPr id="102404" name="图片 4"/>
          <p:cNvPicPr>
            <a:picLocks noChangeAspect="1"/>
          </p:cNvPicPr>
          <p:nvPr/>
        </p:nvPicPr>
        <p:blipFill>
          <a:blip r:embed="rId3" cstate="print"/>
          <a:srcRect/>
          <a:stretch>
            <a:fillRect/>
          </a:stretch>
        </p:blipFill>
        <p:spPr bwMode="auto">
          <a:xfrm>
            <a:off x="412753" y="3276600"/>
            <a:ext cx="8872406" cy="1963738"/>
          </a:xfrm>
          <a:prstGeom prst="rect">
            <a:avLst/>
          </a:prstGeom>
          <a:noFill/>
          <a:ln w="9525">
            <a:noFill/>
            <a:miter lim="800000"/>
            <a:headEnd/>
            <a:tailEnd/>
          </a:ln>
        </p:spPr>
      </p:pic>
      <p:sp>
        <p:nvSpPr>
          <p:cNvPr id="6" name="矩形 2"/>
          <p:cNvSpPr>
            <a:spLocks noChangeArrowheads="1"/>
          </p:cNvSpPr>
          <p:nvPr/>
        </p:nvSpPr>
        <p:spPr bwMode="auto">
          <a:xfrm>
            <a:off x="0" y="6400804"/>
            <a:ext cx="9906000" cy="461665"/>
          </a:xfrm>
          <a:prstGeom prst="rect">
            <a:avLst/>
          </a:prstGeom>
          <a:solidFill>
            <a:schemeClr val="bg1"/>
          </a:solidFill>
          <a:ln w="9525">
            <a:noFill/>
            <a:miter lim="800000"/>
            <a:headEnd/>
            <a:tailEnd/>
          </a:ln>
        </p:spPr>
        <p:txBody>
          <a:bodyPr wrap="square">
            <a:spAutoFit/>
          </a:bodyPr>
          <a:lstStyle/>
          <a:p>
            <a:r>
              <a:rPr lang="en-US" altLang="zh-CN" sz="1200"/>
              <a:t>[1] </a:t>
            </a:r>
            <a:r>
              <a:rPr lang="en-US" altLang="zh-CN" sz="1200" smtClean="0"/>
              <a:t>D. Kempe, J. Kleinberg, and E. Tardos. Maximizing the spread of influence through a social network. In Proceedings of the ninth ACM SIGKDD international conference on Knowledge discovery and data mining (KDD’03), pages 137–146, 2003.</a:t>
            </a:r>
            <a:endParaRPr lang="zh-CN" altLang="en-US" sz="1200"/>
          </a:p>
        </p:txBody>
      </p:sp>
      <p:sp>
        <p:nvSpPr>
          <p:cNvPr id="7" name="矩形 8"/>
          <p:cNvSpPr/>
          <p:nvPr/>
        </p:nvSpPr>
        <p:spPr>
          <a:xfrm>
            <a:off x="2146300" y="4495800"/>
            <a:ext cx="1238250" cy="381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矩形 8"/>
          <p:cNvSpPr/>
          <p:nvPr/>
        </p:nvSpPr>
        <p:spPr>
          <a:xfrm>
            <a:off x="1568450" y="5410200"/>
            <a:ext cx="2559050" cy="3810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approximation </a:t>
            </a:r>
            <a:r>
              <a:rPr kumimoji="1" lang="en-US" altLang="zh-CN" dirty="0" smtClean="0">
                <a:solidFill>
                  <a:schemeClr val="tx1"/>
                </a:solidFill>
              </a:rPr>
              <a:t>ratio</a:t>
            </a:r>
            <a:endParaRPr kumimoji="1" lang="en-US" altLang="zh-CN" dirty="0">
              <a:solidFill>
                <a:schemeClr val="tx1"/>
              </a:solidFill>
            </a:endParaRPr>
          </a:p>
        </p:txBody>
      </p:sp>
      <p:cxnSp>
        <p:nvCxnSpPr>
          <p:cNvPr id="3" name="Straight Arrow Connector 2"/>
          <p:cNvCxnSpPr>
            <a:stCxn id="8" idx="0"/>
            <a:endCxn id="7" idx="2"/>
          </p:cNvCxnSpPr>
          <p:nvPr/>
        </p:nvCxnSpPr>
        <p:spPr>
          <a:xfrm flipH="1" flipV="1">
            <a:off x="2765425" y="4876800"/>
            <a:ext cx="82550" cy="5334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418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Algorithms</a:t>
            </a:r>
            <a:endParaRPr lang="en-US" dirty="0"/>
          </a:p>
        </p:txBody>
      </p:sp>
      <p:sp>
        <p:nvSpPr>
          <p:cNvPr id="6" name="Content Placeholder 5"/>
          <p:cNvSpPr>
            <a:spLocks noGrp="1"/>
          </p:cNvSpPr>
          <p:nvPr>
            <p:ph idx="1"/>
          </p:nvPr>
        </p:nvSpPr>
        <p:spPr>
          <a:xfrm>
            <a:off x="1073150" y="1752600"/>
            <a:ext cx="8416927" cy="4373562"/>
          </a:xfrm>
        </p:spPr>
        <p:txBody>
          <a:bodyPr/>
          <a:lstStyle/>
          <a:p>
            <a:r>
              <a:rPr lang="en-US" altLang="zh-CN" dirty="0" smtClean="0"/>
              <a:t>General </a:t>
            </a:r>
            <a:r>
              <a:rPr lang="en-US" altLang="zh-CN" dirty="0"/>
              <a:t>Greedy</a:t>
            </a:r>
          </a:p>
          <a:p>
            <a:r>
              <a:rPr lang="en-US" altLang="zh-CN" dirty="0"/>
              <a:t>Low-distance Heuristic</a:t>
            </a:r>
          </a:p>
          <a:p>
            <a:r>
              <a:rPr lang="en-US" altLang="zh-CN" dirty="0" smtClean="0"/>
              <a:t>High</a:t>
            </a:r>
            <a:r>
              <a:rPr lang="en-US" altLang="zh-CN" dirty="0"/>
              <a:t>-degree </a:t>
            </a:r>
            <a:r>
              <a:rPr lang="en-US" altLang="zh-CN" dirty="0" smtClean="0"/>
              <a:t>heuristic</a:t>
            </a:r>
          </a:p>
          <a:p>
            <a:r>
              <a:rPr lang="en-US" altLang="zh-CN" dirty="0" smtClean="0"/>
              <a:t>Degree </a:t>
            </a:r>
            <a:r>
              <a:rPr lang="en-US" altLang="zh-CN" dirty="0"/>
              <a:t>Discount </a:t>
            </a:r>
            <a:r>
              <a:rPr lang="en-US" altLang="zh-CN" dirty="0" smtClean="0"/>
              <a:t>Heuristic</a:t>
            </a:r>
          </a:p>
          <a:p>
            <a:endParaRPr lang="en-US" dirty="0"/>
          </a:p>
        </p:txBody>
      </p:sp>
    </p:spTree>
    <p:extLst>
      <p:ext uri="{BB962C8B-B14F-4D97-AF65-F5344CB8AC3E}">
        <p14:creationId xmlns:p14="http://schemas.microsoft.com/office/powerpoint/2010/main" val="3389407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Greedy</a:t>
            </a:r>
            <a:endParaRPr lang="en-US" dirty="0"/>
          </a:p>
        </p:txBody>
      </p:sp>
      <p:pic>
        <p:nvPicPr>
          <p:cNvPr id="4" name="Picture 3" descr="Screen Shot 2013-01-28 at 8.13.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524" y="1295400"/>
            <a:ext cx="4955930" cy="4521200"/>
          </a:xfrm>
          <a:prstGeom prst="rect">
            <a:avLst/>
          </a:prstGeom>
        </p:spPr>
      </p:pic>
      <p:sp>
        <p:nvSpPr>
          <p:cNvPr id="5" name="内容占位符 2"/>
          <p:cNvSpPr>
            <a:spLocks noGrp="1"/>
          </p:cNvSpPr>
          <p:nvPr>
            <p:ph idx="1"/>
          </p:nvPr>
        </p:nvSpPr>
        <p:spPr>
          <a:xfrm>
            <a:off x="247650" y="1295403"/>
            <a:ext cx="4622800" cy="4830763"/>
          </a:xfrm>
        </p:spPr>
        <p:txBody>
          <a:bodyPr/>
          <a:lstStyle/>
          <a:p>
            <a:pPr eaLnBrk="1" hangingPunct="1"/>
            <a:r>
              <a:rPr lang="en-US" altLang="zh-CN" sz="2400" dirty="0" smtClean="0"/>
              <a:t>General idea: In </a:t>
            </a:r>
            <a:r>
              <a:rPr lang="en-US" altLang="zh-CN" sz="2400" dirty="0"/>
              <a:t>each </a:t>
            </a:r>
            <a:r>
              <a:rPr lang="en-US" altLang="zh-CN" sz="2400" dirty="0" smtClean="0"/>
              <a:t>round, </a:t>
            </a:r>
            <a:r>
              <a:rPr lang="en-US" altLang="zh-CN" sz="2400" dirty="0"/>
              <a:t>the algorithm adds </a:t>
            </a:r>
            <a:r>
              <a:rPr lang="en-US" altLang="zh-CN" sz="2400" dirty="0" smtClean="0"/>
              <a:t>one vertex </a:t>
            </a:r>
            <a:r>
              <a:rPr lang="en-US" altLang="zh-CN" sz="2400" dirty="0"/>
              <a:t>into the selected set </a:t>
            </a:r>
            <a:r>
              <a:rPr lang="en-US" altLang="zh-CN" sz="2400" i="1" dirty="0"/>
              <a:t>S</a:t>
            </a:r>
            <a:r>
              <a:rPr lang="en-US" altLang="zh-CN" sz="2400" dirty="0"/>
              <a:t> such that this vertex together with current set </a:t>
            </a:r>
            <a:r>
              <a:rPr lang="en-US" altLang="zh-CN" sz="2400" i="1" dirty="0"/>
              <a:t>S</a:t>
            </a:r>
            <a:r>
              <a:rPr lang="en-US" altLang="zh-CN" sz="2400" dirty="0"/>
              <a:t> maximizes the inﬂuence </a:t>
            </a:r>
            <a:r>
              <a:rPr lang="en-US" altLang="zh-CN" sz="2400" dirty="0" smtClean="0"/>
              <a:t>spread.</a:t>
            </a:r>
          </a:p>
        </p:txBody>
      </p:sp>
      <p:sp>
        <p:nvSpPr>
          <p:cNvPr id="6" name="矩形 8"/>
          <p:cNvSpPr/>
          <p:nvPr/>
        </p:nvSpPr>
        <p:spPr>
          <a:xfrm>
            <a:off x="7181850" y="3429000"/>
            <a:ext cx="2559050" cy="381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矩形 8"/>
          <p:cNvSpPr/>
          <p:nvPr/>
        </p:nvSpPr>
        <p:spPr>
          <a:xfrm>
            <a:off x="1485900" y="4343400"/>
            <a:ext cx="2559050" cy="685800"/>
          </a:xfrm>
          <a:prstGeom prst="rect">
            <a:avLst/>
          </a:prstGeom>
          <a:solidFill>
            <a:srgbClr val="FFFFFF"/>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chemeClr val="tx1"/>
                </a:solidFill>
              </a:rPr>
              <a:t>Any random diffusion process</a:t>
            </a:r>
            <a:endParaRPr kumimoji="1" lang="en-US" altLang="zh-CN" dirty="0">
              <a:solidFill>
                <a:schemeClr val="tx1"/>
              </a:solidFill>
            </a:endParaRPr>
          </a:p>
        </p:txBody>
      </p:sp>
      <p:cxnSp>
        <p:nvCxnSpPr>
          <p:cNvPr id="8" name="Straight Arrow Connector 7"/>
          <p:cNvCxnSpPr>
            <a:stCxn id="7" idx="3"/>
            <a:endCxn id="6" idx="1"/>
          </p:cNvCxnSpPr>
          <p:nvPr/>
        </p:nvCxnSpPr>
        <p:spPr>
          <a:xfrm flipV="1">
            <a:off x="4044950" y="3619500"/>
            <a:ext cx="3136900" cy="10668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927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标题 1"/>
          <p:cNvSpPr>
            <a:spLocks noGrp="1"/>
          </p:cNvSpPr>
          <p:nvPr>
            <p:ph type="title"/>
          </p:nvPr>
        </p:nvSpPr>
        <p:spPr/>
        <p:txBody>
          <a:bodyPr/>
          <a:lstStyle/>
          <a:p>
            <a:pPr eaLnBrk="1" hangingPunct="1"/>
            <a:r>
              <a:rPr lang="en-US" altLang="zh-CN" dirty="0" smtClean="0"/>
              <a:t>Low-distance Heuristic</a:t>
            </a:r>
            <a:endParaRPr lang="zh-CN" altLang="en-US" dirty="0" smtClean="0"/>
          </a:p>
        </p:txBody>
      </p:sp>
      <p:sp>
        <p:nvSpPr>
          <p:cNvPr id="97282" name="内容占位符 2"/>
          <p:cNvSpPr>
            <a:spLocks noGrp="1"/>
          </p:cNvSpPr>
          <p:nvPr>
            <p:ph idx="1"/>
          </p:nvPr>
        </p:nvSpPr>
        <p:spPr/>
        <p:txBody>
          <a:bodyPr/>
          <a:lstStyle/>
          <a:p>
            <a:pPr eaLnBrk="1" hangingPunct="1"/>
            <a:r>
              <a:rPr lang="en-US" altLang="zh-CN" smtClean="0"/>
              <a:t>Consider the nodes with the shortest paths to other nodes as seed nodes</a:t>
            </a:r>
          </a:p>
          <a:p>
            <a:pPr eaLnBrk="1" hangingPunct="1"/>
            <a:r>
              <a:rPr lang="en-US" altLang="zh-CN" smtClean="0"/>
              <a:t>Intuition</a:t>
            </a:r>
          </a:p>
          <a:p>
            <a:pPr lvl="1" eaLnBrk="1" hangingPunct="1"/>
            <a:r>
              <a:rPr lang="en-US" altLang="zh-CN" smtClean="0"/>
              <a:t>Individuals are more likely to be influenced by those who are closely related to them.</a:t>
            </a:r>
            <a:endParaRPr lang="zh-CN" altLang="en-US" smtClean="0"/>
          </a:p>
        </p:txBody>
      </p:sp>
    </p:spTree>
    <p:extLst>
      <p:ext uri="{BB962C8B-B14F-4D97-AF65-F5344CB8AC3E}">
        <p14:creationId xmlns:p14="http://schemas.microsoft.com/office/powerpoint/2010/main" val="1872609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标题 1"/>
          <p:cNvSpPr>
            <a:spLocks noGrp="1"/>
          </p:cNvSpPr>
          <p:nvPr>
            <p:ph type="title"/>
          </p:nvPr>
        </p:nvSpPr>
        <p:spPr/>
        <p:txBody>
          <a:bodyPr/>
          <a:lstStyle/>
          <a:p>
            <a:pPr eaLnBrk="1" hangingPunct="1"/>
            <a:r>
              <a:rPr lang="en-US" altLang="zh-CN" dirty="0" smtClean="0"/>
              <a:t>High-degree heuristic</a:t>
            </a:r>
            <a:endParaRPr lang="zh-CN" altLang="en-US" dirty="0" smtClean="0"/>
          </a:p>
        </p:txBody>
      </p:sp>
      <p:sp>
        <p:nvSpPr>
          <p:cNvPr id="96258" name="内容占位符 2"/>
          <p:cNvSpPr>
            <a:spLocks noGrp="1"/>
          </p:cNvSpPr>
          <p:nvPr>
            <p:ph idx="1"/>
          </p:nvPr>
        </p:nvSpPr>
        <p:spPr/>
        <p:txBody>
          <a:bodyPr/>
          <a:lstStyle/>
          <a:p>
            <a:pPr eaLnBrk="1" hangingPunct="1"/>
            <a:r>
              <a:rPr lang="en-US" altLang="zh-CN" smtClean="0"/>
              <a:t>Choose the seed nodes according to their degree.</a:t>
            </a:r>
          </a:p>
          <a:p>
            <a:pPr eaLnBrk="1" hangingPunct="1"/>
            <a:r>
              <a:rPr lang="en-US" altLang="zh-CN" smtClean="0"/>
              <a:t>Intuition</a:t>
            </a:r>
          </a:p>
          <a:p>
            <a:pPr lvl="1" eaLnBrk="1" hangingPunct="1"/>
            <a:r>
              <a:rPr lang="en-US" altLang="zh-CN" smtClean="0"/>
              <a:t>The nodes with more neighbors would arguably tend to impose more influence upon its direct neighbors.</a:t>
            </a:r>
          </a:p>
          <a:p>
            <a:pPr lvl="1" eaLnBrk="1" hangingPunct="1"/>
            <a:r>
              <a:rPr lang="en-US" altLang="zh-CN" smtClean="0"/>
              <a:t>Know as “degree centrality”</a:t>
            </a:r>
            <a:endParaRPr lang="zh-CN" altLang="en-US" smtClean="0"/>
          </a:p>
        </p:txBody>
      </p:sp>
      <p:graphicFrame>
        <p:nvGraphicFramePr>
          <p:cNvPr id="2" name="Object 1"/>
          <p:cNvGraphicFramePr>
            <a:graphicFrameLocks noChangeAspect="1"/>
          </p:cNvGraphicFramePr>
          <p:nvPr>
            <p:extLst>
              <p:ext uri="{D42A27DB-BD31-4B8C-83A1-F6EECF244321}">
                <p14:modId xmlns:p14="http://schemas.microsoft.com/office/powerpoint/2010/main" val="3139586685"/>
              </p:ext>
            </p:extLst>
          </p:nvPr>
        </p:nvGraphicFramePr>
        <p:xfrm>
          <a:off x="5118101" y="4864101"/>
          <a:ext cx="123825" cy="165100"/>
        </p:xfrm>
        <a:graphic>
          <a:graphicData uri="http://schemas.openxmlformats.org/presentationml/2006/ole">
            <mc:AlternateContent xmlns:mc="http://schemas.openxmlformats.org/markup-compatibility/2006">
              <mc:Choice xmlns:v="urn:schemas-microsoft-com:vml" Requires="v">
                <p:oleObj spid="_x0000_s41291"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5118101" y="4864101"/>
                        <a:ext cx="123825" cy="165100"/>
                      </a:xfrm>
                      <a:prstGeom prst="rect">
                        <a:avLst/>
                      </a:prstGeom>
                    </p:spPr>
                  </p:pic>
                </p:oleObj>
              </mc:Fallback>
            </mc:AlternateContent>
          </a:graphicData>
        </a:graphic>
      </p:graphicFrame>
    </p:spTree>
    <p:extLst>
      <p:ext uri="{BB962C8B-B14F-4D97-AF65-F5344CB8AC3E}">
        <p14:creationId xmlns:p14="http://schemas.microsoft.com/office/powerpoint/2010/main" val="406600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标题 1"/>
          <p:cNvSpPr>
            <a:spLocks noGrp="1"/>
          </p:cNvSpPr>
          <p:nvPr>
            <p:ph type="title"/>
          </p:nvPr>
        </p:nvSpPr>
        <p:spPr/>
        <p:txBody>
          <a:bodyPr/>
          <a:lstStyle/>
          <a:p>
            <a:pPr eaLnBrk="1" hangingPunct="1"/>
            <a:r>
              <a:rPr lang="en-US" altLang="zh-CN" dirty="0" smtClean="0"/>
              <a:t>Degree Discount Heuristic</a:t>
            </a:r>
            <a:r>
              <a:rPr lang="en-US" altLang="zh-CN" baseline="30000" dirty="0" smtClean="0"/>
              <a:t>[1]</a:t>
            </a:r>
            <a:endParaRPr lang="zh-CN" altLang="en-US" baseline="30000" dirty="0" smtClean="0"/>
          </a:p>
        </p:txBody>
      </p:sp>
      <p:sp>
        <p:nvSpPr>
          <p:cNvPr id="98306" name="内容占位符 2"/>
          <p:cNvSpPr>
            <a:spLocks noGrp="1"/>
          </p:cNvSpPr>
          <p:nvPr>
            <p:ph idx="1"/>
          </p:nvPr>
        </p:nvSpPr>
        <p:spPr>
          <a:xfrm>
            <a:off x="304800" y="1196976"/>
            <a:ext cx="4572000" cy="4929188"/>
          </a:xfrm>
        </p:spPr>
        <p:txBody>
          <a:bodyPr/>
          <a:lstStyle/>
          <a:p>
            <a:pPr eaLnBrk="1" hangingPunct="1"/>
            <a:r>
              <a:rPr lang="en-US" altLang="zh-CN" sz="2400" dirty="0" smtClean="0">
                <a:latin typeface="Times New Roman"/>
                <a:cs typeface="Times New Roman"/>
              </a:rPr>
              <a:t>General idea: If </a:t>
            </a:r>
            <a:r>
              <a:rPr lang="en-US" altLang="zh-CN" sz="2400" i="1" dirty="0" smtClean="0">
                <a:latin typeface="Times New Roman"/>
                <a:cs typeface="Times New Roman"/>
              </a:rPr>
              <a:t>u </a:t>
            </a:r>
            <a:r>
              <a:rPr lang="en-US" altLang="zh-CN" sz="2400" dirty="0" smtClean="0">
                <a:latin typeface="Times New Roman"/>
                <a:cs typeface="Times New Roman"/>
              </a:rPr>
              <a:t>has been selected as a seed, then when considering selecting </a:t>
            </a:r>
            <a:r>
              <a:rPr lang="en-US" altLang="zh-CN" sz="2400" i="1" dirty="0" smtClean="0">
                <a:latin typeface="Times New Roman"/>
                <a:cs typeface="Times New Roman"/>
              </a:rPr>
              <a:t>v </a:t>
            </a:r>
            <a:r>
              <a:rPr lang="en-US" altLang="zh-CN" sz="2400" dirty="0" smtClean="0">
                <a:latin typeface="Times New Roman"/>
                <a:cs typeface="Times New Roman"/>
              </a:rPr>
              <a:t>as a new seed based on its degree, we should not count the edge </a:t>
            </a:r>
            <a:r>
              <a:rPr lang="en-US" altLang="zh-CN" sz="2400" i="1" dirty="0" smtClean="0">
                <a:latin typeface="Times New Roman"/>
                <a:cs typeface="Times New Roman"/>
              </a:rPr>
              <a:t>v</a:t>
            </a:r>
            <a:r>
              <a:rPr lang="en-US" altLang="zh-CN" sz="2400" dirty="0" smtClean="0">
                <a:latin typeface="Times New Roman"/>
                <a:cs typeface="Times New Roman"/>
              </a:rPr>
              <a:t>-&gt;</a:t>
            </a:r>
            <a:r>
              <a:rPr lang="en-US" altLang="zh-CN" sz="2400" i="1" dirty="0" smtClean="0">
                <a:latin typeface="Times New Roman"/>
                <a:cs typeface="Times New Roman"/>
              </a:rPr>
              <a:t>u</a:t>
            </a:r>
            <a:r>
              <a:rPr lang="en-US" altLang="zh-CN" sz="2400" dirty="0" smtClean="0">
                <a:latin typeface="Times New Roman"/>
                <a:cs typeface="Times New Roman"/>
              </a:rPr>
              <a:t> </a:t>
            </a:r>
          </a:p>
          <a:p>
            <a:pPr eaLnBrk="1" hangingPunct="1"/>
            <a:r>
              <a:rPr lang="en-US" altLang="zh-CN" sz="2400" dirty="0" smtClean="0">
                <a:latin typeface="Times New Roman"/>
                <a:cs typeface="Times New Roman"/>
              </a:rPr>
              <a:t>Specifically, for a node </a:t>
            </a:r>
            <a:r>
              <a:rPr lang="en-US" altLang="zh-CN" sz="2400" i="1" dirty="0" smtClean="0">
                <a:latin typeface="Times New Roman"/>
                <a:cs typeface="Times New Roman"/>
              </a:rPr>
              <a:t>v</a:t>
            </a:r>
            <a:r>
              <a:rPr lang="en-US" altLang="zh-CN" sz="2400" dirty="0" smtClean="0">
                <a:latin typeface="Times New Roman"/>
                <a:cs typeface="Times New Roman"/>
              </a:rPr>
              <a:t> with </a:t>
            </a:r>
            <a:r>
              <a:rPr lang="en-US" altLang="zh-CN" sz="2400" i="1" dirty="0" smtClean="0">
                <a:latin typeface="Times New Roman"/>
                <a:cs typeface="Times New Roman"/>
              </a:rPr>
              <a:t>d</a:t>
            </a:r>
            <a:r>
              <a:rPr lang="en-US" altLang="zh-CN" sz="2400" i="1" baseline="-25000" dirty="0" smtClean="0">
                <a:latin typeface="Times New Roman"/>
                <a:cs typeface="Times New Roman"/>
              </a:rPr>
              <a:t>v </a:t>
            </a:r>
            <a:r>
              <a:rPr lang="en-US" altLang="zh-CN" sz="2400" dirty="0" smtClean="0">
                <a:latin typeface="Times New Roman"/>
                <a:cs typeface="Times New Roman"/>
              </a:rPr>
              <a:t> neighbors of which </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dirty="0" smtClean="0">
                <a:latin typeface="Times New Roman"/>
                <a:cs typeface="Times New Roman"/>
              </a:rPr>
              <a:t>are selected as seeds, we should discount </a:t>
            </a:r>
            <a:r>
              <a:rPr lang="en-US" altLang="zh-CN" sz="2400" i="1" dirty="0" smtClean="0">
                <a:latin typeface="Times New Roman"/>
                <a:cs typeface="Times New Roman"/>
              </a:rPr>
              <a:t>v</a:t>
            </a:r>
            <a:r>
              <a:rPr lang="en-US" altLang="zh-CN" sz="2400" dirty="0" smtClean="0">
                <a:latin typeface="Times New Roman"/>
                <a:cs typeface="Times New Roman"/>
              </a:rPr>
              <a:t>’s degree by </a:t>
            </a:r>
          </a:p>
          <a:p>
            <a:pPr marL="0" indent="0" eaLnBrk="1" hangingPunct="1">
              <a:buNone/>
            </a:pPr>
            <a:r>
              <a:rPr lang="en-US" altLang="zh-CN" sz="2400" dirty="0">
                <a:latin typeface="Times New Roman"/>
                <a:cs typeface="Times New Roman"/>
              </a:rPr>
              <a:t> </a:t>
            </a:r>
            <a:r>
              <a:rPr lang="en-US" altLang="zh-CN" sz="2400" dirty="0" smtClean="0">
                <a:latin typeface="Times New Roman"/>
                <a:cs typeface="Times New Roman"/>
              </a:rPr>
              <a:t>         2</a:t>
            </a:r>
            <a:r>
              <a:rPr lang="en-US" altLang="zh-CN" sz="2400" i="1" dirty="0" smtClean="0">
                <a:latin typeface="Times New Roman"/>
                <a:cs typeface="Times New Roman"/>
              </a:rPr>
              <a:t>t</a:t>
            </a:r>
            <a:r>
              <a:rPr lang="en-US" altLang="zh-CN" sz="2400" i="1" baseline="-25000" dirty="0" smtClean="0">
                <a:latin typeface="Times New Roman"/>
                <a:cs typeface="Times New Roman"/>
              </a:rPr>
              <a:t>v</a:t>
            </a:r>
            <a:r>
              <a:rPr lang="en-US" altLang="zh-CN" sz="2400" dirty="0" smtClean="0">
                <a:latin typeface="Times New Roman"/>
                <a:cs typeface="Times New Roman"/>
              </a:rPr>
              <a:t> +(</a:t>
            </a:r>
            <a:r>
              <a:rPr lang="en-US" altLang="zh-CN" sz="2400" i="1" dirty="0" smtClean="0">
                <a:latin typeface="Times New Roman"/>
                <a:cs typeface="Times New Roman"/>
              </a:rPr>
              <a:t>d</a:t>
            </a:r>
            <a:r>
              <a:rPr lang="en-US" altLang="zh-CN" sz="2400" i="1" baseline="-25000" dirty="0" smtClean="0">
                <a:latin typeface="Times New Roman"/>
                <a:cs typeface="Times New Roman"/>
              </a:rPr>
              <a:t>v</a:t>
            </a:r>
            <a:r>
              <a:rPr lang="en-US" altLang="zh-CN" sz="2400" dirty="0" smtClean="0">
                <a:latin typeface="Times New Roman"/>
                <a:cs typeface="Times New Roman"/>
              </a:rPr>
              <a:t>-</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dirty="0" smtClean="0">
                <a:latin typeface="Times New Roman"/>
                <a:cs typeface="Times New Roman"/>
              </a:rPr>
              <a:t>) </a:t>
            </a:r>
            <a:r>
              <a:rPr lang="en-US" altLang="zh-CN" sz="2400" i="1" dirty="0" err="1" smtClean="0">
                <a:latin typeface="Times New Roman"/>
                <a:cs typeface="Times New Roman"/>
              </a:rPr>
              <a:t>t</a:t>
            </a:r>
            <a:r>
              <a:rPr lang="en-US" altLang="zh-CN" sz="2400" i="1" baseline="-25000" dirty="0" err="1" smtClean="0">
                <a:latin typeface="Times New Roman"/>
                <a:cs typeface="Times New Roman"/>
              </a:rPr>
              <a:t>v</a:t>
            </a:r>
            <a:r>
              <a:rPr lang="en-US" altLang="zh-CN" sz="2400" i="1" baseline="-25000" dirty="0" smtClean="0">
                <a:latin typeface="Times New Roman"/>
                <a:cs typeface="Times New Roman"/>
              </a:rPr>
              <a:t> </a:t>
            </a:r>
            <a:r>
              <a:rPr lang="en-US" altLang="zh-CN" sz="2400" i="1" dirty="0" smtClean="0">
                <a:latin typeface="Times New Roman"/>
                <a:cs typeface="Times New Roman"/>
              </a:rPr>
              <a:t>p </a:t>
            </a:r>
          </a:p>
          <a:p>
            <a:pPr marL="0" indent="0" eaLnBrk="1" hangingPunct="1">
              <a:buNone/>
            </a:pPr>
            <a:r>
              <a:rPr lang="en-US" altLang="zh-CN" sz="2400" dirty="0" smtClean="0">
                <a:latin typeface="Times New Roman"/>
                <a:cs typeface="Times New Roman"/>
              </a:rPr>
              <a:t>where</a:t>
            </a:r>
            <a:r>
              <a:rPr lang="en-US" altLang="zh-CN" sz="2400" i="1" dirty="0" smtClean="0">
                <a:latin typeface="Times New Roman"/>
                <a:cs typeface="Times New Roman"/>
              </a:rPr>
              <a:t> p=</a:t>
            </a:r>
            <a:r>
              <a:rPr lang="en-US" altLang="zh-CN" sz="2400" dirty="0" smtClean="0">
                <a:latin typeface="Times New Roman"/>
                <a:cs typeface="Times New Roman"/>
              </a:rPr>
              <a:t>0.1.</a:t>
            </a:r>
            <a:r>
              <a:rPr lang="en-US" altLang="zh-CN" sz="2400" i="1" dirty="0" smtClean="0">
                <a:latin typeface="Times New Roman"/>
                <a:cs typeface="Times New Roman"/>
              </a:rPr>
              <a:t> </a:t>
            </a:r>
            <a:endParaRPr lang="zh-CN" altLang="en-US" sz="2400" i="1" dirty="0" smtClean="0">
              <a:latin typeface="Times New Roman"/>
              <a:cs typeface="Times New Roman"/>
            </a:endParaRPr>
          </a:p>
        </p:txBody>
      </p:sp>
      <p:pic>
        <p:nvPicPr>
          <p:cNvPr id="2" name="Picture 1" descr="Screen Shot 2013-01-28 at 8.1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3" y="1600200"/>
            <a:ext cx="4914304" cy="4343400"/>
          </a:xfrm>
          <a:prstGeom prst="rect">
            <a:avLst/>
          </a:prstGeom>
        </p:spPr>
      </p:pic>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W. Chen, Y. Wang, and S. Yang. </a:t>
            </a:r>
            <a:r>
              <a:rPr lang="en-US" altLang="zh-CN" sz="1400" kern="0" dirty="0" smtClean="0"/>
              <a:t>Efficient influence maximization </a:t>
            </a:r>
            <a:r>
              <a:rPr lang="en-US" altLang="zh-CN" sz="1400" kern="0" dirty="0"/>
              <a:t>in social networks. In KDD'09, </a:t>
            </a:r>
            <a:r>
              <a:rPr lang="en-US" altLang="zh-CN" sz="1400" kern="0" dirty="0" smtClean="0"/>
              <a:t>pages 199-207</a:t>
            </a:r>
            <a:r>
              <a:rPr lang="en-US" altLang="zh-CN" sz="1400" kern="0" dirty="0"/>
              <a:t>, 2009</a:t>
            </a:r>
            <a:r>
              <a:rPr lang="en-US" altLang="zh-CN" sz="1400" kern="0" dirty="0" smtClean="0"/>
              <a:t>.</a:t>
            </a:r>
            <a:endParaRPr lang="en-US" altLang="zh-CN" sz="1400" kern="0" dirty="0"/>
          </a:p>
        </p:txBody>
      </p:sp>
    </p:spTree>
    <p:extLst>
      <p:ext uri="{BB962C8B-B14F-4D97-AF65-F5344CB8AC3E}">
        <p14:creationId xmlns:p14="http://schemas.microsoft.com/office/powerpoint/2010/main" val="3431717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dirty="0" smtClean="0">
                <a:solidFill>
                  <a:schemeClr val="tx1"/>
                </a:solidFill>
                <a:latin typeface="+mn-lt"/>
                <a:ea typeface="隶书" pitchFamily="49" charset="-122"/>
              </a:rPr>
              <a:t>Summaries</a:t>
            </a:r>
            <a:endParaRPr kumimoji="1" lang="zh-CN" altLang="en-US" sz="4800" dirty="0" smtClean="0">
              <a:solidFill>
                <a:schemeClr val="tx1"/>
              </a:solidFill>
              <a:latin typeface="+mn-lt"/>
              <a:ea typeface="隶书" pitchFamily="49" charset="-122"/>
            </a:endParaRPr>
          </a:p>
        </p:txBody>
      </p:sp>
      <p:sp>
        <p:nvSpPr>
          <p:cNvPr id="2" name="Content Placeholder 1"/>
          <p:cNvSpPr>
            <a:spLocks noGrp="1"/>
          </p:cNvSpPr>
          <p:nvPr>
            <p:ph idx="1"/>
          </p:nvPr>
        </p:nvSpPr>
        <p:spPr/>
        <p:txBody>
          <a:bodyPr/>
          <a:lstStyle/>
          <a:p>
            <a:r>
              <a:rPr lang="en-US" altLang="zh-CN" dirty="0" smtClean="0"/>
              <a:t>Influence Maximization Models</a:t>
            </a:r>
          </a:p>
          <a:p>
            <a:pPr lvl="1"/>
            <a:r>
              <a:rPr lang="en-US" altLang="zh-CN" dirty="0" smtClean="0"/>
              <a:t>Linear </a:t>
            </a:r>
            <a:r>
              <a:rPr lang="en-US" altLang="zh-CN" dirty="0"/>
              <a:t>Threshold Model</a:t>
            </a:r>
          </a:p>
          <a:p>
            <a:pPr lvl="1"/>
            <a:r>
              <a:rPr lang="en-US" altLang="zh-CN" dirty="0"/>
              <a:t>Cascade </a:t>
            </a:r>
            <a:r>
              <a:rPr lang="en-US" altLang="zh-CN" dirty="0" smtClean="0"/>
              <a:t>Model</a:t>
            </a:r>
          </a:p>
          <a:p>
            <a:r>
              <a:rPr lang="en-US" altLang="zh-CN" dirty="0" smtClean="0"/>
              <a:t>Algorithms</a:t>
            </a:r>
          </a:p>
          <a:p>
            <a:pPr lvl="1"/>
            <a:r>
              <a:rPr lang="en-US" altLang="zh-CN" dirty="0"/>
              <a:t>General Greedy</a:t>
            </a:r>
          </a:p>
          <a:p>
            <a:pPr lvl="1"/>
            <a:r>
              <a:rPr lang="en-US" altLang="zh-CN" dirty="0"/>
              <a:t>Low-distance Heuristic</a:t>
            </a:r>
          </a:p>
          <a:p>
            <a:pPr lvl="1"/>
            <a:r>
              <a:rPr lang="en-US" altLang="zh-CN" dirty="0"/>
              <a:t>High-degree heuristic</a:t>
            </a:r>
          </a:p>
          <a:p>
            <a:pPr lvl="1"/>
            <a:r>
              <a:rPr lang="en-US" altLang="zh-CN" dirty="0"/>
              <a:t>Degree Discount </a:t>
            </a:r>
            <a:r>
              <a:rPr lang="en-US" altLang="zh-CN" dirty="0" smtClean="0"/>
              <a:t>Heuristic</a:t>
            </a:r>
          </a:p>
        </p:txBody>
      </p:sp>
    </p:spTree>
    <p:custDataLst>
      <p:tags r:id="rId1"/>
    </p:custDataLst>
    <p:extLst>
      <p:ext uri="{BB962C8B-B14F-4D97-AF65-F5344CB8AC3E}">
        <p14:creationId xmlns:p14="http://schemas.microsoft.com/office/powerpoint/2010/main" val="897221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1820101522"/>
              </p:ext>
            </p:extLst>
          </p:nvPr>
        </p:nvGraphicFramePr>
        <p:xfrm>
          <a:off x="-389146" y="1676401"/>
          <a:ext cx="695477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749553"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990854"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766222"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4152904" y="1869724"/>
            <a:ext cx="431800"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4500050" y="3328017"/>
            <a:ext cx="430213"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4189415" y="4589041"/>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cxnSp>
        <p:nvCxnSpPr>
          <p:cNvPr id="3" name="Straight Connector 2"/>
          <p:cNvCxnSpPr/>
          <p:nvPr/>
        </p:nvCxnSpPr>
        <p:spPr>
          <a:xfrm>
            <a:off x="6686550" y="1295400"/>
            <a:ext cx="0" cy="4495800"/>
          </a:xfrm>
          <a:prstGeom prst="line">
            <a:avLst/>
          </a:prstGeom>
          <a:ln w="76200"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rot="16200000">
            <a:off x="6124575" y="3292474"/>
            <a:ext cx="1371602" cy="57785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pic>
        <p:nvPicPr>
          <p:cNvPr id="10" name="Picture 9"/>
          <p:cNvPicPr>
            <a:picLocks noChangeAspect="1"/>
          </p:cNvPicPr>
          <p:nvPr/>
        </p:nvPicPr>
        <p:blipFill>
          <a:blip r:embed="rId9"/>
          <a:stretch>
            <a:fillRect/>
          </a:stretch>
        </p:blipFill>
        <p:spPr>
          <a:xfrm>
            <a:off x="7264400" y="1828800"/>
            <a:ext cx="2426970" cy="1600200"/>
          </a:xfrm>
          <a:prstGeom prst="rect">
            <a:avLst/>
          </a:prstGeom>
          <a:ln>
            <a:solidFill>
              <a:srgbClr val="404040"/>
            </a:solidFill>
          </a:ln>
        </p:spPr>
      </p:pic>
      <p:pic>
        <p:nvPicPr>
          <p:cNvPr id="11" name="Picture 10"/>
          <p:cNvPicPr>
            <a:picLocks noChangeAspect="1"/>
          </p:cNvPicPr>
          <p:nvPr/>
        </p:nvPicPr>
        <p:blipFill>
          <a:blip r:embed="rId10"/>
          <a:stretch>
            <a:fillRect/>
          </a:stretch>
        </p:blipFill>
        <p:spPr>
          <a:xfrm>
            <a:off x="7264400" y="3962403"/>
            <a:ext cx="2393950" cy="1309231"/>
          </a:xfrm>
          <a:prstGeom prst="rect">
            <a:avLst/>
          </a:prstGeom>
          <a:ln>
            <a:solidFill>
              <a:srgbClr val="404040"/>
            </a:solidFill>
          </a:ln>
        </p:spPr>
      </p:pic>
      <p:sp>
        <p:nvSpPr>
          <p:cNvPr id="12" name="Rectangle 11"/>
          <p:cNvSpPr/>
          <p:nvPr/>
        </p:nvSpPr>
        <p:spPr>
          <a:xfrm>
            <a:off x="7346950" y="1143000"/>
            <a:ext cx="222885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Applications</a:t>
            </a:r>
            <a:endParaRPr lang="en-US" sz="2400" b="1" dirty="0">
              <a:solidFill>
                <a:schemeClr val="tx1"/>
              </a:solidFill>
            </a:endParaRPr>
          </a:p>
        </p:txBody>
      </p:sp>
    </p:spTree>
    <p:custDataLst>
      <p:tags r:id="rId1"/>
    </p:custDataLst>
    <p:extLst>
      <p:ext uri="{BB962C8B-B14F-4D97-AF65-F5344CB8AC3E}">
        <p14:creationId xmlns:p14="http://schemas.microsoft.com/office/powerpoint/2010/main" val="6393796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Application: </a:t>
            </a:r>
            <a:r>
              <a:rPr lang="en-US" altLang="zh-CN" dirty="0" smtClean="0"/>
              <a:t>Social Advertising</a:t>
            </a:r>
            <a:r>
              <a:rPr lang="en-US" altLang="zh-CN" baseline="30000" dirty="0" smtClean="0"/>
              <a:t>[1]</a:t>
            </a:r>
            <a:endParaRPr lang="en-US" baseline="30000" dirty="0"/>
          </a:p>
        </p:txBody>
      </p:sp>
      <p:sp>
        <p:nvSpPr>
          <p:cNvPr id="3" name="Content Placeholder 2"/>
          <p:cNvSpPr>
            <a:spLocks noGrp="1"/>
          </p:cNvSpPr>
          <p:nvPr>
            <p:ph idx="1"/>
          </p:nvPr>
        </p:nvSpPr>
        <p:spPr/>
        <p:txBody>
          <a:bodyPr/>
          <a:lstStyle/>
          <a:p>
            <a:r>
              <a:rPr lang="en-US" sz="2800" dirty="0" smtClean="0"/>
              <a:t>Conducted </a:t>
            </a:r>
            <a:r>
              <a:rPr lang="en-US" sz="2800" dirty="0"/>
              <a:t>two very large field experiments that identify the effect of social cues on consumer </a:t>
            </a:r>
            <a:r>
              <a:rPr lang="en-US" sz="2800" dirty="0" smtClean="0"/>
              <a:t>responses to ads on Facebook</a:t>
            </a:r>
          </a:p>
          <a:p>
            <a:pPr>
              <a:spcBef>
                <a:spcPts val="1272"/>
              </a:spcBef>
            </a:pPr>
            <a:r>
              <a:rPr lang="en-US" sz="2800" dirty="0" smtClean="0">
                <a:solidFill>
                  <a:srgbClr val="0000CC"/>
                </a:solidFill>
              </a:rPr>
              <a:t>Exp. 1</a:t>
            </a:r>
            <a:r>
              <a:rPr lang="en-US" sz="2800" dirty="0">
                <a:solidFill>
                  <a:srgbClr val="0000CC"/>
                </a:solidFill>
              </a:rPr>
              <a:t>: </a:t>
            </a:r>
            <a:r>
              <a:rPr lang="en-US" sz="2800" dirty="0" smtClean="0"/>
              <a:t>measure how </a:t>
            </a:r>
            <a:r>
              <a:rPr lang="en-US" sz="2800" dirty="0"/>
              <a:t>responses increase as a function of the number of cues</a:t>
            </a:r>
            <a:r>
              <a:rPr lang="en-US" sz="2800" dirty="0" smtClean="0"/>
              <a:t>.</a:t>
            </a:r>
          </a:p>
          <a:p>
            <a:pPr>
              <a:spcBef>
                <a:spcPts val="1272"/>
              </a:spcBef>
            </a:pPr>
            <a:r>
              <a:rPr lang="en-US" sz="2800" dirty="0" smtClean="0">
                <a:solidFill>
                  <a:srgbClr val="0000CC"/>
                </a:solidFill>
              </a:rPr>
              <a:t>Exp. </a:t>
            </a:r>
            <a:r>
              <a:rPr lang="en-US" sz="2800" dirty="0">
                <a:solidFill>
                  <a:srgbClr val="0000CC"/>
                </a:solidFill>
              </a:rPr>
              <a:t>2: </a:t>
            </a:r>
            <a:r>
              <a:rPr lang="en-US" sz="2800" dirty="0"/>
              <a:t>examines the effect </a:t>
            </a:r>
            <a:r>
              <a:rPr lang="en-US" sz="2800" dirty="0" smtClean="0"/>
              <a:t>of augmenting </a:t>
            </a:r>
            <a:r>
              <a:rPr lang="en-US" sz="2800" dirty="0"/>
              <a:t>traditional ad units with a minimal social </a:t>
            </a:r>
            <a:r>
              <a:rPr lang="en-US" sz="2800" dirty="0" smtClean="0"/>
              <a:t>cue</a:t>
            </a:r>
          </a:p>
          <a:p>
            <a:pPr>
              <a:spcBef>
                <a:spcPts val="1272"/>
              </a:spcBef>
            </a:pPr>
            <a:r>
              <a:rPr lang="en-US" sz="2800" dirty="0" smtClean="0">
                <a:solidFill>
                  <a:srgbClr val="0000CC"/>
                </a:solidFill>
              </a:rPr>
              <a:t>Result: </a:t>
            </a:r>
            <a:r>
              <a:rPr lang="en-US" sz="2800" dirty="0" smtClean="0"/>
              <a:t>Social influence causes </a:t>
            </a:r>
            <a:r>
              <a:rPr lang="en-US" sz="2800" dirty="0"/>
              <a:t>significant increases in ad performance</a:t>
            </a:r>
            <a:endParaRPr lang="en-US" sz="2800" dirty="0" smtClean="0"/>
          </a:p>
          <a:p>
            <a:endParaRPr lang="en-US" sz="2800" dirty="0"/>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E. </a:t>
            </a:r>
            <a:r>
              <a:rPr lang="en-US" altLang="zh-CN" sz="1400" kern="0" dirty="0" err="1"/>
              <a:t>Bakshy</a:t>
            </a:r>
            <a:r>
              <a:rPr lang="en-US" altLang="zh-CN" sz="1400" kern="0" dirty="0"/>
              <a:t>, D. </a:t>
            </a:r>
            <a:r>
              <a:rPr lang="en-US" altLang="zh-CN" sz="1400" kern="0" dirty="0" err="1"/>
              <a:t>Eckles</a:t>
            </a:r>
            <a:r>
              <a:rPr lang="en-US" altLang="zh-CN" sz="1400" kern="0" dirty="0"/>
              <a:t>, R. Yan, and I. </a:t>
            </a:r>
            <a:r>
              <a:rPr lang="en-US" altLang="zh-CN" sz="1400" kern="0" dirty="0" err="1"/>
              <a:t>Rosenn</a:t>
            </a:r>
            <a:r>
              <a:rPr lang="en-US" altLang="zh-CN" sz="1400" kern="0" dirty="0"/>
              <a:t>. </a:t>
            </a:r>
            <a:r>
              <a:rPr lang="en-US" altLang="zh-CN" sz="1400" kern="0" dirty="0" smtClean="0"/>
              <a:t>Social influence </a:t>
            </a:r>
            <a:r>
              <a:rPr lang="en-US" altLang="zh-CN" sz="1400" kern="0" dirty="0"/>
              <a:t>in social advertising: evidence from </a:t>
            </a:r>
            <a:r>
              <a:rPr lang="en-US" altLang="zh-CN" sz="1400" kern="0" dirty="0" smtClean="0"/>
              <a:t>field experiments</a:t>
            </a:r>
            <a:r>
              <a:rPr lang="en-US" altLang="zh-CN" sz="1400" kern="0" dirty="0"/>
              <a:t>. In EC'12, pages </a:t>
            </a:r>
            <a:r>
              <a:rPr lang="en-US" altLang="zh-CN" sz="1400" kern="0" dirty="0" smtClean="0"/>
              <a:t>146-161</a:t>
            </a:r>
            <a:r>
              <a:rPr lang="en-US" altLang="zh-CN" sz="1400" kern="0" dirty="0"/>
              <a:t>, 2012.</a:t>
            </a:r>
          </a:p>
        </p:txBody>
      </p:sp>
    </p:spTree>
    <p:extLst>
      <p:ext uri="{BB962C8B-B14F-4D97-AF65-F5344CB8AC3E}">
        <p14:creationId xmlns:p14="http://schemas.microsoft.com/office/powerpoint/2010/main" val="4060102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标题 1"/>
          <p:cNvSpPr>
            <a:spLocks noGrp="1"/>
          </p:cNvSpPr>
          <p:nvPr>
            <p:ph type="title"/>
          </p:nvPr>
        </p:nvSpPr>
        <p:spPr/>
        <p:txBody>
          <a:bodyPr/>
          <a:lstStyle/>
          <a:p>
            <a:pPr eaLnBrk="1" hangingPunct="1"/>
            <a:r>
              <a:rPr lang="en-US" altLang="zh-CN" dirty="0" smtClean="0"/>
              <a:t>Application: Opinion Leader</a:t>
            </a:r>
            <a:r>
              <a:rPr lang="en-US" altLang="zh-CN" baseline="30000" dirty="0" smtClean="0"/>
              <a:t>[1]</a:t>
            </a:r>
            <a:endParaRPr lang="zh-CN" altLang="en-US" dirty="0" smtClean="0"/>
          </a:p>
        </p:txBody>
      </p:sp>
      <p:sp>
        <p:nvSpPr>
          <p:cNvPr id="107522" name="内容占位符 2"/>
          <p:cNvSpPr>
            <a:spLocks noGrp="1"/>
          </p:cNvSpPr>
          <p:nvPr>
            <p:ph idx="1"/>
          </p:nvPr>
        </p:nvSpPr>
        <p:spPr/>
        <p:txBody>
          <a:bodyPr/>
          <a:lstStyle/>
          <a:p>
            <a:pPr eaLnBrk="1" hangingPunct="1"/>
            <a:r>
              <a:rPr lang="en-US" altLang="zh-CN" sz="2400" smtClean="0"/>
              <a:t>Propose viral marketing through frequent pattern mining.</a:t>
            </a:r>
          </a:p>
          <a:p>
            <a:pPr eaLnBrk="1" hangingPunct="1"/>
            <a:r>
              <a:rPr lang="en-US" altLang="zh-CN" sz="2400" smtClean="0"/>
              <a:t>Assumption</a:t>
            </a:r>
          </a:p>
          <a:p>
            <a:pPr lvl="1" eaLnBrk="1" hangingPunct="1"/>
            <a:r>
              <a:rPr lang="en-US" altLang="zh-CN" sz="2000" smtClean="0"/>
              <a:t>Users can see their friends actions.</a:t>
            </a:r>
          </a:p>
          <a:p>
            <a:pPr eaLnBrk="1" hangingPunct="1"/>
            <a:r>
              <a:rPr lang="en-US" altLang="zh-CN" sz="2400" smtClean="0"/>
              <a:t>Basic formation of the problem</a:t>
            </a:r>
          </a:p>
          <a:p>
            <a:pPr lvl="1" eaLnBrk="1" hangingPunct="1"/>
            <a:r>
              <a:rPr lang="en-US" altLang="zh-CN" sz="2000" smtClean="0"/>
              <a:t>Actions take place in different time steps, and the actions which come up later could be influenced by the earlier taken actions.</a:t>
            </a:r>
          </a:p>
          <a:p>
            <a:pPr eaLnBrk="1" hangingPunct="1"/>
            <a:r>
              <a:rPr lang="en-US" altLang="zh-CN" sz="2400" smtClean="0"/>
              <a:t>Approach</a:t>
            </a:r>
          </a:p>
          <a:p>
            <a:pPr lvl="1" eaLnBrk="1" hangingPunct="1"/>
            <a:r>
              <a:rPr lang="en-US" altLang="zh-CN" sz="2000" smtClean="0"/>
              <a:t>Define leaders as people who can influence a sufficient number of people in the network with their actions for a long enough period of time.</a:t>
            </a:r>
          </a:p>
          <a:p>
            <a:pPr lvl="1" eaLnBrk="1" hangingPunct="1"/>
            <a:r>
              <a:rPr lang="en-US" altLang="zh-CN" sz="2000" smtClean="0"/>
              <a:t>Finding leaders in a social network makes use of action logs.</a:t>
            </a:r>
          </a:p>
          <a:p>
            <a:pPr lvl="1" eaLnBrk="1" hangingPunct="1"/>
            <a:endParaRPr lang="en-US" altLang="zh-CN" smtClean="0"/>
          </a:p>
          <a:p>
            <a:pPr eaLnBrk="1" hangingPunct="1"/>
            <a:endParaRPr lang="zh-CN" altLang="en-US" smtClean="0"/>
          </a:p>
        </p:txBody>
      </p:sp>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A. </a:t>
            </a:r>
            <a:r>
              <a:rPr lang="en-US" altLang="zh-CN" sz="1400" kern="0" dirty="0" err="1"/>
              <a:t>Goyal</a:t>
            </a:r>
            <a:r>
              <a:rPr lang="en-US" altLang="zh-CN" sz="1400" kern="0" dirty="0"/>
              <a:t>, F. </a:t>
            </a:r>
            <a:r>
              <a:rPr lang="en-US" altLang="zh-CN" sz="1400" kern="0" dirty="0" err="1"/>
              <a:t>Bonchi</a:t>
            </a:r>
            <a:r>
              <a:rPr lang="en-US" altLang="zh-CN" sz="1400" kern="0" dirty="0"/>
              <a:t>, and L. V. </a:t>
            </a:r>
            <a:r>
              <a:rPr lang="en-US" altLang="zh-CN" sz="1400" kern="0" dirty="0" err="1"/>
              <a:t>Lakshmanan</a:t>
            </a:r>
            <a:r>
              <a:rPr lang="en-US" altLang="zh-CN" sz="1400" kern="0" dirty="0"/>
              <a:t>. Discovering leaders from community actions. In </a:t>
            </a:r>
            <a:r>
              <a:rPr lang="en-US" altLang="zh-CN" sz="1400" kern="0" dirty="0" smtClean="0"/>
              <a:t>CIKM</a:t>
            </a:r>
            <a:r>
              <a:rPr lang="en-US" altLang="zh-CN" sz="1400" kern="0" dirty="0"/>
              <a:t>’</a:t>
            </a:r>
            <a:r>
              <a:rPr lang="en-US" altLang="zh-CN" sz="1400" kern="0" dirty="0" smtClean="0"/>
              <a:t>08, </a:t>
            </a:r>
            <a:r>
              <a:rPr lang="en-US" altLang="zh-CN" sz="1400" kern="0" dirty="0"/>
              <a:t>pages 499–508, 2008.</a:t>
            </a:r>
          </a:p>
        </p:txBody>
      </p:sp>
    </p:spTree>
    <p:extLst>
      <p:ext uri="{BB962C8B-B14F-4D97-AF65-F5344CB8AC3E}">
        <p14:creationId xmlns:p14="http://schemas.microsoft.com/office/powerpoint/2010/main" val="3652617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Case 5:</a:t>
            </a:r>
            <a:r>
              <a:rPr lang="en-US" dirty="0" smtClean="0"/>
              <a:t> Influence and </a:t>
            </a:r>
            <a:r>
              <a:rPr lang="en-US" dirty="0"/>
              <a:t>Correlation</a:t>
            </a:r>
          </a:p>
        </p:txBody>
      </p:sp>
      <p:sp>
        <p:nvSpPr>
          <p:cNvPr id="3" name="Content Placeholder 2"/>
          <p:cNvSpPr>
            <a:spLocks noGrp="1"/>
          </p:cNvSpPr>
          <p:nvPr>
            <p:ph idx="1"/>
          </p:nvPr>
        </p:nvSpPr>
        <p:spPr/>
        <p:txBody>
          <a:bodyPr/>
          <a:lstStyle/>
          <a:p>
            <a:r>
              <a:rPr lang="en-US" dirty="0" smtClean="0"/>
              <a:t>“</a:t>
            </a:r>
            <a:r>
              <a:rPr lang="en-US" dirty="0" smtClean="0">
                <a:solidFill>
                  <a:srgbClr val="800000"/>
                </a:solidFill>
              </a:rPr>
              <a:t>Break</a:t>
            </a:r>
            <a:r>
              <a:rPr lang="en-US" dirty="0" smtClean="0"/>
              <a:t>” </a:t>
            </a:r>
            <a:r>
              <a:rPr lang="en-US" dirty="0"/>
              <a:t>the </a:t>
            </a:r>
            <a:r>
              <a:rPr lang="en-US" dirty="0" smtClean="0"/>
              <a:t>myth of social influence</a:t>
            </a:r>
          </a:p>
          <a:p>
            <a:endParaRPr lang="en-US" dirty="0"/>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Aral, L. </a:t>
            </a:r>
            <a:r>
              <a:rPr lang="en-US" altLang="zh-CN" sz="1400" kern="0" dirty="0" err="1" smtClean="0">
                <a:latin typeface="+mn-lt"/>
                <a:ea typeface="+mn-ea"/>
              </a:rPr>
              <a:t>Muchnik</a:t>
            </a:r>
            <a:r>
              <a:rPr lang="en-US" altLang="zh-CN" sz="1400" kern="0" dirty="0" smtClean="0">
                <a:latin typeface="+mn-lt"/>
                <a:ea typeface="+mn-ea"/>
              </a:rPr>
              <a:t>, and A. </a:t>
            </a:r>
            <a:r>
              <a:rPr lang="en-US" altLang="zh-CN" sz="1400" kern="0" dirty="0" err="1" smtClean="0">
                <a:latin typeface="+mn-lt"/>
                <a:ea typeface="+mn-ea"/>
              </a:rPr>
              <a:t>Sundararajan</a:t>
            </a:r>
            <a:r>
              <a:rPr lang="en-US" altLang="zh-CN" sz="1400" kern="0" dirty="0" smtClean="0">
                <a:latin typeface="+mn-lt"/>
                <a:ea typeface="+mn-ea"/>
              </a:rPr>
              <a:t>. Distinguishing influence-based contagion from </a:t>
            </a:r>
            <a:r>
              <a:rPr lang="en-US" altLang="zh-CN" sz="1400" kern="0" dirty="0" err="1" smtClean="0">
                <a:latin typeface="+mn-lt"/>
                <a:ea typeface="+mn-ea"/>
              </a:rPr>
              <a:t>homophily</a:t>
            </a:r>
            <a:r>
              <a:rPr lang="en-US" altLang="zh-CN" sz="1400" kern="0" dirty="0" smtClean="0">
                <a:latin typeface="+mn-lt"/>
                <a:ea typeface="+mn-ea"/>
              </a:rPr>
              <a:t>-driven diffusion in dynamic networks. PNAS</a:t>
            </a:r>
            <a:r>
              <a:rPr lang="en-US" altLang="zh-CN" sz="1400" kern="0" dirty="0">
                <a:latin typeface="+mn-lt"/>
                <a:ea typeface="+mn-ea"/>
              </a:rPr>
              <a:t>, </a:t>
            </a:r>
            <a:r>
              <a:rPr lang="en-US" altLang="zh-CN" sz="1400" kern="0" dirty="0" smtClean="0">
                <a:latin typeface="+mn-lt"/>
                <a:ea typeface="+mn-ea"/>
              </a:rPr>
              <a:t>106 (51):21544-21549, 2009.</a:t>
            </a:r>
          </a:p>
        </p:txBody>
      </p:sp>
      <p:pic>
        <p:nvPicPr>
          <p:cNvPr id="6" name="Picture 5" descr="Screen Shot 2012-12-31 at 1.0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828804"/>
            <a:ext cx="8089900" cy="2859023"/>
          </a:xfrm>
          <a:prstGeom prst="rect">
            <a:avLst/>
          </a:prstGeom>
        </p:spPr>
      </p:pic>
      <p:sp>
        <p:nvSpPr>
          <p:cNvPr id="7" name="Rectangle 6"/>
          <p:cNvSpPr/>
          <p:nvPr/>
        </p:nvSpPr>
        <p:spPr>
          <a:xfrm>
            <a:off x="82550" y="4953000"/>
            <a:ext cx="9658350" cy="12954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8000" tIns="187200" rtlCol="0" anchor="t"/>
          <a:lstStyle/>
          <a:p>
            <a:r>
              <a:rPr lang="en-US" sz="2400" b="1" dirty="0" smtClean="0">
                <a:solidFill>
                  <a:srgbClr val="800000"/>
                </a:solidFill>
              </a:rPr>
              <a:t>Results: </a:t>
            </a:r>
            <a:endParaRPr lang="en-US" sz="2000" dirty="0">
              <a:solidFill>
                <a:srgbClr val="000000"/>
              </a:solidFill>
            </a:endParaRPr>
          </a:p>
          <a:p>
            <a:pPr marL="342900" indent="-342900">
              <a:buFont typeface="Lucida Grande"/>
              <a:buChar char="-"/>
            </a:pPr>
            <a:r>
              <a:rPr lang="en-US" sz="2000" dirty="0" err="1" smtClean="0">
                <a:solidFill>
                  <a:srgbClr val="0000CC"/>
                </a:solidFill>
              </a:rPr>
              <a:t>Homophily</a:t>
            </a:r>
            <a:r>
              <a:rPr lang="en-US" sz="2000" dirty="0" smtClean="0">
                <a:solidFill>
                  <a:srgbClr val="0000CC"/>
                </a:solidFill>
              </a:rPr>
              <a:t> </a:t>
            </a:r>
            <a:r>
              <a:rPr lang="en-US" sz="2000" dirty="0" smtClean="0">
                <a:solidFill>
                  <a:srgbClr val="000000"/>
                </a:solidFill>
              </a:rPr>
              <a:t>explains &gt;50% of the perceived behavioral contagion</a:t>
            </a:r>
          </a:p>
          <a:p>
            <a:pPr marL="342900" indent="-342900">
              <a:buFont typeface="Lucida Grande"/>
              <a:buChar char="-"/>
            </a:pPr>
            <a:r>
              <a:rPr lang="en-US" sz="2000" dirty="0" smtClean="0">
                <a:solidFill>
                  <a:srgbClr val="000000"/>
                </a:solidFill>
              </a:rPr>
              <a:t>Previous methods </a:t>
            </a:r>
            <a:r>
              <a:rPr lang="en-US" sz="2000" dirty="0" smtClean="0">
                <a:solidFill>
                  <a:srgbClr val="0000CC"/>
                </a:solidFill>
              </a:rPr>
              <a:t>overestimate</a:t>
            </a:r>
            <a:r>
              <a:rPr lang="en-US" sz="2000" dirty="0" smtClean="0">
                <a:solidFill>
                  <a:srgbClr val="000000"/>
                </a:solidFill>
              </a:rPr>
              <a:t> peer influence by </a:t>
            </a:r>
            <a:r>
              <a:rPr lang="en-US" sz="2000" dirty="0" smtClean="0">
                <a:solidFill>
                  <a:srgbClr val="FF0000"/>
                </a:solidFill>
              </a:rPr>
              <a:t>300-700%</a:t>
            </a:r>
            <a:endParaRPr lang="en-US" sz="2400" dirty="0" smtClean="0">
              <a:solidFill>
                <a:srgbClr val="FF0000"/>
              </a:solidFill>
            </a:endParaRPr>
          </a:p>
        </p:txBody>
      </p:sp>
      <p:sp>
        <p:nvSpPr>
          <p:cNvPr id="8" name="Rectangle 7"/>
          <p:cNvSpPr/>
          <p:nvPr/>
        </p:nvSpPr>
        <p:spPr>
          <a:xfrm>
            <a:off x="6177211" y="1930916"/>
            <a:ext cx="2311400" cy="2551926"/>
          </a:xfrm>
          <a:prstGeom prst="rect">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4911726" y="4267200"/>
            <a:ext cx="1279525" cy="6858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47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标题 1"/>
          <p:cNvSpPr>
            <a:spLocks noGrp="1"/>
          </p:cNvSpPr>
          <p:nvPr>
            <p:ph type="title"/>
          </p:nvPr>
        </p:nvSpPr>
        <p:spPr/>
        <p:txBody>
          <a:bodyPr/>
          <a:lstStyle/>
          <a:p>
            <a:pPr eaLnBrk="1" hangingPunct="1"/>
            <a:r>
              <a:rPr lang="en-US" altLang="zh-CN" dirty="0" smtClean="0"/>
              <a:t>Application: </a:t>
            </a:r>
            <a:r>
              <a:rPr lang="en-US" altLang="zh-CN" sz="3600" dirty="0" smtClean="0"/>
              <a:t>Influential Blog Discovery</a:t>
            </a:r>
            <a:r>
              <a:rPr lang="en-US" altLang="zh-CN" sz="3600" baseline="30000" dirty="0" smtClean="0"/>
              <a:t>[1]</a:t>
            </a:r>
            <a:endParaRPr lang="zh-CN" altLang="en-US" sz="3600" baseline="30000" dirty="0" smtClean="0"/>
          </a:p>
        </p:txBody>
      </p:sp>
      <p:sp>
        <p:nvSpPr>
          <p:cNvPr id="108546" name="内容占位符 2"/>
          <p:cNvSpPr>
            <a:spLocks noGrp="1"/>
          </p:cNvSpPr>
          <p:nvPr>
            <p:ph idx="1"/>
          </p:nvPr>
        </p:nvSpPr>
        <p:spPr/>
        <p:txBody>
          <a:bodyPr/>
          <a:lstStyle/>
          <a:p>
            <a:pPr eaLnBrk="1" hangingPunct="1"/>
            <a:r>
              <a:rPr lang="en-US" altLang="zh-CN" sz="2400" smtClean="0"/>
              <a:t>Influential Blog Discovery</a:t>
            </a:r>
          </a:p>
          <a:p>
            <a:pPr lvl="1" eaLnBrk="1" hangingPunct="1"/>
            <a:r>
              <a:rPr lang="en-US" altLang="zh-CN" sz="2000" smtClean="0"/>
              <a:t>In the web 2.0 era, people spend a significant amount of time on user-generated content web sites, like blog sites.</a:t>
            </a:r>
          </a:p>
          <a:p>
            <a:pPr lvl="1" eaLnBrk="1" hangingPunct="1"/>
            <a:r>
              <a:rPr lang="en-US" altLang="zh-CN" sz="2000" smtClean="0"/>
              <a:t>Opinion leaders bring in new information, ideas, and opinions, and disseminate them down to the masses.</a:t>
            </a:r>
          </a:p>
          <a:p>
            <a:pPr eaLnBrk="1" hangingPunct="1"/>
            <a:r>
              <a:rPr lang="en-US" altLang="zh-CN" sz="2400" smtClean="0"/>
              <a:t>Four properties for each bloggers</a:t>
            </a:r>
          </a:p>
          <a:p>
            <a:pPr lvl="1" eaLnBrk="1" hangingPunct="1"/>
            <a:r>
              <a:rPr lang="en-US" altLang="zh-CN" sz="2000" b="1" smtClean="0"/>
              <a:t>Recognition</a:t>
            </a:r>
            <a:r>
              <a:rPr lang="en-US" altLang="zh-CN" sz="2000" smtClean="0"/>
              <a:t>: A lot of inlinks to the article.</a:t>
            </a:r>
          </a:p>
          <a:p>
            <a:pPr lvl="1" eaLnBrk="1" hangingPunct="1"/>
            <a:r>
              <a:rPr lang="en-US" altLang="zh-CN" sz="2000" b="1" smtClean="0"/>
              <a:t>Activity generation</a:t>
            </a:r>
            <a:r>
              <a:rPr lang="en-US" altLang="zh-CN" sz="2000" smtClean="0"/>
              <a:t>: A large number of comments indicates that the blog is influential. </a:t>
            </a:r>
          </a:p>
          <a:p>
            <a:pPr lvl="1" eaLnBrk="1" hangingPunct="1"/>
            <a:r>
              <a:rPr lang="en-US" altLang="zh-CN" sz="2000" b="1" smtClean="0"/>
              <a:t>Novelty</a:t>
            </a:r>
            <a:r>
              <a:rPr lang="en-US" altLang="zh-CN" sz="2000" smtClean="0"/>
              <a:t>: with less outgoing links.</a:t>
            </a:r>
          </a:p>
          <a:p>
            <a:pPr lvl="1" eaLnBrk="1" hangingPunct="1"/>
            <a:r>
              <a:rPr lang="en-US" altLang="zh-CN" sz="2000" b="1" smtClean="0"/>
              <a:t>Eloquence</a:t>
            </a:r>
            <a:r>
              <a:rPr lang="en-US" altLang="zh-CN" sz="2000" smtClean="0"/>
              <a:t>: Longer articles tend to be more eloquent, and can thus be more influential.</a:t>
            </a:r>
            <a:endParaRPr lang="zh-CN" altLang="en-US" sz="2000" smtClean="0"/>
          </a:p>
        </p:txBody>
      </p:sp>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N. </a:t>
            </a:r>
            <a:r>
              <a:rPr lang="en-US" altLang="zh-CN" sz="1400" kern="0" dirty="0" err="1"/>
              <a:t>Agarwal</a:t>
            </a:r>
            <a:r>
              <a:rPr lang="en-US" altLang="zh-CN" sz="1400" kern="0" dirty="0"/>
              <a:t>, H. Liu, L. Tang, and P. S. Yu. Identifying the influential bloggers in a community. In </a:t>
            </a:r>
            <a:r>
              <a:rPr lang="en-US" altLang="zh-CN" sz="1400" kern="0" dirty="0" smtClean="0"/>
              <a:t>WSDM</a:t>
            </a:r>
            <a:r>
              <a:rPr lang="en-US" altLang="zh-CN" sz="1400" kern="0" dirty="0"/>
              <a:t>’</a:t>
            </a:r>
            <a:r>
              <a:rPr lang="en-US" altLang="zh-CN" sz="1400" kern="0" dirty="0" smtClean="0"/>
              <a:t>08, </a:t>
            </a:r>
            <a:r>
              <a:rPr lang="en-US" altLang="zh-CN" sz="1400" kern="0" dirty="0"/>
              <a:t>pages 207–217, 2008.</a:t>
            </a:r>
          </a:p>
        </p:txBody>
      </p:sp>
    </p:spTree>
    <p:extLst>
      <p:ext uri="{BB962C8B-B14F-4D97-AF65-F5344CB8AC3E}">
        <p14:creationId xmlns:p14="http://schemas.microsoft.com/office/powerpoint/2010/main" val="3392579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742950" y="2130456"/>
            <a:ext cx="8750300" cy="1470025"/>
          </a:xfrm>
        </p:spPr>
        <p:txBody>
          <a:bodyPr/>
          <a:lstStyle/>
          <a:p>
            <a:r>
              <a:rPr lang="en-US" dirty="0" smtClean="0"/>
              <a:t>Example 1: </a:t>
            </a:r>
            <a:r>
              <a:rPr lang="en-US" sz="3600" dirty="0" smtClean="0"/>
              <a:t>Influence maximization with the learned influence probabilities</a:t>
            </a:r>
            <a:endParaRPr lang="en-US" sz="3600" dirty="0"/>
          </a:p>
        </p:txBody>
      </p:sp>
    </p:spTree>
    <p:extLst>
      <p:ext uri="{BB962C8B-B14F-4D97-AF65-F5344CB8AC3E}">
        <p14:creationId xmlns:p14="http://schemas.microsoft.com/office/powerpoint/2010/main" val="3600480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Influence Spread</a:t>
            </a:r>
            <a:endParaRPr lang="en-US" dirty="0"/>
          </a:p>
        </p:txBody>
      </p:sp>
      <p:sp>
        <p:nvSpPr>
          <p:cNvPr id="3" name="Content Placeholder 2"/>
          <p:cNvSpPr>
            <a:spLocks noGrp="1"/>
          </p:cNvSpPr>
          <p:nvPr>
            <p:ph idx="1"/>
          </p:nvPr>
        </p:nvSpPr>
        <p:spPr/>
        <p:txBody>
          <a:bodyPr/>
          <a:lstStyle/>
          <a:p>
            <a:r>
              <a:rPr lang="en-US" sz="2800" dirty="0" smtClean="0"/>
              <a:t>Goal</a:t>
            </a:r>
          </a:p>
          <a:p>
            <a:pPr lvl="1"/>
            <a:r>
              <a:rPr lang="en-US" sz="2400" dirty="0" smtClean="0"/>
              <a:t>Verify whether the learned influence probability can help maximize influence spread.</a:t>
            </a:r>
          </a:p>
          <a:p>
            <a:r>
              <a:rPr lang="en-US" sz="2800" dirty="0" smtClean="0"/>
              <a:t>Data sets</a:t>
            </a:r>
          </a:p>
          <a:p>
            <a:pPr lvl="1"/>
            <a:r>
              <a:rPr lang="en-US" sz="2400" dirty="0" smtClean="0"/>
              <a:t>Citation and Coauthor are from </a:t>
            </a:r>
            <a:r>
              <a:rPr lang="en-US" sz="2400" dirty="0" err="1" smtClean="0"/>
              <a:t>Arnetminer.org</a:t>
            </a:r>
            <a:r>
              <a:rPr lang="en-US" sz="2400" dirty="0" smtClean="0"/>
              <a:t>;</a:t>
            </a:r>
          </a:p>
          <a:p>
            <a:pPr lvl="1"/>
            <a:r>
              <a:rPr lang="en-US" sz="2400" dirty="0" smtClean="0"/>
              <a:t>Film is from Wikipedia, consisting of relationships between directors, actors, and movies.</a:t>
            </a:r>
            <a:endParaRPr lang="en-US" sz="2400" dirty="0"/>
          </a:p>
        </p:txBody>
      </p:sp>
      <p:pic>
        <p:nvPicPr>
          <p:cNvPr id="4" name="Picture 3" descr="Screen Shot 2013-01-28 at 10.1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4469190"/>
            <a:ext cx="5448300" cy="1703010"/>
          </a:xfrm>
          <a:prstGeom prst="rect">
            <a:avLst/>
          </a:prstGeom>
        </p:spPr>
      </p:pic>
    </p:spTree>
    <p:extLst>
      <p:ext uri="{BB962C8B-B14F-4D97-AF65-F5344CB8AC3E}">
        <p14:creationId xmlns:p14="http://schemas.microsoft.com/office/powerpoint/2010/main" val="2277667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Maximization</a:t>
            </a:r>
            <a:endParaRPr lang="en-US" dirty="0"/>
          </a:p>
        </p:txBody>
      </p:sp>
      <p:pic>
        <p:nvPicPr>
          <p:cNvPr id="6" name="Picture 5" descr="Screen Shot 2013-01-28 at 9.51.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371604"/>
            <a:ext cx="8667750" cy="3156645"/>
          </a:xfrm>
          <a:prstGeom prst="rect">
            <a:avLst/>
          </a:prstGeom>
        </p:spPr>
      </p:pic>
      <p:sp>
        <p:nvSpPr>
          <p:cNvPr id="7" name="TextBox 6"/>
          <p:cNvSpPr txBox="1"/>
          <p:nvPr/>
        </p:nvSpPr>
        <p:spPr>
          <a:xfrm>
            <a:off x="1155703" y="4648200"/>
            <a:ext cx="2814555" cy="369332"/>
          </a:xfrm>
          <a:prstGeom prst="rect">
            <a:avLst/>
          </a:prstGeom>
          <a:noFill/>
        </p:spPr>
        <p:txBody>
          <a:bodyPr wrap="none" rtlCol="0">
            <a:spAutoFit/>
          </a:bodyPr>
          <a:lstStyle/>
          <a:p>
            <a:r>
              <a:rPr lang="en-US" dirty="0" smtClean="0"/>
              <a:t>(a) With uniform influence</a:t>
            </a:r>
            <a:endParaRPr lang="en-US" dirty="0"/>
          </a:p>
        </p:txBody>
      </p:sp>
      <p:sp>
        <p:nvSpPr>
          <p:cNvPr id="8" name="TextBox 7"/>
          <p:cNvSpPr txBox="1"/>
          <p:nvPr/>
        </p:nvSpPr>
        <p:spPr>
          <a:xfrm>
            <a:off x="5448300" y="4648200"/>
            <a:ext cx="3199914" cy="369332"/>
          </a:xfrm>
          <a:prstGeom prst="rect">
            <a:avLst/>
          </a:prstGeom>
          <a:noFill/>
        </p:spPr>
        <p:txBody>
          <a:bodyPr wrap="none" rtlCol="0">
            <a:spAutoFit/>
          </a:bodyPr>
          <a:lstStyle/>
          <a:p>
            <a:r>
              <a:rPr lang="en-US" dirty="0" smtClean="0"/>
              <a:t>(b) With the learned influence</a:t>
            </a:r>
            <a:endParaRPr lang="en-US" dirty="0"/>
          </a:p>
        </p:txBody>
      </p:sp>
      <p:sp>
        <p:nvSpPr>
          <p:cNvPr id="9" name="TextBox 8"/>
          <p:cNvSpPr txBox="1"/>
          <p:nvPr/>
        </p:nvSpPr>
        <p:spPr>
          <a:xfrm>
            <a:off x="539750" y="5181600"/>
            <a:ext cx="8832850" cy="923330"/>
          </a:xfrm>
          <a:prstGeom prst="rect">
            <a:avLst/>
          </a:prstGeom>
          <a:noFill/>
        </p:spPr>
        <p:txBody>
          <a:bodyPr wrap="square" rtlCol="0">
            <a:spAutoFit/>
          </a:bodyPr>
          <a:lstStyle/>
          <a:p>
            <a:pPr marL="342900" indent="-342900">
              <a:buFont typeface="+mj-lt"/>
              <a:buAutoNum type="alphaLcParenR"/>
            </a:pPr>
            <a:r>
              <a:rPr lang="en-US" dirty="0" smtClean="0"/>
              <a:t>The influence probability from      to       is simply defined as as      , where</a:t>
            </a:r>
          </a:p>
          <a:p>
            <a:r>
              <a:rPr lang="en-US" dirty="0" smtClean="0"/>
              <a:t>           is </a:t>
            </a:r>
            <a:r>
              <a:rPr lang="en-US" dirty="0"/>
              <a:t>the in-degree </a:t>
            </a:r>
            <a:r>
              <a:rPr lang="en-US" dirty="0" smtClean="0"/>
              <a:t>of       .</a:t>
            </a:r>
          </a:p>
          <a:p>
            <a:pPr marL="342900" indent="-342900">
              <a:buFont typeface="+mj-lt"/>
              <a:buAutoNum type="alphaLcParenR"/>
            </a:pPr>
            <a:r>
              <a:rPr lang="en-US" dirty="0" smtClean="0"/>
              <a:t>Influence probability learned from the model we introduced before. </a:t>
            </a:r>
            <a:endParaRPr lang="en-US" dirty="0"/>
          </a:p>
        </p:txBody>
      </p:sp>
      <p:pic>
        <p:nvPicPr>
          <p:cNvPr id="10" name="Picture 9" descr="Screen Shot 2013-01-28 at 9.56.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159" y="5521630"/>
            <a:ext cx="296041" cy="304800"/>
          </a:xfrm>
          <a:prstGeom prst="rect">
            <a:avLst/>
          </a:prstGeom>
        </p:spPr>
      </p:pic>
      <p:pic>
        <p:nvPicPr>
          <p:cNvPr id="11" name="Picture 10" descr="Screen Shot 2013-01-28 at 9.56.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5486400"/>
            <a:ext cx="247650" cy="292608"/>
          </a:xfrm>
          <a:prstGeom prst="rect">
            <a:avLst/>
          </a:prstGeom>
        </p:spPr>
      </p:pic>
      <p:pic>
        <p:nvPicPr>
          <p:cNvPr id="12" name="Picture 11" descr="Screen Shot 2013-01-28 at 9.56.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0342" y="5181604"/>
            <a:ext cx="299658" cy="407877"/>
          </a:xfrm>
          <a:prstGeom prst="rect">
            <a:avLst/>
          </a:prstGeom>
        </p:spPr>
      </p:pic>
      <p:pic>
        <p:nvPicPr>
          <p:cNvPr id="13" name="Picture 12" descr="Screen Shot 2013-01-28 at 9.56.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7565" y="5257800"/>
            <a:ext cx="309235" cy="304800"/>
          </a:xfrm>
          <a:prstGeom prst="rect">
            <a:avLst/>
          </a:prstGeom>
        </p:spPr>
      </p:pic>
      <p:pic>
        <p:nvPicPr>
          <p:cNvPr id="14" name="Picture 13" descr="Screen Shot 2013-01-28 at 9.56.2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400" y="5257800"/>
            <a:ext cx="330200" cy="289302"/>
          </a:xfrm>
          <a:prstGeom prst="rect">
            <a:avLst/>
          </a:prstGeom>
        </p:spPr>
      </p:pic>
      <p:sp>
        <p:nvSpPr>
          <p:cNvPr id="1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a:t>
            </a:r>
            <a:r>
              <a:rPr lang="en-US" altLang="zh-CN" sz="1400" kern="0" dirty="0" smtClean="0"/>
              <a:t>C. </a:t>
            </a:r>
            <a:r>
              <a:rPr lang="en-US" altLang="zh-CN" sz="1400" kern="0" dirty="0"/>
              <a:t>Wang, </a:t>
            </a:r>
            <a:r>
              <a:rPr lang="en-US" altLang="zh-CN" sz="1400" kern="0" dirty="0" smtClean="0"/>
              <a:t>J. </a:t>
            </a:r>
            <a:r>
              <a:rPr lang="en-US" altLang="zh-CN" sz="1400" kern="0" dirty="0"/>
              <a:t>Tang, </a:t>
            </a:r>
            <a:r>
              <a:rPr lang="en-US" altLang="zh-CN" sz="1400" kern="0" dirty="0" smtClean="0"/>
              <a:t>J. Sun</a:t>
            </a:r>
            <a:r>
              <a:rPr lang="en-US" altLang="zh-CN" sz="1400" kern="0" dirty="0"/>
              <a:t>, and </a:t>
            </a:r>
            <a:r>
              <a:rPr lang="en-US" altLang="zh-CN" sz="1400" kern="0" dirty="0" smtClean="0"/>
              <a:t>J. </a:t>
            </a:r>
            <a:r>
              <a:rPr lang="en-US" altLang="zh-CN" sz="1400" kern="0" dirty="0"/>
              <a:t>Han. Dynamic Social Influence Analysis through Time-dependent Factor Graphs. In </a:t>
            </a:r>
            <a:r>
              <a:rPr lang="en-US" altLang="zh-CN" sz="1400" kern="0" dirty="0" smtClean="0"/>
              <a:t>ASONAM’11, pages </a:t>
            </a:r>
            <a:r>
              <a:rPr lang="en-US" altLang="zh-CN" sz="1400" kern="0" dirty="0"/>
              <a:t>239-</a:t>
            </a:r>
            <a:r>
              <a:rPr lang="en-US" altLang="zh-CN" sz="1400" kern="0" dirty="0" smtClean="0"/>
              <a:t>246, 2011.</a:t>
            </a:r>
            <a:endParaRPr lang="en-US" altLang="zh-CN" sz="1400" kern="0" dirty="0"/>
          </a:p>
        </p:txBody>
      </p:sp>
    </p:spTree>
    <p:extLst>
      <p:ext uri="{BB962C8B-B14F-4D97-AF65-F5344CB8AC3E}">
        <p14:creationId xmlns:p14="http://schemas.microsoft.com/office/powerpoint/2010/main" val="4033612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Example 2: Following Influence Applications</a:t>
            </a:r>
            <a:endParaRPr lang="en-US" dirty="0"/>
          </a:p>
        </p:txBody>
      </p:sp>
    </p:spTree>
    <p:extLst>
      <p:ext uri="{BB962C8B-B14F-4D97-AF65-F5344CB8AC3E}">
        <p14:creationId xmlns:p14="http://schemas.microsoft.com/office/powerpoint/2010/main" val="1659049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915" y="188913"/>
            <a:ext cx="9634537" cy="792162"/>
          </a:xfrm>
        </p:spPr>
        <p:txBody>
          <a:bodyPr/>
          <a:lstStyle/>
          <a:p>
            <a:r>
              <a:rPr kumimoji="1" lang="en-US" altLang="zh-CN" dirty="0" smtClean="0"/>
              <a:t>Following Influence Applications</a:t>
            </a:r>
            <a:endParaRPr kumimoji="1" lang="zh-CN" altLang="en-US" dirty="0"/>
          </a:p>
        </p:txBody>
      </p:sp>
      <p:pic>
        <p:nvPicPr>
          <p:cNvPr id="5" name="Picture 3"/>
          <p:cNvPicPr>
            <a:picLocks noChangeAspect="1" noChangeArrowheads="1"/>
          </p:cNvPicPr>
          <p:nvPr/>
        </p:nvPicPr>
        <p:blipFill>
          <a:blip r:embed="rId2" cstate="print"/>
          <a:srcRect/>
          <a:stretch>
            <a:fillRect/>
          </a:stretch>
        </p:blipFill>
        <p:spPr bwMode="auto">
          <a:xfrm>
            <a:off x="165100" y="5029201"/>
            <a:ext cx="1816100" cy="882650"/>
          </a:xfrm>
          <a:prstGeom prst="rect">
            <a:avLst/>
          </a:prstGeom>
          <a:noFill/>
          <a:ln w="9525">
            <a:noFill/>
            <a:miter lim="800000"/>
            <a:headEnd/>
            <a:tailEnd/>
          </a:ln>
        </p:spPr>
      </p:pic>
      <p:sp>
        <p:nvSpPr>
          <p:cNvPr id="19" name="右箭头 18"/>
          <p:cNvSpPr/>
          <p:nvPr/>
        </p:nvSpPr>
        <p:spPr>
          <a:xfrm>
            <a:off x="4622803" y="2895600"/>
            <a:ext cx="1084944"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393523" y="35814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77850" y="1524000"/>
            <a:ext cx="36322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49" name="组 48"/>
          <p:cNvGrpSpPr/>
          <p:nvPr/>
        </p:nvGrpSpPr>
        <p:grpSpPr>
          <a:xfrm>
            <a:off x="1981202" y="3657601"/>
            <a:ext cx="748578"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50" name="组 49"/>
          <p:cNvGrpSpPr/>
          <p:nvPr/>
        </p:nvGrpSpPr>
        <p:grpSpPr>
          <a:xfrm>
            <a:off x="3302002" y="2535563"/>
            <a:ext cx="748578" cy="1045839"/>
            <a:chOff x="2819400" y="3221360"/>
            <a:chExt cx="690994" cy="1045839"/>
          </a:xfrm>
        </p:grpSpPr>
        <p:pic>
          <p:nvPicPr>
            <p:cNvPr id="37" name="图片 36" descr="wusen.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51" name="组 50"/>
          <p:cNvGrpSpPr/>
          <p:nvPr/>
        </p:nvGrpSpPr>
        <p:grpSpPr>
          <a:xfrm>
            <a:off x="660402" y="2590800"/>
            <a:ext cx="748578" cy="1027248"/>
            <a:chOff x="2209800" y="4724400"/>
            <a:chExt cx="690994" cy="1027248"/>
          </a:xfrm>
        </p:grpSpPr>
        <p:pic>
          <p:nvPicPr>
            <p:cNvPr id="35" name="图片 34"/>
            <p:cNvPicPr>
              <a:picLocks noChangeAspect="1"/>
            </p:cNvPicPr>
            <p:nvPr/>
          </p:nvPicPr>
          <p:blipFill>
            <a:blip r:embed="rId5"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841823" y="35814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6026150" y="1524000"/>
            <a:ext cx="36322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61" name="组 60"/>
          <p:cNvGrpSpPr/>
          <p:nvPr/>
        </p:nvGrpSpPr>
        <p:grpSpPr>
          <a:xfrm>
            <a:off x="7429502" y="3657601"/>
            <a:ext cx="748578"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67" name="组 66"/>
          <p:cNvGrpSpPr/>
          <p:nvPr/>
        </p:nvGrpSpPr>
        <p:grpSpPr>
          <a:xfrm>
            <a:off x="8750302" y="2535563"/>
            <a:ext cx="748578" cy="1045839"/>
            <a:chOff x="2819400" y="3221360"/>
            <a:chExt cx="690994" cy="1045839"/>
          </a:xfrm>
        </p:grpSpPr>
        <p:pic>
          <p:nvPicPr>
            <p:cNvPr id="68" name="图片 67" descr="wusen.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70" name="组 69"/>
          <p:cNvGrpSpPr/>
          <p:nvPr/>
        </p:nvGrpSpPr>
        <p:grpSpPr>
          <a:xfrm>
            <a:off x="6108702" y="2590800"/>
            <a:ext cx="748578" cy="1027248"/>
            <a:chOff x="2209800" y="4724400"/>
            <a:chExt cx="690994" cy="1027248"/>
          </a:xfrm>
        </p:grpSpPr>
        <p:pic>
          <p:nvPicPr>
            <p:cNvPr id="71" name="图片 70"/>
            <p:cNvPicPr>
              <a:picLocks noChangeAspect="1"/>
            </p:cNvPicPr>
            <p:nvPr/>
          </p:nvPicPr>
          <p:blipFill>
            <a:blip r:embed="rId5"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8175265" y="3581404"/>
            <a:ext cx="657587" cy="688619"/>
          </a:xfrm>
          <a:prstGeom prst="line">
            <a:avLst/>
          </a:prstGeom>
          <a:noFill/>
          <a:ln w="28575" cap="flat" cmpd="sng" algn="ctr">
            <a:solidFill>
              <a:srgbClr val="FF0000"/>
            </a:solidFill>
            <a:prstDash val="sysDash"/>
            <a:headEnd type="none" w="med" len="med"/>
            <a:tailEnd type="arrow" w="med" len="med"/>
          </a:ln>
          <a:effectLst/>
        </p:spPr>
      </p:cxnSp>
      <p:sp>
        <p:nvSpPr>
          <p:cNvPr id="80" name="云形标注 79"/>
          <p:cNvSpPr/>
          <p:nvPr/>
        </p:nvSpPr>
        <p:spPr>
          <a:xfrm>
            <a:off x="2311400" y="5049161"/>
            <a:ext cx="6356350" cy="1656443"/>
          </a:xfrm>
          <a:prstGeom prst="cloudCallout">
            <a:avLst>
              <a:gd name="adj1" fmla="val -13904"/>
              <a:gd name="adj2" fmla="val -111827"/>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altLang="zh-CN" sz="2000" b="1" smtClean="0">
                <a:solidFill>
                  <a:srgbClr val="0000FF"/>
                </a:solidFill>
              </a:rPr>
              <a:t>When you </a:t>
            </a:r>
            <a:r>
              <a:rPr lang="en-US" altLang="zh-CN" sz="2000" b="1" smtClean="0">
                <a:solidFill>
                  <a:srgbClr val="FF0000"/>
                </a:solidFill>
              </a:rPr>
              <a:t>follow</a:t>
            </a:r>
            <a:r>
              <a:rPr lang="en-US" altLang="zh-CN" sz="2000" b="1" smtClean="0">
                <a:solidFill>
                  <a:srgbClr val="0000FF"/>
                </a:solidFill>
              </a:rPr>
              <a:t> a user in a social network, </a:t>
            </a:r>
            <a:r>
              <a:rPr lang="en-US" altLang="zh-CN" sz="2000" b="1" smtClean="0">
                <a:solidFill>
                  <a:srgbClr val="0000CC"/>
                </a:solidFill>
              </a:rPr>
              <a:t>will the be-</a:t>
            </a:r>
          </a:p>
          <a:p>
            <a:pPr algn="ctr">
              <a:buNone/>
              <a:defRPr/>
            </a:pPr>
            <a:r>
              <a:rPr lang="en-US" altLang="zh-CN" sz="2000" b="1" smtClean="0">
                <a:solidFill>
                  <a:srgbClr val="0000CC"/>
                </a:solidFill>
              </a:rPr>
              <a:t>havior </a:t>
            </a:r>
            <a:r>
              <a:rPr lang="en-US" altLang="zh-CN" sz="2000" b="1" smtClean="0">
                <a:solidFill>
                  <a:srgbClr val="FF0000"/>
                </a:solidFill>
              </a:rPr>
              <a:t>influences </a:t>
            </a:r>
            <a:r>
              <a:rPr lang="en-US" altLang="zh-CN" sz="2000" b="1" smtClean="0">
                <a:solidFill>
                  <a:srgbClr val="0000CC"/>
                </a:solidFill>
              </a:rPr>
              <a:t>your friends to also follow her?</a:t>
            </a:r>
            <a:endParaRPr lang="zh-CN" altLang="en-US" sz="2000" b="1" dirty="0">
              <a:solidFill>
                <a:srgbClr val="0000CC"/>
              </a:solidFill>
            </a:endParaRPr>
          </a:p>
        </p:txBody>
      </p:sp>
      <p:sp>
        <p:nvSpPr>
          <p:cNvPr id="81" name="文本框 80"/>
          <p:cNvSpPr txBox="1"/>
          <p:nvPr/>
        </p:nvSpPr>
        <p:spPr>
          <a:xfrm>
            <a:off x="1733550" y="1143000"/>
            <a:ext cx="1485900" cy="369332"/>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7346950" y="1143000"/>
            <a:ext cx="1485900" cy="369332"/>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6" cstate="print"/>
          <a:srcRect/>
          <a:stretch>
            <a:fillRect/>
          </a:stretch>
        </p:blipFill>
        <p:spPr bwMode="auto">
          <a:xfrm>
            <a:off x="1882001" y="1965832"/>
            <a:ext cx="842149" cy="777368"/>
          </a:xfrm>
          <a:prstGeom prst="rect">
            <a:avLst/>
          </a:prstGeom>
          <a:noFill/>
        </p:spPr>
      </p:pic>
      <p:cxnSp>
        <p:nvCxnSpPr>
          <p:cNvPr id="15" name="直接连接符 7"/>
          <p:cNvCxnSpPr/>
          <p:nvPr/>
        </p:nvCxnSpPr>
        <p:spPr>
          <a:xfrm flipH="1" flipV="1">
            <a:off x="2311401" y="27831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724150" y="2590804"/>
            <a:ext cx="57785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733550" y="1676400"/>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6" cstate="print"/>
          <a:srcRect/>
          <a:stretch>
            <a:fillRect/>
          </a:stretch>
        </p:blipFill>
        <p:spPr bwMode="auto">
          <a:xfrm>
            <a:off x="7330301" y="1981201"/>
            <a:ext cx="842149" cy="777368"/>
          </a:xfrm>
          <a:prstGeom prst="rect">
            <a:avLst/>
          </a:prstGeom>
          <a:noFill/>
        </p:spPr>
      </p:pic>
      <p:sp>
        <p:nvSpPr>
          <p:cNvPr id="47" name="圆角矩形 46"/>
          <p:cNvSpPr/>
          <p:nvPr/>
        </p:nvSpPr>
        <p:spPr>
          <a:xfrm>
            <a:off x="7181850" y="1691769"/>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759701" y="27831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8172450" y="2590804"/>
            <a:ext cx="57785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851650" y="2514600"/>
            <a:ext cx="4953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611249" y="2819400"/>
            <a:ext cx="0" cy="838200"/>
          </a:xfrm>
          <a:prstGeom prst="line">
            <a:avLst/>
          </a:prstGeom>
          <a:noFill/>
          <a:ln w="28575" cap="flat" cmpd="sng" algn="ctr">
            <a:solidFill>
              <a:srgbClr val="FF0000"/>
            </a:solidFill>
            <a:prstDash val="sysDash"/>
            <a:headEnd type="none" w="med" len="med"/>
            <a:tailEnd type="arrow" w="med" len="med"/>
          </a:ln>
          <a:effectLst/>
        </p:spPr>
      </p:cxnSp>
    </p:spTree>
    <p:extLst>
      <p:ext uri="{BB962C8B-B14F-4D97-AF65-F5344CB8AC3E}">
        <p14:creationId xmlns:p14="http://schemas.microsoft.com/office/powerpoint/2010/main" val="11100782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mtClean="0"/>
              <a:t>Applications: Influence Maximization</a:t>
            </a:r>
            <a:endParaRPr kumimoji="1" lang="zh-CN" altLang="en-US" dirty="0"/>
          </a:p>
        </p:txBody>
      </p:sp>
      <p:pic>
        <p:nvPicPr>
          <p:cNvPr id="4" name="图片 3"/>
          <p:cNvPicPr>
            <a:picLocks noChangeAspect="1"/>
          </p:cNvPicPr>
          <p:nvPr/>
        </p:nvPicPr>
        <p:blipFill>
          <a:blip r:embed="rId2" cstate="print"/>
          <a:stretch>
            <a:fillRect/>
          </a:stretch>
        </p:blipFill>
        <p:spPr>
          <a:xfrm>
            <a:off x="4450755" y="2326593"/>
            <a:ext cx="638867" cy="589723"/>
          </a:xfrm>
          <a:prstGeom prst="rect">
            <a:avLst/>
          </a:prstGeom>
          <a:ln>
            <a:solidFill>
              <a:srgbClr val="FF0000"/>
            </a:solidFill>
          </a:ln>
        </p:spPr>
      </p:pic>
      <p:pic>
        <p:nvPicPr>
          <p:cNvPr id="5" name="图片 4"/>
          <p:cNvPicPr>
            <a:picLocks noChangeAspect="1"/>
          </p:cNvPicPr>
          <p:nvPr/>
        </p:nvPicPr>
        <p:blipFill>
          <a:blip r:embed="rId3" cstate="print"/>
          <a:stretch>
            <a:fillRect/>
          </a:stretch>
        </p:blipFill>
        <p:spPr>
          <a:xfrm>
            <a:off x="2465471" y="3052357"/>
            <a:ext cx="660400" cy="609600"/>
          </a:xfrm>
          <a:prstGeom prst="rect">
            <a:avLst/>
          </a:prstGeom>
          <a:ln>
            <a:solidFill>
              <a:srgbClr val="0000FF"/>
            </a:solidFill>
          </a:ln>
        </p:spPr>
      </p:pic>
      <p:pic>
        <p:nvPicPr>
          <p:cNvPr id="6" name="图片 5"/>
          <p:cNvPicPr>
            <a:picLocks noChangeAspect="1"/>
          </p:cNvPicPr>
          <p:nvPr/>
        </p:nvPicPr>
        <p:blipFill>
          <a:blip r:embed="rId3" cstate="print"/>
          <a:stretch>
            <a:fillRect/>
          </a:stretch>
        </p:blipFill>
        <p:spPr>
          <a:xfrm>
            <a:off x="4959620" y="3661957"/>
            <a:ext cx="660400" cy="609600"/>
          </a:xfrm>
          <a:prstGeom prst="rect">
            <a:avLst/>
          </a:prstGeom>
          <a:ln>
            <a:solidFill>
              <a:srgbClr val="0000FF"/>
            </a:solidFill>
          </a:ln>
        </p:spPr>
      </p:pic>
      <p:pic>
        <p:nvPicPr>
          <p:cNvPr id="7" name="图片 6"/>
          <p:cNvPicPr>
            <a:picLocks noChangeAspect="1"/>
          </p:cNvPicPr>
          <p:nvPr/>
        </p:nvPicPr>
        <p:blipFill>
          <a:blip r:embed="rId4" cstate="print"/>
          <a:stretch>
            <a:fillRect/>
          </a:stretch>
        </p:blipFill>
        <p:spPr>
          <a:xfrm>
            <a:off x="2146303" y="1930073"/>
            <a:ext cx="738230" cy="681443"/>
          </a:xfrm>
          <a:prstGeom prst="rect">
            <a:avLst/>
          </a:prstGeom>
        </p:spPr>
      </p:pic>
      <p:pic>
        <p:nvPicPr>
          <p:cNvPr id="8" name="图片 7"/>
          <p:cNvPicPr>
            <a:picLocks noChangeAspect="1"/>
          </p:cNvPicPr>
          <p:nvPr/>
        </p:nvPicPr>
        <p:blipFill>
          <a:blip r:embed="rId4" cstate="print"/>
          <a:stretch>
            <a:fillRect/>
          </a:stretch>
        </p:blipFill>
        <p:spPr>
          <a:xfrm>
            <a:off x="3634693" y="3661959"/>
            <a:ext cx="738230" cy="681443"/>
          </a:xfrm>
          <a:prstGeom prst="rect">
            <a:avLst/>
          </a:prstGeom>
        </p:spPr>
      </p:pic>
      <p:pic>
        <p:nvPicPr>
          <p:cNvPr id="9" name="图片 8"/>
          <p:cNvPicPr>
            <a:picLocks noChangeAspect="1"/>
          </p:cNvPicPr>
          <p:nvPr/>
        </p:nvPicPr>
        <p:blipFill>
          <a:blip r:embed="rId4" cstate="print"/>
          <a:stretch>
            <a:fillRect/>
          </a:stretch>
        </p:blipFill>
        <p:spPr>
          <a:xfrm>
            <a:off x="6082255" y="2985502"/>
            <a:ext cx="738230" cy="681443"/>
          </a:xfrm>
          <a:prstGeom prst="rect">
            <a:avLst/>
          </a:prstGeom>
        </p:spPr>
      </p:pic>
      <p:pic>
        <p:nvPicPr>
          <p:cNvPr id="10" name="图片 9"/>
          <p:cNvPicPr>
            <a:picLocks noChangeAspect="1"/>
          </p:cNvPicPr>
          <p:nvPr/>
        </p:nvPicPr>
        <p:blipFill>
          <a:blip r:embed="rId4" cstate="print"/>
          <a:stretch>
            <a:fillRect/>
          </a:stretch>
        </p:blipFill>
        <p:spPr>
          <a:xfrm>
            <a:off x="3053904" y="1248630"/>
            <a:ext cx="738230" cy="681443"/>
          </a:xfrm>
          <a:prstGeom prst="rect">
            <a:avLst/>
          </a:prstGeom>
        </p:spPr>
      </p:pic>
      <p:cxnSp>
        <p:nvCxnSpPr>
          <p:cNvPr id="11" name="直线箭头连接符 10"/>
          <p:cNvCxnSpPr>
            <a:stCxn id="5" idx="3"/>
          </p:cNvCxnSpPr>
          <p:nvPr/>
        </p:nvCxnSpPr>
        <p:spPr>
          <a:xfrm flipV="1">
            <a:off x="3125872" y="2708268"/>
            <a:ext cx="1247052" cy="648890"/>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11"/>
          <p:cNvCxnSpPr/>
          <p:nvPr/>
        </p:nvCxnSpPr>
        <p:spPr>
          <a:xfrm flipH="1" flipV="1">
            <a:off x="4918259" y="2916313"/>
            <a:ext cx="171363" cy="479762"/>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12"/>
          <p:cNvCxnSpPr/>
          <p:nvPr/>
        </p:nvCxnSpPr>
        <p:spPr>
          <a:xfrm flipH="1">
            <a:off x="2759941" y="1825112"/>
            <a:ext cx="534309" cy="390605"/>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13"/>
          <p:cNvCxnSpPr/>
          <p:nvPr/>
        </p:nvCxnSpPr>
        <p:spPr>
          <a:xfrm>
            <a:off x="3159679" y="3643074"/>
            <a:ext cx="632454" cy="166651"/>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5" name="直线箭头连接符 14"/>
          <p:cNvCxnSpPr>
            <a:endCxn id="4" idx="1"/>
          </p:cNvCxnSpPr>
          <p:nvPr/>
        </p:nvCxnSpPr>
        <p:spPr>
          <a:xfrm>
            <a:off x="2862662" y="2472406"/>
            <a:ext cx="1588092" cy="149049"/>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直线箭头连接符 15"/>
          <p:cNvCxnSpPr/>
          <p:nvPr/>
        </p:nvCxnSpPr>
        <p:spPr>
          <a:xfrm>
            <a:off x="3570700" y="1836677"/>
            <a:ext cx="802225" cy="635729"/>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直线箭头连接符 16"/>
          <p:cNvCxnSpPr/>
          <p:nvPr/>
        </p:nvCxnSpPr>
        <p:spPr>
          <a:xfrm flipV="1">
            <a:off x="4052331" y="2916316"/>
            <a:ext cx="398425" cy="779241"/>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8" name="直线箭头连接符 17"/>
          <p:cNvCxnSpPr/>
          <p:nvPr/>
        </p:nvCxnSpPr>
        <p:spPr>
          <a:xfrm flipH="1">
            <a:off x="5620022" y="3542606"/>
            <a:ext cx="598675" cy="267118"/>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9" name="直线箭头连接符 18"/>
          <p:cNvCxnSpPr/>
          <p:nvPr/>
        </p:nvCxnSpPr>
        <p:spPr>
          <a:xfrm flipH="1" flipV="1">
            <a:off x="5089622" y="2848667"/>
            <a:ext cx="1129075" cy="379471"/>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0" name="文本框 19"/>
          <p:cNvSpPr txBox="1"/>
          <p:nvPr/>
        </p:nvSpPr>
        <p:spPr>
          <a:xfrm>
            <a:off x="4526846" y="2000033"/>
            <a:ext cx="879463" cy="369332"/>
          </a:xfrm>
          <a:prstGeom prst="rect">
            <a:avLst/>
          </a:prstGeom>
          <a:noFill/>
        </p:spPr>
        <p:txBody>
          <a:bodyPr wrap="square" rtlCol="0">
            <a:spAutoFit/>
          </a:bodyPr>
          <a:lstStyle/>
          <a:p>
            <a:r>
              <a:rPr kumimoji="1" lang="en-US" altLang="zh-CN" b="1" dirty="0" smtClean="0"/>
              <a:t>Alice</a:t>
            </a:r>
            <a:endParaRPr kumimoji="1" lang="zh-CN" altLang="en-US" b="1" dirty="0"/>
          </a:p>
        </p:txBody>
      </p:sp>
      <p:sp>
        <p:nvSpPr>
          <p:cNvPr id="21" name="文本框 20"/>
          <p:cNvSpPr txBox="1"/>
          <p:nvPr/>
        </p:nvSpPr>
        <p:spPr>
          <a:xfrm>
            <a:off x="4906890" y="3326221"/>
            <a:ext cx="888185" cy="369332"/>
          </a:xfrm>
          <a:prstGeom prst="rect">
            <a:avLst/>
          </a:prstGeom>
          <a:noFill/>
        </p:spPr>
        <p:txBody>
          <a:bodyPr wrap="square" rtlCol="0">
            <a:spAutoFit/>
          </a:bodyPr>
          <a:lstStyle/>
          <a:p>
            <a:r>
              <a:rPr kumimoji="1" lang="en-US" altLang="zh-CN" b="1" dirty="0" smtClean="0"/>
              <a:t>Mary</a:t>
            </a:r>
            <a:endParaRPr kumimoji="1" lang="zh-CN" altLang="en-US" sz="1400" b="1" dirty="0"/>
          </a:p>
        </p:txBody>
      </p:sp>
      <p:sp>
        <p:nvSpPr>
          <p:cNvPr id="22" name="文本框 21"/>
          <p:cNvSpPr txBox="1"/>
          <p:nvPr/>
        </p:nvSpPr>
        <p:spPr>
          <a:xfrm>
            <a:off x="2666751" y="2708267"/>
            <a:ext cx="1048000" cy="369332"/>
          </a:xfrm>
          <a:prstGeom prst="rect">
            <a:avLst/>
          </a:prstGeom>
          <a:noFill/>
        </p:spPr>
        <p:txBody>
          <a:bodyPr wrap="square" rtlCol="0">
            <a:spAutoFit/>
          </a:bodyPr>
          <a:lstStyle/>
          <a:p>
            <a:r>
              <a:rPr kumimoji="1" lang="en-US" altLang="zh-CN" b="1" dirty="0" smtClean="0"/>
              <a:t>John</a:t>
            </a:r>
            <a:endParaRPr kumimoji="1" lang="zh-CN" altLang="en-US" sz="1400" b="1" dirty="0"/>
          </a:p>
        </p:txBody>
      </p:sp>
      <p:cxnSp>
        <p:nvCxnSpPr>
          <p:cNvPr id="23" name="直线箭头连接符 22"/>
          <p:cNvCxnSpPr/>
          <p:nvPr/>
        </p:nvCxnSpPr>
        <p:spPr>
          <a:xfrm>
            <a:off x="2549526" y="2601017"/>
            <a:ext cx="182053" cy="418720"/>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23"/>
          <p:cNvCxnSpPr/>
          <p:nvPr/>
        </p:nvCxnSpPr>
        <p:spPr>
          <a:xfrm flipH="1" flipV="1">
            <a:off x="2409014" y="2546521"/>
            <a:ext cx="217450" cy="46952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5" name="直线箭头连接符 24"/>
          <p:cNvCxnSpPr/>
          <p:nvPr/>
        </p:nvCxnSpPr>
        <p:spPr>
          <a:xfrm flipH="1">
            <a:off x="3159680" y="2848666"/>
            <a:ext cx="1213246" cy="693943"/>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9" name="矩形 48"/>
          <p:cNvSpPr/>
          <p:nvPr/>
        </p:nvSpPr>
        <p:spPr>
          <a:xfrm>
            <a:off x="908050" y="4916272"/>
            <a:ext cx="8089900" cy="646331"/>
          </a:xfrm>
          <a:prstGeom prst="rect">
            <a:avLst/>
          </a:prstGeom>
        </p:spPr>
        <p:txBody>
          <a:bodyPr wrap="square">
            <a:spAutoFit/>
          </a:bodyPr>
          <a:lstStyle/>
          <a:p>
            <a:r>
              <a:rPr lang="en-US" altLang="zh-CN" smtClean="0"/>
              <a:t>Find </a:t>
            </a:r>
            <a:r>
              <a:rPr lang="en-US" altLang="zh-CN" dirty="0"/>
              <a:t>a set </a:t>
            </a:r>
            <a:r>
              <a:rPr lang="en-US" altLang="zh-CN" i="1" dirty="0"/>
              <a:t>S</a:t>
            </a:r>
            <a:r>
              <a:rPr lang="en-US" altLang="zh-CN" dirty="0"/>
              <a:t> of </a:t>
            </a:r>
            <a:r>
              <a:rPr lang="en-US" altLang="zh-CN" i="1" dirty="0"/>
              <a:t>k</a:t>
            </a:r>
            <a:r>
              <a:rPr lang="en-US" altLang="zh-CN" dirty="0"/>
              <a:t> initial </a:t>
            </a:r>
            <a:r>
              <a:rPr lang="en-US" altLang="zh-CN" dirty="0" smtClean="0"/>
              <a:t>followers to </a:t>
            </a:r>
            <a:r>
              <a:rPr lang="en-US" altLang="zh-CN" dirty="0"/>
              <a:t>follow user </a:t>
            </a:r>
            <a:r>
              <a:rPr lang="en-US" altLang="zh-CN" i="1" dirty="0"/>
              <a:t>v</a:t>
            </a:r>
            <a:r>
              <a:rPr lang="en-US" altLang="zh-CN" dirty="0"/>
              <a:t> such that the number of newly </a:t>
            </a:r>
            <a:r>
              <a:rPr lang="en-US" altLang="zh-CN" dirty="0" smtClean="0"/>
              <a:t>activated users </a:t>
            </a:r>
            <a:r>
              <a:rPr lang="en-US" altLang="zh-CN" dirty="0"/>
              <a:t>to follow </a:t>
            </a:r>
            <a:r>
              <a:rPr lang="en-US" altLang="zh-CN" i="1" dirty="0"/>
              <a:t>v</a:t>
            </a:r>
            <a:r>
              <a:rPr lang="en-US" altLang="zh-CN" dirty="0"/>
              <a:t> is maximized.</a:t>
            </a:r>
            <a:endParaRPr lang="zh-CN" altLang="en-US" dirty="0"/>
          </a:p>
        </p:txBody>
      </p:sp>
    </p:spTree>
    <p:extLst>
      <p:ext uri="{BB962C8B-B14F-4D97-AF65-F5344CB8AC3E}">
        <p14:creationId xmlns:p14="http://schemas.microsoft.com/office/powerpoint/2010/main" val="155349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552" y="188913"/>
            <a:ext cx="9634537" cy="792162"/>
          </a:xfrm>
        </p:spPr>
        <p:txBody>
          <a:bodyPr/>
          <a:lstStyle/>
          <a:p>
            <a:r>
              <a:rPr kumimoji="1" lang="en-US" altLang="zh-CN" smtClean="0"/>
              <a:t>Applications: Friend Recommendation</a:t>
            </a:r>
            <a:endParaRPr lang="zh-CN" altLang="en-US"/>
          </a:p>
        </p:txBody>
      </p:sp>
      <p:pic>
        <p:nvPicPr>
          <p:cNvPr id="4" name="图片 3"/>
          <p:cNvPicPr>
            <a:picLocks noChangeAspect="1"/>
          </p:cNvPicPr>
          <p:nvPr/>
        </p:nvPicPr>
        <p:blipFill>
          <a:blip r:embed="rId2" cstate="print"/>
          <a:stretch>
            <a:fillRect/>
          </a:stretch>
        </p:blipFill>
        <p:spPr>
          <a:xfrm>
            <a:off x="2945664" y="2219821"/>
            <a:ext cx="638867" cy="589723"/>
          </a:xfrm>
          <a:prstGeom prst="rect">
            <a:avLst/>
          </a:prstGeom>
          <a:ln>
            <a:solidFill>
              <a:srgbClr val="FF0000"/>
            </a:solidFill>
          </a:ln>
        </p:spPr>
      </p:pic>
      <p:pic>
        <p:nvPicPr>
          <p:cNvPr id="5" name="图片 4"/>
          <p:cNvPicPr>
            <a:picLocks noChangeAspect="1"/>
          </p:cNvPicPr>
          <p:nvPr/>
        </p:nvPicPr>
        <p:blipFill>
          <a:blip r:embed="rId3" cstate="print"/>
          <a:stretch>
            <a:fillRect/>
          </a:stretch>
        </p:blipFill>
        <p:spPr>
          <a:xfrm>
            <a:off x="3759549" y="3388722"/>
            <a:ext cx="660400" cy="609600"/>
          </a:xfrm>
          <a:prstGeom prst="rect">
            <a:avLst/>
          </a:prstGeom>
          <a:ln>
            <a:solidFill>
              <a:srgbClr val="0000FF"/>
            </a:solidFill>
          </a:ln>
        </p:spPr>
      </p:pic>
      <p:pic>
        <p:nvPicPr>
          <p:cNvPr id="6" name="图片 5"/>
          <p:cNvPicPr>
            <a:picLocks noChangeAspect="1"/>
          </p:cNvPicPr>
          <p:nvPr/>
        </p:nvPicPr>
        <p:blipFill>
          <a:blip r:embed="rId3" cstate="print"/>
          <a:stretch>
            <a:fillRect/>
          </a:stretch>
        </p:blipFill>
        <p:spPr>
          <a:xfrm>
            <a:off x="3955180" y="1562116"/>
            <a:ext cx="660400" cy="609600"/>
          </a:xfrm>
          <a:prstGeom prst="rect">
            <a:avLst/>
          </a:prstGeom>
          <a:ln>
            <a:solidFill>
              <a:srgbClr val="0000FF"/>
            </a:solidFill>
          </a:ln>
        </p:spPr>
      </p:pic>
      <p:pic>
        <p:nvPicPr>
          <p:cNvPr id="7" name="图片 6"/>
          <p:cNvPicPr>
            <a:picLocks noChangeAspect="1"/>
          </p:cNvPicPr>
          <p:nvPr/>
        </p:nvPicPr>
        <p:blipFill>
          <a:blip r:embed="rId4" cstate="print"/>
          <a:stretch>
            <a:fillRect/>
          </a:stretch>
        </p:blipFill>
        <p:spPr>
          <a:xfrm>
            <a:off x="5471827" y="3545992"/>
            <a:ext cx="738230" cy="681443"/>
          </a:xfrm>
          <a:prstGeom prst="rect">
            <a:avLst/>
          </a:prstGeom>
        </p:spPr>
      </p:pic>
      <p:pic>
        <p:nvPicPr>
          <p:cNvPr id="8" name="图片 7"/>
          <p:cNvPicPr>
            <a:picLocks noChangeAspect="1"/>
          </p:cNvPicPr>
          <p:nvPr/>
        </p:nvPicPr>
        <p:blipFill>
          <a:blip r:embed="rId4" cstate="print"/>
          <a:stretch>
            <a:fillRect/>
          </a:stretch>
        </p:blipFill>
        <p:spPr>
          <a:xfrm>
            <a:off x="5327831" y="1739374"/>
            <a:ext cx="738230" cy="681443"/>
          </a:xfrm>
          <a:prstGeom prst="rect">
            <a:avLst/>
          </a:prstGeom>
        </p:spPr>
      </p:pic>
      <p:pic>
        <p:nvPicPr>
          <p:cNvPr id="9" name="图片 8"/>
          <p:cNvPicPr>
            <a:picLocks noChangeAspect="1"/>
          </p:cNvPicPr>
          <p:nvPr/>
        </p:nvPicPr>
        <p:blipFill>
          <a:blip r:embed="rId4" cstate="print"/>
          <a:stretch>
            <a:fillRect/>
          </a:stretch>
        </p:blipFill>
        <p:spPr>
          <a:xfrm>
            <a:off x="6066059" y="2646719"/>
            <a:ext cx="738230" cy="681443"/>
          </a:xfrm>
          <a:prstGeom prst="rect">
            <a:avLst/>
          </a:prstGeom>
        </p:spPr>
      </p:pic>
      <p:cxnSp>
        <p:nvCxnSpPr>
          <p:cNvPr id="10" name="直线箭头连接符 31"/>
          <p:cNvCxnSpPr>
            <a:stCxn id="4" idx="3"/>
          </p:cNvCxnSpPr>
          <p:nvPr/>
        </p:nvCxnSpPr>
        <p:spPr>
          <a:xfrm flipV="1">
            <a:off x="3584530" y="2171720"/>
            <a:ext cx="370651" cy="342963"/>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1" name="直线箭头连接符 32"/>
          <p:cNvCxnSpPr/>
          <p:nvPr/>
        </p:nvCxnSpPr>
        <p:spPr>
          <a:xfrm>
            <a:off x="3431920" y="2809540"/>
            <a:ext cx="327630" cy="518618"/>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33"/>
          <p:cNvCxnSpPr>
            <a:endCxn id="6" idx="3"/>
          </p:cNvCxnSpPr>
          <p:nvPr/>
        </p:nvCxnSpPr>
        <p:spPr>
          <a:xfrm flipH="1" flipV="1">
            <a:off x="4615581" y="1866916"/>
            <a:ext cx="882229" cy="85544"/>
          </a:xfrm>
          <a:prstGeom prst="straightConnector1">
            <a:avLst/>
          </a:prstGeom>
          <a:ln>
            <a:solidFill>
              <a:schemeClr val="tx1"/>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13" name="直线箭头连接符 34"/>
          <p:cNvCxnSpPr/>
          <p:nvPr/>
        </p:nvCxnSpPr>
        <p:spPr>
          <a:xfrm flipH="1">
            <a:off x="6066062" y="3275752"/>
            <a:ext cx="369114" cy="50888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35"/>
          <p:cNvCxnSpPr/>
          <p:nvPr/>
        </p:nvCxnSpPr>
        <p:spPr>
          <a:xfrm flipH="1">
            <a:off x="3666711" y="2227341"/>
            <a:ext cx="1805116" cy="443910"/>
          </a:xfrm>
          <a:prstGeom prst="straightConnector1">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5" name="直线箭头连接符 36"/>
          <p:cNvCxnSpPr/>
          <p:nvPr/>
        </p:nvCxnSpPr>
        <p:spPr>
          <a:xfrm flipH="1" flipV="1">
            <a:off x="3666712" y="2740437"/>
            <a:ext cx="2543347" cy="307564"/>
          </a:xfrm>
          <a:prstGeom prst="straightConnector1">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6" name="直线箭头连接符 37"/>
          <p:cNvCxnSpPr/>
          <p:nvPr/>
        </p:nvCxnSpPr>
        <p:spPr>
          <a:xfrm flipH="1" flipV="1">
            <a:off x="3666711" y="2798592"/>
            <a:ext cx="1971156" cy="1038452"/>
          </a:xfrm>
          <a:prstGeom prst="straightConnector1">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7" name="文本框 38"/>
          <p:cNvSpPr txBox="1"/>
          <p:nvPr/>
        </p:nvSpPr>
        <p:spPr>
          <a:xfrm>
            <a:off x="2880087" y="1842925"/>
            <a:ext cx="879463" cy="369332"/>
          </a:xfrm>
          <a:prstGeom prst="rect">
            <a:avLst/>
          </a:prstGeom>
          <a:noFill/>
        </p:spPr>
        <p:txBody>
          <a:bodyPr wrap="square" rtlCol="0">
            <a:spAutoFit/>
          </a:bodyPr>
          <a:lstStyle/>
          <a:p>
            <a:r>
              <a:rPr kumimoji="1" lang="en-US" altLang="zh-CN" b="1" dirty="0" smtClean="0"/>
              <a:t>Ada</a:t>
            </a:r>
            <a:endParaRPr kumimoji="1" lang="zh-CN" altLang="en-US" b="1" dirty="0"/>
          </a:p>
        </p:txBody>
      </p:sp>
      <p:sp>
        <p:nvSpPr>
          <p:cNvPr id="18" name="文本框 39"/>
          <p:cNvSpPr txBox="1"/>
          <p:nvPr/>
        </p:nvSpPr>
        <p:spPr>
          <a:xfrm>
            <a:off x="3935324" y="1231708"/>
            <a:ext cx="714363" cy="369332"/>
          </a:xfrm>
          <a:prstGeom prst="rect">
            <a:avLst/>
          </a:prstGeom>
          <a:noFill/>
        </p:spPr>
        <p:txBody>
          <a:bodyPr wrap="square" rtlCol="0">
            <a:spAutoFit/>
          </a:bodyPr>
          <a:lstStyle/>
          <a:p>
            <a:r>
              <a:rPr kumimoji="1" lang="en-US" altLang="zh-CN" b="1" dirty="0" smtClean="0"/>
              <a:t>Bob</a:t>
            </a:r>
            <a:endParaRPr kumimoji="1" lang="zh-CN" altLang="en-US" sz="1400" b="1" dirty="0"/>
          </a:p>
        </p:txBody>
      </p:sp>
      <p:sp>
        <p:nvSpPr>
          <p:cNvPr id="19" name="文本框 40"/>
          <p:cNvSpPr txBox="1"/>
          <p:nvPr/>
        </p:nvSpPr>
        <p:spPr>
          <a:xfrm>
            <a:off x="3826165" y="3073426"/>
            <a:ext cx="879186" cy="369332"/>
          </a:xfrm>
          <a:prstGeom prst="rect">
            <a:avLst/>
          </a:prstGeom>
          <a:noFill/>
        </p:spPr>
        <p:txBody>
          <a:bodyPr wrap="square" rtlCol="0">
            <a:spAutoFit/>
          </a:bodyPr>
          <a:lstStyle/>
          <a:p>
            <a:r>
              <a:rPr kumimoji="1" lang="en-US" altLang="zh-CN" b="1" dirty="0" smtClean="0"/>
              <a:t>Mike</a:t>
            </a:r>
            <a:endParaRPr kumimoji="1" lang="zh-CN" altLang="en-US" sz="1400" b="1" dirty="0"/>
          </a:p>
        </p:txBody>
      </p:sp>
      <p:cxnSp>
        <p:nvCxnSpPr>
          <p:cNvPr id="20" name="直线箭头连接符 41"/>
          <p:cNvCxnSpPr/>
          <p:nvPr/>
        </p:nvCxnSpPr>
        <p:spPr>
          <a:xfrm>
            <a:off x="5924768" y="2322433"/>
            <a:ext cx="406483" cy="41800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1" name="直线箭头连接符 42"/>
          <p:cNvCxnSpPr/>
          <p:nvPr/>
        </p:nvCxnSpPr>
        <p:spPr>
          <a:xfrm flipH="1" flipV="1">
            <a:off x="5825858" y="2363773"/>
            <a:ext cx="384198" cy="46421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pic>
        <p:nvPicPr>
          <p:cNvPr id="22" name="图片 21"/>
          <p:cNvPicPr>
            <a:picLocks noChangeAspect="1"/>
          </p:cNvPicPr>
          <p:nvPr/>
        </p:nvPicPr>
        <p:blipFill>
          <a:blip r:embed="rId4" cstate="print"/>
          <a:stretch>
            <a:fillRect/>
          </a:stretch>
        </p:blipFill>
        <p:spPr>
          <a:xfrm>
            <a:off x="2724153" y="3657601"/>
            <a:ext cx="738230" cy="681443"/>
          </a:xfrm>
          <a:prstGeom prst="rect">
            <a:avLst/>
          </a:prstGeom>
        </p:spPr>
      </p:pic>
      <p:cxnSp>
        <p:nvCxnSpPr>
          <p:cNvPr id="23" name="直线箭头连接符 44"/>
          <p:cNvCxnSpPr>
            <a:stCxn id="4" idx="2"/>
          </p:cNvCxnSpPr>
          <p:nvPr/>
        </p:nvCxnSpPr>
        <p:spPr>
          <a:xfrm flipH="1">
            <a:off x="3093266" y="2809541"/>
            <a:ext cx="171830" cy="755122"/>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45"/>
          <p:cNvCxnSpPr>
            <a:stCxn id="5" idx="1"/>
          </p:cNvCxnSpPr>
          <p:nvPr/>
        </p:nvCxnSpPr>
        <p:spPr>
          <a:xfrm flipH="1">
            <a:off x="3268172" y="3693525"/>
            <a:ext cx="491379" cy="143521"/>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6" name="矩形 25"/>
          <p:cNvSpPr/>
          <p:nvPr/>
        </p:nvSpPr>
        <p:spPr>
          <a:xfrm>
            <a:off x="990600" y="4939027"/>
            <a:ext cx="8337550" cy="646331"/>
          </a:xfrm>
          <a:prstGeom prst="rect">
            <a:avLst/>
          </a:prstGeom>
        </p:spPr>
        <p:txBody>
          <a:bodyPr wrap="square">
            <a:spAutoFit/>
          </a:bodyPr>
          <a:lstStyle/>
          <a:p>
            <a:r>
              <a:rPr lang="en-US" altLang="zh-CN" smtClean="0"/>
              <a:t>Find </a:t>
            </a:r>
            <a:r>
              <a:rPr lang="en-US" altLang="zh-CN" dirty="0"/>
              <a:t>a set </a:t>
            </a:r>
            <a:r>
              <a:rPr lang="en-US" altLang="zh-CN" i="1" dirty="0"/>
              <a:t>S</a:t>
            </a:r>
            <a:r>
              <a:rPr lang="en-US" altLang="zh-CN" dirty="0"/>
              <a:t> of </a:t>
            </a:r>
            <a:r>
              <a:rPr lang="en-US" altLang="zh-CN" i="1" dirty="0"/>
              <a:t>k</a:t>
            </a:r>
            <a:r>
              <a:rPr lang="en-US" altLang="zh-CN" dirty="0"/>
              <a:t> </a:t>
            </a:r>
            <a:r>
              <a:rPr lang="en-US" altLang="zh-CN" dirty="0" smtClean="0"/>
              <a:t>initial </a:t>
            </a:r>
            <a:r>
              <a:rPr lang="en-US" altLang="zh-CN" dirty="0" err="1"/>
              <a:t>followees</a:t>
            </a:r>
            <a:r>
              <a:rPr lang="en-US" altLang="zh-CN" dirty="0"/>
              <a:t> for user </a:t>
            </a:r>
            <a:r>
              <a:rPr lang="en-US" altLang="zh-CN" i="1" dirty="0"/>
              <a:t>v</a:t>
            </a:r>
            <a:r>
              <a:rPr lang="en-US" altLang="zh-CN" dirty="0"/>
              <a:t> such that the total number </a:t>
            </a:r>
            <a:r>
              <a:rPr lang="en-US" altLang="zh-CN"/>
              <a:t>of </a:t>
            </a:r>
            <a:r>
              <a:rPr lang="en-US" altLang="zh-CN" smtClean="0"/>
              <a:t>new followees </a:t>
            </a:r>
            <a:r>
              <a:rPr lang="en-US" altLang="zh-CN" dirty="0"/>
              <a:t>accepted by </a:t>
            </a:r>
            <a:r>
              <a:rPr lang="en-US" altLang="zh-CN" i="1" dirty="0"/>
              <a:t>v</a:t>
            </a:r>
            <a:r>
              <a:rPr lang="en-US" altLang="zh-CN" dirty="0"/>
              <a:t> is maximized</a:t>
            </a:r>
            <a:endParaRPr lang="zh-CN" alt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Application Performance</a:t>
            </a:r>
            <a:endParaRPr kumimoji="1" lang="zh-CN" altLang="en-US" dirty="0"/>
          </a:p>
        </p:txBody>
      </p:sp>
      <p:sp>
        <p:nvSpPr>
          <p:cNvPr id="7" name="文本框 6"/>
          <p:cNvSpPr txBox="1"/>
          <p:nvPr/>
        </p:nvSpPr>
        <p:spPr>
          <a:xfrm>
            <a:off x="5613400" y="4343400"/>
            <a:ext cx="3136900" cy="369332"/>
          </a:xfrm>
          <a:prstGeom prst="rect">
            <a:avLst/>
          </a:prstGeom>
          <a:noFill/>
        </p:spPr>
        <p:txBody>
          <a:bodyPr wrap="square" rtlCol="0">
            <a:spAutoFit/>
          </a:bodyPr>
          <a:lstStyle/>
          <a:p>
            <a:pPr algn="ctr"/>
            <a:r>
              <a:rPr kumimoji="1" lang="en-US" altLang="zh-CN" dirty="0" smtClean="0"/>
              <a:t>Recommendation </a:t>
            </a:r>
            <a:endParaRPr kumimoji="1" lang="zh-CN" altLang="en-US" dirty="0"/>
          </a:p>
        </p:txBody>
      </p:sp>
      <p:sp>
        <p:nvSpPr>
          <p:cNvPr id="8" name="文本框 7"/>
          <p:cNvSpPr txBox="1"/>
          <p:nvPr/>
        </p:nvSpPr>
        <p:spPr>
          <a:xfrm>
            <a:off x="1320803" y="4343401"/>
            <a:ext cx="2819138" cy="369332"/>
          </a:xfrm>
          <a:prstGeom prst="rect">
            <a:avLst/>
          </a:prstGeom>
          <a:noFill/>
        </p:spPr>
        <p:txBody>
          <a:bodyPr wrap="square" rtlCol="0">
            <a:spAutoFit/>
          </a:bodyPr>
          <a:lstStyle/>
          <a:p>
            <a:r>
              <a:rPr kumimoji="1" lang="en-US" altLang="zh-CN" smtClean="0"/>
              <a:t>Influence Maximization</a:t>
            </a:r>
            <a:endParaRPr kumimoji="1" lang="zh-CN" altLang="en-US" dirty="0"/>
          </a:p>
        </p:txBody>
      </p:sp>
      <p:sp>
        <p:nvSpPr>
          <p:cNvPr id="9" name="矩形 8"/>
          <p:cNvSpPr/>
          <p:nvPr/>
        </p:nvSpPr>
        <p:spPr>
          <a:xfrm>
            <a:off x="412750" y="4953004"/>
            <a:ext cx="9245600" cy="1384995"/>
          </a:xfrm>
          <a:prstGeom prst="rect">
            <a:avLst/>
          </a:prstGeom>
        </p:spPr>
        <p:txBody>
          <a:bodyPr wrap="square">
            <a:spAutoFit/>
          </a:bodyPr>
          <a:lstStyle/>
          <a:p>
            <a:pPr marL="285750" indent="-285750">
              <a:buFont typeface="Arial"/>
              <a:buChar char="•"/>
            </a:pPr>
            <a:r>
              <a:rPr lang="en-US" altLang="zh-CN" sz="1400" dirty="0"/>
              <a:t>High </a:t>
            </a:r>
            <a:r>
              <a:rPr lang="en-US" altLang="zh-CN" sz="1400" dirty="0" smtClean="0"/>
              <a:t>degree</a:t>
            </a:r>
          </a:p>
          <a:p>
            <a:pPr marL="742950" lvl="1" indent="-285750">
              <a:buFont typeface="Arial"/>
              <a:buChar char="•"/>
            </a:pPr>
            <a:r>
              <a:rPr lang="en-US" altLang="zh-CN" sz="1400" dirty="0"/>
              <a:t>M</a:t>
            </a:r>
            <a:r>
              <a:rPr lang="en-US" altLang="zh-CN" sz="1400" dirty="0" smtClean="0"/>
              <a:t>ay </a:t>
            </a:r>
            <a:r>
              <a:rPr lang="en-US" altLang="zh-CN" sz="1400" dirty="0"/>
              <a:t>select the </a:t>
            </a:r>
            <a:r>
              <a:rPr lang="en-US" altLang="zh-CN" sz="1400" dirty="0" smtClean="0"/>
              <a:t>users that </a:t>
            </a:r>
            <a:r>
              <a:rPr lang="en-US" altLang="zh-CN" sz="1400" dirty="0"/>
              <a:t>do not have large </a:t>
            </a:r>
            <a:r>
              <a:rPr lang="en-US" altLang="zh-CN" sz="1400" dirty="0" smtClean="0"/>
              <a:t>influence </a:t>
            </a:r>
            <a:r>
              <a:rPr lang="en-US" altLang="zh-CN" sz="1400" dirty="0"/>
              <a:t>on following </a:t>
            </a:r>
            <a:r>
              <a:rPr lang="en-US" altLang="zh-CN" sz="1400" dirty="0" smtClean="0"/>
              <a:t>behaviors</a:t>
            </a:r>
            <a:r>
              <a:rPr lang="en-US" altLang="zh-CN" sz="1400" dirty="0"/>
              <a:t>. </a:t>
            </a:r>
            <a:endParaRPr lang="en-US" altLang="zh-CN" sz="1400" dirty="0" smtClean="0"/>
          </a:p>
          <a:p>
            <a:pPr marL="285750" indent="-285750">
              <a:buFont typeface="Arial"/>
              <a:buChar char="•"/>
            </a:pPr>
            <a:r>
              <a:rPr lang="en-US" altLang="zh-CN" sz="1400" dirty="0" smtClean="0"/>
              <a:t>Uniform configured influence</a:t>
            </a:r>
          </a:p>
          <a:p>
            <a:pPr marL="742950" lvl="1" indent="-285750">
              <a:buFont typeface="Arial"/>
              <a:buChar char="•"/>
            </a:pPr>
            <a:r>
              <a:rPr lang="en-US" altLang="zh-CN" sz="1400" dirty="0" smtClean="0"/>
              <a:t>Can </a:t>
            </a:r>
            <a:r>
              <a:rPr lang="en-US" altLang="zh-CN" sz="1400" dirty="0"/>
              <a:t>not </a:t>
            </a:r>
            <a:r>
              <a:rPr lang="en-US" altLang="zh-CN" sz="1400" dirty="0" smtClean="0"/>
              <a:t>accurately reflect </a:t>
            </a:r>
            <a:r>
              <a:rPr lang="en-US" altLang="zh-CN" sz="1400" dirty="0"/>
              <a:t>the correlations between following </a:t>
            </a:r>
            <a:r>
              <a:rPr lang="en-US" altLang="zh-CN" sz="1400" dirty="0" smtClean="0"/>
              <a:t>behaviors.</a:t>
            </a:r>
            <a:endParaRPr lang="en-US" altLang="zh-CN" sz="1400" dirty="0"/>
          </a:p>
          <a:p>
            <a:pPr marL="285750" indent="-285750">
              <a:buFont typeface="Arial"/>
              <a:buChar char="•"/>
            </a:pPr>
            <a:r>
              <a:rPr lang="en-US" altLang="zh-CN" sz="1400" dirty="0" smtClean="0"/>
              <a:t>Greedy algorithm based on the influence probabilities learned </a:t>
            </a:r>
            <a:r>
              <a:rPr lang="en-US" altLang="zh-CN" sz="1400" dirty="0"/>
              <a:t>by </a:t>
            </a:r>
            <a:r>
              <a:rPr lang="en-US" altLang="zh-CN" sz="1400" dirty="0" smtClean="0"/>
              <a:t>FCM</a:t>
            </a:r>
          </a:p>
          <a:p>
            <a:pPr marL="742950" lvl="1" indent="-285750">
              <a:buFont typeface="Arial"/>
              <a:buChar char="•"/>
            </a:pPr>
            <a:r>
              <a:rPr lang="en-US" altLang="zh-CN" sz="1400" dirty="0"/>
              <a:t>C</a:t>
            </a:r>
            <a:r>
              <a:rPr lang="en-US" altLang="zh-CN" sz="1400" dirty="0" smtClean="0"/>
              <a:t>aptures </a:t>
            </a:r>
            <a:r>
              <a:rPr lang="en-US" altLang="zh-CN" sz="1400" dirty="0"/>
              <a:t>the entire </a:t>
            </a:r>
            <a:r>
              <a:rPr lang="en-US" altLang="zh-CN" sz="1400" dirty="0" smtClean="0"/>
              <a:t>features of </a:t>
            </a:r>
            <a:r>
              <a:rPr lang="en-US" altLang="zh-CN" sz="1400" dirty="0"/>
              <a:t>three users in a </a:t>
            </a:r>
            <a:r>
              <a:rPr lang="en-US" altLang="zh-CN" sz="1400" dirty="0" smtClean="0"/>
              <a:t>triad (i.e., triad structures and triad statuses)</a:t>
            </a:r>
            <a:endParaRPr lang="zh-CN" altLang="en-US" sz="1400" dirty="0"/>
          </a:p>
        </p:txBody>
      </p:sp>
      <p:pic>
        <p:nvPicPr>
          <p:cNvPr id="3" name="图片 2"/>
          <p:cNvPicPr>
            <a:picLocks noChangeAspect="1"/>
          </p:cNvPicPr>
          <p:nvPr/>
        </p:nvPicPr>
        <p:blipFill>
          <a:blip r:embed="rId2"/>
          <a:stretch>
            <a:fillRect/>
          </a:stretch>
        </p:blipFill>
        <p:spPr>
          <a:xfrm>
            <a:off x="353474" y="1066800"/>
            <a:ext cx="4516979" cy="3086100"/>
          </a:xfrm>
          <a:prstGeom prst="rect">
            <a:avLst/>
          </a:prstGeom>
        </p:spPr>
      </p:pic>
      <p:pic>
        <p:nvPicPr>
          <p:cNvPr id="10" name="内容占位符 9"/>
          <p:cNvPicPr>
            <a:picLocks noGrp="1" noChangeAspect="1"/>
          </p:cNvPicPr>
          <p:nvPr>
            <p:ph idx="1"/>
          </p:nvPr>
        </p:nvPicPr>
        <p:blipFill>
          <a:blip r:embed="rId3"/>
          <a:srcRect l="-15192" r="-15192"/>
          <a:stretch>
            <a:fillRect/>
          </a:stretch>
        </p:blipFill>
        <p:spPr>
          <a:xfrm>
            <a:off x="4292600" y="1066804"/>
            <a:ext cx="5613400" cy="3027551"/>
          </a:xfrm>
        </p:spPr>
      </p:pic>
    </p:spTree>
    <p:extLst>
      <p:ext uri="{BB962C8B-B14F-4D97-AF65-F5344CB8AC3E}">
        <p14:creationId xmlns:p14="http://schemas.microsoft.com/office/powerpoint/2010/main" val="1708229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Example 3: Emotion Influence</a:t>
            </a:r>
            <a:endParaRPr lang="en-US" dirty="0"/>
          </a:p>
        </p:txBody>
      </p:sp>
      <p:sp>
        <p:nvSpPr>
          <p:cNvPr id="6"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a:t>
            </a:r>
            <a:r>
              <a:rPr lang="en-US" altLang="zh-CN" sz="1400" kern="0" dirty="0" smtClean="0"/>
              <a:t>J. </a:t>
            </a:r>
            <a:r>
              <a:rPr lang="en-US" altLang="zh-CN" sz="1400" kern="0" dirty="0"/>
              <a:t>Tang, </a:t>
            </a:r>
            <a:r>
              <a:rPr lang="en-US" altLang="zh-CN" sz="1400" kern="0" dirty="0" smtClean="0"/>
              <a:t>Y. </a:t>
            </a:r>
            <a:r>
              <a:rPr lang="en-US" altLang="zh-CN" sz="1400" kern="0" dirty="0"/>
              <a:t>Zhang, </a:t>
            </a:r>
            <a:r>
              <a:rPr lang="en-US" altLang="zh-CN" sz="1400" kern="0" dirty="0" smtClean="0"/>
              <a:t>J. </a:t>
            </a:r>
            <a:r>
              <a:rPr lang="en-US" altLang="zh-CN" sz="1400" kern="0" dirty="0"/>
              <a:t>Sun, </a:t>
            </a:r>
            <a:r>
              <a:rPr lang="en-US" altLang="zh-CN" sz="1400" kern="0" dirty="0" smtClean="0"/>
              <a:t>J. </a:t>
            </a:r>
            <a:r>
              <a:rPr lang="en-US" altLang="zh-CN" sz="1400" kern="0" dirty="0" err="1"/>
              <a:t>Rao</a:t>
            </a:r>
            <a:r>
              <a:rPr lang="en-US" altLang="zh-CN" sz="1400" kern="0" dirty="0"/>
              <a:t>, </a:t>
            </a:r>
            <a:r>
              <a:rPr lang="en-US" altLang="zh-CN" sz="1400" kern="0" dirty="0" smtClean="0"/>
              <a:t>W. </a:t>
            </a:r>
            <a:r>
              <a:rPr lang="en-US" altLang="zh-CN" sz="1400" kern="0" dirty="0"/>
              <a:t>Yu, </a:t>
            </a:r>
            <a:r>
              <a:rPr lang="en-US" altLang="zh-CN" sz="1400" kern="0" dirty="0" smtClean="0"/>
              <a:t>Y. </a:t>
            </a:r>
            <a:r>
              <a:rPr lang="en-US" altLang="zh-CN" sz="1400" kern="0" dirty="0"/>
              <a:t>Chen, and ACM Fong. Quantitative Study of Individual Emotional States in Social Networks. IEEE </a:t>
            </a:r>
            <a:r>
              <a:rPr lang="en-US" altLang="zh-CN" sz="1400" kern="0" dirty="0" smtClean="0"/>
              <a:t>TAC, </a:t>
            </a:r>
            <a:r>
              <a:rPr lang="en-US" altLang="zh-CN" sz="1400" kern="0" dirty="0"/>
              <a:t>2012, Volume 3, Issue 2, Pages 132-144. </a:t>
            </a:r>
          </a:p>
        </p:txBody>
      </p:sp>
    </p:spTree>
    <p:extLst>
      <p:ext uri="{BB962C8B-B14F-4D97-AF65-F5344CB8AC3E}">
        <p14:creationId xmlns:p14="http://schemas.microsoft.com/office/powerpoint/2010/main" val="3910906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WH</a:t>
            </a:r>
            <a:r>
              <a:rPr lang="en-US" baseline="30000" dirty="0" smtClean="0"/>
              <a:t>3</a:t>
            </a:r>
            <a:endParaRPr lang="en-US" baseline="30000" dirty="0"/>
          </a:p>
        </p:txBody>
      </p:sp>
      <p:sp>
        <p:nvSpPr>
          <p:cNvPr id="3" name="Content Placeholder 2"/>
          <p:cNvSpPr>
            <a:spLocks noGrp="1"/>
          </p:cNvSpPr>
          <p:nvPr>
            <p:ph idx="1"/>
          </p:nvPr>
        </p:nvSpPr>
        <p:spPr>
          <a:xfrm>
            <a:off x="412753" y="1676403"/>
            <a:ext cx="9077327" cy="4449763"/>
          </a:xfrm>
        </p:spPr>
        <p:txBody>
          <a:bodyPr/>
          <a:lstStyle/>
          <a:p>
            <a:pPr marL="514350" indent="-514350">
              <a:spcBef>
                <a:spcPts val="1368"/>
              </a:spcBef>
              <a:buClr>
                <a:schemeClr val="tx1"/>
              </a:buClr>
              <a:buFont typeface="+mj-lt"/>
              <a:buAutoNum type="arabicPeriod"/>
            </a:pPr>
            <a:r>
              <a:rPr lang="en-US" dirty="0" smtClean="0">
                <a:solidFill>
                  <a:srgbClr val="FF0000"/>
                </a:solidFill>
              </a:rPr>
              <a:t>Whether</a:t>
            </a:r>
            <a:r>
              <a:rPr lang="en-US" dirty="0" smtClean="0"/>
              <a:t> social influence </a:t>
            </a:r>
            <a:r>
              <a:rPr lang="en-US" dirty="0" smtClean="0">
                <a:solidFill>
                  <a:srgbClr val="0000CC"/>
                </a:solidFill>
              </a:rPr>
              <a:t>exist</a:t>
            </a:r>
            <a:r>
              <a:rPr lang="en-US" dirty="0" smtClean="0"/>
              <a:t>?</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CC"/>
                </a:solidFill>
              </a:rPr>
              <a:t>measure</a:t>
            </a:r>
            <a:r>
              <a:rPr lang="en-US" dirty="0" smtClean="0"/>
              <a:t>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CC"/>
                </a:solidFill>
              </a:rPr>
              <a:t>model</a:t>
            </a:r>
            <a:r>
              <a:rPr lang="en-US" dirty="0" smtClean="0"/>
              <a:t>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influence can </a:t>
            </a:r>
            <a:r>
              <a:rPr lang="en-US" dirty="0" smtClean="0">
                <a:solidFill>
                  <a:srgbClr val="0000CC"/>
                </a:solidFill>
              </a:rPr>
              <a:t>help</a:t>
            </a:r>
            <a:r>
              <a:rPr lang="en-US" dirty="0" smtClean="0"/>
              <a:t> real applications?</a:t>
            </a:r>
            <a:endParaRPr lang="en-US" dirty="0"/>
          </a:p>
        </p:txBody>
      </p:sp>
    </p:spTree>
    <p:extLst>
      <p:ext uri="{BB962C8B-B14F-4D97-AF65-F5344CB8AC3E}">
        <p14:creationId xmlns:p14="http://schemas.microsoft.com/office/powerpoint/2010/main" val="3003321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于文婧-ms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1" y="1143000"/>
            <a:ext cx="7088427" cy="4724400"/>
          </a:xfrm>
          <a:prstGeom prst="rect">
            <a:avLst/>
          </a:prstGeom>
        </p:spPr>
      </p:pic>
      <p:sp>
        <p:nvSpPr>
          <p:cNvPr id="2" name="标题 1"/>
          <p:cNvSpPr>
            <a:spLocks noGrp="1"/>
          </p:cNvSpPr>
          <p:nvPr>
            <p:ph type="title"/>
          </p:nvPr>
        </p:nvSpPr>
        <p:spPr/>
        <p:txBody>
          <a:bodyPr/>
          <a:lstStyle/>
          <a:p>
            <a:r>
              <a:rPr lang="en-US" altLang="zh-CN" dirty="0" smtClean="0"/>
              <a:t>Happy System</a:t>
            </a:r>
            <a:endParaRPr lang="zh-CN" altLang="en-US" dirty="0"/>
          </a:p>
        </p:txBody>
      </p:sp>
      <p:sp>
        <p:nvSpPr>
          <p:cNvPr id="6" name="矩形标注 5"/>
          <p:cNvSpPr/>
          <p:nvPr/>
        </p:nvSpPr>
        <p:spPr>
          <a:xfrm>
            <a:off x="524509" y="1736812"/>
            <a:ext cx="2364110" cy="698376"/>
          </a:xfrm>
          <a:prstGeom prst="wedgeRectCallout">
            <a:avLst>
              <a:gd name="adj1" fmla="val 120790"/>
              <a:gd name="adj2" fmla="val -2383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Location</a:t>
            </a:r>
            <a:endParaRPr lang="zh-CN" altLang="en-US" sz="2800" b="1" dirty="0">
              <a:ln>
                <a:solidFill>
                  <a:srgbClr val="FF0000"/>
                </a:solidFill>
                <a:prstDash val="solid"/>
              </a:ln>
              <a:solidFill>
                <a:srgbClr val="FF3300"/>
              </a:solidFill>
            </a:endParaRPr>
          </a:p>
        </p:txBody>
      </p:sp>
      <p:sp>
        <p:nvSpPr>
          <p:cNvPr id="7" name="矩形标注 6"/>
          <p:cNvSpPr/>
          <p:nvPr/>
        </p:nvSpPr>
        <p:spPr>
          <a:xfrm>
            <a:off x="6645190" y="1592796"/>
            <a:ext cx="2880320" cy="698376"/>
          </a:xfrm>
          <a:prstGeom prst="wedgeRectCallout">
            <a:avLst>
              <a:gd name="adj1" fmla="val -71061"/>
              <a:gd name="adj2" fmla="val 246954"/>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SMS &amp; Calling</a:t>
            </a:r>
            <a:endParaRPr lang="zh-CN" altLang="en-US" sz="2800" b="1" dirty="0">
              <a:ln>
                <a:solidFill>
                  <a:srgbClr val="FF0000"/>
                </a:solidFill>
                <a:prstDash val="solid"/>
              </a:ln>
              <a:solidFill>
                <a:srgbClr val="FF3300"/>
              </a:solidFill>
            </a:endParaRPr>
          </a:p>
        </p:txBody>
      </p:sp>
      <p:sp>
        <p:nvSpPr>
          <p:cNvPr id="8" name="矩形标注 7"/>
          <p:cNvSpPr/>
          <p:nvPr/>
        </p:nvSpPr>
        <p:spPr>
          <a:xfrm>
            <a:off x="7541893" y="4257092"/>
            <a:ext cx="2364110" cy="698376"/>
          </a:xfrm>
          <a:prstGeom prst="wedgeRectCallout">
            <a:avLst>
              <a:gd name="adj1" fmla="val -71723"/>
              <a:gd name="adj2" fmla="val 82863"/>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Emotion</a:t>
            </a:r>
            <a:endParaRPr lang="zh-CN" altLang="en-US" sz="2800" b="1" dirty="0">
              <a:ln>
                <a:solidFill>
                  <a:srgbClr val="FF0000"/>
                </a:solidFill>
                <a:prstDash val="solid"/>
              </a:ln>
              <a:solidFill>
                <a:srgbClr val="FF3300"/>
              </a:solidFill>
            </a:endParaRPr>
          </a:p>
        </p:txBody>
      </p:sp>
      <p:sp>
        <p:nvSpPr>
          <p:cNvPr id="9" name="矩形标注 8"/>
          <p:cNvSpPr/>
          <p:nvPr/>
        </p:nvSpPr>
        <p:spPr>
          <a:xfrm>
            <a:off x="104618" y="4257092"/>
            <a:ext cx="2364110" cy="698376"/>
          </a:xfrm>
          <a:prstGeom prst="wedgeRectCallout">
            <a:avLst>
              <a:gd name="adj1" fmla="val 91719"/>
              <a:gd name="adj2" fmla="val 7499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Activities</a:t>
            </a:r>
            <a:endParaRPr lang="zh-CN" altLang="en-US" sz="2800" b="1" dirty="0">
              <a:ln>
                <a:solidFill>
                  <a:srgbClr val="FF0000"/>
                </a:solidFill>
                <a:prstDash val="solid"/>
              </a:ln>
              <a:solidFill>
                <a:srgbClr val="FF3300"/>
              </a:solidFill>
            </a:endParaRPr>
          </a:p>
        </p:txBody>
      </p:sp>
      <p:sp>
        <p:nvSpPr>
          <p:cNvPr id="11" name="云形标注 10"/>
          <p:cNvSpPr/>
          <p:nvPr/>
        </p:nvSpPr>
        <p:spPr>
          <a:xfrm>
            <a:off x="2612744" y="5699720"/>
            <a:ext cx="4788532" cy="933636"/>
          </a:xfrm>
          <a:prstGeom prst="cloudCallout">
            <a:avLst>
              <a:gd name="adj1" fmla="val 4150"/>
              <a:gd name="adj2" fmla="val -932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Can we predict users’ emotion?</a:t>
            </a:r>
            <a:endParaRPr lang="zh-CN" altLang="en-US" dirty="0"/>
          </a:p>
        </p:txBody>
      </p:sp>
    </p:spTree>
    <p:extLst>
      <p:ext uri="{BB962C8B-B14F-4D97-AF65-F5344CB8AC3E}">
        <p14:creationId xmlns:p14="http://schemas.microsoft.com/office/powerpoint/2010/main" val="4280733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Observations (cont.)</a:t>
            </a:r>
            <a:endParaRPr lang="zh-CN" altLang="en-US" dirty="0"/>
          </a:p>
        </p:txBody>
      </p:sp>
      <p:pic>
        <p:nvPicPr>
          <p:cNvPr id="83970" name="Picture 2"/>
          <p:cNvPicPr>
            <a:picLocks noChangeAspect="1" noChangeArrowheads="1"/>
          </p:cNvPicPr>
          <p:nvPr/>
        </p:nvPicPr>
        <p:blipFill>
          <a:blip r:embed="rId3" cstate="print"/>
          <a:srcRect/>
          <a:stretch>
            <a:fillRect/>
          </a:stretch>
        </p:blipFill>
        <p:spPr bwMode="auto">
          <a:xfrm>
            <a:off x="344490" y="1340769"/>
            <a:ext cx="4140460" cy="4344482"/>
          </a:xfrm>
          <a:prstGeom prst="rect">
            <a:avLst/>
          </a:prstGeom>
          <a:noFill/>
          <a:ln w="9525">
            <a:noFill/>
            <a:miter lim="800000"/>
            <a:headEnd/>
            <a:tailEnd/>
          </a:ln>
        </p:spPr>
      </p:pic>
      <p:sp>
        <p:nvSpPr>
          <p:cNvPr id="5" name="矩形 4"/>
          <p:cNvSpPr/>
          <p:nvPr/>
        </p:nvSpPr>
        <p:spPr>
          <a:xfrm>
            <a:off x="416499" y="5769261"/>
            <a:ext cx="3852428"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smtClean="0">
              <a:solidFill>
                <a:srgbClr val="0000CC"/>
              </a:solidFill>
            </a:endParaRPr>
          </a:p>
          <a:p>
            <a:pPr algn="ctr"/>
            <a:r>
              <a:rPr lang="en-US" altLang="zh-CN" b="1" dirty="0" smtClean="0">
                <a:solidFill>
                  <a:srgbClr val="0000CC"/>
                </a:solidFill>
              </a:rPr>
              <a:t>Location correlation</a:t>
            </a:r>
          </a:p>
          <a:p>
            <a:pPr algn="ctr"/>
            <a:r>
              <a:rPr lang="en-US" altLang="zh-CN" b="1" dirty="0" smtClean="0">
                <a:solidFill>
                  <a:srgbClr val="0000CC"/>
                </a:solidFill>
              </a:rPr>
              <a:t>(</a:t>
            </a:r>
            <a:r>
              <a:rPr lang="en-US" altLang="zh-CN" b="1" dirty="0" smtClean="0">
                <a:solidFill>
                  <a:srgbClr val="C00000"/>
                </a:solidFill>
              </a:rPr>
              <a:t>Red-happy</a:t>
            </a:r>
            <a:r>
              <a:rPr lang="en-US" altLang="zh-CN" b="1" dirty="0" smtClean="0">
                <a:solidFill>
                  <a:srgbClr val="0000CC"/>
                </a:solidFill>
              </a:rPr>
              <a:t>)</a:t>
            </a:r>
            <a:endParaRPr lang="zh-CN" altLang="en-US" b="1" dirty="0">
              <a:solidFill>
                <a:srgbClr val="0000CC"/>
              </a:solidFill>
            </a:endParaRPr>
          </a:p>
        </p:txBody>
      </p:sp>
      <p:pic>
        <p:nvPicPr>
          <p:cNvPr id="83971" name="Picture 3"/>
          <p:cNvPicPr>
            <a:picLocks noChangeAspect="1" noChangeArrowheads="1"/>
          </p:cNvPicPr>
          <p:nvPr/>
        </p:nvPicPr>
        <p:blipFill>
          <a:blip r:embed="rId4" cstate="print"/>
          <a:srcRect/>
          <a:stretch>
            <a:fillRect/>
          </a:stretch>
        </p:blipFill>
        <p:spPr bwMode="auto">
          <a:xfrm>
            <a:off x="4669001" y="1988840"/>
            <a:ext cx="5108536" cy="2592288"/>
          </a:xfrm>
          <a:prstGeom prst="rect">
            <a:avLst/>
          </a:prstGeom>
          <a:noFill/>
          <a:ln w="9525">
            <a:noFill/>
            <a:miter lim="800000"/>
            <a:headEnd/>
            <a:tailEnd/>
          </a:ln>
        </p:spPr>
      </p:pic>
      <p:sp>
        <p:nvSpPr>
          <p:cNvPr id="7" name="矩形 6"/>
          <p:cNvSpPr/>
          <p:nvPr/>
        </p:nvSpPr>
        <p:spPr>
          <a:xfrm>
            <a:off x="5817100" y="4653136"/>
            <a:ext cx="3168352"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CC"/>
                </a:solidFill>
              </a:rPr>
              <a:t>Activity correlation </a:t>
            </a:r>
            <a:endParaRPr lang="zh-CN" altLang="en-US" b="1" dirty="0">
              <a:solidFill>
                <a:srgbClr val="0000CC"/>
              </a:solidFill>
            </a:endParaRPr>
          </a:p>
        </p:txBody>
      </p:sp>
      <p:cxnSp>
        <p:nvCxnSpPr>
          <p:cNvPr id="8" name="直接箭头连接符 7"/>
          <p:cNvCxnSpPr>
            <a:endCxn id="9" idx="1"/>
          </p:cNvCxnSpPr>
          <p:nvPr/>
        </p:nvCxnSpPr>
        <p:spPr bwMode="auto">
          <a:xfrm>
            <a:off x="4160915" y="5589241"/>
            <a:ext cx="216024" cy="385300"/>
          </a:xfrm>
          <a:prstGeom prst="straightConnector1">
            <a:avLst/>
          </a:prstGeom>
          <a:noFill/>
          <a:ln w="28575" cap="flat" cmpd="sng" algn="ctr">
            <a:solidFill>
              <a:srgbClr val="0000CC"/>
            </a:solidFill>
            <a:prstDash val="solid"/>
            <a:round/>
            <a:headEnd type="none" w="med" len="med"/>
            <a:tailEnd type="arrow"/>
          </a:ln>
          <a:effectLst/>
        </p:spPr>
      </p:cxnSp>
      <p:sp>
        <p:nvSpPr>
          <p:cNvPr id="9" name="TextBox 8"/>
          <p:cNvSpPr txBox="1"/>
          <p:nvPr/>
        </p:nvSpPr>
        <p:spPr>
          <a:xfrm>
            <a:off x="4376939" y="5805264"/>
            <a:ext cx="1153914" cy="338554"/>
          </a:xfrm>
          <a:prstGeom prst="rect">
            <a:avLst/>
          </a:prstGeom>
          <a:noFill/>
          <a:ln>
            <a:noFill/>
          </a:ln>
        </p:spPr>
        <p:txBody>
          <a:bodyPr wrap="square" rtlCol="0">
            <a:spAutoFit/>
          </a:bodyPr>
          <a:lstStyle/>
          <a:p>
            <a:pPr>
              <a:buNone/>
            </a:pPr>
            <a:r>
              <a:rPr lang="hr-HR" altLang="zh-CN" sz="1600" b="1" i="1" dirty="0" smtClean="0">
                <a:solidFill>
                  <a:srgbClr val="0000CC"/>
                </a:solidFill>
              </a:rPr>
              <a:t>Karaoke</a:t>
            </a:r>
            <a:endParaRPr lang="zh-CN" altLang="en-US" sz="1600" b="1" i="1" dirty="0">
              <a:solidFill>
                <a:srgbClr val="0000CC"/>
              </a:solidFill>
            </a:endParaRPr>
          </a:p>
        </p:txBody>
      </p:sp>
      <p:sp>
        <p:nvSpPr>
          <p:cNvPr id="11" name="TextBox 10"/>
          <p:cNvSpPr txBox="1"/>
          <p:nvPr/>
        </p:nvSpPr>
        <p:spPr>
          <a:xfrm>
            <a:off x="4196919" y="5085189"/>
            <a:ext cx="360040" cy="461665"/>
          </a:xfrm>
          <a:prstGeom prst="rect">
            <a:avLst/>
          </a:prstGeom>
          <a:noFill/>
          <a:ln>
            <a:noFill/>
          </a:ln>
        </p:spPr>
        <p:txBody>
          <a:bodyPr wrap="square" rtlCol="0">
            <a:spAutoFit/>
          </a:bodyPr>
          <a:lstStyle/>
          <a:p>
            <a:pPr>
              <a:buNone/>
            </a:pPr>
            <a:r>
              <a:rPr lang="en-US" altLang="zh-CN" sz="2400" b="1" dirty="0" smtClean="0">
                <a:solidFill>
                  <a:srgbClr val="C00000"/>
                </a:solidFill>
              </a:rPr>
              <a:t>?</a:t>
            </a:r>
            <a:endParaRPr lang="zh-CN" altLang="en-US" sz="2400" b="1" dirty="0">
              <a:solidFill>
                <a:srgbClr val="C00000"/>
              </a:solidFill>
            </a:endParaRPr>
          </a:p>
        </p:txBody>
      </p:sp>
      <p:sp>
        <p:nvSpPr>
          <p:cNvPr id="12" name="TextBox 11"/>
          <p:cNvSpPr txBox="1"/>
          <p:nvPr/>
        </p:nvSpPr>
        <p:spPr>
          <a:xfrm>
            <a:off x="128468" y="2103244"/>
            <a:ext cx="360040" cy="461665"/>
          </a:xfrm>
          <a:prstGeom prst="rect">
            <a:avLst/>
          </a:prstGeom>
          <a:noFill/>
          <a:ln>
            <a:noFill/>
          </a:ln>
        </p:spPr>
        <p:txBody>
          <a:bodyPr wrap="square" rtlCol="0">
            <a:spAutoFit/>
          </a:bodyPr>
          <a:lstStyle/>
          <a:p>
            <a:pPr>
              <a:buNone/>
            </a:pPr>
            <a:r>
              <a:rPr lang="en-US" altLang="zh-CN" sz="2400" b="1" dirty="0" smtClean="0">
                <a:solidFill>
                  <a:srgbClr val="009900"/>
                </a:solidFill>
              </a:rPr>
              <a:t>?</a:t>
            </a:r>
            <a:endParaRPr lang="zh-CN" altLang="en-US" sz="2400" b="1" dirty="0">
              <a:solidFill>
                <a:srgbClr val="009900"/>
              </a:solidFill>
            </a:endParaRPr>
          </a:p>
        </p:txBody>
      </p:sp>
      <p:sp>
        <p:nvSpPr>
          <p:cNvPr id="13" name="TextBox 12"/>
          <p:cNvSpPr txBox="1"/>
          <p:nvPr/>
        </p:nvSpPr>
        <p:spPr>
          <a:xfrm>
            <a:off x="3548847" y="4149085"/>
            <a:ext cx="360040" cy="461665"/>
          </a:xfrm>
          <a:prstGeom prst="rect">
            <a:avLst/>
          </a:prstGeom>
          <a:noFill/>
          <a:ln>
            <a:noFill/>
          </a:ln>
        </p:spPr>
        <p:txBody>
          <a:bodyPr wrap="square" rtlCol="0">
            <a:spAutoFit/>
          </a:bodyPr>
          <a:lstStyle/>
          <a:p>
            <a:pPr>
              <a:buNone/>
            </a:pPr>
            <a:r>
              <a:rPr lang="en-US" altLang="zh-CN" sz="2400" b="1" dirty="0" smtClean="0">
                <a:solidFill>
                  <a:srgbClr val="C00000"/>
                </a:solidFill>
              </a:rPr>
              <a:t>?</a:t>
            </a:r>
            <a:endParaRPr lang="zh-CN" altLang="en-US" sz="2400" b="1" dirty="0">
              <a:solidFill>
                <a:srgbClr val="C00000"/>
              </a:solidFill>
            </a:endParaRPr>
          </a:p>
        </p:txBody>
      </p:sp>
      <p:sp>
        <p:nvSpPr>
          <p:cNvPr id="14" name="TextBox 13"/>
          <p:cNvSpPr txBox="1"/>
          <p:nvPr/>
        </p:nvSpPr>
        <p:spPr>
          <a:xfrm>
            <a:off x="1892663" y="1412781"/>
            <a:ext cx="360040" cy="461665"/>
          </a:xfrm>
          <a:prstGeom prst="rect">
            <a:avLst/>
          </a:prstGeom>
          <a:noFill/>
          <a:ln>
            <a:noFill/>
          </a:ln>
        </p:spPr>
        <p:txBody>
          <a:bodyPr wrap="square" rtlCol="0">
            <a:spAutoFit/>
          </a:bodyPr>
          <a:lstStyle/>
          <a:p>
            <a:pPr>
              <a:buNone/>
            </a:pPr>
            <a:r>
              <a:rPr lang="en-US" altLang="zh-CN" sz="2400" b="1" dirty="0" smtClean="0">
                <a:solidFill>
                  <a:srgbClr val="C00000"/>
                </a:solidFill>
              </a:rPr>
              <a:t>?</a:t>
            </a:r>
            <a:endParaRPr lang="zh-CN" altLang="en-US" sz="2400" b="1" dirty="0">
              <a:solidFill>
                <a:srgbClr val="C00000"/>
              </a:solidFill>
            </a:endParaRPr>
          </a:p>
        </p:txBody>
      </p:sp>
      <p:sp>
        <p:nvSpPr>
          <p:cNvPr id="15" name="TextBox 14"/>
          <p:cNvSpPr txBox="1"/>
          <p:nvPr/>
        </p:nvSpPr>
        <p:spPr>
          <a:xfrm>
            <a:off x="2684751" y="3681030"/>
            <a:ext cx="360040" cy="461665"/>
          </a:xfrm>
          <a:prstGeom prst="rect">
            <a:avLst/>
          </a:prstGeom>
          <a:noFill/>
          <a:ln>
            <a:noFill/>
          </a:ln>
        </p:spPr>
        <p:txBody>
          <a:bodyPr wrap="square" rtlCol="0">
            <a:spAutoFit/>
          </a:bodyPr>
          <a:lstStyle/>
          <a:p>
            <a:pPr>
              <a:buNone/>
            </a:pPr>
            <a:r>
              <a:rPr lang="en-US" altLang="zh-CN" sz="2400" b="1" dirty="0" smtClean="0">
                <a:solidFill>
                  <a:srgbClr val="009900"/>
                </a:solidFill>
              </a:rPr>
              <a:t>?</a:t>
            </a:r>
            <a:endParaRPr lang="zh-CN" altLang="en-US" sz="2400" b="1" dirty="0">
              <a:solidFill>
                <a:srgbClr val="009900"/>
              </a:solidFill>
            </a:endParaRPr>
          </a:p>
        </p:txBody>
      </p:sp>
      <p:cxnSp>
        <p:nvCxnSpPr>
          <p:cNvPr id="18" name="直接箭头连接符 17"/>
          <p:cNvCxnSpPr>
            <a:stCxn id="13" idx="3"/>
            <a:endCxn id="19" idx="1"/>
          </p:cNvCxnSpPr>
          <p:nvPr/>
        </p:nvCxnSpPr>
        <p:spPr bwMode="auto">
          <a:xfrm>
            <a:off x="3908887" y="4379918"/>
            <a:ext cx="648071" cy="457887"/>
          </a:xfrm>
          <a:prstGeom prst="straightConnector1">
            <a:avLst/>
          </a:prstGeom>
          <a:noFill/>
          <a:ln w="28575" cap="flat" cmpd="sng" algn="ctr">
            <a:solidFill>
              <a:srgbClr val="0000CC"/>
            </a:solidFill>
            <a:prstDash val="solid"/>
            <a:round/>
            <a:headEnd type="none" w="med" len="med"/>
            <a:tailEnd type="arrow"/>
          </a:ln>
          <a:effectLst/>
        </p:spPr>
      </p:cxnSp>
      <p:sp>
        <p:nvSpPr>
          <p:cNvPr id="19" name="TextBox 18"/>
          <p:cNvSpPr txBox="1"/>
          <p:nvPr/>
        </p:nvSpPr>
        <p:spPr>
          <a:xfrm>
            <a:off x="4556958" y="4653136"/>
            <a:ext cx="891344" cy="369332"/>
          </a:xfrm>
          <a:prstGeom prst="rect">
            <a:avLst/>
          </a:prstGeom>
          <a:noFill/>
          <a:ln>
            <a:noFill/>
          </a:ln>
        </p:spPr>
        <p:txBody>
          <a:bodyPr wrap="square" rtlCol="0">
            <a:spAutoFit/>
          </a:bodyPr>
          <a:lstStyle/>
          <a:p>
            <a:pPr>
              <a:buNone/>
            </a:pPr>
            <a:r>
              <a:rPr lang="en-US" altLang="zh-CN" sz="1800" b="1" i="1" dirty="0" smtClean="0">
                <a:solidFill>
                  <a:srgbClr val="0000CC"/>
                </a:solidFill>
              </a:rPr>
              <a:t>GYM</a:t>
            </a:r>
            <a:endParaRPr lang="zh-CN" altLang="en-US" sz="1800" b="1" i="1" dirty="0">
              <a:solidFill>
                <a:srgbClr val="0000CC"/>
              </a:solidFill>
            </a:endParaRPr>
          </a:p>
        </p:txBody>
      </p:sp>
      <p:cxnSp>
        <p:nvCxnSpPr>
          <p:cNvPr id="22" name="直接箭头连接符 21"/>
          <p:cNvCxnSpPr>
            <a:stCxn id="14" idx="3"/>
            <a:endCxn id="23" idx="2"/>
          </p:cNvCxnSpPr>
          <p:nvPr/>
        </p:nvCxnSpPr>
        <p:spPr bwMode="auto">
          <a:xfrm flipV="1">
            <a:off x="2252704" y="1170041"/>
            <a:ext cx="180019" cy="473570"/>
          </a:xfrm>
          <a:prstGeom prst="straightConnector1">
            <a:avLst/>
          </a:prstGeom>
          <a:noFill/>
          <a:ln w="28575" cap="flat" cmpd="sng" algn="ctr">
            <a:solidFill>
              <a:srgbClr val="0000CC"/>
            </a:solidFill>
            <a:prstDash val="solid"/>
            <a:round/>
            <a:headEnd type="none" w="med" len="med"/>
            <a:tailEnd type="arrow"/>
          </a:ln>
          <a:effectLst/>
        </p:spPr>
      </p:cxnSp>
      <p:sp>
        <p:nvSpPr>
          <p:cNvPr id="23" name="TextBox 22"/>
          <p:cNvSpPr txBox="1"/>
          <p:nvPr/>
        </p:nvSpPr>
        <p:spPr>
          <a:xfrm>
            <a:off x="1928665" y="800709"/>
            <a:ext cx="1008112" cy="369332"/>
          </a:xfrm>
          <a:prstGeom prst="rect">
            <a:avLst/>
          </a:prstGeom>
          <a:noFill/>
          <a:ln>
            <a:noFill/>
          </a:ln>
        </p:spPr>
        <p:txBody>
          <a:bodyPr wrap="square" rtlCol="0">
            <a:spAutoFit/>
          </a:bodyPr>
          <a:lstStyle/>
          <a:p>
            <a:pPr>
              <a:buNone/>
            </a:pPr>
            <a:r>
              <a:rPr lang="en-US" altLang="zh-CN" sz="1800" b="1" i="1" dirty="0" smtClean="0">
                <a:solidFill>
                  <a:srgbClr val="0000CC"/>
                </a:solidFill>
              </a:rPr>
              <a:t>Dorm</a:t>
            </a:r>
            <a:endParaRPr lang="zh-CN" altLang="en-US" sz="1800" b="1" i="1" dirty="0">
              <a:solidFill>
                <a:srgbClr val="0000CC"/>
              </a:solidFill>
            </a:endParaRPr>
          </a:p>
        </p:txBody>
      </p:sp>
      <p:cxnSp>
        <p:nvCxnSpPr>
          <p:cNvPr id="29" name="直接箭头连接符 28"/>
          <p:cNvCxnSpPr>
            <a:endCxn id="30" idx="2"/>
          </p:cNvCxnSpPr>
          <p:nvPr/>
        </p:nvCxnSpPr>
        <p:spPr bwMode="auto">
          <a:xfrm flipV="1">
            <a:off x="669161" y="1361423"/>
            <a:ext cx="321441" cy="700919"/>
          </a:xfrm>
          <a:prstGeom prst="straightConnector1">
            <a:avLst/>
          </a:prstGeom>
          <a:noFill/>
          <a:ln w="28575" cap="flat" cmpd="sng" algn="ctr">
            <a:solidFill>
              <a:srgbClr val="0000CC"/>
            </a:solidFill>
            <a:prstDash val="solid"/>
            <a:round/>
            <a:headEnd type="none" w="med" len="med"/>
            <a:tailEnd type="arrow"/>
          </a:ln>
          <a:effectLst/>
        </p:spPr>
      </p:cxnSp>
      <p:sp>
        <p:nvSpPr>
          <p:cNvPr id="30" name="TextBox 29"/>
          <p:cNvSpPr txBox="1"/>
          <p:nvPr/>
        </p:nvSpPr>
        <p:spPr>
          <a:xfrm>
            <a:off x="165100" y="838200"/>
            <a:ext cx="1651000" cy="523220"/>
          </a:xfrm>
          <a:prstGeom prst="rect">
            <a:avLst/>
          </a:prstGeom>
          <a:noFill/>
          <a:ln>
            <a:noFill/>
          </a:ln>
        </p:spPr>
        <p:txBody>
          <a:bodyPr wrap="square" rtlCol="0">
            <a:spAutoFit/>
          </a:bodyPr>
          <a:lstStyle/>
          <a:p>
            <a:pPr>
              <a:buNone/>
            </a:pPr>
            <a:r>
              <a:rPr lang="en-US" altLang="zh-CN" sz="1400" b="1" i="1" dirty="0">
                <a:solidFill>
                  <a:srgbClr val="0000CC"/>
                </a:solidFill>
              </a:rPr>
              <a:t>The Old Summer </a:t>
            </a:r>
            <a:r>
              <a:rPr lang="en-US" altLang="zh-CN" sz="1400" b="1" i="1" dirty="0" smtClean="0">
                <a:solidFill>
                  <a:srgbClr val="0000CC"/>
                </a:solidFill>
              </a:rPr>
              <a:t>Palace</a:t>
            </a:r>
            <a:endParaRPr lang="zh-CN" altLang="en-US" sz="1400" b="1" i="1" dirty="0">
              <a:solidFill>
                <a:srgbClr val="0000CC"/>
              </a:solidFill>
            </a:endParaRPr>
          </a:p>
        </p:txBody>
      </p:sp>
      <p:cxnSp>
        <p:nvCxnSpPr>
          <p:cNvPr id="32" name="直接箭头连接符 31"/>
          <p:cNvCxnSpPr>
            <a:endCxn id="33" idx="3"/>
          </p:cNvCxnSpPr>
          <p:nvPr/>
        </p:nvCxnSpPr>
        <p:spPr bwMode="auto">
          <a:xfrm flipH="1">
            <a:off x="2396718" y="4509124"/>
            <a:ext cx="288035" cy="297905"/>
          </a:xfrm>
          <a:prstGeom prst="straightConnector1">
            <a:avLst/>
          </a:prstGeom>
          <a:noFill/>
          <a:ln w="28575" cap="flat" cmpd="sng" algn="ctr">
            <a:solidFill>
              <a:srgbClr val="0000CC"/>
            </a:solidFill>
            <a:prstDash val="solid"/>
            <a:round/>
            <a:headEnd type="none" w="med" len="med"/>
            <a:tailEnd type="arrow"/>
          </a:ln>
          <a:effectLst/>
        </p:spPr>
      </p:cxnSp>
      <p:sp>
        <p:nvSpPr>
          <p:cNvPr id="33" name="TextBox 32"/>
          <p:cNvSpPr txBox="1"/>
          <p:nvPr/>
        </p:nvSpPr>
        <p:spPr>
          <a:xfrm>
            <a:off x="1155703" y="4653140"/>
            <a:ext cx="1241016" cy="307777"/>
          </a:xfrm>
          <a:prstGeom prst="rect">
            <a:avLst/>
          </a:prstGeom>
          <a:solidFill>
            <a:schemeClr val="bg1"/>
          </a:solidFill>
          <a:ln>
            <a:noFill/>
          </a:ln>
        </p:spPr>
        <p:txBody>
          <a:bodyPr wrap="square" rtlCol="0">
            <a:spAutoFit/>
          </a:bodyPr>
          <a:lstStyle/>
          <a:p>
            <a:pPr algn="just">
              <a:buNone/>
            </a:pPr>
            <a:r>
              <a:rPr lang="en-US" altLang="zh-CN" sz="1400" b="1" i="1" dirty="0" smtClean="0">
                <a:solidFill>
                  <a:srgbClr val="0000CC"/>
                </a:solidFill>
              </a:rPr>
              <a:t>Classroom</a:t>
            </a:r>
            <a:endParaRPr lang="zh-CN" altLang="en-US" sz="1400" b="1" i="1" dirty="0">
              <a:solidFill>
                <a:srgbClr val="0000CC"/>
              </a:solidFill>
            </a:endParaRPr>
          </a:p>
        </p:txBody>
      </p:sp>
    </p:spTree>
    <p:extLst>
      <p:ext uri="{BB962C8B-B14F-4D97-AF65-F5344CB8AC3E}">
        <p14:creationId xmlns:p14="http://schemas.microsoft.com/office/powerpoint/2010/main" val="5748505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par>
                                <p:cTn id="37" presetID="14"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par>
                                <p:cTn id="43" presetID="14" presetClass="entr" presetSubtype="1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par>
                                <p:cTn id="49" presetID="14" presetClass="entr" presetSubtype="1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971"/>
                                        </p:tgtEl>
                                        <p:attrNameLst>
                                          <p:attrName>style.visibility</p:attrName>
                                        </p:attrNameLst>
                                      </p:cBhvr>
                                      <p:to>
                                        <p:strVal val="visible"/>
                                      </p:to>
                                    </p:set>
                                    <p:animEffect transition="in" filter="wipe(left)">
                                      <p:cBhvr>
                                        <p:cTn id="56" dur="500"/>
                                        <p:tgtEl>
                                          <p:spTgt spid="8397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P spid="19" grpId="0"/>
      <p:bldP spid="23" grpId="0"/>
      <p:bldP spid="30" grpId="0"/>
      <p:bldP spid="3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Observations</a:t>
            </a:r>
            <a:endParaRPr lang="zh-CN" altLang="en-US" dirty="0"/>
          </a:p>
        </p:txBody>
      </p:sp>
      <p:pic>
        <p:nvPicPr>
          <p:cNvPr id="24" name="Picture 23"/>
          <p:cNvPicPr>
            <a:picLocks noChangeAspect="1" noChangeArrowheads="1"/>
          </p:cNvPicPr>
          <p:nvPr/>
        </p:nvPicPr>
        <p:blipFill>
          <a:blip r:embed="rId3" cstate="print"/>
          <a:srcRect/>
          <a:stretch>
            <a:fillRect/>
          </a:stretch>
        </p:blipFill>
        <p:spPr bwMode="auto">
          <a:xfrm>
            <a:off x="344489" y="980732"/>
            <a:ext cx="4032448" cy="2121585"/>
          </a:xfrm>
          <a:prstGeom prst="rect">
            <a:avLst/>
          </a:prstGeom>
          <a:noFill/>
          <a:ln w="9525">
            <a:noFill/>
            <a:miter lim="800000"/>
            <a:headEnd/>
            <a:tailEnd/>
          </a:ln>
        </p:spPr>
      </p:pic>
      <p:pic>
        <p:nvPicPr>
          <p:cNvPr id="25" name="Picture 4"/>
          <p:cNvPicPr>
            <a:picLocks noChangeAspect="1" noChangeArrowheads="1"/>
          </p:cNvPicPr>
          <p:nvPr/>
        </p:nvPicPr>
        <p:blipFill>
          <a:blip r:embed="rId4" cstate="print"/>
          <a:srcRect/>
          <a:stretch>
            <a:fillRect/>
          </a:stretch>
        </p:blipFill>
        <p:spPr bwMode="auto">
          <a:xfrm>
            <a:off x="5745090" y="1016735"/>
            <a:ext cx="3528392" cy="1962579"/>
          </a:xfrm>
          <a:prstGeom prst="rect">
            <a:avLst/>
          </a:prstGeom>
          <a:noFill/>
          <a:ln w="9525">
            <a:noFill/>
            <a:miter lim="800000"/>
            <a:headEnd/>
            <a:tailEnd/>
          </a:ln>
        </p:spPr>
      </p:pic>
      <p:sp>
        <p:nvSpPr>
          <p:cNvPr id="26" name="矩形 6"/>
          <p:cNvSpPr/>
          <p:nvPr/>
        </p:nvSpPr>
        <p:spPr>
          <a:xfrm>
            <a:off x="740533" y="3032956"/>
            <a:ext cx="3528392"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latin typeface="Times New Roman" pitchFamily="18" charset="0"/>
                <a:cs typeface="Times New Roman" pitchFamily="18" charset="0"/>
              </a:rPr>
              <a:t>(a) Social correlation</a:t>
            </a:r>
            <a:endParaRPr lang="zh-CN" altLang="en-US" sz="1600" dirty="0">
              <a:solidFill>
                <a:schemeClr val="tx1"/>
              </a:solidFill>
              <a:latin typeface="Times New Roman" pitchFamily="18" charset="0"/>
              <a:cs typeface="Times New Roman" pitchFamily="18" charset="0"/>
            </a:endParaRPr>
          </a:p>
        </p:txBody>
      </p:sp>
      <p:sp>
        <p:nvSpPr>
          <p:cNvPr id="27" name="矩形 7"/>
          <p:cNvSpPr/>
          <p:nvPr/>
        </p:nvSpPr>
        <p:spPr>
          <a:xfrm>
            <a:off x="5781095" y="2960949"/>
            <a:ext cx="3528392"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latin typeface="Times New Roman" pitchFamily="18" charset="0"/>
                <a:cs typeface="Times New Roman" pitchFamily="18" charset="0"/>
              </a:rPr>
              <a:t>(a) Implicit groups by emotions</a:t>
            </a:r>
            <a:endParaRPr lang="zh-CN" altLang="en-US" sz="1600" dirty="0">
              <a:solidFill>
                <a:schemeClr val="tx1"/>
              </a:solidFill>
              <a:latin typeface="Times New Roman" pitchFamily="18" charset="0"/>
              <a:cs typeface="Times New Roman" pitchFamily="18" charset="0"/>
            </a:endParaRPr>
          </a:p>
        </p:txBody>
      </p:sp>
      <p:pic>
        <p:nvPicPr>
          <p:cNvPr id="28" name="Picture 2"/>
          <p:cNvPicPr>
            <a:picLocks noChangeAspect="1" noChangeArrowheads="1"/>
          </p:cNvPicPr>
          <p:nvPr/>
        </p:nvPicPr>
        <p:blipFill>
          <a:blip r:embed="rId5" cstate="print"/>
          <a:srcRect/>
          <a:stretch>
            <a:fillRect/>
          </a:stretch>
        </p:blipFill>
        <p:spPr bwMode="auto">
          <a:xfrm>
            <a:off x="2889251" y="3486150"/>
            <a:ext cx="4090957" cy="2533650"/>
          </a:xfrm>
          <a:prstGeom prst="rect">
            <a:avLst/>
          </a:prstGeom>
          <a:noFill/>
          <a:ln w="9525">
            <a:noFill/>
            <a:miter lim="800000"/>
            <a:headEnd/>
            <a:tailEnd/>
          </a:ln>
        </p:spPr>
      </p:pic>
      <p:sp>
        <p:nvSpPr>
          <p:cNvPr id="31" name="矩形 4"/>
          <p:cNvSpPr/>
          <p:nvPr/>
        </p:nvSpPr>
        <p:spPr>
          <a:xfrm>
            <a:off x="2889253" y="6004756"/>
            <a:ext cx="4140460" cy="39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00"/>
                </a:solidFill>
              </a:rPr>
              <a:t>(c) Calling (SMS) correlation</a:t>
            </a:r>
            <a:endParaRPr lang="zh-CN" altLang="en-US" dirty="0">
              <a:solidFill>
                <a:srgbClr val="000000"/>
              </a:solidFill>
            </a:endParaRPr>
          </a:p>
        </p:txBody>
      </p:sp>
    </p:spTree>
    <p:extLst>
      <p:ext uri="{BB962C8B-B14F-4D97-AF65-F5344CB8AC3E}">
        <p14:creationId xmlns:p14="http://schemas.microsoft.com/office/powerpoint/2010/main" val="3833525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Observations (cont.)</a:t>
            </a:r>
            <a:endParaRPr lang="zh-CN" altLang="en-US" dirty="0"/>
          </a:p>
        </p:txBody>
      </p:sp>
      <p:pic>
        <p:nvPicPr>
          <p:cNvPr id="6" name="Picture 2"/>
          <p:cNvPicPr>
            <a:picLocks noChangeAspect="1" noChangeArrowheads="1"/>
          </p:cNvPicPr>
          <p:nvPr/>
        </p:nvPicPr>
        <p:blipFill>
          <a:blip r:embed="rId2" cstate="print"/>
          <a:srcRect/>
          <a:stretch>
            <a:fillRect/>
          </a:stretch>
        </p:blipFill>
        <p:spPr bwMode="auto">
          <a:xfrm>
            <a:off x="2559050" y="4275462"/>
            <a:ext cx="4540250" cy="2554319"/>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412751" y="1066801"/>
            <a:ext cx="9201473" cy="2726108"/>
          </a:xfrm>
          <a:prstGeom prst="rect">
            <a:avLst/>
          </a:prstGeom>
          <a:noFill/>
          <a:ln w="9525">
            <a:noFill/>
            <a:miter lim="800000"/>
            <a:headEnd/>
            <a:tailEnd/>
          </a:ln>
        </p:spPr>
      </p:pic>
      <p:sp>
        <p:nvSpPr>
          <p:cNvPr id="10" name="矩形 9"/>
          <p:cNvSpPr/>
          <p:nvPr/>
        </p:nvSpPr>
        <p:spPr>
          <a:xfrm>
            <a:off x="3136900" y="3810000"/>
            <a:ext cx="374441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CC"/>
                </a:solidFill>
              </a:rPr>
              <a:t>Temporal correlation</a:t>
            </a:r>
            <a:endParaRPr lang="zh-CN" altLang="en-US" b="1" dirty="0">
              <a:solidFill>
                <a:srgbClr val="0000CC"/>
              </a:solidFill>
            </a:endParaRPr>
          </a:p>
        </p:txBody>
      </p:sp>
    </p:spTree>
    <p:extLst>
      <p:ext uri="{BB962C8B-B14F-4D97-AF65-F5344CB8AC3E}">
        <p14:creationId xmlns:p14="http://schemas.microsoft.com/office/powerpoint/2010/main" val="11937433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472" y="188913"/>
            <a:ext cx="8966012" cy="792162"/>
          </a:xfrm>
        </p:spPr>
        <p:txBody>
          <a:bodyPr/>
          <a:lstStyle/>
          <a:p>
            <a:r>
              <a:rPr lang="en-US" altLang="zh-CN" sz="3600" dirty="0" err="1" smtClean="0"/>
              <a:t>MoodCast</a:t>
            </a:r>
            <a:r>
              <a:rPr lang="en-US" altLang="zh-CN" sz="3600" dirty="0" smtClean="0"/>
              <a:t>: Dynamic Continuous Factor Graph Model</a:t>
            </a:r>
            <a:endParaRPr lang="zh-CN" altLang="en-US" sz="3600" dirty="0"/>
          </a:p>
        </p:txBody>
      </p:sp>
      <p:pic>
        <p:nvPicPr>
          <p:cNvPr id="449538" name="Picture 2" descr="C:\JieTang\Privacy\Paper\social-learning\icdm10-moodpred\Figures\model.emf"/>
          <p:cNvPicPr>
            <a:picLocks noChangeAspect="1" noChangeArrowheads="1"/>
          </p:cNvPicPr>
          <p:nvPr/>
        </p:nvPicPr>
        <p:blipFill>
          <a:blip r:embed="rId2" cstate="print"/>
          <a:srcRect/>
          <a:stretch>
            <a:fillRect/>
          </a:stretch>
        </p:blipFill>
        <p:spPr bwMode="auto">
          <a:xfrm>
            <a:off x="416499" y="1592801"/>
            <a:ext cx="8651014" cy="3480899"/>
          </a:xfrm>
          <a:prstGeom prst="rect">
            <a:avLst/>
          </a:prstGeom>
          <a:noFill/>
        </p:spPr>
      </p:pic>
      <p:sp>
        <p:nvSpPr>
          <p:cNvPr id="4" name="AutoShape 20"/>
          <p:cNvSpPr>
            <a:spLocks noChangeArrowheads="1"/>
          </p:cNvSpPr>
          <p:nvPr/>
        </p:nvSpPr>
        <p:spPr bwMode="auto">
          <a:xfrm>
            <a:off x="956559" y="5157192"/>
            <a:ext cx="7848872" cy="1296144"/>
          </a:xfrm>
          <a:prstGeom prst="roundRect">
            <a:avLst>
              <a:gd name="adj" fmla="val 16667"/>
            </a:avLst>
          </a:prstGeom>
          <a:solidFill>
            <a:srgbClr val="FFFFFF">
              <a:alpha val="78038"/>
            </a:srgbClr>
          </a:solidFill>
          <a:ln w="9525" algn="ctr">
            <a:solidFill>
              <a:schemeClr val="tx1"/>
            </a:solidFill>
            <a:round/>
            <a:headEnd/>
            <a:tailEnd/>
          </a:ln>
        </p:spPr>
        <p:txBody>
          <a:bodyPr wrap="square" anchor="t">
            <a:noAutofit/>
          </a:bodyPr>
          <a:lstStyle/>
          <a:p>
            <a:r>
              <a:rPr lang="en-US" sz="1600" b="1" dirty="0" smtClean="0"/>
              <a:t>Our solution</a:t>
            </a:r>
            <a:br>
              <a:rPr lang="en-US" sz="1600" b="1" dirty="0" smtClean="0"/>
            </a:br>
            <a:endParaRPr lang="en-US" sz="800" b="1" dirty="0" smtClean="0"/>
          </a:p>
          <a:p>
            <a:r>
              <a:rPr lang="en-US" sz="1600" b="1" dirty="0" smtClean="0"/>
              <a:t>1. We directly define continuous feature function;</a:t>
            </a:r>
          </a:p>
          <a:p>
            <a:endParaRPr lang="en-US" sz="900" dirty="0" smtClean="0"/>
          </a:p>
          <a:p>
            <a:r>
              <a:rPr lang="en-US" sz="1600" b="1" dirty="0" smtClean="0"/>
              <a:t>2. Use Metropolis-Hasting algorithm to learn the factor graph model.</a:t>
            </a:r>
            <a:endParaRPr lang="en-US" sz="1600" b="1" dirty="0"/>
          </a:p>
        </p:txBody>
      </p:sp>
    </p:spTree>
    <p:extLst>
      <p:ext uri="{BB962C8B-B14F-4D97-AF65-F5344CB8AC3E}">
        <p14:creationId xmlns:p14="http://schemas.microsoft.com/office/powerpoint/2010/main" val="36705929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p:grpSp>
        <p:nvGrpSpPr>
          <p:cNvPr id="3" name="组合 3"/>
          <p:cNvGrpSpPr/>
          <p:nvPr/>
        </p:nvGrpSpPr>
        <p:grpSpPr>
          <a:xfrm>
            <a:off x="1568626" y="1179558"/>
            <a:ext cx="4202682" cy="4085646"/>
            <a:chOff x="3857620" y="1071546"/>
            <a:chExt cx="3813194" cy="4081474"/>
          </a:xfrm>
        </p:grpSpPr>
        <p:pic>
          <p:nvPicPr>
            <p:cNvPr id="5" name="Picture 5" descr="D:\Workstation\SRT\2010春\mobile social network\icdm\conference\slides\yellow-police.jpg"/>
            <p:cNvPicPr>
              <a:picLocks noChangeAspect="1" noChangeArrowheads="1"/>
            </p:cNvPicPr>
            <p:nvPr/>
          </p:nvPicPr>
          <p:blipFill>
            <a:blip r:embed="rId4" cstate="print"/>
            <a:srcRect/>
            <a:stretch>
              <a:fillRect/>
            </a:stretch>
          </p:blipFill>
          <p:spPr bwMode="auto">
            <a:xfrm>
              <a:off x="5429256" y="2571744"/>
              <a:ext cx="1219200" cy="1219200"/>
            </a:xfrm>
            <a:prstGeom prst="rect">
              <a:avLst/>
            </a:prstGeom>
            <a:noFill/>
          </p:spPr>
        </p:pic>
        <p:pic>
          <p:nvPicPr>
            <p:cNvPr id="6" name="Picture 6" descr="D:\Workstation\SRT\2010春\mobile social network\icdm\conference\slides\buddy-blue.png"/>
            <p:cNvPicPr>
              <a:picLocks noChangeAspect="1" noChangeArrowheads="1"/>
            </p:cNvPicPr>
            <p:nvPr/>
          </p:nvPicPr>
          <p:blipFill>
            <a:blip r:embed="rId5" cstate="print"/>
            <a:srcRect/>
            <a:stretch>
              <a:fillRect/>
            </a:stretch>
          </p:blipFill>
          <p:spPr bwMode="auto">
            <a:xfrm>
              <a:off x="5857884" y="1071546"/>
              <a:ext cx="914240" cy="966782"/>
            </a:xfrm>
            <a:prstGeom prst="rect">
              <a:avLst/>
            </a:prstGeom>
            <a:noFill/>
          </p:spPr>
        </p:pic>
        <p:pic>
          <p:nvPicPr>
            <p:cNvPr id="7" name="Picture 7" descr="D:\Workstation\SRT\2010春\mobile social network\icdm\conference\slides\Msn-Buddy-Offline-icon.png"/>
            <p:cNvPicPr>
              <a:picLocks noChangeAspect="1" noChangeArrowheads="1"/>
            </p:cNvPicPr>
            <p:nvPr/>
          </p:nvPicPr>
          <p:blipFill>
            <a:blip r:embed="rId6" cstate="print"/>
            <a:srcRect/>
            <a:stretch>
              <a:fillRect/>
            </a:stretch>
          </p:blipFill>
          <p:spPr bwMode="auto">
            <a:xfrm>
              <a:off x="4714876" y="4000504"/>
              <a:ext cx="1152516" cy="1152516"/>
            </a:xfrm>
            <a:prstGeom prst="rect">
              <a:avLst/>
            </a:prstGeom>
            <a:noFill/>
          </p:spPr>
        </p:pic>
        <p:pic>
          <p:nvPicPr>
            <p:cNvPr id="8" name="Picture 8" descr="D:\Workstation\SRT\2010春\mobile social network\icdm\conference\slides\buddy_green.png"/>
            <p:cNvPicPr>
              <a:picLocks noChangeAspect="1" noChangeArrowheads="1"/>
            </p:cNvPicPr>
            <p:nvPr/>
          </p:nvPicPr>
          <p:blipFill>
            <a:blip r:embed="rId7" cstate="print"/>
            <a:srcRect/>
            <a:stretch>
              <a:fillRect/>
            </a:stretch>
          </p:blipFill>
          <p:spPr bwMode="auto">
            <a:xfrm>
              <a:off x="3857620" y="1428736"/>
              <a:ext cx="1081078" cy="1081078"/>
            </a:xfrm>
            <a:prstGeom prst="rect">
              <a:avLst/>
            </a:prstGeom>
            <a:noFill/>
          </p:spPr>
        </p:pic>
        <p:pic>
          <p:nvPicPr>
            <p:cNvPr id="9" name="Picture 9" descr="D:\Workstation\SRT\2010春\mobile social network\icdm\conference\slides\msn_offline.png"/>
            <p:cNvPicPr>
              <a:picLocks noChangeAspect="1" noChangeArrowheads="1"/>
            </p:cNvPicPr>
            <p:nvPr/>
          </p:nvPicPr>
          <p:blipFill>
            <a:blip r:embed="rId8" cstate="print"/>
            <a:srcRect/>
            <a:stretch>
              <a:fillRect/>
            </a:stretch>
          </p:blipFill>
          <p:spPr bwMode="auto">
            <a:xfrm>
              <a:off x="6500826" y="3929066"/>
              <a:ext cx="1169988" cy="1169988"/>
            </a:xfrm>
            <a:prstGeom prst="rect">
              <a:avLst/>
            </a:prstGeom>
            <a:noFill/>
          </p:spPr>
        </p:pic>
        <p:cxnSp>
          <p:nvCxnSpPr>
            <p:cNvPr id="10" name="直接连接符 9"/>
            <p:cNvCxnSpPr>
              <a:stCxn id="6"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1" name="直接连接符 10"/>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2" name="直接连接符 11"/>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4" name="直接连接符 13"/>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sp>
        <p:nvSpPr>
          <p:cNvPr id="15" name="矩形 14"/>
          <p:cNvSpPr/>
          <p:nvPr/>
        </p:nvSpPr>
        <p:spPr>
          <a:xfrm>
            <a:off x="4919723" y="1084866"/>
            <a:ext cx="4101733" cy="1066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3200" i="1" dirty="0" err="1" smtClean="0">
                <a:latin typeface="Arial" pitchFamily="34" charset="0"/>
                <a:cs typeface="Arial" pitchFamily="34" charset="0"/>
              </a:rPr>
              <a:t>G</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V</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i="1" baseline="30000" dirty="0"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X</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Y</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18" name="椭圆 17"/>
          <p:cNvSpPr/>
          <p:nvPr/>
        </p:nvSpPr>
        <p:spPr>
          <a:xfrm>
            <a:off x="7396242"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015370"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235372"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368828" y="2734570"/>
            <a:ext cx="1162546" cy="11812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777117"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543112" y="2305942"/>
            <a:ext cx="933728" cy="81783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5853101" y="3231786"/>
            <a:ext cx="3096344" cy="1512168"/>
          </a:xfrm>
          <a:prstGeom prst="wedgeRectCallout">
            <a:avLst>
              <a:gd name="adj1" fmla="val -91488"/>
              <a:gd name="adj2" fmla="val -37093"/>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Attributes:</a:t>
            </a:r>
          </a:p>
          <a:p>
            <a:r>
              <a:rPr lang="en-US" altLang="zh-CN" sz="2400" dirty="0" smtClean="0">
                <a:solidFill>
                  <a:schemeClr val="bg2">
                    <a:lumMod val="25000"/>
                  </a:schemeClr>
                </a:solidFill>
                <a:latin typeface="Arial" pitchFamily="34" charset="0"/>
                <a:ea typeface="Verdana" pitchFamily="34" charset="0"/>
                <a:cs typeface="Arial" pitchFamily="34" charset="0"/>
              </a:rPr>
              <a:t> - Location: Lab</a:t>
            </a:r>
          </a:p>
          <a:p>
            <a:r>
              <a:rPr lang="en-US" altLang="zh-CN" sz="2400" dirty="0" smtClean="0">
                <a:solidFill>
                  <a:schemeClr val="bg2">
                    <a:lumMod val="25000"/>
                  </a:schemeClr>
                </a:solidFill>
                <a:latin typeface="Arial" pitchFamily="34" charset="0"/>
                <a:ea typeface="Verdana" pitchFamily="34" charset="0"/>
                <a:cs typeface="Arial" pitchFamily="34" charset="0"/>
              </a:rPr>
              <a:t> - Activity: Working</a:t>
            </a:r>
            <a:endParaRPr lang="zh-CN" altLang="en-US" sz="2400" dirty="0" smtClean="0">
              <a:solidFill>
                <a:schemeClr val="bg2">
                  <a:lumMod val="25000"/>
                </a:schemeClr>
              </a:solidFill>
              <a:latin typeface="Arial" pitchFamily="34" charset="0"/>
              <a:ea typeface="Verdana" pitchFamily="34" charset="0"/>
              <a:cs typeface="Arial" pitchFamily="34" charset="0"/>
            </a:endParaRPr>
          </a:p>
        </p:txBody>
      </p:sp>
      <p:sp>
        <p:nvSpPr>
          <p:cNvPr id="28" name="矩形标注 27"/>
          <p:cNvSpPr/>
          <p:nvPr/>
        </p:nvSpPr>
        <p:spPr>
          <a:xfrm>
            <a:off x="5709087" y="2367690"/>
            <a:ext cx="2736304" cy="648072"/>
          </a:xfrm>
          <a:prstGeom prst="wedgeRectCallout">
            <a:avLst>
              <a:gd name="adj1" fmla="val -91315"/>
              <a:gd name="adj2" fmla="val 66802"/>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rgbClr val="0000CC"/>
                </a:solidFill>
                <a:latin typeface="Arial" pitchFamily="34" charset="0"/>
                <a:ea typeface="Verdana" pitchFamily="34" charset="0"/>
                <a:cs typeface="Arial" pitchFamily="34" charset="0"/>
              </a:rPr>
              <a:t>Emotion: Sad</a:t>
            </a:r>
            <a:endParaRPr lang="zh-CN" altLang="en-US" sz="2400" b="1" dirty="0" smtClean="0">
              <a:solidFill>
                <a:srgbClr val="0000CC"/>
              </a:solidFill>
              <a:latin typeface="Arial" pitchFamily="34" charset="0"/>
              <a:ea typeface="Verdana" pitchFamily="34" charset="0"/>
              <a:cs typeface="Arial" pitchFamily="34" charset="0"/>
            </a:endParaRPr>
          </a:p>
        </p:txBody>
      </p:sp>
      <p:sp>
        <p:nvSpPr>
          <p:cNvPr id="30" name="TextBox 29"/>
          <p:cNvSpPr txBox="1"/>
          <p:nvPr/>
        </p:nvSpPr>
        <p:spPr>
          <a:xfrm>
            <a:off x="633970" y="5354052"/>
            <a:ext cx="2513554" cy="523220"/>
          </a:xfrm>
          <a:prstGeom prst="rect">
            <a:avLst/>
          </a:prstGeom>
          <a:noFill/>
        </p:spPr>
        <p:txBody>
          <a:bodyPr wrap="none" rtlCol="0">
            <a:spAutoFit/>
          </a:bodyPr>
          <a:lstStyle/>
          <a:p>
            <a:r>
              <a:rPr lang="en-US" altLang="zh-CN" sz="2800" dirty="0" smtClean="0"/>
              <a:t>Learning Task:</a:t>
            </a:r>
            <a:endParaRPr lang="zh-CN" altLang="en-US" sz="2800" dirty="0"/>
          </a:p>
        </p:txBody>
      </p:sp>
      <p:sp>
        <p:nvSpPr>
          <p:cNvPr id="31" name="TextBox 30"/>
          <p:cNvSpPr txBox="1"/>
          <p:nvPr/>
        </p:nvSpPr>
        <p:spPr>
          <a:xfrm>
            <a:off x="845885" y="1090944"/>
            <a:ext cx="1238250" cy="380999"/>
          </a:xfrm>
          <a:prstGeom prst="rect">
            <a:avLst/>
          </a:prstGeom>
          <a:noFill/>
          <a:ln>
            <a:solidFill>
              <a:srgbClr val="0000CC"/>
            </a:solidFill>
          </a:ln>
        </p:spPr>
        <p:txBody>
          <a:bodyPr wrap="square" rtlCol="0" anchor="ctr">
            <a:noAutofit/>
          </a:bodyPr>
          <a:lstStyle/>
          <a:p>
            <a:r>
              <a:rPr lang="en-US" altLang="zh-CN" sz="2400" dirty="0" smtClean="0"/>
              <a:t>Time </a:t>
            </a:r>
            <a:r>
              <a:rPr lang="en-US" altLang="zh-CN" sz="2400" i="1" dirty="0" smtClean="0"/>
              <a:t>t</a:t>
            </a:r>
            <a:endParaRPr lang="zh-CN" altLang="en-US" sz="2400" i="1" dirty="0"/>
          </a:p>
        </p:txBody>
      </p:sp>
      <p:cxnSp>
        <p:nvCxnSpPr>
          <p:cNvPr id="33" name="直接箭头连接符 32"/>
          <p:cNvCxnSpPr/>
          <p:nvPr/>
        </p:nvCxnSpPr>
        <p:spPr>
          <a:xfrm>
            <a:off x="536321" y="3519819"/>
            <a:ext cx="26313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691103" y="3162628"/>
            <a:ext cx="1857388" cy="369332"/>
          </a:xfrm>
          <a:prstGeom prst="rect">
            <a:avLst/>
          </a:prstGeom>
        </p:spPr>
        <p:txBody>
          <a:bodyPr wrap="square">
            <a:spAutoFit/>
          </a:bodyPr>
          <a:lstStyle/>
          <a:p>
            <a:r>
              <a:rPr lang="en-US" altLang="zh-CN" dirty="0" smtClean="0"/>
              <a:t>Time </a:t>
            </a:r>
            <a:r>
              <a:rPr lang="en-US" altLang="zh-CN" i="1" dirty="0" smtClean="0"/>
              <a:t>t-1, t-2…</a:t>
            </a:r>
            <a:endParaRPr lang="zh-CN" altLang="en-US" i="1" dirty="0"/>
          </a:p>
        </p:txBody>
      </p:sp>
      <p:pic>
        <p:nvPicPr>
          <p:cNvPr id="3075" name="Picture 3"/>
          <p:cNvPicPr>
            <a:picLocks noChangeAspect="1" noChangeArrowheads="1"/>
          </p:cNvPicPr>
          <p:nvPr/>
        </p:nvPicPr>
        <p:blipFill>
          <a:blip r:embed="rId9" cstate="print"/>
          <a:srcRect/>
          <a:stretch>
            <a:fillRect/>
          </a:stretch>
        </p:blipFill>
        <p:spPr bwMode="auto">
          <a:xfrm>
            <a:off x="1377556" y="5877277"/>
            <a:ext cx="6887815" cy="571339"/>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870647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3075"/>
                                        </p:tgtEl>
                                        <p:attrNameLst>
                                          <p:attrName>style.visibility</p:attrName>
                                        </p:attrNameLst>
                                      </p:cBhvr>
                                      <p:to>
                                        <p:strVal val="visible"/>
                                      </p:to>
                                    </p:set>
                                    <p:animEffect transition="in" filter="fade">
                                      <p:cBhvr>
                                        <p:cTn id="36" dur="500"/>
                                        <p:tgtEl>
                                          <p:spTgt spid="3075"/>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6" grpId="0" animBg="1"/>
      <p:bldP spid="16" grpId="1" animBg="1"/>
      <p:bldP spid="21" grpId="0" animBg="1"/>
      <p:bldP spid="17" grpId="0" animBg="1"/>
      <p:bldP spid="17" grpId="1" animBg="1"/>
      <p:bldP spid="22" grpId="0" animBg="1"/>
      <p:bldP spid="25" grpId="0" animBg="1"/>
      <p:bldP spid="28" grpId="0" animBg="1"/>
      <p:bldP spid="30"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p:cNvPicPr>
            <a:picLocks noChangeAspect="1" noChangeArrowheads="1"/>
          </p:cNvPicPr>
          <p:nvPr/>
        </p:nvPicPr>
        <p:blipFill>
          <a:blip r:embed="rId4" cstate="print"/>
          <a:srcRect/>
          <a:stretch>
            <a:fillRect/>
          </a:stretch>
        </p:blipFill>
        <p:spPr bwMode="auto">
          <a:xfrm>
            <a:off x="7274738" y="3143248"/>
            <a:ext cx="2014154" cy="500066"/>
          </a:xfrm>
          <a:prstGeom prst="rect">
            <a:avLst/>
          </a:prstGeom>
          <a:noFill/>
          <a:ln w="9525">
            <a:noFill/>
            <a:miter lim="800000"/>
            <a:headEnd/>
            <a:tailEnd/>
          </a:ln>
          <a:effectLst/>
        </p:spPr>
      </p:pic>
      <p:pic>
        <p:nvPicPr>
          <p:cNvPr id="4108" name="Picture 12"/>
          <p:cNvPicPr>
            <a:picLocks noChangeAspect="1" noChangeArrowheads="1"/>
          </p:cNvPicPr>
          <p:nvPr/>
        </p:nvPicPr>
        <p:blipFill>
          <a:blip r:embed="rId5" cstate="print"/>
          <a:srcRect/>
          <a:stretch>
            <a:fillRect/>
          </a:stretch>
        </p:blipFill>
        <p:spPr bwMode="auto">
          <a:xfrm>
            <a:off x="1857361" y="3549085"/>
            <a:ext cx="1547823" cy="52286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6" cstate="print"/>
          <a:srcRect/>
          <a:stretch>
            <a:fillRect/>
          </a:stretch>
        </p:blipFill>
        <p:spPr bwMode="auto">
          <a:xfrm>
            <a:off x="1754176" y="1143002"/>
            <a:ext cx="1496221" cy="552451"/>
          </a:xfrm>
          <a:prstGeom prst="rect">
            <a:avLst/>
          </a:prstGeom>
          <a:noFill/>
          <a:ln w="9525">
            <a:noFill/>
            <a:miter lim="800000"/>
            <a:headEnd/>
            <a:tailEnd/>
          </a:ln>
          <a:effectLst/>
        </p:spPr>
      </p:pic>
      <p:sp>
        <p:nvSpPr>
          <p:cNvPr id="2" name="标题 1"/>
          <p:cNvSpPr>
            <a:spLocks noGrp="1"/>
          </p:cNvSpPr>
          <p:nvPr>
            <p:ph type="title"/>
          </p:nvPr>
        </p:nvSpPr>
        <p:spPr/>
        <p:txBody>
          <a:bodyPr/>
          <a:lstStyle/>
          <a:p>
            <a:r>
              <a:rPr lang="en-US" altLang="zh-CN" sz="3600" dirty="0" smtClean="0"/>
              <a:t>Dynamic Continuous Factor Graph Model</a:t>
            </a:r>
            <a:endParaRPr lang="zh-CN" altLang="en-US" sz="3600" dirty="0"/>
          </a:p>
        </p:txBody>
      </p:sp>
      <p:grpSp>
        <p:nvGrpSpPr>
          <p:cNvPr id="3" name="组合 14"/>
          <p:cNvGrpSpPr/>
          <p:nvPr/>
        </p:nvGrpSpPr>
        <p:grpSpPr>
          <a:xfrm>
            <a:off x="1393008" y="1071546"/>
            <a:ext cx="5494774" cy="3429024"/>
            <a:chOff x="1285852" y="1071546"/>
            <a:chExt cx="5884896" cy="4081474"/>
          </a:xfrm>
        </p:grpSpPr>
        <p:grpSp>
          <p:nvGrpSpPr>
            <p:cNvPr id="4" name="组合 29"/>
            <p:cNvGrpSpPr/>
            <p:nvPr/>
          </p:nvGrpSpPr>
          <p:grpSpPr>
            <a:xfrm>
              <a:off x="3357554" y="1071546"/>
              <a:ext cx="3813194" cy="4081474"/>
              <a:chOff x="3857620" y="1071546"/>
              <a:chExt cx="3813194" cy="4081474"/>
            </a:xfrm>
          </p:grpSpPr>
          <p:pic>
            <p:nvPicPr>
              <p:cNvPr id="19" name="Picture 5" descr="D:\Workstation\SRT\2010春\mobile social network\icdm\conference\slides\yellow-police.jpg"/>
              <p:cNvPicPr>
                <a:picLocks noChangeAspect="1" noChangeArrowheads="1"/>
              </p:cNvPicPr>
              <p:nvPr/>
            </p:nvPicPr>
            <p:blipFill>
              <a:blip r:embed="rId7" cstate="print"/>
              <a:srcRect/>
              <a:stretch>
                <a:fillRect/>
              </a:stretch>
            </p:blipFill>
            <p:spPr bwMode="auto">
              <a:xfrm>
                <a:off x="5429256" y="2571744"/>
                <a:ext cx="1219200" cy="1219200"/>
              </a:xfrm>
              <a:prstGeom prst="rect">
                <a:avLst/>
              </a:prstGeom>
              <a:noFill/>
            </p:spPr>
          </p:pic>
          <p:pic>
            <p:nvPicPr>
              <p:cNvPr id="20" name="Picture 6" descr="D:\Workstation\SRT\2010春\mobile social network\icdm\conference\slides\buddy-blue.png"/>
              <p:cNvPicPr>
                <a:picLocks noChangeAspect="1" noChangeArrowheads="1"/>
              </p:cNvPicPr>
              <p:nvPr/>
            </p:nvPicPr>
            <p:blipFill>
              <a:blip r:embed="rId8" cstate="print"/>
              <a:srcRect/>
              <a:stretch>
                <a:fillRect/>
              </a:stretch>
            </p:blipFill>
            <p:spPr bwMode="auto">
              <a:xfrm>
                <a:off x="5857884" y="1071546"/>
                <a:ext cx="914240" cy="966782"/>
              </a:xfrm>
              <a:prstGeom prst="rect">
                <a:avLst/>
              </a:prstGeom>
              <a:noFill/>
            </p:spPr>
          </p:pic>
          <p:pic>
            <p:nvPicPr>
              <p:cNvPr id="21" name="Picture 7" descr="D:\Workstation\SRT\2010春\mobile social network\icdm\conference\slides\Msn-Buddy-Offline-icon.png"/>
              <p:cNvPicPr>
                <a:picLocks noChangeAspect="1" noChangeArrowheads="1"/>
              </p:cNvPicPr>
              <p:nvPr/>
            </p:nvPicPr>
            <p:blipFill>
              <a:blip r:embed="rId9" cstate="print"/>
              <a:srcRect/>
              <a:stretch>
                <a:fillRect/>
              </a:stretch>
            </p:blipFill>
            <p:spPr bwMode="auto">
              <a:xfrm>
                <a:off x="4714876" y="4000504"/>
                <a:ext cx="1152516" cy="1152516"/>
              </a:xfrm>
              <a:prstGeom prst="rect">
                <a:avLst/>
              </a:prstGeom>
              <a:noFill/>
            </p:spPr>
          </p:pic>
          <p:pic>
            <p:nvPicPr>
              <p:cNvPr id="22" name="Picture 8" descr="D:\Workstation\SRT\2010春\mobile social network\icdm\conference\slides\buddy_green.png"/>
              <p:cNvPicPr>
                <a:picLocks noChangeAspect="1" noChangeArrowheads="1"/>
              </p:cNvPicPr>
              <p:nvPr/>
            </p:nvPicPr>
            <p:blipFill>
              <a:blip r:embed="rId10" cstate="print"/>
              <a:srcRect/>
              <a:stretch>
                <a:fillRect/>
              </a:stretch>
            </p:blipFill>
            <p:spPr bwMode="auto">
              <a:xfrm>
                <a:off x="3857620" y="1428736"/>
                <a:ext cx="1081078" cy="1081078"/>
              </a:xfrm>
              <a:prstGeom prst="rect">
                <a:avLst/>
              </a:prstGeom>
              <a:noFill/>
            </p:spPr>
          </p:pic>
          <p:pic>
            <p:nvPicPr>
              <p:cNvPr id="23" name="Picture 9" descr="D:\Workstation\SRT\2010春\mobile social network\icdm\conference\slides\msn_offline.png"/>
              <p:cNvPicPr>
                <a:picLocks noChangeAspect="1" noChangeArrowheads="1"/>
              </p:cNvPicPr>
              <p:nvPr/>
            </p:nvPicPr>
            <p:blipFill>
              <a:blip r:embed="rId11" cstate="print"/>
              <a:srcRect/>
              <a:stretch>
                <a:fillRect/>
              </a:stretch>
            </p:blipFill>
            <p:spPr bwMode="auto">
              <a:xfrm>
                <a:off x="6500826" y="3929066"/>
                <a:ext cx="1169988" cy="1169988"/>
              </a:xfrm>
              <a:prstGeom prst="rect">
                <a:avLst/>
              </a:prstGeom>
              <a:noFill/>
            </p:spPr>
          </p:pic>
          <p:cxnSp>
            <p:nvCxnSpPr>
              <p:cNvPr id="24" name="直接连接符 23"/>
              <p:cNvCxnSpPr>
                <a:stCxn id="20"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5" name="直接连接符 24"/>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6" name="直接连接符 25"/>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7" name="直接连接符 26"/>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8" name="直接连接符 27"/>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pic>
          <p:nvPicPr>
            <p:cNvPr id="17" name="Picture 2" descr="D:\Workstation\SRT\2010春\mobile social network\icdm\conference\slides\yellow-police.jpg"/>
            <p:cNvPicPr>
              <a:picLocks noChangeAspect="1" noChangeArrowheads="1"/>
            </p:cNvPicPr>
            <p:nvPr/>
          </p:nvPicPr>
          <p:blipFill>
            <a:blip r:embed="rId7" cstate="print"/>
            <a:srcRect/>
            <a:stretch>
              <a:fillRect/>
            </a:stretch>
          </p:blipFill>
          <p:spPr bwMode="auto">
            <a:xfrm>
              <a:off x="1285852" y="2643182"/>
              <a:ext cx="1219200" cy="1219200"/>
            </a:xfrm>
            <a:prstGeom prst="rect">
              <a:avLst/>
            </a:prstGeom>
            <a:noFill/>
          </p:spPr>
        </p:pic>
        <p:cxnSp>
          <p:nvCxnSpPr>
            <p:cNvPr id="18" name="直接箭头连接符 17"/>
            <p:cNvCxnSpPr>
              <a:stCxn id="17" idx="3"/>
              <a:endCxn id="19" idx="1"/>
            </p:cNvCxnSpPr>
            <p:nvPr/>
          </p:nvCxnSpPr>
          <p:spPr>
            <a:xfrm flipV="1">
              <a:off x="2505052" y="3181344"/>
              <a:ext cx="2424138" cy="71438"/>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grpSp>
      <p:sp>
        <p:nvSpPr>
          <p:cNvPr id="29" name="TextBox 28"/>
          <p:cNvSpPr txBox="1"/>
          <p:nvPr/>
        </p:nvSpPr>
        <p:spPr>
          <a:xfrm>
            <a:off x="773877" y="1928820"/>
            <a:ext cx="1238250" cy="380999"/>
          </a:xfrm>
          <a:prstGeom prst="rect">
            <a:avLst/>
          </a:prstGeom>
          <a:noFill/>
          <a:ln>
            <a:solidFill>
              <a:srgbClr val="0000CC"/>
            </a:solidFill>
          </a:ln>
        </p:spPr>
        <p:txBody>
          <a:bodyPr wrap="square" rtlCol="0" anchor="ctr">
            <a:noAutofit/>
          </a:bodyPr>
          <a:lstStyle/>
          <a:p>
            <a:r>
              <a:rPr lang="en-US" altLang="zh-CN" sz="2400" dirty="0" smtClean="0"/>
              <a:t>Time </a:t>
            </a:r>
            <a:r>
              <a:rPr lang="en-US" altLang="zh-CN" sz="2400" i="1" dirty="0" smtClean="0"/>
              <a:t>t’</a:t>
            </a:r>
            <a:endParaRPr lang="zh-CN" altLang="en-US" sz="2400" i="1" dirty="0"/>
          </a:p>
        </p:txBody>
      </p:sp>
      <p:sp>
        <p:nvSpPr>
          <p:cNvPr id="30" name="TextBox 29"/>
          <p:cNvSpPr txBox="1"/>
          <p:nvPr/>
        </p:nvSpPr>
        <p:spPr>
          <a:xfrm>
            <a:off x="5881697" y="2571744"/>
            <a:ext cx="1238259" cy="381000"/>
          </a:xfrm>
          <a:prstGeom prst="rect">
            <a:avLst/>
          </a:prstGeom>
          <a:noFill/>
          <a:ln>
            <a:solidFill>
              <a:srgbClr val="0000CC"/>
            </a:solidFill>
          </a:ln>
        </p:spPr>
        <p:txBody>
          <a:bodyPr wrap="square" rtlCol="0" anchor="ctr">
            <a:noAutofit/>
          </a:bodyPr>
          <a:lstStyle/>
          <a:p>
            <a:r>
              <a:rPr lang="en-US" altLang="zh-CN" sz="2400" dirty="0" smtClean="0"/>
              <a:t>Time </a:t>
            </a:r>
            <a:r>
              <a:rPr lang="en-US" altLang="zh-CN" sz="2400" i="1" dirty="0" smtClean="0"/>
              <a:t>t</a:t>
            </a:r>
            <a:endParaRPr lang="zh-CN" altLang="en-US" sz="2400" i="1" dirty="0"/>
          </a:p>
        </p:txBody>
      </p:sp>
      <p:sp>
        <p:nvSpPr>
          <p:cNvPr id="32" name="矩形标注 31"/>
          <p:cNvSpPr/>
          <p:nvPr/>
        </p:nvSpPr>
        <p:spPr>
          <a:xfrm flipV="1">
            <a:off x="1702581" y="3571876"/>
            <a:ext cx="1986373" cy="500066"/>
          </a:xfrm>
          <a:prstGeom prst="wedgeRectCallout">
            <a:avLst>
              <a:gd name="adj1" fmla="val 52013"/>
              <a:gd name="adj2" fmla="val 156416"/>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smtClean="0">
                <a:solidFill>
                  <a:schemeClr val="bg2">
                    <a:lumMod val="25000"/>
                  </a:schemeClr>
                </a:solidFill>
                <a:latin typeface="Arial" pitchFamily="34" charset="0"/>
                <a:ea typeface="Verdana" pitchFamily="34" charset="0"/>
                <a:cs typeface="Arial" pitchFamily="34" charset="0"/>
              </a:rPr>
              <a:t>    </a:t>
            </a:r>
            <a:endParaRPr lang="zh-CN" altLang="en-US" sz="2800" b="1" dirty="0" smtClean="0">
              <a:solidFill>
                <a:schemeClr val="bg2">
                  <a:lumMod val="25000"/>
                </a:schemeClr>
              </a:solidFill>
              <a:latin typeface="Arial" pitchFamily="34" charset="0"/>
              <a:ea typeface="Verdana" pitchFamily="34" charset="0"/>
              <a:cs typeface="Arial" pitchFamily="34" charset="0"/>
            </a:endParaRPr>
          </a:p>
        </p:txBody>
      </p:sp>
      <p:sp>
        <p:nvSpPr>
          <p:cNvPr id="38" name="TextBox 37"/>
          <p:cNvSpPr txBox="1"/>
          <p:nvPr/>
        </p:nvSpPr>
        <p:spPr>
          <a:xfrm>
            <a:off x="2786055" y="4977482"/>
            <a:ext cx="2859126" cy="523220"/>
          </a:xfrm>
          <a:prstGeom prst="rect">
            <a:avLst/>
          </a:prstGeom>
          <a:noFill/>
        </p:spPr>
        <p:txBody>
          <a:bodyPr wrap="none" rtlCol="0">
            <a:spAutoFit/>
          </a:bodyPr>
          <a:lstStyle/>
          <a:p>
            <a:r>
              <a:rPr lang="en-US" altLang="zh-CN" sz="2800" dirty="0" smtClean="0"/>
              <a:t> : Binary function</a:t>
            </a:r>
            <a:endParaRPr lang="zh-CN" altLang="en-US" sz="2800" dirty="0"/>
          </a:p>
        </p:txBody>
      </p:sp>
      <p:sp>
        <p:nvSpPr>
          <p:cNvPr id="41" name="矩形标注 40"/>
          <p:cNvSpPr/>
          <p:nvPr/>
        </p:nvSpPr>
        <p:spPr>
          <a:xfrm>
            <a:off x="1702571" y="1142985"/>
            <a:ext cx="1547823" cy="542924"/>
          </a:xfrm>
          <a:prstGeom prst="wedgeRectCallout">
            <a:avLst>
              <a:gd name="adj1" fmla="val 127323"/>
              <a:gd name="adj2" fmla="val 184780"/>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smtClean="0">
                <a:solidFill>
                  <a:schemeClr val="bg2">
                    <a:lumMod val="25000"/>
                  </a:schemeClr>
                </a:solidFill>
                <a:latin typeface="Arial" pitchFamily="34" charset="0"/>
                <a:ea typeface="Verdana" pitchFamily="34" charset="0"/>
                <a:cs typeface="Arial" pitchFamily="34" charset="0"/>
              </a:rPr>
              <a:t>     </a:t>
            </a:r>
            <a:endParaRPr lang="zh-CN" altLang="en-US" sz="2800" b="1" dirty="0" smtClean="0">
              <a:solidFill>
                <a:schemeClr val="bg2">
                  <a:lumMod val="25000"/>
                </a:schemeClr>
              </a:solidFill>
              <a:latin typeface="Arial" pitchFamily="34" charset="0"/>
              <a:ea typeface="Verdana" pitchFamily="34" charset="0"/>
              <a:cs typeface="Arial" pitchFamily="34" charset="0"/>
            </a:endParaRPr>
          </a:p>
        </p:txBody>
      </p:sp>
      <p:sp>
        <p:nvSpPr>
          <p:cNvPr id="43" name="矩形标注 42"/>
          <p:cNvSpPr/>
          <p:nvPr/>
        </p:nvSpPr>
        <p:spPr>
          <a:xfrm>
            <a:off x="7274738" y="3071810"/>
            <a:ext cx="1934780" cy="642942"/>
          </a:xfrm>
          <a:prstGeom prst="wedgeRectCallout">
            <a:avLst>
              <a:gd name="adj1" fmla="val -114643"/>
              <a:gd name="adj2" fmla="val -45380"/>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800" b="1" dirty="0" smtClean="0">
              <a:solidFill>
                <a:schemeClr val="bg2">
                  <a:lumMod val="25000"/>
                </a:schemeClr>
              </a:solidFill>
              <a:latin typeface="Arial" pitchFamily="34" charset="0"/>
              <a:ea typeface="Verdana" pitchFamily="34" charset="0"/>
              <a:cs typeface="Arial" pitchFamily="34" charset="0"/>
            </a:endParaRPr>
          </a:p>
        </p:txBody>
      </p:sp>
      <p:pic>
        <p:nvPicPr>
          <p:cNvPr id="4105" name="Picture 9"/>
          <p:cNvPicPr>
            <a:picLocks noChangeAspect="1" noChangeArrowheads="1"/>
          </p:cNvPicPr>
          <p:nvPr/>
        </p:nvPicPr>
        <p:blipFill>
          <a:blip r:embed="rId12" cstate="print"/>
          <a:srcRect t="11715" b="14551"/>
          <a:stretch>
            <a:fillRect/>
          </a:stretch>
        </p:blipFill>
        <p:spPr bwMode="auto">
          <a:xfrm>
            <a:off x="1315618" y="5962488"/>
            <a:ext cx="6268686" cy="466908"/>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3" cstate="print"/>
          <a:srcRect/>
          <a:stretch>
            <a:fillRect/>
          </a:stretch>
        </p:blipFill>
        <p:spPr bwMode="auto">
          <a:xfrm>
            <a:off x="1315618" y="5429282"/>
            <a:ext cx="6428586" cy="549659"/>
          </a:xfrm>
          <a:prstGeom prst="rect">
            <a:avLst/>
          </a:prstGeom>
          <a:noFill/>
          <a:ln w="9525">
            <a:noFill/>
            <a:miter lim="800000"/>
            <a:headEnd/>
            <a:tailEnd/>
          </a:ln>
          <a:effectLst/>
        </p:spPr>
      </p:pic>
      <p:pic>
        <p:nvPicPr>
          <p:cNvPr id="36" name="Picture 13"/>
          <p:cNvPicPr>
            <a:picLocks noChangeAspect="1" noChangeArrowheads="1"/>
          </p:cNvPicPr>
          <p:nvPr/>
        </p:nvPicPr>
        <p:blipFill>
          <a:blip r:embed="rId4" cstate="print"/>
          <a:srcRect/>
          <a:stretch>
            <a:fillRect/>
          </a:stretch>
        </p:blipFill>
        <p:spPr bwMode="auto">
          <a:xfrm>
            <a:off x="1315618" y="5025763"/>
            <a:ext cx="1625216" cy="403502"/>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907310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fade">
                                      <p:cBhvr>
                                        <p:cTn id="7" dur="500"/>
                                        <p:tgtEl>
                                          <p:spTgt spid="4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7"/>
                                        </p:tgtEl>
                                        <p:attrNameLst>
                                          <p:attrName>style.visibility</p:attrName>
                                        </p:attrNameLst>
                                      </p:cBhvr>
                                      <p:to>
                                        <p:strVal val="visible"/>
                                      </p:to>
                                    </p:set>
                                    <p:animEffect transition="in" filter="fade">
                                      <p:cBhvr>
                                        <p:cTn id="21" dur="500"/>
                                        <p:tgtEl>
                                          <p:spTgt spid="410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106"/>
                                        </p:tgtEl>
                                        <p:attrNameLst>
                                          <p:attrName>style.visibility</p:attrName>
                                        </p:attrNameLst>
                                      </p:cBhvr>
                                      <p:to>
                                        <p:strVal val="visible"/>
                                      </p:to>
                                    </p:set>
                                    <p:animEffect transition="in" filter="fade">
                                      <p:cBhvr>
                                        <p:cTn id="27" dur="500"/>
                                        <p:tgtEl>
                                          <p:spTgt spid="4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fade">
                                      <p:cBhvr>
                                        <p:cTn id="35" dur="500"/>
                                        <p:tgtEl>
                                          <p:spTgt spid="4108"/>
                                        </p:tgtEl>
                                      </p:cBhvr>
                                    </p:animEffect>
                                  </p:childTnLst>
                                </p:cTn>
                              </p:par>
                              <p:par>
                                <p:cTn id="36" presetID="10" presetClass="entr" presetSubtype="0" fill="hold" nodeType="withEffect">
                                  <p:stCondLst>
                                    <p:cond delay="0"/>
                                  </p:stCondLst>
                                  <p:childTnLst>
                                    <p:set>
                                      <p:cBhvr>
                                        <p:cTn id="37" dur="1" fill="hold">
                                          <p:stCondLst>
                                            <p:cond delay="0"/>
                                          </p:stCondLst>
                                        </p:cTn>
                                        <p:tgtEl>
                                          <p:spTgt spid="4105"/>
                                        </p:tgtEl>
                                        <p:attrNameLst>
                                          <p:attrName>style.visibility</p:attrName>
                                        </p:attrNameLst>
                                      </p:cBhvr>
                                      <p:to>
                                        <p:strVal val="visible"/>
                                      </p:to>
                                    </p:set>
                                    <p:animEffect transition="in" filter="fade">
                                      <p:cBhvr>
                                        <p:cTn id="38"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P spid="41" grpId="0" animBg="1"/>
      <p:bldP spid="4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with Factor Graphs</a:t>
            </a:r>
            <a:endParaRPr lang="zh-CN" altLang="en-US" dirty="0"/>
          </a:p>
        </p:txBody>
      </p:sp>
      <p:pic>
        <p:nvPicPr>
          <p:cNvPr id="3076" name="Picture 4"/>
          <p:cNvPicPr>
            <a:picLocks noChangeAspect="1" noChangeArrowheads="1"/>
          </p:cNvPicPr>
          <p:nvPr/>
        </p:nvPicPr>
        <p:blipFill>
          <a:blip r:embed="rId4" cstate="print"/>
          <a:srcRect/>
          <a:stretch>
            <a:fillRect/>
          </a:stretch>
        </p:blipFill>
        <p:spPr bwMode="auto">
          <a:xfrm>
            <a:off x="1712642" y="3661433"/>
            <a:ext cx="5943313" cy="2319789"/>
          </a:xfrm>
          <a:prstGeom prst="rect">
            <a:avLst/>
          </a:prstGeom>
          <a:noFill/>
          <a:ln w="9525">
            <a:noFill/>
            <a:miter lim="800000"/>
            <a:headEnd/>
            <a:tailEnd/>
          </a:ln>
          <a:effectLst/>
        </p:spPr>
      </p:pic>
      <p:sp>
        <p:nvSpPr>
          <p:cNvPr id="4" name="椭圆 3"/>
          <p:cNvSpPr/>
          <p:nvPr/>
        </p:nvSpPr>
        <p:spPr>
          <a:xfrm>
            <a:off x="4880994" y="3784974"/>
            <a:ext cx="379889" cy="34807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77037" y="4469051"/>
            <a:ext cx="372831" cy="3554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704681" y="5225135"/>
            <a:ext cx="392339" cy="36004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936779" y="3928990"/>
            <a:ext cx="324037" cy="320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5" cstate="print"/>
          <a:srcRect/>
          <a:stretch>
            <a:fillRect/>
          </a:stretch>
        </p:blipFill>
        <p:spPr bwMode="auto">
          <a:xfrm>
            <a:off x="2252701" y="6086292"/>
            <a:ext cx="4356485" cy="511060"/>
          </a:xfrm>
          <a:prstGeom prst="rect">
            <a:avLst/>
          </a:prstGeom>
          <a:noFill/>
          <a:ln w="9525">
            <a:noFill/>
            <a:miter lim="800000"/>
            <a:headEnd/>
            <a:tailEnd/>
          </a:ln>
          <a:effectLst/>
        </p:spPr>
      </p:pic>
      <p:sp>
        <p:nvSpPr>
          <p:cNvPr id="9" name="矩形 8"/>
          <p:cNvSpPr/>
          <p:nvPr/>
        </p:nvSpPr>
        <p:spPr>
          <a:xfrm>
            <a:off x="5205030" y="5585175"/>
            <a:ext cx="1547823" cy="369332"/>
          </a:xfrm>
          <a:prstGeom prst="rect">
            <a:avLst/>
          </a:prstGeom>
        </p:spPr>
        <p:txBody>
          <a:bodyPr wrap="square">
            <a:spAutoFit/>
          </a:bodyPr>
          <a:lstStyle/>
          <a:p>
            <a:r>
              <a:rPr lang="en-US" altLang="zh-CN" b="1" dirty="0" smtClean="0">
                <a:solidFill>
                  <a:schemeClr val="bg2">
                    <a:lumMod val="25000"/>
                  </a:schemeClr>
                </a:solidFill>
                <a:latin typeface="Arial" pitchFamily="34" charset="0"/>
                <a:ea typeface="Verdana" pitchFamily="34" charset="0"/>
                <a:cs typeface="Arial" pitchFamily="34" charset="0"/>
              </a:rPr>
              <a:t>Temporal</a:t>
            </a:r>
            <a:endParaRPr lang="zh-CN" altLang="en-US" dirty="0"/>
          </a:p>
        </p:txBody>
      </p:sp>
      <p:sp>
        <p:nvSpPr>
          <p:cNvPr id="10" name="矩形 9"/>
          <p:cNvSpPr/>
          <p:nvPr/>
        </p:nvSpPr>
        <p:spPr>
          <a:xfrm>
            <a:off x="5853103" y="4757082"/>
            <a:ext cx="1547823" cy="369332"/>
          </a:xfrm>
          <a:prstGeom prst="rect">
            <a:avLst/>
          </a:prstGeom>
        </p:spPr>
        <p:txBody>
          <a:bodyPr wrap="square">
            <a:spAutoFit/>
          </a:bodyPr>
          <a:lstStyle/>
          <a:p>
            <a:r>
              <a:rPr lang="en-US" altLang="zh-CN" b="1" dirty="0" smtClean="0">
                <a:solidFill>
                  <a:schemeClr val="bg2">
                    <a:lumMod val="25000"/>
                  </a:schemeClr>
                </a:solidFill>
                <a:latin typeface="Arial" pitchFamily="34" charset="0"/>
                <a:ea typeface="Verdana" pitchFamily="34" charset="0"/>
                <a:cs typeface="Arial" pitchFamily="34" charset="0"/>
              </a:rPr>
              <a:t>Social</a:t>
            </a:r>
            <a:endParaRPr lang="zh-CN" altLang="en-US" dirty="0"/>
          </a:p>
        </p:txBody>
      </p:sp>
      <p:sp>
        <p:nvSpPr>
          <p:cNvPr id="11" name="矩形 10"/>
          <p:cNvSpPr/>
          <p:nvPr/>
        </p:nvSpPr>
        <p:spPr>
          <a:xfrm>
            <a:off x="6393162" y="3784974"/>
            <a:ext cx="1547823" cy="369332"/>
          </a:xfrm>
          <a:prstGeom prst="rect">
            <a:avLst/>
          </a:prstGeom>
        </p:spPr>
        <p:txBody>
          <a:bodyPr wrap="square">
            <a:spAutoFit/>
          </a:bodyPr>
          <a:lstStyle/>
          <a:p>
            <a:r>
              <a:rPr lang="en-US" altLang="zh-CN" b="1" dirty="0" smtClean="0">
                <a:solidFill>
                  <a:schemeClr val="bg2">
                    <a:lumMod val="25000"/>
                  </a:schemeClr>
                </a:solidFill>
                <a:latin typeface="Arial" pitchFamily="34" charset="0"/>
                <a:ea typeface="Verdana" pitchFamily="34" charset="0"/>
                <a:cs typeface="Arial" pitchFamily="34" charset="0"/>
              </a:rPr>
              <a:t>Attribute</a:t>
            </a:r>
            <a:endParaRPr lang="zh-CN" altLang="en-US" dirty="0"/>
          </a:p>
        </p:txBody>
      </p:sp>
      <p:grpSp>
        <p:nvGrpSpPr>
          <p:cNvPr id="12" name="组合 14"/>
          <p:cNvGrpSpPr/>
          <p:nvPr/>
        </p:nvGrpSpPr>
        <p:grpSpPr>
          <a:xfrm>
            <a:off x="668528" y="1268760"/>
            <a:ext cx="3024336" cy="1944216"/>
            <a:chOff x="1285852" y="1071546"/>
            <a:chExt cx="5884896" cy="4081474"/>
          </a:xfrm>
        </p:grpSpPr>
        <p:grpSp>
          <p:nvGrpSpPr>
            <p:cNvPr id="13" name="组合 29"/>
            <p:cNvGrpSpPr/>
            <p:nvPr/>
          </p:nvGrpSpPr>
          <p:grpSpPr>
            <a:xfrm>
              <a:off x="3357554" y="1071546"/>
              <a:ext cx="3813194" cy="4081474"/>
              <a:chOff x="3857620" y="1071546"/>
              <a:chExt cx="3813194" cy="4081474"/>
            </a:xfrm>
          </p:grpSpPr>
          <p:pic>
            <p:nvPicPr>
              <p:cNvPr id="16" name="Picture 5" descr="D:\Workstation\SRT\2010春\mobile social network\icdm\conference\slides\yellow-police.jpg"/>
              <p:cNvPicPr>
                <a:picLocks noChangeAspect="1" noChangeArrowheads="1"/>
              </p:cNvPicPr>
              <p:nvPr/>
            </p:nvPicPr>
            <p:blipFill>
              <a:blip r:embed="rId6" cstate="print"/>
              <a:srcRect/>
              <a:stretch>
                <a:fillRect/>
              </a:stretch>
            </p:blipFill>
            <p:spPr bwMode="auto">
              <a:xfrm>
                <a:off x="5429256" y="2571744"/>
                <a:ext cx="1219200" cy="1219200"/>
              </a:xfrm>
              <a:prstGeom prst="rect">
                <a:avLst/>
              </a:prstGeom>
              <a:noFill/>
            </p:spPr>
          </p:pic>
          <p:pic>
            <p:nvPicPr>
              <p:cNvPr id="17" name="Picture 6" descr="D:\Workstation\SRT\2010春\mobile social network\icdm\conference\slides\buddy-blue.png"/>
              <p:cNvPicPr>
                <a:picLocks noChangeAspect="1" noChangeArrowheads="1"/>
              </p:cNvPicPr>
              <p:nvPr/>
            </p:nvPicPr>
            <p:blipFill>
              <a:blip r:embed="rId7" cstate="print"/>
              <a:srcRect/>
              <a:stretch>
                <a:fillRect/>
              </a:stretch>
            </p:blipFill>
            <p:spPr bwMode="auto">
              <a:xfrm>
                <a:off x="5857884" y="1071546"/>
                <a:ext cx="914240" cy="966782"/>
              </a:xfrm>
              <a:prstGeom prst="rect">
                <a:avLst/>
              </a:prstGeom>
              <a:noFill/>
            </p:spPr>
          </p:pic>
          <p:pic>
            <p:nvPicPr>
              <p:cNvPr id="18" name="Picture 7" descr="D:\Workstation\SRT\2010春\mobile social network\icdm\conference\slides\Msn-Buddy-Offline-icon.png"/>
              <p:cNvPicPr>
                <a:picLocks noChangeAspect="1" noChangeArrowheads="1"/>
              </p:cNvPicPr>
              <p:nvPr/>
            </p:nvPicPr>
            <p:blipFill>
              <a:blip r:embed="rId8" cstate="print"/>
              <a:srcRect/>
              <a:stretch>
                <a:fillRect/>
              </a:stretch>
            </p:blipFill>
            <p:spPr bwMode="auto">
              <a:xfrm>
                <a:off x="4714876" y="4000504"/>
                <a:ext cx="1152516" cy="1152516"/>
              </a:xfrm>
              <a:prstGeom prst="rect">
                <a:avLst/>
              </a:prstGeom>
              <a:noFill/>
            </p:spPr>
          </p:pic>
          <p:pic>
            <p:nvPicPr>
              <p:cNvPr id="19" name="Picture 8" descr="D:\Workstation\SRT\2010春\mobile social network\icdm\conference\slides\buddy_green.png"/>
              <p:cNvPicPr>
                <a:picLocks noChangeAspect="1" noChangeArrowheads="1"/>
              </p:cNvPicPr>
              <p:nvPr/>
            </p:nvPicPr>
            <p:blipFill>
              <a:blip r:embed="rId9" cstate="print"/>
              <a:srcRect/>
              <a:stretch>
                <a:fillRect/>
              </a:stretch>
            </p:blipFill>
            <p:spPr bwMode="auto">
              <a:xfrm>
                <a:off x="3857620" y="1428736"/>
                <a:ext cx="1081078" cy="1081078"/>
              </a:xfrm>
              <a:prstGeom prst="rect">
                <a:avLst/>
              </a:prstGeom>
              <a:noFill/>
            </p:spPr>
          </p:pic>
          <p:pic>
            <p:nvPicPr>
              <p:cNvPr id="20" name="Picture 9" descr="D:\Workstation\SRT\2010春\mobile social network\icdm\conference\slides\msn_offline.png"/>
              <p:cNvPicPr>
                <a:picLocks noChangeAspect="1" noChangeArrowheads="1"/>
              </p:cNvPicPr>
              <p:nvPr/>
            </p:nvPicPr>
            <p:blipFill>
              <a:blip r:embed="rId10" cstate="print"/>
              <a:srcRect/>
              <a:stretch>
                <a:fillRect/>
              </a:stretch>
            </p:blipFill>
            <p:spPr bwMode="auto">
              <a:xfrm>
                <a:off x="6500826" y="3929066"/>
                <a:ext cx="1169988" cy="1169988"/>
              </a:xfrm>
              <a:prstGeom prst="rect">
                <a:avLst/>
              </a:prstGeom>
              <a:noFill/>
            </p:spPr>
          </p:pic>
          <p:cxnSp>
            <p:nvCxnSpPr>
              <p:cNvPr id="21" name="直接连接符 20"/>
              <p:cNvCxnSpPr>
                <a:stCxn id="17"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2" name="直接连接符 21"/>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3" name="直接连接符 22"/>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4" name="直接连接符 23"/>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5" name="直接连接符 24"/>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pic>
          <p:nvPicPr>
            <p:cNvPr id="14" name="Picture 2" descr="D:\Workstation\SRT\2010春\mobile social network\icdm\conference\slides\yellow-police.jpg"/>
            <p:cNvPicPr>
              <a:picLocks noChangeAspect="1" noChangeArrowheads="1"/>
            </p:cNvPicPr>
            <p:nvPr/>
          </p:nvPicPr>
          <p:blipFill>
            <a:blip r:embed="rId6" cstate="print"/>
            <a:srcRect/>
            <a:stretch>
              <a:fillRect/>
            </a:stretch>
          </p:blipFill>
          <p:spPr bwMode="auto">
            <a:xfrm>
              <a:off x="1285852" y="2643182"/>
              <a:ext cx="1219200" cy="1219200"/>
            </a:xfrm>
            <a:prstGeom prst="rect">
              <a:avLst/>
            </a:prstGeom>
            <a:noFill/>
          </p:spPr>
        </p:pic>
        <p:cxnSp>
          <p:nvCxnSpPr>
            <p:cNvPr id="15" name="直接箭头连接符 14"/>
            <p:cNvCxnSpPr>
              <a:stCxn id="14" idx="3"/>
              <a:endCxn id="16" idx="1"/>
            </p:cNvCxnSpPr>
            <p:nvPr/>
          </p:nvCxnSpPr>
          <p:spPr>
            <a:xfrm flipV="1">
              <a:off x="2505052" y="3181344"/>
              <a:ext cx="2424138" cy="71438"/>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grpSp>
      <p:sp>
        <p:nvSpPr>
          <p:cNvPr id="26" name="右箭头 25"/>
          <p:cNvSpPr/>
          <p:nvPr/>
        </p:nvSpPr>
        <p:spPr>
          <a:xfrm>
            <a:off x="4268925" y="1988840"/>
            <a:ext cx="576064" cy="432048"/>
          </a:xfrm>
          <a:prstGeom prst="rightArrow">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 name="组合 102"/>
          <p:cNvGrpSpPr/>
          <p:nvPr/>
        </p:nvGrpSpPr>
        <p:grpSpPr>
          <a:xfrm>
            <a:off x="5637078" y="1088740"/>
            <a:ext cx="2952329" cy="2484276"/>
            <a:chOff x="5637076" y="1088740"/>
            <a:chExt cx="2952328" cy="2484276"/>
          </a:xfrm>
        </p:grpSpPr>
        <p:sp>
          <p:nvSpPr>
            <p:cNvPr id="27" name="椭圆 26"/>
            <p:cNvSpPr/>
            <p:nvPr/>
          </p:nvSpPr>
          <p:spPr>
            <a:xfrm>
              <a:off x="7149244" y="1844824"/>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3</a:t>
              </a:r>
              <a:endParaRPr lang="zh-CN" altLang="en-US" baseline="-25000" dirty="0" smtClean="0">
                <a:solidFill>
                  <a:schemeClr val="tx1"/>
                </a:solidFill>
                <a:latin typeface="Times New Roman" pitchFamily="18" charset="0"/>
                <a:cs typeface="Times New Roman" pitchFamily="18" charset="0"/>
              </a:endParaRPr>
            </a:p>
          </p:txBody>
        </p:sp>
        <p:sp>
          <p:nvSpPr>
            <p:cNvPr id="28" name="椭圆 27"/>
            <p:cNvSpPr/>
            <p:nvPr/>
          </p:nvSpPr>
          <p:spPr>
            <a:xfrm>
              <a:off x="7797316" y="1160748"/>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4</a:t>
              </a:r>
              <a:endParaRPr lang="zh-CN" altLang="en-US" dirty="0">
                <a:solidFill>
                  <a:schemeClr val="tx1"/>
                </a:solidFill>
                <a:latin typeface="Times New Roman" pitchFamily="18" charset="0"/>
                <a:cs typeface="Times New Roman" pitchFamily="18" charset="0"/>
              </a:endParaRPr>
            </a:p>
          </p:txBody>
        </p:sp>
        <p:sp>
          <p:nvSpPr>
            <p:cNvPr id="29" name="椭圆 28"/>
            <p:cNvSpPr/>
            <p:nvPr/>
          </p:nvSpPr>
          <p:spPr>
            <a:xfrm>
              <a:off x="6429164" y="1088740"/>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5</a:t>
              </a:r>
              <a:endParaRPr lang="zh-CN" altLang="en-US" dirty="0">
                <a:solidFill>
                  <a:schemeClr val="tx1"/>
                </a:solidFill>
                <a:latin typeface="Times New Roman" pitchFamily="18" charset="0"/>
                <a:cs typeface="Times New Roman" pitchFamily="18" charset="0"/>
              </a:endParaRPr>
            </a:p>
          </p:txBody>
        </p:sp>
        <p:sp>
          <p:nvSpPr>
            <p:cNvPr id="30" name="椭圆 29"/>
            <p:cNvSpPr/>
            <p:nvPr/>
          </p:nvSpPr>
          <p:spPr>
            <a:xfrm>
              <a:off x="6393160" y="2744924"/>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2</a:t>
              </a:r>
              <a:endParaRPr lang="zh-CN" altLang="en-US" dirty="0">
                <a:solidFill>
                  <a:schemeClr val="tx1"/>
                </a:solidFill>
                <a:latin typeface="Times New Roman" pitchFamily="18" charset="0"/>
                <a:cs typeface="Times New Roman" pitchFamily="18" charset="0"/>
              </a:endParaRPr>
            </a:p>
          </p:txBody>
        </p:sp>
        <p:sp>
          <p:nvSpPr>
            <p:cNvPr id="31" name="椭圆 30"/>
            <p:cNvSpPr/>
            <p:nvPr/>
          </p:nvSpPr>
          <p:spPr>
            <a:xfrm>
              <a:off x="8209516" y="2708920"/>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1</a:t>
              </a:r>
              <a:endParaRPr lang="zh-CN" altLang="en-US" baseline="-25000" dirty="0">
                <a:solidFill>
                  <a:schemeClr val="tx1"/>
                </a:solidFill>
                <a:latin typeface="Times New Roman" pitchFamily="18" charset="0"/>
                <a:cs typeface="Times New Roman" pitchFamily="18" charset="0"/>
              </a:endParaRPr>
            </a:p>
          </p:txBody>
        </p:sp>
        <p:sp>
          <p:nvSpPr>
            <p:cNvPr id="32" name="矩形 31"/>
            <p:cNvSpPr/>
            <p:nvPr/>
          </p:nvSpPr>
          <p:spPr>
            <a:xfrm>
              <a:off x="8281524" y="3320988"/>
              <a:ext cx="252028" cy="252028"/>
            </a:xfrm>
            <a:prstGeom prst="rect">
              <a:avLst/>
            </a:prstGeom>
            <a:solidFill>
              <a:srgbClr val="0000CC"/>
            </a:soli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a:stCxn id="31" idx="4"/>
              <a:endCxn id="32" idx="0"/>
            </p:cNvCxnSpPr>
            <p:nvPr/>
          </p:nvCxnSpPr>
          <p:spPr>
            <a:xfrm>
              <a:off x="8399460" y="3056990"/>
              <a:ext cx="8078" cy="26399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6465168" y="3320988"/>
              <a:ext cx="252028" cy="252028"/>
            </a:xfrm>
            <a:prstGeom prst="rect">
              <a:avLst/>
            </a:prstGeom>
            <a:solidFill>
              <a:srgbClr val="0000CC"/>
            </a:soli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30" idx="4"/>
              <a:endCxn id="35" idx="0"/>
            </p:cNvCxnSpPr>
            <p:nvPr/>
          </p:nvCxnSpPr>
          <p:spPr>
            <a:xfrm>
              <a:off x="6583104" y="3092994"/>
              <a:ext cx="8078" cy="227994"/>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7221252" y="1376772"/>
              <a:ext cx="180020" cy="18002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39" name="直接连接符 38"/>
            <p:cNvCxnSpPr>
              <a:stCxn id="28" idx="2"/>
              <a:endCxn id="38" idx="3"/>
            </p:cNvCxnSpPr>
            <p:nvPr/>
          </p:nvCxnSpPr>
          <p:spPr>
            <a:xfrm flipH="1">
              <a:off x="7401272" y="1334783"/>
              <a:ext cx="396044" cy="1319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38" idx="1"/>
              <a:endCxn id="29" idx="5"/>
            </p:cNvCxnSpPr>
            <p:nvPr/>
          </p:nvCxnSpPr>
          <p:spPr>
            <a:xfrm flipH="1" flipV="1">
              <a:off x="6753419" y="1385836"/>
              <a:ext cx="467833" cy="8094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27" idx="0"/>
              <a:endCxn id="38" idx="2"/>
            </p:cNvCxnSpPr>
            <p:nvPr/>
          </p:nvCxnSpPr>
          <p:spPr>
            <a:xfrm flipH="1" flipV="1">
              <a:off x="7311262" y="1556792"/>
              <a:ext cx="27926" cy="2880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7869324" y="2276872"/>
              <a:ext cx="180020" cy="18002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54" name="直接连接符 53"/>
            <p:cNvCxnSpPr>
              <a:stCxn id="31" idx="0"/>
              <a:endCxn id="53" idx="3"/>
            </p:cNvCxnSpPr>
            <p:nvPr/>
          </p:nvCxnSpPr>
          <p:spPr>
            <a:xfrm flipH="1" flipV="1">
              <a:off x="8049344" y="2366882"/>
              <a:ext cx="350116" cy="34203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53" idx="1"/>
              <a:endCxn id="27" idx="5"/>
            </p:cNvCxnSpPr>
            <p:nvPr/>
          </p:nvCxnSpPr>
          <p:spPr>
            <a:xfrm flipH="1" flipV="1">
              <a:off x="7473499" y="2141920"/>
              <a:ext cx="395825" cy="2249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6825208" y="2348880"/>
              <a:ext cx="180020" cy="18002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65" name="直接连接符 64"/>
            <p:cNvCxnSpPr>
              <a:stCxn id="30" idx="0"/>
              <a:endCxn id="64" idx="2"/>
            </p:cNvCxnSpPr>
            <p:nvPr/>
          </p:nvCxnSpPr>
          <p:spPr>
            <a:xfrm flipV="1">
              <a:off x="6583104" y="2528900"/>
              <a:ext cx="332114" cy="2160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64" idx="0"/>
              <a:endCxn id="27" idx="3"/>
            </p:cNvCxnSpPr>
            <p:nvPr/>
          </p:nvCxnSpPr>
          <p:spPr>
            <a:xfrm flipV="1">
              <a:off x="6915218" y="2141920"/>
              <a:ext cx="289659" cy="20696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a:off x="5637076" y="1880828"/>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30000" dirty="0" smtClean="0">
                  <a:solidFill>
                    <a:schemeClr val="tx1"/>
                  </a:solidFill>
                  <a:latin typeface="Times New Roman" pitchFamily="18" charset="0"/>
                  <a:cs typeface="Times New Roman" pitchFamily="18" charset="0"/>
                </a:rPr>
                <a:t>'</a:t>
              </a:r>
              <a:r>
                <a:rPr lang="en-US" altLang="zh-CN" baseline="-25000" dirty="0" smtClean="0">
                  <a:solidFill>
                    <a:schemeClr val="tx1"/>
                  </a:solidFill>
                  <a:latin typeface="Times New Roman" pitchFamily="18" charset="0"/>
                  <a:cs typeface="Times New Roman" pitchFamily="18" charset="0"/>
                </a:rPr>
                <a:t>3</a:t>
              </a:r>
              <a:endParaRPr lang="zh-CN" altLang="en-US" dirty="0">
                <a:solidFill>
                  <a:schemeClr val="tx1"/>
                </a:solidFill>
                <a:latin typeface="Times New Roman" pitchFamily="18" charset="0"/>
                <a:cs typeface="Times New Roman" pitchFamily="18" charset="0"/>
              </a:endParaRPr>
            </a:p>
          </p:txBody>
        </p:sp>
        <p:cxnSp>
          <p:nvCxnSpPr>
            <p:cNvPr id="75" name="直接连接符 74"/>
            <p:cNvCxnSpPr>
              <a:stCxn id="74" idx="6"/>
              <a:endCxn id="80" idx="1"/>
            </p:cNvCxnSpPr>
            <p:nvPr/>
          </p:nvCxnSpPr>
          <p:spPr>
            <a:xfrm flipV="1">
              <a:off x="6016964" y="2042846"/>
              <a:ext cx="448204" cy="12017"/>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6465168" y="1952836"/>
              <a:ext cx="180020" cy="180020"/>
            </a:xfrm>
            <a:prstGeom prst="rect">
              <a:avLst/>
            </a:prstGeom>
            <a:solidFill>
              <a:srgbClr val="009900"/>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82" name="直接连接符 81"/>
            <p:cNvCxnSpPr>
              <a:stCxn id="80" idx="3"/>
              <a:endCxn id="27" idx="2"/>
            </p:cNvCxnSpPr>
            <p:nvPr/>
          </p:nvCxnSpPr>
          <p:spPr>
            <a:xfrm flipV="1">
              <a:off x="6645188" y="2018859"/>
              <a:ext cx="504056" cy="23987"/>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70093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linds(horizontal)">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500"/>
                                        <p:tgtEl>
                                          <p:spTgt spid="51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1" grpId="0"/>
      <p:bldP spid="2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MH-based Learning algorithm</a:t>
            </a:r>
            <a:endParaRPr lang="zh-CN" altLang="en-US" dirty="0"/>
          </a:p>
        </p:txBody>
      </p:sp>
      <p:pic>
        <p:nvPicPr>
          <p:cNvPr id="87043" name="Picture 3"/>
          <p:cNvPicPr>
            <a:picLocks noChangeAspect="1" noChangeArrowheads="1"/>
          </p:cNvPicPr>
          <p:nvPr/>
        </p:nvPicPr>
        <p:blipFill>
          <a:blip r:embed="rId2" cstate="print"/>
          <a:srcRect/>
          <a:stretch>
            <a:fillRect/>
          </a:stretch>
        </p:blipFill>
        <p:spPr bwMode="auto">
          <a:xfrm>
            <a:off x="1748647" y="1066800"/>
            <a:ext cx="6170802" cy="5094126"/>
          </a:xfrm>
          <a:prstGeom prst="rect">
            <a:avLst/>
          </a:prstGeom>
          <a:noFill/>
          <a:ln w="9525">
            <a:noFill/>
            <a:miter lim="800000"/>
            <a:headEnd/>
            <a:tailEnd/>
          </a:ln>
        </p:spPr>
      </p:pic>
      <p:sp>
        <p:nvSpPr>
          <p:cNvPr id="6" name="矩形 5"/>
          <p:cNvSpPr/>
          <p:nvPr/>
        </p:nvSpPr>
        <p:spPr>
          <a:xfrm>
            <a:off x="2576738" y="2434953"/>
            <a:ext cx="5112570" cy="900100"/>
          </a:xfrm>
          <a:prstGeom prst="rect">
            <a:avLst/>
          </a:prstGeom>
          <a:solidFill>
            <a:srgbClr val="FFCC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540732" y="4019129"/>
            <a:ext cx="5112570" cy="1548172"/>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标注 7"/>
          <p:cNvSpPr/>
          <p:nvPr/>
        </p:nvSpPr>
        <p:spPr>
          <a:xfrm>
            <a:off x="7025683" y="1750876"/>
            <a:ext cx="2880320" cy="698376"/>
          </a:xfrm>
          <a:prstGeom prst="wedgeRectCallout">
            <a:avLst>
              <a:gd name="adj1" fmla="val -57603"/>
              <a:gd name="adj2" fmla="val 108906"/>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400" dirty="0" smtClean="0">
                <a:ln>
                  <a:solidFill>
                    <a:srgbClr val="FF0000"/>
                  </a:solidFill>
                  <a:prstDash val="solid"/>
                </a:ln>
                <a:solidFill>
                  <a:srgbClr val="FF3300"/>
                </a:solidFill>
                <a:latin typeface="Times New Roman" pitchFamily="18" charset="0"/>
                <a:cs typeface="Times New Roman" pitchFamily="18" charset="0"/>
              </a:rPr>
              <a:t>Random Sampling</a:t>
            </a:r>
            <a:endParaRPr lang="zh-CN" altLang="en-US" sz="2400" dirty="0">
              <a:ln>
                <a:solidFill>
                  <a:srgbClr val="FF0000"/>
                </a:solidFill>
                <a:prstDash val="solid"/>
              </a:ln>
              <a:solidFill>
                <a:srgbClr val="FF3300"/>
              </a:solidFill>
              <a:latin typeface="Times New Roman" pitchFamily="18" charset="0"/>
              <a:cs typeface="Times New Roman" pitchFamily="18" charset="0"/>
            </a:endParaRPr>
          </a:p>
        </p:txBody>
      </p:sp>
      <p:sp>
        <p:nvSpPr>
          <p:cNvPr id="9" name="矩形标注 8"/>
          <p:cNvSpPr/>
          <p:nvPr/>
        </p:nvSpPr>
        <p:spPr>
          <a:xfrm>
            <a:off x="7257257" y="3515073"/>
            <a:ext cx="2376265" cy="554360"/>
          </a:xfrm>
          <a:prstGeom prst="wedgeRectCallout">
            <a:avLst>
              <a:gd name="adj1" fmla="val -57603"/>
              <a:gd name="adj2" fmla="val 108906"/>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400" dirty="0" smtClean="0">
                <a:ln>
                  <a:solidFill>
                    <a:srgbClr val="FF0000"/>
                  </a:solidFill>
                  <a:prstDash val="solid"/>
                </a:ln>
                <a:solidFill>
                  <a:srgbClr val="FF3300"/>
                </a:solidFill>
                <a:latin typeface="Times New Roman" pitchFamily="18" charset="0"/>
                <a:cs typeface="Times New Roman" pitchFamily="18" charset="0"/>
              </a:rPr>
              <a:t>Update</a:t>
            </a:r>
            <a:endParaRPr lang="zh-CN" altLang="en-US" sz="2400" dirty="0">
              <a:ln>
                <a:solidFill>
                  <a:srgbClr val="FF0000"/>
                </a:solidFill>
                <a:prstDash val="solid"/>
              </a:ln>
              <a:solidFill>
                <a:srgbClr val="FF3300"/>
              </a:solidFill>
              <a:latin typeface="Times New Roman" pitchFamily="18" charset="0"/>
              <a:cs typeface="Times New Roman" pitchFamily="18" charset="0"/>
            </a:endParaRPr>
          </a:p>
        </p:txBody>
      </p:sp>
      <p:sp>
        <p:nvSpPr>
          <p:cNvPr id="1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a:t>
            </a:r>
            <a:r>
              <a:rPr lang="en-US" altLang="zh-CN" sz="1400" kern="0" dirty="0" smtClean="0"/>
              <a:t>J. </a:t>
            </a:r>
            <a:r>
              <a:rPr lang="en-US" altLang="zh-CN" sz="1400" kern="0" dirty="0"/>
              <a:t>Tang, </a:t>
            </a:r>
            <a:r>
              <a:rPr lang="en-US" altLang="zh-CN" sz="1400" kern="0" dirty="0" smtClean="0"/>
              <a:t>Y. </a:t>
            </a:r>
            <a:r>
              <a:rPr lang="en-US" altLang="zh-CN" sz="1400" kern="0" dirty="0"/>
              <a:t>Zhang, </a:t>
            </a:r>
            <a:r>
              <a:rPr lang="en-US" altLang="zh-CN" sz="1400" kern="0" dirty="0" smtClean="0"/>
              <a:t>J. </a:t>
            </a:r>
            <a:r>
              <a:rPr lang="en-US" altLang="zh-CN" sz="1400" kern="0" dirty="0"/>
              <a:t>Sun, </a:t>
            </a:r>
            <a:r>
              <a:rPr lang="en-US" altLang="zh-CN" sz="1400" kern="0" dirty="0" smtClean="0"/>
              <a:t>J. </a:t>
            </a:r>
            <a:r>
              <a:rPr lang="en-US" altLang="zh-CN" sz="1400" kern="0" dirty="0" err="1"/>
              <a:t>Rao</a:t>
            </a:r>
            <a:r>
              <a:rPr lang="en-US" altLang="zh-CN" sz="1400" kern="0" dirty="0"/>
              <a:t>, </a:t>
            </a:r>
            <a:r>
              <a:rPr lang="en-US" altLang="zh-CN" sz="1400" kern="0" dirty="0" smtClean="0"/>
              <a:t>W. </a:t>
            </a:r>
            <a:r>
              <a:rPr lang="en-US" altLang="zh-CN" sz="1400" kern="0" dirty="0"/>
              <a:t>Yu, </a:t>
            </a:r>
            <a:r>
              <a:rPr lang="en-US" altLang="zh-CN" sz="1400" kern="0" dirty="0" smtClean="0"/>
              <a:t>Y. </a:t>
            </a:r>
            <a:r>
              <a:rPr lang="en-US" altLang="zh-CN" sz="1400" kern="0" dirty="0"/>
              <a:t>Chen, and ACM Fong. Quantitative Study of Individual Emotional States in Social Networks. IEEE </a:t>
            </a:r>
            <a:r>
              <a:rPr lang="en-US" altLang="zh-CN" sz="1400" kern="0" dirty="0" smtClean="0"/>
              <a:t>TAC, </a:t>
            </a:r>
            <a:r>
              <a:rPr lang="en-US" altLang="zh-CN" sz="1400" kern="0" dirty="0"/>
              <a:t>2012, Volume 3, Issue 2, Pages 132-144. </a:t>
            </a:r>
          </a:p>
        </p:txBody>
      </p:sp>
    </p:spTree>
    <p:extLst>
      <p:ext uri="{BB962C8B-B14F-4D97-AF65-F5344CB8AC3E}">
        <p14:creationId xmlns:p14="http://schemas.microsoft.com/office/powerpoint/2010/main" val="624648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5300" y="1066800"/>
            <a:ext cx="8832850" cy="5334000"/>
          </a:xfrm>
        </p:spPr>
        <p:txBody>
          <a:bodyPr>
            <a:noAutofit/>
          </a:bodyPr>
          <a:lstStyle/>
          <a:p>
            <a:r>
              <a:rPr lang="en-US" altLang="zh-CN" sz="2800" dirty="0" smtClean="0">
                <a:latin typeface="Arial" pitchFamily="34" charset="0"/>
                <a:cs typeface="Arial" pitchFamily="34" charset="0"/>
              </a:rPr>
              <a:t>Data Set</a:t>
            </a:r>
            <a:endParaRPr lang="en-US" altLang="zh-CN" sz="20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000" dirty="0" smtClean="0">
              <a:latin typeface="Arial" pitchFamily="34" charset="0"/>
              <a:cs typeface="Arial" pitchFamily="34" charset="0"/>
            </a:endParaRPr>
          </a:p>
          <a:p>
            <a:r>
              <a:rPr lang="en-US" altLang="zh-CN" sz="2800" dirty="0" smtClean="0">
                <a:latin typeface="Arial" pitchFamily="34" charset="0"/>
                <a:cs typeface="Arial" pitchFamily="34" charset="0"/>
              </a:rPr>
              <a:t>Baseline</a:t>
            </a:r>
          </a:p>
          <a:p>
            <a:pPr lvl="1"/>
            <a:r>
              <a:rPr lang="en-US" altLang="zh-CN" sz="2000" dirty="0" smtClean="0">
                <a:latin typeface="Arial" pitchFamily="34" charset="0"/>
                <a:cs typeface="Arial" pitchFamily="34" charset="0"/>
              </a:rPr>
              <a:t>SVM</a:t>
            </a:r>
          </a:p>
          <a:p>
            <a:pPr lvl="1"/>
            <a:r>
              <a:rPr lang="en-US" altLang="zh-CN" sz="2000" dirty="0" smtClean="0">
                <a:latin typeface="Arial" pitchFamily="34" charset="0"/>
                <a:cs typeface="Arial" pitchFamily="34" charset="0"/>
              </a:rPr>
              <a:t>SVM with network features</a:t>
            </a:r>
          </a:p>
          <a:p>
            <a:pPr lvl="1"/>
            <a:r>
              <a:rPr lang="en-US" altLang="zh-CN" sz="2000" dirty="0" smtClean="0">
                <a:latin typeface="Arial" pitchFamily="34" charset="0"/>
                <a:cs typeface="Arial" pitchFamily="34" charset="0"/>
              </a:rPr>
              <a:t>Naïve </a:t>
            </a:r>
            <a:r>
              <a:rPr lang="en-US" altLang="zh-CN" sz="2000" dirty="0" err="1" smtClean="0">
                <a:latin typeface="Arial" pitchFamily="34" charset="0"/>
                <a:cs typeface="Arial" pitchFamily="34" charset="0"/>
              </a:rPr>
              <a:t>Bayes</a:t>
            </a:r>
            <a:endParaRPr lang="en-US" altLang="zh-CN" sz="2000" dirty="0" smtClean="0">
              <a:latin typeface="Arial" pitchFamily="34" charset="0"/>
              <a:cs typeface="Arial" pitchFamily="34" charset="0"/>
            </a:endParaRPr>
          </a:p>
          <a:p>
            <a:pPr lvl="1"/>
            <a:r>
              <a:rPr lang="en-US" altLang="zh-CN" sz="2000" dirty="0" smtClean="0">
                <a:latin typeface="Arial" pitchFamily="34" charset="0"/>
                <a:cs typeface="Arial" pitchFamily="34" charset="0"/>
              </a:rPr>
              <a:t>Naïve </a:t>
            </a:r>
            <a:r>
              <a:rPr lang="en-US" altLang="zh-CN" sz="2000" dirty="0" err="1" smtClean="0">
                <a:latin typeface="Arial" pitchFamily="34" charset="0"/>
                <a:cs typeface="Arial" pitchFamily="34" charset="0"/>
              </a:rPr>
              <a:t>Bayes</a:t>
            </a:r>
            <a:r>
              <a:rPr lang="en-US" altLang="zh-CN" sz="2000" dirty="0" smtClean="0">
                <a:latin typeface="Arial" pitchFamily="34" charset="0"/>
                <a:cs typeface="Arial" pitchFamily="34" charset="0"/>
              </a:rPr>
              <a:t> with network features</a:t>
            </a:r>
          </a:p>
          <a:p>
            <a:r>
              <a:rPr lang="en-US" altLang="zh-CN" sz="2800" dirty="0" smtClean="0">
                <a:latin typeface="Arial" pitchFamily="34" charset="0"/>
                <a:cs typeface="Arial" pitchFamily="34" charset="0"/>
              </a:rPr>
              <a:t>Evaluation Measure:</a:t>
            </a:r>
          </a:p>
          <a:p>
            <a:pPr lvl="1">
              <a:buNone/>
            </a:pPr>
            <a:r>
              <a:rPr lang="en-US" altLang="zh-CN" sz="2400" dirty="0" smtClean="0">
                <a:latin typeface="Arial" pitchFamily="34" charset="0"/>
                <a:cs typeface="Arial" pitchFamily="34" charset="0"/>
              </a:rPr>
              <a:t>Precision, Recall, F1-Measure</a:t>
            </a:r>
          </a:p>
        </p:txBody>
      </p:sp>
      <p:graphicFrame>
        <p:nvGraphicFramePr>
          <p:cNvPr id="8" name="表格 7"/>
          <p:cNvGraphicFramePr>
            <a:graphicFrameLocks noGrp="1"/>
          </p:cNvGraphicFramePr>
          <p:nvPr>
            <p:extLst>
              <p:ext uri="{D42A27DB-BD31-4B8C-83A1-F6EECF244321}">
                <p14:modId xmlns:p14="http://schemas.microsoft.com/office/powerpoint/2010/main" val="3132128647"/>
              </p:ext>
            </p:extLst>
          </p:nvPr>
        </p:nvGraphicFramePr>
        <p:xfrm>
          <a:off x="660400" y="1676400"/>
          <a:ext cx="8585200" cy="1600200"/>
        </p:xfrm>
        <a:graphic>
          <a:graphicData uri="http://schemas.openxmlformats.org/drawingml/2006/table">
            <a:tbl>
              <a:tblPr firstRow="1" bandRow="1">
                <a:tableStyleId>{2D5ABB26-0587-4C30-8999-92F81FD0307C}</a:tableStyleId>
              </a:tblPr>
              <a:tblGrid>
                <a:gridCol w="1981200"/>
                <a:gridCol w="1651000"/>
                <a:gridCol w="1518920"/>
                <a:gridCol w="1717040"/>
                <a:gridCol w="1717040"/>
              </a:tblGrid>
              <a:tr h="533400">
                <a:tc>
                  <a:txBody>
                    <a:bodyPr/>
                    <a:lstStyle/>
                    <a:p>
                      <a:pPr algn="ctr"/>
                      <a:endParaRPr lang="zh-CN" altLang="en-US" sz="1800" b="1"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mn-lt"/>
                          <a:cs typeface="+mn-cs"/>
                        </a:rPr>
                        <a:t>#Users</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mn-lt"/>
                          <a:cs typeface="+mn-cs"/>
                        </a:rPr>
                        <a:t>Avg.</a:t>
                      </a:r>
                      <a:r>
                        <a:rPr lang="en-US" altLang="zh-CN" sz="1800" b="1" baseline="0" dirty="0" smtClean="0">
                          <a:solidFill>
                            <a:schemeClr val="tx1"/>
                          </a:solidFill>
                          <a:latin typeface="+mn-lt"/>
                          <a:cs typeface="+mn-cs"/>
                        </a:rPr>
                        <a:t> Links</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mn-lt"/>
                          <a:cs typeface="+mn-cs"/>
                        </a:rPr>
                        <a:t>#Labels</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Arial" pitchFamily="34" charset="0"/>
                          <a:cs typeface="Arial" pitchFamily="34" charset="0"/>
                        </a:rPr>
                        <a:t>Other</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533400">
                <a:tc>
                  <a:txBody>
                    <a:bodyPr/>
                    <a:lstStyle/>
                    <a:p>
                      <a:pPr algn="ctr"/>
                      <a:r>
                        <a:rPr lang="en-US" altLang="zh-CN" sz="2400" dirty="0" smtClean="0"/>
                        <a:t>MSN</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30</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3.2</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9,869</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&gt;36,000hr</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a:r>
                        <a:rPr lang="en-US" altLang="zh-CN" sz="2400" dirty="0" err="1" smtClean="0"/>
                        <a:t>LiveJournal</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469,707</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49.6</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2,665,166</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标题 1"/>
          <p:cNvSpPr>
            <a:spLocks noGrp="1"/>
          </p:cNvSpPr>
          <p:nvPr>
            <p:ph type="title"/>
          </p:nvPr>
        </p:nvSpPr>
        <p:spPr>
          <a:xfrm>
            <a:off x="495300" y="0"/>
            <a:ext cx="8915400" cy="1143000"/>
          </a:xfrm>
        </p:spPr>
        <p:txBody>
          <a:bodyPr/>
          <a:lstStyle/>
          <a:p>
            <a:r>
              <a:rPr lang="en-US" altLang="zh-CN" dirty="0" smtClean="0"/>
              <a:t>Experiment</a:t>
            </a:r>
            <a:endParaRPr lang="zh-CN" altLang="en-US" dirty="0"/>
          </a:p>
        </p:txBody>
      </p:sp>
    </p:spTree>
    <p:extLst>
      <p:ext uri="{BB962C8B-B14F-4D97-AF65-F5344CB8AC3E}">
        <p14:creationId xmlns:p14="http://schemas.microsoft.com/office/powerpoint/2010/main" val="42147296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Preliminaries</a:t>
            </a:r>
            <a:endParaRPr lang="en-US" dirty="0"/>
          </a:p>
        </p:txBody>
      </p:sp>
    </p:spTree>
    <p:extLst>
      <p:ext uri="{BB962C8B-B14F-4D97-AF65-F5344CB8AC3E}">
        <p14:creationId xmlns:p14="http://schemas.microsoft.com/office/powerpoint/2010/main" val="804352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 Result</a:t>
            </a:r>
            <a:endParaRPr lang="zh-CN" altLang="en-US" dirty="0"/>
          </a:p>
        </p:txBody>
      </p:sp>
      <p:pic>
        <p:nvPicPr>
          <p:cNvPr id="5122" name="Picture 2"/>
          <p:cNvPicPr>
            <a:picLocks noChangeAspect="1" noChangeArrowheads="1"/>
          </p:cNvPicPr>
          <p:nvPr/>
        </p:nvPicPr>
        <p:blipFill>
          <a:blip r:embed="rId3" cstate="print"/>
          <a:srcRect/>
          <a:stretch>
            <a:fillRect/>
          </a:stretch>
        </p:blipFill>
        <p:spPr bwMode="auto">
          <a:xfrm>
            <a:off x="851270" y="980627"/>
            <a:ext cx="8435638" cy="5663085"/>
          </a:xfrm>
          <a:prstGeom prst="rect">
            <a:avLst/>
          </a:prstGeom>
          <a:noFill/>
          <a:ln w="9525">
            <a:noFill/>
            <a:miter lim="800000"/>
            <a:headEnd/>
            <a:tailEnd/>
          </a:ln>
          <a:effectLst/>
        </p:spPr>
      </p:pic>
      <p:sp>
        <p:nvSpPr>
          <p:cNvPr id="4" name="矩形 3"/>
          <p:cNvSpPr/>
          <p:nvPr/>
        </p:nvSpPr>
        <p:spPr>
          <a:xfrm>
            <a:off x="8280821" y="1571612"/>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280821" y="2786058"/>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280821" y="4071942"/>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280821" y="5357826"/>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417347" y="1571612"/>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417347" y="2857496"/>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417347" y="5072074"/>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417347" y="5357826"/>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7583914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Factor Contributions</a:t>
            </a:r>
            <a:endParaRPr lang="zh-CN" altLang="en-US" dirty="0"/>
          </a:p>
        </p:txBody>
      </p:sp>
      <p:pic>
        <p:nvPicPr>
          <p:cNvPr id="6147" name="Picture 3"/>
          <p:cNvPicPr>
            <a:picLocks noChangeAspect="1" noChangeArrowheads="1"/>
          </p:cNvPicPr>
          <p:nvPr/>
        </p:nvPicPr>
        <p:blipFill>
          <a:blip r:embed="rId3" cstate="print"/>
          <a:srcRect/>
          <a:stretch>
            <a:fillRect/>
          </a:stretch>
        </p:blipFill>
        <p:spPr bwMode="auto">
          <a:xfrm>
            <a:off x="77751" y="1500178"/>
            <a:ext cx="9673509" cy="3952649"/>
          </a:xfrm>
          <a:prstGeom prst="rect">
            <a:avLst/>
          </a:prstGeom>
          <a:noFill/>
          <a:ln w="9525">
            <a:noFill/>
            <a:miter lim="800000"/>
            <a:headEnd/>
            <a:tailEnd/>
          </a:ln>
          <a:effectLst/>
        </p:spPr>
      </p:pic>
      <p:sp>
        <p:nvSpPr>
          <p:cNvPr id="4" name="内容占位符 2"/>
          <p:cNvSpPr>
            <a:spLocks noGrp="1"/>
          </p:cNvSpPr>
          <p:nvPr>
            <p:ph idx="1"/>
          </p:nvPr>
        </p:nvSpPr>
        <p:spPr>
          <a:xfrm>
            <a:off x="386926" y="5572148"/>
            <a:ext cx="9139237" cy="696899"/>
          </a:xfrm>
        </p:spPr>
        <p:txBody>
          <a:bodyPr/>
          <a:lstStyle/>
          <a:p>
            <a:r>
              <a:rPr lang="en-US" altLang="zh-CN" sz="2800" dirty="0" smtClean="0"/>
              <a:t>All factors are important for predicting user emotions</a:t>
            </a:r>
          </a:p>
          <a:p>
            <a:endParaRPr lang="zh-CN" altLang="en-US" sz="2800" dirty="0"/>
          </a:p>
        </p:txBody>
      </p:sp>
      <p:sp>
        <p:nvSpPr>
          <p:cNvPr id="5" name="TextBox 4"/>
          <p:cNvSpPr txBox="1"/>
          <p:nvPr/>
        </p:nvSpPr>
        <p:spPr>
          <a:xfrm>
            <a:off x="2399093" y="5143512"/>
            <a:ext cx="940206" cy="400110"/>
          </a:xfrm>
          <a:prstGeom prst="rect">
            <a:avLst/>
          </a:prstGeom>
          <a:solidFill>
            <a:schemeClr val="bg1"/>
          </a:solidFill>
        </p:spPr>
        <p:txBody>
          <a:bodyPr wrap="none" rtlCol="0">
            <a:spAutoFit/>
          </a:bodyPr>
          <a:lstStyle/>
          <a:p>
            <a:r>
              <a:rPr lang="en-US" altLang="zh-CN" sz="2000" dirty="0" smtClean="0"/>
              <a:t>Mobile</a:t>
            </a:r>
            <a:endParaRPr lang="zh-CN" altLang="en-US" sz="2000" dirty="0"/>
          </a:p>
        </p:txBody>
      </p:sp>
    </p:spTree>
    <p:extLst>
      <p:ext uri="{BB962C8B-B14F-4D97-AF65-F5344CB8AC3E}">
        <p14:creationId xmlns:p14="http://schemas.microsoft.com/office/powerpoint/2010/main" val="603679258"/>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Summaries</a:t>
            </a:r>
            <a:endParaRPr lang="en-US" dirty="0"/>
          </a:p>
        </p:txBody>
      </p:sp>
      <p:sp>
        <p:nvSpPr>
          <p:cNvPr id="3" name="Content Placeholder 2"/>
          <p:cNvSpPr>
            <a:spLocks noGrp="1"/>
          </p:cNvSpPr>
          <p:nvPr>
            <p:ph idx="1"/>
          </p:nvPr>
        </p:nvSpPr>
        <p:spPr>
          <a:xfrm>
            <a:off x="990603" y="1600201"/>
            <a:ext cx="8499477" cy="4525962"/>
          </a:xfrm>
        </p:spPr>
        <p:txBody>
          <a:bodyPr/>
          <a:lstStyle/>
          <a:p>
            <a:r>
              <a:rPr lang="en-US" dirty="0" smtClean="0"/>
              <a:t>Applications</a:t>
            </a:r>
          </a:p>
          <a:p>
            <a:pPr lvl="1"/>
            <a:r>
              <a:rPr lang="en-US" dirty="0" smtClean="0"/>
              <a:t>Social advertising</a:t>
            </a:r>
          </a:p>
          <a:p>
            <a:pPr lvl="1"/>
            <a:r>
              <a:rPr lang="en-US" dirty="0" smtClean="0"/>
              <a:t>Opinion leader finding</a:t>
            </a:r>
          </a:p>
          <a:p>
            <a:pPr lvl="1"/>
            <a:r>
              <a:rPr lang="en-US" dirty="0" smtClean="0"/>
              <a:t>Social recommendation</a:t>
            </a:r>
          </a:p>
          <a:p>
            <a:pPr lvl="1"/>
            <a:r>
              <a:rPr lang="en-US" dirty="0" smtClean="0"/>
              <a:t>Emotion analysis</a:t>
            </a:r>
          </a:p>
          <a:p>
            <a:pPr lvl="1"/>
            <a:r>
              <a:rPr lang="en-US" dirty="0"/>
              <a:t>e</a:t>
            </a:r>
            <a:r>
              <a:rPr lang="en-US" dirty="0" smtClean="0"/>
              <a:t>tc.</a:t>
            </a:r>
            <a:endParaRPr lang="en-US" dirty="0"/>
          </a:p>
        </p:txBody>
      </p:sp>
    </p:spTree>
    <p:extLst>
      <p:ext uri="{BB962C8B-B14F-4D97-AF65-F5344CB8AC3E}">
        <p14:creationId xmlns:p14="http://schemas.microsoft.com/office/powerpoint/2010/main" val="4284058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dirty="0" smtClean="0">
                <a:solidFill>
                  <a:schemeClr val="tx1"/>
                </a:solidFill>
                <a:latin typeface="+mn-lt"/>
                <a:ea typeface="隶书" pitchFamily="49" charset="-122"/>
              </a:rPr>
              <a:t>Social Influence Summaries</a:t>
            </a:r>
            <a:endParaRPr kumimoji="1" lang="zh-CN" altLang="en-US" sz="4800" dirty="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837725912"/>
              </p:ext>
            </p:extLst>
          </p:nvPr>
        </p:nvGraphicFramePr>
        <p:xfrm>
          <a:off x="-908050" y="1676401"/>
          <a:ext cx="695477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230648"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471949"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247318"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633998" y="1869724"/>
            <a:ext cx="431800"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3981144" y="3276601"/>
            <a:ext cx="430213"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3670511" y="4710112"/>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sp>
        <p:nvSpPr>
          <p:cNvPr id="2" name="Rectangle 1"/>
          <p:cNvSpPr/>
          <p:nvPr/>
        </p:nvSpPr>
        <p:spPr>
          <a:xfrm>
            <a:off x="5200650" y="1600200"/>
            <a:ext cx="2971800" cy="12192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2000" dirty="0">
                <a:solidFill>
                  <a:srgbClr val="000000"/>
                </a:solidFill>
              </a:rPr>
              <a:t>Randomization test</a:t>
            </a:r>
          </a:p>
          <a:p>
            <a:pPr marL="342900" lvl="1" indent="-342900">
              <a:buFont typeface="Wingdings" charset="2"/>
              <a:buChar char="§"/>
            </a:pPr>
            <a:r>
              <a:rPr lang="en-US" sz="2000" dirty="0">
                <a:solidFill>
                  <a:srgbClr val="000000"/>
                </a:solidFill>
              </a:rPr>
              <a:t>Shuffle test</a:t>
            </a:r>
          </a:p>
          <a:p>
            <a:pPr marL="342900" lvl="1" indent="-342900">
              <a:buFont typeface="Wingdings" charset="2"/>
              <a:buChar char="§"/>
            </a:pPr>
            <a:r>
              <a:rPr lang="en-US" sz="2000" dirty="0">
                <a:solidFill>
                  <a:srgbClr val="000000"/>
                </a:solidFill>
              </a:rPr>
              <a:t>Reverse </a:t>
            </a:r>
            <a:r>
              <a:rPr lang="en-US" sz="2000" dirty="0" smtClean="0">
                <a:solidFill>
                  <a:srgbClr val="000000"/>
                </a:solidFill>
              </a:rPr>
              <a:t>test</a:t>
            </a:r>
            <a:endParaRPr lang="en-US" sz="1600" dirty="0">
              <a:solidFill>
                <a:srgbClr val="000000"/>
              </a:solidFill>
            </a:endParaRPr>
          </a:p>
        </p:txBody>
      </p:sp>
      <p:sp>
        <p:nvSpPr>
          <p:cNvPr id="16" name="Rectangle 15"/>
          <p:cNvSpPr/>
          <p:nvPr/>
        </p:nvSpPr>
        <p:spPr>
          <a:xfrm>
            <a:off x="5530850" y="3657600"/>
            <a:ext cx="4127500" cy="13716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2000" dirty="0" smtClean="0">
                <a:solidFill>
                  <a:srgbClr val="000000"/>
                </a:solidFill>
              </a:rPr>
              <a:t>Reachability</a:t>
            </a:r>
            <a:r>
              <a:rPr lang="en-US" sz="2000" dirty="0">
                <a:solidFill>
                  <a:srgbClr val="000000"/>
                </a:solidFill>
              </a:rPr>
              <a:t>-based methods</a:t>
            </a:r>
          </a:p>
          <a:p>
            <a:pPr marL="342900" lvl="1" indent="-342900">
              <a:buFont typeface="Wingdings" charset="2"/>
              <a:buChar char="§"/>
            </a:pPr>
            <a:r>
              <a:rPr lang="en-US" sz="2000" dirty="0">
                <a:solidFill>
                  <a:srgbClr val="000000"/>
                </a:solidFill>
              </a:rPr>
              <a:t>Structure Similarity</a:t>
            </a:r>
          </a:p>
          <a:p>
            <a:pPr marL="342900" lvl="1" indent="-342900">
              <a:buFont typeface="Wingdings" charset="2"/>
              <a:buChar char="§"/>
            </a:pPr>
            <a:r>
              <a:rPr lang="en-US" sz="2000" dirty="0" smtClean="0">
                <a:solidFill>
                  <a:srgbClr val="000000"/>
                </a:solidFill>
              </a:rPr>
              <a:t>Structure + Content </a:t>
            </a:r>
            <a:r>
              <a:rPr lang="en-US" sz="2000" dirty="0">
                <a:solidFill>
                  <a:srgbClr val="000000"/>
                </a:solidFill>
              </a:rPr>
              <a:t>Similarity</a:t>
            </a:r>
          </a:p>
          <a:p>
            <a:pPr marL="342900" lvl="1" indent="-342900">
              <a:buFont typeface="Wingdings" charset="2"/>
              <a:buChar char="§"/>
            </a:pPr>
            <a:r>
              <a:rPr lang="en-US" sz="2000" dirty="0">
                <a:solidFill>
                  <a:srgbClr val="000000"/>
                </a:solidFill>
              </a:rPr>
              <a:t>Action-based methods</a:t>
            </a:r>
          </a:p>
        </p:txBody>
      </p:sp>
      <p:sp>
        <p:nvSpPr>
          <p:cNvPr id="17" name="Rectangle 16"/>
          <p:cNvSpPr/>
          <p:nvPr/>
        </p:nvSpPr>
        <p:spPr>
          <a:xfrm>
            <a:off x="4292600" y="5257800"/>
            <a:ext cx="4127500" cy="10668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2000" dirty="0">
                <a:solidFill>
                  <a:srgbClr val="000000"/>
                </a:solidFill>
              </a:rPr>
              <a:t>Linear Threshold Model</a:t>
            </a:r>
          </a:p>
          <a:p>
            <a:pPr marL="342900" lvl="1" indent="-342900">
              <a:buFont typeface="Wingdings" charset="2"/>
              <a:buChar char="§"/>
            </a:pPr>
            <a:r>
              <a:rPr lang="en-US" sz="2000" dirty="0">
                <a:solidFill>
                  <a:srgbClr val="000000"/>
                </a:solidFill>
              </a:rPr>
              <a:t>Cascade </a:t>
            </a:r>
            <a:r>
              <a:rPr lang="en-US" sz="2000" dirty="0" smtClean="0">
                <a:solidFill>
                  <a:srgbClr val="000000"/>
                </a:solidFill>
              </a:rPr>
              <a:t>Model</a:t>
            </a:r>
          </a:p>
          <a:p>
            <a:pPr marL="342900" lvl="1" indent="-342900">
              <a:buFont typeface="Wingdings" charset="2"/>
              <a:buChar char="§"/>
            </a:pPr>
            <a:r>
              <a:rPr lang="en-US" sz="2000" dirty="0" smtClean="0">
                <a:solidFill>
                  <a:srgbClr val="000000"/>
                </a:solidFill>
              </a:rPr>
              <a:t>Algorithms</a:t>
            </a:r>
            <a:endParaRPr lang="en-US" sz="2000" dirty="0">
              <a:solidFill>
                <a:srgbClr val="000000"/>
              </a:solidFill>
            </a:endParaRPr>
          </a:p>
        </p:txBody>
      </p:sp>
    </p:spTree>
    <p:custDataLst>
      <p:tags r:id="rId1"/>
    </p:custDataLst>
    <p:extLst>
      <p:ext uri="{BB962C8B-B14F-4D97-AF65-F5344CB8AC3E}">
        <p14:creationId xmlns:p14="http://schemas.microsoft.com/office/powerpoint/2010/main" val="42560372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 Publications</a:t>
            </a:r>
            <a:endParaRPr lang="en-US" dirty="0"/>
          </a:p>
        </p:txBody>
      </p:sp>
      <p:sp>
        <p:nvSpPr>
          <p:cNvPr id="3" name="Content Placeholder 2"/>
          <p:cNvSpPr>
            <a:spLocks noGrp="1"/>
          </p:cNvSpPr>
          <p:nvPr>
            <p:ph idx="1"/>
          </p:nvPr>
        </p:nvSpPr>
        <p:spPr>
          <a:xfrm>
            <a:off x="350841" y="1066801"/>
            <a:ext cx="9139237" cy="4929188"/>
          </a:xfrm>
        </p:spPr>
        <p:txBody>
          <a:bodyPr/>
          <a:lstStyle/>
          <a:p>
            <a:r>
              <a:rPr lang="en-US" sz="1400" dirty="0"/>
              <a:t>Jie Tang, </a:t>
            </a:r>
            <a:r>
              <a:rPr lang="en-US" sz="1400" dirty="0" err="1"/>
              <a:t>Jimeng</a:t>
            </a:r>
            <a:r>
              <a:rPr lang="en-US" sz="1400" dirty="0"/>
              <a:t> Sun, Chi Wang, and </a:t>
            </a:r>
            <a:r>
              <a:rPr lang="en-US" sz="1400" dirty="0" err="1"/>
              <a:t>Zi</a:t>
            </a:r>
            <a:r>
              <a:rPr lang="en-US" sz="1400" dirty="0"/>
              <a:t> Yang. Social Influence Analysis in Large-scale Networks. In </a:t>
            </a:r>
            <a:r>
              <a:rPr lang="en-US" sz="1400" b="1" dirty="0"/>
              <a:t>KDD’09</a:t>
            </a:r>
            <a:r>
              <a:rPr lang="en-US" sz="1400" dirty="0"/>
              <a:t>, pages 807-816, 2009. </a:t>
            </a:r>
          </a:p>
          <a:p>
            <a:r>
              <a:rPr lang="en-US" sz="1400" dirty="0" smtClean="0"/>
              <a:t>Jie </a:t>
            </a:r>
            <a:r>
              <a:rPr lang="en-US" sz="1400" dirty="0"/>
              <a:t>Tang, </a:t>
            </a:r>
            <a:r>
              <a:rPr lang="en-US" sz="1400" dirty="0" smtClean="0"/>
              <a:t>Jing </a:t>
            </a:r>
            <a:r>
              <a:rPr lang="en-US" sz="1400" dirty="0"/>
              <a:t>Zhang, </a:t>
            </a:r>
            <a:r>
              <a:rPr lang="en-US" sz="1400" dirty="0" err="1" smtClean="0"/>
              <a:t>Limin</a:t>
            </a:r>
            <a:r>
              <a:rPr lang="en-US" sz="1400" dirty="0" smtClean="0"/>
              <a:t> </a:t>
            </a:r>
            <a:r>
              <a:rPr lang="en-US" sz="1400" dirty="0"/>
              <a:t>Yao, </a:t>
            </a:r>
            <a:r>
              <a:rPr lang="en-US" sz="1400" dirty="0" err="1" smtClean="0"/>
              <a:t>Juanzi</a:t>
            </a:r>
            <a:r>
              <a:rPr lang="en-US" sz="1400" dirty="0" smtClean="0"/>
              <a:t> Li</a:t>
            </a:r>
            <a:r>
              <a:rPr lang="en-US" sz="1400" dirty="0"/>
              <a:t>, </a:t>
            </a:r>
            <a:r>
              <a:rPr lang="en-US" sz="1400" dirty="0" smtClean="0"/>
              <a:t>Li </a:t>
            </a:r>
            <a:r>
              <a:rPr lang="en-US" sz="1400" dirty="0"/>
              <a:t>Zhang, and </a:t>
            </a:r>
            <a:r>
              <a:rPr lang="en-US" sz="1400" dirty="0" err="1" smtClean="0"/>
              <a:t>Zhong</a:t>
            </a:r>
            <a:r>
              <a:rPr lang="en-US" sz="1400" dirty="0" smtClean="0"/>
              <a:t> </a:t>
            </a:r>
            <a:r>
              <a:rPr lang="en-US" sz="1400" dirty="0"/>
              <a:t>Su. </a:t>
            </a:r>
            <a:r>
              <a:rPr lang="en-US" sz="1400" dirty="0" err="1"/>
              <a:t>ArnetMiner</a:t>
            </a:r>
            <a:r>
              <a:rPr lang="en-US" sz="1400" dirty="0"/>
              <a:t>: Extraction and Mining of Academic Social Networks. In </a:t>
            </a:r>
            <a:r>
              <a:rPr lang="en-US" sz="1400" b="1" dirty="0" smtClean="0"/>
              <a:t>KDD’08</a:t>
            </a:r>
            <a:r>
              <a:rPr lang="en-US" sz="1400" dirty="0" smtClean="0"/>
              <a:t>, pages 990</a:t>
            </a:r>
            <a:r>
              <a:rPr lang="en-US" sz="1400" dirty="0"/>
              <a:t>-</a:t>
            </a:r>
            <a:r>
              <a:rPr lang="en-US" sz="1400" dirty="0" smtClean="0"/>
              <a:t>998, 2008.</a:t>
            </a:r>
            <a:endParaRPr lang="en-US" sz="1400" dirty="0"/>
          </a:p>
          <a:p>
            <a:r>
              <a:rPr lang="en-US" sz="1400" dirty="0" err="1" smtClean="0"/>
              <a:t>Chenhao</a:t>
            </a:r>
            <a:r>
              <a:rPr lang="en-US" sz="1400" dirty="0" smtClean="0"/>
              <a:t> </a:t>
            </a:r>
            <a:r>
              <a:rPr lang="en-US" sz="1400" dirty="0"/>
              <a:t>Tan, </a:t>
            </a:r>
            <a:r>
              <a:rPr lang="en-US" sz="1400" dirty="0" smtClean="0"/>
              <a:t>Jie </a:t>
            </a:r>
            <a:r>
              <a:rPr lang="en-US" sz="1400" dirty="0"/>
              <a:t>Tang, </a:t>
            </a:r>
            <a:r>
              <a:rPr lang="en-US" sz="1400" dirty="0" err="1" smtClean="0"/>
              <a:t>Jimeng</a:t>
            </a:r>
            <a:r>
              <a:rPr lang="en-US" sz="1400" dirty="0" smtClean="0"/>
              <a:t> </a:t>
            </a:r>
            <a:r>
              <a:rPr lang="en-US" sz="1400" dirty="0"/>
              <a:t>Sun, </a:t>
            </a:r>
            <a:r>
              <a:rPr lang="en-US" sz="1400" dirty="0" err="1" smtClean="0"/>
              <a:t>Quan</a:t>
            </a:r>
            <a:r>
              <a:rPr lang="en-US" sz="1400" dirty="0" smtClean="0"/>
              <a:t> </a:t>
            </a:r>
            <a:r>
              <a:rPr lang="en-US" sz="1400" dirty="0"/>
              <a:t>Lin, and </a:t>
            </a:r>
            <a:r>
              <a:rPr lang="en-US" sz="1400" dirty="0" err="1" smtClean="0"/>
              <a:t>Fengjiao</a:t>
            </a:r>
            <a:r>
              <a:rPr lang="en-US" sz="1400" dirty="0" smtClean="0"/>
              <a:t> </a:t>
            </a:r>
            <a:r>
              <a:rPr lang="en-US" sz="1400" dirty="0"/>
              <a:t>Wang. Social action tracking via noise tolerant time-varying factor graphs. In </a:t>
            </a:r>
            <a:r>
              <a:rPr lang="en-US" sz="1400" b="1" dirty="0"/>
              <a:t>KDD’10</a:t>
            </a:r>
            <a:r>
              <a:rPr lang="en-US" sz="1400" dirty="0"/>
              <a:t>, pages 807–816, 2010.</a:t>
            </a:r>
          </a:p>
          <a:p>
            <a:r>
              <a:rPr lang="en-US" sz="1400" dirty="0" err="1" smtClean="0"/>
              <a:t>Chenhao</a:t>
            </a:r>
            <a:r>
              <a:rPr lang="en-US" sz="1400" dirty="0" smtClean="0"/>
              <a:t> </a:t>
            </a:r>
            <a:r>
              <a:rPr lang="en-US" sz="1400" dirty="0"/>
              <a:t>Tan, Lillian Lee, </a:t>
            </a:r>
            <a:r>
              <a:rPr lang="en-US" sz="1400" dirty="0" smtClean="0"/>
              <a:t>Jie </a:t>
            </a:r>
            <a:r>
              <a:rPr lang="en-US" sz="1400" dirty="0"/>
              <a:t>Tang, </a:t>
            </a:r>
            <a:r>
              <a:rPr lang="en-US" sz="1400" dirty="0" smtClean="0"/>
              <a:t>Long </a:t>
            </a:r>
            <a:r>
              <a:rPr lang="en-US" sz="1400" dirty="0"/>
              <a:t>Jiang, </a:t>
            </a:r>
            <a:r>
              <a:rPr lang="en-US" sz="1400" dirty="0" smtClean="0"/>
              <a:t>Ming </a:t>
            </a:r>
            <a:r>
              <a:rPr lang="en-US" sz="1400" dirty="0"/>
              <a:t>Zhou, and </a:t>
            </a:r>
            <a:r>
              <a:rPr lang="en-US" sz="1400" dirty="0" smtClean="0"/>
              <a:t>Ping </a:t>
            </a:r>
            <a:r>
              <a:rPr lang="en-US" sz="1400" dirty="0"/>
              <a:t>Li. User-level sentiment analysis incorporating social networks. In </a:t>
            </a:r>
            <a:r>
              <a:rPr lang="en-US" sz="1400" b="1" dirty="0"/>
              <a:t>KDD’11</a:t>
            </a:r>
            <a:r>
              <a:rPr lang="en-US" sz="1400" dirty="0"/>
              <a:t>,  pages 1397–1405, 2011.</a:t>
            </a:r>
          </a:p>
          <a:p>
            <a:r>
              <a:rPr lang="en-US" sz="1400" dirty="0" err="1" smtClean="0"/>
              <a:t>Jia</a:t>
            </a:r>
            <a:r>
              <a:rPr lang="en-US" sz="1400" dirty="0" smtClean="0"/>
              <a:t> </a:t>
            </a:r>
            <a:r>
              <a:rPr lang="en-US" sz="1400" dirty="0" err="1"/>
              <a:t>Jia</a:t>
            </a:r>
            <a:r>
              <a:rPr lang="en-US" sz="1400" dirty="0"/>
              <a:t>, </a:t>
            </a:r>
            <a:r>
              <a:rPr lang="en-US" sz="1400" dirty="0" err="1" smtClean="0"/>
              <a:t>Sen</a:t>
            </a:r>
            <a:r>
              <a:rPr lang="en-US" sz="1400" dirty="0" smtClean="0"/>
              <a:t> </a:t>
            </a:r>
            <a:r>
              <a:rPr lang="en-US" sz="1400" dirty="0"/>
              <a:t>Wu, </a:t>
            </a:r>
            <a:r>
              <a:rPr lang="en-US" sz="1400" dirty="0" err="1" smtClean="0"/>
              <a:t>Xiaohui</a:t>
            </a:r>
            <a:r>
              <a:rPr lang="en-US" sz="1400" dirty="0" smtClean="0"/>
              <a:t> </a:t>
            </a:r>
            <a:r>
              <a:rPr lang="en-US" sz="1400" dirty="0"/>
              <a:t>Wang, </a:t>
            </a:r>
            <a:r>
              <a:rPr lang="en-US" sz="1400" dirty="0" err="1" smtClean="0"/>
              <a:t>Peiyun</a:t>
            </a:r>
            <a:r>
              <a:rPr lang="en-US" sz="1400" dirty="0" smtClean="0"/>
              <a:t> </a:t>
            </a:r>
            <a:r>
              <a:rPr lang="en-US" sz="1400" dirty="0"/>
              <a:t>Hu, </a:t>
            </a:r>
            <a:r>
              <a:rPr lang="en-US" sz="1400" dirty="0" err="1" smtClean="0"/>
              <a:t>Lianhong</a:t>
            </a:r>
            <a:r>
              <a:rPr lang="en-US" sz="1400" dirty="0" smtClean="0"/>
              <a:t> </a:t>
            </a:r>
            <a:r>
              <a:rPr lang="en-US" sz="1400" dirty="0" err="1"/>
              <a:t>Cai</a:t>
            </a:r>
            <a:r>
              <a:rPr lang="en-US" sz="1400" dirty="0"/>
              <a:t>, and </a:t>
            </a:r>
            <a:r>
              <a:rPr lang="en-US" sz="1400" dirty="0" smtClean="0"/>
              <a:t>Jie </a:t>
            </a:r>
            <a:r>
              <a:rPr lang="en-US" sz="1400" dirty="0"/>
              <a:t>Tang. Can We Understand van Gogh’s Mood? Learning to Infer Affects from Images in Social Networks. In </a:t>
            </a:r>
            <a:r>
              <a:rPr lang="en-US" sz="1400" b="1" dirty="0"/>
              <a:t>ACM </a:t>
            </a:r>
            <a:r>
              <a:rPr lang="en-US" sz="1400" b="1" dirty="0" smtClean="0"/>
              <a:t>MM</a:t>
            </a:r>
            <a:r>
              <a:rPr lang="en-US" sz="1400" dirty="0" smtClean="0"/>
              <a:t>, </a:t>
            </a:r>
            <a:r>
              <a:rPr lang="en-US" sz="1400" dirty="0"/>
              <a:t>pages 857-860, 2012.</a:t>
            </a:r>
          </a:p>
          <a:p>
            <a:r>
              <a:rPr lang="en-US" sz="1400" dirty="0" smtClean="0"/>
              <a:t>Lu </a:t>
            </a:r>
            <a:r>
              <a:rPr lang="en-US" sz="1400" dirty="0"/>
              <a:t>Liu, </a:t>
            </a:r>
            <a:r>
              <a:rPr lang="en-US" sz="1400" dirty="0" smtClean="0"/>
              <a:t>Jie </a:t>
            </a:r>
            <a:r>
              <a:rPr lang="en-US" sz="1400" dirty="0"/>
              <a:t>Tang, </a:t>
            </a:r>
            <a:r>
              <a:rPr lang="en-US" sz="1400" dirty="0" err="1" smtClean="0"/>
              <a:t>Jiawei</a:t>
            </a:r>
            <a:r>
              <a:rPr lang="en-US" sz="1400" dirty="0" smtClean="0"/>
              <a:t> </a:t>
            </a:r>
            <a:r>
              <a:rPr lang="en-US" sz="1400" dirty="0"/>
              <a:t>Han, </a:t>
            </a:r>
            <a:r>
              <a:rPr lang="en-US" sz="1400" dirty="0" err="1" smtClean="0"/>
              <a:t>Meng</a:t>
            </a:r>
            <a:r>
              <a:rPr lang="en-US" sz="1400" dirty="0" smtClean="0"/>
              <a:t> </a:t>
            </a:r>
            <a:r>
              <a:rPr lang="en-US" sz="1400" dirty="0"/>
              <a:t>Jiang, and </a:t>
            </a:r>
            <a:r>
              <a:rPr lang="en-US" sz="1400" dirty="0" err="1" smtClean="0"/>
              <a:t>Shiqiang</a:t>
            </a:r>
            <a:r>
              <a:rPr lang="en-US" sz="1400" dirty="0" smtClean="0"/>
              <a:t> </a:t>
            </a:r>
            <a:r>
              <a:rPr lang="en-US" sz="1400" dirty="0"/>
              <a:t>Yang. Mining Topic-Level Influence in Heterogeneous Networks. In </a:t>
            </a:r>
            <a:r>
              <a:rPr lang="en-US" sz="1400" b="1" dirty="0"/>
              <a:t>CIKM’10</a:t>
            </a:r>
            <a:r>
              <a:rPr lang="en-US" sz="1400" dirty="0"/>
              <a:t>, pages 199-208, 2010.</a:t>
            </a:r>
          </a:p>
          <a:p>
            <a:r>
              <a:rPr lang="en-US" sz="1400" dirty="0" err="1" smtClean="0"/>
              <a:t>Tiancheng</a:t>
            </a:r>
            <a:r>
              <a:rPr lang="en-US" sz="1400" dirty="0" smtClean="0"/>
              <a:t> </a:t>
            </a:r>
            <a:r>
              <a:rPr lang="en-US" sz="1400" dirty="0"/>
              <a:t>Lou, </a:t>
            </a:r>
            <a:r>
              <a:rPr lang="en-US" sz="1400" dirty="0" smtClean="0"/>
              <a:t>Jie </a:t>
            </a:r>
            <a:r>
              <a:rPr lang="en-US" sz="1400" dirty="0"/>
              <a:t>Tang, </a:t>
            </a:r>
            <a:r>
              <a:rPr lang="en-US" sz="1400" dirty="0" smtClean="0"/>
              <a:t>John </a:t>
            </a:r>
            <a:r>
              <a:rPr lang="en-US" sz="1400" dirty="0" err="1"/>
              <a:t>Hopcroft</a:t>
            </a:r>
            <a:r>
              <a:rPr lang="en-US" sz="1400" dirty="0"/>
              <a:t>, </a:t>
            </a:r>
            <a:r>
              <a:rPr lang="en-US" sz="1400" dirty="0" err="1" smtClean="0"/>
              <a:t>Zhanpeng</a:t>
            </a:r>
            <a:r>
              <a:rPr lang="en-US" sz="1400" dirty="0" smtClean="0"/>
              <a:t> </a:t>
            </a:r>
            <a:r>
              <a:rPr lang="en-US" sz="1400" dirty="0"/>
              <a:t>Fang, </a:t>
            </a:r>
            <a:r>
              <a:rPr lang="en-US" sz="1400" dirty="0" err="1" smtClean="0"/>
              <a:t>Xiaowen</a:t>
            </a:r>
            <a:r>
              <a:rPr lang="en-US" sz="1400" dirty="0" smtClean="0"/>
              <a:t> </a:t>
            </a:r>
            <a:r>
              <a:rPr lang="en-US" sz="1400" dirty="0"/>
              <a:t>Ding. Learning to Predict Reciprocity and Triadic Closure in Social Networks. </a:t>
            </a:r>
            <a:r>
              <a:rPr lang="en-US" sz="1400" dirty="0" smtClean="0"/>
              <a:t>In </a:t>
            </a:r>
            <a:r>
              <a:rPr lang="en-US" sz="1400" b="1" dirty="0" smtClean="0"/>
              <a:t>TKDD</a:t>
            </a:r>
            <a:r>
              <a:rPr lang="en-US" sz="1400" dirty="0" smtClean="0"/>
              <a:t>.</a:t>
            </a:r>
            <a:endParaRPr lang="en-US" sz="1400" dirty="0"/>
          </a:p>
          <a:p>
            <a:r>
              <a:rPr lang="en-US" sz="1400" dirty="0" err="1" smtClean="0"/>
              <a:t>Jimeng</a:t>
            </a:r>
            <a:r>
              <a:rPr lang="en-US" sz="1400" dirty="0" smtClean="0"/>
              <a:t> </a:t>
            </a:r>
            <a:r>
              <a:rPr lang="en-US" sz="1400" dirty="0"/>
              <a:t>Sun and </a:t>
            </a:r>
            <a:r>
              <a:rPr lang="en-US" sz="1400" dirty="0" smtClean="0"/>
              <a:t>Jie </a:t>
            </a:r>
            <a:r>
              <a:rPr lang="en-US" sz="1400" dirty="0"/>
              <a:t>Tang. Models and Algorithms for Social Influence Analysis. In </a:t>
            </a:r>
            <a:r>
              <a:rPr lang="en-US" sz="1400" b="1" dirty="0" smtClean="0"/>
              <a:t>WSDM’13</a:t>
            </a:r>
            <a:r>
              <a:rPr lang="en-US" sz="1400" dirty="0" smtClean="0"/>
              <a:t>. </a:t>
            </a:r>
            <a:r>
              <a:rPr lang="en-US" sz="1400" dirty="0"/>
              <a:t>(Tutorial)</a:t>
            </a:r>
          </a:p>
          <a:p>
            <a:r>
              <a:rPr lang="en-US" sz="1400" dirty="0" smtClean="0"/>
              <a:t>Lu </a:t>
            </a:r>
            <a:r>
              <a:rPr lang="en-US" sz="1400" dirty="0"/>
              <a:t>Liu, </a:t>
            </a:r>
            <a:r>
              <a:rPr lang="en-US" sz="1400" dirty="0" smtClean="0"/>
              <a:t>Jie Tang</a:t>
            </a:r>
            <a:r>
              <a:rPr lang="en-US" sz="1400" dirty="0"/>
              <a:t>, </a:t>
            </a:r>
            <a:r>
              <a:rPr lang="en-US" sz="1400" dirty="0" err="1" smtClean="0"/>
              <a:t>Jiawei</a:t>
            </a:r>
            <a:r>
              <a:rPr lang="en-US" sz="1400" dirty="0" smtClean="0"/>
              <a:t> </a:t>
            </a:r>
            <a:r>
              <a:rPr lang="en-US" sz="1400" dirty="0"/>
              <a:t>Han, and </a:t>
            </a:r>
            <a:r>
              <a:rPr lang="en-US" sz="1400" dirty="0" err="1" smtClean="0"/>
              <a:t>Shiqiang</a:t>
            </a:r>
            <a:r>
              <a:rPr lang="en-US" sz="1400" dirty="0" smtClean="0"/>
              <a:t> </a:t>
            </a:r>
            <a:r>
              <a:rPr lang="en-US" sz="1400" dirty="0"/>
              <a:t>Yang. Learning Influence from Heterogeneous Social Networks. In </a:t>
            </a:r>
            <a:r>
              <a:rPr lang="en-US" sz="1400" b="1" dirty="0" smtClean="0"/>
              <a:t>DMKD</a:t>
            </a:r>
            <a:r>
              <a:rPr lang="en-US" sz="1400" dirty="0" smtClean="0"/>
              <a:t>, </a:t>
            </a:r>
            <a:r>
              <a:rPr lang="en-US" sz="1400" dirty="0"/>
              <a:t>2012, Volume 25, Issue 3, pages 511-544. </a:t>
            </a:r>
          </a:p>
          <a:p>
            <a:r>
              <a:rPr lang="en-US" sz="1400" dirty="0" err="1" smtClean="0"/>
              <a:t>Jimeng</a:t>
            </a:r>
            <a:r>
              <a:rPr lang="en-US" sz="1400" dirty="0" smtClean="0"/>
              <a:t> </a:t>
            </a:r>
            <a:r>
              <a:rPr lang="en-US" sz="1400" dirty="0"/>
              <a:t>Sun and </a:t>
            </a:r>
            <a:r>
              <a:rPr lang="en-US" sz="1400" dirty="0" smtClean="0"/>
              <a:t>Jie </a:t>
            </a:r>
            <a:r>
              <a:rPr lang="en-US" sz="1400" dirty="0"/>
              <a:t>Tang. A Survey of Models and Algorithms for Social Influence Analysis. Social Network Data Analytics, </a:t>
            </a:r>
            <a:r>
              <a:rPr lang="en-US" sz="1400" dirty="0" err="1"/>
              <a:t>Aggarwal</a:t>
            </a:r>
            <a:r>
              <a:rPr lang="en-US" sz="1400" dirty="0"/>
              <a:t>, C. C. (Ed.), Kluwer Academic Publishers, pages 177–214, 2011.</a:t>
            </a:r>
          </a:p>
          <a:p>
            <a:r>
              <a:rPr lang="en-US" sz="1400" dirty="0" smtClean="0"/>
              <a:t>Chi </a:t>
            </a:r>
            <a:r>
              <a:rPr lang="en-US" sz="1400" dirty="0"/>
              <a:t>Wang, </a:t>
            </a:r>
            <a:r>
              <a:rPr lang="en-US" sz="1400" dirty="0" smtClean="0"/>
              <a:t>Jie </a:t>
            </a:r>
            <a:r>
              <a:rPr lang="en-US" sz="1400" dirty="0"/>
              <a:t>Tang, </a:t>
            </a:r>
            <a:r>
              <a:rPr lang="en-US" sz="1400" dirty="0" err="1" smtClean="0"/>
              <a:t>Jimeng</a:t>
            </a:r>
            <a:r>
              <a:rPr lang="en-US" sz="1400" dirty="0" smtClean="0"/>
              <a:t> </a:t>
            </a:r>
            <a:r>
              <a:rPr lang="en-US" sz="1400" dirty="0"/>
              <a:t>Sun, and </a:t>
            </a:r>
            <a:r>
              <a:rPr lang="en-US" sz="1400" dirty="0" err="1" smtClean="0"/>
              <a:t>Jiawei</a:t>
            </a:r>
            <a:r>
              <a:rPr lang="en-US" sz="1400" dirty="0" smtClean="0"/>
              <a:t> </a:t>
            </a:r>
            <a:r>
              <a:rPr lang="en-US" sz="1400" dirty="0"/>
              <a:t>Han. Dynamic Social Influence Analysis through Time-dependent Factor Graphs. In </a:t>
            </a:r>
            <a:r>
              <a:rPr lang="en-US" sz="1400" b="1" dirty="0"/>
              <a:t>ASONAM’11</a:t>
            </a:r>
            <a:r>
              <a:rPr lang="en-US" sz="1400" dirty="0"/>
              <a:t>, pages 239-246, 2011.</a:t>
            </a:r>
          </a:p>
          <a:p>
            <a:r>
              <a:rPr lang="en-US" sz="1400" dirty="0" smtClean="0"/>
              <a:t>Jing Zhang, </a:t>
            </a:r>
            <a:r>
              <a:rPr lang="en-US" sz="1400" dirty="0" err="1" smtClean="0"/>
              <a:t>Zhanpeng</a:t>
            </a:r>
            <a:r>
              <a:rPr lang="en-US" sz="1400" dirty="0" smtClean="0"/>
              <a:t> Fang, Wei Chen, and Jie Tang. Social Influence on User Following Behaviors in Social Networks. (submitted)</a:t>
            </a:r>
          </a:p>
          <a:p>
            <a:endParaRPr lang="en-US" sz="1000" dirty="0"/>
          </a:p>
        </p:txBody>
      </p:sp>
    </p:spTree>
    <p:extLst>
      <p:ext uri="{BB962C8B-B14F-4D97-AF65-F5344CB8AC3E}">
        <p14:creationId xmlns:p14="http://schemas.microsoft.com/office/powerpoint/2010/main" val="2593167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a:t>
            </a:r>
            <a:endParaRPr lang="en-US" dirty="0"/>
          </a:p>
        </p:txBody>
      </p:sp>
      <p:sp>
        <p:nvSpPr>
          <p:cNvPr id="3" name="Content Placeholder 2"/>
          <p:cNvSpPr>
            <a:spLocks noGrp="1"/>
          </p:cNvSpPr>
          <p:nvPr>
            <p:ph idx="1"/>
          </p:nvPr>
        </p:nvSpPr>
        <p:spPr>
          <a:xfrm>
            <a:off x="350841" y="1066804"/>
            <a:ext cx="9139237" cy="5059363"/>
          </a:xfrm>
        </p:spPr>
        <p:txBody>
          <a:bodyPr/>
          <a:lstStyle/>
          <a:p>
            <a:pPr lvl="0"/>
            <a:r>
              <a:rPr lang="en-US" altLang="zh-CN" sz="1400" dirty="0" smtClean="0"/>
              <a:t>S</a:t>
            </a:r>
            <a:r>
              <a:rPr lang="en-US" altLang="zh-CN" sz="1400" dirty="0"/>
              <a:t>. </a:t>
            </a:r>
            <a:r>
              <a:rPr lang="en-US" altLang="zh-CN" sz="1400" dirty="0" err="1"/>
              <a:t>Milgram</a:t>
            </a:r>
            <a:r>
              <a:rPr lang="en-US" altLang="zh-CN" sz="1400" dirty="0"/>
              <a:t>. The Small World Problem. </a:t>
            </a:r>
            <a:r>
              <a:rPr lang="en-US" altLang="zh-CN" sz="1400" b="1" dirty="0"/>
              <a:t>Psychology Today</a:t>
            </a:r>
            <a:r>
              <a:rPr lang="en-US" altLang="zh-CN" sz="1400" dirty="0"/>
              <a:t>, 1967, Vol. 2, 60–67</a:t>
            </a:r>
          </a:p>
          <a:p>
            <a:pPr lvl="0"/>
            <a:r>
              <a:rPr lang="en-US" altLang="zh-CN" sz="1400" dirty="0" smtClean="0"/>
              <a:t>J.H</a:t>
            </a:r>
            <a:r>
              <a:rPr lang="en-US" altLang="zh-CN" sz="1400" dirty="0"/>
              <a:t>. Fowler and N.A. Christakis. The Dynamic Spread of Happiness in a Large Social Network: Longitudinal Analysis Over 20 Years in the Framingham Heart Study. </a:t>
            </a:r>
            <a:r>
              <a:rPr lang="en-US" altLang="zh-CN" sz="1400" b="1" dirty="0"/>
              <a:t>British Medical Journal </a:t>
            </a:r>
            <a:r>
              <a:rPr lang="en-US" altLang="zh-CN" sz="1400" dirty="0"/>
              <a:t>2008; 337: a2338</a:t>
            </a:r>
          </a:p>
          <a:p>
            <a:pPr lvl="0"/>
            <a:r>
              <a:rPr lang="en-US" altLang="zh-CN" sz="1400" dirty="0" smtClean="0"/>
              <a:t>R</a:t>
            </a:r>
            <a:r>
              <a:rPr lang="en-US" altLang="zh-CN" sz="1400" dirty="0"/>
              <a:t>. Dunbar. </a:t>
            </a:r>
            <a:r>
              <a:rPr lang="en-US" altLang="zh-CN" sz="1400" dirty="0" err="1"/>
              <a:t>Neocortex</a:t>
            </a:r>
            <a:r>
              <a:rPr lang="en-US" altLang="zh-CN" sz="1400" dirty="0"/>
              <a:t> size as a constraint on group size in primates. </a:t>
            </a:r>
            <a:r>
              <a:rPr lang="en-US" altLang="zh-CN" sz="1400" b="1" dirty="0"/>
              <a:t>Human Evolution</a:t>
            </a:r>
            <a:r>
              <a:rPr lang="en-US" altLang="zh-CN" sz="1400" dirty="0"/>
              <a:t>, 1992, 20: 469–493.</a:t>
            </a:r>
            <a:endParaRPr lang="zh-CN" altLang="en-US" sz="1400" dirty="0"/>
          </a:p>
          <a:p>
            <a:r>
              <a:rPr lang="en-US" sz="1400" dirty="0" smtClean="0"/>
              <a:t>R</a:t>
            </a:r>
            <a:r>
              <a:rPr lang="en-US" sz="1400" dirty="0"/>
              <a:t>. M. Bond, C. J. </a:t>
            </a:r>
            <a:r>
              <a:rPr lang="en-US" sz="1400" dirty="0" err="1"/>
              <a:t>Fariss</a:t>
            </a:r>
            <a:r>
              <a:rPr lang="en-US" sz="1400" dirty="0"/>
              <a:t>, J. J. Jones, A. D. I. Kramer, C. Marlow, J. E. Settle and J. H. Fowler. A 61-million-person experiment in social influence and political mobilization. </a:t>
            </a:r>
            <a:r>
              <a:rPr lang="en-US" sz="1400" b="1" dirty="0"/>
              <a:t>Nature</a:t>
            </a:r>
            <a:r>
              <a:rPr lang="en-US" sz="1400" dirty="0"/>
              <a:t>, 489:295-298, 2012.</a:t>
            </a:r>
          </a:p>
          <a:p>
            <a:r>
              <a:rPr lang="en-US" sz="1400" u="sng" dirty="0">
                <a:hlinkClick r:id="rId2"/>
              </a:rPr>
              <a:t>http://</a:t>
            </a:r>
            <a:r>
              <a:rPr lang="cs-CZ" sz="1400" u="sng" dirty="0">
                <a:hlinkClick r:id="rId2"/>
              </a:rPr>
              <a:t>klout.com</a:t>
            </a:r>
            <a:endParaRPr lang="en-US" sz="1400" dirty="0"/>
          </a:p>
          <a:p>
            <a:r>
              <a:rPr lang="en-US" sz="1400" dirty="0"/>
              <a:t>Why I Deleted My </a:t>
            </a:r>
            <a:r>
              <a:rPr lang="en-US" sz="1400" dirty="0" err="1"/>
              <a:t>Klout</a:t>
            </a:r>
            <a:r>
              <a:rPr lang="en-US" sz="1400" dirty="0"/>
              <a:t> Profile, by Pam Moore, at </a:t>
            </a:r>
            <a:r>
              <a:rPr lang="en-US" sz="1400" b="1" dirty="0"/>
              <a:t>Social Media Today</a:t>
            </a:r>
            <a:r>
              <a:rPr lang="en-US" sz="1400" dirty="0"/>
              <a:t>, originally published November 19, 2011; retrieved November 26 2011</a:t>
            </a:r>
          </a:p>
          <a:p>
            <a:r>
              <a:rPr lang="en-US" sz="1400" dirty="0"/>
              <a:t>S. Aral and D Walker. Identifying Influential and Susceptible Members of Social Networks. </a:t>
            </a:r>
            <a:r>
              <a:rPr lang="en-US" sz="1400" b="1" dirty="0"/>
              <a:t>Science</a:t>
            </a:r>
            <a:r>
              <a:rPr lang="en-US" sz="1400" dirty="0"/>
              <a:t>, 337:337-341, 2012.</a:t>
            </a:r>
          </a:p>
          <a:p>
            <a:r>
              <a:rPr lang="en-US" sz="1400" dirty="0"/>
              <a:t>J. </a:t>
            </a:r>
            <a:r>
              <a:rPr lang="en-US" sz="1400" dirty="0" err="1"/>
              <a:t>Ugandera</a:t>
            </a:r>
            <a:r>
              <a:rPr lang="en-US" sz="1400" dirty="0"/>
              <a:t>, L. </a:t>
            </a:r>
            <a:r>
              <a:rPr lang="en-US" sz="1400" dirty="0" err="1"/>
              <a:t>Backstromb</a:t>
            </a:r>
            <a:r>
              <a:rPr lang="en-US" sz="1400" dirty="0"/>
              <a:t>, C. </a:t>
            </a:r>
            <a:r>
              <a:rPr lang="en-US" sz="1400" dirty="0" err="1"/>
              <a:t>Marlowb</a:t>
            </a:r>
            <a:r>
              <a:rPr lang="en-US" sz="1400" dirty="0"/>
              <a:t>, and J. Kleinberg. Structural diversity in social contagion. </a:t>
            </a:r>
            <a:r>
              <a:rPr lang="en-US" sz="1400" b="1" dirty="0"/>
              <a:t>PNAS</a:t>
            </a:r>
            <a:r>
              <a:rPr lang="en-US" sz="1400" dirty="0"/>
              <a:t>, 109 (20):7591-7592, 2012.</a:t>
            </a:r>
          </a:p>
          <a:p>
            <a:r>
              <a:rPr lang="en-US" sz="1400" dirty="0"/>
              <a:t>S. Aral, L. </a:t>
            </a:r>
            <a:r>
              <a:rPr lang="en-US" sz="1400" dirty="0" err="1"/>
              <a:t>Muchnik</a:t>
            </a:r>
            <a:r>
              <a:rPr lang="en-US" sz="1400" dirty="0"/>
              <a:t>, and A. </a:t>
            </a:r>
            <a:r>
              <a:rPr lang="en-US" sz="1400" dirty="0" err="1"/>
              <a:t>Sundararajan</a:t>
            </a:r>
            <a:r>
              <a:rPr lang="en-US" sz="1400" dirty="0"/>
              <a:t>. Distinguishing influence-based contagion from </a:t>
            </a:r>
            <a:r>
              <a:rPr lang="en-US" sz="1400" dirty="0" err="1"/>
              <a:t>homophily</a:t>
            </a:r>
            <a:r>
              <a:rPr lang="en-US" sz="1400" dirty="0"/>
              <a:t>-driven diffusion in dynamic networks. </a:t>
            </a:r>
            <a:r>
              <a:rPr lang="en-US" sz="1400" b="1" dirty="0"/>
              <a:t>PNAS</a:t>
            </a:r>
            <a:r>
              <a:rPr lang="en-US" sz="1400" dirty="0"/>
              <a:t>, 106 (51):21544-21549, 2009.</a:t>
            </a:r>
          </a:p>
          <a:p>
            <a:r>
              <a:rPr lang="en-US" sz="1400" dirty="0"/>
              <a:t> J. Scripps, P.-N. Tan, and A.-H. </a:t>
            </a:r>
            <a:r>
              <a:rPr lang="en-US" sz="1400" dirty="0" err="1"/>
              <a:t>Esfahanian</a:t>
            </a:r>
            <a:r>
              <a:rPr lang="en-US" sz="1400" dirty="0"/>
              <a:t>. Measuring the effects of preprocessing decisions and network forces in dynamic network analysis. In </a:t>
            </a:r>
            <a:r>
              <a:rPr lang="en-US" sz="1400" b="1" dirty="0"/>
              <a:t>KDD’09</a:t>
            </a:r>
            <a:r>
              <a:rPr lang="en-US" sz="1400" dirty="0"/>
              <a:t>, pages 747–756, 2009.</a:t>
            </a:r>
          </a:p>
          <a:p>
            <a:r>
              <a:rPr lang="en-US" sz="1400" dirty="0"/>
              <a:t>Rubin, D. B. 1974. Estimating causal effects of treatments in randomized and nonrandomized </a:t>
            </a:r>
            <a:r>
              <a:rPr lang="en-US" sz="1400" dirty="0" smtClean="0"/>
              <a:t>studies. </a:t>
            </a:r>
            <a:r>
              <a:rPr lang="en-US" sz="1400" b="1" dirty="0" smtClean="0"/>
              <a:t>Journal </a:t>
            </a:r>
            <a:r>
              <a:rPr lang="en-US" sz="1400" b="1" dirty="0"/>
              <a:t>of Educational Psychology </a:t>
            </a:r>
            <a:r>
              <a:rPr lang="en-US" sz="1400" dirty="0"/>
              <a:t>66, 5, 688–701.</a:t>
            </a:r>
          </a:p>
          <a:p>
            <a:r>
              <a:rPr lang="en-US" sz="1400" dirty="0"/>
              <a:t>http://en.wikipedia.org/wiki/</a:t>
            </a:r>
            <a:r>
              <a:rPr lang="en-US" sz="1400" dirty="0" err="1" smtClean="0"/>
              <a:t>Randomized_experiment</a:t>
            </a:r>
            <a:endParaRPr lang="en-US" sz="1400" dirty="0"/>
          </a:p>
        </p:txBody>
      </p:sp>
    </p:spTree>
    <p:extLst>
      <p:ext uri="{BB962C8B-B14F-4D97-AF65-F5344CB8AC3E}">
        <p14:creationId xmlns:p14="http://schemas.microsoft.com/office/powerpoint/2010/main" val="848152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s(cont</a:t>
            </a:r>
            <a:r>
              <a:rPr lang="en-US" altLang="zh-CN" dirty="0"/>
              <a:t>.)</a:t>
            </a:r>
            <a:endParaRPr lang="en-US" dirty="0"/>
          </a:p>
        </p:txBody>
      </p:sp>
      <p:sp>
        <p:nvSpPr>
          <p:cNvPr id="3" name="Content Placeholder 2"/>
          <p:cNvSpPr>
            <a:spLocks noGrp="1"/>
          </p:cNvSpPr>
          <p:nvPr>
            <p:ph idx="1"/>
          </p:nvPr>
        </p:nvSpPr>
        <p:spPr>
          <a:xfrm>
            <a:off x="350841" y="1066804"/>
            <a:ext cx="9139237" cy="5059363"/>
          </a:xfrm>
        </p:spPr>
        <p:txBody>
          <a:bodyPr/>
          <a:lstStyle/>
          <a:p>
            <a:r>
              <a:rPr lang="en-US" sz="1400" dirty="0"/>
              <a:t>A. </a:t>
            </a:r>
            <a:r>
              <a:rPr lang="en-US" sz="1400" dirty="0" err="1"/>
              <a:t>Anagnostopoulos</a:t>
            </a:r>
            <a:r>
              <a:rPr lang="en-US" sz="1400" dirty="0"/>
              <a:t>, R. Kumar, M. </a:t>
            </a:r>
            <a:r>
              <a:rPr lang="en-US" sz="1400" dirty="0" err="1"/>
              <a:t>Mahdian</a:t>
            </a:r>
            <a:r>
              <a:rPr lang="en-US" sz="1400" dirty="0"/>
              <a:t>. Influence and correlation in social networks. In </a:t>
            </a:r>
            <a:r>
              <a:rPr lang="en-US" sz="1400" b="1" dirty="0"/>
              <a:t>KDD’08</a:t>
            </a:r>
            <a:r>
              <a:rPr lang="en-US" sz="1400" dirty="0"/>
              <a:t>, pages 7-15, 2008.</a:t>
            </a:r>
          </a:p>
          <a:p>
            <a:r>
              <a:rPr lang="en-US" sz="1400" dirty="0"/>
              <a:t>L. Page, S. </a:t>
            </a:r>
            <a:r>
              <a:rPr lang="en-US" sz="1400" dirty="0" err="1"/>
              <a:t>Brin</a:t>
            </a:r>
            <a:r>
              <a:rPr lang="en-US" sz="1400" dirty="0"/>
              <a:t>, R. </a:t>
            </a:r>
            <a:r>
              <a:rPr lang="en-US" sz="1400" dirty="0" err="1"/>
              <a:t>Motwani</a:t>
            </a:r>
            <a:r>
              <a:rPr lang="en-US" sz="1400" dirty="0"/>
              <a:t>, and T. </a:t>
            </a:r>
            <a:r>
              <a:rPr lang="en-US" sz="1400" dirty="0" err="1"/>
              <a:t>Winograd</a:t>
            </a:r>
            <a:r>
              <a:rPr lang="en-US" sz="1400" dirty="0"/>
              <a:t>. The </a:t>
            </a:r>
            <a:r>
              <a:rPr lang="en-US" sz="1400" dirty="0" err="1"/>
              <a:t>pagerank</a:t>
            </a:r>
            <a:r>
              <a:rPr lang="en-US" sz="1400" dirty="0"/>
              <a:t> citation ranking: Bringing order to the web. Technical Report SIDL-WP-1999-0120, Stanford University, 1999.</a:t>
            </a:r>
          </a:p>
          <a:p>
            <a:r>
              <a:rPr lang="en-US" sz="1400" dirty="0"/>
              <a:t>G. </a:t>
            </a:r>
            <a:r>
              <a:rPr lang="en-US" sz="1400" dirty="0" err="1"/>
              <a:t>Jeh</a:t>
            </a:r>
            <a:r>
              <a:rPr lang="en-US" sz="1400" dirty="0"/>
              <a:t> and J. </a:t>
            </a:r>
            <a:r>
              <a:rPr lang="en-US" sz="1400" dirty="0" err="1"/>
              <a:t>Widom</a:t>
            </a:r>
            <a:r>
              <a:rPr lang="en-US" sz="1400" dirty="0"/>
              <a:t>. Scaling personalized web search. In </a:t>
            </a:r>
            <a:r>
              <a:rPr lang="en-US" sz="1400" b="1" dirty="0"/>
              <a:t>WWW '03</a:t>
            </a:r>
            <a:r>
              <a:rPr lang="en-US" sz="1400" dirty="0"/>
              <a:t>, pages 271-279, 2003. </a:t>
            </a:r>
          </a:p>
          <a:p>
            <a:r>
              <a:rPr lang="en-US" sz="1400" dirty="0" smtClean="0"/>
              <a:t>G</a:t>
            </a:r>
            <a:r>
              <a:rPr lang="en-US" sz="1400" dirty="0"/>
              <a:t>. </a:t>
            </a:r>
            <a:r>
              <a:rPr lang="en-US" sz="1400" dirty="0" err="1"/>
              <a:t>Jeh</a:t>
            </a:r>
            <a:r>
              <a:rPr lang="en-US" sz="1400" dirty="0"/>
              <a:t> and J. </a:t>
            </a:r>
            <a:r>
              <a:rPr lang="en-US" sz="1400" dirty="0" err="1"/>
              <a:t>Widom</a:t>
            </a:r>
            <a:r>
              <a:rPr lang="en-US" sz="1400" dirty="0"/>
              <a:t>,  </a:t>
            </a:r>
            <a:r>
              <a:rPr lang="en-US" sz="1400" dirty="0" err="1"/>
              <a:t>SimRank</a:t>
            </a:r>
            <a:r>
              <a:rPr lang="en-US" sz="1400" dirty="0"/>
              <a:t>: a measure of structural-context similarity.  In </a:t>
            </a:r>
            <a:r>
              <a:rPr lang="en-US" sz="1400" b="1" dirty="0" smtClean="0"/>
              <a:t>KDD’02</a:t>
            </a:r>
            <a:r>
              <a:rPr lang="en-US" sz="1400" dirty="0" smtClean="0"/>
              <a:t>, </a:t>
            </a:r>
            <a:r>
              <a:rPr lang="en-US" sz="1400" dirty="0"/>
              <a:t>pages 538-543, 2002.</a:t>
            </a:r>
          </a:p>
          <a:p>
            <a:r>
              <a:rPr lang="en-US" sz="1400" dirty="0"/>
              <a:t>A.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Learning influence probabilities in social networks. In </a:t>
            </a:r>
            <a:r>
              <a:rPr lang="en-US" sz="1400" b="1" dirty="0"/>
              <a:t>WSDM’10</a:t>
            </a:r>
            <a:r>
              <a:rPr lang="en-US" sz="1400" dirty="0"/>
              <a:t>, pages 207–217, 2010.</a:t>
            </a:r>
          </a:p>
          <a:p>
            <a:r>
              <a:rPr lang="en-US" sz="1400" dirty="0"/>
              <a:t>P. </a:t>
            </a:r>
            <a:r>
              <a:rPr lang="en-US" sz="1400" dirty="0" err="1"/>
              <a:t>Domingos</a:t>
            </a:r>
            <a:r>
              <a:rPr lang="en-US" sz="1400" dirty="0"/>
              <a:t> and M. Richardson. Mining the network value of customers. In </a:t>
            </a:r>
            <a:r>
              <a:rPr lang="en-US" sz="1400" b="1" dirty="0" smtClean="0"/>
              <a:t>KDD’01</a:t>
            </a:r>
            <a:r>
              <a:rPr lang="en-US" sz="1400" dirty="0" smtClean="0"/>
              <a:t>, </a:t>
            </a:r>
            <a:r>
              <a:rPr lang="en-US" sz="1400" dirty="0"/>
              <a:t>pages 57–66, 2001.</a:t>
            </a:r>
          </a:p>
          <a:p>
            <a:r>
              <a:rPr lang="en-US" sz="1400" dirty="0"/>
              <a:t>D. </a:t>
            </a:r>
            <a:r>
              <a:rPr lang="en-US" sz="1400" dirty="0" err="1"/>
              <a:t>Kempe</a:t>
            </a:r>
            <a:r>
              <a:rPr lang="en-US" sz="1400" dirty="0"/>
              <a:t>, J. Kleinberg, and E. </a:t>
            </a:r>
            <a:r>
              <a:rPr lang="en-US" sz="1400" dirty="0" err="1"/>
              <a:t>Tardos</a:t>
            </a:r>
            <a:r>
              <a:rPr lang="en-US" sz="1400" dirty="0"/>
              <a:t>. Maximizing the spread of influence through a social network. In </a:t>
            </a:r>
            <a:r>
              <a:rPr lang="en-US" sz="1400" b="1" dirty="0" smtClean="0"/>
              <a:t>KDD’03</a:t>
            </a:r>
            <a:r>
              <a:rPr lang="en-US" sz="1400" dirty="0" smtClean="0"/>
              <a:t>, </a:t>
            </a:r>
            <a:r>
              <a:rPr lang="en-US" sz="1400" dirty="0"/>
              <a:t>pages 137–146, 2003</a:t>
            </a:r>
            <a:r>
              <a:rPr lang="en-US" sz="1400" dirty="0" smtClean="0"/>
              <a:t>.</a:t>
            </a:r>
          </a:p>
          <a:p>
            <a:r>
              <a:rPr lang="en-US" sz="1400" dirty="0" smtClean="0"/>
              <a:t>J</a:t>
            </a:r>
            <a:r>
              <a:rPr lang="en-US" sz="1400" dirty="0"/>
              <a:t>. </a:t>
            </a:r>
            <a:r>
              <a:rPr lang="en-US" sz="1400" dirty="0" err="1"/>
              <a:t>Leskovec</a:t>
            </a:r>
            <a:r>
              <a:rPr lang="en-US" sz="1400" dirty="0"/>
              <a:t>, A. Krause, C. </a:t>
            </a:r>
            <a:r>
              <a:rPr lang="en-US" sz="1400" dirty="0" err="1"/>
              <a:t>Guestrin</a:t>
            </a:r>
            <a:r>
              <a:rPr lang="en-US" sz="1400" dirty="0"/>
              <a:t>, C. </a:t>
            </a:r>
            <a:r>
              <a:rPr lang="en-US" sz="1400" dirty="0" err="1"/>
              <a:t>Faloutsos</a:t>
            </a:r>
            <a:r>
              <a:rPr lang="en-US" sz="1400" dirty="0"/>
              <a:t>, J. </a:t>
            </a:r>
            <a:r>
              <a:rPr lang="en-US" sz="1400" dirty="0" err="1"/>
              <a:t>VanBriesen</a:t>
            </a:r>
            <a:r>
              <a:rPr lang="en-US" sz="1400" dirty="0"/>
              <a:t>, and N. Glance. Cost-effective outbreak detection in networks. In </a:t>
            </a:r>
            <a:r>
              <a:rPr lang="nl-NL" sz="1400" b="1" dirty="0" smtClean="0"/>
              <a:t>KDD’07</a:t>
            </a:r>
            <a:r>
              <a:rPr lang="nl-NL" sz="1400" dirty="0" smtClean="0"/>
              <a:t>, </a:t>
            </a:r>
            <a:r>
              <a:rPr lang="nl-NL" sz="1400" dirty="0"/>
              <a:t>pages 420–429, 2007.</a:t>
            </a:r>
            <a:endParaRPr lang="en-US" sz="1400" dirty="0"/>
          </a:p>
          <a:p>
            <a:r>
              <a:rPr lang="en-US" sz="1400" dirty="0"/>
              <a:t>W. Chen, Y. Wang, and S. Yang. Efficient influence maximization in social networks. In </a:t>
            </a:r>
            <a:r>
              <a:rPr lang="en-US" sz="1400" b="1" dirty="0"/>
              <a:t>KDD'09</a:t>
            </a:r>
            <a:r>
              <a:rPr lang="en-US" sz="1400" dirty="0"/>
              <a:t>, pages 199-207, 2009.</a:t>
            </a:r>
          </a:p>
          <a:p>
            <a:r>
              <a:rPr lang="en-US" sz="1400" dirty="0"/>
              <a:t>E. </a:t>
            </a:r>
            <a:r>
              <a:rPr lang="en-US" sz="1400" dirty="0" err="1"/>
              <a:t>Bakshy</a:t>
            </a:r>
            <a:r>
              <a:rPr lang="en-US" sz="1400" dirty="0"/>
              <a:t>, D. </a:t>
            </a:r>
            <a:r>
              <a:rPr lang="en-US" sz="1400" dirty="0" err="1"/>
              <a:t>Eckles</a:t>
            </a:r>
            <a:r>
              <a:rPr lang="en-US" sz="1400" dirty="0"/>
              <a:t>, R. Yan, and I. </a:t>
            </a:r>
            <a:r>
              <a:rPr lang="en-US" sz="1400" dirty="0" err="1"/>
              <a:t>Rosenn</a:t>
            </a:r>
            <a:r>
              <a:rPr lang="en-US" sz="1400" dirty="0"/>
              <a:t>. Social influence in social advertising: evidence from field experiments. In </a:t>
            </a:r>
            <a:r>
              <a:rPr lang="en-US" sz="1400" b="1" dirty="0"/>
              <a:t>EC'12</a:t>
            </a:r>
            <a:r>
              <a:rPr lang="en-US" sz="1400" dirty="0"/>
              <a:t>, pages 146-161, 2012.</a:t>
            </a:r>
          </a:p>
          <a:p>
            <a:r>
              <a:rPr lang="en-US" sz="1400" dirty="0"/>
              <a:t>A.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Discovering leaders from community actions. In </a:t>
            </a:r>
            <a:r>
              <a:rPr lang="en-US" sz="1400" b="1" dirty="0"/>
              <a:t>CIKM’08</a:t>
            </a:r>
            <a:r>
              <a:rPr lang="en-US" sz="1400" dirty="0"/>
              <a:t>, pages 499–508, 2008.</a:t>
            </a:r>
          </a:p>
          <a:p>
            <a:r>
              <a:rPr lang="en-US" sz="1400" dirty="0"/>
              <a:t>N. </a:t>
            </a:r>
            <a:r>
              <a:rPr lang="en-US" sz="1400" dirty="0" err="1"/>
              <a:t>Agarwal</a:t>
            </a:r>
            <a:r>
              <a:rPr lang="en-US" sz="1400" dirty="0"/>
              <a:t>, H. Liu, L. Tang, and P. S. Yu. Identifying the influential bloggers in a community. In </a:t>
            </a:r>
            <a:r>
              <a:rPr lang="en-US" sz="1400" b="1" dirty="0"/>
              <a:t>WSDM’08</a:t>
            </a:r>
            <a:r>
              <a:rPr lang="en-US" sz="1400" dirty="0"/>
              <a:t>, pages 207–217, 2008</a:t>
            </a:r>
            <a:r>
              <a:rPr lang="en-US" sz="1400" dirty="0" smtClean="0"/>
              <a:t>.</a:t>
            </a:r>
            <a:endParaRPr lang="en-US" sz="1400" dirty="0"/>
          </a:p>
        </p:txBody>
      </p:sp>
    </p:spTree>
    <p:extLst>
      <p:ext uri="{BB962C8B-B14F-4D97-AF65-F5344CB8AC3E}">
        <p14:creationId xmlns:p14="http://schemas.microsoft.com/office/powerpoint/2010/main" val="1285158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r>
              <a:rPr lang="en-US" altLang="zh-CN" dirty="0" smtClean="0"/>
              <a:t>(cont</a:t>
            </a:r>
            <a:r>
              <a:rPr lang="en-US" altLang="zh-CN" dirty="0"/>
              <a:t>.)</a:t>
            </a:r>
            <a:endParaRPr lang="en-US" dirty="0"/>
          </a:p>
        </p:txBody>
      </p:sp>
      <p:sp>
        <p:nvSpPr>
          <p:cNvPr id="3" name="Content Placeholder 2"/>
          <p:cNvSpPr>
            <a:spLocks noGrp="1"/>
          </p:cNvSpPr>
          <p:nvPr>
            <p:ph idx="1"/>
          </p:nvPr>
        </p:nvSpPr>
        <p:spPr>
          <a:xfrm>
            <a:off x="350841" y="1066804"/>
            <a:ext cx="9139237" cy="5059363"/>
          </a:xfrm>
        </p:spPr>
        <p:txBody>
          <a:bodyPr/>
          <a:lstStyle/>
          <a:p>
            <a:r>
              <a:rPr lang="en-US" sz="1400" dirty="0"/>
              <a:t>E. </a:t>
            </a:r>
            <a:r>
              <a:rPr lang="en-US" sz="1400" dirty="0" err="1"/>
              <a:t>Bakshy</a:t>
            </a:r>
            <a:r>
              <a:rPr lang="en-US" sz="1400" dirty="0"/>
              <a:t>, B. Karrer, and L. A. </a:t>
            </a:r>
            <a:r>
              <a:rPr lang="en-US" sz="1400" dirty="0" err="1"/>
              <a:t>Adamic</a:t>
            </a:r>
            <a:r>
              <a:rPr lang="en-US" sz="1400" dirty="0"/>
              <a:t>. Social influence and the diffusion of user-created content. In </a:t>
            </a:r>
            <a:r>
              <a:rPr lang="en-US" sz="1400" b="1" dirty="0"/>
              <a:t>EC ’09</a:t>
            </a:r>
            <a:r>
              <a:rPr lang="en-US" sz="1400" dirty="0"/>
              <a:t>, pages 325–334, New York, NY, USA, 2009. ACM.</a:t>
            </a:r>
          </a:p>
          <a:p>
            <a:r>
              <a:rPr lang="en-US" sz="1400" dirty="0"/>
              <a:t>P. </a:t>
            </a:r>
            <a:r>
              <a:rPr lang="en-US" sz="1400" dirty="0" err="1"/>
              <a:t>Bonacich</a:t>
            </a:r>
            <a:r>
              <a:rPr lang="en-US" sz="1400" dirty="0"/>
              <a:t>. Power and centrality: a family of measures. </a:t>
            </a:r>
            <a:r>
              <a:rPr lang="en-US" sz="1400" b="1" dirty="0"/>
              <a:t>American Journal of Sociology</a:t>
            </a:r>
            <a:r>
              <a:rPr lang="en-US" sz="1400" dirty="0"/>
              <a:t>, 92:1170–1182, 1987.</a:t>
            </a:r>
          </a:p>
          <a:p>
            <a:r>
              <a:rPr lang="en-US" sz="1400" dirty="0" smtClean="0"/>
              <a:t>R</a:t>
            </a:r>
            <a:r>
              <a:rPr lang="en-US" sz="1400" dirty="0"/>
              <a:t>. B. </a:t>
            </a:r>
            <a:r>
              <a:rPr lang="en-US" sz="1400" dirty="0" err="1"/>
              <a:t>Cialdini</a:t>
            </a:r>
            <a:r>
              <a:rPr lang="en-US" sz="1400" dirty="0"/>
              <a:t> and N. J. Goldstein. Social influence: compliance and conformity. </a:t>
            </a:r>
            <a:r>
              <a:rPr lang="en-US" sz="1400" b="1" dirty="0" err="1"/>
              <a:t>Annu</a:t>
            </a:r>
            <a:r>
              <a:rPr lang="en-US" sz="1400" b="1" dirty="0"/>
              <a:t> Rev </a:t>
            </a:r>
            <a:r>
              <a:rPr lang="en-US" sz="1400" b="1" dirty="0" err="1"/>
              <a:t>Psychol</a:t>
            </a:r>
            <a:r>
              <a:rPr lang="en-US" sz="1400" dirty="0"/>
              <a:t>, 55:591–621, 2004.</a:t>
            </a:r>
          </a:p>
          <a:p>
            <a:r>
              <a:rPr lang="en-US" sz="1400" dirty="0"/>
              <a:t>D. Crandall, D. </a:t>
            </a:r>
            <a:r>
              <a:rPr lang="en-US" sz="1400" dirty="0" err="1"/>
              <a:t>Cosley</a:t>
            </a:r>
            <a:r>
              <a:rPr lang="en-US" sz="1400" dirty="0"/>
              <a:t>, D. </a:t>
            </a:r>
            <a:r>
              <a:rPr lang="en-US" sz="1400" dirty="0" err="1"/>
              <a:t>Huttenlocher</a:t>
            </a:r>
            <a:r>
              <a:rPr lang="en-US" sz="1400" dirty="0"/>
              <a:t>, J. Kleinberg, and S. </a:t>
            </a:r>
            <a:r>
              <a:rPr lang="en-US" sz="1400" dirty="0" err="1"/>
              <a:t>Suri</a:t>
            </a:r>
            <a:r>
              <a:rPr lang="en-US" sz="1400" dirty="0"/>
              <a:t>. Feedback effects between similarity and social influence in online communities. In </a:t>
            </a:r>
            <a:r>
              <a:rPr lang="en-US" sz="1400" b="1" dirty="0" smtClean="0"/>
              <a:t>KDD’08</a:t>
            </a:r>
            <a:r>
              <a:rPr lang="en-US" sz="1400" dirty="0" smtClean="0"/>
              <a:t>, </a:t>
            </a:r>
            <a:r>
              <a:rPr lang="en-US" sz="1400" dirty="0"/>
              <a:t>pages 160–168, 2008.</a:t>
            </a:r>
          </a:p>
          <a:p>
            <a:r>
              <a:rPr lang="en-US" sz="1400" dirty="0"/>
              <a:t>P. W. </a:t>
            </a:r>
            <a:r>
              <a:rPr lang="en-US" sz="1400" dirty="0" err="1"/>
              <a:t>Eastwick</a:t>
            </a:r>
            <a:r>
              <a:rPr lang="en-US" sz="1400" dirty="0"/>
              <a:t> and W. L. Gardner. Is it a game? evidence for social influence in the virtual world. </a:t>
            </a:r>
            <a:r>
              <a:rPr lang="en-US" sz="1400" b="1" dirty="0"/>
              <a:t>Social Influence</a:t>
            </a:r>
            <a:r>
              <a:rPr lang="en-US" sz="1400" dirty="0"/>
              <a:t>, 4(1):18–32, 2009.</a:t>
            </a:r>
          </a:p>
          <a:p>
            <a:r>
              <a:rPr lang="en-US" sz="1400" dirty="0"/>
              <a:t>S. M. Elias and A. R. </a:t>
            </a:r>
            <a:r>
              <a:rPr lang="en-US" sz="1400" dirty="0" err="1"/>
              <a:t>Pratkanis</a:t>
            </a:r>
            <a:r>
              <a:rPr lang="en-US" sz="1400" dirty="0"/>
              <a:t>. Teaching social influence: Demonstrations and exercises from the discipline of social psychology. </a:t>
            </a:r>
            <a:r>
              <a:rPr lang="en-US" sz="1400" b="1" dirty="0"/>
              <a:t>Social Influence</a:t>
            </a:r>
            <a:r>
              <a:rPr lang="en-US" sz="1400" dirty="0"/>
              <a:t>, 1(2):147–162, 2006.</a:t>
            </a:r>
          </a:p>
          <a:p>
            <a:r>
              <a:rPr lang="en-US" sz="1400" dirty="0"/>
              <a:t>T. L. Fond and J. Neville. Randomization tests for distinguishing social influence and </a:t>
            </a:r>
            <a:r>
              <a:rPr lang="en-US" sz="1400" dirty="0" err="1"/>
              <a:t>homophily</a:t>
            </a:r>
            <a:r>
              <a:rPr lang="en-US" sz="1400" dirty="0"/>
              <a:t> effects. In </a:t>
            </a:r>
            <a:r>
              <a:rPr lang="en-US" sz="1400" b="1" dirty="0" smtClean="0"/>
              <a:t>WWW’10</a:t>
            </a:r>
            <a:r>
              <a:rPr lang="en-US" sz="1400" dirty="0" smtClean="0"/>
              <a:t>, </a:t>
            </a:r>
            <a:r>
              <a:rPr lang="en-US" sz="1400" dirty="0"/>
              <a:t>2010.</a:t>
            </a:r>
          </a:p>
          <a:p>
            <a:r>
              <a:rPr lang="en-US" sz="1400" dirty="0"/>
              <a:t>M. Gomez-Rodriguez, J. </a:t>
            </a:r>
            <a:r>
              <a:rPr lang="en-US" sz="1400" dirty="0" err="1"/>
              <a:t>Leskovec</a:t>
            </a:r>
            <a:r>
              <a:rPr lang="en-US" sz="1400" dirty="0"/>
              <a:t>, and A. Krause. Inferring Networks of Diffusion and Influence. In </a:t>
            </a:r>
            <a:r>
              <a:rPr lang="en-US" sz="1400" b="1" dirty="0" smtClean="0"/>
              <a:t>KDD’10</a:t>
            </a:r>
            <a:r>
              <a:rPr lang="en-US" sz="1400" dirty="0" smtClean="0"/>
              <a:t>, </a:t>
            </a:r>
            <a:r>
              <a:rPr lang="en-US" sz="1400" dirty="0"/>
              <a:t>pages 1019–1028, 2010.</a:t>
            </a:r>
          </a:p>
          <a:p>
            <a:r>
              <a:rPr lang="en-US" sz="1400" dirty="0"/>
              <a:t>M. E. J. Newman. A measure of </a:t>
            </a:r>
            <a:r>
              <a:rPr lang="en-US" sz="1400" dirty="0" err="1"/>
              <a:t>betweenness</a:t>
            </a:r>
            <a:r>
              <a:rPr lang="en-US" sz="1400" dirty="0"/>
              <a:t> centrality based on random walks. </a:t>
            </a:r>
            <a:r>
              <a:rPr lang="en-US" sz="1400" b="1" dirty="0"/>
              <a:t>Social Networks</a:t>
            </a:r>
            <a:r>
              <a:rPr lang="en-US" sz="1400" dirty="0"/>
              <a:t>, 2005. </a:t>
            </a:r>
          </a:p>
          <a:p>
            <a:r>
              <a:rPr lang="en-US" sz="1400" dirty="0"/>
              <a:t>D. J. Watts and S. H. </a:t>
            </a:r>
            <a:r>
              <a:rPr lang="en-US" sz="1400" dirty="0" err="1"/>
              <a:t>Strogatz</a:t>
            </a:r>
            <a:r>
              <a:rPr lang="en-US" sz="1400" dirty="0"/>
              <a:t>. Collective dynamics of ’small-world’ networks. </a:t>
            </a:r>
            <a:r>
              <a:rPr lang="en-US" sz="1400" b="1" dirty="0"/>
              <a:t>Nature</a:t>
            </a:r>
            <a:r>
              <a:rPr lang="en-US" sz="1400" dirty="0"/>
              <a:t>, pages 440–442, Jun 1998.</a:t>
            </a:r>
          </a:p>
          <a:p>
            <a:r>
              <a:rPr lang="en-US" sz="1400" dirty="0"/>
              <a:t>J. Sun, H. </a:t>
            </a:r>
            <a:r>
              <a:rPr lang="en-US" sz="1400" dirty="0" err="1"/>
              <a:t>Qu</a:t>
            </a:r>
            <a:r>
              <a:rPr lang="en-US" sz="1400" dirty="0"/>
              <a:t>, D. </a:t>
            </a:r>
            <a:r>
              <a:rPr lang="en-US" sz="1400" dirty="0" err="1"/>
              <a:t>Chakrabarti</a:t>
            </a:r>
            <a:r>
              <a:rPr lang="en-US" sz="1400" dirty="0"/>
              <a:t>, and C. </a:t>
            </a:r>
            <a:r>
              <a:rPr lang="en-US" sz="1400" dirty="0" err="1"/>
              <a:t>Faloutsos</a:t>
            </a:r>
            <a:r>
              <a:rPr lang="en-US" sz="1400" dirty="0"/>
              <a:t>. Neighborhood formation and anomaly detection in bipartite graphs. In </a:t>
            </a:r>
            <a:r>
              <a:rPr lang="en-US" sz="1400" b="1" dirty="0"/>
              <a:t>ICDM’05</a:t>
            </a:r>
            <a:r>
              <a:rPr lang="en-US" sz="1400" dirty="0"/>
              <a:t>, pages 418–425, 2005. </a:t>
            </a:r>
          </a:p>
          <a:p>
            <a:endParaRPr lang="en-US" sz="1400" dirty="0"/>
          </a:p>
          <a:p>
            <a:endParaRPr lang="en-US" sz="1400" dirty="0"/>
          </a:p>
        </p:txBody>
      </p:sp>
    </p:spTree>
    <p:extLst>
      <p:ext uri="{BB962C8B-B14F-4D97-AF65-F5344CB8AC3E}">
        <p14:creationId xmlns:p14="http://schemas.microsoft.com/office/powerpoint/2010/main" val="600919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381000" y="1981200"/>
            <a:ext cx="9144000" cy="3046988"/>
          </a:xfrm>
          <a:prstGeom prst="rect">
            <a:avLst/>
          </a:prstGeom>
          <a:noFill/>
          <a:ln w="9525">
            <a:noFill/>
            <a:miter lim="800000"/>
            <a:headEnd/>
            <a:tailEnd/>
          </a:ln>
        </p:spPr>
        <p:txBody>
          <a:bodyPr wrap="square">
            <a:spAutoFit/>
          </a:bodyPr>
          <a:lstStyle/>
          <a:p>
            <a:pPr algn="ctr">
              <a:spcBef>
                <a:spcPct val="50000"/>
              </a:spcBef>
            </a:pPr>
            <a:r>
              <a:rPr lang="en-US" altLang="zh-CN" sz="4400" dirty="0" smtClean="0">
                <a:sym typeface="Wingdings" pitchFamily="2" charset="2"/>
              </a:rPr>
              <a:t>Thank you</a:t>
            </a:r>
            <a:r>
              <a:rPr lang="zh-CN" altLang="en-US" sz="4400" dirty="0" smtClean="0">
                <a:sym typeface="Wingdings" pitchFamily="2" charset="2"/>
              </a:rPr>
              <a:t>！</a:t>
            </a:r>
            <a:endParaRPr lang="en-US" altLang="zh-CN" sz="4400" dirty="0" smtClean="0">
              <a:sym typeface="Wingdings" pitchFamily="2" charset="2"/>
            </a:endParaRPr>
          </a:p>
          <a:p>
            <a:pPr algn="ctr">
              <a:spcBef>
                <a:spcPts val="960"/>
              </a:spcBef>
            </a:pPr>
            <a:r>
              <a:rPr lang="en-US" altLang="zh-CN" sz="2400" b="1" dirty="0" smtClean="0">
                <a:sym typeface="Wingdings" pitchFamily="2" charset="2"/>
              </a:rPr>
              <a:t>Collaborators:</a:t>
            </a:r>
            <a:r>
              <a:rPr lang="en-US" altLang="zh-CN" sz="2400" dirty="0" smtClean="0">
                <a:sym typeface="Wingdings" pitchFamily="2" charset="2"/>
              </a:rPr>
              <a:t> </a:t>
            </a:r>
            <a:r>
              <a:rPr lang="de-DE" altLang="zh-CN" sz="2400" dirty="0" smtClean="0">
                <a:sym typeface="Wingdings" pitchFamily="2" charset="2"/>
              </a:rPr>
              <a:t>John </a:t>
            </a:r>
            <a:r>
              <a:rPr lang="de-DE" altLang="zh-CN" sz="2400" dirty="0" err="1" smtClean="0">
                <a:sym typeface="Wingdings" pitchFamily="2" charset="2"/>
              </a:rPr>
              <a:t>Hopcroft</a:t>
            </a:r>
            <a:r>
              <a:rPr lang="de-DE" altLang="zh-CN" sz="2400" dirty="0" smtClean="0">
                <a:sym typeface="Wingdings" pitchFamily="2" charset="2"/>
              </a:rPr>
              <a:t>, Lillian Lee, </a:t>
            </a:r>
            <a:r>
              <a:rPr lang="de-DE" altLang="zh-CN" sz="2400" dirty="0" err="1" smtClean="0">
                <a:sym typeface="Wingdings" pitchFamily="2" charset="2"/>
              </a:rPr>
              <a:t>Chenhao</a:t>
            </a:r>
            <a:r>
              <a:rPr lang="de-DE" altLang="zh-CN" sz="2400" dirty="0" smtClean="0">
                <a:sym typeface="Wingdings" pitchFamily="2" charset="2"/>
              </a:rPr>
              <a:t> Tan (</a:t>
            </a:r>
            <a:r>
              <a:rPr lang="de-DE" altLang="zh-CN" sz="2400" b="1" dirty="0">
                <a:solidFill>
                  <a:srgbClr val="800000"/>
                </a:solidFill>
                <a:sym typeface="Wingdings" pitchFamily="2" charset="2"/>
              </a:rPr>
              <a:t>Cornell</a:t>
            </a:r>
            <a:r>
              <a:rPr lang="de-DE" altLang="zh-CN" sz="2400" dirty="0">
                <a:sym typeface="Wingdings" pitchFamily="2" charset="2"/>
              </a:rPr>
              <a:t>)</a:t>
            </a:r>
          </a:p>
          <a:p>
            <a:pPr algn="ctr">
              <a:spcBef>
                <a:spcPts val="600"/>
              </a:spcBef>
            </a:pPr>
            <a:r>
              <a:rPr lang="de-DE" altLang="zh-CN" sz="2400" dirty="0" err="1">
                <a:sym typeface="Wingdings" pitchFamily="2" charset="2"/>
              </a:rPr>
              <a:t>Jiawei</a:t>
            </a:r>
            <a:r>
              <a:rPr lang="de-DE" altLang="zh-CN" sz="2400" dirty="0">
                <a:sym typeface="Wingdings" pitchFamily="2" charset="2"/>
              </a:rPr>
              <a:t> Han </a:t>
            </a:r>
            <a:r>
              <a:rPr lang="de-DE" altLang="zh-CN" sz="2400" dirty="0" err="1">
                <a:sym typeface="Wingdings" pitchFamily="2" charset="2"/>
              </a:rPr>
              <a:t>and</a:t>
            </a:r>
            <a:r>
              <a:rPr lang="de-DE" altLang="zh-CN" sz="2400" dirty="0">
                <a:sym typeface="Wingdings" pitchFamily="2" charset="2"/>
              </a:rPr>
              <a:t> Chi Wang (</a:t>
            </a:r>
            <a:r>
              <a:rPr lang="de-DE" altLang="zh-CN" sz="2400" b="1" dirty="0">
                <a:solidFill>
                  <a:srgbClr val="000090"/>
                </a:solidFill>
                <a:sym typeface="Wingdings" pitchFamily="2" charset="2"/>
              </a:rPr>
              <a:t>UIUC</a:t>
            </a:r>
            <a:r>
              <a:rPr lang="de-DE" altLang="zh-CN" sz="2400" dirty="0" smtClean="0">
                <a:sym typeface="Wingdings" pitchFamily="2" charset="2"/>
              </a:rPr>
              <a:t>)</a:t>
            </a:r>
          </a:p>
          <a:p>
            <a:pPr algn="ctr">
              <a:spcBef>
                <a:spcPts val="600"/>
              </a:spcBef>
            </a:pPr>
            <a:r>
              <a:rPr lang="de-DE" altLang="zh-CN" sz="2400" dirty="0" err="1" smtClean="0">
                <a:sym typeface="Wingdings" pitchFamily="2" charset="2"/>
              </a:rPr>
              <a:t>Tiancheng</a:t>
            </a:r>
            <a:r>
              <a:rPr lang="de-DE" altLang="zh-CN" sz="2400" dirty="0" smtClean="0">
                <a:sym typeface="Wingdings" pitchFamily="2" charset="2"/>
              </a:rPr>
              <a:t> Lou (</a:t>
            </a:r>
            <a:r>
              <a:rPr lang="de-DE" altLang="zh-CN" sz="2400" b="1" dirty="0" smtClean="0">
                <a:solidFill>
                  <a:srgbClr val="006600"/>
                </a:solidFill>
                <a:sym typeface="Wingdings" pitchFamily="2" charset="2"/>
              </a:rPr>
              <a:t>Google</a:t>
            </a:r>
            <a:r>
              <a:rPr lang="de-DE" altLang="zh-CN" sz="2400" dirty="0" smtClean="0">
                <a:sym typeface="Wingdings" pitchFamily="2" charset="2"/>
              </a:rPr>
              <a:t>)</a:t>
            </a:r>
          </a:p>
          <a:p>
            <a:pPr algn="ctr">
              <a:spcBef>
                <a:spcPts val="600"/>
              </a:spcBef>
            </a:pPr>
            <a:r>
              <a:rPr lang="de-DE" altLang="zh-CN" sz="2400" dirty="0" smtClean="0">
                <a:sym typeface="Wingdings" pitchFamily="2" charset="2"/>
              </a:rPr>
              <a:t>W</a:t>
            </a:r>
            <a:r>
              <a:rPr lang="en-US" altLang="zh-CN" sz="2400" dirty="0" err="1" smtClean="0">
                <a:sym typeface="Wingdings" pitchFamily="2" charset="2"/>
              </a:rPr>
              <a:t>ei</a:t>
            </a:r>
            <a:r>
              <a:rPr lang="en-US" altLang="zh-CN" sz="2400" dirty="0" smtClean="0">
                <a:sym typeface="Wingdings" pitchFamily="2" charset="2"/>
              </a:rPr>
              <a:t> Chen, Ming Zhou, Long Jiang (</a:t>
            </a:r>
            <a:r>
              <a:rPr lang="en-US" altLang="zh-CN" sz="2400" b="1" dirty="0" smtClean="0">
                <a:solidFill>
                  <a:srgbClr val="FF0000"/>
                </a:solidFill>
                <a:sym typeface="Wingdings" pitchFamily="2" charset="2"/>
              </a:rPr>
              <a:t>Microsoft</a:t>
            </a:r>
            <a:r>
              <a:rPr lang="en-US" altLang="zh-CN" sz="2400" dirty="0" smtClean="0">
                <a:sym typeface="Wingdings" pitchFamily="2" charset="2"/>
              </a:rPr>
              <a:t>)</a:t>
            </a:r>
            <a:endParaRPr lang="de-DE" altLang="zh-CN" sz="2400" dirty="0" smtClean="0">
              <a:sym typeface="Wingdings" pitchFamily="2" charset="2"/>
            </a:endParaRPr>
          </a:p>
          <a:p>
            <a:pPr algn="ctr">
              <a:spcBef>
                <a:spcPts val="600"/>
              </a:spcBef>
            </a:pPr>
            <a:r>
              <a:rPr lang="de-DE" altLang="zh-CN" sz="2400" dirty="0" err="1" smtClean="0">
                <a:sym typeface="Wingdings" pitchFamily="2" charset="2"/>
              </a:rPr>
              <a:t>Jing</a:t>
            </a:r>
            <a:r>
              <a:rPr lang="de-DE" altLang="zh-CN" sz="2400" dirty="0" smtClean="0">
                <a:sym typeface="Wingdings" pitchFamily="2" charset="2"/>
              </a:rPr>
              <a:t> Zhang, </a:t>
            </a:r>
            <a:r>
              <a:rPr lang="de-DE" altLang="zh-CN" sz="2400" dirty="0" err="1" smtClean="0">
                <a:sym typeface="Wingdings" pitchFamily="2" charset="2"/>
              </a:rPr>
              <a:t>Zhanpeng</a:t>
            </a:r>
            <a:r>
              <a:rPr lang="de-DE" altLang="zh-CN" sz="2400" dirty="0" smtClean="0">
                <a:sym typeface="Wingdings" pitchFamily="2" charset="2"/>
              </a:rPr>
              <a:t> Fang, </a:t>
            </a:r>
            <a:r>
              <a:rPr lang="de-DE" altLang="zh-CN" sz="2400" dirty="0" err="1" smtClean="0">
                <a:sym typeface="Wingdings" pitchFamily="2" charset="2"/>
              </a:rPr>
              <a:t>Zi</a:t>
            </a:r>
            <a:r>
              <a:rPr lang="de-DE" altLang="zh-CN" sz="2400" dirty="0" smtClean="0">
                <a:sym typeface="Wingdings" pitchFamily="2" charset="2"/>
              </a:rPr>
              <a:t> Yang, Sen Wu, </a:t>
            </a:r>
            <a:r>
              <a:rPr lang="de-DE" altLang="zh-CN" sz="2400" dirty="0" err="1" smtClean="0">
                <a:sym typeface="Wingdings" pitchFamily="2" charset="2"/>
              </a:rPr>
              <a:t>Jia</a:t>
            </a:r>
            <a:r>
              <a:rPr lang="de-DE" altLang="zh-CN" sz="2400" dirty="0" smtClean="0">
                <a:sym typeface="Wingdings" pitchFamily="2" charset="2"/>
              </a:rPr>
              <a:t> </a:t>
            </a:r>
            <a:r>
              <a:rPr lang="de-DE" altLang="zh-CN" sz="2400" dirty="0" err="1" smtClean="0">
                <a:sym typeface="Wingdings" pitchFamily="2" charset="2"/>
              </a:rPr>
              <a:t>Jia</a:t>
            </a:r>
            <a:r>
              <a:rPr lang="de-DE" altLang="zh-CN" sz="2400" dirty="0" smtClean="0">
                <a:sym typeface="Wingdings" pitchFamily="2" charset="2"/>
              </a:rPr>
              <a:t> (</a:t>
            </a:r>
            <a:r>
              <a:rPr lang="de-DE" altLang="zh-CN" sz="2400" b="1" dirty="0">
                <a:solidFill>
                  <a:srgbClr val="660066"/>
                </a:solidFill>
                <a:sym typeface="Wingdings" pitchFamily="2" charset="2"/>
              </a:rPr>
              <a:t>THU</a:t>
            </a:r>
            <a:r>
              <a:rPr lang="de-DE" altLang="zh-CN" sz="2400" dirty="0" smtClean="0">
                <a:sym typeface="Wingdings" pitchFamily="2" charset="2"/>
              </a:rPr>
              <a:t>)</a:t>
            </a:r>
            <a:endParaRPr lang="de-DE" altLang="zh-CN" sz="2400" dirty="0">
              <a:sym typeface="Wingdings" pitchFamily="2" charset="2"/>
            </a:endParaRPr>
          </a:p>
        </p:txBody>
      </p:sp>
      <p:sp>
        <p:nvSpPr>
          <p:cNvPr id="4" name="Rectangle 3"/>
          <p:cNvSpPr/>
          <p:nvPr/>
        </p:nvSpPr>
        <p:spPr>
          <a:xfrm>
            <a:off x="304800" y="5410200"/>
            <a:ext cx="9144000" cy="1066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sz="2000" dirty="0" smtClean="0">
                <a:solidFill>
                  <a:schemeClr val="tx1"/>
                </a:solidFill>
              </a:rPr>
              <a:t>Jie Tang, KEG, Tsinghua U,                    </a:t>
            </a:r>
            <a:r>
              <a:rPr lang="en-US" sz="2000" dirty="0" smtClean="0">
                <a:solidFill>
                  <a:schemeClr val="tx1"/>
                </a:solidFill>
                <a:hlinkClick r:id="rId3"/>
              </a:rPr>
              <a:t>http://keg.cs.tsinghua.edu.cn/jietang</a:t>
            </a:r>
            <a:endParaRPr lang="en-US" sz="2000" dirty="0" smtClean="0">
              <a:solidFill>
                <a:schemeClr val="tx1"/>
              </a:solidFill>
            </a:endParaRPr>
          </a:p>
          <a:p>
            <a:pPr marL="0" lvl="1"/>
            <a:r>
              <a:rPr lang="fi-FI" sz="2000" dirty="0" err="1" smtClean="0">
                <a:solidFill>
                  <a:schemeClr val="tx1"/>
                </a:solidFill>
              </a:rPr>
              <a:t>Jimeng</a:t>
            </a:r>
            <a:r>
              <a:rPr lang="fi-FI" sz="2000" dirty="0" smtClean="0">
                <a:solidFill>
                  <a:schemeClr val="tx1"/>
                </a:solidFill>
              </a:rPr>
              <a:t> Sun, IBM </a:t>
            </a:r>
            <a:r>
              <a:rPr lang="fi-FI" sz="2000" dirty="0">
                <a:solidFill>
                  <a:schemeClr val="tx1"/>
                </a:solidFill>
              </a:rPr>
              <a:t>TJ Watson</a:t>
            </a:r>
            <a:r>
              <a:rPr lang="en-US" sz="2000" dirty="0" smtClean="0">
                <a:solidFill>
                  <a:schemeClr val="tx1"/>
                </a:solidFill>
              </a:rPr>
              <a:t>,                 </a:t>
            </a:r>
            <a:r>
              <a:rPr lang="de-DE" sz="2000" dirty="0" smtClean="0">
                <a:solidFill>
                  <a:schemeClr val="tx1"/>
                </a:solidFill>
                <a:hlinkClick r:id="rId4"/>
              </a:rPr>
              <a:t>http</a:t>
            </a:r>
            <a:r>
              <a:rPr lang="de-DE" sz="2000" dirty="0">
                <a:solidFill>
                  <a:schemeClr val="tx1"/>
                </a:solidFill>
                <a:hlinkClick r:id="rId4"/>
              </a:rPr>
              <a:t>://www.dasfa.net/</a:t>
            </a:r>
            <a:r>
              <a:rPr lang="de-DE" sz="2000" dirty="0" smtClean="0">
                <a:solidFill>
                  <a:schemeClr val="tx1"/>
                </a:solidFill>
                <a:hlinkClick r:id="rId4"/>
              </a:rPr>
              <a:t>jimeng</a:t>
            </a:r>
            <a:endParaRPr lang="en-US" sz="2000" dirty="0" smtClean="0">
              <a:solidFill>
                <a:schemeClr val="tx1"/>
              </a:solidFill>
            </a:endParaRPr>
          </a:p>
          <a:p>
            <a:pPr marL="0" lvl="1"/>
            <a:r>
              <a:rPr lang="en-US" sz="2000" b="1" dirty="0" smtClean="0">
                <a:solidFill>
                  <a:srgbClr val="000090"/>
                </a:solidFill>
              </a:rPr>
              <a:t>Download all data &amp; Codes,</a:t>
            </a:r>
            <a:r>
              <a:rPr lang="en-US" sz="2000" dirty="0" smtClean="0">
                <a:solidFill>
                  <a:schemeClr val="tx1"/>
                </a:solidFill>
              </a:rPr>
              <a:t>                </a:t>
            </a:r>
            <a:r>
              <a:rPr lang="en-US" sz="2000" dirty="0" smtClean="0">
                <a:solidFill>
                  <a:schemeClr val="tx1"/>
                </a:solidFill>
                <a:hlinkClick r:id="rId5"/>
              </a:rPr>
              <a:t>http://arnetminer.org/download</a:t>
            </a:r>
            <a:r>
              <a:rPr lang="en-US" sz="2000" dirty="0" smtClean="0">
                <a:solidFill>
                  <a:schemeClr val="tx1"/>
                </a:solidFill>
              </a:rPr>
              <a:t> </a:t>
            </a:r>
            <a:endParaRPr lang="en-US" sz="16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Notations</a:t>
            </a:r>
            <a:endParaRPr lang="zh-CN" altLang="en-US" dirty="0"/>
          </a:p>
        </p:txBody>
      </p:sp>
      <p:grpSp>
        <p:nvGrpSpPr>
          <p:cNvPr id="3" name="组合 3"/>
          <p:cNvGrpSpPr/>
          <p:nvPr/>
        </p:nvGrpSpPr>
        <p:grpSpPr>
          <a:xfrm>
            <a:off x="1472907" y="1179558"/>
            <a:ext cx="3067345" cy="2935242"/>
            <a:chOff x="3857620" y="1071546"/>
            <a:chExt cx="3813194" cy="4081474"/>
          </a:xfrm>
        </p:grpSpPr>
        <p:pic>
          <p:nvPicPr>
            <p:cNvPr id="5" name="Picture 5" descr="D:\Workstation\SRT\2010春\mobile social network\icdm\conference\slides\yellow-police.jpg"/>
            <p:cNvPicPr>
              <a:picLocks noChangeAspect="1" noChangeArrowheads="1"/>
            </p:cNvPicPr>
            <p:nvPr/>
          </p:nvPicPr>
          <p:blipFill>
            <a:blip r:embed="rId5" cstate="print"/>
            <a:srcRect/>
            <a:stretch>
              <a:fillRect/>
            </a:stretch>
          </p:blipFill>
          <p:spPr bwMode="auto">
            <a:xfrm>
              <a:off x="5429256" y="2571744"/>
              <a:ext cx="1219200" cy="1219200"/>
            </a:xfrm>
            <a:prstGeom prst="rect">
              <a:avLst/>
            </a:prstGeom>
            <a:noFill/>
          </p:spPr>
        </p:pic>
        <p:pic>
          <p:nvPicPr>
            <p:cNvPr id="6" name="Picture 6" descr="D:\Workstation\SRT\2010春\mobile social network\icdm\conference\slides\buddy-blue.png"/>
            <p:cNvPicPr>
              <a:picLocks noChangeAspect="1" noChangeArrowheads="1"/>
            </p:cNvPicPr>
            <p:nvPr/>
          </p:nvPicPr>
          <p:blipFill>
            <a:blip r:embed="rId6" cstate="print"/>
            <a:srcRect/>
            <a:stretch>
              <a:fillRect/>
            </a:stretch>
          </p:blipFill>
          <p:spPr bwMode="auto">
            <a:xfrm>
              <a:off x="5857884" y="1071546"/>
              <a:ext cx="914240" cy="966782"/>
            </a:xfrm>
            <a:prstGeom prst="rect">
              <a:avLst/>
            </a:prstGeom>
            <a:noFill/>
          </p:spPr>
        </p:pic>
        <p:pic>
          <p:nvPicPr>
            <p:cNvPr id="7" name="Picture 7" descr="D:\Workstation\SRT\2010春\mobile social network\icdm\conference\slides\Msn-Buddy-Offline-icon.png"/>
            <p:cNvPicPr>
              <a:picLocks noChangeAspect="1" noChangeArrowheads="1"/>
            </p:cNvPicPr>
            <p:nvPr/>
          </p:nvPicPr>
          <p:blipFill>
            <a:blip r:embed="rId7" cstate="print"/>
            <a:srcRect/>
            <a:stretch>
              <a:fillRect/>
            </a:stretch>
          </p:blipFill>
          <p:spPr bwMode="auto">
            <a:xfrm>
              <a:off x="4714876" y="4000504"/>
              <a:ext cx="1152516" cy="1152516"/>
            </a:xfrm>
            <a:prstGeom prst="rect">
              <a:avLst/>
            </a:prstGeom>
            <a:noFill/>
          </p:spPr>
        </p:pic>
        <p:pic>
          <p:nvPicPr>
            <p:cNvPr id="8" name="Picture 8" descr="D:\Workstation\SRT\2010春\mobile social network\icdm\conference\slides\buddy_green.png"/>
            <p:cNvPicPr>
              <a:picLocks noChangeAspect="1" noChangeArrowheads="1"/>
            </p:cNvPicPr>
            <p:nvPr/>
          </p:nvPicPr>
          <p:blipFill>
            <a:blip r:embed="rId8" cstate="print"/>
            <a:srcRect/>
            <a:stretch>
              <a:fillRect/>
            </a:stretch>
          </p:blipFill>
          <p:spPr bwMode="auto">
            <a:xfrm>
              <a:off x="3857620" y="1428736"/>
              <a:ext cx="1081078" cy="1081078"/>
            </a:xfrm>
            <a:prstGeom prst="rect">
              <a:avLst/>
            </a:prstGeom>
            <a:noFill/>
          </p:spPr>
        </p:pic>
        <p:pic>
          <p:nvPicPr>
            <p:cNvPr id="9" name="Picture 9" descr="D:\Workstation\SRT\2010春\mobile social network\icdm\conference\slides\msn_offline.png"/>
            <p:cNvPicPr>
              <a:picLocks noChangeAspect="1" noChangeArrowheads="1"/>
            </p:cNvPicPr>
            <p:nvPr/>
          </p:nvPicPr>
          <p:blipFill>
            <a:blip r:embed="rId9" cstate="print"/>
            <a:srcRect/>
            <a:stretch>
              <a:fillRect/>
            </a:stretch>
          </p:blipFill>
          <p:spPr bwMode="auto">
            <a:xfrm>
              <a:off x="6500826" y="3929066"/>
              <a:ext cx="1169988" cy="1169988"/>
            </a:xfrm>
            <a:prstGeom prst="rect">
              <a:avLst/>
            </a:prstGeom>
            <a:noFill/>
          </p:spPr>
        </p:pic>
        <p:cxnSp>
          <p:nvCxnSpPr>
            <p:cNvPr id="10" name="直接连接符 9"/>
            <p:cNvCxnSpPr>
              <a:stCxn id="6"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1" name="直接连接符 10"/>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2" name="直接连接符 11"/>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4" name="直接连接符 13"/>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sp>
        <p:nvSpPr>
          <p:cNvPr id="15" name="矩形 14"/>
          <p:cNvSpPr/>
          <p:nvPr/>
        </p:nvSpPr>
        <p:spPr>
          <a:xfrm>
            <a:off x="990600" y="4572000"/>
            <a:ext cx="3136900" cy="762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3200" i="1" dirty="0" smtClean="0">
                <a:latin typeface="Arial" pitchFamily="34" charset="0"/>
                <a:cs typeface="Arial" pitchFamily="34" charset="0"/>
              </a:rPr>
              <a:t>G</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V</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X</a:t>
            </a:r>
            <a:r>
              <a:rPr lang="en-US" altLang="zh-CN" sz="3200" dirty="0" smtClean="0">
                <a:latin typeface="Arial" pitchFamily="34" charset="0"/>
                <a:cs typeface="Arial" pitchFamily="34" charset="0"/>
              </a:rPr>
              <a:t>, </a:t>
            </a:r>
            <a:r>
              <a:rPr lang="en-US" altLang="zh-CN" sz="3200" i="1" dirty="0" smtClean="0">
                <a:solidFill>
                  <a:srgbClr val="0000FF"/>
                </a:solidFill>
                <a:latin typeface="Arial" pitchFamily="34" charset="0"/>
                <a:cs typeface="Arial" pitchFamily="34" charset="0"/>
              </a:rPr>
              <a:t>Y</a:t>
            </a:r>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21" name="椭圆 20"/>
          <p:cNvSpPr/>
          <p:nvPr/>
        </p:nvSpPr>
        <p:spPr>
          <a:xfrm>
            <a:off x="2724151" y="2286001"/>
            <a:ext cx="1019494" cy="84683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4870451" y="2362200"/>
            <a:ext cx="3887802" cy="838200"/>
          </a:xfrm>
          <a:prstGeom prst="wedgeRectCallout">
            <a:avLst>
              <a:gd name="adj1" fmla="val -77333"/>
              <a:gd name="adj2" fmla="val -16891"/>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Attributes: x</a:t>
            </a:r>
            <a:r>
              <a:rPr lang="en-US" altLang="zh-CN" sz="2400" b="1" i="1" baseline="-25000" dirty="0" smtClean="0">
                <a:solidFill>
                  <a:schemeClr val="bg2">
                    <a:lumMod val="25000"/>
                  </a:schemeClr>
                </a:solidFill>
                <a:latin typeface="Times New Roman"/>
                <a:ea typeface="Verdana" pitchFamily="34" charset="0"/>
                <a:cs typeface="Times New Roman"/>
              </a:rPr>
              <a:t>i</a:t>
            </a:r>
            <a:endParaRPr lang="en-US" altLang="zh-CN" sz="2400" b="1" dirty="0" smtClean="0">
              <a:solidFill>
                <a:schemeClr val="bg2">
                  <a:lumMod val="25000"/>
                </a:schemeClr>
              </a:solidFill>
              <a:latin typeface="Arial" pitchFamily="34" charset="0"/>
              <a:ea typeface="Verdana" pitchFamily="34" charset="0"/>
              <a:cs typeface="Arial" pitchFamily="34" charset="0"/>
            </a:endParaRPr>
          </a:p>
          <a:p>
            <a:r>
              <a:rPr lang="en-US" altLang="zh-CN" sz="2000" dirty="0" smtClean="0">
                <a:solidFill>
                  <a:schemeClr val="bg2">
                    <a:lumMod val="25000"/>
                  </a:schemeClr>
                </a:solidFill>
                <a:latin typeface="Arial" pitchFamily="34" charset="0"/>
                <a:ea typeface="Verdana" pitchFamily="34" charset="0"/>
                <a:cs typeface="Arial" pitchFamily="34" charset="0"/>
              </a:rPr>
              <a:t> - location, gender, age, etc.</a:t>
            </a:r>
            <a:endParaRPr lang="zh-CN" altLang="en-US" sz="2000" dirty="0" smtClean="0">
              <a:solidFill>
                <a:schemeClr val="bg2">
                  <a:lumMod val="25000"/>
                </a:schemeClr>
              </a:solidFill>
              <a:latin typeface="Arial" pitchFamily="34" charset="0"/>
              <a:ea typeface="Verdana" pitchFamily="34" charset="0"/>
              <a:cs typeface="Arial" pitchFamily="34" charset="0"/>
            </a:endParaRPr>
          </a:p>
        </p:txBody>
      </p:sp>
      <p:sp>
        <p:nvSpPr>
          <p:cNvPr id="28" name="矩形标注 27"/>
          <p:cNvSpPr/>
          <p:nvPr/>
        </p:nvSpPr>
        <p:spPr>
          <a:xfrm>
            <a:off x="4870450" y="3352800"/>
            <a:ext cx="3879850" cy="838200"/>
          </a:xfrm>
          <a:prstGeom prst="wedgeRectCallout">
            <a:avLst>
              <a:gd name="adj1" fmla="val -79185"/>
              <a:gd name="adj2" fmla="val -72799"/>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000" b="1" dirty="0" smtClean="0">
                <a:solidFill>
                  <a:srgbClr val="0000CC"/>
                </a:solidFill>
                <a:latin typeface="Arial" pitchFamily="34" charset="0"/>
                <a:ea typeface="Verdana" pitchFamily="34" charset="0"/>
                <a:cs typeface="Arial" pitchFamily="34" charset="0"/>
              </a:rPr>
              <a:t>Action/Status: </a:t>
            </a:r>
            <a:r>
              <a:rPr lang="en-US" altLang="zh-CN" sz="2000" b="1" i="1" dirty="0" err="1" smtClean="0">
                <a:solidFill>
                  <a:srgbClr val="0000CC"/>
                </a:solidFill>
                <a:latin typeface="Times New Roman"/>
                <a:ea typeface="Verdana" pitchFamily="34" charset="0"/>
                <a:cs typeface="Times New Roman"/>
              </a:rPr>
              <a:t>y</a:t>
            </a:r>
            <a:r>
              <a:rPr lang="en-US" altLang="zh-CN" sz="2000" b="1" i="1" baseline="-25000" dirty="0" err="1" smtClean="0">
                <a:solidFill>
                  <a:srgbClr val="0000CC"/>
                </a:solidFill>
                <a:latin typeface="Times New Roman"/>
                <a:ea typeface="Verdana" pitchFamily="34" charset="0"/>
                <a:cs typeface="Times New Roman"/>
              </a:rPr>
              <a:t>i</a:t>
            </a:r>
            <a:r>
              <a:rPr lang="en-US" altLang="zh-CN" sz="2000" b="1" i="1" dirty="0" smtClean="0">
                <a:solidFill>
                  <a:srgbClr val="0000CC"/>
                </a:solidFill>
                <a:latin typeface="Times New Roman"/>
                <a:ea typeface="Verdana" pitchFamily="34" charset="0"/>
                <a:cs typeface="Times New Roman"/>
              </a:rPr>
              <a:t> </a:t>
            </a:r>
          </a:p>
          <a:p>
            <a:r>
              <a:rPr lang="en-US" altLang="zh-CN" sz="2400" dirty="0" smtClean="0">
                <a:solidFill>
                  <a:schemeClr val="tx1"/>
                </a:solidFill>
                <a:latin typeface="Times New Roman"/>
                <a:ea typeface="Verdana" pitchFamily="34" charset="0"/>
                <a:cs typeface="Times New Roman"/>
              </a:rPr>
              <a:t>- e.g., “Love Obama”</a:t>
            </a:r>
            <a:endParaRPr lang="zh-CN" altLang="en-US" sz="2400" baseline="-25000" dirty="0" smtClean="0">
              <a:solidFill>
                <a:schemeClr val="tx1"/>
              </a:solidFill>
              <a:latin typeface="Times New Roman"/>
              <a:ea typeface="Verdana" pitchFamily="34" charset="0"/>
              <a:cs typeface="Times New Roman"/>
            </a:endParaRPr>
          </a:p>
        </p:txBody>
      </p:sp>
      <p:sp>
        <p:nvSpPr>
          <p:cNvPr id="30" name="TextBox 29"/>
          <p:cNvSpPr txBox="1"/>
          <p:nvPr/>
        </p:nvSpPr>
        <p:spPr>
          <a:xfrm>
            <a:off x="990600" y="5267984"/>
            <a:ext cx="6131807" cy="461665"/>
          </a:xfrm>
          <a:prstGeom prst="rect">
            <a:avLst/>
          </a:prstGeom>
          <a:noFill/>
        </p:spPr>
        <p:txBody>
          <a:bodyPr wrap="none" rtlCol="0">
            <a:spAutoFit/>
          </a:bodyPr>
          <a:lstStyle/>
          <a:p>
            <a:r>
              <a:rPr lang="en-US" altLang="zh-CN" sz="2400" i="1" dirty="0" err="1" smtClean="0">
                <a:latin typeface="Times New Roman"/>
                <a:cs typeface="Times New Roman"/>
              </a:rPr>
              <a:t>G</a:t>
            </a:r>
            <a:r>
              <a:rPr lang="en-US" altLang="zh-CN" sz="2400" i="1" baseline="30000" dirty="0" err="1" smtClean="0">
                <a:latin typeface="Times New Roman"/>
                <a:cs typeface="Times New Roman"/>
              </a:rPr>
              <a:t>t</a:t>
            </a:r>
            <a:r>
              <a:rPr lang="en-US" altLang="zh-CN" sz="2400" dirty="0">
                <a:latin typeface="Times New Roman"/>
                <a:cs typeface="Times New Roman"/>
              </a:rPr>
              <a:t> —</a:t>
            </a:r>
            <a:r>
              <a:rPr lang="en-US" altLang="zh-CN" sz="2400" dirty="0" smtClean="0">
                <a:latin typeface="Times New Roman"/>
                <a:cs typeface="Times New Roman"/>
              </a:rPr>
              <a:t> the superscript </a:t>
            </a:r>
            <a:r>
              <a:rPr lang="en-US" altLang="zh-CN" sz="2400" i="1" dirty="0" smtClean="0">
                <a:latin typeface="Times New Roman"/>
                <a:cs typeface="Times New Roman"/>
              </a:rPr>
              <a:t>t</a:t>
            </a:r>
            <a:r>
              <a:rPr lang="en-US" altLang="zh-CN" sz="2400" dirty="0" smtClean="0">
                <a:latin typeface="Times New Roman"/>
                <a:cs typeface="Times New Roman"/>
              </a:rPr>
              <a:t> represents the time stamp</a:t>
            </a:r>
          </a:p>
        </p:txBody>
      </p:sp>
      <p:sp>
        <p:nvSpPr>
          <p:cNvPr id="31" name="TextBox 30"/>
          <p:cNvSpPr txBox="1"/>
          <p:nvPr/>
        </p:nvSpPr>
        <p:spPr>
          <a:xfrm>
            <a:off x="1816099" y="914404"/>
            <a:ext cx="1238250" cy="380999"/>
          </a:xfrm>
          <a:prstGeom prst="rect">
            <a:avLst/>
          </a:prstGeom>
          <a:noFill/>
          <a:ln>
            <a:solidFill>
              <a:srgbClr val="0000CC"/>
            </a:solidFill>
          </a:ln>
        </p:spPr>
        <p:txBody>
          <a:bodyPr wrap="square" rtlCol="0" anchor="ctr">
            <a:noAutofit/>
          </a:bodyPr>
          <a:lstStyle/>
          <a:p>
            <a:r>
              <a:rPr lang="en-US" altLang="zh-CN" sz="2000" dirty="0" smtClean="0"/>
              <a:t>Time </a:t>
            </a:r>
            <a:r>
              <a:rPr lang="en-US" altLang="zh-CN" sz="2000" i="1" dirty="0" smtClean="0"/>
              <a:t>t</a:t>
            </a:r>
            <a:endParaRPr lang="zh-CN" altLang="en-US" sz="2000" i="1" dirty="0"/>
          </a:p>
        </p:txBody>
      </p:sp>
      <p:cxnSp>
        <p:nvCxnSpPr>
          <p:cNvPr id="33" name="直接箭头连接符 32"/>
          <p:cNvCxnSpPr/>
          <p:nvPr/>
        </p:nvCxnSpPr>
        <p:spPr>
          <a:xfrm>
            <a:off x="412749" y="2819400"/>
            <a:ext cx="2311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619111" y="2438401"/>
            <a:ext cx="1857388" cy="369332"/>
          </a:xfrm>
          <a:prstGeom prst="rect">
            <a:avLst/>
          </a:prstGeom>
        </p:spPr>
        <p:txBody>
          <a:bodyPr wrap="square">
            <a:spAutoFit/>
          </a:bodyPr>
          <a:lstStyle/>
          <a:p>
            <a:r>
              <a:rPr lang="en-US" altLang="zh-CN" dirty="0" smtClean="0"/>
              <a:t>Time </a:t>
            </a:r>
            <a:r>
              <a:rPr lang="en-US" altLang="zh-CN" i="1" dirty="0" smtClean="0"/>
              <a:t>t-1, t-2…</a:t>
            </a:r>
            <a:endParaRPr lang="zh-CN" altLang="en-US" i="1" dirty="0"/>
          </a:p>
        </p:txBody>
      </p:sp>
      <p:sp>
        <p:nvSpPr>
          <p:cNvPr id="32" name="矩形标注 24"/>
          <p:cNvSpPr/>
          <p:nvPr/>
        </p:nvSpPr>
        <p:spPr>
          <a:xfrm>
            <a:off x="4862499" y="1600200"/>
            <a:ext cx="3887802" cy="609600"/>
          </a:xfrm>
          <a:prstGeom prst="wedgeRectCallout">
            <a:avLst>
              <a:gd name="adj1" fmla="val -79953"/>
              <a:gd name="adj2" fmla="val 74018"/>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Node/user: </a:t>
            </a:r>
            <a:r>
              <a:rPr lang="en-US" altLang="zh-CN" sz="2400" b="1" i="1" dirty="0" smtClean="0">
                <a:solidFill>
                  <a:schemeClr val="bg2">
                    <a:lumMod val="25000"/>
                  </a:schemeClr>
                </a:solidFill>
                <a:latin typeface="Times New Roman"/>
                <a:ea typeface="Verdana" pitchFamily="34" charset="0"/>
                <a:cs typeface="Times New Roman"/>
              </a:rPr>
              <a:t>v</a:t>
            </a:r>
            <a:r>
              <a:rPr lang="en-US" altLang="zh-CN" sz="2400" b="1" i="1" baseline="-25000" dirty="0" smtClean="0">
                <a:solidFill>
                  <a:schemeClr val="bg2">
                    <a:lumMod val="25000"/>
                  </a:schemeClr>
                </a:solidFill>
                <a:latin typeface="Times New Roman"/>
                <a:ea typeface="Verdana" pitchFamily="34" charset="0"/>
                <a:cs typeface="Times New Roman"/>
              </a:rPr>
              <a:t>i</a:t>
            </a:r>
            <a:endParaRPr lang="en-US" altLang="zh-CN" sz="2400" b="1" dirty="0" smtClean="0">
              <a:solidFill>
                <a:schemeClr val="bg2">
                  <a:lumMod val="25000"/>
                </a:schemeClr>
              </a:solidFill>
              <a:latin typeface="Arial" pitchFamily="34" charset="0"/>
              <a:ea typeface="Verdana"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69392204"/>
              </p:ext>
            </p:extLst>
          </p:nvPr>
        </p:nvGraphicFramePr>
        <p:xfrm>
          <a:off x="1073151" y="5791200"/>
          <a:ext cx="990600" cy="508392"/>
        </p:xfrm>
        <a:graphic>
          <a:graphicData uri="http://schemas.openxmlformats.org/presentationml/2006/ole">
            <mc:AlternateContent xmlns:mc="http://schemas.openxmlformats.org/markup-compatibility/2006">
              <mc:Choice xmlns:v="urn:schemas-microsoft-com:vml" Requires="v">
                <p:oleObj spid="_x0000_s48370" name="Equation" r:id="rId10" imgW="457200" imgH="254000" progId="Equation.DSMT4">
                  <p:embed/>
                </p:oleObj>
              </mc:Choice>
              <mc:Fallback>
                <p:oleObj name="Equation" r:id="rId10" imgW="457200" imgH="254000" progId="Equation.DSMT4">
                  <p:embed/>
                  <p:pic>
                    <p:nvPicPr>
                      <p:cNvPr id="0" name=""/>
                      <p:cNvPicPr/>
                      <p:nvPr/>
                    </p:nvPicPr>
                    <p:blipFill>
                      <a:blip r:embed="rId11"/>
                      <a:stretch>
                        <a:fillRect/>
                      </a:stretch>
                    </p:blipFill>
                    <p:spPr>
                      <a:xfrm>
                        <a:off x="1073151" y="5791200"/>
                        <a:ext cx="990600" cy="508392"/>
                      </a:xfrm>
                      <a:prstGeom prst="rect">
                        <a:avLst/>
                      </a:prstGeom>
                    </p:spPr>
                  </p:pic>
                </p:oleObj>
              </mc:Fallback>
            </mc:AlternateContent>
          </a:graphicData>
        </a:graphic>
      </p:graphicFrame>
      <p:sp>
        <p:nvSpPr>
          <p:cNvPr id="36" name="TextBox 35"/>
          <p:cNvSpPr txBox="1"/>
          <p:nvPr/>
        </p:nvSpPr>
        <p:spPr>
          <a:xfrm>
            <a:off x="2095877" y="5761585"/>
            <a:ext cx="7022973" cy="461665"/>
          </a:xfrm>
          <a:prstGeom prst="rect">
            <a:avLst/>
          </a:prstGeom>
          <a:noFill/>
        </p:spPr>
        <p:txBody>
          <a:bodyPr wrap="square" rtlCol="0">
            <a:spAutoFit/>
          </a:bodyPr>
          <a:lstStyle/>
          <a:p>
            <a:r>
              <a:rPr lang="en-US" altLang="zh-CN" sz="2400" dirty="0" smtClean="0">
                <a:latin typeface="Times New Roman"/>
                <a:cs typeface="Times New Roman"/>
              </a:rPr>
              <a:t>— represents a link/relationship from </a:t>
            </a:r>
            <a:r>
              <a:rPr lang="en-US" altLang="zh-CN" sz="2400" i="1" dirty="0" smtClean="0">
                <a:latin typeface="Times New Roman"/>
                <a:cs typeface="Times New Roman"/>
              </a:rPr>
              <a:t>v</a:t>
            </a:r>
            <a:r>
              <a:rPr lang="en-US" altLang="zh-CN" sz="2400" i="1" baseline="-25000" dirty="0" smtClean="0">
                <a:latin typeface="Times New Roman"/>
                <a:cs typeface="Times New Roman"/>
              </a:rPr>
              <a:t>i</a:t>
            </a:r>
            <a:r>
              <a:rPr lang="en-US" altLang="zh-CN" sz="2400" dirty="0" smtClean="0">
                <a:latin typeface="Times New Roman"/>
                <a:cs typeface="Times New Roman"/>
              </a:rPr>
              <a:t> to </a:t>
            </a:r>
            <a:r>
              <a:rPr lang="en-US" altLang="zh-CN" sz="2400" i="1" dirty="0" err="1" smtClean="0">
                <a:latin typeface="Times New Roman"/>
                <a:cs typeface="Times New Roman"/>
              </a:rPr>
              <a:t>v</a:t>
            </a:r>
            <a:r>
              <a:rPr lang="en-US" altLang="zh-CN" sz="2400" i="1" baseline="-25000" dirty="0" err="1" smtClean="0">
                <a:latin typeface="Times New Roman"/>
                <a:cs typeface="Times New Roman"/>
              </a:rPr>
              <a:t>j</a:t>
            </a:r>
            <a:r>
              <a:rPr lang="en-US" altLang="zh-CN" sz="2400" dirty="0" smtClean="0">
                <a:latin typeface="Times New Roman"/>
                <a:cs typeface="Times New Roman"/>
              </a:rPr>
              <a:t> at time </a:t>
            </a:r>
            <a:r>
              <a:rPr lang="en-US" altLang="zh-CN" sz="2400" i="1" dirty="0" smtClean="0">
                <a:latin typeface="Times New Roman"/>
                <a:cs typeface="Times New Roman"/>
              </a:rPr>
              <a:t>t</a:t>
            </a:r>
          </a:p>
        </p:txBody>
      </p:sp>
    </p:spTree>
    <p:custDataLst>
      <p:tags r:id="rId2"/>
    </p:custDataLst>
    <p:extLst>
      <p:ext uri="{BB962C8B-B14F-4D97-AF65-F5344CB8AC3E}">
        <p14:creationId xmlns:p14="http://schemas.microsoft.com/office/powerpoint/2010/main" val="37673915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p:txBody>
          <a:bodyPr/>
          <a:lstStyle/>
          <a:p>
            <a:pPr eaLnBrk="1" hangingPunct="1"/>
            <a:r>
              <a:rPr lang="en-US" altLang="zh-CN" smtClean="0"/>
              <a:t>Homophily</a:t>
            </a:r>
            <a:endParaRPr lang="zh-CN" altLang="en-US" smtClean="0"/>
          </a:p>
        </p:txBody>
      </p:sp>
      <p:sp>
        <p:nvSpPr>
          <p:cNvPr id="48130" name="内容占位符 2"/>
          <p:cNvSpPr>
            <a:spLocks noGrp="1"/>
          </p:cNvSpPr>
          <p:nvPr>
            <p:ph idx="1"/>
          </p:nvPr>
        </p:nvSpPr>
        <p:spPr>
          <a:xfrm>
            <a:off x="350840" y="990604"/>
            <a:ext cx="9138973" cy="5356225"/>
          </a:xfrm>
        </p:spPr>
        <p:txBody>
          <a:bodyPr/>
          <a:lstStyle/>
          <a:p>
            <a:pPr eaLnBrk="1" hangingPunct="1"/>
            <a:r>
              <a:rPr lang="en-US" altLang="zh-CN" sz="2800" dirty="0" err="1" smtClean="0"/>
              <a:t>Homophily</a:t>
            </a:r>
            <a:endParaRPr lang="en-US" altLang="zh-CN" sz="2800" dirty="0" smtClean="0"/>
          </a:p>
          <a:p>
            <a:pPr lvl="1" eaLnBrk="1" hangingPunct="1"/>
            <a:r>
              <a:rPr lang="en-US" altLang="zh-CN" sz="2400" dirty="0" smtClean="0"/>
              <a:t>A user in the social network tends to be similar to their connected neighbors.</a:t>
            </a:r>
          </a:p>
          <a:p>
            <a:pPr eaLnBrk="1" hangingPunct="1"/>
            <a:r>
              <a:rPr lang="en-US" altLang="zh-CN" sz="2800" dirty="0" smtClean="0"/>
              <a:t>Originated from different mechanisms</a:t>
            </a:r>
          </a:p>
          <a:p>
            <a:pPr lvl="1"/>
            <a:r>
              <a:rPr lang="en-US" altLang="zh-CN" sz="2400" dirty="0" smtClean="0">
                <a:solidFill>
                  <a:srgbClr val="800000"/>
                </a:solidFill>
              </a:rPr>
              <a:t>Social influence</a:t>
            </a:r>
          </a:p>
          <a:p>
            <a:pPr lvl="2"/>
            <a:r>
              <a:rPr lang="en-US" altLang="zh-CN" sz="2000" dirty="0" smtClean="0"/>
              <a:t>Indicates people tend to follow the behaviors of their friends</a:t>
            </a:r>
          </a:p>
          <a:p>
            <a:pPr lvl="1"/>
            <a:r>
              <a:rPr lang="en-US" altLang="zh-CN" sz="2400" dirty="0" smtClean="0">
                <a:solidFill>
                  <a:srgbClr val="800000"/>
                </a:solidFill>
              </a:rPr>
              <a:t>Selection</a:t>
            </a:r>
          </a:p>
          <a:p>
            <a:pPr lvl="2"/>
            <a:r>
              <a:rPr lang="en-US" altLang="zh-CN" sz="2000" dirty="0" smtClean="0"/>
              <a:t>Indicates people tend to create relationships with other people who are already similar to them</a:t>
            </a:r>
          </a:p>
          <a:p>
            <a:pPr lvl="1"/>
            <a:r>
              <a:rPr lang="en-US" altLang="zh-CN" sz="2400" dirty="0" smtClean="0"/>
              <a:t>Confounding variables</a:t>
            </a:r>
          </a:p>
          <a:p>
            <a:pPr lvl="2"/>
            <a:r>
              <a:rPr lang="en-US" altLang="zh-CN" sz="2000" dirty="0" smtClean="0"/>
              <a:t>Other unknown variables exist, which may cause friends to behave similarly with one another.</a:t>
            </a:r>
            <a:endParaRPr lang="zh-CN" altLang="en-US" sz="2000" dirty="0" smtClean="0"/>
          </a:p>
        </p:txBody>
      </p:sp>
    </p:spTree>
    <p:extLst>
      <p:ext uri="{BB962C8B-B14F-4D97-AF65-F5344CB8AC3E}">
        <p14:creationId xmlns:p14="http://schemas.microsoft.com/office/powerpoint/2010/main" val="3264778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内容占位符 2"/>
          <p:cNvSpPr>
            <a:spLocks noGrp="1"/>
          </p:cNvSpPr>
          <p:nvPr>
            <p:ph idx="1"/>
          </p:nvPr>
        </p:nvSpPr>
        <p:spPr>
          <a:xfrm>
            <a:off x="350839" y="1143000"/>
            <a:ext cx="9307514" cy="5410200"/>
          </a:xfrm>
        </p:spPr>
        <p:txBody>
          <a:bodyPr/>
          <a:lstStyle/>
          <a:p>
            <a:pPr eaLnBrk="1" hangingPunct="1"/>
            <a:endParaRPr lang="en-US" altLang="zh-CN" sz="1800" dirty="0" smtClean="0"/>
          </a:p>
          <a:p>
            <a:pPr marL="914400" lvl="2" indent="0" eaLnBrk="1" hangingPunct="1">
              <a:buFontTx/>
              <a:buNone/>
            </a:pPr>
            <a:endParaRPr lang="en-US" altLang="zh-CN" sz="1600" dirty="0" smtClean="0"/>
          </a:p>
          <a:p>
            <a:pPr marL="914400" lvl="2" indent="0" eaLnBrk="1" hangingPunct="1"/>
            <a:endParaRPr lang="en-US" altLang="zh-CN" sz="1600" dirty="0" smtClean="0"/>
          </a:p>
          <a:p>
            <a:pPr marL="514350" lvl="1" indent="0" eaLnBrk="1" hangingPunct="1"/>
            <a:endParaRPr lang="en-US" altLang="zh-CN" sz="1800" dirty="0" smtClean="0"/>
          </a:p>
          <a:p>
            <a:pPr marL="114300" indent="0"/>
            <a:r>
              <a:rPr lang="en-US" altLang="zh-CN" sz="1800" dirty="0" smtClean="0"/>
              <a:t> Denominator: the conditional probability that an unlinked pair will become linked</a:t>
            </a:r>
          </a:p>
          <a:p>
            <a:pPr marL="114300" indent="0"/>
            <a:r>
              <a:rPr lang="en-US" altLang="zh-CN" sz="1800" dirty="0" smtClean="0"/>
              <a:t> Numerator: the same probability for unlinked pairs whose similarity exceeds the threshold</a:t>
            </a:r>
          </a:p>
          <a:p>
            <a:pPr marL="457200" lvl="1" indent="0" eaLnBrk="1" hangingPunct="1">
              <a:buFontTx/>
              <a:buNone/>
            </a:pPr>
            <a:endParaRPr lang="en-US" altLang="zh-CN" sz="1600" dirty="0" smtClean="0"/>
          </a:p>
          <a:p>
            <a:pPr marL="914400" lvl="2" indent="0" eaLnBrk="1" hangingPunct="1"/>
            <a:endParaRPr lang="en-US" altLang="zh-CN" sz="1600" dirty="0" smtClean="0"/>
          </a:p>
          <a:p>
            <a:pPr marL="914400" lvl="2" indent="0" eaLnBrk="1" hangingPunct="1"/>
            <a:endParaRPr lang="en-US" altLang="zh-CN" sz="1600" dirty="0" smtClean="0"/>
          </a:p>
          <a:p>
            <a:pPr marL="914400" lvl="2" indent="0" eaLnBrk="1" hangingPunct="1"/>
            <a:endParaRPr lang="en-US" altLang="zh-CN" sz="1600" dirty="0" smtClean="0"/>
          </a:p>
          <a:p>
            <a:pPr marL="114300" indent="0"/>
            <a:r>
              <a:rPr lang="en-US" altLang="zh-CN" sz="1800" dirty="0" smtClean="0"/>
              <a:t> Denominator: the probability that the similarity increase from time </a:t>
            </a:r>
            <a:r>
              <a:rPr lang="en-US" altLang="zh-CN" sz="1800" i="1" dirty="0" smtClean="0"/>
              <a:t>t</a:t>
            </a:r>
            <a:r>
              <a:rPr lang="en-US" altLang="zh-CN" sz="1800" dirty="0" smtClean="0"/>
              <a:t>-1 to time </a:t>
            </a:r>
            <a:r>
              <a:rPr lang="en-US" altLang="zh-CN" sz="1800" i="1" dirty="0" smtClean="0"/>
              <a:t>t</a:t>
            </a:r>
            <a:r>
              <a:rPr lang="en-US" altLang="zh-CN" sz="1800" dirty="0" smtClean="0"/>
              <a:t> between two nodes that were not linked at time </a:t>
            </a:r>
            <a:r>
              <a:rPr lang="en-US" altLang="zh-CN" sz="1800" i="1" dirty="0" smtClean="0"/>
              <a:t>t</a:t>
            </a:r>
            <a:r>
              <a:rPr lang="en-US" altLang="zh-CN" sz="1800" dirty="0" smtClean="0"/>
              <a:t>-1</a:t>
            </a:r>
          </a:p>
          <a:p>
            <a:pPr marL="114300" indent="0"/>
            <a:r>
              <a:rPr lang="en-US" altLang="zh-CN" sz="1800" dirty="0" smtClean="0"/>
              <a:t> Numerator: the same probability that became linked at time </a:t>
            </a:r>
            <a:r>
              <a:rPr lang="en-US" altLang="zh-CN" sz="1800" i="1" dirty="0" smtClean="0"/>
              <a:t>t </a:t>
            </a:r>
          </a:p>
          <a:p>
            <a:pPr marL="114300" indent="0" eaLnBrk="1" hangingPunct="1">
              <a:spcBef>
                <a:spcPts val="1176"/>
              </a:spcBef>
            </a:pPr>
            <a:r>
              <a:rPr lang="en-US" altLang="zh-CN" sz="2400" i="1" dirty="0" smtClean="0"/>
              <a:t> </a:t>
            </a:r>
            <a:r>
              <a:rPr lang="en-US" altLang="zh-CN" sz="2000" dirty="0" smtClean="0"/>
              <a:t>A Model is learned through matrix factorization/factor graph</a:t>
            </a:r>
          </a:p>
        </p:txBody>
      </p:sp>
      <p:graphicFrame>
        <p:nvGraphicFramePr>
          <p:cNvPr id="3" name="Object 2"/>
          <p:cNvGraphicFramePr>
            <a:graphicFrameLocks noChangeAspect="1"/>
          </p:cNvGraphicFramePr>
          <p:nvPr>
            <p:extLst>
              <p:ext uri="{D42A27DB-BD31-4B8C-83A1-F6EECF244321}">
                <p14:modId xmlns:p14="http://schemas.microsoft.com/office/powerpoint/2010/main" val="237886742"/>
              </p:ext>
            </p:extLst>
          </p:nvPr>
        </p:nvGraphicFramePr>
        <p:xfrm>
          <a:off x="825500" y="1191183"/>
          <a:ext cx="5250180" cy="914400"/>
        </p:xfrm>
        <a:graphic>
          <a:graphicData uri="http://schemas.openxmlformats.org/presentationml/2006/ole">
            <mc:AlternateContent xmlns:mc="http://schemas.openxmlformats.org/markup-compatibility/2006">
              <mc:Choice xmlns:v="urn:schemas-microsoft-com:vml" Requires="v">
                <p:oleObj spid="_x0000_s47819" name="Equation" r:id="rId4" imgW="2692400" imgH="508000" progId="Equation.DSMT4">
                  <p:embed/>
                </p:oleObj>
              </mc:Choice>
              <mc:Fallback>
                <p:oleObj name="Equation" r:id="rId4" imgW="2692400" imgH="508000" progId="Equation.DSMT4">
                  <p:embed/>
                  <p:pic>
                    <p:nvPicPr>
                      <p:cNvPr id="0" name=""/>
                      <p:cNvPicPr/>
                      <p:nvPr/>
                    </p:nvPicPr>
                    <p:blipFill>
                      <a:blip r:embed="rId5"/>
                      <a:stretch>
                        <a:fillRect/>
                      </a:stretch>
                    </p:blipFill>
                    <p:spPr>
                      <a:xfrm>
                        <a:off x="825500" y="1191183"/>
                        <a:ext cx="5250180" cy="914400"/>
                      </a:xfrm>
                      <a:prstGeom prst="rect">
                        <a:avLst/>
                      </a:prstGeom>
                    </p:spPr>
                  </p:pic>
                </p:oleObj>
              </mc:Fallback>
            </mc:AlternateContent>
          </a:graphicData>
        </a:graphic>
      </p:graphicFrame>
      <p:sp>
        <p:nvSpPr>
          <p:cNvPr id="52225" name="标题 1"/>
          <p:cNvSpPr>
            <a:spLocks noGrp="1"/>
          </p:cNvSpPr>
          <p:nvPr>
            <p:ph type="title"/>
          </p:nvPr>
        </p:nvSpPr>
        <p:spPr/>
        <p:txBody>
          <a:bodyPr/>
          <a:lstStyle/>
          <a:p>
            <a:pPr eaLnBrk="1" hangingPunct="1"/>
            <a:r>
              <a:rPr lang="en-US" altLang="zh-CN" sz="3600" dirty="0" smtClean="0">
                <a:solidFill>
                  <a:schemeClr val="tx1"/>
                </a:solidFill>
              </a:rPr>
              <a:t>Influence and Selection</a:t>
            </a:r>
            <a:r>
              <a:rPr lang="en-US" altLang="zh-CN" sz="2800" baseline="30000" dirty="0" smtClean="0">
                <a:solidFill>
                  <a:schemeClr val="tx1"/>
                </a:solidFill>
              </a:rPr>
              <a:t>[1]</a:t>
            </a:r>
            <a:endParaRPr lang="zh-CN" altLang="en-US" sz="1600" baseline="30000" dirty="0" smtClean="0">
              <a:solidFill>
                <a:schemeClr val="tx1"/>
              </a:solidFill>
            </a:endParaRPr>
          </a:p>
        </p:txBody>
      </p:sp>
      <p:sp>
        <p:nvSpPr>
          <p:cNvPr id="52230" name="矩形 2"/>
          <p:cNvSpPr>
            <a:spLocks noChangeArrowheads="1"/>
          </p:cNvSpPr>
          <p:nvPr/>
        </p:nvSpPr>
        <p:spPr bwMode="auto">
          <a:xfrm>
            <a:off x="0" y="6396339"/>
            <a:ext cx="9906000" cy="461665"/>
          </a:xfrm>
          <a:prstGeom prst="rect">
            <a:avLst/>
          </a:prstGeom>
          <a:solidFill>
            <a:schemeClr val="bg1"/>
          </a:solidFill>
          <a:ln w="9525">
            <a:noFill/>
            <a:miter lim="800000"/>
            <a:headEnd/>
            <a:tailEnd/>
          </a:ln>
        </p:spPr>
        <p:txBody>
          <a:bodyPr wrap="square" lIns="180000" rIns="180000">
            <a:spAutoFit/>
          </a:bodyPr>
          <a:lstStyle/>
          <a:p>
            <a:pPr>
              <a:spcBef>
                <a:spcPts val="0"/>
              </a:spcBef>
            </a:pPr>
            <a:r>
              <a:rPr lang="en-US" altLang="zh-CN" sz="1200" dirty="0"/>
              <a:t>[1] J. Scripps, P.-N. Tan, and A.-H. </a:t>
            </a:r>
            <a:r>
              <a:rPr lang="en-US" altLang="zh-CN" sz="1200" dirty="0" err="1"/>
              <a:t>Esfahanian</a:t>
            </a:r>
            <a:r>
              <a:rPr lang="en-US" altLang="zh-CN" sz="1200" dirty="0"/>
              <a:t>. Measuring the effects of preprocessing decisions and network forces in dynamic network analysis. In </a:t>
            </a:r>
            <a:r>
              <a:rPr lang="en-US" altLang="zh-CN" sz="1200" dirty="0" smtClean="0"/>
              <a:t>KDD</a:t>
            </a:r>
            <a:r>
              <a:rPr lang="en-US" altLang="zh-CN" sz="1200" dirty="0"/>
              <a:t>’</a:t>
            </a:r>
            <a:r>
              <a:rPr lang="en-US" altLang="zh-CN" sz="1200" dirty="0" smtClean="0"/>
              <a:t>09, </a:t>
            </a:r>
            <a:r>
              <a:rPr lang="en-US" altLang="zh-CN" sz="1200" dirty="0"/>
              <a:t>pages 747–756, 2009.</a:t>
            </a:r>
            <a:endParaRPr lang="zh-CN" altLang="en-US" sz="1200" dirty="0"/>
          </a:p>
        </p:txBody>
      </p:sp>
      <p:sp>
        <p:nvSpPr>
          <p:cNvPr id="7" name="Rectangle 6"/>
          <p:cNvSpPr/>
          <p:nvPr/>
        </p:nvSpPr>
        <p:spPr>
          <a:xfrm>
            <a:off x="5943600" y="1828800"/>
            <a:ext cx="29718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There is a link between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and </a:t>
            </a:r>
            <a:r>
              <a:rPr lang="en-US" sz="1400" i="1" dirty="0" smtClean="0">
                <a:solidFill>
                  <a:srgbClr val="000000"/>
                </a:solidFill>
                <a:latin typeface="Times New Roman"/>
                <a:cs typeface="Times New Roman"/>
              </a:rPr>
              <a:t>j</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endParaRPr lang="en-US" sz="1400" i="1" dirty="0">
              <a:solidFill>
                <a:srgbClr val="000000"/>
              </a:solidFill>
              <a:latin typeface="Times New Roman"/>
              <a:cs typeface="Times New Roman"/>
            </a:endParaRPr>
          </a:p>
        </p:txBody>
      </p:sp>
      <p:cxnSp>
        <p:nvCxnSpPr>
          <p:cNvPr id="8" name="Straight Arrow Connector 7"/>
          <p:cNvCxnSpPr>
            <a:stCxn id="7" idx="1"/>
          </p:cNvCxnSpPr>
          <p:nvPr/>
        </p:nvCxnSpPr>
        <p:spPr>
          <a:xfrm flipH="1" flipV="1">
            <a:off x="4044950" y="1981200"/>
            <a:ext cx="1898650" cy="762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84550" y="1704126"/>
            <a:ext cx="660400" cy="34358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5" name="Rectangle 24"/>
          <p:cNvSpPr/>
          <p:nvPr/>
        </p:nvSpPr>
        <p:spPr>
          <a:xfrm>
            <a:off x="6273800" y="1066800"/>
            <a:ext cx="29718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Similarity between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and </a:t>
            </a:r>
            <a:r>
              <a:rPr lang="en-US" sz="1400" i="1" dirty="0" smtClean="0">
                <a:solidFill>
                  <a:srgbClr val="000000"/>
                </a:solidFill>
                <a:latin typeface="Times New Roman"/>
                <a:cs typeface="Times New Roman"/>
              </a:rPr>
              <a:t>j</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r>
              <a:rPr lang="en-US" sz="1400" dirty="0" smtClean="0">
                <a:solidFill>
                  <a:srgbClr val="000000"/>
                </a:solidFill>
                <a:latin typeface="Times New Roman"/>
                <a:cs typeface="Times New Roman"/>
              </a:rPr>
              <a:t>-1 is larger than a threshold </a:t>
            </a:r>
            <a:endParaRPr lang="en-US" sz="1400" dirty="0">
              <a:solidFill>
                <a:srgbClr val="000000"/>
              </a:solidFill>
              <a:latin typeface="Times New Roman"/>
              <a:cs typeface="Times New Roman"/>
            </a:endParaRPr>
          </a:p>
        </p:txBody>
      </p:sp>
      <p:cxnSp>
        <p:nvCxnSpPr>
          <p:cNvPr id="26" name="Straight Arrow Connector 25"/>
          <p:cNvCxnSpPr>
            <a:stCxn id="25" idx="1"/>
            <a:endCxn id="27" idx="3"/>
          </p:cNvCxnSpPr>
          <p:nvPr/>
        </p:nvCxnSpPr>
        <p:spPr>
          <a:xfrm flipH="1">
            <a:off x="5943600" y="1295401"/>
            <a:ext cx="330200" cy="16626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292600" y="1246928"/>
            <a:ext cx="1651000" cy="429475"/>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8" name="Rectangle 37"/>
          <p:cNvSpPr/>
          <p:nvPr/>
        </p:nvSpPr>
        <p:spPr>
          <a:xfrm>
            <a:off x="3101925" y="3592162"/>
            <a:ext cx="82550" cy="191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46812883"/>
              </p:ext>
            </p:extLst>
          </p:nvPr>
        </p:nvGraphicFramePr>
        <p:xfrm>
          <a:off x="6604001" y="4483101"/>
          <a:ext cx="123825" cy="165100"/>
        </p:xfrm>
        <a:graphic>
          <a:graphicData uri="http://schemas.openxmlformats.org/presentationml/2006/ole">
            <mc:AlternateContent xmlns:mc="http://schemas.openxmlformats.org/markup-compatibility/2006">
              <mc:Choice xmlns:v="urn:schemas-microsoft-com:vml" Requires="v">
                <p:oleObj spid="_x0000_s47820" name="Equation" r:id="rId6" imgW="114300" imgH="165100" progId="Equation.DSMT4">
                  <p:embed/>
                </p:oleObj>
              </mc:Choice>
              <mc:Fallback>
                <p:oleObj name="Equation" r:id="rId6" imgW="114300" imgH="165100" progId="Equation.DSMT4">
                  <p:embed/>
                  <p:pic>
                    <p:nvPicPr>
                      <p:cNvPr id="0" name=""/>
                      <p:cNvPicPr/>
                      <p:nvPr/>
                    </p:nvPicPr>
                    <p:blipFill>
                      <a:blip r:embed="rId7"/>
                      <a:stretch>
                        <a:fillRect/>
                      </a:stretch>
                    </p:blipFill>
                    <p:spPr>
                      <a:xfrm>
                        <a:off x="6604001" y="4483101"/>
                        <a:ext cx="123825"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39401491"/>
              </p:ext>
            </p:extLst>
          </p:nvPr>
        </p:nvGraphicFramePr>
        <p:xfrm>
          <a:off x="813465" y="3254375"/>
          <a:ext cx="5967677" cy="960438"/>
        </p:xfrm>
        <a:graphic>
          <a:graphicData uri="http://schemas.openxmlformats.org/presentationml/2006/ole">
            <mc:AlternateContent xmlns:mc="http://schemas.openxmlformats.org/markup-compatibility/2006">
              <mc:Choice xmlns:v="urn:schemas-microsoft-com:vml" Requires="v">
                <p:oleObj spid="_x0000_s47821" name="Equation" r:id="rId8" imgW="3060700" imgH="533400" progId="Equation.DSMT4">
                  <p:embed/>
                </p:oleObj>
              </mc:Choice>
              <mc:Fallback>
                <p:oleObj name="Equation" r:id="rId8" imgW="3060700" imgH="533400" progId="Equation.DSMT4">
                  <p:embed/>
                  <p:pic>
                    <p:nvPicPr>
                      <p:cNvPr id="0" name=""/>
                      <p:cNvPicPr/>
                      <p:nvPr/>
                    </p:nvPicPr>
                    <p:blipFill>
                      <a:blip r:embed="rId9"/>
                      <a:stretch>
                        <a:fillRect/>
                      </a:stretch>
                    </p:blipFill>
                    <p:spPr>
                      <a:xfrm>
                        <a:off x="813465" y="3254375"/>
                        <a:ext cx="5967677" cy="960438"/>
                      </a:xfrm>
                      <a:prstGeom prst="rect">
                        <a:avLst/>
                      </a:prstGeom>
                    </p:spPr>
                  </p:pic>
                </p:oleObj>
              </mc:Fallback>
            </mc:AlternateContent>
          </a:graphicData>
        </a:graphic>
      </p:graphicFrame>
    </p:spTree>
    <p:extLst>
      <p:ext uri="{BB962C8B-B14F-4D97-AF65-F5344CB8AC3E}">
        <p14:creationId xmlns:p14="http://schemas.microsoft.com/office/powerpoint/2010/main" val="1929897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Other Related Concepts</a:t>
            </a:r>
            <a:endParaRPr lang="en-US" dirty="0">
              <a:solidFill>
                <a:schemeClr val="tx1"/>
              </a:solidFill>
            </a:endParaRPr>
          </a:p>
        </p:txBody>
      </p:sp>
      <p:sp>
        <p:nvSpPr>
          <p:cNvPr id="3" name="Content Placeholder 2"/>
          <p:cNvSpPr>
            <a:spLocks noGrp="1"/>
          </p:cNvSpPr>
          <p:nvPr>
            <p:ph idx="1"/>
          </p:nvPr>
        </p:nvSpPr>
        <p:spPr>
          <a:xfrm>
            <a:off x="660403" y="1523999"/>
            <a:ext cx="8829677" cy="4602163"/>
          </a:xfrm>
        </p:spPr>
        <p:txBody>
          <a:bodyPr/>
          <a:lstStyle/>
          <a:p>
            <a:r>
              <a:rPr lang="en-US" dirty="0"/>
              <a:t>Cosine similarity</a:t>
            </a:r>
          </a:p>
          <a:p>
            <a:r>
              <a:rPr lang="en-US" dirty="0"/>
              <a:t>Correlation factors</a:t>
            </a:r>
          </a:p>
          <a:p>
            <a:r>
              <a:rPr lang="en-US" dirty="0"/>
              <a:t>Hazard ratio</a:t>
            </a:r>
          </a:p>
          <a:p>
            <a:r>
              <a:rPr lang="en-US" i="1" dirty="0" smtClean="0"/>
              <a:t>t</a:t>
            </a:r>
            <a:r>
              <a:rPr lang="en-US" dirty="0" smtClean="0"/>
              <a:t>-test</a:t>
            </a:r>
          </a:p>
        </p:txBody>
      </p:sp>
    </p:spTree>
    <p:extLst>
      <p:ext uri="{BB962C8B-B14F-4D97-AF65-F5344CB8AC3E}">
        <p14:creationId xmlns:p14="http://schemas.microsoft.com/office/powerpoint/2010/main" val="1899630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97" y="6520797"/>
            <a:ext cx="1143000" cy="381000"/>
          </a:xfrm>
          <a:prstGeom prst="rect">
            <a:avLst/>
          </a:prstGeom>
          <a:solidFill>
            <a:srgbClr val="135F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8" name="标题 1"/>
          <p:cNvSpPr>
            <a:spLocks noGrp="1"/>
          </p:cNvSpPr>
          <p:nvPr>
            <p:ph type="title"/>
          </p:nvPr>
        </p:nvSpPr>
        <p:spPr/>
        <p:txBody>
          <a:bodyPr/>
          <a:lstStyle/>
          <a:p>
            <a:pPr eaLnBrk="1" hangingPunct="1"/>
            <a:r>
              <a:rPr kumimoji="1" lang="en-US" altLang="zh-CN" sz="4800" dirty="0" smtClean="0">
                <a:solidFill>
                  <a:schemeClr val="tx1"/>
                </a:solidFill>
                <a:latin typeface="+mn-lt"/>
                <a:ea typeface="隶书" pitchFamily="49" charset="-122"/>
              </a:rPr>
              <a:t>Agenda</a:t>
            </a:r>
            <a:endParaRPr kumimoji="1" lang="zh-CN" altLang="en-US" sz="4800" dirty="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2612722633"/>
              </p:ext>
            </p:extLst>
          </p:nvPr>
        </p:nvGraphicFramePr>
        <p:xfrm>
          <a:off x="-908050" y="1676401"/>
          <a:ext cx="695477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230648"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471949"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247318"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633998" y="1869724"/>
            <a:ext cx="431800"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3981144" y="3276601"/>
            <a:ext cx="430213"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3670511" y="4710112"/>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sp>
        <p:nvSpPr>
          <p:cNvPr id="2" name="Rectangle 1"/>
          <p:cNvSpPr/>
          <p:nvPr/>
        </p:nvSpPr>
        <p:spPr>
          <a:xfrm>
            <a:off x="5200650" y="1600200"/>
            <a:ext cx="2971800" cy="12192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2000" dirty="0">
                <a:solidFill>
                  <a:srgbClr val="000000"/>
                </a:solidFill>
              </a:rPr>
              <a:t>Randomization test</a:t>
            </a:r>
          </a:p>
          <a:p>
            <a:pPr marL="342900" lvl="1" indent="-342900">
              <a:buFont typeface="Wingdings" charset="2"/>
              <a:buChar char="§"/>
            </a:pPr>
            <a:r>
              <a:rPr lang="en-US" sz="2000" dirty="0">
                <a:solidFill>
                  <a:srgbClr val="000000"/>
                </a:solidFill>
              </a:rPr>
              <a:t>Shuffle test</a:t>
            </a:r>
          </a:p>
          <a:p>
            <a:pPr marL="342900" lvl="1" indent="-342900">
              <a:buFont typeface="Wingdings" charset="2"/>
              <a:buChar char="§"/>
            </a:pPr>
            <a:r>
              <a:rPr lang="en-US" sz="2000" dirty="0">
                <a:solidFill>
                  <a:srgbClr val="000000"/>
                </a:solidFill>
              </a:rPr>
              <a:t>Reverse </a:t>
            </a:r>
            <a:r>
              <a:rPr lang="en-US" sz="2000" dirty="0" smtClean="0">
                <a:solidFill>
                  <a:srgbClr val="000000"/>
                </a:solidFill>
              </a:rPr>
              <a:t>test</a:t>
            </a:r>
            <a:endParaRPr lang="en-US" sz="1600" dirty="0">
              <a:solidFill>
                <a:srgbClr val="000000"/>
              </a:solidFill>
            </a:endParaRPr>
          </a:p>
        </p:txBody>
      </p:sp>
      <p:sp>
        <p:nvSpPr>
          <p:cNvPr id="16" name="Rectangle 15"/>
          <p:cNvSpPr/>
          <p:nvPr/>
        </p:nvSpPr>
        <p:spPr>
          <a:xfrm>
            <a:off x="5530850" y="3657600"/>
            <a:ext cx="4127500" cy="13716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2000" dirty="0" smtClean="0">
                <a:solidFill>
                  <a:srgbClr val="000000"/>
                </a:solidFill>
              </a:rPr>
              <a:t>Reachability</a:t>
            </a:r>
            <a:r>
              <a:rPr lang="en-US" sz="2000" dirty="0">
                <a:solidFill>
                  <a:srgbClr val="000000"/>
                </a:solidFill>
              </a:rPr>
              <a:t>-based methods</a:t>
            </a:r>
          </a:p>
          <a:p>
            <a:pPr marL="342900" lvl="1" indent="-342900">
              <a:buFont typeface="Wingdings" charset="2"/>
              <a:buChar char="§"/>
            </a:pPr>
            <a:r>
              <a:rPr lang="en-US" sz="2000" dirty="0">
                <a:solidFill>
                  <a:srgbClr val="000000"/>
                </a:solidFill>
              </a:rPr>
              <a:t>Structure Similarity</a:t>
            </a:r>
          </a:p>
          <a:p>
            <a:pPr marL="342900" lvl="1" indent="-342900">
              <a:buFont typeface="Wingdings" charset="2"/>
              <a:buChar char="§"/>
            </a:pPr>
            <a:r>
              <a:rPr lang="en-US" sz="2000" dirty="0" smtClean="0">
                <a:solidFill>
                  <a:srgbClr val="000000"/>
                </a:solidFill>
              </a:rPr>
              <a:t>Structure + Content </a:t>
            </a:r>
            <a:r>
              <a:rPr lang="en-US" sz="2000" dirty="0">
                <a:solidFill>
                  <a:srgbClr val="000000"/>
                </a:solidFill>
              </a:rPr>
              <a:t>Similarity</a:t>
            </a:r>
          </a:p>
          <a:p>
            <a:pPr marL="342900" lvl="1" indent="-342900">
              <a:buFont typeface="Wingdings" charset="2"/>
              <a:buChar char="§"/>
            </a:pPr>
            <a:r>
              <a:rPr lang="en-US" sz="2000" dirty="0">
                <a:solidFill>
                  <a:srgbClr val="000000"/>
                </a:solidFill>
              </a:rPr>
              <a:t>Action-based methods</a:t>
            </a:r>
          </a:p>
        </p:txBody>
      </p:sp>
      <p:sp>
        <p:nvSpPr>
          <p:cNvPr id="17" name="Rectangle 16"/>
          <p:cNvSpPr/>
          <p:nvPr/>
        </p:nvSpPr>
        <p:spPr>
          <a:xfrm>
            <a:off x="4292600" y="5257800"/>
            <a:ext cx="4127500" cy="10668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2000" dirty="0">
                <a:solidFill>
                  <a:srgbClr val="000000"/>
                </a:solidFill>
              </a:rPr>
              <a:t>Linear Threshold Model</a:t>
            </a:r>
          </a:p>
          <a:p>
            <a:pPr marL="342900" lvl="1" indent="-342900">
              <a:buFont typeface="Wingdings" charset="2"/>
              <a:buChar char="§"/>
            </a:pPr>
            <a:r>
              <a:rPr lang="en-US" sz="2000" dirty="0">
                <a:solidFill>
                  <a:srgbClr val="000000"/>
                </a:solidFill>
              </a:rPr>
              <a:t>Cascade </a:t>
            </a:r>
            <a:r>
              <a:rPr lang="en-US" sz="2000" dirty="0" smtClean="0">
                <a:solidFill>
                  <a:srgbClr val="000000"/>
                </a:solidFill>
              </a:rPr>
              <a:t>Model</a:t>
            </a:r>
          </a:p>
          <a:p>
            <a:pPr marL="342900" lvl="1" indent="-342900">
              <a:buFont typeface="Wingdings" charset="2"/>
              <a:buChar char="§"/>
            </a:pPr>
            <a:r>
              <a:rPr lang="en-US" sz="2000" dirty="0" smtClean="0">
                <a:solidFill>
                  <a:srgbClr val="000000"/>
                </a:solidFill>
              </a:rPr>
              <a:t>Algorithms</a:t>
            </a:r>
            <a:endParaRPr lang="en-US" sz="2000" dirty="0">
              <a:solidFill>
                <a:srgbClr val="000000"/>
              </a:solidFill>
            </a:endParaRPr>
          </a:p>
        </p:txBody>
      </p:sp>
      <p:sp>
        <p:nvSpPr>
          <p:cNvPr id="13" name="Rectangle 12"/>
          <p:cNvSpPr/>
          <p:nvPr/>
        </p:nvSpPr>
        <p:spPr>
          <a:xfrm>
            <a:off x="0" y="6477001"/>
            <a:ext cx="9906000" cy="392288"/>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lvl="1"/>
            <a:r>
              <a:rPr lang="en-US" sz="2000" dirty="0" smtClean="0">
                <a:solidFill>
                  <a:schemeClr val="bg1"/>
                </a:solidFill>
              </a:rPr>
              <a:t>Jie Tang, KEG, Tsinghua U                                     Download all data from  </a:t>
            </a:r>
            <a:r>
              <a:rPr lang="en-US" sz="2000" dirty="0" err="1" smtClean="0">
                <a:solidFill>
                  <a:schemeClr val="bg1"/>
                </a:solidFill>
              </a:rPr>
              <a:t>AMiner.org</a:t>
            </a:r>
            <a:endParaRPr lang="en-US" sz="1600" dirty="0">
              <a:solidFill>
                <a:schemeClr val="bg1"/>
              </a:solidFill>
            </a:endParaRPr>
          </a:p>
        </p:txBody>
      </p:sp>
    </p:spTree>
    <p:custDataLst>
      <p:tags r:id="rId1"/>
    </p:custDataLst>
    <p:extLst>
      <p:ext uri="{BB962C8B-B14F-4D97-AF65-F5344CB8AC3E}">
        <p14:creationId xmlns:p14="http://schemas.microsoft.com/office/powerpoint/2010/main" val="1436779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Cosine Similarity</a:t>
            </a:r>
            <a:endParaRPr lang="zh-CN" altLang="en-US" dirty="0"/>
          </a:p>
        </p:txBody>
      </p:sp>
      <p:sp>
        <p:nvSpPr>
          <p:cNvPr id="3" name="内容占位符 2"/>
          <p:cNvSpPr>
            <a:spLocks noGrp="1"/>
          </p:cNvSpPr>
          <p:nvPr>
            <p:ph idx="1"/>
          </p:nvPr>
        </p:nvSpPr>
        <p:spPr/>
        <p:txBody>
          <a:bodyPr/>
          <a:lstStyle/>
          <a:p>
            <a:r>
              <a:rPr lang="en-US" altLang="zh-CN" dirty="0" smtClean="0"/>
              <a:t>A measure of similarity</a:t>
            </a:r>
          </a:p>
          <a:p>
            <a:r>
              <a:rPr lang="en-US" altLang="zh-CN" dirty="0" smtClean="0"/>
              <a:t>Use a vector to represent a sample (e.g., user)</a:t>
            </a:r>
          </a:p>
          <a:p>
            <a:endParaRPr lang="en-US" altLang="zh-CN" dirty="0" smtClean="0"/>
          </a:p>
          <a:p>
            <a:endParaRPr lang="en-US" altLang="zh-CN" dirty="0" smtClean="0"/>
          </a:p>
          <a:p>
            <a:r>
              <a:rPr lang="en-US" altLang="zh-CN" dirty="0" smtClean="0"/>
              <a:t>To measure the similarity of two vectors </a:t>
            </a:r>
            <a:r>
              <a:rPr lang="en-US" altLang="zh-CN" b="1" dirty="0" smtClean="0"/>
              <a:t>x</a:t>
            </a:r>
            <a:r>
              <a:rPr lang="en-US" altLang="zh-CN" dirty="0" smtClean="0"/>
              <a:t> and </a:t>
            </a:r>
            <a:r>
              <a:rPr lang="en-US" altLang="zh-CN" b="1" dirty="0" smtClean="0"/>
              <a:t>y</a:t>
            </a:r>
            <a:r>
              <a:rPr lang="en-US" altLang="zh-CN" dirty="0" smtClean="0"/>
              <a:t>, employ cosine similarity:</a:t>
            </a:r>
            <a:endParaRPr lang="zh-CN" altLang="en-US" dirty="0"/>
          </a:p>
        </p:txBody>
      </p:sp>
      <p:graphicFrame>
        <p:nvGraphicFramePr>
          <p:cNvPr id="131074" name="Object 2"/>
          <p:cNvGraphicFramePr>
            <a:graphicFrameLocks noChangeAspect="1"/>
          </p:cNvGraphicFramePr>
          <p:nvPr>
            <p:extLst>
              <p:ext uri="{D42A27DB-BD31-4B8C-83A1-F6EECF244321}">
                <p14:modId xmlns:p14="http://schemas.microsoft.com/office/powerpoint/2010/main" val="3586471575"/>
              </p:ext>
            </p:extLst>
          </p:nvPr>
        </p:nvGraphicFramePr>
        <p:xfrm>
          <a:off x="3921127" y="2590801"/>
          <a:ext cx="2062031" cy="539750"/>
        </p:xfrm>
        <a:graphic>
          <a:graphicData uri="http://schemas.openxmlformats.org/presentationml/2006/ole">
            <mc:AlternateContent xmlns:mc="http://schemas.openxmlformats.org/markup-compatibility/2006">
              <mc:Choice xmlns:v="urn:schemas-microsoft-com:vml" Requires="v">
                <p:oleObj spid="_x0000_s63518" name="Equation" r:id="rId3" imgW="850900" imgH="241300" progId="Equation.DSMT4">
                  <p:embed/>
                </p:oleObj>
              </mc:Choice>
              <mc:Fallback>
                <p:oleObj name="Equation" r:id="rId3" imgW="850900" imgH="241300" progId="Equation.DSMT4">
                  <p:embed/>
                  <p:pic>
                    <p:nvPicPr>
                      <p:cNvPr id="0" name=""/>
                      <p:cNvPicPr>
                        <a:picLocks noChangeAspect="1" noChangeArrowheads="1"/>
                      </p:cNvPicPr>
                      <p:nvPr/>
                    </p:nvPicPr>
                    <p:blipFill>
                      <a:blip r:embed="rId4"/>
                      <a:srcRect/>
                      <a:stretch>
                        <a:fillRect/>
                      </a:stretch>
                    </p:blipFill>
                    <p:spPr bwMode="auto">
                      <a:xfrm>
                        <a:off x="3921127" y="2590801"/>
                        <a:ext cx="2062031"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5" name="Object 3"/>
          <p:cNvGraphicFramePr>
            <a:graphicFrameLocks noChangeAspect="1"/>
          </p:cNvGraphicFramePr>
          <p:nvPr>
            <p:extLst>
              <p:ext uri="{D42A27DB-BD31-4B8C-83A1-F6EECF244321}">
                <p14:modId xmlns:p14="http://schemas.microsoft.com/office/powerpoint/2010/main" val="3736231410"/>
              </p:ext>
            </p:extLst>
          </p:nvPr>
        </p:nvGraphicFramePr>
        <p:xfrm>
          <a:off x="3479142" y="4906964"/>
          <a:ext cx="2706952" cy="1079500"/>
        </p:xfrm>
        <a:graphic>
          <a:graphicData uri="http://schemas.openxmlformats.org/presentationml/2006/ole">
            <mc:AlternateContent xmlns:mc="http://schemas.openxmlformats.org/markup-compatibility/2006">
              <mc:Choice xmlns:v="urn:schemas-microsoft-com:vml" Requires="v">
                <p:oleObj spid="_x0000_s63519" name="Equation" r:id="rId5" imgW="1117600" imgH="482600" progId="Equation.DSMT4">
                  <p:embed/>
                </p:oleObj>
              </mc:Choice>
              <mc:Fallback>
                <p:oleObj name="Equation" r:id="rId5" imgW="1117600" imgH="482600" progId="Equation.DSMT4">
                  <p:embed/>
                  <p:pic>
                    <p:nvPicPr>
                      <p:cNvPr id="0" name=""/>
                      <p:cNvPicPr>
                        <a:picLocks noChangeAspect="1" noChangeArrowheads="1"/>
                      </p:cNvPicPr>
                      <p:nvPr/>
                    </p:nvPicPr>
                    <p:blipFill>
                      <a:blip r:embed="rId6"/>
                      <a:srcRect/>
                      <a:stretch>
                        <a:fillRect/>
                      </a:stretch>
                    </p:blipFill>
                    <p:spPr bwMode="auto">
                      <a:xfrm>
                        <a:off x="3479142" y="4906964"/>
                        <a:ext cx="2706952"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05101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Correlation Factors</a:t>
            </a:r>
            <a:endParaRPr lang="zh-CN" altLang="en-US" dirty="0"/>
          </a:p>
        </p:txBody>
      </p:sp>
      <p:sp>
        <p:nvSpPr>
          <p:cNvPr id="3" name="内容占位符 2"/>
          <p:cNvSpPr>
            <a:spLocks noGrp="1"/>
          </p:cNvSpPr>
          <p:nvPr>
            <p:ph idx="1"/>
          </p:nvPr>
        </p:nvSpPr>
        <p:spPr/>
        <p:txBody>
          <a:bodyPr/>
          <a:lstStyle/>
          <a:p>
            <a:r>
              <a:rPr lang="en-US" altLang="zh-CN" sz="2400" dirty="0" smtClean="0"/>
              <a:t>Several correlation coefficients could be used to measure correlation between two random variables </a:t>
            </a:r>
            <a:r>
              <a:rPr lang="en-US" altLang="zh-CN" sz="2400" i="1" dirty="0" smtClean="0"/>
              <a:t>x</a:t>
            </a:r>
            <a:r>
              <a:rPr lang="en-US" altLang="zh-CN" sz="2400" dirty="0" smtClean="0"/>
              <a:t> and </a:t>
            </a:r>
            <a:r>
              <a:rPr lang="en-US" altLang="zh-CN" sz="2400" i="1" dirty="0" smtClean="0"/>
              <a:t>y</a:t>
            </a:r>
            <a:r>
              <a:rPr lang="en-US" altLang="zh-CN" sz="2400" dirty="0" smtClean="0"/>
              <a:t>.</a:t>
            </a:r>
          </a:p>
          <a:p>
            <a:r>
              <a:rPr lang="en-US" altLang="zh-CN" sz="2400" dirty="0" err="1" smtClean="0"/>
              <a:t>Pearsons</a:t>
            </a:r>
            <a:r>
              <a:rPr lang="en-US" altLang="zh-CN" sz="2400" dirty="0" smtClean="0"/>
              <a:t>’ correlation</a:t>
            </a:r>
          </a:p>
          <a:p>
            <a:endParaRPr lang="en-US" altLang="zh-CN" sz="2400" dirty="0" smtClean="0"/>
          </a:p>
          <a:p>
            <a:endParaRPr lang="en-US" altLang="zh-CN" sz="2400" dirty="0" smtClean="0"/>
          </a:p>
          <a:p>
            <a:r>
              <a:rPr lang="en-US" altLang="zh-CN" sz="2400" dirty="0" smtClean="0"/>
              <a:t>It could be estimated by </a:t>
            </a:r>
          </a:p>
          <a:p>
            <a:endParaRPr lang="en-US" altLang="zh-CN" sz="2400" dirty="0" smtClean="0"/>
          </a:p>
          <a:p>
            <a:endParaRPr lang="en-US" altLang="zh-CN" sz="2400" dirty="0" smtClean="0"/>
          </a:p>
          <a:p>
            <a:endParaRPr lang="en-US" altLang="zh-CN" sz="2400" dirty="0" smtClean="0"/>
          </a:p>
          <a:p>
            <a:endParaRPr lang="en-US" altLang="zh-CN" sz="2400" dirty="0" smtClean="0"/>
          </a:p>
          <a:p>
            <a:pPr>
              <a:spcBef>
                <a:spcPts val="1776"/>
              </a:spcBef>
            </a:pPr>
            <a:r>
              <a:rPr lang="en-US" altLang="zh-CN" sz="2400" dirty="0" smtClean="0"/>
              <a:t>Note that </a:t>
            </a:r>
            <a:r>
              <a:rPr lang="en-US" altLang="zh-CN" sz="2400" b="1" dirty="0" smtClean="0">
                <a:solidFill>
                  <a:srgbClr val="0000CC"/>
                </a:solidFill>
              </a:rPr>
              <a:t>correlation</a:t>
            </a:r>
            <a:r>
              <a:rPr lang="en-US" altLang="zh-CN" sz="2400" dirty="0" smtClean="0"/>
              <a:t> does NOT imply </a:t>
            </a:r>
            <a:r>
              <a:rPr lang="en-US" altLang="zh-CN" sz="2400" b="1" dirty="0" smtClean="0">
                <a:solidFill>
                  <a:srgbClr val="C00000"/>
                </a:solidFill>
              </a:rPr>
              <a:t>causation</a:t>
            </a:r>
            <a:endParaRPr lang="zh-CN" altLang="en-US" sz="2400" b="1" dirty="0">
              <a:solidFill>
                <a:srgbClr val="C00000"/>
              </a:solidFill>
            </a:endParaRPr>
          </a:p>
        </p:txBody>
      </p:sp>
      <p:graphicFrame>
        <p:nvGraphicFramePr>
          <p:cNvPr id="132098" name="Object 2"/>
          <p:cNvGraphicFramePr>
            <a:graphicFrameLocks noChangeAspect="1"/>
          </p:cNvGraphicFramePr>
          <p:nvPr>
            <p:extLst>
              <p:ext uri="{D42A27DB-BD31-4B8C-83A1-F6EECF244321}">
                <p14:modId xmlns:p14="http://schemas.microsoft.com/office/powerpoint/2010/main" val="4151731181"/>
              </p:ext>
            </p:extLst>
          </p:nvPr>
        </p:nvGraphicFramePr>
        <p:xfrm>
          <a:off x="2227133" y="2441575"/>
          <a:ext cx="4999435" cy="990600"/>
        </p:xfrm>
        <a:graphic>
          <a:graphicData uri="http://schemas.openxmlformats.org/presentationml/2006/ole">
            <mc:AlternateContent xmlns:mc="http://schemas.openxmlformats.org/markup-compatibility/2006">
              <mc:Choice xmlns:v="urn:schemas-microsoft-com:vml" Requires="v">
                <p:oleObj spid="_x0000_s1056" name="Equation" r:id="rId4" imgW="2362200" imgH="508000" progId="Equation.DSMT4">
                  <p:embed/>
                </p:oleObj>
              </mc:Choice>
              <mc:Fallback>
                <p:oleObj name="Equation" r:id="rId4" imgW="2362200" imgH="508000" progId="Equation.DSMT4">
                  <p:embed/>
                  <p:pic>
                    <p:nvPicPr>
                      <p:cNvPr id="0" name=""/>
                      <p:cNvPicPr>
                        <a:picLocks noChangeAspect="1" noChangeArrowheads="1"/>
                      </p:cNvPicPr>
                      <p:nvPr/>
                    </p:nvPicPr>
                    <p:blipFill>
                      <a:blip r:embed="rId5"/>
                      <a:srcRect/>
                      <a:stretch>
                        <a:fillRect/>
                      </a:stretch>
                    </p:blipFill>
                    <p:spPr bwMode="auto">
                      <a:xfrm>
                        <a:off x="2227133" y="2441575"/>
                        <a:ext cx="4999435" cy="990600"/>
                      </a:xfrm>
                      <a:prstGeom prst="rect">
                        <a:avLst/>
                      </a:prstGeom>
                      <a:noFill/>
                    </p:spPr>
                  </p:pic>
                </p:oleObj>
              </mc:Fallback>
            </mc:AlternateContent>
          </a:graphicData>
        </a:graphic>
      </p:graphicFrame>
      <p:graphicFrame>
        <p:nvGraphicFramePr>
          <p:cNvPr id="132099" name="Object 3"/>
          <p:cNvGraphicFramePr>
            <a:graphicFrameLocks noChangeAspect="1"/>
          </p:cNvGraphicFramePr>
          <p:nvPr>
            <p:extLst>
              <p:ext uri="{D42A27DB-BD31-4B8C-83A1-F6EECF244321}">
                <p14:modId xmlns:p14="http://schemas.microsoft.com/office/powerpoint/2010/main" val="2060462866"/>
              </p:ext>
            </p:extLst>
          </p:nvPr>
        </p:nvGraphicFramePr>
        <p:xfrm>
          <a:off x="2559054" y="3810004"/>
          <a:ext cx="3714749" cy="1663855"/>
        </p:xfrm>
        <a:graphic>
          <a:graphicData uri="http://schemas.openxmlformats.org/presentationml/2006/ole">
            <mc:AlternateContent xmlns:mc="http://schemas.openxmlformats.org/markup-compatibility/2006">
              <mc:Choice xmlns:v="urn:schemas-microsoft-com:vml" Requires="v">
                <p:oleObj spid="_x0000_s1057" name="Equation" r:id="rId6" imgW="1803240" imgH="876240" progId="Equation.DSMT4">
                  <p:embed/>
                </p:oleObj>
              </mc:Choice>
              <mc:Fallback>
                <p:oleObj name="Equation" r:id="rId6" imgW="1803240" imgH="876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9054" y="3810004"/>
                        <a:ext cx="3714749" cy="1663855"/>
                      </a:xfrm>
                      <a:prstGeom prst="rect">
                        <a:avLst/>
                      </a:prstGeom>
                      <a:noFill/>
                    </p:spPr>
                  </p:pic>
                </p:oleObj>
              </mc:Fallback>
            </mc:AlternateContent>
          </a:graphicData>
        </a:graphic>
      </p:graphicFrame>
      <p:sp>
        <p:nvSpPr>
          <p:cNvPr id="6" name="Rectangle 5"/>
          <p:cNvSpPr/>
          <p:nvPr/>
        </p:nvSpPr>
        <p:spPr>
          <a:xfrm>
            <a:off x="7759700" y="2286000"/>
            <a:ext cx="1238250" cy="304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mean</a:t>
            </a:r>
            <a:endParaRPr lang="en-US" sz="1400" dirty="0">
              <a:solidFill>
                <a:srgbClr val="000000"/>
              </a:solidFill>
              <a:latin typeface="Times New Roman"/>
              <a:cs typeface="Times New Roman"/>
            </a:endParaRPr>
          </a:p>
        </p:txBody>
      </p:sp>
      <p:cxnSp>
        <p:nvCxnSpPr>
          <p:cNvPr id="7" name="Straight Arrow Connector 6"/>
          <p:cNvCxnSpPr>
            <a:stCxn id="6" idx="1"/>
            <a:endCxn id="8" idx="3"/>
          </p:cNvCxnSpPr>
          <p:nvPr/>
        </p:nvCxnSpPr>
        <p:spPr>
          <a:xfrm flipH="1">
            <a:off x="7016750" y="2438400"/>
            <a:ext cx="742950" cy="3048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04000" y="2590804"/>
            <a:ext cx="412750" cy="304799"/>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3" name="Rectangle 12"/>
          <p:cNvSpPr/>
          <p:nvPr/>
        </p:nvSpPr>
        <p:spPr>
          <a:xfrm>
            <a:off x="7016750" y="3200400"/>
            <a:ext cx="123825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Standard deviation</a:t>
            </a:r>
            <a:endParaRPr lang="en-US" sz="1400" dirty="0">
              <a:solidFill>
                <a:srgbClr val="000000"/>
              </a:solidFill>
              <a:latin typeface="Times New Roman"/>
              <a:cs typeface="Times New Roman"/>
            </a:endParaRPr>
          </a:p>
        </p:txBody>
      </p:sp>
      <p:cxnSp>
        <p:nvCxnSpPr>
          <p:cNvPr id="14" name="Straight Arrow Connector 13"/>
          <p:cNvCxnSpPr>
            <a:stCxn id="13" idx="1"/>
            <a:endCxn id="15" idx="3"/>
          </p:cNvCxnSpPr>
          <p:nvPr/>
        </p:nvCxnSpPr>
        <p:spPr>
          <a:xfrm flipH="1" flipV="1">
            <a:off x="6329721" y="3200400"/>
            <a:ext cx="687032" cy="2286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916971" y="3048004"/>
            <a:ext cx="412750" cy="304799"/>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3642927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Hazard Ratio</a:t>
            </a:r>
            <a:endParaRPr lang="zh-CN" altLang="en-US" dirty="0"/>
          </a:p>
        </p:txBody>
      </p:sp>
      <p:sp>
        <p:nvSpPr>
          <p:cNvPr id="3" name="内容占位符 2"/>
          <p:cNvSpPr>
            <a:spLocks noGrp="1"/>
          </p:cNvSpPr>
          <p:nvPr>
            <p:ph idx="1"/>
          </p:nvPr>
        </p:nvSpPr>
        <p:spPr>
          <a:xfrm>
            <a:off x="350839" y="1196974"/>
            <a:ext cx="9224961" cy="5127625"/>
          </a:xfrm>
        </p:spPr>
        <p:txBody>
          <a:bodyPr/>
          <a:lstStyle/>
          <a:p>
            <a:r>
              <a:rPr lang="en-US" altLang="zh-CN" sz="2000" b="1" dirty="0" smtClean="0"/>
              <a:t>Hazard Ratio</a:t>
            </a:r>
          </a:p>
          <a:p>
            <a:pPr lvl="1"/>
            <a:r>
              <a:rPr lang="en-US" altLang="zh-CN" sz="2000" dirty="0" smtClean="0"/>
              <a:t>Chance of an event occurring in the </a:t>
            </a:r>
            <a:r>
              <a:rPr lang="en-US" altLang="zh-CN" sz="2000" dirty="0" smtClean="0">
                <a:solidFill>
                  <a:srgbClr val="0000CC"/>
                </a:solidFill>
              </a:rPr>
              <a:t>treatment group</a:t>
            </a:r>
            <a:r>
              <a:rPr lang="en-US" altLang="zh-CN" sz="2000" dirty="0" smtClean="0"/>
              <a:t> divided by its chance in the </a:t>
            </a:r>
            <a:r>
              <a:rPr lang="en-US" altLang="zh-CN" sz="2000" dirty="0" smtClean="0">
                <a:solidFill>
                  <a:srgbClr val="C00000"/>
                </a:solidFill>
              </a:rPr>
              <a:t>control group</a:t>
            </a:r>
          </a:p>
          <a:p>
            <a:pPr lvl="1"/>
            <a:r>
              <a:rPr lang="en-US" altLang="zh-CN" sz="2000" dirty="0" smtClean="0"/>
              <a:t>Example: </a:t>
            </a:r>
          </a:p>
          <a:p>
            <a:pPr lvl="1">
              <a:buNone/>
            </a:pPr>
            <a:r>
              <a:rPr lang="en-US" altLang="zh-CN" sz="2000" dirty="0" smtClean="0"/>
              <a:t>    Chance of users to buy iPhone with &gt;=1 iPhone user friend(s) </a:t>
            </a:r>
          </a:p>
          <a:p>
            <a:pPr lvl="1">
              <a:buNone/>
            </a:pPr>
            <a:r>
              <a:rPr lang="en-US" altLang="zh-CN" sz="2000" dirty="0" smtClean="0"/>
              <a:t>    Chance of users to buy iPhone without any iPhone user friend</a:t>
            </a:r>
          </a:p>
          <a:p>
            <a:pPr lvl="1"/>
            <a:endParaRPr lang="en-US" altLang="zh-CN" sz="2000" dirty="0" smtClean="0"/>
          </a:p>
          <a:p>
            <a:pPr lvl="1"/>
            <a:r>
              <a:rPr lang="en-US" altLang="zh-CN" sz="2000" dirty="0" smtClean="0"/>
              <a:t>Measuring instantaneous chance by </a:t>
            </a:r>
            <a:r>
              <a:rPr lang="en-US" altLang="zh-CN" sz="2000" i="1" dirty="0" smtClean="0"/>
              <a:t>hazard rate h(t)</a:t>
            </a:r>
          </a:p>
          <a:p>
            <a:endParaRPr lang="en-US" altLang="zh-CN" sz="2000" b="1" dirty="0" smtClean="0"/>
          </a:p>
          <a:p>
            <a:pPr lvl="1">
              <a:buNone/>
            </a:pPr>
            <a:endParaRPr lang="en-US" altLang="zh-CN" sz="1600" b="1" dirty="0" smtClean="0">
              <a:solidFill>
                <a:srgbClr val="C00000"/>
              </a:solidFill>
            </a:endParaRPr>
          </a:p>
          <a:p>
            <a:pPr lvl="1"/>
            <a:endParaRPr lang="en-US" altLang="zh-CN" sz="2000" dirty="0" smtClean="0"/>
          </a:p>
          <a:p>
            <a:pPr lvl="1"/>
            <a:r>
              <a:rPr lang="en-US" altLang="zh-CN" sz="2000" dirty="0" smtClean="0"/>
              <a:t>The hazard ratio is the relationship between the instantaneous hazards in two groups</a:t>
            </a:r>
          </a:p>
          <a:p>
            <a:pPr lvl="1"/>
            <a:r>
              <a:rPr lang="en-US" altLang="zh-CN" sz="2000" dirty="0" smtClean="0"/>
              <a:t>Proportional hazards models (e.g. Cox-model) could be used to report hazard ratio.</a:t>
            </a:r>
          </a:p>
          <a:p>
            <a:pPr lvl="1"/>
            <a:endParaRPr lang="en-US" altLang="zh-CN" sz="2000" baseline="30000" dirty="0"/>
          </a:p>
        </p:txBody>
      </p:sp>
      <p:pic>
        <p:nvPicPr>
          <p:cNvPr id="26" name="Picture 25" descr="01401fb8f99acee1e92f1a2fe15cae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979" y="4330700"/>
            <a:ext cx="6260042" cy="546100"/>
          </a:xfrm>
          <a:prstGeom prst="rect">
            <a:avLst/>
          </a:prstGeom>
        </p:spPr>
      </p:pic>
      <p:cxnSp>
        <p:nvCxnSpPr>
          <p:cNvPr id="16" name="直接连接符 15"/>
          <p:cNvCxnSpPr/>
          <p:nvPr/>
        </p:nvCxnSpPr>
        <p:spPr>
          <a:xfrm>
            <a:off x="1155700" y="2971800"/>
            <a:ext cx="76771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410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smtClean="0"/>
              <a:t>t</a:t>
            </a:r>
            <a:r>
              <a:rPr lang="en-US" altLang="zh-CN" dirty="0" smtClean="0"/>
              <a:t>-test</a:t>
            </a:r>
            <a:endParaRPr lang="zh-CN" altLang="en-US" dirty="0"/>
          </a:p>
        </p:txBody>
      </p:sp>
      <p:sp>
        <p:nvSpPr>
          <p:cNvPr id="3" name="内容占位符 2"/>
          <p:cNvSpPr>
            <a:spLocks noGrp="1"/>
          </p:cNvSpPr>
          <p:nvPr>
            <p:ph idx="1"/>
          </p:nvPr>
        </p:nvSpPr>
        <p:spPr>
          <a:xfrm>
            <a:off x="350839" y="990600"/>
            <a:ext cx="9139237" cy="4929188"/>
          </a:xfrm>
        </p:spPr>
        <p:txBody>
          <a:bodyPr/>
          <a:lstStyle/>
          <a:p>
            <a:r>
              <a:rPr lang="en-US" altLang="zh-CN" sz="2400" dirty="0" smtClean="0"/>
              <a:t>A </a:t>
            </a:r>
            <a:r>
              <a:rPr lang="en-US" altLang="zh-CN" sz="2400" i="1" dirty="0" smtClean="0"/>
              <a:t>t</a:t>
            </a:r>
            <a:r>
              <a:rPr lang="en-US" altLang="zh-CN" sz="2400" dirty="0" smtClean="0"/>
              <a:t>-test usually used when the test statistic follows a Student’s </a:t>
            </a:r>
            <a:r>
              <a:rPr lang="en-US" altLang="zh-CN" sz="2400" i="1" dirty="0" smtClean="0"/>
              <a:t>t</a:t>
            </a:r>
            <a:r>
              <a:rPr lang="en-US" altLang="zh-CN" sz="2400" dirty="0" smtClean="0"/>
              <a:t> distribution if the null hypothesis is supported.</a:t>
            </a:r>
          </a:p>
          <a:p>
            <a:r>
              <a:rPr lang="en-US" altLang="zh-CN" sz="2400" dirty="0" smtClean="0"/>
              <a:t>To test if the difference between two variables are significant</a:t>
            </a:r>
          </a:p>
          <a:p>
            <a:r>
              <a:rPr lang="en-US" altLang="zh-CN" sz="2400" dirty="0" smtClean="0"/>
              <a:t>Welch’s </a:t>
            </a:r>
            <a:r>
              <a:rPr lang="en-US" altLang="zh-CN" sz="2400" i="1" dirty="0" smtClean="0"/>
              <a:t>t</a:t>
            </a:r>
            <a:r>
              <a:rPr lang="en-US" altLang="zh-CN" sz="2400" dirty="0" smtClean="0"/>
              <a:t>-test</a:t>
            </a:r>
          </a:p>
          <a:p>
            <a:pPr lvl="1"/>
            <a:r>
              <a:rPr lang="en-US" altLang="zh-CN" sz="2000" dirty="0" smtClean="0"/>
              <a:t>Calculate </a:t>
            </a:r>
            <a:r>
              <a:rPr lang="en-US" altLang="zh-CN" sz="2000" i="1" dirty="0" smtClean="0"/>
              <a:t>t-</a:t>
            </a:r>
            <a:r>
              <a:rPr lang="en-US" altLang="zh-CN" sz="2000" dirty="0" smtClean="0"/>
              <a:t>value</a:t>
            </a:r>
          </a:p>
          <a:p>
            <a:pPr lvl="1"/>
            <a:endParaRPr lang="en-US" altLang="zh-CN" sz="2000" dirty="0" smtClean="0"/>
          </a:p>
          <a:p>
            <a:pPr lvl="1"/>
            <a:endParaRPr lang="en-US" altLang="zh-CN" sz="2000" dirty="0" smtClean="0"/>
          </a:p>
          <a:p>
            <a:pPr lvl="1"/>
            <a:endParaRPr lang="en-US" altLang="zh-CN" sz="2000" dirty="0" smtClean="0"/>
          </a:p>
          <a:p>
            <a:pPr lvl="1"/>
            <a:endParaRPr lang="en-US" altLang="zh-CN" sz="2000" dirty="0" smtClean="0"/>
          </a:p>
          <a:p>
            <a:pPr lvl="1"/>
            <a:endParaRPr lang="en-US" altLang="zh-CN" sz="2000" dirty="0" smtClean="0"/>
          </a:p>
          <a:p>
            <a:pPr marL="457200" lvl="1" indent="0">
              <a:buNone/>
            </a:pPr>
            <a:endParaRPr lang="en-US" altLang="zh-CN" sz="2000" dirty="0" smtClean="0"/>
          </a:p>
          <a:p>
            <a:pPr lvl="1"/>
            <a:r>
              <a:rPr lang="en-US" altLang="zh-CN" sz="2000" dirty="0" smtClean="0"/>
              <a:t>Find the </a:t>
            </a:r>
            <a:r>
              <a:rPr lang="en-US" altLang="zh-CN" sz="2000" i="1" dirty="0" smtClean="0"/>
              <a:t>p</a:t>
            </a:r>
            <a:r>
              <a:rPr lang="en-US" altLang="zh-CN" sz="2000" dirty="0" smtClean="0"/>
              <a:t>-value using a table of values from Student’s t-distribution</a:t>
            </a:r>
          </a:p>
          <a:p>
            <a:pPr lvl="1"/>
            <a:r>
              <a:rPr lang="en-US" altLang="zh-CN" sz="2000" dirty="0" smtClean="0"/>
              <a:t>If the </a:t>
            </a:r>
            <a:r>
              <a:rPr lang="en-US" altLang="zh-CN" sz="2000" i="1" dirty="0" smtClean="0"/>
              <a:t>p</a:t>
            </a:r>
            <a:r>
              <a:rPr lang="en-US" altLang="zh-CN" sz="2000" dirty="0" smtClean="0"/>
              <a:t>-value is below chosen threshold (e.g. 0.01) then the two variables are viewed as significant different.</a:t>
            </a:r>
            <a:endParaRPr lang="en-US" altLang="zh-CN" sz="2400" dirty="0" smtClean="0"/>
          </a:p>
        </p:txBody>
      </p:sp>
      <p:graphicFrame>
        <p:nvGraphicFramePr>
          <p:cNvPr id="130051" name="Object 3"/>
          <p:cNvGraphicFramePr>
            <a:graphicFrameLocks noChangeAspect="1"/>
          </p:cNvGraphicFramePr>
          <p:nvPr>
            <p:extLst>
              <p:ext uri="{D42A27DB-BD31-4B8C-83A1-F6EECF244321}">
                <p14:modId xmlns:p14="http://schemas.microsoft.com/office/powerpoint/2010/main" val="1695266592"/>
              </p:ext>
            </p:extLst>
          </p:nvPr>
        </p:nvGraphicFramePr>
        <p:xfrm>
          <a:off x="2641601" y="3133130"/>
          <a:ext cx="4364831" cy="1130300"/>
        </p:xfrm>
        <a:graphic>
          <a:graphicData uri="http://schemas.openxmlformats.org/presentationml/2006/ole">
            <mc:AlternateContent xmlns:mc="http://schemas.openxmlformats.org/markup-compatibility/2006">
              <mc:Choice xmlns:v="urn:schemas-microsoft-com:vml" Requires="v">
                <p:oleObj spid="_x0000_s62556" name="Equation" r:id="rId4" imgW="1803240" imgH="507960" progId="Equation.DSMT4">
                  <p:embed/>
                </p:oleObj>
              </mc:Choice>
              <mc:Fallback>
                <p:oleObj name="Equation" r:id="rId4" imgW="1803240" imgH="507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1" y="3133130"/>
                        <a:ext cx="4364831" cy="113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a:xfrm>
            <a:off x="3155544" y="3266660"/>
            <a:ext cx="3301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rot="10800000">
            <a:off x="2476500" y="3514130"/>
            <a:ext cx="660400" cy="1588"/>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5500" y="3297198"/>
            <a:ext cx="1898650" cy="369332"/>
          </a:xfrm>
          <a:prstGeom prst="rect">
            <a:avLst/>
          </a:prstGeom>
          <a:noFill/>
        </p:spPr>
        <p:txBody>
          <a:bodyPr wrap="square" rtlCol="0">
            <a:spAutoFit/>
          </a:bodyPr>
          <a:lstStyle/>
          <a:p>
            <a:r>
              <a:rPr lang="en-US" altLang="zh-CN" dirty="0" smtClean="0">
                <a:solidFill>
                  <a:srgbClr val="C00000"/>
                </a:solidFill>
              </a:rPr>
              <a:t>sample mean</a:t>
            </a:r>
            <a:endParaRPr lang="zh-CN" altLang="en-US" dirty="0">
              <a:solidFill>
                <a:srgbClr val="C00000"/>
              </a:solidFill>
            </a:endParaRPr>
          </a:p>
        </p:txBody>
      </p:sp>
      <p:sp>
        <p:nvSpPr>
          <p:cNvPr id="14" name="矩形 13"/>
          <p:cNvSpPr/>
          <p:nvPr/>
        </p:nvSpPr>
        <p:spPr>
          <a:xfrm>
            <a:off x="5695952" y="3238826"/>
            <a:ext cx="3301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p:nvPr/>
        </p:nvCxnSpPr>
        <p:spPr>
          <a:xfrm>
            <a:off x="6026150" y="3276600"/>
            <a:ext cx="1073150" cy="1588"/>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9300" y="3048000"/>
            <a:ext cx="2228850" cy="646331"/>
          </a:xfrm>
          <a:prstGeom prst="rect">
            <a:avLst/>
          </a:prstGeom>
          <a:noFill/>
        </p:spPr>
        <p:txBody>
          <a:bodyPr wrap="square" rtlCol="0">
            <a:spAutoFit/>
          </a:bodyPr>
          <a:lstStyle/>
          <a:p>
            <a:r>
              <a:rPr lang="en-US" altLang="zh-CN" dirty="0" smtClean="0">
                <a:solidFill>
                  <a:srgbClr val="C00000"/>
                </a:solidFill>
              </a:rPr>
              <a:t>Unbiased estimator of sample variance</a:t>
            </a:r>
            <a:endParaRPr lang="zh-CN" altLang="en-US" dirty="0">
              <a:solidFill>
                <a:srgbClr val="C00000"/>
              </a:solidFill>
            </a:endParaRPr>
          </a:p>
        </p:txBody>
      </p:sp>
      <p:sp>
        <p:nvSpPr>
          <p:cNvPr id="19" name="矩形 18"/>
          <p:cNvSpPr/>
          <p:nvPr/>
        </p:nvSpPr>
        <p:spPr>
          <a:xfrm>
            <a:off x="5695951" y="3790228"/>
            <a:ext cx="330199" cy="4564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endCxn id="21" idx="1"/>
          </p:cNvCxnSpPr>
          <p:nvPr/>
        </p:nvCxnSpPr>
        <p:spPr>
          <a:xfrm>
            <a:off x="6026150" y="4199930"/>
            <a:ext cx="450850" cy="667294"/>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77000" y="4544058"/>
            <a:ext cx="2228850" cy="646331"/>
          </a:xfrm>
          <a:prstGeom prst="rect">
            <a:avLst/>
          </a:prstGeom>
          <a:noFill/>
        </p:spPr>
        <p:txBody>
          <a:bodyPr wrap="square" rtlCol="0">
            <a:spAutoFit/>
          </a:bodyPr>
          <a:lstStyle/>
          <a:p>
            <a:r>
              <a:rPr lang="en-US" altLang="zh-CN" dirty="0" smtClean="0">
                <a:solidFill>
                  <a:srgbClr val="C00000"/>
                </a:solidFill>
              </a:rPr>
              <a:t>#participants in the treatment group</a:t>
            </a:r>
            <a:endParaRPr lang="zh-CN" altLang="en-US" dirty="0">
              <a:solidFill>
                <a:srgbClr val="C00000"/>
              </a:solidFill>
            </a:endParaRPr>
          </a:p>
        </p:txBody>
      </p:sp>
      <p:sp>
        <p:nvSpPr>
          <p:cNvPr id="17" name="矩形 18"/>
          <p:cNvSpPr/>
          <p:nvPr/>
        </p:nvSpPr>
        <p:spPr>
          <a:xfrm>
            <a:off x="6477000" y="3782058"/>
            <a:ext cx="330199" cy="456406"/>
          </a:xfrm>
          <a:prstGeom prst="rect">
            <a:avLst/>
          </a:prstGeom>
          <a:noFill/>
          <a:ln>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90"/>
              </a:solidFill>
            </a:endParaRPr>
          </a:p>
        </p:txBody>
      </p:sp>
      <p:cxnSp>
        <p:nvCxnSpPr>
          <p:cNvPr id="18" name="直接箭头连接符 19"/>
          <p:cNvCxnSpPr>
            <a:stCxn id="17" idx="3"/>
            <a:endCxn id="22" idx="1"/>
          </p:cNvCxnSpPr>
          <p:nvPr/>
        </p:nvCxnSpPr>
        <p:spPr>
          <a:xfrm>
            <a:off x="6807199" y="4010261"/>
            <a:ext cx="488951" cy="171163"/>
          </a:xfrm>
          <a:prstGeom prst="straightConnector1">
            <a:avLst/>
          </a:prstGeom>
          <a:ln w="38100">
            <a:solidFill>
              <a:srgbClr val="00009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96150" y="3858258"/>
            <a:ext cx="2228850" cy="646331"/>
          </a:xfrm>
          <a:prstGeom prst="rect">
            <a:avLst/>
          </a:prstGeom>
          <a:noFill/>
          <a:ln>
            <a:noFill/>
          </a:ln>
        </p:spPr>
        <p:txBody>
          <a:bodyPr wrap="square" rtlCol="0">
            <a:spAutoFit/>
          </a:bodyPr>
          <a:lstStyle/>
          <a:p>
            <a:r>
              <a:rPr lang="en-US" altLang="zh-CN" dirty="0" smtClean="0">
                <a:solidFill>
                  <a:srgbClr val="000090"/>
                </a:solidFill>
              </a:rPr>
              <a:t>#participants in the control group</a:t>
            </a:r>
            <a:endParaRPr lang="zh-CN" altLang="en-US" dirty="0">
              <a:solidFill>
                <a:srgbClr val="000090"/>
              </a:solidFill>
            </a:endParaRPr>
          </a:p>
        </p:txBody>
      </p:sp>
    </p:spTree>
    <p:extLst>
      <p:ext uri="{BB962C8B-B14F-4D97-AF65-F5344CB8AC3E}">
        <p14:creationId xmlns:p14="http://schemas.microsoft.com/office/powerpoint/2010/main" val="4912261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heckerboard(across)">
                                      <p:cBhvr>
                                        <p:cTn id="41" dur="500"/>
                                        <p:tgtEl>
                                          <p:spTgt spid="22"/>
                                        </p:tgtEl>
                                      </p:cBhvr>
                                    </p:animEffect>
                                  </p:childTnLst>
                                </p:cTn>
                              </p:par>
                              <p:par>
                                <p:cTn id="42" presetID="5"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heckerboard(across)">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16" grpId="0"/>
      <p:bldP spid="19" grpId="0" animBg="1"/>
      <p:bldP spid="21" grpId="0"/>
      <p:bldP spid="17"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Data Sets</a:t>
            </a:r>
            <a:endParaRPr lang="en-US" dirty="0"/>
          </a:p>
        </p:txBody>
      </p:sp>
    </p:spTree>
    <p:extLst>
      <p:ext uri="{BB962C8B-B14F-4D97-AF65-F5344CB8AC3E}">
        <p14:creationId xmlns:p14="http://schemas.microsoft.com/office/powerpoint/2010/main" val="1442597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Cases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4163864"/>
              </p:ext>
            </p:extLst>
          </p:nvPr>
        </p:nvGraphicFramePr>
        <p:xfrm>
          <a:off x="685800" y="1070281"/>
          <a:ext cx="8667753" cy="4644720"/>
        </p:xfrm>
        <a:graphic>
          <a:graphicData uri="http://schemas.openxmlformats.org/drawingml/2006/table">
            <a:tbl>
              <a:tblPr firstRow="1" bandRow="1">
                <a:effectLst>
                  <a:outerShdw blurRad="50800" dist="50800" algn="tl" rotWithShape="0">
                    <a:srgbClr val="000000">
                      <a:alpha val="43137"/>
                    </a:srgbClr>
                  </a:outerShdw>
                </a:effectLst>
                <a:tableStyleId>{073A0DAA-6AF3-43AB-8588-CEC1D06C72B9}</a:tableStyleId>
              </a:tblPr>
              <a:tblGrid>
                <a:gridCol w="2253615"/>
                <a:gridCol w="1820229"/>
                <a:gridCol w="1906905"/>
                <a:gridCol w="2687004"/>
              </a:tblGrid>
              <a:tr h="441560">
                <a:tc>
                  <a:txBody>
                    <a:bodyPr/>
                    <a:lstStyle/>
                    <a:p>
                      <a:pPr algn="ctr"/>
                      <a:r>
                        <a:rPr lang="en-US" sz="1800" dirty="0" smtClean="0"/>
                        <a:t>Network</a:t>
                      </a:r>
                      <a:endParaRPr lang="en-US" sz="1800" dirty="0"/>
                    </a:p>
                  </a:txBody>
                  <a:tcPr marL="99060" marR="99060" marT="93600" marB="93600"/>
                </a:tc>
                <a:tc>
                  <a:txBody>
                    <a:bodyPr/>
                    <a:lstStyle/>
                    <a:p>
                      <a:pPr algn="ctr"/>
                      <a:r>
                        <a:rPr lang="en-US" sz="1800" dirty="0" smtClean="0"/>
                        <a:t>#Nodes</a:t>
                      </a:r>
                      <a:endParaRPr lang="en-US" sz="1800" dirty="0"/>
                    </a:p>
                  </a:txBody>
                  <a:tcPr marL="99060" marR="99060" marT="93600" marB="93600"/>
                </a:tc>
                <a:tc>
                  <a:txBody>
                    <a:bodyPr/>
                    <a:lstStyle/>
                    <a:p>
                      <a:pPr algn="ctr"/>
                      <a:r>
                        <a:rPr lang="en-US" sz="1800" dirty="0" smtClean="0"/>
                        <a:t>#Edges</a:t>
                      </a:r>
                      <a:endParaRPr lang="en-US" sz="1800" dirty="0"/>
                    </a:p>
                  </a:txBody>
                  <a:tcPr marL="99060" marR="99060" marT="93600" marB="93600"/>
                </a:tc>
                <a:tc>
                  <a:txBody>
                    <a:bodyPr/>
                    <a:lstStyle/>
                    <a:p>
                      <a:pPr algn="ctr"/>
                      <a:r>
                        <a:rPr lang="en-US" sz="1800" dirty="0" smtClean="0"/>
                        <a:t>Behavior</a:t>
                      </a:r>
                      <a:endParaRPr lang="en-US" sz="1800" dirty="0"/>
                    </a:p>
                  </a:txBody>
                  <a:tcPr marL="99060" marR="99060" marT="93600" marB="93600"/>
                </a:tc>
              </a:tr>
              <a:tr h="400228">
                <a:tc>
                  <a:txBody>
                    <a:bodyPr/>
                    <a:lstStyle/>
                    <a:p>
                      <a:pPr algn="ctr"/>
                      <a:r>
                        <a:rPr lang="en-US" sz="1800" dirty="0" smtClean="0"/>
                        <a:t>Twitter-net</a:t>
                      </a:r>
                      <a:endParaRPr lang="en-US" sz="1800" dirty="0"/>
                    </a:p>
                  </a:txBody>
                  <a:tcPr marL="99060" marR="99060" marT="72000" marB="72000"/>
                </a:tc>
                <a:tc>
                  <a:txBody>
                    <a:bodyPr/>
                    <a:lstStyle/>
                    <a:p>
                      <a:pPr algn="ctr"/>
                      <a:r>
                        <a:rPr lang="en-US" sz="1800" dirty="0" smtClean="0"/>
                        <a:t>111,000</a:t>
                      </a:r>
                      <a:endParaRPr lang="en-US" sz="1800" dirty="0"/>
                    </a:p>
                  </a:txBody>
                  <a:tcPr marL="99060" marR="99060" marT="72000" marB="72000"/>
                </a:tc>
                <a:tc>
                  <a:txBody>
                    <a:bodyPr/>
                    <a:lstStyle/>
                    <a:p>
                      <a:pPr algn="ctr"/>
                      <a:r>
                        <a:rPr lang="en-US" sz="1800" dirty="0" smtClean="0"/>
                        <a:t>450,000</a:t>
                      </a:r>
                      <a:endParaRPr lang="en-US" sz="1800" dirty="0"/>
                    </a:p>
                  </a:txBody>
                  <a:tcPr marL="99060" marR="99060" marT="72000" marB="72000"/>
                </a:tc>
                <a:tc>
                  <a:txBody>
                    <a:bodyPr/>
                    <a:lstStyle/>
                    <a:p>
                      <a:pPr algn="ctr"/>
                      <a:r>
                        <a:rPr lang="en-US" sz="1800" dirty="0" smtClean="0">
                          <a:solidFill>
                            <a:srgbClr val="000090"/>
                          </a:solidFill>
                        </a:rPr>
                        <a:t>Follow</a:t>
                      </a:r>
                      <a:endParaRPr lang="en-US" sz="1800" dirty="0">
                        <a:solidFill>
                          <a:srgbClr val="000090"/>
                        </a:solidFill>
                      </a:endParaRPr>
                    </a:p>
                  </a:txBody>
                  <a:tcPr marL="99060" marR="99060" marT="72000" marB="72000"/>
                </a:tc>
              </a:tr>
              <a:tr h="400228">
                <a:tc>
                  <a:txBody>
                    <a:bodyPr/>
                    <a:lstStyle/>
                    <a:p>
                      <a:pPr algn="ctr"/>
                      <a:r>
                        <a:rPr lang="en-US" sz="1800" dirty="0" err="1" smtClean="0"/>
                        <a:t>Weibo-Retweet</a:t>
                      </a:r>
                      <a:endParaRPr lang="en-US" sz="1800" dirty="0"/>
                    </a:p>
                  </a:txBody>
                  <a:tcPr marL="99060" marR="99060" marT="72000" marB="72000"/>
                </a:tc>
                <a:tc>
                  <a:txBody>
                    <a:bodyPr/>
                    <a:lstStyle/>
                    <a:p>
                      <a:pPr algn="ctr"/>
                      <a:r>
                        <a:rPr lang="en-US" sz="1800" dirty="0" smtClean="0"/>
                        <a:t>1,700,000</a:t>
                      </a:r>
                      <a:endParaRPr lang="en-US" sz="1800" dirty="0"/>
                    </a:p>
                  </a:txBody>
                  <a:tcPr marL="99060" marR="99060" marT="72000" marB="72000"/>
                </a:tc>
                <a:tc>
                  <a:txBody>
                    <a:bodyPr/>
                    <a:lstStyle/>
                    <a:p>
                      <a:pPr algn="ctr"/>
                      <a:r>
                        <a:rPr lang="en-US" sz="1800" dirty="0" smtClean="0"/>
                        <a:t>400,000,000</a:t>
                      </a:r>
                      <a:endParaRPr lang="en-US" sz="1800" dirty="0"/>
                    </a:p>
                  </a:txBody>
                  <a:tcPr marL="99060" marR="99060" marT="72000" marB="72000"/>
                </a:tc>
                <a:tc>
                  <a:txBody>
                    <a:bodyPr/>
                    <a:lstStyle/>
                    <a:p>
                      <a:pPr algn="ctr"/>
                      <a:r>
                        <a:rPr lang="en-US" sz="1800" dirty="0" err="1" smtClean="0">
                          <a:solidFill>
                            <a:srgbClr val="000090"/>
                          </a:solidFill>
                        </a:rPr>
                        <a:t>Retweet</a:t>
                      </a:r>
                      <a:endParaRPr lang="en-US" sz="1800" dirty="0">
                        <a:solidFill>
                          <a:srgbClr val="000090"/>
                        </a:solidFill>
                      </a:endParaRPr>
                    </a:p>
                  </a:txBody>
                  <a:tcPr marL="99060" marR="99060" marT="72000" marB="72000"/>
                </a:tc>
              </a:tr>
              <a:tr h="400228">
                <a:tc>
                  <a:txBody>
                    <a:bodyPr/>
                    <a:lstStyle/>
                    <a:p>
                      <a:pPr algn="ctr"/>
                      <a:r>
                        <a:rPr lang="en-US" sz="1800" dirty="0" smtClean="0"/>
                        <a:t>Slashdot</a:t>
                      </a:r>
                      <a:endParaRPr lang="en-US" sz="1800" dirty="0"/>
                    </a:p>
                  </a:txBody>
                  <a:tcPr marL="99060" marR="99060" marT="72000" marB="72000"/>
                </a:tc>
                <a:tc>
                  <a:txBody>
                    <a:bodyPr/>
                    <a:lstStyle/>
                    <a:p>
                      <a:pPr algn="ctr"/>
                      <a:r>
                        <a:rPr lang="en-US" sz="1800" dirty="0" smtClean="0"/>
                        <a:t>93,133</a:t>
                      </a:r>
                      <a:endParaRPr lang="en-US" sz="1800" dirty="0"/>
                    </a:p>
                  </a:txBody>
                  <a:tcPr marL="99060" marR="99060" marT="72000" marB="72000"/>
                </a:tc>
                <a:tc>
                  <a:txBody>
                    <a:bodyPr/>
                    <a:lstStyle/>
                    <a:p>
                      <a:pPr algn="ctr"/>
                      <a:r>
                        <a:rPr lang="en-US" sz="1800" dirty="0" smtClean="0"/>
                        <a:t>964,562</a:t>
                      </a:r>
                      <a:endParaRPr lang="en-US" sz="1800" dirty="0"/>
                    </a:p>
                  </a:txBody>
                  <a:tcPr marL="99060" marR="99060" marT="72000" marB="72000"/>
                </a:tc>
                <a:tc>
                  <a:txBody>
                    <a:bodyPr/>
                    <a:lstStyle/>
                    <a:p>
                      <a:pPr algn="ctr"/>
                      <a:r>
                        <a:rPr lang="en-US" sz="1800" dirty="0" smtClean="0">
                          <a:solidFill>
                            <a:srgbClr val="000090"/>
                          </a:solidFill>
                        </a:rPr>
                        <a:t>Friend/Foe</a:t>
                      </a:r>
                      <a:endParaRPr lang="en-US" sz="1800" dirty="0">
                        <a:solidFill>
                          <a:srgbClr val="000090"/>
                        </a:solidFill>
                      </a:endParaRPr>
                    </a:p>
                  </a:txBody>
                  <a:tcPr marL="99060" marR="99060" marT="72000" marB="72000"/>
                </a:tc>
              </a:tr>
              <a:tr h="340919">
                <a:tc>
                  <a:txBody>
                    <a:bodyPr/>
                    <a:lstStyle/>
                    <a:p>
                      <a:pPr algn="ctr"/>
                      <a:r>
                        <a:rPr lang="en-US" sz="1800" dirty="0" smtClean="0"/>
                        <a:t>Mobile (THU)</a:t>
                      </a:r>
                      <a:endParaRPr lang="en-US" sz="1800" dirty="0"/>
                    </a:p>
                  </a:txBody>
                  <a:tcPr marL="99060" marR="99060" marT="72000" marB="72000"/>
                </a:tc>
                <a:tc>
                  <a:txBody>
                    <a:bodyPr/>
                    <a:lstStyle/>
                    <a:p>
                      <a:pPr algn="ctr"/>
                      <a:r>
                        <a:rPr lang="en-US" sz="1800" dirty="0" smtClean="0"/>
                        <a:t>229</a:t>
                      </a:r>
                      <a:endParaRPr lang="en-US" sz="1800" dirty="0"/>
                    </a:p>
                  </a:txBody>
                  <a:tcPr marL="99060" marR="99060" marT="72000" marB="72000"/>
                </a:tc>
                <a:tc>
                  <a:txBody>
                    <a:bodyPr/>
                    <a:lstStyle/>
                    <a:p>
                      <a:pPr algn="ctr"/>
                      <a:r>
                        <a:rPr lang="en-US" sz="1800" dirty="0" smtClean="0"/>
                        <a:t>29,136</a:t>
                      </a:r>
                      <a:endParaRPr lang="en-US" sz="1800" dirty="0"/>
                    </a:p>
                  </a:txBody>
                  <a:tcPr marL="99060" marR="99060" marT="72000" marB="72000"/>
                </a:tc>
                <a:tc>
                  <a:txBody>
                    <a:bodyPr/>
                    <a:lstStyle/>
                    <a:p>
                      <a:pPr algn="ctr"/>
                      <a:r>
                        <a:rPr lang="en-US" sz="1800" dirty="0" smtClean="0">
                          <a:solidFill>
                            <a:srgbClr val="000090"/>
                          </a:solidFill>
                        </a:rPr>
                        <a:t>Happy/Unhappy</a:t>
                      </a:r>
                      <a:endParaRPr lang="en-US" sz="1800" dirty="0">
                        <a:solidFill>
                          <a:srgbClr val="000090"/>
                        </a:solidFill>
                      </a:endParaRPr>
                    </a:p>
                  </a:txBody>
                  <a:tcPr marL="99060" marR="99060" marT="72000" marB="72000"/>
                </a:tc>
              </a:tr>
              <a:tr h="400228">
                <a:tc>
                  <a:txBody>
                    <a:bodyPr/>
                    <a:lstStyle/>
                    <a:p>
                      <a:pPr algn="ctr"/>
                      <a:r>
                        <a:rPr lang="pl-PL" sz="1800" dirty="0" err="1" smtClean="0"/>
                        <a:t>Gowalla</a:t>
                      </a:r>
                      <a:endParaRPr lang="en-US" sz="1800" dirty="0"/>
                    </a:p>
                  </a:txBody>
                  <a:tcPr marL="99060" marR="99060" marT="72000" marB="72000"/>
                </a:tc>
                <a:tc>
                  <a:txBody>
                    <a:bodyPr/>
                    <a:lstStyle/>
                    <a:p>
                      <a:pPr algn="ctr"/>
                      <a:r>
                        <a:rPr lang="en-US" sz="1800" dirty="0" smtClean="0"/>
                        <a:t>196,591</a:t>
                      </a:r>
                      <a:endParaRPr lang="en-US" sz="1800" dirty="0"/>
                    </a:p>
                  </a:txBody>
                  <a:tcPr marL="99060" marR="99060" marT="72000" marB="72000"/>
                </a:tc>
                <a:tc>
                  <a:txBody>
                    <a:bodyPr/>
                    <a:lstStyle/>
                    <a:p>
                      <a:pPr algn="ctr"/>
                      <a:r>
                        <a:rPr lang="en-US" sz="1800" dirty="0" smtClean="0"/>
                        <a:t>950,327</a:t>
                      </a:r>
                      <a:endParaRPr lang="en-US" sz="1800" dirty="0"/>
                    </a:p>
                  </a:txBody>
                  <a:tcPr marL="99060" marR="99060" marT="72000" marB="72000"/>
                </a:tc>
                <a:tc>
                  <a:txBody>
                    <a:bodyPr/>
                    <a:lstStyle/>
                    <a:p>
                      <a:pPr algn="ctr"/>
                      <a:r>
                        <a:rPr lang="pt-BR" sz="1800" dirty="0" smtClean="0">
                          <a:solidFill>
                            <a:srgbClr val="000090"/>
                          </a:solidFill>
                        </a:rPr>
                        <a:t>Check-in</a:t>
                      </a:r>
                      <a:endParaRPr lang="en-US" sz="1800" dirty="0">
                        <a:solidFill>
                          <a:srgbClr val="000090"/>
                        </a:solidFill>
                      </a:endParaRPr>
                    </a:p>
                  </a:txBody>
                  <a:tcPr marL="99060" marR="99060" marT="72000" marB="72000"/>
                </a:tc>
              </a:tr>
              <a:tr h="400228">
                <a:tc>
                  <a:txBody>
                    <a:bodyPr/>
                    <a:lstStyle/>
                    <a:p>
                      <a:pPr algn="ctr"/>
                      <a:r>
                        <a:rPr lang="en-US" sz="1800" dirty="0" err="1" smtClean="0"/>
                        <a:t>ArnetMiner</a:t>
                      </a:r>
                      <a:endParaRPr lang="en-US" sz="1800" dirty="0"/>
                    </a:p>
                  </a:txBody>
                  <a:tcPr marL="99060" marR="99060" marT="72000" marB="72000"/>
                </a:tc>
                <a:tc>
                  <a:txBody>
                    <a:bodyPr/>
                    <a:lstStyle/>
                    <a:p>
                      <a:pPr algn="ctr"/>
                      <a:r>
                        <a:rPr lang="en-US" sz="1800" dirty="0" smtClean="0"/>
                        <a:t>1,300,000</a:t>
                      </a:r>
                      <a:endParaRPr lang="en-US" sz="1800" dirty="0"/>
                    </a:p>
                  </a:txBody>
                  <a:tcPr marL="99060" marR="99060" marT="72000" marB="72000"/>
                </a:tc>
                <a:tc>
                  <a:txBody>
                    <a:bodyPr/>
                    <a:lstStyle/>
                    <a:p>
                      <a:pPr algn="ctr"/>
                      <a:r>
                        <a:rPr lang="en-US" sz="1800" dirty="0" smtClean="0"/>
                        <a:t>23,003,231</a:t>
                      </a:r>
                      <a:endParaRPr lang="en-US" sz="1800" dirty="0"/>
                    </a:p>
                  </a:txBody>
                  <a:tcPr marL="99060" marR="99060" marT="72000" marB="72000"/>
                </a:tc>
                <a:tc>
                  <a:txBody>
                    <a:bodyPr/>
                    <a:lstStyle/>
                    <a:p>
                      <a:pPr algn="ctr"/>
                      <a:r>
                        <a:rPr lang="en-US" sz="1800" dirty="0" smtClean="0">
                          <a:solidFill>
                            <a:srgbClr val="000090"/>
                          </a:solidFill>
                        </a:rPr>
                        <a:t>Publish on a topic</a:t>
                      </a:r>
                      <a:endParaRPr lang="en-US" sz="1800" dirty="0">
                        <a:solidFill>
                          <a:srgbClr val="000090"/>
                        </a:solidFill>
                      </a:endParaRPr>
                    </a:p>
                  </a:txBody>
                  <a:tcPr marL="99060" marR="99060" marT="72000" marB="72000"/>
                </a:tc>
              </a:tr>
              <a:tr h="400228">
                <a:tc>
                  <a:txBody>
                    <a:bodyPr/>
                    <a:lstStyle/>
                    <a:p>
                      <a:pPr algn="ctr"/>
                      <a:r>
                        <a:rPr lang="en-US" sz="1800" dirty="0" smtClean="0"/>
                        <a:t>Flickr</a:t>
                      </a:r>
                      <a:endParaRPr lang="en-US" sz="1800" dirty="0"/>
                    </a:p>
                  </a:txBody>
                  <a:tcPr marL="99060" marR="99060" marT="72000" marB="72000"/>
                </a:tc>
                <a:tc>
                  <a:txBody>
                    <a:bodyPr/>
                    <a:lstStyle/>
                    <a:p>
                      <a:pPr algn="ctr"/>
                      <a:r>
                        <a:rPr lang="en-US" sz="1800" dirty="0" smtClean="0"/>
                        <a:t>1,991,509</a:t>
                      </a:r>
                      <a:endParaRPr lang="en-US" sz="1800" dirty="0"/>
                    </a:p>
                  </a:txBody>
                  <a:tcPr marL="99060" marR="99060" marT="72000" marB="72000"/>
                </a:tc>
                <a:tc>
                  <a:txBody>
                    <a:bodyPr/>
                    <a:lstStyle/>
                    <a:p>
                      <a:pPr algn="ctr"/>
                      <a:r>
                        <a:rPr lang="en-US" sz="1800" dirty="0" smtClean="0"/>
                        <a:t>208,118,719</a:t>
                      </a:r>
                      <a:endParaRPr lang="en-US" sz="1800" dirty="0"/>
                    </a:p>
                  </a:txBody>
                  <a:tcPr marL="99060" marR="99060" marT="72000" marB="72000"/>
                </a:tc>
                <a:tc>
                  <a:txBody>
                    <a:bodyPr/>
                    <a:lstStyle/>
                    <a:p>
                      <a:pPr algn="ctr"/>
                      <a:r>
                        <a:rPr lang="en-US" sz="1800" baseline="0" dirty="0" smtClean="0">
                          <a:solidFill>
                            <a:srgbClr val="000090"/>
                          </a:solidFill>
                        </a:rPr>
                        <a:t>Join a group</a:t>
                      </a:r>
                      <a:endParaRPr lang="en-US" sz="1800" dirty="0">
                        <a:solidFill>
                          <a:srgbClr val="000090"/>
                        </a:solidFill>
                      </a:endParaRPr>
                    </a:p>
                  </a:txBody>
                  <a:tcPr marL="99060" marR="99060" marT="72000" marB="72000"/>
                </a:tc>
              </a:tr>
              <a:tr h="400228">
                <a:tc>
                  <a:txBody>
                    <a:bodyPr/>
                    <a:lstStyle/>
                    <a:p>
                      <a:pPr algn="ctr"/>
                      <a:r>
                        <a:rPr lang="en-US" sz="1800" dirty="0" err="1" smtClean="0"/>
                        <a:t>PatentMiner</a:t>
                      </a:r>
                      <a:endParaRPr lang="en-US" sz="1800" dirty="0"/>
                    </a:p>
                  </a:txBody>
                  <a:tcPr marL="99060" marR="99060" marT="72000" marB="72000"/>
                </a:tc>
                <a:tc>
                  <a:txBody>
                    <a:bodyPr/>
                    <a:lstStyle/>
                    <a:p>
                      <a:pPr algn="ctr"/>
                      <a:r>
                        <a:rPr lang="en-US" sz="1800" dirty="0" smtClean="0"/>
                        <a:t>4,000,000</a:t>
                      </a:r>
                      <a:endParaRPr lang="en-US" sz="1800" dirty="0"/>
                    </a:p>
                  </a:txBody>
                  <a:tcPr marL="99060" marR="99060" marT="72000" marB="72000"/>
                </a:tc>
                <a:tc>
                  <a:txBody>
                    <a:bodyPr/>
                    <a:lstStyle/>
                    <a:p>
                      <a:pPr algn="ctr"/>
                      <a:r>
                        <a:rPr lang="en-US" sz="1800" dirty="0" smtClean="0"/>
                        <a:t>32,000,000</a:t>
                      </a:r>
                      <a:endParaRPr lang="en-US" sz="1800" dirty="0"/>
                    </a:p>
                  </a:txBody>
                  <a:tcPr marL="99060" marR="99060" marT="72000" marB="72000"/>
                </a:tc>
                <a:tc>
                  <a:txBody>
                    <a:bodyPr/>
                    <a:lstStyle/>
                    <a:p>
                      <a:pPr algn="ctr"/>
                      <a:r>
                        <a:rPr lang="en-US" sz="1800" dirty="0" smtClean="0">
                          <a:solidFill>
                            <a:srgbClr val="000090"/>
                          </a:solidFill>
                        </a:rPr>
                        <a:t>Patent on a topic</a:t>
                      </a:r>
                      <a:endParaRPr lang="en-US" sz="1800" dirty="0">
                        <a:solidFill>
                          <a:srgbClr val="000090"/>
                        </a:solidFill>
                      </a:endParaRPr>
                    </a:p>
                  </a:txBody>
                  <a:tcPr marL="99060" marR="99060" marT="72000" marB="72000"/>
                </a:tc>
              </a:tr>
              <a:tr h="400228">
                <a:tc>
                  <a:txBody>
                    <a:bodyPr/>
                    <a:lstStyle/>
                    <a:p>
                      <a:pPr algn="ctr"/>
                      <a:r>
                        <a:rPr lang="en-US" sz="1800" dirty="0" smtClean="0"/>
                        <a:t>Citation</a:t>
                      </a:r>
                      <a:endParaRPr lang="en-US" sz="1800" dirty="0"/>
                    </a:p>
                  </a:txBody>
                  <a:tcPr marL="99060" marR="99060" marT="72000" marB="72000"/>
                </a:tc>
                <a:tc>
                  <a:txBody>
                    <a:bodyPr/>
                    <a:lstStyle/>
                    <a:p>
                      <a:pPr algn="ctr"/>
                      <a:r>
                        <a:rPr lang="en-US" sz="1800" dirty="0" smtClean="0"/>
                        <a:t>1,572,277</a:t>
                      </a:r>
                      <a:endParaRPr lang="en-US" sz="1800" dirty="0"/>
                    </a:p>
                  </a:txBody>
                  <a:tcPr marL="99060" marR="99060" marT="72000" marB="72000"/>
                </a:tc>
                <a:tc>
                  <a:txBody>
                    <a:bodyPr/>
                    <a:lstStyle/>
                    <a:p>
                      <a:pPr algn="ctr"/>
                      <a:r>
                        <a:rPr lang="en-US" sz="1800" dirty="0" smtClean="0"/>
                        <a:t>2,084,019</a:t>
                      </a:r>
                      <a:endParaRPr lang="en-US" sz="1800" dirty="0"/>
                    </a:p>
                  </a:txBody>
                  <a:tcPr marL="99060" marR="99060" marT="72000" marB="72000"/>
                </a:tc>
                <a:tc>
                  <a:txBody>
                    <a:bodyPr/>
                    <a:lstStyle/>
                    <a:p>
                      <a:pPr algn="ctr"/>
                      <a:r>
                        <a:rPr lang="en-US" sz="1800" dirty="0" smtClean="0">
                          <a:solidFill>
                            <a:srgbClr val="000090"/>
                          </a:solidFill>
                        </a:rPr>
                        <a:t>Cite a paper</a:t>
                      </a:r>
                      <a:endParaRPr lang="en-US" sz="1800" dirty="0">
                        <a:solidFill>
                          <a:srgbClr val="000090"/>
                        </a:solidFill>
                      </a:endParaRPr>
                    </a:p>
                  </a:txBody>
                  <a:tcPr marL="99060" marR="99060" marT="72000" marB="72000"/>
                </a:tc>
              </a:tr>
              <a:tr h="345599">
                <a:tc>
                  <a:txBody>
                    <a:bodyPr/>
                    <a:lstStyle/>
                    <a:p>
                      <a:pPr algn="ctr"/>
                      <a:r>
                        <a:rPr lang="en-US" sz="1800" dirty="0" smtClean="0"/>
                        <a:t>Twitter-content</a:t>
                      </a:r>
                      <a:endParaRPr lang="en-US" sz="1800" dirty="0"/>
                    </a:p>
                  </a:txBody>
                  <a:tcPr marL="99060" marR="99060" marT="72000" marB="72000"/>
                </a:tc>
                <a:tc>
                  <a:txBody>
                    <a:bodyPr/>
                    <a:lstStyle/>
                    <a:p>
                      <a:pPr algn="ctr"/>
                      <a:r>
                        <a:rPr lang="en-US" sz="1800" dirty="0" smtClean="0"/>
                        <a:t>7,521</a:t>
                      </a:r>
                      <a:endParaRPr lang="en-US" sz="1800" dirty="0"/>
                    </a:p>
                  </a:txBody>
                  <a:tcPr marL="99060" marR="99060" marT="72000" marB="72000"/>
                </a:tc>
                <a:tc>
                  <a:txBody>
                    <a:bodyPr/>
                    <a:lstStyle/>
                    <a:p>
                      <a:pPr algn="ctr"/>
                      <a:r>
                        <a:rPr lang="en-US" sz="1800" dirty="0" smtClean="0"/>
                        <a:t>304,275</a:t>
                      </a:r>
                      <a:endParaRPr lang="en-US" sz="1800" dirty="0"/>
                    </a:p>
                  </a:txBody>
                  <a:tcPr marL="99060" marR="99060" marT="72000" marB="72000"/>
                </a:tc>
                <a:tc>
                  <a:txBody>
                    <a:bodyPr/>
                    <a:lstStyle/>
                    <a:p>
                      <a:pPr algn="ctr"/>
                      <a:r>
                        <a:rPr lang="en-US" sz="1600" dirty="0" smtClean="0">
                          <a:solidFill>
                            <a:srgbClr val="000090"/>
                          </a:solidFill>
                        </a:rPr>
                        <a:t>Tweet </a:t>
                      </a:r>
                      <a:r>
                        <a:rPr lang="en-US" sz="1800" dirty="0" smtClean="0">
                          <a:solidFill>
                            <a:srgbClr val="000090"/>
                          </a:solidFill>
                        </a:rPr>
                        <a:t>“</a:t>
                      </a:r>
                      <a:r>
                        <a:rPr lang="en-US" sz="1600" dirty="0" smtClean="0">
                          <a:solidFill>
                            <a:srgbClr val="000090"/>
                          </a:solidFill>
                        </a:rPr>
                        <a:t>Haiti Earthquake</a:t>
                      </a:r>
                      <a:r>
                        <a:rPr lang="en-US" sz="1800" dirty="0" smtClean="0">
                          <a:solidFill>
                            <a:srgbClr val="000090"/>
                          </a:solidFill>
                        </a:rPr>
                        <a:t>”</a:t>
                      </a:r>
                      <a:endParaRPr lang="en-US" sz="1800" dirty="0">
                        <a:solidFill>
                          <a:srgbClr val="000090"/>
                        </a:solidFill>
                      </a:endParaRPr>
                    </a:p>
                  </a:txBody>
                  <a:tcPr marL="99060" marR="99060" marT="72000" marB="72000"/>
                </a:tc>
              </a:tr>
            </a:tbl>
          </a:graphicData>
        </a:graphic>
      </p:graphicFrame>
      <p:sp>
        <p:nvSpPr>
          <p:cNvPr id="31" name="副标题 4"/>
          <p:cNvSpPr txBox="1">
            <a:spLocks/>
          </p:cNvSpPr>
          <p:nvPr/>
        </p:nvSpPr>
        <p:spPr bwMode="auto">
          <a:xfrm>
            <a:off x="412750" y="5943600"/>
            <a:ext cx="916305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kern="0" dirty="0" smtClean="0">
                <a:latin typeface="+mn-lt"/>
                <a:ea typeface="+mn-ea"/>
              </a:rPr>
              <a:t>Most of the data sets will be publicly available for research.</a:t>
            </a:r>
          </a:p>
        </p:txBody>
      </p:sp>
    </p:spTree>
    <p:extLst>
      <p:ext uri="{BB962C8B-B14F-4D97-AF65-F5344CB8AC3E}">
        <p14:creationId xmlns:p14="http://schemas.microsoft.com/office/powerpoint/2010/main" val="2083183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915" y="188913"/>
            <a:ext cx="9634537" cy="792162"/>
          </a:xfrm>
        </p:spPr>
        <p:txBody>
          <a:bodyPr/>
          <a:lstStyle/>
          <a:p>
            <a:r>
              <a:rPr kumimoji="1" lang="en-US" altLang="zh-CN" b="1" dirty="0" smtClean="0">
                <a:solidFill>
                  <a:srgbClr val="0000CC"/>
                </a:solidFill>
              </a:rPr>
              <a:t>Case 1: </a:t>
            </a:r>
            <a:r>
              <a:rPr kumimoji="1" lang="en-US" altLang="zh-CN" dirty="0" smtClean="0"/>
              <a:t>Following Influence on Twitter</a:t>
            </a:r>
            <a:endParaRPr kumimoji="1" lang="zh-CN" altLang="en-US" dirty="0"/>
          </a:p>
        </p:txBody>
      </p:sp>
      <p:pic>
        <p:nvPicPr>
          <p:cNvPr id="5" name="Picture 3"/>
          <p:cNvPicPr>
            <a:picLocks noChangeAspect="1" noChangeArrowheads="1"/>
          </p:cNvPicPr>
          <p:nvPr/>
        </p:nvPicPr>
        <p:blipFill>
          <a:blip r:embed="rId2" cstate="print"/>
          <a:srcRect/>
          <a:stretch>
            <a:fillRect/>
          </a:stretch>
        </p:blipFill>
        <p:spPr bwMode="auto">
          <a:xfrm>
            <a:off x="165100" y="5486400"/>
            <a:ext cx="1816100" cy="882650"/>
          </a:xfrm>
          <a:prstGeom prst="rect">
            <a:avLst/>
          </a:prstGeom>
          <a:noFill/>
          <a:ln w="9525">
            <a:noFill/>
            <a:miter lim="800000"/>
            <a:headEnd/>
            <a:tailEnd/>
          </a:ln>
        </p:spPr>
      </p:pic>
      <p:sp>
        <p:nvSpPr>
          <p:cNvPr id="19" name="右箭头 18"/>
          <p:cNvSpPr/>
          <p:nvPr/>
        </p:nvSpPr>
        <p:spPr>
          <a:xfrm>
            <a:off x="4622803" y="2895600"/>
            <a:ext cx="1084944"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393523" y="35814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77850" y="1524000"/>
            <a:ext cx="36322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49" name="组 48"/>
          <p:cNvGrpSpPr/>
          <p:nvPr/>
        </p:nvGrpSpPr>
        <p:grpSpPr>
          <a:xfrm>
            <a:off x="1981202" y="3657601"/>
            <a:ext cx="748578"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50" name="组 49"/>
          <p:cNvGrpSpPr/>
          <p:nvPr/>
        </p:nvGrpSpPr>
        <p:grpSpPr>
          <a:xfrm>
            <a:off x="3302002" y="2535563"/>
            <a:ext cx="748578" cy="1045839"/>
            <a:chOff x="2819400" y="3221360"/>
            <a:chExt cx="690994" cy="1045839"/>
          </a:xfrm>
        </p:grpSpPr>
        <p:pic>
          <p:nvPicPr>
            <p:cNvPr id="37" name="图片 36" descr="wusen.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51" name="组 50"/>
          <p:cNvGrpSpPr/>
          <p:nvPr/>
        </p:nvGrpSpPr>
        <p:grpSpPr>
          <a:xfrm>
            <a:off x="660402" y="2590800"/>
            <a:ext cx="748578" cy="1027248"/>
            <a:chOff x="2209800" y="4724400"/>
            <a:chExt cx="690994" cy="1027248"/>
          </a:xfrm>
        </p:grpSpPr>
        <p:pic>
          <p:nvPicPr>
            <p:cNvPr id="35" name="图片 34"/>
            <p:cNvPicPr>
              <a:picLocks noChangeAspect="1"/>
            </p:cNvPicPr>
            <p:nvPr/>
          </p:nvPicPr>
          <p:blipFill>
            <a:blip r:embed="rId5"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841823" y="35814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6026150" y="1524000"/>
            <a:ext cx="36322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61" name="组 60"/>
          <p:cNvGrpSpPr/>
          <p:nvPr/>
        </p:nvGrpSpPr>
        <p:grpSpPr>
          <a:xfrm>
            <a:off x="7429502" y="3657601"/>
            <a:ext cx="748578"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67" name="组 66"/>
          <p:cNvGrpSpPr/>
          <p:nvPr/>
        </p:nvGrpSpPr>
        <p:grpSpPr>
          <a:xfrm>
            <a:off x="8750302" y="2535563"/>
            <a:ext cx="748578" cy="1045839"/>
            <a:chOff x="2819400" y="3221360"/>
            <a:chExt cx="690994" cy="1045839"/>
          </a:xfrm>
        </p:grpSpPr>
        <p:pic>
          <p:nvPicPr>
            <p:cNvPr id="68" name="图片 67" descr="wusen.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70" name="组 69"/>
          <p:cNvGrpSpPr/>
          <p:nvPr/>
        </p:nvGrpSpPr>
        <p:grpSpPr>
          <a:xfrm>
            <a:off x="6108702" y="2590800"/>
            <a:ext cx="748578" cy="1027248"/>
            <a:chOff x="2209800" y="4724400"/>
            <a:chExt cx="690994" cy="1027248"/>
          </a:xfrm>
        </p:grpSpPr>
        <p:pic>
          <p:nvPicPr>
            <p:cNvPr id="71" name="图片 70"/>
            <p:cNvPicPr>
              <a:picLocks noChangeAspect="1"/>
            </p:cNvPicPr>
            <p:nvPr/>
          </p:nvPicPr>
          <p:blipFill>
            <a:blip r:embed="rId5"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8175265" y="3581404"/>
            <a:ext cx="657587" cy="688619"/>
          </a:xfrm>
          <a:prstGeom prst="line">
            <a:avLst/>
          </a:prstGeom>
          <a:noFill/>
          <a:ln w="28575" cap="flat" cmpd="sng" algn="ctr">
            <a:solidFill>
              <a:srgbClr val="FF0000"/>
            </a:solidFill>
            <a:prstDash val="sysDash"/>
            <a:headEnd type="none" w="med" len="med"/>
            <a:tailEnd type="arrow" w="med" len="med"/>
          </a:ln>
          <a:effectLst/>
        </p:spPr>
      </p:cxnSp>
      <p:sp>
        <p:nvSpPr>
          <p:cNvPr id="80" name="云形标注 79"/>
          <p:cNvSpPr/>
          <p:nvPr/>
        </p:nvSpPr>
        <p:spPr>
          <a:xfrm>
            <a:off x="2311400" y="5049161"/>
            <a:ext cx="6356350" cy="1656443"/>
          </a:xfrm>
          <a:prstGeom prst="cloudCallout">
            <a:avLst>
              <a:gd name="adj1" fmla="val -13904"/>
              <a:gd name="adj2" fmla="val -111827"/>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altLang="zh-CN" sz="2000" b="1" smtClean="0">
                <a:solidFill>
                  <a:srgbClr val="0000FF"/>
                </a:solidFill>
              </a:rPr>
              <a:t>When you </a:t>
            </a:r>
            <a:r>
              <a:rPr lang="en-US" altLang="zh-CN" sz="2000" b="1" smtClean="0">
                <a:solidFill>
                  <a:srgbClr val="FF0000"/>
                </a:solidFill>
              </a:rPr>
              <a:t>follow</a:t>
            </a:r>
            <a:r>
              <a:rPr lang="en-US" altLang="zh-CN" sz="2000" b="1" smtClean="0">
                <a:solidFill>
                  <a:srgbClr val="0000FF"/>
                </a:solidFill>
              </a:rPr>
              <a:t> a user in a social network, </a:t>
            </a:r>
            <a:r>
              <a:rPr lang="en-US" altLang="zh-CN" sz="2000" b="1" smtClean="0">
                <a:solidFill>
                  <a:srgbClr val="0000CC"/>
                </a:solidFill>
              </a:rPr>
              <a:t>will the be-</a:t>
            </a:r>
          </a:p>
          <a:p>
            <a:pPr algn="ctr">
              <a:buNone/>
              <a:defRPr/>
            </a:pPr>
            <a:r>
              <a:rPr lang="en-US" altLang="zh-CN" sz="2000" b="1" smtClean="0">
                <a:solidFill>
                  <a:srgbClr val="0000CC"/>
                </a:solidFill>
              </a:rPr>
              <a:t>havior </a:t>
            </a:r>
            <a:r>
              <a:rPr lang="en-US" altLang="zh-CN" sz="2000" b="1" smtClean="0">
                <a:solidFill>
                  <a:srgbClr val="FF0000"/>
                </a:solidFill>
              </a:rPr>
              <a:t>influences </a:t>
            </a:r>
            <a:r>
              <a:rPr lang="en-US" altLang="zh-CN" sz="2000" b="1" smtClean="0">
                <a:solidFill>
                  <a:srgbClr val="0000CC"/>
                </a:solidFill>
              </a:rPr>
              <a:t>your friends to also follow her?</a:t>
            </a:r>
            <a:endParaRPr lang="zh-CN" altLang="en-US" sz="2000" b="1" dirty="0">
              <a:solidFill>
                <a:srgbClr val="0000CC"/>
              </a:solidFill>
            </a:endParaRPr>
          </a:p>
        </p:txBody>
      </p:sp>
      <p:sp>
        <p:nvSpPr>
          <p:cNvPr id="81" name="文本框 80"/>
          <p:cNvSpPr txBox="1"/>
          <p:nvPr/>
        </p:nvSpPr>
        <p:spPr>
          <a:xfrm>
            <a:off x="1733550" y="1143000"/>
            <a:ext cx="1485900" cy="369332"/>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7346950" y="1143000"/>
            <a:ext cx="1485900" cy="369332"/>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6" cstate="print"/>
          <a:srcRect/>
          <a:stretch>
            <a:fillRect/>
          </a:stretch>
        </p:blipFill>
        <p:spPr bwMode="auto">
          <a:xfrm>
            <a:off x="1882001" y="1965832"/>
            <a:ext cx="842149" cy="777368"/>
          </a:xfrm>
          <a:prstGeom prst="rect">
            <a:avLst/>
          </a:prstGeom>
          <a:noFill/>
        </p:spPr>
      </p:pic>
      <p:cxnSp>
        <p:nvCxnSpPr>
          <p:cNvPr id="15" name="直接连接符 7"/>
          <p:cNvCxnSpPr/>
          <p:nvPr/>
        </p:nvCxnSpPr>
        <p:spPr>
          <a:xfrm flipH="1" flipV="1">
            <a:off x="2311401" y="27831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724150" y="2590804"/>
            <a:ext cx="57785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733550" y="1676400"/>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6" cstate="print"/>
          <a:srcRect/>
          <a:stretch>
            <a:fillRect/>
          </a:stretch>
        </p:blipFill>
        <p:spPr bwMode="auto">
          <a:xfrm>
            <a:off x="7330301" y="1981201"/>
            <a:ext cx="842149" cy="777368"/>
          </a:xfrm>
          <a:prstGeom prst="rect">
            <a:avLst/>
          </a:prstGeom>
          <a:noFill/>
        </p:spPr>
      </p:pic>
      <p:sp>
        <p:nvSpPr>
          <p:cNvPr id="47" name="圆角矩形 46"/>
          <p:cNvSpPr/>
          <p:nvPr/>
        </p:nvSpPr>
        <p:spPr>
          <a:xfrm>
            <a:off x="7181850" y="1691769"/>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759701" y="27831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8172450" y="2590804"/>
            <a:ext cx="57785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851650" y="2514600"/>
            <a:ext cx="4953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611249" y="2819400"/>
            <a:ext cx="0" cy="838200"/>
          </a:xfrm>
          <a:prstGeom prst="line">
            <a:avLst/>
          </a:prstGeom>
          <a:noFill/>
          <a:ln w="28575" cap="flat" cmpd="sng" algn="ctr">
            <a:solidFill>
              <a:srgbClr val="FF0000"/>
            </a:solidFill>
            <a:prstDash val="sysDash"/>
            <a:headEnd type="none" w="med" len="med"/>
            <a:tailEnd type="arrow" w="med" len="med"/>
          </a:ln>
          <a:effectLst/>
        </p:spPr>
      </p:cxnSp>
    </p:spTree>
    <p:extLst>
      <p:ext uri="{BB962C8B-B14F-4D97-AF65-F5344CB8AC3E}">
        <p14:creationId xmlns:p14="http://schemas.microsoft.com/office/powerpoint/2010/main" val="24437061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linds(horizontal)">
                                      <p:cBhvr>
                                        <p:cTn id="14" dur="500"/>
                                        <p:tgtEl>
                                          <p:spTgt spid="42"/>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linds(horizontal)">
                                      <p:cBhvr>
                                        <p:cTn id="18" dur="500"/>
                                        <p:tgtEl>
                                          <p:spTgt spid="74"/>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linds(horizontal)">
                                      <p:cBhvr>
                                        <p:cTn id="22" dur="500"/>
                                        <p:tgtEl>
                                          <p:spTgt spid="76"/>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blinds(horizontal)">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45" y="188913"/>
            <a:ext cx="9363076" cy="792162"/>
          </a:xfrm>
        </p:spPr>
        <p:txBody>
          <a:bodyPr/>
          <a:lstStyle/>
          <a:p>
            <a:r>
              <a:rPr lang="en-US" b="1" dirty="0" smtClean="0">
                <a:solidFill>
                  <a:srgbClr val="0000CC"/>
                </a:solidFill>
              </a:rPr>
              <a:t>Case 2: </a:t>
            </a:r>
            <a:r>
              <a:rPr lang="en-US" dirty="0" err="1" smtClean="0"/>
              <a:t>Retweeting</a:t>
            </a:r>
            <a:r>
              <a:rPr lang="en-US" dirty="0" smtClean="0"/>
              <a:t> Influence</a:t>
            </a:r>
            <a:endParaRPr lang="en-US" dirty="0"/>
          </a:p>
        </p:txBody>
      </p:sp>
      <p:pic>
        <p:nvPicPr>
          <p:cNvPr id="4" name="图片 5" descr="iPhone-001.jpg"/>
          <p:cNvPicPr>
            <a:picLocks noChangeAspect="1"/>
          </p:cNvPicPr>
          <p:nvPr/>
        </p:nvPicPr>
        <p:blipFill>
          <a:blip r:embed="rId2" cstate="print"/>
          <a:srcRect/>
          <a:stretch>
            <a:fillRect/>
          </a:stretch>
        </p:blipFill>
        <p:spPr bwMode="auto">
          <a:xfrm>
            <a:off x="2179704" y="2956550"/>
            <a:ext cx="1257597" cy="642937"/>
          </a:xfrm>
          <a:prstGeom prst="rect">
            <a:avLst/>
          </a:prstGeom>
          <a:noFill/>
          <a:ln w="9525">
            <a:noFill/>
            <a:miter lim="800000"/>
            <a:headEnd/>
            <a:tailEnd/>
          </a:ln>
        </p:spPr>
      </p:pic>
      <p:pic>
        <p:nvPicPr>
          <p:cNvPr id="5" name="内容占位符 6" descr="gladwelliphone_450x300.jpg"/>
          <p:cNvPicPr>
            <a:picLocks noChangeAspect="1"/>
          </p:cNvPicPr>
          <p:nvPr/>
        </p:nvPicPr>
        <p:blipFill>
          <a:blip r:embed="rId3" cstate="print"/>
          <a:srcRect/>
          <a:stretch>
            <a:fillRect/>
          </a:stretch>
        </p:blipFill>
        <p:spPr bwMode="auto">
          <a:xfrm>
            <a:off x="4275700" y="3885232"/>
            <a:ext cx="1097372" cy="623888"/>
          </a:xfrm>
          <a:prstGeom prst="rect">
            <a:avLst/>
          </a:prstGeom>
          <a:noFill/>
          <a:ln w="9525">
            <a:noFill/>
            <a:miter lim="800000"/>
            <a:headEnd/>
            <a:tailEnd/>
          </a:ln>
        </p:spPr>
      </p:pic>
      <p:pic>
        <p:nvPicPr>
          <p:cNvPr id="6" name="图片 7" descr="iphone2-ryan.jpg"/>
          <p:cNvPicPr>
            <a:picLocks noChangeAspect="1"/>
          </p:cNvPicPr>
          <p:nvPr/>
        </p:nvPicPr>
        <p:blipFill>
          <a:blip r:embed="rId4" cstate="print"/>
          <a:srcRect/>
          <a:stretch>
            <a:fillRect/>
          </a:stretch>
        </p:blipFill>
        <p:spPr bwMode="auto">
          <a:xfrm>
            <a:off x="4443380" y="1599235"/>
            <a:ext cx="780642" cy="887413"/>
          </a:xfrm>
          <a:prstGeom prst="rect">
            <a:avLst/>
          </a:prstGeom>
          <a:noFill/>
          <a:ln w="9525">
            <a:noFill/>
            <a:miter lim="800000"/>
            <a:headEnd/>
            <a:tailEnd/>
          </a:ln>
        </p:spPr>
      </p:pic>
      <p:pic>
        <p:nvPicPr>
          <p:cNvPr id="7" name="图片 8" descr="IPHONE-CUSTOMER.jpg"/>
          <p:cNvPicPr>
            <a:picLocks noChangeAspect="1"/>
          </p:cNvPicPr>
          <p:nvPr/>
        </p:nvPicPr>
        <p:blipFill>
          <a:blip r:embed="rId5" cstate="print"/>
          <a:srcRect/>
          <a:stretch>
            <a:fillRect/>
          </a:stretch>
        </p:blipFill>
        <p:spPr bwMode="auto">
          <a:xfrm>
            <a:off x="6120176" y="2956550"/>
            <a:ext cx="1425278" cy="720725"/>
          </a:xfrm>
          <a:prstGeom prst="rect">
            <a:avLst/>
          </a:prstGeom>
          <a:noFill/>
          <a:ln w="9525">
            <a:noFill/>
            <a:miter lim="800000"/>
            <a:headEnd/>
            <a:tailEnd/>
          </a:ln>
        </p:spPr>
      </p:pic>
      <p:sp>
        <p:nvSpPr>
          <p:cNvPr id="8" name="TextBox 10"/>
          <p:cNvSpPr txBox="1">
            <a:spLocks noChangeArrowheads="1"/>
          </p:cNvSpPr>
          <p:nvPr/>
        </p:nvSpPr>
        <p:spPr bwMode="auto">
          <a:xfrm>
            <a:off x="2766581" y="2527921"/>
            <a:ext cx="1257598" cy="369332"/>
          </a:xfrm>
          <a:prstGeom prst="rect">
            <a:avLst/>
          </a:prstGeom>
          <a:noFill/>
          <a:ln w="9525">
            <a:noFill/>
            <a:miter lim="800000"/>
            <a:headEnd/>
            <a:tailEnd/>
          </a:ln>
        </p:spPr>
        <p:txBody>
          <a:bodyPr>
            <a:spAutoFit/>
          </a:bodyPr>
          <a:lstStyle/>
          <a:p>
            <a:r>
              <a:rPr lang="en-US" altLang="zh-CN"/>
              <a:t>Andy</a:t>
            </a:r>
            <a:endParaRPr lang="zh-CN" altLang="en-US"/>
          </a:p>
        </p:txBody>
      </p:sp>
      <p:sp>
        <p:nvSpPr>
          <p:cNvPr id="9" name="TextBox 11"/>
          <p:cNvSpPr txBox="1">
            <a:spLocks noChangeArrowheads="1"/>
          </p:cNvSpPr>
          <p:nvPr/>
        </p:nvSpPr>
        <p:spPr bwMode="auto">
          <a:xfrm>
            <a:off x="4443377" y="3456607"/>
            <a:ext cx="1257598" cy="369332"/>
          </a:xfrm>
          <a:prstGeom prst="rect">
            <a:avLst/>
          </a:prstGeom>
          <a:noFill/>
          <a:ln w="9525">
            <a:noFill/>
            <a:miter lim="800000"/>
            <a:headEnd/>
            <a:tailEnd/>
          </a:ln>
        </p:spPr>
        <p:txBody>
          <a:bodyPr>
            <a:spAutoFit/>
          </a:bodyPr>
          <a:lstStyle/>
          <a:p>
            <a:r>
              <a:rPr lang="en-US" altLang="zh-CN"/>
              <a:t>Jon</a:t>
            </a:r>
            <a:endParaRPr lang="zh-CN" altLang="en-US"/>
          </a:p>
        </p:txBody>
      </p:sp>
      <p:sp>
        <p:nvSpPr>
          <p:cNvPr id="10" name="TextBox 12"/>
          <p:cNvSpPr txBox="1">
            <a:spLocks noChangeArrowheads="1"/>
          </p:cNvSpPr>
          <p:nvPr/>
        </p:nvSpPr>
        <p:spPr bwMode="auto">
          <a:xfrm>
            <a:off x="4443377" y="1242046"/>
            <a:ext cx="1257598" cy="369332"/>
          </a:xfrm>
          <a:prstGeom prst="rect">
            <a:avLst/>
          </a:prstGeom>
          <a:noFill/>
          <a:ln w="9525">
            <a:noFill/>
            <a:miter lim="800000"/>
            <a:headEnd/>
            <a:tailEnd/>
          </a:ln>
        </p:spPr>
        <p:txBody>
          <a:bodyPr>
            <a:spAutoFit/>
          </a:bodyPr>
          <a:lstStyle/>
          <a:p>
            <a:r>
              <a:rPr lang="en-US" altLang="zh-CN"/>
              <a:t>Bob</a:t>
            </a:r>
            <a:endParaRPr lang="zh-CN" altLang="en-US"/>
          </a:p>
        </p:txBody>
      </p:sp>
      <p:sp>
        <p:nvSpPr>
          <p:cNvPr id="11" name="TextBox 13"/>
          <p:cNvSpPr txBox="1">
            <a:spLocks noChangeArrowheads="1"/>
          </p:cNvSpPr>
          <p:nvPr/>
        </p:nvSpPr>
        <p:spPr bwMode="auto">
          <a:xfrm>
            <a:off x="6204017" y="2456482"/>
            <a:ext cx="1257597" cy="369332"/>
          </a:xfrm>
          <a:prstGeom prst="rect">
            <a:avLst/>
          </a:prstGeom>
          <a:noFill/>
          <a:ln w="9525">
            <a:noFill/>
            <a:miter lim="800000"/>
            <a:headEnd/>
            <a:tailEnd/>
          </a:ln>
        </p:spPr>
        <p:txBody>
          <a:bodyPr>
            <a:spAutoFit/>
          </a:bodyPr>
          <a:lstStyle/>
          <a:p>
            <a:r>
              <a:rPr lang="en-US" altLang="zh-CN"/>
              <a:t>Dan</a:t>
            </a:r>
            <a:endParaRPr lang="zh-CN" altLang="en-US"/>
          </a:p>
        </p:txBody>
      </p:sp>
      <p:cxnSp>
        <p:nvCxnSpPr>
          <p:cNvPr id="12" name="直接连接符 15"/>
          <p:cNvCxnSpPr/>
          <p:nvPr/>
        </p:nvCxnSpPr>
        <p:spPr>
          <a:xfrm rot="16200000" flipH="1">
            <a:off x="5200914" y="1537224"/>
            <a:ext cx="1000125" cy="838399"/>
          </a:xfrm>
          <a:prstGeom prst="line">
            <a:avLst/>
          </a:prstGeom>
        </p:spPr>
        <p:style>
          <a:lnRef idx="3">
            <a:schemeClr val="dk1"/>
          </a:lnRef>
          <a:fillRef idx="0">
            <a:schemeClr val="dk1"/>
          </a:fillRef>
          <a:effectRef idx="2">
            <a:schemeClr val="dk1"/>
          </a:effectRef>
          <a:fontRef idx="minor">
            <a:schemeClr val="tx1"/>
          </a:fontRef>
        </p:style>
      </p:cxnSp>
      <p:cxnSp>
        <p:nvCxnSpPr>
          <p:cNvPr id="13" name="直接连接符 19"/>
          <p:cNvCxnSpPr/>
          <p:nvPr/>
        </p:nvCxnSpPr>
        <p:spPr>
          <a:xfrm rot="16200000" flipH="1">
            <a:off x="3583152" y="2835503"/>
            <a:ext cx="714375" cy="670719"/>
          </a:xfrm>
          <a:prstGeom prst="line">
            <a:avLst/>
          </a:prstGeom>
        </p:spPr>
        <p:style>
          <a:lnRef idx="3">
            <a:schemeClr val="dk1"/>
          </a:lnRef>
          <a:fillRef idx="0">
            <a:schemeClr val="dk1"/>
          </a:fillRef>
          <a:effectRef idx="2">
            <a:schemeClr val="dk1"/>
          </a:effectRef>
          <a:fontRef idx="minor">
            <a:schemeClr val="tx1"/>
          </a:fontRef>
        </p:style>
      </p:cxnSp>
      <p:cxnSp>
        <p:nvCxnSpPr>
          <p:cNvPr id="14" name="直接连接符 21"/>
          <p:cNvCxnSpPr/>
          <p:nvPr/>
        </p:nvCxnSpPr>
        <p:spPr>
          <a:xfrm rot="5400000" flipH="1" flipV="1">
            <a:off x="3434078" y="1614862"/>
            <a:ext cx="928687" cy="754558"/>
          </a:xfrm>
          <a:prstGeom prst="line">
            <a:avLst/>
          </a:prstGeom>
        </p:spPr>
        <p:style>
          <a:lnRef idx="3">
            <a:schemeClr val="dk1"/>
          </a:lnRef>
          <a:fillRef idx="0">
            <a:schemeClr val="dk1"/>
          </a:fillRef>
          <a:effectRef idx="2">
            <a:schemeClr val="dk1"/>
          </a:effectRef>
          <a:fontRef idx="minor">
            <a:schemeClr val="tx1"/>
          </a:fontRef>
        </p:style>
      </p:cxnSp>
      <p:cxnSp>
        <p:nvCxnSpPr>
          <p:cNvPr id="15" name="直接连接符 28"/>
          <p:cNvCxnSpPr/>
          <p:nvPr/>
        </p:nvCxnSpPr>
        <p:spPr>
          <a:xfrm rot="5400000">
            <a:off x="5205416" y="2877628"/>
            <a:ext cx="590550" cy="605510"/>
          </a:xfrm>
          <a:prstGeom prst="line">
            <a:avLst/>
          </a:prstGeom>
        </p:spPr>
        <p:style>
          <a:lnRef idx="3">
            <a:schemeClr val="dk1"/>
          </a:lnRef>
          <a:fillRef idx="0">
            <a:schemeClr val="dk1"/>
          </a:fillRef>
          <a:effectRef idx="2">
            <a:schemeClr val="dk1"/>
          </a:effectRef>
          <a:fontRef idx="minor">
            <a:schemeClr val="tx1"/>
          </a:fontRef>
        </p:style>
      </p:cxnSp>
      <p:cxnSp>
        <p:nvCxnSpPr>
          <p:cNvPr id="16" name="直接连接符 16"/>
          <p:cNvCxnSpPr/>
          <p:nvPr/>
        </p:nvCxnSpPr>
        <p:spPr>
          <a:xfrm rot="16200000" flipH="1">
            <a:off x="3583152" y="2835503"/>
            <a:ext cx="714375" cy="670719"/>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7" name="直接连接符 20"/>
          <p:cNvCxnSpPr/>
          <p:nvPr/>
        </p:nvCxnSpPr>
        <p:spPr>
          <a:xfrm rot="5400000" flipH="1" flipV="1">
            <a:off x="3309265" y="1655833"/>
            <a:ext cx="1068387" cy="812315"/>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8" name="直接连接符 22"/>
          <p:cNvCxnSpPr/>
          <p:nvPr/>
        </p:nvCxnSpPr>
        <p:spPr>
          <a:xfrm rot="16200000" flipH="1">
            <a:off x="5171394" y="1566739"/>
            <a:ext cx="1143000" cy="922238"/>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9" name="直接连接符 23"/>
          <p:cNvCxnSpPr/>
          <p:nvPr/>
        </p:nvCxnSpPr>
        <p:spPr>
          <a:xfrm rot="5400000" flipH="1" flipV="1">
            <a:off x="5182311" y="2757863"/>
            <a:ext cx="785813" cy="754558"/>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20" name="Picture 19" descr="effective-word-of-mouth-marketing.jpg"/>
          <p:cNvPicPr>
            <a:picLocks noChangeAspect="1"/>
          </p:cNvPicPr>
          <p:nvPr/>
        </p:nvPicPr>
        <p:blipFill>
          <a:blip r:embed="rId6" cstate="print"/>
          <a:srcRect/>
          <a:stretch>
            <a:fillRect/>
          </a:stretch>
        </p:blipFill>
        <p:spPr bwMode="auto">
          <a:xfrm>
            <a:off x="7055243" y="3789040"/>
            <a:ext cx="2467894" cy="2102822"/>
          </a:xfrm>
          <a:prstGeom prst="rect">
            <a:avLst/>
          </a:prstGeom>
          <a:noFill/>
          <a:ln w="9525">
            <a:noFill/>
            <a:miter lim="800000"/>
            <a:headEnd/>
            <a:tailEnd/>
          </a:ln>
        </p:spPr>
      </p:pic>
      <p:pic>
        <p:nvPicPr>
          <p:cNvPr id="21" name="Picture 20" descr="volusion word of mouth introduction.JPG"/>
          <p:cNvPicPr>
            <a:picLocks noChangeAspect="1"/>
          </p:cNvPicPr>
          <p:nvPr/>
        </p:nvPicPr>
        <p:blipFill>
          <a:blip r:embed="rId7" cstate="print"/>
          <a:srcRect/>
          <a:stretch>
            <a:fillRect/>
          </a:stretch>
        </p:blipFill>
        <p:spPr bwMode="auto">
          <a:xfrm>
            <a:off x="660400" y="4191000"/>
            <a:ext cx="3437434" cy="1943100"/>
          </a:xfrm>
          <a:prstGeom prst="rect">
            <a:avLst/>
          </a:prstGeom>
          <a:noFill/>
          <a:ln w="9525">
            <a:noFill/>
            <a:miter lim="800000"/>
            <a:headEnd/>
            <a:tailEnd/>
          </a:ln>
        </p:spPr>
      </p:pic>
      <p:sp>
        <p:nvSpPr>
          <p:cNvPr id="22" name="TextBox 21"/>
          <p:cNvSpPr txBox="1"/>
          <p:nvPr/>
        </p:nvSpPr>
        <p:spPr>
          <a:xfrm>
            <a:off x="825500" y="3726361"/>
            <a:ext cx="3136900" cy="769441"/>
          </a:xfrm>
          <a:prstGeom prst="rect">
            <a:avLst/>
          </a:prstGeom>
          <a:noFill/>
        </p:spPr>
        <p:txBody>
          <a:bodyPr wrap="square">
            <a:spAutoFit/>
          </a:bodyPr>
          <a:lstStyle/>
          <a:p>
            <a:pPr>
              <a:defRPr/>
            </a:pPr>
            <a:r>
              <a:rPr lang="en-US" altLang="zh-CN" sz="2200" b="1" dirty="0" smtClean="0">
                <a:solidFill>
                  <a:srgbClr val="3333CC"/>
                </a:solidFill>
                <a:latin typeface="+mn-lt"/>
                <a:ea typeface="宋体" pitchFamily="2" charset="-122"/>
                <a:cs typeface="Times New Roman" pitchFamily="18" charset="0"/>
              </a:rPr>
              <a:t>When you (</a:t>
            </a:r>
            <a:r>
              <a:rPr lang="en-US" altLang="zh-CN" sz="2200" b="1" dirty="0" smtClean="0">
                <a:solidFill>
                  <a:srgbClr val="3333CC"/>
                </a:solidFill>
                <a:latin typeface="+mn-lt"/>
                <a:cs typeface="Times New Roman" pitchFamily="18" charset="0"/>
              </a:rPr>
              <a:t>re)</a:t>
            </a:r>
            <a:r>
              <a:rPr lang="en-US" altLang="zh-CN" sz="2200" b="1" dirty="0" smtClean="0">
                <a:solidFill>
                  <a:srgbClr val="3333CC"/>
                </a:solidFill>
                <a:latin typeface="+mn-lt"/>
                <a:ea typeface="宋体" pitchFamily="2" charset="-122"/>
                <a:cs typeface="Times New Roman" pitchFamily="18" charset="0"/>
              </a:rPr>
              <a:t>tweet</a:t>
            </a:r>
            <a:r>
              <a:rPr lang="en-US" altLang="zh-CN" sz="2200" b="1" dirty="0">
                <a:solidFill>
                  <a:srgbClr val="3333CC"/>
                </a:solidFill>
                <a:latin typeface="+mn-lt"/>
                <a:cs typeface="Times New Roman" pitchFamily="18" charset="0"/>
              </a:rPr>
              <a:t> </a:t>
            </a:r>
            <a:r>
              <a:rPr lang="en-US" altLang="zh-CN" sz="2200" b="1" dirty="0" smtClean="0">
                <a:solidFill>
                  <a:srgbClr val="3333CC"/>
                </a:solidFill>
                <a:latin typeface="+mn-lt"/>
                <a:cs typeface="Times New Roman" pitchFamily="18" charset="0"/>
              </a:rPr>
              <a:t>something</a:t>
            </a:r>
            <a:endParaRPr lang="zh-CN" altLang="en-US" dirty="0">
              <a:ea typeface="宋体" pitchFamily="2" charset="-122"/>
            </a:endParaRPr>
          </a:p>
        </p:txBody>
      </p:sp>
      <p:sp>
        <p:nvSpPr>
          <p:cNvPr id="23" name="云形标注 30"/>
          <p:cNvSpPr/>
          <p:nvPr/>
        </p:nvSpPr>
        <p:spPr>
          <a:xfrm>
            <a:off x="6851650" y="1219200"/>
            <a:ext cx="2724150" cy="1490464"/>
          </a:xfrm>
          <a:prstGeom prst="cloudCallout">
            <a:avLst>
              <a:gd name="adj1" fmla="val -6450"/>
              <a:gd name="adj2" fmla="val 10699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200" b="1" dirty="0" smtClean="0">
                <a:solidFill>
                  <a:srgbClr val="FF0000"/>
                </a:solidFill>
              </a:rPr>
              <a:t>Who will follow to </a:t>
            </a:r>
            <a:r>
              <a:rPr lang="en-US" altLang="zh-CN" sz="2200" b="1" dirty="0" err="1" smtClean="0">
                <a:solidFill>
                  <a:srgbClr val="FF0000"/>
                </a:solidFill>
              </a:rPr>
              <a:t>retweet</a:t>
            </a:r>
            <a:r>
              <a:rPr lang="en-US" altLang="zh-CN" sz="2200" b="1" dirty="0" smtClean="0">
                <a:solidFill>
                  <a:srgbClr val="FF0000"/>
                </a:solidFill>
              </a:rPr>
              <a:t> it?</a:t>
            </a:r>
            <a:endParaRPr lang="zh-CN" altLang="en-US" sz="2200" b="1" dirty="0">
              <a:solidFill>
                <a:srgbClr val="FF0000"/>
              </a:solidFill>
            </a:endParaRPr>
          </a:p>
        </p:txBody>
      </p:sp>
      <p:pic>
        <p:nvPicPr>
          <p:cNvPr id="24" name="Picture 2"/>
          <p:cNvPicPr>
            <a:picLocks noChangeAspect="1" noChangeArrowheads="1"/>
          </p:cNvPicPr>
          <p:nvPr/>
        </p:nvPicPr>
        <p:blipFill>
          <a:blip r:embed="rId8" cstate="print"/>
          <a:srcRect/>
          <a:stretch>
            <a:fillRect/>
          </a:stretch>
        </p:blipFill>
        <p:spPr bwMode="auto">
          <a:xfrm>
            <a:off x="152400" y="1370457"/>
            <a:ext cx="1733550" cy="534543"/>
          </a:xfrm>
          <a:prstGeom prst="rect">
            <a:avLst/>
          </a:prstGeom>
          <a:noFill/>
          <a:ln w="9525">
            <a:noFill/>
            <a:miter lim="800000"/>
            <a:headEnd/>
            <a:tailEnd/>
          </a:ln>
        </p:spPr>
      </p:pic>
    </p:spTree>
    <p:extLst>
      <p:ext uri="{BB962C8B-B14F-4D97-AF65-F5344CB8AC3E}">
        <p14:creationId xmlns:p14="http://schemas.microsoft.com/office/powerpoint/2010/main" val="5276592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CC"/>
                </a:solidFill>
              </a:rPr>
              <a:t> Case 3:</a:t>
            </a:r>
            <a:r>
              <a:rPr lang="en-US" dirty="0" smtClean="0"/>
              <a:t> Commenting Influence</a:t>
            </a:r>
            <a:endParaRPr lang="en-US" dirty="0"/>
          </a:p>
        </p:txBody>
      </p:sp>
      <p:cxnSp>
        <p:nvCxnSpPr>
          <p:cNvPr id="4" name="直接连接符 60"/>
          <p:cNvCxnSpPr/>
          <p:nvPr/>
        </p:nvCxnSpPr>
        <p:spPr>
          <a:xfrm rot="10800000">
            <a:off x="5339957" y="2714620"/>
            <a:ext cx="1547823" cy="928694"/>
          </a:xfrm>
          <a:prstGeom prst="line">
            <a:avLst/>
          </a:prstGeom>
          <a:noFill/>
          <a:ln w="57150" cap="flat" cmpd="sng" algn="ctr">
            <a:solidFill>
              <a:srgbClr val="00B050"/>
            </a:solidFill>
            <a:prstDash val="solid"/>
            <a:headEnd type="none"/>
            <a:tailEnd type="triangle"/>
          </a:ln>
          <a:effectLst/>
        </p:spPr>
      </p:cxnSp>
      <p:cxnSp>
        <p:nvCxnSpPr>
          <p:cNvPr id="5" name="直接连接符 22"/>
          <p:cNvCxnSpPr/>
          <p:nvPr/>
        </p:nvCxnSpPr>
        <p:spPr>
          <a:xfrm flipV="1">
            <a:off x="5185175" y="3786190"/>
            <a:ext cx="1315651" cy="500066"/>
          </a:xfrm>
          <a:prstGeom prst="line">
            <a:avLst/>
          </a:prstGeom>
          <a:noFill/>
          <a:ln w="57150" cap="flat" cmpd="sng" algn="ctr">
            <a:solidFill>
              <a:srgbClr val="FF0000"/>
            </a:solidFill>
            <a:prstDash val="solid"/>
            <a:headEnd type="none"/>
            <a:tailEnd type="triangle"/>
          </a:ln>
          <a:effectLst/>
        </p:spPr>
      </p:cxnSp>
      <p:cxnSp>
        <p:nvCxnSpPr>
          <p:cNvPr id="6" name="直接连接符 23"/>
          <p:cNvCxnSpPr/>
          <p:nvPr/>
        </p:nvCxnSpPr>
        <p:spPr>
          <a:xfrm>
            <a:off x="5262566" y="4500574"/>
            <a:ext cx="1160869" cy="1071569"/>
          </a:xfrm>
          <a:prstGeom prst="line">
            <a:avLst/>
          </a:prstGeom>
          <a:noFill/>
          <a:ln w="57150" cap="flat" cmpd="sng" algn="ctr">
            <a:solidFill>
              <a:srgbClr val="FF0000"/>
            </a:solidFill>
            <a:prstDash val="solid"/>
            <a:headEnd type="none"/>
            <a:tailEnd type="triangle"/>
          </a:ln>
          <a:effectLst/>
        </p:spPr>
      </p:cxnSp>
      <p:cxnSp>
        <p:nvCxnSpPr>
          <p:cNvPr id="7" name="直接连接符 24"/>
          <p:cNvCxnSpPr/>
          <p:nvPr/>
        </p:nvCxnSpPr>
        <p:spPr>
          <a:xfrm rot="10800000" flipV="1">
            <a:off x="3714744" y="4429132"/>
            <a:ext cx="1315651" cy="1143008"/>
          </a:xfrm>
          <a:prstGeom prst="line">
            <a:avLst/>
          </a:prstGeom>
          <a:noFill/>
          <a:ln w="57150" cap="flat" cmpd="sng" algn="ctr">
            <a:solidFill>
              <a:srgbClr val="00B050"/>
            </a:solidFill>
            <a:prstDash val="solid"/>
            <a:headEnd type="none"/>
            <a:tailEnd type="triangle"/>
          </a:ln>
          <a:effectLst/>
        </p:spPr>
      </p:cxnSp>
      <p:pic>
        <p:nvPicPr>
          <p:cNvPr id="8" name="图片 25" descr="Misc-Buddy-Blue-icon.png"/>
          <p:cNvPicPr>
            <a:picLocks noChangeAspect="1"/>
          </p:cNvPicPr>
          <p:nvPr/>
        </p:nvPicPr>
        <p:blipFill>
          <a:blip r:embed="rId2"/>
          <a:stretch>
            <a:fillRect/>
          </a:stretch>
        </p:blipFill>
        <p:spPr>
          <a:xfrm>
            <a:off x="4643435" y="3857629"/>
            <a:ext cx="859309" cy="793208"/>
          </a:xfrm>
          <a:prstGeom prst="rect">
            <a:avLst/>
          </a:prstGeom>
        </p:spPr>
      </p:pic>
      <p:pic>
        <p:nvPicPr>
          <p:cNvPr id="9" name="图片 26" descr="Misc-Buddy-Blue-icon.png"/>
          <p:cNvPicPr>
            <a:picLocks noChangeAspect="1"/>
          </p:cNvPicPr>
          <p:nvPr/>
        </p:nvPicPr>
        <p:blipFill>
          <a:blip r:embed="rId2"/>
          <a:stretch>
            <a:fillRect/>
          </a:stretch>
        </p:blipFill>
        <p:spPr>
          <a:xfrm>
            <a:off x="4643435" y="2000241"/>
            <a:ext cx="859309" cy="793208"/>
          </a:xfrm>
          <a:prstGeom prst="rect">
            <a:avLst/>
          </a:prstGeom>
        </p:spPr>
      </p:pic>
      <p:pic>
        <p:nvPicPr>
          <p:cNvPr id="10" name="图片 27" descr="Misc-Buddy-Blue-icon.png"/>
          <p:cNvPicPr>
            <a:picLocks noChangeAspect="1"/>
          </p:cNvPicPr>
          <p:nvPr/>
        </p:nvPicPr>
        <p:blipFill>
          <a:blip r:embed="rId2"/>
          <a:stretch>
            <a:fillRect/>
          </a:stretch>
        </p:blipFill>
        <p:spPr>
          <a:xfrm>
            <a:off x="3018223" y="5214951"/>
            <a:ext cx="859309" cy="793208"/>
          </a:xfrm>
          <a:prstGeom prst="rect">
            <a:avLst/>
          </a:prstGeom>
        </p:spPr>
      </p:pic>
      <p:pic>
        <p:nvPicPr>
          <p:cNvPr id="11" name="图片 28" descr="Misc-Buddy-Blue-icon.png"/>
          <p:cNvPicPr>
            <a:picLocks noChangeAspect="1"/>
          </p:cNvPicPr>
          <p:nvPr/>
        </p:nvPicPr>
        <p:blipFill>
          <a:blip r:embed="rId2"/>
          <a:stretch>
            <a:fillRect/>
          </a:stretch>
        </p:blipFill>
        <p:spPr>
          <a:xfrm>
            <a:off x="6113868" y="5214951"/>
            <a:ext cx="859309" cy="793208"/>
          </a:xfrm>
          <a:prstGeom prst="rect">
            <a:avLst/>
          </a:prstGeom>
        </p:spPr>
      </p:pic>
      <p:pic>
        <p:nvPicPr>
          <p:cNvPr id="12" name="图片 29" descr="Misc-Buddy-Blue-icon.png"/>
          <p:cNvPicPr>
            <a:picLocks noChangeAspect="1"/>
          </p:cNvPicPr>
          <p:nvPr/>
        </p:nvPicPr>
        <p:blipFill>
          <a:blip r:embed="rId2"/>
          <a:stretch>
            <a:fillRect/>
          </a:stretch>
        </p:blipFill>
        <p:spPr>
          <a:xfrm>
            <a:off x="6346042" y="3071811"/>
            <a:ext cx="859309" cy="793208"/>
          </a:xfrm>
          <a:prstGeom prst="rect">
            <a:avLst/>
          </a:prstGeom>
        </p:spPr>
      </p:pic>
      <p:pic>
        <p:nvPicPr>
          <p:cNvPr id="13" name="图片 30" descr="Misc-Buddy-Blue-icon.png"/>
          <p:cNvPicPr>
            <a:picLocks noChangeAspect="1"/>
          </p:cNvPicPr>
          <p:nvPr/>
        </p:nvPicPr>
        <p:blipFill>
          <a:blip r:embed="rId2"/>
          <a:stretch>
            <a:fillRect/>
          </a:stretch>
        </p:blipFill>
        <p:spPr>
          <a:xfrm>
            <a:off x="2863439" y="3000373"/>
            <a:ext cx="859309" cy="793208"/>
          </a:xfrm>
          <a:prstGeom prst="rect">
            <a:avLst/>
          </a:prstGeom>
        </p:spPr>
      </p:pic>
      <p:sp>
        <p:nvSpPr>
          <p:cNvPr id="14" name="TextBox 13"/>
          <p:cNvSpPr txBox="1"/>
          <p:nvPr/>
        </p:nvSpPr>
        <p:spPr>
          <a:xfrm>
            <a:off x="5572130" y="3373939"/>
            <a:ext cx="46434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15" name="TextBox 14"/>
          <p:cNvSpPr txBox="1"/>
          <p:nvPr/>
        </p:nvSpPr>
        <p:spPr>
          <a:xfrm>
            <a:off x="3869525" y="3659691"/>
            <a:ext cx="3095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16" name="TextBox 15"/>
          <p:cNvSpPr txBox="1"/>
          <p:nvPr/>
        </p:nvSpPr>
        <p:spPr>
          <a:xfrm>
            <a:off x="5804305" y="4429132"/>
            <a:ext cx="46434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17" name="TextBox 16"/>
          <p:cNvSpPr txBox="1"/>
          <p:nvPr/>
        </p:nvSpPr>
        <p:spPr>
          <a:xfrm>
            <a:off x="4256480" y="4786322"/>
            <a:ext cx="3095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18" name="TextBox 17"/>
          <p:cNvSpPr txBox="1"/>
          <p:nvPr/>
        </p:nvSpPr>
        <p:spPr>
          <a:xfrm>
            <a:off x="4643435" y="2857496"/>
            <a:ext cx="3095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cxnSp>
        <p:nvCxnSpPr>
          <p:cNvPr id="19" name="直接连接符 49"/>
          <p:cNvCxnSpPr/>
          <p:nvPr/>
        </p:nvCxnSpPr>
        <p:spPr>
          <a:xfrm rot="10800000">
            <a:off x="3559960" y="3643314"/>
            <a:ext cx="1238259" cy="571504"/>
          </a:xfrm>
          <a:prstGeom prst="line">
            <a:avLst/>
          </a:prstGeom>
          <a:noFill/>
          <a:ln w="57150" cap="flat" cmpd="sng" algn="ctr">
            <a:solidFill>
              <a:srgbClr val="00B050"/>
            </a:solidFill>
            <a:prstDash val="solid"/>
            <a:headEnd type="none"/>
            <a:tailEnd type="triangle"/>
          </a:ln>
          <a:effectLst/>
        </p:spPr>
      </p:cxnSp>
      <p:cxnSp>
        <p:nvCxnSpPr>
          <p:cNvPr id="20" name="直接连接符 53"/>
          <p:cNvCxnSpPr/>
          <p:nvPr/>
        </p:nvCxnSpPr>
        <p:spPr>
          <a:xfrm rot="5400000" flipH="1" flipV="1">
            <a:off x="4574833" y="3324678"/>
            <a:ext cx="1064180" cy="1720"/>
          </a:xfrm>
          <a:prstGeom prst="line">
            <a:avLst/>
          </a:prstGeom>
          <a:noFill/>
          <a:ln w="57150" cap="flat" cmpd="sng" algn="ctr">
            <a:solidFill>
              <a:srgbClr val="00B050"/>
            </a:solidFill>
            <a:prstDash val="solid"/>
            <a:headEnd type="none"/>
            <a:tailEnd type="triangle"/>
          </a:ln>
          <a:effectLst/>
        </p:spPr>
      </p:cxnSp>
      <p:sp>
        <p:nvSpPr>
          <p:cNvPr id="21" name="TextBox 20"/>
          <p:cNvSpPr txBox="1"/>
          <p:nvPr/>
        </p:nvSpPr>
        <p:spPr>
          <a:xfrm>
            <a:off x="5881695" y="2357430"/>
            <a:ext cx="3095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B05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cxnSp>
        <p:nvCxnSpPr>
          <p:cNvPr id="22" name="直接连接符 64"/>
          <p:cNvCxnSpPr/>
          <p:nvPr/>
        </p:nvCxnSpPr>
        <p:spPr>
          <a:xfrm rot="5400000">
            <a:off x="5979922" y="4533314"/>
            <a:ext cx="1428760" cy="77392"/>
          </a:xfrm>
          <a:prstGeom prst="line">
            <a:avLst/>
          </a:prstGeom>
          <a:noFill/>
          <a:ln w="57150" cap="flat" cmpd="sng" algn="ctr">
            <a:solidFill>
              <a:srgbClr val="FF0000"/>
            </a:solidFill>
            <a:prstDash val="solid"/>
            <a:headEnd type="none"/>
            <a:tailEnd type="triangle"/>
          </a:ln>
          <a:effectLst/>
        </p:spPr>
      </p:cxnSp>
      <p:sp>
        <p:nvSpPr>
          <p:cNvPr id="23" name="TextBox 22"/>
          <p:cNvSpPr txBox="1"/>
          <p:nvPr/>
        </p:nvSpPr>
        <p:spPr>
          <a:xfrm>
            <a:off x="6655608" y="4071942"/>
            <a:ext cx="46434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FF0000"/>
                </a:solidFill>
                <a:effectLst/>
                <a:uLnTx/>
                <a:uFillTx/>
                <a:latin typeface="Calibri" pitchFamily="34" charset="0"/>
                <a:cs typeface="Calibri" pitchFamily="34" charset="0"/>
              </a:rPr>
              <a:t>+</a:t>
            </a:r>
            <a:endParaRPr kumimoji="0" lang="zh-CN" altLang="en-US" sz="4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24" name="矩形 71"/>
          <p:cNvSpPr/>
          <p:nvPr/>
        </p:nvSpPr>
        <p:spPr>
          <a:xfrm>
            <a:off x="2012137" y="1142984"/>
            <a:ext cx="7119987"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smtClean="0">
                <a:solidFill>
                  <a:srgbClr val="800000"/>
                </a:solidFill>
              </a:rPr>
              <a:t>Alan Cox Exists Intel.</a:t>
            </a:r>
            <a:endParaRPr lang="zh-CN" altLang="en-US" sz="3200" dirty="0">
              <a:solidFill>
                <a:srgbClr val="800000"/>
              </a:solidFill>
            </a:endParaRPr>
          </a:p>
        </p:txBody>
      </p:sp>
      <p:sp>
        <p:nvSpPr>
          <p:cNvPr id="25" name="TextBox 24"/>
          <p:cNvSpPr txBox="1"/>
          <p:nvPr/>
        </p:nvSpPr>
        <p:spPr>
          <a:xfrm>
            <a:off x="165100" y="1142984"/>
            <a:ext cx="1692253" cy="584776"/>
          </a:xfrm>
          <a:prstGeom prst="rect">
            <a:avLst/>
          </a:prstGeom>
          <a:noFill/>
        </p:spPr>
        <p:txBody>
          <a:bodyPr wrap="square" rtlCol="0">
            <a:spAutoFit/>
          </a:bodyPr>
          <a:lstStyle/>
          <a:p>
            <a:r>
              <a:rPr lang="en-US" altLang="zh-CN" sz="3200" dirty="0" smtClean="0"/>
              <a:t>News:</a:t>
            </a:r>
            <a:endParaRPr lang="zh-CN" altLang="en-US" sz="3200" dirty="0"/>
          </a:p>
        </p:txBody>
      </p:sp>
      <p:sp>
        <p:nvSpPr>
          <p:cNvPr id="26" name="TextBox 25"/>
          <p:cNvSpPr txBox="1"/>
          <p:nvPr/>
        </p:nvSpPr>
        <p:spPr>
          <a:xfrm>
            <a:off x="4798218" y="4643446"/>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7" name="TextBox 26"/>
          <p:cNvSpPr txBox="1"/>
          <p:nvPr/>
        </p:nvSpPr>
        <p:spPr>
          <a:xfrm>
            <a:off x="7042563" y="3071810"/>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8" name="TextBox 27"/>
          <p:cNvSpPr txBox="1"/>
          <p:nvPr/>
        </p:nvSpPr>
        <p:spPr>
          <a:xfrm>
            <a:off x="6346041" y="5896293"/>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29" name="椭圆 79"/>
          <p:cNvSpPr/>
          <p:nvPr/>
        </p:nvSpPr>
        <p:spPr>
          <a:xfrm>
            <a:off x="4495799" y="3733800"/>
            <a:ext cx="1143001" cy="990600"/>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TextBox 29"/>
          <p:cNvSpPr txBox="1"/>
          <p:nvPr/>
        </p:nvSpPr>
        <p:spPr>
          <a:xfrm>
            <a:off x="1412355" y="6096000"/>
            <a:ext cx="4449992" cy="400110"/>
          </a:xfrm>
          <a:prstGeom prst="rect">
            <a:avLst/>
          </a:prstGeom>
          <a:noFill/>
        </p:spPr>
        <p:txBody>
          <a:bodyPr wrap="square" rtlCol="0">
            <a:spAutoFit/>
          </a:bodyPr>
          <a:lstStyle/>
          <a:p>
            <a:r>
              <a:rPr lang="en-US" altLang="zh-CN" sz="2000" b="1" dirty="0" smtClean="0">
                <a:solidFill>
                  <a:srgbClr val="FF0000"/>
                </a:solidFill>
              </a:rPr>
              <a:t>positive</a:t>
            </a:r>
            <a:r>
              <a:rPr lang="en-US" altLang="zh-CN" sz="2000" dirty="0" smtClean="0">
                <a:solidFill>
                  <a:srgbClr val="FF0000"/>
                </a:solidFill>
              </a:rPr>
              <a:t> </a:t>
            </a:r>
            <a:r>
              <a:rPr lang="en-US" altLang="zh-CN" sz="2000" dirty="0" smtClean="0"/>
              <a:t>influence from </a:t>
            </a:r>
            <a:r>
              <a:rPr lang="en-US" altLang="zh-CN" sz="2000" b="1" dirty="0" smtClean="0">
                <a:solidFill>
                  <a:srgbClr val="FF0000"/>
                </a:solidFill>
              </a:rPr>
              <a:t>friends</a:t>
            </a:r>
            <a:endParaRPr lang="zh-CN" altLang="en-US" sz="2000" b="1" dirty="0">
              <a:solidFill>
                <a:srgbClr val="FF0000"/>
              </a:solidFill>
            </a:endParaRPr>
          </a:p>
        </p:txBody>
      </p:sp>
      <p:sp>
        <p:nvSpPr>
          <p:cNvPr id="31" name="TextBox 30"/>
          <p:cNvSpPr txBox="1"/>
          <p:nvPr/>
        </p:nvSpPr>
        <p:spPr>
          <a:xfrm>
            <a:off x="2012137" y="1142984"/>
            <a:ext cx="7042597" cy="584776"/>
          </a:xfrm>
          <a:prstGeom prst="rect">
            <a:avLst/>
          </a:prstGeom>
          <a:noFill/>
        </p:spPr>
        <p:txBody>
          <a:bodyPr wrap="square" rtlCol="0">
            <a:spAutoFit/>
          </a:bodyPr>
          <a:lstStyle/>
          <a:p>
            <a:r>
              <a:rPr lang="en-US" altLang="zh-CN" sz="3200" dirty="0" smtClean="0">
                <a:solidFill>
                  <a:srgbClr val="800000"/>
                </a:solidFill>
              </a:rPr>
              <a:t>Governments Want Private Data</a:t>
            </a:r>
            <a:endParaRPr lang="zh-CN" altLang="en-US" sz="3200" dirty="0">
              <a:solidFill>
                <a:srgbClr val="800000"/>
              </a:solidFill>
            </a:endParaRPr>
          </a:p>
        </p:txBody>
      </p:sp>
      <p:sp>
        <p:nvSpPr>
          <p:cNvPr id="32" name="TextBox 31"/>
          <p:cNvSpPr txBox="1"/>
          <p:nvPr/>
        </p:nvSpPr>
        <p:spPr>
          <a:xfrm>
            <a:off x="4449960" y="4857763"/>
            <a:ext cx="1625216" cy="646331"/>
          </a:xfrm>
          <a:prstGeom prst="rect">
            <a:avLst/>
          </a:prstGeom>
          <a:noFill/>
        </p:spPr>
        <p:txBody>
          <a:bodyPr wrap="square" rtlCol="0">
            <a:spAutoFit/>
          </a:bodyPr>
          <a:lstStyle/>
          <a:p>
            <a:r>
              <a:rPr lang="en-US" altLang="zh-CN" b="1" dirty="0" smtClean="0">
                <a:solidFill>
                  <a:schemeClr val="tx2">
                    <a:lumMod val="60000"/>
                    <a:lumOff val="40000"/>
                  </a:schemeClr>
                </a:solidFill>
              </a:rPr>
              <a:t>Did not comment</a:t>
            </a:r>
            <a:endParaRPr lang="zh-CN" altLang="en-US" b="1" dirty="0">
              <a:solidFill>
                <a:schemeClr val="tx2">
                  <a:lumMod val="60000"/>
                  <a:lumOff val="40000"/>
                </a:schemeClr>
              </a:solidFill>
            </a:endParaRPr>
          </a:p>
        </p:txBody>
      </p:sp>
      <p:sp>
        <p:nvSpPr>
          <p:cNvPr id="33" name="TextBox 32"/>
          <p:cNvSpPr txBox="1"/>
          <p:nvPr/>
        </p:nvSpPr>
        <p:spPr>
          <a:xfrm>
            <a:off x="3946916" y="2071678"/>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4" name="TextBox 33"/>
          <p:cNvSpPr txBox="1"/>
          <p:nvPr/>
        </p:nvSpPr>
        <p:spPr>
          <a:xfrm>
            <a:off x="2089528" y="3357562"/>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5" name="TextBox 34"/>
          <p:cNvSpPr txBox="1"/>
          <p:nvPr/>
        </p:nvSpPr>
        <p:spPr>
          <a:xfrm>
            <a:off x="2166918" y="5572140"/>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6" name="TextBox 35"/>
          <p:cNvSpPr txBox="1"/>
          <p:nvPr/>
        </p:nvSpPr>
        <p:spPr>
          <a:xfrm>
            <a:off x="1315618" y="6096000"/>
            <a:ext cx="4449992" cy="400110"/>
          </a:xfrm>
          <a:prstGeom prst="rect">
            <a:avLst/>
          </a:prstGeom>
          <a:noFill/>
        </p:spPr>
        <p:txBody>
          <a:bodyPr wrap="square" rtlCol="0">
            <a:spAutoFit/>
          </a:bodyPr>
          <a:lstStyle/>
          <a:p>
            <a:r>
              <a:rPr lang="en-US" altLang="zh-CN" sz="2000" b="1" dirty="0" smtClean="0">
                <a:solidFill>
                  <a:srgbClr val="00B050"/>
                </a:solidFill>
              </a:rPr>
              <a:t>negative</a:t>
            </a:r>
            <a:r>
              <a:rPr lang="en-US" altLang="zh-CN" sz="2000" dirty="0" smtClean="0">
                <a:solidFill>
                  <a:srgbClr val="FF0000"/>
                </a:solidFill>
              </a:rPr>
              <a:t> </a:t>
            </a:r>
            <a:r>
              <a:rPr lang="en-US" altLang="zh-CN" sz="2000" dirty="0" smtClean="0"/>
              <a:t>influence from </a:t>
            </a:r>
            <a:r>
              <a:rPr lang="en-US" altLang="zh-CN" sz="2000" b="1" dirty="0" smtClean="0">
                <a:solidFill>
                  <a:srgbClr val="00B050"/>
                </a:solidFill>
              </a:rPr>
              <a:t>foes</a:t>
            </a:r>
            <a:endParaRPr lang="zh-CN" altLang="en-US" sz="2000" b="1" dirty="0">
              <a:solidFill>
                <a:srgbClr val="00B050"/>
              </a:solidFill>
            </a:endParaRPr>
          </a:p>
        </p:txBody>
      </p:sp>
      <p:sp>
        <p:nvSpPr>
          <p:cNvPr id="37" name="TextBox 36"/>
          <p:cNvSpPr txBox="1"/>
          <p:nvPr/>
        </p:nvSpPr>
        <p:spPr>
          <a:xfrm>
            <a:off x="7042563" y="3071810"/>
            <a:ext cx="928694" cy="400110"/>
          </a:xfrm>
          <a:prstGeom prst="rect">
            <a:avLst/>
          </a:prstGeom>
          <a:noFill/>
        </p:spPr>
        <p:txBody>
          <a:bodyPr wrap="square" rtlCol="0">
            <a:spAutoFit/>
          </a:bodyPr>
          <a:lstStyle/>
          <a:p>
            <a:r>
              <a:rPr lang="en-US" altLang="zh-CN" sz="2000" dirty="0" smtClean="0"/>
              <a:t>Re:…</a:t>
            </a:r>
            <a:endParaRPr lang="zh-CN" altLang="en-US" sz="2000" dirty="0"/>
          </a:p>
        </p:txBody>
      </p:sp>
      <p:sp>
        <p:nvSpPr>
          <p:cNvPr id="38" name="TextBox 37"/>
          <p:cNvSpPr txBox="1"/>
          <p:nvPr/>
        </p:nvSpPr>
        <p:spPr>
          <a:xfrm>
            <a:off x="7924800" y="2133600"/>
            <a:ext cx="173355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Calibri" pitchFamily="34" charset="0"/>
                <a:cs typeface="Calibri" pitchFamily="34" charset="0"/>
              </a:rPr>
              <a:t>+ Friend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Calibri" pitchFamily="34" charset="0"/>
                <a:cs typeface="Calibri" pitchFamily="34" charset="0"/>
              </a:rPr>
              <a:t>-  Foe</a:t>
            </a:r>
          </a:p>
        </p:txBody>
      </p:sp>
      <p:pic>
        <p:nvPicPr>
          <p:cNvPr id="3" name="Picture 2"/>
          <p:cNvPicPr>
            <a:picLocks noChangeAspect="1"/>
          </p:cNvPicPr>
          <p:nvPr/>
        </p:nvPicPr>
        <p:blipFill>
          <a:blip r:embed="rId3"/>
          <a:stretch>
            <a:fillRect/>
          </a:stretch>
        </p:blipFill>
        <p:spPr>
          <a:xfrm>
            <a:off x="130539" y="4076423"/>
            <a:ext cx="1317261" cy="876577"/>
          </a:xfrm>
          <a:prstGeom prst="rect">
            <a:avLst/>
          </a:prstGeom>
        </p:spPr>
      </p:pic>
    </p:spTree>
    <p:extLst>
      <p:ext uri="{BB962C8B-B14F-4D97-AF65-F5344CB8AC3E}">
        <p14:creationId xmlns:p14="http://schemas.microsoft.com/office/powerpoint/2010/main" val="19802392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anim calcmode="lin" valueType="num">
                                      <p:cBhvr>
                                        <p:cTn id="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iterate type="lt">
                                    <p:tmPct val="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childTnLst>
                                </p:cTn>
                              </p:par>
                              <p:par>
                                <p:cTn id="28" presetID="9"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dissolv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9" presetClass="exit" presetSubtype="0" fill="hold" grpId="1" nodeType="withEffect">
                                  <p:stCondLst>
                                    <p:cond delay="0"/>
                                  </p:stCondLst>
                                  <p:iterate type="lt">
                                    <p:tmPct val="0"/>
                                  </p:iterate>
                                  <p:childTnLst>
                                    <p:animEffect transition="out" filter="dissolv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9" presetClass="exit" presetSubtype="0" fill="hold" grpId="1" nodeType="withEffect">
                                  <p:stCondLst>
                                    <p:cond delay="0"/>
                                  </p:stCondLst>
                                  <p:iterate type="lt">
                                    <p:tmPct val="0"/>
                                  </p:iterate>
                                  <p:childTnLst>
                                    <p:animEffect transition="out" filter="dissolv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47" presetClass="exit" presetSubtype="0" fill="hold" nodeType="withEffect">
                                  <p:stCondLst>
                                    <p:cond delay="0"/>
                                  </p:stCondLst>
                                  <p:childTnLst>
                                    <p:animEffect transition="out" filter="fade">
                                      <p:cBhvr>
                                        <p:cTn id="52" dur="1000"/>
                                        <p:tgtEl>
                                          <p:spTgt spid="24">
                                            <p:txEl>
                                              <p:pRg st="0" end="0"/>
                                            </p:txEl>
                                          </p:spTgt>
                                        </p:tgtEl>
                                      </p:cBhvr>
                                    </p:animEffect>
                                    <p:anim calcmode="lin" valueType="num">
                                      <p:cBhvr>
                                        <p:cTn id="53" dur="1000"/>
                                        <p:tgtEl>
                                          <p:spTgt spid="24">
                                            <p:txEl>
                                              <p:pRg st="0" end="0"/>
                                            </p:txEl>
                                          </p:spTgt>
                                        </p:tgtEl>
                                        <p:attrNameLst>
                                          <p:attrName>ppt_x</p:attrName>
                                        </p:attrNameLst>
                                      </p:cBhvr>
                                      <p:tavLst>
                                        <p:tav tm="0">
                                          <p:val>
                                            <p:strVal val="ppt_x"/>
                                          </p:val>
                                        </p:tav>
                                        <p:tav tm="100000">
                                          <p:val>
                                            <p:strVal val="ppt_x"/>
                                          </p:val>
                                        </p:tav>
                                      </p:tavLst>
                                    </p:anim>
                                    <p:anim calcmode="lin" valueType="num">
                                      <p:cBhvr>
                                        <p:cTn id="54" dur="1000"/>
                                        <p:tgtEl>
                                          <p:spTgt spid="24">
                                            <p:txEl>
                                              <p:pRg st="0" end="0"/>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24">
                                            <p:txEl>
                                              <p:pRg st="0" end="0"/>
                                            </p:txEl>
                                          </p:spTgt>
                                        </p:tgtEl>
                                        <p:attrNameLst>
                                          <p:attrName>style.visibility</p:attrName>
                                        </p:attrNameLst>
                                      </p:cBhvr>
                                      <p:to>
                                        <p:strVal val="hidden"/>
                                      </p:to>
                                    </p:set>
                                  </p:childTnLst>
                                </p:cTn>
                              </p:par>
                              <p:par>
                                <p:cTn id="56" presetID="42" presetClass="entr" presetSubtype="0" fill="hold" nodeType="withEffect">
                                  <p:stCondLst>
                                    <p:cond delay="0"/>
                                  </p:stCondLst>
                                  <p:childTnLst>
                                    <p:set>
                                      <p:cBhvr>
                                        <p:cTn id="57" dur="1" fill="hold">
                                          <p:stCondLst>
                                            <p:cond delay="0"/>
                                          </p:stCondLst>
                                        </p:cTn>
                                        <p:tgtEl>
                                          <p:spTgt spid="31">
                                            <p:txEl>
                                              <p:pRg st="0" end="0"/>
                                            </p:txEl>
                                          </p:spTgt>
                                        </p:tgtEl>
                                        <p:attrNameLst>
                                          <p:attrName>style.visibility</p:attrName>
                                        </p:attrNameLst>
                                      </p:cBhvr>
                                      <p:to>
                                        <p:strVal val="visible"/>
                                      </p:to>
                                    </p:set>
                                    <p:animEffect transition="in" filter="fade">
                                      <p:cBhvr>
                                        <p:cTn id="58" dur="500"/>
                                        <p:tgtEl>
                                          <p:spTgt spid="31">
                                            <p:txEl>
                                              <p:pRg st="0" end="0"/>
                                            </p:txEl>
                                          </p:spTgt>
                                        </p:tgtEl>
                                      </p:cBhvr>
                                    </p:animEffect>
                                    <p:anim calcmode="lin" valueType="num">
                                      <p:cBhvr>
                                        <p:cTn id="5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0"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iterate type="lt">
                                    <p:tmPct val="0"/>
                                  </p:iterate>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anim calcmode="lin" valueType="num">
                                      <p:cBhvr>
                                        <p:cTn id="66" dur="500" fill="hold"/>
                                        <p:tgtEl>
                                          <p:spTgt spid="33"/>
                                        </p:tgtEl>
                                        <p:attrNameLst>
                                          <p:attrName>ppt_x</p:attrName>
                                        </p:attrNameLst>
                                      </p:cBhvr>
                                      <p:tavLst>
                                        <p:tav tm="0">
                                          <p:val>
                                            <p:strVal val="#ppt_x"/>
                                          </p:val>
                                        </p:tav>
                                        <p:tav tm="100000">
                                          <p:val>
                                            <p:strVal val="#ppt_x"/>
                                          </p:val>
                                        </p:tav>
                                      </p:tavLst>
                                    </p:anim>
                                    <p:anim calcmode="lin" valueType="num">
                                      <p:cBhvr>
                                        <p:cTn id="67" dur="500" fill="hold"/>
                                        <p:tgtEl>
                                          <p:spTgt spid="3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iterate type="lt">
                                    <p:tmPct val="0"/>
                                  </p:iterate>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anim calcmode="lin" valueType="num">
                                      <p:cBhvr>
                                        <p:cTn id="71" dur="500" fill="hold"/>
                                        <p:tgtEl>
                                          <p:spTgt spid="34"/>
                                        </p:tgtEl>
                                        <p:attrNameLst>
                                          <p:attrName>ppt_x</p:attrName>
                                        </p:attrNameLst>
                                      </p:cBhvr>
                                      <p:tavLst>
                                        <p:tav tm="0">
                                          <p:val>
                                            <p:strVal val="#ppt_x"/>
                                          </p:val>
                                        </p:tav>
                                        <p:tav tm="100000">
                                          <p:val>
                                            <p:strVal val="#ppt_x"/>
                                          </p:val>
                                        </p:tav>
                                      </p:tavLst>
                                    </p:anim>
                                    <p:anim calcmode="lin" valueType="num">
                                      <p:cBhvr>
                                        <p:cTn id="72" dur="500" fill="hold"/>
                                        <p:tgtEl>
                                          <p:spTgt spid="3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iterate type="lt">
                                    <p:tmPct val="0"/>
                                  </p:iterate>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anim calcmode="lin" valueType="num">
                                      <p:cBhvr>
                                        <p:cTn id="76" dur="500" fill="hold"/>
                                        <p:tgtEl>
                                          <p:spTgt spid="35"/>
                                        </p:tgtEl>
                                        <p:attrNameLst>
                                          <p:attrName>ppt_x</p:attrName>
                                        </p:attrNameLst>
                                      </p:cBhvr>
                                      <p:tavLst>
                                        <p:tav tm="0">
                                          <p:val>
                                            <p:strVal val="#ppt_x"/>
                                          </p:val>
                                        </p:tav>
                                        <p:tav tm="100000">
                                          <p:val>
                                            <p:strVal val="#ppt_x"/>
                                          </p:val>
                                        </p:tav>
                                      </p:tavLst>
                                    </p:anim>
                                    <p:anim calcmode="lin" valueType="num">
                                      <p:cBhvr>
                                        <p:cTn id="77" dur="500" fill="hold"/>
                                        <p:tgtEl>
                                          <p:spTgt spid="3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iterate type="lt">
                                    <p:tmPct val="0"/>
                                  </p:iterate>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anim calcmode="lin" valueType="num">
                                      <p:cBhvr>
                                        <p:cTn id="81" dur="500" fill="hold"/>
                                        <p:tgtEl>
                                          <p:spTgt spid="37"/>
                                        </p:tgtEl>
                                        <p:attrNameLst>
                                          <p:attrName>ppt_x</p:attrName>
                                        </p:attrNameLst>
                                      </p:cBhvr>
                                      <p:tavLst>
                                        <p:tav tm="0">
                                          <p:val>
                                            <p:strVal val="#ppt_x"/>
                                          </p:val>
                                        </p:tav>
                                        <p:tav tm="100000">
                                          <p:val>
                                            <p:strVal val="#ppt_x"/>
                                          </p:val>
                                        </p:tav>
                                      </p:tavLst>
                                    </p:anim>
                                    <p:anim calcmode="lin" valueType="num">
                                      <p:cBhvr>
                                        <p:cTn id="8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fltVal val="0"/>
                                          </p:val>
                                        </p:tav>
                                        <p:tav tm="100000">
                                          <p:val>
                                            <p:strVal val="#ppt_w"/>
                                          </p:val>
                                        </p:tav>
                                      </p:tavLst>
                                    </p:anim>
                                    <p:anim calcmode="lin" valueType="num">
                                      <p:cBhvr>
                                        <p:cTn id="88" dur="500" fill="hold"/>
                                        <p:tgtEl>
                                          <p:spTgt spid="32"/>
                                        </p:tgtEl>
                                        <p:attrNameLst>
                                          <p:attrName>ppt_h</p:attrName>
                                        </p:attrNameLst>
                                      </p:cBhvr>
                                      <p:tavLst>
                                        <p:tav tm="0">
                                          <p:val>
                                            <p:fltVal val="0"/>
                                          </p:val>
                                        </p:tav>
                                        <p:tav tm="100000">
                                          <p:val>
                                            <p:strVal val="#ppt_h"/>
                                          </p:val>
                                        </p:tav>
                                      </p:tavLst>
                                    </p:anim>
                                  </p:childTnLst>
                                </p:cTn>
                              </p:par>
                              <p:par>
                                <p:cTn id="89" presetID="9" presetClass="entr" presetSubtype="0" fill="hold" grpId="2"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dissolve">
                                      <p:cBhvr>
                                        <p:cTn id="91" dur="500"/>
                                        <p:tgtEl>
                                          <p:spTgt spid="29"/>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dissolve">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animBg="1"/>
      <p:bldP spid="29" grpId="1" animBg="1"/>
      <p:bldP spid="29" grpId="2" animBg="1"/>
      <p:bldP spid="30" grpId="0"/>
      <p:bldP spid="30" grpId="1"/>
      <p:bldP spid="32" grpId="0"/>
      <p:bldP spid="33" grpId="0"/>
      <p:bldP spid="34" grpId="0"/>
      <p:bldP spid="35" grpId="0"/>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于文婧-ms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1" y="1143000"/>
            <a:ext cx="7088427" cy="4724400"/>
          </a:xfrm>
          <a:prstGeom prst="rect">
            <a:avLst/>
          </a:prstGeom>
        </p:spPr>
      </p:pic>
      <p:sp>
        <p:nvSpPr>
          <p:cNvPr id="2" name="Title 1"/>
          <p:cNvSpPr>
            <a:spLocks noGrp="1"/>
          </p:cNvSpPr>
          <p:nvPr>
            <p:ph type="title"/>
          </p:nvPr>
        </p:nvSpPr>
        <p:spPr/>
        <p:txBody>
          <a:bodyPr/>
          <a:lstStyle/>
          <a:p>
            <a:r>
              <a:rPr lang="en-US" b="1" dirty="0" smtClean="0">
                <a:solidFill>
                  <a:srgbClr val="0000CC"/>
                </a:solidFill>
              </a:rPr>
              <a:t>Case 4: </a:t>
            </a:r>
            <a:r>
              <a:rPr lang="en-US" dirty="0" smtClean="0"/>
              <a:t>Emotion Influence</a:t>
            </a:r>
            <a:endParaRPr lang="en-US" dirty="0"/>
          </a:p>
        </p:txBody>
      </p:sp>
      <p:sp>
        <p:nvSpPr>
          <p:cNvPr id="5" name="矩形标注 5"/>
          <p:cNvSpPr/>
          <p:nvPr/>
        </p:nvSpPr>
        <p:spPr>
          <a:xfrm>
            <a:off x="524509" y="1736812"/>
            <a:ext cx="2364110" cy="698376"/>
          </a:xfrm>
          <a:prstGeom prst="wedgeRectCallout">
            <a:avLst>
              <a:gd name="adj1" fmla="val 120790"/>
              <a:gd name="adj2" fmla="val -2383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Location</a:t>
            </a:r>
            <a:endParaRPr lang="zh-CN" altLang="en-US" sz="2800" b="1" dirty="0">
              <a:ln>
                <a:solidFill>
                  <a:srgbClr val="FF0000"/>
                </a:solidFill>
                <a:prstDash val="solid"/>
              </a:ln>
              <a:solidFill>
                <a:srgbClr val="FF3300"/>
              </a:solidFill>
            </a:endParaRPr>
          </a:p>
        </p:txBody>
      </p:sp>
      <p:sp>
        <p:nvSpPr>
          <p:cNvPr id="6" name="矩形标注 6"/>
          <p:cNvSpPr/>
          <p:nvPr/>
        </p:nvSpPr>
        <p:spPr>
          <a:xfrm>
            <a:off x="6645192" y="1592796"/>
            <a:ext cx="2880320" cy="698376"/>
          </a:xfrm>
          <a:prstGeom prst="wedgeRectCallout">
            <a:avLst>
              <a:gd name="adj1" fmla="val -71061"/>
              <a:gd name="adj2" fmla="val 246954"/>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SMS &amp; Calling</a:t>
            </a:r>
            <a:endParaRPr lang="zh-CN" altLang="en-US" sz="2800" b="1" dirty="0">
              <a:ln>
                <a:solidFill>
                  <a:srgbClr val="FF0000"/>
                </a:solidFill>
                <a:prstDash val="solid"/>
              </a:ln>
              <a:solidFill>
                <a:srgbClr val="FF3300"/>
              </a:solidFill>
            </a:endParaRPr>
          </a:p>
        </p:txBody>
      </p:sp>
      <p:sp>
        <p:nvSpPr>
          <p:cNvPr id="7" name="矩形标注 7"/>
          <p:cNvSpPr/>
          <p:nvPr/>
        </p:nvSpPr>
        <p:spPr>
          <a:xfrm>
            <a:off x="7541896" y="4257092"/>
            <a:ext cx="2364110" cy="698376"/>
          </a:xfrm>
          <a:prstGeom prst="wedgeRectCallout">
            <a:avLst>
              <a:gd name="adj1" fmla="val -71723"/>
              <a:gd name="adj2" fmla="val 82863"/>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0000CC"/>
                </a:solidFill>
              </a:rPr>
              <a:t>Emotion?</a:t>
            </a:r>
            <a:endParaRPr lang="zh-CN" altLang="en-US" sz="2800" b="1" dirty="0">
              <a:ln>
                <a:solidFill>
                  <a:srgbClr val="FF0000"/>
                </a:solidFill>
                <a:prstDash val="solid"/>
              </a:ln>
              <a:solidFill>
                <a:srgbClr val="0000CC"/>
              </a:solidFill>
            </a:endParaRPr>
          </a:p>
        </p:txBody>
      </p:sp>
      <p:sp>
        <p:nvSpPr>
          <p:cNvPr id="8" name="矩形标注 8"/>
          <p:cNvSpPr/>
          <p:nvPr/>
        </p:nvSpPr>
        <p:spPr>
          <a:xfrm>
            <a:off x="104622" y="4257092"/>
            <a:ext cx="2364110" cy="698376"/>
          </a:xfrm>
          <a:prstGeom prst="wedgeRectCallout">
            <a:avLst>
              <a:gd name="adj1" fmla="val 91719"/>
              <a:gd name="adj2" fmla="val 7499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Activities</a:t>
            </a:r>
            <a:endParaRPr lang="zh-CN" altLang="en-US" sz="2800" b="1" dirty="0">
              <a:ln>
                <a:solidFill>
                  <a:srgbClr val="FF0000"/>
                </a:solidFill>
                <a:prstDash val="solid"/>
              </a:ln>
              <a:solidFill>
                <a:srgbClr val="FF3300"/>
              </a:solidFill>
            </a:endParaRPr>
          </a:p>
        </p:txBody>
      </p:sp>
      <p:pic>
        <p:nvPicPr>
          <p:cNvPr id="9" name="Picture 2" descr="E:\learning\research\Social_Action_Tracking\presentation\000-1-清华大学校徽_p1.png"/>
          <p:cNvPicPr>
            <a:picLocks noChangeAspect="1" noChangeArrowheads="1"/>
          </p:cNvPicPr>
          <p:nvPr/>
        </p:nvPicPr>
        <p:blipFill>
          <a:blip r:embed="rId3" cstate="print"/>
          <a:srcRect/>
          <a:stretch>
            <a:fillRect/>
          </a:stretch>
        </p:blipFill>
        <p:spPr bwMode="auto">
          <a:xfrm>
            <a:off x="76200" y="5562600"/>
            <a:ext cx="934343" cy="866049"/>
          </a:xfrm>
          <a:prstGeom prst="rect">
            <a:avLst/>
          </a:prstGeom>
          <a:noFill/>
        </p:spPr>
      </p:pic>
    </p:spTree>
    <p:extLst>
      <p:ext uri="{BB962C8B-B14F-4D97-AF65-F5344CB8AC3E}">
        <p14:creationId xmlns:p14="http://schemas.microsoft.com/office/powerpoint/2010/main" val="2105372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p:cNvSpPr/>
          <p:nvPr/>
        </p:nvSpPr>
        <p:spPr>
          <a:xfrm>
            <a:off x="165100" y="3886200"/>
            <a:ext cx="9658350" cy="26670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圆角矩形 19"/>
          <p:cNvSpPr/>
          <p:nvPr/>
        </p:nvSpPr>
        <p:spPr>
          <a:xfrm>
            <a:off x="165100" y="1066800"/>
            <a:ext cx="965835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42" name="Rectangle 2"/>
          <p:cNvSpPr>
            <a:spLocks noGrp="1" noChangeArrowheads="1"/>
          </p:cNvSpPr>
          <p:nvPr>
            <p:ph type="title"/>
          </p:nvPr>
        </p:nvSpPr>
        <p:spPr>
          <a:xfrm>
            <a:off x="495300" y="0"/>
            <a:ext cx="8915400" cy="1143000"/>
          </a:xfrm>
        </p:spPr>
        <p:txBody>
          <a:bodyPr/>
          <a:lstStyle/>
          <a:p>
            <a:r>
              <a:rPr lang="en-US" altLang="zh-CN" dirty="0" smtClean="0">
                <a:ea typeface="黑体" pitchFamily="49" charset="-122"/>
              </a:rPr>
              <a:t>Social Networks</a:t>
            </a:r>
            <a:endParaRPr lang="zh-CN" altLang="en-US" dirty="0" smtClean="0">
              <a:ea typeface="黑体" pitchFamily="49" charset="-122"/>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95300" y="1295400"/>
            <a:ext cx="1651000" cy="59508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95303" y="4209874"/>
            <a:ext cx="1733551" cy="842211"/>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77850" y="5189057"/>
            <a:ext cx="1651000" cy="519705"/>
          </a:xfrm>
          <a:prstGeom prst="rect">
            <a:avLst/>
          </a:prstGeom>
          <a:noFill/>
          <a:ln w="9525">
            <a:noFill/>
            <a:miter lim="800000"/>
            <a:headEnd/>
            <a:tailEnd/>
          </a:ln>
        </p:spPr>
      </p:pic>
      <p:sp>
        <p:nvSpPr>
          <p:cNvPr id="17" name="TextBox 16"/>
          <p:cNvSpPr txBox="1"/>
          <p:nvPr/>
        </p:nvSpPr>
        <p:spPr>
          <a:xfrm>
            <a:off x="2889250" y="1143004"/>
            <a:ext cx="6604000" cy="1200329"/>
          </a:xfrm>
          <a:prstGeom prst="rect">
            <a:avLst/>
          </a:prstGeom>
          <a:noFill/>
        </p:spPr>
        <p:txBody>
          <a:bodyPr wrap="square" rtlCol="0">
            <a:spAutoFit/>
          </a:bodyPr>
          <a:lstStyle/>
          <a:p>
            <a:pPr>
              <a:buFont typeface="Arial" pitchFamily="34" charset="0"/>
              <a:buChar char="•"/>
            </a:pPr>
            <a:r>
              <a:rPr lang="en-US" altLang="zh-CN" sz="2400" smtClean="0"/>
              <a:t> &gt;</a:t>
            </a:r>
            <a:r>
              <a:rPr lang="en-US" altLang="zh-CN" sz="2400" b="1" u="sng" smtClean="0"/>
              <a:t>1000 </a:t>
            </a:r>
            <a:r>
              <a:rPr lang="en-US" altLang="zh-CN" sz="2400" b="1" u="sng" dirty="0" smtClean="0"/>
              <a:t>million</a:t>
            </a:r>
            <a:r>
              <a:rPr lang="en-US" altLang="zh-CN" sz="2400" b="1" dirty="0" smtClean="0"/>
              <a:t> </a:t>
            </a:r>
            <a:r>
              <a:rPr lang="en-US" altLang="zh-CN" sz="2400" dirty="0" smtClean="0"/>
              <a:t>users</a:t>
            </a:r>
          </a:p>
          <a:p>
            <a:pPr>
              <a:buFont typeface="Arial" pitchFamily="34" charset="0"/>
              <a:buChar char="•"/>
            </a:pPr>
            <a:r>
              <a:rPr lang="en-US" altLang="zh-CN" sz="2400" smtClean="0"/>
              <a:t> The </a:t>
            </a:r>
            <a:r>
              <a:rPr lang="en-US" altLang="zh-CN" sz="2400" b="1" u="sng" dirty="0" smtClean="0"/>
              <a:t>3</a:t>
            </a:r>
            <a:r>
              <a:rPr lang="en-US" altLang="zh-CN" sz="2400" b="1" u="sng" baseline="30000" dirty="0" smtClean="0"/>
              <a:t>rd</a:t>
            </a:r>
            <a:r>
              <a:rPr lang="en-US" altLang="zh-CN" sz="2400" dirty="0" smtClean="0"/>
              <a:t>  largest “Country” in the world</a:t>
            </a:r>
          </a:p>
          <a:p>
            <a:pPr>
              <a:buFont typeface="Arial" pitchFamily="34" charset="0"/>
              <a:buChar char="•"/>
            </a:pPr>
            <a:r>
              <a:rPr lang="en-US" altLang="zh-CN" sz="2400" dirty="0" smtClean="0"/>
              <a:t> More visitors than Google</a:t>
            </a:r>
          </a:p>
        </p:txBody>
      </p:sp>
      <p:sp>
        <p:nvSpPr>
          <p:cNvPr id="25" name="TextBox 24"/>
          <p:cNvSpPr txBox="1"/>
          <p:nvPr/>
        </p:nvSpPr>
        <p:spPr>
          <a:xfrm>
            <a:off x="2889250" y="5265258"/>
            <a:ext cx="7016750" cy="461665"/>
          </a:xfrm>
          <a:prstGeom prst="rect">
            <a:avLst/>
          </a:prstGeom>
          <a:noFill/>
        </p:spPr>
        <p:txBody>
          <a:bodyPr wrap="square" rtlCol="0">
            <a:spAutoFit/>
          </a:bodyPr>
          <a:lstStyle/>
          <a:p>
            <a:pPr>
              <a:buFont typeface="Arial" pitchFamily="34" charset="0"/>
              <a:buChar char="•"/>
            </a:pPr>
            <a:r>
              <a:rPr lang="en-US" altLang="zh-CN" sz="2400" dirty="0" smtClean="0"/>
              <a:t> More </a:t>
            </a:r>
            <a:r>
              <a:rPr lang="en-US" altLang="zh-CN" sz="2400" smtClean="0"/>
              <a:t>than </a:t>
            </a:r>
            <a:r>
              <a:rPr lang="en-US" altLang="zh-CN" sz="2400" b="1" u="sng" smtClean="0"/>
              <a:t>6</a:t>
            </a:r>
            <a:r>
              <a:rPr lang="en-US" altLang="zh-CN" sz="2400" u="sng" smtClean="0"/>
              <a:t> </a:t>
            </a:r>
            <a:r>
              <a:rPr lang="en-US" altLang="zh-CN" sz="2400" b="1" u="sng" dirty="0" smtClean="0"/>
              <a:t>billion</a:t>
            </a:r>
            <a:r>
              <a:rPr lang="en-US" altLang="zh-CN" sz="2400" dirty="0" smtClean="0"/>
              <a:t> images</a:t>
            </a:r>
          </a:p>
        </p:txBody>
      </p:sp>
      <p:sp>
        <p:nvSpPr>
          <p:cNvPr id="26" name="TextBox 25"/>
          <p:cNvSpPr txBox="1"/>
          <p:nvPr/>
        </p:nvSpPr>
        <p:spPr>
          <a:xfrm>
            <a:off x="2889250" y="3981272"/>
            <a:ext cx="7016750" cy="1200328"/>
          </a:xfrm>
          <a:prstGeom prst="rect">
            <a:avLst/>
          </a:prstGeom>
          <a:noFill/>
        </p:spPr>
        <p:txBody>
          <a:bodyPr wrap="square" rtlCol="0">
            <a:spAutoFit/>
          </a:bodyPr>
          <a:lstStyle/>
          <a:p>
            <a:pPr>
              <a:buFont typeface="Arial" pitchFamily="34" charset="0"/>
              <a:buChar char="•"/>
            </a:pPr>
            <a:r>
              <a:rPr lang="en-US" altLang="zh-CN" sz="2400" dirty="0" smtClean="0"/>
              <a:t> 2009, </a:t>
            </a:r>
            <a:r>
              <a:rPr lang="en-US" altLang="zh-CN" sz="2400" b="1" u="sng" dirty="0" smtClean="0"/>
              <a:t>2 billion</a:t>
            </a:r>
            <a:r>
              <a:rPr lang="en-US" altLang="zh-CN" sz="2400" b="1" dirty="0" smtClean="0"/>
              <a:t> </a:t>
            </a:r>
            <a:r>
              <a:rPr lang="en-US" altLang="zh-CN" sz="2400" dirty="0" smtClean="0"/>
              <a:t>tweets per quarter</a:t>
            </a:r>
          </a:p>
          <a:p>
            <a:pPr>
              <a:buFont typeface="Arial" pitchFamily="34" charset="0"/>
              <a:buChar char="•"/>
            </a:pPr>
            <a:r>
              <a:rPr lang="en-US" altLang="zh-CN" sz="2400" dirty="0" smtClean="0"/>
              <a:t> 2010, </a:t>
            </a:r>
            <a:r>
              <a:rPr lang="en-US" altLang="zh-CN" sz="2400" b="1" u="sng" dirty="0" smtClean="0"/>
              <a:t>4 billion</a:t>
            </a:r>
            <a:r>
              <a:rPr lang="en-US" altLang="zh-CN" sz="2400" b="1" dirty="0" smtClean="0"/>
              <a:t> </a:t>
            </a:r>
            <a:r>
              <a:rPr lang="en-US" altLang="zh-CN" sz="2400" dirty="0" smtClean="0"/>
              <a:t>tweets per quarter</a:t>
            </a:r>
          </a:p>
          <a:p>
            <a:pPr>
              <a:buFont typeface="Arial" pitchFamily="34" charset="0"/>
              <a:buChar char="•"/>
            </a:pPr>
            <a:r>
              <a:rPr lang="en-US" altLang="zh-CN" sz="2400" dirty="0" smtClean="0"/>
              <a:t> 2011, </a:t>
            </a:r>
            <a:r>
              <a:rPr lang="en-US" altLang="zh-CN" sz="2400" b="1" u="sng" dirty="0" smtClean="0"/>
              <a:t>              </a:t>
            </a:r>
            <a:r>
              <a:rPr lang="en-US" altLang="zh-CN" sz="2400" b="1" dirty="0" smtClean="0"/>
              <a:t> </a:t>
            </a:r>
            <a:r>
              <a:rPr lang="en-US" altLang="zh-CN" sz="2400" dirty="0" smtClean="0"/>
              <a:t>tweets per quarter</a:t>
            </a:r>
          </a:p>
        </p:txBody>
      </p:sp>
      <p:pic>
        <p:nvPicPr>
          <p:cNvPr id="11" name="Picture 11"/>
          <p:cNvPicPr>
            <a:picLocks noChangeAspect="1" noChangeArrowheads="1"/>
          </p:cNvPicPr>
          <p:nvPr/>
        </p:nvPicPr>
        <p:blipFill>
          <a:blip r:embed="rId6" cstate="print"/>
          <a:srcRect/>
          <a:stretch>
            <a:fillRect/>
          </a:stretch>
        </p:blipFill>
        <p:spPr bwMode="auto">
          <a:xfrm>
            <a:off x="908051" y="2296108"/>
            <a:ext cx="732000" cy="675692"/>
          </a:xfrm>
          <a:prstGeom prst="rect">
            <a:avLst/>
          </a:prstGeom>
          <a:noFill/>
          <a:ln w="9525">
            <a:noFill/>
            <a:miter lim="800000"/>
            <a:headEnd/>
            <a:tailEnd/>
          </a:ln>
        </p:spPr>
      </p:pic>
      <p:sp>
        <p:nvSpPr>
          <p:cNvPr id="12" name="TextBox 11"/>
          <p:cNvSpPr txBox="1"/>
          <p:nvPr/>
        </p:nvSpPr>
        <p:spPr>
          <a:xfrm>
            <a:off x="2889250" y="2438404"/>
            <a:ext cx="6604000" cy="461665"/>
          </a:xfrm>
          <a:prstGeom prst="rect">
            <a:avLst/>
          </a:prstGeom>
          <a:noFill/>
        </p:spPr>
        <p:txBody>
          <a:bodyPr wrap="square" rtlCol="0">
            <a:spAutoFit/>
          </a:bodyPr>
          <a:lstStyle/>
          <a:p>
            <a:pPr>
              <a:buFont typeface="Arial" pitchFamily="34" charset="0"/>
              <a:buChar char="•"/>
            </a:pPr>
            <a:r>
              <a:rPr lang="en-US" altLang="zh-CN" sz="2400" dirty="0" smtClean="0"/>
              <a:t> &gt;</a:t>
            </a:r>
            <a:r>
              <a:rPr lang="en-US" altLang="zh-CN" sz="2400" b="1" u="sng" dirty="0" smtClean="0"/>
              <a:t>780 million</a:t>
            </a:r>
            <a:r>
              <a:rPr lang="en-US" altLang="zh-CN" sz="2400" b="1" dirty="0" smtClean="0"/>
              <a:t> </a:t>
            </a:r>
            <a:r>
              <a:rPr lang="en-US" altLang="zh-CN" sz="2400" dirty="0" smtClean="0"/>
              <a:t>users</a:t>
            </a:r>
          </a:p>
        </p:txBody>
      </p:sp>
      <p:sp>
        <p:nvSpPr>
          <p:cNvPr id="15" name="TextBox 14"/>
          <p:cNvSpPr txBox="1"/>
          <p:nvPr/>
        </p:nvSpPr>
        <p:spPr>
          <a:xfrm>
            <a:off x="2889250" y="5874860"/>
            <a:ext cx="7016750" cy="461665"/>
          </a:xfrm>
          <a:prstGeom prst="rect">
            <a:avLst/>
          </a:prstGeom>
          <a:noFill/>
        </p:spPr>
        <p:txBody>
          <a:bodyPr wrap="square" rtlCol="0">
            <a:spAutoFit/>
          </a:bodyPr>
          <a:lstStyle/>
          <a:p>
            <a:pPr>
              <a:buFont typeface="Arial" pitchFamily="34" charset="0"/>
              <a:buChar char="•"/>
            </a:pPr>
            <a:r>
              <a:rPr lang="en-US" altLang="zh-CN" sz="2400" dirty="0" smtClean="0"/>
              <a:t> </a:t>
            </a:r>
            <a:r>
              <a:rPr lang="en-US" altLang="zh-CN" sz="2400" dirty="0" err="1" smtClean="0"/>
              <a:t>Pinterest</a:t>
            </a:r>
            <a:r>
              <a:rPr lang="en-US" altLang="zh-CN" sz="2400" dirty="0" smtClean="0"/>
              <a:t>, </a:t>
            </a:r>
            <a:r>
              <a:rPr lang="en-US" altLang="zh-CN" dirty="0" smtClean="0"/>
              <a:t>with a traffic higher than Twitter and Google</a:t>
            </a:r>
            <a:endParaRPr lang="en-US" altLang="zh-CN" sz="2400" dirty="0" smtClean="0"/>
          </a:p>
        </p:txBody>
      </p:sp>
      <p:pic>
        <p:nvPicPr>
          <p:cNvPr id="20481" name="Picture 1" descr="C:\Users\ThinkPad\Desktop\无标题.png"/>
          <p:cNvPicPr>
            <a:picLocks noChangeAspect="1" noChangeArrowheads="1"/>
          </p:cNvPicPr>
          <p:nvPr/>
        </p:nvPicPr>
        <p:blipFill>
          <a:blip r:embed="rId7" cstate="print"/>
          <a:srcRect/>
          <a:stretch>
            <a:fillRect/>
          </a:stretch>
        </p:blipFill>
        <p:spPr bwMode="auto">
          <a:xfrm>
            <a:off x="1073150" y="5798655"/>
            <a:ext cx="742950" cy="678346"/>
          </a:xfrm>
          <a:prstGeom prst="rect">
            <a:avLst/>
          </a:prstGeom>
          <a:noFill/>
        </p:spPr>
      </p:pic>
      <p:sp>
        <p:nvSpPr>
          <p:cNvPr id="18" name="矩形 17"/>
          <p:cNvSpPr/>
          <p:nvPr/>
        </p:nvSpPr>
        <p:spPr>
          <a:xfrm>
            <a:off x="3752850" y="4778566"/>
            <a:ext cx="173355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smtClean="0">
                <a:solidFill>
                  <a:schemeClr val="tx1"/>
                </a:solidFill>
              </a:rPr>
              <a:t>25 billion</a:t>
            </a:r>
            <a:endParaRPr lang="zh-CN" altLang="en-US" sz="2200" b="1" dirty="0">
              <a:solidFill>
                <a:schemeClr val="tx1"/>
              </a:solidFill>
            </a:endParaRPr>
          </a:p>
        </p:txBody>
      </p:sp>
      <p:sp>
        <p:nvSpPr>
          <p:cNvPr id="22" name="TextBox 21"/>
          <p:cNvSpPr txBox="1"/>
          <p:nvPr/>
        </p:nvSpPr>
        <p:spPr>
          <a:xfrm>
            <a:off x="2889250" y="3200404"/>
            <a:ext cx="7016750" cy="461665"/>
          </a:xfrm>
          <a:prstGeom prst="rect">
            <a:avLst/>
          </a:prstGeom>
          <a:noFill/>
        </p:spPr>
        <p:txBody>
          <a:bodyPr wrap="square" rtlCol="0">
            <a:spAutoFit/>
          </a:bodyPr>
          <a:lstStyle/>
          <a:p>
            <a:pPr>
              <a:buFont typeface="Arial" pitchFamily="34" charset="0"/>
              <a:buChar char="•"/>
            </a:pPr>
            <a:r>
              <a:rPr lang="en-US" altLang="zh-CN" sz="2400" dirty="0" smtClean="0"/>
              <a:t> 2013, </a:t>
            </a:r>
            <a:r>
              <a:rPr lang="en-US" altLang="zh-CN" sz="2400" b="1" u="sng" dirty="0" smtClean="0"/>
              <a:t>                 </a:t>
            </a:r>
            <a:r>
              <a:rPr lang="en-US" altLang="zh-CN" sz="2400" b="1" dirty="0" smtClean="0"/>
              <a:t> </a:t>
            </a:r>
            <a:r>
              <a:rPr lang="en-US" altLang="zh-CN" sz="2400" dirty="0" smtClean="0"/>
              <a:t>users, 40</a:t>
            </a:r>
            <a:r>
              <a:rPr lang="en-US" altLang="zh-CN" sz="2000" dirty="0" smtClean="0"/>
              <a:t>% yearly increase</a:t>
            </a:r>
            <a:endParaRPr lang="en-US" altLang="zh-CN" sz="2400" dirty="0" smtClean="0"/>
          </a:p>
        </p:txBody>
      </p:sp>
      <p:sp>
        <p:nvSpPr>
          <p:cNvPr id="23" name="矩形 22"/>
          <p:cNvSpPr/>
          <p:nvPr/>
        </p:nvSpPr>
        <p:spPr>
          <a:xfrm>
            <a:off x="3810000" y="3268916"/>
            <a:ext cx="18161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smtClean="0">
                <a:solidFill>
                  <a:schemeClr val="tx1"/>
                </a:solidFill>
              </a:rPr>
              <a:t>400 million</a:t>
            </a:r>
            <a:endParaRPr lang="zh-CN" altLang="en-US" sz="2200" dirty="0">
              <a:solidFill>
                <a:schemeClr val="tx1"/>
              </a:solidFill>
            </a:endParaRPr>
          </a:p>
        </p:txBody>
      </p:sp>
      <p:pic>
        <p:nvPicPr>
          <p:cNvPr id="26626" name="Picture 2"/>
          <p:cNvPicPr>
            <a:picLocks noChangeAspect="1" noChangeArrowheads="1"/>
          </p:cNvPicPr>
          <p:nvPr/>
        </p:nvPicPr>
        <p:blipFill>
          <a:blip r:embed="rId8" cstate="print"/>
          <a:srcRect/>
          <a:stretch>
            <a:fillRect/>
          </a:stretch>
        </p:blipFill>
        <p:spPr bwMode="auto">
          <a:xfrm>
            <a:off x="495300" y="3124204"/>
            <a:ext cx="1733550" cy="53454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CC"/>
                </a:solidFill>
              </a:rPr>
              <a:t>Case 4: </a:t>
            </a:r>
            <a:r>
              <a:rPr lang="en-US" dirty="0"/>
              <a:t>Emotion </a:t>
            </a:r>
            <a:r>
              <a:rPr lang="en-US" dirty="0" smtClean="0"/>
              <a:t>Influence (cont.)</a:t>
            </a:r>
            <a:endParaRPr lang="en-US" dirty="0"/>
          </a:p>
        </p:txBody>
      </p:sp>
      <p:pic>
        <p:nvPicPr>
          <p:cNvPr id="4" name="Picture 2" descr="C:\JieTang\Privacy\Paper\social-learning\icdm10-moodpred\Figures\model.emf"/>
          <p:cNvPicPr>
            <a:picLocks noChangeAspect="1" noChangeArrowheads="1"/>
          </p:cNvPicPr>
          <p:nvPr/>
        </p:nvPicPr>
        <p:blipFill>
          <a:blip r:embed="rId2" cstate="print"/>
          <a:srcRect/>
          <a:stretch>
            <a:fillRect/>
          </a:stretch>
        </p:blipFill>
        <p:spPr bwMode="auto">
          <a:xfrm>
            <a:off x="451206" y="1592800"/>
            <a:ext cx="9371931" cy="3480899"/>
          </a:xfrm>
          <a:prstGeom prst="rect">
            <a:avLst/>
          </a:prstGeom>
          <a:noFill/>
        </p:spPr>
      </p:pic>
      <p:sp>
        <p:nvSpPr>
          <p:cNvPr id="5" name="云形标注 10"/>
          <p:cNvSpPr/>
          <p:nvPr/>
        </p:nvSpPr>
        <p:spPr>
          <a:xfrm>
            <a:off x="2476504" y="5410200"/>
            <a:ext cx="4788532" cy="933636"/>
          </a:xfrm>
          <a:prstGeom prst="cloudCallout">
            <a:avLst>
              <a:gd name="adj1" fmla="val -2500"/>
              <a:gd name="adj2" fmla="val -819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Can we predict users’ emotion?</a:t>
            </a:r>
            <a:endParaRPr lang="zh-CN" altLang="en-US" dirty="0"/>
          </a:p>
        </p:txBody>
      </p:sp>
      <p:pic>
        <p:nvPicPr>
          <p:cNvPr id="6" name="Picture 2" descr="E:\learning\research\Social_Action_Tracking\presentation\000-1-清华大学校徽_p1.png"/>
          <p:cNvPicPr>
            <a:picLocks noChangeAspect="1" noChangeArrowheads="1"/>
          </p:cNvPicPr>
          <p:nvPr/>
        </p:nvPicPr>
        <p:blipFill>
          <a:blip r:embed="rId3" cstate="print"/>
          <a:srcRect/>
          <a:stretch>
            <a:fillRect/>
          </a:stretch>
        </p:blipFill>
        <p:spPr bwMode="auto">
          <a:xfrm>
            <a:off x="132457" y="5534751"/>
            <a:ext cx="934343" cy="866049"/>
          </a:xfrm>
          <a:prstGeom prst="rect">
            <a:avLst/>
          </a:prstGeom>
          <a:noFill/>
        </p:spPr>
      </p:pic>
    </p:spTree>
    <p:extLst>
      <p:ext uri="{BB962C8B-B14F-4D97-AF65-F5344CB8AC3E}">
        <p14:creationId xmlns:p14="http://schemas.microsoft.com/office/powerpoint/2010/main" val="2436034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5" y="188913"/>
            <a:ext cx="9634537" cy="792162"/>
          </a:xfrm>
        </p:spPr>
        <p:txBody>
          <a:bodyPr/>
          <a:lstStyle/>
          <a:p>
            <a:r>
              <a:rPr lang="en-US" b="1" dirty="0" smtClean="0">
                <a:solidFill>
                  <a:srgbClr val="0000CC"/>
                </a:solidFill>
              </a:rPr>
              <a:t>Case 5: </a:t>
            </a:r>
            <a:r>
              <a:rPr lang="en-US" dirty="0" smtClean="0"/>
              <a:t>Check-in Influence in </a:t>
            </a:r>
            <a:r>
              <a:rPr lang="en-US" dirty="0" err="1" smtClean="0"/>
              <a:t>Gowalla</a:t>
            </a:r>
            <a:endParaRPr lang="en-US" dirty="0"/>
          </a:p>
        </p:txBody>
      </p:sp>
      <p:sp>
        <p:nvSpPr>
          <p:cNvPr id="4" name="矩形 57"/>
          <p:cNvSpPr/>
          <p:nvPr/>
        </p:nvSpPr>
        <p:spPr>
          <a:xfrm>
            <a:off x="1779963" y="1171572"/>
            <a:ext cx="6500858" cy="42862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5" name="直接连接符 4"/>
          <p:cNvCxnSpPr/>
          <p:nvPr/>
        </p:nvCxnSpPr>
        <p:spPr>
          <a:xfrm flipV="1">
            <a:off x="541705" y="2285993"/>
            <a:ext cx="386955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96487" y="4643447"/>
            <a:ext cx="3714776"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9"/>
          <p:cNvCxnSpPr/>
          <p:nvPr/>
        </p:nvCxnSpPr>
        <p:spPr>
          <a:xfrm rot="5400000">
            <a:off x="-552819" y="3499578"/>
            <a:ext cx="3429024" cy="1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12"/>
          <p:cNvCxnSpPr/>
          <p:nvPr/>
        </p:nvCxnSpPr>
        <p:spPr>
          <a:xfrm rot="5400000">
            <a:off x="2173736" y="3517437"/>
            <a:ext cx="3393305" cy="1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21703" y="1643050"/>
            <a:ext cx="696522" cy="584776"/>
          </a:xfrm>
          <a:prstGeom prst="rect">
            <a:avLst/>
          </a:prstGeom>
          <a:noFill/>
        </p:spPr>
        <p:txBody>
          <a:bodyPr wrap="square" rtlCol="0">
            <a:spAutoFit/>
          </a:bodyPr>
          <a:lstStyle/>
          <a:p>
            <a:r>
              <a:rPr lang="en-US" altLang="zh-CN" sz="3200" dirty="0" smtClean="0"/>
              <a:t>1’</a:t>
            </a:r>
            <a:endParaRPr lang="zh-CN" altLang="en-US" sz="3200" dirty="0"/>
          </a:p>
        </p:txBody>
      </p:sp>
      <p:sp>
        <p:nvSpPr>
          <p:cNvPr id="10" name="TextBox 9"/>
          <p:cNvSpPr txBox="1"/>
          <p:nvPr/>
        </p:nvSpPr>
        <p:spPr>
          <a:xfrm>
            <a:off x="541706" y="3211297"/>
            <a:ext cx="619129" cy="584776"/>
          </a:xfrm>
          <a:prstGeom prst="rect">
            <a:avLst/>
          </a:prstGeom>
          <a:noFill/>
        </p:spPr>
        <p:txBody>
          <a:bodyPr wrap="square" rtlCol="0">
            <a:spAutoFit/>
          </a:bodyPr>
          <a:lstStyle/>
          <a:p>
            <a:r>
              <a:rPr lang="en-US" altLang="zh-CN" sz="3200" dirty="0" smtClean="0"/>
              <a:t>1’</a:t>
            </a:r>
            <a:endParaRPr lang="zh-CN" altLang="en-US" sz="3200" dirty="0"/>
          </a:p>
        </p:txBody>
      </p:sp>
      <p:sp>
        <p:nvSpPr>
          <p:cNvPr id="11" name="椭圆 22"/>
          <p:cNvSpPr/>
          <p:nvPr/>
        </p:nvSpPr>
        <p:spPr>
          <a:xfrm>
            <a:off x="2786049" y="2643182"/>
            <a:ext cx="23217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2" name="椭圆 23"/>
          <p:cNvSpPr/>
          <p:nvPr/>
        </p:nvSpPr>
        <p:spPr>
          <a:xfrm>
            <a:off x="3327786" y="3286124"/>
            <a:ext cx="23217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3" name="椭圆 24"/>
          <p:cNvSpPr/>
          <p:nvPr/>
        </p:nvSpPr>
        <p:spPr>
          <a:xfrm>
            <a:off x="1625180" y="1857364"/>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4" name="椭圆 25"/>
          <p:cNvSpPr/>
          <p:nvPr/>
        </p:nvSpPr>
        <p:spPr>
          <a:xfrm>
            <a:off x="4024307" y="2928934"/>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5" name="椭圆 26"/>
          <p:cNvSpPr/>
          <p:nvPr/>
        </p:nvSpPr>
        <p:spPr>
          <a:xfrm>
            <a:off x="4179090" y="4286256"/>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6" name="椭圆 27"/>
          <p:cNvSpPr/>
          <p:nvPr/>
        </p:nvSpPr>
        <p:spPr>
          <a:xfrm>
            <a:off x="4024307" y="4071942"/>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7" name="椭圆 28"/>
          <p:cNvSpPr/>
          <p:nvPr/>
        </p:nvSpPr>
        <p:spPr>
          <a:xfrm>
            <a:off x="2321702" y="485776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8" name="椭圆 29"/>
          <p:cNvSpPr/>
          <p:nvPr/>
        </p:nvSpPr>
        <p:spPr>
          <a:xfrm>
            <a:off x="2166919" y="4786322"/>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9" name="椭圆 30"/>
          <p:cNvSpPr/>
          <p:nvPr/>
        </p:nvSpPr>
        <p:spPr>
          <a:xfrm>
            <a:off x="1160833" y="3143248"/>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0" name="椭圆 31"/>
          <p:cNvSpPr/>
          <p:nvPr/>
        </p:nvSpPr>
        <p:spPr>
          <a:xfrm>
            <a:off x="773878" y="235743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1" name="椭圆 32"/>
          <p:cNvSpPr/>
          <p:nvPr/>
        </p:nvSpPr>
        <p:spPr>
          <a:xfrm>
            <a:off x="3559960" y="485776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2" name="椭圆 33"/>
          <p:cNvSpPr/>
          <p:nvPr/>
        </p:nvSpPr>
        <p:spPr>
          <a:xfrm>
            <a:off x="4024307" y="1928802"/>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3" name="椭圆 34"/>
          <p:cNvSpPr/>
          <p:nvPr/>
        </p:nvSpPr>
        <p:spPr>
          <a:xfrm>
            <a:off x="2940831" y="200024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cxnSp>
        <p:nvCxnSpPr>
          <p:cNvPr id="24" name="直接连接符 36"/>
          <p:cNvCxnSpPr/>
          <p:nvPr/>
        </p:nvCxnSpPr>
        <p:spPr>
          <a:xfrm flipV="1">
            <a:off x="5417348" y="2285993"/>
            <a:ext cx="386955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37"/>
          <p:cNvCxnSpPr/>
          <p:nvPr/>
        </p:nvCxnSpPr>
        <p:spPr>
          <a:xfrm>
            <a:off x="5572129" y="4643447"/>
            <a:ext cx="3714776"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38"/>
          <p:cNvCxnSpPr/>
          <p:nvPr/>
        </p:nvCxnSpPr>
        <p:spPr>
          <a:xfrm rot="5400000">
            <a:off x="4322826" y="3499578"/>
            <a:ext cx="3429024" cy="1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39"/>
          <p:cNvCxnSpPr/>
          <p:nvPr/>
        </p:nvCxnSpPr>
        <p:spPr>
          <a:xfrm rot="5400000">
            <a:off x="7049378" y="3517437"/>
            <a:ext cx="3393305" cy="1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97344" y="1643050"/>
            <a:ext cx="696522" cy="584776"/>
          </a:xfrm>
          <a:prstGeom prst="rect">
            <a:avLst/>
          </a:prstGeom>
          <a:noFill/>
        </p:spPr>
        <p:txBody>
          <a:bodyPr wrap="square" rtlCol="0">
            <a:spAutoFit/>
          </a:bodyPr>
          <a:lstStyle/>
          <a:p>
            <a:r>
              <a:rPr lang="en-US" altLang="zh-CN" sz="3200" dirty="0" smtClean="0"/>
              <a:t>1’</a:t>
            </a:r>
            <a:endParaRPr lang="zh-CN" altLang="en-US" sz="3200" dirty="0"/>
          </a:p>
        </p:txBody>
      </p:sp>
      <p:sp>
        <p:nvSpPr>
          <p:cNvPr id="29" name="TextBox 28"/>
          <p:cNvSpPr txBox="1"/>
          <p:nvPr/>
        </p:nvSpPr>
        <p:spPr>
          <a:xfrm>
            <a:off x="5417347" y="3211297"/>
            <a:ext cx="619129" cy="584776"/>
          </a:xfrm>
          <a:prstGeom prst="rect">
            <a:avLst/>
          </a:prstGeom>
          <a:noFill/>
        </p:spPr>
        <p:txBody>
          <a:bodyPr wrap="square" rtlCol="0">
            <a:spAutoFit/>
          </a:bodyPr>
          <a:lstStyle/>
          <a:p>
            <a:r>
              <a:rPr lang="en-US" altLang="zh-CN" sz="3200" dirty="0" smtClean="0"/>
              <a:t>1’</a:t>
            </a:r>
            <a:endParaRPr lang="zh-CN" altLang="en-US" sz="3200" dirty="0"/>
          </a:p>
        </p:txBody>
      </p:sp>
      <p:sp>
        <p:nvSpPr>
          <p:cNvPr id="30" name="椭圆 42"/>
          <p:cNvSpPr/>
          <p:nvPr/>
        </p:nvSpPr>
        <p:spPr>
          <a:xfrm>
            <a:off x="7661691" y="2643182"/>
            <a:ext cx="23217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1" name="椭圆 43"/>
          <p:cNvSpPr/>
          <p:nvPr/>
        </p:nvSpPr>
        <p:spPr>
          <a:xfrm>
            <a:off x="8203430" y="3286124"/>
            <a:ext cx="23217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2" name="椭圆 44"/>
          <p:cNvSpPr/>
          <p:nvPr/>
        </p:nvSpPr>
        <p:spPr>
          <a:xfrm>
            <a:off x="6500825" y="1857364"/>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3" name="椭圆 45"/>
          <p:cNvSpPr/>
          <p:nvPr/>
        </p:nvSpPr>
        <p:spPr>
          <a:xfrm>
            <a:off x="8899950" y="2928934"/>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4" name="椭圆 46"/>
          <p:cNvSpPr/>
          <p:nvPr/>
        </p:nvSpPr>
        <p:spPr>
          <a:xfrm>
            <a:off x="9054732" y="4286256"/>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5" name="椭圆 47"/>
          <p:cNvSpPr/>
          <p:nvPr/>
        </p:nvSpPr>
        <p:spPr>
          <a:xfrm>
            <a:off x="8899950" y="4071942"/>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6" name="椭圆 48"/>
          <p:cNvSpPr/>
          <p:nvPr/>
        </p:nvSpPr>
        <p:spPr>
          <a:xfrm>
            <a:off x="7197344" y="485776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7" name="椭圆 49"/>
          <p:cNvSpPr/>
          <p:nvPr/>
        </p:nvSpPr>
        <p:spPr>
          <a:xfrm>
            <a:off x="7042562" y="4786322"/>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8" name="椭圆 50"/>
          <p:cNvSpPr/>
          <p:nvPr/>
        </p:nvSpPr>
        <p:spPr>
          <a:xfrm>
            <a:off x="6036478" y="3143248"/>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9" name="椭圆 51"/>
          <p:cNvSpPr/>
          <p:nvPr/>
        </p:nvSpPr>
        <p:spPr>
          <a:xfrm>
            <a:off x="5649521" y="235743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0" name="椭圆 52"/>
          <p:cNvSpPr/>
          <p:nvPr/>
        </p:nvSpPr>
        <p:spPr>
          <a:xfrm>
            <a:off x="8435603" y="485776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1" name="椭圆 53"/>
          <p:cNvSpPr/>
          <p:nvPr/>
        </p:nvSpPr>
        <p:spPr>
          <a:xfrm>
            <a:off x="8899950" y="1928802"/>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2" name="椭圆 54"/>
          <p:cNvSpPr/>
          <p:nvPr/>
        </p:nvSpPr>
        <p:spPr>
          <a:xfrm>
            <a:off x="7816474" y="2000240"/>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3" name="椭圆 55"/>
          <p:cNvSpPr/>
          <p:nvPr/>
        </p:nvSpPr>
        <p:spPr>
          <a:xfrm>
            <a:off x="7506911" y="3000372"/>
            <a:ext cx="464347" cy="42862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4" name="椭圆 56"/>
          <p:cNvSpPr/>
          <p:nvPr/>
        </p:nvSpPr>
        <p:spPr>
          <a:xfrm>
            <a:off x="4179090" y="1256658"/>
            <a:ext cx="232175" cy="214314"/>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45" name="TextBox 44"/>
          <p:cNvSpPr txBox="1"/>
          <p:nvPr/>
        </p:nvSpPr>
        <p:spPr>
          <a:xfrm>
            <a:off x="4488654" y="1185221"/>
            <a:ext cx="1702606" cy="338554"/>
          </a:xfrm>
          <a:prstGeom prst="rect">
            <a:avLst/>
          </a:prstGeom>
          <a:noFill/>
        </p:spPr>
        <p:txBody>
          <a:bodyPr wrap="square" rtlCol="0">
            <a:spAutoFit/>
          </a:bodyPr>
          <a:lstStyle/>
          <a:p>
            <a:r>
              <a:rPr lang="en-US" altLang="zh-CN" sz="1600" dirty="0" smtClean="0"/>
              <a:t>Alice’s friend</a:t>
            </a:r>
            <a:endParaRPr lang="zh-CN" altLang="en-US" sz="1600" dirty="0"/>
          </a:p>
        </p:txBody>
      </p:sp>
      <p:sp>
        <p:nvSpPr>
          <p:cNvPr id="46" name="TextBox 45"/>
          <p:cNvSpPr txBox="1"/>
          <p:nvPr/>
        </p:nvSpPr>
        <p:spPr>
          <a:xfrm>
            <a:off x="6629500" y="1185220"/>
            <a:ext cx="2166953" cy="338554"/>
          </a:xfrm>
          <a:prstGeom prst="rect">
            <a:avLst/>
          </a:prstGeom>
          <a:noFill/>
        </p:spPr>
        <p:txBody>
          <a:bodyPr wrap="square" rtlCol="0">
            <a:spAutoFit/>
          </a:bodyPr>
          <a:lstStyle/>
          <a:p>
            <a:r>
              <a:rPr lang="en-US" altLang="zh-CN" sz="1600" dirty="0" smtClean="0"/>
              <a:t>Other users</a:t>
            </a:r>
            <a:endParaRPr lang="zh-CN" altLang="en-US" sz="1600" dirty="0"/>
          </a:p>
        </p:txBody>
      </p:sp>
      <p:sp>
        <p:nvSpPr>
          <p:cNvPr id="47" name="TextBox 46"/>
          <p:cNvSpPr txBox="1"/>
          <p:nvPr/>
        </p:nvSpPr>
        <p:spPr>
          <a:xfrm>
            <a:off x="3250396" y="1185221"/>
            <a:ext cx="851304" cy="338554"/>
          </a:xfrm>
          <a:prstGeom prst="rect">
            <a:avLst/>
          </a:prstGeom>
          <a:noFill/>
        </p:spPr>
        <p:txBody>
          <a:bodyPr wrap="square" rtlCol="0">
            <a:spAutoFit/>
          </a:bodyPr>
          <a:lstStyle/>
          <a:p>
            <a:r>
              <a:rPr lang="en-US" altLang="zh-CN" sz="1600" dirty="0" smtClean="0"/>
              <a:t>Alice</a:t>
            </a:r>
            <a:endParaRPr lang="zh-CN" altLang="en-US" sz="1600" dirty="0"/>
          </a:p>
        </p:txBody>
      </p:sp>
      <p:sp>
        <p:nvSpPr>
          <p:cNvPr id="48" name="椭圆 63"/>
          <p:cNvSpPr/>
          <p:nvPr/>
        </p:nvSpPr>
        <p:spPr>
          <a:xfrm>
            <a:off x="6397327" y="1256658"/>
            <a:ext cx="232175" cy="214314"/>
          </a:xfrm>
          <a:prstGeom prst="ellipse">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49" name="椭圆 64"/>
          <p:cNvSpPr/>
          <p:nvPr/>
        </p:nvSpPr>
        <p:spPr>
          <a:xfrm>
            <a:off x="3018221" y="1256658"/>
            <a:ext cx="232175" cy="214314"/>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50" name="TextBox 49"/>
          <p:cNvSpPr txBox="1"/>
          <p:nvPr/>
        </p:nvSpPr>
        <p:spPr>
          <a:xfrm>
            <a:off x="1857355" y="1171572"/>
            <a:ext cx="1083476" cy="338554"/>
          </a:xfrm>
          <a:prstGeom prst="rect">
            <a:avLst/>
          </a:prstGeom>
          <a:noFill/>
        </p:spPr>
        <p:txBody>
          <a:bodyPr wrap="square" rtlCol="0">
            <a:spAutoFit/>
          </a:bodyPr>
          <a:lstStyle/>
          <a:p>
            <a:r>
              <a:rPr lang="en-US" altLang="zh-CN" sz="1600" b="1" dirty="0" smtClean="0"/>
              <a:t>Legend</a:t>
            </a:r>
            <a:endParaRPr lang="zh-CN" altLang="en-US" sz="1600" b="1" dirty="0"/>
          </a:p>
        </p:txBody>
      </p:sp>
      <p:sp>
        <p:nvSpPr>
          <p:cNvPr id="51" name="TextBox 50"/>
          <p:cNvSpPr txBox="1"/>
          <p:nvPr/>
        </p:nvSpPr>
        <p:spPr>
          <a:xfrm>
            <a:off x="1809750" y="5410201"/>
            <a:ext cx="3219450" cy="707886"/>
          </a:xfrm>
          <a:prstGeom prst="rect">
            <a:avLst/>
          </a:prstGeom>
          <a:noFill/>
          <a:ln>
            <a:solidFill>
              <a:srgbClr val="3366FF"/>
            </a:solidFill>
          </a:ln>
        </p:spPr>
        <p:txBody>
          <a:bodyPr wrap="square" rtlCol="0">
            <a:spAutoFit/>
          </a:bodyPr>
          <a:lstStyle/>
          <a:p>
            <a:r>
              <a:rPr lang="en-US" altLang="zh-CN" sz="2000" dirty="0" smtClean="0"/>
              <a:t>If Alice’s friends check in this location at time </a:t>
            </a:r>
            <a:r>
              <a:rPr lang="en-US" altLang="zh-CN" sz="2000" i="1" dirty="0" smtClean="0"/>
              <a:t>t</a:t>
            </a:r>
            <a:endParaRPr lang="zh-CN" altLang="en-US" sz="2000" i="1" dirty="0"/>
          </a:p>
        </p:txBody>
      </p:sp>
      <p:sp>
        <p:nvSpPr>
          <p:cNvPr id="52" name="右箭头 68"/>
          <p:cNvSpPr/>
          <p:nvPr/>
        </p:nvSpPr>
        <p:spPr>
          <a:xfrm>
            <a:off x="4566045" y="2786058"/>
            <a:ext cx="773912" cy="128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标注 10"/>
          <p:cNvSpPr/>
          <p:nvPr/>
        </p:nvSpPr>
        <p:spPr>
          <a:xfrm>
            <a:off x="5943604" y="5410200"/>
            <a:ext cx="3550282" cy="933636"/>
          </a:xfrm>
          <a:prstGeom prst="cloudCallout">
            <a:avLst>
              <a:gd name="adj1" fmla="val -881"/>
              <a:gd name="adj2" fmla="val -13676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dirty="0" smtClean="0"/>
              <a:t>Will Alice also check in nearby?</a:t>
            </a:r>
            <a:endParaRPr lang="zh-CN" altLang="en-US" sz="2000" dirty="0"/>
          </a:p>
        </p:txBody>
      </p:sp>
      <p:cxnSp>
        <p:nvCxnSpPr>
          <p:cNvPr id="54" name="直接连接符 7"/>
          <p:cNvCxnSpPr>
            <a:stCxn id="51" idx="0"/>
          </p:cNvCxnSpPr>
          <p:nvPr/>
        </p:nvCxnSpPr>
        <p:spPr>
          <a:xfrm flipV="1">
            <a:off x="3419475" y="3581400"/>
            <a:ext cx="9525" cy="1828801"/>
          </a:xfrm>
          <a:prstGeom prst="line">
            <a:avLst/>
          </a:prstGeom>
          <a:noFill/>
          <a:ln w="19050" cap="flat" cmpd="sng" algn="ctr">
            <a:solidFill>
              <a:schemeClr val="tx1"/>
            </a:solidFill>
            <a:prstDash val="solid"/>
            <a:headEnd type="none" w="med" len="med"/>
            <a:tailEnd type="arrow" w="med" len="med"/>
          </a:ln>
          <a:effectLst/>
        </p:spPr>
      </p:cxnSp>
      <p:cxnSp>
        <p:nvCxnSpPr>
          <p:cNvPr id="57" name="直接连接符 7"/>
          <p:cNvCxnSpPr>
            <a:stCxn id="51" idx="0"/>
          </p:cNvCxnSpPr>
          <p:nvPr/>
        </p:nvCxnSpPr>
        <p:spPr>
          <a:xfrm flipH="1" flipV="1">
            <a:off x="2895600" y="2971800"/>
            <a:ext cx="523875" cy="2438401"/>
          </a:xfrm>
          <a:prstGeom prst="line">
            <a:avLst/>
          </a:prstGeom>
          <a:noFill/>
          <a:ln w="19050" cap="flat" cmpd="sng" algn="ctr">
            <a:solidFill>
              <a:schemeClr val="tx1"/>
            </a:solidFill>
            <a:prstDash val="solid"/>
            <a:headEnd type="none" w="med" len="med"/>
            <a:tailEnd type="arrow" w="med" len="med"/>
          </a:ln>
          <a:effectLst/>
        </p:spPr>
      </p:cxnSp>
      <p:pic>
        <p:nvPicPr>
          <p:cNvPr id="3" name="Picture 2"/>
          <p:cNvPicPr>
            <a:picLocks noChangeAspect="1"/>
          </p:cNvPicPr>
          <p:nvPr/>
        </p:nvPicPr>
        <p:blipFill>
          <a:blip r:embed="rId2"/>
          <a:stretch>
            <a:fillRect/>
          </a:stretch>
        </p:blipFill>
        <p:spPr>
          <a:xfrm>
            <a:off x="152400" y="5384800"/>
            <a:ext cx="990600" cy="990600"/>
          </a:xfrm>
          <a:prstGeom prst="rect">
            <a:avLst/>
          </a:prstGeom>
        </p:spPr>
      </p:pic>
      <p:cxnSp>
        <p:nvCxnSpPr>
          <p:cNvPr id="58" name="直接连接符 7"/>
          <p:cNvCxnSpPr/>
          <p:nvPr/>
        </p:nvCxnSpPr>
        <p:spPr>
          <a:xfrm flipV="1">
            <a:off x="7696200" y="3505200"/>
            <a:ext cx="9525" cy="1828801"/>
          </a:xfrm>
          <a:prstGeom prst="line">
            <a:avLst/>
          </a:prstGeom>
          <a:noFill/>
          <a:ln w="38100" cap="flat" cmpd="sng" algn="ctr">
            <a:solidFill>
              <a:srgbClr val="FF0000"/>
            </a:solidFill>
            <a:prstDash val="solid"/>
            <a:headEnd type="none" w="med" len="med"/>
            <a:tailEnd type="arrow" w="med" len="med"/>
          </a:ln>
          <a:effectLst/>
        </p:spPr>
      </p:cxnSp>
    </p:spTree>
    <p:extLst>
      <p:ext uri="{BB962C8B-B14F-4D97-AF65-F5344CB8AC3E}">
        <p14:creationId xmlns:p14="http://schemas.microsoft.com/office/powerpoint/2010/main" val="7317012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3" presetClass="entr" presetSubtype="1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linds(horizontal)">
                                      <p:cBhvr>
                                        <p:cTn id="14" dur="500"/>
                                        <p:tgtEl>
                                          <p:spTgt spid="54"/>
                                        </p:tgtEl>
                                      </p:cBhvr>
                                    </p:animEffect>
                                  </p:childTnLst>
                                </p:cTn>
                              </p:par>
                              <p:par>
                                <p:cTn id="15" presetID="3" presetClass="entr" presetSubtype="1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linds(horizontal)">
                                      <p:cBhvr>
                                        <p:cTn id="17" dur="500"/>
                                        <p:tgtEl>
                                          <p:spTgt spid="57"/>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linds(horizontal)">
                                      <p:cBhvr>
                                        <p:cTn id="21" dur="500"/>
                                        <p:tgtEl>
                                          <p:spTgt spid="51"/>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childTnLst>
                          </p:cTn>
                        </p:par>
                        <p:par>
                          <p:cTn id="26" fill="hold">
                            <p:stCondLst>
                              <p:cond delay="2000"/>
                            </p:stCondLst>
                            <p:childTnLst>
                              <p:par>
                                <p:cTn id="27" presetID="3" presetClass="entr" presetSubtype="10" fill="hold"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horizontal)">
                                      <p:cBhvr>
                                        <p:cTn id="29" dur="500"/>
                                        <p:tgtEl>
                                          <p:spTgt spid="58"/>
                                        </p:tgtEl>
                                      </p:cBhvr>
                                    </p:animEffect>
                                  </p:childTnLst>
                                </p:cTn>
                              </p:par>
                            </p:childTnLst>
                          </p:cTn>
                        </p:par>
                        <p:par>
                          <p:cTn id="30" fill="hold">
                            <p:stCondLst>
                              <p:cond delay="2500"/>
                            </p:stCondLst>
                            <p:childTnLst>
                              <p:par>
                                <p:cTn id="31" presetID="3" presetClass="entr" presetSubtype="1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linds(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3" grpId="0" animBg="1"/>
      <p:bldP spid="51" grpId="0" animBg="1"/>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427038"/>
            <a:ext cx="9363076" cy="792162"/>
          </a:xfrm>
        </p:spPr>
        <p:txBody>
          <a:bodyPr/>
          <a:lstStyle/>
          <a:p>
            <a:r>
              <a:rPr lang="en-US" b="1" dirty="0" smtClean="0">
                <a:solidFill>
                  <a:srgbClr val="0000CC"/>
                </a:solidFill>
              </a:rPr>
              <a:t>Case 6:</a:t>
            </a:r>
            <a:r>
              <a:rPr lang="en-US" dirty="0" smtClean="0"/>
              <a:t> Correlation &amp; Influence</a:t>
            </a:r>
            <a:br>
              <a:rPr lang="en-US" dirty="0" smtClean="0"/>
            </a:br>
            <a:r>
              <a:rPr lang="en-US" dirty="0" smtClean="0"/>
              <a:t> in Academia</a:t>
            </a:r>
            <a:endParaRPr lang="en-US" dirty="0"/>
          </a:p>
        </p:txBody>
      </p:sp>
      <p:pic>
        <p:nvPicPr>
          <p:cNvPr id="6" name="Picture 5" descr="Screen Shot 2013-01-24 at 8.5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3" y="2018728"/>
            <a:ext cx="9312254" cy="4382072"/>
          </a:xfrm>
          <a:prstGeom prst="rect">
            <a:avLst/>
          </a:prstGeom>
        </p:spPr>
      </p:pic>
      <p:sp>
        <p:nvSpPr>
          <p:cNvPr id="7" name="TextBox 6"/>
          <p:cNvSpPr txBox="1"/>
          <p:nvPr/>
        </p:nvSpPr>
        <p:spPr>
          <a:xfrm>
            <a:off x="4044950" y="4369717"/>
            <a:ext cx="825500" cy="430887"/>
          </a:xfrm>
          <a:prstGeom prst="rect">
            <a:avLst/>
          </a:prstGeom>
          <a:noFill/>
        </p:spPr>
        <p:txBody>
          <a:bodyPr wrap="square">
            <a:spAutoFit/>
          </a:bodyPr>
          <a:lstStyle/>
          <a:p>
            <a:pPr>
              <a:defRPr/>
            </a:pPr>
            <a:r>
              <a:rPr lang="en-US" altLang="zh-CN" sz="2200" b="1" dirty="0" smtClean="0">
                <a:solidFill>
                  <a:srgbClr val="3333CC"/>
                </a:solidFill>
                <a:latin typeface="+mn-lt"/>
                <a:ea typeface="宋体" pitchFamily="2" charset="-122"/>
                <a:cs typeface="Times New Roman" pitchFamily="18" charset="0"/>
              </a:rPr>
              <a:t>DM</a:t>
            </a:r>
            <a:endParaRPr lang="zh-CN" altLang="en-US" dirty="0">
              <a:ea typeface="宋体" pitchFamily="2" charset="-122"/>
            </a:endParaRPr>
          </a:p>
        </p:txBody>
      </p:sp>
      <p:sp>
        <p:nvSpPr>
          <p:cNvPr id="8" name="TextBox 7"/>
          <p:cNvSpPr txBox="1"/>
          <p:nvPr/>
        </p:nvSpPr>
        <p:spPr>
          <a:xfrm>
            <a:off x="7924800" y="4598317"/>
            <a:ext cx="825500" cy="430887"/>
          </a:xfrm>
          <a:prstGeom prst="rect">
            <a:avLst/>
          </a:prstGeom>
          <a:noFill/>
        </p:spPr>
        <p:txBody>
          <a:bodyPr wrap="square">
            <a:spAutoFit/>
          </a:bodyPr>
          <a:lstStyle/>
          <a:p>
            <a:pPr>
              <a:defRPr/>
            </a:pPr>
            <a:r>
              <a:rPr lang="en-US" altLang="zh-CN" sz="2200" b="1" dirty="0" smtClean="0">
                <a:solidFill>
                  <a:srgbClr val="3333CC"/>
                </a:solidFill>
                <a:latin typeface="+mn-lt"/>
                <a:ea typeface="宋体" pitchFamily="2" charset="-122"/>
                <a:cs typeface="Times New Roman" pitchFamily="18" charset="0"/>
              </a:rPr>
              <a:t>SN</a:t>
            </a:r>
            <a:endParaRPr lang="zh-CN" altLang="en-US" dirty="0">
              <a:ea typeface="宋体" pitchFamily="2" charset="-122"/>
            </a:endParaRPr>
          </a:p>
        </p:txBody>
      </p:sp>
      <p:sp>
        <p:nvSpPr>
          <p:cNvPr id="9" name="TextBox 8"/>
          <p:cNvSpPr txBox="1"/>
          <p:nvPr/>
        </p:nvSpPr>
        <p:spPr>
          <a:xfrm>
            <a:off x="6604000" y="3276601"/>
            <a:ext cx="825500" cy="523220"/>
          </a:xfrm>
          <a:prstGeom prst="rect">
            <a:avLst/>
          </a:prstGeom>
          <a:noFill/>
        </p:spPr>
        <p:txBody>
          <a:bodyPr wrap="square">
            <a:spAutoFit/>
          </a:bodyPr>
          <a:lstStyle/>
          <a:p>
            <a:pPr>
              <a:defRPr/>
            </a:pPr>
            <a:r>
              <a:rPr lang="en-US" altLang="zh-CN" sz="1400" b="1" dirty="0" smtClean="0">
                <a:solidFill>
                  <a:srgbClr val="3333CC"/>
                </a:solidFill>
                <a:latin typeface="+mn-lt"/>
                <a:ea typeface="宋体" pitchFamily="2" charset="-122"/>
                <a:cs typeface="Times New Roman" pitchFamily="18" charset="0"/>
              </a:rPr>
              <a:t>Graph mining</a:t>
            </a:r>
            <a:endParaRPr lang="zh-CN" altLang="en-US" sz="1100" dirty="0">
              <a:ea typeface="宋体" pitchFamily="2" charset="-122"/>
            </a:endParaRPr>
          </a:p>
        </p:txBody>
      </p:sp>
      <p:sp>
        <p:nvSpPr>
          <p:cNvPr id="10" name="TextBox 9"/>
          <p:cNvSpPr txBox="1"/>
          <p:nvPr/>
        </p:nvSpPr>
        <p:spPr>
          <a:xfrm>
            <a:off x="3752850" y="2819400"/>
            <a:ext cx="1200150" cy="584776"/>
          </a:xfrm>
          <a:prstGeom prst="rect">
            <a:avLst/>
          </a:prstGeom>
          <a:noFill/>
        </p:spPr>
        <p:txBody>
          <a:bodyPr wrap="square">
            <a:spAutoFit/>
          </a:bodyPr>
          <a:lstStyle/>
          <a:p>
            <a:pPr>
              <a:defRPr/>
            </a:pPr>
            <a:r>
              <a:rPr lang="en-US" altLang="zh-CN" sz="1600" b="1" dirty="0" smtClean="0">
                <a:solidFill>
                  <a:srgbClr val="3333CC"/>
                </a:solidFill>
                <a:latin typeface="+mn-lt"/>
                <a:ea typeface="宋体" pitchFamily="2" charset="-122"/>
                <a:cs typeface="Times New Roman" pitchFamily="18" charset="0"/>
              </a:rPr>
              <a:t>Text mining</a:t>
            </a:r>
            <a:endParaRPr lang="zh-CN" altLang="en-US" sz="1200" dirty="0">
              <a:ea typeface="宋体" pitchFamily="2" charset="-122"/>
            </a:endParaRPr>
          </a:p>
        </p:txBody>
      </p:sp>
      <p:sp>
        <p:nvSpPr>
          <p:cNvPr id="11" name="TextBox 10"/>
          <p:cNvSpPr txBox="1"/>
          <p:nvPr/>
        </p:nvSpPr>
        <p:spPr>
          <a:xfrm>
            <a:off x="5943600" y="4648200"/>
            <a:ext cx="1238250" cy="584776"/>
          </a:xfrm>
          <a:prstGeom prst="rect">
            <a:avLst/>
          </a:prstGeom>
          <a:noFill/>
        </p:spPr>
        <p:txBody>
          <a:bodyPr wrap="square">
            <a:spAutoFit/>
          </a:bodyPr>
          <a:lstStyle/>
          <a:p>
            <a:pPr>
              <a:defRPr/>
            </a:pPr>
            <a:r>
              <a:rPr lang="en-US" altLang="zh-CN" sz="1600" b="1" dirty="0" smtClean="0">
                <a:solidFill>
                  <a:srgbClr val="3333CC"/>
                </a:solidFill>
                <a:latin typeface="+mn-lt"/>
                <a:ea typeface="宋体" pitchFamily="2" charset="-122"/>
                <a:cs typeface="Times New Roman" pitchFamily="18" charset="0"/>
              </a:rPr>
              <a:t>Sentiment analysis</a:t>
            </a:r>
            <a:endParaRPr lang="zh-CN" altLang="en-US" sz="1200" dirty="0">
              <a:ea typeface="宋体" pitchFamily="2" charset="-122"/>
            </a:endParaRPr>
          </a:p>
        </p:txBody>
      </p:sp>
      <p:sp>
        <p:nvSpPr>
          <p:cNvPr id="12" name="TextBox 11"/>
          <p:cNvSpPr txBox="1"/>
          <p:nvPr/>
        </p:nvSpPr>
        <p:spPr>
          <a:xfrm>
            <a:off x="1733550" y="3276601"/>
            <a:ext cx="825500" cy="430887"/>
          </a:xfrm>
          <a:prstGeom prst="rect">
            <a:avLst/>
          </a:prstGeom>
          <a:noFill/>
        </p:spPr>
        <p:txBody>
          <a:bodyPr wrap="square">
            <a:spAutoFit/>
          </a:bodyPr>
          <a:lstStyle/>
          <a:p>
            <a:pPr>
              <a:defRPr/>
            </a:pPr>
            <a:r>
              <a:rPr lang="en-US" altLang="zh-CN" sz="2200" b="1" dirty="0" smtClean="0">
                <a:solidFill>
                  <a:srgbClr val="3333CC"/>
                </a:solidFill>
                <a:latin typeface="+mn-lt"/>
                <a:ea typeface="宋体" pitchFamily="2" charset="-122"/>
                <a:cs typeface="Times New Roman" pitchFamily="18" charset="0"/>
              </a:rPr>
              <a:t>DM</a:t>
            </a:r>
            <a:endParaRPr lang="zh-CN" altLang="en-US" dirty="0">
              <a:ea typeface="宋体" pitchFamily="2" charset="-122"/>
            </a:endParaRPr>
          </a:p>
        </p:txBody>
      </p:sp>
      <p:pic>
        <p:nvPicPr>
          <p:cNvPr id="3" name="Picture 2"/>
          <p:cNvPicPr>
            <a:picLocks noChangeAspect="1"/>
          </p:cNvPicPr>
          <p:nvPr/>
        </p:nvPicPr>
        <p:blipFill>
          <a:blip r:embed="rId3"/>
          <a:stretch>
            <a:fillRect/>
          </a:stretch>
        </p:blipFill>
        <p:spPr>
          <a:xfrm>
            <a:off x="228600" y="1676400"/>
            <a:ext cx="1342390" cy="533400"/>
          </a:xfrm>
          <a:prstGeom prst="rect">
            <a:avLst/>
          </a:prstGeom>
        </p:spPr>
      </p:pic>
    </p:spTree>
    <p:extLst>
      <p:ext uri="{BB962C8B-B14F-4D97-AF65-F5344CB8AC3E}">
        <p14:creationId xmlns:p14="http://schemas.microsoft.com/office/powerpoint/2010/main" val="2108361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CC"/>
                </a:solidFill>
              </a:rPr>
              <a:t>Case 7: </a:t>
            </a:r>
            <a:r>
              <a:rPr lang="en-US" dirty="0" smtClean="0"/>
              <a:t>Patenting Influence</a:t>
            </a:r>
            <a:endParaRPr lang="en-US" dirty="0"/>
          </a:p>
        </p:txBody>
      </p:sp>
      <p:pic>
        <p:nvPicPr>
          <p:cNvPr id="4" name="Content Placeholder 6" descr="example.eps"/>
          <p:cNvPicPr>
            <a:picLocks noChangeAspect="1"/>
          </p:cNvPicPr>
          <p:nvPr/>
        </p:nvPicPr>
        <p:blipFill>
          <a:blip r:embed="rId2" cstate="print">
            <a:extLst>
              <a:ext uri="{28A0092B-C50C-407E-A947-70E740481C1C}">
                <a14:useLocalDpi xmlns:a14="http://schemas.microsoft.com/office/drawing/2010/main" val="0"/>
              </a:ext>
            </a:extLst>
          </a:blip>
          <a:srcRect l="-28051" r="-28051"/>
          <a:stretch>
            <a:fillRect/>
          </a:stretch>
        </p:blipFill>
        <p:spPr bwMode="auto">
          <a:xfrm>
            <a:off x="1320800" y="1219202"/>
            <a:ext cx="10153650" cy="5055051"/>
          </a:xfrm>
          <a:prstGeom prst="rect">
            <a:avLst/>
          </a:prstGeom>
          <a:noFill/>
          <a:ln w="9525">
            <a:noFill/>
            <a:miter lim="800000"/>
            <a:headEnd/>
            <a:tailEnd/>
          </a:ln>
        </p:spPr>
      </p:pic>
      <p:sp>
        <p:nvSpPr>
          <p:cNvPr id="5" name="云形标注 10"/>
          <p:cNvSpPr/>
          <p:nvPr/>
        </p:nvSpPr>
        <p:spPr>
          <a:xfrm>
            <a:off x="82550" y="2286000"/>
            <a:ext cx="2889250" cy="1524000"/>
          </a:xfrm>
          <a:prstGeom prst="cloudCallout">
            <a:avLst>
              <a:gd name="adj1" fmla="val 63845"/>
              <a:gd name="adj2" fmla="val 1597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000" dirty="0"/>
          </a:p>
        </p:txBody>
      </p:sp>
      <p:sp>
        <p:nvSpPr>
          <p:cNvPr id="6" name="Rectangle 5"/>
          <p:cNvSpPr/>
          <p:nvPr/>
        </p:nvSpPr>
        <p:spPr>
          <a:xfrm>
            <a:off x="247650" y="2438400"/>
            <a:ext cx="2393950" cy="1066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altLang="zh-CN" dirty="0">
                <a:solidFill>
                  <a:schemeClr val="tx1"/>
                </a:solidFill>
              </a:rPr>
              <a:t>How competitors’ </a:t>
            </a:r>
            <a:r>
              <a:rPr lang="en-US" altLang="zh-CN" dirty="0">
                <a:solidFill>
                  <a:srgbClr val="0000CC"/>
                </a:solidFill>
              </a:rPr>
              <a:t>patenting behaviors  </a:t>
            </a:r>
            <a:r>
              <a:rPr lang="en-US" altLang="zh-CN" dirty="0">
                <a:solidFill>
                  <a:srgbClr val="FF0000"/>
                </a:solidFill>
              </a:rPr>
              <a:t>influence</a:t>
            </a:r>
            <a:r>
              <a:rPr lang="en-US" altLang="zh-CN" dirty="0">
                <a:solidFill>
                  <a:schemeClr val="tx1"/>
                </a:solidFill>
              </a:rPr>
              <a:t> each </a:t>
            </a:r>
            <a:r>
              <a:rPr lang="en-US" altLang="zh-CN" dirty="0" smtClean="0">
                <a:solidFill>
                  <a:schemeClr val="tx1"/>
                </a:solidFill>
              </a:rPr>
              <a:t>other</a:t>
            </a:r>
            <a:endParaRPr lang="zh-CN" altLang="en-US" dirty="0">
              <a:solidFill>
                <a:schemeClr val="tx1"/>
              </a:solidFill>
            </a:endParaRPr>
          </a:p>
        </p:txBody>
      </p:sp>
      <p:pic>
        <p:nvPicPr>
          <p:cNvPr id="3" name="Picture 2"/>
          <p:cNvPicPr>
            <a:picLocks noChangeAspect="1"/>
          </p:cNvPicPr>
          <p:nvPr/>
        </p:nvPicPr>
        <p:blipFill>
          <a:blip r:embed="rId3"/>
          <a:stretch>
            <a:fillRect/>
          </a:stretch>
        </p:blipFill>
        <p:spPr>
          <a:xfrm>
            <a:off x="152400" y="6019800"/>
            <a:ext cx="2489200" cy="342900"/>
          </a:xfrm>
          <a:prstGeom prst="rect">
            <a:avLst/>
          </a:prstGeom>
        </p:spPr>
      </p:pic>
    </p:spTree>
    <p:extLst>
      <p:ext uri="{BB962C8B-B14F-4D97-AF65-F5344CB8AC3E}">
        <p14:creationId xmlns:p14="http://schemas.microsoft.com/office/powerpoint/2010/main" val="2229454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3138696571"/>
              </p:ext>
            </p:extLst>
          </p:nvPr>
        </p:nvGraphicFramePr>
        <p:xfrm>
          <a:off x="-389146" y="1676401"/>
          <a:ext cx="695477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749553"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990854"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766222"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4152904" y="1869724"/>
            <a:ext cx="431800"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4500050" y="3328017"/>
            <a:ext cx="430213"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4189415" y="4589041"/>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2414855914"/>
              </p:ext>
            </p:extLst>
          </p:nvPr>
        </p:nvGraphicFramePr>
        <p:xfrm>
          <a:off x="-389146" y="1676401"/>
          <a:ext cx="695477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749553"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990854"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766222"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4152904" y="1869724"/>
            <a:ext cx="431800" cy="395287"/>
          </a:xfrm>
          <a:prstGeom prst="ellipse">
            <a:avLst/>
          </a:prstGeom>
          <a:solidFill>
            <a:srgbClr val="CCECFF"/>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a:solidFill>
                  <a:srgbClr val="FF0000"/>
                </a:solidFill>
                <a:ea typeface="黑体" pitchFamily="49" charset="-122"/>
              </a:rPr>
              <a:t>1</a:t>
            </a:r>
            <a:endParaRPr lang="zh-CN" altLang="en-US" sz="2400" b="1">
              <a:solidFill>
                <a:srgbClr val="FF0000"/>
              </a:solidFill>
              <a:ea typeface="黑体" pitchFamily="49" charset="-122"/>
            </a:endParaRPr>
          </a:p>
        </p:txBody>
      </p:sp>
      <p:sp>
        <p:nvSpPr>
          <p:cNvPr id="32" name="椭圆 31"/>
          <p:cNvSpPr/>
          <p:nvPr/>
        </p:nvSpPr>
        <p:spPr>
          <a:xfrm>
            <a:off x="4500050" y="3328017"/>
            <a:ext cx="430213" cy="395288"/>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lumMod val="50000"/>
                  </a:schemeClr>
                </a:solidFill>
                <a:ea typeface="黑体" pitchFamily="49" charset="-122"/>
              </a:rPr>
              <a:t>2</a:t>
            </a:r>
            <a:endParaRPr lang="zh-CN" altLang="en-US" sz="2400" b="1" dirty="0">
              <a:solidFill>
                <a:schemeClr val="bg1">
                  <a:lumMod val="50000"/>
                </a:schemeClr>
              </a:solidFill>
              <a:ea typeface="黑体" pitchFamily="49" charset="-122"/>
            </a:endParaRPr>
          </a:p>
        </p:txBody>
      </p:sp>
      <p:sp>
        <p:nvSpPr>
          <p:cNvPr id="33" name="椭圆 32"/>
          <p:cNvSpPr/>
          <p:nvPr/>
        </p:nvSpPr>
        <p:spPr>
          <a:xfrm>
            <a:off x="4189415" y="4589041"/>
            <a:ext cx="431800" cy="395288"/>
          </a:xfrm>
          <a:prstGeom prst="ellipse">
            <a:avLst/>
          </a:prstGeom>
          <a:solidFill>
            <a:schemeClr val="bg1">
              <a:lumMod val="85000"/>
            </a:scheme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7F7F7F"/>
                </a:solidFill>
                <a:ea typeface="黑体" pitchFamily="49" charset="-122"/>
              </a:rPr>
              <a:t>3</a:t>
            </a:r>
            <a:endParaRPr lang="zh-CN" altLang="en-US" sz="2400" b="1" dirty="0">
              <a:solidFill>
                <a:srgbClr val="7F7F7F"/>
              </a:solidFill>
              <a:ea typeface="黑体" pitchFamily="49" charset="-122"/>
            </a:endParaRPr>
          </a:p>
        </p:txBody>
      </p:sp>
    </p:spTree>
    <p:custDataLst>
      <p:tags r:id="rId1"/>
    </p:custDataLst>
    <p:extLst>
      <p:ext uri="{BB962C8B-B14F-4D97-AF65-F5344CB8AC3E}">
        <p14:creationId xmlns:p14="http://schemas.microsoft.com/office/powerpoint/2010/main" val="635420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Randomization</a:t>
            </a:r>
            <a:endParaRPr lang="en-US" dirty="0"/>
          </a:p>
        </p:txBody>
      </p:sp>
      <p:sp>
        <p:nvSpPr>
          <p:cNvPr id="3" name="Content Placeholder 2"/>
          <p:cNvSpPr>
            <a:spLocks noGrp="1"/>
          </p:cNvSpPr>
          <p:nvPr>
            <p:ph idx="1"/>
          </p:nvPr>
        </p:nvSpPr>
        <p:spPr>
          <a:xfrm>
            <a:off x="350841" y="1196976"/>
            <a:ext cx="9139237" cy="4746625"/>
          </a:xfrm>
        </p:spPr>
        <p:txBody>
          <a:bodyPr/>
          <a:lstStyle/>
          <a:p>
            <a:r>
              <a:rPr lang="en-US" sz="2400" dirty="0" smtClean="0"/>
              <a:t>Theoretical fundamentals</a:t>
            </a:r>
            <a:r>
              <a:rPr lang="en-US" sz="2400" baseline="30000" dirty="0" smtClean="0"/>
              <a:t>[1, 2]</a:t>
            </a:r>
          </a:p>
          <a:p>
            <a:pPr lvl="1"/>
            <a:r>
              <a:rPr lang="en-US" altLang="zh-CN" sz="2000" dirty="0"/>
              <a:t>In science, randomized experiments are the experiments that allow the greatest reliability and validity of statistical estimates of treatment effects. </a:t>
            </a:r>
            <a:endParaRPr lang="en-US" altLang="zh-CN" sz="2000" dirty="0" smtClean="0"/>
          </a:p>
          <a:p>
            <a:r>
              <a:rPr lang="en-US" altLang="zh-CN" sz="2400" dirty="0" smtClean="0"/>
              <a:t>Randomized Control Trials (RCT)</a:t>
            </a:r>
            <a:endParaRPr lang="en-US" altLang="zh-CN" sz="2400" dirty="0"/>
          </a:p>
          <a:p>
            <a:pPr lvl="1"/>
            <a:r>
              <a:rPr lang="en-US" altLang="zh-CN" sz="2000" dirty="0" smtClean="0"/>
              <a:t>People are randomly assigned to a “treatment” group or a “controlled” group;</a:t>
            </a:r>
          </a:p>
          <a:p>
            <a:pPr lvl="1"/>
            <a:r>
              <a:rPr lang="en-US" altLang="zh-CN" sz="2000" dirty="0" smtClean="0"/>
              <a:t>People in the treatment group receive some kind of “treatment”, while people in the controlled group do not receive the treatment;</a:t>
            </a:r>
          </a:p>
          <a:p>
            <a:pPr lvl="1"/>
            <a:r>
              <a:rPr lang="en-US" altLang="zh-CN" sz="2000" dirty="0" smtClean="0"/>
              <a:t>Compare the result of the two groups, e.g., survival rate with a disease.</a:t>
            </a:r>
          </a:p>
          <a:p>
            <a:pPr lvl="1"/>
            <a:endParaRPr lang="en-US" altLang="zh-CN" dirty="0"/>
          </a:p>
        </p:txBody>
      </p:sp>
      <p:sp>
        <p:nvSpPr>
          <p:cNvPr id="4" name="副标题 4"/>
          <p:cNvSpPr txBox="1">
            <a:spLocks/>
          </p:cNvSpPr>
          <p:nvPr/>
        </p:nvSpPr>
        <p:spPr bwMode="auto">
          <a:xfrm>
            <a:off x="0" y="6019800"/>
            <a:ext cx="9906000" cy="838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Rubin, </a:t>
            </a:r>
            <a:r>
              <a:rPr lang="en-US" altLang="zh-CN" sz="1400" kern="0" dirty="0">
                <a:latin typeface="+mn-lt"/>
                <a:ea typeface="+mn-ea"/>
              </a:rPr>
              <a:t>D. B. 1974. Estimating causal effects of treatments in randomized and nonrandomized studies.</a:t>
            </a:r>
          </a:p>
          <a:p>
            <a:pPr lvl="0">
              <a:spcBef>
                <a:spcPct val="20000"/>
              </a:spcBef>
            </a:pPr>
            <a:r>
              <a:rPr lang="en-US" altLang="zh-CN" sz="1400" kern="0" dirty="0">
                <a:latin typeface="+mn-lt"/>
                <a:ea typeface="+mn-ea"/>
              </a:rPr>
              <a:t>Journal of Educational Psychology 66, 5, 688–701.</a:t>
            </a:r>
          </a:p>
          <a:p>
            <a:pPr lvl="0">
              <a:spcBef>
                <a:spcPct val="20000"/>
              </a:spcBef>
            </a:pPr>
            <a:r>
              <a:rPr lang="en-US" altLang="zh-CN" sz="1400" kern="0" dirty="0" smtClean="0">
                <a:latin typeface="+mn-lt"/>
                <a:ea typeface="+mn-ea"/>
              </a:rPr>
              <a:t>[</a:t>
            </a:r>
            <a:r>
              <a:rPr lang="en-US" altLang="zh-CN" sz="1400" kern="0" dirty="0">
                <a:latin typeface="+mn-lt"/>
                <a:ea typeface="+mn-ea"/>
              </a:rPr>
              <a:t>2</a:t>
            </a:r>
            <a:r>
              <a:rPr lang="en-US" altLang="zh-CN" sz="1400" kern="0" dirty="0" smtClean="0">
                <a:latin typeface="+mn-lt"/>
                <a:ea typeface="+mn-ea"/>
              </a:rPr>
              <a:t>] </a:t>
            </a:r>
            <a:r>
              <a:rPr lang="en-US" altLang="zh-CN" sz="1400" kern="0" dirty="0">
                <a:latin typeface="+mn-lt"/>
                <a:ea typeface="+mn-ea"/>
              </a:rPr>
              <a:t>http://en.wikipedia.org/wiki/</a:t>
            </a:r>
            <a:r>
              <a:rPr lang="en-US" altLang="zh-CN" sz="1400" kern="0" dirty="0" err="1" smtClean="0">
                <a:latin typeface="+mn-lt"/>
                <a:ea typeface="+mn-ea"/>
              </a:rPr>
              <a:t>Randomized_experiment</a:t>
            </a:r>
            <a:endParaRPr lang="en-US" altLang="zh-CN" sz="1400" kern="0" dirty="0" smtClean="0">
              <a:latin typeface="+mn-lt"/>
              <a:ea typeface="+mn-ea"/>
            </a:endParaRPr>
          </a:p>
        </p:txBody>
      </p:sp>
    </p:spTree>
    <p:extLst>
      <p:ext uri="{BB962C8B-B14F-4D97-AF65-F5344CB8AC3E}">
        <p14:creationId xmlns:p14="http://schemas.microsoft.com/office/powerpoint/2010/main" val="4139498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RCT in Social Network</a:t>
            </a:r>
            <a:endParaRPr lang="en-US" dirty="0"/>
          </a:p>
        </p:txBody>
      </p:sp>
      <p:sp>
        <p:nvSpPr>
          <p:cNvPr id="3" name="Content Placeholder 2"/>
          <p:cNvSpPr>
            <a:spLocks noGrp="1"/>
          </p:cNvSpPr>
          <p:nvPr>
            <p:ph idx="1"/>
          </p:nvPr>
        </p:nvSpPr>
        <p:spPr/>
        <p:txBody>
          <a:bodyPr/>
          <a:lstStyle/>
          <a:p>
            <a:r>
              <a:rPr lang="en-US" sz="2800" dirty="0" smtClean="0"/>
              <a:t>We use RCT to test the influence and its significance in SN.</a:t>
            </a:r>
          </a:p>
          <a:p>
            <a:endParaRPr lang="en-US" sz="2800" dirty="0" smtClean="0"/>
          </a:p>
          <a:p>
            <a:r>
              <a:rPr lang="en-US" sz="2800" dirty="0" smtClean="0"/>
              <a:t>Two challenges:</a:t>
            </a:r>
          </a:p>
          <a:p>
            <a:pPr lvl="1"/>
            <a:r>
              <a:rPr lang="en-US" sz="2400" dirty="0"/>
              <a:t>H</a:t>
            </a:r>
            <a:r>
              <a:rPr lang="en-US" sz="2400" dirty="0" smtClean="0"/>
              <a:t>ow to define the </a:t>
            </a:r>
            <a:r>
              <a:rPr lang="en-US" sz="2400" dirty="0" smtClean="0">
                <a:solidFill>
                  <a:srgbClr val="FF0000"/>
                </a:solidFill>
              </a:rPr>
              <a:t>treatment group </a:t>
            </a:r>
            <a:r>
              <a:rPr lang="en-US" sz="2400" dirty="0" smtClean="0"/>
              <a:t>and the </a:t>
            </a:r>
            <a:r>
              <a:rPr lang="en-US" sz="2400" dirty="0" smtClean="0">
                <a:solidFill>
                  <a:srgbClr val="3366FF"/>
                </a:solidFill>
              </a:rPr>
              <a:t>controlled group</a:t>
            </a:r>
            <a:r>
              <a:rPr lang="en-US" sz="2400" dirty="0" smtClean="0"/>
              <a:t>?</a:t>
            </a:r>
          </a:p>
          <a:p>
            <a:pPr lvl="1"/>
            <a:r>
              <a:rPr lang="en-US" sz="2400" dirty="0" smtClean="0"/>
              <a:t>How to find a real </a:t>
            </a:r>
            <a:r>
              <a:rPr lang="en-US" sz="2400" dirty="0" smtClean="0">
                <a:solidFill>
                  <a:srgbClr val="FF0000"/>
                </a:solidFill>
              </a:rPr>
              <a:t>random </a:t>
            </a:r>
            <a:r>
              <a:rPr lang="en-US" sz="2400" dirty="0" smtClean="0"/>
              <a:t>assignment?</a:t>
            </a:r>
          </a:p>
          <a:p>
            <a:endParaRPr lang="en-US" sz="2800" dirty="0"/>
          </a:p>
        </p:txBody>
      </p:sp>
    </p:spTree>
    <p:extLst>
      <p:ext uri="{BB962C8B-B14F-4D97-AF65-F5344CB8AC3E}">
        <p14:creationId xmlns:p14="http://schemas.microsoft.com/office/powerpoint/2010/main" val="914802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Political </a:t>
            </a:r>
            <a:r>
              <a:rPr lang="en-US" dirty="0"/>
              <a:t>mobilization</a:t>
            </a:r>
          </a:p>
        </p:txBody>
      </p:sp>
      <p:sp>
        <p:nvSpPr>
          <p:cNvPr id="3" name="Content Placeholder 2"/>
          <p:cNvSpPr>
            <a:spLocks noGrp="1"/>
          </p:cNvSpPr>
          <p:nvPr>
            <p:ph idx="1"/>
          </p:nvPr>
        </p:nvSpPr>
        <p:spPr>
          <a:xfrm>
            <a:off x="350841" y="1066804"/>
            <a:ext cx="9139237" cy="5059363"/>
          </a:xfrm>
        </p:spPr>
        <p:txBody>
          <a:bodyPr/>
          <a:lstStyle/>
          <a:p>
            <a:r>
              <a:rPr lang="en-US" sz="2800" dirty="0" smtClean="0"/>
              <a:t>There are two kinds of treatments.</a:t>
            </a:r>
            <a:endParaRPr lang="en-US" sz="2400" baseline="30000" dirty="0" smtClean="0"/>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R. </a:t>
            </a:r>
            <a:r>
              <a:rPr lang="en-US" altLang="zh-CN" sz="1400" kern="0" dirty="0">
                <a:latin typeface="+mn-lt"/>
                <a:ea typeface="+mn-ea"/>
              </a:rPr>
              <a:t>M. </a:t>
            </a:r>
            <a:r>
              <a:rPr lang="en-US" altLang="zh-CN" sz="1400" kern="0" dirty="0" smtClean="0">
                <a:latin typeface="+mn-lt"/>
                <a:ea typeface="+mn-ea"/>
              </a:rPr>
              <a:t>Bond, C. </a:t>
            </a:r>
            <a:r>
              <a:rPr lang="en-US" altLang="zh-CN" sz="1400" kern="0" dirty="0">
                <a:latin typeface="+mn-lt"/>
                <a:ea typeface="+mn-ea"/>
              </a:rPr>
              <a:t>J. </a:t>
            </a:r>
            <a:r>
              <a:rPr lang="en-US" altLang="zh-CN" sz="1400" kern="0" dirty="0" err="1" smtClean="0">
                <a:latin typeface="+mn-lt"/>
                <a:ea typeface="+mn-ea"/>
              </a:rPr>
              <a:t>Fariss</a:t>
            </a:r>
            <a:r>
              <a:rPr lang="en-US" altLang="zh-CN" sz="1400" kern="0" dirty="0" smtClean="0">
                <a:latin typeface="+mn-lt"/>
                <a:ea typeface="+mn-ea"/>
              </a:rPr>
              <a:t>, J. </a:t>
            </a:r>
            <a:r>
              <a:rPr lang="en-US" altLang="zh-CN" sz="1400" kern="0" dirty="0">
                <a:latin typeface="+mn-lt"/>
                <a:ea typeface="+mn-ea"/>
              </a:rPr>
              <a:t>J. </a:t>
            </a:r>
            <a:r>
              <a:rPr lang="en-US" altLang="zh-CN" sz="1400" kern="0" dirty="0" smtClean="0">
                <a:latin typeface="+mn-lt"/>
                <a:ea typeface="+mn-ea"/>
              </a:rPr>
              <a:t>Jones, A. D</a:t>
            </a:r>
            <a:r>
              <a:rPr lang="en-US" altLang="zh-CN" sz="1400" kern="0" dirty="0">
                <a:latin typeface="+mn-lt"/>
                <a:ea typeface="+mn-ea"/>
              </a:rPr>
              <a:t>. I. </a:t>
            </a:r>
            <a:r>
              <a:rPr lang="en-US" altLang="zh-CN" sz="1400" kern="0" dirty="0" smtClean="0">
                <a:latin typeface="+mn-lt"/>
                <a:ea typeface="+mn-ea"/>
              </a:rPr>
              <a:t>Kramer, C. Marlow, J. </a:t>
            </a:r>
            <a:r>
              <a:rPr lang="en-US" altLang="zh-CN" sz="1400" kern="0" dirty="0">
                <a:latin typeface="+mn-lt"/>
                <a:ea typeface="+mn-ea"/>
              </a:rPr>
              <a:t>E. </a:t>
            </a:r>
            <a:r>
              <a:rPr lang="en-US" altLang="zh-CN" sz="1400" kern="0" dirty="0" smtClean="0">
                <a:latin typeface="+mn-lt"/>
                <a:ea typeface="+mn-ea"/>
              </a:rPr>
              <a:t>Settle and J. </a:t>
            </a:r>
            <a:r>
              <a:rPr lang="en-US" altLang="zh-CN" sz="1400" kern="0" dirty="0">
                <a:latin typeface="+mn-lt"/>
                <a:ea typeface="+mn-ea"/>
              </a:rPr>
              <a:t>H. </a:t>
            </a:r>
            <a:r>
              <a:rPr lang="en-US" altLang="zh-CN" sz="1400" kern="0" dirty="0" smtClean="0">
                <a:latin typeface="+mn-lt"/>
                <a:ea typeface="+mn-ea"/>
              </a:rPr>
              <a:t>Fowler. A </a:t>
            </a:r>
            <a:r>
              <a:rPr lang="en-US" altLang="zh-CN" sz="1400" kern="0" dirty="0">
                <a:latin typeface="+mn-lt"/>
                <a:ea typeface="+mn-ea"/>
              </a:rPr>
              <a:t>61-million-person experiment in social </a:t>
            </a:r>
            <a:r>
              <a:rPr lang="en-US" altLang="zh-CN" sz="1400" kern="0" dirty="0" smtClean="0">
                <a:latin typeface="+mn-lt"/>
                <a:ea typeface="+mn-ea"/>
              </a:rPr>
              <a:t>influence and </a:t>
            </a:r>
            <a:r>
              <a:rPr lang="en-US" altLang="zh-CN" sz="1400" kern="0" dirty="0">
                <a:latin typeface="+mn-lt"/>
                <a:ea typeface="+mn-ea"/>
              </a:rPr>
              <a:t>political </a:t>
            </a:r>
            <a:r>
              <a:rPr lang="en-US" altLang="zh-CN" sz="1400" kern="0" dirty="0" smtClean="0">
                <a:latin typeface="+mn-lt"/>
                <a:ea typeface="+mn-ea"/>
              </a:rPr>
              <a:t>mobilization. Nature, 489:295-298, 2012.</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7" descr="Screen Shot 2012-12-31 at 10.2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850" y="1828801"/>
            <a:ext cx="3962400" cy="3308564"/>
          </a:xfrm>
          <a:prstGeom prst="rect">
            <a:avLst/>
          </a:prstGeom>
        </p:spPr>
      </p:pic>
      <p:sp>
        <p:nvSpPr>
          <p:cNvPr id="9" name="Rectangle 8"/>
          <p:cNvSpPr/>
          <p:nvPr/>
        </p:nvSpPr>
        <p:spPr>
          <a:xfrm>
            <a:off x="412750" y="1828800"/>
            <a:ext cx="5035550" cy="32766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8000" tIns="187200" rtlCol="0" anchor="t"/>
          <a:lstStyle/>
          <a:p>
            <a:r>
              <a:rPr lang="en-US" sz="2000" b="1" dirty="0" smtClean="0">
                <a:solidFill>
                  <a:srgbClr val="800000"/>
                </a:solidFill>
              </a:rPr>
              <a:t>A controlled trial</a:t>
            </a:r>
          </a:p>
          <a:p>
            <a:pPr marL="285750" indent="-285750">
              <a:spcBef>
                <a:spcPts val="1200"/>
              </a:spcBef>
              <a:buFontTx/>
              <a:buChar char="-"/>
            </a:pPr>
            <a:r>
              <a:rPr lang="en-US" dirty="0" smtClean="0">
                <a:solidFill>
                  <a:srgbClr val="0000CC"/>
                </a:solidFill>
              </a:rPr>
              <a:t>Social </a:t>
            </a:r>
            <a:r>
              <a:rPr lang="en-US" dirty="0" err="1" smtClean="0">
                <a:solidFill>
                  <a:srgbClr val="0000CC"/>
                </a:solidFill>
              </a:rPr>
              <a:t>msg</a:t>
            </a:r>
            <a:r>
              <a:rPr lang="en-US" dirty="0" smtClean="0">
                <a:solidFill>
                  <a:srgbClr val="0000CC"/>
                </a:solidFill>
              </a:rPr>
              <a:t> group: </a:t>
            </a:r>
            <a:r>
              <a:rPr lang="en-US" dirty="0" smtClean="0">
                <a:solidFill>
                  <a:schemeClr val="tx1"/>
                </a:solidFill>
              </a:rPr>
              <a:t>was shown with </a:t>
            </a:r>
            <a:r>
              <a:rPr lang="en-US" dirty="0" err="1" smtClean="0">
                <a:solidFill>
                  <a:schemeClr val="tx1"/>
                </a:solidFill>
              </a:rPr>
              <a:t>msg</a:t>
            </a:r>
            <a:r>
              <a:rPr lang="en-US" dirty="0" smtClean="0">
                <a:solidFill>
                  <a:schemeClr val="tx1"/>
                </a:solidFill>
              </a:rPr>
              <a:t> that indicates one’s friends who have made the votes.</a:t>
            </a:r>
          </a:p>
          <a:p>
            <a:pPr marL="285750" indent="-285750">
              <a:spcBef>
                <a:spcPts val="1200"/>
              </a:spcBef>
              <a:buFontTx/>
              <a:buChar char="-"/>
            </a:pPr>
            <a:r>
              <a:rPr lang="en-US" dirty="0" smtClean="0">
                <a:solidFill>
                  <a:srgbClr val="0000CC"/>
                </a:solidFill>
              </a:rPr>
              <a:t>Informational </a:t>
            </a:r>
            <a:r>
              <a:rPr lang="en-US" dirty="0" err="1" smtClean="0">
                <a:solidFill>
                  <a:srgbClr val="0000CC"/>
                </a:solidFill>
              </a:rPr>
              <a:t>msg</a:t>
            </a:r>
            <a:r>
              <a:rPr lang="en-US" dirty="0" smtClean="0">
                <a:solidFill>
                  <a:srgbClr val="0000CC"/>
                </a:solidFill>
              </a:rPr>
              <a:t> group: </a:t>
            </a:r>
            <a:r>
              <a:rPr lang="en-US" dirty="0" smtClean="0">
                <a:solidFill>
                  <a:srgbClr val="000000"/>
                </a:solidFill>
              </a:rPr>
              <a:t>was shown with </a:t>
            </a:r>
            <a:r>
              <a:rPr lang="en-US" dirty="0" err="1" smtClean="0">
                <a:solidFill>
                  <a:srgbClr val="000000"/>
                </a:solidFill>
              </a:rPr>
              <a:t>msg</a:t>
            </a:r>
            <a:r>
              <a:rPr lang="en-US" dirty="0" smtClean="0">
                <a:solidFill>
                  <a:srgbClr val="000000"/>
                </a:solidFill>
              </a:rPr>
              <a:t> that indicates how many other.</a:t>
            </a:r>
          </a:p>
          <a:p>
            <a:pPr marL="285750" indent="-285750">
              <a:spcBef>
                <a:spcPts val="1200"/>
              </a:spcBef>
              <a:buFontTx/>
              <a:buChar char="-"/>
            </a:pPr>
            <a:r>
              <a:rPr lang="en-US" dirty="0" smtClean="0">
                <a:solidFill>
                  <a:srgbClr val="0000CC"/>
                </a:solidFill>
              </a:rPr>
              <a:t>Control group: </a:t>
            </a:r>
            <a:r>
              <a:rPr lang="en-US" dirty="0" smtClean="0">
                <a:solidFill>
                  <a:srgbClr val="000000"/>
                </a:solidFill>
              </a:rPr>
              <a:t>did not receive any msg.</a:t>
            </a:r>
          </a:p>
          <a:p>
            <a:pPr marL="285750" indent="-285750">
              <a:buFontTx/>
              <a:buChar char="-"/>
            </a:pPr>
            <a:endParaRPr lang="en-US" dirty="0" smtClean="0">
              <a:solidFill>
                <a:srgbClr val="0000CC"/>
              </a:solidFill>
            </a:endParaRPr>
          </a:p>
          <a:p>
            <a:endParaRPr lang="en-US" dirty="0">
              <a:solidFill>
                <a:srgbClr val="0000CC"/>
              </a:solidFill>
            </a:endParaRPr>
          </a:p>
        </p:txBody>
      </p:sp>
      <p:sp>
        <p:nvSpPr>
          <p:cNvPr id="10" name="Rectangle 9"/>
          <p:cNvSpPr/>
          <p:nvPr/>
        </p:nvSpPr>
        <p:spPr>
          <a:xfrm>
            <a:off x="8288410" y="3844020"/>
            <a:ext cx="1073150" cy="22860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695950" y="4648200"/>
            <a:ext cx="3632200" cy="381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54350" y="2133600"/>
            <a:ext cx="198120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Group 1</a:t>
            </a:r>
            <a:endParaRPr lang="en-US" sz="1400" dirty="0">
              <a:solidFill>
                <a:srgbClr val="000000"/>
              </a:solidFill>
              <a:latin typeface="Times New Roman"/>
              <a:cs typeface="Times New Roman"/>
            </a:endParaRPr>
          </a:p>
        </p:txBody>
      </p:sp>
      <p:sp>
        <p:nvSpPr>
          <p:cNvPr id="14" name="Rectangle 13"/>
          <p:cNvSpPr/>
          <p:nvPr/>
        </p:nvSpPr>
        <p:spPr>
          <a:xfrm>
            <a:off x="3054350" y="3124200"/>
            <a:ext cx="198120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for Group 2</a:t>
            </a:r>
            <a:endParaRPr lang="en-US" sz="1400" dirty="0">
              <a:solidFill>
                <a:srgbClr val="000000"/>
              </a:solidFill>
              <a:latin typeface="Times New Roman"/>
              <a:cs typeface="Times New Roman"/>
            </a:endParaRPr>
          </a:p>
        </p:txBody>
      </p:sp>
      <p:sp>
        <p:nvSpPr>
          <p:cNvPr id="17" name="Rectangle 16"/>
          <p:cNvSpPr/>
          <p:nvPr/>
        </p:nvSpPr>
        <p:spPr>
          <a:xfrm>
            <a:off x="5200650" y="5638800"/>
            <a:ext cx="198120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for Group 1</a:t>
            </a:r>
            <a:endParaRPr lang="en-US" sz="1400" dirty="0">
              <a:solidFill>
                <a:srgbClr val="000000"/>
              </a:solidFill>
              <a:latin typeface="Times New Roman"/>
              <a:cs typeface="Times New Roman"/>
            </a:endParaRPr>
          </a:p>
        </p:txBody>
      </p:sp>
      <p:cxnSp>
        <p:nvCxnSpPr>
          <p:cNvPr id="19" name="Straight Arrow Connector 18"/>
          <p:cNvCxnSpPr>
            <a:stCxn id="17" idx="0"/>
            <a:endCxn id="11" idx="2"/>
          </p:cNvCxnSpPr>
          <p:nvPr/>
        </p:nvCxnSpPr>
        <p:spPr>
          <a:xfrm flipV="1">
            <a:off x="6191250" y="5029200"/>
            <a:ext cx="1320800" cy="6096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512050" y="5562600"/>
            <a:ext cx="222885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for Group 1&amp;2</a:t>
            </a:r>
            <a:endParaRPr lang="en-US" sz="1400" dirty="0">
              <a:solidFill>
                <a:srgbClr val="000000"/>
              </a:solidFill>
              <a:latin typeface="Times New Roman"/>
              <a:cs typeface="Times New Roman"/>
            </a:endParaRPr>
          </a:p>
        </p:txBody>
      </p:sp>
      <p:cxnSp>
        <p:nvCxnSpPr>
          <p:cNvPr id="23" name="Straight Arrow Connector 22"/>
          <p:cNvCxnSpPr>
            <a:stCxn id="21" idx="0"/>
            <a:endCxn id="10" idx="2"/>
          </p:cNvCxnSpPr>
          <p:nvPr/>
        </p:nvCxnSpPr>
        <p:spPr>
          <a:xfrm flipV="1">
            <a:off x="8626475" y="4072620"/>
            <a:ext cx="198510" cy="1489980"/>
          </a:xfrm>
          <a:prstGeom prst="straightConnector1">
            <a:avLst/>
          </a:prstGeom>
          <a:ln w="1905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9444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par>
                                <p:cTn id="28" presetID="3"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7"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Adoption Diffusion of Y! Go</a:t>
            </a:r>
            <a:endParaRPr lang="en-US" dirty="0"/>
          </a:p>
        </p:txBody>
      </p:sp>
      <p:pic>
        <p:nvPicPr>
          <p:cNvPr id="5" name="Picture 4" descr="Screen Shot 2013-01-28 at 10.57.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906000" cy="2804086"/>
          </a:xfrm>
          <a:prstGeom prst="rect">
            <a:avLst/>
          </a:prstGeom>
        </p:spPr>
      </p:pic>
      <p:sp>
        <p:nvSpPr>
          <p:cNvPr id="6" name="Rectangle 5"/>
          <p:cNvSpPr/>
          <p:nvPr/>
        </p:nvSpPr>
        <p:spPr>
          <a:xfrm>
            <a:off x="762000" y="4800600"/>
            <a:ext cx="8382000" cy="1447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800000"/>
                </a:solidFill>
                <a:latin typeface="Times New Roman"/>
                <a:cs typeface="Times New Roman"/>
              </a:rPr>
              <a:t>RCT:</a:t>
            </a:r>
          </a:p>
          <a:p>
            <a:pPr marL="285750" indent="-285750">
              <a:buFontTx/>
              <a:buChar char="-"/>
            </a:pPr>
            <a:r>
              <a:rPr lang="en-US" b="1" dirty="0" smtClean="0">
                <a:solidFill>
                  <a:srgbClr val="0000CC"/>
                </a:solidFill>
                <a:latin typeface="Times New Roman"/>
                <a:cs typeface="Times New Roman"/>
              </a:rPr>
              <a:t>Treatment group: </a:t>
            </a:r>
            <a:r>
              <a:rPr lang="en-US" dirty="0" smtClean="0">
                <a:solidFill>
                  <a:srgbClr val="000000"/>
                </a:solidFill>
                <a:latin typeface="Times New Roman"/>
                <a:cs typeface="Times New Roman"/>
              </a:rPr>
              <a:t>people who did not adopt Y! Go but have friend(s) adopted Y! Go at time </a:t>
            </a:r>
            <a:r>
              <a:rPr lang="en-US" i="1" dirty="0" smtClean="0">
                <a:solidFill>
                  <a:srgbClr val="000000"/>
                </a:solidFill>
                <a:latin typeface="Times New Roman"/>
                <a:cs typeface="Times New Roman"/>
              </a:rPr>
              <a:t>t</a:t>
            </a:r>
            <a:r>
              <a:rPr lang="en-US" dirty="0" smtClean="0">
                <a:solidFill>
                  <a:srgbClr val="000000"/>
                </a:solidFill>
                <a:latin typeface="Times New Roman"/>
                <a:cs typeface="Times New Roman"/>
              </a:rPr>
              <a:t>;</a:t>
            </a:r>
          </a:p>
          <a:p>
            <a:pPr marL="285750" indent="-285750">
              <a:buFontTx/>
              <a:buChar char="-"/>
            </a:pPr>
            <a:r>
              <a:rPr lang="en-US" b="1" dirty="0" smtClean="0">
                <a:solidFill>
                  <a:srgbClr val="0000CC"/>
                </a:solidFill>
                <a:latin typeface="Times New Roman"/>
                <a:cs typeface="Times New Roman"/>
              </a:rPr>
              <a:t>Controlled group: </a:t>
            </a:r>
            <a:r>
              <a:rPr lang="en-US" dirty="0" smtClean="0">
                <a:solidFill>
                  <a:srgbClr val="000000"/>
                </a:solidFill>
                <a:latin typeface="Times New Roman"/>
                <a:cs typeface="Times New Roman"/>
              </a:rPr>
              <a:t>people who did not adopt Y! Go and also have no friends adopted Y! Go at time </a:t>
            </a:r>
            <a:r>
              <a:rPr lang="en-US" i="1" dirty="0" smtClean="0">
                <a:solidFill>
                  <a:srgbClr val="000000"/>
                </a:solidFill>
                <a:latin typeface="Times New Roman"/>
                <a:cs typeface="Times New Roman"/>
              </a:rPr>
              <a:t>t.</a:t>
            </a:r>
            <a:endParaRPr lang="en-US" i="1" dirty="0">
              <a:solidFill>
                <a:srgbClr val="000000"/>
              </a:solidFill>
              <a:latin typeface="Times New Roman"/>
              <a:cs typeface="Times New Roman"/>
            </a:endParaRPr>
          </a:p>
        </p:txBody>
      </p:sp>
      <p:sp>
        <p:nvSpPr>
          <p:cNvPr id="8" name="Rectangle 7"/>
          <p:cNvSpPr/>
          <p:nvPr/>
        </p:nvSpPr>
        <p:spPr>
          <a:xfrm>
            <a:off x="228600" y="1066800"/>
            <a:ext cx="9575800" cy="76200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tx1"/>
                </a:solidFill>
                <a:latin typeface="Times New Roman"/>
                <a:cs typeface="Times New Roman"/>
              </a:rPr>
              <a:t>Yahoo! Go is a product of Yahoo to access its services of search, mailing, photo sharing, etc. </a:t>
            </a:r>
          </a:p>
        </p:txBody>
      </p:sp>
      <p:sp>
        <p:nvSpPr>
          <p:cNvPr id="9"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Aral, L. </a:t>
            </a:r>
            <a:r>
              <a:rPr lang="en-US" altLang="zh-CN" sz="1400" kern="0" dirty="0" err="1" smtClean="0">
                <a:latin typeface="+mn-lt"/>
                <a:ea typeface="+mn-ea"/>
              </a:rPr>
              <a:t>Muchnik</a:t>
            </a:r>
            <a:r>
              <a:rPr lang="en-US" altLang="zh-CN" sz="1400" kern="0" dirty="0" smtClean="0">
                <a:latin typeface="+mn-lt"/>
                <a:ea typeface="+mn-ea"/>
              </a:rPr>
              <a:t>, and A. </a:t>
            </a:r>
            <a:r>
              <a:rPr lang="en-US" altLang="zh-CN" sz="1400" kern="0" dirty="0" err="1" smtClean="0">
                <a:latin typeface="+mn-lt"/>
                <a:ea typeface="+mn-ea"/>
              </a:rPr>
              <a:t>Sundararajan</a:t>
            </a:r>
            <a:r>
              <a:rPr lang="en-US" altLang="zh-CN" sz="1400" kern="0" dirty="0" smtClean="0">
                <a:latin typeface="+mn-lt"/>
                <a:ea typeface="+mn-ea"/>
              </a:rPr>
              <a:t>. Distinguishing influence-based contagion from </a:t>
            </a:r>
            <a:r>
              <a:rPr lang="en-US" altLang="zh-CN" sz="1400" kern="0" dirty="0" err="1" smtClean="0">
                <a:latin typeface="+mn-lt"/>
                <a:ea typeface="+mn-ea"/>
              </a:rPr>
              <a:t>homophily</a:t>
            </a:r>
            <a:r>
              <a:rPr lang="en-US" altLang="zh-CN" sz="1400" kern="0" dirty="0" smtClean="0">
                <a:latin typeface="+mn-lt"/>
                <a:ea typeface="+mn-ea"/>
              </a:rPr>
              <a:t>-driven diffusion in dynamic networks. PNAS</a:t>
            </a:r>
            <a:r>
              <a:rPr lang="en-US" altLang="zh-CN" sz="1400" kern="0" dirty="0">
                <a:latin typeface="+mn-lt"/>
                <a:ea typeface="+mn-ea"/>
              </a:rPr>
              <a:t>, </a:t>
            </a:r>
            <a:r>
              <a:rPr lang="en-US" altLang="zh-CN" sz="1400" kern="0" dirty="0" smtClean="0">
                <a:latin typeface="+mn-lt"/>
                <a:ea typeface="+mn-ea"/>
              </a:rPr>
              <a:t>106 (51):21544-21549, 2009.</a:t>
            </a:r>
          </a:p>
        </p:txBody>
      </p:sp>
    </p:spTree>
    <p:extLst>
      <p:ext uri="{BB962C8B-B14F-4D97-AF65-F5344CB8AC3E}">
        <p14:creationId xmlns:p14="http://schemas.microsoft.com/office/powerpoint/2010/main" val="35954713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495300" y="0"/>
            <a:ext cx="8915400" cy="1143000"/>
          </a:xfrm>
        </p:spPr>
        <p:txBody>
          <a:bodyPr/>
          <a:lstStyle/>
          <a:p>
            <a:pPr eaLnBrk="1" hangingPunct="1"/>
            <a:r>
              <a:rPr lang="en-US" altLang="zh-CN" smtClean="0"/>
              <a:t>A Trillion Dollar Opportunity</a:t>
            </a:r>
          </a:p>
        </p:txBody>
      </p:sp>
      <p:sp>
        <p:nvSpPr>
          <p:cNvPr id="10242" name="Text Box 10"/>
          <p:cNvSpPr txBox="1">
            <a:spLocks noChangeArrowheads="1"/>
          </p:cNvSpPr>
          <p:nvPr/>
        </p:nvSpPr>
        <p:spPr bwMode="auto">
          <a:xfrm>
            <a:off x="538295" y="2286000"/>
            <a:ext cx="8872405" cy="2286000"/>
          </a:xfrm>
          <a:prstGeom prst="rect">
            <a:avLst/>
          </a:prstGeom>
          <a:solidFill>
            <a:srgbClr val="CCFF99"/>
          </a:solidFill>
          <a:ln w="9525">
            <a:solidFill>
              <a:srgbClr val="C00000"/>
            </a:solidFill>
            <a:miter lim="800000"/>
            <a:headEnd/>
            <a:tailEnd/>
          </a:ln>
        </p:spPr>
        <p:txBody>
          <a:bodyPr lIns="360000" rIns="360000" anchor="ctr"/>
          <a:lstStyle/>
          <a:p>
            <a:pPr algn="ctr">
              <a:spcBef>
                <a:spcPct val="50000"/>
              </a:spcBef>
            </a:pPr>
            <a:r>
              <a:rPr lang="en-US" altLang="zh-CN" sz="2400" dirty="0"/>
              <a:t>Social networks already become a </a:t>
            </a:r>
            <a:r>
              <a:rPr lang="en-US" altLang="zh-CN" sz="2400" dirty="0">
                <a:solidFill>
                  <a:srgbClr val="FF0000"/>
                </a:solidFill>
              </a:rPr>
              <a:t>bridge to connect</a:t>
            </a:r>
            <a:r>
              <a:rPr lang="en-US" altLang="zh-CN" sz="2400" dirty="0"/>
              <a:t> our daily </a:t>
            </a:r>
            <a:r>
              <a:rPr lang="en-US" altLang="zh-CN" sz="2400" b="1" dirty="0"/>
              <a:t>physical</a:t>
            </a:r>
            <a:r>
              <a:rPr lang="en-US" altLang="zh-CN" sz="2400" dirty="0"/>
              <a:t> life and the </a:t>
            </a:r>
            <a:r>
              <a:rPr lang="en-US" altLang="zh-CN" sz="2400" b="1" dirty="0"/>
              <a:t>virtual</a:t>
            </a:r>
            <a:r>
              <a:rPr lang="en-US" altLang="zh-CN" sz="2400" dirty="0"/>
              <a:t> web space</a:t>
            </a:r>
          </a:p>
          <a:p>
            <a:pPr algn="ctr">
              <a:spcBef>
                <a:spcPct val="50000"/>
              </a:spcBef>
            </a:pPr>
            <a:endParaRPr lang="en-US" altLang="zh-CN" sz="1000" b="1" dirty="0">
              <a:latin typeface="Times New Roman" pitchFamily="18" charset="0"/>
              <a:cs typeface="Times New Roman" pitchFamily="18" charset="0"/>
            </a:endParaRPr>
          </a:p>
          <a:p>
            <a:pPr algn="ctr">
              <a:spcBef>
                <a:spcPct val="50000"/>
              </a:spcBef>
            </a:pPr>
            <a:r>
              <a:rPr lang="en-US" altLang="zh-CN" sz="2400" b="1" i="1" dirty="0" smtClean="0">
                <a:latin typeface="Times New Roman" pitchFamily="18" charset="0"/>
                <a:cs typeface="Times New Roman" pitchFamily="18" charset="0"/>
              </a:rPr>
              <a:t>On2Off </a:t>
            </a:r>
            <a:r>
              <a:rPr lang="en-US" altLang="zh-CN" sz="2400" b="1" dirty="0" smtClean="0">
                <a:latin typeface="Times New Roman" pitchFamily="18" charset="0"/>
                <a:cs typeface="Times New Roman" pitchFamily="18" charset="0"/>
              </a:rPr>
              <a:t> </a:t>
            </a:r>
            <a:r>
              <a:rPr lang="en-US" altLang="zh-CN" sz="2400" b="1" baseline="30000" dirty="0">
                <a:latin typeface="Times New Roman" pitchFamily="18" charset="0"/>
                <a:cs typeface="Times New Roman" pitchFamily="18" charset="0"/>
              </a:rPr>
              <a:t>[1]</a:t>
            </a:r>
          </a:p>
        </p:txBody>
      </p:sp>
      <p:sp>
        <p:nvSpPr>
          <p:cNvPr id="10243" name="TextBox 21"/>
          <p:cNvSpPr txBox="1">
            <a:spLocks noChangeArrowheads="1"/>
          </p:cNvSpPr>
          <p:nvPr/>
        </p:nvSpPr>
        <p:spPr bwMode="auto">
          <a:xfrm>
            <a:off x="247651" y="5791200"/>
            <a:ext cx="8665854" cy="584776"/>
          </a:xfrm>
          <a:prstGeom prst="rect">
            <a:avLst/>
          </a:prstGeom>
          <a:noFill/>
          <a:ln w="9525">
            <a:noFill/>
            <a:miter lim="800000"/>
            <a:headEnd/>
            <a:tailEnd/>
          </a:ln>
        </p:spPr>
        <p:txBody>
          <a:bodyPr wrap="none">
            <a:spAutoFit/>
          </a:bodyPr>
          <a:lstStyle/>
          <a:p>
            <a:r>
              <a:rPr lang="en-US" altLang="zh-CN" sz="1600"/>
              <a:t>[1] Online to Offline is trillion dollar business</a:t>
            </a:r>
          </a:p>
          <a:p>
            <a:r>
              <a:rPr lang="en-US" altLang="zh-CN" sz="1600">
                <a:hlinkClick r:id="rId3"/>
              </a:rPr>
              <a:t>http://techcrunch.com/2010/08/07/why-online2offline-commerce-is-a-trillion-dollar-opportunity/</a:t>
            </a:r>
            <a:endParaRPr lang="zh-CN" altLang="en-US" sz="1600"/>
          </a:p>
        </p:txBody>
      </p:sp>
    </p:spTree>
    <p:extLst>
      <p:ext uri="{BB962C8B-B14F-4D97-AF65-F5344CB8AC3E}">
        <p14:creationId xmlns:p14="http://schemas.microsoft.com/office/powerpoint/2010/main" val="2508539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an example</a:t>
            </a:r>
            <a:endParaRPr lang="en-US" dirty="0"/>
          </a:p>
        </p:txBody>
      </p:sp>
      <p:sp>
        <p:nvSpPr>
          <p:cNvPr id="3" name="Content Placeholder 2"/>
          <p:cNvSpPr>
            <a:spLocks noGrp="1"/>
          </p:cNvSpPr>
          <p:nvPr>
            <p:ph idx="1"/>
          </p:nvPr>
        </p:nvSpPr>
        <p:spPr/>
        <p:txBody>
          <a:bodyPr/>
          <a:lstStyle/>
          <a:p>
            <a:r>
              <a:rPr lang="en-US" sz="2800" dirty="0" smtClean="0"/>
              <a:t>Yahoo! Go</a:t>
            </a:r>
          </a:p>
          <a:p>
            <a:pPr lvl="1"/>
            <a:r>
              <a:rPr lang="en-US" sz="2400" dirty="0" smtClean="0"/>
              <a:t>27.4 M users, 14 B page views, 3.9 B messages</a:t>
            </a:r>
          </a:p>
          <a:p>
            <a:r>
              <a:rPr lang="en-US" sz="2800" dirty="0" smtClean="0"/>
              <a:t>The RCT</a:t>
            </a:r>
          </a:p>
          <a:p>
            <a:pPr lvl="1"/>
            <a:r>
              <a:rPr lang="en-US" sz="2400" dirty="0" smtClean="0"/>
              <a:t>Control seeds: random sample of 2% of the entire network (3.2M nodes)</a:t>
            </a:r>
          </a:p>
          <a:p>
            <a:pPr lvl="1"/>
            <a:r>
              <a:rPr lang="en-US" sz="2400" dirty="0" smtClean="0"/>
              <a:t>Experimental seeds: all adopters of Yahoo! Go from 6/1/2007 to 10/31/2007 (0.5M nodes)</a:t>
            </a:r>
          </a:p>
          <a:p>
            <a:pPr marL="914400" lvl="2" indent="0">
              <a:buNone/>
            </a:pPr>
            <a:r>
              <a:rPr lang="en-US" sz="2000" dirty="0"/>
              <a:t>	</a:t>
            </a:r>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Aral, L. </a:t>
            </a:r>
            <a:r>
              <a:rPr lang="en-US" altLang="zh-CN" sz="1400" kern="0" dirty="0" err="1" smtClean="0">
                <a:latin typeface="+mn-lt"/>
                <a:ea typeface="+mn-ea"/>
              </a:rPr>
              <a:t>Muchnik</a:t>
            </a:r>
            <a:r>
              <a:rPr lang="en-US" altLang="zh-CN" sz="1400" kern="0" dirty="0" smtClean="0">
                <a:latin typeface="+mn-lt"/>
                <a:ea typeface="+mn-ea"/>
              </a:rPr>
              <a:t>, and A. </a:t>
            </a:r>
            <a:r>
              <a:rPr lang="en-US" altLang="zh-CN" sz="1400" kern="0" dirty="0" err="1" smtClean="0">
                <a:latin typeface="+mn-lt"/>
                <a:ea typeface="+mn-ea"/>
              </a:rPr>
              <a:t>Sundararajan</a:t>
            </a:r>
            <a:r>
              <a:rPr lang="en-US" altLang="zh-CN" sz="1400" kern="0" dirty="0" smtClean="0">
                <a:latin typeface="+mn-lt"/>
                <a:ea typeface="+mn-ea"/>
              </a:rPr>
              <a:t>. Distinguishing influence-based contagion from </a:t>
            </a:r>
            <a:r>
              <a:rPr lang="en-US" altLang="zh-CN" sz="1400" kern="0" dirty="0" err="1" smtClean="0">
                <a:latin typeface="+mn-lt"/>
                <a:ea typeface="+mn-ea"/>
              </a:rPr>
              <a:t>homophily</a:t>
            </a:r>
            <a:r>
              <a:rPr lang="en-US" altLang="zh-CN" sz="1400" kern="0" dirty="0" smtClean="0">
                <a:latin typeface="+mn-lt"/>
                <a:ea typeface="+mn-ea"/>
              </a:rPr>
              <a:t>-driven diffusion in dynamic networks. PNAS</a:t>
            </a:r>
            <a:r>
              <a:rPr lang="en-US" altLang="zh-CN" sz="1400" kern="0" dirty="0">
                <a:latin typeface="+mn-lt"/>
                <a:ea typeface="+mn-ea"/>
              </a:rPr>
              <a:t>, </a:t>
            </a:r>
            <a:r>
              <a:rPr lang="en-US" altLang="zh-CN" sz="1400" kern="0" dirty="0" smtClean="0">
                <a:latin typeface="+mn-lt"/>
                <a:ea typeface="+mn-ea"/>
              </a:rPr>
              <a:t>106 (51):21544-21549, 2009.</a:t>
            </a:r>
          </a:p>
        </p:txBody>
      </p:sp>
    </p:spTree>
    <p:extLst>
      <p:ext uri="{BB962C8B-B14F-4D97-AF65-F5344CB8AC3E}">
        <p14:creationId xmlns:p14="http://schemas.microsoft.com/office/powerpoint/2010/main" val="1652837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of Influence?</a:t>
            </a:r>
            <a:endParaRPr lang="en-US" dirty="0"/>
          </a:p>
        </p:txBody>
      </p:sp>
      <p:pic>
        <p:nvPicPr>
          <p:cNvPr id="4" name="Picture 3" descr="Screen Shot 2013-01-28 at 11.04.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3" y="1107307"/>
            <a:ext cx="8769825" cy="5293497"/>
          </a:xfrm>
          <a:prstGeom prst="rect">
            <a:avLst/>
          </a:prstGeom>
        </p:spPr>
      </p:pic>
      <p:sp>
        <p:nvSpPr>
          <p:cNvPr id="5" name="云形标注 10"/>
          <p:cNvSpPr/>
          <p:nvPr/>
        </p:nvSpPr>
        <p:spPr>
          <a:xfrm>
            <a:off x="1219200" y="5334000"/>
            <a:ext cx="3136900" cy="933636"/>
          </a:xfrm>
          <a:prstGeom prst="cloudCallout">
            <a:avLst>
              <a:gd name="adj1" fmla="val -3696"/>
              <a:gd name="adj2" fmla="val -547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dirty="0" smtClean="0">
                <a:solidFill>
                  <a:srgbClr val="FF0000"/>
                </a:solidFill>
              </a:rPr>
              <a:t>Is the setting fair?</a:t>
            </a:r>
            <a:endParaRPr lang="zh-CN" altLang="en-US" sz="2000" dirty="0">
              <a:solidFill>
                <a:srgbClr val="FF0000"/>
              </a:solidFill>
            </a:endParaRPr>
          </a:p>
        </p:txBody>
      </p:sp>
    </p:spTree>
    <p:extLst>
      <p:ext uri="{BB962C8B-B14F-4D97-AF65-F5344CB8AC3E}">
        <p14:creationId xmlns:p14="http://schemas.microsoft.com/office/powerpoint/2010/main" val="36371677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Matched </a:t>
            </a:r>
            <a:r>
              <a:rPr lang="en-US" dirty="0"/>
              <a:t>S</a:t>
            </a:r>
            <a:r>
              <a:rPr lang="en-US" dirty="0" smtClean="0"/>
              <a:t>ampling Estimation</a:t>
            </a:r>
            <a:endParaRPr lang="en-US" dirty="0"/>
          </a:p>
        </p:txBody>
      </p:sp>
      <p:sp>
        <p:nvSpPr>
          <p:cNvPr id="3" name="Content Placeholder 2"/>
          <p:cNvSpPr>
            <a:spLocks noGrp="1"/>
          </p:cNvSpPr>
          <p:nvPr>
            <p:ph idx="1"/>
          </p:nvPr>
        </p:nvSpPr>
        <p:spPr>
          <a:xfrm>
            <a:off x="330200" y="1066801"/>
            <a:ext cx="9493250" cy="4776788"/>
          </a:xfrm>
        </p:spPr>
        <p:txBody>
          <a:bodyPr/>
          <a:lstStyle/>
          <a:p>
            <a:r>
              <a:rPr lang="en-US" altLang="zh-CN" sz="2800" dirty="0" smtClean="0">
                <a:solidFill>
                  <a:srgbClr val="FF0000"/>
                </a:solidFill>
              </a:rPr>
              <a:t>Bias</a:t>
            </a:r>
            <a:r>
              <a:rPr lang="en-US" altLang="zh-CN" sz="2800" dirty="0" smtClean="0"/>
              <a:t> of existing randomized methods</a:t>
            </a:r>
          </a:p>
          <a:p>
            <a:pPr lvl="1"/>
            <a:r>
              <a:rPr lang="en-US" altLang="zh-CN" sz="2400" dirty="0" smtClean="0"/>
              <a:t>Adopters are more likely to have adopter friends than non-adopters</a:t>
            </a:r>
          </a:p>
          <a:p>
            <a:r>
              <a:rPr lang="en-US" sz="2800" dirty="0" smtClean="0"/>
              <a:t>Matched </a:t>
            </a:r>
            <a:r>
              <a:rPr lang="en-US" sz="2800" dirty="0"/>
              <a:t>sampling </a:t>
            </a:r>
            <a:r>
              <a:rPr lang="en-US" sz="2800" dirty="0" smtClean="0"/>
              <a:t>estimation</a:t>
            </a:r>
            <a:r>
              <a:rPr lang="en-US" sz="2800" dirty="0"/>
              <a:t>	</a:t>
            </a:r>
          </a:p>
          <a:p>
            <a:pPr lvl="1"/>
            <a:r>
              <a:rPr lang="en-US" altLang="zh-CN" sz="2400" dirty="0" smtClean="0"/>
              <a:t>Match </a:t>
            </a:r>
            <a:r>
              <a:rPr lang="en-US" altLang="zh-CN" sz="2400" dirty="0"/>
              <a:t>the treated </a:t>
            </a:r>
            <a:r>
              <a:rPr lang="en-US" altLang="zh-CN" sz="2400" dirty="0" smtClean="0"/>
              <a:t>observations with </a:t>
            </a:r>
            <a:r>
              <a:rPr lang="en-US" altLang="zh-CN" sz="2400" dirty="0"/>
              <a:t>untreated </a:t>
            </a:r>
            <a:r>
              <a:rPr lang="en-US" altLang="zh-CN" sz="2400" dirty="0" smtClean="0">
                <a:solidFill>
                  <a:srgbClr val="FF0000"/>
                </a:solidFill>
              </a:rPr>
              <a:t>who </a:t>
            </a:r>
            <a:r>
              <a:rPr lang="en-US" altLang="zh-CN" sz="2400" dirty="0">
                <a:solidFill>
                  <a:srgbClr val="FF0000"/>
                </a:solidFill>
              </a:rPr>
              <a:t>are as likely to have </a:t>
            </a:r>
            <a:r>
              <a:rPr lang="en-US" altLang="zh-CN" sz="2400" dirty="0" smtClean="0">
                <a:solidFill>
                  <a:srgbClr val="FF0000"/>
                </a:solidFill>
              </a:rPr>
              <a:t>been treated</a:t>
            </a:r>
            <a:r>
              <a:rPr lang="en-US" altLang="zh-CN" sz="2400" dirty="0">
                <a:solidFill>
                  <a:srgbClr val="FF0000"/>
                </a:solidFill>
              </a:rPr>
              <a:t>, conditional on a vector of </a:t>
            </a:r>
            <a:r>
              <a:rPr lang="en-US" altLang="zh-CN" sz="2400" dirty="0" smtClean="0">
                <a:solidFill>
                  <a:srgbClr val="FF0000"/>
                </a:solidFill>
              </a:rPr>
              <a:t>observable </a:t>
            </a:r>
            <a:r>
              <a:rPr lang="en-US" altLang="zh-CN" sz="2400" dirty="0">
                <a:solidFill>
                  <a:srgbClr val="FF0000"/>
                </a:solidFill>
              </a:rPr>
              <a:t>characteristics</a:t>
            </a:r>
            <a:r>
              <a:rPr lang="en-US" altLang="zh-CN" sz="2400" dirty="0"/>
              <a:t>, but who were </a:t>
            </a:r>
            <a:r>
              <a:rPr lang="en-US" altLang="zh-CN" sz="2400" dirty="0" smtClean="0"/>
              <a:t>not treated</a:t>
            </a:r>
          </a:p>
        </p:txBody>
      </p:sp>
      <p:pic>
        <p:nvPicPr>
          <p:cNvPr id="6" name="Picture 5"/>
          <p:cNvPicPr>
            <a:picLocks noChangeAspect="1"/>
          </p:cNvPicPr>
          <p:nvPr/>
        </p:nvPicPr>
        <p:blipFill>
          <a:blip r:embed="rId2"/>
          <a:stretch>
            <a:fillRect/>
          </a:stretch>
        </p:blipFill>
        <p:spPr>
          <a:xfrm>
            <a:off x="3136901" y="4114800"/>
            <a:ext cx="3322639" cy="533400"/>
          </a:xfrm>
          <a:prstGeom prst="rect">
            <a:avLst/>
          </a:prstGeom>
        </p:spPr>
      </p:pic>
      <p:sp>
        <p:nvSpPr>
          <p:cNvPr id="7" name="Rectangle 6"/>
          <p:cNvSpPr/>
          <p:nvPr/>
        </p:nvSpPr>
        <p:spPr>
          <a:xfrm>
            <a:off x="5695950" y="4191000"/>
            <a:ext cx="577850" cy="457200"/>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769100" y="4114800"/>
            <a:ext cx="2262260" cy="5334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All attributes associated with user</a:t>
            </a:r>
            <a:r>
              <a:rPr lang="en-US" sz="1400" i="1" dirty="0" smtClean="0">
                <a:solidFill>
                  <a:srgbClr val="000000"/>
                </a:solidFill>
                <a:latin typeface="Times New Roman"/>
                <a:cs typeface="Times New Roman"/>
              </a:rPr>
              <a:t>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at time </a:t>
            </a:r>
            <a:r>
              <a:rPr lang="en-US" sz="1400" i="1" dirty="0" smtClean="0">
                <a:solidFill>
                  <a:srgbClr val="000000"/>
                </a:solidFill>
                <a:latin typeface="Times New Roman"/>
                <a:cs typeface="Times New Roman"/>
              </a:rPr>
              <a:t>t</a:t>
            </a:r>
            <a:endParaRPr lang="en-US" sz="1400" i="1" dirty="0">
              <a:solidFill>
                <a:srgbClr val="000000"/>
              </a:solidFill>
              <a:latin typeface="Times New Roman"/>
              <a:cs typeface="Times New Roman"/>
            </a:endParaRPr>
          </a:p>
        </p:txBody>
      </p:sp>
      <p:cxnSp>
        <p:nvCxnSpPr>
          <p:cNvPr id="9" name="Straight Arrow Connector 8"/>
          <p:cNvCxnSpPr>
            <a:stCxn id="8" idx="1"/>
            <a:endCxn id="7" idx="3"/>
          </p:cNvCxnSpPr>
          <p:nvPr/>
        </p:nvCxnSpPr>
        <p:spPr>
          <a:xfrm flipH="1">
            <a:off x="6273800" y="4381500"/>
            <a:ext cx="495300" cy="381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2750" y="4724400"/>
            <a:ext cx="3302000" cy="5334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A binary variable indicating whether user </a:t>
            </a:r>
            <a:r>
              <a:rPr lang="en-US" sz="1400" i="1" dirty="0" err="1" smtClean="0">
                <a:solidFill>
                  <a:srgbClr val="000000"/>
                </a:solidFill>
                <a:latin typeface="Times New Roman"/>
                <a:cs typeface="Times New Roman"/>
              </a:rPr>
              <a:t>i</a:t>
            </a:r>
            <a:r>
              <a:rPr lang="en-US" sz="1400" dirty="0" smtClean="0">
                <a:solidFill>
                  <a:srgbClr val="000000"/>
                </a:solidFill>
                <a:latin typeface="Times New Roman"/>
                <a:cs typeface="Times New Roman"/>
              </a:rPr>
              <a:t> will be treated at time </a:t>
            </a:r>
            <a:r>
              <a:rPr lang="en-US" sz="1400" i="1" dirty="0" smtClean="0">
                <a:solidFill>
                  <a:srgbClr val="000000"/>
                </a:solidFill>
                <a:latin typeface="Times New Roman"/>
                <a:cs typeface="Times New Roman"/>
              </a:rPr>
              <a:t>t</a:t>
            </a:r>
            <a:endParaRPr lang="en-US" sz="1400" i="1" dirty="0">
              <a:solidFill>
                <a:srgbClr val="000000"/>
              </a:solidFill>
              <a:latin typeface="Times New Roman"/>
              <a:cs typeface="Times New Roman"/>
            </a:endParaRPr>
          </a:p>
        </p:txBody>
      </p:sp>
      <p:cxnSp>
        <p:nvCxnSpPr>
          <p:cNvPr id="15" name="Straight Arrow Connector 14"/>
          <p:cNvCxnSpPr>
            <a:stCxn id="14" idx="0"/>
            <a:endCxn id="19" idx="1"/>
          </p:cNvCxnSpPr>
          <p:nvPr/>
        </p:nvCxnSpPr>
        <p:spPr>
          <a:xfrm flipV="1">
            <a:off x="2063750" y="4419600"/>
            <a:ext cx="2393950" cy="3048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57700" y="4191000"/>
            <a:ext cx="1073150" cy="457200"/>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65100" y="5334000"/>
            <a:ext cx="9575800" cy="1219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800000"/>
                </a:solidFill>
                <a:latin typeface="Times New Roman"/>
                <a:cs typeface="Times New Roman"/>
              </a:rPr>
              <a:t>The new RCT:</a:t>
            </a:r>
          </a:p>
          <a:p>
            <a:pPr marL="285750" indent="-285750">
              <a:buFontTx/>
              <a:buChar char="-"/>
            </a:pPr>
            <a:r>
              <a:rPr lang="en-US" b="1" dirty="0" smtClean="0">
                <a:solidFill>
                  <a:srgbClr val="0000CC"/>
                </a:solidFill>
                <a:latin typeface="Times New Roman"/>
                <a:cs typeface="Times New Roman"/>
              </a:rPr>
              <a:t>Treatment group: </a:t>
            </a:r>
            <a:r>
              <a:rPr lang="en-US" dirty="0" smtClean="0">
                <a:solidFill>
                  <a:srgbClr val="000000"/>
                </a:solidFill>
                <a:latin typeface="Times New Roman"/>
                <a:cs typeface="Times New Roman"/>
              </a:rPr>
              <a:t>a user </a:t>
            </a:r>
            <a:r>
              <a:rPr lang="en-US" i="1" dirty="0" err="1" smtClean="0">
                <a:solidFill>
                  <a:srgbClr val="000000"/>
                </a:solidFill>
                <a:latin typeface="Times New Roman"/>
                <a:cs typeface="Times New Roman"/>
              </a:rPr>
              <a:t>i</a:t>
            </a:r>
            <a:r>
              <a:rPr lang="en-US" dirty="0" smtClean="0">
                <a:solidFill>
                  <a:srgbClr val="000000"/>
                </a:solidFill>
                <a:latin typeface="Times New Roman"/>
                <a:cs typeface="Times New Roman"/>
              </a:rPr>
              <a:t> who have </a:t>
            </a:r>
            <a:r>
              <a:rPr lang="en-US" i="1" dirty="0" smtClean="0">
                <a:solidFill>
                  <a:srgbClr val="000000"/>
                </a:solidFill>
                <a:latin typeface="Times New Roman"/>
                <a:cs typeface="Times New Roman"/>
              </a:rPr>
              <a:t>k</a:t>
            </a:r>
            <a:r>
              <a:rPr lang="en-US" dirty="0" smtClean="0">
                <a:solidFill>
                  <a:srgbClr val="000000"/>
                </a:solidFill>
                <a:latin typeface="Times New Roman"/>
                <a:cs typeface="Times New Roman"/>
              </a:rPr>
              <a:t> friends have adopted the Y! Go at time </a:t>
            </a:r>
            <a:r>
              <a:rPr lang="en-US" i="1" dirty="0" smtClean="0">
                <a:solidFill>
                  <a:srgbClr val="000000"/>
                </a:solidFill>
                <a:latin typeface="Times New Roman"/>
                <a:cs typeface="Times New Roman"/>
              </a:rPr>
              <a:t>t</a:t>
            </a:r>
            <a:r>
              <a:rPr lang="en-US" dirty="0" smtClean="0">
                <a:solidFill>
                  <a:srgbClr val="000000"/>
                </a:solidFill>
                <a:latin typeface="Times New Roman"/>
                <a:cs typeface="Times New Roman"/>
              </a:rPr>
              <a:t>;</a:t>
            </a:r>
          </a:p>
          <a:p>
            <a:pPr marL="285750" indent="-285750">
              <a:buFontTx/>
              <a:buChar char="-"/>
            </a:pPr>
            <a:r>
              <a:rPr lang="en-US" b="1" dirty="0" smtClean="0">
                <a:solidFill>
                  <a:srgbClr val="0000CC"/>
                </a:solidFill>
                <a:latin typeface="Times New Roman"/>
                <a:cs typeface="Times New Roman"/>
              </a:rPr>
              <a:t>Controlled group: </a:t>
            </a:r>
            <a:r>
              <a:rPr lang="en-US" dirty="0" smtClean="0">
                <a:solidFill>
                  <a:srgbClr val="000000"/>
                </a:solidFill>
                <a:latin typeface="Times New Roman"/>
                <a:cs typeface="Times New Roman"/>
              </a:rPr>
              <a:t>a matched user </a:t>
            </a:r>
            <a:r>
              <a:rPr lang="en-US" i="1" dirty="0" smtClean="0">
                <a:solidFill>
                  <a:srgbClr val="000000"/>
                </a:solidFill>
                <a:latin typeface="Times New Roman"/>
                <a:cs typeface="Times New Roman"/>
              </a:rPr>
              <a:t>j</a:t>
            </a:r>
            <a:r>
              <a:rPr lang="en-US" dirty="0" smtClean="0">
                <a:solidFill>
                  <a:srgbClr val="000000"/>
                </a:solidFill>
                <a:latin typeface="Times New Roman"/>
                <a:cs typeface="Times New Roman"/>
              </a:rPr>
              <a:t> who do not have </a:t>
            </a:r>
            <a:r>
              <a:rPr lang="en-US" i="1" dirty="0" smtClean="0">
                <a:solidFill>
                  <a:srgbClr val="000000"/>
                </a:solidFill>
                <a:latin typeface="Times New Roman"/>
                <a:cs typeface="Times New Roman"/>
              </a:rPr>
              <a:t>k</a:t>
            </a:r>
            <a:r>
              <a:rPr lang="en-US" dirty="0" smtClean="0">
                <a:solidFill>
                  <a:srgbClr val="000000"/>
                </a:solidFill>
                <a:latin typeface="Times New Roman"/>
                <a:cs typeface="Times New Roman"/>
              </a:rPr>
              <a:t> friends adopt Y! Go at time </a:t>
            </a:r>
            <a:r>
              <a:rPr lang="en-US" i="1" dirty="0" smtClean="0">
                <a:solidFill>
                  <a:srgbClr val="000000"/>
                </a:solidFill>
                <a:latin typeface="Times New Roman"/>
                <a:cs typeface="Times New Roman"/>
              </a:rPr>
              <a:t>t, </a:t>
            </a:r>
            <a:r>
              <a:rPr lang="en-US" dirty="0" smtClean="0">
                <a:solidFill>
                  <a:srgbClr val="000000"/>
                </a:solidFill>
                <a:latin typeface="Times New Roman"/>
                <a:cs typeface="Times New Roman"/>
              </a:rPr>
              <a:t>but is very likely to have </a:t>
            </a:r>
            <a:r>
              <a:rPr lang="en-US" i="1" dirty="0" smtClean="0">
                <a:solidFill>
                  <a:srgbClr val="000000"/>
                </a:solidFill>
                <a:latin typeface="Times New Roman"/>
                <a:cs typeface="Times New Roman"/>
              </a:rPr>
              <a:t>k</a:t>
            </a:r>
            <a:r>
              <a:rPr lang="en-US" dirty="0" smtClean="0">
                <a:solidFill>
                  <a:srgbClr val="000000"/>
                </a:solidFill>
                <a:latin typeface="Times New Roman"/>
                <a:cs typeface="Times New Roman"/>
              </a:rPr>
              <a:t> friends to adopt </a:t>
            </a:r>
            <a:r>
              <a:rPr lang="en-US" dirty="0" err="1" smtClean="0">
                <a:solidFill>
                  <a:srgbClr val="000000"/>
                </a:solidFill>
                <a:latin typeface="Times New Roman"/>
                <a:cs typeface="Times New Roman"/>
              </a:rPr>
              <a:t>Y!Go</a:t>
            </a:r>
            <a:r>
              <a:rPr lang="en-US" dirty="0" smtClean="0">
                <a:solidFill>
                  <a:srgbClr val="000000"/>
                </a:solidFill>
                <a:latin typeface="Times New Roman"/>
                <a:cs typeface="Times New Roman"/>
              </a:rPr>
              <a:t> at time</a:t>
            </a:r>
            <a:r>
              <a:rPr lang="en-US" i="1" dirty="0" smtClean="0">
                <a:solidFill>
                  <a:srgbClr val="000000"/>
                </a:solidFill>
                <a:latin typeface="Times New Roman"/>
                <a:cs typeface="Times New Roman"/>
              </a:rPr>
              <a:t> t</a:t>
            </a:r>
            <a:r>
              <a:rPr lang="en-US" dirty="0" smtClean="0">
                <a:solidFill>
                  <a:srgbClr val="000000"/>
                </a:solidFill>
                <a:latin typeface="Times New Roman"/>
                <a:cs typeface="Times New Roman"/>
              </a:rPr>
              <a:t>, i.e., |</a:t>
            </a:r>
            <a:r>
              <a:rPr lang="en-US" i="1" dirty="0" smtClean="0">
                <a:solidFill>
                  <a:srgbClr val="000000"/>
                </a:solidFill>
                <a:latin typeface="Times New Roman"/>
                <a:cs typeface="Times New Roman"/>
              </a:rPr>
              <a:t>p</a:t>
            </a:r>
            <a:r>
              <a:rPr lang="en-US" i="1" baseline="-25000" dirty="0" smtClean="0">
                <a:solidFill>
                  <a:srgbClr val="000000"/>
                </a:solidFill>
                <a:latin typeface="Times New Roman"/>
                <a:cs typeface="Times New Roman"/>
              </a:rPr>
              <a:t>it </a:t>
            </a:r>
            <a:r>
              <a:rPr lang="en-US" dirty="0" smtClean="0">
                <a:solidFill>
                  <a:srgbClr val="000000"/>
                </a:solidFill>
                <a:latin typeface="Times New Roman"/>
                <a:cs typeface="Times New Roman"/>
              </a:rPr>
              <a:t>- </a:t>
            </a:r>
            <a:r>
              <a:rPr lang="en-US" i="1" dirty="0" err="1" smtClean="0">
                <a:solidFill>
                  <a:srgbClr val="000000"/>
                </a:solidFill>
                <a:latin typeface="Times New Roman"/>
                <a:cs typeface="Times New Roman"/>
              </a:rPr>
              <a:t>p</a:t>
            </a:r>
            <a:r>
              <a:rPr lang="en-US" i="1" baseline="-25000" dirty="0" err="1" smtClean="0">
                <a:solidFill>
                  <a:srgbClr val="000000"/>
                </a:solidFill>
                <a:latin typeface="Times New Roman"/>
                <a:cs typeface="Times New Roman"/>
              </a:rPr>
              <a:t>jt</a:t>
            </a:r>
            <a:r>
              <a:rPr lang="en-US" dirty="0" smtClean="0">
                <a:solidFill>
                  <a:srgbClr val="000000"/>
                </a:solidFill>
                <a:latin typeface="Times New Roman"/>
                <a:cs typeface="Times New Roman"/>
              </a:rPr>
              <a:t>|&lt;</a:t>
            </a:r>
            <a:r>
              <a:rPr lang="en-US" i="1" dirty="0" err="1" smtClean="0">
                <a:solidFill>
                  <a:srgbClr val="000000"/>
                </a:solidFill>
                <a:latin typeface="Times New Roman"/>
                <a:cs typeface="Times New Roman"/>
              </a:rPr>
              <a:t>σ</a:t>
            </a:r>
            <a:endParaRPr lang="en-US" i="1" dirty="0">
              <a:solidFill>
                <a:srgbClr val="000000"/>
              </a:solidFill>
              <a:latin typeface="Times New Roman"/>
              <a:cs typeface="Times New Roman"/>
            </a:endParaRPr>
          </a:p>
        </p:txBody>
      </p:sp>
    </p:spTree>
    <p:extLst>
      <p:ext uri="{BB962C8B-B14F-4D97-AF65-F5344CB8AC3E}">
        <p14:creationId xmlns:p14="http://schemas.microsoft.com/office/powerpoint/2010/main" val="3345076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9"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5" y="188913"/>
            <a:ext cx="9634537" cy="792162"/>
          </a:xfrm>
        </p:spPr>
        <p:txBody>
          <a:bodyPr/>
          <a:lstStyle/>
          <a:p>
            <a:r>
              <a:rPr lang="en-US" sz="3600" dirty="0" smtClean="0"/>
              <a:t>Results—</a:t>
            </a:r>
            <a:r>
              <a:rPr lang="en-US" sz="2800" dirty="0" smtClean="0">
                <a:solidFill>
                  <a:srgbClr val="000000"/>
                </a:solidFill>
                <a:latin typeface="Times New Roman"/>
                <a:cs typeface="Times New Roman"/>
              </a:rPr>
              <a:t>Random </a:t>
            </a:r>
            <a:r>
              <a:rPr lang="en-US" sz="2800" dirty="0">
                <a:solidFill>
                  <a:srgbClr val="000000"/>
                </a:solidFill>
                <a:latin typeface="Times New Roman"/>
                <a:cs typeface="Times New Roman"/>
              </a:rPr>
              <a:t>sampling and Matched sampling</a:t>
            </a:r>
            <a:r>
              <a:rPr lang="en-US" sz="3600" dirty="0">
                <a:solidFill>
                  <a:srgbClr val="000000"/>
                </a:solidFill>
                <a:latin typeface="Times New Roman"/>
                <a:cs typeface="Times New Roman"/>
              </a:rPr>
              <a:t> </a:t>
            </a:r>
            <a:endParaRPr lang="en-US" sz="3200" dirty="0"/>
          </a:p>
        </p:txBody>
      </p:sp>
      <p:pic>
        <p:nvPicPr>
          <p:cNvPr id="3" name="Picture 2" descr="Screen Shot 2013-01-28 at 11.36.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1" y="990600"/>
            <a:ext cx="6160241" cy="2781300"/>
          </a:xfrm>
          <a:prstGeom prst="rect">
            <a:avLst/>
          </a:prstGeom>
        </p:spPr>
      </p:pic>
      <p:pic>
        <p:nvPicPr>
          <p:cNvPr id="5" name="Picture 4" descr="Screen Shot 2013-01-28 at 11.3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200" y="3886200"/>
            <a:ext cx="6108700" cy="2826648"/>
          </a:xfrm>
          <a:prstGeom prst="rect">
            <a:avLst/>
          </a:prstGeom>
        </p:spPr>
      </p:pic>
      <p:sp>
        <p:nvSpPr>
          <p:cNvPr id="6" name="Rectangle 5"/>
          <p:cNvSpPr/>
          <p:nvPr/>
        </p:nvSpPr>
        <p:spPr>
          <a:xfrm>
            <a:off x="247650" y="2514600"/>
            <a:ext cx="3136900" cy="266700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rgbClr val="000000"/>
                </a:solidFill>
                <a:latin typeface="Times New Roman"/>
                <a:cs typeface="Times New Roman"/>
              </a:rPr>
              <a:t>The </a:t>
            </a:r>
            <a:r>
              <a:rPr lang="en-US" sz="2000" dirty="0">
                <a:solidFill>
                  <a:srgbClr val="000000"/>
                </a:solidFill>
                <a:latin typeface="Times New Roman"/>
                <a:cs typeface="Times New Roman"/>
              </a:rPr>
              <a:t>fraction of </a:t>
            </a:r>
            <a:r>
              <a:rPr lang="en-US" sz="2000" dirty="0" smtClean="0">
                <a:solidFill>
                  <a:srgbClr val="000000"/>
                </a:solidFill>
                <a:latin typeface="Times New Roman"/>
                <a:cs typeface="Times New Roman"/>
              </a:rPr>
              <a:t>observed treated to untreated adopters (n</a:t>
            </a:r>
            <a:r>
              <a:rPr lang="en-US" sz="2000" baseline="-25000" dirty="0" smtClean="0">
                <a:solidFill>
                  <a:srgbClr val="000000"/>
                </a:solidFill>
                <a:latin typeface="Times New Roman"/>
                <a:cs typeface="Times New Roman"/>
              </a:rPr>
              <a:t>+</a:t>
            </a:r>
            <a:r>
              <a:rPr lang="en-US" sz="2000" dirty="0" smtClean="0">
                <a:solidFill>
                  <a:srgbClr val="000000"/>
                </a:solidFill>
                <a:latin typeface="Times New Roman"/>
                <a:cs typeface="Times New Roman"/>
              </a:rPr>
              <a:t>/n</a:t>
            </a:r>
            <a:r>
              <a:rPr lang="en-US" sz="2000" baseline="-25000" dirty="0" smtClean="0">
                <a:solidFill>
                  <a:srgbClr val="000000"/>
                </a:solidFill>
                <a:latin typeface="Times New Roman"/>
                <a:cs typeface="Times New Roman"/>
              </a:rPr>
              <a:t>-</a:t>
            </a:r>
            <a:r>
              <a:rPr lang="en-US" sz="2000" dirty="0" smtClean="0">
                <a:solidFill>
                  <a:srgbClr val="000000"/>
                </a:solidFill>
                <a:latin typeface="Times New Roman"/>
                <a:cs typeface="Times New Roman"/>
              </a:rPr>
              <a:t>) under: </a:t>
            </a:r>
          </a:p>
          <a:p>
            <a:r>
              <a:rPr lang="en-US" sz="2000" dirty="0" smtClean="0">
                <a:solidFill>
                  <a:srgbClr val="0000FF"/>
                </a:solidFill>
                <a:latin typeface="Times New Roman"/>
                <a:cs typeface="Times New Roman"/>
              </a:rPr>
              <a:t>(a) Random sampling;</a:t>
            </a:r>
          </a:p>
          <a:p>
            <a:r>
              <a:rPr lang="en-US" sz="2000" dirty="0" smtClean="0">
                <a:solidFill>
                  <a:srgbClr val="FF0000"/>
                </a:solidFill>
                <a:latin typeface="Times New Roman"/>
                <a:cs typeface="Times New Roman"/>
              </a:rPr>
              <a:t>(b) Matched sampling.</a:t>
            </a:r>
            <a:endParaRPr lang="en-US" sz="2000" dirty="0">
              <a:solidFill>
                <a:srgbClr val="FF0000"/>
              </a:solidFill>
              <a:latin typeface="Times New Roman"/>
              <a:cs typeface="Times New Roman"/>
            </a:endParaRPr>
          </a:p>
        </p:txBody>
      </p:sp>
      <p:cxnSp>
        <p:nvCxnSpPr>
          <p:cNvPr id="7" name="Straight Arrow Connector 6"/>
          <p:cNvCxnSpPr/>
          <p:nvPr/>
        </p:nvCxnSpPr>
        <p:spPr>
          <a:xfrm flipV="1">
            <a:off x="2806700" y="2819400"/>
            <a:ext cx="1568450" cy="1371600"/>
          </a:xfrm>
          <a:prstGeom prst="straightConnector1">
            <a:avLst/>
          </a:prstGeom>
          <a:ln w="28575"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806700" y="4572000"/>
            <a:ext cx="1155700" cy="228600"/>
          </a:xfrm>
          <a:prstGeom prst="straightConnector1">
            <a:avLst/>
          </a:prstGeom>
          <a:ln w="28575"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77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Two More Methods</a:t>
            </a:r>
            <a:endParaRPr lang="en-US" dirty="0"/>
          </a:p>
        </p:txBody>
      </p:sp>
      <p:sp>
        <p:nvSpPr>
          <p:cNvPr id="3" name="Content Placeholder 2"/>
          <p:cNvSpPr>
            <a:spLocks noGrp="1"/>
          </p:cNvSpPr>
          <p:nvPr>
            <p:ph idx="1"/>
          </p:nvPr>
        </p:nvSpPr>
        <p:spPr/>
        <p:txBody>
          <a:bodyPr/>
          <a:lstStyle/>
          <a:p>
            <a:r>
              <a:rPr lang="en-US" sz="2800" dirty="0" smtClean="0">
                <a:solidFill>
                  <a:srgbClr val="800000"/>
                </a:solidFill>
              </a:rPr>
              <a:t>Shuffle test: </a:t>
            </a:r>
            <a:r>
              <a:rPr lang="en-US" sz="2800" dirty="0" smtClean="0"/>
              <a:t>shuffle the activation time of users.</a:t>
            </a:r>
          </a:p>
          <a:p>
            <a:pPr lvl="1"/>
            <a:r>
              <a:rPr lang="en-US" sz="2400" dirty="0" smtClean="0"/>
              <a:t>If social influence does not play a role, then the timing of activation should be independent of the timing of activation of others. </a:t>
            </a:r>
          </a:p>
          <a:p>
            <a:pPr lvl="1"/>
            <a:endParaRPr lang="en-US" sz="2400" dirty="0" smtClean="0"/>
          </a:p>
          <a:p>
            <a:r>
              <a:rPr lang="en-US" sz="2800" dirty="0" smtClean="0">
                <a:solidFill>
                  <a:srgbClr val="800000"/>
                </a:solidFill>
              </a:rPr>
              <a:t>Reverse test: </a:t>
            </a:r>
            <a:r>
              <a:rPr lang="en-US" sz="2800" dirty="0" smtClean="0"/>
              <a:t>reserve the direction of all edges.</a:t>
            </a:r>
          </a:p>
          <a:p>
            <a:pPr lvl="1"/>
            <a:r>
              <a:rPr lang="en-US" sz="2400" dirty="0"/>
              <a:t>S</a:t>
            </a:r>
            <a:r>
              <a:rPr lang="en-US" sz="2400" dirty="0" smtClean="0"/>
              <a:t>ocial influence </a:t>
            </a:r>
            <a:r>
              <a:rPr lang="en-US" sz="2400" dirty="0"/>
              <a:t>spreads in the </a:t>
            </a:r>
            <a:r>
              <a:rPr lang="en-US" sz="2400" dirty="0" smtClean="0"/>
              <a:t>direction specified </a:t>
            </a:r>
            <a:r>
              <a:rPr lang="en-US" sz="2400" dirty="0"/>
              <a:t>by the edges of the graph, and hence reversing </a:t>
            </a:r>
            <a:r>
              <a:rPr lang="en-US" sz="2400" dirty="0" smtClean="0"/>
              <a:t>the edges </a:t>
            </a:r>
            <a:r>
              <a:rPr lang="en-US" sz="2400" dirty="0"/>
              <a:t>should intuitively change the estimate of the </a:t>
            </a:r>
            <a:r>
              <a:rPr lang="en-US" sz="2400" dirty="0" smtClean="0"/>
              <a:t>correlation</a:t>
            </a:r>
            <a:r>
              <a:rPr lang="en-US" sz="2400" dirty="0"/>
              <a:t>.</a:t>
            </a:r>
          </a:p>
        </p:txBody>
      </p:sp>
    </p:spTree>
    <p:extLst>
      <p:ext uri="{BB962C8B-B14F-4D97-AF65-F5344CB8AC3E}">
        <p14:creationId xmlns:p14="http://schemas.microsoft.com/office/powerpoint/2010/main" val="2298466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915" y="188913"/>
            <a:ext cx="9634537" cy="792162"/>
          </a:xfrm>
        </p:spPr>
        <p:txBody>
          <a:bodyPr/>
          <a:lstStyle/>
          <a:p>
            <a:r>
              <a:rPr kumimoji="1" lang="en-US" altLang="zh-CN" dirty="0" smtClean="0"/>
              <a:t>Example: Following Influence Test</a:t>
            </a:r>
            <a:endParaRPr kumimoji="1" lang="zh-CN" altLang="en-US" dirty="0"/>
          </a:p>
        </p:txBody>
      </p:sp>
      <p:pic>
        <p:nvPicPr>
          <p:cNvPr id="5" name="Picture 3"/>
          <p:cNvPicPr>
            <a:picLocks noChangeAspect="1" noChangeArrowheads="1"/>
          </p:cNvPicPr>
          <p:nvPr/>
        </p:nvPicPr>
        <p:blipFill>
          <a:blip r:embed="rId3" cstate="print"/>
          <a:srcRect/>
          <a:stretch>
            <a:fillRect/>
          </a:stretch>
        </p:blipFill>
        <p:spPr bwMode="auto">
          <a:xfrm>
            <a:off x="577854" y="1371600"/>
            <a:ext cx="940714" cy="457200"/>
          </a:xfrm>
          <a:prstGeom prst="rect">
            <a:avLst/>
          </a:prstGeom>
          <a:noFill/>
          <a:ln w="9525">
            <a:noFill/>
            <a:miter lim="800000"/>
            <a:headEnd/>
            <a:tailEnd/>
          </a:ln>
        </p:spPr>
      </p:pic>
      <p:sp>
        <p:nvSpPr>
          <p:cNvPr id="19" name="右箭头 18"/>
          <p:cNvSpPr/>
          <p:nvPr/>
        </p:nvSpPr>
        <p:spPr>
          <a:xfrm>
            <a:off x="4622803" y="2743200"/>
            <a:ext cx="1084944"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393523" y="34290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77850" y="1371600"/>
            <a:ext cx="3632200" cy="32004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49" name="组 48"/>
          <p:cNvGrpSpPr/>
          <p:nvPr/>
        </p:nvGrpSpPr>
        <p:grpSpPr>
          <a:xfrm>
            <a:off x="1981202" y="3505204"/>
            <a:ext cx="748578"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4" cstate="print"/>
            <a:stretch>
              <a:fillRect/>
            </a:stretch>
          </p:blipFill>
          <p:spPr>
            <a:xfrm>
              <a:off x="1066800" y="4191000"/>
              <a:ext cx="592127" cy="592127"/>
            </a:xfrm>
            <a:prstGeom prst="rect">
              <a:avLst/>
            </a:prstGeom>
          </p:spPr>
        </p:pic>
      </p:grpSp>
      <p:grpSp>
        <p:nvGrpSpPr>
          <p:cNvPr id="50" name="组 49"/>
          <p:cNvGrpSpPr/>
          <p:nvPr/>
        </p:nvGrpSpPr>
        <p:grpSpPr>
          <a:xfrm>
            <a:off x="3302002" y="2383163"/>
            <a:ext cx="748578" cy="1045839"/>
            <a:chOff x="2819400" y="3221360"/>
            <a:chExt cx="690994" cy="1045839"/>
          </a:xfrm>
        </p:grpSpPr>
        <p:pic>
          <p:nvPicPr>
            <p:cNvPr id="37" name="图片 36" descr="wusen.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51" name="组 50"/>
          <p:cNvGrpSpPr/>
          <p:nvPr/>
        </p:nvGrpSpPr>
        <p:grpSpPr>
          <a:xfrm>
            <a:off x="660402" y="2438400"/>
            <a:ext cx="748578" cy="1027248"/>
            <a:chOff x="2209800" y="4724400"/>
            <a:chExt cx="690994" cy="1027248"/>
          </a:xfrm>
        </p:grpSpPr>
        <p:pic>
          <p:nvPicPr>
            <p:cNvPr id="35" name="图片 34"/>
            <p:cNvPicPr>
              <a:picLocks noChangeAspect="1"/>
            </p:cNvPicPr>
            <p:nvPr/>
          </p:nvPicPr>
          <p:blipFill>
            <a:blip r:embed="rId6"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841823" y="34290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6026150" y="1371600"/>
            <a:ext cx="3632200" cy="32004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61" name="组 60"/>
          <p:cNvGrpSpPr/>
          <p:nvPr/>
        </p:nvGrpSpPr>
        <p:grpSpPr>
          <a:xfrm>
            <a:off x="7429502" y="3505204"/>
            <a:ext cx="748578"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4" cstate="print"/>
            <a:stretch>
              <a:fillRect/>
            </a:stretch>
          </p:blipFill>
          <p:spPr>
            <a:xfrm>
              <a:off x="1066800" y="4191000"/>
              <a:ext cx="592127" cy="592127"/>
            </a:xfrm>
            <a:prstGeom prst="rect">
              <a:avLst/>
            </a:prstGeom>
          </p:spPr>
        </p:pic>
      </p:grpSp>
      <p:grpSp>
        <p:nvGrpSpPr>
          <p:cNvPr id="67" name="组 66"/>
          <p:cNvGrpSpPr/>
          <p:nvPr/>
        </p:nvGrpSpPr>
        <p:grpSpPr>
          <a:xfrm>
            <a:off x="8750302" y="2383163"/>
            <a:ext cx="748578" cy="1045839"/>
            <a:chOff x="2819400" y="3221360"/>
            <a:chExt cx="690994" cy="1045839"/>
          </a:xfrm>
        </p:grpSpPr>
        <p:pic>
          <p:nvPicPr>
            <p:cNvPr id="68" name="图片 67" descr="wusen.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70" name="组 69"/>
          <p:cNvGrpSpPr/>
          <p:nvPr/>
        </p:nvGrpSpPr>
        <p:grpSpPr>
          <a:xfrm>
            <a:off x="6108702" y="2438400"/>
            <a:ext cx="748578" cy="1027248"/>
            <a:chOff x="2209800" y="4724400"/>
            <a:chExt cx="690994" cy="1027248"/>
          </a:xfrm>
        </p:grpSpPr>
        <p:pic>
          <p:nvPicPr>
            <p:cNvPr id="71" name="图片 70"/>
            <p:cNvPicPr>
              <a:picLocks noChangeAspect="1"/>
            </p:cNvPicPr>
            <p:nvPr/>
          </p:nvPicPr>
          <p:blipFill>
            <a:blip r:embed="rId6"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8175265" y="3429004"/>
            <a:ext cx="657587" cy="688619"/>
          </a:xfrm>
          <a:prstGeom prst="line">
            <a:avLst/>
          </a:prstGeom>
          <a:noFill/>
          <a:ln w="28575" cap="flat" cmpd="sng" algn="ctr">
            <a:solidFill>
              <a:srgbClr val="FF0000"/>
            </a:solidFill>
            <a:prstDash val="sysDash"/>
            <a:headEnd type="none" w="med" len="med"/>
            <a:tailEnd type="arrow" w="med" len="med"/>
          </a:ln>
          <a:effectLst/>
        </p:spPr>
      </p:cxnSp>
      <p:sp>
        <p:nvSpPr>
          <p:cNvPr id="81" name="文本框 80"/>
          <p:cNvSpPr txBox="1"/>
          <p:nvPr/>
        </p:nvSpPr>
        <p:spPr>
          <a:xfrm>
            <a:off x="1733550" y="990600"/>
            <a:ext cx="1485900" cy="369332"/>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7346950" y="990600"/>
            <a:ext cx="1485900" cy="369332"/>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7" cstate="print"/>
          <a:srcRect/>
          <a:stretch>
            <a:fillRect/>
          </a:stretch>
        </p:blipFill>
        <p:spPr bwMode="auto">
          <a:xfrm>
            <a:off x="1882001" y="1813432"/>
            <a:ext cx="842149" cy="777368"/>
          </a:xfrm>
          <a:prstGeom prst="rect">
            <a:avLst/>
          </a:prstGeom>
          <a:noFill/>
        </p:spPr>
      </p:pic>
      <p:cxnSp>
        <p:nvCxnSpPr>
          <p:cNvPr id="15" name="直接连接符 7"/>
          <p:cNvCxnSpPr/>
          <p:nvPr/>
        </p:nvCxnSpPr>
        <p:spPr>
          <a:xfrm flipH="1" flipV="1">
            <a:off x="2311401" y="26307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724150" y="2438404"/>
            <a:ext cx="57785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733550" y="1524000"/>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7" cstate="print"/>
          <a:srcRect/>
          <a:stretch>
            <a:fillRect/>
          </a:stretch>
        </p:blipFill>
        <p:spPr bwMode="auto">
          <a:xfrm>
            <a:off x="7330301" y="1828801"/>
            <a:ext cx="842149" cy="777368"/>
          </a:xfrm>
          <a:prstGeom prst="rect">
            <a:avLst/>
          </a:prstGeom>
          <a:noFill/>
        </p:spPr>
      </p:pic>
      <p:sp>
        <p:nvSpPr>
          <p:cNvPr id="47" name="圆角矩形 46"/>
          <p:cNvSpPr/>
          <p:nvPr/>
        </p:nvSpPr>
        <p:spPr>
          <a:xfrm>
            <a:off x="7181850" y="1539369"/>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759701" y="26307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8172450" y="2438404"/>
            <a:ext cx="57785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851650" y="2362200"/>
            <a:ext cx="4953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611249" y="2667000"/>
            <a:ext cx="0" cy="838200"/>
          </a:xfrm>
          <a:prstGeom prst="line">
            <a:avLst/>
          </a:prstGeom>
          <a:noFill/>
          <a:ln w="28575" cap="flat" cmpd="sng" algn="ctr">
            <a:solidFill>
              <a:srgbClr val="FF0000"/>
            </a:solidFill>
            <a:prstDash val="sysDash"/>
            <a:headEnd type="none" w="med" len="med"/>
            <a:tailEnd type="arrow" w="med" len="med"/>
          </a:ln>
          <a:effectLst/>
        </p:spPr>
      </p:cxnSp>
      <p:sp>
        <p:nvSpPr>
          <p:cNvPr id="43" name="Rectangle 42"/>
          <p:cNvSpPr/>
          <p:nvPr/>
        </p:nvSpPr>
        <p:spPr>
          <a:xfrm>
            <a:off x="1898650" y="3581400"/>
            <a:ext cx="908050" cy="9144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4375150" y="39624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Group </a:t>
            </a:r>
            <a:endParaRPr lang="en-US" sz="1400" dirty="0">
              <a:solidFill>
                <a:srgbClr val="000000"/>
              </a:solidFill>
              <a:latin typeface="Times New Roman"/>
              <a:cs typeface="Times New Roman"/>
            </a:endParaRPr>
          </a:p>
        </p:txBody>
      </p:sp>
      <p:cxnSp>
        <p:nvCxnSpPr>
          <p:cNvPr id="52" name="Straight Arrow Connector 51"/>
          <p:cNvCxnSpPr>
            <a:stCxn id="48" idx="1"/>
            <a:endCxn id="43" idx="3"/>
          </p:cNvCxnSpPr>
          <p:nvPr/>
        </p:nvCxnSpPr>
        <p:spPr>
          <a:xfrm flipH="1" flipV="1">
            <a:off x="2806700" y="4038600"/>
            <a:ext cx="1568450" cy="1524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42950" y="4724400"/>
            <a:ext cx="8502650" cy="1524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800000"/>
                </a:solidFill>
                <a:latin typeface="Times New Roman"/>
                <a:cs typeface="Times New Roman"/>
              </a:rPr>
              <a:t>RCT:</a:t>
            </a:r>
          </a:p>
          <a:p>
            <a:pPr marL="285750" indent="-285750">
              <a:buFontTx/>
              <a:buChar char="-"/>
            </a:pPr>
            <a:r>
              <a:rPr lang="en-US" b="1" dirty="0" smtClean="0">
                <a:solidFill>
                  <a:srgbClr val="0000CC"/>
                </a:solidFill>
                <a:latin typeface="Times New Roman"/>
                <a:cs typeface="Times New Roman"/>
              </a:rPr>
              <a:t>Treatment group: </a:t>
            </a:r>
            <a:r>
              <a:rPr lang="en-US" dirty="0" smtClean="0">
                <a:solidFill>
                  <a:srgbClr val="000000"/>
                </a:solidFill>
                <a:latin typeface="Times New Roman"/>
                <a:cs typeface="Times New Roman"/>
              </a:rPr>
              <a:t>people who followed some other people or who have friends following others at time </a:t>
            </a:r>
            <a:r>
              <a:rPr lang="en-US" i="1" dirty="0" smtClean="0">
                <a:solidFill>
                  <a:srgbClr val="000000"/>
                </a:solidFill>
                <a:latin typeface="Times New Roman"/>
                <a:cs typeface="Times New Roman"/>
              </a:rPr>
              <a:t>t</a:t>
            </a:r>
            <a:r>
              <a:rPr lang="en-US" dirty="0" smtClean="0">
                <a:solidFill>
                  <a:srgbClr val="000000"/>
                </a:solidFill>
                <a:latin typeface="Times New Roman"/>
                <a:cs typeface="Times New Roman"/>
              </a:rPr>
              <a:t>;</a:t>
            </a:r>
          </a:p>
          <a:p>
            <a:pPr marL="285750" indent="-285750">
              <a:buFontTx/>
              <a:buChar char="-"/>
            </a:pPr>
            <a:r>
              <a:rPr lang="en-US" b="1" dirty="0" smtClean="0">
                <a:solidFill>
                  <a:srgbClr val="0000CC"/>
                </a:solidFill>
                <a:latin typeface="Times New Roman"/>
                <a:cs typeface="Times New Roman"/>
              </a:rPr>
              <a:t>Controlled group: </a:t>
            </a:r>
            <a:r>
              <a:rPr lang="en-US" dirty="0" smtClean="0">
                <a:solidFill>
                  <a:srgbClr val="000000"/>
                </a:solidFill>
                <a:latin typeface="Times New Roman"/>
                <a:cs typeface="Times New Roman"/>
              </a:rPr>
              <a:t>people who did not follow anyone and do not have any friends following others  at time </a:t>
            </a:r>
            <a:r>
              <a:rPr lang="en-US" i="1" dirty="0" smtClean="0">
                <a:solidFill>
                  <a:srgbClr val="000000"/>
                </a:solidFill>
                <a:latin typeface="Times New Roman"/>
                <a:cs typeface="Times New Roman"/>
              </a:rPr>
              <a:t>t.</a:t>
            </a:r>
            <a:endParaRPr lang="en-US" i="1" dirty="0">
              <a:solidFill>
                <a:srgbClr val="000000"/>
              </a:solidFill>
              <a:latin typeface="Times New Roman"/>
              <a:cs typeface="Times New Roman"/>
            </a:endParaRPr>
          </a:p>
        </p:txBody>
      </p:sp>
      <p:sp>
        <p:nvSpPr>
          <p:cNvPr id="6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T. </a:t>
            </a:r>
            <a:r>
              <a:rPr lang="en-US" altLang="zh-CN" sz="1400" kern="0" dirty="0">
                <a:latin typeface="+mn-lt"/>
                <a:ea typeface="+mn-ea"/>
              </a:rPr>
              <a:t>Lou, </a:t>
            </a:r>
            <a:r>
              <a:rPr lang="en-US" altLang="zh-CN" sz="1400" kern="0" dirty="0" smtClean="0">
                <a:latin typeface="+mn-lt"/>
                <a:ea typeface="+mn-ea"/>
              </a:rPr>
              <a:t>J. </a:t>
            </a:r>
            <a:r>
              <a:rPr lang="en-US" altLang="zh-CN" sz="1400" kern="0" dirty="0">
                <a:latin typeface="+mn-lt"/>
                <a:ea typeface="+mn-ea"/>
              </a:rPr>
              <a:t>Tang, </a:t>
            </a:r>
            <a:r>
              <a:rPr lang="en-US" altLang="zh-CN" sz="1400" kern="0" dirty="0" smtClean="0">
                <a:latin typeface="+mn-lt"/>
                <a:ea typeface="+mn-ea"/>
              </a:rPr>
              <a:t>J. </a:t>
            </a:r>
            <a:r>
              <a:rPr lang="en-US" altLang="zh-CN" sz="1400" kern="0" dirty="0" err="1" smtClean="0">
                <a:latin typeface="+mn-lt"/>
                <a:ea typeface="+mn-ea"/>
              </a:rPr>
              <a:t>Hopcroft</a:t>
            </a:r>
            <a:r>
              <a:rPr lang="en-US" altLang="zh-CN" sz="1400" kern="0" dirty="0">
                <a:latin typeface="+mn-lt"/>
                <a:ea typeface="+mn-ea"/>
              </a:rPr>
              <a:t>, </a:t>
            </a:r>
            <a:r>
              <a:rPr lang="en-US" altLang="zh-CN" sz="1400" kern="0" dirty="0" smtClean="0">
                <a:latin typeface="+mn-lt"/>
                <a:ea typeface="+mn-ea"/>
              </a:rPr>
              <a:t>Z. </a:t>
            </a:r>
            <a:r>
              <a:rPr lang="en-US" altLang="zh-CN" sz="1400" kern="0" dirty="0">
                <a:latin typeface="+mn-lt"/>
                <a:ea typeface="+mn-ea"/>
              </a:rPr>
              <a:t>Fang, </a:t>
            </a:r>
            <a:r>
              <a:rPr lang="en-US" altLang="zh-CN" sz="1400" kern="0" dirty="0" smtClean="0">
                <a:latin typeface="+mn-lt"/>
                <a:ea typeface="+mn-ea"/>
              </a:rPr>
              <a:t>and X. </a:t>
            </a:r>
            <a:r>
              <a:rPr lang="en-US" altLang="zh-CN" sz="1400" kern="0" dirty="0">
                <a:latin typeface="+mn-lt"/>
                <a:ea typeface="+mn-ea"/>
              </a:rPr>
              <a:t>Ding. Learning to Predict Reciprocity and Triadic Closure in Social Networks. ACM </a:t>
            </a:r>
            <a:r>
              <a:rPr lang="en-US" altLang="zh-CN" sz="1400" kern="0" dirty="0" smtClean="0">
                <a:latin typeface="+mn-lt"/>
                <a:ea typeface="+mn-ea"/>
              </a:rPr>
              <a:t>TKDD, </a:t>
            </a:r>
            <a:r>
              <a:rPr lang="en-US" altLang="zh-CN" sz="1400" kern="0" dirty="0">
                <a:latin typeface="+mn-lt"/>
                <a:ea typeface="+mn-ea"/>
              </a:rPr>
              <a:t>(accepted).</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
        <p:nvSpPr>
          <p:cNvPr id="53" name="Rectangle 52"/>
          <p:cNvSpPr/>
          <p:nvPr/>
        </p:nvSpPr>
        <p:spPr>
          <a:xfrm>
            <a:off x="577850" y="2514600"/>
            <a:ext cx="908050" cy="10668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a:stCxn id="48" idx="1"/>
            <a:endCxn id="53" idx="3"/>
          </p:cNvCxnSpPr>
          <p:nvPr/>
        </p:nvCxnSpPr>
        <p:spPr>
          <a:xfrm flipH="1" flipV="1">
            <a:off x="1485900" y="3048000"/>
            <a:ext cx="2889250" cy="11430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57" name="云形标注 79"/>
          <p:cNvSpPr/>
          <p:nvPr/>
        </p:nvSpPr>
        <p:spPr>
          <a:xfrm>
            <a:off x="3276600" y="990600"/>
            <a:ext cx="3162300" cy="1275447"/>
          </a:xfrm>
          <a:prstGeom prst="cloudCallout">
            <a:avLst>
              <a:gd name="adj1" fmla="val 3695"/>
              <a:gd name="adj2" fmla="val 53594"/>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endParaRPr lang="zh-CN" altLang="en-US" b="1" dirty="0">
              <a:solidFill>
                <a:srgbClr val="0000CC"/>
              </a:solidFill>
            </a:endParaRPr>
          </a:p>
        </p:txBody>
      </p:sp>
      <p:sp>
        <p:nvSpPr>
          <p:cNvPr id="13" name="Rectangle 12"/>
          <p:cNvSpPr/>
          <p:nvPr/>
        </p:nvSpPr>
        <p:spPr>
          <a:xfrm>
            <a:off x="3632200" y="1066800"/>
            <a:ext cx="2559050" cy="1066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rgbClr val="0000FF"/>
                </a:solidFill>
              </a:rPr>
              <a:t>When you </a:t>
            </a:r>
            <a:r>
              <a:rPr lang="en-US" altLang="zh-CN" sz="1600" b="1" dirty="0">
                <a:solidFill>
                  <a:srgbClr val="FF0000"/>
                </a:solidFill>
              </a:rPr>
              <a:t>follow</a:t>
            </a:r>
            <a:r>
              <a:rPr lang="en-US" altLang="zh-CN" sz="1600" b="1" dirty="0">
                <a:solidFill>
                  <a:srgbClr val="0000FF"/>
                </a:solidFill>
              </a:rPr>
              <a:t> a user, </a:t>
            </a:r>
            <a:r>
              <a:rPr lang="en-US" altLang="zh-CN" sz="1600" b="1" dirty="0">
                <a:solidFill>
                  <a:srgbClr val="0000CC"/>
                </a:solidFill>
              </a:rPr>
              <a:t>will the </a:t>
            </a:r>
            <a:r>
              <a:rPr lang="en-US" altLang="zh-CN" sz="1600" b="1" dirty="0">
                <a:solidFill>
                  <a:srgbClr val="0000FF"/>
                </a:solidFill>
              </a:rPr>
              <a:t>behavior</a:t>
            </a:r>
            <a:r>
              <a:rPr lang="en-US" altLang="zh-CN" sz="1600" b="1" dirty="0">
                <a:solidFill>
                  <a:srgbClr val="0000CC"/>
                </a:solidFill>
              </a:rPr>
              <a:t> </a:t>
            </a:r>
            <a:r>
              <a:rPr lang="en-US" altLang="zh-CN" sz="1600" b="1" dirty="0">
                <a:solidFill>
                  <a:srgbClr val="FF0000"/>
                </a:solidFill>
              </a:rPr>
              <a:t>influences </a:t>
            </a:r>
            <a:r>
              <a:rPr lang="en-US" altLang="zh-CN" sz="1600" b="1" dirty="0">
                <a:solidFill>
                  <a:srgbClr val="0000FF"/>
                </a:solidFill>
              </a:rPr>
              <a:t>others</a:t>
            </a:r>
            <a:r>
              <a:rPr lang="en-US" altLang="zh-CN" sz="1600" b="1" dirty="0" smtClean="0">
                <a:solidFill>
                  <a:srgbClr val="0000CC"/>
                </a:solidFill>
              </a:rPr>
              <a:t>?</a:t>
            </a:r>
            <a:endParaRPr lang="zh-CN" altLang="en-US" sz="1600" b="1" dirty="0">
              <a:solidFill>
                <a:srgbClr val="0000CC"/>
              </a:solidFill>
            </a:endParaRPr>
          </a:p>
        </p:txBody>
      </p:sp>
    </p:spTree>
    <p:extLst>
      <p:ext uri="{BB962C8B-B14F-4D97-AF65-F5344CB8AC3E}">
        <p14:creationId xmlns:p14="http://schemas.microsoft.com/office/powerpoint/2010/main" val="488029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linds(horizontal)">
                                      <p:cBhvr>
                                        <p:cTn id="7" dur="500"/>
                                        <p:tgtEl>
                                          <p:spTgt spid="5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linds(horizontal)">
                                      <p:cBhvr>
                                        <p:cTn id="10" dur="500"/>
                                        <p:tgtEl>
                                          <p:spTgt spid="43"/>
                                        </p:tgtEl>
                                      </p:cBhvr>
                                    </p:animEffect>
                                  </p:childTnLst>
                                </p:cTn>
                              </p:par>
                              <p:par>
                                <p:cTn id="11" presetID="3" presetClass="entr" presetSubtype="1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linds(horizontal)">
                                      <p:cBhvr>
                                        <p:cTn id="13" dur="500"/>
                                        <p:tgtEl>
                                          <p:spTgt spid="5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linds(horizontal)">
                                      <p:cBhvr>
                                        <p:cTn id="16" dur="500"/>
                                        <p:tgtEl>
                                          <p:spTgt spid="4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linds(horizontal)">
                                      <p:cBhvr>
                                        <p:cTn id="19" dur="500"/>
                                        <p:tgtEl>
                                          <p:spTgt spid="53"/>
                                        </p:tgtEl>
                                      </p:cBhvr>
                                    </p:animEffect>
                                  </p:childTnLst>
                                </p:cTn>
                              </p:par>
                              <p:par>
                                <p:cTn id="20" presetID="3" presetClass="entr" presetSubtype="1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8" grpId="0" animBg="1"/>
      <p:bldP spid="54" grpId="0" animBg="1"/>
      <p:bldP spid="5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1" y="228600"/>
            <a:ext cx="9363076" cy="792162"/>
          </a:xfrm>
        </p:spPr>
        <p:txBody>
          <a:bodyPr/>
          <a:lstStyle/>
          <a:p>
            <a:r>
              <a:rPr kumimoji="1" lang="en-US" altLang="zh-CN" sz="3600" smtClean="0"/>
              <a:t>Influence Test via Triad Formation</a:t>
            </a:r>
            <a:endParaRPr kumimoji="1" lang="zh-CN" altLang="en-US" sz="3600" dirty="0"/>
          </a:p>
        </p:txBody>
      </p:sp>
      <p:cxnSp>
        <p:nvCxnSpPr>
          <p:cNvPr id="13" name="直线连接符 12"/>
          <p:cNvCxnSpPr/>
          <p:nvPr/>
        </p:nvCxnSpPr>
        <p:spPr>
          <a:xfrm flipH="1">
            <a:off x="6273804" y="2429471"/>
            <a:ext cx="982738" cy="1179286"/>
          </a:xfrm>
          <a:prstGeom prst="line">
            <a:avLst/>
          </a:prstGeom>
          <a:ln w="28575"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7421641" y="2453628"/>
            <a:ext cx="974874" cy="1135744"/>
          </a:xfrm>
          <a:prstGeom prst="line">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6438902" y="3761156"/>
            <a:ext cx="1800374"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7126820" y="2105165"/>
            <a:ext cx="452061" cy="369332"/>
          </a:xfrm>
          <a:prstGeom prst="rect">
            <a:avLst/>
          </a:prstGeom>
          <a:noFill/>
          <a:ln>
            <a:noFill/>
          </a:ln>
        </p:spPr>
        <p:txBody>
          <a:bodyPr wrap="square" rtlCol="0">
            <a:spAutoFit/>
          </a:bodyPr>
          <a:lstStyle/>
          <a:p>
            <a:r>
              <a:rPr kumimoji="1" lang="en-US" altLang="zh-CN" b="1" dirty="0" smtClean="0"/>
              <a:t>A</a:t>
            </a:r>
            <a:endParaRPr kumimoji="1" lang="zh-CN" altLang="en-US" b="1" dirty="0"/>
          </a:p>
        </p:txBody>
      </p:sp>
      <p:sp>
        <p:nvSpPr>
          <p:cNvPr id="17" name="文本框 16"/>
          <p:cNvSpPr txBox="1"/>
          <p:nvPr/>
        </p:nvSpPr>
        <p:spPr>
          <a:xfrm>
            <a:off x="6040104" y="3584174"/>
            <a:ext cx="452061" cy="369332"/>
          </a:xfrm>
          <a:prstGeom prst="rect">
            <a:avLst/>
          </a:prstGeom>
          <a:noFill/>
          <a:ln>
            <a:noFill/>
          </a:ln>
        </p:spPr>
        <p:txBody>
          <a:bodyPr wrap="square" rtlCol="0">
            <a:spAutoFit/>
          </a:bodyPr>
          <a:lstStyle/>
          <a:p>
            <a:r>
              <a:rPr kumimoji="1" lang="en-US" altLang="zh-CN" b="1" dirty="0" smtClean="0"/>
              <a:t>B</a:t>
            </a:r>
            <a:endParaRPr kumimoji="1" lang="zh-CN" altLang="en-US" b="1" dirty="0"/>
          </a:p>
        </p:txBody>
      </p:sp>
      <p:sp>
        <p:nvSpPr>
          <p:cNvPr id="18" name="文本框 17"/>
          <p:cNvSpPr txBox="1"/>
          <p:nvPr/>
        </p:nvSpPr>
        <p:spPr>
          <a:xfrm>
            <a:off x="8239278" y="3569408"/>
            <a:ext cx="452061" cy="369332"/>
          </a:xfrm>
          <a:prstGeom prst="rect">
            <a:avLst/>
          </a:prstGeom>
          <a:noFill/>
          <a:ln>
            <a:noFill/>
          </a:ln>
        </p:spPr>
        <p:txBody>
          <a:bodyPr wrap="square" rtlCol="0">
            <a:spAutoFit/>
          </a:bodyPr>
          <a:lstStyle/>
          <a:p>
            <a:r>
              <a:rPr kumimoji="1" lang="en-US" altLang="zh-CN" b="1" dirty="0" smtClean="0"/>
              <a:t>C</a:t>
            </a:r>
            <a:endParaRPr kumimoji="1" lang="zh-CN" altLang="en-US" b="1" dirty="0"/>
          </a:p>
        </p:txBody>
      </p:sp>
      <p:sp>
        <p:nvSpPr>
          <p:cNvPr id="19" name="文本框 18"/>
          <p:cNvSpPr txBox="1"/>
          <p:nvPr/>
        </p:nvSpPr>
        <p:spPr>
          <a:xfrm>
            <a:off x="6348492" y="2598773"/>
            <a:ext cx="534611" cy="584776"/>
          </a:xfrm>
          <a:prstGeom prst="rect">
            <a:avLst/>
          </a:prstGeom>
          <a:noFill/>
          <a:ln>
            <a:noFill/>
          </a:ln>
        </p:spPr>
        <p:txBody>
          <a:bodyPr wrap="square" rtlCol="0">
            <a:spAutoFit/>
          </a:bodyPr>
          <a:lstStyle/>
          <a:p>
            <a:r>
              <a:rPr kumimoji="1" lang="en-US" altLang="zh-CN" sz="3200" i="1" dirty="0" smtClean="0">
                <a:solidFill>
                  <a:srgbClr val="000000"/>
                </a:solidFill>
              </a:rPr>
              <a:t>t</a:t>
            </a:r>
            <a:endParaRPr kumimoji="1" lang="zh-CN" altLang="en-US" sz="3200" i="1" dirty="0">
              <a:solidFill>
                <a:srgbClr val="000000"/>
              </a:solidFill>
            </a:endParaRPr>
          </a:p>
        </p:txBody>
      </p:sp>
      <p:cxnSp>
        <p:nvCxnSpPr>
          <p:cNvPr id="22" name="直线连接符 21"/>
          <p:cNvCxnSpPr/>
          <p:nvPr/>
        </p:nvCxnSpPr>
        <p:spPr>
          <a:xfrm flipH="1">
            <a:off x="1759167" y="2454990"/>
            <a:ext cx="982738" cy="117928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3" name="直线连接符 22"/>
          <p:cNvCxnSpPr/>
          <p:nvPr/>
        </p:nvCxnSpPr>
        <p:spPr>
          <a:xfrm>
            <a:off x="2889251" y="2505671"/>
            <a:ext cx="974874" cy="1135744"/>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直线连接符 23"/>
          <p:cNvCxnSpPr/>
          <p:nvPr/>
        </p:nvCxnSpPr>
        <p:spPr>
          <a:xfrm flipH="1">
            <a:off x="1924267" y="3786676"/>
            <a:ext cx="1800374"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25" name="文本框 24"/>
          <p:cNvSpPr txBox="1"/>
          <p:nvPr/>
        </p:nvSpPr>
        <p:spPr>
          <a:xfrm>
            <a:off x="2612185" y="2130686"/>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26" name="文本框 25"/>
          <p:cNvSpPr txBox="1"/>
          <p:nvPr/>
        </p:nvSpPr>
        <p:spPr>
          <a:xfrm>
            <a:off x="1592923" y="3601501"/>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27" name="文本框 26"/>
          <p:cNvSpPr txBox="1"/>
          <p:nvPr/>
        </p:nvSpPr>
        <p:spPr>
          <a:xfrm>
            <a:off x="3724642" y="3594929"/>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28" name="文本框 27"/>
          <p:cNvSpPr txBox="1"/>
          <p:nvPr/>
        </p:nvSpPr>
        <p:spPr>
          <a:xfrm>
            <a:off x="3386783" y="2693770"/>
            <a:ext cx="353584" cy="523220"/>
          </a:xfrm>
          <a:prstGeom prst="rect">
            <a:avLst/>
          </a:prstGeom>
          <a:noFill/>
          <a:ln>
            <a:noFill/>
          </a:ln>
        </p:spPr>
        <p:txBody>
          <a:bodyPr wrap="square" rtlCol="0">
            <a:spAutoFit/>
          </a:bodyPr>
          <a:lstStyle/>
          <a:p>
            <a:r>
              <a:rPr kumimoji="1" lang="en-US" altLang="zh-CN" sz="2800" i="1" dirty="0" smtClean="0">
                <a:solidFill>
                  <a:srgbClr val="000000"/>
                </a:solidFill>
              </a:rPr>
              <a:t>t</a:t>
            </a:r>
            <a:endParaRPr kumimoji="1" lang="zh-CN" altLang="en-US" sz="2800" dirty="0">
              <a:solidFill>
                <a:srgbClr val="000000"/>
              </a:solidFill>
            </a:endParaRPr>
          </a:p>
        </p:txBody>
      </p:sp>
      <p:sp>
        <p:nvSpPr>
          <p:cNvPr id="33" name="文本框 32"/>
          <p:cNvSpPr txBox="1"/>
          <p:nvPr/>
        </p:nvSpPr>
        <p:spPr>
          <a:xfrm>
            <a:off x="6769101" y="3681961"/>
            <a:ext cx="1576311" cy="584776"/>
          </a:xfrm>
          <a:prstGeom prst="rect">
            <a:avLst/>
          </a:prstGeom>
          <a:noFill/>
          <a:ln>
            <a:noFill/>
          </a:ln>
        </p:spPr>
        <p:txBody>
          <a:bodyPr wrap="square" rtlCol="0">
            <a:spAutoFit/>
          </a:bodyPr>
          <a:lstStyle/>
          <a:p>
            <a:r>
              <a:rPr kumimoji="1" lang="en-US" altLang="zh-CN" sz="3200" i="1" smtClean="0">
                <a:solidFill>
                  <a:srgbClr val="000000"/>
                </a:solidFill>
              </a:rPr>
              <a:t>t’=t+</a:t>
            </a:r>
            <a:r>
              <a:rPr kumimoji="1" lang="en-US" altLang="zh-CN" sz="3200" smtClean="0">
                <a:solidFill>
                  <a:srgbClr val="000000"/>
                </a:solidFill>
              </a:rPr>
              <a:t>1</a:t>
            </a:r>
            <a:endParaRPr kumimoji="1" lang="zh-CN" altLang="en-US" sz="3200" dirty="0">
              <a:solidFill>
                <a:srgbClr val="000000"/>
              </a:solidFill>
            </a:endParaRPr>
          </a:p>
        </p:txBody>
      </p:sp>
      <p:sp>
        <p:nvSpPr>
          <p:cNvPr id="34" name="文本框 33"/>
          <p:cNvSpPr txBox="1"/>
          <p:nvPr/>
        </p:nvSpPr>
        <p:spPr>
          <a:xfrm>
            <a:off x="2228851" y="3724870"/>
            <a:ext cx="1582147" cy="584776"/>
          </a:xfrm>
          <a:prstGeom prst="rect">
            <a:avLst/>
          </a:prstGeom>
          <a:noFill/>
          <a:ln>
            <a:noFill/>
          </a:ln>
        </p:spPr>
        <p:txBody>
          <a:bodyPr wrap="square" rtlCol="0">
            <a:spAutoFit/>
          </a:bodyPr>
          <a:lstStyle/>
          <a:p>
            <a:r>
              <a:rPr kumimoji="1" lang="en-US" altLang="zh-CN" sz="3200" i="1" smtClean="0">
                <a:solidFill>
                  <a:srgbClr val="000000"/>
                </a:solidFill>
              </a:rPr>
              <a:t>t’=t+</a:t>
            </a:r>
            <a:r>
              <a:rPr kumimoji="1" lang="en-US" altLang="zh-CN" sz="3200" smtClean="0">
                <a:solidFill>
                  <a:srgbClr val="000000"/>
                </a:solidFill>
              </a:rPr>
              <a:t>1</a:t>
            </a:r>
            <a:endParaRPr kumimoji="1" lang="zh-CN" altLang="en-US" sz="3200" dirty="0">
              <a:solidFill>
                <a:srgbClr val="000000"/>
              </a:solidFill>
            </a:endParaRPr>
          </a:p>
        </p:txBody>
      </p:sp>
      <p:sp>
        <p:nvSpPr>
          <p:cNvPr id="35" name="文本框 34"/>
          <p:cNvSpPr txBox="1"/>
          <p:nvPr/>
        </p:nvSpPr>
        <p:spPr>
          <a:xfrm>
            <a:off x="1320800" y="4344651"/>
            <a:ext cx="3879850" cy="523220"/>
          </a:xfrm>
          <a:prstGeom prst="rect">
            <a:avLst/>
          </a:prstGeom>
          <a:noFill/>
        </p:spPr>
        <p:txBody>
          <a:bodyPr wrap="square" rtlCol="0">
            <a:spAutoFit/>
          </a:bodyPr>
          <a:lstStyle/>
          <a:p>
            <a:r>
              <a:rPr kumimoji="1" lang="en-US" altLang="zh-CN" sz="2800" dirty="0" smtClean="0">
                <a:solidFill>
                  <a:srgbClr val="006600"/>
                </a:solidFill>
              </a:rPr>
              <a:t>Follower</a:t>
            </a:r>
            <a:r>
              <a:rPr kumimoji="1" lang="en-US" altLang="zh-CN" sz="2800" dirty="0" smtClean="0"/>
              <a:t> diffusion</a:t>
            </a:r>
            <a:endParaRPr kumimoji="1" lang="zh-CN" altLang="en-US" sz="2800" dirty="0"/>
          </a:p>
        </p:txBody>
      </p:sp>
      <p:sp>
        <p:nvSpPr>
          <p:cNvPr id="36" name="文本框 35"/>
          <p:cNvSpPr txBox="1"/>
          <p:nvPr/>
        </p:nvSpPr>
        <p:spPr>
          <a:xfrm>
            <a:off x="5778500" y="4334002"/>
            <a:ext cx="3879850" cy="523220"/>
          </a:xfrm>
          <a:prstGeom prst="rect">
            <a:avLst/>
          </a:prstGeom>
          <a:noFill/>
        </p:spPr>
        <p:txBody>
          <a:bodyPr wrap="square" rtlCol="0">
            <a:spAutoFit/>
          </a:bodyPr>
          <a:lstStyle/>
          <a:p>
            <a:r>
              <a:rPr kumimoji="1" lang="en-US" altLang="zh-CN" sz="2800" dirty="0" err="1" smtClean="0">
                <a:solidFill>
                  <a:srgbClr val="C00000"/>
                </a:solidFill>
              </a:rPr>
              <a:t>Followee</a:t>
            </a:r>
            <a:r>
              <a:rPr kumimoji="1" lang="en-US" altLang="zh-CN" sz="2800" dirty="0" smtClean="0"/>
              <a:t> diffusion</a:t>
            </a:r>
            <a:endParaRPr kumimoji="1" lang="zh-CN" altLang="en-US" sz="2800" dirty="0"/>
          </a:p>
        </p:txBody>
      </p:sp>
      <p:sp>
        <p:nvSpPr>
          <p:cNvPr id="3" name="文本框 2"/>
          <p:cNvSpPr txBox="1"/>
          <p:nvPr/>
        </p:nvSpPr>
        <p:spPr>
          <a:xfrm>
            <a:off x="2559050" y="5172670"/>
            <a:ext cx="4787900" cy="923330"/>
          </a:xfrm>
          <a:prstGeom prst="rect">
            <a:avLst/>
          </a:prstGeom>
          <a:noFill/>
        </p:spPr>
        <p:txBody>
          <a:bodyPr wrap="square" rtlCol="0">
            <a:spAutoFit/>
          </a:bodyPr>
          <a:lstStyle/>
          <a:p>
            <a:r>
              <a:rPr kumimoji="1" lang="en-US" altLang="zh-CN" dirty="0" smtClean="0"/>
              <a:t>–&gt;: pre-existed relationships</a:t>
            </a:r>
          </a:p>
          <a:p>
            <a:r>
              <a:rPr kumimoji="1" lang="en-US" altLang="zh-CN" dirty="0" smtClean="0">
                <a:solidFill>
                  <a:srgbClr val="FF0000"/>
                </a:solidFill>
              </a:rPr>
              <a:t>–&gt;</a:t>
            </a:r>
            <a:r>
              <a:rPr kumimoji="1" lang="en-US" altLang="zh-CN" dirty="0" smtClean="0"/>
              <a:t>: a new relationship added at </a:t>
            </a:r>
            <a:r>
              <a:rPr kumimoji="1" lang="en-US" altLang="zh-CN" i="1" dirty="0" smtClean="0"/>
              <a:t>t</a:t>
            </a:r>
          </a:p>
          <a:p>
            <a:r>
              <a:rPr kumimoji="1" lang="en-US" altLang="zh-CN" dirty="0" smtClean="0">
                <a:solidFill>
                  <a:srgbClr val="FF0000"/>
                </a:solidFill>
              </a:rPr>
              <a:t>--&gt;</a:t>
            </a:r>
            <a:r>
              <a:rPr kumimoji="1" lang="en-US" altLang="zh-CN" dirty="0" smtClean="0"/>
              <a:t>: a possible relationship added </a:t>
            </a:r>
            <a:r>
              <a:rPr kumimoji="1" lang="en-US" altLang="zh-CN" smtClean="0"/>
              <a:t>at </a:t>
            </a:r>
            <a:r>
              <a:rPr kumimoji="1" lang="en-US" altLang="zh-CN" i="1" smtClean="0"/>
              <a:t>t+</a:t>
            </a:r>
            <a:r>
              <a:rPr kumimoji="1" lang="en-US" altLang="zh-CN" smtClean="0"/>
              <a:t>1 </a:t>
            </a:r>
            <a:endParaRPr kumimoji="1" lang="zh-CN" altLang="en-US" dirty="0"/>
          </a:p>
        </p:txBody>
      </p:sp>
      <p:sp>
        <p:nvSpPr>
          <p:cNvPr id="29" name="文本框 34"/>
          <p:cNvSpPr txBox="1"/>
          <p:nvPr/>
        </p:nvSpPr>
        <p:spPr>
          <a:xfrm>
            <a:off x="1568450" y="1143004"/>
            <a:ext cx="6521450" cy="461665"/>
          </a:xfrm>
          <a:prstGeom prst="rect">
            <a:avLst/>
          </a:prstGeom>
          <a:noFill/>
        </p:spPr>
        <p:txBody>
          <a:bodyPr wrap="square" rtlCol="0">
            <a:spAutoFit/>
          </a:bodyPr>
          <a:lstStyle/>
          <a:p>
            <a:r>
              <a:rPr kumimoji="1" lang="en-US" altLang="zh-CN" sz="2400" smtClean="0">
                <a:solidFill>
                  <a:srgbClr val="0000CC"/>
                </a:solidFill>
              </a:rPr>
              <a:t>Two Categories of Following Influences</a:t>
            </a:r>
            <a:endParaRPr kumimoji="1" lang="zh-CN" altLang="en-US" sz="2400" dirty="0">
              <a:solidFill>
                <a:srgbClr val="0000CC"/>
              </a:solidFill>
            </a:endParaRPr>
          </a:p>
        </p:txBody>
      </p:sp>
      <p:sp>
        <p:nvSpPr>
          <p:cNvPr id="38" name="云形 37"/>
          <p:cNvSpPr/>
          <p:nvPr/>
        </p:nvSpPr>
        <p:spPr>
          <a:xfrm>
            <a:off x="3797300" y="1828800"/>
            <a:ext cx="2476500" cy="1295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endParaRPr>
          </a:p>
        </p:txBody>
      </p:sp>
      <p:sp>
        <p:nvSpPr>
          <p:cNvPr id="40" name="矩形 39"/>
          <p:cNvSpPr/>
          <p:nvPr/>
        </p:nvSpPr>
        <p:spPr>
          <a:xfrm>
            <a:off x="3937000" y="2057400"/>
            <a:ext cx="231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C00000"/>
                </a:solidFill>
              </a:rPr>
              <a:t>Whether influence exists?</a:t>
            </a:r>
            <a:endParaRPr lang="zh-CN" altLang="en-US" sz="2000" dirty="0" smtClean="0">
              <a:solidFill>
                <a:srgbClr val="C00000"/>
              </a:solidFill>
            </a:endParaRPr>
          </a:p>
        </p:txBody>
      </p:sp>
    </p:spTree>
    <p:extLst>
      <p:ext uri="{BB962C8B-B14F-4D97-AF65-F5344CB8AC3E}">
        <p14:creationId xmlns:p14="http://schemas.microsoft.com/office/powerpoint/2010/main" val="9465751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1" y="228600"/>
            <a:ext cx="9363076" cy="792162"/>
          </a:xfrm>
        </p:spPr>
        <p:txBody>
          <a:bodyPr/>
          <a:lstStyle/>
          <a:p>
            <a:r>
              <a:rPr kumimoji="1" lang="en-US" altLang="zh-CN" smtClean="0"/>
              <a:t>24 Triads in </a:t>
            </a:r>
            <a:r>
              <a:rPr kumimoji="1" lang="en-US" altLang="zh-CN" dirty="0" smtClean="0"/>
              <a:t>Following Influence  </a:t>
            </a:r>
            <a:endParaRPr kumimoji="1" lang="zh-CN" altLang="en-US" dirty="0"/>
          </a:p>
        </p:txBody>
      </p:sp>
      <p:grpSp>
        <p:nvGrpSpPr>
          <p:cNvPr id="29" name="组 10"/>
          <p:cNvGrpSpPr>
            <a:grpSpLocks/>
          </p:cNvGrpSpPr>
          <p:nvPr/>
        </p:nvGrpSpPr>
        <p:grpSpPr bwMode="auto">
          <a:xfrm>
            <a:off x="764978" y="2020119"/>
            <a:ext cx="1057672" cy="842020"/>
            <a:chOff x="1225550" y="3236913"/>
            <a:chExt cx="976313" cy="842020"/>
          </a:xfrm>
        </p:grpSpPr>
        <p:sp>
          <p:nvSpPr>
            <p:cNvPr id="30" name="Text Box 37"/>
            <p:cNvSpPr txBox="1">
              <a:spLocks noChangeArrowheads="1"/>
            </p:cNvSpPr>
            <p:nvPr/>
          </p:nvSpPr>
          <p:spPr bwMode="auto">
            <a:xfrm>
              <a:off x="1574801" y="32369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31" name="Text Box 40"/>
            <p:cNvSpPr txBox="1">
              <a:spLocks noChangeArrowheads="1"/>
            </p:cNvSpPr>
            <p:nvPr/>
          </p:nvSpPr>
          <p:spPr bwMode="auto">
            <a:xfrm>
              <a:off x="1225550" y="3749676"/>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2" name="Text Box 41"/>
            <p:cNvSpPr txBox="1">
              <a:spLocks noChangeArrowheads="1"/>
            </p:cNvSpPr>
            <p:nvPr/>
          </p:nvSpPr>
          <p:spPr bwMode="auto">
            <a:xfrm>
              <a:off x="1897063" y="37734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38" name="Line 49"/>
            <p:cNvSpPr>
              <a:spLocks noChangeShapeType="1"/>
            </p:cNvSpPr>
            <p:nvPr/>
          </p:nvSpPr>
          <p:spPr bwMode="auto">
            <a:xfrm flipV="1">
              <a:off x="1371600" y="3429001"/>
              <a:ext cx="304800" cy="381000"/>
            </a:xfrm>
            <a:prstGeom prst="line">
              <a:avLst/>
            </a:prstGeom>
            <a:noFill/>
            <a:ln w="31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0" name="Line 50"/>
            <p:cNvSpPr>
              <a:spLocks noChangeShapeType="1"/>
            </p:cNvSpPr>
            <p:nvPr/>
          </p:nvSpPr>
          <p:spPr bwMode="auto">
            <a:xfrm>
              <a:off x="1752600" y="3443288"/>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1" name="Line 51"/>
            <p:cNvSpPr>
              <a:spLocks noChangeShapeType="1"/>
            </p:cNvSpPr>
            <p:nvPr/>
          </p:nvSpPr>
          <p:spPr bwMode="auto">
            <a:xfrm>
              <a:off x="1460500" y="39004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2" name="Text Box 54"/>
            <p:cNvSpPr txBox="1">
              <a:spLocks noChangeArrowheads="1"/>
            </p:cNvSpPr>
            <p:nvPr/>
          </p:nvSpPr>
          <p:spPr bwMode="auto">
            <a:xfrm>
              <a:off x="1244601" y="34544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43" name="Text Box 55"/>
            <p:cNvSpPr txBox="1">
              <a:spLocks noChangeArrowheads="1"/>
            </p:cNvSpPr>
            <p:nvPr/>
          </p:nvSpPr>
          <p:spPr bwMode="auto">
            <a:xfrm>
              <a:off x="1828800" y="3443288"/>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44" name="Text Box 55"/>
            <p:cNvSpPr txBox="1">
              <a:spLocks noChangeArrowheads="1"/>
            </p:cNvSpPr>
            <p:nvPr/>
          </p:nvSpPr>
          <p:spPr bwMode="auto">
            <a:xfrm>
              <a:off x="1524001" y="38481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45" name="组 3"/>
          <p:cNvGrpSpPr>
            <a:grpSpLocks/>
          </p:cNvGrpSpPr>
          <p:nvPr/>
        </p:nvGrpSpPr>
        <p:grpSpPr bwMode="auto">
          <a:xfrm>
            <a:off x="1920678" y="2020119"/>
            <a:ext cx="1057672" cy="853132"/>
            <a:chOff x="4654550" y="3225800"/>
            <a:chExt cx="976313" cy="853133"/>
          </a:xfrm>
        </p:grpSpPr>
        <p:sp>
          <p:nvSpPr>
            <p:cNvPr id="46" name="Text Box 74"/>
            <p:cNvSpPr txBox="1">
              <a:spLocks noChangeArrowheads="1"/>
            </p:cNvSpPr>
            <p:nvPr/>
          </p:nvSpPr>
          <p:spPr bwMode="auto">
            <a:xfrm>
              <a:off x="5003801" y="32258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47" name="Text Box 75"/>
            <p:cNvSpPr txBox="1">
              <a:spLocks noChangeArrowheads="1"/>
            </p:cNvSpPr>
            <p:nvPr/>
          </p:nvSpPr>
          <p:spPr bwMode="auto">
            <a:xfrm>
              <a:off x="4654550" y="3738563"/>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48" name="Text Box 76"/>
            <p:cNvSpPr txBox="1">
              <a:spLocks noChangeArrowheads="1"/>
            </p:cNvSpPr>
            <p:nvPr/>
          </p:nvSpPr>
          <p:spPr bwMode="auto">
            <a:xfrm>
              <a:off x="5326063" y="3759201"/>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49" name="Line 77"/>
            <p:cNvSpPr>
              <a:spLocks noChangeShapeType="1"/>
            </p:cNvSpPr>
            <p:nvPr/>
          </p:nvSpPr>
          <p:spPr bwMode="auto">
            <a:xfrm flipV="1">
              <a:off x="4781550" y="34290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0" name="Line 78"/>
            <p:cNvSpPr>
              <a:spLocks noChangeShapeType="1"/>
            </p:cNvSpPr>
            <p:nvPr/>
          </p:nvSpPr>
          <p:spPr bwMode="auto">
            <a:xfrm>
              <a:off x="5181600" y="3429000"/>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1" name="Line 79"/>
            <p:cNvSpPr>
              <a:spLocks noChangeShapeType="1"/>
            </p:cNvSpPr>
            <p:nvPr/>
          </p:nvSpPr>
          <p:spPr bwMode="auto">
            <a:xfrm>
              <a:off x="4876800" y="3886201"/>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2" name="Text Box 81"/>
            <p:cNvSpPr txBox="1">
              <a:spLocks noChangeArrowheads="1"/>
            </p:cNvSpPr>
            <p:nvPr/>
          </p:nvSpPr>
          <p:spPr bwMode="auto">
            <a:xfrm>
              <a:off x="4681538" y="34321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53" name="Text Box 82"/>
            <p:cNvSpPr txBox="1">
              <a:spLocks noChangeArrowheads="1"/>
            </p:cNvSpPr>
            <p:nvPr/>
          </p:nvSpPr>
          <p:spPr bwMode="auto">
            <a:xfrm>
              <a:off x="5257800" y="34290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54" name="Text Box 55"/>
            <p:cNvSpPr txBox="1">
              <a:spLocks noChangeArrowheads="1"/>
            </p:cNvSpPr>
            <p:nvPr/>
          </p:nvSpPr>
          <p:spPr bwMode="auto">
            <a:xfrm>
              <a:off x="4953001" y="38481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55" name="组 17"/>
          <p:cNvGrpSpPr>
            <a:grpSpLocks/>
          </p:cNvGrpSpPr>
          <p:nvPr/>
        </p:nvGrpSpPr>
        <p:grpSpPr bwMode="auto">
          <a:xfrm>
            <a:off x="3014241" y="2022171"/>
            <a:ext cx="1057671" cy="835670"/>
            <a:chOff x="939800" y="1196975"/>
            <a:chExt cx="976313" cy="835669"/>
          </a:xfrm>
        </p:grpSpPr>
        <p:grpSp>
          <p:nvGrpSpPr>
            <p:cNvPr id="56" name="组 1"/>
            <p:cNvGrpSpPr>
              <a:grpSpLocks/>
            </p:cNvGrpSpPr>
            <p:nvPr/>
          </p:nvGrpSpPr>
          <p:grpSpPr bwMode="auto">
            <a:xfrm>
              <a:off x="939800" y="1196975"/>
              <a:ext cx="976313" cy="749944"/>
              <a:chOff x="939800" y="1196975"/>
              <a:chExt cx="976313" cy="749944"/>
            </a:xfrm>
          </p:grpSpPr>
          <p:sp>
            <p:nvSpPr>
              <p:cNvPr id="58" name="Text Box 4"/>
              <p:cNvSpPr txBox="1">
                <a:spLocks noChangeArrowheads="1"/>
              </p:cNvSpPr>
              <p:nvPr/>
            </p:nvSpPr>
            <p:spPr bwMode="auto">
              <a:xfrm>
                <a:off x="1289050" y="1196975"/>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59" name="Text Box 5"/>
              <p:cNvSpPr txBox="1">
                <a:spLocks noChangeArrowheads="1"/>
              </p:cNvSpPr>
              <p:nvPr/>
            </p:nvSpPr>
            <p:spPr bwMode="auto">
              <a:xfrm>
                <a:off x="939800" y="1701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60" name="Text Box 6"/>
              <p:cNvSpPr txBox="1">
                <a:spLocks noChangeArrowheads="1"/>
              </p:cNvSpPr>
              <p:nvPr/>
            </p:nvSpPr>
            <p:spPr bwMode="auto">
              <a:xfrm>
                <a:off x="1611313" y="171608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61" name="Line 7"/>
              <p:cNvSpPr>
                <a:spLocks noChangeShapeType="1"/>
              </p:cNvSpPr>
              <p:nvPr/>
            </p:nvSpPr>
            <p:spPr bwMode="auto">
              <a:xfrm flipV="1">
                <a:off x="1066800" y="13716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2" name="Line 8"/>
              <p:cNvSpPr>
                <a:spLocks noChangeShapeType="1"/>
              </p:cNvSpPr>
              <p:nvPr/>
            </p:nvSpPr>
            <p:spPr bwMode="auto">
              <a:xfrm>
                <a:off x="1447801" y="13716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3" name="Line 9"/>
              <p:cNvSpPr>
                <a:spLocks noChangeShapeType="1"/>
              </p:cNvSpPr>
              <p:nvPr/>
            </p:nvSpPr>
            <p:spPr bwMode="auto">
              <a:xfrm>
                <a:off x="1174750" y="1843087"/>
                <a:ext cx="533401"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4" name="Text Box 11"/>
              <p:cNvSpPr txBox="1">
                <a:spLocks noChangeArrowheads="1"/>
              </p:cNvSpPr>
              <p:nvPr/>
            </p:nvSpPr>
            <p:spPr bwMode="auto">
              <a:xfrm>
                <a:off x="957261" y="13716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65" name="Text Box 12"/>
              <p:cNvSpPr txBox="1">
                <a:spLocks noChangeArrowheads="1"/>
              </p:cNvSpPr>
              <p:nvPr/>
            </p:nvSpPr>
            <p:spPr bwMode="auto">
              <a:xfrm>
                <a:off x="1509713" y="1385887"/>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66" name="Line 40"/>
              <p:cNvSpPr>
                <a:spLocks noChangeShapeType="1"/>
              </p:cNvSpPr>
              <p:nvPr/>
            </p:nvSpPr>
            <p:spPr bwMode="auto">
              <a:xfrm flipV="1">
                <a:off x="1117600" y="13970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7" name="Text Box 41"/>
              <p:cNvSpPr txBox="1">
                <a:spLocks noChangeArrowheads="1"/>
              </p:cNvSpPr>
              <p:nvPr/>
            </p:nvSpPr>
            <p:spPr bwMode="auto">
              <a:xfrm>
                <a:off x="1187450" y="1481137"/>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57" name="Text Box 55"/>
            <p:cNvSpPr txBox="1">
              <a:spLocks noChangeArrowheads="1"/>
            </p:cNvSpPr>
            <p:nvPr/>
          </p:nvSpPr>
          <p:spPr bwMode="auto">
            <a:xfrm>
              <a:off x="1219200" y="180181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68" name="组 6"/>
          <p:cNvGrpSpPr>
            <a:grpSpLocks/>
          </p:cNvGrpSpPr>
          <p:nvPr/>
        </p:nvGrpSpPr>
        <p:grpSpPr bwMode="auto">
          <a:xfrm>
            <a:off x="1936158" y="2858317"/>
            <a:ext cx="1057672" cy="846782"/>
            <a:chOff x="4368800" y="1185863"/>
            <a:chExt cx="976313" cy="846781"/>
          </a:xfrm>
        </p:grpSpPr>
        <p:grpSp>
          <p:nvGrpSpPr>
            <p:cNvPr id="69" name="组 5"/>
            <p:cNvGrpSpPr>
              <a:grpSpLocks/>
            </p:cNvGrpSpPr>
            <p:nvPr/>
          </p:nvGrpSpPr>
          <p:grpSpPr bwMode="auto">
            <a:xfrm>
              <a:off x="4368800" y="1185863"/>
              <a:ext cx="976313" cy="746769"/>
              <a:chOff x="4368800" y="1185863"/>
              <a:chExt cx="976313" cy="746769"/>
            </a:xfrm>
          </p:grpSpPr>
          <p:sp>
            <p:nvSpPr>
              <p:cNvPr id="71" name="Text Box 31"/>
              <p:cNvSpPr txBox="1">
                <a:spLocks noChangeArrowheads="1"/>
              </p:cNvSpPr>
              <p:nvPr/>
            </p:nvSpPr>
            <p:spPr bwMode="auto">
              <a:xfrm>
                <a:off x="4718051" y="118586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72" name="Text Box 32"/>
              <p:cNvSpPr txBox="1">
                <a:spLocks noChangeArrowheads="1"/>
              </p:cNvSpPr>
              <p:nvPr/>
            </p:nvSpPr>
            <p:spPr bwMode="auto">
              <a:xfrm>
                <a:off x="4368800" y="169068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73" name="Text Box 33"/>
              <p:cNvSpPr txBox="1">
                <a:spLocks noChangeArrowheads="1"/>
              </p:cNvSpPr>
              <p:nvPr/>
            </p:nvSpPr>
            <p:spPr bwMode="auto">
              <a:xfrm>
                <a:off x="5040313" y="1701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74" name="Line 34"/>
              <p:cNvSpPr>
                <a:spLocks noChangeShapeType="1"/>
              </p:cNvSpPr>
              <p:nvPr/>
            </p:nvSpPr>
            <p:spPr bwMode="auto">
              <a:xfrm flipV="1">
                <a:off x="4495800" y="1371601"/>
                <a:ext cx="304800" cy="380999"/>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5" name="Line 35"/>
              <p:cNvSpPr>
                <a:spLocks noChangeShapeType="1"/>
              </p:cNvSpPr>
              <p:nvPr/>
            </p:nvSpPr>
            <p:spPr bwMode="auto">
              <a:xfrm>
                <a:off x="4927600" y="1371601"/>
                <a:ext cx="304800" cy="380999"/>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6" name="Line 36"/>
              <p:cNvSpPr>
                <a:spLocks noChangeShapeType="1"/>
              </p:cNvSpPr>
              <p:nvPr/>
            </p:nvSpPr>
            <p:spPr bwMode="auto">
              <a:xfrm>
                <a:off x="4591050" y="1828800"/>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7" name="Text Box 38"/>
              <p:cNvSpPr txBox="1">
                <a:spLocks noChangeArrowheads="1"/>
              </p:cNvSpPr>
              <p:nvPr/>
            </p:nvSpPr>
            <p:spPr bwMode="auto">
              <a:xfrm>
                <a:off x="4386263" y="13716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78" name="Text Box 39"/>
              <p:cNvSpPr txBox="1">
                <a:spLocks noChangeArrowheads="1"/>
              </p:cNvSpPr>
              <p:nvPr/>
            </p:nvSpPr>
            <p:spPr bwMode="auto">
              <a:xfrm>
                <a:off x="4972050" y="1371601"/>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79" name="Line 120"/>
              <p:cNvSpPr>
                <a:spLocks noChangeShapeType="1"/>
              </p:cNvSpPr>
              <p:nvPr/>
            </p:nvSpPr>
            <p:spPr bwMode="auto">
              <a:xfrm>
                <a:off x="4857750" y="1403351"/>
                <a:ext cx="304800" cy="380999"/>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0" name="Text Box 123"/>
              <p:cNvSpPr txBox="1">
                <a:spLocks noChangeArrowheads="1"/>
              </p:cNvSpPr>
              <p:nvPr/>
            </p:nvSpPr>
            <p:spPr bwMode="auto">
              <a:xfrm>
                <a:off x="4743451" y="14779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70" name="Text Box 55"/>
            <p:cNvSpPr txBox="1">
              <a:spLocks noChangeArrowheads="1"/>
            </p:cNvSpPr>
            <p:nvPr/>
          </p:nvSpPr>
          <p:spPr bwMode="auto">
            <a:xfrm>
              <a:off x="4648200" y="180181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81" name="组 1"/>
          <p:cNvGrpSpPr>
            <a:grpSpLocks/>
          </p:cNvGrpSpPr>
          <p:nvPr/>
        </p:nvGrpSpPr>
        <p:grpSpPr bwMode="auto">
          <a:xfrm>
            <a:off x="764978" y="2858320"/>
            <a:ext cx="1057672" cy="832495"/>
            <a:chOff x="1295400" y="2819400"/>
            <a:chExt cx="976313" cy="832494"/>
          </a:xfrm>
        </p:grpSpPr>
        <p:sp>
          <p:nvSpPr>
            <p:cNvPr id="82" name="Text Box 133"/>
            <p:cNvSpPr txBox="1">
              <a:spLocks noChangeArrowheads="1"/>
            </p:cNvSpPr>
            <p:nvPr/>
          </p:nvSpPr>
          <p:spPr bwMode="auto">
            <a:xfrm>
              <a:off x="1644651" y="28194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83" name="Text Box 134"/>
            <p:cNvSpPr txBox="1">
              <a:spLocks noChangeArrowheads="1"/>
            </p:cNvSpPr>
            <p:nvPr/>
          </p:nvSpPr>
          <p:spPr bwMode="auto">
            <a:xfrm>
              <a:off x="1295400" y="3324224"/>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84" name="Text Box 135"/>
            <p:cNvSpPr txBox="1">
              <a:spLocks noChangeArrowheads="1"/>
            </p:cNvSpPr>
            <p:nvPr/>
          </p:nvSpPr>
          <p:spPr bwMode="auto">
            <a:xfrm>
              <a:off x="1966913" y="333533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85" name="Line 136"/>
            <p:cNvSpPr>
              <a:spLocks noChangeShapeType="1"/>
            </p:cNvSpPr>
            <p:nvPr/>
          </p:nvSpPr>
          <p:spPr bwMode="auto">
            <a:xfrm flipV="1">
              <a:off x="1422400" y="300513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6" name="Line 137"/>
            <p:cNvSpPr>
              <a:spLocks noChangeShapeType="1"/>
            </p:cNvSpPr>
            <p:nvPr/>
          </p:nvSpPr>
          <p:spPr bwMode="auto">
            <a:xfrm>
              <a:off x="1760538" y="300513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7" name="Line 138"/>
            <p:cNvSpPr>
              <a:spLocks noChangeShapeType="1"/>
            </p:cNvSpPr>
            <p:nvPr/>
          </p:nvSpPr>
          <p:spPr bwMode="auto">
            <a:xfrm>
              <a:off x="1530350" y="3465512"/>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8" name="Text Box 140"/>
            <p:cNvSpPr txBox="1">
              <a:spLocks noChangeArrowheads="1"/>
            </p:cNvSpPr>
            <p:nvPr/>
          </p:nvSpPr>
          <p:spPr bwMode="auto">
            <a:xfrm>
              <a:off x="1331913" y="300831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89" name="Text Box 141"/>
            <p:cNvSpPr txBox="1">
              <a:spLocks noChangeArrowheads="1"/>
            </p:cNvSpPr>
            <p:nvPr/>
          </p:nvSpPr>
          <p:spPr bwMode="auto">
            <a:xfrm>
              <a:off x="1879600" y="3005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90" name="Line 162"/>
            <p:cNvSpPr>
              <a:spLocks noChangeShapeType="1"/>
            </p:cNvSpPr>
            <p:nvPr/>
          </p:nvSpPr>
          <p:spPr bwMode="auto">
            <a:xfrm>
              <a:off x="1849438" y="30162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1" name="Text Box 165"/>
            <p:cNvSpPr txBox="1">
              <a:spLocks noChangeArrowheads="1"/>
            </p:cNvSpPr>
            <p:nvPr/>
          </p:nvSpPr>
          <p:spPr bwMode="auto">
            <a:xfrm>
              <a:off x="1905000" y="2997200"/>
              <a:ext cx="195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92" name="Text Box 55"/>
            <p:cNvSpPr txBox="1">
              <a:spLocks noChangeArrowheads="1"/>
            </p:cNvSpPr>
            <p:nvPr/>
          </p:nvSpPr>
          <p:spPr bwMode="auto">
            <a:xfrm>
              <a:off x="1498600" y="342106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93" name="组 3"/>
          <p:cNvGrpSpPr>
            <a:grpSpLocks/>
          </p:cNvGrpSpPr>
          <p:nvPr/>
        </p:nvGrpSpPr>
        <p:grpSpPr bwMode="auto">
          <a:xfrm>
            <a:off x="2990268" y="2860776"/>
            <a:ext cx="1055952" cy="832496"/>
            <a:chOff x="2819400" y="2819400"/>
            <a:chExt cx="974725" cy="832329"/>
          </a:xfrm>
        </p:grpSpPr>
        <p:sp>
          <p:nvSpPr>
            <p:cNvPr id="94" name="Text Box 193"/>
            <p:cNvSpPr txBox="1">
              <a:spLocks noChangeArrowheads="1"/>
            </p:cNvSpPr>
            <p:nvPr/>
          </p:nvSpPr>
          <p:spPr bwMode="auto">
            <a:xfrm>
              <a:off x="3184525" y="2819400"/>
              <a:ext cx="2286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95" name="Text Box 194"/>
            <p:cNvSpPr txBox="1">
              <a:spLocks noChangeArrowheads="1"/>
            </p:cNvSpPr>
            <p:nvPr/>
          </p:nvSpPr>
          <p:spPr bwMode="auto">
            <a:xfrm>
              <a:off x="2819400" y="3324124"/>
              <a:ext cx="3048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96" name="Text Box 195"/>
            <p:cNvSpPr txBox="1">
              <a:spLocks noChangeArrowheads="1"/>
            </p:cNvSpPr>
            <p:nvPr/>
          </p:nvSpPr>
          <p:spPr bwMode="auto">
            <a:xfrm>
              <a:off x="3489325" y="3327299"/>
              <a:ext cx="3048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97" name="Line 196"/>
            <p:cNvSpPr>
              <a:spLocks noChangeShapeType="1"/>
            </p:cNvSpPr>
            <p:nvPr/>
          </p:nvSpPr>
          <p:spPr bwMode="auto">
            <a:xfrm flipV="1">
              <a:off x="2928938" y="2986055"/>
              <a:ext cx="304800" cy="380924"/>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8" name="Line 197"/>
            <p:cNvSpPr>
              <a:spLocks noChangeShapeType="1"/>
            </p:cNvSpPr>
            <p:nvPr/>
          </p:nvSpPr>
          <p:spPr bwMode="auto">
            <a:xfrm>
              <a:off x="3386138" y="3006688"/>
              <a:ext cx="304800" cy="380924"/>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9" name="Line 198"/>
            <p:cNvSpPr>
              <a:spLocks noChangeShapeType="1"/>
            </p:cNvSpPr>
            <p:nvPr/>
          </p:nvSpPr>
          <p:spPr bwMode="auto">
            <a:xfrm>
              <a:off x="3036888" y="3465384"/>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0" name="Text Box 200"/>
            <p:cNvSpPr txBox="1">
              <a:spLocks noChangeArrowheads="1"/>
            </p:cNvSpPr>
            <p:nvPr/>
          </p:nvSpPr>
          <p:spPr bwMode="auto">
            <a:xfrm>
              <a:off x="2844800" y="3001927"/>
              <a:ext cx="3810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1" name="Line 202"/>
            <p:cNvSpPr>
              <a:spLocks noChangeShapeType="1"/>
            </p:cNvSpPr>
            <p:nvPr/>
          </p:nvSpPr>
          <p:spPr bwMode="auto">
            <a:xfrm flipV="1">
              <a:off x="2979738" y="3019385"/>
              <a:ext cx="304800" cy="380924"/>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2" name="Text Box 203"/>
            <p:cNvSpPr txBox="1">
              <a:spLocks noChangeArrowheads="1"/>
            </p:cNvSpPr>
            <p:nvPr/>
          </p:nvSpPr>
          <p:spPr bwMode="auto">
            <a:xfrm>
              <a:off x="3055939" y="3100332"/>
              <a:ext cx="3810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3" name="Line 204"/>
            <p:cNvSpPr>
              <a:spLocks noChangeShapeType="1"/>
            </p:cNvSpPr>
            <p:nvPr/>
          </p:nvSpPr>
          <p:spPr bwMode="auto">
            <a:xfrm>
              <a:off x="3302000" y="2997165"/>
              <a:ext cx="304800" cy="380924"/>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4" name="Text Box 205"/>
            <p:cNvSpPr txBox="1">
              <a:spLocks noChangeArrowheads="1"/>
            </p:cNvSpPr>
            <p:nvPr/>
          </p:nvSpPr>
          <p:spPr bwMode="auto">
            <a:xfrm>
              <a:off x="3433762" y="3001927"/>
              <a:ext cx="2159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05" name="Text Box 55"/>
            <p:cNvSpPr txBox="1">
              <a:spLocks noChangeArrowheads="1"/>
            </p:cNvSpPr>
            <p:nvPr/>
          </p:nvSpPr>
          <p:spPr bwMode="auto">
            <a:xfrm>
              <a:off x="3100388" y="3420943"/>
              <a:ext cx="3810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06" name="组 1"/>
          <p:cNvGrpSpPr>
            <a:grpSpLocks/>
          </p:cNvGrpSpPr>
          <p:nvPr/>
        </p:nvGrpSpPr>
        <p:grpSpPr bwMode="auto">
          <a:xfrm>
            <a:off x="764979" y="3772719"/>
            <a:ext cx="1047353" cy="832496"/>
            <a:chOff x="1225550" y="3244850"/>
            <a:chExt cx="966788" cy="832495"/>
          </a:xfrm>
        </p:grpSpPr>
        <p:sp>
          <p:nvSpPr>
            <p:cNvPr id="107" name="Text Box 37"/>
            <p:cNvSpPr txBox="1">
              <a:spLocks noChangeArrowheads="1"/>
            </p:cNvSpPr>
            <p:nvPr/>
          </p:nvSpPr>
          <p:spPr bwMode="auto">
            <a:xfrm>
              <a:off x="1582737" y="324485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08" name="Text Box 40"/>
            <p:cNvSpPr txBox="1">
              <a:spLocks noChangeArrowheads="1"/>
            </p:cNvSpPr>
            <p:nvPr/>
          </p:nvSpPr>
          <p:spPr bwMode="auto">
            <a:xfrm>
              <a:off x="1225550" y="37496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09" name="Text Box 41"/>
            <p:cNvSpPr txBox="1">
              <a:spLocks noChangeArrowheads="1"/>
            </p:cNvSpPr>
            <p:nvPr/>
          </p:nvSpPr>
          <p:spPr bwMode="auto">
            <a:xfrm>
              <a:off x="1887538" y="37480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10" name="Line 49"/>
            <p:cNvSpPr>
              <a:spLocks noChangeShapeType="1"/>
            </p:cNvSpPr>
            <p:nvPr/>
          </p:nvSpPr>
          <p:spPr bwMode="auto">
            <a:xfrm flipV="1">
              <a:off x="1371600" y="34290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1" name="Line 50"/>
            <p:cNvSpPr>
              <a:spLocks noChangeShapeType="1"/>
            </p:cNvSpPr>
            <p:nvPr/>
          </p:nvSpPr>
          <p:spPr bwMode="auto">
            <a:xfrm>
              <a:off x="1744663" y="34353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2" name="Line 51"/>
            <p:cNvSpPr>
              <a:spLocks noChangeShapeType="1"/>
            </p:cNvSpPr>
            <p:nvPr/>
          </p:nvSpPr>
          <p:spPr bwMode="auto">
            <a:xfrm>
              <a:off x="1460500" y="3900488"/>
              <a:ext cx="533401"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3" name="Text Box 54"/>
            <p:cNvSpPr txBox="1">
              <a:spLocks noChangeArrowheads="1"/>
            </p:cNvSpPr>
            <p:nvPr/>
          </p:nvSpPr>
          <p:spPr bwMode="auto">
            <a:xfrm>
              <a:off x="1295399" y="3403600"/>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4" name="Text Box 55"/>
            <p:cNvSpPr txBox="1">
              <a:spLocks noChangeArrowheads="1"/>
            </p:cNvSpPr>
            <p:nvPr/>
          </p:nvSpPr>
          <p:spPr bwMode="auto">
            <a:xfrm>
              <a:off x="1770063" y="340995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15" name="Line 50"/>
            <p:cNvSpPr>
              <a:spLocks noChangeShapeType="1"/>
            </p:cNvSpPr>
            <p:nvPr/>
          </p:nvSpPr>
          <p:spPr bwMode="auto">
            <a:xfrm flipH="1">
              <a:off x="1371600" y="3810000"/>
              <a:ext cx="609601"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6" name="Text Box 54"/>
            <p:cNvSpPr txBox="1">
              <a:spLocks noChangeArrowheads="1"/>
            </p:cNvSpPr>
            <p:nvPr/>
          </p:nvSpPr>
          <p:spPr bwMode="auto">
            <a:xfrm>
              <a:off x="1506537" y="3622675"/>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7" name="Text Box 55"/>
            <p:cNvSpPr txBox="1">
              <a:spLocks noChangeArrowheads="1"/>
            </p:cNvSpPr>
            <p:nvPr/>
          </p:nvSpPr>
          <p:spPr bwMode="auto">
            <a:xfrm>
              <a:off x="1524000" y="3846513"/>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18" name="组 4"/>
          <p:cNvGrpSpPr>
            <a:grpSpLocks/>
          </p:cNvGrpSpPr>
          <p:nvPr/>
        </p:nvGrpSpPr>
        <p:grpSpPr bwMode="auto">
          <a:xfrm>
            <a:off x="1920677" y="3772722"/>
            <a:ext cx="1047354" cy="843607"/>
            <a:chOff x="4654550" y="3233738"/>
            <a:chExt cx="966788" cy="843606"/>
          </a:xfrm>
        </p:grpSpPr>
        <p:sp>
          <p:nvSpPr>
            <p:cNvPr id="119" name="Text Box 74"/>
            <p:cNvSpPr txBox="1">
              <a:spLocks noChangeArrowheads="1"/>
            </p:cNvSpPr>
            <p:nvPr/>
          </p:nvSpPr>
          <p:spPr bwMode="auto">
            <a:xfrm>
              <a:off x="5011738" y="3233738"/>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20" name="Text Box 75"/>
            <p:cNvSpPr txBox="1">
              <a:spLocks noChangeArrowheads="1"/>
            </p:cNvSpPr>
            <p:nvPr/>
          </p:nvSpPr>
          <p:spPr bwMode="auto">
            <a:xfrm>
              <a:off x="4654550" y="3738562"/>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21" name="Text Box 76"/>
            <p:cNvSpPr txBox="1">
              <a:spLocks noChangeArrowheads="1"/>
            </p:cNvSpPr>
            <p:nvPr/>
          </p:nvSpPr>
          <p:spPr bwMode="auto">
            <a:xfrm>
              <a:off x="5316538" y="3733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22" name="Line 77"/>
            <p:cNvSpPr>
              <a:spLocks noChangeShapeType="1"/>
            </p:cNvSpPr>
            <p:nvPr/>
          </p:nvSpPr>
          <p:spPr bwMode="auto">
            <a:xfrm flipV="1">
              <a:off x="4789488" y="3403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3" name="Line 78"/>
            <p:cNvSpPr>
              <a:spLocks noChangeShapeType="1"/>
            </p:cNvSpPr>
            <p:nvPr/>
          </p:nvSpPr>
          <p:spPr bwMode="auto">
            <a:xfrm>
              <a:off x="5173663" y="34115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4" name="Line 79"/>
            <p:cNvSpPr>
              <a:spLocks noChangeShapeType="1"/>
            </p:cNvSpPr>
            <p:nvPr/>
          </p:nvSpPr>
          <p:spPr bwMode="auto">
            <a:xfrm>
              <a:off x="4876800" y="3886200"/>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5" name="Text Box 81"/>
            <p:cNvSpPr txBox="1">
              <a:spLocks noChangeArrowheads="1"/>
            </p:cNvSpPr>
            <p:nvPr/>
          </p:nvSpPr>
          <p:spPr bwMode="auto">
            <a:xfrm>
              <a:off x="4706938" y="3381376"/>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6" name="Text Box 82"/>
            <p:cNvSpPr txBox="1">
              <a:spLocks noChangeArrowheads="1"/>
            </p:cNvSpPr>
            <p:nvPr/>
          </p:nvSpPr>
          <p:spPr bwMode="auto">
            <a:xfrm>
              <a:off x="5199063" y="339566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27" name="Line 50"/>
            <p:cNvSpPr>
              <a:spLocks noChangeShapeType="1"/>
            </p:cNvSpPr>
            <p:nvPr/>
          </p:nvSpPr>
          <p:spPr bwMode="auto">
            <a:xfrm flipH="1">
              <a:off x="4843463" y="3802062"/>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8" name="Text Box 54"/>
            <p:cNvSpPr txBox="1">
              <a:spLocks noChangeArrowheads="1"/>
            </p:cNvSpPr>
            <p:nvPr/>
          </p:nvSpPr>
          <p:spPr bwMode="auto">
            <a:xfrm>
              <a:off x="4935538" y="36147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9" name="Text Box 55"/>
            <p:cNvSpPr txBox="1">
              <a:spLocks noChangeArrowheads="1"/>
            </p:cNvSpPr>
            <p:nvPr/>
          </p:nvSpPr>
          <p:spPr bwMode="auto">
            <a:xfrm>
              <a:off x="4876801" y="384651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30" name="组 2"/>
          <p:cNvGrpSpPr>
            <a:grpSpLocks/>
          </p:cNvGrpSpPr>
          <p:nvPr/>
        </p:nvGrpSpPr>
        <p:grpSpPr bwMode="auto">
          <a:xfrm>
            <a:off x="3005588" y="3756332"/>
            <a:ext cx="1074870" cy="816620"/>
            <a:chOff x="939800" y="1204913"/>
            <a:chExt cx="992188" cy="816619"/>
          </a:xfrm>
        </p:grpSpPr>
        <p:sp>
          <p:nvSpPr>
            <p:cNvPr id="131" name="Text Box 4"/>
            <p:cNvSpPr txBox="1">
              <a:spLocks noChangeArrowheads="1"/>
            </p:cNvSpPr>
            <p:nvPr/>
          </p:nvSpPr>
          <p:spPr bwMode="auto">
            <a:xfrm>
              <a:off x="1289051" y="12049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32" name="Text Box 5"/>
            <p:cNvSpPr txBox="1">
              <a:spLocks noChangeArrowheads="1"/>
            </p:cNvSpPr>
            <p:nvPr/>
          </p:nvSpPr>
          <p:spPr bwMode="auto">
            <a:xfrm>
              <a:off x="939800" y="1701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33" name="Text Box 6"/>
            <p:cNvSpPr txBox="1">
              <a:spLocks noChangeArrowheads="1"/>
            </p:cNvSpPr>
            <p:nvPr/>
          </p:nvSpPr>
          <p:spPr bwMode="auto">
            <a:xfrm>
              <a:off x="1627188" y="16986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34" name="Line 7"/>
            <p:cNvSpPr>
              <a:spLocks noChangeShapeType="1"/>
            </p:cNvSpPr>
            <p:nvPr/>
          </p:nvSpPr>
          <p:spPr bwMode="auto">
            <a:xfrm flipV="1">
              <a:off x="1066800" y="13716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5" name="Line 8"/>
            <p:cNvSpPr>
              <a:spLocks noChangeShapeType="1"/>
            </p:cNvSpPr>
            <p:nvPr/>
          </p:nvSpPr>
          <p:spPr bwMode="auto">
            <a:xfrm>
              <a:off x="1447800" y="13716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6" name="Line 9"/>
            <p:cNvSpPr>
              <a:spLocks noChangeShapeType="1"/>
            </p:cNvSpPr>
            <p:nvPr/>
          </p:nvSpPr>
          <p:spPr bwMode="auto">
            <a:xfrm>
              <a:off x="1174750" y="1843087"/>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7" name="Text Box 11"/>
            <p:cNvSpPr txBox="1">
              <a:spLocks noChangeArrowheads="1"/>
            </p:cNvSpPr>
            <p:nvPr/>
          </p:nvSpPr>
          <p:spPr bwMode="auto">
            <a:xfrm>
              <a:off x="973139" y="13795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38" name="Text Box 12"/>
            <p:cNvSpPr txBox="1">
              <a:spLocks noChangeArrowheads="1"/>
            </p:cNvSpPr>
            <p:nvPr/>
          </p:nvSpPr>
          <p:spPr bwMode="auto">
            <a:xfrm>
              <a:off x="1490663" y="1377951"/>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39" name="Line 40"/>
            <p:cNvSpPr>
              <a:spLocks noChangeShapeType="1"/>
            </p:cNvSpPr>
            <p:nvPr/>
          </p:nvSpPr>
          <p:spPr bwMode="auto">
            <a:xfrm flipV="1">
              <a:off x="1117600" y="13970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0" name="Text Box 41"/>
            <p:cNvSpPr txBox="1">
              <a:spLocks noChangeArrowheads="1"/>
            </p:cNvSpPr>
            <p:nvPr/>
          </p:nvSpPr>
          <p:spPr bwMode="auto">
            <a:xfrm>
              <a:off x="1214439" y="14398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1" name="Line 50"/>
            <p:cNvSpPr>
              <a:spLocks noChangeShapeType="1"/>
            </p:cNvSpPr>
            <p:nvPr/>
          </p:nvSpPr>
          <p:spPr bwMode="auto">
            <a:xfrm flipH="1">
              <a:off x="1125538" y="1770062"/>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2" name="Text Box 54"/>
            <p:cNvSpPr txBox="1">
              <a:spLocks noChangeArrowheads="1"/>
            </p:cNvSpPr>
            <p:nvPr/>
          </p:nvSpPr>
          <p:spPr bwMode="auto">
            <a:xfrm>
              <a:off x="1262063" y="1592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3" name="Text Box 55"/>
            <p:cNvSpPr txBox="1">
              <a:spLocks noChangeArrowheads="1"/>
            </p:cNvSpPr>
            <p:nvPr/>
          </p:nvSpPr>
          <p:spPr bwMode="auto">
            <a:xfrm>
              <a:off x="1238251" y="17907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44" name="组 7"/>
          <p:cNvGrpSpPr>
            <a:grpSpLocks/>
          </p:cNvGrpSpPr>
          <p:nvPr/>
        </p:nvGrpSpPr>
        <p:grpSpPr bwMode="auto">
          <a:xfrm>
            <a:off x="1908641" y="4687120"/>
            <a:ext cx="1085189" cy="827732"/>
            <a:chOff x="4351338" y="1193800"/>
            <a:chExt cx="1001712" cy="827732"/>
          </a:xfrm>
        </p:grpSpPr>
        <p:sp>
          <p:nvSpPr>
            <p:cNvPr id="145" name="Text Box 32"/>
            <p:cNvSpPr txBox="1">
              <a:spLocks noChangeArrowheads="1"/>
            </p:cNvSpPr>
            <p:nvPr/>
          </p:nvSpPr>
          <p:spPr bwMode="auto">
            <a:xfrm>
              <a:off x="4351338" y="16732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46" name="Text Box 38"/>
            <p:cNvSpPr txBox="1">
              <a:spLocks noChangeArrowheads="1"/>
            </p:cNvSpPr>
            <p:nvPr/>
          </p:nvSpPr>
          <p:spPr bwMode="auto">
            <a:xfrm>
              <a:off x="4394201" y="1371600"/>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nvGrpSpPr>
            <p:cNvPr id="147" name="组 6"/>
            <p:cNvGrpSpPr>
              <a:grpSpLocks/>
            </p:cNvGrpSpPr>
            <p:nvPr/>
          </p:nvGrpSpPr>
          <p:grpSpPr bwMode="auto">
            <a:xfrm>
              <a:off x="4495801" y="1193800"/>
              <a:ext cx="857249" cy="827732"/>
              <a:chOff x="4495801" y="1193800"/>
              <a:chExt cx="857249" cy="827732"/>
            </a:xfrm>
          </p:grpSpPr>
          <p:sp>
            <p:nvSpPr>
              <p:cNvPr id="148" name="Text Box 31"/>
              <p:cNvSpPr txBox="1">
                <a:spLocks noChangeArrowheads="1"/>
              </p:cNvSpPr>
              <p:nvPr/>
            </p:nvSpPr>
            <p:spPr bwMode="auto">
              <a:xfrm>
                <a:off x="4718050" y="11938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49" name="Text Box 33"/>
              <p:cNvSpPr txBox="1">
                <a:spLocks noChangeArrowheads="1"/>
              </p:cNvSpPr>
              <p:nvPr/>
            </p:nvSpPr>
            <p:spPr bwMode="auto">
              <a:xfrm>
                <a:off x="5048251" y="1684338"/>
                <a:ext cx="3047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50" name="Line 34"/>
              <p:cNvSpPr>
                <a:spLocks noChangeShapeType="1"/>
              </p:cNvSpPr>
              <p:nvPr/>
            </p:nvSpPr>
            <p:spPr bwMode="auto">
              <a:xfrm flipV="1">
                <a:off x="4495801" y="1371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1" name="Line 35"/>
              <p:cNvSpPr>
                <a:spLocks noChangeShapeType="1"/>
              </p:cNvSpPr>
              <p:nvPr/>
            </p:nvSpPr>
            <p:spPr bwMode="auto">
              <a:xfrm>
                <a:off x="4927600" y="13716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2" name="Line 36"/>
              <p:cNvSpPr>
                <a:spLocks noChangeShapeType="1"/>
              </p:cNvSpPr>
              <p:nvPr/>
            </p:nvSpPr>
            <p:spPr bwMode="auto">
              <a:xfrm>
                <a:off x="4591051" y="1828800"/>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3" name="Text Box 39"/>
              <p:cNvSpPr txBox="1">
                <a:spLocks noChangeArrowheads="1"/>
              </p:cNvSpPr>
              <p:nvPr/>
            </p:nvSpPr>
            <p:spPr bwMode="auto">
              <a:xfrm>
                <a:off x="4972049" y="13716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54" name="Line 120"/>
              <p:cNvSpPr>
                <a:spLocks noChangeShapeType="1"/>
              </p:cNvSpPr>
              <p:nvPr/>
            </p:nvSpPr>
            <p:spPr bwMode="auto">
              <a:xfrm>
                <a:off x="4840288" y="135255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5" name="Text Box 123"/>
              <p:cNvSpPr txBox="1">
                <a:spLocks noChangeArrowheads="1"/>
              </p:cNvSpPr>
              <p:nvPr/>
            </p:nvSpPr>
            <p:spPr bwMode="auto">
              <a:xfrm>
                <a:off x="4725989" y="1427163"/>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6" name="Line 50"/>
              <p:cNvSpPr>
                <a:spLocks noChangeShapeType="1"/>
              </p:cNvSpPr>
              <p:nvPr/>
            </p:nvSpPr>
            <p:spPr bwMode="auto">
              <a:xfrm flipH="1">
                <a:off x="4513263" y="1762125"/>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7" name="Text Box 54"/>
              <p:cNvSpPr txBox="1">
                <a:spLocks noChangeArrowheads="1"/>
              </p:cNvSpPr>
              <p:nvPr/>
            </p:nvSpPr>
            <p:spPr bwMode="auto">
              <a:xfrm>
                <a:off x="4656138" y="1582738"/>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8" name="Text Box 55"/>
              <p:cNvSpPr txBox="1">
                <a:spLocks noChangeArrowheads="1"/>
              </p:cNvSpPr>
              <p:nvPr/>
            </p:nvSpPr>
            <p:spPr bwMode="auto">
              <a:xfrm>
                <a:off x="4648201" y="1790700"/>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grpSp>
        <p:nvGrpSpPr>
          <p:cNvPr id="159" name="组 4"/>
          <p:cNvGrpSpPr>
            <a:grpSpLocks/>
          </p:cNvGrpSpPr>
          <p:nvPr/>
        </p:nvGrpSpPr>
        <p:grpSpPr bwMode="auto">
          <a:xfrm>
            <a:off x="764979" y="4687120"/>
            <a:ext cx="1085189" cy="827732"/>
            <a:chOff x="1371600" y="4953000"/>
            <a:chExt cx="1001712" cy="827732"/>
          </a:xfrm>
        </p:grpSpPr>
        <p:sp>
          <p:nvSpPr>
            <p:cNvPr id="160" name="Text Box 133"/>
            <p:cNvSpPr txBox="1">
              <a:spLocks noChangeArrowheads="1"/>
            </p:cNvSpPr>
            <p:nvPr/>
          </p:nvSpPr>
          <p:spPr bwMode="auto">
            <a:xfrm>
              <a:off x="1738313" y="49530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61" name="Text Box 134"/>
            <p:cNvSpPr txBox="1">
              <a:spLocks noChangeArrowheads="1"/>
            </p:cNvSpPr>
            <p:nvPr/>
          </p:nvSpPr>
          <p:spPr bwMode="auto">
            <a:xfrm>
              <a:off x="1371600" y="54324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62" name="Text Box 135"/>
            <p:cNvSpPr txBox="1">
              <a:spLocks noChangeArrowheads="1"/>
            </p:cNvSpPr>
            <p:nvPr/>
          </p:nvSpPr>
          <p:spPr bwMode="auto">
            <a:xfrm>
              <a:off x="2068512" y="544353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63" name="Line 136"/>
            <p:cNvSpPr>
              <a:spLocks noChangeShapeType="1"/>
            </p:cNvSpPr>
            <p:nvPr/>
          </p:nvSpPr>
          <p:spPr bwMode="auto">
            <a:xfrm flipV="1">
              <a:off x="1516063" y="51308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4" name="Line 137"/>
            <p:cNvSpPr>
              <a:spLocks noChangeShapeType="1"/>
            </p:cNvSpPr>
            <p:nvPr/>
          </p:nvSpPr>
          <p:spPr bwMode="auto">
            <a:xfrm>
              <a:off x="1854200" y="51308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5" name="Line 138"/>
            <p:cNvSpPr>
              <a:spLocks noChangeShapeType="1"/>
            </p:cNvSpPr>
            <p:nvPr/>
          </p:nvSpPr>
          <p:spPr bwMode="auto">
            <a:xfrm>
              <a:off x="1624013" y="5591175"/>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6" name="Text Box 140"/>
            <p:cNvSpPr txBox="1">
              <a:spLocks noChangeArrowheads="1"/>
            </p:cNvSpPr>
            <p:nvPr/>
          </p:nvSpPr>
          <p:spPr bwMode="auto">
            <a:xfrm>
              <a:off x="1439863" y="5119688"/>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67" name="Line 162"/>
            <p:cNvSpPr>
              <a:spLocks noChangeShapeType="1"/>
            </p:cNvSpPr>
            <p:nvPr/>
          </p:nvSpPr>
          <p:spPr bwMode="auto">
            <a:xfrm>
              <a:off x="1938337" y="51244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8" name="Text Box 165"/>
            <p:cNvSpPr txBox="1">
              <a:spLocks noChangeArrowheads="1"/>
            </p:cNvSpPr>
            <p:nvPr/>
          </p:nvSpPr>
          <p:spPr bwMode="auto">
            <a:xfrm>
              <a:off x="1985962" y="5122863"/>
              <a:ext cx="236537"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69" name="Line 50"/>
            <p:cNvSpPr>
              <a:spLocks noChangeShapeType="1"/>
            </p:cNvSpPr>
            <p:nvPr/>
          </p:nvSpPr>
          <p:spPr bwMode="auto">
            <a:xfrm flipH="1">
              <a:off x="1524000" y="5521325"/>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0" name="Text Box 55"/>
            <p:cNvSpPr txBox="1">
              <a:spLocks noChangeArrowheads="1"/>
            </p:cNvSpPr>
            <p:nvPr/>
          </p:nvSpPr>
          <p:spPr bwMode="auto">
            <a:xfrm>
              <a:off x="1700213" y="5549900"/>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71" name="组 5"/>
          <p:cNvGrpSpPr>
            <a:grpSpLocks/>
          </p:cNvGrpSpPr>
          <p:nvPr/>
        </p:nvGrpSpPr>
        <p:grpSpPr bwMode="auto">
          <a:xfrm>
            <a:off x="2984950" y="4670733"/>
            <a:ext cx="1093789" cy="805507"/>
            <a:chOff x="4343400" y="4876800"/>
            <a:chExt cx="1009650" cy="805507"/>
          </a:xfrm>
        </p:grpSpPr>
        <p:sp>
          <p:nvSpPr>
            <p:cNvPr id="172" name="Text Box 193"/>
            <p:cNvSpPr txBox="1">
              <a:spLocks noChangeArrowheads="1"/>
            </p:cNvSpPr>
            <p:nvPr/>
          </p:nvSpPr>
          <p:spPr bwMode="auto">
            <a:xfrm>
              <a:off x="4718050" y="48768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73" name="Text Box 194"/>
            <p:cNvSpPr txBox="1">
              <a:spLocks noChangeArrowheads="1"/>
            </p:cNvSpPr>
            <p:nvPr/>
          </p:nvSpPr>
          <p:spPr bwMode="auto">
            <a:xfrm>
              <a:off x="4343400" y="53482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74" name="Text Box 195"/>
            <p:cNvSpPr txBox="1">
              <a:spLocks noChangeArrowheads="1"/>
            </p:cNvSpPr>
            <p:nvPr/>
          </p:nvSpPr>
          <p:spPr bwMode="auto">
            <a:xfrm>
              <a:off x="5048250" y="5345113"/>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75" name="Line 196"/>
            <p:cNvSpPr>
              <a:spLocks noChangeShapeType="1"/>
            </p:cNvSpPr>
            <p:nvPr/>
          </p:nvSpPr>
          <p:spPr bwMode="auto">
            <a:xfrm flipV="1">
              <a:off x="4487863" y="50434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6" name="Line 197"/>
            <p:cNvSpPr>
              <a:spLocks noChangeShapeType="1"/>
            </p:cNvSpPr>
            <p:nvPr/>
          </p:nvSpPr>
          <p:spPr bwMode="auto">
            <a:xfrm>
              <a:off x="4927600" y="50371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7" name="Line 198"/>
            <p:cNvSpPr>
              <a:spLocks noChangeShapeType="1"/>
            </p:cNvSpPr>
            <p:nvPr/>
          </p:nvSpPr>
          <p:spPr bwMode="auto">
            <a:xfrm>
              <a:off x="4613275" y="550703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8" name="Text Box 200"/>
            <p:cNvSpPr txBox="1">
              <a:spLocks noChangeArrowheads="1"/>
            </p:cNvSpPr>
            <p:nvPr/>
          </p:nvSpPr>
          <p:spPr bwMode="auto">
            <a:xfrm>
              <a:off x="4403725" y="506095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79" name="Line 202"/>
            <p:cNvSpPr>
              <a:spLocks noChangeShapeType="1"/>
            </p:cNvSpPr>
            <p:nvPr/>
          </p:nvSpPr>
          <p:spPr bwMode="auto">
            <a:xfrm flipV="1">
              <a:off x="4538663" y="506888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0" name="Line 204"/>
            <p:cNvSpPr>
              <a:spLocks noChangeShapeType="1"/>
            </p:cNvSpPr>
            <p:nvPr/>
          </p:nvSpPr>
          <p:spPr bwMode="auto">
            <a:xfrm>
              <a:off x="4851400" y="5038725"/>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1" name="Text Box 205"/>
            <p:cNvSpPr txBox="1">
              <a:spLocks noChangeArrowheads="1"/>
            </p:cNvSpPr>
            <p:nvPr/>
          </p:nvSpPr>
          <p:spPr bwMode="auto">
            <a:xfrm>
              <a:off x="4970464" y="5060950"/>
              <a:ext cx="2603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82" name="Line 50"/>
            <p:cNvSpPr>
              <a:spLocks noChangeShapeType="1"/>
            </p:cNvSpPr>
            <p:nvPr/>
          </p:nvSpPr>
          <p:spPr bwMode="auto">
            <a:xfrm flipH="1">
              <a:off x="4506913" y="5451475"/>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3" name="Text Box 55"/>
            <p:cNvSpPr txBox="1">
              <a:spLocks noChangeArrowheads="1"/>
            </p:cNvSpPr>
            <p:nvPr/>
          </p:nvSpPr>
          <p:spPr bwMode="auto">
            <a:xfrm>
              <a:off x="4659313" y="54514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84" name="组 9"/>
          <p:cNvGrpSpPr>
            <a:grpSpLocks/>
          </p:cNvGrpSpPr>
          <p:nvPr/>
        </p:nvGrpSpPr>
        <p:grpSpPr bwMode="auto">
          <a:xfrm>
            <a:off x="5695950" y="2029488"/>
            <a:ext cx="1045633" cy="842020"/>
            <a:chOff x="1244600" y="4151313"/>
            <a:chExt cx="965200" cy="842019"/>
          </a:xfrm>
        </p:grpSpPr>
        <p:sp>
          <p:nvSpPr>
            <p:cNvPr id="185" name="Text Box 83"/>
            <p:cNvSpPr txBox="1">
              <a:spLocks noChangeArrowheads="1"/>
            </p:cNvSpPr>
            <p:nvPr/>
          </p:nvSpPr>
          <p:spPr bwMode="auto">
            <a:xfrm>
              <a:off x="1593851" y="41513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86" name="Text Box 84"/>
            <p:cNvSpPr txBox="1">
              <a:spLocks noChangeArrowheads="1"/>
            </p:cNvSpPr>
            <p:nvPr/>
          </p:nvSpPr>
          <p:spPr bwMode="auto">
            <a:xfrm>
              <a:off x="1244600" y="46640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87" name="Text Box 85"/>
            <p:cNvSpPr txBox="1">
              <a:spLocks noChangeArrowheads="1"/>
            </p:cNvSpPr>
            <p:nvPr/>
          </p:nvSpPr>
          <p:spPr bwMode="auto">
            <a:xfrm>
              <a:off x="1897063" y="46736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88" name="Line 86"/>
            <p:cNvSpPr>
              <a:spLocks noChangeShapeType="1"/>
            </p:cNvSpPr>
            <p:nvPr/>
          </p:nvSpPr>
          <p:spPr bwMode="auto">
            <a:xfrm flipV="1">
              <a:off x="1371600" y="4343401"/>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9" name="Line 87"/>
            <p:cNvSpPr>
              <a:spLocks noChangeShapeType="1"/>
            </p:cNvSpPr>
            <p:nvPr/>
          </p:nvSpPr>
          <p:spPr bwMode="auto">
            <a:xfrm>
              <a:off x="1771650" y="43576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0" name="Line 88"/>
            <p:cNvSpPr>
              <a:spLocks noChangeShapeType="1"/>
            </p:cNvSpPr>
            <p:nvPr/>
          </p:nvSpPr>
          <p:spPr bwMode="auto">
            <a:xfrm>
              <a:off x="1479550" y="4814887"/>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1" name="Text Box 90"/>
            <p:cNvSpPr txBox="1">
              <a:spLocks noChangeArrowheads="1"/>
            </p:cNvSpPr>
            <p:nvPr/>
          </p:nvSpPr>
          <p:spPr bwMode="auto">
            <a:xfrm>
              <a:off x="1289051" y="435768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92" name="Text Box 119"/>
            <p:cNvSpPr txBox="1">
              <a:spLocks noChangeArrowheads="1"/>
            </p:cNvSpPr>
            <p:nvPr/>
          </p:nvSpPr>
          <p:spPr bwMode="auto">
            <a:xfrm>
              <a:off x="1828800" y="436245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93" name="Text Box 55"/>
            <p:cNvSpPr txBox="1">
              <a:spLocks noChangeArrowheads="1"/>
            </p:cNvSpPr>
            <p:nvPr/>
          </p:nvSpPr>
          <p:spPr bwMode="auto">
            <a:xfrm>
              <a:off x="1524000" y="47625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94" name="组 8"/>
          <p:cNvGrpSpPr>
            <a:grpSpLocks/>
          </p:cNvGrpSpPr>
          <p:nvPr/>
        </p:nvGrpSpPr>
        <p:grpSpPr bwMode="auto">
          <a:xfrm>
            <a:off x="6862303" y="1986712"/>
            <a:ext cx="1057672" cy="853132"/>
            <a:chOff x="2463800" y="4140200"/>
            <a:chExt cx="976313" cy="853132"/>
          </a:xfrm>
        </p:grpSpPr>
        <p:sp>
          <p:nvSpPr>
            <p:cNvPr id="195" name="Text Box 92"/>
            <p:cNvSpPr txBox="1">
              <a:spLocks noChangeArrowheads="1"/>
            </p:cNvSpPr>
            <p:nvPr/>
          </p:nvSpPr>
          <p:spPr bwMode="auto">
            <a:xfrm>
              <a:off x="2813051" y="41402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96" name="Text Box 93"/>
            <p:cNvSpPr txBox="1">
              <a:spLocks noChangeArrowheads="1"/>
            </p:cNvSpPr>
            <p:nvPr/>
          </p:nvSpPr>
          <p:spPr bwMode="auto">
            <a:xfrm>
              <a:off x="2463800" y="4652962"/>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97" name="Text Box 94"/>
            <p:cNvSpPr txBox="1">
              <a:spLocks noChangeArrowheads="1"/>
            </p:cNvSpPr>
            <p:nvPr/>
          </p:nvSpPr>
          <p:spPr bwMode="auto">
            <a:xfrm>
              <a:off x="3135313" y="46736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98" name="Line 95"/>
            <p:cNvSpPr>
              <a:spLocks noChangeShapeType="1"/>
            </p:cNvSpPr>
            <p:nvPr/>
          </p:nvSpPr>
          <p:spPr bwMode="auto">
            <a:xfrm flipV="1">
              <a:off x="2609850" y="4346575"/>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9" name="Line 96"/>
            <p:cNvSpPr>
              <a:spLocks noChangeShapeType="1"/>
            </p:cNvSpPr>
            <p:nvPr/>
          </p:nvSpPr>
          <p:spPr bwMode="auto">
            <a:xfrm>
              <a:off x="2990850" y="43434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0" name="Line 97"/>
            <p:cNvSpPr>
              <a:spLocks noChangeShapeType="1"/>
            </p:cNvSpPr>
            <p:nvPr/>
          </p:nvSpPr>
          <p:spPr bwMode="auto">
            <a:xfrm>
              <a:off x="2698750" y="48037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1" name="Text Box 99"/>
            <p:cNvSpPr txBox="1">
              <a:spLocks noChangeArrowheads="1"/>
            </p:cNvSpPr>
            <p:nvPr/>
          </p:nvSpPr>
          <p:spPr bwMode="auto">
            <a:xfrm>
              <a:off x="2597151" y="4346575"/>
              <a:ext cx="23653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02" name="Text Box 100"/>
            <p:cNvSpPr txBox="1">
              <a:spLocks noChangeArrowheads="1"/>
            </p:cNvSpPr>
            <p:nvPr/>
          </p:nvSpPr>
          <p:spPr bwMode="auto">
            <a:xfrm>
              <a:off x="3067050" y="4343400"/>
              <a:ext cx="36195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03" name="Text Box 55"/>
            <p:cNvSpPr txBox="1">
              <a:spLocks noChangeArrowheads="1"/>
            </p:cNvSpPr>
            <p:nvPr/>
          </p:nvSpPr>
          <p:spPr bwMode="auto">
            <a:xfrm>
              <a:off x="2743200" y="47625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04" name="组 13"/>
          <p:cNvGrpSpPr>
            <a:grpSpLocks/>
          </p:cNvGrpSpPr>
          <p:nvPr/>
        </p:nvGrpSpPr>
        <p:grpSpPr bwMode="auto">
          <a:xfrm>
            <a:off x="5706601" y="2848225"/>
            <a:ext cx="1066272" cy="815033"/>
            <a:chOff x="920750" y="2949575"/>
            <a:chExt cx="984250" cy="815032"/>
          </a:xfrm>
        </p:grpSpPr>
        <p:sp>
          <p:nvSpPr>
            <p:cNvPr id="205" name="Text Box 168"/>
            <p:cNvSpPr txBox="1">
              <a:spLocks noChangeArrowheads="1"/>
            </p:cNvSpPr>
            <p:nvPr/>
          </p:nvSpPr>
          <p:spPr bwMode="auto">
            <a:xfrm>
              <a:off x="1270000" y="2949575"/>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06" name="Text Box 169"/>
            <p:cNvSpPr txBox="1">
              <a:spLocks noChangeArrowheads="1"/>
            </p:cNvSpPr>
            <p:nvPr/>
          </p:nvSpPr>
          <p:spPr bwMode="auto">
            <a:xfrm>
              <a:off x="920750" y="34544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07" name="Text Box 170"/>
            <p:cNvSpPr txBox="1">
              <a:spLocks noChangeArrowheads="1"/>
            </p:cNvSpPr>
            <p:nvPr/>
          </p:nvSpPr>
          <p:spPr bwMode="auto">
            <a:xfrm>
              <a:off x="1592263" y="34686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08" name="Line 171"/>
            <p:cNvSpPr>
              <a:spLocks noChangeShapeType="1"/>
            </p:cNvSpPr>
            <p:nvPr/>
          </p:nvSpPr>
          <p:spPr bwMode="auto">
            <a:xfrm flipV="1">
              <a:off x="1047750"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9" name="Line 172"/>
            <p:cNvSpPr>
              <a:spLocks noChangeShapeType="1"/>
            </p:cNvSpPr>
            <p:nvPr/>
          </p:nvSpPr>
          <p:spPr bwMode="auto">
            <a:xfrm>
              <a:off x="1428750" y="31242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0" name="Line 173"/>
            <p:cNvSpPr>
              <a:spLocks noChangeShapeType="1"/>
            </p:cNvSpPr>
            <p:nvPr/>
          </p:nvSpPr>
          <p:spPr bwMode="auto">
            <a:xfrm>
              <a:off x="1155700" y="35956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1" name="Text Box 175"/>
            <p:cNvSpPr txBox="1">
              <a:spLocks noChangeArrowheads="1"/>
            </p:cNvSpPr>
            <p:nvPr/>
          </p:nvSpPr>
          <p:spPr bwMode="auto">
            <a:xfrm>
              <a:off x="996950" y="31242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12" name="Text Box 176"/>
            <p:cNvSpPr txBox="1">
              <a:spLocks noChangeArrowheads="1"/>
            </p:cNvSpPr>
            <p:nvPr/>
          </p:nvSpPr>
          <p:spPr bwMode="auto">
            <a:xfrm>
              <a:off x="1466850" y="3138488"/>
              <a:ext cx="4381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3" name="Line 204"/>
            <p:cNvSpPr>
              <a:spLocks noChangeShapeType="1"/>
            </p:cNvSpPr>
            <p:nvPr/>
          </p:nvSpPr>
          <p:spPr bwMode="auto">
            <a:xfrm flipV="1">
              <a:off x="1098550" y="3149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4" name="Text Box 205"/>
            <p:cNvSpPr txBox="1">
              <a:spLocks noChangeArrowheads="1"/>
            </p:cNvSpPr>
            <p:nvPr/>
          </p:nvSpPr>
          <p:spPr bwMode="auto">
            <a:xfrm>
              <a:off x="1193800" y="32337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5" name="Text Box 55"/>
            <p:cNvSpPr txBox="1">
              <a:spLocks noChangeArrowheads="1"/>
            </p:cNvSpPr>
            <p:nvPr/>
          </p:nvSpPr>
          <p:spPr bwMode="auto">
            <a:xfrm>
              <a:off x="1219200" y="35337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16" name="组 14"/>
          <p:cNvGrpSpPr>
            <a:grpSpLocks/>
          </p:cNvGrpSpPr>
          <p:nvPr/>
        </p:nvGrpSpPr>
        <p:grpSpPr bwMode="auto">
          <a:xfrm>
            <a:off x="8022832" y="1981205"/>
            <a:ext cx="1057672" cy="826145"/>
            <a:chOff x="2139950" y="2938463"/>
            <a:chExt cx="976313" cy="826144"/>
          </a:xfrm>
        </p:grpSpPr>
        <p:sp>
          <p:nvSpPr>
            <p:cNvPr id="217" name="Text Box 177"/>
            <p:cNvSpPr txBox="1">
              <a:spLocks noChangeArrowheads="1"/>
            </p:cNvSpPr>
            <p:nvPr/>
          </p:nvSpPr>
          <p:spPr bwMode="auto">
            <a:xfrm>
              <a:off x="2489201" y="293846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18" name="Text Box 178"/>
            <p:cNvSpPr txBox="1">
              <a:spLocks noChangeArrowheads="1"/>
            </p:cNvSpPr>
            <p:nvPr/>
          </p:nvSpPr>
          <p:spPr bwMode="auto">
            <a:xfrm>
              <a:off x="2139950" y="34432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19" name="Text Box 179"/>
            <p:cNvSpPr txBox="1">
              <a:spLocks noChangeArrowheads="1"/>
            </p:cNvSpPr>
            <p:nvPr/>
          </p:nvSpPr>
          <p:spPr bwMode="auto">
            <a:xfrm>
              <a:off x="2811463" y="34544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20" name="Line 180"/>
            <p:cNvSpPr>
              <a:spLocks noChangeShapeType="1"/>
            </p:cNvSpPr>
            <p:nvPr/>
          </p:nvSpPr>
          <p:spPr bwMode="auto">
            <a:xfrm flipV="1">
              <a:off x="2266950"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1" name="Line 181"/>
            <p:cNvSpPr>
              <a:spLocks noChangeShapeType="1"/>
            </p:cNvSpPr>
            <p:nvPr/>
          </p:nvSpPr>
          <p:spPr bwMode="auto">
            <a:xfrm>
              <a:off x="2679700" y="31242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2" name="Line 182"/>
            <p:cNvSpPr>
              <a:spLocks noChangeShapeType="1"/>
            </p:cNvSpPr>
            <p:nvPr/>
          </p:nvSpPr>
          <p:spPr bwMode="auto">
            <a:xfrm>
              <a:off x="2374900" y="35845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3" name="Text Box 184"/>
            <p:cNvSpPr txBox="1">
              <a:spLocks noChangeArrowheads="1"/>
            </p:cNvSpPr>
            <p:nvPr/>
          </p:nvSpPr>
          <p:spPr bwMode="auto">
            <a:xfrm>
              <a:off x="2209801" y="31273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24" name="Text Box 185"/>
            <p:cNvSpPr txBox="1">
              <a:spLocks noChangeArrowheads="1"/>
            </p:cNvSpPr>
            <p:nvPr/>
          </p:nvSpPr>
          <p:spPr bwMode="auto">
            <a:xfrm>
              <a:off x="2732088" y="31242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5" name="Line 206"/>
            <p:cNvSpPr>
              <a:spLocks noChangeShapeType="1"/>
            </p:cNvSpPr>
            <p:nvPr/>
          </p:nvSpPr>
          <p:spPr bwMode="auto">
            <a:xfrm>
              <a:off x="2635250" y="316865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6" name="Text Box 209"/>
            <p:cNvSpPr txBox="1">
              <a:spLocks noChangeArrowheads="1"/>
            </p:cNvSpPr>
            <p:nvPr/>
          </p:nvSpPr>
          <p:spPr bwMode="auto">
            <a:xfrm>
              <a:off x="2495550" y="32258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7" name="Text Box 55"/>
            <p:cNvSpPr txBox="1">
              <a:spLocks noChangeArrowheads="1"/>
            </p:cNvSpPr>
            <p:nvPr/>
          </p:nvSpPr>
          <p:spPr bwMode="auto">
            <a:xfrm>
              <a:off x="2438401" y="35337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28" name="组 155"/>
          <p:cNvGrpSpPr>
            <a:grpSpLocks/>
          </p:cNvGrpSpPr>
          <p:nvPr/>
        </p:nvGrpSpPr>
        <p:grpSpPr bwMode="auto">
          <a:xfrm>
            <a:off x="6934203" y="2873379"/>
            <a:ext cx="1080030" cy="832495"/>
            <a:chOff x="3886200" y="457200"/>
            <a:chExt cx="996950" cy="832494"/>
          </a:xfrm>
        </p:grpSpPr>
        <p:sp>
          <p:nvSpPr>
            <p:cNvPr id="229" name="Text Box 142"/>
            <p:cNvSpPr txBox="1">
              <a:spLocks noChangeArrowheads="1"/>
            </p:cNvSpPr>
            <p:nvPr/>
          </p:nvSpPr>
          <p:spPr bwMode="auto">
            <a:xfrm>
              <a:off x="4235450" y="4572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30" name="Text Box 143"/>
            <p:cNvSpPr txBox="1">
              <a:spLocks noChangeArrowheads="1"/>
            </p:cNvSpPr>
            <p:nvPr/>
          </p:nvSpPr>
          <p:spPr bwMode="auto">
            <a:xfrm>
              <a:off x="3886200" y="962024"/>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31" name="Text Box 144"/>
            <p:cNvSpPr txBox="1">
              <a:spLocks noChangeArrowheads="1"/>
            </p:cNvSpPr>
            <p:nvPr/>
          </p:nvSpPr>
          <p:spPr bwMode="auto">
            <a:xfrm>
              <a:off x="4557713" y="97313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32" name="Line 145"/>
            <p:cNvSpPr>
              <a:spLocks noChangeShapeType="1"/>
            </p:cNvSpPr>
            <p:nvPr/>
          </p:nvSpPr>
          <p:spPr bwMode="auto">
            <a:xfrm flipV="1">
              <a:off x="4064000" y="6778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3" name="Line 146"/>
            <p:cNvSpPr>
              <a:spLocks noChangeShapeType="1"/>
            </p:cNvSpPr>
            <p:nvPr/>
          </p:nvSpPr>
          <p:spPr bwMode="auto">
            <a:xfrm>
              <a:off x="4413250" y="64293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4" name="Line 147"/>
            <p:cNvSpPr>
              <a:spLocks noChangeShapeType="1"/>
            </p:cNvSpPr>
            <p:nvPr/>
          </p:nvSpPr>
          <p:spPr bwMode="auto">
            <a:xfrm>
              <a:off x="4121150" y="1103312"/>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5" name="Text Box 149"/>
            <p:cNvSpPr txBox="1">
              <a:spLocks noChangeArrowheads="1"/>
            </p:cNvSpPr>
            <p:nvPr/>
          </p:nvSpPr>
          <p:spPr bwMode="auto">
            <a:xfrm>
              <a:off x="3905251" y="6381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6" name="Text Box 150"/>
            <p:cNvSpPr txBox="1">
              <a:spLocks noChangeArrowheads="1"/>
            </p:cNvSpPr>
            <p:nvPr/>
          </p:nvSpPr>
          <p:spPr bwMode="auto">
            <a:xfrm>
              <a:off x="4464050" y="650875"/>
              <a:ext cx="4191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7" name="Line 163"/>
            <p:cNvSpPr>
              <a:spLocks noChangeShapeType="1"/>
            </p:cNvSpPr>
            <p:nvPr/>
          </p:nvSpPr>
          <p:spPr bwMode="auto">
            <a:xfrm flipV="1">
              <a:off x="4008438" y="63658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8" name="Text Box 166"/>
            <p:cNvSpPr txBox="1">
              <a:spLocks noChangeArrowheads="1"/>
            </p:cNvSpPr>
            <p:nvPr/>
          </p:nvSpPr>
          <p:spPr bwMode="auto">
            <a:xfrm>
              <a:off x="4021139" y="652463"/>
              <a:ext cx="195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39" name="Text Box 55"/>
            <p:cNvSpPr txBox="1">
              <a:spLocks noChangeArrowheads="1"/>
            </p:cNvSpPr>
            <p:nvPr/>
          </p:nvSpPr>
          <p:spPr bwMode="auto">
            <a:xfrm>
              <a:off x="4222750" y="105886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40" name="组 1"/>
          <p:cNvGrpSpPr>
            <a:grpSpLocks/>
          </p:cNvGrpSpPr>
          <p:nvPr/>
        </p:nvGrpSpPr>
        <p:grpSpPr bwMode="auto">
          <a:xfrm>
            <a:off x="8064347" y="2831510"/>
            <a:ext cx="1121305" cy="829320"/>
            <a:chOff x="938213" y="2949575"/>
            <a:chExt cx="1035050" cy="829320"/>
          </a:xfrm>
        </p:grpSpPr>
        <p:sp>
          <p:nvSpPr>
            <p:cNvPr id="241" name="Text Box 134"/>
            <p:cNvSpPr txBox="1">
              <a:spLocks noChangeArrowheads="1"/>
            </p:cNvSpPr>
            <p:nvPr/>
          </p:nvSpPr>
          <p:spPr bwMode="auto">
            <a:xfrm>
              <a:off x="1303338" y="2949575"/>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42" name="Text Box 135"/>
            <p:cNvSpPr txBox="1">
              <a:spLocks noChangeArrowheads="1"/>
            </p:cNvSpPr>
            <p:nvPr/>
          </p:nvSpPr>
          <p:spPr bwMode="auto">
            <a:xfrm>
              <a:off x="938213" y="34544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43" name="Text Box 136"/>
            <p:cNvSpPr txBox="1">
              <a:spLocks noChangeArrowheads="1"/>
            </p:cNvSpPr>
            <p:nvPr/>
          </p:nvSpPr>
          <p:spPr bwMode="auto">
            <a:xfrm>
              <a:off x="1608138" y="34575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44" name="Line 137"/>
            <p:cNvSpPr>
              <a:spLocks noChangeShapeType="1"/>
            </p:cNvSpPr>
            <p:nvPr/>
          </p:nvSpPr>
          <p:spPr bwMode="auto">
            <a:xfrm flipV="1">
              <a:off x="1047751"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5" name="Line 138"/>
            <p:cNvSpPr>
              <a:spLocks noChangeShapeType="1"/>
            </p:cNvSpPr>
            <p:nvPr/>
          </p:nvSpPr>
          <p:spPr bwMode="auto">
            <a:xfrm>
              <a:off x="1409701" y="31369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6" name="Line 139"/>
            <p:cNvSpPr>
              <a:spLocks noChangeShapeType="1"/>
            </p:cNvSpPr>
            <p:nvPr/>
          </p:nvSpPr>
          <p:spPr bwMode="auto">
            <a:xfrm>
              <a:off x="1155701" y="35956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7" name="Text Box 141"/>
            <p:cNvSpPr txBox="1">
              <a:spLocks noChangeArrowheads="1"/>
            </p:cNvSpPr>
            <p:nvPr/>
          </p:nvSpPr>
          <p:spPr bwMode="auto">
            <a:xfrm>
              <a:off x="1039813" y="3124200"/>
              <a:ext cx="3238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48" name="Text Box 142"/>
            <p:cNvSpPr txBox="1">
              <a:spLocks noChangeArrowheads="1"/>
            </p:cNvSpPr>
            <p:nvPr/>
          </p:nvSpPr>
          <p:spPr bwMode="auto">
            <a:xfrm>
              <a:off x="1535113" y="3138488"/>
              <a:ext cx="4381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49" name="Line 170"/>
            <p:cNvSpPr>
              <a:spLocks noChangeShapeType="1"/>
            </p:cNvSpPr>
            <p:nvPr/>
          </p:nvSpPr>
          <p:spPr bwMode="auto">
            <a:xfrm flipV="1">
              <a:off x="1098551" y="3149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0" name="Text Box 171"/>
            <p:cNvSpPr txBox="1">
              <a:spLocks noChangeArrowheads="1"/>
            </p:cNvSpPr>
            <p:nvPr/>
          </p:nvSpPr>
          <p:spPr bwMode="auto">
            <a:xfrm>
              <a:off x="1166813" y="324008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1" name="Line 178"/>
            <p:cNvSpPr>
              <a:spLocks noChangeShapeType="1"/>
            </p:cNvSpPr>
            <p:nvPr/>
          </p:nvSpPr>
          <p:spPr bwMode="auto">
            <a:xfrm>
              <a:off x="1460501" y="31115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2" name="Text Box 179"/>
            <p:cNvSpPr txBox="1">
              <a:spLocks noChangeArrowheads="1"/>
            </p:cNvSpPr>
            <p:nvPr/>
          </p:nvSpPr>
          <p:spPr bwMode="auto">
            <a:xfrm>
              <a:off x="1346201" y="3243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3" name="Text Box 55"/>
            <p:cNvSpPr txBox="1">
              <a:spLocks noChangeArrowheads="1"/>
            </p:cNvSpPr>
            <p:nvPr/>
          </p:nvSpPr>
          <p:spPr bwMode="auto">
            <a:xfrm>
              <a:off x="1219201" y="35480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54" name="组 9"/>
          <p:cNvGrpSpPr>
            <a:grpSpLocks/>
          </p:cNvGrpSpPr>
          <p:nvPr/>
        </p:nvGrpSpPr>
        <p:grpSpPr bwMode="auto">
          <a:xfrm>
            <a:off x="6934202" y="3635378"/>
            <a:ext cx="1026717" cy="838845"/>
            <a:chOff x="1270000" y="4159250"/>
            <a:chExt cx="947738" cy="838845"/>
          </a:xfrm>
        </p:grpSpPr>
        <p:sp>
          <p:nvSpPr>
            <p:cNvPr id="255" name="Text Box 83"/>
            <p:cNvSpPr txBox="1">
              <a:spLocks noChangeArrowheads="1"/>
            </p:cNvSpPr>
            <p:nvPr/>
          </p:nvSpPr>
          <p:spPr bwMode="auto">
            <a:xfrm>
              <a:off x="1601788" y="415925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56" name="Text Box 84"/>
            <p:cNvSpPr txBox="1">
              <a:spLocks noChangeArrowheads="1"/>
            </p:cNvSpPr>
            <p:nvPr/>
          </p:nvSpPr>
          <p:spPr bwMode="auto">
            <a:xfrm>
              <a:off x="1270000" y="46640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57" name="Text Box 85"/>
            <p:cNvSpPr txBox="1">
              <a:spLocks noChangeArrowheads="1"/>
            </p:cNvSpPr>
            <p:nvPr/>
          </p:nvSpPr>
          <p:spPr bwMode="auto">
            <a:xfrm>
              <a:off x="1912938" y="46482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58" name="Line 86"/>
            <p:cNvSpPr>
              <a:spLocks noChangeShapeType="1"/>
            </p:cNvSpPr>
            <p:nvPr/>
          </p:nvSpPr>
          <p:spPr bwMode="auto">
            <a:xfrm flipV="1">
              <a:off x="1389063" y="43259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9" name="Line 87"/>
            <p:cNvSpPr>
              <a:spLocks noChangeShapeType="1"/>
            </p:cNvSpPr>
            <p:nvPr/>
          </p:nvSpPr>
          <p:spPr bwMode="auto">
            <a:xfrm>
              <a:off x="1771650" y="432435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0" name="Line 88"/>
            <p:cNvSpPr>
              <a:spLocks noChangeShapeType="1"/>
            </p:cNvSpPr>
            <p:nvPr/>
          </p:nvSpPr>
          <p:spPr bwMode="auto">
            <a:xfrm>
              <a:off x="1479550" y="48148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1" name="Text Box 90"/>
            <p:cNvSpPr txBox="1">
              <a:spLocks noChangeArrowheads="1"/>
            </p:cNvSpPr>
            <p:nvPr/>
          </p:nvSpPr>
          <p:spPr bwMode="auto">
            <a:xfrm>
              <a:off x="1306513" y="434022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62" name="Text Box 119"/>
            <p:cNvSpPr txBox="1">
              <a:spLocks noChangeArrowheads="1"/>
            </p:cNvSpPr>
            <p:nvPr/>
          </p:nvSpPr>
          <p:spPr bwMode="auto">
            <a:xfrm>
              <a:off x="1795464" y="431165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3" name="Line 50"/>
            <p:cNvSpPr>
              <a:spLocks noChangeShapeType="1"/>
            </p:cNvSpPr>
            <p:nvPr/>
          </p:nvSpPr>
          <p:spPr bwMode="auto">
            <a:xfrm flipH="1">
              <a:off x="1422400" y="4716463"/>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4" name="Text Box 54"/>
            <p:cNvSpPr txBox="1">
              <a:spLocks noChangeArrowheads="1"/>
            </p:cNvSpPr>
            <p:nvPr/>
          </p:nvSpPr>
          <p:spPr bwMode="auto">
            <a:xfrm>
              <a:off x="1557338" y="4529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5" name="Text Box 55"/>
            <p:cNvSpPr txBox="1">
              <a:spLocks noChangeArrowheads="1"/>
            </p:cNvSpPr>
            <p:nvPr/>
          </p:nvSpPr>
          <p:spPr bwMode="auto">
            <a:xfrm>
              <a:off x="1530350" y="4767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66" name="组 8"/>
          <p:cNvGrpSpPr>
            <a:grpSpLocks/>
          </p:cNvGrpSpPr>
          <p:nvPr/>
        </p:nvGrpSpPr>
        <p:grpSpPr bwMode="auto">
          <a:xfrm>
            <a:off x="5695953" y="3635376"/>
            <a:ext cx="1100670" cy="853132"/>
            <a:chOff x="2481263" y="4148138"/>
            <a:chExt cx="1016002" cy="853132"/>
          </a:xfrm>
        </p:grpSpPr>
        <p:sp>
          <p:nvSpPr>
            <p:cNvPr id="267" name="Text Box 92"/>
            <p:cNvSpPr txBox="1">
              <a:spLocks noChangeArrowheads="1"/>
            </p:cNvSpPr>
            <p:nvPr/>
          </p:nvSpPr>
          <p:spPr bwMode="auto">
            <a:xfrm>
              <a:off x="2830514" y="4148138"/>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68" name="Text Box 93"/>
            <p:cNvSpPr txBox="1">
              <a:spLocks noChangeArrowheads="1"/>
            </p:cNvSpPr>
            <p:nvPr/>
          </p:nvSpPr>
          <p:spPr bwMode="auto">
            <a:xfrm>
              <a:off x="2481263" y="4652963"/>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69" name="Text Box 94"/>
            <p:cNvSpPr txBox="1">
              <a:spLocks noChangeArrowheads="1"/>
            </p:cNvSpPr>
            <p:nvPr/>
          </p:nvSpPr>
          <p:spPr bwMode="auto">
            <a:xfrm>
              <a:off x="3175000" y="46482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70" name="Line 95"/>
            <p:cNvSpPr>
              <a:spLocks noChangeShapeType="1"/>
            </p:cNvSpPr>
            <p:nvPr/>
          </p:nvSpPr>
          <p:spPr bwMode="auto">
            <a:xfrm flipV="1">
              <a:off x="2609850" y="4329113"/>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1" name="Line 96"/>
            <p:cNvSpPr>
              <a:spLocks noChangeShapeType="1"/>
            </p:cNvSpPr>
            <p:nvPr/>
          </p:nvSpPr>
          <p:spPr bwMode="auto">
            <a:xfrm>
              <a:off x="2990850" y="43100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2" name="Line 97"/>
            <p:cNvSpPr>
              <a:spLocks noChangeShapeType="1"/>
            </p:cNvSpPr>
            <p:nvPr/>
          </p:nvSpPr>
          <p:spPr bwMode="auto">
            <a:xfrm flipV="1">
              <a:off x="2681288" y="4800600"/>
              <a:ext cx="577850" cy="3175"/>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3" name="Text Box 99"/>
            <p:cNvSpPr txBox="1">
              <a:spLocks noChangeArrowheads="1"/>
            </p:cNvSpPr>
            <p:nvPr/>
          </p:nvSpPr>
          <p:spPr bwMode="auto">
            <a:xfrm>
              <a:off x="2576514" y="43386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74" name="Text Box 100"/>
            <p:cNvSpPr txBox="1">
              <a:spLocks noChangeArrowheads="1"/>
            </p:cNvSpPr>
            <p:nvPr/>
          </p:nvSpPr>
          <p:spPr bwMode="auto">
            <a:xfrm>
              <a:off x="3059114" y="4343400"/>
              <a:ext cx="43815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5" name="Line 50"/>
            <p:cNvSpPr>
              <a:spLocks noChangeShapeType="1"/>
            </p:cNvSpPr>
            <p:nvPr/>
          </p:nvSpPr>
          <p:spPr bwMode="auto">
            <a:xfrm flipH="1">
              <a:off x="2641600" y="4716463"/>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6" name="Text Box 54"/>
            <p:cNvSpPr txBox="1">
              <a:spLocks noChangeArrowheads="1"/>
            </p:cNvSpPr>
            <p:nvPr/>
          </p:nvSpPr>
          <p:spPr bwMode="auto">
            <a:xfrm>
              <a:off x="2768600" y="4529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7" name="Text Box 55"/>
            <p:cNvSpPr txBox="1">
              <a:spLocks noChangeArrowheads="1"/>
            </p:cNvSpPr>
            <p:nvPr/>
          </p:nvSpPr>
          <p:spPr bwMode="auto">
            <a:xfrm>
              <a:off x="2743200" y="47704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78" name="组 156"/>
          <p:cNvGrpSpPr>
            <a:grpSpLocks/>
          </p:cNvGrpSpPr>
          <p:nvPr/>
        </p:nvGrpSpPr>
        <p:grpSpPr bwMode="auto">
          <a:xfrm>
            <a:off x="6865414" y="4625977"/>
            <a:ext cx="1104106" cy="827732"/>
            <a:chOff x="3962400" y="2895600"/>
            <a:chExt cx="1019175" cy="827732"/>
          </a:xfrm>
        </p:grpSpPr>
        <p:sp>
          <p:nvSpPr>
            <p:cNvPr id="279" name="Text Box 142"/>
            <p:cNvSpPr txBox="1">
              <a:spLocks noChangeArrowheads="1"/>
            </p:cNvSpPr>
            <p:nvPr/>
          </p:nvSpPr>
          <p:spPr bwMode="auto">
            <a:xfrm>
              <a:off x="4329113" y="28956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80" name="Text Box 143"/>
            <p:cNvSpPr txBox="1">
              <a:spLocks noChangeArrowheads="1"/>
            </p:cNvSpPr>
            <p:nvPr/>
          </p:nvSpPr>
          <p:spPr bwMode="auto">
            <a:xfrm>
              <a:off x="3962400" y="33750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81" name="Text Box 144"/>
            <p:cNvSpPr txBox="1">
              <a:spLocks noChangeArrowheads="1"/>
            </p:cNvSpPr>
            <p:nvPr/>
          </p:nvSpPr>
          <p:spPr bwMode="auto">
            <a:xfrm>
              <a:off x="4676775" y="336073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82" name="Line 145"/>
            <p:cNvSpPr>
              <a:spLocks noChangeShapeType="1"/>
            </p:cNvSpPr>
            <p:nvPr/>
          </p:nvSpPr>
          <p:spPr bwMode="auto">
            <a:xfrm flipV="1">
              <a:off x="4149725" y="30908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3" name="Line 146"/>
            <p:cNvSpPr>
              <a:spLocks noChangeShapeType="1"/>
            </p:cNvSpPr>
            <p:nvPr/>
          </p:nvSpPr>
          <p:spPr bwMode="auto">
            <a:xfrm>
              <a:off x="4506913" y="3073400"/>
              <a:ext cx="266700" cy="3048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4" name="Line 147"/>
            <p:cNvSpPr>
              <a:spLocks noChangeShapeType="1"/>
            </p:cNvSpPr>
            <p:nvPr/>
          </p:nvSpPr>
          <p:spPr bwMode="auto">
            <a:xfrm>
              <a:off x="4214813" y="35337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5" name="Text Box 150"/>
            <p:cNvSpPr txBox="1">
              <a:spLocks noChangeArrowheads="1"/>
            </p:cNvSpPr>
            <p:nvPr/>
          </p:nvSpPr>
          <p:spPr bwMode="auto">
            <a:xfrm>
              <a:off x="4600575" y="3081338"/>
              <a:ext cx="31591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86" name="Line 163"/>
            <p:cNvSpPr>
              <a:spLocks noChangeShapeType="1"/>
            </p:cNvSpPr>
            <p:nvPr/>
          </p:nvSpPr>
          <p:spPr bwMode="auto">
            <a:xfrm flipV="1">
              <a:off x="4122738" y="30305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7" name="Text Box 166"/>
            <p:cNvSpPr txBox="1">
              <a:spLocks noChangeArrowheads="1"/>
            </p:cNvSpPr>
            <p:nvPr/>
          </p:nvSpPr>
          <p:spPr bwMode="auto">
            <a:xfrm>
              <a:off x="4132263" y="3048000"/>
              <a:ext cx="236537"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88" name="Line 50"/>
            <p:cNvSpPr>
              <a:spLocks noChangeShapeType="1"/>
            </p:cNvSpPr>
            <p:nvPr/>
          </p:nvSpPr>
          <p:spPr bwMode="auto">
            <a:xfrm flipH="1">
              <a:off x="4164013" y="3479800"/>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9" name="Text Box 55"/>
            <p:cNvSpPr txBox="1">
              <a:spLocks noChangeArrowheads="1"/>
            </p:cNvSpPr>
            <p:nvPr/>
          </p:nvSpPr>
          <p:spPr bwMode="auto">
            <a:xfrm>
              <a:off x="4271963" y="34925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90" name="组 15"/>
          <p:cNvGrpSpPr>
            <a:grpSpLocks/>
          </p:cNvGrpSpPr>
          <p:nvPr/>
        </p:nvGrpSpPr>
        <p:grpSpPr bwMode="auto">
          <a:xfrm>
            <a:off x="5709715" y="4625979"/>
            <a:ext cx="1085189" cy="794395"/>
            <a:chOff x="903288" y="2957513"/>
            <a:chExt cx="1001712" cy="794395"/>
          </a:xfrm>
        </p:grpSpPr>
        <p:sp>
          <p:nvSpPr>
            <p:cNvPr id="291" name="Text Box 168"/>
            <p:cNvSpPr txBox="1">
              <a:spLocks noChangeArrowheads="1"/>
            </p:cNvSpPr>
            <p:nvPr/>
          </p:nvSpPr>
          <p:spPr bwMode="auto">
            <a:xfrm>
              <a:off x="1270001" y="29575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92" name="Text Box 169"/>
            <p:cNvSpPr txBox="1">
              <a:spLocks noChangeArrowheads="1"/>
            </p:cNvSpPr>
            <p:nvPr/>
          </p:nvSpPr>
          <p:spPr bwMode="auto">
            <a:xfrm>
              <a:off x="903288" y="343693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93" name="Text Box 170"/>
            <p:cNvSpPr txBox="1">
              <a:spLocks noChangeArrowheads="1"/>
            </p:cNvSpPr>
            <p:nvPr/>
          </p:nvSpPr>
          <p:spPr bwMode="auto">
            <a:xfrm>
              <a:off x="1600200" y="3451226"/>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94" name="Line 171"/>
            <p:cNvSpPr>
              <a:spLocks noChangeShapeType="1"/>
            </p:cNvSpPr>
            <p:nvPr/>
          </p:nvSpPr>
          <p:spPr bwMode="auto">
            <a:xfrm flipV="1">
              <a:off x="1047751" y="31242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5" name="Line 172"/>
            <p:cNvSpPr>
              <a:spLocks noChangeShapeType="1"/>
            </p:cNvSpPr>
            <p:nvPr/>
          </p:nvSpPr>
          <p:spPr bwMode="auto">
            <a:xfrm>
              <a:off x="1428750" y="31242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6" name="Line 173"/>
            <p:cNvSpPr>
              <a:spLocks noChangeShapeType="1"/>
            </p:cNvSpPr>
            <p:nvPr/>
          </p:nvSpPr>
          <p:spPr bwMode="auto">
            <a:xfrm>
              <a:off x="1163638" y="3578226"/>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7" name="Text Box 175"/>
            <p:cNvSpPr txBox="1">
              <a:spLocks noChangeArrowheads="1"/>
            </p:cNvSpPr>
            <p:nvPr/>
          </p:nvSpPr>
          <p:spPr bwMode="auto">
            <a:xfrm>
              <a:off x="989013" y="3132138"/>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98" name="Text Box 176"/>
            <p:cNvSpPr txBox="1">
              <a:spLocks noChangeArrowheads="1"/>
            </p:cNvSpPr>
            <p:nvPr/>
          </p:nvSpPr>
          <p:spPr bwMode="auto">
            <a:xfrm>
              <a:off x="1501775" y="3113088"/>
              <a:ext cx="3302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99" name="Line 204"/>
            <p:cNvSpPr>
              <a:spLocks noChangeShapeType="1"/>
            </p:cNvSpPr>
            <p:nvPr/>
          </p:nvSpPr>
          <p:spPr bwMode="auto">
            <a:xfrm flipV="1">
              <a:off x="1090613" y="3149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0" name="Text Box 205"/>
            <p:cNvSpPr txBox="1">
              <a:spLocks noChangeArrowheads="1"/>
            </p:cNvSpPr>
            <p:nvPr/>
          </p:nvSpPr>
          <p:spPr bwMode="auto">
            <a:xfrm>
              <a:off x="1220788" y="3200401"/>
              <a:ext cx="31432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1" name="Line 50"/>
            <p:cNvSpPr>
              <a:spLocks noChangeShapeType="1"/>
            </p:cNvSpPr>
            <p:nvPr/>
          </p:nvSpPr>
          <p:spPr bwMode="auto">
            <a:xfrm flipH="1">
              <a:off x="1074738" y="3514726"/>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2" name="Text Box 54"/>
            <p:cNvSpPr txBox="1">
              <a:spLocks noChangeArrowheads="1"/>
            </p:cNvSpPr>
            <p:nvPr/>
          </p:nvSpPr>
          <p:spPr bwMode="auto">
            <a:xfrm>
              <a:off x="1260476" y="3335338"/>
              <a:ext cx="3159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3" name="Text Box 55"/>
            <p:cNvSpPr txBox="1">
              <a:spLocks noChangeArrowheads="1"/>
            </p:cNvSpPr>
            <p:nvPr/>
          </p:nvSpPr>
          <p:spPr bwMode="auto">
            <a:xfrm>
              <a:off x="1238252" y="3521076"/>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304" name="组 16"/>
          <p:cNvGrpSpPr>
            <a:grpSpLocks/>
          </p:cNvGrpSpPr>
          <p:nvPr/>
        </p:nvGrpSpPr>
        <p:grpSpPr bwMode="auto">
          <a:xfrm>
            <a:off x="8007354" y="3711577"/>
            <a:ext cx="1131623" cy="805508"/>
            <a:chOff x="2097088" y="2946400"/>
            <a:chExt cx="1044575" cy="805507"/>
          </a:xfrm>
        </p:grpSpPr>
        <p:sp>
          <p:nvSpPr>
            <p:cNvPr id="305" name="Text Box 177"/>
            <p:cNvSpPr txBox="1">
              <a:spLocks noChangeArrowheads="1"/>
            </p:cNvSpPr>
            <p:nvPr/>
          </p:nvSpPr>
          <p:spPr bwMode="auto">
            <a:xfrm>
              <a:off x="2489201" y="29464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06" name="Text Box 178"/>
            <p:cNvSpPr txBox="1">
              <a:spLocks noChangeArrowheads="1"/>
            </p:cNvSpPr>
            <p:nvPr/>
          </p:nvSpPr>
          <p:spPr bwMode="auto">
            <a:xfrm>
              <a:off x="2097088" y="34178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07" name="Text Box 179"/>
            <p:cNvSpPr txBox="1">
              <a:spLocks noChangeArrowheads="1"/>
            </p:cNvSpPr>
            <p:nvPr/>
          </p:nvSpPr>
          <p:spPr bwMode="auto">
            <a:xfrm>
              <a:off x="2836863" y="34290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08" name="Line 180"/>
            <p:cNvSpPr>
              <a:spLocks noChangeShapeType="1"/>
            </p:cNvSpPr>
            <p:nvPr/>
          </p:nvSpPr>
          <p:spPr bwMode="auto">
            <a:xfrm flipV="1">
              <a:off x="2266951"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9" name="Line 181"/>
            <p:cNvSpPr>
              <a:spLocks noChangeShapeType="1"/>
            </p:cNvSpPr>
            <p:nvPr/>
          </p:nvSpPr>
          <p:spPr bwMode="auto">
            <a:xfrm>
              <a:off x="2662238" y="30988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0" name="Line 182"/>
            <p:cNvSpPr>
              <a:spLocks noChangeShapeType="1"/>
            </p:cNvSpPr>
            <p:nvPr/>
          </p:nvSpPr>
          <p:spPr bwMode="auto">
            <a:xfrm>
              <a:off x="2382838" y="3567113"/>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1" name="Text Box 184"/>
            <p:cNvSpPr txBox="1">
              <a:spLocks noChangeArrowheads="1"/>
            </p:cNvSpPr>
            <p:nvPr/>
          </p:nvSpPr>
          <p:spPr bwMode="auto">
            <a:xfrm>
              <a:off x="2227263" y="313531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12" name="Text Box 185"/>
            <p:cNvSpPr txBox="1">
              <a:spLocks noChangeArrowheads="1"/>
            </p:cNvSpPr>
            <p:nvPr/>
          </p:nvSpPr>
          <p:spPr bwMode="auto">
            <a:xfrm>
              <a:off x="2724151" y="3116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3" name="Line 206"/>
            <p:cNvSpPr>
              <a:spLocks noChangeShapeType="1"/>
            </p:cNvSpPr>
            <p:nvPr/>
          </p:nvSpPr>
          <p:spPr bwMode="auto">
            <a:xfrm>
              <a:off x="2643188" y="31511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4" name="Text Box 209"/>
            <p:cNvSpPr txBox="1">
              <a:spLocks noChangeArrowheads="1"/>
            </p:cNvSpPr>
            <p:nvPr/>
          </p:nvSpPr>
          <p:spPr bwMode="auto">
            <a:xfrm>
              <a:off x="2503488" y="31924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5" name="Line 50"/>
            <p:cNvSpPr>
              <a:spLocks noChangeShapeType="1"/>
            </p:cNvSpPr>
            <p:nvPr/>
          </p:nvSpPr>
          <p:spPr bwMode="auto">
            <a:xfrm flipH="1">
              <a:off x="2286001" y="3498850"/>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6" name="Text Box 54"/>
            <p:cNvSpPr txBox="1">
              <a:spLocks noChangeArrowheads="1"/>
            </p:cNvSpPr>
            <p:nvPr/>
          </p:nvSpPr>
          <p:spPr bwMode="auto">
            <a:xfrm>
              <a:off x="2422525" y="33194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7" name="Text Box 55"/>
            <p:cNvSpPr txBox="1">
              <a:spLocks noChangeArrowheads="1"/>
            </p:cNvSpPr>
            <p:nvPr/>
          </p:nvSpPr>
          <p:spPr bwMode="auto">
            <a:xfrm>
              <a:off x="2438401" y="35210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318" name="组 2"/>
          <p:cNvGrpSpPr>
            <a:grpSpLocks/>
          </p:cNvGrpSpPr>
          <p:nvPr/>
        </p:nvGrpSpPr>
        <p:grpSpPr bwMode="auto">
          <a:xfrm>
            <a:off x="8031764" y="4599828"/>
            <a:ext cx="1102387" cy="794395"/>
            <a:chOff x="895350" y="2957513"/>
            <a:chExt cx="1017588" cy="794395"/>
          </a:xfrm>
        </p:grpSpPr>
        <p:sp>
          <p:nvSpPr>
            <p:cNvPr id="319" name="Text Box 134"/>
            <p:cNvSpPr txBox="1">
              <a:spLocks noChangeArrowheads="1"/>
            </p:cNvSpPr>
            <p:nvPr/>
          </p:nvSpPr>
          <p:spPr bwMode="auto">
            <a:xfrm>
              <a:off x="1277938" y="29575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20" name="Text Box 135"/>
            <p:cNvSpPr txBox="1">
              <a:spLocks noChangeArrowheads="1"/>
            </p:cNvSpPr>
            <p:nvPr/>
          </p:nvSpPr>
          <p:spPr bwMode="auto">
            <a:xfrm>
              <a:off x="895350" y="3429001"/>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321" name="Text Box 136"/>
            <p:cNvSpPr txBox="1">
              <a:spLocks noChangeArrowheads="1"/>
            </p:cNvSpPr>
            <p:nvPr/>
          </p:nvSpPr>
          <p:spPr bwMode="auto">
            <a:xfrm>
              <a:off x="1608138" y="3425826"/>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22" name="Line 137"/>
            <p:cNvSpPr>
              <a:spLocks noChangeShapeType="1"/>
            </p:cNvSpPr>
            <p:nvPr/>
          </p:nvSpPr>
          <p:spPr bwMode="auto">
            <a:xfrm flipV="1">
              <a:off x="1047750" y="31242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3" name="Line 138"/>
            <p:cNvSpPr>
              <a:spLocks noChangeShapeType="1"/>
            </p:cNvSpPr>
            <p:nvPr/>
          </p:nvSpPr>
          <p:spPr bwMode="auto">
            <a:xfrm>
              <a:off x="1409700" y="31369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4" name="Line 139"/>
            <p:cNvSpPr>
              <a:spLocks noChangeShapeType="1"/>
            </p:cNvSpPr>
            <p:nvPr/>
          </p:nvSpPr>
          <p:spPr bwMode="auto">
            <a:xfrm>
              <a:off x="1173163" y="3587751"/>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5" name="Text Box 141"/>
            <p:cNvSpPr txBox="1">
              <a:spLocks noChangeArrowheads="1"/>
            </p:cNvSpPr>
            <p:nvPr/>
          </p:nvSpPr>
          <p:spPr bwMode="auto">
            <a:xfrm>
              <a:off x="971550" y="3132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26" name="Text Box 142"/>
            <p:cNvSpPr txBox="1">
              <a:spLocks noChangeArrowheads="1"/>
            </p:cNvSpPr>
            <p:nvPr/>
          </p:nvSpPr>
          <p:spPr bwMode="auto">
            <a:xfrm>
              <a:off x="1570038" y="3130551"/>
              <a:ext cx="3286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7" name="Line 170"/>
            <p:cNvSpPr>
              <a:spLocks noChangeShapeType="1"/>
            </p:cNvSpPr>
            <p:nvPr/>
          </p:nvSpPr>
          <p:spPr bwMode="auto">
            <a:xfrm flipV="1">
              <a:off x="1098550" y="3149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8" name="Text Box 171"/>
            <p:cNvSpPr txBox="1">
              <a:spLocks noChangeArrowheads="1"/>
            </p:cNvSpPr>
            <p:nvPr/>
          </p:nvSpPr>
          <p:spPr bwMode="auto">
            <a:xfrm>
              <a:off x="1198563" y="3217863"/>
              <a:ext cx="3159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9" name="Line 178"/>
            <p:cNvSpPr>
              <a:spLocks noChangeShapeType="1"/>
            </p:cNvSpPr>
            <p:nvPr/>
          </p:nvSpPr>
          <p:spPr bwMode="auto">
            <a:xfrm>
              <a:off x="1460500" y="31115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0" name="Text Box 179"/>
            <p:cNvSpPr txBox="1">
              <a:spLocks noChangeArrowheads="1"/>
            </p:cNvSpPr>
            <p:nvPr/>
          </p:nvSpPr>
          <p:spPr bwMode="auto">
            <a:xfrm>
              <a:off x="1344613" y="3217863"/>
              <a:ext cx="3159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1" name="Line 50"/>
            <p:cNvSpPr>
              <a:spLocks noChangeShapeType="1"/>
            </p:cNvSpPr>
            <p:nvPr/>
          </p:nvSpPr>
          <p:spPr bwMode="auto">
            <a:xfrm flipH="1">
              <a:off x="1084263" y="3538538"/>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2" name="Text Box 54"/>
            <p:cNvSpPr txBox="1">
              <a:spLocks noChangeArrowheads="1"/>
            </p:cNvSpPr>
            <p:nvPr/>
          </p:nvSpPr>
          <p:spPr bwMode="auto">
            <a:xfrm>
              <a:off x="1236663" y="33528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3" name="Text Box 55"/>
            <p:cNvSpPr txBox="1">
              <a:spLocks noChangeArrowheads="1"/>
            </p:cNvSpPr>
            <p:nvPr/>
          </p:nvSpPr>
          <p:spPr bwMode="auto">
            <a:xfrm>
              <a:off x="1238250" y="3521076"/>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sp>
        <p:nvSpPr>
          <p:cNvPr id="334" name="文本框 333"/>
          <p:cNvSpPr txBox="1"/>
          <p:nvPr/>
        </p:nvSpPr>
        <p:spPr>
          <a:xfrm>
            <a:off x="838464" y="1295401"/>
            <a:ext cx="3206488" cy="523220"/>
          </a:xfrm>
          <a:prstGeom prst="rect">
            <a:avLst/>
          </a:prstGeom>
          <a:noFill/>
        </p:spPr>
        <p:txBody>
          <a:bodyPr wrap="square" rtlCol="0">
            <a:spAutoFit/>
          </a:bodyPr>
          <a:lstStyle/>
          <a:p>
            <a:r>
              <a:rPr kumimoji="1" lang="en-US" altLang="zh-CN" sz="2800" dirty="0" smtClean="0">
                <a:solidFill>
                  <a:srgbClr val="0000CC"/>
                </a:solidFill>
              </a:rPr>
              <a:t>Follower diffusion</a:t>
            </a:r>
            <a:endParaRPr kumimoji="1" lang="zh-CN" altLang="en-US" sz="2800" dirty="0">
              <a:solidFill>
                <a:srgbClr val="0000CC"/>
              </a:solidFill>
            </a:endParaRPr>
          </a:p>
        </p:txBody>
      </p:sp>
      <p:sp>
        <p:nvSpPr>
          <p:cNvPr id="335" name="文本框 334"/>
          <p:cNvSpPr txBox="1"/>
          <p:nvPr/>
        </p:nvSpPr>
        <p:spPr>
          <a:xfrm>
            <a:off x="5883565" y="1295401"/>
            <a:ext cx="3527137" cy="523220"/>
          </a:xfrm>
          <a:prstGeom prst="rect">
            <a:avLst/>
          </a:prstGeom>
          <a:noFill/>
        </p:spPr>
        <p:txBody>
          <a:bodyPr wrap="square" rtlCol="0">
            <a:spAutoFit/>
          </a:bodyPr>
          <a:lstStyle/>
          <a:p>
            <a:r>
              <a:rPr kumimoji="1" lang="en-US" altLang="zh-CN" sz="2800" dirty="0" err="1" smtClean="0">
                <a:solidFill>
                  <a:srgbClr val="0000CC"/>
                </a:solidFill>
              </a:rPr>
              <a:t>Followee</a:t>
            </a:r>
            <a:r>
              <a:rPr kumimoji="1" lang="en-US" altLang="zh-CN" sz="2800" dirty="0" smtClean="0">
                <a:solidFill>
                  <a:srgbClr val="0000CC"/>
                </a:solidFill>
              </a:rPr>
              <a:t> diffusion</a:t>
            </a:r>
            <a:endParaRPr kumimoji="1" lang="zh-CN" altLang="en-US" sz="2800" dirty="0">
              <a:solidFill>
                <a:srgbClr val="0000CC"/>
              </a:solidFill>
            </a:endParaRPr>
          </a:p>
        </p:txBody>
      </p:sp>
      <p:sp>
        <p:nvSpPr>
          <p:cNvPr id="336" name="文本框 333"/>
          <p:cNvSpPr txBox="1"/>
          <p:nvPr/>
        </p:nvSpPr>
        <p:spPr>
          <a:xfrm>
            <a:off x="990603" y="5638804"/>
            <a:ext cx="3206488"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
        <p:nvSpPr>
          <p:cNvPr id="337" name="文本框 333"/>
          <p:cNvSpPr txBox="1"/>
          <p:nvPr/>
        </p:nvSpPr>
        <p:spPr>
          <a:xfrm>
            <a:off x="5943603" y="5638804"/>
            <a:ext cx="3206488"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Tree>
    <p:extLst>
      <p:ext uri="{BB962C8B-B14F-4D97-AF65-F5344CB8AC3E}">
        <p14:creationId xmlns:p14="http://schemas.microsoft.com/office/powerpoint/2010/main" val="1384900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mtClean="0"/>
              <a:t>Twitter Data</a:t>
            </a:r>
            <a:endParaRPr kumimoji="1" lang="zh-CN" altLang="en-US" dirty="0"/>
          </a:p>
        </p:txBody>
      </p:sp>
      <p:sp>
        <p:nvSpPr>
          <p:cNvPr id="30" name="文本框 29"/>
          <p:cNvSpPr txBox="1"/>
          <p:nvPr/>
        </p:nvSpPr>
        <p:spPr>
          <a:xfrm>
            <a:off x="412750" y="1295400"/>
            <a:ext cx="9245600" cy="5062924"/>
          </a:xfrm>
          <a:prstGeom prst="rect">
            <a:avLst/>
          </a:prstGeom>
          <a:noFill/>
        </p:spPr>
        <p:txBody>
          <a:bodyPr wrap="square" rtlCol="0">
            <a:spAutoFit/>
          </a:bodyPr>
          <a:lstStyle/>
          <a:p>
            <a:pPr marL="285750" indent="-285750">
              <a:buFont typeface="Arial"/>
              <a:buChar char="•"/>
            </a:pPr>
            <a:r>
              <a:rPr lang="en-US" altLang="zh-CN" sz="2400" dirty="0" smtClean="0"/>
              <a:t>Twitter data</a:t>
            </a:r>
          </a:p>
          <a:p>
            <a:pPr marL="742950" lvl="1" indent="-285750">
              <a:spcBef>
                <a:spcPts val="600"/>
              </a:spcBef>
              <a:buFont typeface="Arial" pitchFamily="34" charset="0"/>
              <a:buChar char="−"/>
            </a:pPr>
            <a:r>
              <a:rPr lang="en-US" altLang="zh-CN" sz="2400" dirty="0" smtClean="0"/>
              <a:t>“Lady Gaga” -&gt; 10K followers -&gt; millions of followers;</a:t>
            </a:r>
          </a:p>
          <a:p>
            <a:pPr marL="742950" lvl="1" indent="-285750">
              <a:spcBef>
                <a:spcPts val="600"/>
              </a:spcBef>
              <a:buFont typeface="Arial" pitchFamily="34" charset="0"/>
              <a:buChar char="−"/>
            </a:pPr>
            <a:r>
              <a:rPr lang="en-US" altLang="zh-CN" sz="2400" dirty="0" smtClean="0"/>
              <a:t>13,442,659 </a:t>
            </a:r>
            <a:r>
              <a:rPr lang="en-US" altLang="zh-CN" sz="2400" dirty="0"/>
              <a:t>users and 56,893,234 following </a:t>
            </a:r>
            <a:r>
              <a:rPr lang="en-US" altLang="zh-CN" sz="2400" dirty="0" smtClean="0"/>
              <a:t>links.</a:t>
            </a:r>
          </a:p>
          <a:p>
            <a:pPr marL="742950" lvl="1" indent="-285750">
              <a:spcBef>
                <a:spcPts val="600"/>
              </a:spcBef>
              <a:buFont typeface="Arial" pitchFamily="34" charset="0"/>
              <a:buChar char="−"/>
            </a:pPr>
            <a:r>
              <a:rPr lang="en-US" altLang="zh-CN" sz="2400" dirty="0" smtClean="0"/>
              <a:t>35,746,366 tweets.</a:t>
            </a:r>
          </a:p>
          <a:p>
            <a:pPr marL="285750" indent="-285750">
              <a:buFont typeface="Arial"/>
              <a:buChar char="•"/>
            </a:pPr>
            <a:endParaRPr lang="en-US" altLang="zh-CN" sz="2400" dirty="0" smtClean="0"/>
          </a:p>
          <a:p>
            <a:pPr marL="285750" indent="-285750">
              <a:buFont typeface="Arial"/>
              <a:buChar char="•"/>
            </a:pPr>
            <a:r>
              <a:rPr lang="en-US" altLang="zh-CN" sz="2400" dirty="0" smtClean="0"/>
              <a:t>A </a:t>
            </a:r>
            <a:r>
              <a:rPr lang="en-US" altLang="zh-CN" sz="2400" dirty="0" smtClean="0">
                <a:solidFill>
                  <a:srgbClr val="0000CC"/>
                </a:solidFill>
              </a:rPr>
              <a:t>complete dynamic </a:t>
            </a:r>
            <a:r>
              <a:rPr lang="en-US" altLang="zh-CN" sz="2400" dirty="0" smtClean="0"/>
              <a:t>network</a:t>
            </a:r>
          </a:p>
          <a:p>
            <a:pPr marL="742950" lvl="1" indent="-285750">
              <a:spcBef>
                <a:spcPts val="600"/>
              </a:spcBef>
              <a:buFont typeface="Arial" pitchFamily="34" charset="0"/>
              <a:buChar char="−"/>
            </a:pPr>
            <a:r>
              <a:rPr lang="en-US" altLang="zh-CN" sz="2400" dirty="0" smtClean="0"/>
              <a:t>We </a:t>
            </a:r>
            <a:r>
              <a:rPr lang="en-US" altLang="zh-CN" sz="2400" dirty="0"/>
              <a:t>have all </a:t>
            </a:r>
            <a:r>
              <a:rPr lang="en-US" altLang="zh-CN" sz="2400" dirty="0" smtClean="0"/>
              <a:t>followers and all </a:t>
            </a:r>
            <a:r>
              <a:rPr lang="en-US" altLang="zh-CN" sz="2400" dirty="0" err="1" smtClean="0"/>
              <a:t>followees</a:t>
            </a:r>
            <a:r>
              <a:rPr lang="en-US" altLang="zh-CN" sz="2400" dirty="0" smtClean="0"/>
              <a:t> for every user</a:t>
            </a:r>
            <a:endParaRPr lang="en-US" altLang="zh-CN" sz="2400" dirty="0"/>
          </a:p>
          <a:p>
            <a:pPr marL="742950" lvl="1" indent="-285750">
              <a:spcBef>
                <a:spcPts val="600"/>
              </a:spcBef>
              <a:buFont typeface="Arial" pitchFamily="34" charset="0"/>
              <a:buChar char="−"/>
            </a:pPr>
            <a:r>
              <a:rPr lang="en-US" altLang="zh-CN" sz="2400" dirty="0" smtClean="0"/>
              <a:t>112,044 users and 468,238 follows</a:t>
            </a:r>
          </a:p>
          <a:p>
            <a:pPr marL="742950" lvl="1" indent="-285750">
              <a:spcBef>
                <a:spcPts val="600"/>
              </a:spcBef>
              <a:buFont typeface="Arial" pitchFamily="34" charset="0"/>
              <a:buChar char="−"/>
            </a:pPr>
            <a:r>
              <a:rPr lang="en-US" altLang="zh-CN" sz="2400" dirty="0" smtClean="0"/>
              <a:t>From 10/12/2010 to 12/23/2010</a:t>
            </a:r>
          </a:p>
          <a:p>
            <a:pPr marL="742950" lvl="1" indent="-285750">
              <a:spcBef>
                <a:spcPts val="600"/>
              </a:spcBef>
              <a:buFont typeface="Arial" pitchFamily="34" charset="0"/>
              <a:buChar char="−"/>
            </a:pPr>
            <a:r>
              <a:rPr lang="en-US" altLang="zh-CN" sz="2400" dirty="0" smtClean="0"/>
              <a:t>13 timestamps by viewing every 4 days as a timestamp</a:t>
            </a:r>
          </a:p>
          <a:p>
            <a:endParaRPr kumimoji="1" lang="en-US" altLang="zh-CN" sz="2400" dirty="0" smtClean="0"/>
          </a:p>
          <a:p>
            <a:endParaRPr kumimoji="1" lang="en-US" altLang="zh-CN" sz="2400" dirty="0" smtClean="0"/>
          </a:p>
        </p:txBody>
      </p:sp>
      <p:pic>
        <p:nvPicPr>
          <p:cNvPr id="5" name="Picture 3"/>
          <p:cNvPicPr>
            <a:picLocks noChangeAspect="1" noChangeArrowheads="1"/>
          </p:cNvPicPr>
          <p:nvPr/>
        </p:nvPicPr>
        <p:blipFill>
          <a:blip r:embed="rId2" cstate="print"/>
          <a:srcRect/>
          <a:stretch>
            <a:fillRect/>
          </a:stretch>
        </p:blipFill>
        <p:spPr bwMode="auto">
          <a:xfrm>
            <a:off x="7264400" y="838201"/>
            <a:ext cx="1485900" cy="722168"/>
          </a:xfrm>
          <a:prstGeom prst="rect">
            <a:avLst/>
          </a:prstGeom>
          <a:noFill/>
          <a:ln w="9525">
            <a:noFill/>
            <a:miter lim="800000"/>
            <a:headEnd/>
            <a:tailEnd/>
          </a:ln>
        </p:spPr>
      </p:pic>
    </p:spTree>
    <p:extLst>
      <p:ext uri="{BB962C8B-B14F-4D97-AF65-F5344CB8AC3E}">
        <p14:creationId xmlns:p14="http://schemas.microsoft.com/office/powerpoint/2010/main" val="1658932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5613403" y="4038601"/>
            <a:ext cx="3095243" cy="2133600"/>
          </a:xfrm>
          <a:prstGeom prst="rect">
            <a:avLst/>
          </a:prstGeom>
        </p:spPr>
      </p:pic>
      <p:pic>
        <p:nvPicPr>
          <p:cNvPr id="4" name="图片 3"/>
          <p:cNvPicPr>
            <a:picLocks noChangeAspect="1"/>
          </p:cNvPicPr>
          <p:nvPr/>
        </p:nvPicPr>
        <p:blipFill>
          <a:blip r:embed="rId4"/>
          <a:stretch>
            <a:fillRect/>
          </a:stretch>
        </p:blipFill>
        <p:spPr>
          <a:xfrm>
            <a:off x="2063753" y="4105384"/>
            <a:ext cx="3004819" cy="2071268"/>
          </a:xfrm>
          <a:prstGeom prst="rect">
            <a:avLst/>
          </a:prstGeom>
        </p:spPr>
      </p:pic>
      <p:sp>
        <p:nvSpPr>
          <p:cNvPr id="2" name="标题 1"/>
          <p:cNvSpPr>
            <a:spLocks noGrp="1"/>
          </p:cNvSpPr>
          <p:nvPr>
            <p:ph type="title"/>
          </p:nvPr>
        </p:nvSpPr>
        <p:spPr/>
        <p:txBody>
          <a:bodyPr/>
          <a:lstStyle/>
          <a:p>
            <a:r>
              <a:rPr kumimoji="1" lang="en-US" altLang="zh-CN" smtClean="0"/>
              <a:t>Test 1: Timing </a:t>
            </a:r>
            <a:r>
              <a:rPr kumimoji="1" lang="en-US" altLang="zh-CN" dirty="0" smtClean="0"/>
              <a:t>Shuffle Test</a:t>
            </a:r>
            <a:endParaRPr kumimoji="1" lang="zh-CN" altLang="en-US" dirty="0"/>
          </a:p>
        </p:txBody>
      </p:sp>
      <p:sp>
        <p:nvSpPr>
          <p:cNvPr id="26" name="文本框 25"/>
          <p:cNvSpPr txBox="1"/>
          <p:nvPr/>
        </p:nvSpPr>
        <p:spPr>
          <a:xfrm>
            <a:off x="630221" y="1143000"/>
            <a:ext cx="9028131" cy="3970318"/>
          </a:xfrm>
          <a:prstGeom prst="rect">
            <a:avLst/>
          </a:prstGeom>
          <a:noFill/>
        </p:spPr>
        <p:txBody>
          <a:bodyPr wrap="square" rtlCol="0">
            <a:spAutoFit/>
          </a:bodyPr>
          <a:lstStyle/>
          <a:p>
            <a:pPr marL="285750" indent="-285750">
              <a:buFont typeface="Arial"/>
              <a:buChar char="•"/>
            </a:pPr>
            <a:r>
              <a:rPr kumimoji="1" lang="en-US" altLang="zh-CN" dirty="0" smtClean="0"/>
              <a:t>Method: Shuffle the timing of all the following relationships.</a:t>
            </a:r>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a:p>
            <a:pPr marL="742950" lvl="1" indent="-285750">
              <a:buFont typeface="Arial"/>
              <a:buChar char="•"/>
            </a:pPr>
            <a:r>
              <a:rPr kumimoji="1" lang="en-US" altLang="zh-CN" dirty="0" smtClean="0"/>
              <a:t>Compare the rate under the original and shuffled dataset. </a:t>
            </a:r>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285750" indent="-285750">
              <a:buFont typeface="Arial"/>
              <a:buChar char="•"/>
            </a:pPr>
            <a:r>
              <a:rPr kumimoji="1" lang="en-US" altLang="zh-CN" dirty="0" smtClean="0"/>
              <a:t>Result</a:t>
            </a:r>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p:txBody>
      </p:sp>
      <p:cxnSp>
        <p:nvCxnSpPr>
          <p:cNvPr id="5" name="直线连接符 4"/>
          <p:cNvCxnSpPr/>
          <p:nvPr/>
        </p:nvCxnSpPr>
        <p:spPr>
          <a:xfrm flipH="1">
            <a:off x="1568450" y="1808101"/>
            <a:ext cx="571133" cy="7116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2286931" y="1858781"/>
            <a:ext cx="519770" cy="6609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flipH="1">
            <a:off x="1651004" y="2595957"/>
            <a:ext cx="1072005" cy="10430"/>
          </a:xfrm>
          <a:prstGeom prst="line">
            <a:avLst/>
          </a:prstGeom>
          <a:ln>
            <a:solidFill>
              <a:srgbClr val="FF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2009864" y="1483796"/>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9" name="文本框 8"/>
          <p:cNvSpPr txBox="1"/>
          <p:nvPr/>
        </p:nvSpPr>
        <p:spPr>
          <a:xfrm>
            <a:off x="1364042" y="2443556"/>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0" name="文本框 9"/>
          <p:cNvSpPr txBox="1"/>
          <p:nvPr/>
        </p:nvSpPr>
        <p:spPr>
          <a:xfrm>
            <a:off x="2641603" y="2443556"/>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11" name="文本框 10"/>
          <p:cNvSpPr txBox="1"/>
          <p:nvPr/>
        </p:nvSpPr>
        <p:spPr>
          <a:xfrm>
            <a:off x="2476502" y="1833956"/>
            <a:ext cx="658169"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AC</a:t>
            </a:r>
            <a:endParaRPr kumimoji="1" lang="zh-CN" altLang="en-US" sz="1600" baseline="-25000" dirty="0">
              <a:solidFill>
                <a:srgbClr val="000000"/>
              </a:solidFill>
            </a:endParaRPr>
          </a:p>
        </p:txBody>
      </p:sp>
      <p:sp>
        <p:nvSpPr>
          <p:cNvPr id="12" name="文本框 11"/>
          <p:cNvSpPr txBox="1"/>
          <p:nvPr/>
        </p:nvSpPr>
        <p:spPr>
          <a:xfrm>
            <a:off x="1981202" y="2595956"/>
            <a:ext cx="469817"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BC</a:t>
            </a:r>
            <a:endParaRPr kumimoji="1" lang="zh-CN" altLang="en-US" sz="1600" i="1" baseline="-25000" dirty="0">
              <a:solidFill>
                <a:srgbClr val="000000"/>
              </a:solidFill>
            </a:endParaRPr>
          </a:p>
        </p:txBody>
      </p:sp>
      <p:cxnSp>
        <p:nvCxnSpPr>
          <p:cNvPr id="13" name="直线连接符 12"/>
          <p:cNvCxnSpPr/>
          <p:nvPr/>
        </p:nvCxnSpPr>
        <p:spPr>
          <a:xfrm flipH="1">
            <a:off x="4127501" y="1833957"/>
            <a:ext cx="513054" cy="6354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4787900" y="1868249"/>
            <a:ext cx="495300" cy="5847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4292602" y="2589036"/>
            <a:ext cx="908053" cy="0"/>
          </a:xfrm>
          <a:prstGeom prst="line">
            <a:avLst/>
          </a:prstGeom>
          <a:ln>
            <a:solidFill>
              <a:srgbClr val="FF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510835" y="1509652"/>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17" name="文本框 16"/>
          <p:cNvSpPr txBox="1"/>
          <p:nvPr/>
        </p:nvSpPr>
        <p:spPr>
          <a:xfrm>
            <a:off x="3923092" y="2393213"/>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8" name="文本框 17"/>
          <p:cNvSpPr txBox="1"/>
          <p:nvPr/>
        </p:nvSpPr>
        <p:spPr>
          <a:xfrm>
            <a:off x="5135856" y="2387473"/>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3" name="右箭头 2"/>
          <p:cNvSpPr/>
          <p:nvPr/>
        </p:nvSpPr>
        <p:spPr>
          <a:xfrm>
            <a:off x="3219450" y="1986356"/>
            <a:ext cx="8255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5035550" y="1859812"/>
            <a:ext cx="660400"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AC</a:t>
            </a:r>
            <a:endParaRPr kumimoji="1" lang="zh-CN" altLang="en-US" sz="1600" baseline="-25000" dirty="0">
              <a:solidFill>
                <a:srgbClr val="000000"/>
              </a:solidFill>
            </a:endParaRPr>
          </a:p>
        </p:txBody>
      </p:sp>
      <p:sp>
        <p:nvSpPr>
          <p:cNvPr id="23" name="文本框 22"/>
          <p:cNvSpPr txBox="1"/>
          <p:nvPr/>
        </p:nvSpPr>
        <p:spPr>
          <a:xfrm>
            <a:off x="4457702" y="2545613"/>
            <a:ext cx="520300"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BC</a:t>
            </a:r>
            <a:endParaRPr kumimoji="1" lang="zh-CN" altLang="en-US" sz="1600" i="1" baseline="-25000" dirty="0">
              <a:solidFill>
                <a:srgbClr val="000000"/>
              </a:solidFill>
            </a:endParaRPr>
          </a:p>
        </p:txBody>
      </p:sp>
      <p:sp>
        <p:nvSpPr>
          <p:cNvPr id="25" name="文本框 24"/>
          <p:cNvSpPr txBox="1"/>
          <p:nvPr/>
        </p:nvSpPr>
        <p:spPr>
          <a:xfrm>
            <a:off x="1795689" y="2847205"/>
            <a:ext cx="1011356" cy="276999"/>
          </a:xfrm>
          <a:prstGeom prst="rect">
            <a:avLst/>
          </a:prstGeom>
          <a:noFill/>
        </p:spPr>
        <p:txBody>
          <a:bodyPr wrap="square" rtlCol="0">
            <a:spAutoFit/>
          </a:bodyPr>
          <a:lstStyle/>
          <a:p>
            <a:r>
              <a:rPr kumimoji="1" lang="en-US" altLang="zh-CN" sz="1200" dirty="0" smtClean="0"/>
              <a:t>Original</a:t>
            </a:r>
            <a:endParaRPr kumimoji="1" lang="zh-CN" altLang="en-US" sz="1200" dirty="0"/>
          </a:p>
        </p:txBody>
      </p:sp>
      <p:sp>
        <p:nvSpPr>
          <p:cNvPr id="27" name="文本框 26"/>
          <p:cNvSpPr txBox="1"/>
          <p:nvPr/>
        </p:nvSpPr>
        <p:spPr>
          <a:xfrm>
            <a:off x="4422193" y="2830817"/>
            <a:ext cx="1073150" cy="276999"/>
          </a:xfrm>
          <a:prstGeom prst="rect">
            <a:avLst/>
          </a:prstGeom>
          <a:noFill/>
        </p:spPr>
        <p:txBody>
          <a:bodyPr wrap="square" rtlCol="0">
            <a:spAutoFit/>
          </a:bodyPr>
          <a:lstStyle/>
          <a:p>
            <a:r>
              <a:rPr kumimoji="1" lang="en-US" altLang="zh-CN" sz="1200" dirty="0" smtClean="0"/>
              <a:t>Shuffle</a:t>
            </a:r>
            <a:endParaRPr kumimoji="1" lang="zh-CN" altLang="en-US" sz="1200" dirty="0"/>
          </a:p>
        </p:txBody>
      </p:sp>
      <p:graphicFrame>
        <p:nvGraphicFramePr>
          <p:cNvPr id="24" name="Object 17"/>
          <p:cNvGraphicFramePr>
            <a:graphicFrameLocks noGrp="1" noChangeAspect="1"/>
          </p:cNvGraphicFramePr>
          <p:nvPr>
            <p:ph sz="quarter" idx="4294967295"/>
            <p:extLst>
              <p:ext uri="{D42A27DB-BD31-4B8C-83A1-F6EECF244321}">
                <p14:modId xmlns:p14="http://schemas.microsoft.com/office/powerpoint/2010/main" val="2689854189"/>
              </p:ext>
            </p:extLst>
          </p:nvPr>
        </p:nvGraphicFramePr>
        <p:xfrm>
          <a:off x="1637243" y="3429000"/>
          <a:ext cx="3081867" cy="671512"/>
        </p:xfrm>
        <a:graphic>
          <a:graphicData uri="http://schemas.openxmlformats.org/presentationml/2006/ole">
            <mc:AlternateContent xmlns:mc="http://schemas.openxmlformats.org/markup-compatibility/2006">
              <mc:Choice xmlns:v="urn:schemas-microsoft-com:vml" Requires="v">
                <p:oleObj spid="_x0000_s25985" name="Equation" r:id="rId5" imgW="1819080" imgH="420480" progId="Equation.DSMT4">
                  <p:embed/>
                </p:oleObj>
              </mc:Choice>
              <mc:Fallback>
                <p:oleObj name="Equation" r:id="rId5" imgW="1819080" imgH="420480" progId="Equation.DSMT4">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243" y="3429000"/>
                        <a:ext cx="3081867" cy="671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文本框 38"/>
          <p:cNvSpPr txBox="1"/>
          <p:nvPr/>
        </p:nvSpPr>
        <p:spPr>
          <a:xfrm>
            <a:off x="2817828" y="6106652"/>
            <a:ext cx="1645436" cy="276999"/>
          </a:xfrm>
          <a:prstGeom prst="rect">
            <a:avLst/>
          </a:prstGeom>
          <a:noFill/>
        </p:spPr>
        <p:txBody>
          <a:bodyPr wrap="square" rtlCol="0">
            <a:spAutoFit/>
          </a:bodyPr>
          <a:lstStyle/>
          <a:p>
            <a:r>
              <a:rPr kumimoji="1" lang="en-US" altLang="zh-CN" sz="1200" dirty="0" smtClean="0"/>
              <a:t>Follower diffusion</a:t>
            </a:r>
            <a:endParaRPr kumimoji="1" lang="zh-CN" altLang="en-US" sz="1200" dirty="0"/>
          </a:p>
        </p:txBody>
      </p:sp>
      <p:sp>
        <p:nvSpPr>
          <p:cNvPr id="40" name="文本框 39"/>
          <p:cNvSpPr txBox="1"/>
          <p:nvPr/>
        </p:nvSpPr>
        <p:spPr>
          <a:xfrm>
            <a:off x="6444464" y="6096004"/>
            <a:ext cx="1645436" cy="276999"/>
          </a:xfrm>
          <a:prstGeom prst="rect">
            <a:avLst/>
          </a:prstGeom>
          <a:noFill/>
        </p:spPr>
        <p:txBody>
          <a:bodyPr wrap="square" rtlCol="0">
            <a:spAutoFit/>
          </a:bodyPr>
          <a:lstStyle/>
          <a:p>
            <a:r>
              <a:rPr kumimoji="1" lang="en-US" altLang="zh-CN" sz="1200" dirty="0" err="1" smtClean="0"/>
              <a:t>Followee</a:t>
            </a:r>
            <a:r>
              <a:rPr kumimoji="1" lang="en-US" altLang="zh-CN" sz="1200" dirty="0" smtClean="0"/>
              <a:t> diffusion</a:t>
            </a:r>
            <a:endParaRPr kumimoji="1" lang="zh-CN" altLang="en-US" sz="1200" dirty="0"/>
          </a:p>
        </p:txBody>
      </p:sp>
      <p:sp>
        <p:nvSpPr>
          <p:cNvPr id="28"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A. </a:t>
            </a:r>
            <a:r>
              <a:rPr lang="en-US" altLang="zh-CN" sz="1400" kern="0" dirty="0" err="1" smtClean="0">
                <a:latin typeface="+mn-lt"/>
                <a:ea typeface="+mn-ea"/>
              </a:rPr>
              <a:t>Anagnostopoulos</a:t>
            </a:r>
            <a:r>
              <a:rPr lang="en-US" altLang="zh-CN" sz="1400" kern="0" dirty="0" smtClean="0">
                <a:latin typeface="+mn-lt"/>
                <a:ea typeface="+mn-ea"/>
              </a:rPr>
              <a:t>, </a:t>
            </a:r>
            <a:r>
              <a:rPr lang="en-US" altLang="zh-CN" sz="1400" kern="0" dirty="0">
                <a:latin typeface="+mn-lt"/>
                <a:ea typeface="+mn-ea"/>
              </a:rPr>
              <a:t>R</a:t>
            </a:r>
            <a:r>
              <a:rPr lang="en-US" altLang="zh-CN" sz="1400" kern="0" dirty="0" smtClean="0">
                <a:latin typeface="+mn-lt"/>
                <a:ea typeface="+mn-ea"/>
              </a:rPr>
              <a:t>. Kumar, M. </a:t>
            </a:r>
            <a:r>
              <a:rPr lang="en-US" altLang="zh-CN" sz="1400" kern="0" dirty="0" err="1" smtClean="0">
                <a:latin typeface="+mn-lt"/>
                <a:ea typeface="+mn-ea"/>
              </a:rPr>
              <a:t>Mahdian</a:t>
            </a:r>
            <a:r>
              <a:rPr lang="en-US" altLang="zh-CN" sz="1400" kern="0" dirty="0" smtClean="0">
                <a:latin typeface="+mn-lt"/>
                <a:ea typeface="+mn-ea"/>
              </a:rPr>
              <a:t>. </a:t>
            </a:r>
            <a:r>
              <a:rPr lang="en-US" altLang="zh-CN" sz="1400" kern="0" dirty="0">
                <a:latin typeface="+mn-lt"/>
                <a:ea typeface="+mn-ea"/>
              </a:rPr>
              <a:t>Influence and correlation in </a:t>
            </a:r>
            <a:r>
              <a:rPr lang="en-US" altLang="zh-CN" sz="1400" kern="0" dirty="0" smtClean="0">
                <a:latin typeface="+mn-lt"/>
                <a:ea typeface="+mn-ea"/>
              </a:rPr>
              <a:t>social networks</a:t>
            </a:r>
            <a:r>
              <a:rPr lang="en-US" altLang="zh-CN" sz="1400" kern="0" dirty="0">
                <a:latin typeface="+mn-lt"/>
                <a:ea typeface="+mn-ea"/>
              </a:rPr>
              <a:t>. </a:t>
            </a:r>
            <a:r>
              <a:rPr lang="en-US" altLang="zh-CN" sz="1400" kern="0" dirty="0" smtClean="0">
                <a:latin typeface="+mn-lt"/>
                <a:ea typeface="+mn-ea"/>
              </a:rPr>
              <a:t>In KDD, pages 7-15, 2008.</a:t>
            </a:r>
          </a:p>
        </p:txBody>
      </p:sp>
      <p:sp>
        <p:nvSpPr>
          <p:cNvPr id="29" name="Rectangle 28"/>
          <p:cNvSpPr/>
          <p:nvPr/>
        </p:nvSpPr>
        <p:spPr>
          <a:xfrm>
            <a:off x="7620000" y="13716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Shuffle test</a:t>
            </a:r>
            <a:endParaRPr lang="en-US" sz="2000" b="1" dirty="0">
              <a:solidFill>
                <a:srgbClr val="FF0000"/>
              </a:solidFill>
              <a:latin typeface="Times New Roman"/>
              <a:cs typeface="Times New Roman"/>
            </a:endParaRPr>
          </a:p>
        </p:txBody>
      </p:sp>
      <p:sp>
        <p:nvSpPr>
          <p:cNvPr id="30" name="Rectangle 29"/>
          <p:cNvSpPr/>
          <p:nvPr/>
        </p:nvSpPr>
        <p:spPr>
          <a:xfrm>
            <a:off x="7696200" y="3657600"/>
            <a:ext cx="1962150" cy="457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a:t>
            </a:r>
            <a:endParaRPr lang="en-US" dirty="0">
              <a:solidFill>
                <a:srgbClr val="000000"/>
              </a:solidFill>
            </a:endParaRPr>
          </a:p>
        </p:txBody>
      </p:sp>
    </p:spTree>
    <p:extLst>
      <p:ext uri="{BB962C8B-B14F-4D97-AF65-F5344CB8AC3E}">
        <p14:creationId xmlns:p14="http://schemas.microsoft.com/office/powerpoint/2010/main" val="1940917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077" y="1736212"/>
            <a:ext cx="1343078" cy="1219200"/>
          </a:xfrm>
          <a:prstGeom prst="rect">
            <a:avLst/>
          </a:prstGeom>
        </p:spPr>
      </p:pic>
      <p:sp>
        <p:nvSpPr>
          <p:cNvPr id="2" name="Title 1"/>
          <p:cNvSpPr>
            <a:spLocks noGrp="1"/>
          </p:cNvSpPr>
          <p:nvPr>
            <p:ph type="title"/>
          </p:nvPr>
        </p:nvSpPr>
        <p:spPr/>
        <p:txBody>
          <a:bodyPr/>
          <a:lstStyle/>
          <a:p>
            <a:r>
              <a:rPr lang="en-US" dirty="0" smtClean="0"/>
              <a:t>“Love Obama”</a:t>
            </a:r>
            <a:endParaRPr lang="en-US" dirty="0"/>
          </a:p>
        </p:txBody>
      </p:sp>
      <p:pic>
        <p:nvPicPr>
          <p:cNvPr id="4" name="Picture 3"/>
          <p:cNvPicPr>
            <a:picLocks noChangeAspect="1"/>
          </p:cNvPicPr>
          <p:nvPr/>
        </p:nvPicPr>
        <p:blipFill>
          <a:blip r:embed="rId4"/>
          <a:stretch>
            <a:fillRect/>
          </a:stretch>
        </p:blipFill>
        <p:spPr>
          <a:xfrm>
            <a:off x="825500" y="1981200"/>
            <a:ext cx="1365000" cy="1260000"/>
          </a:xfrm>
          <a:prstGeom prst="rect">
            <a:avLst/>
          </a:prstGeom>
        </p:spPr>
      </p:pic>
      <p:pic>
        <p:nvPicPr>
          <p:cNvPr id="5" name="Picture 4"/>
          <p:cNvPicPr>
            <a:picLocks noChangeAspect="1"/>
          </p:cNvPicPr>
          <p:nvPr/>
        </p:nvPicPr>
        <p:blipFill>
          <a:blip r:embed="rId5"/>
          <a:stretch>
            <a:fillRect/>
          </a:stretch>
        </p:blipFill>
        <p:spPr>
          <a:xfrm>
            <a:off x="4540250" y="4267200"/>
            <a:ext cx="1365000" cy="1260000"/>
          </a:xfrm>
          <a:prstGeom prst="rect">
            <a:avLst/>
          </a:prstGeom>
        </p:spPr>
      </p:pic>
      <p:pic>
        <p:nvPicPr>
          <p:cNvPr id="6" name="Picture 5"/>
          <p:cNvPicPr>
            <a:picLocks noChangeAspect="1"/>
          </p:cNvPicPr>
          <p:nvPr/>
        </p:nvPicPr>
        <p:blipFill>
          <a:blip r:embed="rId6"/>
          <a:stretch>
            <a:fillRect/>
          </a:stretch>
        </p:blipFill>
        <p:spPr>
          <a:xfrm>
            <a:off x="3054350" y="2819400"/>
            <a:ext cx="1365000" cy="1260000"/>
          </a:xfrm>
          <a:prstGeom prst="rect">
            <a:avLst/>
          </a:prstGeom>
        </p:spPr>
      </p:pic>
      <p:pic>
        <p:nvPicPr>
          <p:cNvPr id="7" name="Picture 6"/>
          <p:cNvPicPr>
            <a:picLocks noChangeAspect="1"/>
          </p:cNvPicPr>
          <p:nvPr/>
        </p:nvPicPr>
        <p:blipFill>
          <a:blip r:embed="rId7"/>
          <a:stretch>
            <a:fillRect/>
          </a:stretch>
        </p:blipFill>
        <p:spPr>
          <a:xfrm>
            <a:off x="1733550" y="4495800"/>
            <a:ext cx="1365000" cy="1260000"/>
          </a:xfrm>
          <a:prstGeom prst="rect">
            <a:avLst/>
          </a:prstGeom>
        </p:spPr>
      </p:pic>
      <p:pic>
        <p:nvPicPr>
          <p:cNvPr id="9" name="Picture 8"/>
          <p:cNvPicPr>
            <a:picLocks noChangeAspect="1"/>
          </p:cNvPicPr>
          <p:nvPr/>
        </p:nvPicPr>
        <p:blipFill>
          <a:blip r:embed="rId8"/>
          <a:stretch>
            <a:fillRect/>
          </a:stretch>
        </p:blipFill>
        <p:spPr>
          <a:xfrm>
            <a:off x="5530850" y="2590800"/>
            <a:ext cx="1365000" cy="1260000"/>
          </a:xfrm>
          <a:prstGeom prst="rect">
            <a:avLst/>
          </a:prstGeom>
        </p:spPr>
      </p:pic>
      <p:pic>
        <p:nvPicPr>
          <p:cNvPr id="10" name="Picture 9"/>
          <p:cNvPicPr>
            <a:picLocks noChangeAspect="1"/>
          </p:cNvPicPr>
          <p:nvPr/>
        </p:nvPicPr>
        <p:blipFill>
          <a:blip r:embed="rId9"/>
          <a:stretch>
            <a:fillRect/>
          </a:stretch>
        </p:blipFill>
        <p:spPr>
          <a:xfrm>
            <a:off x="7429500" y="3810000"/>
            <a:ext cx="1365000" cy="1260000"/>
          </a:xfrm>
          <a:prstGeom prst="rect">
            <a:avLst/>
          </a:prstGeom>
        </p:spPr>
      </p:pic>
      <p:cxnSp>
        <p:nvCxnSpPr>
          <p:cNvPr id="12" name="Straight Connector 11"/>
          <p:cNvCxnSpPr>
            <a:stCxn id="42" idx="4"/>
            <a:endCxn id="10" idx="0"/>
          </p:cNvCxnSpPr>
          <p:nvPr/>
        </p:nvCxnSpPr>
        <p:spPr>
          <a:xfrm flipH="1">
            <a:off x="8112000" y="2971800"/>
            <a:ext cx="143000" cy="838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895850" y="2743200"/>
            <a:ext cx="698750" cy="477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943603" y="4648200"/>
            <a:ext cx="1403351" cy="3429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228853" y="2971800"/>
            <a:ext cx="742951"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5365753" y="3772694"/>
            <a:ext cx="300153" cy="57070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127503" y="4038600"/>
            <a:ext cx="495301" cy="5334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724150" y="4038600"/>
            <a:ext cx="495300" cy="457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568450" y="3352800"/>
            <a:ext cx="577850" cy="11430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769100" y="3733800"/>
            <a:ext cx="742950"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12050" y="1676400"/>
            <a:ext cx="14859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346950" y="3810000"/>
            <a:ext cx="14859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448300" y="2667000"/>
            <a:ext cx="14859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71914" y="2044032"/>
            <a:ext cx="14859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51000" y="4495800"/>
            <a:ext cx="14859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10904" y="2842128"/>
            <a:ext cx="14859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457700" y="4343400"/>
            <a:ext cx="14859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Callout 56"/>
          <p:cNvSpPr/>
          <p:nvPr/>
        </p:nvSpPr>
        <p:spPr>
          <a:xfrm>
            <a:off x="660400" y="1295400"/>
            <a:ext cx="2146300" cy="609600"/>
          </a:xfrm>
          <a:prstGeom prst="wedgeEllipseCallout">
            <a:avLst>
              <a:gd name="adj1" fmla="val -8687"/>
              <a:gd name="adj2" fmla="val 80044"/>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I love Obama</a:t>
            </a:r>
            <a:endParaRPr lang="en-US" sz="1600" dirty="0">
              <a:solidFill>
                <a:schemeClr val="tx1"/>
              </a:solidFill>
            </a:endParaRPr>
          </a:p>
        </p:txBody>
      </p:sp>
      <p:sp>
        <p:nvSpPr>
          <p:cNvPr id="58" name="Oval Callout 57"/>
          <p:cNvSpPr/>
          <p:nvPr/>
        </p:nvSpPr>
        <p:spPr>
          <a:xfrm>
            <a:off x="247650" y="3886200"/>
            <a:ext cx="2146300" cy="609600"/>
          </a:xfrm>
          <a:prstGeom prst="wedgeEllipseCallout">
            <a:avLst>
              <a:gd name="adj1" fmla="val 29100"/>
              <a:gd name="adj2" fmla="val 9100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great!</a:t>
            </a:r>
            <a:endParaRPr lang="en-US" sz="1600" dirty="0">
              <a:solidFill>
                <a:schemeClr val="tx1"/>
              </a:solidFill>
            </a:endParaRPr>
          </a:p>
        </p:txBody>
      </p:sp>
      <p:sp>
        <p:nvSpPr>
          <p:cNvPr id="59" name="Oval Callout 58"/>
          <p:cNvSpPr/>
          <p:nvPr/>
        </p:nvSpPr>
        <p:spPr>
          <a:xfrm>
            <a:off x="2724150" y="2057400"/>
            <a:ext cx="2146300" cy="609600"/>
          </a:xfrm>
          <a:prstGeom prst="wedgeEllipseCallout">
            <a:avLst>
              <a:gd name="adj1" fmla="val 1434"/>
              <a:gd name="adj2" fmla="val 9978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fantastic</a:t>
            </a:r>
            <a:endParaRPr lang="en-US" sz="1600" dirty="0">
              <a:solidFill>
                <a:schemeClr val="tx1"/>
              </a:solidFill>
            </a:endParaRPr>
          </a:p>
        </p:txBody>
      </p:sp>
      <p:sp>
        <p:nvSpPr>
          <p:cNvPr id="60" name="Oval Callout 59"/>
          <p:cNvSpPr/>
          <p:nvPr/>
        </p:nvSpPr>
        <p:spPr>
          <a:xfrm>
            <a:off x="5283200" y="1219200"/>
            <a:ext cx="2889250" cy="685800"/>
          </a:xfrm>
          <a:prstGeom prst="wedgeEllipseCallout">
            <a:avLst>
              <a:gd name="adj1" fmla="val 29947"/>
              <a:gd name="adj2" fmla="val 9027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I hate Obama, the worst president ever</a:t>
            </a:r>
            <a:endParaRPr lang="en-US" sz="1600" dirty="0">
              <a:solidFill>
                <a:schemeClr val="tx1"/>
              </a:solidFill>
            </a:endParaRPr>
          </a:p>
        </p:txBody>
      </p:sp>
      <p:sp>
        <p:nvSpPr>
          <p:cNvPr id="61" name="Oval Callout 60"/>
          <p:cNvSpPr/>
          <p:nvPr/>
        </p:nvSpPr>
        <p:spPr>
          <a:xfrm>
            <a:off x="6686550" y="5334000"/>
            <a:ext cx="2393950" cy="685800"/>
          </a:xfrm>
          <a:prstGeom prst="wedgeEllipseCallout">
            <a:avLst>
              <a:gd name="adj1" fmla="val 7391"/>
              <a:gd name="adj2" fmla="val -98806"/>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He cannot be the next president!</a:t>
            </a:r>
            <a:endParaRPr lang="en-US" sz="1600" dirty="0">
              <a:solidFill>
                <a:schemeClr val="tx1"/>
              </a:solidFill>
            </a:endParaRPr>
          </a:p>
        </p:txBody>
      </p:sp>
      <p:sp>
        <p:nvSpPr>
          <p:cNvPr id="62" name="Oval Callout 61"/>
          <p:cNvSpPr/>
          <p:nvPr/>
        </p:nvSpPr>
        <p:spPr>
          <a:xfrm>
            <a:off x="5613400" y="4038600"/>
            <a:ext cx="1816100" cy="685800"/>
          </a:xfrm>
          <a:prstGeom prst="wedgeEllipseCallout">
            <a:avLst>
              <a:gd name="adj1" fmla="val -10153"/>
              <a:gd name="adj2" fmla="val -8516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No Obama in 2012!</a:t>
            </a:r>
            <a:endParaRPr lang="en-US" sz="1600" dirty="0">
              <a:solidFill>
                <a:schemeClr val="tx1"/>
              </a:solidFill>
            </a:endParaRPr>
          </a:p>
        </p:txBody>
      </p:sp>
      <p:sp>
        <p:nvSpPr>
          <p:cNvPr id="63" name="Oval 62"/>
          <p:cNvSpPr/>
          <p:nvPr/>
        </p:nvSpPr>
        <p:spPr>
          <a:xfrm>
            <a:off x="2724150" y="6172200"/>
            <a:ext cx="247650" cy="2286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136900" y="60960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4375150" y="6172200"/>
            <a:ext cx="247650" cy="228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787900" y="60960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spTree>
    <p:extLst>
      <p:ext uri="{BB962C8B-B14F-4D97-AF65-F5344CB8AC3E}">
        <p14:creationId xmlns:p14="http://schemas.microsoft.com/office/powerpoint/2010/main" val="28928667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linds(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linds(horizontal)">
                                      <p:cBhvr>
                                        <p:cTn id="15" dur="500"/>
                                        <p:tgtEl>
                                          <p:spTgt spid="5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linds(horizontal)">
                                      <p:cBhvr>
                                        <p:cTn id="18" dur="500"/>
                                        <p:tgtEl>
                                          <p:spTgt spid="54"/>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linds(horizontal)">
                                      <p:cBhvr>
                                        <p:cTn id="25" dur="500"/>
                                        <p:tgtEl>
                                          <p:spTgt spid="52"/>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linds(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linds(horizontal)">
                                      <p:cBhvr>
                                        <p:cTn id="34" dur="500"/>
                                        <p:tgtEl>
                                          <p:spTgt spid="4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linds(horizont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linds(horizontal)">
                                      <p:cBhvr>
                                        <p:cTn id="42" dur="500"/>
                                        <p:tgtEl>
                                          <p:spTgt spid="4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linds(horizontal)">
                                      <p:cBhvr>
                                        <p:cTn id="45" dur="500"/>
                                        <p:tgtEl>
                                          <p:spTgt spid="6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linds(horizontal)">
                                      <p:cBhvr>
                                        <p:cTn id="48" dur="500"/>
                                        <p:tgtEl>
                                          <p:spTgt spid="4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linds(horizontal)">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50" grpId="0" animBg="1"/>
      <p:bldP spid="52" grpId="0" animBg="1"/>
      <p:bldP spid="54" grpId="0" animBg="1"/>
      <p:bldP spid="55" grpId="0" animBg="1"/>
      <p:bldP spid="57" grpId="0" animBg="1"/>
      <p:bldP spid="58" grpId="0" animBg="1"/>
      <p:bldP spid="59" grpId="0" animBg="1"/>
      <p:bldP spid="60" grpId="0" animBg="1"/>
      <p:bldP spid="61" grpId="0" animBg="1"/>
      <p:bldP spid="6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5448303" y="4038600"/>
            <a:ext cx="3150085" cy="2286000"/>
          </a:xfrm>
          <a:prstGeom prst="rect">
            <a:avLst/>
          </a:prstGeom>
        </p:spPr>
      </p:pic>
      <p:pic>
        <p:nvPicPr>
          <p:cNvPr id="20" name="图片 19"/>
          <p:cNvPicPr>
            <a:picLocks noChangeAspect="1"/>
          </p:cNvPicPr>
          <p:nvPr/>
        </p:nvPicPr>
        <p:blipFill>
          <a:blip r:embed="rId4"/>
          <a:stretch>
            <a:fillRect/>
          </a:stretch>
        </p:blipFill>
        <p:spPr>
          <a:xfrm>
            <a:off x="2146300" y="4032267"/>
            <a:ext cx="3054350" cy="2302421"/>
          </a:xfrm>
          <a:prstGeom prst="rect">
            <a:avLst/>
          </a:prstGeom>
        </p:spPr>
      </p:pic>
      <p:sp>
        <p:nvSpPr>
          <p:cNvPr id="2" name="标题 1"/>
          <p:cNvSpPr>
            <a:spLocks noGrp="1"/>
          </p:cNvSpPr>
          <p:nvPr>
            <p:ph type="title"/>
          </p:nvPr>
        </p:nvSpPr>
        <p:spPr/>
        <p:txBody>
          <a:bodyPr/>
          <a:lstStyle/>
          <a:p>
            <a:r>
              <a:rPr kumimoji="1" lang="en-US" altLang="zh-CN" smtClean="0"/>
              <a:t>Test 2: Influence </a:t>
            </a:r>
            <a:r>
              <a:rPr kumimoji="1" lang="en-US" altLang="zh-CN" dirty="0" smtClean="0"/>
              <a:t>Decay Test</a:t>
            </a:r>
            <a:endParaRPr kumimoji="1" lang="zh-CN" altLang="en-US" dirty="0"/>
          </a:p>
        </p:txBody>
      </p:sp>
      <p:sp>
        <p:nvSpPr>
          <p:cNvPr id="26" name="文本框 25"/>
          <p:cNvSpPr txBox="1"/>
          <p:nvPr/>
        </p:nvSpPr>
        <p:spPr>
          <a:xfrm>
            <a:off x="630221" y="1143003"/>
            <a:ext cx="9275781" cy="3939541"/>
          </a:xfrm>
          <a:prstGeom prst="rect">
            <a:avLst/>
          </a:prstGeom>
          <a:noFill/>
        </p:spPr>
        <p:txBody>
          <a:bodyPr wrap="square" rtlCol="0">
            <a:spAutoFit/>
          </a:bodyPr>
          <a:lstStyle/>
          <a:p>
            <a:pPr marL="285750" indent="-285750">
              <a:buFont typeface="Arial"/>
              <a:buChar char="•"/>
            </a:pPr>
            <a:r>
              <a:rPr kumimoji="1" lang="en-US" altLang="zh-CN" dirty="0" smtClean="0"/>
              <a:t>Method: </a:t>
            </a:r>
            <a:r>
              <a:rPr kumimoji="1" lang="en-US" altLang="zh-CN" sz="1600" dirty="0"/>
              <a:t>R</a:t>
            </a:r>
            <a:r>
              <a:rPr kumimoji="1" lang="en-US" altLang="zh-CN" sz="1600" dirty="0" smtClean="0"/>
              <a:t>emove the time information </a:t>
            </a:r>
            <a:r>
              <a:rPr kumimoji="1" lang="en-US" altLang="zh-CN" sz="1600" i="1" dirty="0" smtClean="0"/>
              <a:t>t</a:t>
            </a:r>
            <a:r>
              <a:rPr kumimoji="1" lang="en-US" altLang="zh-CN" sz="1600" dirty="0" smtClean="0"/>
              <a:t> of AC</a:t>
            </a:r>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a:p>
            <a:pPr marL="742950" lvl="1" indent="-285750">
              <a:buFont typeface="Arial"/>
              <a:buChar char="•"/>
            </a:pPr>
            <a:r>
              <a:rPr kumimoji="1" lang="en-US" altLang="zh-CN" sz="1600" dirty="0" smtClean="0"/>
              <a:t>Compare the probability of B following C under the original and w/o time dataset. </a:t>
            </a:r>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285750" indent="-285750">
              <a:buFont typeface="Arial"/>
              <a:buChar char="•"/>
            </a:pPr>
            <a:r>
              <a:rPr kumimoji="1" lang="en-US" altLang="zh-CN" dirty="0" smtClean="0"/>
              <a:t>Result</a:t>
            </a:r>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p:txBody>
      </p:sp>
      <p:cxnSp>
        <p:nvCxnSpPr>
          <p:cNvPr id="5" name="直线连接符 4"/>
          <p:cNvCxnSpPr/>
          <p:nvPr/>
        </p:nvCxnSpPr>
        <p:spPr>
          <a:xfrm flipH="1">
            <a:off x="1568450" y="1772106"/>
            <a:ext cx="571133" cy="7116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2286931" y="1822785"/>
            <a:ext cx="519770" cy="6609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flipH="1">
            <a:off x="1651004" y="2559961"/>
            <a:ext cx="1072005" cy="1043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2009864" y="1447801"/>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9" name="文本框 8"/>
          <p:cNvSpPr txBox="1"/>
          <p:nvPr/>
        </p:nvSpPr>
        <p:spPr>
          <a:xfrm>
            <a:off x="1364042" y="2407562"/>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0" name="文本框 9"/>
          <p:cNvSpPr txBox="1"/>
          <p:nvPr/>
        </p:nvSpPr>
        <p:spPr>
          <a:xfrm>
            <a:off x="2641603" y="2407562"/>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11" name="文本框 10"/>
          <p:cNvSpPr txBox="1"/>
          <p:nvPr/>
        </p:nvSpPr>
        <p:spPr>
          <a:xfrm>
            <a:off x="2476502" y="1797961"/>
            <a:ext cx="658169"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baseline="-25000" dirty="0">
              <a:solidFill>
                <a:srgbClr val="000000"/>
              </a:solidFill>
            </a:endParaRPr>
          </a:p>
        </p:txBody>
      </p:sp>
      <p:sp>
        <p:nvSpPr>
          <p:cNvPr id="12" name="文本框 11"/>
          <p:cNvSpPr txBox="1"/>
          <p:nvPr/>
        </p:nvSpPr>
        <p:spPr>
          <a:xfrm>
            <a:off x="1981202" y="2559961"/>
            <a:ext cx="469817"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i="1" baseline="-25000" dirty="0">
              <a:solidFill>
                <a:srgbClr val="000000"/>
              </a:solidFill>
            </a:endParaRPr>
          </a:p>
        </p:txBody>
      </p:sp>
      <p:cxnSp>
        <p:nvCxnSpPr>
          <p:cNvPr id="13" name="直线连接符 12"/>
          <p:cNvCxnSpPr/>
          <p:nvPr/>
        </p:nvCxnSpPr>
        <p:spPr>
          <a:xfrm flipH="1">
            <a:off x="4127501" y="1797961"/>
            <a:ext cx="513054" cy="6354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4787900" y="1832253"/>
            <a:ext cx="495300" cy="58477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4292602" y="2553041"/>
            <a:ext cx="908053"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510835" y="1473656"/>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17" name="文本框 16"/>
          <p:cNvSpPr txBox="1"/>
          <p:nvPr/>
        </p:nvSpPr>
        <p:spPr>
          <a:xfrm>
            <a:off x="3923092" y="2357218"/>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8" name="文本框 17"/>
          <p:cNvSpPr txBox="1"/>
          <p:nvPr/>
        </p:nvSpPr>
        <p:spPr>
          <a:xfrm>
            <a:off x="5135856" y="2351477"/>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3" name="右箭头 2"/>
          <p:cNvSpPr/>
          <p:nvPr/>
        </p:nvSpPr>
        <p:spPr>
          <a:xfrm>
            <a:off x="3219450" y="1950361"/>
            <a:ext cx="8255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4597803" y="2521051"/>
            <a:ext cx="520300" cy="338554"/>
          </a:xfrm>
          <a:prstGeom prst="rect">
            <a:avLst/>
          </a:prstGeom>
          <a:noFill/>
          <a:ln>
            <a:noFill/>
          </a:ln>
        </p:spPr>
        <p:txBody>
          <a:bodyPr wrap="square" rtlCol="0">
            <a:spAutoFit/>
          </a:bodyPr>
          <a:lstStyle/>
          <a:p>
            <a:r>
              <a:rPr kumimoji="1" lang="en-US" altLang="zh-CN" sz="1600" i="1" dirty="0">
                <a:solidFill>
                  <a:srgbClr val="000000"/>
                </a:solidFill>
              </a:rPr>
              <a:t>t</a:t>
            </a:r>
            <a:r>
              <a:rPr kumimoji="1" lang="en-US" altLang="zh-CN" sz="1600" i="1" dirty="0" smtClean="0">
                <a:solidFill>
                  <a:srgbClr val="000000"/>
                </a:solidFill>
              </a:rPr>
              <a:t>’</a:t>
            </a:r>
            <a:endParaRPr kumimoji="1" lang="zh-CN" altLang="en-US" sz="1600" i="1" baseline="-25000" dirty="0">
              <a:solidFill>
                <a:srgbClr val="000000"/>
              </a:solidFill>
            </a:endParaRPr>
          </a:p>
        </p:txBody>
      </p:sp>
      <p:sp>
        <p:nvSpPr>
          <p:cNvPr id="25" name="文本框 24"/>
          <p:cNvSpPr txBox="1"/>
          <p:nvPr/>
        </p:nvSpPr>
        <p:spPr>
          <a:xfrm>
            <a:off x="1795689" y="2783409"/>
            <a:ext cx="1011356" cy="276999"/>
          </a:xfrm>
          <a:prstGeom prst="rect">
            <a:avLst/>
          </a:prstGeom>
          <a:noFill/>
        </p:spPr>
        <p:txBody>
          <a:bodyPr wrap="square" rtlCol="0">
            <a:spAutoFit/>
          </a:bodyPr>
          <a:lstStyle/>
          <a:p>
            <a:r>
              <a:rPr kumimoji="1" lang="en-US" altLang="zh-CN" sz="1200" dirty="0" smtClean="0"/>
              <a:t>Original</a:t>
            </a:r>
            <a:endParaRPr kumimoji="1" lang="zh-CN" altLang="en-US" sz="1200" dirty="0"/>
          </a:p>
        </p:txBody>
      </p:sp>
      <p:sp>
        <p:nvSpPr>
          <p:cNvPr id="27" name="文本框 26"/>
          <p:cNvSpPr txBox="1"/>
          <p:nvPr/>
        </p:nvSpPr>
        <p:spPr>
          <a:xfrm>
            <a:off x="4210051" y="2783409"/>
            <a:ext cx="1367843" cy="276999"/>
          </a:xfrm>
          <a:prstGeom prst="rect">
            <a:avLst/>
          </a:prstGeom>
          <a:noFill/>
        </p:spPr>
        <p:txBody>
          <a:bodyPr wrap="square" rtlCol="0">
            <a:spAutoFit/>
          </a:bodyPr>
          <a:lstStyle/>
          <a:p>
            <a:r>
              <a:rPr kumimoji="1" lang="en-US" altLang="zh-CN" sz="1200" dirty="0" smtClean="0"/>
              <a:t>w/o time</a:t>
            </a:r>
            <a:endParaRPr kumimoji="1" lang="zh-CN" altLang="en-US" sz="1200" dirty="0"/>
          </a:p>
        </p:txBody>
      </p:sp>
      <p:graphicFrame>
        <p:nvGraphicFramePr>
          <p:cNvPr id="24" name="Object 17"/>
          <p:cNvGraphicFramePr>
            <a:graphicFrameLocks noGrp="1" noChangeAspect="1"/>
          </p:cNvGraphicFramePr>
          <p:nvPr>
            <p:ph sz="quarter" idx="4294967295"/>
            <p:extLst>
              <p:ext uri="{D42A27DB-BD31-4B8C-83A1-F6EECF244321}">
                <p14:modId xmlns:p14="http://schemas.microsoft.com/office/powerpoint/2010/main" val="2356624668"/>
              </p:ext>
            </p:extLst>
          </p:nvPr>
        </p:nvGraphicFramePr>
        <p:xfrm>
          <a:off x="1485904" y="3429001"/>
          <a:ext cx="3069828" cy="627062"/>
        </p:xfrm>
        <a:graphic>
          <a:graphicData uri="http://schemas.openxmlformats.org/presentationml/2006/ole">
            <mc:AlternateContent xmlns:mc="http://schemas.openxmlformats.org/markup-compatibility/2006">
              <mc:Choice xmlns:v="urn:schemas-microsoft-com:vml" Requires="v">
                <p:oleObj spid="_x0000_s27009" name="公式" r:id="rId5" imgW="1535760" imgH="329040" progId="Equation.3">
                  <p:embed/>
                </p:oleObj>
              </mc:Choice>
              <mc:Fallback>
                <p:oleObj name="公式" r:id="rId5" imgW="1535760" imgH="32904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4" y="3429001"/>
                        <a:ext cx="3069828" cy="627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文本框 38"/>
          <p:cNvSpPr txBox="1"/>
          <p:nvPr/>
        </p:nvSpPr>
        <p:spPr>
          <a:xfrm>
            <a:off x="2894814" y="6275617"/>
            <a:ext cx="1645436" cy="276999"/>
          </a:xfrm>
          <a:prstGeom prst="rect">
            <a:avLst/>
          </a:prstGeom>
          <a:noFill/>
        </p:spPr>
        <p:txBody>
          <a:bodyPr wrap="square" rtlCol="0">
            <a:spAutoFit/>
          </a:bodyPr>
          <a:lstStyle/>
          <a:p>
            <a:r>
              <a:rPr kumimoji="1" lang="en-US" altLang="zh-CN" sz="1200" dirty="0" smtClean="0"/>
              <a:t>Follower diffusion</a:t>
            </a:r>
            <a:endParaRPr kumimoji="1" lang="zh-CN" altLang="en-US" sz="1200" dirty="0"/>
          </a:p>
        </p:txBody>
      </p:sp>
      <p:sp>
        <p:nvSpPr>
          <p:cNvPr id="40" name="文本框 39"/>
          <p:cNvSpPr txBox="1"/>
          <p:nvPr/>
        </p:nvSpPr>
        <p:spPr>
          <a:xfrm>
            <a:off x="6261996" y="6276205"/>
            <a:ext cx="1645436" cy="276999"/>
          </a:xfrm>
          <a:prstGeom prst="rect">
            <a:avLst/>
          </a:prstGeom>
          <a:noFill/>
        </p:spPr>
        <p:txBody>
          <a:bodyPr wrap="square" rtlCol="0">
            <a:spAutoFit/>
          </a:bodyPr>
          <a:lstStyle/>
          <a:p>
            <a:r>
              <a:rPr kumimoji="1" lang="en-US" altLang="zh-CN" sz="1200" dirty="0" err="1" smtClean="0"/>
              <a:t>Followee</a:t>
            </a:r>
            <a:r>
              <a:rPr kumimoji="1" lang="en-US" altLang="zh-CN" sz="1200" dirty="0" smtClean="0"/>
              <a:t> diffusion</a:t>
            </a:r>
            <a:endParaRPr kumimoji="1" lang="zh-CN" altLang="en-US" sz="1200" dirty="0"/>
          </a:p>
        </p:txBody>
      </p:sp>
      <p:sp>
        <p:nvSpPr>
          <p:cNvPr id="28" name="Rectangle 27"/>
          <p:cNvSpPr/>
          <p:nvPr/>
        </p:nvSpPr>
        <p:spPr>
          <a:xfrm>
            <a:off x="7594600" y="19812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Shuffle test</a:t>
            </a:r>
            <a:endParaRPr lang="en-US" sz="2000" b="1" dirty="0">
              <a:solidFill>
                <a:srgbClr val="FF0000"/>
              </a:solidFill>
              <a:latin typeface="Times New Roman"/>
              <a:cs typeface="Times New Roman"/>
            </a:endParaRPr>
          </a:p>
        </p:txBody>
      </p:sp>
      <p:sp>
        <p:nvSpPr>
          <p:cNvPr id="29" name="Rectangle 28"/>
          <p:cNvSpPr/>
          <p:nvPr/>
        </p:nvSpPr>
        <p:spPr>
          <a:xfrm>
            <a:off x="7696200" y="3657600"/>
            <a:ext cx="1962150" cy="457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a:t>
            </a:r>
            <a:endParaRPr lang="en-US" dirty="0">
              <a:solidFill>
                <a:srgbClr val="000000"/>
              </a:solidFill>
            </a:endParaRPr>
          </a:p>
        </p:txBody>
      </p:sp>
    </p:spTree>
    <p:extLst>
      <p:ext uri="{BB962C8B-B14F-4D97-AF65-F5344CB8AC3E}">
        <p14:creationId xmlns:p14="http://schemas.microsoft.com/office/powerpoint/2010/main" val="31918091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stretch>
            <a:fillRect/>
          </a:stretch>
        </p:blipFill>
        <p:spPr>
          <a:xfrm>
            <a:off x="5365751" y="4055541"/>
            <a:ext cx="3291760" cy="2269063"/>
          </a:xfrm>
          <a:prstGeom prst="rect">
            <a:avLst/>
          </a:prstGeom>
        </p:spPr>
      </p:pic>
      <p:pic>
        <p:nvPicPr>
          <p:cNvPr id="4" name="图片 3"/>
          <p:cNvPicPr>
            <a:picLocks noChangeAspect="1"/>
          </p:cNvPicPr>
          <p:nvPr/>
        </p:nvPicPr>
        <p:blipFill>
          <a:blip r:embed="rId5"/>
          <a:stretch>
            <a:fillRect/>
          </a:stretch>
        </p:blipFill>
        <p:spPr>
          <a:xfrm>
            <a:off x="1761548" y="4114804"/>
            <a:ext cx="3302764" cy="2276647"/>
          </a:xfrm>
          <a:prstGeom prst="rect">
            <a:avLst/>
          </a:prstGeom>
        </p:spPr>
      </p:pic>
      <p:sp>
        <p:nvSpPr>
          <p:cNvPr id="2" name="标题 1"/>
          <p:cNvSpPr>
            <a:spLocks noGrp="1"/>
          </p:cNvSpPr>
          <p:nvPr>
            <p:ph type="title"/>
          </p:nvPr>
        </p:nvSpPr>
        <p:spPr/>
        <p:txBody>
          <a:bodyPr/>
          <a:lstStyle/>
          <a:p>
            <a:r>
              <a:rPr kumimoji="1" lang="en-US" altLang="zh-CN" smtClean="0"/>
              <a:t>Test 3: Influence </a:t>
            </a:r>
            <a:r>
              <a:rPr kumimoji="1" lang="en-US" altLang="zh-CN" dirty="0" smtClean="0"/>
              <a:t>Propagation Test</a:t>
            </a:r>
            <a:endParaRPr kumimoji="1" lang="zh-CN" altLang="en-US" dirty="0"/>
          </a:p>
        </p:txBody>
      </p:sp>
      <p:sp>
        <p:nvSpPr>
          <p:cNvPr id="26" name="文本框 25"/>
          <p:cNvSpPr txBox="1"/>
          <p:nvPr/>
        </p:nvSpPr>
        <p:spPr>
          <a:xfrm>
            <a:off x="630221" y="1219203"/>
            <a:ext cx="9275781" cy="3939541"/>
          </a:xfrm>
          <a:prstGeom prst="rect">
            <a:avLst/>
          </a:prstGeom>
          <a:noFill/>
        </p:spPr>
        <p:txBody>
          <a:bodyPr wrap="square" rtlCol="0">
            <a:spAutoFit/>
          </a:bodyPr>
          <a:lstStyle/>
          <a:p>
            <a:pPr marL="285750" indent="-285750">
              <a:buFont typeface="Arial"/>
              <a:buChar char="•"/>
            </a:pPr>
            <a:r>
              <a:rPr kumimoji="1" lang="en-US" altLang="zh-CN" dirty="0" smtClean="0"/>
              <a:t>Method: </a:t>
            </a:r>
            <a:r>
              <a:rPr kumimoji="1" lang="en-US" altLang="zh-CN" sz="1600" dirty="0"/>
              <a:t>R</a:t>
            </a:r>
            <a:r>
              <a:rPr kumimoji="1" lang="en-US" altLang="zh-CN" sz="1600" dirty="0" smtClean="0"/>
              <a:t>emove the relationship between A and B.</a:t>
            </a:r>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a:p>
            <a:pPr marL="742950" lvl="1" indent="-285750">
              <a:buFont typeface="Arial"/>
              <a:buChar char="•"/>
            </a:pPr>
            <a:r>
              <a:rPr kumimoji="1" lang="en-US" altLang="zh-CN" sz="1600" dirty="0"/>
              <a:t>Compare the rate under the original and </a:t>
            </a:r>
            <a:r>
              <a:rPr kumimoji="1" lang="en-US" altLang="zh-CN" sz="1600" dirty="0" smtClean="0"/>
              <a:t>w/o edge dataset</a:t>
            </a:r>
            <a:r>
              <a:rPr kumimoji="1" lang="en-US" altLang="zh-CN" sz="1600" dirty="0"/>
              <a:t>. </a:t>
            </a:r>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285750" indent="-285750">
              <a:buFont typeface="Arial"/>
              <a:buChar char="•"/>
            </a:pPr>
            <a:r>
              <a:rPr kumimoji="1" lang="en-US" altLang="zh-CN" dirty="0" smtClean="0"/>
              <a:t>Result</a:t>
            </a:r>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p:txBody>
      </p:sp>
      <p:cxnSp>
        <p:nvCxnSpPr>
          <p:cNvPr id="5" name="直线连接符 4"/>
          <p:cNvCxnSpPr/>
          <p:nvPr/>
        </p:nvCxnSpPr>
        <p:spPr>
          <a:xfrm flipH="1">
            <a:off x="1568450" y="1884301"/>
            <a:ext cx="571133" cy="7116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2286931" y="1934981"/>
            <a:ext cx="519770" cy="6609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flipH="1">
            <a:off x="1651004" y="2672157"/>
            <a:ext cx="1072005" cy="1043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2009864" y="1559996"/>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9" name="文本框 8"/>
          <p:cNvSpPr txBox="1"/>
          <p:nvPr/>
        </p:nvSpPr>
        <p:spPr>
          <a:xfrm>
            <a:off x="1364042" y="2519756"/>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0" name="文本框 9"/>
          <p:cNvSpPr txBox="1"/>
          <p:nvPr/>
        </p:nvSpPr>
        <p:spPr>
          <a:xfrm>
            <a:off x="2641603" y="2519756"/>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11" name="文本框 10"/>
          <p:cNvSpPr txBox="1"/>
          <p:nvPr/>
        </p:nvSpPr>
        <p:spPr>
          <a:xfrm>
            <a:off x="2476502" y="1910156"/>
            <a:ext cx="658169"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baseline="-25000" dirty="0">
              <a:solidFill>
                <a:srgbClr val="000000"/>
              </a:solidFill>
            </a:endParaRPr>
          </a:p>
        </p:txBody>
      </p:sp>
      <p:sp>
        <p:nvSpPr>
          <p:cNvPr id="12" name="文本框 11"/>
          <p:cNvSpPr txBox="1"/>
          <p:nvPr/>
        </p:nvSpPr>
        <p:spPr>
          <a:xfrm>
            <a:off x="1981202" y="2672156"/>
            <a:ext cx="469817"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i="1" baseline="-25000" dirty="0">
              <a:solidFill>
                <a:srgbClr val="000000"/>
              </a:solidFill>
            </a:endParaRPr>
          </a:p>
        </p:txBody>
      </p:sp>
      <p:cxnSp>
        <p:nvCxnSpPr>
          <p:cNvPr id="14" name="直线连接符 13"/>
          <p:cNvCxnSpPr/>
          <p:nvPr/>
        </p:nvCxnSpPr>
        <p:spPr>
          <a:xfrm>
            <a:off x="4787900" y="1944449"/>
            <a:ext cx="495300" cy="5847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4292602" y="2665236"/>
            <a:ext cx="908053"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510835" y="1585852"/>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17" name="文本框 16"/>
          <p:cNvSpPr txBox="1"/>
          <p:nvPr/>
        </p:nvSpPr>
        <p:spPr>
          <a:xfrm>
            <a:off x="3923092" y="2469413"/>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8" name="文本框 17"/>
          <p:cNvSpPr txBox="1"/>
          <p:nvPr/>
        </p:nvSpPr>
        <p:spPr>
          <a:xfrm>
            <a:off x="5135856" y="2463673"/>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3" name="右箭头 2"/>
          <p:cNvSpPr/>
          <p:nvPr/>
        </p:nvSpPr>
        <p:spPr>
          <a:xfrm>
            <a:off x="3219450" y="2062556"/>
            <a:ext cx="8255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4597803" y="2633246"/>
            <a:ext cx="520300" cy="338554"/>
          </a:xfrm>
          <a:prstGeom prst="rect">
            <a:avLst/>
          </a:prstGeom>
          <a:noFill/>
          <a:ln>
            <a:noFill/>
          </a:ln>
        </p:spPr>
        <p:txBody>
          <a:bodyPr wrap="square" rtlCol="0">
            <a:spAutoFit/>
          </a:bodyPr>
          <a:lstStyle/>
          <a:p>
            <a:r>
              <a:rPr kumimoji="1" lang="en-US" altLang="zh-CN" sz="1600" i="1" dirty="0">
                <a:solidFill>
                  <a:srgbClr val="000000"/>
                </a:solidFill>
              </a:rPr>
              <a:t>t</a:t>
            </a:r>
            <a:r>
              <a:rPr kumimoji="1" lang="en-US" altLang="zh-CN" sz="1600" i="1" dirty="0" smtClean="0">
                <a:solidFill>
                  <a:srgbClr val="000000"/>
                </a:solidFill>
              </a:rPr>
              <a:t>’</a:t>
            </a:r>
            <a:endParaRPr kumimoji="1" lang="zh-CN" altLang="en-US" sz="1600" i="1" baseline="-25000" dirty="0">
              <a:solidFill>
                <a:srgbClr val="000000"/>
              </a:solidFill>
            </a:endParaRPr>
          </a:p>
        </p:txBody>
      </p:sp>
      <p:sp>
        <p:nvSpPr>
          <p:cNvPr id="25" name="文本框 24"/>
          <p:cNvSpPr txBox="1"/>
          <p:nvPr/>
        </p:nvSpPr>
        <p:spPr>
          <a:xfrm>
            <a:off x="1795689" y="2923405"/>
            <a:ext cx="1011356" cy="276999"/>
          </a:xfrm>
          <a:prstGeom prst="rect">
            <a:avLst/>
          </a:prstGeom>
          <a:noFill/>
        </p:spPr>
        <p:txBody>
          <a:bodyPr wrap="square" rtlCol="0">
            <a:spAutoFit/>
          </a:bodyPr>
          <a:lstStyle/>
          <a:p>
            <a:r>
              <a:rPr kumimoji="1" lang="en-US" altLang="zh-CN" sz="1200" dirty="0" smtClean="0"/>
              <a:t>Original</a:t>
            </a:r>
            <a:endParaRPr kumimoji="1" lang="zh-CN" altLang="en-US" sz="1200" dirty="0"/>
          </a:p>
        </p:txBody>
      </p:sp>
      <p:sp>
        <p:nvSpPr>
          <p:cNvPr id="27" name="文本框 26"/>
          <p:cNvSpPr txBox="1"/>
          <p:nvPr/>
        </p:nvSpPr>
        <p:spPr>
          <a:xfrm>
            <a:off x="4210051" y="2895604"/>
            <a:ext cx="1367843" cy="276999"/>
          </a:xfrm>
          <a:prstGeom prst="rect">
            <a:avLst/>
          </a:prstGeom>
          <a:noFill/>
        </p:spPr>
        <p:txBody>
          <a:bodyPr wrap="square" rtlCol="0">
            <a:spAutoFit/>
          </a:bodyPr>
          <a:lstStyle/>
          <a:p>
            <a:r>
              <a:rPr kumimoji="1" lang="en-US" altLang="zh-CN" sz="1200" dirty="0" smtClean="0"/>
              <a:t>w/o edge</a:t>
            </a:r>
            <a:endParaRPr kumimoji="1" lang="zh-CN" altLang="en-US" sz="1200" dirty="0"/>
          </a:p>
        </p:txBody>
      </p:sp>
      <p:sp>
        <p:nvSpPr>
          <p:cNvPr id="39" name="文本框 38"/>
          <p:cNvSpPr txBox="1"/>
          <p:nvPr/>
        </p:nvSpPr>
        <p:spPr>
          <a:xfrm>
            <a:off x="2806700" y="6275617"/>
            <a:ext cx="1645436" cy="276999"/>
          </a:xfrm>
          <a:prstGeom prst="rect">
            <a:avLst/>
          </a:prstGeom>
          <a:noFill/>
        </p:spPr>
        <p:txBody>
          <a:bodyPr wrap="square" rtlCol="0">
            <a:spAutoFit/>
          </a:bodyPr>
          <a:lstStyle/>
          <a:p>
            <a:r>
              <a:rPr kumimoji="1" lang="en-US" altLang="zh-CN" sz="1200" dirty="0" smtClean="0"/>
              <a:t>Follower diffusion</a:t>
            </a:r>
            <a:endParaRPr kumimoji="1" lang="zh-CN" altLang="en-US" sz="1200" dirty="0"/>
          </a:p>
        </p:txBody>
      </p:sp>
      <p:sp>
        <p:nvSpPr>
          <p:cNvPr id="40" name="文本框 39"/>
          <p:cNvSpPr txBox="1"/>
          <p:nvPr/>
        </p:nvSpPr>
        <p:spPr>
          <a:xfrm>
            <a:off x="6026150" y="6276205"/>
            <a:ext cx="1645436" cy="276999"/>
          </a:xfrm>
          <a:prstGeom prst="rect">
            <a:avLst/>
          </a:prstGeom>
          <a:noFill/>
        </p:spPr>
        <p:txBody>
          <a:bodyPr wrap="square" rtlCol="0">
            <a:spAutoFit/>
          </a:bodyPr>
          <a:lstStyle/>
          <a:p>
            <a:r>
              <a:rPr kumimoji="1" lang="en-US" altLang="zh-CN" sz="1200" dirty="0" err="1" smtClean="0"/>
              <a:t>Followee</a:t>
            </a:r>
            <a:r>
              <a:rPr kumimoji="1" lang="en-US" altLang="zh-CN" sz="1200" dirty="0" smtClean="0"/>
              <a:t> diffusion</a:t>
            </a:r>
            <a:endParaRPr kumimoji="1" lang="zh-CN" altLang="en-US" sz="1200" dirty="0"/>
          </a:p>
        </p:txBody>
      </p:sp>
      <p:sp>
        <p:nvSpPr>
          <p:cNvPr id="28" name="文本框 27"/>
          <p:cNvSpPr txBox="1"/>
          <p:nvPr/>
        </p:nvSpPr>
        <p:spPr>
          <a:xfrm>
            <a:off x="5035552" y="1981200"/>
            <a:ext cx="658169"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baseline="-25000" dirty="0">
              <a:solidFill>
                <a:srgbClr val="000000"/>
              </a:solidFill>
            </a:endParaRPr>
          </a:p>
        </p:txBody>
      </p:sp>
      <p:graphicFrame>
        <p:nvGraphicFramePr>
          <p:cNvPr id="29" name="Object 17"/>
          <p:cNvGraphicFramePr>
            <a:graphicFrameLocks noGrp="1" noChangeAspect="1"/>
          </p:cNvGraphicFramePr>
          <p:nvPr>
            <p:ph sz="quarter" idx="4294967295"/>
            <p:extLst>
              <p:ext uri="{D42A27DB-BD31-4B8C-83A1-F6EECF244321}">
                <p14:modId xmlns:p14="http://schemas.microsoft.com/office/powerpoint/2010/main" val="214896986"/>
              </p:ext>
            </p:extLst>
          </p:nvPr>
        </p:nvGraphicFramePr>
        <p:xfrm>
          <a:off x="1485901" y="3505200"/>
          <a:ext cx="3081867" cy="671512"/>
        </p:xfrm>
        <a:graphic>
          <a:graphicData uri="http://schemas.openxmlformats.org/presentationml/2006/ole">
            <mc:AlternateContent xmlns:mc="http://schemas.openxmlformats.org/markup-compatibility/2006">
              <mc:Choice xmlns:v="urn:schemas-microsoft-com:vml" Requires="v">
                <p:oleObj spid="_x0000_s28033" name="公式" r:id="rId6" imgW="1819080" imgH="420480" progId="Equation.3">
                  <p:embed/>
                </p:oleObj>
              </mc:Choice>
              <mc:Fallback>
                <p:oleObj name="公式" r:id="rId6" imgW="1819080" imgH="42048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5901" y="3505200"/>
                        <a:ext cx="3081867" cy="671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29"/>
          <p:cNvSpPr/>
          <p:nvPr/>
        </p:nvSpPr>
        <p:spPr>
          <a:xfrm>
            <a:off x="7594600" y="19812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Reverse test</a:t>
            </a:r>
            <a:endParaRPr lang="en-US" sz="2000" b="1" dirty="0">
              <a:solidFill>
                <a:srgbClr val="FF0000"/>
              </a:solidFill>
              <a:latin typeface="Times New Roman"/>
              <a:cs typeface="Times New Roman"/>
            </a:endParaRPr>
          </a:p>
        </p:txBody>
      </p:sp>
      <p:sp>
        <p:nvSpPr>
          <p:cNvPr id="31" name="Rectangle 30"/>
          <p:cNvSpPr/>
          <p:nvPr/>
        </p:nvSpPr>
        <p:spPr>
          <a:xfrm>
            <a:off x="7696200" y="3657600"/>
            <a:ext cx="1962150" cy="457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a:t>
            </a:r>
            <a:endParaRPr lang="en-US" dirty="0">
              <a:solidFill>
                <a:srgbClr val="000000"/>
              </a:solidFill>
            </a:endParaRPr>
          </a:p>
        </p:txBody>
      </p:sp>
    </p:spTree>
    <p:extLst>
      <p:ext uri="{BB962C8B-B14F-4D97-AF65-F5344CB8AC3E}">
        <p14:creationId xmlns:p14="http://schemas.microsoft.com/office/powerpoint/2010/main" val="22894313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Randomization test</a:t>
            </a:r>
          </a:p>
          <a:p>
            <a:pPr lvl="1"/>
            <a:r>
              <a:rPr lang="en-US" dirty="0" smtClean="0"/>
              <a:t>Define “treatment” group</a:t>
            </a:r>
          </a:p>
          <a:p>
            <a:pPr lvl="1"/>
            <a:r>
              <a:rPr lang="en-US" dirty="0" smtClean="0"/>
              <a:t>Define “controlled” group</a:t>
            </a:r>
          </a:p>
          <a:p>
            <a:pPr lvl="1"/>
            <a:r>
              <a:rPr lang="en-US" dirty="0" smtClean="0"/>
              <a:t>Random assignment</a:t>
            </a:r>
          </a:p>
          <a:p>
            <a:r>
              <a:rPr lang="en-US" dirty="0" smtClean="0"/>
              <a:t>Shuffle test</a:t>
            </a:r>
          </a:p>
          <a:p>
            <a:r>
              <a:rPr lang="en-US" dirty="0" smtClean="0"/>
              <a:t>Reverse test</a:t>
            </a:r>
          </a:p>
          <a:p>
            <a:pPr marL="0" indent="0">
              <a:buNone/>
            </a:pPr>
            <a:endParaRPr lang="en-US" dirty="0"/>
          </a:p>
        </p:txBody>
      </p:sp>
    </p:spTree>
    <p:extLst>
      <p:ext uri="{BB962C8B-B14F-4D97-AF65-F5344CB8AC3E}">
        <p14:creationId xmlns:p14="http://schemas.microsoft.com/office/powerpoint/2010/main" val="1826847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 of Influence Test</a:t>
            </a:r>
            <a:endParaRPr lang="en-US" dirty="0"/>
          </a:p>
        </p:txBody>
      </p:sp>
      <p:grpSp>
        <p:nvGrpSpPr>
          <p:cNvPr id="3" name="Group 2"/>
          <p:cNvGrpSpPr/>
          <p:nvPr/>
        </p:nvGrpSpPr>
        <p:grpSpPr>
          <a:xfrm>
            <a:off x="2311401" y="1371600"/>
            <a:ext cx="4221772" cy="2148114"/>
            <a:chOff x="712536" y="1676400"/>
            <a:chExt cx="7593264" cy="4114800"/>
          </a:xfrm>
        </p:grpSpPr>
        <p:pic>
          <p:nvPicPr>
            <p:cNvPr id="14" name="Picture 13" descr="downlo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224" y="1736212"/>
              <a:ext cx="1239764" cy="1219200"/>
            </a:xfrm>
            <a:prstGeom prst="rect">
              <a:avLst/>
            </a:prstGeom>
          </p:spPr>
        </p:pic>
        <p:pic>
          <p:nvPicPr>
            <p:cNvPr id="4" name="Picture 3"/>
            <p:cNvPicPr>
              <a:picLocks noChangeAspect="1"/>
            </p:cNvPicPr>
            <p:nvPr/>
          </p:nvPicPr>
          <p:blipFill>
            <a:blip r:embed="rId3"/>
            <a:stretch>
              <a:fillRect/>
            </a:stretch>
          </p:blipFill>
          <p:spPr>
            <a:xfrm>
              <a:off x="762000" y="1981200"/>
              <a:ext cx="1260000" cy="1260000"/>
            </a:xfrm>
            <a:prstGeom prst="rect">
              <a:avLst/>
            </a:prstGeom>
          </p:spPr>
        </p:pic>
        <p:pic>
          <p:nvPicPr>
            <p:cNvPr id="5" name="Picture 4"/>
            <p:cNvPicPr>
              <a:picLocks noChangeAspect="1"/>
            </p:cNvPicPr>
            <p:nvPr/>
          </p:nvPicPr>
          <p:blipFill>
            <a:blip r:embed="rId4"/>
            <a:stretch>
              <a:fillRect/>
            </a:stretch>
          </p:blipFill>
          <p:spPr>
            <a:xfrm>
              <a:off x="4191000" y="4267200"/>
              <a:ext cx="1260000" cy="1260000"/>
            </a:xfrm>
            <a:prstGeom prst="rect">
              <a:avLst/>
            </a:prstGeom>
          </p:spPr>
        </p:pic>
        <p:pic>
          <p:nvPicPr>
            <p:cNvPr id="6" name="Picture 5"/>
            <p:cNvPicPr>
              <a:picLocks noChangeAspect="1"/>
            </p:cNvPicPr>
            <p:nvPr/>
          </p:nvPicPr>
          <p:blipFill>
            <a:blip r:embed="rId5"/>
            <a:stretch>
              <a:fillRect/>
            </a:stretch>
          </p:blipFill>
          <p:spPr>
            <a:xfrm>
              <a:off x="2819400" y="2819400"/>
              <a:ext cx="1260000" cy="1260000"/>
            </a:xfrm>
            <a:prstGeom prst="rect">
              <a:avLst/>
            </a:prstGeom>
          </p:spPr>
        </p:pic>
        <p:pic>
          <p:nvPicPr>
            <p:cNvPr id="7" name="Picture 6"/>
            <p:cNvPicPr>
              <a:picLocks noChangeAspect="1"/>
            </p:cNvPicPr>
            <p:nvPr/>
          </p:nvPicPr>
          <p:blipFill>
            <a:blip r:embed="rId6"/>
            <a:stretch>
              <a:fillRect/>
            </a:stretch>
          </p:blipFill>
          <p:spPr>
            <a:xfrm>
              <a:off x="1600200" y="4495800"/>
              <a:ext cx="1260000" cy="1260000"/>
            </a:xfrm>
            <a:prstGeom prst="rect">
              <a:avLst/>
            </a:prstGeom>
          </p:spPr>
        </p:pic>
        <p:pic>
          <p:nvPicPr>
            <p:cNvPr id="9" name="Picture 8"/>
            <p:cNvPicPr>
              <a:picLocks noChangeAspect="1"/>
            </p:cNvPicPr>
            <p:nvPr/>
          </p:nvPicPr>
          <p:blipFill>
            <a:blip r:embed="rId7"/>
            <a:stretch>
              <a:fillRect/>
            </a:stretch>
          </p:blipFill>
          <p:spPr>
            <a:xfrm>
              <a:off x="5105400" y="2590800"/>
              <a:ext cx="1260000" cy="1260000"/>
            </a:xfrm>
            <a:prstGeom prst="rect">
              <a:avLst/>
            </a:prstGeom>
          </p:spPr>
        </p:pic>
        <p:pic>
          <p:nvPicPr>
            <p:cNvPr id="10" name="Picture 9"/>
            <p:cNvPicPr>
              <a:picLocks noChangeAspect="1"/>
            </p:cNvPicPr>
            <p:nvPr/>
          </p:nvPicPr>
          <p:blipFill>
            <a:blip r:embed="rId8"/>
            <a:stretch>
              <a:fillRect/>
            </a:stretch>
          </p:blipFill>
          <p:spPr>
            <a:xfrm>
              <a:off x="6858000" y="3810000"/>
              <a:ext cx="1260000" cy="1260000"/>
            </a:xfrm>
            <a:prstGeom prst="rect">
              <a:avLst/>
            </a:prstGeom>
          </p:spPr>
        </p:pic>
        <p:cxnSp>
          <p:nvCxnSpPr>
            <p:cNvPr id="12" name="Straight Connector 11"/>
            <p:cNvCxnSpPr>
              <a:stCxn id="42" idx="4"/>
              <a:endCxn id="10" idx="0"/>
            </p:cNvCxnSpPr>
            <p:nvPr/>
          </p:nvCxnSpPr>
          <p:spPr>
            <a:xfrm flipH="1">
              <a:off x="7488000" y="2971800"/>
              <a:ext cx="132000" cy="838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365400" y="2743200"/>
              <a:ext cx="645000" cy="477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486400" y="4648200"/>
              <a:ext cx="1295401" cy="3429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057400" y="2971800"/>
              <a:ext cx="685801"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4953002" y="3772693"/>
              <a:ext cx="277064" cy="57070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810000" y="4038600"/>
              <a:ext cx="457201" cy="5334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14600" y="4038600"/>
              <a:ext cx="457200" cy="457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47800" y="3352800"/>
              <a:ext cx="533400" cy="11430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8400" y="3733800"/>
              <a:ext cx="685800"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6" name="Oval 45"/>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7" name="Oval 4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0" name="Oval 49"/>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2" name="Oval 51"/>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4" name="Oval 53"/>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5" name="Oval 54"/>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63" name="Oval 62"/>
          <p:cNvSpPr/>
          <p:nvPr/>
        </p:nvSpPr>
        <p:spPr>
          <a:xfrm>
            <a:off x="6769100" y="1600200"/>
            <a:ext cx="247650" cy="2286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181850" y="15240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6769100" y="2057400"/>
            <a:ext cx="247650" cy="228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181850" y="19812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cxnSp>
        <p:nvCxnSpPr>
          <p:cNvPr id="11" name="Straight Connector 10"/>
          <p:cNvCxnSpPr/>
          <p:nvPr/>
        </p:nvCxnSpPr>
        <p:spPr>
          <a:xfrm>
            <a:off x="1898650" y="3810000"/>
            <a:ext cx="6521450" cy="0"/>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loud Callout 16"/>
          <p:cNvSpPr/>
          <p:nvPr/>
        </p:nvSpPr>
        <p:spPr>
          <a:xfrm>
            <a:off x="3136900" y="4572000"/>
            <a:ext cx="3302000" cy="99060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0000"/>
                </a:solidFill>
              </a:rPr>
              <a:t>There indeed exists influence!</a:t>
            </a:r>
            <a:endParaRPr lang="en-US" sz="2000" dirty="0">
              <a:solidFill>
                <a:srgbClr val="FF0000"/>
              </a:solidFill>
            </a:endParaRPr>
          </a:p>
        </p:txBody>
      </p:sp>
      <p:sp>
        <p:nvSpPr>
          <p:cNvPr id="34" name="Down Arrow 33"/>
          <p:cNvSpPr/>
          <p:nvPr/>
        </p:nvSpPr>
        <p:spPr>
          <a:xfrm>
            <a:off x="3714750" y="3657600"/>
            <a:ext cx="2063750" cy="38100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output</a:t>
            </a:r>
            <a:endParaRPr lang="en-US" b="1" dirty="0">
              <a:solidFill>
                <a:schemeClr val="tx1"/>
              </a:solidFill>
            </a:endParaRPr>
          </a:p>
        </p:txBody>
      </p:sp>
    </p:spTree>
    <p:extLst>
      <p:ext uri="{BB962C8B-B14F-4D97-AF65-F5344CB8AC3E}">
        <p14:creationId xmlns:p14="http://schemas.microsoft.com/office/powerpoint/2010/main" val="2702847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pPr eaLnBrk="1" hangingPunct="1"/>
            <a:r>
              <a:rPr kumimoji="1" lang="en-US" altLang="zh-CN" sz="4800" smtClean="0">
                <a:solidFill>
                  <a:schemeClr val="tx1"/>
                </a:solidFill>
                <a:latin typeface="+mn-lt"/>
                <a:ea typeface="隶书" pitchFamily="49" charset="-122"/>
              </a:rPr>
              <a:t>Social Influence</a:t>
            </a:r>
            <a:endParaRPr kumimoji="1" lang="zh-CN" altLang="en-US" sz="4800" smtClean="0">
              <a:solidFill>
                <a:schemeClr val="tx1"/>
              </a:solidFill>
              <a:latin typeface="+mn-lt"/>
              <a:ea typeface="隶书" pitchFamily="49" charset="-122"/>
            </a:endParaRPr>
          </a:p>
        </p:txBody>
      </p:sp>
      <p:graphicFrame>
        <p:nvGraphicFramePr>
          <p:cNvPr id="4" name="图示 3"/>
          <p:cNvGraphicFramePr>
            <a:graphicFrameLocks noChangeAspect="1"/>
          </p:cNvGraphicFramePr>
          <p:nvPr>
            <p:extLst>
              <p:ext uri="{D42A27DB-BD31-4B8C-83A1-F6EECF244321}">
                <p14:modId xmlns:p14="http://schemas.microsoft.com/office/powerpoint/2010/main" val="2565189482"/>
              </p:ext>
            </p:extLst>
          </p:nvPr>
        </p:nvGraphicFramePr>
        <p:xfrm>
          <a:off x="-389145" y="1676401"/>
          <a:ext cx="707569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2749553" y="2514181"/>
            <a:ext cx="37147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6" name="下箭头 5"/>
          <p:cNvSpPr/>
          <p:nvPr/>
        </p:nvSpPr>
        <p:spPr bwMode="auto">
          <a:xfrm rot="16200000">
            <a:off x="2990854" y="3320629"/>
            <a:ext cx="327025" cy="70167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7" name="下箭头 6"/>
          <p:cNvSpPr/>
          <p:nvPr/>
        </p:nvSpPr>
        <p:spPr bwMode="auto">
          <a:xfrm rot="18466571">
            <a:off x="2766222" y="4154865"/>
            <a:ext cx="309563" cy="631825"/>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4152904" y="1869724"/>
            <a:ext cx="431800" cy="395287"/>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7F7F7F"/>
                </a:solidFill>
                <a:ea typeface="黑体" pitchFamily="49" charset="-122"/>
              </a:rPr>
              <a:t>1</a:t>
            </a:r>
            <a:endParaRPr lang="zh-CN" altLang="en-US" sz="2400" b="1" dirty="0">
              <a:solidFill>
                <a:srgbClr val="7F7F7F"/>
              </a:solidFill>
              <a:ea typeface="黑体" pitchFamily="49" charset="-122"/>
            </a:endParaRPr>
          </a:p>
        </p:txBody>
      </p:sp>
      <p:sp>
        <p:nvSpPr>
          <p:cNvPr id="32" name="椭圆 31"/>
          <p:cNvSpPr/>
          <p:nvPr/>
        </p:nvSpPr>
        <p:spPr>
          <a:xfrm>
            <a:off x="4500050" y="3328017"/>
            <a:ext cx="430213" cy="395288"/>
          </a:xfrm>
          <a:prstGeom prst="ellipse">
            <a:avLst/>
          </a:prstGeom>
          <a:solidFill>
            <a:srgbClr val="BBE0E3"/>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0000"/>
                </a:solidFill>
                <a:ea typeface="黑体" pitchFamily="49" charset="-122"/>
              </a:rPr>
              <a:t>2</a:t>
            </a:r>
            <a:endParaRPr lang="zh-CN" altLang="en-US" sz="2400" b="1" dirty="0">
              <a:solidFill>
                <a:srgbClr val="FF0000"/>
              </a:solidFill>
              <a:ea typeface="黑体" pitchFamily="49" charset="-122"/>
            </a:endParaRPr>
          </a:p>
        </p:txBody>
      </p:sp>
      <p:sp>
        <p:nvSpPr>
          <p:cNvPr id="33" name="椭圆 32"/>
          <p:cNvSpPr/>
          <p:nvPr/>
        </p:nvSpPr>
        <p:spPr>
          <a:xfrm>
            <a:off x="4189415" y="4589041"/>
            <a:ext cx="431800" cy="395288"/>
          </a:xfrm>
          <a:prstGeom prst="ellipse">
            <a:avLst/>
          </a:prstGeom>
          <a:solidFill>
            <a:schemeClr val="bg1">
              <a:lumMod val="85000"/>
            </a:scheme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7F7F7F"/>
                </a:solidFill>
                <a:ea typeface="黑体" pitchFamily="49" charset="-122"/>
              </a:rPr>
              <a:t>3</a:t>
            </a:r>
            <a:endParaRPr lang="zh-CN" altLang="en-US" sz="2400" b="1" dirty="0">
              <a:solidFill>
                <a:srgbClr val="7F7F7F"/>
              </a:solidFill>
              <a:ea typeface="黑体" pitchFamily="49" charset="-122"/>
            </a:endParaRPr>
          </a:p>
        </p:txBody>
      </p:sp>
      <p:sp>
        <p:nvSpPr>
          <p:cNvPr id="10" name="Rectangle 9"/>
          <p:cNvSpPr/>
          <p:nvPr/>
        </p:nvSpPr>
        <p:spPr>
          <a:xfrm>
            <a:off x="0" y="5486400"/>
            <a:ext cx="9906000" cy="1371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288000" rIns="288000" bIns="187200" rtlCol="0" anchor="ctr"/>
          <a:lstStyle/>
          <a:p>
            <a:pPr algn="ctr"/>
            <a:r>
              <a:rPr lang="en-US" dirty="0" smtClean="0"/>
              <a:t>“The </a:t>
            </a:r>
            <a:r>
              <a:rPr lang="en-US" dirty="0"/>
              <a:t>idea of measuring influence is kind of crazy. Influence has always been something that we each see through our own lens.</a:t>
            </a:r>
            <a:r>
              <a:rPr lang="en-US" dirty="0" smtClean="0"/>
              <a:t>”</a:t>
            </a:r>
          </a:p>
          <a:p>
            <a:pPr algn="ctr">
              <a:spcBef>
                <a:spcPts val="600"/>
              </a:spcBef>
            </a:pPr>
            <a:r>
              <a:rPr lang="en-US" dirty="0" smtClean="0"/>
              <a:t>—by CEO </a:t>
            </a:r>
            <a:r>
              <a:rPr lang="en-US" dirty="0"/>
              <a:t>and co-founder of </a:t>
            </a:r>
            <a:r>
              <a:rPr lang="en-US" dirty="0" err="1"/>
              <a:t>Klout</a:t>
            </a:r>
            <a:r>
              <a:rPr lang="en-US" dirty="0"/>
              <a:t>, Joe Fernandez</a:t>
            </a:r>
          </a:p>
        </p:txBody>
      </p:sp>
    </p:spTree>
    <p:custDataLst>
      <p:tags r:id="rId1"/>
    </p:custDataLst>
    <p:extLst>
      <p:ext uri="{BB962C8B-B14F-4D97-AF65-F5344CB8AC3E}">
        <p14:creationId xmlns:p14="http://schemas.microsoft.com/office/powerpoint/2010/main" val="2072453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a:t>
            </a:r>
            <a:endParaRPr lang="en-US" dirty="0"/>
          </a:p>
        </p:txBody>
      </p:sp>
      <p:sp>
        <p:nvSpPr>
          <p:cNvPr id="3" name="Content Placeholder 2"/>
          <p:cNvSpPr>
            <a:spLocks noGrp="1"/>
          </p:cNvSpPr>
          <p:nvPr>
            <p:ph idx="1"/>
          </p:nvPr>
        </p:nvSpPr>
        <p:spPr>
          <a:xfrm>
            <a:off x="908053" y="1676403"/>
            <a:ext cx="8582027" cy="4449763"/>
          </a:xfrm>
        </p:spPr>
        <p:txBody>
          <a:bodyPr/>
          <a:lstStyle/>
          <a:p>
            <a:r>
              <a:rPr lang="en-US" dirty="0" smtClean="0"/>
              <a:t>Reachability-based methods</a:t>
            </a:r>
          </a:p>
          <a:p>
            <a:r>
              <a:rPr lang="en-US" dirty="0" smtClean="0"/>
              <a:t>Structure Similarity</a:t>
            </a:r>
            <a:endParaRPr lang="en-US" dirty="0"/>
          </a:p>
          <a:p>
            <a:r>
              <a:rPr lang="en-US" dirty="0" smtClean="0"/>
              <a:t>Structure + Content Similarity</a:t>
            </a:r>
          </a:p>
          <a:p>
            <a:r>
              <a:rPr lang="en-US" dirty="0" smtClean="0"/>
              <a:t>Action-based methods</a:t>
            </a:r>
          </a:p>
          <a:p>
            <a:endParaRPr lang="en-US" dirty="0"/>
          </a:p>
        </p:txBody>
      </p:sp>
    </p:spTree>
    <p:extLst>
      <p:ext uri="{BB962C8B-B14F-4D97-AF65-F5344CB8AC3E}">
        <p14:creationId xmlns:p14="http://schemas.microsoft.com/office/powerpoint/2010/main" val="22660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Reachability-based </a:t>
            </a:r>
            <a:r>
              <a:rPr lang="en-US" dirty="0" smtClean="0"/>
              <a:t>Method</a:t>
            </a:r>
            <a:endParaRPr lang="en-US" dirty="0"/>
          </a:p>
        </p:txBody>
      </p:sp>
      <p:sp>
        <p:nvSpPr>
          <p:cNvPr id="3" name="Content Placeholder 2"/>
          <p:cNvSpPr>
            <a:spLocks noGrp="1"/>
          </p:cNvSpPr>
          <p:nvPr>
            <p:ph idx="1"/>
          </p:nvPr>
        </p:nvSpPr>
        <p:spPr/>
        <p:txBody>
          <a:bodyPr/>
          <a:lstStyle/>
          <a:p>
            <a:r>
              <a:rPr lang="en-US" dirty="0" smtClean="0"/>
              <a:t>Let us begin with PageRank</a:t>
            </a:r>
            <a:r>
              <a:rPr lang="en-US" baseline="30000" dirty="0" smtClean="0"/>
              <a:t>[1]</a:t>
            </a:r>
            <a:endParaRPr lang="en-US" baseline="30000" dirty="0"/>
          </a:p>
        </p:txBody>
      </p:sp>
      <p:sp>
        <p:nvSpPr>
          <p:cNvPr id="4" name="Rectangle 10"/>
          <p:cNvSpPr/>
          <p:nvPr/>
        </p:nvSpPr>
        <p:spPr>
          <a:xfrm>
            <a:off x="7226552" y="2430477"/>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5</a:t>
            </a:r>
            <a:endParaRPr lang="zh-CN" altLang="en-US" sz="1400" dirty="0">
              <a:solidFill>
                <a:schemeClr val="tx1"/>
              </a:solidFill>
            </a:endParaRPr>
          </a:p>
        </p:txBody>
      </p:sp>
      <p:sp>
        <p:nvSpPr>
          <p:cNvPr id="5" name="Rectangle 11"/>
          <p:cNvSpPr/>
          <p:nvPr/>
        </p:nvSpPr>
        <p:spPr>
          <a:xfrm>
            <a:off x="7503442" y="1663704"/>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4</a:t>
            </a:r>
            <a:endParaRPr lang="zh-CN" altLang="en-US" sz="1400" dirty="0">
              <a:solidFill>
                <a:schemeClr val="tx1"/>
              </a:solidFill>
            </a:endParaRPr>
          </a:p>
        </p:txBody>
      </p:sp>
      <p:sp>
        <p:nvSpPr>
          <p:cNvPr id="6" name="Rectangle 13"/>
          <p:cNvSpPr/>
          <p:nvPr/>
        </p:nvSpPr>
        <p:spPr>
          <a:xfrm>
            <a:off x="8182767" y="2752722"/>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1</a:t>
            </a:r>
            <a:endParaRPr lang="zh-CN" altLang="en-US" sz="1400" dirty="0">
              <a:solidFill>
                <a:schemeClr val="tx1"/>
              </a:solidFill>
            </a:endParaRPr>
          </a:p>
        </p:txBody>
      </p:sp>
      <p:sp>
        <p:nvSpPr>
          <p:cNvPr id="7" name="Rectangle 15"/>
          <p:cNvSpPr/>
          <p:nvPr/>
        </p:nvSpPr>
        <p:spPr>
          <a:xfrm>
            <a:off x="8255001" y="13716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3</a:t>
            </a:r>
            <a:endParaRPr lang="zh-CN" altLang="en-US" sz="1400" dirty="0">
              <a:solidFill>
                <a:schemeClr val="tx1"/>
              </a:solidFill>
            </a:endParaRPr>
          </a:p>
        </p:txBody>
      </p:sp>
      <p:sp>
        <p:nvSpPr>
          <p:cNvPr id="8" name="Rectangle 16"/>
          <p:cNvSpPr/>
          <p:nvPr/>
        </p:nvSpPr>
        <p:spPr>
          <a:xfrm>
            <a:off x="8690115" y="2138373"/>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2</a:t>
            </a:r>
            <a:endParaRPr lang="zh-CN" altLang="en-US" sz="1400" dirty="0">
              <a:solidFill>
                <a:schemeClr val="tx1"/>
              </a:solidFill>
            </a:endParaRPr>
          </a:p>
        </p:txBody>
      </p:sp>
      <p:cxnSp>
        <p:nvCxnSpPr>
          <p:cNvPr id="9" name="Straight Connector 25"/>
          <p:cNvCxnSpPr>
            <a:stCxn id="4" idx="3"/>
            <a:endCxn id="6" idx="1"/>
          </p:cNvCxnSpPr>
          <p:nvPr/>
        </p:nvCxnSpPr>
        <p:spPr>
          <a:xfrm>
            <a:off x="7463886" y="2540020"/>
            <a:ext cx="718882" cy="32224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57"/>
          <p:cNvCxnSpPr>
            <a:stCxn id="5" idx="2"/>
            <a:endCxn id="4" idx="0"/>
          </p:cNvCxnSpPr>
          <p:nvPr/>
        </p:nvCxnSpPr>
        <p:spPr>
          <a:xfrm rot="5400000">
            <a:off x="7209819" y="2018187"/>
            <a:ext cx="547695" cy="27689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61"/>
          <p:cNvCxnSpPr>
            <a:stCxn id="5" idx="3"/>
            <a:endCxn id="7" idx="1"/>
          </p:cNvCxnSpPr>
          <p:nvPr/>
        </p:nvCxnSpPr>
        <p:spPr>
          <a:xfrm flipV="1">
            <a:off x="7740778" y="1481139"/>
            <a:ext cx="514225" cy="292104"/>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64"/>
          <p:cNvCxnSpPr>
            <a:stCxn id="7" idx="2"/>
            <a:endCxn id="6" idx="0"/>
          </p:cNvCxnSpPr>
          <p:nvPr/>
        </p:nvCxnSpPr>
        <p:spPr>
          <a:xfrm flipH="1">
            <a:off x="8301434" y="1590678"/>
            <a:ext cx="72236" cy="1162044"/>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71"/>
          <p:cNvCxnSpPr>
            <a:stCxn id="7" idx="2"/>
            <a:endCxn id="8" idx="0"/>
          </p:cNvCxnSpPr>
          <p:nvPr/>
        </p:nvCxnSpPr>
        <p:spPr>
          <a:xfrm rot="16200000" flipH="1">
            <a:off x="8317379" y="1646971"/>
            <a:ext cx="547695" cy="435113"/>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74"/>
          <p:cNvCxnSpPr>
            <a:stCxn id="8" idx="2"/>
            <a:endCxn id="6" idx="0"/>
          </p:cNvCxnSpPr>
          <p:nvPr/>
        </p:nvCxnSpPr>
        <p:spPr>
          <a:xfrm flipH="1">
            <a:off x="8301434" y="2357455"/>
            <a:ext cx="507348" cy="395271"/>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30"/>
          <p:cNvSpPr/>
          <p:nvPr/>
        </p:nvSpPr>
        <p:spPr>
          <a:xfrm>
            <a:off x="8337550" y="2819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a:t>
            </a:r>
            <a:endParaRPr lang="zh-CN" altLang="en-US" sz="1400" dirty="0">
              <a:solidFill>
                <a:srgbClr val="0000CC"/>
              </a:solidFill>
            </a:endParaRPr>
          </a:p>
        </p:txBody>
      </p:sp>
      <p:cxnSp>
        <p:nvCxnSpPr>
          <p:cNvPr id="16" name="Straight Connector 64"/>
          <p:cNvCxnSpPr>
            <a:stCxn id="5" idx="2"/>
            <a:endCxn id="6" idx="0"/>
          </p:cNvCxnSpPr>
          <p:nvPr/>
        </p:nvCxnSpPr>
        <p:spPr>
          <a:xfrm>
            <a:off x="7622110" y="1882782"/>
            <a:ext cx="679325" cy="86994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矩形 36"/>
          <p:cNvSpPr/>
          <p:nvPr/>
        </p:nvSpPr>
        <p:spPr>
          <a:xfrm>
            <a:off x="8832850" y="2362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a:t>
            </a:r>
            <a:endParaRPr lang="zh-CN" altLang="en-US" sz="1400" dirty="0">
              <a:solidFill>
                <a:srgbClr val="0000CC"/>
              </a:solidFill>
            </a:endParaRPr>
          </a:p>
        </p:txBody>
      </p:sp>
      <p:sp>
        <p:nvSpPr>
          <p:cNvPr id="18" name="矩形 37"/>
          <p:cNvSpPr/>
          <p:nvPr/>
        </p:nvSpPr>
        <p:spPr>
          <a:xfrm>
            <a:off x="8502650" y="1219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a:t>
            </a:r>
            <a:endParaRPr lang="zh-CN" altLang="en-US" sz="1400" dirty="0">
              <a:solidFill>
                <a:srgbClr val="0000CC"/>
              </a:solidFill>
            </a:endParaRPr>
          </a:p>
        </p:txBody>
      </p:sp>
      <p:sp>
        <p:nvSpPr>
          <p:cNvPr id="19" name="矩形 38"/>
          <p:cNvSpPr/>
          <p:nvPr/>
        </p:nvSpPr>
        <p:spPr>
          <a:xfrm>
            <a:off x="7264400" y="1295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a:t>
            </a:r>
            <a:endParaRPr lang="zh-CN" altLang="en-US" sz="1400" dirty="0">
              <a:solidFill>
                <a:srgbClr val="0000CC"/>
              </a:solidFill>
            </a:endParaRPr>
          </a:p>
        </p:txBody>
      </p:sp>
      <p:sp>
        <p:nvSpPr>
          <p:cNvPr id="20" name="矩形 39"/>
          <p:cNvSpPr/>
          <p:nvPr/>
        </p:nvSpPr>
        <p:spPr>
          <a:xfrm>
            <a:off x="6769100" y="2286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a:t>
            </a:r>
            <a:endParaRPr lang="zh-CN" altLang="en-US" sz="1400" dirty="0">
              <a:solidFill>
                <a:srgbClr val="0000CC"/>
              </a:solidFill>
            </a:endParaRPr>
          </a:p>
        </p:txBody>
      </p:sp>
      <p:sp>
        <p:nvSpPr>
          <p:cNvPr id="21" name="下箭头 40"/>
          <p:cNvSpPr/>
          <p:nvPr/>
        </p:nvSpPr>
        <p:spPr>
          <a:xfrm>
            <a:off x="8007350" y="3124200"/>
            <a:ext cx="495300" cy="457200"/>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10"/>
          <p:cNvSpPr/>
          <p:nvPr/>
        </p:nvSpPr>
        <p:spPr>
          <a:xfrm>
            <a:off x="7181851" y="4716477"/>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5</a:t>
            </a:r>
            <a:endParaRPr lang="zh-CN" altLang="en-US" sz="1400" dirty="0">
              <a:solidFill>
                <a:schemeClr val="tx1"/>
              </a:solidFill>
            </a:endParaRPr>
          </a:p>
        </p:txBody>
      </p:sp>
      <p:sp>
        <p:nvSpPr>
          <p:cNvPr id="23" name="Rectangle 11"/>
          <p:cNvSpPr/>
          <p:nvPr/>
        </p:nvSpPr>
        <p:spPr>
          <a:xfrm>
            <a:off x="7458742" y="3949704"/>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4</a:t>
            </a:r>
            <a:endParaRPr lang="zh-CN" altLang="en-US" sz="1400" dirty="0">
              <a:solidFill>
                <a:schemeClr val="tx1"/>
              </a:solidFill>
            </a:endParaRPr>
          </a:p>
        </p:txBody>
      </p:sp>
      <p:sp>
        <p:nvSpPr>
          <p:cNvPr id="24" name="Rectangle 13"/>
          <p:cNvSpPr/>
          <p:nvPr/>
        </p:nvSpPr>
        <p:spPr>
          <a:xfrm>
            <a:off x="8138066" y="5038722"/>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1</a:t>
            </a:r>
            <a:endParaRPr lang="zh-CN" altLang="en-US" sz="1400" dirty="0">
              <a:solidFill>
                <a:schemeClr val="tx1"/>
              </a:solidFill>
            </a:endParaRPr>
          </a:p>
        </p:txBody>
      </p:sp>
      <p:sp>
        <p:nvSpPr>
          <p:cNvPr id="25" name="Rectangle 15"/>
          <p:cNvSpPr/>
          <p:nvPr/>
        </p:nvSpPr>
        <p:spPr>
          <a:xfrm>
            <a:off x="8210301" y="36576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3</a:t>
            </a:r>
            <a:endParaRPr lang="zh-CN" altLang="en-US" sz="1400" dirty="0">
              <a:solidFill>
                <a:schemeClr val="tx1"/>
              </a:solidFill>
            </a:endParaRPr>
          </a:p>
        </p:txBody>
      </p:sp>
      <p:sp>
        <p:nvSpPr>
          <p:cNvPr id="26" name="Rectangle 16"/>
          <p:cNvSpPr/>
          <p:nvPr/>
        </p:nvSpPr>
        <p:spPr>
          <a:xfrm>
            <a:off x="8645414" y="4424373"/>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2</a:t>
            </a:r>
            <a:endParaRPr lang="zh-CN" altLang="en-US" sz="1400" dirty="0">
              <a:solidFill>
                <a:schemeClr val="tx1"/>
              </a:solidFill>
            </a:endParaRPr>
          </a:p>
        </p:txBody>
      </p:sp>
      <p:cxnSp>
        <p:nvCxnSpPr>
          <p:cNvPr id="27" name="Straight Connector 25"/>
          <p:cNvCxnSpPr>
            <a:stCxn id="22" idx="3"/>
            <a:endCxn id="24" idx="1"/>
          </p:cNvCxnSpPr>
          <p:nvPr/>
        </p:nvCxnSpPr>
        <p:spPr>
          <a:xfrm>
            <a:off x="7419186" y="4826020"/>
            <a:ext cx="718882" cy="32224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57"/>
          <p:cNvCxnSpPr>
            <a:stCxn id="23" idx="2"/>
            <a:endCxn id="22" idx="0"/>
          </p:cNvCxnSpPr>
          <p:nvPr/>
        </p:nvCxnSpPr>
        <p:spPr>
          <a:xfrm rot="5400000">
            <a:off x="7165119" y="4304187"/>
            <a:ext cx="547695" cy="27689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61"/>
          <p:cNvCxnSpPr>
            <a:stCxn id="23" idx="3"/>
            <a:endCxn id="25" idx="1"/>
          </p:cNvCxnSpPr>
          <p:nvPr/>
        </p:nvCxnSpPr>
        <p:spPr>
          <a:xfrm flipV="1">
            <a:off x="7696077" y="3767139"/>
            <a:ext cx="514225" cy="292104"/>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64"/>
          <p:cNvCxnSpPr>
            <a:stCxn id="25" idx="2"/>
            <a:endCxn id="24" idx="0"/>
          </p:cNvCxnSpPr>
          <p:nvPr/>
        </p:nvCxnSpPr>
        <p:spPr>
          <a:xfrm flipH="1">
            <a:off x="8256734" y="3876678"/>
            <a:ext cx="72236" cy="1162044"/>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71"/>
          <p:cNvCxnSpPr>
            <a:stCxn id="25" idx="2"/>
            <a:endCxn id="26" idx="0"/>
          </p:cNvCxnSpPr>
          <p:nvPr/>
        </p:nvCxnSpPr>
        <p:spPr>
          <a:xfrm rot="16200000" flipH="1">
            <a:off x="8272678" y="3932971"/>
            <a:ext cx="547695" cy="435113"/>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74"/>
          <p:cNvCxnSpPr>
            <a:stCxn id="26" idx="2"/>
            <a:endCxn id="24" idx="0"/>
          </p:cNvCxnSpPr>
          <p:nvPr/>
        </p:nvCxnSpPr>
        <p:spPr>
          <a:xfrm flipH="1">
            <a:off x="8256736" y="4643455"/>
            <a:ext cx="507348" cy="395271"/>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矩形 52"/>
          <p:cNvSpPr/>
          <p:nvPr/>
        </p:nvSpPr>
        <p:spPr>
          <a:xfrm>
            <a:off x="5861050" y="5334000"/>
            <a:ext cx="37147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(0.2+0.2*0.5+0.2*1/3+0.2)0.85+0.15*0.2</a:t>
            </a:r>
            <a:endParaRPr lang="zh-CN" altLang="en-US" sz="1400" dirty="0">
              <a:solidFill>
                <a:srgbClr val="0000CC"/>
              </a:solidFill>
            </a:endParaRPr>
          </a:p>
        </p:txBody>
      </p:sp>
      <p:cxnSp>
        <p:nvCxnSpPr>
          <p:cNvPr id="34" name="Straight Connector 64"/>
          <p:cNvCxnSpPr>
            <a:stCxn id="23" idx="2"/>
            <a:endCxn id="24" idx="0"/>
          </p:cNvCxnSpPr>
          <p:nvPr/>
        </p:nvCxnSpPr>
        <p:spPr>
          <a:xfrm>
            <a:off x="7577410" y="4168782"/>
            <a:ext cx="679325" cy="86994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矩形 54"/>
          <p:cNvSpPr/>
          <p:nvPr/>
        </p:nvSpPr>
        <p:spPr>
          <a:xfrm>
            <a:off x="8788151" y="4648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a:t>
            </a:r>
            <a:endParaRPr lang="zh-CN" altLang="en-US" sz="1400" dirty="0">
              <a:solidFill>
                <a:srgbClr val="0000CC"/>
              </a:solidFill>
            </a:endParaRPr>
          </a:p>
        </p:txBody>
      </p:sp>
      <p:sp>
        <p:nvSpPr>
          <p:cNvPr id="36" name="矩形 55"/>
          <p:cNvSpPr/>
          <p:nvPr/>
        </p:nvSpPr>
        <p:spPr>
          <a:xfrm>
            <a:off x="8457951" y="3505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a:t>
            </a:r>
            <a:endParaRPr lang="zh-CN" altLang="en-US" sz="1400" dirty="0">
              <a:solidFill>
                <a:srgbClr val="0000CC"/>
              </a:solidFill>
            </a:endParaRPr>
          </a:p>
        </p:txBody>
      </p:sp>
      <p:sp>
        <p:nvSpPr>
          <p:cNvPr id="37" name="矩形 56"/>
          <p:cNvSpPr/>
          <p:nvPr/>
        </p:nvSpPr>
        <p:spPr>
          <a:xfrm>
            <a:off x="7219701" y="3581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a:t>
            </a:r>
            <a:endParaRPr lang="zh-CN" altLang="en-US" sz="1400" dirty="0">
              <a:solidFill>
                <a:srgbClr val="0000CC"/>
              </a:solidFill>
            </a:endParaRPr>
          </a:p>
        </p:txBody>
      </p:sp>
      <p:sp>
        <p:nvSpPr>
          <p:cNvPr id="38" name="矩形 57"/>
          <p:cNvSpPr/>
          <p:nvPr/>
        </p:nvSpPr>
        <p:spPr>
          <a:xfrm>
            <a:off x="6686550" y="4572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a:t>
            </a:r>
            <a:endParaRPr lang="zh-CN" altLang="en-US" sz="1400" dirty="0">
              <a:solidFill>
                <a:srgbClr val="0000CC"/>
              </a:solidFill>
            </a:endParaRPr>
          </a:p>
        </p:txBody>
      </p:sp>
      <p:graphicFrame>
        <p:nvGraphicFramePr>
          <p:cNvPr id="39" name="对象 12"/>
          <p:cNvGraphicFramePr>
            <a:graphicFrameLocks noChangeAspect="1"/>
          </p:cNvGraphicFramePr>
          <p:nvPr>
            <p:extLst>
              <p:ext uri="{D42A27DB-BD31-4B8C-83A1-F6EECF244321}">
                <p14:modId xmlns:p14="http://schemas.microsoft.com/office/powerpoint/2010/main" val="1653222090"/>
              </p:ext>
            </p:extLst>
          </p:nvPr>
        </p:nvGraphicFramePr>
        <p:xfrm>
          <a:off x="1568450" y="2514600"/>
          <a:ext cx="2889250" cy="2590800"/>
        </p:xfrm>
        <a:graphic>
          <a:graphicData uri="http://schemas.openxmlformats.org/presentationml/2006/ole">
            <mc:AlternateContent xmlns:mc="http://schemas.openxmlformats.org/markup-compatibility/2006">
              <mc:Choice xmlns:v="urn:schemas-microsoft-com:vml" Requires="v">
                <p:oleObj spid="_x0000_s16833" name="Equation" r:id="rId4" imgW="1308100" imgH="1270000" progId="Equation.DSMT4">
                  <p:embed/>
                </p:oleObj>
              </mc:Choice>
              <mc:Fallback>
                <p:oleObj name="Equation" r:id="rId4" imgW="1308100" imgH="1270000" progId="Equation.DSMT4">
                  <p:embed/>
                  <p:pic>
                    <p:nvPicPr>
                      <p:cNvPr id="0" name=""/>
                      <p:cNvPicPr>
                        <a:picLocks noChangeAspect="1" noChangeArrowheads="1"/>
                      </p:cNvPicPr>
                      <p:nvPr/>
                    </p:nvPicPr>
                    <p:blipFill>
                      <a:blip r:embed="rId5"/>
                      <a:srcRect/>
                      <a:stretch>
                        <a:fillRect/>
                      </a:stretch>
                    </p:blipFill>
                    <p:spPr bwMode="auto">
                      <a:xfrm>
                        <a:off x="1568450" y="2514600"/>
                        <a:ext cx="2889250"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L. Page, S. </a:t>
            </a:r>
            <a:r>
              <a:rPr lang="en-US" altLang="zh-CN" sz="1400" kern="0" dirty="0" err="1">
                <a:latin typeface="+mn-lt"/>
                <a:ea typeface="+mn-ea"/>
              </a:rPr>
              <a:t>Brin</a:t>
            </a:r>
            <a:r>
              <a:rPr lang="en-US" altLang="zh-CN" sz="1400" kern="0" dirty="0">
                <a:latin typeface="+mn-lt"/>
                <a:ea typeface="+mn-ea"/>
              </a:rPr>
              <a:t>, R. </a:t>
            </a:r>
            <a:r>
              <a:rPr lang="en-US" altLang="zh-CN" sz="1400" kern="0" dirty="0" err="1">
                <a:latin typeface="+mn-lt"/>
                <a:ea typeface="+mn-ea"/>
              </a:rPr>
              <a:t>Motwani</a:t>
            </a:r>
            <a:r>
              <a:rPr lang="en-US" altLang="zh-CN" sz="1400" kern="0" dirty="0">
                <a:latin typeface="+mn-lt"/>
                <a:ea typeface="+mn-ea"/>
              </a:rPr>
              <a:t>, and T. </a:t>
            </a:r>
            <a:r>
              <a:rPr lang="en-US" altLang="zh-CN" sz="1400" kern="0" dirty="0" err="1">
                <a:latin typeface="+mn-lt"/>
                <a:ea typeface="+mn-ea"/>
              </a:rPr>
              <a:t>Winograd</a:t>
            </a:r>
            <a:r>
              <a:rPr lang="en-US" altLang="zh-CN" sz="1400" kern="0" dirty="0">
                <a:latin typeface="+mn-lt"/>
                <a:ea typeface="+mn-ea"/>
              </a:rPr>
              <a:t>. The </a:t>
            </a:r>
            <a:r>
              <a:rPr lang="en-US" altLang="zh-CN" sz="1400" kern="0" dirty="0" err="1">
                <a:latin typeface="+mn-lt"/>
                <a:ea typeface="+mn-ea"/>
              </a:rPr>
              <a:t>pagerank</a:t>
            </a:r>
            <a:r>
              <a:rPr lang="en-US" altLang="zh-CN" sz="1400" kern="0" dirty="0">
                <a:latin typeface="+mn-lt"/>
                <a:ea typeface="+mn-ea"/>
              </a:rPr>
              <a:t> citation ranking: Bringing order to the web. </a:t>
            </a:r>
            <a:r>
              <a:rPr lang="en-US" altLang="zh-CN" sz="1400" kern="0" dirty="0" smtClean="0">
                <a:latin typeface="+mn-lt"/>
                <a:ea typeface="+mn-ea"/>
              </a:rPr>
              <a:t>Technical Report </a:t>
            </a:r>
            <a:r>
              <a:rPr lang="en-US" altLang="zh-CN" sz="1400" kern="0" dirty="0">
                <a:latin typeface="+mn-lt"/>
                <a:ea typeface="+mn-ea"/>
              </a:rPr>
              <a:t>SIDL-WP-1999-0120, Stanford University, 1999.</a:t>
            </a:r>
            <a:endParaRPr lang="en-US" altLang="zh-CN" sz="1400" kern="0" dirty="0" smtClean="0">
              <a:latin typeface="+mn-lt"/>
              <a:ea typeface="+mn-ea"/>
            </a:endParaRPr>
          </a:p>
        </p:txBody>
      </p:sp>
    </p:spTree>
    <p:extLst>
      <p:ext uri="{BB962C8B-B14F-4D97-AF65-F5344CB8AC3E}">
        <p14:creationId xmlns:p14="http://schemas.microsoft.com/office/powerpoint/2010/main" val="4611762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par>
                                <p:cTn id="41" presetID="22" presetClass="entr" presetSubtype="1"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par>
                                <p:cTn id="44" presetID="22" presetClass="entr" presetSubtype="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par>
                                <p:cTn id="47" presetID="2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par>
                                <p:cTn id="50" presetID="22" presetClass="entr" presetSubtype="1"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par>
                                <p:cTn id="53" presetID="22" presetClass="entr" presetSubtype="1"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par>
                                <p:cTn id="56" presetID="22" presetClass="entr" presetSubtype="1"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up)">
                                      <p:cBhvr>
                                        <p:cTn id="58" dur="500"/>
                                        <p:tgtEl>
                                          <p:spTgt spid="3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500"/>
                                        <p:tgtEl>
                                          <p:spTgt spid="33"/>
                                        </p:tgtEl>
                                      </p:cBhvr>
                                    </p:animEffect>
                                  </p:childTnLst>
                                </p:cTn>
                              </p:par>
                              <p:par>
                                <p:cTn id="62" presetID="22" presetClass="entr" presetSubtype="1"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500"/>
                                        <p:tgtEl>
                                          <p:spTgt spid="34"/>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500"/>
                                        <p:tgtEl>
                                          <p:spTgt spid="3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500"/>
                                        <p:tgtEl>
                                          <p:spTgt spid="3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up)">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animBg="1"/>
      <p:bldP spid="22" grpId="0" animBg="1"/>
      <p:bldP spid="23" grpId="0" animBg="1"/>
      <p:bldP spid="24" grpId="0" animBg="1"/>
      <p:bldP spid="25" grpId="0" animBg="1"/>
      <p:bldP spid="26" grpId="0" animBg="1"/>
      <p:bldP spid="33" grpId="0"/>
      <p:bldP spid="35" grpId="0"/>
      <p:bldP spid="36" grpId="0"/>
      <p:bldP spid="37" grpId="0"/>
      <p:bldP spid="3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Random Walk Interpretation</a:t>
            </a:r>
            <a:endParaRPr lang="zh-CN" altLang="en-US" dirty="0"/>
          </a:p>
        </p:txBody>
      </p:sp>
      <p:sp>
        <p:nvSpPr>
          <p:cNvPr id="4" name="Rectangle 10"/>
          <p:cNvSpPr/>
          <p:nvPr/>
        </p:nvSpPr>
        <p:spPr>
          <a:xfrm>
            <a:off x="5162802" y="3878277"/>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5</a:t>
            </a:r>
            <a:endParaRPr lang="zh-CN" altLang="en-US" sz="1400" dirty="0">
              <a:solidFill>
                <a:schemeClr val="tx1"/>
              </a:solidFill>
            </a:endParaRPr>
          </a:p>
        </p:txBody>
      </p:sp>
      <p:sp>
        <p:nvSpPr>
          <p:cNvPr id="5" name="Rectangle 11"/>
          <p:cNvSpPr/>
          <p:nvPr/>
        </p:nvSpPr>
        <p:spPr>
          <a:xfrm>
            <a:off x="5613401" y="2362200"/>
            <a:ext cx="237336" cy="219078"/>
          </a:xfrm>
          <a:prstGeom prst="rect">
            <a:avLst/>
          </a:prstGeom>
          <a:solidFill>
            <a:srgbClr val="FFCC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4</a:t>
            </a:r>
            <a:endParaRPr lang="zh-CN" altLang="en-US" sz="1400" dirty="0">
              <a:solidFill>
                <a:schemeClr val="tx1"/>
              </a:solidFill>
            </a:endParaRPr>
          </a:p>
        </p:txBody>
      </p:sp>
      <p:sp>
        <p:nvSpPr>
          <p:cNvPr id="6" name="Rectangle 13"/>
          <p:cNvSpPr/>
          <p:nvPr/>
        </p:nvSpPr>
        <p:spPr>
          <a:xfrm>
            <a:off x="7049430" y="41910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1</a:t>
            </a:r>
            <a:endParaRPr lang="zh-CN" altLang="en-US" sz="1400" dirty="0">
              <a:solidFill>
                <a:schemeClr val="tx1"/>
              </a:solidFill>
            </a:endParaRPr>
          </a:p>
        </p:txBody>
      </p:sp>
      <p:sp>
        <p:nvSpPr>
          <p:cNvPr id="7" name="Rectangle 15"/>
          <p:cNvSpPr/>
          <p:nvPr/>
        </p:nvSpPr>
        <p:spPr>
          <a:xfrm>
            <a:off x="7346951" y="19812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3</a:t>
            </a:r>
            <a:endParaRPr lang="zh-CN" altLang="en-US" sz="1400" dirty="0">
              <a:solidFill>
                <a:schemeClr val="tx1"/>
              </a:solidFill>
            </a:endParaRPr>
          </a:p>
        </p:txBody>
      </p:sp>
      <p:sp>
        <p:nvSpPr>
          <p:cNvPr id="8" name="Rectangle 16"/>
          <p:cNvSpPr/>
          <p:nvPr/>
        </p:nvSpPr>
        <p:spPr>
          <a:xfrm>
            <a:off x="8277365" y="28956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2</a:t>
            </a:r>
            <a:endParaRPr lang="zh-CN" altLang="en-US" sz="1400" dirty="0">
              <a:solidFill>
                <a:schemeClr val="tx1"/>
              </a:solidFill>
            </a:endParaRPr>
          </a:p>
        </p:txBody>
      </p:sp>
      <p:cxnSp>
        <p:nvCxnSpPr>
          <p:cNvPr id="9" name="Straight Connector 25"/>
          <p:cNvCxnSpPr>
            <a:stCxn id="4" idx="3"/>
            <a:endCxn id="6" idx="1"/>
          </p:cNvCxnSpPr>
          <p:nvPr/>
        </p:nvCxnSpPr>
        <p:spPr>
          <a:xfrm>
            <a:off x="5400136" y="3987820"/>
            <a:ext cx="1649294" cy="312723"/>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57"/>
          <p:cNvCxnSpPr>
            <a:stCxn id="5" idx="2"/>
            <a:endCxn id="4" idx="0"/>
          </p:cNvCxnSpPr>
          <p:nvPr/>
        </p:nvCxnSpPr>
        <p:spPr>
          <a:xfrm flipH="1">
            <a:off x="5281468" y="2581282"/>
            <a:ext cx="450601" cy="1296999"/>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61"/>
          <p:cNvCxnSpPr>
            <a:stCxn id="5" idx="3"/>
            <a:endCxn id="7" idx="1"/>
          </p:cNvCxnSpPr>
          <p:nvPr/>
        </p:nvCxnSpPr>
        <p:spPr>
          <a:xfrm flipV="1">
            <a:off x="5850735" y="2090739"/>
            <a:ext cx="1496217" cy="3810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64"/>
          <p:cNvCxnSpPr>
            <a:stCxn id="7" idx="2"/>
            <a:endCxn id="6" idx="0"/>
          </p:cNvCxnSpPr>
          <p:nvPr/>
        </p:nvCxnSpPr>
        <p:spPr>
          <a:xfrm flipH="1">
            <a:off x="7168099" y="2200278"/>
            <a:ext cx="297521" cy="19907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71"/>
          <p:cNvCxnSpPr>
            <a:stCxn id="7" idx="2"/>
            <a:endCxn id="8" idx="0"/>
          </p:cNvCxnSpPr>
          <p:nvPr/>
        </p:nvCxnSpPr>
        <p:spPr>
          <a:xfrm>
            <a:off x="7465620" y="2200278"/>
            <a:ext cx="930413" cy="6953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74"/>
          <p:cNvCxnSpPr>
            <a:stCxn id="8" idx="2"/>
            <a:endCxn id="6" idx="0"/>
          </p:cNvCxnSpPr>
          <p:nvPr/>
        </p:nvCxnSpPr>
        <p:spPr>
          <a:xfrm flipH="1">
            <a:off x="7168097" y="3114678"/>
            <a:ext cx="1227936" cy="10763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6934200" y="4376715"/>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0.4</a:t>
            </a:r>
            <a:endParaRPr lang="zh-CN" altLang="en-US" sz="1400" dirty="0">
              <a:solidFill>
                <a:srgbClr val="0000CC"/>
              </a:solidFill>
            </a:endParaRPr>
          </a:p>
        </p:txBody>
      </p:sp>
      <p:cxnSp>
        <p:nvCxnSpPr>
          <p:cNvPr id="16" name="Straight Connector 64"/>
          <p:cNvCxnSpPr>
            <a:stCxn id="5" idx="2"/>
            <a:endCxn id="6" idx="0"/>
          </p:cNvCxnSpPr>
          <p:nvPr/>
        </p:nvCxnSpPr>
        <p:spPr>
          <a:xfrm>
            <a:off x="5732070" y="2581278"/>
            <a:ext cx="1436029" cy="16097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8420100" y="3119427"/>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0.15</a:t>
            </a:r>
            <a:endParaRPr lang="zh-CN" altLang="en-US" sz="1400" dirty="0">
              <a:solidFill>
                <a:srgbClr val="0000CC"/>
              </a:solidFill>
            </a:endParaRPr>
          </a:p>
        </p:txBody>
      </p:sp>
      <p:sp>
        <p:nvSpPr>
          <p:cNvPr id="18" name="矩形 17"/>
          <p:cNvSpPr/>
          <p:nvPr/>
        </p:nvSpPr>
        <p:spPr>
          <a:xfrm>
            <a:off x="7594600" y="18288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0.1</a:t>
            </a:r>
            <a:endParaRPr lang="zh-CN" altLang="en-US" sz="1400" dirty="0">
              <a:solidFill>
                <a:srgbClr val="0000CC"/>
              </a:solidFill>
            </a:endParaRPr>
          </a:p>
        </p:txBody>
      </p:sp>
      <p:sp>
        <p:nvSpPr>
          <p:cNvPr id="19" name="矩形 18"/>
          <p:cNvSpPr/>
          <p:nvPr/>
        </p:nvSpPr>
        <p:spPr>
          <a:xfrm>
            <a:off x="5283200" y="2057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0.1</a:t>
            </a:r>
            <a:endParaRPr lang="zh-CN" altLang="en-US" sz="1400" dirty="0">
              <a:solidFill>
                <a:srgbClr val="0000CC"/>
              </a:solidFill>
            </a:endParaRPr>
          </a:p>
        </p:txBody>
      </p:sp>
      <p:sp>
        <p:nvSpPr>
          <p:cNvPr id="20" name="矩形 19"/>
          <p:cNvSpPr/>
          <p:nvPr/>
        </p:nvSpPr>
        <p:spPr>
          <a:xfrm>
            <a:off x="4622800" y="37338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0.25</a:t>
            </a:r>
            <a:endParaRPr lang="zh-CN" altLang="en-US" sz="1400" dirty="0">
              <a:solidFill>
                <a:srgbClr val="0000CC"/>
              </a:solidFill>
            </a:endParaRPr>
          </a:p>
        </p:txBody>
      </p:sp>
      <p:sp>
        <p:nvSpPr>
          <p:cNvPr id="21" name="矩形 20"/>
          <p:cNvSpPr/>
          <p:nvPr/>
        </p:nvSpPr>
        <p:spPr>
          <a:xfrm>
            <a:off x="6191250" y="29718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1/3</a:t>
            </a:r>
            <a:endParaRPr lang="zh-CN" altLang="en-US" dirty="0">
              <a:solidFill>
                <a:srgbClr val="FF0000"/>
              </a:solidFill>
            </a:endParaRPr>
          </a:p>
        </p:txBody>
      </p:sp>
      <p:sp>
        <p:nvSpPr>
          <p:cNvPr id="22" name="矩形 21"/>
          <p:cNvSpPr/>
          <p:nvPr/>
        </p:nvSpPr>
        <p:spPr>
          <a:xfrm>
            <a:off x="6273800" y="1981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1/3</a:t>
            </a:r>
            <a:endParaRPr lang="zh-CN" altLang="en-US" dirty="0">
              <a:solidFill>
                <a:srgbClr val="FF0000"/>
              </a:solidFill>
            </a:endParaRPr>
          </a:p>
        </p:txBody>
      </p:sp>
      <p:sp>
        <p:nvSpPr>
          <p:cNvPr id="23" name="矩形 22"/>
          <p:cNvSpPr/>
          <p:nvPr/>
        </p:nvSpPr>
        <p:spPr>
          <a:xfrm>
            <a:off x="5035550" y="29718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1/3</a:t>
            </a:r>
            <a:endParaRPr lang="zh-CN" altLang="en-US" dirty="0">
              <a:solidFill>
                <a:srgbClr val="FF0000"/>
              </a:solidFill>
            </a:endParaRPr>
          </a:p>
        </p:txBody>
      </p:sp>
      <p:sp>
        <p:nvSpPr>
          <p:cNvPr id="38" name="矩形 37"/>
          <p:cNvSpPr/>
          <p:nvPr/>
        </p:nvSpPr>
        <p:spPr>
          <a:xfrm>
            <a:off x="495300" y="2362200"/>
            <a:ext cx="3797300" cy="297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pitchFamily="34" charset="0"/>
              <a:buChar char="•"/>
            </a:pPr>
            <a:r>
              <a:rPr lang="en-US" altLang="zh-CN" sz="2400" dirty="0" smtClean="0">
                <a:solidFill>
                  <a:schemeClr val="tx1"/>
                </a:solidFill>
              </a:rPr>
              <a:t> Probability distribution</a:t>
            </a:r>
          </a:p>
          <a:p>
            <a:pPr algn="ctr">
              <a:spcBef>
                <a:spcPts val="600"/>
              </a:spcBef>
            </a:pPr>
            <a:r>
              <a:rPr lang="en-US" altLang="zh-CN" sz="2400" i="1" dirty="0" smtClean="0">
                <a:solidFill>
                  <a:schemeClr val="tx1"/>
                </a:solidFill>
              </a:rPr>
              <a:t>P</a:t>
            </a:r>
            <a:r>
              <a:rPr lang="en-US" altLang="zh-CN" sz="2400" dirty="0" smtClean="0">
                <a:solidFill>
                  <a:schemeClr val="tx1"/>
                </a:solidFill>
              </a:rPr>
              <a:t>(</a:t>
            </a:r>
            <a:r>
              <a:rPr lang="en-US" altLang="zh-CN" sz="2400" i="1" dirty="0" smtClean="0">
                <a:solidFill>
                  <a:schemeClr val="tx1"/>
                </a:solidFill>
              </a:rPr>
              <a:t>t</a:t>
            </a:r>
            <a:r>
              <a:rPr lang="en-US" altLang="zh-CN" sz="2400" dirty="0" smtClean="0">
                <a:solidFill>
                  <a:schemeClr val="tx1"/>
                </a:solidFill>
              </a:rPr>
              <a:t>) = </a:t>
            </a:r>
            <a:r>
              <a:rPr lang="en-US" altLang="zh-CN" sz="2400" i="1" dirty="0" smtClean="0">
                <a:solidFill>
                  <a:schemeClr val="tx1"/>
                </a:solidFill>
              </a:rPr>
              <a:t>r</a:t>
            </a:r>
          </a:p>
          <a:p>
            <a:endParaRPr lang="en-US" altLang="zh-CN" sz="2400" b="1" dirty="0" smtClean="0">
              <a:solidFill>
                <a:schemeClr val="tx1"/>
              </a:solidFill>
            </a:endParaRPr>
          </a:p>
          <a:p>
            <a:pPr>
              <a:buFont typeface="Arial" pitchFamily="34" charset="0"/>
              <a:buChar char="•"/>
            </a:pPr>
            <a:r>
              <a:rPr lang="en-US" altLang="zh-CN" sz="2400" dirty="0" smtClean="0">
                <a:solidFill>
                  <a:schemeClr val="tx1"/>
                </a:solidFill>
              </a:rPr>
              <a:t> Stationary distribution</a:t>
            </a:r>
          </a:p>
          <a:p>
            <a:pPr algn="ctr">
              <a:spcBef>
                <a:spcPts val="600"/>
              </a:spcBef>
            </a:pPr>
            <a:r>
              <a:rPr lang="en-US" altLang="zh-CN" sz="2400" i="1" dirty="0" smtClean="0">
                <a:solidFill>
                  <a:schemeClr val="tx1"/>
                </a:solidFill>
              </a:rPr>
              <a:t>P</a:t>
            </a:r>
            <a:r>
              <a:rPr lang="en-US" altLang="zh-CN" sz="2400" dirty="0" smtClean="0">
                <a:solidFill>
                  <a:schemeClr val="tx1"/>
                </a:solidFill>
              </a:rPr>
              <a:t>(</a:t>
            </a:r>
            <a:r>
              <a:rPr lang="en-US" altLang="zh-CN" sz="2400" i="1" dirty="0" smtClean="0">
                <a:solidFill>
                  <a:schemeClr val="tx1"/>
                </a:solidFill>
              </a:rPr>
              <a:t>t</a:t>
            </a:r>
            <a:r>
              <a:rPr lang="en-US" altLang="zh-CN" sz="2400" dirty="0" smtClean="0">
                <a:solidFill>
                  <a:schemeClr val="tx1"/>
                </a:solidFill>
              </a:rPr>
              <a:t>+1) = </a:t>
            </a:r>
            <a:r>
              <a:rPr lang="en-US" altLang="zh-CN" sz="2400" i="1" dirty="0" smtClean="0">
                <a:solidFill>
                  <a:schemeClr val="tx1"/>
                </a:solidFill>
              </a:rPr>
              <a:t>M</a:t>
            </a:r>
            <a:r>
              <a:rPr lang="en-US" altLang="zh-CN" sz="2400" dirty="0" smtClean="0">
                <a:solidFill>
                  <a:schemeClr val="tx1"/>
                </a:solidFill>
              </a:rPr>
              <a:t> </a:t>
            </a:r>
            <a:r>
              <a:rPr lang="en-US" altLang="zh-CN" sz="2400" i="1" dirty="0" smtClean="0">
                <a:solidFill>
                  <a:schemeClr val="tx1"/>
                </a:solidFill>
              </a:rPr>
              <a:t>P</a:t>
            </a:r>
            <a:r>
              <a:rPr lang="en-US" altLang="zh-CN" sz="2400" dirty="0" smtClean="0">
                <a:solidFill>
                  <a:schemeClr val="tx1"/>
                </a:solidFill>
              </a:rPr>
              <a:t>(</a:t>
            </a:r>
            <a:r>
              <a:rPr lang="en-US" altLang="zh-CN" sz="2400" i="1" dirty="0" smtClean="0">
                <a:solidFill>
                  <a:schemeClr val="tx1"/>
                </a:solidFill>
              </a:rPr>
              <a:t>t</a:t>
            </a:r>
            <a:r>
              <a:rPr lang="en-US" altLang="zh-CN" sz="2400" dirty="0" smtClean="0">
                <a:solidFill>
                  <a:schemeClr val="tx1"/>
                </a:solidFill>
              </a:rPr>
              <a:t>)</a:t>
            </a:r>
          </a:p>
          <a:p>
            <a:endParaRPr lang="en-US" altLang="zh-CN" sz="2400" b="1" dirty="0" smtClean="0">
              <a:solidFill>
                <a:schemeClr val="tx1"/>
              </a:solidFill>
            </a:endParaRPr>
          </a:p>
        </p:txBody>
      </p:sp>
      <p:sp>
        <p:nvSpPr>
          <p:cNvPr id="3" name="Oval 2"/>
          <p:cNvSpPr/>
          <p:nvPr/>
        </p:nvSpPr>
        <p:spPr>
          <a:xfrm>
            <a:off x="5283200" y="2057400"/>
            <a:ext cx="742950" cy="609600"/>
          </a:xfrm>
          <a:prstGeom prst="ellipse">
            <a:avLst/>
          </a:prstGeom>
          <a:noFill/>
          <a:ln w="1905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3027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Random Walk with Restart</a:t>
            </a:r>
            <a:r>
              <a:rPr lang="en-US" altLang="zh-CN" baseline="30000" dirty="0" smtClean="0"/>
              <a:t>[1]</a:t>
            </a:r>
            <a:endParaRPr lang="zh-CN" altLang="en-US" baseline="30000" dirty="0"/>
          </a:p>
        </p:txBody>
      </p:sp>
      <p:graphicFrame>
        <p:nvGraphicFramePr>
          <p:cNvPr id="6" name="对象 12"/>
          <p:cNvGraphicFramePr>
            <a:graphicFrameLocks noChangeAspect="1"/>
          </p:cNvGraphicFramePr>
          <p:nvPr>
            <p:extLst>
              <p:ext uri="{D42A27DB-BD31-4B8C-83A1-F6EECF244321}">
                <p14:modId xmlns:p14="http://schemas.microsoft.com/office/powerpoint/2010/main" val="641206847"/>
              </p:ext>
            </p:extLst>
          </p:nvPr>
        </p:nvGraphicFramePr>
        <p:xfrm>
          <a:off x="1238251" y="2133600"/>
          <a:ext cx="3087027" cy="2462212"/>
        </p:xfrm>
        <a:graphic>
          <a:graphicData uri="http://schemas.openxmlformats.org/presentationml/2006/ole">
            <mc:AlternateContent xmlns:mc="http://schemas.openxmlformats.org/markup-compatibility/2006">
              <mc:Choice xmlns:v="urn:schemas-microsoft-com:vml" Requires="v">
                <p:oleObj spid="_x0000_s17852" name="Equation" r:id="rId3" imgW="1397000" imgH="1206500" progId="Equation.DSMT4">
                  <p:embed/>
                </p:oleObj>
              </mc:Choice>
              <mc:Fallback>
                <p:oleObj name="Equation" r:id="rId3" imgW="1397000" imgH="1206500" progId="Equation.DSMT4">
                  <p:embed/>
                  <p:pic>
                    <p:nvPicPr>
                      <p:cNvPr id="0" name=""/>
                      <p:cNvPicPr>
                        <a:picLocks noChangeAspect="1" noChangeArrowheads="1"/>
                      </p:cNvPicPr>
                      <p:nvPr/>
                    </p:nvPicPr>
                    <p:blipFill>
                      <a:blip r:embed="rId4"/>
                      <a:srcRect/>
                      <a:stretch>
                        <a:fillRect/>
                      </a:stretch>
                    </p:blipFill>
                    <p:spPr bwMode="auto">
                      <a:xfrm>
                        <a:off x="1238251" y="2133600"/>
                        <a:ext cx="3087027" cy="2462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10"/>
          <p:cNvSpPr/>
          <p:nvPr/>
        </p:nvSpPr>
        <p:spPr>
          <a:xfrm>
            <a:off x="5410451" y="3954477"/>
            <a:ext cx="354297" cy="303202"/>
          </a:xfrm>
          <a:prstGeom prst="rect">
            <a:avLst/>
          </a:prstGeom>
          <a:solidFill>
            <a:srgbClr val="008000"/>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400" i="1" dirty="0" smtClean="0">
                <a:solidFill>
                  <a:schemeClr val="tx1"/>
                </a:solidFill>
                <a:latin typeface="Times New Roman"/>
                <a:cs typeface="Times New Roman"/>
              </a:rPr>
              <a:t>q</a:t>
            </a:r>
            <a:endParaRPr lang="zh-CN" altLang="en-US" sz="1400" i="1" dirty="0">
              <a:solidFill>
                <a:schemeClr val="tx1"/>
              </a:solidFill>
              <a:latin typeface="Times New Roman"/>
              <a:cs typeface="Times New Roman"/>
            </a:endParaRPr>
          </a:p>
        </p:txBody>
      </p:sp>
      <p:sp>
        <p:nvSpPr>
          <p:cNvPr id="8" name="Rectangle 11"/>
          <p:cNvSpPr/>
          <p:nvPr/>
        </p:nvSpPr>
        <p:spPr>
          <a:xfrm>
            <a:off x="5861051" y="2438400"/>
            <a:ext cx="237336" cy="219078"/>
          </a:xfrm>
          <a:prstGeom prst="rect">
            <a:avLst/>
          </a:prstGeom>
          <a:solidFill>
            <a:srgbClr val="FFCC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4</a:t>
            </a:r>
            <a:endParaRPr lang="zh-CN" altLang="en-US" sz="1400" dirty="0">
              <a:solidFill>
                <a:schemeClr val="tx1"/>
              </a:solidFill>
            </a:endParaRPr>
          </a:p>
        </p:txBody>
      </p:sp>
      <p:sp>
        <p:nvSpPr>
          <p:cNvPr id="9" name="Rectangle 13"/>
          <p:cNvSpPr/>
          <p:nvPr/>
        </p:nvSpPr>
        <p:spPr>
          <a:xfrm>
            <a:off x="7297080" y="42672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1</a:t>
            </a:r>
            <a:endParaRPr lang="zh-CN" altLang="en-US" sz="1400" dirty="0">
              <a:solidFill>
                <a:schemeClr val="tx1"/>
              </a:solidFill>
            </a:endParaRPr>
          </a:p>
        </p:txBody>
      </p:sp>
      <p:sp>
        <p:nvSpPr>
          <p:cNvPr id="10" name="Rectangle 15"/>
          <p:cNvSpPr/>
          <p:nvPr/>
        </p:nvSpPr>
        <p:spPr>
          <a:xfrm>
            <a:off x="7594601" y="20574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3</a:t>
            </a:r>
            <a:endParaRPr lang="zh-CN" altLang="en-US" sz="1400" dirty="0">
              <a:solidFill>
                <a:schemeClr val="tx1"/>
              </a:solidFill>
            </a:endParaRPr>
          </a:p>
        </p:txBody>
      </p:sp>
      <p:sp>
        <p:nvSpPr>
          <p:cNvPr id="11" name="Rectangle 16"/>
          <p:cNvSpPr/>
          <p:nvPr/>
        </p:nvSpPr>
        <p:spPr>
          <a:xfrm>
            <a:off x="8525015" y="2971800"/>
            <a:ext cx="237336" cy="219078"/>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2</a:t>
            </a:r>
            <a:endParaRPr lang="zh-CN" altLang="en-US" sz="1400" dirty="0">
              <a:solidFill>
                <a:schemeClr val="tx1"/>
              </a:solidFill>
            </a:endParaRPr>
          </a:p>
        </p:txBody>
      </p:sp>
      <p:cxnSp>
        <p:nvCxnSpPr>
          <p:cNvPr id="12" name="Straight Connector 25"/>
          <p:cNvCxnSpPr>
            <a:stCxn id="7" idx="3"/>
            <a:endCxn id="9" idx="1"/>
          </p:cNvCxnSpPr>
          <p:nvPr/>
        </p:nvCxnSpPr>
        <p:spPr>
          <a:xfrm>
            <a:off x="5764748" y="4106077"/>
            <a:ext cx="1532333" cy="27066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57"/>
          <p:cNvCxnSpPr>
            <a:stCxn id="8" idx="2"/>
            <a:endCxn id="7" idx="0"/>
          </p:cNvCxnSpPr>
          <p:nvPr/>
        </p:nvCxnSpPr>
        <p:spPr>
          <a:xfrm flipH="1">
            <a:off x="5587598" y="2657479"/>
            <a:ext cx="392119" cy="1296998"/>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61"/>
          <p:cNvCxnSpPr>
            <a:stCxn id="8" idx="3"/>
            <a:endCxn id="10" idx="1"/>
          </p:cNvCxnSpPr>
          <p:nvPr/>
        </p:nvCxnSpPr>
        <p:spPr>
          <a:xfrm flipV="1">
            <a:off x="6098385" y="2166939"/>
            <a:ext cx="1496217" cy="3810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64"/>
          <p:cNvCxnSpPr>
            <a:stCxn id="10" idx="2"/>
            <a:endCxn id="9" idx="0"/>
          </p:cNvCxnSpPr>
          <p:nvPr/>
        </p:nvCxnSpPr>
        <p:spPr>
          <a:xfrm flipH="1">
            <a:off x="7415749" y="2276478"/>
            <a:ext cx="297521" cy="19907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71"/>
          <p:cNvCxnSpPr>
            <a:stCxn id="10" idx="2"/>
            <a:endCxn id="11" idx="0"/>
          </p:cNvCxnSpPr>
          <p:nvPr/>
        </p:nvCxnSpPr>
        <p:spPr>
          <a:xfrm>
            <a:off x="7713270" y="2276478"/>
            <a:ext cx="930413" cy="6953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74"/>
          <p:cNvCxnSpPr>
            <a:stCxn id="11" idx="2"/>
            <a:endCxn id="9" idx="0"/>
          </p:cNvCxnSpPr>
          <p:nvPr/>
        </p:nvCxnSpPr>
        <p:spPr>
          <a:xfrm flipH="1">
            <a:off x="7415747" y="3190878"/>
            <a:ext cx="1227936" cy="10763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矩形 14"/>
          <p:cNvSpPr/>
          <p:nvPr/>
        </p:nvSpPr>
        <p:spPr>
          <a:xfrm>
            <a:off x="7181850" y="4452915"/>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0.4</a:t>
            </a:r>
            <a:endParaRPr lang="zh-CN" altLang="en-US" sz="1400" dirty="0">
              <a:solidFill>
                <a:srgbClr val="0000CC"/>
              </a:solidFill>
            </a:endParaRPr>
          </a:p>
        </p:txBody>
      </p:sp>
      <p:cxnSp>
        <p:nvCxnSpPr>
          <p:cNvPr id="19" name="Straight Connector 64"/>
          <p:cNvCxnSpPr>
            <a:stCxn id="8" idx="2"/>
            <a:endCxn id="9" idx="0"/>
          </p:cNvCxnSpPr>
          <p:nvPr/>
        </p:nvCxnSpPr>
        <p:spPr>
          <a:xfrm>
            <a:off x="5979720" y="2657478"/>
            <a:ext cx="1436029" cy="160972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矩形 16"/>
          <p:cNvSpPr/>
          <p:nvPr/>
        </p:nvSpPr>
        <p:spPr>
          <a:xfrm>
            <a:off x="8667750" y="3195627"/>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0.15</a:t>
            </a:r>
            <a:endParaRPr lang="zh-CN" altLang="en-US" sz="1400" dirty="0">
              <a:solidFill>
                <a:srgbClr val="0000CC"/>
              </a:solidFill>
            </a:endParaRPr>
          </a:p>
        </p:txBody>
      </p:sp>
      <p:sp>
        <p:nvSpPr>
          <p:cNvPr id="21" name="矩形 17"/>
          <p:cNvSpPr/>
          <p:nvPr/>
        </p:nvSpPr>
        <p:spPr>
          <a:xfrm>
            <a:off x="7842250" y="1905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0.1</a:t>
            </a:r>
            <a:endParaRPr lang="zh-CN" altLang="en-US" sz="1400" dirty="0">
              <a:solidFill>
                <a:srgbClr val="0000CC"/>
              </a:solidFill>
            </a:endParaRPr>
          </a:p>
        </p:txBody>
      </p:sp>
      <p:sp>
        <p:nvSpPr>
          <p:cNvPr id="22" name="矩形 18"/>
          <p:cNvSpPr/>
          <p:nvPr/>
        </p:nvSpPr>
        <p:spPr>
          <a:xfrm>
            <a:off x="5530850" y="2133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0.1</a:t>
            </a:r>
            <a:endParaRPr lang="zh-CN" altLang="en-US" sz="1400" dirty="0">
              <a:solidFill>
                <a:srgbClr val="0000CC"/>
              </a:solidFill>
            </a:endParaRPr>
          </a:p>
        </p:txBody>
      </p:sp>
      <p:sp>
        <p:nvSpPr>
          <p:cNvPr id="23" name="矩形 19"/>
          <p:cNvSpPr/>
          <p:nvPr/>
        </p:nvSpPr>
        <p:spPr>
          <a:xfrm>
            <a:off x="4870450" y="3810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0.25</a:t>
            </a:r>
            <a:endParaRPr lang="zh-CN" altLang="en-US" sz="1400" dirty="0">
              <a:solidFill>
                <a:srgbClr val="0000CC"/>
              </a:solidFill>
            </a:endParaRPr>
          </a:p>
        </p:txBody>
      </p:sp>
      <p:sp>
        <p:nvSpPr>
          <p:cNvPr id="24" name="矩形 20"/>
          <p:cNvSpPr/>
          <p:nvPr/>
        </p:nvSpPr>
        <p:spPr>
          <a:xfrm>
            <a:off x="6438900" y="3048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1/3</a:t>
            </a:r>
            <a:endParaRPr lang="zh-CN" altLang="en-US" dirty="0">
              <a:solidFill>
                <a:srgbClr val="FF0000"/>
              </a:solidFill>
            </a:endParaRPr>
          </a:p>
        </p:txBody>
      </p:sp>
      <p:sp>
        <p:nvSpPr>
          <p:cNvPr id="25" name="矩形 21"/>
          <p:cNvSpPr/>
          <p:nvPr/>
        </p:nvSpPr>
        <p:spPr>
          <a:xfrm>
            <a:off x="6521450" y="2057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1/3</a:t>
            </a:r>
            <a:endParaRPr lang="zh-CN" altLang="en-US" dirty="0">
              <a:solidFill>
                <a:srgbClr val="FF0000"/>
              </a:solidFill>
            </a:endParaRPr>
          </a:p>
        </p:txBody>
      </p:sp>
      <p:sp>
        <p:nvSpPr>
          <p:cNvPr id="26" name="矩形 22"/>
          <p:cNvSpPr/>
          <p:nvPr/>
        </p:nvSpPr>
        <p:spPr>
          <a:xfrm>
            <a:off x="5283200" y="3048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1/3</a:t>
            </a:r>
            <a:endParaRPr lang="zh-CN" altLang="en-US" dirty="0">
              <a:solidFill>
                <a:srgbClr val="FF0000"/>
              </a:solidFill>
            </a:endParaRPr>
          </a:p>
        </p:txBody>
      </p:sp>
      <p:sp>
        <p:nvSpPr>
          <p:cNvPr id="33" name="矩形 19"/>
          <p:cNvSpPr/>
          <p:nvPr/>
        </p:nvSpPr>
        <p:spPr>
          <a:xfrm>
            <a:off x="5186896" y="4333878"/>
            <a:ext cx="7429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i="1" dirty="0" err="1" smtClean="0">
                <a:solidFill>
                  <a:srgbClr val="0000CC"/>
                </a:solidFill>
                <a:latin typeface="Times New Roman"/>
                <a:cs typeface="Times New Roman"/>
              </a:rPr>
              <a:t>U</a:t>
            </a:r>
            <a:r>
              <a:rPr lang="en-US" altLang="zh-CN" sz="1400" i="1" baseline="-25000" dirty="0" err="1" smtClean="0">
                <a:solidFill>
                  <a:srgbClr val="0000CC"/>
                </a:solidFill>
                <a:latin typeface="Times New Roman"/>
                <a:cs typeface="Times New Roman"/>
              </a:rPr>
              <a:t>q</a:t>
            </a:r>
            <a:r>
              <a:rPr lang="en-US" altLang="zh-CN" sz="1400" dirty="0" smtClean="0">
                <a:solidFill>
                  <a:srgbClr val="0000CC"/>
                </a:solidFill>
                <a:latin typeface="Times New Roman"/>
                <a:cs typeface="Times New Roman"/>
              </a:rPr>
              <a:t>=1</a:t>
            </a:r>
            <a:endParaRPr lang="zh-CN" altLang="en-US" sz="1400" dirty="0">
              <a:solidFill>
                <a:srgbClr val="0000CC"/>
              </a:solidFill>
              <a:latin typeface="Times New Roman"/>
              <a:cs typeface="Times New Roman"/>
            </a:endParaRPr>
          </a:p>
        </p:txBody>
      </p:sp>
      <p:sp>
        <p:nvSpPr>
          <p:cNvPr id="34" name="矩形 22"/>
          <p:cNvSpPr/>
          <p:nvPr/>
        </p:nvSpPr>
        <p:spPr>
          <a:xfrm>
            <a:off x="6177496" y="4257678"/>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1</a:t>
            </a:r>
            <a:endParaRPr lang="zh-CN" altLang="en-US" dirty="0">
              <a:solidFill>
                <a:srgbClr val="FF0000"/>
              </a:solidFill>
            </a:endParaRPr>
          </a:p>
        </p:txBody>
      </p:sp>
      <p:sp>
        <p:nvSpPr>
          <p:cNvPr id="3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J. Sun, H. </a:t>
            </a:r>
            <a:r>
              <a:rPr lang="en-US" altLang="zh-CN" sz="1400" kern="0" dirty="0" err="1">
                <a:latin typeface="+mn-lt"/>
                <a:ea typeface="+mn-ea"/>
              </a:rPr>
              <a:t>Qu</a:t>
            </a:r>
            <a:r>
              <a:rPr lang="en-US" altLang="zh-CN" sz="1400" kern="0" dirty="0">
                <a:latin typeface="+mn-lt"/>
                <a:ea typeface="+mn-ea"/>
              </a:rPr>
              <a:t>, D. </a:t>
            </a:r>
            <a:r>
              <a:rPr lang="en-US" altLang="zh-CN" sz="1400" kern="0" dirty="0" err="1">
                <a:latin typeface="+mn-lt"/>
                <a:ea typeface="+mn-ea"/>
              </a:rPr>
              <a:t>Chakrabarti</a:t>
            </a:r>
            <a:r>
              <a:rPr lang="en-US" altLang="zh-CN" sz="1400" kern="0" dirty="0">
                <a:latin typeface="+mn-lt"/>
                <a:ea typeface="+mn-ea"/>
              </a:rPr>
              <a:t>, and C. </a:t>
            </a:r>
            <a:r>
              <a:rPr lang="en-US" altLang="zh-CN" sz="1400" kern="0" dirty="0" err="1">
                <a:latin typeface="+mn-lt"/>
                <a:ea typeface="+mn-ea"/>
              </a:rPr>
              <a:t>Faloutsos</a:t>
            </a:r>
            <a:r>
              <a:rPr lang="en-US" altLang="zh-CN" sz="1400" kern="0" dirty="0">
                <a:latin typeface="+mn-lt"/>
                <a:ea typeface="+mn-ea"/>
              </a:rPr>
              <a:t>. </a:t>
            </a:r>
            <a:r>
              <a:rPr lang="en-US" altLang="zh-CN" sz="1400" kern="0" dirty="0" smtClean="0">
                <a:latin typeface="+mn-lt"/>
                <a:ea typeface="+mn-ea"/>
              </a:rPr>
              <a:t>Neighborhood formation </a:t>
            </a:r>
            <a:r>
              <a:rPr lang="en-US" altLang="zh-CN" sz="1400" kern="0" dirty="0">
                <a:latin typeface="+mn-lt"/>
                <a:ea typeface="+mn-ea"/>
              </a:rPr>
              <a:t>and anomaly detection in bipartite graphs. In ICDM’05</a:t>
            </a:r>
            <a:r>
              <a:rPr lang="en-US" altLang="zh-CN" sz="1400" kern="0" dirty="0" smtClean="0">
                <a:latin typeface="+mn-lt"/>
                <a:ea typeface="+mn-ea"/>
              </a:rPr>
              <a:t>, pages </a:t>
            </a:r>
            <a:r>
              <a:rPr lang="en-US" altLang="zh-CN" sz="1400" kern="0" dirty="0">
                <a:latin typeface="+mn-lt"/>
                <a:ea typeface="+mn-ea"/>
              </a:rPr>
              <a:t>418–425, 2005</a:t>
            </a:r>
            <a:r>
              <a:rPr lang="en-US" altLang="zh-CN" sz="1400" kern="0" dirty="0" smtClean="0">
                <a:latin typeface="+mn-lt"/>
                <a:ea typeface="+mn-ea"/>
              </a:rPr>
              <a:t>. </a:t>
            </a:r>
          </a:p>
        </p:txBody>
      </p:sp>
      <p:sp>
        <p:nvSpPr>
          <p:cNvPr id="27" name="Oval 26"/>
          <p:cNvSpPr/>
          <p:nvPr/>
        </p:nvSpPr>
        <p:spPr>
          <a:xfrm>
            <a:off x="5200650" y="3810000"/>
            <a:ext cx="742950" cy="609600"/>
          </a:xfrm>
          <a:prstGeom prst="ellipse">
            <a:avLst/>
          </a:prstGeom>
          <a:noFill/>
          <a:ln w="1905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934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26" grpId="0"/>
      <p:bldP spid="34" grpId="0"/>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 Influence via Reachability</a:t>
            </a:r>
            <a:r>
              <a:rPr lang="en-US" baseline="30000" dirty="0" smtClean="0"/>
              <a:t>[1]</a:t>
            </a:r>
            <a:r>
              <a:rPr lang="en-US" dirty="0" smtClean="0"/>
              <a:t> </a:t>
            </a:r>
            <a:endParaRPr lang="en-US" dirty="0"/>
          </a:p>
        </p:txBody>
      </p:sp>
      <p:sp>
        <p:nvSpPr>
          <p:cNvPr id="3" name="Content Placeholder 2"/>
          <p:cNvSpPr>
            <a:spLocks noGrp="1"/>
          </p:cNvSpPr>
          <p:nvPr>
            <p:ph idx="1"/>
          </p:nvPr>
        </p:nvSpPr>
        <p:spPr/>
        <p:txBody>
          <a:bodyPr/>
          <a:lstStyle/>
          <a:p>
            <a:r>
              <a:rPr lang="en-US" dirty="0" smtClean="0">
                <a:latin typeface="Times New Roman"/>
                <a:cs typeface="Times New Roman"/>
              </a:rPr>
              <a:t>Influence of a path</a:t>
            </a:r>
          </a:p>
          <a:p>
            <a:endParaRPr lang="en-US" dirty="0">
              <a:latin typeface="Times New Roman"/>
              <a:cs typeface="Times New Roman"/>
            </a:endParaRPr>
          </a:p>
          <a:p>
            <a:endParaRPr lang="en-US" dirty="0" smtClean="0">
              <a:latin typeface="Times New Roman"/>
              <a:cs typeface="Times New Roman"/>
            </a:endParaRPr>
          </a:p>
          <a:p>
            <a:endParaRPr lang="en-US" dirty="0">
              <a:latin typeface="Times New Roman"/>
              <a:cs typeface="Times New Roman"/>
            </a:endParaRPr>
          </a:p>
          <a:p>
            <a:r>
              <a:rPr lang="en-US" dirty="0" smtClean="0">
                <a:latin typeface="Times New Roman"/>
                <a:cs typeface="Times New Roman"/>
              </a:rPr>
              <a:t>Influence of user </a:t>
            </a:r>
            <a:r>
              <a:rPr lang="en-US" i="1" dirty="0" smtClean="0">
                <a:latin typeface="Times New Roman"/>
                <a:cs typeface="Times New Roman"/>
              </a:rPr>
              <a:t>u</a:t>
            </a:r>
            <a:r>
              <a:rPr lang="en-US" dirty="0" smtClean="0">
                <a:latin typeface="Times New Roman"/>
                <a:cs typeface="Times New Roman"/>
              </a:rPr>
              <a:t> on </a:t>
            </a:r>
            <a:r>
              <a:rPr lang="en-US" i="1" dirty="0" smtClean="0">
                <a:latin typeface="Times New Roman"/>
                <a:cs typeface="Times New Roman"/>
              </a:rPr>
              <a:t>v</a:t>
            </a:r>
            <a:r>
              <a:rPr lang="en-US" dirty="0" smtClean="0">
                <a:latin typeface="Times New Roman"/>
                <a:cs typeface="Times New Roman"/>
              </a:rPr>
              <a:t> </a:t>
            </a:r>
            <a:endParaRPr lang="en-US" i="1" dirty="0">
              <a:latin typeface="Times New Roman"/>
              <a:cs typeface="Times New Roman"/>
            </a:endParaRPr>
          </a:p>
        </p:txBody>
      </p:sp>
      <p:pic>
        <p:nvPicPr>
          <p:cNvPr id="4" name="Picture 2"/>
          <p:cNvPicPr>
            <a:picLocks noChangeAspect="1" noChangeArrowheads="1"/>
          </p:cNvPicPr>
          <p:nvPr/>
        </p:nvPicPr>
        <p:blipFill>
          <a:blip r:embed="rId3" cstate="print"/>
          <a:srcRect/>
          <a:stretch>
            <a:fillRect/>
          </a:stretch>
        </p:blipFill>
        <p:spPr bwMode="auto">
          <a:xfrm>
            <a:off x="6413074" y="1814505"/>
            <a:ext cx="395559" cy="36513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599746" y="1412862"/>
            <a:ext cx="395559" cy="36513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8667751" y="1851018"/>
            <a:ext cx="395559" cy="36513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7797524" y="1997070"/>
            <a:ext cx="395559" cy="365130"/>
          </a:xfrm>
          <a:prstGeom prst="rect">
            <a:avLst/>
          </a:prstGeom>
          <a:noFill/>
          <a:ln w="9525">
            <a:noFill/>
            <a:miter lim="800000"/>
            <a:headEnd/>
            <a:tailEnd/>
          </a:ln>
        </p:spPr>
      </p:pic>
      <p:cxnSp>
        <p:nvCxnSpPr>
          <p:cNvPr id="8" name="Straight Connector 170"/>
          <p:cNvCxnSpPr>
            <a:stCxn id="5" idx="3"/>
            <a:endCxn id="6" idx="1"/>
          </p:cNvCxnSpPr>
          <p:nvPr/>
        </p:nvCxnSpPr>
        <p:spPr>
          <a:xfrm>
            <a:off x="7995306" y="1595427"/>
            <a:ext cx="672448" cy="438156"/>
          </a:xfrm>
          <a:prstGeom prst="line">
            <a:avLst/>
          </a:prstGeom>
          <a:ln w="190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171"/>
          <p:cNvCxnSpPr>
            <a:stCxn id="4" idx="3"/>
            <a:endCxn id="7" idx="1"/>
          </p:cNvCxnSpPr>
          <p:nvPr/>
        </p:nvCxnSpPr>
        <p:spPr>
          <a:xfrm>
            <a:off x="6808631" y="1997073"/>
            <a:ext cx="988894" cy="182565"/>
          </a:xfrm>
          <a:prstGeom prst="line">
            <a:avLst/>
          </a:prstGeom>
          <a:ln w="190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174"/>
          <p:cNvCxnSpPr>
            <a:stCxn id="4" idx="3"/>
            <a:endCxn id="5" idx="1"/>
          </p:cNvCxnSpPr>
          <p:nvPr/>
        </p:nvCxnSpPr>
        <p:spPr>
          <a:xfrm flipV="1">
            <a:off x="6808632" y="1595431"/>
            <a:ext cx="791115" cy="401643"/>
          </a:xfrm>
          <a:prstGeom prst="line">
            <a:avLst/>
          </a:prstGeom>
          <a:ln w="190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77"/>
          <p:cNvCxnSpPr>
            <a:stCxn id="7" idx="3"/>
            <a:endCxn id="6" idx="1"/>
          </p:cNvCxnSpPr>
          <p:nvPr/>
        </p:nvCxnSpPr>
        <p:spPr>
          <a:xfrm flipV="1">
            <a:off x="8193082" y="2033583"/>
            <a:ext cx="474669" cy="146052"/>
          </a:xfrm>
          <a:prstGeom prst="line">
            <a:avLst/>
          </a:prstGeom>
          <a:ln w="190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G. </a:t>
            </a:r>
            <a:r>
              <a:rPr lang="en-US" altLang="zh-CN" sz="1400" kern="0" dirty="0" err="1" smtClean="0">
                <a:latin typeface="+mn-lt"/>
                <a:ea typeface="+mn-ea"/>
              </a:rPr>
              <a:t>Jeh</a:t>
            </a:r>
            <a:r>
              <a:rPr lang="en-US" altLang="zh-CN" sz="1400" kern="0" dirty="0" smtClean="0">
                <a:latin typeface="+mn-lt"/>
                <a:ea typeface="+mn-ea"/>
              </a:rPr>
              <a:t> and J. </a:t>
            </a:r>
            <a:r>
              <a:rPr lang="en-US" altLang="zh-CN" sz="1400" kern="0" dirty="0" err="1" smtClean="0">
                <a:latin typeface="+mn-lt"/>
                <a:ea typeface="+mn-ea"/>
              </a:rPr>
              <a:t>Widom</a:t>
            </a:r>
            <a:r>
              <a:rPr lang="en-US" altLang="zh-CN" sz="1400" kern="0" dirty="0" smtClean="0">
                <a:latin typeface="+mn-lt"/>
                <a:ea typeface="+mn-ea"/>
              </a:rPr>
              <a:t>. Scaling personalized web search. In WWW '03, pages 271-279, 2003. </a:t>
            </a:r>
          </a:p>
        </p:txBody>
      </p:sp>
      <p:graphicFrame>
        <p:nvGraphicFramePr>
          <p:cNvPr id="13" name="对象 12"/>
          <p:cNvGraphicFramePr>
            <a:graphicFrameLocks noChangeAspect="1"/>
          </p:cNvGraphicFramePr>
          <p:nvPr>
            <p:extLst>
              <p:ext uri="{D42A27DB-BD31-4B8C-83A1-F6EECF244321}">
                <p14:modId xmlns:p14="http://schemas.microsoft.com/office/powerpoint/2010/main" val="3388098504"/>
              </p:ext>
            </p:extLst>
          </p:nvPr>
        </p:nvGraphicFramePr>
        <p:xfrm>
          <a:off x="1320803" y="2057404"/>
          <a:ext cx="3171297" cy="960437"/>
        </p:xfrm>
        <a:graphic>
          <a:graphicData uri="http://schemas.openxmlformats.org/presentationml/2006/ole">
            <mc:AlternateContent xmlns:mc="http://schemas.openxmlformats.org/markup-compatibility/2006">
              <mc:Choice xmlns:v="urn:schemas-microsoft-com:vml" Requires="v">
                <p:oleObj spid="_x0000_s19278" name="Equation" r:id="rId4" imgW="1435100" imgH="469900" progId="Equation.DSMT4">
                  <p:embed/>
                </p:oleObj>
              </mc:Choice>
              <mc:Fallback>
                <p:oleObj name="Equation" r:id="rId4" imgW="1435100" imgH="469900" progId="Equation.DSMT4">
                  <p:embed/>
                  <p:pic>
                    <p:nvPicPr>
                      <p:cNvPr id="0" name=""/>
                      <p:cNvPicPr>
                        <a:picLocks noChangeAspect="1" noChangeArrowheads="1"/>
                      </p:cNvPicPr>
                      <p:nvPr/>
                    </p:nvPicPr>
                    <p:blipFill>
                      <a:blip r:embed="rId5"/>
                      <a:srcRect/>
                      <a:stretch>
                        <a:fillRect/>
                      </a:stretch>
                    </p:blipFill>
                    <p:spPr bwMode="auto">
                      <a:xfrm>
                        <a:off x="1320803" y="2057404"/>
                        <a:ext cx="3171297" cy="960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对象 12"/>
          <p:cNvGraphicFramePr>
            <a:graphicFrameLocks noChangeAspect="1"/>
          </p:cNvGraphicFramePr>
          <p:nvPr>
            <p:extLst>
              <p:ext uri="{D42A27DB-BD31-4B8C-83A1-F6EECF244321}">
                <p14:modId xmlns:p14="http://schemas.microsoft.com/office/powerpoint/2010/main" val="1771496798"/>
              </p:ext>
            </p:extLst>
          </p:nvPr>
        </p:nvGraphicFramePr>
        <p:xfrm>
          <a:off x="1067992" y="4357689"/>
          <a:ext cx="4829175" cy="779462"/>
        </p:xfrm>
        <a:graphic>
          <a:graphicData uri="http://schemas.openxmlformats.org/presentationml/2006/ole">
            <mc:AlternateContent xmlns:mc="http://schemas.openxmlformats.org/markup-compatibility/2006">
              <mc:Choice xmlns:v="urn:schemas-microsoft-com:vml" Requires="v">
                <p:oleObj spid="_x0000_s19279" name="Equation" r:id="rId6" imgW="2184400" imgH="381000" progId="Equation.DSMT4">
                  <p:embed/>
                </p:oleObj>
              </mc:Choice>
              <mc:Fallback>
                <p:oleObj name="Equation" r:id="rId6" imgW="2184400" imgH="381000" progId="Equation.DSMT4">
                  <p:embed/>
                  <p:pic>
                    <p:nvPicPr>
                      <p:cNvPr id="0" name=""/>
                      <p:cNvPicPr>
                        <a:picLocks noChangeAspect="1" noChangeArrowheads="1"/>
                      </p:cNvPicPr>
                      <p:nvPr/>
                    </p:nvPicPr>
                    <p:blipFill>
                      <a:blip r:embed="rId7"/>
                      <a:srcRect/>
                      <a:stretch>
                        <a:fillRect/>
                      </a:stretch>
                    </p:blipFill>
                    <p:spPr bwMode="auto">
                      <a:xfrm>
                        <a:off x="1067992" y="4357689"/>
                        <a:ext cx="4829175" cy="779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2724150" y="5334000"/>
            <a:ext cx="3632200" cy="5334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All paths from </a:t>
            </a:r>
            <a:r>
              <a:rPr lang="en-US" sz="1400" i="1" dirty="0" smtClean="0">
                <a:solidFill>
                  <a:srgbClr val="000000"/>
                </a:solidFill>
                <a:latin typeface="Times New Roman"/>
                <a:cs typeface="Times New Roman"/>
              </a:rPr>
              <a:t>u</a:t>
            </a:r>
            <a:r>
              <a:rPr lang="en-US" sz="1400" dirty="0" smtClean="0">
                <a:solidFill>
                  <a:srgbClr val="000000"/>
                </a:solidFill>
                <a:latin typeface="Times New Roman"/>
                <a:cs typeface="Times New Roman"/>
              </a:rPr>
              <a:t> to </a:t>
            </a:r>
            <a:r>
              <a:rPr lang="en-US" sz="1400" i="1" dirty="0" smtClean="0">
                <a:solidFill>
                  <a:srgbClr val="000000"/>
                </a:solidFill>
                <a:latin typeface="Times New Roman"/>
                <a:cs typeface="Times New Roman"/>
              </a:rPr>
              <a:t>v</a:t>
            </a:r>
            <a:r>
              <a:rPr lang="en-US" sz="1400" dirty="0" smtClean="0">
                <a:solidFill>
                  <a:srgbClr val="000000"/>
                </a:solidFill>
                <a:latin typeface="Times New Roman"/>
                <a:cs typeface="Times New Roman"/>
              </a:rPr>
              <a:t> within path length </a:t>
            </a:r>
            <a:r>
              <a:rPr lang="en-US" sz="1400" i="1" dirty="0" smtClean="0">
                <a:solidFill>
                  <a:srgbClr val="000000"/>
                </a:solidFill>
                <a:latin typeface="Times New Roman"/>
                <a:cs typeface="Times New Roman"/>
              </a:rPr>
              <a:t>t</a:t>
            </a:r>
            <a:endParaRPr lang="en-US" sz="1400" i="1" dirty="0">
              <a:solidFill>
                <a:srgbClr val="000000"/>
              </a:solidFill>
              <a:latin typeface="Times New Roman"/>
              <a:cs typeface="Times New Roman"/>
            </a:endParaRPr>
          </a:p>
        </p:txBody>
      </p:sp>
      <p:cxnSp>
        <p:nvCxnSpPr>
          <p:cNvPr id="17" name="Straight Arrow Connector 16"/>
          <p:cNvCxnSpPr>
            <a:stCxn id="16" idx="0"/>
            <a:endCxn id="18" idx="2"/>
          </p:cNvCxnSpPr>
          <p:nvPr/>
        </p:nvCxnSpPr>
        <p:spPr>
          <a:xfrm flipV="1">
            <a:off x="4540254" y="5105400"/>
            <a:ext cx="7166" cy="2286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134666" y="4876800"/>
            <a:ext cx="825500" cy="228600"/>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521450" y="3733800"/>
            <a:ext cx="2889250" cy="1447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Note: </a:t>
            </a:r>
            <a:r>
              <a:rPr lang="en-US" dirty="0" smtClean="0">
                <a:solidFill>
                  <a:srgbClr val="000000"/>
                </a:solidFill>
                <a:latin typeface="Times New Roman"/>
                <a:cs typeface="Times New Roman"/>
              </a:rPr>
              <a:t>The method only considers the network information and does not consider the content information</a:t>
            </a:r>
            <a:endParaRPr lang="en-US" i="1" dirty="0">
              <a:solidFill>
                <a:srgbClr val="000000"/>
              </a:solidFill>
              <a:latin typeface="Times New Roman"/>
              <a:cs typeface="Times New Roman"/>
            </a:endParaRPr>
          </a:p>
        </p:txBody>
      </p:sp>
      <p:cxnSp>
        <p:nvCxnSpPr>
          <p:cNvPr id="19" name="Straight Connector 177"/>
          <p:cNvCxnSpPr>
            <a:endCxn id="23" idx="1"/>
          </p:cNvCxnSpPr>
          <p:nvPr/>
        </p:nvCxnSpPr>
        <p:spPr>
          <a:xfrm>
            <a:off x="8007351" y="2362204"/>
            <a:ext cx="347394" cy="258765"/>
          </a:xfrm>
          <a:prstGeom prst="line">
            <a:avLst/>
          </a:prstGeom>
          <a:ln w="190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3" cstate="print"/>
          <a:srcRect/>
          <a:stretch>
            <a:fillRect/>
          </a:stretch>
        </p:blipFill>
        <p:spPr bwMode="auto">
          <a:xfrm>
            <a:off x="8354743" y="2438400"/>
            <a:ext cx="395559" cy="365130"/>
          </a:xfrm>
          <a:prstGeom prst="rect">
            <a:avLst/>
          </a:prstGeom>
          <a:noFill/>
          <a:ln w="9525">
            <a:noFill/>
            <a:miter lim="800000"/>
            <a:headEnd/>
            <a:tailEnd/>
          </a:ln>
        </p:spPr>
      </p:pic>
      <p:cxnSp>
        <p:nvCxnSpPr>
          <p:cNvPr id="24" name="Straight Connector 170"/>
          <p:cNvCxnSpPr>
            <a:stCxn id="5" idx="3"/>
            <a:endCxn id="29" idx="1"/>
          </p:cNvCxnSpPr>
          <p:nvPr/>
        </p:nvCxnSpPr>
        <p:spPr>
          <a:xfrm flipV="1">
            <a:off x="7995306" y="1325565"/>
            <a:ext cx="507348" cy="269862"/>
          </a:xfrm>
          <a:prstGeom prst="line">
            <a:avLst/>
          </a:prstGeom>
          <a:ln w="190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3" cstate="print"/>
          <a:srcRect/>
          <a:stretch>
            <a:fillRect/>
          </a:stretch>
        </p:blipFill>
        <p:spPr bwMode="auto">
          <a:xfrm>
            <a:off x="8502651" y="1143000"/>
            <a:ext cx="395559" cy="365130"/>
          </a:xfrm>
          <a:prstGeom prst="rect">
            <a:avLst/>
          </a:prstGeom>
          <a:noFill/>
          <a:ln w="9525">
            <a:noFill/>
            <a:miter lim="800000"/>
            <a:headEnd/>
            <a:tailEnd/>
          </a:ln>
        </p:spPr>
      </p:pic>
      <p:sp>
        <p:nvSpPr>
          <p:cNvPr id="32" name="矩形 22"/>
          <p:cNvSpPr/>
          <p:nvPr/>
        </p:nvSpPr>
        <p:spPr>
          <a:xfrm>
            <a:off x="6026151" y="1828800"/>
            <a:ext cx="451477"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smtClean="0">
                <a:solidFill>
                  <a:schemeClr val="tx1"/>
                </a:solidFill>
                <a:latin typeface="Times New Roman"/>
                <a:cs typeface="Times New Roman"/>
              </a:rPr>
              <a:t>u</a:t>
            </a:r>
            <a:endParaRPr lang="zh-CN" altLang="en-US" i="1" dirty="0">
              <a:solidFill>
                <a:schemeClr val="tx1"/>
              </a:solidFill>
              <a:latin typeface="Times New Roman"/>
              <a:cs typeface="Times New Roman"/>
            </a:endParaRPr>
          </a:p>
        </p:txBody>
      </p:sp>
      <p:sp>
        <p:nvSpPr>
          <p:cNvPr id="33" name="矩形 22"/>
          <p:cNvSpPr/>
          <p:nvPr/>
        </p:nvSpPr>
        <p:spPr>
          <a:xfrm>
            <a:off x="8997951" y="1905000"/>
            <a:ext cx="451477"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a:cs typeface="Times New Roman"/>
              </a:rPr>
              <a:t>v</a:t>
            </a:r>
            <a:endParaRPr lang="zh-CN" altLang="en-US" i="1" dirty="0">
              <a:solidFill>
                <a:schemeClr val="tx1"/>
              </a:solidFill>
              <a:latin typeface="Times New Roman"/>
              <a:cs typeface="Times New Roman"/>
            </a:endParaRPr>
          </a:p>
        </p:txBody>
      </p:sp>
      <p:sp>
        <p:nvSpPr>
          <p:cNvPr id="34" name="矩形 22"/>
          <p:cNvSpPr/>
          <p:nvPr/>
        </p:nvSpPr>
        <p:spPr>
          <a:xfrm>
            <a:off x="6769100" y="2971800"/>
            <a:ext cx="2641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Times New Roman"/>
                <a:cs typeface="Times New Roman"/>
              </a:rPr>
              <a:t>Influence(</a:t>
            </a:r>
            <a:r>
              <a:rPr lang="en-US" altLang="zh-CN" i="1" dirty="0" smtClean="0">
                <a:solidFill>
                  <a:schemeClr val="tx1"/>
                </a:solidFill>
                <a:latin typeface="Times New Roman"/>
                <a:cs typeface="Times New Roman"/>
              </a:rPr>
              <a:t>u</a:t>
            </a:r>
            <a:r>
              <a:rPr lang="en-US" altLang="zh-CN" dirty="0" smtClean="0">
                <a:solidFill>
                  <a:schemeClr val="tx1"/>
                </a:solidFill>
                <a:latin typeface="Times New Roman"/>
                <a:cs typeface="Times New Roman"/>
              </a:rPr>
              <a:t>, </a:t>
            </a:r>
            <a:r>
              <a:rPr lang="en-US" altLang="zh-CN" i="1" dirty="0" smtClean="0">
                <a:solidFill>
                  <a:schemeClr val="tx1"/>
                </a:solidFill>
                <a:latin typeface="Times New Roman"/>
                <a:cs typeface="Times New Roman"/>
              </a:rPr>
              <a:t>v</a:t>
            </a:r>
            <a:r>
              <a:rPr lang="en-US" altLang="zh-CN" dirty="0" smtClean="0">
                <a:solidFill>
                  <a:schemeClr val="tx1"/>
                </a:solidFill>
                <a:latin typeface="Times New Roman"/>
                <a:cs typeface="Times New Roman"/>
              </a:rPr>
              <a:t>)</a:t>
            </a:r>
          </a:p>
          <a:p>
            <a:pPr algn="ctr"/>
            <a:r>
              <a:rPr lang="en-US" altLang="zh-CN" dirty="0" smtClean="0">
                <a:solidFill>
                  <a:schemeClr val="tx1"/>
                </a:solidFill>
                <a:latin typeface="Times New Roman"/>
                <a:cs typeface="Times New Roman"/>
              </a:rPr>
              <a:t>=0.5*0.5+0.5*0.5</a:t>
            </a:r>
            <a:endParaRPr lang="zh-CN" altLang="en-US" dirty="0">
              <a:solidFill>
                <a:schemeClr val="tx1"/>
              </a:solidFill>
              <a:latin typeface="Times New Roman"/>
              <a:cs typeface="Times New Roman"/>
            </a:endParaRPr>
          </a:p>
        </p:txBody>
      </p:sp>
      <p:sp>
        <p:nvSpPr>
          <p:cNvPr id="27" name="矩形 18"/>
          <p:cNvSpPr/>
          <p:nvPr/>
        </p:nvSpPr>
        <p:spPr>
          <a:xfrm>
            <a:off x="6858000" y="14478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0.5</a:t>
            </a:r>
            <a:endParaRPr lang="zh-CN" altLang="en-US" sz="1400" dirty="0">
              <a:solidFill>
                <a:srgbClr val="0000CC"/>
              </a:solidFill>
            </a:endParaRPr>
          </a:p>
        </p:txBody>
      </p:sp>
      <p:sp>
        <p:nvSpPr>
          <p:cNvPr id="28" name="矩形 18"/>
          <p:cNvSpPr/>
          <p:nvPr/>
        </p:nvSpPr>
        <p:spPr>
          <a:xfrm>
            <a:off x="6934200" y="2057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0.5</a:t>
            </a:r>
            <a:endParaRPr lang="zh-CN" altLang="en-US" sz="1400" dirty="0">
              <a:solidFill>
                <a:srgbClr val="0000CC"/>
              </a:solidFill>
            </a:endParaRPr>
          </a:p>
        </p:txBody>
      </p:sp>
      <p:sp>
        <p:nvSpPr>
          <p:cNvPr id="30" name="矩形 18"/>
          <p:cNvSpPr/>
          <p:nvPr/>
        </p:nvSpPr>
        <p:spPr>
          <a:xfrm>
            <a:off x="8077200" y="2057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0.5</a:t>
            </a:r>
            <a:endParaRPr lang="zh-CN" altLang="en-US" sz="1400" dirty="0">
              <a:solidFill>
                <a:srgbClr val="0000CC"/>
              </a:solidFill>
            </a:endParaRPr>
          </a:p>
        </p:txBody>
      </p:sp>
      <p:sp>
        <p:nvSpPr>
          <p:cNvPr id="31" name="矩形 18"/>
          <p:cNvSpPr/>
          <p:nvPr/>
        </p:nvSpPr>
        <p:spPr>
          <a:xfrm>
            <a:off x="8153400" y="15240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0000CC"/>
                </a:solidFill>
              </a:rPr>
              <a:t>0.5</a:t>
            </a:r>
            <a:endParaRPr lang="zh-CN" altLang="en-US" sz="1400" dirty="0">
              <a:solidFill>
                <a:srgbClr val="0000CC"/>
              </a:solidFill>
            </a:endParaRPr>
          </a:p>
        </p:txBody>
      </p:sp>
    </p:spTree>
    <p:extLst>
      <p:ext uri="{BB962C8B-B14F-4D97-AF65-F5344CB8AC3E}">
        <p14:creationId xmlns:p14="http://schemas.microsoft.com/office/powerpoint/2010/main" val="30368725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Social Influence?</a:t>
            </a:r>
            <a:endParaRPr lang="en-US" dirty="0"/>
          </a:p>
        </p:txBody>
      </p:sp>
      <p:sp>
        <p:nvSpPr>
          <p:cNvPr id="3" name="Content Placeholder 2"/>
          <p:cNvSpPr>
            <a:spLocks noGrp="1"/>
          </p:cNvSpPr>
          <p:nvPr>
            <p:ph idx="1"/>
          </p:nvPr>
        </p:nvSpPr>
        <p:spPr/>
        <p:txBody>
          <a:bodyPr/>
          <a:lstStyle/>
          <a:p>
            <a:r>
              <a:rPr lang="en-US" dirty="0"/>
              <a:t>Social influence occurs when one's </a:t>
            </a:r>
            <a:r>
              <a:rPr lang="en-US" dirty="0" smtClean="0">
                <a:solidFill>
                  <a:srgbClr val="FF0000"/>
                </a:solidFill>
              </a:rPr>
              <a:t>opinions</a:t>
            </a:r>
            <a:r>
              <a:rPr lang="en-US" dirty="0" smtClean="0"/>
              <a:t>, </a:t>
            </a:r>
            <a:r>
              <a:rPr lang="en-US" dirty="0" smtClean="0">
                <a:solidFill>
                  <a:srgbClr val="006600"/>
                </a:solidFill>
              </a:rPr>
              <a:t>emotions</a:t>
            </a:r>
            <a:r>
              <a:rPr lang="en-US" dirty="0" smtClean="0"/>
              <a:t>, </a:t>
            </a:r>
            <a:r>
              <a:rPr lang="en-US" dirty="0"/>
              <a:t>or </a:t>
            </a:r>
            <a:r>
              <a:rPr lang="en-US" dirty="0">
                <a:solidFill>
                  <a:srgbClr val="0000FF"/>
                </a:solidFill>
              </a:rPr>
              <a:t>behaviors</a:t>
            </a:r>
            <a:r>
              <a:rPr lang="en-US" dirty="0"/>
              <a:t> are affected by others, intentionally or </a:t>
            </a:r>
            <a:r>
              <a:rPr lang="en-US" dirty="0" smtClean="0"/>
              <a:t>unintentionally.</a:t>
            </a:r>
            <a:r>
              <a:rPr lang="en-US" baseline="30000" dirty="0" smtClean="0"/>
              <a:t>[1]</a:t>
            </a:r>
          </a:p>
          <a:p>
            <a:pPr lvl="1"/>
            <a:r>
              <a:rPr lang="en-US" b="1" dirty="0" smtClean="0"/>
              <a:t>Informational </a:t>
            </a:r>
            <a:r>
              <a:rPr lang="en-US" b="1" dirty="0"/>
              <a:t>social influence</a:t>
            </a:r>
            <a:r>
              <a:rPr lang="en-US" dirty="0"/>
              <a:t>: </a:t>
            </a:r>
            <a:r>
              <a:rPr lang="en-US" dirty="0" smtClean="0"/>
              <a:t>to </a:t>
            </a:r>
            <a:r>
              <a:rPr lang="en-US" dirty="0"/>
              <a:t>accept information from </a:t>
            </a:r>
            <a:r>
              <a:rPr lang="en-US" dirty="0" smtClean="0"/>
              <a:t>another;</a:t>
            </a:r>
          </a:p>
          <a:p>
            <a:pPr lvl="1"/>
            <a:r>
              <a:rPr lang="en-US" b="1" dirty="0" smtClean="0"/>
              <a:t>Normative </a:t>
            </a:r>
            <a:r>
              <a:rPr lang="en-US" b="1" dirty="0"/>
              <a:t>social influence</a:t>
            </a:r>
            <a:r>
              <a:rPr lang="en-US" dirty="0"/>
              <a:t>: </a:t>
            </a:r>
            <a:r>
              <a:rPr lang="en-US" dirty="0" smtClean="0"/>
              <a:t>to </a:t>
            </a:r>
            <a:r>
              <a:rPr lang="en-US" dirty="0"/>
              <a:t>conform to the positive expectations of others. </a:t>
            </a:r>
          </a:p>
        </p:txBody>
      </p:sp>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http://</a:t>
            </a:r>
            <a:r>
              <a:rPr lang="en-US" altLang="zh-CN" sz="1400" kern="0" dirty="0" err="1">
                <a:latin typeface="+mn-lt"/>
                <a:ea typeface="+mn-ea"/>
              </a:rPr>
              <a:t>en.wikipedia.org</a:t>
            </a:r>
            <a:r>
              <a:rPr lang="en-US" altLang="zh-CN" sz="1400" kern="0" dirty="0">
                <a:latin typeface="+mn-lt"/>
                <a:ea typeface="+mn-ea"/>
              </a:rPr>
              <a:t>/wiki/</a:t>
            </a:r>
            <a:r>
              <a:rPr lang="en-US" altLang="zh-CN" sz="1400" kern="0" dirty="0" err="1">
                <a:latin typeface="+mn-lt"/>
                <a:ea typeface="+mn-ea"/>
              </a:rPr>
              <a:t>Social_influence</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9368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a:t>
            </a:r>
            <a:endParaRPr lang="en-US" dirty="0"/>
          </a:p>
        </p:txBody>
      </p:sp>
      <p:sp>
        <p:nvSpPr>
          <p:cNvPr id="5" name="Content Placeholder 2"/>
          <p:cNvSpPr txBox="1">
            <a:spLocks/>
          </p:cNvSpPr>
          <p:nvPr/>
        </p:nvSpPr>
        <p:spPr bwMode="auto">
          <a:xfrm>
            <a:off x="908053" y="1676403"/>
            <a:ext cx="8582027"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dirty="0" smtClean="0">
                <a:solidFill>
                  <a:schemeClr val="bg1">
                    <a:lumMod val="50000"/>
                  </a:schemeClr>
                </a:solidFill>
              </a:rPr>
              <a:t>Reachability-based methods</a:t>
            </a:r>
          </a:p>
          <a:p>
            <a:r>
              <a:rPr lang="en-US" dirty="0" smtClean="0"/>
              <a:t>Structure Similarity</a:t>
            </a:r>
          </a:p>
          <a:p>
            <a:r>
              <a:rPr lang="en-US" dirty="0" smtClean="0">
                <a:solidFill>
                  <a:schemeClr val="bg1">
                    <a:lumMod val="50000"/>
                  </a:schemeClr>
                </a:solidFill>
              </a:rPr>
              <a:t>Structure + Content Similarity</a:t>
            </a:r>
          </a:p>
          <a:p>
            <a:r>
              <a:rPr lang="en-US" dirty="0" smtClean="0">
                <a:solidFill>
                  <a:schemeClr val="bg1">
                    <a:lumMod val="50000"/>
                  </a:schemeClr>
                </a:solidFill>
              </a:rPr>
              <a:t>Action-based methods</a:t>
            </a:r>
          </a:p>
          <a:p>
            <a:endParaRPr lang="en-US" dirty="0">
              <a:solidFill>
                <a:schemeClr val="bg1">
                  <a:lumMod val="50000"/>
                </a:schemeClr>
              </a:solidFill>
            </a:endParaRPr>
          </a:p>
        </p:txBody>
      </p:sp>
    </p:spTree>
    <p:extLst>
      <p:ext uri="{BB962C8B-B14F-4D97-AF65-F5344CB8AC3E}">
        <p14:creationId xmlns:p14="http://schemas.microsoft.com/office/powerpoint/2010/main" val="2045289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SimRank</a:t>
            </a:r>
            <a:endParaRPr lang="zh-CN" altLang="en-US" dirty="0"/>
          </a:p>
        </p:txBody>
      </p:sp>
      <p:sp>
        <p:nvSpPr>
          <p:cNvPr id="3" name="内容占位符 2"/>
          <p:cNvSpPr>
            <a:spLocks noGrp="1"/>
          </p:cNvSpPr>
          <p:nvPr>
            <p:ph idx="1"/>
          </p:nvPr>
        </p:nvSpPr>
        <p:spPr/>
        <p:txBody>
          <a:bodyPr/>
          <a:lstStyle/>
          <a:p>
            <a:r>
              <a:rPr lang="en-US" altLang="zh-CN" dirty="0" err="1" smtClean="0"/>
              <a:t>SimRank</a:t>
            </a:r>
            <a:r>
              <a:rPr lang="en-US" altLang="zh-CN" dirty="0" smtClean="0"/>
              <a:t> is a general similarity measure, based on a simple and intuitive graph-theoretic model </a:t>
            </a:r>
            <a:r>
              <a:rPr lang="en-US" altLang="zh-CN" sz="2000" dirty="0" smtClean="0"/>
              <a:t>(</a:t>
            </a:r>
            <a:r>
              <a:rPr lang="en-US" altLang="zh-CN" sz="2000" dirty="0" err="1" smtClean="0"/>
              <a:t>Jeh</a:t>
            </a:r>
            <a:r>
              <a:rPr lang="en-US" altLang="zh-CN" sz="2000" dirty="0" smtClean="0"/>
              <a:t> and </a:t>
            </a:r>
            <a:r>
              <a:rPr lang="en-US" altLang="zh-CN" sz="2000" dirty="0" err="1" smtClean="0"/>
              <a:t>Widom</a:t>
            </a:r>
            <a:r>
              <a:rPr lang="en-US" altLang="zh-CN" sz="2000" dirty="0" smtClean="0"/>
              <a:t>, KDD’02)</a:t>
            </a:r>
            <a:r>
              <a:rPr lang="en-US" altLang="zh-CN" dirty="0" smtClean="0"/>
              <a:t>.</a:t>
            </a:r>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graphicFrame>
        <p:nvGraphicFramePr>
          <p:cNvPr id="5" name="对象 12"/>
          <p:cNvGraphicFramePr>
            <a:graphicFrameLocks noChangeAspect="1"/>
          </p:cNvGraphicFramePr>
          <p:nvPr>
            <p:extLst>
              <p:ext uri="{D42A27DB-BD31-4B8C-83A1-F6EECF244321}">
                <p14:modId xmlns:p14="http://schemas.microsoft.com/office/powerpoint/2010/main" val="1707872969"/>
              </p:ext>
            </p:extLst>
          </p:nvPr>
        </p:nvGraphicFramePr>
        <p:xfrm>
          <a:off x="1721513" y="3429000"/>
          <a:ext cx="6260042" cy="1893888"/>
        </p:xfrm>
        <a:graphic>
          <a:graphicData uri="http://schemas.openxmlformats.org/presentationml/2006/ole">
            <mc:AlternateContent xmlns:mc="http://schemas.openxmlformats.org/markup-compatibility/2006">
              <mc:Choice xmlns:v="urn:schemas-microsoft-com:vml" Requires="v">
                <p:oleObj spid="_x0000_s19871" name="Equation" r:id="rId3" imgW="2832100" imgH="927100" progId="Equation.DSMT4">
                  <p:embed/>
                </p:oleObj>
              </mc:Choice>
              <mc:Fallback>
                <p:oleObj name="Equation" r:id="rId3" imgW="2832100" imgH="927100" progId="Equation.DSMT4">
                  <p:embed/>
                  <p:pic>
                    <p:nvPicPr>
                      <p:cNvPr id="0" name=""/>
                      <p:cNvPicPr>
                        <a:picLocks noChangeAspect="1" noChangeArrowheads="1"/>
                      </p:cNvPicPr>
                      <p:nvPr/>
                    </p:nvPicPr>
                    <p:blipFill>
                      <a:blip r:embed="rId4"/>
                      <a:srcRect/>
                      <a:stretch>
                        <a:fillRect/>
                      </a:stretch>
                    </p:blipFill>
                    <p:spPr bwMode="auto">
                      <a:xfrm>
                        <a:off x="1721513" y="3429000"/>
                        <a:ext cx="6260042" cy="189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a:t>
            </a:r>
            <a:r>
              <a:rPr lang="en-US" altLang="zh-CN" sz="1400" kern="0" dirty="0">
                <a:latin typeface="+mn-lt"/>
                <a:ea typeface="+mn-ea"/>
              </a:rPr>
              <a:t>G. </a:t>
            </a:r>
            <a:r>
              <a:rPr lang="en-US" altLang="zh-CN" sz="1400" kern="0" dirty="0" err="1">
                <a:latin typeface="+mn-lt"/>
                <a:ea typeface="+mn-ea"/>
              </a:rPr>
              <a:t>Jeh</a:t>
            </a:r>
            <a:r>
              <a:rPr lang="en-US" altLang="zh-CN" sz="1400" kern="0" dirty="0">
                <a:latin typeface="+mn-lt"/>
                <a:ea typeface="+mn-ea"/>
              </a:rPr>
              <a:t> and J. </a:t>
            </a:r>
            <a:r>
              <a:rPr lang="en-US" altLang="zh-CN" sz="1400" kern="0" dirty="0" err="1">
                <a:latin typeface="+mn-lt"/>
                <a:ea typeface="+mn-ea"/>
              </a:rPr>
              <a:t>Widom</a:t>
            </a:r>
            <a:r>
              <a:rPr lang="en-US" altLang="zh-CN" sz="1400" kern="0" dirty="0">
                <a:latin typeface="+mn-lt"/>
                <a:ea typeface="+mn-ea"/>
              </a:rPr>
              <a:t>,  </a:t>
            </a:r>
            <a:r>
              <a:rPr lang="en-US" altLang="zh-CN" sz="1400" kern="0" dirty="0" err="1">
                <a:latin typeface="+mn-lt"/>
                <a:ea typeface="+mn-ea"/>
              </a:rPr>
              <a:t>SimRank</a:t>
            </a:r>
            <a:r>
              <a:rPr lang="en-US" altLang="zh-CN" sz="1400" kern="0" dirty="0">
                <a:latin typeface="+mn-lt"/>
                <a:ea typeface="+mn-ea"/>
              </a:rPr>
              <a:t>: a measure of structural-context similarity.  </a:t>
            </a:r>
            <a:r>
              <a:rPr lang="en-US" altLang="zh-CN" sz="1400" kern="0" dirty="0" smtClean="0">
                <a:latin typeface="+mn-lt"/>
                <a:ea typeface="+mn-ea"/>
              </a:rPr>
              <a:t>In KDD, pages 538</a:t>
            </a:r>
            <a:r>
              <a:rPr lang="en-US" altLang="zh-CN" sz="1400" kern="0" dirty="0">
                <a:latin typeface="+mn-lt"/>
                <a:ea typeface="+mn-ea"/>
              </a:rPr>
              <a:t>-</a:t>
            </a:r>
            <a:r>
              <a:rPr lang="en-US" altLang="zh-CN" sz="1400" kern="0" dirty="0" smtClean="0">
                <a:latin typeface="+mn-lt"/>
                <a:ea typeface="+mn-ea"/>
              </a:rPr>
              <a:t>543, 2002.</a:t>
            </a:r>
          </a:p>
        </p:txBody>
      </p:sp>
      <p:sp>
        <p:nvSpPr>
          <p:cNvPr id="7" name="Rectangle 6"/>
          <p:cNvSpPr/>
          <p:nvPr/>
        </p:nvSpPr>
        <p:spPr>
          <a:xfrm>
            <a:off x="825500" y="5410200"/>
            <a:ext cx="2971800" cy="5334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The set of pages which have inks pointing to </a:t>
            </a:r>
            <a:r>
              <a:rPr lang="en-US" sz="1400" i="1" dirty="0" smtClean="0">
                <a:solidFill>
                  <a:srgbClr val="000000"/>
                </a:solidFill>
                <a:latin typeface="Times New Roman"/>
                <a:cs typeface="Times New Roman"/>
              </a:rPr>
              <a:t>u</a:t>
            </a:r>
            <a:endParaRPr lang="en-US" sz="1400" i="1" dirty="0">
              <a:solidFill>
                <a:srgbClr val="000000"/>
              </a:solidFill>
              <a:latin typeface="Times New Roman"/>
              <a:cs typeface="Times New Roman"/>
            </a:endParaRPr>
          </a:p>
        </p:txBody>
      </p:sp>
      <p:cxnSp>
        <p:nvCxnSpPr>
          <p:cNvPr id="8" name="Straight Arrow Connector 7"/>
          <p:cNvCxnSpPr>
            <a:stCxn id="7" idx="0"/>
            <a:endCxn id="9" idx="2"/>
          </p:cNvCxnSpPr>
          <p:nvPr/>
        </p:nvCxnSpPr>
        <p:spPr>
          <a:xfrm flipV="1">
            <a:off x="2311401" y="4343400"/>
            <a:ext cx="1362075" cy="10668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302000" y="3962400"/>
            <a:ext cx="742950" cy="381000"/>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77850" y="2895600"/>
            <a:ext cx="2724150" cy="5334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latin typeface="Times New Roman"/>
                <a:cs typeface="Times New Roman"/>
              </a:rPr>
              <a:t>C</a:t>
            </a:r>
            <a:r>
              <a:rPr lang="en-US" sz="1400" dirty="0" smtClean="0">
                <a:solidFill>
                  <a:srgbClr val="000000"/>
                </a:solidFill>
                <a:latin typeface="Times New Roman"/>
                <a:cs typeface="Times New Roman"/>
              </a:rPr>
              <a:t> is a constant between 0 and 1, e.g., C=0.8</a:t>
            </a:r>
            <a:endParaRPr lang="en-US" sz="1400" i="1" dirty="0">
              <a:solidFill>
                <a:srgbClr val="000000"/>
              </a:solidFill>
              <a:latin typeface="Times New Roman"/>
              <a:cs typeface="Times New Roman"/>
            </a:endParaRPr>
          </a:p>
        </p:txBody>
      </p:sp>
      <p:cxnSp>
        <p:nvCxnSpPr>
          <p:cNvPr id="17" name="Straight Arrow Connector 16"/>
          <p:cNvCxnSpPr>
            <a:stCxn id="16" idx="3"/>
            <a:endCxn id="18" idx="1"/>
          </p:cNvCxnSpPr>
          <p:nvPr/>
        </p:nvCxnSpPr>
        <p:spPr>
          <a:xfrm>
            <a:off x="3302000" y="3162300"/>
            <a:ext cx="412750" cy="5334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14750" y="3505200"/>
            <a:ext cx="577850" cy="381000"/>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611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Bipartite </a:t>
            </a:r>
            <a:r>
              <a:rPr lang="en-US" altLang="zh-CN" dirty="0" err="1" smtClean="0"/>
              <a:t>SimRank</a:t>
            </a:r>
            <a:endParaRPr lang="zh-CN" altLang="en-US" dirty="0"/>
          </a:p>
        </p:txBody>
      </p:sp>
      <p:pic>
        <p:nvPicPr>
          <p:cNvPr id="59394" name="Picture 2"/>
          <p:cNvPicPr>
            <a:picLocks noChangeAspect="1" noChangeArrowheads="1"/>
          </p:cNvPicPr>
          <p:nvPr/>
        </p:nvPicPr>
        <p:blipFill>
          <a:blip r:embed="rId3" cstate="print"/>
          <a:srcRect/>
          <a:stretch>
            <a:fillRect/>
          </a:stretch>
        </p:blipFill>
        <p:spPr bwMode="auto">
          <a:xfrm>
            <a:off x="6851650" y="1295404"/>
            <a:ext cx="2559050" cy="3228975"/>
          </a:xfrm>
          <a:prstGeom prst="rect">
            <a:avLst/>
          </a:prstGeom>
          <a:noFill/>
          <a:ln w="9525">
            <a:noFill/>
            <a:miter lim="800000"/>
            <a:headEnd/>
            <a:tailEnd/>
          </a:ln>
        </p:spPr>
      </p:pic>
      <p:graphicFrame>
        <p:nvGraphicFramePr>
          <p:cNvPr id="5" name="对象 12"/>
          <p:cNvGraphicFramePr>
            <a:graphicFrameLocks noChangeAspect="1"/>
          </p:cNvGraphicFramePr>
          <p:nvPr>
            <p:extLst>
              <p:ext uri="{D42A27DB-BD31-4B8C-83A1-F6EECF244321}">
                <p14:modId xmlns:p14="http://schemas.microsoft.com/office/powerpoint/2010/main" val="2917707314"/>
              </p:ext>
            </p:extLst>
          </p:nvPr>
        </p:nvGraphicFramePr>
        <p:xfrm>
          <a:off x="531419" y="4419600"/>
          <a:ext cx="6736423" cy="1828800"/>
        </p:xfrm>
        <a:graphic>
          <a:graphicData uri="http://schemas.openxmlformats.org/presentationml/2006/ole">
            <mc:AlternateContent xmlns:mc="http://schemas.openxmlformats.org/markup-compatibility/2006">
              <mc:Choice xmlns:v="urn:schemas-microsoft-com:vml" Requires="v">
                <p:oleObj spid="_x0000_s20893" name="Equation" r:id="rId4" imgW="3238500" imgH="952500" progId="Equation.DSMT4">
                  <p:embed/>
                </p:oleObj>
              </mc:Choice>
              <mc:Fallback>
                <p:oleObj name="Equation" r:id="rId4" imgW="3238500" imgH="952500" progId="Equation.DSMT4">
                  <p:embed/>
                  <p:pic>
                    <p:nvPicPr>
                      <p:cNvPr id="0" name=""/>
                      <p:cNvPicPr>
                        <a:picLocks noChangeAspect="1" noChangeArrowheads="1"/>
                      </p:cNvPicPr>
                      <p:nvPr/>
                    </p:nvPicPr>
                    <p:blipFill>
                      <a:blip r:embed="rId5"/>
                      <a:srcRect/>
                      <a:stretch>
                        <a:fillRect/>
                      </a:stretch>
                    </p:blipFill>
                    <p:spPr bwMode="auto">
                      <a:xfrm>
                        <a:off x="531419" y="4419600"/>
                        <a:ext cx="6736423" cy="1828800"/>
                      </a:xfrm>
                      <a:prstGeom prst="rect">
                        <a:avLst/>
                      </a:prstGeom>
                      <a:noFill/>
                    </p:spPr>
                  </p:pic>
                </p:oleObj>
              </mc:Fallback>
            </mc:AlternateContent>
          </a:graphicData>
        </a:graphic>
      </p:graphicFrame>
      <p:sp>
        <p:nvSpPr>
          <p:cNvPr id="6" name="Rectangle 5"/>
          <p:cNvSpPr/>
          <p:nvPr/>
        </p:nvSpPr>
        <p:spPr>
          <a:xfrm>
            <a:off x="495300" y="1447800"/>
            <a:ext cx="5943600" cy="23622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latin typeface="Times New Roman"/>
                <a:cs typeface="Times New Roman"/>
              </a:rPr>
              <a:t>Extend </a:t>
            </a:r>
            <a:r>
              <a:rPr lang="en-US" sz="2000" dirty="0">
                <a:solidFill>
                  <a:schemeClr val="tx1"/>
                </a:solidFill>
                <a:latin typeface="Times New Roman"/>
                <a:cs typeface="Times New Roman"/>
              </a:rPr>
              <a:t>the basic </a:t>
            </a:r>
            <a:r>
              <a:rPr lang="en-US" sz="2000" dirty="0" err="1">
                <a:solidFill>
                  <a:schemeClr val="tx1"/>
                </a:solidFill>
                <a:latin typeface="Times New Roman"/>
                <a:cs typeface="Times New Roman"/>
              </a:rPr>
              <a:t>SimRank</a:t>
            </a:r>
            <a:r>
              <a:rPr lang="en-US" sz="2000" dirty="0">
                <a:solidFill>
                  <a:schemeClr val="tx1"/>
                </a:solidFill>
                <a:latin typeface="Times New Roman"/>
                <a:cs typeface="Times New Roman"/>
              </a:rPr>
              <a:t> equation </a:t>
            </a:r>
            <a:r>
              <a:rPr lang="en-US" sz="2000" dirty="0" smtClean="0">
                <a:solidFill>
                  <a:schemeClr val="tx1"/>
                </a:solidFill>
                <a:latin typeface="Times New Roman"/>
                <a:cs typeface="Times New Roman"/>
              </a:rPr>
              <a:t>to </a:t>
            </a:r>
            <a:r>
              <a:rPr lang="en-US" sz="2000" dirty="0">
                <a:solidFill>
                  <a:schemeClr val="tx1"/>
                </a:solidFill>
                <a:latin typeface="Times New Roman"/>
                <a:cs typeface="Times New Roman"/>
              </a:rPr>
              <a:t>bipartite </a:t>
            </a:r>
            <a:r>
              <a:rPr lang="en-US" sz="2000" dirty="0" smtClean="0">
                <a:solidFill>
                  <a:schemeClr val="tx1"/>
                </a:solidFill>
                <a:latin typeface="Times New Roman"/>
                <a:cs typeface="Times New Roman"/>
              </a:rPr>
              <a:t>domains consisting </a:t>
            </a:r>
            <a:r>
              <a:rPr lang="en-US" sz="2000" dirty="0">
                <a:solidFill>
                  <a:schemeClr val="tx1"/>
                </a:solidFill>
                <a:latin typeface="Times New Roman"/>
                <a:cs typeface="Times New Roman"/>
              </a:rPr>
              <a:t>of two types of </a:t>
            </a:r>
            <a:r>
              <a:rPr lang="en-US" sz="2000" dirty="0" smtClean="0">
                <a:solidFill>
                  <a:schemeClr val="tx1"/>
                </a:solidFill>
                <a:latin typeface="Times New Roman"/>
                <a:cs typeface="Times New Roman"/>
              </a:rPr>
              <a:t>objects</a:t>
            </a:r>
            <a:r>
              <a:rPr lang="en-US" sz="2000" dirty="0">
                <a:solidFill>
                  <a:schemeClr val="tx1"/>
                </a:solidFill>
                <a:latin typeface="Times New Roman"/>
                <a:cs typeface="Times New Roman"/>
              </a:rPr>
              <a:t> </a:t>
            </a:r>
            <a:endParaRPr lang="en-US" sz="2000" dirty="0" smtClean="0">
              <a:solidFill>
                <a:schemeClr val="tx1"/>
              </a:solidFill>
              <a:latin typeface="Times New Roman"/>
              <a:cs typeface="Times New Roman"/>
            </a:endParaRPr>
          </a:p>
          <a:p>
            <a:r>
              <a:rPr lang="en-US" sz="2000" dirty="0" smtClean="0">
                <a:solidFill>
                  <a:schemeClr val="tx1"/>
                </a:solidFill>
                <a:latin typeface="Times New Roman"/>
                <a:cs typeface="Times New Roman"/>
              </a:rPr>
              <a:t>{A, B} and {a, b}.</a:t>
            </a:r>
          </a:p>
          <a:p>
            <a:endParaRPr lang="en-US" sz="2000" i="1" dirty="0" smtClean="0">
              <a:solidFill>
                <a:schemeClr val="tx1"/>
              </a:solidFill>
              <a:latin typeface="Times New Roman"/>
              <a:cs typeface="Times New Roman"/>
            </a:endParaRPr>
          </a:p>
          <a:p>
            <a:r>
              <a:rPr lang="en-US" sz="2000" dirty="0" smtClean="0">
                <a:solidFill>
                  <a:schemeClr val="tx1"/>
                </a:solidFill>
                <a:latin typeface="Times New Roman"/>
                <a:cs typeface="Times New Roman"/>
              </a:rPr>
              <a:t>E.g.,</a:t>
            </a:r>
          </a:p>
          <a:p>
            <a:r>
              <a:rPr lang="en-US" sz="1600" dirty="0" smtClean="0">
                <a:solidFill>
                  <a:schemeClr val="tx1"/>
                </a:solidFill>
                <a:latin typeface="Times New Roman"/>
                <a:cs typeface="Times New Roman"/>
              </a:rPr>
              <a:t>People </a:t>
            </a:r>
            <a:r>
              <a:rPr lang="en-US" sz="1600" i="1" dirty="0" smtClean="0">
                <a:solidFill>
                  <a:schemeClr val="tx1"/>
                </a:solidFill>
                <a:latin typeface="Times New Roman"/>
                <a:cs typeface="Times New Roman"/>
              </a:rPr>
              <a:t>A</a:t>
            </a:r>
            <a:r>
              <a:rPr lang="en-US" sz="1600" dirty="0" smtClean="0">
                <a:solidFill>
                  <a:schemeClr val="tx1"/>
                </a:solidFill>
                <a:latin typeface="Times New Roman"/>
                <a:cs typeface="Times New Roman"/>
              </a:rPr>
              <a:t> and </a:t>
            </a:r>
            <a:r>
              <a:rPr lang="en-US" sz="1600" i="1" dirty="0" smtClean="0">
                <a:solidFill>
                  <a:schemeClr val="tx1"/>
                </a:solidFill>
                <a:latin typeface="Times New Roman"/>
                <a:cs typeface="Times New Roman"/>
              </a:rPr>
              <a:t>B</a:t>
            </a:r>
            <a:r>
              <a:rPr lang="en-US" sz="1600" dirty="0" smtClean="0">
                <a:solidFill>
                  <a:schemeClr val="tx1"/>
                </a:solidFill>
                <a:latin typeface="Times New Roman"/>
                <a:cs typeface="Times New Roman"/>
              </a:rPr>
              <a:t> </a:t>
            </a:r>
            <a:r>
              <a:rPr lang="en-US" sz="1600" dirty="0">
                <a:solidFill>
                  <a:schemeClr val="tx1"/>
                </a:solidFill>
                <a:latin typeface="Times New Roman"/>
                <a:cs typeface="Times New Roman"/>
              </a:rPr>
              <a:t>are similar if they purchase similar items</a:t>
            </a:r>
            <a:r>
              <a:rPr lang="en-US" sz="1600" dirty="0" smtClean="0">
                <a:solidFill>
                  <a:schemeClr val="tx1"/>
                </a:solidFill>
                <a:latin typeface="Times New Roman"/>
                <a:cs typeface="Times New Roman"/>
              </a:rPr>
              <a:t>.</a:t>
            </a:r>
            <a:endParaRPr lang="en-US" sz="1600" dirty="0">
              <a:solidFill>
                <a:schemeClr val="tx1"/>
              </a:solidFill>
              <a:latin typeface="Times New Roman"/>
              <a:cs typeface="Times New Roman"/>
            </a:endParaRPr>
          </a:p>
          <a:p>
            <a:r>
              <a:rPr lang="en-US" sz="1600" dirty="0" smtClean="0">
                <a:solidFill>
                  <a:schemeClr val="tx1"/>
                </a:solidFill>
                <a:latin typeface="Times New Roman"/>
                <a:cs typeface="Times New Roman"/>
              </a:rPr>
              <a:t>Items </a:t>
            </a:r>
            <a:r>
              <a:rPr lang="en-US" sz="1600" i="1" dirty="0" smtClean="0">
                <a:solidFill>
                  <a:schemeClr val="tx1"/>
                </a:solidFill>
                <a:latin typeface="Times New Roman"/>
                <a:cs typeface="Times New Roman"/>
              </a:rPr>
              <a:t>a</a:t>
            </a:r>
            <a:r>
              <a:rPr lang="en-US" sz="1600" dirty="0" smtClean="0">
                <a:solidFill>
                  <a:schemeClr val="tx1"/>
                </a:solidFill>
                <a:latin typeface="Times New Roman"/>
                <a:cs typeface="Times New Roman"/>
              </a:rPr>
              <a:t> and </a:t>
            </a:r>
            <a:r>
              <a:rPr lang="en-US" sz="1600" i="1" dirty="0" smtClean="0">
                <a:solidFill>
                  <a:schemeClr val="tx1"/>
                </a:solidFill>
                <a:latin typeface="Times New Roman"/>
                <a:cs typeface="Times New Roman"/>
              </a:rPr>
              <a:t>b </a:t>
            </a:r>
            <a:r>
              <a:rPr lang="en-US" sz="1600" dirty="0" smtClean="0">
                <a:solidFill>
                  <a:schemeClr val="tx1"/>
                </a:solidFill>
                <a:latin typeface="Times New Roman"/>
                <a:cs typeface="Times New Roman"/>
              </a:rPr>
              <a:t>are </a:t>
            </a:r>
            <a:r>
              <a:rPr lang="en-US" sz="1600" dirty="0">
                <a:solidFill>
                  <a:schemeClr val="tx1"/>
                </a:solidFill>
                <a:latin typeface="Times New Roman"/>
                <a:cs typeface="Times New Roman"/>
              </a:rPr>
              <a:t>similar if they are purchased by similar people.</a:t>
            </a:r>
          </a:p>
        </p:txBody>
      </p:sp>
    </p:spTree>
    <p:extLst>
      <p:ext uri="{BB962C8B-B14F-4D97-AF65-F5344CB8AC3E}">
        <p14:creationId xmlns:p14="http://schemas.microsoft.com/office/powerpoint/2010/main" val="1095654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MiniMax</a:t>
            </a:r>
            <a:r>
              <a:rPr lang="en-US" altLang="zh-CN" dirty="0" smtClean="0"/>
              <a:t> Variation</a:t>
            </a:r>
            <a:endParaRPr lang="zh-CN" altLang="en-US" dirty="0"/>
          </a:p>
        </p:txBody>
      </p:sp>
      <p:graphicFrame>
        <p:nvGraphicFramePr>
          <p:cNvPr id="4" name="对象 12"/>
          <p:cNvGraphicFramePr>
            <a:graphicFrameLocks noChangeAspect="1"/>
          </p:cNvGraphicFramePr>
          <p:nvPr>
            <p:extLst>
              <p:ext uri="{D42A27DB-BD31-4B8C-83A1-F6EECF244321}">
                <p14:modId xmlns:p14="http://schemas.microsoft.com/office/powerpoint/2010/main" val="2795376483"/>
              </p:ext>
            </p:extLst>
          </p:nvPr>
        </p:nvGraphicFramePr>
        <p:xfrm>
          <a:off x="968244" y="2667000"/>
          <a:ext cx="6048509" cy="2268538"/>
        </p:xfrm>
        <a:graphic>
          <a:graphicData uri="http://schemas.openxmlformats.org/presentationml/2006/ole">
            <mc:AlternateContent xmlns:mc="http://schemas.openxmlformats.org/markup-compatibility/2006">
              <mc:Choice xmlns:v="urn:schemas-microsoft-com:vml" Requires="v">
                <p:oleObj spid="_x0000_s21917" name="Equation" r:id="rId3" imgW="2908300" imgH="1181100" progId="Equation.DSMT4">
                  <p:embed/>
                </p:oleObj>
              </mc:Choice>
              <mc:Fallback>
                <p:oleObj name="Equation" r:id="rId3" imgW="2908300" imgH="1181100" progId="Equation.DSMT4">
                  <p:embed/>
                  <p:pic>
                    <p:nvPicPr>
                      <p:cNvPr id="0" name=""/>
                      <p:cNvPicPr>
                        <a:picLocks noChangeAspect="1" noChangeArrowheads="1"/>
                      </p:cNvPicPr>
                      <p:nvPr/>
                    </p:nvPicPr>
                    <p:blipFill>
                      <a:blip r:embed="rId4"/>
                      <a:srcRect/>
                      <a:stretch>
                        <a:fillRect/>
                      </a:stretch>
                    </p:blipFill>
                    <p:spPr bwMode="auto">
                      <a:xfrm>
                        <a:off x="968244" y="2667000"/>
                        <a:ext cx="6048509" cy="2268538"/>
                      </a:xfrm>
                      <a:prstGeom prst="rect">
                        <a:avLst/>
                      </a:prstGeom>
                      <a:noFill/>
                    </p:spPr>
                  </p:pic>
                </p:oleObj>
              </mc:Fallback>
            </mc:AlternateContent>
          </a:graphicData>
        </a:graphic>
      </p:graphicFrame>
      <p:sp>
        <p:nvSpPr>
          <p:cNvPr id="5" name="Rectangle 4"/>
          <p:cNvSpPr/>
          <p:nvPr/>
        </p:nvSpPr>
        <p:spPr>
          <a:xfrm>
            <a:off x="908050" y="1371600"/>
            <a:ext cx="8089900" cy="9144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a:solidFill>
                  <a:schemeClr val="tx1"/>
                </a:solidFill>
                <a:latin typeface="Times New Roman"/>
                <a:cs typeface="Times New Roman"/>
              </a:rPr>
              <a:t>I</a:t>
            </a:r>
            <a:r>
              <a:rPr lang="en-US" sz="2000" dirty="0" smtClean="0">
                <a:solidFill>
                  <a:schemeClr val="tx1"/>
                </a:solidFill>
                <a:latin typeface="Times New Roman"/>
                <a:cs typeface="Times New Roman"/>
              </a:rPr>
              <a:t>n some cases, e.g., course similarity, we are more care about the maximal similarity of two neighbors. </a:t>
            </a:r>
          </a:p>
        </p:txBody>
      </p:sp>
      <p:sp>
        <p:nvSpPr>
          <p:cNvPr id="6" name="Rectangle 5"/>
          <p:cNvSpPr/>
          <p:nvPr/>
        </p:nvSpPr>
        <p:spPr>
          <a:xfrm>
            <a:off x="6769100" y="4495800"/>
            <a:ext cx="2889250" cy="1447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Note: </a:t>
            </a:r>
            <a:r>
              <a:rPr lang="en-US" dirty="0" smtClean="0">
                <a:solidFill>
                  <a:srgbClr val="000000"/>
                </a:solidFill>
                <a:latin typeface="Times New Roman"/>
                <a:cs typeface="Times New Roman"/>
              </a:rPr>
              <a:t>Again, the method only considers the network information.</a:t>
            </a:r>
            <a:endParaRPr lang="en-US" i="1" dirty="0">
              <a:solidFill>
                <a:srgbClr val="000000"/>
              </a:solidFill>
              <a:latin typeface="Times New Roman"/>
              <a:cs typeface="Times New Roman"/>
            </a:endParaRPr>
          </a:p>
        </p:txBody>
      </p:sp>
    </p:spTree>
    <p:extLst>
      <p:ext uri="{BB962C8B-B14F-4D97-AF65-F5344CB8AC3E}">
        <p14:creationId xmlns:p14="http://schemas.microsoft.com/office/powerpoint/2010/main" val="35126252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a:t>
            </a:r>
            <a:endParaRPr lang="en-US" dirty="0"/>
          </a:p>
        </p:txBody>
      </p:sp>
      <p:sp>
        <p:nvSpPr>
          <p:cNvPr id="5" name="Content Placeholder 2"/>
          <p:cNvSpPr>
            <a:spLocks noGrp="1"/>
          </p:cNvSpPr>
          <p:nvPr>
            <p:ph idx="1"/>
          </p:nvPr>
        </p:nvSpPr>
        <p:spPr>
          <a:xfrm>
            <a:off x="908053" y="1676403"/>
            <a:ext cx="8582027" cy="4449763"/>
          </a:xfrm>
        </p:spPr>
        <p:txBody>
          <a:bodyPr/>
          <a:lstStyle/>
          <a:p>
            <a:r>
              <a:rPr lang="en-US" dirty="0" smtClean="0">
                <a:solidFill>
                  <a:srgbClr val="7F7F7F"/>
                </a:solidFill>
              </a:rPr>
              <a:t>Reachability-based methods</a:t>
            </a:r>
          </a:p>
          <a:p>
            <a:r>
              <a:rPr lang="en-US" dirty="0" smtClean="0">
                <a:solidFill>
                  <a:srgbClr val="7F7F7F"/>
                </a:solidFill>
              </a:rPr>
              <a:t>Structure Similarity</a:t>
            </a:r>
            <a:endParaRPr lang="en-US" dirty="0">
              <a:solidFill>
                <a:srgbClr val="7F7F7F"/>
              </a:solidFill>
            </a:endParaRPr>
          </a:p>
          <a:p>
            <a:r>
              <a:rPr lang="en-US" dirty="0" smtClean="0"/>
              <a:t>Structure + Content Similarity</a:t>
            </a:r>
          </a:p>
          <a:p>
            <a:r>
              <a:rPr lang="en-US" dirty="0" smtClean="0">
                <a:solidFill>
                  <a:schemeClr val="bg1">
                    <a:lumMod val="50000"/>
                  </a:schemeClr>
                </a:solidFill>
              </a:rPr>
              <a:t>Action-based methods</a:t>
            </a:r>
          </a:p>
          <a:p>
            <a:endParaRPr lang="en-US" dirty="0"/>
          </a:p>
        </p:txBody>
      </p:sp>
    </p:spTree>
    <p:extLst>
      <p:ext uri="{BB962C8B-B14F-4D97-AF65-F5344CB8AC3E}">
        <p14:creationId xmlns:p14="http://schemas.microsoft.com/office/powerpoint/2010/main" val="2956261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88913"/>
            <a:ext cx="9906000" cy="792162"/>
          </a:xfrm>
        </p:spPr>
        <p:txBody>
          <a:bodyPr/>
          <a:lstStyle/>
          <a:p>
            <a:pPr eaLnBrk="1" hangingPunct="1"/>
            <a:r>
              <a:rPr lang="en-US" altLang="zh-CN" sz="4000" dirty="0" smtClean="0"/>
              <a:t>Topic-based Social Influence Analysis </a:t>
            </a:r>
            <a:endParaRPr lang="zh-CN" altLang="en-US" sz="4000" dirty="0" smtClean="0"/>
          </a:p>
        </p:txBody>
      </p:sp>
      <p:sp>
        <p:nvSpPr>
          <p:cNvPr id="18435" name="Rectangle 3"/>
          <p:cNvSpPr>
            <a:spLocks noGrp="1" noChangeArrowheads="1"/>
          </p:cNvSpPr>
          <p:nvPr>
            <p:ph type="body" idx="1"/>
          </p:nvPr>
        </p:nvSpPr>
        <p:spPr>
          <a:xfrm>
            <a:off x="247650" y="1219201"/>
            <a:ext cx="9328150" cy="5427693"/>
          </a:xfrm>
        </p:spPr>
        <p:txBody>
          <a:bodyPr/>
          <a:lstStyle/>
          <a:p>
            <a:pPr eaLnBrk="1" hangingPunct="1"/>
            <a:r>
              <a:rPr lang="en-US" altLang="zh-CN" dirty="0" smtClean="0"/>
              <a:t>Social network -&gt; Topical influence network</a:t>
            </a:r>
            <a:endParaRPr lang="zh-CN" altLang="en-US" dirty="0" smtClean="0"/>
          </a:p>
        </p:txBody>
      </p:sp>
      <p:pic>
        <p:nvPicPr>
          <p:cNvPr id="2051" name="Picture 3" descr="C:\JieTang\Privacy\Paper\Topic Model\social influence analysis\pic\example2.emf"/>
          <p:cNvPicPr>
            <a:picLocks noChangeAspect="1" noChangeArrowheads="1"/>
          </p:cNvPicPr>
          <p:nvPr/>
        </p:nvPicPr>
        <p:blipFill>
          <a:blip r:embed="rId3" cstate="print"/>
          <a:srcRect/>
          <a:stretch>
            <a:fillRect/>
          </a:stretch>
        </p:blipFill>
        <p:spPr bwMode="auto">
          <a:xfrm>
            <a:off x="488508" y="2057401"/>
            <a:ext cx="9042574" cy="4284476"/>
          </a:xfrm>
          <a:prstGeom prst="rect">
            <a:avLst/>
          </a:prstGeom>
          <a:noFill/>
        </p:spPr>
      </p:pic>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J. </a:t>
            </a:r>
            <a:r>
              <a:rPr lang="en-US" altLang="zh-CN" sz="1400" kern="0" dirty="0">
                <a:latin typeface="+mn-lt"/>
                <a:ea typeface="+mn-ea"/>
              </a:rPr>
              <a:t>Tang, </a:t>
            </a:r>
            <a:r>
              <a:rPr lang="en-US" altLang="zh-CN" sz="1400" kern="0" dirty="0" smtClean="0">
                <a:latin typeface="+mn-lt"/>
                <a:ea typeface="+mn-ea"/>
              </a:rPr>
              <a:t>J. Sun</a:t>
            </a:r>
            <a:r>
              <a:rPr lang="en-US" altLang="zh-CN" sz="1400" kern="0" dirty="0">
                <a:latin typeface="+mn-lt"/>
                <a:ea typeface="+mn-ea"/>
              </a:rPr>
              <a:t>, </a:t>
            </a:r>
            <a:r>
              <a:rPr lang="en-US" altLang="zh-CN" sz="1400" kern="0" dirty="0" smtClean="0">
                <a:latin typeface="+mn-lt"/>
                <a:ea typeface="+mn-ea"/>
              </a:rPr>
              <a:t>C. </a:t>
            </a:r>
            <a:r>
              <a:rPr lang="en-US" altLang="zh-CN" sz="1400" kern="0" dirty="0">
                <a:latin typeface="+mn-lt"/>
                <a:ea typeface="+mn-ea"/>
              </a:rPr>
              <a:t>Wang, and </a:t>
            </a:r>
            <a:r>
              <a:rPr lang="en-US" altLang="zh-CN" sz="1400" kern="0" dirty="0" smtClean="0">
                <a:latin typeface="+mn-lt"/>
                <a:ea typeface="+mn-ea"/>
              </a:rPr>
              <a:t>Z. </a:t>
            </a:r>
            <a:r>
              <a:rPr lang="en-US" altLang="zh-CN" sz="1400" kern="0" dirty="0">
                <a:latin typeface="+mn-lt"/>
                <a:ea typeface="+mn-ea"/>
              </a:rPr>
              <a:t>Yang. Social Influence Analysis in Large-scale Networks. </a:t>
            </a:r>
            <a:r>
              <a:rPr lang="en-US" altLang="zh-CN" sz="1400" kern="0" dirty="0" smtClean="0">
                <a:latin typeface="+mn-lt"/>
                <a:ea typeface="+mn-ea"/>
              </a:rPr>
              <a:t>In KDD’09, pages </a:t>
            </a:r>
            <a:r>
              <a:rPr lang="en-US" altLang="zh-CN" sz="1400" kern="0" dirty="0">
                <a:latin typeface="+mn-lt"/>
                <a:ea typeface="+mn-ea"/>
              </a:rPr>
              <a:t>807-</a:t>
            </a:r>
            <a:r>
              <a:rPr lang="en-US" altLang="zh-CN" sz="1400" kern="0" dirty="0" smtClean="0">
                <a:latin typeface="+mn-lt"/>
                <a:ea typeface="+mn-ea"/>
              </a:rPr>
              <a:t>816, 2009. </a:t>
            </a:r>
            <a:endParaRPr lang="en-US" altLang="zh-CN" sz="1400" kern="0" dirty="0">
              <a:latin typeface="+mn-lt"/>
              <a:ea typeface="+mn-ea"/>
            </a:endParaRPr>
          </a:p>
        </p:txBody>
      </p:sp>
    </p:spTree>
    <p:extLst>
      <p:ext uri="{BB962C8B-B14F-4D97-AF65-F5344CB8AC3E}">
        <p14:creationId xmlns:p14="http://schemas.microsoft.com/office/powerpoint/2010/main" val="3840369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altLang="zh-CN" sz="3600" dirty="0" smtClean="0"/>
              <a:t>The Solution: Topical Affinity Propagation</a:t>
            </a:r>
            <a:endParaRPr lang="zh-CN" altLang="en-US" sz="3600" dirty="0" smtClean="0"/>
          </a:p>
        </p:txBody>
      </p:sp>
      <p:sp>
        <p:nvSpPr>
          <p:cNvPr id="58371" name="Rectangle 3"/>
          <p:cNvSpPr>
            <a:spLocks noGrp="1" noChangeArrowheads="1"/>
          </p:cNvSpPr>
          <p:nvPr>
            <p:ph type="body" idx="4294967295"/>
          </p:nvPr>
        </p:nvSpPr>
        <p:spPr>
          <a:xfrm>
            <a:off x="1073152" y="2209800"/>
            <a:ext cx="8416933" cy="3916362"/>
          </a:xfrm>
        </p:spPr>
        <p:txBody>
          <a:bodyPr/>
          <a:lstStyle/>
          <a:p>
            <a:pPr eaLnBrk="1" hangingPunct="1">
              <a:spcBef>
                <a:spcPts val="1200"/>
              </a:spcBef>
            </a:pPr>
            <a:r>
              <a:rPr lang="en-US" altLang="zh-CN" dirty="0" smtClean="0"/>
              <a:t>Topical Affinity Propagation </a:t>
            </a:r>
            <a:endParaRPr lang="zh-CN" altLang="en-US" dirty="0" smtClean="0"/>
          </a:p>
          <a:p>
            <a:pPr lvl="1" eaLnBrk="1" hangingPunct="1">
              <a:spcBef>
                <a:spcPts val="1200"/>
              </a:spcBef>
            </a:pPr>
            <a:r>
              <a:rPr lang="en-US" altLang="zh-CN" dirty="0" smtClean="0"/>
              <a:t>Topical Factor Graph model</a:t>
            </a:r>
            <a:endParaRPr lang="zh-CN" altLang="en-US" dirty="0" smtClean="0"/>
          </a:p>
          <a:p>
            <a:pPr lvl="1" eaLnBrk="1" hangingPunct="1">
              <a:spcBef>
                <a:spcPts val="1200"/>
              </a:spcBef>
            </a:pPr>
            <a:r>
              <a:rPr lang="en-US" altLang="zh-CN" dirty="0" smtClean="0"/>
              <a:t>Efficient learning algorithm</a:t>
            </a:r>
          </a:p>
          <a:p>
            <a:pPr lvl="1" eaLnBrk="1" hangingPunct="1">
              <a:spcBef>
                <a:spcPts val="1200"/>
              </a:spcBef>
            </a:pPr>
            <a:r>
              <a:rPr lang="en-US" altLang="zh-CN" dirty="0" smtClean="0"/>
              <a:t>Distributed implementation</a:t>
            </a:r>
            <a:endParaRPr lang="zh-CN" altLang="en-US" dirty="0" smtClean="0"/>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Jie </a:t>
            </a:r>
            <a:r>
              <a:rPr lang="en-US" altLang="zh-CN" sz="1400" kern="0" dirty="0">
                <a:latin typeface="+mn-lt"/>
                <a:ea typeface="+mn-ea"/>
              </a:rPr>
              <a:t>Tang, </a:t>
            </a:r>
            <a:r>
              <a:rPr lang="en-US" altLang="zh-CN" sz="1400" kern="0" dirty="0" err="1">
                <a:latin typeface="+mn-lt"/>
                <a:ea typeface="+mn-ea"/>
              </a:rPr>
              <a:t>Jimeng</a:t>
            </a:r>
            <a:r>
              <a:rPr lang="en-US" altLang="zh-CN" sz="1400" kern="0" dirty="0">
                <a:latin typeface="+mn-lt"/>
                <a:ea typeface="+mn-ea"/>
              </a:rPr>
              <a:t> Sun, Chi Wang, and </a:t>
            </a:r>
            <a:r>
              <a:rPr lang="en-US" altLang="zh-CN" sz="1400" kern="0" dirty="0" err="1">
                <a:latin typeface="+mn-lt"/>
                <a:ea typeface="+mn-ea"/>
              </a:rPr>
              <a:t>Zi</a:t>
            </a:r>
            <a:r>
              <a:rPr lang="en-US" altLang="zh-CN" sz="1400" kern="0" dirty="0">
                <a:latin typeface="+mn-lt"/>
                <a:ea typeface="+mn-ea"/>
              </a:rPr>
              <a:t> Yang. Social Influence Analysis in Large-scale Networks. </a:t>
            </a:r>
            <a:r>
              <a:rPr lang="en-US" altLang="zh-CN" sz="1400" kern="0" dirty="0" smtClean="0">
                <a:latin typeface="+mn-lt"/>
                <a:ea typeface="+mn-ea"/>
              </a:rPr>
              <a:t>In KDD, pages </a:t>
            </a:r>
            <a:r>
              <a:rPr lang="en-US" altLang="zh-CN" sz="1400" kern="0" dirty="0">
                <a:latin typeface="+mn-lt"/>
                <a:ea typeface="+mn-ea"/>
              </a:rPr>
              <a:t>807-</a:t>
            </a:r>
            <a:r>
              <a:rPr lang="en-US" altLang="zh-CN" sz="1400" kern="0" dirty="0" smtClean="0">
                <a:latin typeface="+mn-lt"/>
                <a:ea typeface="+mn-ea"/>
              </a:rPr>
              <a:t>816, 2009. </a:t>
            </a:r>
            <a:endParaRPr lang="en-US" altLang="zh-CN" sz="1400" kern="0" dirty="0">
              <a:latin typeface="+mn-lt"/>
              <a:ea typeface="+mn-ea"/>
            </a:endParaRPr>
          </a:p>
        </p:txBody>
      </p:sp>
    </p:spTree>
    <p:extLst>
      <p:ext uri="{BB962C8B-B14F-4D97-AF65-F5344CB8AC3E}">
        <p14:creationId xmlns:p14="http://schemas.microsoft.com/office/powerpoint/2010/main" val="2881349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Topical Factor Graph (TFG) Model</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858993" y="1116045"/>
            <a:ext cx="6038850" cy="4686300"/>
          </a:xfrm>
          <a:prstGeom prst="rect">
            <a:avLst/>
          </a:prstGeom>
          <a:noFill/>
          <a:ln w="9525">
            <a:noFill/>
            <a:miter lim="800000"/>
            <a:headEnd/>
            <a:tailEnd/>
          </a:ln>
        </p:spPr>
      </p:pic>
      <p:sp>
        <p:nvSpPr>
          <p:cNvPr id="5" name="Oval 4"/>
          <p:cNvSpPr/>
          <p:nvPr/>
        </p:nvSpPr>
        <p:spPr>
          <a:xfrm>
            <a:off x="3662280" y="4840376"/>
            <a:ext cx="474669" cy="4746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14" idx="3"/>
            <a:endCxn id="12" idx="2"/>
          </p:cNvCxnSpPr>
          <p:nvPr/>
        </p:nvCxnSpPr>
        <p:spPr>
          <a:xfrm flipV="1">
            <a:off x="2785967" y="2594823"/>
            <a:ext cx="876312" cy="308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61962" y="4451364"/>
            <a:ext cx="1716112" cy="58420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Node/user</a:t>
            </a:r>
            <a:endParaRPr lang="en-US" dirty="0">
              <a:solidFill>
                <a:schemeClr val="tx1"/>
              </a:solidFill>
            </a:endParaRPr>
          </a:p>
        </p:txBody>
      </p:sp>
      <p:sp>
        <p:nvSpPr>
          <p:cNvPr id="12" name="Oval 11"/>
          <p:cNvSpPr/>
          <p:nvPr/>
        </p:nvSpPr>
        <p:spPr>
          <a:xfrm>
            <a:off x="3662280" y="2357492"/>
            <a:ext cx="474669" cy="4746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5389" y="2078019"/>
            <a:ext cx="2360578" cy="10953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chemeClr val="tx1"/>
                </a:solidFill>
              </a:rPr>
              <a:t>Nodes that have the highest influence on the current node</a:t>
            </a:r>
            <a:endParaRPr lang="en-US" dirty="0">
              <a:solidFill>
                <a:schemeClr val="tx1"/>
              </a:solidFill>
            </a:endParaRPr>
          </a:p>
        </p:txBody>
      </p:sp>
      <p:cxnSp>
        <p:nvCxnSpPr>
          <p:cNvPr id="19" name="Straight Arrow Connector 18"/>
          <p:cNvCxnSpPr>
            <a:stCxn id="9" idx="3"/>
            <a:endCxn id="5" idx="2"/>
          </p:cNvCxnSpPr>
          <p:nvPr/>
        </p:nvCxnSpPr>
        <p:spPr>
          <a:xfrm>
            <a:off x="3078070" y="4743469"/>
            <a:ext cx="584208" cy="3342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8417" y="5619785"/>
            <a:ext cx="9151995" cy="7635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CC"/>
                </a:solidFill>
              </a:rPr>
              <a:t>The problem is cast as</a:t>
            </a:r>
            <a:r>
              <a:rPr lang="en-US" dirty="0" smtClean="0">
                <a:solidFill>
                  <a:srgbClr val="0000CC"/>
                </a:solidFill>
              </a:rPr>
              <a:t> identifying which node has the </a:t>
            </a:r>
            <a:r>
              <a:rPr lang="en-US" b="1" dirty="0" smtClean="0">
                <a:solidFill>
                  <a:srgbClr val="0000CC"/>
                </a:solidFill>
              </a:rPr>
              <a:t>highest probability </a:t>
            </a:r>
            <a:r>
              <a:rPr lang="en-US" dirty="0" smtClean="0">
                <a:solidFill>
                  <a:srgbClr val="0000CC"/>
                </a:solidFill>
              </a:rPr>
              <a:t>to </a:t>
            </a:r>
            <a:r>
              <a:rPr lang="en-US" b="1" dirty="0" smtClean="0">
                <a:solidFill>
                  <a:srgbClr val="0000CC"/>
                </a:solidFill>
              </a:rPr>
              <a:t>influence</a:t>
            </a:r>
            <a:r>
              <a:rPr lang="en-US" dirty="0" smtClean="0">
                <a:solidFill>
                  <a:srgbClr val="0000CC"/>
                </a:solidFill>
              </a:rPr>
              <a:t> another node on a </a:t>
            </a:r>
            <a:r>
              <a:rPr lang="en-US" b="1" dirty="0" smtClean="0">
                <a:solidFill>
                  <a:srgbClr val="0000CC"/>
                </a:solidFill>
              </a:rPr>
              <a:t>specific topic </a:t>
            </a:r>
            <a:r>
              <a:rPr lang="en-US" dirty="0" smtClean="0">
                <a:solidFill>
                  <a:srgbClr val="0000CC"/>
                </a:solidFill>
              </a:rPr>
              <a:t>along with the edge.</a:t>
            </a:r>
            <a:endParaRPr lang="en-US" dirty="0">
              <a:solidFill>
                <a:srgbClr val="0000CC"/>
              </a:solidFill>
            </a:endParaRPr>
          </a:p>
        </p:txBody>
      </p:sp>
      <p:cxnSp>
        <p:nvCxnSpPr>
          <p:cNvPr id="26" name="Straight Arrow Connector 25"/>
          <p:cNvCxnSpPr>
            <a:stCxn id="29" idx="3"/>
          </p:cNvCxnSpPr>
          <p:nvPr/>
        </p:nvCxnSpPr>
        <p:spPr>
          <a:xfrm>
            <a:off x="3017812" y="1566841"/>
            <a:ext cx="1424007" cy="6937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301701" y="1274733"/>
            <a:ext cx="1716112" cy="58420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Social link</a:t>
            </a:r>
            <a:endParaRPr lang="en-US" dirty="0">
              <a:solidFill>
                <a:schemeClr val="tx1"/>
              </a:solidFill>
            </a:endParaRPr>
          </a:p>
        </p:txBody>
      </p:sp>
    </p:spTree>
    <p:custDataLst>
      <p:tags r:id="rId1"/>
    </p:custDataLst>
    <p:extLst>
      <p:ext uri="{BB962C8B-B14F-4D97-AF65-F5344CB8AC3E}">
        <p14:creationId xmlns:p14="http://schemas.microsoft.com/office/powerpoint/2010/main" val="41620407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4" grpId="0" animBg="1"/>
      <p:bldP spid="25" grpId="0" animBg="1"/>
      <p:bldP spid="2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350849" y="1196980"/>
            <a:ext cx="9139237" cy="4422805"/>
          </a:xfrm>
        </p:spPr>
        <p:txBody>
          <a:bodyPr/>
          <a:lstStyle/>
          <a:p>
            <a:endParaRPr lang="en-US" dirty="0" smtClean="0">
              <a:solidFill>
                <a:srgbClr val="0000CC"/>
              </a:solidFill>
            </a:endParaRPr>
          </a:p>
          <a:p>
            <a:endParaRPr lang="en-US" dirty="0" smtClean="0">
              <a:solidFill>
                <a:srgbClr val="0000CC"/>
              </a:solidFill>
            </a:endParaRPr>
          </a:p>
          <a:p>
            <a:pPr>
              <a:buFontTx/>
              <a:buNone/>
            </a:pPr>
            <a:endParaRPr lang="en-US" i="1" dirty="0" smtClean="0">
              <a:solidFill>
                <a:srgbClr val="0000CC"/>
              </a:solidFill>
            </a:endParaRPr>
          </a:p>
          <a:p>
            <a:pPr>
              <a:buFontTx/>
              <a:buNone/>
            </a:pPr>
            <a:endParaRPr lang="en-US" i="1" dirty="0" smtClean="0">
              <a:solidFill>
                <a:srgbClr val="0000CC"/>
              </a:solidFill>
            </a:endParaRPr>
          </a:p>
          <a:p>
            <a:pPr>
              <a:buFontTx/>
              <a:buNone/>
            </a:pPr>
            <a:endParaRPr lang="en-US" sz="2800" i="1" dirty="0" smtClean="0">
              <a:solidFill>
                <a:srgbClr val="0000CC"/>
              </a:solidFill>
            </a:endParaRPr>
          </a:p>
          <a:p>
            <a:pPr>
              <a:buFontTx/>
              <a:buNone/>
            </a:pPr>
            <a:endParaRPr lang="en-US" sz="2800" i="1" dirty="0" smtClean="0">
              <a:solidFill>
                <a:srgbClr val="0000CC"/>
              </a:solidFill>
            </a:endParaRPr>
          </a:p>
          <a:p>
            <a:r>
              <a:rPr lang="en-US" altLang="zh-CN" dirty="0" smtClean="0">
                <a:solidFill>
                  <a:srgbClr val="0000CC"/>
                </a:solidFill>
              </a:rPr>
              <a:t>The learning task is to find a configuration for all </a:t>
            </a:r>
            <a:r>
              <a:rPr lang="en-US" altLang="zh-CN" dirty="0" smtClean="0">
                <a:solidFill>
                  <a:srgbClr val="FF0000"/>
                </a:solidFill>
              </a:rPr>
              <a:t>{</a:t>
            </a:r>
            <a:r>
              <a:rPr lang="en-US" altLang="zh-CN" dirty="0" err="1" smtClean="0">
                <a:solidFill>
                  <a:srgbClr val="FF0000"/>
                </a:solidFill>
              </a:rPr>
              <a:t>y</a:t>
            </a:r>
            <a:r>
              <a:rPr lang="en-US" altLang="zh-CN" baseline="-25000" dirty="0" err="1" smtClean="0">
                <a:solidFill>
                  <a:srgbClr val="FF0000"/>
                </a:solidFill>
              </a:rPr>
              <a:t>i</a:t>
            </a:r>
            <a:r>
              <a:rPr lang="en-US" altLang="zh-CN" dirty="0" smtClean="0">
                <a:solidFill>
                  <a:srgbClr val="FF0000"/>
                </a:solidFill>
              </a:rPr>
              <a:t>} </a:t>
            </a:r>
            <a:r>
              <a:rPr lang="en-US" altLang="zh-CN" dirty="0" smtClean="0">
                <a:solidFill>
                  <a:srgbClr val="0000CC"/>
                </a:solidFill>
              </a:rPr>
              <a:t>to maximize the joint probability.</a:t>
            </a:r>
          </a:p>
        </p:txBody>
      </p:sp>
      <p:sp>
        <p:nvSpPr>
          <p:cNvPr id="14341" name="Title 7"/>
          <p:cNvSpPr>
            <a:spLocks noGrp="1"/>
          </p:cNvSpPr>
          <p:nvPr>
            <p:ph type="title"/>
          </p:nvPr>
        </p:nvSpPr>
        <p:spPr>
          <a:xfrm>
            <a:off x="498415" y="69804"/>
            <a:ext cx="8915400" cy="1143000"/>
          </a:xfrm>
        </p:spPr>
        <p:txBody>
          <a:bodyPr/>
          <a:lstStyle/>
          <a:p>
            <a:r>
              <a:rPr lang="en-US" altLang="zh-CN" dirty="0" smtClean="0"/>
              <a:t>Topical Factor Graph (TFG)</a:t>
            </a:r>
            <a:endParaRPr lang="en-US" sz="3200" dirty="0" smtClean="0"/>
          </a:p>
        </p:txBody>
      </p:sp>
      <p:pic>
        <p:nvPicPr>
          <p:cNvPr id="111619" name="Picture 3"/>
          <p:cNvPicPr>
            <a:picLocks noChangeAspect="1" noChangeArrowheads="1"/>
          </p:cNvPicPr>
          <p:nvPr/>
        </p:nvPicPr>
        <p:blipFill>
          <a:blip r:embed="rId4" cstate="print">
            <a:duotone>
              <a:prstClr val="black"/>
              <a:schemeClr val="accent2">
                <a:tint val="45000"/>
                <a:satMod val="400000"/>
              </a:schemeClr>
            </a:duotone>
            <a:lum bright="6000" contrast="6000"/>
          </a:blip>
          <a:srcRect/>
          <a:stretch>
            <a:fillRect/>
          </a:stretch>
        </p:blipFill>
        <p:spPr bwMode="auto">
          <a:xfrm>
            <a:off x="1265190" y="2202010"/>
            <a:ext cx="5549976" cy="2103307"/>
          </a:xfrm>
          <a:prstGeom prst="rect">
            <a:avLst/>
          </a:prstGeom>
          <a:solidFill>
            <a:srgbClr val="FFFFCC"/>
          </a:solidFill>
          <a:ln w="9525">
            <a:noFill/>
            <a:miter lim="800000"/>
            <a:headEnd/>
            <a:tailEnd/>
          </a:ln>
          <a:effectLst/>
        </p:spPr>
      </p:pic>
      <p:sp>
        <p:nvSpPr>
          <p:cNvPr id="5" name="Rectangle 4"/>
          <p:cNvSpPr/>
          <p:nvPr/>
        </p:nvSpPr>
        <p:spPr>
          <a:xfrm>
            <a:off x="388876" y="1530324"/>
            <a:ext cx="3979919" cy="58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CC"/>
                </a:solidFill>
              </a:rPr>
              <a:t>Objective function:</a:t>
            </a:r>
            <a:endParaRPr lang="en-US" sz="3200" dirty="0">
              <a:solidFill>
                <a:srgbClr val="0000CC"/>
              </a:solidFill>
            </a:endParaRPr>
          </a:p>
        </p:txBody>
      </p:sp>
      <p:sp>
        <p:nvSpPr>
          <p:cNvPr id="6" name="Rectangle 5"/>
          <p:cNvSpPr/>
          <p:nvPr/>
        </p:nvSpPr>
        <p:spPr>
          <a:xfrm>
            <a:off x="7326348" y="2676674"/>
            <a:ext cx="2178012" cy="584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FF0000"/>
                </a:solidFill>
              </a:rPr>
              <a:t>1. How to define?</a:t>
            </a:r>
            <a:endParaRPr lang="en-US" dirty="0">
              <a:solidFill>
                <a:srgbClr val="FF0000"/>
              </a:solidFill>
            </a:endParaRPr>
          </a:p>
        </p:txBody>
      </p:sp>
      <p:sp>
        <p:nvSpPr>
          <p:cNvPr id="7" name="Rectangle 6"/>
          <p:cNvSpPr/>
          <p:nvPr/>
        </p:nvSpPr>
        <p:spPr>
          <a:xfrm>
            <a:off x="4113204" y="2384570"/>
            <a:ext cx="2665450" cy="58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ectangle 7"/>
          <p:cNvSpPr/>
          <p:nvPr/>
        </p:nvSpPr>
        <p:spPr>
          <a:xfrm>
            <a:off x="5099053" y="3443447"/>
            <a:ext cx="1606574" cy="58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8"/>
          <p:cNvSpPr/>
          <p:nvPr/>
        </p:nvSpPr>
        <p:spPr>
          <a:xfrm>
            <a:off x="2324066" y="3406934"/>
            <a:ext cx="1606574" cy="58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1" name="Straight Arrow Connector 10"/>
          <p:cNvCxnSpPr>
            <a:stCxn id="6" idx="1"/>
            <a:endCxn id="7" idx="3"/>
          </p:cNvCxnSpPr>
          <p:nvPr/>
        </p:nvCxnSpPr>
        <p:spPr>
          <a:xfrm rot="10800000">
            <a:off x="6778655" y="2676674"/>
            <a:ext cx="547695" cy="2921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1"/>
            <a:endCxn id="8" idx="3"/>
          </p:cNvCxnSpPr>
          <p:nvPr/>
        </p:nvCxnSpPr>
        <p:spPr>
          <a:xfrm rot="10800000" flipV="1">
            <a:off x="6705626" y="2968781"/>
            <a:ext cx="620720" cy="7667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a:endCxn id="9" idx="3"/>
          </p:cNvCxnSpPr>
          <p:nvPr/>
        </p:nvCxnSpPr>
        <p:spPr>
          <a:xfrm rot="10800000" flipV="1">
            <a:off x="3930641" y="2968778"/>
            <a:ext cx="3395709" cy="730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1" idx="1"/>
          </p:cNvCxnSpPr>
          <p:nvPr/>
        </p:nvCxnSpPr>
        <p:spPr>
          <a:xfrm rot="10800000" flipV="1">
            <a:off x="6815167" y="3662528"/>
            <a:ext cx="474669" cy="1095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289834" y="3370421"/>
            <a:ext cx="2446371" cy="584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FF0000"/>
                </a:solidFill>
              </a:rPr>
              <a:t>2. How to optimize?</a:t>
            </a:r>
            <a:endParaRPr lang="en-US" dirty="0">
              <a:solidFill>
                <a:srgbClr val="FF0000"/>
              </a:solidFill>
            </a:endParaRPr>
          </a:p>
        </p:txBody>
      </p:sp>
    </p:spTree>
    <p:custDataLst>
      <p:tags r:id="rId1"/>
    </p:custDataLst>
    <p:extLst>
      <p:ext uri="{BB962C8B-B14F-4D97-AF65-F5344CB8AC3E}">
        <p14:creationId xmlns:p14="http://schemas.microsoft.com/office/powerpoint/2010/main" val="1164451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P spid="6" grpId="0" animBg="1"/>
      <p:bldP spid="7" grpId="0" animBg="1"/>
      <p:bldP spid="8" grpId="0" animBg="1"/>
      <p:bldP spid="9" grpId="0" animBg="1"/>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1" name="Picture 25"/>
          <p:cNvPicPr>
            <a:picLocks noChangeAspect="1" noChangeArrowheads="1"/>
          </p:cNvPicPr>
          <p:nvPr/>
        </p:nvPicPr>
        <p:blipFill>
          <a:blip r:embed="rId4" cstate="print"/>
          <a:srcRect/>
          <a:stretch>
            <a:fillRect/>
          </a:stretch>
        </p:blipFill>
        <p:spPr bwMode="auto">
          <a:xfrm>
            <a:off x="4222741" y="3292485"/>
            <a:ext cx="5613400" cy="903288"/>
          </a:xfrm>
          <a:prstGeom prst="rect">
            <a:avLst/>
          </a:prstGeom>
          <a:noFill/>
          <a:ln w="9525">
            <a:noFill/>
            <a:miter lim="800000"/>
            <a:headEnd/>
            <a:tailEnd/>
          </a:ln>
        </p:spPr>
      </p:pic>
      <p:pic>
        <p:nvPicPr>
          <p:cNvPr id="109570" name="Picture 2"/>
          <p:cNvPicPr>
            <a:picLocks noChangeAspect="1" noChangeArrowheads="1"/>
          </p:cNvPicPr>
          <p:nvPr/>
        </p:nvPicPr>
        <p:blipFill>
          <a:blip r:embed="rId5" cstate="print"/>
          <a:srcRect/>
          <a:stretch>
            <a:fillRect/>
          </a:stretch>
        </p:blipFill>
        <p:spPr bwMode="auto">
          <a:xfrm>
            <a:off x="1123791" y="5175436"/>
            <a:ext cx="7845642" cy="1028552"/>
          </a:xfrm>
          <a:prstGeom prst="rect">
            <a:avLst/>
          </a:prstGeom>
          <a:ln>
            <a:noFill/>
            <a:headEnd/>
            <a:tailEnd/>
          </a:ln>
          <a:effectLst/>
        </p:spPr>
        <p:style>
          <a:lnRef idx="1">
            <a:schemeClr val="accent2"/>
          </a:lnRef>
          <a:fillRef idx="2">
            <a:schemeClr val="accent2"/>
          </a:fillRef>
          <a:effectRef idx="1">
            <a:schemeClr val="accent2"/>
          </a:effectRef>
          <a:fontRef idx="minor">
            <a:schemeClr val="dk1"/>
          </a:fontRef>
        </p:style>
      </p:pic>
      <p:sp>
        <p:nvSpPr>
          <p:cNvPr id="15362" name="Rectangle 2"/>
          <p:cNvSpPr>
            <a:spLocks noGrp="1" noChangeArrowheads="1"/>
          </p:cNvSpPr>
          <p:nvPr>
            <p:ph type="title"/>
          </p:nvPr>
        </p:nvSpPr>
        <p:spPr>
          <a:xfrm>
            <a:off x="0" y="-3222"/>
            <a:ext cx="9906000" cy="1143000"/>
          </a:xfrm>
        </p:spPr>
        <p:txBody>
          <a:bodyPr/>
          <a:lstStyle/>
          <a:p>
            <a:pPr eaLnBrk="1" hangingPunct="1"/>
            <a:r>
              <a:rPr lang="en-US" sz="3600" dirty="0" smtClean="0"/>
              <a:t>How to define (topical) feature functions?</a:t>
            </a:r>
            <a:endParaRPr lang="en-US" altLang="zh-CN" sz="3600" dirty="0" smtClean="0"/>
          </a:p>
        </p:txBody>
      </p:sp>
      <p:sp>
        <p:nvSpPr>
          <p:cNvPr id="4100" name="Rectangle 3"/>
          <p:cNvSpPr>
            <a:spLocks noGrp="1" noChangeArrowheads="1"/>
          </p:cNvSpPr>
          <p:nvPr>
            <p:ph type="body" sz="half" idx="1"/>
          </p:nvPr>
        </p:nvSpPr>
        <p:spPr>
          <a:xfrm>
            <a:off x="-122306" y="1371606"/>
            <a:ext cx="4514844" cy="4525963"/>
          </a:xfrm>
        </p:spPr>
        <p:txBody>
          <a:bodyPr/>
          <a:lstStyle/>
          <a:p>
            <a:pPr lvl="1">
              <a:defRPr/>
            </a:pPr>
            <a:r>
              <a:rPr lang="en-US" sz="2400" dirty="0" smtClean="0">
                <a:cs typeface="+mn-cs"/>
              </a:rPr>
              <a:t>Node feature function</a:t>
            </a:r>
            <a:endParaRPr lang="en-US" sz="2400" i="1" dirty="0" smtClean="0">
              <a:cs typeface="+mn-cs"/>
            </a:endParaRPr>
          </a:p>
          <a:p>
            <a:pPr lvl="1">
              <a:defRPr/>
            </a:pPr>
            <a:endParaRPr lang="en-US" sz="2400" i="1" dirty="0" smtClean="0">
              <a:cs typeface="+mn-cs"/>
            </a:endParaRPr>
          </a:p>
          <a:p>
            <a:pPr lvl="1">
              <a:defRPr/>
            </a:pPr>
            <a:endParaRPr lang="en-US" sz="2400" i="1" dirty="0" smtClean="0">
              <a:cs typeface="+mn-cs"/>
            </a:endParaRPr>
          </a:p>
          <a:p>
            <a:pPr lvl="1">
              <a:defRPr/>
            </a:pPr>
            <a:endParaRPr lang="en-US" sz="2400" dirty="0" smtClean="0">
              <a:cs typeface="+mn-cs"/>
            </a:endParaRPr>
          </a:p>
          <a:p>
            <a:pPr lvl="1">
              <a:defRPr/>
            </a:pPr>
            <a:r>
              <a:rPr lang="en-US" sz="2400" dirty="0" smtClean="0">
                <a:cs typeface="+mn-cs"/>
              </a:rPr>
              <a:t>Edge feature function</a:t>
            </a:r>
          </a:p>
          <a:p>
            <a:pPr lvl="1">
              <a:buNone/>
              <a:defRPr/>
            </a:pPr>
            <a:endParaRPr lang="en-US" sz="2000" dirty="0" smtClean="0">
              <a:cs typeface="+mn-cs"/>
            </a:endParaRPr>
          </a:p>
          <a:p>
            <a:pPr lvl="1">
              <a:buNone/>
              <a:defRPr/>
            </a:pPr>
            <a:endParaRPr lang="en-US" sz="1200" i="1" dirty="0" smtClean="0">
              <a:cs typeface="+mn-cs"/>
            </a:endParaRPr>
          </a:p>
          <a:p>
            <a:pPr lvl="1">
              <a:buNone/>
              <a:defRPr/>
            </a:pPr>
            <a:endParaRPr lang="en-US" sz="1200" i="1" dirty="0" smtClean="0">
              <a:cs typeface="+mn-cs"/>
            </a:endParaRPr>
          </a:p>
          <a:p>
            <a:pPr lvl="1">
              <a:buNone/>
              <a:defRPr/>
            </a:pPr>
            <a:endParaRPr lang="en-US" sz="1200" i="1" dirty="0" smtClean="0">
              <a:cs typeface="+mn-cs"/>
            </a:endParaRPr>
          </a:p>
          <a:p>
            <a:pPr lvl="1">
              <a:defRPr/>
            </a:pPr>
            <a:r>
              <a:rPr lang="en-US" altLang="zh-CN" sz="2400" dirty="0" smtClean="0">
                <a:cs typeface="+mn-cs"/>
              </a:rPr>
              <a:t>Global feature function</a:t>
            </a:r>
            <a:endParaRPr lang="zh-CN" altLang="en-US" sz="2400" dirty="0" smtClean="0"/>
          </a:p>
        </p:txBody>
      </p:sp>
      <p:sp>
        <p:nvSpPr>
          <p:cNvPr id="15364" name="Rectangle 5"/>
          <p:cNvSpPr>
            <a:spLocks noChangeArrowheads="1"/>
          </p:cNvSpPr>
          <p:nvPr/>
        </p:nvSpPr>
        <p:spPr bwMode="auto">
          <a:xfrm>
            <a:off x="1" y="-184666"/>
            <a:ext cx="184666" cy="369332"/>
          </a:xfrm>
          <a:prstGeom prst="rect">
            <a:avLst/>
          </a:prstGeom>
          <a:noFill/>
          <a:ln w="9525">
            <a:noFill/>
            <a:miter lim="800000"/>
            <a:headEnd/>
            <a:tailEnd/>
          </a:ln>
        </p:spPr>
        <p:txBody>
          <a:bodyPr wrap="none" anchor="ctr">
            <a:spAutoFit/>
          </a:bodyPr>
          <a:lstStyle/>
          <a:p>
            <a:endParaRPr lang="zh-CN" altLang="en-US"/>
          </a:p>
        </p:txBody>
      </p:sp>
      <p:pic>
        <p:nvPicPr>
          <p:cNvPr id="4122" name="Picture 26"/>
          <p:cNvPicPr>
            <a:picLocks noChangeAspect="1" noChangeArrowheads="1"/>
          </p:cNvPicPr>
          <p:nvPr/>
        </p:nvPicPr>
        <p:blipFill>
          <a:blip r:embed="rId6" cstate="print"/>
          <a:srcRect/>
          <a:stretch>
            <a:fillRect/>
          </a:stretch>
        </p:blipFill>
        <p:spPr bwMode="auto">
          <a:xfrm>
            <a:off x="4514848" y="1371600"/>
            <a:ext cx="4894527" cy="1371600"/>
          </a:xfrm>
          <a:prstGeom prst="rect">
            <a:avLst/>
          </a:prstGeom>
          <a:noFill/>
          <a:ln w="9525">
            <a:noFill/>
            <a:miter lim="800000"/>
            <a:headEnd/>
            <a:tailEnd/>
          </a:ln>
        </p:spPr>
      </p:pic>
      <p:pic>
        <p:nvPicPr>
          <p:cNvPr id="109569" name="Picture 1"/>
          <p:cNvPicPr>
            <a:picLocks noChangeAspect="1" noChangeArrowheads="1"/>
          </p:cNvPicPr>
          <p:nvPr/>
        </p:nvPicPr>
        <p:blipFill>
          <a:blip r:embed="rId7" cstate="print"/>
          <a:srcRect/>
          <a:stretch>
            <a:fillRect/>
          </a:stretch>
        </p:blipFill>
        <p:spPr bwMode="auto">
          <a:xfrm>
            <a:off x="4368792" y="1420789"/>
            <a:ext cx="5365750" cy="1277955"/>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pic>
      <p:sp>
        <p:nvSpPr>
          <p:cNvPr id="9" name="Rectangle 8"/>
          <p:cNvSpPr/>
          <p:nvPr/>
        </p:nvSpPr>
        <p:spPr>
          <a:xfrm>
            <a:off x="7947071" y="982629"/>
            <a:ext cx="1265187" cy="438156"/>
          </a:xfrm>
          <a:prstGeom prst="rect">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000000"/>
                </a:solidFill>
              </a:rPr>
              <a:t>similarity</a:t>
            </a:r>
            <a:endParaRPr lang="en-US" dirty="0">
              <a:solidFill>
                <a:srgbClr val="000000"/>
              </a:solidFill>
            </a:endParaRPr>
          </a:p>
        </p:txBody>
      </p:sp>
      <p:sp>
        <p:nvSpPr>
          <p:cNvPr id="10" name="Rectangle 9"/>
          <p:cNvSpPr/>
          <p:nvPr/>
        </p:nvSpPr>
        <p:spPr>
          <a:xfrm>
            <a:off x="7216806" y="1457298"/>
            <a:ext cx="511182" cy="3871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1" name="Straight Arrow Connector 10"/>
          <p:cNvCxnSpPr>
            <a:stCxn id="9" idx="2"/>
            <a:endCxn id="10" idx="3"/>
          </p:cNvCxnSpPr>
          <p:nvPr/>
        </p:nvCxnSpPr>
        <p:spPr>
          <a:xfrm rot="5400000">
            <a:off x="8038773" y="1110007"/>
            <a:ext cx="230111" cy="85167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245104" y="4122747"/>
            <a:ext cx="2117755" cy="43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dirty="0" smtClean="0">
                <a:solidFill>
                  <a:schemeClr val="tx1"/>
                </a:solidFill>
              </a:rPr>
              <a:t> or simply binary</a:t>
            </a:r>
            <a:endParaRPr lang="en-US" dirty="0">
              <a:solidFill>
                <a:schemeClr val="tx1"/>
              </a:solidFill>
            </a:endParaRPr>
          </a:p>
        </p:txBody>
      </p:sp>
    </p:spTree>
    <p:custDataLst>
      <p:tags r:id="rId1"/>
    </p:custDataLst>
    <p:extLst>
      <p:ext uri="{BB962C8B-B14F-4D97-AF65-F5344CB8AC3E}">
        <p14:creationId xmlns:p14="http://schemas.microsoft.com/office/powerpoint/2010/main" val="40514630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121"/>
                                        </p:tgtEl>
                                        <p:attrNameLst>
                                          <p:attrName>style.visibility</p:attrName>
                                        </p:attrNameLst>
                                      </p:cBhvr>
                                      <p:to>
                                        <p:strVal val="visible"/>
                                      </p:to>
                                    </p:set>
                                    <p:animEffect transition="in" filter="blinds(horizontal)">
                                      <p:cBhvr>
                                        <p:cTn id="18" dur="500"/>
                                        <p:tgtEl>
                                          <p:spTgt spid="412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9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Degree of Influence</a:t>
            </a:r>
            <a:endParaRPr lang="en-US" dirty="0"/>
          </a:p>
        </p:txBody>
      </p:sp>
      <p:pic>
        <p:nvPicPr>
          <p:cNvPr id="5" name="Picture 4"/>
          <p:cNvPicPr>
            <a:picLocks noChangeAspect="1"/>
          </p:cNvPicPr>
          <p:nvPr/>
        </p:nvPicPr>
        <p:blipFill>
          <a:blip r:embed="rId2"/>
          <a:stretch>
            <a:fillRect/>
          </a:stretch>
        </p:blipFill>
        <p:spPr>
          <a:xfrm>
            <a:off x="5659857" y="2057400"/>
            <a:ext cx="3007896" cy="2286000"/>
          </a:xfrm>
          <a:prstGeom prst="rect">
            <a:avLst/>
          </a:prstGeom>
        </p:spPr>
      </p:pic>
      <p:sp>
        <p:nvSpPr>
          <p:cNvPr id="6" name="Rectangle 5"/>
          <p:cNvSpPr/>
          <p:nvPr/>
        </p:nvSpPr>
        <p:spPr>
          <a:xfrm>
            <a:off x="5365750" y="1447800"/>
            <a:ext cx="3797300" cy="533400"/>
          </a:xfrm>
          <a:prstGeom prst="rect">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Three degree of Influence</a:t>
            </a:r>
            <a:r>
              <a:rPr lang="en-US" sz="2000" baseline="30000" dirty="0" smtClean="0">
                <a:solidFill>
                  <a:srgbClr val="800000"/>
                </a:solidFill>
              </a:rPr>
              <a:t>[2]</a:t>
            </a:r>
          </a:p>
        </p:txBody>
      </p:sp>
      <p:sp>
        <p:nvSpPr>
          <p:cNvPr id="7" name="副标题 4"/>
          <p:cNvSpPr txBox="1">
            <a:spLocks/>
          </p:cNvSpPr>
          <p:nvPr/>
        </p:nvSpPr>
        <p:spPr bwMode="auto">
          <a:xfrm>
            <a:off x="0" y="5867400"/>
            <a:ext cx="9906000" cy="9906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S. </a:t>
            </a:r>
            <a:r>
              <a:rPr lang="en-US" altLang="zh-CN" sz="1400" kern="0" dirty="0" err="1" smtClean="0">
                <a:latin typeface="+mn-lt"/>
                <a:ea typeface="+mn-ea"/>
              </a:rPr>
              <a:t>Milgram</a:t>
            </a:r>
            <a:r>
              <a:rPr lang="en-US" altLang="zh-CN" sz="1400" kern="0" dirty="0" smtClean="0">
                <a:latin typeface="+mn-lt"/>
                <a:ea typeface="+mn-ea"/>
              </a:rPr>
              <a:t>. The </a:t>
            </a:r>
            <a:r>
              <a:rPr lang="en-US" altLang="zh-CN" sz="1400" kern="0" dirty="0">
                <a:latin typeface="+mn-lt"/>
                <a:ea typeface="+mn-ea"/>
              </a:rPr>
              <a:t>Small World </a:t>
            </a:r>
            <a:r>
              <a:rPr lang="en-US" altLang="zh-CN" sz="1400" kern="0" dirty="0" smtClean="0">
                <a:latin typeface="+mn-lt"/>
                <a:ea typeface="+mn-ea"/>
              </a:rPr>
              <a:t>Problem. </a:t>
            </a:r>
            <a:r>
              <a:rPr lang="en-US" altLang="zh-CN" sz="1400" kern="0" dirty="0">
                <a:latin typeface="+mn-lt"/>
                <a:ea typeface="+mn-ea"/>
              </a:rPr>
              <a:t>Psychology Today, 1967, Vol. 2, 60–</a:t>
            </a:r>
            <a:r>
              <a:rPr lang="en-US" altLang="zh-CN" sz="1400" kern="0" dirty="0" smtClean="0">
                <a:latin typeface="+mn-lt"/>
                <a:ea typeface="+mn-ea"/>
              </a:rPr>
              <a:t>67</a:t>
            </a:r>
          </a:p>
          <a:p>
            <a:pPr lvl="0">
              <a:spcBef>
                <a:spcPct val="20000"/>
              </a:spcBef>
            </a:pPr>
            <a:r>
              <a:rPr lang="en-US" altLang="zh-CN" sz="1400" kern="0" dirty="0">
                <a:latin typeface="+mn-lt"/>
                <a:ea typeface="+mn-ea"/>
              </a:rPr>
              <a:t>[2] J.H. Fowler and N.A. </a:t>
            </a:r>
            <a:r>
              <a:rPr lang="en-US" altLang="zh-CN" sz="1400" kern="0" dirty="0" smtClean="0">
                <a:latin typeface="+mn-lt"/>
                <a:ea typeface="+mn-ea"/>
              </a:rPr>
              <a:t>Christakis. The </a:t>
            </a:r>
            <a:r>
              <a:rPr lang="en-US" altLang="zh-CN" sz="1400" kern="0" dirty="0">
                <a:latin typeface="+mn-lt"/>
                <a:ea typeface="+mn-ea"/>
              </a:rPr>
              <a:t>Dynamic Spread of Happiness in a Large Social Network: Longitudinal Analysis Over 20 Years in the Framingham Heart </a:t>
            </a:r>
            <a:r>
              <a:rPr lang="en-US" altLang="zh-CN" sz="1400" kern="0" dirty="0" smtClean="0">
                <a:latin typeface="+mn-lt"/>
                <a:ea typeface="+mn-ea"/>
              </a:rPr>
              <a:t>Study. </a:t>
            </a:r>
            <a:r>
              <a:rPr lang="en-US" altLang="zh-CN" sz="1400" kern="0" dirty="0">
                <a:latin typeface="+mn-lt"/>
                <a:ea typeface="+mn-ea"/>
              </a:rPr>
              <a:t>British Medical Journal 2008; 337: </a:t>
            </a:r>
            <a:r>
              <a:rPr lang="en-US" altLang="zh-CN" sz="1400" kern="0" dirty="0" smtClean="0">
                <a:latin typeface="+mn-lt"/>
                <a:ea typeface="+mn-ea"/>
              </a:rPr>
              <a:t>a2338</a:t>
            </a:r>
          </a:p>
          <a:p>
            <a:pPr lvl="0">
              <a:spcBef>
                <a:spcPct val="20000"/>
              </a:spcBef>
            </a:pPr>
            <a:r>
              <a:rPr lang="en-US" altLang="zh-CN" sz="1400" kern="0" dirty="0">
                <a:latin typeface="+mn-lt"/>
                <a:ea typeface="+mn-ea"/>
              </a:rPr>
              <a:t>[3] </a:t>
            </a:r>
            <a:r>
              <a:rPr lang="en-US" altLang="zh-CN" sz="1400" kern="0" dirty="0" smtClean="0"/>
              <a:t>R. </a:t>
            </a:r>
            <a:r>
              <a:rPr lang="en-US" altLang="zh-CN" sz="1400" kern="0" dirty="0" smtClean="0">
                <a:latin typeface="+mn-lt"/>
                <a:ea typeface="+mn-ea"/>
              </a:rPr>
              <a:t>Dunbar. </a:t>
            </a:r>
            <a:r>
              <a:rPr lang="en-US" altLang="zh-CN" sz="1400" kern="0" dirty="0" err="1" smtClean="0">
                <a:latin typeface="+mn-lt"/>
                <a:ea typeface="+mn-ea"/>
              </a:rPr>
              <a:t>Neocortex</a:t>
            </a:r>
            <a:r>
              <a:rPr lang="en-US" altLang="zh-CN" sz="1400" kern="0" dirty="0" smtClean="0">
                <a:latin typeface="+mn-lt"/>
                <a:ea typeface="+mn-ea"/>
              </a:rPr>
              <a:t> </a:t>
            </a:r>
            <a:r>
              <a:rPr lang="en-US" altLang="zh-CN" sz="1400" kern="0" dirty="0">
                <a:latin typeface="+mn-lt"/>
                <a:ea typeface="+mn-ea"/>
              </a:rPr>
              <a:t>size as a constraint on group size in </a:t>
            </a:r>
            <a:r>
              <a:rPr lang="en-US" altLang="zh-CN" sz="1400" kern="0" dirty="0" smtClean="0">
                <a:latin typeface="+mn-lt"/>
                <a:ea typeface="+mn-ea"/>
              </a:rPr>
              <a:t>primates. Human Evolution, 1992, </a:t>
            </a:r>
            <a:r>
              <a:rPr lang="en-US" altLang="zh-CN" sz="1400" kern="0" dirty="0">
                <a:latin typeface="+mn-lt"/>
                <a:ea typeface="+mn-ea"/>
              </a:rPr>
              <a:t>20: 469–</a:t>
            </a:r>
            <a:r>
              <a:rPr lang="en-US" altLang="zh-CN" sz="1400" kern="0" dirty="0" smtClean="0">
                <a:latin typeface="+mn-lt"/>
                <a:ea typeface="+mn-ea"/>
              </a:rPr>
              <a:t>493.</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
        <p:nvSpPr>
          <p:cNvPr id="10" name="Rectangle 9"/>
          <p:cNvSpPr/>
          <p:nvPr/>
        </p:nvSpPr>
        <p:spPr>
          <a:xfrm>
            <a:off x="660400" y="1447800"/>
            <a:ext cx="3632200" cy="533400"/>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CC"/>
                </a:solidFill>
              </a:rPr>
              <a:t>Six degree of separation</a:t>
            </a:r>
            <a:r>
              <a:rPr lang="en-US" sz="2000" baseline="30000" dirty="0" smtClean="0">
                <a:solidFill>
                  <a:srgbClr val="0000CC"/>
                </a:solidFill>
              </a:rPr>
              <a:t>[1]</a:t>
            </a:r>
          </a:p>
        </p:txBody>
      </p:sp>
      <p:pic>
        <p:nvPicPr>
          <p:cNvPr id="11" name="Picture 10"/>
          <p:cNvPicPr>
            <a:picLocks noChangeAspect="1"/>
          </p:cNvPicPr>
          <p:nvPr/>
        </p:nvPicPr>
        <p:blipFill>
          <a:blip r:embed="rId3"/>
          <a:stretch>
            <a:fillRect/>
          </a:stretch>
        </p:blipFill>
        <p:spPr>
          <a:xfrm>
            <a:off x="908051" y="2057400"/>
            <a:ext cx="2969065" cy="2755900"/>
          </a:xfrm>
          <a:prstGeom prst="rect">
            <a:avLst/>
          </a:prstGeom>
          <a:ln>
            <a:noFill/>
          </a:ln>
        </p:spPr>
      </p:pic>
      <p:sp>
        <p:nvSpPr>
          <p:cNvPr id="8" name="Rectangle 7"/>
          <p:cNvSpPr/>
          <p:nvPr/>
        </p:nvSpPr>
        <p:spPr>
          <a:xfrm>
            <a:off x="3714750" y="4648200"/>
            <a:ext cx="5778500" cy="9144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You are able to </a:t>
            </a:r>
            <a:r>
              <a:rPr lang="en-US" b="1" dirty="0" smtClean="0">
                <a:solidFill>
                  <a:srgbClr val="FF0000"/>
                </a:solidFill>
              </a:rPr>
              <a:t>influence</a:t>
            </a:r>
            <a:r>
              <a:rPr lang="en-US" dirty="0" smtClean="0">
                <a:solidFill>
                  <a:schemeClr val="tx1"/>
                </a:solidFill>
              </a:rPr>
              <a:t> up to &gt;1,000,000 persons in the world, according to the </a:t>
            </a:r>
            <a:r>
              <a:rPr lang="en-US" dirty="0">
                <a:solidFill>
                  <a:srgbClr val="0000CC"/>
                </a:solidFill>
              </a:rPr>
              <a:t>D</a:t>
            </a:r>
            <a:r>
              <a:rPr lang="en-US" dirty="0" smtClean="0">
                <a:solidFill>
                  <a:srgbClr val="0000CC"/>
                </a:solidFill>
              </a:rPr>
              <a:t>unbar’s number</a:t>
            </a:r>
            <a:r>
              <a:rPr lang="en-US" baseline="30000" dirty="0" smtClean="0">
                <a:solidFill>
                  <a:srgbClr val="0000CC"/>
                </a:solidFill>
              </a:rPr>
              <a:t>[3]</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3938734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4" cstate="print"/>
          <a:srcRect/>
          <a:stretch>
            <a:fillRect/>
          </a:stretch>
        </p:blipFill>
        <p:spPr bwMode="auto">
          <a:xfrm>
            <a:off x="1447755" y="2679649"/>
            <a:ext cx="5148333" cy="4025955"/>
          </a:xfrm>
          <a:prstGeom prst="rect">
            <a:avLst/>
          </a:prstGeom>
          <a:noFill/>
          <a:ln w="9525">
            <a:noFill/>
            <a:miter lim="800000"/>
            <a:headEnd/>
            <a:tailEnd/>
          </a:ln>
        </p:spPr>
      </p:pic>
      <p:sp>
        <p:nvSpPr>
          <p:cNvPr id="16386" name="Rectangle 2"/>
          <p:cNvSpPr>
            <a:spLocks noGrp="1" noChangeArrowheads="1"/>
          </p:cNvSpPr>
          <p:nvPr>
            <p:ph type="title"/>
          </p:nvPr>
        </p:nvSpPr>
        <p:spPr/>
        <p:txBody>
          <a:bodyPr/>
          <a:lstStyle/>
          <a:p>
            <a:pPr eaLnBrk="1" hangingPunct="1"/>
            <a:r>
              <a:rPr lang="en-US" altLang="zh-CN" sz="4000" dirty="0" smtClean="0"/>
              <a:t>Model Learning Algorithm</a:t>
            </a:r>
          </a:p>
        </p:txBody>
      </p:sp>
      <p:sp>
        <p:nvSpPr>
          <p:cNvPr id="16387" name="Rectangle 3"/>
          <p:cNvSpPr>
            <a:spLocks noGrp="1" noChangeArrowheads="1"/>
          </p:cNvSpPr>
          <p:nvPr>
            <p:ph sz="half" idx="1"/>
          </p:nvPr>
        </p:nvSpPr>
        <p:spPr>
          <a:xfrm>
            <a:off x="825500" y="1558977"/>
            <a:ext cx="3136900" cy="914400"/>
          </a:xfrm>
        </p:spPr>
        <p:txBody>
          <a:bodyPr/>
          <a:lstStyle/>
          <a:p>
            <a:pPr eaLnBrk="1" hangingPunct="1">
              <a:buNone/>
            </a:pPr>
            <a:r>
              <a:rPr lang="en-US" dirty="0" smtClean="0"/>
              <a:t>Sum-product:</a:t>
            </a:r>
            <a:endParaRPr lang="zh-CN" altLang="en-US" dirty="0" smtClean="0"/>
          </a:p>
        </p:txBody>
      </p:sp>
      <p:sp>
        <p:nvSpPr>
          <p:cNvPr id="16388" name="Rectangle 5"/>
          <p:cNvSpPr>
            <a:spLocks noChangeArrowheads="1"/>
          </p:cNvSpPr>
          <p:nvPr/>
        </p:nvSpPr>
        <p:spPr bwMode="auto">
          <a:xfrm>
            <a:off x="-309563" y="4264303"/>
            <a:ext cx="184666" cy="369332"/>
          </a:xfrm>
          <a:prstGeom prst="rect">
            <a:avLst/>
          </a:prstGeom>
          <a:noFill/>
          <a:ln w="9525">
            <a:noFill/>
            <a:miter lim="800000"/>
            <a:headEnd/>
            <a:tailEnd/>
          </a:ln>
        </p:spPr>
        <p:txBody>
          <a:bodyPr wrap="none" anchor="ctr">
            <a:spAutoFit/>
          </a:bodyPr>
          <a:lstStyle/>
          <a:p>
            <a:endParaRPr lang="zh-CN" altLang="en-US"/>
          </a:p>
        </p:txBody>
      </p:sp>
      <p:cxnSp>
        <p:nvCxnSpPr>
          <p:cNvPr id="17" name="直接箭头连接符 16"/>
          <p:cNvCxnSpPr/>
          <p:nvPr/>
        </p:nvCxnSpPr>
        <p:spPr>
          <a:xfrm rot="16200000" flipV="1">
            <a:off x="3345571" y="4141029"/>
            <a:ext cx="766773" cy="347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2616170" y="4213190"/>
            <a:ext cx="801679" cy="79374"/>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3871911" y="4319560"/>
            <a:ext cx="569910" cy="396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rot="10800000">
            <a:off x="5027635" y="3263852"/>
            <a:ext cx="1057268" cy="3651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16"/>
          <p:cNvCxnSpPr/>
          <p:nvPr/>
        </p:nvCxnSpPr>
        <p:spPr>
          <a:xfrm rot="16200000" flipV="1">
            <a:off x="3382084" y="5236419"/>
            <a:ext cx="766773" cy="3479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640540" y="3409907"/>
            <a:ext cx="3017811" cy="178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rgbClr val="FF0000"/>
                </a:solidFill>
              </a:rPr>
              <a:t>- Low efficiency!</a:t>
            </a:r>
          </a:p>
          <a:p>
            <a:r>
              <a:rPr lang="en-US" sz="2400" dirty="0" smtClean="0">
                <a:solidFill>
                  <a:srgbClr val="FF0000"/>
                </a:solidFill>
              </a:rPr>
              <a:t>- Not easy for distributed learning!</a:t>
            </a:r>
            <a:endParaRPr lang="en-US" sz="2400" dirty="0">
              <a:solidFill>
                <a:srgbClr val="FF0000"/>
              </a:solidFill>
            </a:endParaRPr>
          </a:p>
        </p:txBody>
      </p:sp>
      <p:pic>
        <p:nvPicPr>
          <p:cNvPr id="3" name="Picture 2" descr="Screen Shot 2013-01-28 at 5.0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194" y="990600"/>
            <a:ext cx="5763878" cy="1905000"/>
          </a:xfrm>
          <a:prstGeom prst="rect">
            <a:avLst/>
          </a:prstGeom>
        </p:spPr>
      </p:pic>
      <p:sp>
        <p:nvSpPr>
          <p:cNvPr id="15" name="Rectangle 14"/>
          <p:cNvSpPr/>
          <p:nvPr/>
        </p:nvSpPr>
        <p:spPr>
          <a:xfrm>
            <a:off x="3302000" y="1066800"/>
            <a:ext cx="1155700" cy="381000"/>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302000" y="1676400"/>
            <a:ext cx="1155700" cy="38100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10035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par>
                          <p:cTn id="12" fill="hold">
                            <p:stCondLst>
                              <p:cond delay="1500"/>
                            </p:stCondLst>
                            <p:childTnLst>
                              <p:par>
                                <p:cTn id="13" presetID="3" presetClass="entr" presetSubtype="1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par>
                          <p:cTn id="16" fill="hold">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par>
                          <p:cTn id="20" fill="hold">
                            <p:stCondLst>
                              <p:cond delay="3500"/>
                            </p:stCondLst>
                            <p:childTnLst>
                              <p:par>
                                <p:cTn id="21" presetID="3" presetClass="entr" presetSubtype="10" fill="hold" nodeType="afterEffect">
                                  <p:stCondLst>
                                    <p:cond delay="50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TAP Learning Algorithm</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885911" y="3100388"/>
            <a:ext cx="5830256" cy="2698771"/>
          </a:xfrm>
          <a:prstGeom prst="rect">
            <a:avLst/>
          </a:prstGeom>
          <a:noFill/>
          <a:ln w="9525">
            <a:noFill/>
            <a:miter lim="800000"/>
            <a:headEnd/>
            <a:tailEnd/>
          </a:ln>
        </p:spPr>
      </p:pic>
      <p:sp>
        <p:nvSpPr>
          <p:cNvPr id="9" name="Rectangle 8"/>
          <p:cNvSpPr/>
          <p:nvPr/>
        </p:nvSpPr>
        <p:spPr>
          <a:xfrm>
            <a:off x="571442" y="1347759"/>
            <a:ext cx="8690093" cy="1022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1. Introduce two new variables </a:t>
            </a:r>
            <a:r>
              <a:rPr lang="en-US" sz="2800" i="1" dirty="0" smtClean="0">
                <a:solidFill>
                  <a:schemeClr val="tx1"/>
                </a:solidFill>
              </a:rPr>
              <a:t>r</a:t>
            </a:r>
            <a:r>
              <a:rPr lang="en-US" sz="2800" dirty="0" smtClean="0">
                <a:solidFill>
                  <a:schemeClr val="tx1"/>
                </a:solidFill>
              </a:rPr>
              <a:t> and </a:t>
            </a:r>
            <a:r>
              <a:rPr lang="en-US" sz="2800" i="1" dirty="0" smtClean="0">
                <a:solidFill>
                  <a:schemeClr val="tx1"/>
                </a:solidFill>
              </a:rPr>
              <a:t>a, to </a:t>
            </a:r>
            <a:r>
              <a:rPr lang="en-US" sz="2800" dirty="0" smtClean="0">
                <a:solidFill>
                  <a:schemeClr val="tx1"/>
                </a:solidFill>
              </a:rPr>
              <a:t>replace the original message </a:t>
            </a:r>
            <a:r>
              <a:rPr lang="en-US" sz="2800" i="1" dirty="0" smtClean="0">
                <a:solidFill>
                  <a:schemeClr val="tx1"/>
                </a:solidFill>
              </a:rPr>
              <a:t>m</a:t>
            </a:r>
            <a:r>
              <a:rPr lang="en-US" sz="2800" dirty="0" smtClean="0">
                <a:solidFill>
                  <a:schemeClr val="tx1"/>
                </a:solidFill>
              </a:rPr>
              <a:t>.</a:t>
            </a:r>
            <a:endParaRPr lang="en-US" sz="2800" dirty="0">
              <a:solidFill>
                <a:schemeClr val="tx1"/>
              </a:solidFill>
            </a:endParaRPr>
          </a:p>
        </p:txBody>
      </p:sp>
      <p:sp>
        <p:nvSpPr>
          <p:cNvPr id="5" name="Rectangle 4"/>
          <p:cNvSpPr/>
          <p:nvPr/>
        </p:nvSpPr>
        <p:spPr>
          <a:xfrm>
            <a:off x="534927" y="2370123"/>
            <a:ext cx="8690093" cy="803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2. Design new update rules:</a:t>
            </a:r>
            <a:endParaRPr lang="en-US" sz="2800" dirty="0">
              <a:solidFill>
                <a:schemeClr val="tx1"/>
              </a:solidFill>
            </a:endParaRPr>
          </a:p>
        </p:txBody>
      </p:sp>
      <p:cxnSp>
        <p:nvCxnSpPr>
          <p:cNvPr id="6" name="Straight Arrow Connector 16"/>
          <p:cNvCxnSpPr>
            <a:stCxn id="8" idx="3"/>
          </p:cNvCxnSpPr>
          <p:nvPr/>
        </p:nvCxnSpPr>
        <p:spPr>
          <a:xfrm flipV="1">
            <a:off x="1816100" y="3505200"/>
            <a:ext cx="1403350" cy="6477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8" name="Rectangle 20"/>
          <p:cNvSpPr/>
          <p:nvPr/>
        </p:nvSpPr>
        <p:spPr>
          <a:xfrm>
            <a:off x="1238250" y="3810000"/>
            <a:ext cx="577850" cy="685800"/>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i="1" dirty="0" err="1" smtClean="0">
                <a:solidFill>
                  <a:srgbClr val="0000CC"/>
                </a:solidFill>
              </a:rPr>
              <a:t>m</a:t>
            </a:r>
            <a:r>
              <a:rPr lang="en-US" sz="2800" i="1" baseline="-25000" dirty="0" err="1" smtClean="0">
                <a:solidFill>
                  <a:srgbClr val="0000CC"/>
                </a:solidFill>
              </a:rPr>
              <a:t>ij</a:t>
            </a:r>
            <a:endParaRPr lang="en-US" sz="2800" i="1" baseline="-25000" dirty="0">
              <a:solidFill>
                <a:srgbClr val="0000CC"/>
              </a:solidFill>
            </a:endParaRPr>
          </a:p>
        </p:txBody>
      </p:sp>
      <p:cxnSp>
        <p:nvCxnSpPr>
          <p:cNvPr id="13" name="Straight Arrow Connector 16"/>
          <p:cNvCxnSpPr>
            <a:stCxn id="8" idx="3"/>
          </p:cNvCxnSpPr>
          <p:nvPr/>
        </p:nvCxnSpPr>
        <p:spPr>
          <a:xfrm flipV="1">
            <a:off x="1816100" y="4114800"/>
            <a:ext cx="1981200" cy="381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Jie </a:t>
            </a:r>
            <a:r>
              <a:rPr lang="en-US" altLang="zh-CN" sz="1400" kern="0" dirty="0">
                <a:latin typeface="+mn-lt"/>
                <a:ea typeface="+mn-ea"/>
              </a:rPr>
              <a:t>Tang, </a:t>
            </a:r>
            <a:r>
              <a:rPr lang="en-US" altLang="zh-CN" sz="1400" kern="0" dirty="0" err="1">
                <a:latin typeface="+mn-lt"/>
                <a:ea typeface="+mn-ea"/>
              </a:rPr>
              <a:t>Jimeng</a:t>
            </a:r>
            <a:r>
              <a:rPr lang="en-US" altLang="zh-CN" sz="1400" kern="0" dirty="0">
                <a:latin typeface="+mn-lt"/>
                <a:ea typeface="+mn-ea"/>
              </a:rPr>
              <a:t> Sun, Chi Wang, and </a:t>
            </a:r>
            <a:r>
              <a:rPr lang="en-US" altLang="zh-CN" sz="1400" kern="0" dirty="0" err="1">
                <a:latin typeface="+mn-lt"/>
                <a:ea typeface="+mn-ea"/>
              </a:rPr>
              <a:t>Zi</a:t>
            </a:r>
            <a:r>
              <a:rPr lang="en-US" altLang="zh-CN" sz="1400" kern="0" dirty="0">
                <a:latin typeface="+mn-lt"/>
                <a:ea typeface="+mn-ea"/>
              </a:rPr>
              <a:t> Yang. Social Influence Analysis in Large-scale Networks. </a:t>
            </a:r>
            <a:r>
              <a:rPr lang="en-US" altLang="zh-CN" sz="1400" kern="0" dirty="0" smtClean="0">
                <a:latin typeface="+mn-lt"/>
                <a:ea typeface="+mn-ea"/>
              </a:rPr>
              <a:t>In KDD, pages </a:t>
            </a:r>
            <a:r>
              <a:rPr lang="en-US" altLang="zh-CN" sz="1400" kern="0" dirty="0">
                <a:latin typeface="+mn-lt"/>
                <a:ea typeface="+mn-ea"/>
              </a:rPr>
              <a:t>807-</a:t>
            </a:r>
            <a:r>
              <a:rPr lang="en-US" altLang="zh-CN" sz="1400" kern="0" dirty="0" smtClean="0">
                <a:latin typeface="+mn-lt"/>
                <a:ea typeface="+mn-ea"/>
              </a:rPr>
              <a:t>816, 2009. </a:t>
            </a:r>
            <a:endParaRPr lang="en-US" altLang="zh-CN" sz="1400" kern="0" dirty="0">
              <a:latin typeface="+mn-lt"/>
              <a:ea typeface="+mn-ea"/>
            </a:endParaRPr>
          </a:p>
        </p:txBody>
      </p:sp>
    </p:spTree>
    <p:extLst>
      <p:ext uri="{BB962C8B-B14F-4D97-AF65-F5344CB8AC3E}">
        <p14:creationId xmlns:p14="http://schemas.microsoft.com/office/powerpoint/2010/main" val="3496135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TAP Learning Algorithm</a:t>
            </a:r>
            <a:endParaRPr lang="zh-CN" altLang="en-US" dirty="0"/>
          </a:p>
        </p:txBody>
      </p:sp>
      <p:pic>
        <p:nvPicPr>
          <p:cNvPr id="339970" name="Picture 2"/>
          <p:cNvPicPr>
            <a:picLocks noChangeAspect="1" noChangeArrowheads="1"/>
          </p:cNvPicPr>
          <p:nvPr/>
        </p:nvPicPr>
        <p:blipFill>
          <a:blip r:embed="rId3" cstate="print"/>
          <a:srcRect/>
          <a:stretch>
            <a:fillRect/>
          </a:stretch>
        </p:blipFill>
        <p:spPr bwMode="auto">
          <a:xfrm>
            <a:off x="352365" y="1311246"/>
            <a:ext cx="6378575" cy="5200650"/>
          </a:xfrm>
          <a:prstGeom prst="rect">
            <a:avLst/>
          </a:prstGeom>
          <a:noFill/>
          <a:ln w="9525">
            <a:noFill/>
            <a:miter lim="800000"/>
            <a:headEnd/>
            <a:tailEnd/>
          </a:ln>
        </p:spPr>
      </p:pic>
      <p:pic>
        <p:nvPicPr>
          <p:cNvPr id="339971" name="Picture 3"/>
          <p:cNvPicPr>
            <a:picLocks noChangeAspect="1" noChangeArrowheads="1"/>
          </p:cNvPicPr>
          <p:nvPr/>
        </p:nvPicPr>
        <p:blipFill>
          <a:blip r:embed="rId4" cstate="print"/>
          <a:srcRect/>
          <a:stretch>
            <a:fillRect/>
          </a:stretch>
        </p:blipFill>
        <p:spPr bwMode="auto">
          <a:xfrm>
            <a:off x="5792802" y="2722566"/>
            <a:ext cx="3222625" cy="560387"/>
          </a:xfrm>
          <a:prstGeom prst="rect">
            <a:avLst/>
          </a:prstGeom>
          <a:noFill/>
          <a:ln w="9525">
            <a:solidFill>
              <a:srgbClr val="C00000"/>
            </a:solidFill>
            <a:miter lim="800000"/>
            <a:headEnd/>
            <a:tailEnd/>
          </a:ln>
        </p:spPr>
      </p:pic>
      <p:cxnSp>
        <p:nvCxnSpPr>
          <p:cNvPr id="9" name="Straight Arrow Connector 8"/>
          <p:cNvCxnSpPr>
            <a:stCxn id="339972" idx="1"/>
          </p:cNvCxnSpPr>
          <p:nvPr/>
        </p:nvCxnSpPr>
        <p:spPr>
          <a:xfrm rot="10800000" flipV="1">
            <a:off x="4259254" y="3742539"/>
            <a:ext cx="1898676" cy="88104"/>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9972" name="Picture 4"/>
          <p:cNvPicPr>
            <a:picLocks noChangeAspect="1" noChangeArrowheads="1"/>
          </p:cNvPicPr>
          <p:nvPr/>
        </p:nvPicPr>
        <p:blipFill>
          <a:blip r:embed="rId5" cstate="print"/>
          <a:srcRect/>
          <a:stretch>
            <a:fillRect/>
          </a:stretch>
        </p:blipFill>
        <p:spPr bwMode="auto">
          <a:xfrm>
            <a:off x="6157930" y="3508387"/>
            <a:ext cx="2914651" cy="468313"/>
          </a:xfrm>
          <a:prstGeom prst="rect">
            <a:avLst/>
          </a:prstGeom>
          <a:noFill/>
          <a:ln w="9525">
            <a:solidFill>
              <a:srgbClr val="C00000"/>
            </a:solidFill>
            <a:miter lim="800000"/>
            <a:headEnd/>
            <a:tailEnd/>
          </a:ln>
        </p:spPr>
      </p:pic>
      <p:pic>
        <p:nvPicPr>
          <p:cNvPr id="339973" name="Picture 5"/>
          <p:cNvPicPr>
            <a:picLocks noChangeAspect="1" noChangeArrowheads="1"/>
          </p:cNvPicPr>
          <p:nvPr/>
        </p:nvPicPr>
        <p:blipFill>
          <a:blip r:embed="rId6" cstate="print"/>
          <a:srcRect/>
          <a:stretch>
            <a:fillRect/>
          </a:stretch>
        </p:blipFill>
        <p:spPr bwMode="auto">
          <a:xfrm>
            <a:off x="5464185" y="4221192"/>
            <a:ext cx="4103687" cy="960437"/>
          </a:xfrm>
          <a:prstGeom prst="rect">
            <a:avLst/>
          </a:prstGeom>
          <a:noFill/>
          <a:ln w="9525">
            <a:solidFill>
              <a:srgbClr val="C00000"/>
            </a:solidFill>
            <a:miter lim="800000"/>
            <a:headEnd/>
            <a:tailEnd/>
          </a:ln>
        </p:spPr>
      </p:pic>
      <p:cxnSp>
        <p:nvCxnSpPr>
          <p:cNvPr id="14" name="Straight Arrow Connector 13"/>
          <p:cNvCxnSpPr>
            <a:stCxn id="339973" idx="1"/>
          </p:cNvCxnSpPr>
          <p:nvPr/>
        </p:nvCxnSpPr>
        <p:spPr>
          <a:xfrm rot="10800000">
            <a:off x="4222741" y="4451364"/>
            <a:ext cx="1241443" cy="250042"/>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39971" idx="1"/>
          </p:cNvCxnSpPr>
          <p:nvPr/>
        </p:nvCxnSpPr>
        <p:spPr>
          <a:xfrm rot="10800000" flipV="1">
            <a:off x="4113204" y="3002755"/>
            <a:ext cx="1679599" cy="97628"/>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9974" name="Picture 6"/>
          <p:cNvPicPr>
            <a:picLocks noChangeAspect="1" noChangeArrowheads="1"/>
          </p:cNvPicPr>
          <p:nvPr/>
        </p:nvPicPr>
        <p:blipFill>
          <a:blip r:embed="rId7" cstate="print"/>
          <a:srcRect/>
          <a:stretch>
            <a:fillRect/>
          </a:stretch>
        </p:blipFill>
        <p:spPr bwMode="auto">
          <a:xfrm>
            <a:off x="6340496" y="5434057"/>
            <a:ext cx="2468565" cy="879475"/>
          </a:xfrm>
          <a:prstGeom prst="rect">
            <a:avLst/>
          </a:prstGeom>
          <a:noFill/>
          <a:ln w="9525">
            <a:solidFill>
              <a:srgbClr val="C00000"/>
            </a:solidFill>
            <a:miter lim="800000"/>
            <a:headEnd/>
            <a:tailEnd/>
          </a:ln>
        </p:spPr>
      </p:pic>
      <p:cxnSp>
        <p:nvCxnSpPr>
          <p:cNvPr id="22" name="Straight Arrow Connector 21"/>
          <p:cNvCxnSpPr>
            <a:stCxn id="339974" idx="1"/>
          </p:cNvCxnSpPr>
          <p:nvPr/>
        </p:nvCxnSpPr>
        <p:spPr>
          <a:xfrm rot="10800000">
            <a:off x="4441818" y="5656298"/>
            <a:ext cx="1898676" cy="217497"/>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9975" name="Picture 7"/>
          <p:cNvPicPr>
            <a:picLocks noChangeAspect="1" noChangeArrowheads="1"/>
          </p:cNvPicPr>
          <p:nvPr/>
        </p:nvPicPr>
        <p:blipFill>
          <a:blip r:embed="rId8" cstate="print"/>
          <a:srcRect/>
          <a:stretch>
            <a:fillRect/>
          </a:stretch>
        </p:blipFill>
        <p:spPr bwMode="auto">
          <a:xfrm>
            <a:off x="5792801" y="1800118"/>
            <a:ext cx="3724326" cy="752570"/>
          </a:xfrm>
          <a:prstGeom prst="rect">
            <a:avLst/>
          </a:prstGeom>
          <a:noFill/>
          <a:ln w="9525">
            <a:solidFill>
              <a:srgbClr val="C00000"/>
            </a:solidFill>
            <a:miter lim="800000"/>
            <a:headEnd/>
            <a:tailEnd/>
          </a:ln>
        </p:spPr>
      </p:pic>
      <p:cxnSp>
        <p:nvCxnSpPr>
          <p:cNvPr id="27" name="Straight Arrow Connector 26"/>
          <p:cNvCxnSpPr>
            <a:stCxn id="339975" idx="1"/>
          </p:cNvCxnSpPr>
          <p:nvPr/>
        </p:nvCxnSpPr>
        <p:spPr>
          <a:xfrm rot="10800000" flipV="1">
            <a:off x="3711561" y="2176407"/>
            <a:ext cx="2081243" cy="84181"/>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250445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339975"/>
                                        </p:tgtEl>
                                        <p:attrNameLst>
                                          <p:attrName>style.visibility</p:attrName>
                                        </p:attrNameLst>
                                      </p:cBhvr>
                                      <p:to>
                                        <p:strVal val="visible"/>
                                      </p:to>
                                    </p:set>
                                    <p:animEffect transition="in" filter="blinds(horizontal)">
                                      <p:cBhvr>
                                        <p:cTn id="10" dur="500"/>
                                        <p:tgtEl>
                                          <p:spTgt spid="33997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nodeType="withEffect">
                                  <p:stCondLst>
                                    <p:cond delay="0"/>
                                  </p:stCondLst>
                                  <p:childTnLst>
                                    <p:set>
                                      <p:cBhvr>
                                        <p:cTn id="17" dur="1" fill="hold">
                                          <p:stCondLst>
                                            <p:cond delay="0"/>
                                          </p:stCondLst>
                                        </p:cTn>
                                        <p:tgtEl>
                                          <p:spTgt spid="339971"/>
                                        </p:tgtEl>
                                        <p:attrNameLst>
                                          <p:attrName>style.visibility</p:attrName>
                                        </p:attrNameLst>
                                      </p:cBhvr>
                                      <p:to>
                                        <p:strVal val="visible"/>
                                      </p:to>
                                    </p:set>
                                    <p:animEffect transition="in" filter="blinds(horizontal)">
                                      <p:cBhvr>
                                        <p:cTn id="18" dur="500"/>
                                        <p:tgtEl>
                                          <p:spTgt spid="339971"/>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nodeType="withEffect">
                                  <p:stCondLst>
                                    <p:cond delay="0"/>
                                  </p:stCondLst>
                                  <p:childTnLst>
                                    <p:set>
                                      <p:cBhvr>
                                        <p:cTn id="23" dur="1" fill="hold">
                                          <p:stCondLst>
                                            <p:cond delay="0"/>
                                          </p:stCondLst>
                                        </p:cTn>
                                        <p:tgtEl>
                                          <p:spTgt spid="339972"/>
                                        </p:tgtEl>
                                        <p:attrNameLst>
                                          <p:attrName>style.visibility</p:attrName>
                                        </p:attrNameLst>
                                      </p:cBhvr>
                                      <p:to>
                                        <p:strVal val="visible"/>
                                      </p:to>
                                    </p:set>
                                    <p:animEffect transition="in" filter="blinds(horizontal)">
                                      <p:cBhvr>
                                        <p:cTn id="24" dur="500"/>
                                        <p:tgtEl>
                                          <p:spTgt spid="339972"/>
                                        </p:tgtEl>
                                      </p:cBhvr>
                                    </p:animEffect>
                                  </p:childTnLst>
                                </p:cTn>
                              </p:par>
                              <p:par>
                                <p:cTn id="25" presetID="3" presetClass="entr" presetSubtype="10" fill="hold" nodeType="withEffect">
                                  <p:stCondLst>
                                    <p:cond delay="0"/>
                                  </p:stCondLst>
                                  <p:childTnLst>
                                    <p:set>
                                      <p:cBhvr>
                                        <p:cTn id="26" dur="1" fill="hold">
                                          <p:stCondLst>
                                            <p:cond delay="0"/>
                                          </p:stCondLst>
                                        </p:cTn>
                                        <p:tgtEl>
                                          <p:spTgt spid="339973"/>
                                        </p:tgtEl>
                                        <p:attrNameLst>
                                          <p:attrName>style.visibility</p:attrName>
                                        </p:attrNameLst>
                                      </p:cBhvr>
                                      <p:to>
                                        <p:strVal val="visible"/>
                                      </p:to>
                                    </p:set>
                                    <p:animEffect transition="in" filter="blinds(horizontal)">
                                      <p:cBhvr>
                                        <p:cTn id="27" dur="500"/>
                                        <p:tgtEl>
                                          <p:spTgt spid="339973"/>
                                        </p:tgtEl>
                                      </p:cBhvr>
                                    </p:animEffect>
                                  </p:childTnLst>
                                </p:cTn>
                              </p:par>
                              <p:par>
                                <p:cTn id="28" presetID="3" presetClass="entr" presetSubtype="1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par>
                                <p:cTn id="36" presetID="3" presetClass="entr" presetSubtype="10" fill="hold" nodeType="withEffect">
                                  <p:stCondLst>
                                    <p:cond delay="0"/>
                                  </p:stCondLst>
                                  <p:childTnLst>
                                    <p:set>
                                      <p:cBhvr>
                                        <p:cTn id="37" dur="1" fill="hold">
                                          <p:stCondLst>
                                            <p:cond delay="0"/>
                                          </p:stCondLst>
                                        </p:cTn>
                                        <p:tgtEl>
                                          <p:spTgt spid="339974"/>
                                        </p:tgtEl>
                                        <p:attrNameLst>
                                          <p:attrName>style.visibility</p:attrName>
                                        </p:attrNameLst>
                                      </p:cBhvr>
                                      <p:to>
                                        <p:strVal val="visible"/>
                                      </p:to>
                                    </p:set>
                                    <p:animEffect transition="in" filter="blinds(horizontal)">
                                      <p:cBhvr>
                                        <p:cTn id="38" dur="5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sz="half" idx="1"/>
          </p:nvPr>
        </p:nvSpPr>
        <p:spPr>
          <a:xfrm>
            <a:off x="660400" y="1371600"/>
            <a:ext cx="8585200" cy="5257800"/>
          </a:xfrm>
        </p:spPr>
        <p:txBody>
          <a:bodyPr/>
          <a:lstStyle/>
          <a:p>
            <a:r>
              <a:rPr lang="en-US" altLang="zh-CN" dirty="0" smtClean="0">
                <a:solidFill>
                  <a:schemeClr val="tx1"/>
                </a:solidFill>
                <a:latin typeface="+mn-lt"/>
                <a:ea typeface="+mn-ea"/>
                <a:cs typeface="+mn-cs"/>
              </a:rPr>
              <a:t>Map-Reduce</a:t>
            </a:r>
          </a:p>
          <a:p>
            <a:pPr lvl="1"/>
            <a:r>
              <a:rPr lang="en-US" altLang="zh-CN" dirty="0" smtClean="0">
                <a:solidFill>
                  <a:schemeClr val="tx1"/>
                </a:solidFill>
                <a:latin typeface="+mn-lt"/>
                <a:ea typeface="+mn-ea"/>
                <a:cs typeface="+mn-cs"/>
              </a:rPr>
              <a:t>Map: (key, value) pairs</a:t>
            </a:r>
          </a:p>
          <a:p>
            <a:pPr lvl="2"/>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ij</a:t>
            </a:r>
            <a:r>
              <a:rPr lang="en-US" altLang="zh-CN" i="1" baseline="-25000" dirty="0" smtClean="0">
                <a:solidFill>
                  <a:schemeClr val="tx1"/>
                </a:solidFill>
                <a:latin typeface="+mn-lt"/>
                <a:ea typeface="+mn-ea"/>
                <a:cs typeface="+mn-cs"/>
              </a:rPr>
              <a:t>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a</a:t>
            </a:r>
            <a:r>
              <a:rPr lang="en-US" altLang="zh-CN" i="1" baseline="-25000" dirty="0" err="1" smtClean="0">
                <a:solidFill>
                  <a:schemeClr val="tx1"/>
                </a:solidFill>
                <a:latin typeface="+mn-lt"/>
                <a:ea typeface="+mn-ea"/>
                <a:cs typeface="+mn-cs"/>
              </a:rPr>
              <a:t>ij</a:t>
            </a:r>
            <a:r>
              <a:rPr lang="en-US" altLang="zh-CN" i="1" dirty="0" smtClean="0">
                <a:solidFill>
                  <a:schemeClr val="tx1"/>
                </a:solidFill>
                <a:latin typeface="+mn-lt"/>
                <a:ea typeface="+mn-ea"/>
                <a:cs typeface="+mn-cs"/>
              </a:rPr>
              <a:t> </a:t>
            </a:r>
            <a:r>
              <a:rPr lang="en-US" altLang="zh-CN" dirty="0" smtClean="0">
                <a:solidFill>
                  <a:schemeClr val="tx1"/>
                </a:solidFill>
                <a:latin typeface="+mn-lt"/>
                <a:ea typeface="+mn-ea"/>
                <a:cs typeface="+mn-cs"/>
                <a:sym typeface="Wingdings" pitchFamily="2" charset="2"/>
              </a:rPr>
              <a:t></a:t>
            </a:r>
            <a:r>
              <a:rPr lang="en-US" altLang="zh-CN" i="1" dirty="0" smtClean="0">
                <a:solidFill>
                  <a:schemeClr val="tx1"/>
                </a:solidFill>
                <a:latin typeface="+mn-lt"/>
                <a:ea typeface="+mn-ea"/>
                <a:cs typeface="+mn-cs"/>
              </a:rPr>
              <a:t> </a:t>
            </a:r>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a:t>
            </a:r>
            <a:r>
              <a:rPr lang="en-US" altLang="zh-CN" i="1" baseline="-25000" dirty="0" smtClean="0"/>
              <a:t>*</a:t>
            </a:r>
            <a:r>
              <a:rPr lang="en-US" altLang="zh-CN" i="1" baseline="-25000" dirty="0" smtClean="0">
                <a:solidFill>
                  <a:schemeClr val="tx1"/>
                </a:solidFill>
                <a:latin typeface="+mn-lt"/>
                <a:ea typeface="+mn-ea"/>
                <a:cs typeface="+mn-cs"/>
              </a:rPr>
              <a:t>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a</a:t>
            </a:r>
            <a:r>
              <a:rPr lang="en-US" altLang="zh-CN" i="1" baseline="-25000" dirty="0" err="1" smtClean="0">
                <a:solidFill>
                  <a:schemeClr val="tx1"/>
                </a:solidFill>
                <a:latin typeface="+mn-lt"/>
                <a:ea typeface="+mn-ea"/>
                <a:cs typeface="+mn-cs"/>
              </a:rPr>
              <a:t>ij</a:t>
            </a:r>
            <a:r>
              <a:rPr lang="en-US" altLang="zh-CN" i="1" dirty="0" smtClean="0"/>
              <a:t>; </a:t>
            </a:r>
            <a:r>
              <a:rPr lang="en-US" altLang="zh-CN" i="1" dirty="0" err="1" smtClean="0"/>
              <a:t>e</a:t>
            </a:r>
            <a:r>
              <a:rPr lang="en-US" altLang="zh-CN" i="1" baseline="-25000" dirty="0" err="1" smtClean="0"/>
              <a:t>ij</a:t>
            </a:r>
            <a:r>
              <a:rPr lang="en-US" altLang="zh-CN" i="1" baseline="-25000" dirty="0" smtClean="0"/>
              <a:t> </a:t>
            </a:r>
            <a:r>
              <a:rPr lang="en-US" altLang="zh-CN" i="1" dirty="0" smtClean="0"/>
              <a:t>/</a:t>
            </a:r>
            <a:r>
              <a:rPr lang="en-US" altLang="zh-CN" i="1" dirty="0" err="1" smtClean="0"/>
              <a:t>b</a:t>
            </a:r>
            <a:r>
              <a:rPr lang="en-US" altLang="zh-CN" i="1" baseline="-25000" dirty="0" err="1" smtClean="0"/>
              <a:t>ij</a:t>
            </a:r>
            <a:r>
              <a:rPr lang="en-US" altLang="zh-CN" i="1" dirty="0" smtClean="0"/>
              <a:t> </a:t>
            </a:r>
            <a:r>
              <a:rPr lang="en-US" altLang="zh-CN" dirty="0" smtClean="0">
                <a:sym typeface="Wingdings" pitchFamily="2" charset="2"/>
              </a:rPr>
              <a:t></a:t>
            </a:r>
            <a:r>
              <a:rPr lang="en-US" altLang="zh-CN" i="1" dirty="0" smtClean="0"/>
              <a:t> </a:t>
            </a:r>
            <a:r>
              <a:rPr lang="en-US" altLang="zh-CN" i="1" dirty="0" err="1" smtClean="0"/>
              <a:t>e</a:t>
            </a:r>
            <a:r>
              <a:rPr lang="en-US" altLang="zh-CN" i="1" baseline="-25000" dirty="0" err="1" smtClean="0"/>
              <a:t>i</a:t>
            </a:r>
            <a:r>
              <a:rPr lang="en-US" altLang="zh-CN" i="1" baseline="-25000" dirty="0" smtClean="0"/>
              <a:t>* </a:t>
            </a:r>
            <a:r>
              <a:rPr lang="en-US" altLang="zh-CN" i="1" dirty="0" smtClean="0"/>
              <a:t>/</a:t>
            </a:r>
            <a:r>
              <a:rPr lang="en-US" altLang="zh-CN" i="1" dirty="0" err="1" smtClean="0"/>
              <a:t>b</a:t>
            </a:r>
            <a:r>
              <a:rPr lang="en-US" altLang="zh-CN" i="1" baseline="-25000" dirty="0" err="1" smtClean="0"/>
              <a:t>ij</a:t>
            </a:r>
            <a:r>
              <a:rPr lang="en-US" altLang="zh-CN" dirty="0" smtClean="0">
                <a:solidFill>
                  <a:schemeClr val="tx1"/>
                </a:solidFill>
                <a:latin typeface="+mn-lt"/>
                <a:ea typeface="+mn-ea"/>
                <a:cs typeface="+mn-cs"/>
              </a:rPr>
              <a:t>;</a:t>
            </a:r>
            <a:r>
              <a:rPr lang="en-US" altLang="zh-CN" i="1" dirty="0" smtClean="0">
                <a:solidFill>
                  <a:schemeClr val="tx1"/>
                </a:solidFill>
                <a:latin typeface="+mn-lt"/>
                <a:ea typeface="+mn-ea"/>
                <a:cs typeface="+mn-cs"/>
              </a:rPr>
              <a:t> </a:t>
            </a:r>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ij</a:t>
            </a:r>
            <a:r>
              <a:rPr lang="en-US" altLang="zh-CN" i="1" baseline="-25000" dirty="0" smtClean="0">
                <a:solidFill>
                  <a:schemeClr val="tx1"/>
                </a:solidFill>
                <a:latin typeface="+mn-lt"/>
                <a:ea typeface="+mn-ea"/>
                <a:cs typeface="+mn-cs"/>
              </a:rPr>
              <a:t>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r</a:t>
            </a:r>
            <a:r>
              <a:rPr lang="en-US" altLang="zh-CN" i="1" baseline="-25000" dirty="0" err="1" smtClean="0">
                <a:solidFill>
                  <a:schemeClr val="tx1"/>
                </a:solidFill>
                <a:latin typeface="+mn-lt"/>
                <a:ea typeface="+mn-ea"/>
                <a:cs typeface="+mn-cs"/>
              </a:rPr>
              <a:t>ij</a:t>
            </a:r>
            <a:r>
              <a:rPr lang="en-US" altLang="zh-CN" i="1" dirty="0" smtClean="0">
                <a:solidFill>
                  <a:schemeClr val="tx1"/>
                </a:solidFill>
                <a:latin typeface="+mn-lt"/>
                <a:ea typeface="+mn-ea"/>
                <a:cs typeface="+mn-cs"/>
              </a:rPr>
              <a:t> </a:t>
            </a:r>
            <a:r>
              <a:rPr lang="en-US" altLang="zh-CN" dirty="0" smtClean="0">
                <a:solidFill>
                  <a:schemeClr val="tx1"/>
                </a:solidFill>
                <a:latin typeface="+mn-lt"/>
                <a:ea typeface="+mn-ea"/>
                <a:cs typeface="+mn-cs"/>
                <a:sym typeface="Wingdings" pitchFamily="2" charset="2"/>
              </a:rPr>
              <a:t></a:t>
            </a:r>
            <a:r>
              <a:rPr lang="en-US" altLang="zh-CN" i="1" dirty="0" smtClean="0">
                <a:solidFill>
                  <a:schemeClr val="tx1"/>
                </a:solidFill>
                <a:latin typeface="+mn-lt"/>
                <a:ea typeface="+mn-ea"/>
                <a:cs typeface="+mn-cs"/>
                <a:sym typeface="Wingdings" pitchFamily="2" charset="2"/>
              </a:rPr>
              <a:t> </a:t>
            </a:r>
            <a:r>
              <a:rPr lang="en-US" altLang="zh-CN" i="1" dirty="0" smtClean="0">
                <a:solidFill>
                  <a:schemeClr val="tx1"/>
                </a:solidFill>
                <a:latin typeface="+mn-lt"/>
                <a:ea typeface="+mn-ea"/>
                <a:cs typeface="+mn-cs"/>
              </a:rPr>
              <a:t>e</a:t>
            </a:r>
            <a:r>
              <a:rPr lang="en-US" altLang="zh-CN" i="1" baseline="-25000" dirty="0" smtClean="0"/>
              <a:t>*</a:t>
            </a:r>
            <a:r>
              <a:rPr lang="en-US" altLang="zh-CN" i="1" baseline="-25000" dirty="0" smtClean="0">
                <a:solidFill>
                  <a:schemeClr val="tx1"/>
                </a:solidFill>
                <a:latin typeface="+mn-lt"/>
                <a:ea typeface="+mn-ea"/>
                <a:cs typeface="+mn-cs"/>
              </a:rPr>
              <a:t>j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r</a:t>
            </a:r>
            <a:r>
              <a:rPr lang="en-US" altLang="zh-CN" i="1" baseline="-25000" dirty="0" err="1" smtClean="0">
                <a:solidFill>
                  <a:schemeClr val="tx1"/>
                </a:solidFill>
                <a:latin typeface="+mn-lt"/>
                <a:ea typeface="+mn-ea"/>
                <a:cs typeface="+mn-cs"/>
              </a:rPr>
              <a:t>ij</a:t>
            </a:r>
            <a:r>
              <a:rPr lang="en-US" altLang="zh-CN" i="1" dirty="0" smtClean="0">
                <a:solidFill>
                  <a:schemeClr val="tx1"/>
                </a:solidFill>
                <a:latin typeface="+mn-lt"/>
                <a:ea typeface="+mn-ea"/>
                <a:cs typeface="+mn-cs"/>
              </a:rPr>
              <a:t> .</a:t>
            </a:r>
          </a:p>
          <a:p>
            <a:pPr lvl="1"/>
            <a:r>
              <a:rPr lang="en-US" altLang="zh-CN" dirty="0" smtClean="0"/>
              <a:t>Reduce: (key, value) pairs</a:t>
            </a:r>
          </a:p>
          <a:p>
            <a:pPr lvl="2"/>
            <a:r>
              <a:rPr lang="en-US" altLang="zh-CN" dirty="0" smtClean="0"/>
              <a:t> </a:t>
            </a:r>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a:t>
            </a:r>
            <a:r>
              <a:rPr lang="en-US" altLang="zh-CN" i="1" baseline="-25000" dirty="0" err="1" smtClean="0"/>
              <a:t>j</a:t>
            </a:r>
            <a:r>
              <a:rPr lang="en-US" altLang="zh-CN" i="1" dirty="0" smtClean="0">
                <a:solidFill>
                  <a:schemeClr val="tx1"/>
                </a:solidFill>
                <a:latin typeface="+mn-lt"/>
                <a:ea typeface="+mn-ea"/>
                <a:cs typeface="+mn-cs"/>
              </a:rPr>
              <a:t> </a:t>
            </a:r>
            <a:r>
              <a:rPr lang="en-US" altLang="zh-CN" i="1" dirty="0" smtClean="0">
                <a:cs typeface="+mn-cs"/>
              </a:rPr>
              <a:t>/ *</a:t>
            </a:r>
            <a:r>
              <a:rPr lang="en-US" altLang="zh-CN" i="1" dirty="0" smtClean="0">
                <a:solidFill>
                  <a:schemeClr val="tx1"/>
                </a:solidFill>
                <a:latin typeface="+mn-lt"/>
                <a:ea typeface="+mn-ea"/>
                <a:cs typeface="+mn-cs"/>
              </a:rPr>
              <a:t> </a:t>
            </a:r>
            <a:r>
              <a:rPr lang="en-US" altLang="zh-CN" dirty="0" smtClean="0">
                <a:solidFill>
                  <a:schemeClr val="tx1"/>
                </a:solidFill>
                <a:latin typeface="+mn-lt"/>
                <a:ea typeface="+mn-ea"/>
                <a:cs typeface="+mn-cs"/>
                <a:sym typeface="Wingdings" pitchFamily="2" charset="2"/>
              </a:rPr>
              <a:t></a:t>
            </a:r>
            <a:r>
              <a:rPr lang="en-US" altLang="zh-CN" i="1" dirty="0" smtClean="0">
                <a:solidFill>
                  <a:schemeClr val="tx1"/>
                </a:solidFill>
                <a:latin typeface="+mn-lt"/>
                <a:ea typeface="+mn-ea"/>
                <a:cs typeface="+mn-cs"/>
                <a:sym typeface="Wingdings" pitchFamily="2" charset="2"/>
              </a:rPr>
              <a:t> </a:t>
            </a:r>
            <a:r>
              <a:rPr lang="en-US" altLang="zh-CN" dirty="0" smtClean="0">
                <a:solidFill>
                  <a:schemeClr val="tx1"/>
                </a:solidFill>
                <a:latin typeface="+mn-lt"/>
                <a:ea typeface="+mn-ea"/>
                <a:cs typeface="+mn-cs"/>
              </a:rPr>
              <a:t>new </a:t>
            </a:r>
            <a:r>
              <a:rPr lang="en-US" altLang="zh-CN" i="1" dirty="0" err="1" smtClean="0">
                <a:solidFill>
                  <a:schemeClr val="tx1"/>
                </a:solidFill>
                <a:latin typeface="+mn-lt"/>
                <a:ea typeface="+mn-ea"/>
                <a:cs typeface="+mn-cs"/>
              </a:rPr>
              <a:t>r</a:t>
            </a:r>
            <a:r>
              <a:rPr lang="en-US" altLang="zh-CN" i="1" baseline="-25000" dirty="0" err="1" smtClean="0">
                <a:solidFill>
                  <a:schemeClr val="tx1"/>
                </a:solidFill>
                <a:latin typeface="+mn-lt"/>
                <a:ea typeface="+mn-ea"/>
                <a:cs typeface="+mn-cs"/>
              </a:rPr>
              <a:t>i</a:t>
            </a:r>
            <a:r>
              <a:rPr lang="en-US" altLang="zh-CN" i="1" baseline="-25000" dirty="0" err="1" smtClean="0"/>
              <a:t>j</a:t>
            </a:r>
            <a:r>
              <a:rPr lang="en-US" altLang="zh-CN" dirty="0" smtClean="0">
                <a:solidFill>
                  <a:schemeClr val="tx1"/>
                </a:solidFill>
                <a:latin typeface="+mn-lt"/>
                <a:ea typeface="+mn-ea"/>
                <a:cs typeface="+mn-cs"/>
              </a:rPr>
              <a:t>;</a:t>
            </a:r>
            <a:r>
              <a:rPr lang="en-US" altLang="zh-CN" i="1" dirty="0" smtClean="0">
                <a:cs typeface="+mn-cs"/>
              </a:rPr>
              <a:t> </a:t>
            </a:r>
            <a:r>
              <a:rPr lang="en-US" altLang="zh-CN" i="1" dirty="0" err="1" smtClean="0">
                <a:cs typeface="+mn-cs"/>
              </a:rPr>
              <a:t>e</a:t>
            </a:r>
            <a:r>
              <a:rPr lang="en-US" altLang="zh-CN" i="1" baseline="-25000" dirty="0" err="1" smtClean="0">
                <a:cs typeface="+mn-cs"/>
              </a:rPr>
              <a:t>ij</a:t>
            </a:r>
            <a:r>
              <a:rPr lang="en-US" altLang="zh-CN" i="1" dirty="0" smtClean="0">
                <a:cs typeface="+mn-cs"/>
              </a:rPr>
              <a:t>/* </a:t>
            </a:r>
            <a:r>
              <a:rPr lang="en-US" altLang="zh-CN" sz="2000" b="1" dirty="0" smtClean="0">
                <a:sym typeface="Wingdings" pitchFamily="2" charset="2"/>
              </a:rPr>
              <a:t> </a:t>
            </a:r>
            <a:r>
              <a:rPr lang="en-US" altLang="zh-CN" dirty="0" smtClean="0">
                <a:solidFill>
                  <a:schemeClr val="tx1"/>
                </a:solidFill>
                <a:latin typeface="+mn-lt"/>
                <a:ea typeface="+mn-ea"/>
                <a:cs typeface="+mn-cs"/>
              </a:rPr>
              <a:t>new</a:t>
            </a:r>
            <a:r>
              <a:rPr lang="en-US" altLang="zh-CN" i="1" dirty="0" smtClean="0">
                <a:solidFill>
                  <a:schemeClr val="tx1"/>
                </a:solidFill>
                <a:latin typeface="+mn-lt"/>
                <a:ea typeface="+mn-ea"/>
                <a:cs typeface="+mn-cs"/>
              </a:rPr>
              <a:t> </a:t>
            </a:r>
            <a:r>
              <a:rPr lang="en-US" altLang="zh-CN" i="1" dirty="0" err="1" smtClean="0">
                <a:solidFill>
                  <a:schemeClr val="tx1"/>
                </a:solidFill>
                <a:latin typeface="+mn-lt"/>
                <a:ea typeface="+mn-ea"/>
                <a:cs typeface="+mn-cs"/>
              </a:rPr>
              <a:t>a</a:t>
            </a:r>
            <a:r>
              <a:rPr lang="en-US" altLang="zh-CN" i="1" baseline="-25000" dirty="0" err="1" smtClean="0"/>
              <a:t>i</a:t>
            </a:r>
            <a:r>
              <a:rPr lang="en-US" altLang="zh-CN" i="1" baseline="-25000" dirty="0" err="1" smtClean="0">
                <a:solidFill>
                  <a:schemeClr val="tx1"/>
                </a:solidFill>
                <a:latin typeface="+mn-lt"/>
                <a:ea typeface="+mn-ea"/>
                <a:cs typeface="+mn-cs"/>
              </a:rPr>
              <a:t>j</a:t>
            </a:r>
            <a:endParaRPr lang="en-US" altLang="zh-CN" i="1" baseline="-25000" dirty="0" smtClean="0">
              <a:solidFill>
                <a:schemeClr val="tx1"/>
              </a:solidFill>
              <a:latin typeface="+mn-lt"/>
              <a:ea typeface="+mn-ea"/>
              <a:cs typeface="+mn-cs"/>
            </a:endParaRPr>
          </a:p>
          <a:p>
            <a:pPr>
              <a:buNone/>
            </a:pPr>
            <a:endParaRPr lang="en-US" altLang="zh-CN" sz="1050" dirty="0" smtClean="0"/>
          </a:p>
          <a:p>
            <a:r>
              <a:rPr lang="en-US" altLang="zh-CN" dirty="0" smtClean="0"/>
              <a:t>For the global feature function</a:t>
            </a:r>
          </a:p>
          <a:p>
            <a:pPr>
              <a:buNone/>
            </a:pPr>
            <a:endParaRPr lang="en-US" altLang="zh-CN" dirty="0" smtClean="0"/>
          </a:p>
        </p:txBody>
      </p:sp>
      <p:sp>
        <p:nvSpPr>
          <p:cNvPr id="1028" name="Rectangle 2"/>
          <p:cNvSpPr>
            <a:spLocks noGrp="1" noChangeArrowheads="1"/>
          </p:cNvSpPr>
          <p:nvPr>
            <p:ph type="title"/>
          </p:nvPr>
        </p:nvSpPr>
        <p:spPr/>
        <p:txBody>
          <a:bodyPr/>
          <a:lstStyle/>
          <a:p>
            <a:pPr eaLnBrk="1" hangingPunct="1"/>
            <a:r>
              <a:rPr lang="en-US" altLang="zh-CN" sz="3600" dirty="0" smtClean="0"/>
              <a:t>Distributed TAP Learning</a:t>
            </a:r>
          </a:p>
        </p:txBody>
      </p:sp>
      <p:pic>
        <p:nvPicPr>
          <p:cNvPr id="101377" name="Picture 1"/>
          <p:cNvPicPr>
            <a:picLocks noChangeAspect="1" noChangeArrowheads="1"/>
          </p:cNvPicPr>
          <p:nvPr/>
        </p:nvPicPr>
        <p:blipFill>
          <a:blip r:embed="rId4" cstate="print"/>
          <a:srcRect/>
          <a:stretch>
            <a:fillRect/>
          </a:stretch>
        </p:blipFill>
        <p:spPr bwMode="auto">
          <a:xfrm>
            <a:off x="742951" y="4633929"/>
            <a:ext cx="8501753" cy="19050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134725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8">
                                            <p:txEl>
                                              <p:pRg st="6" end="6"/>
                                            </p:txEl>
                                          </p:spTgt>
                                        </p:tgtEl>
                                        <p:attrNameLst>
                                          <p:attrName>style.visibility</p:attrName>
                                        </p:attrNameLst>
                                      </p:cBhvr>
                                      <p:to>
                                        <p:strVal val="visible"/>
                                      </p:to>
                                    </p:set>
                                    <p:animEffect transition="in" filter="blinds(horizontal)">
                                      <p:cBhvr>
                                        <p:cTn id="7" dur="500"/>
                                        <p:tgtEl>
                                          <p:spTgt spid="6148">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1377"/>
                                        </p:tgtEl>
                                        <p:attrNameLst>
                                          <p:attrName>style.visibility</p:attrName>
                                        </p:attrNameLst>
                                      </p:cBhvr>
                                      <p:to>
                                        <p:strVal val="visible"/>
                                      </p:to>
                                    </p:set>
                                    <p:animEffect transition="in" filter="blinds(horizontal)">
                                      <p:cBhvr>
                                        <p:cTn id="10" dur="500"/>
                                        <p:tgtEl>
                                          <p:spTgt spid="10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sz="3600" dirty="0" smtClean="0"/>
              <a:t>Experiments</a:t>
            </a:r>
          </a:p>
        </p:txBody>
      </p:sp>
      <p:sp>
        <p:nvSpPr>
          <p:cNvPr id="22531" name="Rectangle 3"/>
          <p:cNvSpPr>
            <a:spLocks noGrp="1" noChangeArrowheads="1"/>
          </p:cNvSpPr>
          <p:nvPr>
            <p:ph type="body" idx="1"/>
          </p:nvPr>
        </p:nvSpPr>
        <p:spPr>
          <a:xfrm>
            <a:off x="350849" y="1019146"/>
            <a:ext cx="9139237" cy="5661025"/>
          </a:xfrm>
        </p:spPr>
        <p:txBody>
          <a:bodyPr/>
          <a:lstStyle/>
          <a:p>
            <a:pPr>
              <a:lnSpc>
                <a:spcPct val="90000"/>
              </a:lnSpc>
              <a:defRPr/>
            </a:pPr>
            <a:r>
              <a:rPr lang="en-US" altLang="zh-CN" dirty="0" smtClean="0"/>
              <a:t>Data set: </a:t>
            </a:r>
            <a:r>
              <a:rPr lang="en-US" altLang="zh-CN" sz="2000" dirty="0" smtClean="0"/>
              <a:t>(</a:t>
            </a:r>
            <a:r>
              <a:rPr lang="en-US" altLang="zh-CN" sz="2000" dirty="0" smtClean="0">
                <a:hlinkClick r:id="rId3"/>
              </a:rPr>
              <a:t>http://arnetminer.org/lab-datasets/soinf/</a:t>
            </a:r>
            <a:r>
              <a:rPr lang="en-US" altLang="zh-CN" sz="2000" dirty="0" smtClean="0"/>
              <a:t>)</a:t>
            </a: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dirty="0" smtClean="0">
              <a:cs typeface="+mn-cs"/>
            </a:endParaRPr>
          </a:p>
          <a:p>
            <a:pPr>
              <a:defRPr/>
            </a:pPr>
            <a:r>
              <a:rPr lang="en-US" altLang="zh-CN" dirty="0" smtClean="0">
                <a:cs typeface="+mn-cs"/>
              </a:rPr>
              <a:t>Evaluation measures</a:t>
            </a:r>
          </a:p>
          <a:p>
            <a:pPr lvl="1">
              <a:defRPr/>
            </a:pPr>
            <a:r>
              <a:rPr lang="en-US" altLang="zh-CN" dirty="0" smtClean="0">
                <a:cs typeface="+mn-cs"/>
              </a:rPr>
              <a:t>CPU time</a:t>
            </a:r>
          </a:p>
          <a:p>
            <a:pPr lvl="1">
              <a:defRPr/>
            </a:pPr>
            <a:r>
              <a:rPr lang="en-US" altLang="zh-CN" dirty="0" smtClean="0">
                <a:cs typeface="+mn-cs"/>
              </a:rPr>
              <a:t>Case study</a:t>
            </a:r>
          </a:p>
          <a:p>
            <a:pPr lvl="1">
              <a:defRPr/>
            </a:pPr>
            <a:r>
              <a:rPr lang="en-US" altLang="zh-CN" dirty="0" smtClean="0">
                <a:cs typeface="+mn-cs"/>
              </a:rPr>
              <a:t>Application</a:t>
            </a:r>
          </a:p>
        </p:txBody>
      </p:sp>
      <p:graphicFrame>
        <p:nvGraphicFramePr>
          <p:cNvPr id="4" name="表格 3"/>
          <p:cNvGraphicFramePr>
            <a:graphicFrameLocks noGrp="1"/>
          </p:cNvGraphicFramePr>
          <p:nvPr>
            <p:extLst>
              <p:ext uri="{D42A27DB-BD31-4B8C-83A1-F6EECF244321}">
                <p14:modId xmlns:p14="http://schemas.microsoft.com/office/powerpoint/2010/main" val="360733223"/>
              </p:ext>
            </p:extLst>
          </p:nvPr>
        </p:nvGraphicFramePr>
        <p:xfrm>
          <a:off x="1238251" y="1661160"/>
          <a:ext cx="7759701" cy="2377440"/>
        </p:xfrm>
        <a:graphic>
          <a:graphicData uri="http://schemas.openxmlformats.org/drawingml/2006/table">
            <a:tbl>
              <a:tblPr firstRow="1" bandRow="1">
                <a:tableStyleId>{5C22544A-7EE6-4342-B048-85BDC9FD1C3A}</a:tableStyleId>
              </a:tblPr>
              <a:tblGrid>
                <a:gridCol w="2586567"/>
                <a:gridCol w="2586567"/>
                <a:gridCol w="2586567"/>
              </a:tblGrid>
              <a:tr h="370840">
                <a:tc>
                  <a:txBody>
                    <a:bodyPr/>
                    <a:lstStyle/>
                    <a:p>
                      <a:pPr algn="ctr"/>
                      <a:r>
                        <a:rPr lang="en-US" altLang="zh-CN" sz="1800" dirty="0" smtClean="0">
                          <a:solidFill>
                            <a:schemeClr val="tx1"/>
                          </a:solidFill>
                        </a:rPr>
                        <a:t>Data set</a:t>
                      </a:r>
                      <a:endParaRPr lang="zh-CN" altLang="en-US" sz="1800" dirty="0">
                        <a:solidFill>
                          <a:schemeClr val="tx1"/>
                        </a:solidFill>
                      </a:endParaRPr>
                    </a:p>
                  </a:txBody>
                  <a:tcPr marL="99060" marR="99060"/>
                </a:tc>
                <a:tc>
                  <a:txBody>
                    <a:bodyPr/>
                    <a:lstStyle/>
                    <a:p>
                      <a:pPr algn="ctr"/>
                      <a:r>
                        <a:rPr lang="en-US" altLang="zh-CN" sz="1800" dirty="0" smtClean="0">
                          <a:solidFill>
                            <a:schemeClr val="tx1"/>
                          </a:solidFill>
                        </a:rPr>
                        <a:t>#Nodes</a:t>
                      </a:r>
                      <a:endParaRPr lang="zh-CN" altLang="en-US" sz="1800" dirty="0">
                        <a:solidFill>
                          <a:schemeClr val="tx1"/>
                        </a:solidFill>
                      </a:endParaRPr>
                    </a:p>
                  </a:txBody>
                  <a:tcPr marL="99060" marR="99060"/>
                </a:tc>
                <a:tc>
                  <a:txBody>
                    <a:bodyPr/>
                    <a:lstStyle/>
                    <a:p>
                      <a:pPr algn="ctr"/>
                      <a:r>
                        <a:rPr lang="en-US" altLang="zh-CN" sz="1800" dirty="0" smtClean="0">
                          <a:solidFill>
                            <a:schemeClr val="tx1"/>
                          </a:solidFill>
                        </a:rPr>
                        <a:t>#Edges</a:t>
                      </a:r>
                      <a:endParaRPr lang="zh-CN" altLang="en-US" sz="1800" dirty="0">
                        <a:solidFill>
                          <a:schemeClr val="tx1"/>
                        </a:solidFill>
                      </a:endParaRPr>
                    </a:p>
                  </a:txBody>
                  <a:tcPr marL="99060" marR="99060"/>
                </a:tc>
              </a:tr>
              <a:tr h="370840">
                <a:tc>
                  <a:txBody>
                    <a:bodyPr/>
                    <a:lstStyle/>
                    <a:p>
                      <a:r>
                        <a:rPr lang="en-US" altLang="zh-CN" sz="1800" dirty="0" smtClean="0"/>
                        <a:t>Coauthor</a:t>
                      </a:r>
                      <a:endParaRPr lang="zh-CN" altLang="en-US" sz="1800" dirty="0"/>
                    </a:p>
                  </a:txBody>
                  <a:tcPr marL="99060" marR="99060"/>
                </a:tc>
                <a:tc>
                  <a:txBody>
                    <a:bodyPr/>
                    <a:lstStyle/>
                    <a:p>
                      <a:r>
                        <a:rPr lang="en-US" altLang="zh-CN" sz="1800" dirty="0" smtClean="0"/>
                        <a:t>640,134</a:t>
                      </a:r>
                      <a:endParaRPr lang="zh-CN" altLang="en-US" sz="1800" dirty="0"/>
                    </a:p>
                  </a:txBody>
                  <a:tcPr marL="99060" marR="99060"/>
                </a:tc>
                <a:tc>
                  <a:txBody>
                    <a:bodyPr/>
                    <a:lstStyle/>
                    <a:p>
                      <a:r>
                        <a:rPr lang="en-US" altLang="zh-CN" sz="1800" dirty="0" smtClean="0"/>
                        <a:t>1,554,643</a:t>
                      </a:r>
                      <a:endParaRPr lang="zh-CN" altLang="en-US" sz="1800" dirty="0"/>
                    </a:p>
                  </a:txBody>
                  <a:tcPr marL="99060" marR="99060"/>
                </a:tc>
              </a:tr>
              <a:tr h="370840">
                <a:tc>
                  <a:txBody>
                    <a:bodyPr/>
                    <a:lstStyle/>
                    <a:p>
                      <a:r>
                        <a:rPr lang="en-US" altLang="zh-CN" sz="1800" dirty="0" smtClean="0"/>
                        <a:t>Citation</a:t>
                      </a:r>
                      <a:endParaRPr lang="zh-CN" altLang="en-US" sz="1800" dirty="0"/>
                    </a:p>
                  </a:txBody>
                  <a:tcPr marL="99060" marR="99060"/>
                </a:tc>
                <a:tc>
                  <a:txBody>
                    <a:bodyPr/>
                    <a:lstStyle/>
                    <a:p>
                      <a:r>
                        <a:rPr lang="en-US" altLang="zh-CN" sz="1800" dirty="0" smtClean="0"/>
                        <a:t>2,329,760</a:t>
                      </a:r>
                      <a:endParaRPr lang="zh-CN" altLang="en-US" sz="1800" dirty="0"/>
                    </a:p>
                  </a:txBody>
                  <a:tcPr marL="99060" marR="99060"/>
                </a:tc>
                <a:tc>
                  <a:txBody>
                    <a:bodyPr/>
                    <a:lstStyle/>
                    <a:p>
                      <a:r>
                        <a:rPr lang="en-US" altLang="zh-CN" sz="1800" dirty="0" smtClean="0"/>
                        <a:t>12,710,347</a:t>
                      </a:r>
                      <a:endParaRPr lang="zh-CN" altLang="en-US" sz="1800" dirty="0"/>
                    </a:p>
                  </a:txBody>
                  <a:tcPr marL="99060" marR="99060"/>
                </a:tc>
              </a:tr>
              <a:tr h="1264920">
                <a:tc>
                  <a:txBody>
                    <a:bodyPr/>
                    <a:lstStyle/>
                    <a:p>
                      <a:r>
                        <a:rPr lang="en-US" altLang="zh-CN" sz="1800" dirty="0" smtClean="0"/>
                        <a:t>Film</a:t>
                      </a:r>
                    </a:p>
                    <a:p>
                      <a:r>
                        <a:rPr lang="en-US" altLang="zh-CN" sz="1800" dirty="0" smtClean="0"/>
                        <a:t>(Wikipedia)</a:t>
                      </a:r>
                      <a:endParaRPr lang="zh-CN" altLang="en-US" sz="1800" dirty="0"/>
                    </a:p>
                  </a:txBody>
                  <a:tcPr marL="99060" marR="99060"/>
                </a:tc>
                <a:tc>
                  <a:txBody>
                    <a:bodyPr/>
                    <a:lstStyle/>
                    <a:p>
                      <a:r>
                        <a:rPr lang="en-US" altLang="zh-CN" sz="1800" dirty="0" smtClean="0"/>
                        <a:t>18,518 films</a:t>
                      </a:r>
                    </a:p>
                    <a:p>
                      <a:r>
                        <a:rPr lang="en-US" altLang="zh-CN" sz="1800" dirty="0" smtClean="0"/>
                        <a:t>7,211 directors</a:t>
                      </a:r>
                    </a:p>
                    <a:p>
                      <a:r>
                        <a:rPr lang="en-US" altLang="zh-CN" sz="1800" dirty="0" smtClean="0"/>
                        <a:t>10,128</a:t>
                      </a:r>
                      <a:r>
                        <a:rPr lang="en-US" altLang="zh-CN" sz="1800" baseline="0" dirty="0" smtClean="0"/>
                        <a:t> actors</a:t>
                      </a:r>
                    </a:p>
                    <a:p>
                      <a:r>
                        <a:rPr lang="en-US" altLang="zh-CN" sz="1800" baseline="0" dirty="0" smtClean="0"/>
                        <a:t>9,784 writers</a:t>
                      </a:r>
                      <a:endParaRPr lang="zh-CN" altLang="en-US" sz="1800" dirty="0"/>
                    </a:p>
                  </a:txBody>
                  <a:tcPr marL="99060" marR="99060"/>
                </a:tc>
                <a:tc>
                  <a:txBody>
                    <a:bodyPr/>
                    <a:lstStyle/>
                    <a:p>
                      <a:r>
                        <a:rPr lang="en-US" altLang="zh-CN" sz="1800" kern="1200" baseline="0" dirty="0" smtClean="0">
                          <a:solidFill>
                            <a:schemeClr val="dk1"/>
                          </a:solidFill>
                          <a:latin typeface="+mn-lt"/>
                          <a:ea typeface="+mn-ea"/>
                          <a:cs typeface="+mn-cs"/>
                        </a:rPr>
                        <a:t>142,426</a:t>
                      </a:r>
                      <a:endParaRPr lang="zh-CN" altLang="en-US" sz="1800" dirty="0"/>
                    </a:p>
                  </a:txBody>
                  <a:tcPr marL="99060" marR="99060"/>
                </a:tc>
              </a:tr>
            </a:tbl>
          </a:graphicData>
        </a:graphic>
      </p:graphicFrame>
    </p:spTree>
    <p:extLst>
      <p:ext uri="{BB962C8B-B14F-4D97-AF65-F5344CB8AC3E}">
        <p14:creationId xmlns:p14="http://schemas.microsoft.com/office/powerpoint/2010/main" val="4254647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8101" y="2057400"/>
            <a:ext cx="5146969" cy="3581400"/>
          </a:xfrm>
          <a:prstGeom prst="rect">
            <a:avLst/>
          </a:prstGeom>
        </p:spPr>
      </p:pic>
      <p:sp>
        <p:nvSpPr>
          <p:cNvPr id="2" name="Title 1"/>
          <p:cNvSpPr>
            <a:spLocks noGrp="1"/>
          </p:cNvSpPr>
          <p:nvPr>
            <p:ph type="title"/>
          </p:nvPr>
        </p:nvSpPr>
        <p:spPr>
          <a:xfrm>
            <a:off x="0" y="188913"/>
            <a:ext cx="9906000" cy="792162"/>
          </a:xfrm>
        </p:spPr>
        <p:txBody>
          <a:bodyPr/>
          <a:lstStyle/>
          <a:p>
            <a:r>
              <a:rPr lang="en-US" altLang="zh-CN" sz="3200" dirty="0" smtClean="0"/>
              <a:t>Social Influence Sub-graph on “Data mining”</a:t>
            </a:r>
            <a:endParaRPr lang="zh-CN" altLang="en-US" sz="3200" dirty="0"/>
          </a:p>
        </p:txBody>
      </p:sp>
      <p:pic>
        <p:nvPicPr>
          <p:cNvPr id="3" name="Picture 2" descr="Screen Shot 2013-01-28 at 9.47.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 y="1371600"/>
            <a:ext cx="5267313" cy="4419600"/>
          </a:xfrm>
          <a:prstGeom prst="rect">
            <a:avLst/>
          </a:prstGeom>
        </p:spPr>
      </p:pic>
      <p:sp>
        <p:nvSpPr>
          <p:cNvPr id="6" name="Rectangle 5"/>
          <p:cNvSpPr/>
          <p:nvPr/>
        </p:nvSpPr>
        <p:spPr>
          <a:xfrm>
            <a:off x="6438900" y="1524000"/>
            <a:ext cx="2971800" cy="381000"/>
          </a:xfrm>
          <a:prstGeom prst="rect">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000000"/>
                </a:solidFill>
                <a:latin typeface="Times New Roman"/>
                <a:cs typeface="Times New Roman"/>
              </a:rPr>
              <a:t>On “Data Mining” in 2009</a:t>
            </a:r>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165123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 on Coauthor and Citation</a:t>
            </a:r>
            <a:endParaRPr lang="zh-CN" altLang="en-US" dirty="0"/>
          </a:p>
        </p:txBody>
      </p:sp>
      <p:pic>
        <p:nvPicPr>
          <p:cNvPr id="73730" name="Picture 2"/>
          <p:cNvPicPr>
            <a:picLocks noGrp="1" noChangeAspect="1" noChangeArrowheads="1"/>
          </p:cNvPicPr>
          <p:nvPr>
            <p:ph idx="1"/>
          </p:nvPr>
        </p:nvPicPr>
        <p:blipFill>
          <a:blip r:embed="rId2" cstate="print"/>
          <a:srcRect/>
          <a:stretch>
            <a:fillRect/>
          </a:stretch>
        </p:blipFill>
        <p:spPr bwMode="auto">
          <a:xfrm>
            <a:off x="495300" y="1201779"/>
            <a:ext cx="8915400" cy="5257800"/>
          </a:xfrm>
          <a:prstGeom prst="rect">
            <a:avLst/>
          </a:prstGeom>
          <a:noFill/>
          <a:ln w="9525">
            <a:noFill/>
            <a:miter lim="800000"/>
            <a:headEnd/>
            <a:tailEnd/>
          </a:ln>
          <a:effectLst/>
        </p:spPr>
      </p:pic>
    </p:spTree>
    <p:extLst>
      <p:ext uri="{BB962C8B-B14F-4D97-AF65-F5344CB8AC3E}">
        <p14:creationId xmlns:p14="http://schemas.microsoft.com/office/powerpoint/2010/main" val="2670718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Performance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55652" y="2114537"/>
            <a:ext cx="7412140" cy="2454351"/>
          </a:xfrm>
          <a:prstGeom prst="rect">
            <a:avLst/>
          </a:prstGeom>
          <a:noFill/>
          <a:ln w="9525">
            <a:noFill/>
            <a:miter lim="800000"/>
            <a:headEnd/>
            <a:tailEnd/>
          </a:ln>
        </p:spPr>
      </p:pic>
    </p:spTree>
    <p:extLst>
      <p:ext uri="{BB962C8B-B14F-4D97-AF65-F5344CB8AC3E}">
        <p14:creationId xmlns:p14="http://schemas.microsoft.com/office/powerpoint/2010/main" val="1974972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Speedup results</a:t>
            </a:r>
            <a:endParaRPr lang="en-US" dirty="0"/>
          </a:p>
        </p:txBody>
      </p:sp>
      <p:pic>
        <p:nvPicPr>
          <p:cNvPr id="139266" name="Picture 2" descr="C:\Users\sonic\Documents\campus\dna\infgraph\submitted\infgraph\Figures\scaleup.eps"/>
          <p:cNvPicPr>
            <a:picLocks noChangeAspect="1" noChangeArrowheads="1"/>
          </p:cNvPicPr>
          <p:nvPr/>
        </p:nvPicPr>
        <p:blipFill>
          <a:blip r:embed="rId3" cstate="print"/>
          <a:srcRect/>
          <a:stretch>
            <a:fillRect/>
          </a:stretch>
        </p:blipFill>
        <p:spPr bwMode="auto">
          <a:xfrm>
            <a:off x="1" y="1219200"/>
            <a:ext cx="4746625" cy="3785616"/>
          </a:xfrm>
          <a:prstGeom prst="rect">
            <a:avLst/>
          </a:prstGeom>
          <a:noFill/>
        </p:spPr>
      </p:pic>
      <p:pic>
        <p:nvPicPr>
          <p:cNvPr id="139267" name="Picture 3" descr="C:\Users\sonic\Documents\campus\dna\infgraph\submitted\infgraph\Figures\speedup.eps"/>
          <p:cNvPicPr>
            <a:picLocks noChangeAspect="1" noChangeArrowheads="1"/>
          </p:cNvPicPr>
          <p:nvPr/>
        </p:nvPicPr>
        <p:blipFill>
          <a:blip r:embed="rId4" cstate="print"/>
          <a:srcRect/>
          <a:stretch>
            <a:fillRect/>
          </a:stretch>
        </p:blipFill>
        <p:spPr bwMode="auto">
          <a:xfrm>
            <a:off x="4720831" y="2667000"/>
            <a:ext cx="5185171" cy="3863064"/>
          </a:xfrm>
          <a:prstGeom prst="rect">
            <a:avLst/>
          </a:prstGeom>
          <a:noFill/>
        </p:spPr>
      </p:pic>
      <p:sp>
        <p:nvSpPr>
          <p:cNvPr id="7" name="Rectangle 6"/>
          <p:cNvSpPr/>
          <p:nvPr/>
        </p:nvSpPr>
        <p:spPr>
          <a:xfrm>
            <a:off x="571444" y="5108598"/>
            <a:ext cx="3651300" cy="58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400" dirty="0" smtClean="0">
                <a:solidFill>
                  <a:schemeClr val="tx1"/>
                </a:solidFill>
              </a:rPr>
              <a:t>Speedup vs. Dataset size</a:t>
            </a:r>
          </a:p>
        </p:txBody>
      </p:sp>
      <p:sp>
        <p:nvSpPr>
          <p:cNvPr id="8" name="Rectangle 7"/>
          <p:cNvSpPr/>
          <p:nvPr/>
        </p:nvSpPr>
        <p:spPr>
          <a:xfrm>
            <a:off x="5245106" y="1822428"/>
            <a:ext cx="4478331" cy="58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 Speedup vs. #Computer nodes</a:t>
            </a:r>
          </a:p>
        </p:txBody>
      </p:sp>
    </p:spTree>
    <p:extLst>
      <p:ext uri="{BB962C8B-B14F-4D97-AF65-F5344CB8AC3E}">
        <p14:creationId xmlns:p14="http://schemas.microsoft.com/office/powerpoint/2010/main" val="2146955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r>
              <a:rPr lang="en-US" sz="2800" dirty="0" smtClean="0"/>
              <a:t>—Expert Finding</a:t>
            </a:r>
            <a:r>
              <a:rPr lang="en-US" sz="2800" baseline="30000" dirty="0" smtClean="0"/>
              <a:t>[1]</a:t>
            </a:r>
            <a:endParaRPr lang="en-US" baseline="30000" dirty="0"/>
          </a:p>
        </p:txBody>
      </p:sp>
      <p:sp>
        <p:nvSpPr>
          <p:cNvPr id="3" name="Content Placeholder 2"/>
          <p:cNvSpPr>
            <a:spLocks noGrp="1"/>
          </p:cNvSpPr>
          <p:nvPr>
            <p:ph idx="1"/>
          </p:nvPr>
        </p:nvSpPr>
        <p:spPr>
          <a:xfrm>
            <a:off x="1600200" y="5257800"/>
            <a:ext cx="6705600" cy="876312"/>
          </a:xfrm>
        </p:spPr>
        <p:txBody>
          <a:bodyPr/>
          <a:lstStyle/>
          <a:p>
            <a:pPr>
              <a:buNone/>
            </a:pPr>
            <a:r>
              <a:rPr lang="en-US" sz="2400" dirty="0" smtClean="0">
                <a:solidFill>
                  <a:srgbClr val="0000DC"/>
                </a:solidFill>
              </a:rPr>
              <a:t>Expert finding data from </a:t>
            </a:r>
            <a:r>
              <a:rPr lang="en-US" sz="1800" dirty="0" smtClean="0">
                <a:solidFill>
                  <a:srgbClr val="0000DC"/>
                </a:solidFill>
                <a:hlinkClick r:id="rId2"/>
              </a:rPr>
              <a:t>http://arnetminer.org/lab-datasets/expertfinding/</a:t>
            </a:r>
            <a:r>
              <a:rPr lang="zh-CN" altLang="en-US" sz="1800" dirty="0" smtClean="0">
                <a:solidFill>
                  <a:srgbClr val="0000DC"/>
                </a:solidFill>
              </a:rPr>
              <a:t> </a:t>
            </a:r>
            <a:endParaRPr lang="en-US" sz="1800" dirty="0">
              <a:solidFill>
                <a:srgbClr val="0000DC"/>
              </a:solidFill>
            </a:endParaRPr>
          </a:p>
        </p:txBody>
      </p:sp>
      <p:pic>
        <p:nvPicPr>
          <p:cNvPr id="1026" name="Picture 2"/>
          <p:cNvPicPr>
            <a:picLocks noChangeAspect="1" noChangeArrowheads="1"/>
          </p:cNvPicPr>
          <p:nvPr/>
        </p:nvPicPr>
        <p:blipFill>
          <a:blip r:embed="rId3" cstate="print"/>
          <a:srcRect/>
          <a:stretch>
            <a:fillRect/>
          </a:stretch>
        </p:blipFill>
        <p:spPr bwMode="auto">
          <a:xfrm>
            <a:off x="1390535" y="1174198"/>
            <a:ext cx="6121519" cy="3982058"/>
          </a:xfrm>
          <a:prstGeom prst="rect">
            <a:avLst/>
          </a:prstGeom>
          <a:noFill/>
          <a:ln w="9525">
            <a:noFill/>
            <a:miter lim="800000"/>
            <a:headEnd/>
            <a:tailEnd/>
          </a:ln>
        </p:spPr>
      </p:pic>
      <p:sp>
        <p:nvSpPr>
          <p:cNvPr id="6" name="Rectangle 5"/>
          <p:cNvSpPr/>
          <p:nvPr/>
        </p:nvSpPr>
        <p:spPr>
          <a:xfrm>
            <a:off x="6934200" y="2590800"/>
            <a:ext cx="2889250" cy="17526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Note: </a:t>
            </a:r>
            <a:r>
              <a:rPr lang="pl-PL" dirty="0" smtClean="0">
                <a:solidFill>
                  <a:srgbClr val="000000"/>
                </a:solidFill>
                <a:latin typeface="Times New Roman"/>
                <a:cs typeface="Times New Roman"/>
              </a:rPr>
              <a:t>W</a:t>
            </a:r>
            <a:r>
              <a:rPr lang="en-US" dirty="0" smtClean="0">
                <a:solidFill>
                  <a:srgbClr val="000000"/>
                </a:solidFill>
                <a:latin typeface="Times New Roman"/>
                <a:cs typeface="Times New Roman"/>
              </a:rPr>
              <a:t>ell though this method can combine network and content information, it does not consider users’ action.</a:t>
            </a:r>
            <a:endParaRPr lang="en-US" i="1" dirty="0">
              <a:solidFill>
                <a:srgbClr val="000000"/>
              </a:solidFill>
              <a:latin typeface="Times New Roman"/>
              <a:cs typeface="Times New Roman"/>
            </a:endParaRPr>
          </a:p>
        </p:txBody>
      </p:sp>
      <p:sp>
        <p:nvSpPr>
          <p:cNvPr id="7"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J. Tang, J. Zhang, L. Yao, J. Li, L. Zhang, and Z. Su. </a:t>
            </a:r>
            <a:r>
              <a:rPr lang="en-US" altLang="zh-CN" sz="1200" dirty="0" err="1"/>
              <a:t>ArnetMiner</a:t>
            </a:r>
            <a:r>
              <a:rPr lang="en-US" altLang="zh-CN" sz="1200" dirty="0"/>
              <a:t>: Extraction and Mining of Academic Social Networks. In KDD’08, pages 990-998, 2008</a:t>
            </a:r>
            <a:r>
              <a:rPr lang="en-US" altLang="zh-CN" sz="1200" dirty="0" smtClean="0"/>
              <a:t>.</a:t>
            </a:r>
            <a:endParaRPr lang="en-US" altLang="zh-CN" sz="1200" dirty="0"/>
          </a:p>
        </p:txBody>
      </p:sp>
    </p:spTree>
    <p:extLst>
      <p:ext uri="{BB962C8B-B14F-4D97-AF65-F5344CB8AC3E}">
        <p14:creationId xmlns:p14="http://schemas.microsoft.com/office/powerpoint/2010/main" val="30058026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S</a:t>
            </a:r>
            <a:r>
              <a:rPr lang="en-US" dirty="0" smtClean="0"/>
              <a:t>ocial </a:t>
            </a:r>
            <a:r>
              <a:rPr lang="en-US" dirty="0"/>
              <a:t>Influence really matter?</a:t>
            </a:r>
          </a:p>
        </p:txBody>
      </p:sp>
      <p:sp>
        <p:nvSpPr>
          <p:cNvPr id="3" name="Content Placeholder 2"/>
          <p:cNvSpPr>
            <a:spLocks noGrp="1"/>
          </p:cNvSpPr>
          <p:nvPr>
            <p:ph idx="1"/>
          </p:nvPr>
        </p:nvSpPr>
        <p:spPr/>
        <p:txBody>
          <a:bodyPr/>
          <a:lstStyle/>
          <a:p>
            <a:r>
              <a:rPr lang="en-US" sz="2800" dirty="0" smtClean="0">
                <a:solidFill>
                  <a:srgbClr val="800000"/>
                </a:solidFill>
              </a:rPr>
              <a:t>Case 1: </a:t>
            </a:r>
            <a:r>
              <a:rPr lang="en-US" sz="2400" dirty="0" smtClean="0"/>
              <a:t>Social influence and political mobilization</a:t>
            </a:r>
            <a:r>
              <a:rPr lang="en-US" sz="2400" baseline="30000" dirty="0" smtClean="0"/>
              <a:t>[1]</a:t>
            </a:r>
          </a:p>
          <a:p>
            <a:pPr lvl="1"/>
            <a:r>
              <a:rPr lang="en-US" sz="2400" dirty="0"/>
              <a:t>Will online political </a:t>
            </a:r>
            <a:r>
              <a:rPr lang="en-US" sz="2400" dirty="0" smtClean="0"/>
              <a:t>mobilization really work?</a:t>
            </a:r>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R. </a:t>
            </a:r>
            <a:r>
              <a:rPr lang="en-US" altLang="zh-CN" sz="1400" kern="0" dirty="0">
                <a:latin typeface="+mn-lt"/>
                <a:ea typeface="+mn-ea"/>
              </a:rPr>
              <a:t>M. </a:t>
            </a:r>
            <a:r>
              <a:rPr lang="en-US" altLang="zh-CN" sz="1400" kern="0" dirty="0" smtClean="0">
                <a:latin typeface="+mn-lt"/>
                <a:ea typeface="+mn-ea"/>
              </a:rPr>
              <a:t>Bond, C. </a:t>
            </a:r>
            <a:r>
              <a:rPr lang="en-US" altLang="zh-CN" sz="1400" kern="0" dirty="0">
                <a:latin typeface="+mn-lt"/>
                <a:ea typeface="+mn-ea"/>
              </a:rPr>
              <a:t>J. </a:t>
            </a:r>
            <a:r>
              <a:rPr lang="en-US" altLang="zh-CN" sz="1400" kern="0" dirty="0" err="1" smtClean="0">
                <a:latin typeface="+mn-lt"/>
                <a:ea typeface="+mn-ea"/>
              </a:rPr>
              <a:t>Fariss</a:t>
            </a:r>
            <a:r>
              <a:rPr lang="en-US" altLang="zh-CN" sz="1400" kern="0" dirty="0" smtClean="0">
                <a:latin typeface="+mn-lt"/>
                <a:ea typeface="+mn-ea"/>
              </a:rPr>
              <a:t>, J. </a:t>
            </a:r>
            <a:r>
              <a:rPr lang="en-US" altLang="zh-CN" sz="1400" kern="0" dirty="0">
                <a:latin typeface="+mn-lt"/>
                <a:ea typeface="+mn-ea"/>
              </a:rPr>
              <a:t>J. </a:t>
            </a:r>
            <a:r>
              <a:rPr lang="en-US" altLang="zh-CN" sz="1400" kern="0" dirty="0" smtClean="0">
                <a:latin typeface="+mn-lt"/>
                <a:ea typeface="+mn-ea"/>
              </a:rPr>
              <a:t>Jones, A. D</a:t>
            </a:r>
            <a:r>
              <a:rPr lang="en-US" altLang="zh-CN" sz="1400" kern="0" dirty="0">
                <a:latin typeface="+mn-lt"/>
                <a:ea typeface="+mn-ea"/>
              </a:rPr>
              <a:t>. I. </a:t>
            </a:r>
            <a:r>
              <a:rPr lang="en-US" altLang="zh-CN" sz="1400" kern="0" dirty="0" smtClean="0">
                <a:latin typeface="+mn-lt"/>
                <a:ea typeface="+mn-ea"/>
              </a:rPr>
              <a:t>Kramer, C. Marlow, J. </a:t>
            </a:r>
            <a:r>
              <a:rPr lang="en-US" altLang="zh-CN" sz="1400" kern="0" dirty="0">
                <a:latin typeface="+mn-lt"/>
                <a:ea typeface="+mn-ea"/>
              </a:rPr>
              <a:t>E. </a:t>
            </a:r>
            <a:r>
              <a:rPr lang="en-US" altLang="zh-CN" sz="1400" kern="0" dirty="0" smtClean="0">
                <a:latin typeface="+mn-lt"/>
                <a:ea typeface="+mn-ea"/>
              </a:rPr>
              <a:t>Settle and J. </a:t>
            </a:r>
            <a:r>
              <a:rPr lang="en-US" altLang="zh-CN" sz="1400" kern="0" dirty="0">
                <a:latin typeface="+mn-lt"/>
                <a:ea typeface="+mn-ea"/>
              </a:rPr>
              <a:t>H. </a:t>
            </a:r>
            <a:r>
              <a:rPr lang="en-US" altLang="zh-CN" sz="1400" kern="0" dirty="0" smtClean="0">
                <a:latin typeface="+mn-lt"/>
                <a:ea typeface="+mn-ea"/>
              </a:rPr>
              <a:t>Fowler. A </a:t>
            </a:r>
            <a:r>
              <a:rPr lang="en-US" altLang="zh-CN" sz="1400" kern="0" dirty="0">
                <a:latin typeface="+mn-lt"/>
                <a:ea typeface="+mn-ea"/>
              </a:rPr>
              <a:t>61-million-person experiment in social </a:t>
            </a:r>
            <a:r>
              <a:rPr lang="en-US" altLang="zh-CN" sz="1400" kern="0" dirty="0" smtClean="0">
                <a:latin typeface="+mn-lt"/>
                <a:ea typeface="+mn-ea"/>
              </a:rPr>
              <a:t>influence and </a:t>
            </a:r>
            <a:r>
              <a:rPr lang="en-US" altLang="zh-CN" sz="1400" kern="0" dirty="0">
                <a:latin typeface="+mn-lt"/>
                <a:ea typeface="+mn-ea"/>
              </a:rPr>
              <a:t>political </a:t>
            </a:r>
            <a:r>
              <a:rPr lang="en-US" altLang="zh-CN" sz="1400" kern="0" dirty="0" smtClean="0">
                <a:latin typeface="+mn-lt"/>
                <a:ea typeface="+mn-ea"/>
              </a:rPr>
              <a:t>mobilization. Nature, 489:295-298, 2012.</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7" descr="Screen Shot 2012-12-31 at 10.24.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850" y="2558836"/>
            <a:ext cx="3962400" cy="3308564"/>
          </a:xfrm>
          <a:prstGeom prst="rect">
            <a:avLst/>
          </a:prstGeom>
        </p:spPr>
      </p:pic>
      <p:sp>
        <p:nvSpPr>
          <p:cNvPr id="9" name="Rectangle 8"/>
          <p:cNvSpPr/>
          <p:nvPr/>
        </p:nvSpPr>
        <p:spPr>
          <a:xfrm>
            <a:off x="412750" y="2558836"/>
            <a:ext cx="5118100" cy="32766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8000" tIns="187200" rtlCol="0" anchor="t"/>
          <a:lstStyle/>
          <a:p>
            <a:r>
              <a:rPr lang="en-US" sz="2000" b="1" dirty="0" smtClean="0">
                <a:solidFill>
                  <a:srgbClr val="800000"/>
                </a:solidFill>
              </a:rPr>
              <a:t>A controlled trial </a:t>
            </a:r>
            <a:r>
              <a:rPr lang="en-US" dirty="0" smtClean="0">
                <a:solidFill>
                  <a:srgbClr val="0000CC"/>
                </a:solidFill>
              </a:rPr>
              <a:t>(with 61M users on FB)</a:t>
            </a:r>
            <a:endParaRPr lang="en-US" sz="2000" dirty="0" smtClean="0">
              <a:solidFill>
                <a:srgbClr val="0000CC"/>
              </a:solidFill>
            </a:endParaRPr>
          </a:p>
          <a:p>
            <a:pPr marL="285750" indent="-285750">
              <a:spcBef>
                <a:spcPts val="1200"/>
              </a:spcBef>
              <a:buFontTx/>
              <a:buChar char="-"/>
            </a:pPr>
            <a:r>
              <a:rPr lang="en-US" dirty="0" smtClean="0">
                <a:solidFill>
                  <a:srgbClr val="0000CC"/>
                </a:solidFill>
              </a:rPr>
              <a:t>Social </a:t>
            </a:r>
            <a:r>
              <a:rPr lang="en-US" dirty="0" err="1" smtClean="0">
                <a:solidFill>
                  <a:srgbClr val="0000CC"/>
                </a:solidFill>
              </a:rPr>
              <a:t>msg</a:t>
            </a:r>
            <a:r>
              <a:rPr lang="en-US" dirty="0" smtClean="0">
                <a:solidFill>
                  <a:srgbClr val="0000CC"/>
                </a:solidFill>
              </a:rPr>
              <a:t> group: </a:t>
            </a:r>
            <a:r>
              <a:rPr lang="en-US" dirty="0" smtClean="0">
                <a:solidFill>
                  <a:schemeClr val="tx1"/>
                </a:solidFill>
              </a:rPr>
              <a:t>was shown with </a:t>
            </a:r>
            <a:r>
              <a:rPr lang="en-US" dirty="0" err="1" smtClean="0">
                <a:solidFill>
                  <a:schemeClr val="tx1"/>
                </a:solidFill>
              </a:rPr>
              <a:t>msg</a:t>
            </a:r>
            <a:r>
              <a:rPr lang="en-US" dirty="0" smtClean="0">
                <a:solidFill>
                  <a:schemeClr val="tx1"/>
                </a:solidFill>
              </a:rPr>
              <a:t> that indicates one’s friends who have made the votes.</a:t>
            </a:r>
          </a:p>
          <a:p>
            <a:pPr marL="285750" indent="-285750">
              <a:spcBef>
                <a:spcPts val="1200"/>
              </a:spcBef>
              <a:buFontTx/>
              <a:buChar char="-"/>
            </a:pPr>
            <a:r>
              <a:rPr lang="en-US" dirty="0" smtClean="0">
                <a:solidFill>
                  <a:srgbClr val="0000CC"/>
                </a:solidFill>
              </a:rPr>
              <a:t>Informational </a:t>
            </a:r>
            <a:r>
              <a:rPr lang="en-US" dirty="0" err="1" smtClean="0">
                <a:solidFill>
                  <a:srgbClr val="0000CC"/>
                </a:solidFill>
              </a:rPr>
              <a:t>msg</a:t>
            </a:r>
            <a:r>
              <a:rPr lang="en-US" dirty="0" smtClean="0">
                <a:solidFill>
                  <a:srgbClr val="0000CC"/>
                </a:solidFill>
              </a:rPr>
              <a:t> group: </a:t>
            </a:r>
            <a:r>
              <a:rPr lang="en-US" dirty="0" smtClean="0">
                <a:solidFill>
                  <a:srgbClr val="000000"/>
                </a:solidFill>
              </a:rPr>
              <a:t>was shown with </a:t>
            </a:r>
            <a:r>
              <a:rPr lang="en-US" dirty="0" err="1" smtClean="0">
                <a:solidFill>
                  <a:srgbClr val="000000"/>
                </a:solidFill>
              </a:rPr>
              <a:t>msg</a:t>
            </a:r>
            <a:r>
              <a:rPr lang="en-US" dirty="0" smtClean="0">
                <a:solidFill>
                  <a:srgbClr val="000000"/>
                </a:solidFill>
              </a:rPr>
              <a:t> that indicates how many other.</a:t>
            </a:r>
          </a:p>
          <a:p>
            <a:pPr marL="285750" indent="-285750">
              <a:spcBef>
                <a:spcPts val="1200"/>
              </a:spcBef>
              <a:buFontTx/>
              <a:buChar char="-"/>
            </a:pPr>
            <a:r>
              <a:rPr lang="en-US" dirty="0" smtClean="0">
                <a:solidFill>
                  <a:srgbClr val="0000CC"/>
                </a:solidFill>
              </a:rPr>
              <a:t>Control group: </a:t>
            </a:r>
            <a:r>
              <a:rPr lang="en-US" dirty="0" smtClean="0">
                <a:solidFill>
                  <a:srgbClr val="000000"/>
                </a:solidFill>
              </a:rPr>
              <a:t>did not receive any msg.</a:t>
            </a:r>
          </a:p>
          <a:p>
            <a:pPr marL="285750" indent="-285750">
              <a:buFontTx/>
              <a:buChar char="-"/>
            </a:pPr>
            <a:endParaRPr lang="en-US" dirty="0" smtClean="0">
              <a:solidFill>
                <a:srgbClr val="0000CC"/>
              </a:solidFill>
            </a:endParaRPr>
          </a:p>
          <a:p>
            <a:endParaRPr lang="en-US" dirty="0">
              <a:solidFill>
                <a:srgbClr val="0000CC"/>
              </a:solidFill>
            </a:endParaRPr>
          </a:p>
        </p:txBody>
      </p:sp>
      <p:sp>
        <p:nvSpPr>
          <p:cNvPr id="10" name="Rectangle 9"/>
          <p:cNvSpPr/>
          <p:nvPr/>
        </p:nvSpPr>
        <p:spPr>
          <a:xfrm>
            <a:off x="6714629" y="3460278"/>
            <a:ext cx="577850" cy="2286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714629" y="3168436"/>
            <a:ext cx="1457823" cy="2286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9855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Methodologies</a:t>
            </a:r>
            <a:endParaRPr lang="en-US" dirty="0"/>
          </a:p>
        </p:txBody>
      </p:sp>
      <p:sp>
        <p:nvSpPr>
          <p:cNvPr id="5" name="Content Placeholder 2"/>
          <p:cNvSpPr>
            <a:spLocks noGrp="1"/>
          </p:cNvSpPr>
          <p:nvPr>
            <p:ph idx="1"/>
          </p:nvPr>
        </p:nvSpPr>
        <p:spPr>
          <a:xfrm>
            <a:off x="908053" y="1676403"/>
            <a:ext cx="8582027" cy="4449763"/>
          </a:xfrm>
        </p:spPr>
        <p:txBody>
          <a:bodyPr/>
          <a:lstStyle/>
          <a:p>
            <a:r>
              <a:rPr lang="en-US" dirty="0" smtClean="0">
                <a:solidFill>
                  <a:srgbClr val="7F7F7F"/>
                </a:solidFill>
              </a:rPr>
              <a:t>Reachability-based methods</a:t>
            </a:r>
          </a:p>
          <a:p>
            <a:r>
              <a:rPr lang="en-US" dirty="0" smtClean="0">
                <a:solidFill>
                  <a:srgbClr val="7F7F7F"/>
                </a:solidFill>
              </a:rPr>
              <a:t>Structure Similarity</a:t>
            </a:r>
            <a:endParaRPr lang="en-US" dirty="0">
              <a:solidFill>
                <a:srgbClr val="7F7F7F"/>
              </a:solidFill>
            </a:endParaRPr>
          </a:p>
          <a:p>
            <a:r>
              <a:rPr lang="en-US" dirty="0" smtClean="0">
                <a:solidFill>
                  <a:srgbClr val="7F7F7F"/>
                </a:solidFill>
              </a:rPr>
              <a:t>Structure + Content Similarity</a:t>
            </a:r>
          </a:p>
          <a:p>
            <a:r>
              <a:rPr lang="en-US" dirty="0" smtClean="0"/>
              <a:t>Action-based methods</a:t>
            </a:r>
          </a:p>
          <a:p>
            <a:endParaRPr lang="en-US" dirty="0">
              <a:solidFill>
                <a:srgbClr val="7F7F7F"/>
              </a:solidFill>
            </a:endParaRPr>
          </a:p>
        </p:txBody>
      </p:sp>
    </p:spTree>
    <p:extLst>
      <p:ext uri="{BB962C8B-B14F-4D97-AF65-F5344CB8AC3E}">
        <p14:creationId xmlns:p14="http://schemas.microsoft.com/office/powerpoint/2010/main" val="1110497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C:\Users\Julius\Desktop\temp\model.png"/>
          <p:cNvPicPr>
            <a:picLocks noChangeAspect="1" noChangeArrowheads="1"/>
          </p:cNvPicPr>
          <p:nvPr/>
        </p:nvPicPr>
        <p:blipFill>
          <a:blip r:embed="rId4" cstate="print"/>
          <a:srcRect/>
          <a:stretch>
            <a:fillRect/>
          </a:stretch>
        </p:blipFill>
        <p:spPr bwMode="auto">
          <a:xfrm>
            <a:off x="2228854" y="1905004"/>
            <a:ext cx="5314156" cy="2657475"/>
          </a:xfrm>
          <a:prstGeom prst="rect">
            <a:avLst/>
          </a:prstGeom>
          <a:noFill/>
          <a:ln w="9525">
            <a:noFill/>
            <a:miter lim="800000"/>
            <a:headEnd/>
            <a:tailEnd/>
          </a:ln>
        </p:spPr>
      </p:pic>
      <p:sp>
        <p:nvSpPr>
          <p:cNvPr id="67586" name="标题 1"/>
          <p:cNvSpPr>
            <a:spLocks noGrp="1"/>
          </p:cNvSpPr>
          <p:nvPr>
            <p:ph type="title"/>
          </p:nvPr>
        </p:nvSpPr>
        <p:spPr>
          <a:xfrm>
            <a:off x="495300" y="0"/>
            <a:ext cx="8915400" cy="1143000"/>
          </a:xfrm>
        </p:spPr>
        <p:txBody>
          <a:bodyPr/>
          <a:lstStyle/>
          <a:p>
            <a:pPr eaLnBrk="1" hangingPunct="1"/>
            <a:r>
              <a:rPr lang="en-US" altLang="zh-CN" smtClean="0">
                <a:latin typeface="Times New Roman" pitchFamily="18" charset="0"/>
                <a:cs typeface="Times New Roman" pitchFamily="18" charset="0"/>
              </a:rPr>
              <a:t>Influence and Action</a:t>
            </a:r>
            <a:endParaRPr lang="zh-CN" altLang="en-US" smtClean="0">
              <a:latin typeface="Times New Roman" pitchFamily="18" charset="0"/>
              <a:cs typeface="Times New Roman" pitchFamily="18" charset="0"/>
            </a:endParaRPr>
          </a:p>
        </p:txBody>
      </p:sp>
      <p:sp>
        <p:nvSpPr>
          <p:cNvPr id="18" name="矩形 17"/>
          <p:cNvSpPr/>
          <p:nvPr/>
        </p:nvSpPr>
        <p:spPr>
          <a:xfrm>
            <a:off x="2228850" y="762000"/>
            <a:ext cx="5613400" cy="1066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3200" i="1">
                <a:solidFill>
                  <a:srgbClr val="000000"/>
                </a:solidFill>
                <a:cs typeface="Arial" pitchFamily="34" charset="0"/>
              </a:rPr>
              <a:t>G</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V</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E</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X</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Y</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a:t>
            </a:r>
            <a:endParaRPr lang="zh-CN" altLang="en-US" sz="3200">
              <a:solidFill>
                <a:srgbClr val="000000"/>
              </a:solidFill>
              <a:cs typeface="Arial" pitchFamily="34" charset="0"/>
            </a:endParaRPr>
          </a:p>
        </p:txBody>
      </p:sp>
      <p:grpSp>
        <p:nvGrpSpPr>
          <p:cNvPr id="2" name="组合 33"/>
          <p:cNvGrpSpPr>
            <a:grpSpLocks/>
          </p:cNvGrpSpPr>
          <p:nvPr/>
        </p:nvGrpSpPr>
        <p:grpSpPr bwMode="auto">
          <a:xfrm>
            <a:off x="2889250" y="1066800"/>
            <a:ext cx="1898650" cy="2209800"/>
            <a:chOff x="2667000" y="1066800"/>
            <a:chExt cx="1752600" cy="2209800"/>
          </a:xfrm>
        </p:grpSpPr>
        <p:sp>
          <p:nvSpPr>
            <p:cNvPr id="24" name="椭圆 23"/>
            <p:cNvSpPr/>
            <p:nvPr/>
          </p:nvSpPr>
          <p:spPr>
            <a:xfrm>
              <a:off x="3962400" y="1066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椭圆 28"/>
            <p:cNvSpPr/>
            <p:nvPr/>
          </p:nvSpPr>
          <p:spPr>
            <a:xfrm>
              <a:off x="2667000" y="2819400"/>
              <a:ext cx="457200" cy="457200"/>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5" name="椭圆 24"/>
          <p:cNvSpPr/>
          <p:nvPr/>
        </p:nvSpPr>
        <p:spPr bwMode="auto">
          <a:xfrm>
            <a:off x="4870450" y="1066800"/>
            <a:ext cx="4953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 name="组合 36"/>
          <p:cNvGrpSpPr>
            <a:grpSpLocks/>
          </p:cNvGrpSpPr>
          <p:nvPr/>
        </p:nvGrpSpPr>
        <p:grpSpPr bwMode="auto">
          <a:xfrm>
            <a:off x="4375150" y="1066800"/>
            <a:ext cx="3467100" cy="3581400"/>
            <a:chOff x="4038600" y="1066800"/>
            <a:chExt cx="3200400" cy="3581400"/>
          </a:xfrm>
        </p:grpSpPr>
        <p:sp>
          <p:nvSpPr>
            <p:cNvPr id="26" name="椭圆 25"/>
            <p:cNvSpPr/>
            <p:nvPr/>
          </p:nvSpPr>
          <p:spPr>
            <a:xfrm>
              <a:off x="5029200" y="1066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椭圆 30"/>
            <p:cNvSpPr/>
            <p:nvPr/>
          </p:nvSpPr>
          <p:spPr>
            <a:xfrm>
              <a:off x="4038600" y="3810000"/>
              <a:ext cx="3200400" cy="838200"/>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 name="组合 37"/>
          <p:cNvGrpSpPr>
            <a:grpSpLocks/>
          </p:cNvGrpSpPr>
          <p:nvPr/>
        </p:nvGrpSpPr>
        <p:grpSpPr bwMode="auto">
          <a:xfrm>
            <a:off x="4540250" y="1066800"/>
            <a:ext cx="3219450" cy="1447800"/>
            <a:chOff x="4191000" y="1066800"/>
            <a:chExt cx="2971800" cy="1447800"/>
          </a:xfrm>
        </p:grpSpPr>
        <p:sp>
          <p:nvSpPr>
            <p:cNvPr id="27" name="椭圆 26"/>
            <p:cNvSpPr/>
            <p:nvPr/>
          </p:nvSpPr>
          <p:spPr>
            <a:xfrm>
              <a:off x="5638800" y="1066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椭圆 32"/>
            <p:cNvSpPr/>
            <p:nvPr/>
          </p:nvSpPr>
          <p:spPr>
            <a:xfrm>
              <a:off x="4191000" y="1828800"/>
              <a:ext cx="2971800" cy="685800"/>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aphicFrame>
        <p:nvGraphicFramePr>
          <p:cNvPr id="15" name="图示 14"/>
          <p:cNvGraphicFramePr/>
          <p:nvPr>
            <p:extLst>
              <p:ext uri="{D42A27DB-BD31-4B8C-83A1-F6EECF244321}">
                <p14:modId xmlns:p14="http://schemas.microsoft.com/office/powerpoint/2010/main" val="3323438466"/>
              </p:ext>
            </p:extLst>
          </p:nvPr>
        </p:nvGraphicFramePr>
        <p:xfrm>
          <a:off x="82550" y="4724400"/>
          <a:ext cx="965835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矩形 10"/>
          <p:cNvSpPr/>
          <p:nvPr/>
        </p:nvSpPr>
        <p:spPr>
          <a:xfrm>
            <a:off x="247650" y="2057400"/>
            <a:ext cx="222885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000" dirty="0">
                <a:cs typeface="Arial" pitchFamily="34" charset="0"/>
              </a:rPr>
              <a:t>Nodes at time </a:t>
            </a:r>
            <a:r>
              <a:rPr lang="en-US" altLang="zh-CN" sz="2000" i="1" dirty="0">
                <a:cs typeface="Arial" pitchFamily="34" charset="0"/>
              </a:rPr>
              <a:t>t</a:t>
            </a:r>
          </a:p>
        </p:txBody>
      </p:sp>
      <p:sp>
        <p:nvSpPr>
          <p:cNvPr id="13" name="矩形 12"/>
          <p:cNvSpPr/>
          <p:nvPr/>
        </p:nvSpPr>
        <p:spPr>
          <a:xfrm>
            <a:off x="165100" y="2819400"/>
            <a:ext cx="222885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000" dirty="0">
                <a:cs typeface="Arial" pitchFamily="34" charset="0"/>
              </a:rPr>
              <a:t>Edges at time </a:t>
            </a:r>
            <a:r>
              <a:rPr lang="en-US" altLang="zh-CN" sz="2000" i="1" dirty="0">
                <a:cs typeface="Arial" pitchFamily="34" charset="0"/>
              </a:rPr>
              <a:t>t</a:t>
            </a:r>
          </a:p>
        </p:txBody>
      </p:sp>
      <p:sp>
        <p:nvSpPr>
          <p:cNvPr id="16" name="矩形 15"/>
          <p:cNvSpPr/>
          <p:nvPr/>
        </p:nvSpPr>
        <p:spPr>
          <a:xfrm>
            <a:off x="6604000" y="3581400"/>
            <a:ext cx="321945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000" dirty="0">
                <a:cs typeface="Arial" pitchFamily="34" charset="0"/>
              </a:rPr>
              <a:t>Attribute matrix at time </a:t>
            </a:r>
            <a:r>
              <a:rPr lang="en-US" altLang="zh-CN" sz="2000" i="1" dirty="0">
                <a:cs typeface="Arial" pitchFamily="34" charset="0"/>
              </a:rPr>
              <a:t>t</a:t>
            </a:r>
          </a:p>
        </p:txBody>
      </p:sp>
      <p:sp>
        <p:nvSpPr>
          <p:cNvPr id="8" name="矩形 7"/>
          <p:cNvSpPr/>
          <p:nvPr/>
        </p:nvSpPr>
        <p:spPr>
          <a:xfrm>
            <a:off x="7099300" y="1676400"/>
            <a:ext cx="264160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400" dirty="0">
                <a:cs typeface="Arial" pitchFamily="34" charset="0"/>
              </a:rPr>
              <a:t>Actions at time </a:t>
            </a:r>
            <a:r>
              <a:rPr lang="en-US" altLang="zh-CN" sz="2400" i="1" dirty="0">
                <a:cs typeface="Arial" pitchFamily="34" charset="0"/>
              </a:rPr>
              <a:t>t</a:t>
            </a:r>
          </a:p>
        </p:txBody>
      </p:sp>
    </p:spTree>
    <p:custDataLst>
      <p:tags r:id="rId1"/>
    </p:custDataLst>
    <p:extLst>
      <p:ext uri="{BB962C8B-B14F-4D97-AF65-F5344CB8AC3E}">
        <p14:creationId xmlns:p14="http://schemas.microsoft.com/office/powerpoint/2010/main" val="3095591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3"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500"/>
                                        <p:tgtEl>
                                          <p:spTgt spid="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ox(in)">
                                      <p:cBhvr>
                                        <p:cTn id="28" dur="500"/>
                                        <p:tgtEl>
                                          <p:spTgt spid="16"/>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8"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amond(in)">
                                      <p:cBhvr>
                                        <p:cTn id="37" dur="500"/>
                                        <p:tgtEl>
                                          <p:spTgt spid="5"/>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Graphic spid="15" grpId="0">
        <p:bldAsOne/>
      </p:bldGraphic>
      <p:bldP spid="11" grpId="0" animBg="1"/>
      <p:bldP spid="13" grpId="0" animBg="1"/>
      <p:bldP spid="16"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p:txBody>
          <a:bodyPr/>
          <a:lstStyle/>
          <a:p>
            <a:pPr eaLnBrk="1" hangingPunct="1"/>
            <a:r>
              <a:rPr lang="en-US" altLang="zh-CN" sz="3600" smtClean="0"/>
              <a:t>(a) Learning Influence Probabilities </a:t>
            </a:r>
            <a:r>
              <a:rPr lang="en-US" altLang="zh-CN" sz="3200" baseline="30000" smtClean="0"/>
              <a:t>[1]</a:t>
            </a:r>
            <a:endParaRPr lang="zh-CN" altLang="en-US" baseline="30000" smtClean="0"/>
          </a:p>
        </p:txBody>
      </p:sp>
      <p:sp>
        <p:nvSpPr>
          <p:cNvPr id="64514" name="内容占位符 2"/>
          <p:cNvSpPr>
            <a:spLocks noGrp="1"/>
          </p:cNvSpPr>
          <p:nvPr>
            <p:ph idx="1"/>
          </p:nvPr>
        </p:nvSpPr>
        <p:spPr>
          <a:xfrm>
            <a:off x="412754" y="1143001"/>
            <a:ext cx="9138973" cy="4929188"/>
          </a:xfrm>
        </p:spPr>
        <p:txBody>
          <a:bodyPr/>
          <a:lstStyle/>
          <a:p>
            <a:pPr eaLnBrk="1" hangingPunct="1"/>
            <a:r>
              <a:rPr lang="en-US" altLang="zh-CN" sz="2000" b="1" dirty="0" smtClean="0">
                <a:solidFill>
                  <a:srgbClr val="C00000"/>
                </a:solidFill>
              </a:rPr>
              <a:t>Goal:</a:t>
            </a:r>
            <a:r>
              <a:rPr lang="en-US" altLang="zh-CN" sz="2000" dirty="0" smtClean="0"/>
              <a:t> Learn user influence and action influence from historical actions</a:t>
            </a:r>
          </a:p>
          <a:p>
            <a:pPr eaLnBrk="1" hangingPunct="1"/>
            <a:r>
              <a:rPr lang="en-US" altLang="zh-CN" sz="2000" b="1" dirty="0" smtClean="0">
                <a:solidFill>
                  <a:srgbClr val="C00000"/>
                </a:solidFill>
              </a:rPr>
              <a:t>Assumption</a:t>
            </a:r>
          </a:p>
          <a:p>
            <a:pPr lvl="1" eaLnBrk="1" hangingPunct="1"/>
            <a:r>
              <a:rPr lang="en-US" altLang="zh-CN" sz="1800" dirty="0" smtClean="0"/>
              <a:t>If user </a:t>
            </a:r>
            <a:r>
              <a:rPr lang="en-US" altLang="zh-CN" sz="1800" i="1" dirty="0" smtClean="0"/>
              <a:t>v</a:t>
            </a:r>
            <a:r>
              <a:rPr lang="en-US" altLang="zh-CN" sz="1800" i="1" baseline="-25000" dirty="0" smtClean="0"/>
              <a:t>i </a:t>
            </a:r>
            <a:r>
              <a:rPr lang="en-US" altLang="zh-CN" sz="1800" dirty="0" smtClean="0"/>
              <a:t>performs an action </a:t>
            </a:r>
            <a:r>
              <a:rPr lang="en-US" altLang="zh-CN" sz="1800" i="1" dirty="0" smtClean="0"/>
              <a:t>y</a:t>
            </a:r>
            <a:r>
              <a:rPr lang="en-US" altLang="zh-CN" sz="1800" dirty="0" smtClean="0"/>
              <a:t> at time </a:t>
            </a:r>
            <a:r>
              <a:rPr lang="en-US" altLang="zh-CN" sz="1800" i="1" dirty="0" smtClean="0"/>
              <a:t>t</a:t>
            </a:r>
            <a:r>
              <a:rPr lang="en-US" altLang="zh-CN" sz="1800" dirty="0" smtClean="0"/>
              <a:t> and later his friend </a:t>
            </a:r>
            <a:r>
              <a:rPr lang="en-US" altLang="zh-CN" sz="1800" i="1" dirty="0" err="1" smtClean="0"/>
              <a:t>v</a:t>
            </a:r>
            <a:r>
              <a:rPr lang="en-US" altLang="zh-CN" sz="1800" i="1" baseline="-25000" dirty="0" err="1" smtClean="0"/>
              <a:t>j</a:t>
            </a:r>
            <a:r>
              <a:rPr lang="en-US" altLang="zh-CN" sz="1800" baseline="-25000" dirty="0" smtClean="0"/>
              <a:t> </a:t>
            </a:r>
            <a:r>
              <a:rPr lang="en-US" altLang="zh-CN" sz="1800" dirty="0" smtClean="0"/>
              <a:t>also perform the action, then there is an influence from </a:t>
            </a:r>
            <a:r>
              <a:rPr lang="en-US" altLang="zh-CN" sz="1800" i="1" dirty="0" smtClean="0"/>
              <a:t>v</a:t>
            </a:r>
            <a:r>
              <a:rPr lang="en-US" altLang="zh-CN" sz="1800" i="1" baseline="-25000" dirty="0" smtClean="0"/>
              <a:t>i</a:t>
            </a:r>
            <a:r>
              <a:rPr lang="en-US" altLang="zh-CN" sz="1800" baseline="-25000" dirty="0" smtClean="0"/>
              <a:t> </a:t>
            </a:r>
            <a:r>
              <a:rPr lang="en-US" altLang="zh-CN" sz="1800" dirty="0" smtClean="0"/>
              <a:t>to </a:t>
            </a:r>
            <a:r>
              <a:rPr lang="en-US" altLang="zh-CN" sz="1800" i="1" dirty="0" err="1" smtClean="0"/>
              <a:t>v</a:t>
            </a:r>
            <a:r>
              <a:rPr lang="en-US" altLang="zh-CN" sz="1800" i="1" baseline="-25000" dirty="0" err="1" smtClean="0"/>
              <a:t>j</a:t>
            </a:r>
            <a:endParaRPr lang="en-US" altLang="zh-CN" sz="1800" i="1" baseline="-25000" dirty="0" smtClean="0"/>
          </a:p>
          <a:p>
            <a:pPr lvl="1" eaLnBrk="1" hangingPunct="1"/>
            <a:endParaRPr lang="en-US" altLang="zh-CN" sz="1800" i="1" baseline="-25000" dirty="0" smtClean="0"/>
          </a:p>
          <a:p>
            <a:r>
              <a:rPr lang="en-US" altLang="zh-CN" sz="2000" b="1" dirty="0" smtClean="0">
                <a:solidFill>
                  <a:srgbClr val="C00000"/>
                </a:solidFill>
              </a:rPr>
              <a:t>User </a:t>
            </a:r>
            <a:r>
              <a:rPr lang="en-US" altLang="zh-CN" sz="2000" b="1" dirty="0" err="1" smtClean="0">
                <a:solidFill>
                  <a:srgbClr val="C00000"/>
                </a:solidFill>
              </a:rPr>
              <a:t>Influenceability</a:t>
            </a:r>
            <a:r>
              <a:rPr lang="en-US" altLang="zh-CN" sz="2000" b="1" dirty="0" smtClean="0">
                <a:solidFill>
                  <a:srgbClr val="C00000"/>
                </a:solidFill>
              </a:rPr>
              <a:t>: quantifies how </a:t>
            </a:r>
            <a:r>
              <a:rPr lang="en-US" altLang="zh-CN" sz="2000" b="1" dirty="0" err="1" smtClean="0">
                <a:solidFill>
                  <a:srgbClr val="C00000"/>
                </a:solidFill>
              </a:rPr>
              <a:t>influenceable</a:t>
            </a:r>
            <a:r>
              <a:rPr lang="en-US" altLang="zh-CN" sz="2000" b="1" dirty="0" smtClean="0">
                <a:solidFill>
                  <a:srgbClr val="C00000"/>
                </a:solidFill>
              </a:rPr>
              <a:t> a user is.</a:t>
            </a:r>
          </a:p>
          <a:p>
            <a:pPr eaLnBrk="1" hangingPunct="1"/>
            <a:endParaRPr lang="en-US" altLang="zh-CN" sz="2000" dirty="0" smtClean="0"/>
          </a:p>
          <a:p>
            <a:pPr eaLnBrk="1" hangingPunct="1"/>
            <a:endParaRPr lang="en-US" altLang="zh-CN" sz="2000" dirty="0" smtClean="0"/>
          </a:p>
          <a:p>
            <a:pPr eaLnBrk="1" hangingPunct="1"/>
            <a:endParaRPr lang="en-US" altLang="zh-CN" sz="2000" dirty="0" smtClean="0"/>
          </a:p>
          <a:p>
            <a:pPr eaLnBrk="1" hangingPunct="1"/>
            <a:endParaRPr lang="en-US" altLang="zh-CN" sz="2000" dirty="0" smtClean="0"/>
          </a:p>
          <a:p>
            <a:pPr marL="0" indent="0" eaLnBrk="1" hangingPunct="1">
              <a:buNone/>
            </a:pPr>
            <a:endParaRPr lang="en-US" altLang="zh-CN" sz="2000" dirty="0" smtClean="0"/>
          </a:p>
          <a:p>
            <a:pPr marL="0" indent="0" eaLnBrk="1" hangingPunct="1">
              <a:spcBef>
                <a:spcPts val="1080"/>
              </a:spcBef>
              <a:buNone/>
            </a:pPr>
            <a:r>
              <a:rPr lang="en-US" altLang="zh-CN" sz="2000" dirty="0"/>
              <a:t>w</a:t>
            </a:r>
            <a:r>
              <a:rPr lang="en-US" altLang="zh-CN" sz="2000" dirty="0" smtClean="0"/>
              <a:t>here                        is the difference between the time when </a:t>
            </a:r>
            <a:r>
              <a:rPr lang="en-US" altLang="zh-CN" sz="2000" i="1" dirty="0" err="1" smtClean="0"/>
              <a:t>v</a:t>
            </a:r>
            <a:r>
              <a:rPr lang="en-US" altLang="zh-CN" sz="2000" i="1" baseline="-25000" dirty="0" err="1" smtClean="0"/>
              <a:t>j</a:t>
            </a:r>
            <a:r>
              <a:rPr lang="en-US" altLang="zh-CN" sz="2000" i="1" baseline="-25000" dirty="0" smtClean="0"/>
              <a:t> </a:t>
            </a:r>
            <a:r>
              <a:rPr lang="en-US" altLang="zh-CN" sz="2000" baseline="-25000" dirty="0" smtClean="0"/>
              <a:t> </a:t>
            </a:r>
            <a:r>
              <a:rPr lang="en-US" altLang="zh-CN" sz="2000" dirty="0" smtClean="0"/>
              <a:t>performing the action and the time when user </a:t>
            </a:r>
            <a:r>
              <a:rPr lang="en-US" altLang="zh-CN" sz="2000" i="1" dirty="0" smtClean="0"/>
              <a:t>v</a:t>
            </a:r>
            <a:r>
              <a:rPr lang="en-US" altLang="zh-CN" sz="2000" i="1" baseline="-25000" dirty="0" smtClean="0"/>
              <a:t>i</a:t>
            </a:r>
            <a:r>
              <a:rPr lang="en-US" altLang="zh-CN" sz="2000" baseline="-25000" dirty="0" smtClean="0"/>
              <a:t> </a:t>
            </a:r>
            <a:r>
              <a:rPr lang="en-US" altLang="zh-CN" sz="2000" dirty="0" smtClean="0"/>
              <a:t>performing the action, given </a:t>
            </a:r>
            <a:r>
              <a:rPr lang="en-US" altLang="zh-CN" sz="2000" i="1" dirty="0" err="1" smtClean="0"/>
              <a:t>e</a:t>
            </a:r>
            <a:r>
              <a:rPr lang="en-US" altLang="zh-CN" sz="2000" i="1" baseline="-25000" dirty="0" err="1" smtClean="0"/>
              <a:t>ij</a:t>
            </a:r>
            <a:r>
              <a:rPr lang="en-US" altLang="zh-CN" sz="2000" dirty="0" smtClean="0"/>
              <a:t>=1.</a:t>
            </a:r>
            <a:endParaRPr lang="en-US" altLang="zh-CN" sz="2000" baseline="-25000" dirty="0" smtClean="0"/>
          </a:p>
          <a:p>
            <a:pPr eaLnBrk="1" hangingPunct="1">
              <a:spcBef>
                <a:spcPts val="1080"/>
              </a:spcBef>
            </a:pPr>
            <a:endParaRPr lang="zh-CN" altLang="en-US" sz="2000" dirty="0" smtClean="0"/>
          </a:p>
        </p:txBody>
      </p:sp>
      <p:graphicFrame>
        <p:nvGraphicFramePr>
          <p:cNvPr id="115714" name="Object 2"/>
          <p:cNvGraphicFramePr>
            <a:graphicFrameLocks noChangeAspect="1"/>
          </p:cNvGraphicFramePr>
          <p:nvPr>
            <p:extLst>
              <p:ext uri="{D42A27DB-BD31-4B8C-83A1-F6EECF244321}">
                <p14:modId xmlns:p14="http://schemas.microsoft.com/office/powerpoint/2010/main" val="753165708"/>
              </p:ext>
            </p:extLst>
          </p:nvPr>
        </p:nvGraphicFramePr>
        <p:xfrm>
          <a:off x="897733" y="3946529"/>
          <a:ext cx="7697789" cy="1006475"/>
        </p:xfrm>
        <a:graphic>
          <a:graphicData uri="http://schemas.openxmlformats.org/presentationml/2006/ole">
            <mc:AlternateContent xmlns:mc="http://schemas.openxmlformats.org/markup-compatibility/2006">
              <mc:Choice xmlns:v="urn:schemas-microsoft-com:vml" Requires="v">
                <p:oleObj spid="_x0000_s31571" name="Equation" r:id="rId4" imgW="3581400" imgH="508000" progId="Equation.DSMT4">
                  <p:embed/>
                </p:oleObj>
              </mc:Choice>
              <mc:Fallback>
                <p:oleObj name="Equation" r:id="rId4" imgW="3581400" imgH="508000" progId="Equation.DSMT4">
                  <p:embed/>
                  <p:pic>
                    <p:nvPicPr>
                      <p:cNvPr id="0" name=""/>
                      <p:cNvPicPr>
                        <a:picLocks noChangeAspect="1" noChangeArrowheads="1"/>
                      </p:cNvPicPr>
                      <p:nvPr/>
                    </p:nvPicPr>
                    <p:blipFill>
                      <a:blip r:embed="rId5"/>
                      <a:srcRect/>
                      <a:stretch>
                        <a:fillRect/>
                      </a:stretch>
                    </p:blipFill>
                    <p:spPr bwMode="auto">
                      <a:xfrm>
                        <a:off x="897733" y="3946529"/>
                        <a:ext cx="7697789" cy="1006475"/>
                      </a:xfrm>
                      <a:prstGeom prst="rect">
                        <a:avLst/>
                      </a:prstGeom>
                      <a:noFill/>
                      <a:extLst/>
                    </p:spPr>
                  </p:pic>
                </p:oleObj>
              </mc:Fallback>
            </mc:AlternateContent>
          </a:graphicData>
        </a:graphic>
      </p:graphicFrame>
      <p:sp>
        <p:nvSpPr>
          <p:cNvPr id="8"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A. </a:t>
            </a:r>
            <a:r>
              <a:rPr lang="en-US" altLang="zh-CN" sz="1200" dirty="0" err="1"/>
              <a:t>Goyal</a:t>
            </a:r>
            <a:r>
              <a:rPr lang="en-US" altLang="zh-CN" sz="1200" dirty="0"/>
              <a:t>, F. </a:t>
            </a:r>
            <a:r>
              <a:rPr lang="en-US" altLang="zh-CN" sz="1200" dirty="0" err="1"/>
              <a:t>Bonchi</a:t>
            </a:r>
            <a:r>
              <a:rPr lang="en-US" altLang="zh-CN" sz="1200" dirty="0"/>
              <a:t>, and L. V. </a:t>
            </a:r>
            <a:r>
              <a:rPr lang="en-US" altLang="zh-CN" sz="1200" dirty="0" err="1"/>
              <a:t>Lakshmanan</a:t>
            </a:r>
            <a:r>
              <a:rPr lang="en-US" altLang="zh-CN" sz="1200" dirty="0"/>
              <a:t>. Learning influence probabilities in social networks. In </a:t>
            </a:r>
            <a:r>
              <a:rPr lang="en-US" altLang="zh-CN" sz="1200" dirty="0" smtClean="0"/>
              <a:t>WSDM</a:t>
            </a:r>
            <a:r>
              <a:rPr lang="en-US" altLang="zh-CN" sz="1200" dirty="0"/>
              <a:t>’</a:t>
            </a:r>
            <a:r>
              <a:rPr lang="en-US" altLang="zh-CN" sz="1200" dirty="0" smtClean="0"/>
              <a:t>10, </a:t>
            </a:r>
            <a:r>
              <a:rPr lang="en-US" altLang="zh-CN" sz="1200" dirty="0"/>
              <a:t>pages 207–217, 2010.</a:t>
            </a:r>
          </a:p>
        </p:txBody>
      </p:sp>
      <p:graphicFrame>
        <p:nvGraphicFramePr>
          <p:cNvPr id="9" name="Object 2"/>
          <p:cNvGraphicFramePr>
            <a:graphicFrameLocks noChangeAspect="1"/>
          </p:cNvGraphicFramePr>
          <p:nvPr>
            <p:extLst>
              <p:ext uri="{D42A27DB-BD31-4B8C-83A1-F6EECF244321}">
                <p14:modId xmlns:p14="http://schemas.microsoft.com/office/powerpoint/2010/main" val="3226144972"/>
              </p:ext>
            </p:extLst>
          </p:nvPr>
        </p:nvGraphicFramePr>
        <p:xfrm>
          <a:off x="1295400" y="4956175"/>
          <a:ext cx="1418828" cy="454025"/>
        </p:xfrm>
        <a:graphic>
          <a:graphicData uri="http://schemas.openxmlformats.org/presentationml/2006/ole">
            <mc:AlternateContent xmlns:mc="http://schemas.openxmlformats.org/markup-compatibility/2006">
              <mc:Choice xmlns:v="urn:schemas-microsoft-com:vml" Requires="v">
                <p:oleObj spid="_x0000_s31572" name="Equation" r:id="rId6" imgW="660400" imgH="228600" progId="Equation.DSMT4">
                  <p:embed/>
                </p:oleObj>
              </mc:Choice>
              <mc:Fallback>
                <p:oleObj name="Equation" r:id="rId6" imgW="660400" imgH="228600" progId="Equation.DSMT4">
                  <p:embed/>
                  <p:pic>
                    <p:nvPicPr>
                      <p:cNvPr id="0" name=""/>
                      <p:cNvPicPr>
                        <a:picLocks noChangeAspect="1" noChangeArrowheads="1"/>
                      </p:cNvPicPr>
                      <p:nvPr/>
                    </p:nvPicPr>
                    <p:blipFill>
                      <a:blip r:embed="rId7"/>
                      <a:srcRect/>
                      <a:stretch>
                        <a:fillRect/>
                      </a:stretch>
                    </p:blipFill>
                    <p:spPr bwMode="auto">
                      <a:xfrm>
                        <a:off x="1295400" y="4956175"/>
                        <a:ext cx="1418828" cy="454025"/>
                      </a:xfrm>
                      <a:prstGeom prst="rect">
                        <a:avLst/>
                      </a:prstGeom>
                      <a:noFill/>
                      <a:extLst/>
                    </p:spPr>
                  </p:pic>
                </p:oleObj>
              </mc:Fallback>
            </mc:AlternateContent>
          </a:graphicData>
        </a:graphic>
      </p:graphicFrame>
      <p:sp>
        <p:nvSpPr>
          <p:cNvPr id="10" name="Rectangle 9"/>
          <p:cNvSpPr/>
          <p:nvPr/>
        </p:nvSpPr>
        <p:spPr>
          <a:xfrm>
            <a:off x="6934203" y="3352800"/>
            <a:ext cx="1265187" cy="438156"/>
          </a:xfrm>
          <a:prstGeom prst="rect">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000000"/>
                </a:solidFill>
              </a:rPr>
              <a:t>threshold</a:t>
            </a:r>
            <a:endParaRPr lang="en-US" dirty="0">
              <a:solidFill>
                <a:srgbClr val="000000"/>
              </a:solidFill>
            </a:endParaRPr>
          </a:p>
        </p:txBody>
      </p:sp>
      <p:sp>
        <p:nvSpPr>
          <p:cNvPr id="11" name="Rectangle 10"/>
          <p:cNvSpPr/>
          <p:nvPr/>
        </p:nvSpPr>
        <p:spPr>
          <a:xfrm>
            <a:off x="6934203" y="4035432"/>
            <a:ext cx="330201" cy="3871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2" name="Straight Arrow Connector 11"/>
          <p:cNvCxnSpPr>
            <a:stCxn id="10" idx="2"/>
            <a:endCxn id="11" idx="0"/>
          </p:cNvCxnSpPr>
          <p:nvPr/>
        </p:nvCxnSpPr>
        <p:spPr>
          <a:xfrm flipH="1">
            <a:off x="7099302" y="3790960"/>
            <a:ext cx="467494" cy="244475"/>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6" name="矩形 10"/>
          <p:cNvSpPr/>
          <p:nvPr/>
        </p:nvSpPr>
        <p:spPr>
          <a:xfrm>
            <a:off x="4540250" y="4017962"/>
            <a:ext cx="2146300" cy="3810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p:cNvSpPr/>
          <p:nvPr/>
        </p:nvSpPr>
        <p:spPr>
          <a:xfrm>
            <a:off x="4292600" y="3276600"/>
            <a:ext cx="2393950" cy="533400"/>
          </a:xfrm>
          <a:prstGeom prst="rect">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rgbClr val="000000"/>
                </a:solidFill>
                <a:latin typeface="Times New Roman"/>
                <a:cs typeface="Times New Roman"/>
              </a:rPr>
              <a:t>Action propagation from </a:t>
            </a:r>
            <a:r>
              <a:rPr lang="en-US" sz="1600" i="1" dirty="0" smtClean="0">
                <a:solidFill>
                  <a:srgbClr val="000000"/>
                </a:solidFill>
                <a:latin typeface="Times New Roman"/>
                <a:cs typeface="Times New Roman"/>
              </a:rPr>
              <a:t>v</a:t>
            </a:r>
            <a:r>
              <a:rPr lang="en-US" sz="1600" i="1" baseline="-25000" dirty="0" smtClean="0">
                <a:solidFill>
                  <a:srgbClr val="000000"/>
                </a:solidFill>
                <a:latin typeface="Times New Roman"/>
                <a:cs typeface="Times New Roman"/>
              </a:rPr>
              <a:t>i</a:t>
            </a:r>
            <a:r>
              <a:rPr lang="en-US" sz="1600" dirty="0" smtClean="0">
                <a:solidFill>
                  <a:srgbClr val="000000"/>
                </a:solidFill>
                <a:latin typeface="Times New Roman"/>
                <a:cs typeface="Times New Roman"/>
              </a:rPr>
              <a:t> to </a:t>
            </a:r>
            <a:r>
              <a:rPr lang="en-US" sz="1600" i="1" dirty="0" err="1" smtClean="0">
                <a:solidFill>
                  <a:srgbClr val="000000"/>
                </a:solidFill>
                <a:latin typeface="Times New Roman"/>
                <a:cs typeface="Times New Roman"/>
              </a:rPr>
              <a:t>v</a:t>
            </a:r>
            <a:r>
              <a:rPr lang="en-US" sz="1600" i="1" baseline="-25000" dirty="0" err="1" smtClean="0">
                <a:solidFill>
                  <a:srgbClr val="000000"/>
                </a:solidFill>
                <a:latin typeface="Times New Roman"/>
                <a:cs typeface="Times New Roman"/>
              </a:rPr>
              <a:t>j</a:t>
            </a:r>
            <a:r>
              <a:rPr lang="en-US" sz="1600" dirty="0" smtClean="0">
                <a:solidFill>
                  <a:srgbClr val="000000"/>
                </a:solidFill>
                <a:latin typeface="Times New Roman"/>
                <a:cs typeface="Times New Roman"/>
              </a:rPr>
              <a:t> within </a:t>
            </a:r>
            <a:r>
              <a:rPr lang="en-US" sz="1600" dirty="0" err="1" smtClean="0">
                <a:solidFill>
                  <a:srgbClr val="000000"/>
                </a:solidFill>
                <a:latin typeface="Times New Roman"/>
                <a:cs typeface="Times New Roman"/>
              </a:rPr>
              <a:t>Δ</a:t>
            </a:r>
            <a:r>
              <a:rPr lang="en-US" sz="1600" i="1" dirty="0" err="1" smtClean="0">
                <a:solidFill>
                  <a:srgbClr val="000000"/>
                </a:solidFill>
                <a:latin typeface="Times New Roman"/>
                <a:cs typeface="Times New Roman"/>
              </a:rPr>
              <a:t>t</a:t>
            </a:r>
            <a:endParaRPr lang="en-US" sz="1600" i="1" dirty="0">
              <a:solidFill>
                <a:srgbClr val="000000"/>
              </a:solidFill>
              <a:latin typeface="Times New Roman"/>
              <a:cs typeface="Times New Roman"/>
            </a:endParaRPr>
          </a:p>
        </p:txBody>
      </p:sp>
      <p:cxnSp>
        <p:nvCxnSpPr>
          <p:cNvPr id="19" name="Straight Arrow Connector 18"/>
          <p:cNvCxnSpPr>
            <a:stCxn id="18" idx="2"/>
            <a:endCxn id="16" idx="0"/>
          </p:cNvCxnSpPr>
          <p:nvPr/>
        </p:nvCxnSpPr>
        <p:spPr>
          <a:xfrm>
            <a:off x="5489576" y="3810001"/>
            <a:ext cx="123825" cy="20796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8592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p:txBody>
          <a:bodyPr/>
          <a:lstStyle/>
          <a:p>
            <a:pPr eaLnBrk="1" hangingPunct="1"/>
            <a:r>
              <a:rPr lang="en-US" altLang="zh-CN" sz="3600" smtClean="0"/>
              <a:t>(a) Learning Influence Probabilities </a:t>
            </a:r>
            <a:r>
              <a:rPr lang="en-US" altLang="zh-CN" sz="3200" baseline="30000" smtClean="0"/>
              <a:t>[1]</a:t>
            </a:r>
            <a:endParaRPr lang="zh-CN" altLang="en-US" baseline="30000" smtClean="0"/>
          </a:p>
        </p:txBody>
      </p:sp>
      <p:sp>
        <p:nvSpPr>
          <p:cNvPr id="64514" name="内容占位符 2"/>
          <p:cNvSpPr>
            <a:spLocks noGrp="1"/>
          </p:cNvSpPr>
          <p:nvPr>
            <p:ph idx="1"/>
          </p:nvPr>
        </p:nvSpPr>
        <p:spPr>
          <a:xfrm>
            <a:off x="412754" y="1143001"/>
            <a:ext cx="9138973" cy="4929188"/>
          </a:xfrm>
        </p:spPr>
        <p:txBody>
          <a:bodyPr/>
          <a:lstStyle/>
          <a:p>
            <a:r>
              <a:rPr lang="en-US" altLang="zh-CN" sz="2000" b="1" dirty="0" smtClean="0">
                <a:solidFill>
                  <a:srgbClr val="C00000"/>
                </a:solidFill>
              </a:rPr>
              <a:t>Action </a:t>
            </a:r>
            <a:r>
              <a:rPr lang="en-US" altLang="zh-CN" sz="2000" b="1" dirty="0" err="1" smtClean="0">
                <a:solidFill>
                  <a:srgbClr val="C00000"/>
                </a:solidFill>
              </a:rPr>
              <a:t>Influenceability</a:t>
            </a:r>
            <a:r>
              <a:rPr lang="en-US" altLang="zh-CN" sz="2000" b="1" dirty="0" smtClean="0">
                <a:solidFill>
                  <a:srgbClr val="C00000"/>
                </a:solidFill>
              </a:rPr>
              <a:t>: quantify how </a:t>
            </a:r>
            <a:r>
              <a:rPr lang="en-US" altLang="zh-CN" sz="2000" b="1" dirty="0" err="1" smtClean="0">
                <a:solidFill>
                  <a:srgbClr val="C00000"/>
                </a:solidFill>
              </a:rPr>
              <a:t>influenceable</a:t>
            </a:r>
            <a:r>
              <a:rPr lang="en-US" altLang="zh-CN" sz="2000" b="1" dirty="0" smtClean="0">
                <a:solidFill>
                  <a:srgbClr val="C00000"/>
                </a:solidFill>
              </a:rPr>
              <a:t> an action is.</a:t>
            </a:r>
          </a:p>
          <a:p>
            <a:pPr eaLnBrk="1" hangingPunct="1"/>
            <a:endParaRPr lang="en-US" altLang="zh-CN" sz="2000" dirty="0" smtClean="0"/>
          </a:p>
          <a:p>
            <a:pPr eaLnBrk="1" hangingPunct="1"/>
            <a:endParaRPr lang="en-US" altLang="zh-CN" sz="2000" dirty="0" smtClean="0"/>
          </a:p>
          <a:p>
            <a:pPr eaLnBrk="1" hangingPunct="1"/>
            <a:endParaRPr lang="en-US" altLang="zh-CN" sz="2000" dirty="0" smtClean="0"/>
          </a:p>
          <a:p>
            <a:pPr eaLnBrk="1" hangingPunct="1"/>
            <a:endParaRPr lang="en-US" altLang="zh-CN" sz="2000" dirty="0" smtClean="0"/>
          </a:p>
          <a:p>
            <a:pPr eaLnBrk="1" hangingPunct="1"/>
            <a:endParaRPr lang="en-US" altLang="zh-CN" sz="2000" dirty="0" smtClean="0"/>
          </a:p>
          <a:p>
            <a:pPr marL="0" indent="0" eaLnBrk="1" hangingPunct="1">
              <a:buNone/>
            </a:pPr>
            <a:r>
              <a:rPr lang="en-US" altLang="zh-CN" sz="2400" dirty="0" smtClean="0"/>
              <a:t>where                        is the difference between the time when </a:t>
            </a:r>
            <a:r>
              <a:rPr lang="en-US" altLang="zh-CN" sz="2400" i="1" dirty="0" err="1" smtClean="0"/>
              <a:t>v</a:t>
            </a:r>
            <a:r>
              <a:rPr lang="en-US" altLang="zh-CN" sz="2400" i="1" baseline="-25000" dirty="0" err="1" smtClean="0"/>
              <a:t>j</a:t>
            </a:r>
            <a:r>
              <a:rPr lang="en-US" altLang="zh-CN" sz="2400" i="1" baseline="-25000" dirty="0" smtClean="0"/>
              <a:t> </a:t>
            </a:r>
            <a:r>
              <a:rPr lang="en-US" altLang="zh-CN" sz="2400" baseline="-25000" dirty="0" smtClean="0"/>
              <a:t> </a:t>
            </a:r>
            <a:r>
              <a:rPr lang="en-US" altLang="zh-CN" sz="2400" dirty="0" smtClean="0"/>
              <a:t>performing the action and the time when user </a:t>
            </a:r>
            <a:r>
              <a:rPr lang="en-US" altLang="zh-CN" sz="2400" i="1" dirty="0" smtClean="0"/>
              <a:t>v</a:t>
            </a:r>
            <a:r>
              <a:rPr lang="en-US" altLang="zh-CN" sz="2400" i="1" baseline="-25000" dirty="0" smtClean="0"/>
              <a:t>i</a:t>
            </a:r>
            <a:r>
              <a:rPr lang="en-US" altLang="zh-CN" sz="2400" baseline="-25000" dirty="0" smtClean="0"/>
              <a:t> </a:t>
            </a:r>
            <a:r>
              <a:rPr lang="en-US" altLang="zh-CN" sz="2400" dirty="0" smtClean="0"/>
              <a:t>performing the action, given </a:t>
            </a:r>
            <a:r>
              <a:rPr lang="en-US" altLang="zh-CN" sz="2400" i="1" dirty="0" err="1" smtClean="0"/>
              <a:t>e</a:t>
            </a:r>
            <a:r>
              <a:rPr lang="en-US" altLang="zh-CN" sz="2400" i="1" baseline="-25000" dirty="0" err="1" smtClean="0"/>
              <a:t>ij</a:t>
            </a:r>
            <a:r>
              <a:rPr lang="en-US" altLang="zh-CN" sz="2400" dirty="0" smtClean="0"/>
              <a:t>=1;                               represents the action propagation score</a:t>
            </a:r>
            <a:endParaRPr lang="en-US" altLang="zh-CN" sz="2400" baseline="-25000" dirty="0" smtClean="0"/>
          </a:p>
          <a:p>
            <a:pPr eaLnBrk="1" hangingPunct="1"/>
            <a:endParaRPr lang="zh-CN" altLang="en-US" sz="2000" dirty="0" smtClean="0"/>
          </a:p>
        </p:txBody>
      </p:sp>
      <p:graphicFrame>
        <p:nvGraphicFramePr>
          <p:cNvPr id="10" name="对象 9"/>
          <p:cNvGraphicFramePr>
            <a:graphicFrameLocks noChangeAspect="1"/>
          </p:cNvGraphicFramePr>
          <p:nvPr>
            <p:extLst>
              <p:ext uri="{D42A27DB-BD31-4B8C-83A1-F6EECF244321}">
                <p14:modId xmlns:p14="http://schemas.microsoft.com/office/powerpoint/2010/main" val="4258231002"/>
              </p:ext>
            </p:extLst>
          </p:nvPr>
        </p:nvGraphicFramePr>
        <p:xfrm>
          <a:off x="558934" y="1828804"/>
          <a:ext cx="8353028" cy="1039813"/>
        </p:xfrm>
        <a:graphic>
          <a:graphicData uri="http://schemas.openxmlformats.org/presentationml/2006/ole">
            <mc:AlternateContent xmlns:mc="http://schemas.openxmlformats.org/markup-compatibility/2006">
              <mc:Choice xmlns:v="urn:schemas-microsoft-com:vml" Requires="v">
                <p:oleObj spid="_x0000_s32672" name="Equation" r:id="rId4" imgW="3581400" imgH="482600" progId="Equation.DSMT4">
                  <p:embed/>
                </p:oleObj>
              </mc:Choice>
              <mc:Fallback>
                <p:oleObj name="Equation" r:id="rId4" imgW="3581400" imgH="482600" progId="Equation.DSMT4">
                  <p:embed/>
                  <p:pic>
                    <p:nvPicPr>
                      <p:cNvPr id="0" name=""/>
                      <p:cNvPicPr>
                        <a:picLocks noChangeAspect="1" noChangeArrowheads="1"/>
                      </p:cNvPicPr>
                      <p:nvPr/>
                    </p:nvPicPr>
                    <p:blipFill>
                      <a:blip r:embed="rId5"/>
                      <a:srcRect/>
                      <a:stretch>
                        <a:fillRect/>
                      </a:stretch>
                    </p:blipFill>
                    <p:spPr bwMode="auto">
                      <a:xfrm>
                        <a:off x="558934" y="1828804"/>
                        <a:ext cx="8353028" cy="1039813"/>
                      </a:xfrm>
                      <a:prstGeom prst="rect">
                        <a:avLst/>
                      </a:prstGeom>
                      <a:noFill/>
                      <a:extLst/>
                    </p:spPr>
                  </p:pic>
                </p:oleObj>
              </mc:Fallback>
            </mc:AlternateContent>
          </a:graphicData>
        </a:graphic>
      </p:graphicFrame>
      <p:graphicFrame>
        <p:nvGraphicFramePr>
          <p:cNvPr id="114692" name="Object 4"/>
          <p:cNvGraphicFramePr>
            <a:graphicFrameLocks noChangeAspect="1"/>
          </p:cNvGraphicFramePr>
          <p:nvPr>
            <p:extLst>
              <p:ext uri="{D42A27DB-BD31-4B8C-83A1-F6EECF244321}">
                <p14:modId xmlns:p14="http://schemas.microsoft.com/office/powerpoint/2010/main" val="2336913415"/>
              </p:ext>
            </p:extLst>
          </p:nvPr>
        </p:nvGraphicFramePr>
        <p:xfrm>
          <a:off x="3340100" y="4140200"/>
          <a:ext cx="2146300" cy="431800"/>
        </p:xfrm>
        <a:graphic>
          <a:graphicData uri="http://schemas.openxmlformats.org/presentationml/2006/ole">
            <mc:AlternateContent xmlns:mc="http://schemas.openxmlformats.org/markup-compatibility/2006">
              <mc:Choice xmlns:v="urn:schemas-microsoft-com:vml" Requires="v">
                <p:oleObj spid="_x0000_s32673" name="Equation" r:id="rId6" imgW="1104840" imgH="241200" progId="Equation.3">
                  <p:embed/>
                </p:oleObj>
              </mc:Choice>
              <mc:Fallback>
                <p:oleObj name="Equation" r:id="rId6" imgW="110484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0100" y="4140200"/>
                        <a:ext cx="2146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A. </a:t>
            </a:r>
            <a:r>
              <a:rPr lang="en-US" altLang="zh-CN" sz="1200" dirty="0" err="1"/>
              <a:t>Goyal</a:t>
            </a:r>
            <a:r>
              <a:rPr lang="en-US" altLang="zh-CN" sz="1200" dirty="0"/>
              <a:t>, F. </a:t>
            </a:r>
            <a:r>
              <a:rPr lang="en-US" altLang="zh-CN" sz="1200" dirty="0" err="1"/>
              <a:t>Bonchi</a:t>
            </a:r>
            <a:r>
              <a:rPr lang="en-US" altLang="zh-CN" sz="1200" dirty="0"/>
              <a:t>, and L. V. </a:t>
            </a:r>
            <a:r>
              <a:rPr lang="en-US" altLang="zh-CN" sz="1200" dirty="0" err="1"/>
              <a:t>Lakshmanan</a:t>
            </a:r>
            <a:r>
              <a:rPr lang="en-US" altLang="zh-CN" sz="1200" dirty="0"/>
              <a:t>. Learning influence probabilities in social networks. In </a:t>
            </a:r>
            <a:r>
              <a:rPr lang="en-US" altLang="zh-CN" sz="1200" dirty="0" smtClean="0"/>
              <a:t>WSDM</a:t>
            </a:r>
            <a:r>
              <a:rPr lang="en-US" altLang="zh-CN" sz="1200" dirty="0"/>
              <a:t>’</a:t>
            </a:r>
            <a:r>
              <a:rPr lang="en-US" altLang="zh-CN" sz="1200" dirty="0" smtClean="0"/>
              <a:t>10, </a:t>
            </a:r>
            <a:r>
              <a:rPr lang="en-US" altLang="zh-CN" sz="1200" dirty="0"/>
              <a:t>pages 207–217, 2010.</a:t>
            </a:r>
          </a:p>
        </p:txBody>
      </p:sp>
      <p:graphicFrame>
        <p:nvGraphicFramePr>
          <p:cNvPr id="12" name="Object 2"/>
          <p:cNvGraphicFramePr>
            <a:graphicFrameLocks noChangeAspect="1"/>
          </p:cNvGraphicFramePr>
          <p:nvPr>
            <p:extLst>
              <p:ext uri="{D42A27DB-BD31-4B8C-83A1-F6EECF244321}">
                <p14:modId xmlns:p14="http://schemas.microsoft.com/office/powerpoint/2010/main" val="3035795967"/>
              </p:ext>
            </p:extLst>
          </p:nvPr>
        </p:nvGraphicFramePr>
        <p:xfrm>
          <a:off x="1705372" y="3432175"/>
          <a:ext cx="1418828" cy="454025"/>
        </p:xfrm>
        <a:graphic>
          <a:graphicData uri="http://schemas.openxmlformats.org/presentationml/2006/ole">
            <mc:AlternateContent xmlns:mc="http://schemas.openxmlformats.org/markup-compatibility/2006">
              <mc:Choice xmlns:v="urn:schemas-microsoft-com:vml" Requires="v">
                <p:oleObj spid="_x0000_s32674" name="Equation" r:id="rId8" imgW="660400" imgH="228600" progId="Equation.DSMT4">
                  <p:embed/>
                </p:oleObj>
              </mc:Choice>
              <mc:Fallback>
                <p:oleObj name="Equation" r:id="rId8" imgW="660400" imgH="228600" progId="Equation.DSMT4">
                  <p:embed/>
                  <p:pic>
                    <p:nvPicPr>
                      <p:cNvPr id="0" name=""/>
                      <p:cNvPicPr>
                        <a:picLocks noChangeAspect="1" noChangeArrowheads="1"/>
                      </p:cNvPicPr>
                      <p:nvPr/>
                    </p:nvPicPr>
                    <p:blipFill>
                      <a:blip r:embed="rId9"/>
                      <a:srcRect/>
                      <a:stretch>
                        <a:fillRect/>
                      </a:stretch>
                    </p:blipFill>
                    <p:spPr bwMode="auto">
                      <a:xfrm>
                        <a:off x="1705372" y="3432175"/>
                        <a:ext cx="1418828" cy="454025"/>
                      </a:xfrm>
                      <a:prstGeom prst="rect">
                        <a:avLst/>
                      </a:prstGeom>
                      <a:noFill/>
                      <a:extLst/>
                    </p:spPr>
                  </p:pic>
                </p:oleObj>
              </mc:Fallback>
            </mc:AlternateContent>
          </a:graphicData>
        </a:graphic>
      </p:graphicFrame>
    </p:spTree>
    <p:extLst>
      <p:ext uri="{BB962C8B-B14F-4D97-AF65-F5344CB8AC3E}">
        <p14:creationId xmlns:p14="http://schemas.microsoft.com/office/powerpoint/2010/main" val="831202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组合 57"/>
          <p:cNvGrpSpPr>
            <a:grpSpLocks/>
          </p:cNvGrpSpPr>
          <p:nvPr/>
        </p:nvGrpSpPr>
        <p:grpSpPr bwMode="auto">
          <a:xfrm>
            <a:off x="330200" y="2362200"/>
            <a:ext cx="2806700" cy="2687638"/>
            <a:chOff x="304800" y="2362200"/>
            <a:chExt cx="2590800" cy="2687638"/>
          </a:xfrm>
        </p:grpSpPr>
        <p:grpSp>
          <p:nvGrpSpPr>
            <p:cNvPr id="65564" name="组合 52"/>
            <p:cNvGrpSpPr>
              <a:grpSpLocks/>
            </p:cNvGrpSpPr>
            <p:nvPr/>
          </p:nvGrpSpPr>
          <p:grpSpPr bwMode="auto">
            <a:xfrm>
              <a:off x="304800" y="2362200"/>
              <a:ext cx="2590800" cy="2687638"/>
              <a:chOff x="304800" y="2265362"/>
              <a:chExt cx="2590800" cy="2687638"/>
            </a:xfrm>
          </p:grpSpPr>
          <p:pic>
            <p:nvPicPr>
              <p:cNvPr id="65566" name="Picture 4" descr="C:\Users\Julius\Desktop\temp\initial.png"/>
              <p:cNvPicPr>
                <a:picLocks noChangeAspect="1" noChangeArrowheads="1"/>
              </p:cNvPicPr>
              <p:nvPr/>
            </p:nvPicPr>
            <p:blipFill>
              <a:blip r:embed="rId3" cstate="print"/>
              <a:srcRect/>
              <a:stretch>
                <a:fillRect/>
              </a:stretch>
            </p:blipFill>
            <p:spPr bwMode="auto">
              <a:xfrm>
                <a:off x="304800" y="2265362"/>
                <a:ext cx="2590800" cy="2687638"/>
              </a:xfrm>
              <a:prstGeom prst="rect">
                <a:avLst/>
              </a:prstGeom>
              <a:noFill/>
              <a:ln w="9525">
                <a:solidFill>
                  <a:srgbClr val="C00000"/>
                </a:solidFill>
                <a:miter lim="800000"/>
                <a:headEnd/>
                <a:tailEnd/>
              </a:ln>
            </p:spPr>
          </p:pic>
          <p:sp>
            <p:nvSpPr>
              <p:cNvPr id="41" name="矩形 40"/>
              <p:cNvSpPr/>
              <p:nvPr/>
            </p:nvSpPr>
            <p:spPr>
              <a:xfrm>
                <a:off x="1219200" y="2667000"/>
                <a:ext cx="762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chemeClr val="tx1"/>
                    </a:solidFill>
                  </a:rPr>
                  <a:t>John</a:t>
                </a:r>
                <a:endParaRPr lang="zh-CN" altLang="en-US" b="1">
                  <a:solidFill>
                    <a:schemeClr val="tx1"/>
                  </a:solidFill>
                </a:endParaRPr>
              </a:p>
            </p:txBody>
          </p:sp>
        </p:grpSp>
        <p:sp>
          <p:nvSpPr>
            <p:cNvPr id="65565" name="TextBox 47"/>
            <p:cNvSpPr txBox="1">
              <a:spLocks noChangeArrowheads="1"/>
            </p:cNvSpPr>
            <p:nvPr/>
          </p:nvSpPr>
          <p:spPr bwMode="auto">
            <a:xfrm>
              <a:off x="304800" y="2362201"/>
              <a:ext cx="1143000" cy="380999"/>
            </a:xfrm>
            <a:prstGeom prst="rect">
              <a:avLst/>
            </a:prstGeom>
            <a:noFill/>
            <a:ln w="9525">
              <a:solidFill>
                <a:srgbClr val="0000CC"/>
              </a:solidFill>
              <a:miter lim="800000"/>
              <a:headEnd/>
              <a:tailEnd/>
            </a:ln>
          </p:spPr>
          <p:txBody>
            <a:bodyPr anchor="ctr"/>
            <a:lstStyle/>
            <a:p>
              <a:r>
                <a:rPr lang="en-US" altLang="zh-CN" sz="2400"/>
                <a:t>Time </a:t>
              </a:r>
              <a:r>
                <a:rPr lang="en-US" altLang="zh-CN" sz="2400" i="1"/>
                <a:t>t</a:t>
              </a:r>
              <a:endParaRPr lang="zh-CN" altLang="en-US" sz="2400" i="1"/>
            </a:p>
          </p:txBody>
        </p:sp>
      </p:grpSp>
      <p:grpSp>
        <p:nvGrpSpPr>
          <p:cNvPr id="4" name="组合 59"/>
          <p:cNvGrpSpPr>
            <a:grpSpLocks/>
          </p:cNvGrpSpPr>
          <p:nvPr/>
        </p:nvGrpSpPr>
        <p:grpSpPr bwMode="auto">
          <a:xfrm>
            <a:off x="4953000" y="2209800"/>
            <a:ext cx="4292600" cy="3048000"/>
            <a:chOff x="4572000" y="2133600"/>
            <a:chExt cx="3962400" cy="3048000"/>
          </a:xfrm>
        </p:grpSpPr>
        <p:grpSp>
          <p:nvGrpSpPr>
            <p:cNvPr id="65560" name="组合 51"/>
            <p:cNvGrpSpPr>
              <a:grpSpLocks/>
            </p:cNvGrpSpPr>
            <p:nvPr/>
          </p:nvGrpSpPr>
          <p:grpSpPr bwMode="auto">
            <a:xfrm>
              <a:off x="4572000" y="2133600"/>
              <a:ext cx="3962400" cy="3048000"/>
              <a:chOff x="4572000" y="2133600"/>
              <a:chExt cx="3962400" cy="3048000"/>
            </a:xfrm>
          </p:grpSpPr>
          <p:pic>
            <p:nvPicPr>
              <p:cNvPr id="65562" name="Picture 3" descr="C:\Users\Julius\Desktop\temp\people.png"/>
              <p:cNvPicPr>
                <a:picLocks noChangeAspect="1" noChangeArrowheads="1"/>
              </p:cNvPicPr>
              <p:nvPr/>
            </p:nvPicPr>
            <p:blipFill>
              <a:blip r:embed="rId4" cstate="print"/>
              <a:srcRect/>
              <a:stretch>
                <a:fillRect/>
              </a:stretch>
            </p:blipFill>
            <p:spPr bwMode="auto">
              <a:xfrm>
                <a:off x="4572000" y="2133600"/>
                <a:ext cx="3962400" cy="3048000"/>
              </a:xfrm>
              <a:prstGeom prst="rect">
                <a:avLst/>
              </a:prstGeom>
              <a:noFill/>
              <a:ln w="9525">
                <a:solidFill>
                  <a:srgbClr val="C00000"/>
                </a:solidFill>
                <a:miter lim="800000"/>
                <a:headEnd/>
                <a:tailEnd/>
              </a:ln>
            </p:spPr>
          </p:pic>
          <p:sp>
            <p:nvSpPr>
              <p:cNvPr id="64" name="矩形 63"/>
              <p:cNvSpPr/>
              <p:nvPr/>
            </p:nvSpPr>
            <p:spPr>
              <a:xfrm>
                <a:off x="5257800" y="2819400"/>
                <a:ext cx="762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chemeClr val="tx1"/>
                    </a:solidFill>
                  </a:rPr>
                  <a:t>John</a:t>
                </a:r>
                <a:endParaRPr lang="zh-CN" altLang="en-US" b="1">
                  <a:solidFill>
                    <a:schemeClr val="tx1"/>
                  </a:solidFill>
                </a:endParaRPr>
              </a:p>
            </p:txBody>
          </p:sp>
        </p:grpSp>
        <p:sp>
          <p:nvSpPr>
            <p:cNvPr id="65561" name="TextBox 61"/>
            <p:cNvSpPr txBox="1">
              <a:spLocks noChangeArrowheads="1"/>
            </p:cNvSpPr>
            <p:nvPr/>
          </p:nvSpPr>
          <p:spPr bwMode="auto">
            <a:xfrm>
              <a:off x="4572000" y="2133600"/>
              <a:ext cx="1371600" cy="381000"/>
            </a:xfrm>
            <a:prstGeom prst="rect">
              <a:avLst/>
            </a:prstGeom>
            <a:noFill/>
            <a:ln w="9525">
              <a:solidFill>
                <a:srgbClr val="0000CC"/>
              </a:solidFill>
              <a:miter lim="800000"/>
              <a:headEnd/>
              <a:tailEnd/>
            </a:ln>
          </p:spPr>
          <p:txBody>
            <a:bodyPr anchor="ctr"/>
            <a:lstStyle/>
            <a:p>
              <a:r>
                <a:rPr lang="en-US" altLang="zh-CN" sz="2400"/>
                <a:t>Time </a:t>
              </a:r>
              <a:r>
                <a:rPr lang="en-US" altLang="zh-CN" sz="2400" i="1"/>
                <a:t>t+1</a:t>
              </a:r>
              <a:endParaRPr lang="zh-CN" altLang="en-US" sz="2400" i="1"/>
            </a:p>
          </p:txBody>
        </p:sp>
      </p:grpSp>
      <p:cxnSp>
        <p:nvCxnSpPr>
          <p:cNvPr id="36" name="直接连接符 35"/>
          <p:cNvCxnSpPr/>
          <p:nvPr/>
        </p:nvCxnSpPr>
        <p:spPr>
          <a:xfrm rot="5400000">
            <a:off x="5534025" y="4606925"/>
            <a:ext cx="1066800" cy="82550"/>
          </a:xfrm>
          <a:prstGeom prst="line">
            <a:avLst/>
          </a:prstGeom>
          <a:ln/>
        </p:spPr>
        <p:style>
          <a:lnRef idx="2">
            <a:schemeClr val="accent6"/>
          </a:lnRef>
          <a:fillRef idx="1">
            <a:schemeClr val="lt1"/>
          </a:fillRef>
          <a:effectRef idx="0">
            <a:schemeClr val="accent6"/>
          </a:effectRef>
          <a:fontRef idx="minor">
            <a:schemeClr val="dk1"/>
          </a:fontRef>
        </p:style>
      </p:cxnSp>
      <p:sp>
        <p:nvSpPr>
          <p:cNvPr id="13" name="右箭头 12"/>
          <p:cNvSpPr/>
          <p:nvPr/>
        </p:nvSpPr>
        <p:spPr>
          <a:xfrm>
            <a:off x="3797300" y="2895600"/>
            <a:ext cx="4953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40" name="直接箭头连接符 39"/>
          <p:cNvCxnSpPr/>
          <p:nvPr/>
        </p:nvCxnSpPr>
        <p:spPr>
          <a:xfrm>
            <a:off x="3054350" y="2743200"/>
            <a:ext cx="2724150" cy="914400"/>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sp>
        <p:nvSpPr>
          <p:cNvPr id="9" name="矩形 8"/>
          <p:cNvSpPr/>
          <p:nvPr/>
        </p:nvSpPr>
        <p:spPr>
          <a:xfrm>
            <a:off x="3714750" y="1143000"/>
            <a:ext cx="5943600" cy="9144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r>
              <a:rPr lang="en-US" altLang="zh-CN" sz="2000" b="1" dirty="0">
                <a:solidFill>
                  <a:srgbClr val="FFFF00"/>
                </a:solidFill>
                <a:cs typeface="Arial" pitchFamily="34" charset="0"/>
              </a:rPr>
              <a:t>Action Prediction</a:t>
            </a:r>
            <a:r>
              <a:rPr lang="zh-CN" altLang="en-US" sz="2000" b="1" dirty="0">
                <a:solidFill>
                  <a:srgbClr val="FFFF00"/>
                </a:solidFill>
                <a:cs typeface="Arial" pitchFamily="34" charset="0"/>
              </a:rPr>
              <a:t>：</a:t>
            </a:r>
            <a:endParaRPr lang="en-US" altLang="zh-CN" sz="2000" b="1" dirty="0">
              <a:solidFill>
                <a:srgbClr val="FFFF00"/>
              </a:solidFill>
              <a:cs typeface="Arial" pitchFamily="34" charset="0"/>
            </a:endParaRPr>
          </a:p>
          <a:p>
            <a:r>
              <a:rPr lang="en-US" altLang="zh-CN" sz="2000" dirty="0">
                <a:solidFill>
                  <a:srgbClr val="FFFFFF"/>
                </a:solidFill>
                <a:cs typeface="Arial" pitchFamily="34" charset="0"/>
              </a:rPr>
              <a:t>Will John post a tweet on “Haiti Earthquake”?</a:t>
            </a:r>
            <a:endParaRPr lang="zh-CN" altLang="en-US" sz="2000" dirty="0">
              <a:solidFill>
                <a:srgbClr val="FFFFFF"/>
              </a:solidFill>
              <a:cs typeface="Arial" pitchFamily="34" charset="0"/>
            </a:endParaRPr>
          </a:p>
        </p:txBody>
      </p:sp>
      <p:sp>
        <p:nvSpPr>
          <p:cNvPr id="33" name="矩形 32"/>
          <p:cNvSpPr/>
          <p:nvPr/>
        </p:nvSpPr>
        <p:spPr>
          <a:xfrm>
            <a:off x="4622800" y="5029200"/>
            <a:ext cx="5035550" cy="1219200"/>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marL="342900" indent="-342900"/>
            <a:r>
              <a:rPr lang="en-US" altLang="zh-CN" sz="2000">
                <a:solidFill>
                  <a:schemeClr val="tx1"/>
                </a:solidFill>
                <a:cs typeface="Arial" pitchFamily="34" charset="0"/>
              </a:rPr>
              <a:t>Personal attributes:</a:t>
            </a:r>
          </a:p>
          <a:p>
            <a:pPr marL="342900" indent="-342900">
              <a:buFontTx/>
              <a:buAutoNum type="arabicPeriod"/>
            </a:pPr>
            <a:r>
              <a:rPr lang="en-US" altLang="zh-CN" sz="2000">
                <a:solidFill>
                  <a:schemeClr val="tx1"/>
                </a:solidFill>
                <a:cs typeface="Arial" pitchFamily="34" charset="0"/>
              </a:rPr>
              <a:t>Always watch news</a:t>
            </a:r>
          </a:p>
          <a:p>
            <a:pPr marL="342900" indent="-342900">
              <a:buFontTx/>
              <a:buAutoNum type="arabicPeriod"/>
            </a:pPr>
            <a:r>
              <a:rPr lang="en-US" altLang="zh-CN" sz="2000">
                <a:solidFill>
                  <a:schemeClr val="tx1"/>
                </a:solidFill>
                <a:cs typeface="Arial" pitchFamily="34" charset="0"/>
              </a:rPr>
              <a:t>Enjoy sports</a:t>
            </a:r>
            <a:endParaRPr lang="en-US" altLang="zh-CN" sz="2000" b="1">
              <a:solidFill>
                <a:schemeClr val="tx1"/>
              </a:solidFill>
              <a:cs typeface="Arial" pitchFamily="34" charset="0"/>
            </a:endParaRPr>
          </a:p>
          <a:p>
            <a:pPr marL="342900" indent="-342900">
              <a:buFontTx/>
              <a:buAutoNum type="arabicPeriod"/>
            </a:pPr>
            <a:r>
              <a:rPr lang="en-US" altLang="zh-CN" sz="2000">
                <a:solidFill>
                  <a:schemeClr val="tx1"/>
                </a:solidFill>
                <a:cs typeface="Arial" pitchFamily="34" charset="0"/>
              </a:rPr>
              <a:t> </a:t>
            </a:r>
            <a:r>
              <a:rPr lang="en-US" altLang="zh-CN" sz="2000" b="1">
                <a:solidFill>
                  <a:schemeClr val="tx1"/>
                </a:solidFill>
                <a:cs typeface="Arial" pitchFamily="34" charset="0"/>
              </a:rPr>
              <a:t>….</a:t>
            </a:r>
            <a:endParaRPr lang="zh-CN" altLang="en-US" sz="2000" b="1">
              <a:solidFill>
                <a:schemeClr val="tx1"/>
              </a:solidFill>
              <a:cs typeface="Arial" pitchFamily="34" charset="0"/>
            </a:endParaRPr>
          </a:p>
        </p:txBody>
      </p:sp>
      <p:grpSp>
        <p:nvGrpSpPr>
          <p:cNvPr id="6" name="组合 70"/>
          <p:cNvGrpSpPr>
            <a:grpSpLocks/>
          </p:cNvGrpSpPr>
          <p:nvPr/>
        </p:nvGrpSpPr>
        <p:grpSpPr bwMode="auto">
          <a:xfrm>
            <a:off x="495300" y="1371600"/>
            <a:ext cx="2724150" cy="685800"/>
            <a:chOff x="457200" y="1371600"/>
            <a:chExt cx="2514600" cy="685800"/>
          </a:xfrm>
        </p:grpSpPr>
        <p:sp>
          <p:nvSpPr>
            <p:cNvPr id="42" name="矩形标注 41"/>
            <p:cNvSpPr/>
            <p:nvPr/>
          </p:nvSpPr>
          <p:spPr>
            <a:xfrm>
              <a:off x="457200" y="1371600"/>
              <a:ext cx="2514600" cy="685800"/>
            </a:xfrm>
            <a:prstGeom prst="wedgeRectCallout">
              <a:avLst>
                <a:gd name="adj1" fmla="val 85432"/>
                <a:gd name="adj2" fmla="val 204620"/>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202020"/>
                  </a:solidFill>
                  <a:ea typeface="Verdana" pitchFamily="34" charset="0"/>
                  <a:cs typeface="Arial" pitchFamily="34" charset="0"/>
                </a:rPr>
                <a:t>     Influence</a:t>
              </a:r>
              <a:endParaRPr lang="zh-CN" altLang="en-US" sz="2800" b="1">
                <a:solidFill>
                  <a:srgbClr val="202020"/>
                </a:solidFill>
                <a:ea typeface="Verdana" pitchFamily="34" charset="0"/>
              </a:endParaRPr>
            </a:p>
          </p:txBody>
        </p:sp>
        <p:sp>
          <p:nvSpPr>
            <p:cNvPr id="23" name="椭圆 22"/>
            <p:cNvSpPr/>
            <p:nvPr/>
          </p:nvSpPr>
          <p:spPr>
            <a:xfrm>
              <a:off x="685800" y="1524000"/>
              <a:ext cx="38100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0000FF"/>
                  </a:solidFill>
                  <a:cs typeface="Arial" pitchFamily="34" charset="0"/>
                </a:rPr>
                <a:t>1</a:t>
              </a:r>
              <a:endParaRPr lang="zh-CN" altLang="en-US" b="1">
                <a:solidFill>
                  <a:srgbClr val="0000FF"/>
                </a:solidFill>
                <a:cs typeface="Arial" pitchFamily="34" charset="0"/>
              </a:endParaRPr>
            </a:p>
          </p:txBody>
        </p:sp>
      </p:grpSp>
      <p:sp>
        <p:nvSpPr>
          <p:cNvPr id="47" name="矩形标注 46"/>
          <p:cNvSpPr/>
          <p:nvPr/>
        </p:nvSpPr>
        <p:spPr>
          <a:xfrm>
            <a:off x="5943600" y="4191000"/>
            <a:ext cx="2889250" cy="685800"/>
          </a:xfrm>
          <a:prstGeom prst="wedgeRectCallout">
            <a:avLst>
              <a:gd name="adj1" fmla="val -36076"/>
              <a:gd name="adj2" fmla="val -95256"/>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C00000"/>
                </a:solidFill>
                <a:ea typeface="Verdana" pitchFamily="34" charset="0"/>
                <a:cs typeface="Arial" pitchFamily="34" charset="0"/>
              </a:rPr>
              <a:t>    Action bias</a:t>
            </a:r>
            <a:endParaRPr lang="zh-CN" altLang="en-US" sz="2800" b="1">
              <a:solidFill>
                <a:srgbClr val="C00000"/>
              </a:solidFill>
              <a:ea typeface="Verdana" pitchFamily="34" charset="0"/>
            </a:endParaRPr>
          </a:p>
        </p:txBody>
      </p:sp>
      <p:sp>
        <p:nvSpPr>
          <p:cNvPr id="24" name="椭圆 23"/>
          <p:cNvSpPr/>
          <p:nvPr/>
        </p:nvSpPr>
        <p:spPr>
          <a:xfrm>
            <a:off x="6048509" y="4343400"/>
            <a:ext cx="390393"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C00000"/>
                </a:solidFill>
                <a:cs typeface="Arial" pitchFamily="34" charset="0"/>
              </a:rPr>
              <a:t>4</a:t>
            </a:r>
            <a:endParaRPr lang="zh-CN" altLang="en-US" b="1">
              <a:solidFill>
                <a:srgbClr val="C00000"/>
              </a:solidFill>
              <a:cs typeface="Arial" pitchFamily="34" charset="0"/>
            </a:endParaRPr>
          </a:p>
        </p:txBody>
      </p:sp>
      <p:grpSp>
        <p:nvGrpSpPr>
          <p:cNvPr id="7" name="组合 69"/>
          <p:cNvGrpSpPr>
            <a:grpSpLocks/>
          </p:cNvGrpSpPr>
          <p:nvPr/>
        </p:nvGrpSpPr>
        <p:grpSpPr bwMode="auto">
          <a:xfrm>
            <a:off x="247650" y="5486400"/>
            <a:ext cx="3467100" cy="685800"/>
            <a:chOff x="228600" y="5486400"/>
            <a:chExt cx="3200400" cy="685800"/>
          </a:xfrm>
        </p:grpSpPr>
        <p:sp>
          <p:nvSpPr>
            <p:cNvPr id="46" name="矩形标注 45"/>
            <p:cNvSpPr/>
            <p:nvPr/>
          </p:nvSpPr>
          <p:spPr>
            <a:xfrm>
              <a:off x="228600" y="5486400"/>
              <a:ext cx="3200400" cy="685800"/>
            </a:xfrm>
            <a:prstGeom prst="wedgeRectCallout">
              <a:avLst>
                <a:gd name="adj1" fmla="val 57110"/>
                <a:gd name="adj2" fmla="val -309917"/>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202020"/>
                  </a:solidFill>
                  <a:ea typeface="Verdana" pitchFamily="34" charset="0"/>
                  <a:cs typeface="Arial" pitchFamily="34" charset="0"/>
                </a:rPr>
                <a:t>  Dependence</a:t>
              </a:r>
              <a:endParaRPr lang="zh-CN" altLang="en-US" sz="2800" b="1">
                <a:solidFill>
                  <a:srgbClr val="202020"/>
                </a:solidFill>
                <a:ea typeface="Verdana" pitchFamily="34" charset="0"/>
              </a:endParaRPr>
            </a:p>
          </p:txBody>
        </p:sp>
        <p:sp>
          <p:nvSpPr>
            <p:cNvPr id="25" name="椭圆 24"/>
            <p:cNvSpPr/>
            <p:nvPr/>
          </p:nvSpPr>
          <p:spPr>
            <a:xfrm>
              <a:off x="381000" y="5638800"/>
              <a:ext cx="38100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0000FF"/>
                  </a:solidFill>
                  <a:cs typeface="Arial" pitchFamily="34" charset="0"/>
                </a:rPr>
                <a:t>2</a:t>
              </a:r>
              <a:endParaRPr lang="zh-CN" altLang="en-US" b="1">
                <a:solidFill>
                  <a:srgbClr val="0000FF"/>
                </a:solidFill>
                <a:cs typeface="Arial" pitchFamily="34" charset="0"/>
              </a:endParaRPr>
            </a:p>
          </p:txBody>
        </p:sp>
      </p:grpSp>
      <p:sp>
        <p:nvSpPr>
          <p:cNvPr id="65550" name="Rectangle 2"/>
          <p:cNvSpPr>
            <a:spLocks noGrp="1" noChangeArrowheads="1"/>
          </p:cNvSpPr>
          <p:nvPr>
            <p:ph type="title"/>
          </p:nvPr>
        </p:nvSpPr>
        <p:spPr>
          <a:xfrm>
            <a:off x="247650" y="0"/>
            <a:ext cx="9410700" cy="1143000"/>
          </a:xfrm>
        </p:spPr>
        <p:txBody>
          <a:bodyPr/>
          <a:lstStyle/>
          <a:p>
            <a:pPr eaLnBrk="1" hangingPunct="1"/>
            <a:r>
              <a:rPr lang="en-US" altLang="zh-CN" sz="3600" dirty="0" smtClean="0">
                <a:cs typeface="Arial" pitchFamily="34" charset="0"/>
              </a:rPr>
              <a:t>(b) Social Influence &amp; Action Modeling</a:t>
            </a:r>
            <a:r>
              <a:rPr lang="en-US" altLang="zh-CN" sz="3600" baseline="30000" dirty="0" smtClean="0">
                <a:cs typeface="Arial" pitchFamily="34" charset="0"/>
              </a:rPr>
              <a:t>[1]</a:t>
            </a:r>
            <a:endParaRPr lang="zh-CN" altLang="en-US" sz="3600" dirty="0" smtClean="0">
              <a:cs typeface="Arial" pitchFamily="34" charset="0"/>
            </a:endParaRPr>
          </a:p>
        </p:txBody>
      </p:sp>
      <p:cxnSp>
        <p:nvCxnSpPr>
          <p:cNvPr id="38" name="直接连接符 37"/>
          <p:cNvCxnSpPr>
            <a:stCxn id="9" idx="2"/>
          </p:cNvCxnSpPr>
          <p:nvPr/>
        </p:nvCxnSpPr>
        <p:spPr>
          <a:xfrm flipH="1">
            <a:off x="6356350" y="2057400"/>
            <a:ext cx="330200" cy="1295400"/>
          </a:xfrm>
          <a:prstGeom prst="line">
            <a:avLst/>
          </a:prstGeom>
          <a:ln>
            <a:tailEnd type="triangle" w="lg" len="lg"/>
          </a:ln>
        </p:spPr>
        <p:style>
          <a:lnRef idx="2">
            <a:schemeClr val="accent6"/>
          </a:lnRef>
          <a:fillRef idx="1">
            <a:schemeClr val="lt1"/>
          </a:fillRef>
          <a:effectRef idx="0">
            <a:schemeClr val="accent6"/>
          </a:effectRef>
          <a:fontRef idx="minor">
            <a:schemeClr val="dk1"/>
          </a:fontRef>
        </p:style>
      </p:cxnSp>
      <p:cxnSp>
        <p:nvCxnSpPr>
          <p:cNvPr id="45" name="直接箭头连接符 44"/>
          <p:cNvCxnSpPr/>
          <p:nvPr/>
        </p:nvCxnSpPr>
        <p:spPr>
          <a:xfrm flipV="1">
            <a:off x="2063750" y="3657600"/>
            <a:ext cx="371475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矩形标注 42"/>
          <p:cNvSpPr/>
          <p:nvPr/>
        </p:nvSpPr>
        <p:spPr>
          <a:xfrm>
            <a:off x="7429500" y="1981200"/>
            <a:ext cx="2724150" cy="685800"/>
          </a:xfrm>
          <a:prstGeom prst="wedgeRectCallout">
            <a:avLst>
              <a:gd name="adj1" fmla="val -82526"/>
              <a:gd name="adj2" fmla="val 161799"/>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202020"/>
                </a:solidFill>
                <a:ea typeface="Verdana" pitchFamily="34" charset="0"/>
                <a:cs typeface="Arial" pitchFamily="34" charset="0"/>
              </a:rPr>
              <a:t>    Correlation</a:t>
            </a:r>
            <a:endParaRPr lang="zh-CN" altLang="en-US" sz="2800" b="1">
              <a:solidFill>
                <a:srgbClr val="202020"/>
              </a:solidFill>
              <a:ea typeface="Verdana" pitchFamily="34" charset="0"/>
            </a:endParaRPr>
          </a:p>
        </p:txBody>
      </p:sp>
      <p:sp>
        <p:nvSpPr>
          <p:cNvPr id="26" name="椭圆 25"/>
          <p:cNvSpPr/>
          <p:nvPr/>
        </p:nvSpPr>
        <p:spPr>
          <a:xfrm>
            <a:off x="7512050" y="2133600"/>
            <a:ext cx="41275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0000FF"/>
                </a:solidFill>
                <a:cs typeface="Arial" pitchFamily="34" charset="0"/>
              </a:rPr>
              <a:t>3</a:t>
            </a:r>
            <a:endParaRPr lang="zh-CN" altLang="en-US" b="1">
              <a:solidFill>
                <a:srgbClr val="0000FF"/>
              </a:solidFill>
              <a:cs typeface="Arial" pitchFamily="34" charset="0"/>
            </a:endParaRPr>
          </a:p>
        </p:txBody>
      </p:sp>
      <p:sp>
        <p:nvSpPr>
          <p:cNvPr id="65555"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C. Tan, J. Tang, J. Sun, Q. Lin, and F. Wang. Social action tracking via noise tolerant time-varying factor graphs. In </a:t>
            </a:r>
            <a:r>
              <a:rPr lang="en-US" altLang="zh-CN" sz="1200" dirty="0" smtClean="0"/>
              <a:t>KDD</a:t>
            </a:r>
            <a:r>
              <a:rPr lang="en-US" altLang="zh-CN" sz="1200" dirty="0"/>
              <a:t>’</a:t>
            </a:r>
            <a:r>
              <a:rPr lang="en-US" altLang="zh-CN" sz="1200" dirty="0" smtClean="0"/>
              <a:t>10, </a:t>
            </a:r>
            <a:r>
              <a:rPr lang="en-US" altLang="zh-CN" sz="1200" dirty="0"/>
              <a:t>pages 807–816, 2010.</a:t>
            </a:r>
            <a:endParaRPr lang="zh-CN" altLang="en-US" sz="1200" dirty="0"/>
          </a:p>
        </p:txBody>
      </p:sp>
    </p:spTree>
    <p:extLst>
      <p:ext uri="{BB962C8B-B14F-4D97-AF65-F5344CB8AC3E}">
        <p14:creationId xmlns:p14="http://schemas.microsoft.com/office/powerpoint/2010/main" val="3550190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amond(in)">
                                      <p:cBhvr>
                                        <p:cTn id="15" dur="500"/>
                                        <p:tgtEl>
                                          <p:spTgt spid="33"/>
                                        </p:tgtEl>
                                      </p:cBhvr>
                                    </p:animEffect>
                                  </p:childTnLst>
                                </p:cTn>
                              </p:par>
                              <p:par>
                                <p:cTn id="16" presetID="8" presetClass="entr" presetSubtype="16"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amond(in)">
                                      <p:cBhvr>
                                        <p:cTn id="18" dur="500"/>
                                        <p:tgtEl>
                                          <p:spTgt spid="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par>
                                <p:cTn id="24" presetID="4" presetClass="entr" presetSubtype="16"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in)">
                                      <p:cBhvr>
                                        <p:cTn id="26" dur="500"/>
                                        <p:tgtEl>
                                          <p:spTgt spid="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4" presetClass="entr" presetSubtype="16"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ox(in)">
                                      <p:cBhvr>
                                        <p:cTn id="35" dur="500"/>
                                        <p:tgtEl>
                                          <p:spTgt spid="40"/>
                                        </p:tgtEl>
                                      </p:cBhvr>
                                    </p:animEffect>
                                  </p:childTnLst>
                                </p:cTn>
                              </p:par>
                              <p:par>
                                <p:cTn id="36" presetID="4"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ox(in)">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ox(in)">
                                      <p:cBhvr>
                                        <p:cTn id="46" dur="500"/>
                                        <p:tgtEl>
                                          <p:spTgt spid="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ox(in)">
                                      <p:cBhvr>
                                        <p:cTn id="51" dur="500"/>
                                        <p:tgtEl>
                                          <p:spTgt spid="43"/>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diamond(in)">
                                      <p:cBhvr>
                                        <p:cTn id="54" dur="500"/>
                                        <p:tgtEl>
                                          <p:spTgt spid="2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linds(horizontal)">
                                      <p:cBhvr>
                                        <p:cTn id="59" dur="500"/>
                                        <p:tgtEl>
                                          <p:spTgt spid="4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linds(horizont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3" grpId="0" animBg="1"/>
      <p:bldP spid="47" grpId="0" animBg="1"/>
      <p:bldP spid="24" grpId="0" animBg="1"/>
      <p:bldP spid="43" grpId="0" animBg="1"/>
      <p:bldP spid="2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noChangeArrowheads="1"/>
          </p:cNvPicPr>
          <p:nvPr/>
        </p:nvPicPr>
        <p:blipFill>
          <a:blip r:embed="rId3" cstate="print"/>
          <a:srcRect/>
          <a:stretch>
            <a:fillRect/>
          </a:stretch>
        </p:blipFill>
        <p:spPr bwMode="auto">
          <a:xfrm>
            <a:off x="6356350" y="4876800"/>
            <a:ext cx="3549650" cy="1752600"/>
          </a:xfrm>
          <a:prstGeom prst="rect">
            <a:avLst/>
          </a:prstGeom>
          <a:noFill/>
          <a:ln w="9525">
            <a:noFill/>
            <a:miter lim="800000"/>
            <a:headEnd/>
            <a:tailEnd/>
          </a:ln>
        </p:spPr>
      </p:pic>
      <p:pic>
        <p:nvPicPr>
          <p:cNvPr id="69634" name="Picture 2"/>
          <p:cNvPicPr>
            <a:picLocks noChangeAspect="1" noChangeArrowheads="1"/>
          </p:cNvPicPr>
          <p:nvPr/>
        </p:nvPicPr>
        <p:blipFill>
          <a:blip r:embed="rId4" cstate="print"/>
          <a:srcRect/>
          <a:stretch>
            <a:fillRect/>
          </a:stretch>
        </p:blipFill>
        <p:spPr bwMode="auto">
          <a:xfrm>
            <a:off x="247650" y="1082676"/>
            <a:ext cx="9328150" cy="3443288"/>
          </a:xfrm>
          <a:prstGeom prst="rect">
            <a:avLst/>
          </a:prstGeom>
          <a:noFill/>
          <a:ln w="9525">
            <a:noFill/>
            <a:miter lim="800000"/>
            <a:headEnd/>
            <a:tailEnd/>
          </a:ln>
        </p:spPr>
      </p:pic>
      <p:sp>
        <p:nvSpPr>
          <p:cNvPr id="69635" name="Rectangle 2"/>
          <p:cNvSpPr>
            <a:spLocks noGrp="1" noChangeArrowheads="1"/>
          </p:cNvSpPr>
          <p:nvPr>
            <p:ph type="title"/>
          </p:nvPr>
        </p:nvSpPr>
        <p:spPr>
          <a:xfrm>
            <a:off x="495300" y="0"/>
            <a:ext cx="8915400" cy="1143000"/>
          </a:xfrm>
        </p:spPr>
        <p:txBody>
          <a:bodyPr/>
          <a:lstStyle/>
          <a:p>
            <a:pPr eaLnBrk="1" hangingPunct="1"/>
            <a:r>
              <a:rPr lang="en-US" altLang="zh-CN" smtClean="0">
                <a:cs typeface="Arial" pitchFamily="34" charset="0"/>
              </a:rPr>
              <a:t>Statistical Study: </a:t>
            </a:r>
            <a:r>
              <a:rPr lang="en-US" altLang="zh-CN" smtClean="0">
                <a:solidFill>
                  <a:srgbClr val="0000CC"/>
                </a:solidFill>
                <a:cs typeface="Arial" pitchFamily="34" charset="0"/>
              </a:rPr>
              <a:t>Influence</a:t>
            </a:r>
            <a:endParaRPr lang="zh-CN" altLang="en-US" smtClean="0">
              <a:solidFill>
                <a:srgbClr val="0000CC"/>
              </a:solidFill>
              <a:cs typeface="Arial" pitchFamily="34" charset="0"/>
            </a:endParaRPr>
          </a:p>
        </p:txBody>
      </p:sp>
      <p:sp>
        <p:nvSpPr>
          <p:cNvPr id="22" name="椭圆 21"/>
          <p:cNvSpPr/>
          <p:nvPr/>
        </p:nvSpPr>
        <p:spPr>
          <a:xfrm>
            <a:off x="7099300" y="5257800"/>
            <a:ext cx="412750" cy="3810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sp>
        <p:nvSpPr>
          <p:cNvPr id="24" name="椭圆 23"/>
          <p:cNvSpPr/>
          <p:nvPr/>
        </p:nvSpPr>
        <p:spPr>
          <a:xfrm>
            <a:off x="8420100" y="5562600"/>
            <a:ext cx="412750" cy="3810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sp>
        <p:nvSpPr>
          <p:cNvPr id="12" name="矩形 11"/>
          <p:cNvSpPr/>
          <p:nvPr/>
        </p:nvSpPr>
        <p:spPr>
          <a:xfrm>
            <a:off x="247650" y="1066800"/>
            <a:ext cx="9906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dirty="0">
                <a:solidFill>
                  <a:schemeClr val="tx1"/>
                </a:solidFill>
              </a:rPr>
              <a:t>Y-axis: the likelihood that the user also performs the action </a:t>
            </a:r>
            <a:r>
              <a:rPr lang="en-US" altLang="zh-CN" sz="2000">
                <a:solidFill>
                  <a:schemeClr val="tx1"/>
                </a:solidFill>
              </a:rPr>
              <a:t>at </a:t>
            </a:r>
            <a:r>
              <a:rPr lang="en-US" altLang="zh-CN" sz="2000" smtClean="0">
                <a:solidFill>
                  <a:schemeClr val="tx1"/>
                </a:solidFill>
              </a:rPr>
              <a:t>time </a:t>
            </a:r>
            <a:r>
              <a:rPr lang="en-US" altLang="zh-CN" sz="2000" i="1" smtClean="0">
                <a:solidFill>
                  <a:schemeClr val="tx1"/>
                </a:solidFill>
              </a:rPr>
              <a:t>t</a:t>
            </a:r>
            <a:endParaRPr lang="en-US" altLang="zh-CN" sz="2000" i="1" dirty="0">
              <a:solidFill>
                <a:schemeClr val="tx1"/>
              </a:solidFill>
            </a:endParaRPr>
          </a:p>
        </p:txBody>
      </p:sp>
      <p:sp>
        <p:nvSpPr>
          <p:cNvPr id="13" name="矩形 12"/>
          <p:cNvSpPr/>
          <p:nvPr/>
        </p:nvSpPr>
        <p:spPr>
          <a:xfrm>
            <a:off x="247650" y="4343400"/>
            <a:ext cx="9906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a:solidFill>
                  <a:schemeClr val="tx1"/>
                </a:solidFill>
              </a:rPr>
              <a:t>X-axis: the percentage of one’s friends who perform an action </a:t>
            </a:r>
            <a:r>
              <a:rPr lang="en-US" altLang="zh-CN" smtClean="0">
                <a:solidFill>
                  <a:schemeClr val="tx1"/>
                </a:solidFill>
              </a:rPr>
              <a:t>at time (</a:t>
            </a:r>
            <a:r>
              <a:rPr lang="en-US" altLang="zh-CN" i="1" smtClean="0">
                <a:solidFill>
                  <a:schemeClr val="tx1"/>
                </a:solidFill>
              </a:rPr>
              <a:t>t </a:t>
            </a:r>
            <a:r>
              <a:rPr lang="en-US" altLang="zh-CN" i="1">
                <a:solidFill>
                  <a:schemeClr val="tx1"/>
                </a:solidFill>
              </a:rPr>
              <a:t>− </a:t>
            </a:r>
            <a:r>
              <a:rPr lang="en-US" altLang="zh-CN" i="1" smtClean="0">
                <a:solidFill>
                  <a:schemeClr val="tx1"/>
                </a:solidFill>
              </a:rPr>
              <a:t>1</a:t>
            </a:r>
            <a:r>
              <a:rPr lang="en-US" altLang="zh-CN" smtClean="0">
                <a:solidFill>
                  <a:schemeClr val="tx1"/>
                </a:solidFill>
              </a:rPr>
              <a:t>)</a:t>
            </a:r>
            <a:endParaRPr lang="en-US" altLang="zh-CN">
              <a:solidFill>
                <a:schemeClr val="tx1"/>
              </a:solidFill>
            </a:endParaRPr>
          </a:p>
        </p:txBody>
      </p:sp>
      <p:cxnSp>
        <p:nvCxnSpPr>
          <p:cNvPr id="69640" name="直接箭头连接符 16"/>
          <p:cNvCxnSpPr>
            <a:cxnSpLocks noChangeShapeType="1"/>
          </p:cNvCxnSpPr>
          <p:nvPr/>
        </p:nvCxnSpPr>
        <p:spPr bwMode="auto">
          <a:xfrm rot="16200000" flipH="1">
            <a:off x="6537325" y="4632325"/>
            <a:ext cx="381000" cy="412750"/>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10" name="矩形 8"/>
          <p:cNvSpPr/>
          <p:nvPr/>
        </p:nvSpPr>
        <p:spPr>
          <a:xfrm>
            <a:off x="165100" y="4876800"/>
            <a:ext cx="5943600" cy="14478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r>
              <a:rPr lang="en-US" altLang="zh-CN" sz="2000" b="1" dirty="0" smtClean="0">
                <a:solidFill>
                  <a:srgbClr val="FFFF00"/>
                </a:solidFill>
                <a:cs typeface="Arial" pitchFamily="34" charset="0"/>
              </a:rPr>
              <a:t>Twitter Action: </a:t>
            </a:r>
            <a:r>
              <a:rPr lang="en-US" altLang="zh-CN" sz="2000" dirty="0" smtClean="0">
                <a:solidFill>
                  <a:srgbClr val="FFFFFF"/>
                </a:solidFill>
                <a:cs typeface="Arial" pitchFamily="34" charset="0"/>
              </a:rPr>
              <a:t>Tweet </a:t>
            </a:r>
            <a:r>
              <a:rPr lang="en-US" altLang="zh-CN" sz="2000" dirty="0">
                <a:solidFill>
                  <a:srgbClr val="FFFFFF"/>
                </a:solidFill>
                <a:cs typeface="Arial" pitchFamily="34" charset="0"/>
              </a:rPr>
              <a:t>on “Haiti Earthquake</a:t>
            </a:r>
            <a:r>
              <a:rPr lang="en-US" altLang="zh-CN" sz="2000" dirty="0" smtClean="0">
                <a:solidFill>
                  <a:srgbClr val="FFFFFF"/>
                </a:solidFill>
                <a:cs typeface="Arial" pitchFamily="34" charset="0"/>
              </a:rPr>
              <a:t>”</a:t>
            </a:r>
          </a:p>
          <a:p>
            <a:r>
              <a:rPr lang="en-US" altLang="zh-CN" sz="2000" b="1" dirty="0" smtClean="0">
                <a:solidFill>
                  <a:srgbClr val="FFFF00"/>
                </a:solidFill>
                <a:cs typeface="Arial" pitchFamily="34" charset="0"/>
              </a:rPr>
              <a:t>Flickr </a:t>
            </a:r>
            <a:r>
              <a:rPr lang="en-US" altLang="zh-CN" sz="2000" b="1" dirty="0">
                <a:solidFill>
                  <a:srgbClr val="FFFF00"/>
                </a:solidFill>
                <a:cs typeface="Arial" pitchFamily="34" charset="0"/>
              </a:rPr>
              <a:t>Action: </a:t>
            </a:r>
            <a:r>
              <a:rPr lang="en-US" altLang="zh-CN" sz="2000" dirty="0" smtClean="0">
                <a:solidFill>
                  <a:srgbClr val="FFFFFF"/>
                </a:solidFill>
                <a:cs typeface="Arial" pitchFamily="34" charset="0"/>
              </a:rPr>
              <a:t>Add a picture into favorite list</a:t>
            </a:r>
          </a:p>
          <a:p>
            <a:r>
              <a:rPr lang="en-US" altLang="zh-CN" sz="2000" b="1" dirty="0" err="1" smtClean="0">
                <a:solidFill>
                  <a:srgbClr val="FFFF00"/>
                </a:solidFill>
                <a:cs typeface="Arial" pitchFamily="34" charset="0"/>
              </a:rPr>
              <a:t>ArnetMiner</a:t>
            </a:r>
            <a:r>
              <a:rPr lang="en-US" altLang="zh-CN" sz="2000" b="1" dirty="0" smtClean="0">
                <a:solidFill>
                  <a:srgbClr val="FFFF00"/>
                </a:solidFill>
                <a:cs typeface="Arial" pitchFamily="34" charset="0"/>
              </a:rPr>
              <a:t> Action</a:t>
            </a:r>
            <a:r>
              <a:rPr lang="en-US" altLang="zh-CN" sz="2000" b="1" dirty="0">
                <a:solidFill>
                  <a:srgbClr val="FFFF00"/>
                </a:solidFill>
                <a:cs typeface="Arial" pitchFamily="34" charset="0"/>
              </a:rPr>
              <a:t>: </a:t>
            </a:r>
            <a:r>
              <a:rPr lang="en-US" altLang="zh-CN" sz="2000" dirty="0" smtClean="0">
                <a:solidFill>
                  <a:srgbClr val="FFFFFF"/>
                </a:solidFill>
                <a:cs typeface="Arial" pitchFamily="34" charset="0"/>
              </a:rPr>
              <a:t>Publish on a conference</a:t>
            </a:r>
            <a:endParaRPr lang="en-US" altLang="zh-CN" sz="2000" dirty="0">
              <a:solidFill>
                <a:srgbClr val="FFFFFF"/>
              </a:solidFill>
              <a:cs typeface="Arial" pitchFamily="34" charset="0"/>
            </a:endParaRPr>
          </a:p>
        </p:txBody>
      </p:sp>
    </p:spTree>
    <p:extLst>
      <p:ext uri="{BB962C8B-B14F-4D97-AF65-F5344CB8AC3E}">
        <p14:creationId xmlns:p14="http://schemas.microsoft.com/office/powerpoint/2010/main" val="322388494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noChangeArrowheads="1"/>
          </p:cNvPicPr>
          <p:nvPr/>
        </p:nvPicPr>
        <p:blipFill>
          <a:blip r:embed="rId3" cstate="print"/>
          <a:srcRect/>
          <a:stretch>
            <a:fillRect/>
          </a:stretch>
        </p:blipFill>
        <p:spPr bwMode="auto">
          <a:xfrm>
            <a:off x="6356350" y="4876800"/>
            <a:ext cx="3549650" cy="1752600"/>
          </a:xfrm>
          <a:prstGeom prst="rect">
            <a:avLst/>
          </a:prstGeom>
          <a:noFill/>
          <a:ln w="9525">
            <a:noFill/>
            <a:miter lim="800000"/>
            <a:headEnd/>
            <a:tailEnd/>
          </a:ln>
        </p:spPr>
      </p:pic>
      <p:pic>
        <p:nvPicPr>
          <p:cNvPr id="71682" name="Picture 2"/>
          <p:cNvPicPr>
            <a:picLocks noChangeAspect="1" noChangeArrowheads="1"/>
          </p:cNvPicPr>
          <p:nvPr/>
        </p:nvPicPr>
        <p:blipFill>
          <a:blip r:embed="rId4" cstate="print"/>
          <a:srcRect/>
          <a:stretch>
            <a:fillRect/>
          </a:stretch>
        </p:blipFill>
        <p:spPr bwMode="auto">
          <a:xfrm>
            <a:off x="330200" y="974725"/>
            <a:ext cx="9080500" cy="3748088"/>
          </a:xfrm>
          <a:prstGeom prst="rect">
            <a:avLst/>
          </a:prstGeom>
          <a:noFill/>
          <a:ln w="9525">
            <a:noFill/>
            <a:miter lim="800000"/>
            <a:headEnd/>
            <a:tailEnd/>
          </a:ln>
        </p:spPr>
      </p:pic>
      <p:sp>
        <p:nvSpPr>
          <p:cNvPr id="71683" name="Rectangle 2"/>
          <p:cNvSpPr>
            <a:spLocks noGrp="1" noChangeArrowheads="1"/>
          </p:cNvSpPr>
          <p:nvPr>
            <p:ph type="title"/>
          </p:nvPr>
        </p:nvSpPr>
        <p:spPr>
          <a:xfrm>
            <a:off x="495300" y="0"/>
            <a:ext cx="8915400" cy="1143000"/>
          </a:xfrm>
        </p:spPr>
        <p:txBody>
          <a:bodyPr/>
          <a:lstStyle/>
          <a:p>
            <a:pPr eaLnBrk="1" hangingPunct="1"/>
            <a:r>
              <a:rPr lang="en-US" altLang="zh-CN" smtClean="0">
                <a:cs typeface="Arial" pitchFamily="34" charset="0"/>
              </a:rPr>
              <a:t>Statistical Study: </a:t>
            </a:r>
            <a:r>
              <a:rPr lang="en-US" altLang="zh-CN" smtClean="0">
                <a:solidFill>
                  <a:srgbClr val="0000CC"/>
                </a:solidFill>
                <a:cs typeface="Arial" pitchFamily="34" charset="0"/>
              </a:rPr>
              <a:t>Dependence</a:t>
            </a:r>
            <a:endParaRPr lang="zh-CN" altLang="en-US" smtClean="0">
              <a:solidFill>
                <a:srgbClr val="0000CC"/>
              </a:solidFill>
              <a:cs typeface="Arial" pitchFamily="34" charset="0"/>
            </a:endParaRPr>
          </a:p>
        </p:txBody>
      </p:sp>
      <p:sp>
        <p:nvSpPr>
          <p:cNvPr id="19" name="椭圆 18"/>
          <p:cNvSpPr/>
          <p:nvPr/>
        </p:nvSpPr>
        <p:spPr>
          <a:xfrm>
            <a:off x="8450673" y="5638800"/>
            <a:ext cx="330200" cy="3048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sp>
        <p:nvSpPr>
          <p:cNvPr id="22" name="椭圆 21"/>
          <p:cNvSpPr/>
          <p:nvPr/>
        </p:nvSpPr>
        <p:spPr>
          <a:xfrm>
            <a:off x="6727314" y="5610579"/>
            <a:ext cx="330200" cy="3048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cxnSp>
        <p:nvCxnSpPr>
          <p:cNvPr id="71686" name="直接箭头连接符 17"/>
          <p:cNvCxnSpPr>
            <a:cxnSpLocks noChangeShapeType="1"/>
          </p:cNvCxnSpPr>
          <p:nvPr/>
        </p:nvCxnSpPr>
        <p:spPr bwMode="auto">
          <a:xfrm rot="16200000" flipH="1">
            <a:off x="5927725" y="5159375"/>
            <a:ext cx="1600200" cy="577850"/>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11" name="矩形 10"/>
          <p:cNvSpPr/>
          <p:nvPr/>
        </p:nvSpPr>
        <p:spPr>
          <a:xfrm>
            <a:off x="330200" y="990600"/>
            <a:ext cx="990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dirty="0">
                <a:solidFill>
                  <a:schemeClr val="tx1"/>
                </a:solidFill>
              </a:rPr>
              <a:t>Y-axis: the likelihood that a user performs an action</a:t>
            </a:r>
          </a:p>
        </p:txBody>
      </p:sp>
      <p:sp>
        <p:nvSpPr>
          <p:cNvPr id="12" name="矩形 11"/>
          <p:cNvSpPr/>
          <p:nvPr/>
        </p:nvSpPr>
        <p:spPr>
          <a:xfrm>
            <a:off x="330200" y="4495800"/>
            <a:ext cx="4540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dirty="0">
                <a:solidFill>
                  <a:schemeClr val="tx1"/>
                </a:solidFill>
              </a:rPr>
              <a:t>X-axis: different </a:t>
            </a:r>
            <a:r>
              <a:rPr lang="en-US" altLang="zh-CN" sz="2000">
                <a:solidFill>
                  <a:schemeClr val="tx1"/>
                </a:solidFill>
              </a:rPr>
              <a:t>time </a:t>
            </a:r>
            <a:r>
              <a:rPr lang="en-US" altLang="zh-CN" sz="2000" smtClean="0">
                <a:solidFill>
                  <a:schemeClr val="tx1"/>
                </a:solidFill>
              </a:rPr>
              <a:t>windows (1-7)</a:t>
            </a:r>
            <a:endParaRPr lang="en-US" altLang="zh-CN" sz="2000" dirty="0">
              <a:solidFill>
                <a:schemeClr val="tx1"/>
              </a:solidFill>
            </a:endParaRPr>
          </a:p>
        </p:txBody>
      </p:sp>
    </p:spTree>
    <p:extLst>
      <p:ext uri="{BB962C8B-B14F-4D97-AF65-F5344CB8AC3E}">
        <p14:creationId xmlns:p14="http://schemas.microsoft.com/office/powerpoint/2010/main" val="33885516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247650" y="1082676"/>
            <a:ext cx="9328150" cy="3498850"/>
          </a:xfrm>
          <a:prstGeom prst="rect">
            <a:avLst/>
          </a:prstGeom>
          <a:noFill/>
          <a:ln w="9525">
            <a:noFill/>
            <a:miter lim="800000"/>
            <a:headEnd/>
            <a:tailEnd/>
          </a:ln>
        </p:spPr>
      </p:pic>
      <p:pic>
        <p:nvPicPr>
          <p:cNvPr id="73730" name="Picture 3"/>
          <p:cNvPicPr>
            <a:picLocks noChangeAspect="1" noChangeArrowheads="1"/>
          </p:cNvPicPr>
          <p:nvPr/>
        </p:nvPicPr>
        <p:blipFill>
          <a:blip r:embed="rId4" cstate="print"/>
          <a:srcRect/>
          <a:stretch>
            <a:fillRect/>
          </a:stretch>
        </p:blipFill>
        <p:spPr bwMode="auto">
          <a:xfrm>
            <a:off x="6356350" y="4876800"/>
            <a:ext cx="3549650" cy="1752600"/>
          </a:xfrm>
          <a:prstGeom prst="rect">
            <a:avLst/>
          </a:prstGeom>
          <a:noFill/>
          <a:ln w="9525">
            <a:noFill/>
            <a:miter lim="800000"/>
            <a:headEnd/>
            <a:tailEnd/>
          </a:ln>
        </p:spPr>
      </p:pic>
      <p:sp>
        <p:nvSpPr>
          <p:cNvPr id="11" name="椭圆 10"/>
          <p:cNvSpPr/>
          <p:nvPr/>
        </p:nvSpPr>
        <p:spPr>
          <a:xfrm>
            <a:off x="8760491" y="5267207"/>
            <a:ext cx="330200" cy="3048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sp>
        <p:nvSpPr>
          <p:cNvPr id="73732" name="Rectangle 2"/>
          <p:cNvSpPr>
            <a:spLocks noGrp="1" noChangeArrowheads="1"/>
          </p:cNvSpPr>
          <p:nvPr>
            <p:ph type="title"/>
          </p:nvPr>
        </p:nvSpPr>
        <p:spPr>
          <a:xfrm>
            <a:off x="495300" y="0"/>
            <a:ext cx="8915400" cy="1143000"/>
          </a:xfrm>
        </p:spPr>
        <p:txBody>
          <a:bodyPr/>
          <a:lstStyle/>
          <a:p>
            <a:pPr eaLnBrk="1" hangingPunct="1"/>
            <a:r>
              <a:rPr lang="en-US" altLang="zh-CN" smtClean="0">
                <a:cs typeface="Arial" pitchFamily="34" charset="0"/>
              </a:rPr>
              <a:t>Statistical Study: </a:t>
            </a:r>
            <a:r>
              <a:rPr lang="en-US" altLang="zh-CN" smtClean="0">
                <a:solidFill>
                  <a:srgbClr val="0000CC"/>
                </a:solidFill>
                <a:cs typeface="Arial" pitchFamily="34" charset="0"/>
              </a:rPr>
              <a:t>Correlation</a:t>
            </a:r>
            <a:endParaRPr lang="zh-CN" altLang="en-US" smtClean="0">
              <a:solidFill>
                <a:srgbClr val="0000CC"/>
              </a:solidFill>
              <a:cs typeface="Arial" pitchFamily="34" charset="0"/>
            </a:endParaRPr>
          </a:p>
        </p:txBody>
      </p:sp>
      <p:cxnSp>
        <p:nvCxnSpPr>
          <p:cNvPr id="73733" name="直接箭头连接符 17"/>
          <p:cNvCxnSpPr>
            <a:cxnSpLocks noChangeShapeType="1"/>
          </p:cNvCxnSpPr>
          <p:nvPr/>
        </p:nvCxnSpPr>
        <p:spPr bwMode="auto">
          <a:xfrm rot="16200000" flipH="1">
            <a:off x="8604250" y="4552950"/>
            <a:ext cx="457200" cy="495300"/>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24" name="椭圆 23"/>
          <p:cNvSpPr/>
          <p:nvPr/>
        </p:nvSpPr>
        <p:spPr>
          <a:xfrm>
            <a:off x="8450673" y="5638800"/>
            <a:ext cx="330200" cy="3048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sp>
        <p:nvSpPr>
          <p:cNvPr id="14" name="矩形 13"/>
          <p:cNvSpPr/>
          <p:nvPr/>
        </p:nvSpPr>
        <p:spPr>
          <a:xfrm>
            <a:off x="165100" y="990600"/>
            <a:ext cx="990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dirty="0">
                <a:solidFill>
                  <a:schemeClr val="tx1"/>
                </a:solidFill>
              </a:rPr>
              <a:t>Y-axis: the likelihood that two friends(random) perform an action together</a:t>
            </a:r>
          </a:p>
        </p:txBody>
      </p:sp>
      <p:sp>
        <p:nvSpPr>
          <p:cNvPr id="16" name="矩形 15"/>
          <p:cNvSpPr/>
          <p:nvPr/>
        </p:nvSpPr>
        <p:spPr>
          <a:xfrm>
            <a:off x="247650" y="4419600"/>
            <a:ext cx="4540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000" dirty="0">
                <a:solidFill>
                  <a:schemeClr val="tx1"/>
                </a:solidFill>
              </a:rPr>
              <a:t>X-axis: different </a:t>
            </a:r>
            <a:r>
              <a:rPr lang="en-US" altLang="zh-CN" sz="2000">
                <a:solidFill>
                  <a:schemeClr val="tx1"/>
                </a:solidFill>
              </a:rPr>
              <a:t>time </a:t>
            </a:r>
            <a:r>
              <a:rPr lang="en-US" altLang="zh-CN" sz="2000" smtClean="0">
                <a:solidFill>
                  <a:schemeClr val="tx1"/>
                </a:solidFill>
              </a:rPr>
              <a:t>windows (1-7)</a:t>
            </a:r>
            <a:endParaRPr lang="en-US" altLang="zh-CN" sz="2000" dirty="0">
              <a:solidFill>
                <a:schemeClr val="tx1"/>
              </a:solidFill>
            </a:endParaRPr>
          </a:p>
        </p:txBody>
      </p:sp>
    </p:spTree>
    <p:extLst>
      <p:ext uri="{BB962C8B-B14F-4D97-AF65-F5344CB8AC3E}">
        <p14:creationId xmlns:p14="http://schemas.microsoft.com/office/powerpoint/2010/main" val="193323003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330204" y="1295400"/>
            <a:ext cx="9410701" cy="4114800"/>
          </a:xfrm>
          <a:prstGeom prst="rect">
            <a:avLst/>
          </a:prstGeom>
          <a:noFill/>
          <a:ln w="9525">
            <a:noFill/>
            <a:miter lim="800000"/>
            <a:headEnd/>
            <a:tailEnd/>
          </a:ln>
        </p:spPr>
      </p:pic>
      <p:sp>
        <p:nvSpPr>
          <p:cNvPr id="5" name="椭圆 4"/>
          <p:cNvSpPr/>
          <p:nvPr/>
        </p:nvSpPr>
        <p:spPr>
          <a:xfrm>
            <a:off x="3549650" y="3962400"/>
            <a:ext cx="495300" cy="4572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bg2">
                  <a:lumMod val="25000"/>
                </a:schemeClr>
              </a:solidFill>
            </a:endParaRPr>
          </a:p>
        </p:txBody>
      </p:sp>
      <p:sp>
        <p:nvSpPr>
          <p:cNvPr id="8" name="椭圆 7"/>
          <p:cNvSpPr/>
          <p:nvPr/>
        </p:nvSpPr>
        <p:spPr>
          <a:xfrm>
            <a:off x="2146300" y="3124200"/>
            <a:ext cx="1155700" cy="6096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5" name="椭圆 14"/>
          <p:cNvSpPr/>
          <p:nvPr/>
        </p:nvSpPr>
        <p:spPr>
          <a:xfrm>
            <a:off x="3136900" y="2514600"/>
            <a:ext cx="1155700" cy="5334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 name="椭圆 15"/>
          <p:cNvSpPr/>
          <p:nvPr/>
        </p:nvSpPr>
        <p:spPr>
          <a:xfrm>
            <a:off x="4540250" y="4038600"/>
            <a:ext cx="1155700" cy="5334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 name="标题 1"/>
          <p:cNvSpPr>
            <a:spLocks noGrp="1"/>
          </p:cNvSpPr>
          <p:nvPr>
            <p:ph type="title"/>
          </p:nvPr>
        </p:nvSpPr>
        <p:spPr>
          <a:xfrm>
            <a:off x="495300" y="0"/>
            <a:ext cx="8915400" cy="1143000"/>
          </a:xfrm>
        </p:spPr>
        <p:txBody>
          <a:bodyPr/>
          <a:lstStyle/>
          <a:p>
            <a:r>
              <a:rPr lang="en-US" altLang="zh-CN" dirty="0" smtClean="0">
                <a:ea typeface="Verdana" pitchFamily="34" charset="0"/>
                <a:cs typeface="Verdana" pitchFamily="34" charset="0"/>
              </a:rPr>
              <a:t>A Discriminative Model: NTT-FGM</a:t>
            </a:r>
            <a:endParaRPr lang="zh-CN" altLang="en-US" dirty="0">
              <a:cs typeface="Verdana" pitchFamily="34" charset="0"/>
            </a:endParaRPr>
          </a:p>
        </p:txBody>
      </p:sp>
      <p:sp>
        <p:nvSpPr>
          <p:cNvPr id="12" name="椭圆 11"/>
          <p:cNvSpPr/>
          <p:nvPr/>
        </p:nvSpPr>
        <p:spPr>
          <a:xfrm>
            <a:off x="3848541" y="3337034"/>
            <a:ext cx="577850" cy="5334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bg2">
                  <a:lumMod val="25000"/>
                </a:schemeClr>
              </a:solidFill>
            </a:endParaRPr>
          </a:p>
        </p:txBody>
      </p:sp>
      <p:sp>
        <p:nvSpPr>
          <p:cNvPr id="13" name="矩形 12"/>
          <p:cNvSpPr/>
          <p:nvPr/>
        </p:nvSpPr>
        <p:spPr>
          <a:xfrm>
            <a:off x="5061012" y="4983832"/>
            <a:ext cx="3744416"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0000"/>
                </a:solidFill>
              </a:rPr>
              <a:t>Continuous latent action state</a:t>
            </a:r>
            <a:endParaRPr lang="zh-CN" altLang="en-US" sz="2000" dirty="0">
              <a:solidFill>
                <a:srgbClr val="FF0000"/>
              </a:solidFill>
            </a:endParaRPr>
          </a:p>
        </p:txBody>
      </p:sp>
      <p:cxnSp>
        <p:nvCxnSpPr>
          <p:cNvPr id="19" name="直接箭头连接符 18"/>
          <p:cNvCxnSpPr>
            <a:stCxn id="12" idx="5"/>
            <a:endCxn id="13" idx="0"/>
          </p:cNvCxnSpPr>
          <p:nvPr/>
        </p:nvCxnSpPr>
        <p:spPr>
          <a:xfrm rot="16200000" flipH="1">
            <a:off x="5041740" y="3092351"/>
            <a:ext cx="1191513" cy="25914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321153" y="2816932"/>
            <a:ext cx="3056136" cy="533400"/>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Personal</a:t>
            </a:r>
            <a:r>
              <a:rPr lang="en-US" altLang="zh-CN" sz="2000" dirty="0" smtClean="0">
                <a:solidFill>
                  <a:srgbClr val="FF0000"/>
                </a:solidFill>
              </a:rPr>
              <a:t> </a:t>
            </a:r>
            <a:r>
              <a:rPr lang="en-US" altLang="zh-CN" sz="2400" dirty="0" smtClean="0">
                <a:solidFill>
                  <a:srgbClr val="0000CC"/>
                </a:solidFill>
              </a:rPr>
              <a:t>attributes</a:t>
            </a:r>
            <a:endParaRPr lang="zh-CN" altLang="en-US" sz="2400" dirty="0" smtClean="0">
              <a:solidFill>
                <a:srgbClr val="0000CC"/>
              </a:solidFill>
            </a:endParaRPr>
          </a:p>
        </p:txBody>
      </p:sp>
      <p:cxnSp>
        <p:nvCxnSpPr>
          <p:cNvPr id="23" name="直接箭头连接符 22"/>
          <p:cNvCxnSpPr>
            <a:stCxn id="16" idx="6"/>
            <a:endCxn id="22" idx="2"/>
          </p:cNvCxnSpPr>
          <p:nvPr/>
        </p:nvCxnSpPr>
        <p:spPr>
          <a:xfrm flipV="1">
            <a:off x="5695952" y="3350332"/>
            <a:ext cx="2153271" cy="954968"/>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035550" y="1143000"/>
            <a:ext cx="363220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Correlation</a:t>
            </a:r>
            <a:endParaRPr lang="zh-CN" altLang="en-US" sz="2400" dirty="0" smtClean="0">
              <a:solidFill>
                <a:srgbClr val="0000CC"/>
              </a:solidFill>
            </a:endParaRPr>
          </a:p>
        </p:txBody>
      </p:sp>
      <p:cxnSp>
        <p:nvCxnSpPr>
          <p:cNvPr id="28" name="直接箭头连接符 27"/>
          <p:cNvCxnSpPr>
            <a:endCxn id="27" idx="2"/>
          </p:cNvCxnSpPr>
          <p:nvPr/>
        </p:nvCxnSpPr>
        <p:spPr>
          <a:xfrm flipV="1">
            <a:off x="4127500" y="1676400"/>
            <a:ext cx="2724150" cy="9906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776537" y="4371764"/>
            <a:ext cx="234026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Dependence</a:t>
            </a:r>
            <a:endParaRPr lang="zh-CN" altLang="en-US" sz="2400" dirty="0" smtClean="0">
              <a:solidFill>
                <a:srgbClr val="0000CC"/>
              </a:solidFill>
            </a:endParaRPr>
          </a:p>
        </p:txBody>
      </p:sp>
      <p:cxnSp>
        <p:nvCxnSpPr>
          <p:cNvPr id="33" name="直接箭头连接符 32"/>
          <p:cNvCxnSpPr>
            <a:stCxn id="8" idx="4"/>
            <a:endCxn id="32" idx="0"/>
          </p:cNvCxnSpPr>
          <p:nvPr/>
        </p:nvCxnSpPr>
        <p:spPr>
          <a:xfrm rot="5400000">
            <a:off x="2016426" y="3664041"/>
            <a:ext cx="637964" cy="777486"/>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Julius\Desktop\temp\eq.png"/>
          <p:cNvPicPr>
            <a:picLocks noChangeAspect="1" noChangeArrowheads="1"/>
          </p:cNvPicPr>
          <p:nvPr/>
        </p:nvPicPr>
        <p:blipFill>
          <a:blip r:embed="rId5" cstate="print"/>
          <a:srcRect/>
          <a:stretch>
            <a:fillRect/>
          </a:stretch>
        </p:blipFill>
        <p:spPr bwMode="auto">
          <a:xfrm>
            <a:off x="1712913" y="2057405"/>
            <a:ext cx="1011239" cy="447675"/>
          </a:xfrm>
          <a:prstGeom prst="rect">
            <a:avLst/>
          </a:prstGeom>
          <a:noFill/>
          <a:ln>
            <a:noFill/>
          </a:ln>
        </p:spPr>
      </p:pic>
      <p:sp>
        <p:nvSpPr>
          <p:cNvPr id="36" name="椭圆 35"/>
          <p:cNvSpPr/>
          <p:nvPr/>
        </p:nvSpPr>
        <p:spPr>
          <a:xfrm>
            <a:off x="1651000" y="2057400"/>
            <a:ext cx="1155700" cy="5334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7" name="矩形 36"/>
          <p:cNvSpPr/>
          <p:nvPr/>
        </p:nvSpPr>
        <p:spPr>
          <a:xfrm>
            <a:off x="247650" y="990600"/>
            <a:ext cx="363220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Influence</a:t>
            </a:r>
            <a:endParaRPr lang="zh-CN" altLang="en-US" sz="2000" dirty="0">
              <a:solidFill>
                <a:srgbClr val="0000CC"/>
              </a:solidFill>
            </a:endParaRPr>
          </a:p>
        </p:txBody>
      </p:sp>
      <p:cxnSp>
        <p:nvCxnSpPr>
          <p:cNvPr id="38" name="直接箭头连接符 37"/>
          <p:cNvCxnSpPr>
            <a:stCxn id="36" idx="0"/>
            <a:endCxn id="37" idx="2"/>
          </p:cNvCxnSpPr>
          <p:nvPr/>
        </p:nvCxnSpPr>
        <p:spPr>
          <a:xfrm rot="16200000" flipV="1">
            <a:off x="1879600" y="1708150"/>
            <a:ext cx="533400" cy="1651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467100" y="4495800"/>
            <a:ext cx="577850" cy="4572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a:stCxn id="31" idx="0"/>
            <a:endCxn id="21" idx="2"/>
          </p:cNvCxnSpPr>
          <p:nvPr/>
        </p:nvCxnSpPr>
        <p:spPr>
          <a:xfrm rot="5400000" flipH="1" flipV="1">
            <a:off x="2870200" y="4600575"/>
            <a:ext cx="533400" cy="1238250"/>
          </a:xfrm>
          <a:prstGeom prst="straightConnector1">
            <a:avLst/>
          </a:prstGeom>
          <a:ln w="12700">
            <a:solidFill>
              <a:srgbClr val="0000CC"/>
            </a:solidFill>
            <a:tailEnd type="arrow"/>
          </a:ln>
        </p:spPr>
        <p:style>
          <a:lnRef idx="3">
            <a:schemeClr val="accent1"/>
          </a:lnRef>
          <a:fillRef idx="0">
            <a:schemeClr val="accent1"/>
          </a:fillRef>
          <a:effectRef idx="2">
            <a:schemeClr val="accent1"/>
          </a:effectRef>
          <a:fontRef idx="minor">
            <a:schemeClr val="tx1"/>
          </a:fontRef>
        </p:style>
      </p:cxnSp>
      <p:sp>
        <p:nvSpPr>
          <p:cNvPr id="31" name="矩形 30"/>
          <p:cNvSpPr/>
          <p:nvPr/>
        </p:nvSpPr>
        <p:spPr>
          <a:xfrm>
            <a:off x="1898650" y="5486400"/>
            <a:ext cx="123825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0000"/>
                </a:solidFill>
              </a:rPr>
              <a:t>Action</a:t>
            </a:r>
            <a:endParaRPr lang="zh-CN" altLang="en-US" sz="2000" dirty="0">
              <a:solidFill>
                <a:srgbClr val="FF0000"/>
              </a:solidFill>
            </a:endParaRPr>
          </a:p>
        </p:txBody>
      </p:sp>
      <p:sp>
        <p:nvSpPr>
          <p:cNvPr id="35" name="矩形 34"/>
          <p:cNvSpPr/>
          <p:nvPr/>
        </p:nvSpPr>
        <p:spPr>
          <a:xfrm>
            <a:off x="4292600" y="4495800"/>
            <a:ext cx="495300" cy="4572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p:cNvCxnSpPr>
            <a:stCxn id="40" idx="0"/>
            <a:endCxn id="35" idx="2"/>
          </p:cNvCxnSpPr>
          <p:nvPr/>
        </p:nvCxnSpPr>
        <p:spPr>
          <a:xfrm rot="16200000" flipV="1">
            <a:off x="4212481" y="5280772"/>
            <a:ext cx="744252" cy="88715"/>
          </a:xfrm>
          <a:prstGeom prst="straightConnector1">
            <a:avLst/>
          </a:prstGeom>
          <a:ln w="12700">
            <a:solidFill>
              <a:srgbClr val="0000CC"/>
            </a:solidFill>
            <a:tailEnd type="arrow"/>
          </a:ln>
        </p:spPr>
        <p:style>
          <a:lnRef idx="3">
            <a:schemeClr val="accent1"/>
          </a:lnRef>
          <a:fillRef idx="0">
            <a:schemeClr val="accent1"/>
          </a:fillRef>
          <a:effectRef idx="2">
            <a:schemeClr val="accent1"/>
          </a:effectRef>
          <a:fontRef idx="minor">
            <a:schemeClr val="tx1"/>
          </a:fontRef>
        </p:style>
      </p:cxnSp>
      <p:sp>
        <p:nvSpPr>
          <p:cNvPr id="40" name="矩形 39"/>
          <p:cNvSpPr/>
          <p:nvPr/>
        </p:nvSpPr>
        <p:spPr>
          <a:xfrm>
            <a:off x="3368825" y="5697252"/>
            <a:ext cx="252028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Personal attributes </a:t>
            </a:r>
            <a:endParaRPr lang="zh-CN" altLang="en-US" sz="2000" dirty="0">
              <a:solidFill>
                <a:schemeClr val="tx1"/>
              </a:solidFill>
            </a:endParaRPr>
          </a:p>
        </p:txBody>
      </p:sp>
    </p:spTree>
    <p:custDataLst>
      <p:tags r:id="rId1"/>
    </p:custDataLst>
    <p:extLst>
      <p:ext uri="{BB962C8B-B14F-4D97-AF65-F5344CB8AC3E}">
        <p14:creationId xmlns:p14="http://schemas.microsoft.com/office/powerpoint/2010/main" val="2054264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par>
                                <p:cTn id="11" presetID="4"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ox(in)">
                                      <p:cBhvr>
                                        <p:cTn id="23" dur="500"/>
                                        <p:tgtEl>
                                          <p:spTgt spid="3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ox(in)">
                                      <p:cBhvr>
                                        <p:cTn id="26" dur="500"/>
                                        <p:tgtEl>
                                          <p:spTgt spid="37"/>
                                        </p:tgtEl>
                                      </p:cBhvr>
                                    </p:animEffect>
                                  </p:childTnLst>
                                </p:cTn>
                              </p:par>
                              <p:par>
                                <p:cTn id="27" presetID="4" presetClass="entr" presetSubtype="16"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ox(i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500"/>
                                        <p:tgtEl>
                                          <p:spTgt spid="8"/>
                                        </p:tgtEl>
                                      </p:cBhvr>
                                    </p:animEffect>
                                  </p:childTnLst>
                                </p:cTn>
                              </p:par>
                              <p:par>
                                <p:cTn id="35" presetID="4"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ox(in)">
                                      <p:cBhvr>
                                        <p:cTn id="37" dur="500"/>
                                        <p:tgtEl>
                                          <p:spTgt spid="3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ox(i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ox(in)">
                                      <p:cBhvr>
                                        <p:cTn id="45" dur="500"/>
                                        <p:tgtEl>
                                          <p:spTgt spid="15"/>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ox(in)">
                                      <p:cBhvr>
                                        <p:cTn id="48" dur="500"/>
                                        <p:tgtEl>
                                          <p:spTgt spid="27"/>
                                        </p:tgtEl>
                                      </p:cBhvr>
                                    </p:animEffect>
                                  </p:childTnLst>
                                </p:cTn>
                              </p:par>
                              <p:par>
                                <p:cTn id="49" presetID="4" presetClass="entr" presetSubtype="16"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ox(i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amond(in)">
                                      <p:cBhvr>
                                        <p:cTn id="56" dur="500"/>
                                        <p:tgtEl>
                                          <p:spTgt spid="16"/>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ox(in)">
                                      <p:cBhvr>
                                        <p:cTn id="59" dur="500"/>
                                        <p:tgtEl>
                                          <p:spTgt spid="22"/>
                                        </p:tgtEl>
                                      </p:cBhvr>
                                    </p:animEffect>
                                  </p:childTnLst>
                                </p:cTn>
                              </p:par>
                              <p:par>
                                <p:cTn id="60" presetID="4"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animBg="1"/>
      <p:bldP spid="16" grpId="0" animBg="1"/>
      <p:bldP spid="12" grpId="0" animBg="1"/>
      <p:bldP spid="13" grpId="0" animBg="1"/>
      <p:bldP spid="22" grpId="0" animBg="1"/>
      <p:bldP spid="27" grpId="0" animBg="1"/>
      <p:bldP spid="32" grpId="0" animBg="1"/>
      <p:bldP spid="36" grpId="0" animBg="1"/>
      <p:bldP spid="3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4" cstate="print"/>
          <a:srcRect/>
          <a:stretch>
            <a:fillRect/>
          </a:stretch>
        </p:blipFill>
        <p:spPr bwMode="auto">
          <a:xfrm>
            <a:off x="249371" y="4495800"/>
            <a:ext cx="9656630" cy="1828800"/>
          </a:xfrm>
          <a:prstGeom prst="rect">
            <a:avLst/>
          </a:prstGeom>
          <a:noFill/>
          <a:ln w="9525">
            <a:noFill/>
            <a:miter lim="800000"/>
            <a:headEnd/>
            <a:tailEnd/>
          </a:ln>
        </p:spPr>
      </p:pic>
      <p:pic>
        <p:nvPicPr>
          <p:cNvPr id="77826" name="Picture 3"/>
          <p:cNvPicPr>
            <a:picLocks noChangeAspect="1" noChangeArrowheads="1"/>
          </p:cNvPicPr>
          <p:nvPr/>
        </p:nvPicPr>
        <p:blipFill>
          <a:blip r:embed="rId5" cstate="print"/>
          <a:srcRect b="26418"/>
          <a:stretch>
            <a:fillRect/>
          </a:stretch>
        </p:blipFill>
        <p:spPr bwMode="auto">
          <a:xfrm>
            <a:off x="4" y="1295400"/>
            <a:ext cx="5781940" cy="2622550"/>
          </a:xfrm>
          <a:prstGeom prst="rect">
            <a:avLst/>
          </a:prstGeom>
          <a:noFill/>
          <a:ln w="9525">
            <a:noFill/>
            <a:miter lim="800000"/>
            <a:headEnd/>
            <a:tailEnd/>
          </a:ln>
        </p:spPr>
      </p:pic>
      <p:sp>
        <p:nvSpPr>
          <p:cNvPr id="15" name="椭圆 14"/>
          <p:cNvSpPr/>
          <p:nvPr/>
        </p:nvSpPr>
        <p:spPr>
          <a:xfrm>
            <a:off x="8420100" y="4724400"/>
            <a:ext cx="1485900" cy="457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8039100" y="5638800"/>
            <a:ext cx="1485900" cy="457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a:xfrm>
            <a:off x="4210050" y="5715000"/>
            <a:ext cx="140335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830" name="标题 1"/>
          <p:cNvSpPr>
            <a:spLocks noGrp="1"/>
          </p:cNvSpPr>
          <p:nvPr>
            <p:ph type="title"/>
          </p:nvPr>
        </p:nvSpPr>
        <p:spPr/>
        <p:txBody>
          <a:bodyPr/>
          <a:lstStyle/>
          <a:p>
            <a:pPr eaLnBrk="1" hangingPunct="1"/>
            <a:r>
              <a:rPr lang="en-US" altLang="zh-CN" dirty="0" smtClean="0"/>
              <a:t>Model Instantiation</a:t>
            </a:r>
            <a:endParaRPr lang="zh-CN" altLang="en-US" dirty="0" smtClean="0"/>
          </a:p>
        </p:txBody>
      </p:sp>
      <p:pic>
        <p:nvPicPr>
          <p:cNvPr id="4099" name="Picture 3"/>
          <p:cNvPicPr>
            <a:picLocks noChangeAspect="1" noChangeArrowheads="1"/>
          </p:cNvPicPr>
          <p:nvPr/>
        </p:nvPicPr>
        <p:blipFill>
          <a:blip r:embed="rId6" cstate="print"/>
          <a:srcRect/>
          <a:stretch>
            <a:fillRect/>
          </a:stretch>
        </p:blipFill>
        <p:spPr bwMode="auto">
          <a:xfrm>
            <a:off x="5861052" y="1828804"/>
            <a:ext cx="3943484" cy="1743075"/>
          </a:xfrm>
          <a:prstGeom prst="rect">
            <a:avLst/>
          </a:prstGeom>
          <a:noFill/>
          <a:ln w="9525">
            <a:solidFill>
              <a:srgbClr val="0000CC"/>
            </a:solidFill>
            <a:miter lim="800000"/>
            <a:headEnd/>
            <a:tailEnd/>
          </a:ln>
        </p:spPr>
      </p:pic>
      <p:cxnSp>
        <p:nvCxnSpPr>
          <p:cNvPr id="13" name="直接箭头连接符 12"/>
          <p:cNvCxnSpPr>
            <a:cxnSpLocks noChangeShapeType="1"/>
            <a:stCxn id="15" idx="0"/>
          </p:cNvCxnSpPr>
          <p:nvPr/>
        </p:nvCxnSpPr>
        <p:spPr bwMode="auto">
          <a:xfrm rot="16200000" flipV="1">
            <a:off x="7922091" y="3483441"/>
            <a:ext cx="1152525" cy="1329398"/>
          </a:xfrm>
          <a:prstGeom prst="straightConnector1">
            <a:avLst/>
          </a:prstGeom>
          <a:noFill/>
          <a:ln w="12700">
            <a:solidFill>
              <a:srgbClr val="0000CC"/>
            </a:solidFill>
            <a:round/>
            <a:headEnd/>
            <a:tailEnd type="arrow" w="med" len="med"/>
          </a:ln>
          <a:effectLst>
            <a:outerShdw dist="23000" dir="5400000" rotWithShape="0">
              <a:srgbClr val="808080">
                <a:alpha val="34998"/>
              </a:srgbClr>
            </a:outerShdw>
          </a:effectLst>
        </p:spPr>
      </p:cxnSp>
      <p:cxnSp>
        <p:nvCxnSpPr>
          <p:cNvPr id="23" name="直接箭头连接符 22"/>
          <p:cNvCxnSpPr>
            <a:cxnSpLocks noChangeShapeType="1"/>
            <a:stCxn id="16" idx="0"/>
          </p:cNvCxnSpPr>
          <p:nvPr/>
        </p:nvCxnSpPr>
        <p:spPr bwMode="auto">
          <a:xfrm rot="16200000" flipV="1">
            <a:off x="7331541" y="4188291"/>
            <a:ext cx="2066925" cy="834098"/>
          </a:xfrm>
          <a:prstGeom prst="straightConnector1">
            <a:avLst/>
          </a:prstGeom>
          <a:noFill/>
          <a:ln w="12700">
            <a:solidFill>
              <a:srgbClr val="0000CC"/>
            </a:solidFill>
            <a:round/>
            <a:headEnd/>
            <a:tailEnd type="arrow" w="med" len="med"/>
          </a:ln>
          <a:effectLst>
            <a:outerShdw dist="23000" dir="5400000" rotWithShape="0">
              <a:srgbClr val="808080">
                <a:alpha val="34998"/>
              </a:srgbClr>
            </a:outerShdw>
          </a:effectLst>
        </p:spPr>
      </p:cxnSp>
      <p:cxnSp>
        <p:nvCxnSpPr>
          <p:cNvPr id="26" name="直接箭头连接符 25"/>
          <p:cNvCxnSpPr>
            <a:cxnSpLocks noChangeShapeType="1"/>
            <a:stCxn id="17" idx="0"/>
          </p:cNvCxnSpPr>
          <p:nvPr/>
        </p:nvCxnSpPr>
        <p:spPr bwMode="auto">
          <a:xfrm rot="5400000" flipH="1" flipV="1">
            <a:off x="5301129" y="3182478"/>
            <a:ext cx="2143125" cy="2921927"/>
          </a:xfrm>
          <a:prstGeom prst="straightConnector1">
            <a:avLst/>
          </a:prstGeom>
          <a:noFill/>
          <a:ln w="12700">
            <a:solidFill>
              <a:srgbClr val="0000CC"/>
            </a:solidFill>
            <a:round/>
            <a:headEnd/>
            <a:tailEnd type="arrow" w="med" len="med"/>
          </a:ln>
          <a:effectLst>
            <a:outerShdw dist="23000" dir="5400000" rotWithShape="0">
              <a:srgbClr val="808080">
                <a:alpha val="34998"/>
              </a:srgbClr>
            </a:outerShdw>
          </a:effectLst>
        </p:spPr>
      </p:cxnSp>
      <p:pic>
        <p:nvPicPr>
          <p:cNvPr id="77835" name="Picture 2" descr="C:\Users\Julius\Desktop\temp\neg.png"/>
          <p:cNvPicPr>
            <a:picLocks noChangeAspect="1" noChangeArrowheads="1"/>
          </p:cNvPicPr>
          <p:nvPr/>
        </p:nvPicPr>
        <p:blipFill>
          <a:blip r:embed="rId7" cstate="print"/>
          <a:srcRect/>
          <a:stretch>
            <a:fillRect/>
          </a:stretch>
        </p:blipFill>
        <p:spPr bwMode="auto">
          <a:xfrm>
            <a:off x="3549650" y="4876800"/>
            <a:ext cx="165100" cy="95250"/>
          </a:xfrm>
          <a:prstGeom prst="rect">
            <a:avLst/>
          </a:prstGeom>
          <a:noFill/>
          <a:ln w="9525">
            <a:noFill/>
            <a:miter lim="800000"/>
            <a:headEnd/>
            <a:tailEnd/>
          </a:ln>
        </p:spPr>
      </p:pic>
      <p:sp>
        <p:nvSpPr>
          <p:cNvPr id="14" name="矩形 13"/>
          <p:cNvSpPr/>
          <p:nvPr/>
        </p:nvSpPr>
        <p:spPr>
          <a:xfrm>
            <a:off x="3302000" y="5715000"/>
            <a:ext cx="4127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330200" y="3657604"/>
            <a:ext cx="7842250" cy="917513"/>
          </a:xfrm>
          <a:prstGeom prst="rect">
            <a:avLst/>
          </a:prstGeom>
          <a:solidFill>
            <a:schemeClr val="bg1"/>
          </a:solidFill>
          <a:ln>
            <a:solidFill>
              <a:srgbClr val="FF0000"/>
            </a:solidFill>
          </a:ln>
        </p:spPr>
        <p:txBody>
          <a:bodyPr wrap="square" tIns="180000" bIns="180000" rtlCol="0" anchor="ctr" anchorCtr="0">
            <a:spAutoFit/>
          </a:bodyPr>
          <a:lstStyle/>
          <a:p>
            <a:pPr algn="ctr"/>
            <a:r>
              <a:rPr lang="en-US" altLang="zh-CN" sz="3600" dirty="0" smtClean="0">
                <a:solidFill>
                  <a:srgbClr val="FF0000"/>
                </a:solidFill>
                <a:latin typeface="Arial" pitchFamily="34" charset="0"/>
                <a:ea typeface="Adobe 黑体 Std R" pitchFamily="34" charset="-122"/>
                <a:cs typeface="Arial" pitchFamily="34" charset="0"/>
              </a:rPr>
              <a:t>How to estimate the parameters?</a:t>
            </a:r>
            <a:endParaRPr lang="zh-CN" altLang="en-US" sz="3600" dirty="0">
              <a:solidFill>
                <a:srgbClr val="FF0000"/>
              </a:solidFill>
              <a:latin typeface="Arial" pitchFamily="34" charset="0"/>
              <a:ea typeface="Adobe 黑体 Std R" pitchFamily="34" charset="-122"/>
              <a:cs typeface="Arial" pitchFamily="34" charset="0"/>
            </a:endParaRPr>
          </a:p>
        </p:txBody>
      </p:sp>
      <p:cxnSp>
        <p:nvCxnSpPr>
          <p:cNvPr id="19" name="直接箭头连接符 18"/>
          <p:cNvCxnSpPr>
            <a:stCxn id="18" idx="2"/>
            <a:endCxn id="14" idx="0"/>
          </p:cNvCxnSpPr>
          <p:nvPr/>
        </p:nvCxnSpPr>
        <p:spPr>
          <a:xfrm flipH="1">
            <a:off x="3508375" y="4575114"/>
            <a:ext cx="742950" cy="1139886"/>
          </a:xfrm>
          <a:prstGeom prst="straightConnector1">
            <a:avLst/>
          </a:prstGeom>
          <a:ln w="127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0" name="直接箭头连接符 19"/>
          <p:cNvCxnSpPr>
            <a:stCxn id="18" idx="2"/>
          </p:cNvCxnSpPr>
          <p:nvPr/>
        </p:nvCxnSpPr>
        <p:spPr>
          <a:xfrm>
            <a:off x="4251327" y="4575117"/>
            <a:ext cx="3508376" cy="1136773"/>
          </a:xfrm>
          <a:prstGeom prst="straightConnector1">
            <a:avLst/>
          </a:prstGeom>
          <a:ln w="127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1" name="直接箭头连接符 20"/>
          <p:cNvCxnSpPr>
            <a:stCxn id="18" idx="2"/>
          </p:cNvCxnSpPr>
          <p:nvPr/>
        </p:nvCxnSpPr>
        <p:spPr>
          <a:xfrm>
            <a:off x="4251327" y="4575114"/>
            <a:ext cx="2930526" cy="377886"/>
          </a:xfrm>
          <a:prstGeom prst="straightConnector1">
            <a:avLst/>
          </a:prstGeom>
          <a:ln w="12700">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22" name="矩形 21"/>
          <p:cNvSpPr/>
          <p:nvPr/>
        </p:nvSpPr>
        <p:spPr>
          <a:xfrm>
            <a:off x="7181850" y="4800600"/>
            <a:ext cx="4953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594600" y="5715000"/>
            <a:ext cx="4127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150504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box(in)">
                                      <p:cBhvr>
                                        <p:cTn id="21" dur="500"/>
                                        <p:tgtEl>
                                          <p:spTgt spid="4099"/>
                                        </p:tgtEl>
                                      </p:cBhvr>
                                    </p:animEffect>
                                  </p:childTnLst>
                                </p:cTn>
                              </p:par>
                              <p:par>
                                <p:cTn id="22" presetID="4"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ox(in)">
                                      <p:cBhvr>
                                        <p:cTn id="24" dur="500"/>
                                        <p:tgtEl>
                                          <p:spTgt spid="23"/>
                                        </p:tgtEl>
                                      </p:cBhvr>
                                    </p:animEffect>
                                  </p:childTnLst>
                                </p:cTn>
                              </p:par>
                              <p:par>
                                <p:cTn id="25" presetID="4"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ox(in)">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6"/>
                                        </p:tgtEl>
                                        <p:attrNameLst>
                                          <p:attrName>style.visibility</p:attrName>
                                        </p:attrNameLst>
                                      </p:cBhvr>
                                      <p:to>
                                        <p:strVal val="hidden"/>
                                      </p:to>
                                    </p:set>
                                  </p:childTnLst>
                                </p:cTn>
                              </p:par>
                              <p:par>
                                <p:cTn id="42" presetID="8"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amond(in)">
                                      <p:cBhvr>
                                        <p:cTn id="44" dur="500"/>
                                        <p:tgtEl>
                                          <p:spTgt spid="14"/>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amond(in)">
                                      <p:cBhvr>
                                        <p:cTn id="47" dur="500"/>
                                        <p:tgtEl>
                                          <p:spTgt spid="18"/>
                                        </p:tgtEl>
                                      </p:cBhvr>
                                    </p:animEffect>
                                  </p:childTnLst>
                                </p:cTn>
                              </p:par>
                              <p:par>
                                <p:cTn id="48" presetID="4" presetClass="entr" presetSubtype="16"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ox(in)">
                                      <p:cBhvr>
                                        <p:cTn id="50" dur="500"/>
                                        <p:tgtEl>
                                          <p:spTgt spid="19"/>
                                        </p:tgtEl>
                                      </p:cBhvr>
                                    </p:animEffect>
                                  </p:childTnLst>
                                </p:cTn>
                              </p:par>
                              <p:par>
                                <p:cTn id="51" presetID="4"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ox(in)">
                                      <p:cBhvr>
                                        <p:cTn id="53" dur="500"/>
                                        <p:tgtEl>
                                          <p:spTgt spid="20"/>
                                        </p:tgtEl>
                                      </p:cBhvr>
                                    </p:animEffect>
                                  </p:childTnLst>
                                </p:cTn>
                              </p:par>
                              <p:par>
                                <p:cTn id="54" presetID="4" presetClass="entr" presetSubtype="16"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ox(in)">
                                      <p:cBhvr>
                                        <p:cTn id="56" dur="500"/>
                                        <p:tgtEl>
                                          <p:spTgt spid="21"/>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diamond(in)">
                                      <p:cBhvr>
                                        <p:cTn id="59" dur="500"/>
                                        <p:tgtEl>
                                          <p:spTgt spid="24"/>
                                        </p:tgtEl>
                                      </p:cBhvr>
                                    </p:animEffect>
                                  </p:childTnLst>
                                </p:cTn>
                              </p:par>
                              <p:par>
                                <p:cTn id="60" presetID="8"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amond(in)">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4" grpId="0" animBg="1"/>
      <p:bldP spid="18" grpId="0"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rPr>
              <a:t>Case 1: </a:t>
            </a:r>
            <a:r>
              <a:rPr lang="en-US" sz="3600" dirty="0" smtClean="0"/>
              <a:t>Social </a:t>
            </a:r>
            <a:r>
              <a:rPr lang="en-US" sz="3600" dirty="0"/>
              <a:t>I</a:t>
            </a:r>
            <a:r>
              <a:rPr lang="en-US" sz="3600" dirty="0" smtClean="0"/>
              <a:t>nfluence </a:t>
            </a:r>
            <a:r>
              <a:rPr lang="en-US" sz="3600" dirty="0"/>
              <a:t>and </a:t>
            </a:r>
            <a:r>
              <a:rPr lang="en-US" sz="3600" dirty="0" smtClean="0"/>
              <a:t>Political Mobilization</a:t>
            </a:r>
            <a:endParaRPr lang="en-US" sz="3600" dirty="0"/>
          </a:p>
        </p:txBody>
      </p:sp>
      <p:pic>
        <p:nvPicPr>
          <p:cNvPr id="4" name="Picture 3" descr="Screen Shot 2012-12-31 at 10.24.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2133604"/>
            <a:ext cx="4210050" cy="3617907"/>
          </a:xfrm>
          <a:prstGeom prst="rect">
            <a:avLst/>
          </a:prstGeom>
        </p:spPr>
      </p:pic>
      <p:sp>
        <p:nvSpPr>
          <p:cNvPr id="6" name="Rectangle 5"/>
          <p:cNvSpPr/>
          <p:nvPr/>
        </p:nvSpPr>
        <p:spPr>
          <a:xfrm>
            <a:off x="495300" y="1295400"/>
            <a:ext cx="3714750" cy="1981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Social </a:t>
            </a:r>
            <a:r>
              <a:rPr lang="en-US" sz="2000" dirty="0" err="1" smtClean="0">
                <a:solidFill>
                  <a:srgbClr val="000000"/>
                </a:solidFill>
              </a:rPr>
              <a:t>msg</a:t>
            </a:r>
            <a:r>
              <a:rPr lang="en-US" sz="2000" dirty="0" smtClean="0">
                <a:solidFill>
                  <a:srgbClr val="000000"/>
                </a:solidFill>
              </a:rPr>
              <a:t> group </a:t>
            </a:r>
            <a:r>
              <a:rPr lang="en-US" sz="2000" dirty="0" err="1" smtClean="0">
                <a:solidFill>
                  <a:srgbClr val="0000CC"/>
                </a:solidFill>
              </a:rPr>
              <a:t>v.s</a:t>
            </a:r>
            <a:r>
              <a:rPr lang="en-US" sz="2000" dirty="0" smtClean="0">
                <a:solidFill>
                  <a:srgbClr val="0000CC"/>
                </a:solidFill>
              </a:rPr>
              <a:t>.</a:t>
            </a:r>
            <a:r>
              <a:rPr lang="en-US" sz="2000" dirty="0" smtClean="0">
                <a:solidFill>
                  <a:srgbClr val="000000"/>
                </a:solidFill>
              </a:rPr>
              <a:t> </a:t>
            </a:r>
            <a:br>
              <a:rPr lang="en-US" sz="2000" dirty="0" smtClean="0">
                <a:solidFill>
                  <a:srgbClr val="000000"/>
                </a:solidFill>
              </a:rPr>
            </a:br>
            <a:r>
              <a:rPr lang="en-US" sz="2000" dirty="0" smtClean="0">
                <a:solidFill>
                  <a:srgbClr val="000000"/>
                </a:solidFill>
              </a:rPr>
              <a:t>Info </a:t>
            </a:r>
            <a:r>
              <a:rPr lang="en-US" sz="2000" dirty="0" err="1" smtClean="0">
                <a:solidFill>
                  <a:srgbClr val="000000"/>
                </a:solidFill>
              </a:rPr>
              <a:t>msg</a:t>
            </a:r>
            <a:r>
              <a:rPr lang="en-US" sz="2000" dirty="0" smtClean="0">
                <a:solidFill>
                  <a:srgbClr val="000000"/>
                </a:solidFill>
              </a:rPr>
              <a:t> group</a:t>
            </a:r>
          </a:p>
          <a:p>
            <a:pPr algn="ctr"/>
            <a:endParaRPr lang="en-US" dirty="0">
              <a:solidFill>
                <a:srgbClr val="000000"/>
              </a:solidFill>
            </a:endParaRPr>
          </a:p>
          <a:p>
            <a:pPr algn="ctr"/>
            <a:r>
              <a:rPr lang="en-US" b="1" dirty="0" smtClean="0">
                <a:solidFill>
                  <a:srgbClr val="000000"/>
                </a:solidFill>
              </a:rPr>
              <a:t>Result: </a:t>
            </a:r>
            <a:r>
              <a:rPr lang="en-US" dirty="0" smtClean="0">
                <a:solidFill>
                  <a:srgbClr val="000000"/>
                </a:solidFill>
              </a:rPr>
              <a:t>The former were 2.08% (</a:t>
            </a: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 more likely to click on the “I Voted” button</a:t>
            </a:r>
            <a:endParaRPr lang="en-US" dirty="0">
              <a:solidFill>
                <a:srgbClr val="000000"/>
              </a:solidFill>
            </a:endParaRPr>
          </a:p>
        </p:txBody>
      </p:sp>
      <p:cxnSp>
        <p:nvCxnSpPr>
          <p:cNvPr id="8" name="Straight Arrow Connector 7"/>
          <p:cNvCxnSpPr>
            <a:stCxn id="6" idx="3"/>
          </p:cNvCxnSpPr>
          <p:nvPr/>
        </p:nvCxnSpPr>
        <p:spPr>
          <a:xfrm>
            <a:off x="4210050" y="2286000"/>
            <a:ext cx="1320800" cy="3048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5300" y="3962400"/>
            <a:ext cx="3714750" cy="2209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Social </a:t>
            </a:r>
            <a:r>
              <a:rPr lang="en-US" sz="2000" dirty="0" err="1" smtClean="0">
                <a:solidFill>
                  <a:srgbClr val="000000"/>
                </a:solidFill>
              </a:rPr>
              <a:t>msg</a:t>
            </a:r>
            <a:r>
              <a:rPr lang="en-US" sz="2000" dirty="0" smtClean="0">
                <a:solidFill>
                  <a:srgbClr val="000000"/>
                </a:solidFill>
              </a:rPr>
              <a:t> group </a:t>
            </a:r>
            <a:r>
              <a:rPr lang="en-US" sz="2000" dirty="0" err="1" smtClean="0">
                <a:solidFill>
                  <a:srgbClr val="800000"/>
                </a:solidFill>
              </a:rPr>
              <a:t>v.s</a:t>
            </a:r>
            <a:r>
              <a:rPr lang="en-US" sz="2000" dirty="0" smtClean="0">
                <a:solidFill>
                  <a:srgbClr val="800000"/>
                </a:solidFill>
              </a:rPr>
              <a:t>.</a:t>
            </a:r>
            <a:r>
              <a:rPr lang="en-US" sz="2000" dirty="0" smtClean="0">
                <a:solidFill>
                  <a:srgbClr val="000000"/>
                </a:solidFill>
              </a:rPr>
              <a:t> </a:t>
            </a:r>
            <a:br>
              <a:rPr lang="en-US" sz="2000" dirty="0" smtClean="0">
                <a:solidFill>
                  <a:srgbClr val="000000"/>
                </a:solidFill>
              </a:rPr>
            </a:br>
            <a:r>
              <a:rPr lang="en-US" sz="2000" dirty="0" smtClean="0">
                <a:solidFill>
                  <a:srgbClr val="000000"/>
                </a:solidFill>
              </a:rPr>
              <a:t>Control group</a:t>
            </a:r>
          </a:p>
          <a:p>
            <a:pPr algn="ctr"/>
            <a:endParaRPr lang="en-US" dirty="0" smtClean="0">
              <a:solidFill>
                <a:srgbClr val="000000"/>
              </a:solidFill>
            </a:endParaRPr>
          </a:p>
          <a:p>
            <a:pPr algn="ctr"/>
            <a:r>
              <a:rPr lang="en-US" b="1" dirty="0" smtClean="0">
                <a:solidFill>
                  <a:srgbClr val="000000"/>
                </a:solidFill>
              </a:rPr>
              <a:t>Result:</a:t>
            </a:r>
            <a:r>
              <a:rPr lang="en-US" dirty="0" smtClean="0">
                <a:solidFill>
                  <a:srgbClr val="000000"/>
                </a:solidFill>
              </a:rPr>
              <a:t> The former were 0.39% (</a:t>
            </a: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=0.02) more likely to </a:t>
            </a:r>
            <a:r>
              <a:rPr lang="en-US" b="1" dirty="0" smtClean="0">
                <a:solidFill>
                  <a:srgbClr val="000000"/>
                </a:solidFill>
              </a:rPr>
              <a:t>actually vote </a:t>
            </a:r>
            <a:r>
              <a:rPr lang="en-US" dirty="0" smtClean="0">
                <a:solidFill>
                  <a:srgbClr val="000000"/>
                </a:solidFill>
              </a:rPr>
              <a:t>(via examination of public voting records)</a:t>
            </a:r>
            <a:endParaRPr lang="en-US" dirty="0">
              <a:solidFill>
                <a:srgbClr val="000000"/>
              </a:solidFill>
            </a:endParaRPr>
          </a:p>
        </p:txBody>
      </p:sp>
      <p:cxnSp>
        <p:nvCxnSpPr>
          <p:cNvPr id="12" name="Straight Arrow Connector 11"/>
          <p:cNvCxnSpPr>
            <a:stCxn id="11" idx="3"/>
          </p:cNvCxnSpPr>
          <p:nvPr/>
        </p:nvCxnSpPr>
        <p:spPr>
          <a:xfrm flipV="1">
            <a:off x="4210050" y="4876800"/>
            <a:ext cx="3467100" cy="1905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4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R. </a:t>
            </a:r>
            <a:r>
              <a:rPr lang="en-US" altLang="zh-CN" sz="1400" kern="0" dirty="0">
                <a:latin typeface="+mn-lt"/>
                <a:ea typeface="+mn-ea"/>
              </a:rPr>
              <a:t>M. </a:t>
            </a:r>
            <a:r>
              <a:rPr lang="en-US" altLang="zh-CN" sz="1400" kern="0" dirty="0" smtClean="0">
                <a:latin typeface="+mn-lt"/>
                <a:ea typeface="+mn-ea"/>
              </a:rPr>
              <a:t>Bond, C. </a:t>
            </a:r>
            <a:r>
              <a:rPr lang="en-US" altLang="zh-CN" sz="1400" kern="0" dirty="0">
                <a:latin typeface="+mn-lt"/>
                <a:ea typeface="+mn-ea"/>
              </a:rPr>
              <a:t>J. </a:t>
            </a:r>
            <a:r>
              <a:rPr lang="en-US" altLang="zh-CN" sz="1400" kern="0" dirty="0" err="1" smtClean="0">
                <a:latin typeface="+mn-lt"/>
                <a:ea typeface="+mn-ea"/>
              </a:rPr>
              <a:t>Fariss</a:t>
            </a:r>
            <a:r>
              <a:rPr lang="en-US" altLang="zh-CN" sz="1400" kern="0" dirty="0" smtClean="0">
                <a:latin typeface="+mn-lt"/>
                <a:ea typeface="+mn-ea"/>
              </a:rPr>
              <a:t>, J. </a:t>
            </a:r>
            <a:r>
              <a:rPr lang="en-US" altLang="zh-CN" sz="1400" kern="0" dirty="0">
                <a:latin typeface="+mn-lt"/>
                <a:ea typeface="+mn-ea"/>
              </a:rPr>
              <a:t>J. </a:t>
            </a:r>
            <a:r>
              <a:rPr lang="en-US" altLang="zh-CN" sz="1400" kern="0" dirty="0" smtClean="0">
                <a:latin typeface="+mn-lt"/>
                <a:ea typeface="+mn-ea"/>
              </a:rPr>
              <a:t>Jones, A. D</a:t>
            </a:r>
            <a:r>
              <a:rPr lang="en-US" altLang="zh-CN" sz="1400" kern="0" dirty="0">
                <a:latin typeface="+mn-lt"/>
                <a:ea typeface="+mn-ea"/>
              </a:rPr>
              <a:t>. I. </a:t>
            </a:r>
            <a:r>
              <a:rPr lang="en-US" altLang="zh-CN" sz="1400" kern="0" dirty="0" smtClean="0">
                <a:latin typeface="+mn-lt"/>
                <a:ea typeface="+mn-ea"/>
              </a:rPr>
              <a:t>Kramer, C. Marlow, J. </a:t>
            </a:r>
            <a:r>
              <a:rPr lang="en-US" altLang="zh-CN" sz="1400" kern="0" dirty="0">
                <a:latin typeface="+mn-lt"/>
                <a:ea typeface="+mn-ea"/>
              </a:rPr>
              <a:t>E. </a:t>
            </a:r>
            <a:r>
              <a:rPr lang="en-US" altLang="zh-CN" sz="1400" kern="0" dirty="0" smtClean="0">
                <a:latin typeface="+mn-lt"/>
                <a:ea typeface="+mn-ea"/>
              </a:rPr>
              <a:t>Settle and J. </a:t>
            </a:r>
            <a:r>
              <a:rPr lang="en-US" altLang="zh-CN" sz="1400" kern="0" dirty="0">
                <a:latin typeface="+mn-lt"/>
                <a:ea typeface="+mn-ea"/>
              </a:rPr>
              <a:t>H. </a:t>
            </a:r>
            <a:r>
              <a:rPr lang="en-US" altLang="zh-CN" sz="1400" kern="0" dirty="0" smtClean="0">
                <a:latin typeface="+mn-lt"/>
                <a:ea typeface="+mn-ea"/>
              </a:rPr>
              <a:t>Fowler. A </a:t>
            </a:r>
            <a:r>
              <a:rPr lang="en-US" altLang="zh-CN" sz="1400" kern="0" dirty="0">
                <a:latin typeface="+mn-lt"/>
                <a:ea typeface="+mn-ea"/>
              </a:rPr>
              <a:t>61-million-person experiment in social </a:t>
            </a:r>
            <a:r>
              <a:rPr lang="en-US" altLang="zh-CN" sz="1400" kern="0" dirty="0" smtClean="0">
                <a:latin typeface="+mn-lt"/>
                <a:ea typeface="+mn-ea"/>
              </a:rPr>
              <a:t>influence and </a:t>
            </a:r>
            <a:r>
              <a:rPr lang="en-US" altLang="zh-CN" sz="1400" kern="0" dirty="0">
                <a:latin typeface="+mn-lt"/>
                <a:ea typeface="+mn-ea"/>
              </a:rPr>
              <a:t>political </a:t>
            </a:r>
            <a:r>
              <a:rPr lang="en-US" altLang="zh-CN" sz="1400" kern="0" dirty="0" smtClean="0">
                <a:latin typeface="+mn-lt"/>
                <a:ea typeface="+mn-ea"/>
              </a:rPr>
              <a:t>mobilization. Nature, 489:295-298, 2012.</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94064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08051" y="981081"/>
            <a:ext cx="8009820" cy="5191123"/>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dirty="0" smtClean="0"/>
              <a:t>Model Learning</a:t>
            </a:r>
            <a:r>
              <a:rPr lang="en-US" altLang="zh-CN" sz="2800" dirty="0" smtClean="0"/>
              <a:t>—Two-step learning</a:t>
            </a:r>
            <a:endParaRPr lang="zh-CN" altLang="en-US" sz="3600" dirty="0"/>
          </a:p>
        </p:txBody>
      </p:sp>
      <p:sp>
        <p:nvSpPr>
          <p:cNvPr id="7" name="矩形 6"/>
          <p:cNvSpPr/>
          <p:nvPr/>
        </p:nvSpPr>
        <p:spPr>
          <a:xfrm>
            <a:off x="1651000" y="2514600"/>
            <a:ext cx="7016750" cy="1981200"/>
          </a:xfrm>
          <a:prstGeom prst="rect">
            <a:avLst/>
          </a:prstGeom>
          <a:solidFill>
            <a:srgbClr val="FFCCCC">
              <a:alpha val="30000"/>
            </a:srgb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51000" y="4495800"/>
            <a:ext cx="7016750" cy="1219200"/>
          </a:xfrm>
          <a:prstGeom prst="rect">
            <a:avLst/>
          </a:prstGeom>
          <a:solidFill>
            <a:srgbClr val="CCECFF">
              <a:alpha val="3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C. Tan, J. Tang, J. Sun, Q. Lin, and F. Wang. Social action tracking via noise tolerant time-varying factor graphs. In </a:t>
            </a:r>
            <a:r>
              <a:rPr lang="en-US" altLang="zh-CN" sz="1200" dirty="0" smtClean="0"/>
              <a:t>KDD</a:t>
            </a:r>
            <a:r>
              <a:rPr lang="en-US" altLang="zh-CN" sz="1200" dirty="0"/>
              <a:t>’</a:t>
            </a:r>
            <a:r>
              <a:rPr lang="en-US" altLang="zh-CN" sz="1200" dirty="0" smtClean="0"/>
              <a:t>10, </a:t>
            </a:r>
            <a:r>
              <a:rPr lang="en-US" altLang="zh-CN" sz="1200" dirty="0"/>
              <a:t>pages 807–816, 2010.</a:t>
            </a:r>
            <a:endParaRPr lang="zh-CN" altLang="en-US" sz="1200" dirty="0"/>
          </a:p>
        </p:txBody>
      </p:sp>
    </p:spTree>
    <p:extLst>
      <p:ext uri="{BB962C8B-B14F-4D97-AF65-F5344CB8AC3E}">
        <p14:creationId xmlns:p14="http://schemas.microsoft.com/office/powerpoint/2010/main" val="1578150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5300" y="1066800"/>
            <a:ext cx="8832850" cy="5334000"/>
          </a:xfrm>
        </p:spPr>
        <p:txBody>
          <a:bodyPr>
            <a:noAutofit/>
          </a:bodyPr>
          <a:lstStyle/>
          <a:p>
            <a:r>
              <a:rPr lang="en-US" altLang="zh-CN" sz="2800" dirty="0" smtClean="0">
                <a:latin typeface="Arial" pitchFamily="34" charset="0"/>
                <a:cs typeface="Arial" pitchFamily="34" charset="0"/>
              </a:rPr>
              <a:t>Data Set </a:t>
            </a:r>
            <a:r>
              <a:rPr lang="en-US" altLang="zh-CN" sz="2000" dirty="0" smtClean="0"/>
              <a:t>(</a:t>
            </a:r>
            <a:r>
              <a:rPr lang="en-US" altLang="zh-CN" sz="2000" dirty="0" smtClean="0">
                <a:hlinkClick r:id="rId3"/>
              </a:rPr>
              <a:t>http://arnetminer.org/stnt</a:t>
            </a:r>
            <a:r>
              <a:rPr lang="en-US" altLang="zh-CN" sz="2000" dirty="0" smtClean="0"/>
              <a:t>)</a:t>
            </a:r>
            <a:endParaRPr lang="en-US" altLang="zh-CN" sz="20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r>
              <a:rPr lang="en-US" altLang="zh-CN" sz="2800" dirty="0" smtClean="0">
                <a:latin typeface="Arial" pitchFamily="34" charset="0"/>
                <a:cs typeface="Arial" pitchFamily="34" charset="0"/>
              </a:rPr>
              <a:t>Baseline</a:t>
            </a:r>
          </a:p>
          <a:p>
            <a:pPr lvl="1"/>
            <a:r>
              <a:rPr lang="en-US" altLang="zh-CN" sz="2400" dirty="0" smtClean="0">
                <a:latin typeface="Arial" pitchFamily="34" charset="0"/>
                <a:cs typeface="Arial" pitchFamily="34" charset="0"/>
              </a:rPr>
              <a:t>SVM</a:t>
            </a:r>
          </a:p>
          <a:p>
            <a:pPr lvl="1"/>
            <a:r>
              <a:rPr lang="en-US" altLang="zh-CN" sz="2400" dirty="0" err="1" smtClean="0">
                <a:latin typeface="Arial" pitchFamily="34" charset="0"/>
                <a:cs typeface="Arial" pitchFamily="34" charset="0"/>
              </a:rPr>
              <a:t>wvRN</a:t>
            </a:r>
            <a:r>
              <a:rPr lang="en-US" altLang="zh-CN" sz="2400" dirty="0" smtClean="0">
                <a:latin typeface="Arial" pitchFamily="34" charset="0"/>
                <a:cs typeface="Arial" pitchFamily="34" charset="0"/>
              </a:rPr>
              <a:t> (</a:t>
            </a:r>
            <a:r>
              <a:rPr lang="en-US" altLang="zh-CN" sz="2400" dirty="0" err="1" smtClean="0">
                <a:latin typeface="Arial" pitchFamily="34" charset="0"/>
                <a:cs typeface="Arial" pitchFamily="34" charset="0"/>
              </a:rPr>
              <a:t>Macskassy</a:t>
            </a:r>
            <a:r>
              <a:rPr lang="en-US" altLang="zh-CN" sz="2400" dirty="0" smtClean="0">
                <a:latin typeface="Arial" pitchFamily="34" charset="0"/>
                <a:cs typeface="Arial" pitchFamily="34" charset="0"/>
              </a:rPr>
              <a:t>, 2003)</a:t>
            </a:r>
          </a:p>
          <a:p>
            <a:r>
              <a:rPr lang="en-US" altLang="zh-CN" sz="2800" dirty="0" smtClean="0">
                <a:latin typeface="Arial" pitchFamily="34" charset="0"/>
                <a:cs typeface="Arial" pitchFamily="34" charset="0"/>
              </a:rPr>
              <a:t>Evaluation Measure:</a:t>
            </a:r>
          </a:p>
          <a:p>
            <a:pPr lvl="1">
              <a:buNone/>
            </a:pPr>
            <a:r>
              <a:rPr lang="en-US" altLang="zh-CN" sz="2400" dirty="0" smtClean="0">
                <a:latin typeface="Arial" pitchFamily="34" charset="0"/>
                <a:cs typeface="Arial" pitchFamily="34" charset="0"/>
              </a:rPr>
              <a:t>Precision, Recall, F1-Measure</a:t>
            </a:r>
          </a:p>
        </p:txBody>
      </p:sp>
      <p:graphicFrame>
        <p:nvGraphicFramePr>
          <p:cNvPr id="8" name="表格 7"/>
          <p:cNvGraphicFramePr>
            <a:graphicFrameLocks noGrp="1"/>
          </p:cNvGraphicFramePr>
          <p:nvPr>
            <p:extLst>
              <p:ext uri="{D42A27DB-BD31-4B8C-83A1-F6EECF244321}">
                <p14:modId xmlns:p14="http://schemas.microsoft.com/office/powerpoint/2010/main" val="4132275755"/>
              </p:ext>
            </p:extLst>
          </p:nvPr>
        </p:nvGraphicFramePr>
        <p:xfrm>
          <a:off x="660400" y="1676401"/>
          <a:ext cx="8585200" cy="2316480"/>
        </p:xfrm>
        <a:graphic>
          <a:graphicData uri="http://schemas.openxmlformats.org/drawingml/2006/table">
            <a:tbl>
              <a:tblPr firstRow="1" bandRow="1">
                <a:tableStyleId>{2D5ABB26-0587-4C30-8999-92F81FD0307C}</a:tableStyleId>
              </a:tblPr>
              <a:tblGrid>
                <a:gridCol w="1816100"/>
                <a:gridCol w="1981200"/>
                <a:gridCol w="1353820"/>
                <a:gridCol w="1717040"/>
                <a:gridCol w="1717040"/>
              </a:tblGrid>
              <a:tr h="457199">
                <a:tc>
                  <a:txBody>
                    <a:bodyPr/>
                    <a:lstStyle/>
                    <a:p>
                      <a:pPr algn="ctr"/>
                      <a:endParaRPr lang="zh-CN" altLang="en-US" sz="1800" b="1"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Action</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Nodes</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#Edges</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Action</a:t>
                      </a:r>
                      <a:r>
                        <a:rPr lang="en-US" altLang="zh-CN" sz="1800" b="1" baseline="0" dirty="0" smtClean="0"/>
                        <a:t> Stats</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09600">
                <a:tc>
                  <a:txBody>
                    <a:bodyPr/>
                    <a:lstStyle/>
                    <a:p>
                      <a:pPr algn="ctr"/>
                      <a:r>
                        <a:rPr lang="en-US" altLang="zh-CN" sz="2400" dirty="0" smtClean="0"/>
                        <a:t>Twitter</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smtClean="0"/>
                        <a:t>Post tweets on</a:t>
                      </a:r>
                      <a:r>
                        <a:rPr lang="en-US" altLang="zh-CN" sz="1600" baseline="0" dirty="0" smtClean="0"/>
                        <a:t> “</a:t>
                      </a:r>
                      <a:r>
                        <a:rPr lang="en-US" altLang="zh-CN" sz="1600" dirty="0" smtClean="0"/>
                        <a:t>Haiti Earthquake”</a:t>
                      </a:r>
                      <a:endParaRPr lang="zh-CN" altLang="en-US" sz="16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7,521 </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304,275</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730,568</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1">
                <a:tc>
                  <a:txBody>
                    <a:bodyPr/>
                    <a:lstStyle/>
                    <a:p>
                      <a:pPr algn="ctr"/>
                      <a:r>
                        <a:rPr lang="en-US" altLang="zh-CN" sz="2400" dirty="0" err="1" smtClean="0"/>
                        <a:t>Flickr</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smtClean="0"/>
                        <a:t>Add photos into favorite</a:t>
                      </a:r>
                      <a:r>
                        <a:rPr lang="en-US" altLang="zh-CN" sz="1600" baseline="0" dirty="0" smtClean="0"/>
                        <a:t> list</a:t>
                      </a:r>
                      <a:endParaRPr lang="zh-CN" altLang="en-US" sz="16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8,721</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485,253</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485,253</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a:r>
                        <a:rPr lang="en-US" altLang="zh-CN" sz="2400" dirty="0" err="1" smtClean="0"/>
                        <a:t>Arnetminer</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smtClean="0"/>
                        <a:t>Issue</a:t>
                      </a:r>
                      <a:r>
                        <a:rPr lang="en-US" altLang="zh-CN" sz="1600" baseline="0" dirty="0" smtClean="0"/>
                        <a:t> publications on KDD</a:t>
                      </a:r>
                      <a:endParaRPr lang="zh-CN" altLang="en-US" sz="16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2,062</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34,986</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2,960</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标题 1"/>
          <p:cNvSpPr>
            <a:spLocks noGrp="1"/>
          </p:cNvSpPr>
          <p:nvPr>
            <p:ph type="title"/>
          </p:nvPr>
        </p:nvSpPr>
        <p:spPr>
          <a:xfrm>
            <a:off x="495300" y="0"/>
            <a:ext cx="8915400" cy="1143000"/>
          </a:xfrm>
        </p:spPr>
        <p:txBody>
          <a:bodyPr/>
          <a:lstStyle/>
          <a:p>
            <a:r>
              <a:rPr lang="en-US" altLang="zh-CN" dirty="0" smtClean="0"/>
              <a:t>Experiment</a:t>
            </a:r>
            <a:endParaRPr lang="zh-CN" altLang="en-US" dirty="0"/>
          </a:p>
        </p:txBody>
      </p:sp>
    </p:spTree>
    <p:extLst>
      <p:ext uri="{BB962C8B-B14F-4D97-AF65-F5344CB8AC3E}">
        <p14:creationId xmlns:p14="http://schemas.microsoft.com/office/powerpoint/2010/main" val="127045828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a:t>
            </a:r>
            <a:endParaRPr lang="zh-CN" altLang="en-US" dirty="0"/>
          </a:p>
        </p:txBody>
      </p:sp>
      <p:sp>
        <p:nvSpPr>
          <p:cNvPr id="3" name="Content Placeholder 2"/>
          <p:cNvSpPr>
            <a:spLocks noGrp="1"/>
          </p:cNvSpPr>
          <p:nvPr>
            <p:ph idx="1"/>
          </p:nvPr>
        </p:nvSpPr>
        <p:spPr/>
        <p:txBody>
          <a:bodyPr/>
          <a:lstStyle/>
          <a:p>
            <a:endParaRPr lang="zh-CN" altLang="en-US" dirty="0"/>
          </a:p>
        </p:txBody>
      </p:sp>
      <p:pic>
        <p:nvPicPr>
          <p:cNvPr id="315394" name="Picture 2"/>
          <p:cNvPicPr>
            <a:picLocks noChangeAspect="1" noChangeArrowheads="1"/>
          </p:cNvPicPr>
          <p:nvPr/>
        </p:nvPicPr>
        <p:blipFill>
          <a:blip r:embed="rId2" cstate="print"/>
          <a:srcRect/>
          <a:stretch>
            <a:fillRect/>
          </a:stretch>
        </p:blipFill>
        <p:spPr bwMode="auto">
          <a:xfrm>
            <a:off x="2" y="980734"/>
            <a:ext cx="5135992" cy="3456383"/>
          </a:xfrm>
          <a:prstGeom prst="rect">
            <a:avLst/>
          </a:prstGeom>
          <a:noFill/>
          <a:ln w="9525">
            <a:noFill/>
            <a:miter lim="800000"/>
            <a:headEnd/>
            <a:tailEnd/>
          </a:ln>
        </p:spPr>
      </p:pic>
      <p:pic>
        <p:nvPicPr>
          <p:cNvPr id="434178" name="Picture 2"/>
          <p:cNvPicPr>
            <a:picLocks noChangeAspect="1" noChangeArrowheads="1"/>
          </p:cNvPicPr>
          <p:nvPr/>
        </p:nvPicPr>
        <p:blipFill>
          <a:blip r:embed="rId3" cstate="print"/>
          <a:srcRect/>
          <a:stretch>
            <a:fillRect/>
          </a:stretch>
        </p:blipFill>
        <p:spPr bwMode="auto">
          <a:xfrm>
            <a:off x="5313043" y="1268765"/>
            <a:ext cx="4371975" cy="2181225"/>
          </a:xfrm>
          <a:prstGeom prst="rect">
            <a:avLst/>
          </a:prstGeom>
          <a:noFill/>
          <a:ln w="9525">
            <a:noFill/>
            <a:miter lim="800000"/>
            <a:headEnd/>
            <a:tailEnd/>
          </a:ln>
        </p:spPr>
      </p:pic>
      <p:sp>
        <p:nvSpPr>
          <p:cNvPr id="7" name="矩形 12"/>
          <p:cNvSpPr/>
          <p:nvPr/>
        </p:nvSpPr>
        <p:spPr>
          <a:xfrm>
            <a:off x="3931830" y="4086583"/>
            <a:ext cx="1103723" cy="256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sp>
        <p:nvSpPr>
          <p:cNvPr id="8" name="矩形 12"/>
          <p:cNvSpPr/>
          <p:nvPr/>
        </p:nvSpPr>
        <p:spPr>
          <a:xfrm>
            <a:off x="3930807" y="3219218"/>
            <a:ext cx="1103723" cy="256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sp>
        <p:nvSpPr>
          <p:cNvPr id="9" name="矩形 12"/>
          <p:cNvSpPr/>
          <p:nvPr/>
        </p:nvSpPr>
        <p:spPr>
          <a:xfrm>
            <a:off x="3942021" y="2343389"/>
            <a:ext cx="1103723" cy="256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pic>
        <p:nvPicPr>
          <p:cNvPr id="315395" name="Picture 3"/>
          <p:cNvPicPr>
            <a:picLocks noChangeAspect="1" noChangeArrowheads="1"/>
          </p:cNvPicPr>
          <p:nvPr/>
        </p:nvPicPr>
        <p:blipFill>
          <a:blip r:embed="rId4" cstate="print"/>
          <a:srcRect/>
          <a:stretch>
            <a:fillRect/>
          </a:stretch>
        </p:blipFill>
        <p:spPr bwMode="auto">
          <a:xfrm>
            <a:off x="2063751" y="3124204"/>
            <a:ext cx="5221359" cy="3614787"/>
          </a:xfrm>
          <a:prstGeom prst="rect">
            <a:avLst/>
          </a:prstGeom>
          <a:noFill/>
          <a:ln w="9525">
            <a:noFill/>
            <a:miter lim="800000"/>
            <a:headEnd/>
            <a:tailEnd/>
          </a:ln>
        </p:spPr>
      </p:pic>
    </p:spTree>
    <p:extLst>
      <p:ext uri="{BB962C8B-B14F-4D97-AF65-F5344CB8AC3E}">
        <p14:creationId xmlns:p14="http://schemas.microsoft.com/office/powerpoint/2010/main" val="33672552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5395"/>
                                        </p:tgtEl>
                                        <p:attrNameLst>
                                          <p:attrName>style.visibility</p:attrName>
                                        </p:attrNameLst>
                                      </p:cBhvr>
                                      <p:to>
                                        <p:strVal val="visible"/>
                                      </p:to>
                                    </p:set>
                                    <p:anim calcmode="lin" valueType="num">
                                      <p:cBhvr additive="base">
                                        <p:cTn id="7" dur="500" fill="hold"/>
                                        <p:tgtEl>
                                          <p:spTgt spid="315395"/>
                                        </p:tgtEl>
                                        <p:attrNameLst>
                                          <p:attrName>ppt_x</p:attrName>
                                        </p:attrNameLst>
                                      </p:cBhvr>
                                      <p:tavLst>
                                        <p:tav tm="0">
                                          <p:val>
                                            <p:strVal val="#ppt_x"/>
                                          </p:val>
                                        </p:tav>
                                        <p:tav tm="100000">
                                          <p:val>
                                            <p:strVal val="#ppt_x"/>
                                          </p:val>
                                        </p:tav>
                                      </p:tavLst>
                                    </p:anim>
                                    <p:anim calcmode="lin" valueType="num">
                                      <p:cBhvr additive="base">
                                        <p:cTn id="8" dur="500" fill="hold"/>
                                        <p:tgtEl>
                                          <p:spTgt spid="315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Measuring Following Influence</a:t>
            </a:r>
            <a:br>
              <a:rPr lang="en-US" dirty="0" smtClean="0"/>
            </a:br>
            <a:r>
              <a:rPr lang="en-US" dirty="0" smtClean="0"/>
              <a:t>-A Generative </a:t>
            </a:r>
            <a:r>
              <a:rPr lang="en-US" dirty="0"/>
              <a:t>M</a:t>
            </a:r>
            <a:r>
              <a:rPr lang="en-US" dirty="0" smtClean="0"/>
              <a:t>odel</a:t>
            </a:r>
            <a:endParaRPr lang="en-US" dirty="0"/>
          </a:p>
        </p:txBody>
      </p:sp>
    </p:spTree>
    <p:extLst>
      <p:ext uri="{BB962C8B-B14F-4D97-AF65-F5344CB8AC3E}">
        <p14:creationId xmlns:p14="http://schemas.microsoft.com/office/powerpoint/2010/main" val="130080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915" y="188913"/>
            <a:ext cx="9634537" cy="792162"/>
          </a:xfrm>
        </p:spPr>
        <p:txBody>
          <a:bodyPr/>
          <a:lstStyle/>
          <a:p>
            <a:r>
              <a:rPr kumimoji="1" lang="en-US" altLang="zh-CN" dirty="0" smtClean="0"/>
              <a:t>Measuring Following Influence</a:t>
            </a:r>
            <a:endParaRPr kumimoji="1" lang="zh-CN" altLang="en-US" dirty="0"/>
          </a:p>
        </p:txBody>
      </p:sp>
      <p:pic>
        <p:nvPicPr>
          <p:cNvPr id="5" name="Picture 3"/>
          <p:cNvPicPr>
            <a:picLocks noChangeAspect="1" noChangeArrowheads="1"/>
          </p:cNvPicPr>
          <p:nvPr/>
        </p:nvPicPr>
        <p:blipFill>
          <a:blip r:embed="rId2" cstate="print"/>
          <a:srcRect/>
          <a:stretch>
            <a:fillRect/>
          </a:stretch>
        </p:blipFill>
        <p:spPr bwMode="auto">
          <a:xfrm>
            <a:off x="165100" y="5029201"/>
            <a:ext cx="1816100" cy="882650"/>
          </a:xfrm>
          <a:prstGeom prst="rect">
            <a:avLst/>
          </a:prstGeom>
          <a:noFill/>
          <a:ln w="9525">
            <a:noFill/>
            <a:miter lim="800000"/>
            <a:headEnd/>
            <a:tailEnd/>
          </a:ln>
        </p:spPr>
      </p:pic>
      <p:sp>
        <p:nvSpPr>
          <p:cNvPr id="19" name="右箭头 18"/>
          <p:cNvSpPr/>
          <p:nvPr/>
        </p:nvSpPr>
        <p:spPr>
          <a:xfrm>
            <a:off x="4622803" y="2895600"/>
            <a:ext cx="1084944"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393523" y="35814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77850" y="1524000"/>
            <a:ext cx="36322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49" name="组 48"/>
          <p:cNvGrpSpPr/>
          <p:nvPr/>
        </p:nvGrpSpPr>
        <p:grpSpPr>
          <a:xfrm>
            <a:off x="1981202" y="3657601"/>
            <a:ext cx="748578"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50" name="组 49"/>
          <p:cNvGrpSpPr/>
          <p:nvPr/>
        </p:nvGrpSpPr>
        <p:grpSpPr>
          <a:xfrm>
            <a:off x="3302002" y="2535563"/>
            <a:ext cx="748578" cy="1045839"/>
            <a:chOff x="2819400" y="3221360"/>
            <a:chExt cx="690994" cy="1045839"/>
          </a:xfrm>
        </p:grpSpPr>
        <p:pic>
          <p:nvPicPr>
            <p:cNvPr id="37" name="图片 36" descr="wusen.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51" name="组 50"/>
          <p:cNvGrpSpPr/>
          <p:nvPr/>
        </p:nvGrpSpPr>
        <p:grpSpPr>
          <a:xfrm>
            <a:off x="660402" y="2590800"/>
            <a:ext cx="748578" cy="1027248"/>
            <a:chOff x="2209800" y="4724400"/>
            <a:chExt cx="690994" cy="1027248"/>
          </a:xfrm>
        </p:grpSpPr>
        <p:pic>
          <p:nvPicPr>
            <p:cNvPr id="35" name="图片 34"/>
            <p:cNvPicPr>
              <a:picLocks noChangeAspect="1"/>
            </p:cNvPicPr>
            <p:nvPr/>
          </p:nvPicPr>
          <p:blipFill>
            <a:blip r:embed="rId5"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841823" y="35814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6026150" y="1524000"/>
            <a:ext cx="3632200" cy="34290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61" name="组 60"/>
          <p:cNvGrpSpPr/>
          <p:nvPr/>
        </p:nvGrpSpPr>
        <p:grpSpPr>
          <a:xfrm>
            <a:off x="7429502" y="3657601"/>
            <a:ext cx="748578"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3" cstate="print"/>
            <a:stretch>
              <a:fillRect/>
            </a:stretch>
          </p:blipFill>
          <p:spPr>
            <a:xfrm>
              <a:off x="1066800" y="4191000"/>
              <a:ext cx="592127" cy="592127"/>
            </a:xfrm>
            <a:prstGeom prst="rect">
              <a:avLst/>
            </a:prstGeom>
          </p:spPr>
        </p:pic>
      </p:grpSp>
      <p:grpSp>
        <p:nvGrpSpPr>
          <p:cNvPr id="67" name="组 66"/>
          <p:cNvGrpSpPr/>
          <p:nvPr/>
        </p:nvGrpSpPr>
        <p:grpSpPr>
          <a:xfrm>
            <a:off x="8750302" y="2535563"/>
            <a:ext cx="748578" cy="1045839"/>
            <a:chOff x="2819400" y="3221360"/>
            <a:chExt cx="690994" cy="1045839"/>
          </a:xfrm>
        </p:grpSpPr>
        <p:pic>
          <p:nvPicPr>
            <p:cNvPr id="68" name="图片 67" descr="wusen.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70" name="组 69"/>
          <p:cNvGrpSpPr/>
          <p:nvPr/>
        </p:nvGrpSpPr>
        <p:grpSpPr>
          <a:xfrm>
            <a:off x="6108702" y="2590800"/>
            <a:ext cx="748578" cy="1027248"/>
            <a:chOff x="2209800" y="4724400"/>
            <a:chExt cx="690994" cy="1027248"/>
          </a:xfrm>
        </p:grpSpPr>
        <p:pic>
          <p:nvPicPr>
            <p:cNvPr id="71" name="图片 70"/>
            <p:cNvPicPr>
              <a:picLocks noChangeAspect="1"/>
            </p:cNvPicPr>
            <p:nvPr/>
          </p:nvPicPr>
          <p:blipFill>
            <a:blip r:embed="rId5"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8175265" y="3581404"/>
            <a:ext cx="657587" cy="688619"/>
          </a:xfrm>
          <a:prstGeom prst="line">
            <a:avLst/>
          </a:prstGeom>
          <a:noFill/>
          <a:ln w="28575" cap="flat" cmpd="sng" algn="ctr">
            <a:solidFill>
              <a:srgbClr val="FF0000"/>
            </a:solidFill>
            <a:prstDash val="sysDash"/>
            <a:headEnd type="none" w="med" len="med"/>
            <a:tailEnd type="arrow" w="med" len="med"/>
          </a:ln>
          <a:effectLst/>
        </p:spPr>
      </p:cxnSp>
      <p:sp>
        <p:nvSpPr>
          <p:cNvPr id="80" name="云形标注 79"/>
          <p:cNvSpPr/>
          <p:nvPr/>
        </p:nvSpPr>
        <p:spPr>
          <a:xfrm>
            <a:off x="2311400" y="5049161"/>
            <a:ext cx="6356350" cy="1656443"/>
          </a:xfrm>
          <a:prstGeom prst="cloudCallout">
            <a:avLst>
              <a:gd name="adj1" fmla="val -13904"/>
              <a:gd name="adj2" fmla="val -111827"/>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altLang="zh-CN" sz="2000" b="1" smtClean="0">
                <a:solidFill>
                  <a:srgbClr val="0000FF"/>
                </a:solidFill>
              </a:rPr>
              <a:t>When you </a:t>
            </a:r>
            <a:r>
              <a:rPr lang="en-US" altLang="zh-CN" sz="2000" b="1" smtClean="0">
                <a:solidFill>
                  <a:srgbClr val="FF0000"/>
                </a:solidFill>
              </a:rPr>
              <a:t>follow</a:t>
            </a:r>
            <a:r>
              <a:rPr lang="en-US" altLang="zh-CN" sz="2000" b="1" smtClean="0">
                <a:solidFill>
                  <a:srgbClr val="0000FF"/>
                </a:solidFill>
              </a:rPr>
              <a:t> a user in a social network, </a:t>
            </a:r>
            <a:r>
              <a:rPr lang="en-US" altLang="zh-CN" sz="2000" b="1" smtClean="0">
                <a:solidFill>
                  <a:srgbClr val="0000CC"/>
                </a:solidFill>
              </a:rPr>
              <a:t>will the be-</a:t>
            </a:r>
          </a:p>
          <a:p>
            <a:pPr algn="ctr">
              <a:buNone/>
              <a:defRPr/>
            </a:pPr>
            <a:r>
              <a:rPr lang="en-US" altLang="zh-CN" sz="2000" b="1" smtClean="0">
                <a:solidFill>
                  <a:srgbClr val="0000CC"/>
                </a:solidFill>
              </a:rPr>
              <a:t>havior </a:t>
            </a:r>
            <a:r>
              <a:rPr lang="en-US" altLang="zh-CN" sz="2000" b="1" smtClean="0">
                <a:solidFill>
                  <a:srgbClr val="FF0000"/>
                </a:solidFill>
              </a:rPr>
              <a:t>influences </a:t>
            </a:r>
            <a:r>
              <a:rPr lang="en-US" altLang="zh-CN" sz="2000" b="1" smtClean="0">
                <a:solidFill>
                  <a:srgbClr val="0000CC"/>
                </a:solidFill>
              </a:rPr>
              <a:t>your friends to also follow her?</a:t>
            </a:r>
            <a:endParaRPr lang="zh-CN" altLang="en-US" sz="2000" b="1" dirty="0">
              <a:solidFill>
                <a:srgbClr val="0000CC"/>
              </a:solidFill>
            </a:endParaRPr>
          </a:p>
        </p:txBody>
      </p:sp>
      <p:sp>
        <p:nvSpPr>
          <p:cNvPr id="81" name="文本框 80"/>
          <p:cNvSpPr txBox="1"/>
          <p:nvPr/>
        </p:nvSpPr>
        <p:spPr>
          <a:xfrm>
            <a:off x="1733550" y="1143000"/>
            <a:ext cx="1485900" cy="369332"/>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7346950" y="1143000"/>
            <a:ext cx="1485900" cy="369332"/>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6" cstate="print"/>
          <a:srcRect/>
          <a:stretch>
            <a:fillRect/>
          </a:stretch>
        </p:blipFill>
        <p:spPr bwMode="auto">
          <a:xfrm>
            <a:off x="1882001" y="1965832"/>
            <a:ext cx="842149" cy="777368"/>
          </a:xfrm>
          <a:prstGeom prst="rect">
            <a:avLst/>
          </a:prstGeom>
          <a:noFill/>
        </p:spPr>
      </p:pic>
      <p:cxnSp>
        <p:nvCxnSpPr>
          <p:cNvPr id="15" name="直接连接符 7"/>
          <p:cNvCxnSpPr/>
          <p:nvPr/>
        </p:nvCxnSpPr>
        <p:spPr>
          <a:xfrm flipH="1" flipV="1">
            <a:off x="2311401" y="27831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724150" y="2590804"/>
            <a:ext cx="57785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733550" y="1676400"/>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6" cstate="print"/>
          <a:srcRect/>
          <a:stretch>
            <a:fillRect/>
          </a:stretch>
        </p:blipFill>
        <p:spPr bwMode="auto">
          <a:xfrm>
            <a:off x="7330301" y="1981201"/>
            <a:ext cx="842149" cy="777368"/>
          </a:xfrm>
          <a:prstGeom prst="rect">
            <a:avLst/>
          </a:prstGeom>
          <a:noFill/>
        </p:spPr>
      </p:pic>
      <p:sp>
        <p:nvSpPr>
          <p:cNvPr id="47" name="圆角矩形 46"/>
          <p:cNvSpPr/>
          <p:nvPr/>
        </p:nvSpPr>
        <p:spPr>
          <a:xfrm>
            <a:off x="7181850" y="1691769"/>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759701" y="27831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8172450" y="2590804"/>
            <a:ext cx="57785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851650" y="2514600"/>
            <a:ext cx="4953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611249" y="2819400"/>
            <a:ext cx="0" cy="838200"/>
          </a:xfrm>
          <a:prstGeom prst="line">
            <a:avLst/>
          </a:prstGeom>
          <a:noFill/>
          <a:ln w="28575" cap="flat" cmpd="sng" algn="ctr">
            <a:solidFill>
              <a:srgbClr val="FF0000"/>
            </a:solidFill>
            <a:prstDash val="sysDash"/>
            <a:headEnd type="none" w="med" len="med"/>
            <a:tailEnd type="arrow" w="med" len="med"/>
          </a:ln>
          <a:effectLst/>
        </p:spPr>
      </p:cxnSp>
    </p:spTree>
    <p:extLst>
      <p:ext uri="{BB962C8B-B14F-4D97-AF65-F5344CB8AC3E}">
        <p14:creationId xmlns:p14="http://schemas.microsoft.com/office/powerpoint/2010/main" val="17293932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1" y="228600"/>
            <a:ext cx="9363076" cy="792162"/>
          </a:xfrm>
        </p:spPr>
        <p:txBody>
          <a:bodyPr/>
          <a:lstStyle/>
          <a:p>
            <a:r>
              <a:rPr kumimoji="1" lang="en-US" altLang="zh-CN" sz="3600" dirty="0" smtClean="0"/>
              <a:t>Recall we defined two kinds of influence..</a:t>
            </a:r>
            <a:endParaRPr kumimoji="1" lang="zh-CN" altLang="en-US" sz="3600" dirty="0"/>
          </a:p>
        </p:txBody>
      </p:sp>
      <p:cxnSp>
        <p:nvCxnSpPr>
          <p:cNvPr id="13" name="直线连接符 12"/>
          <p:cNvCxnSpPr/>
          <p:nvPr/>
        </p:nvCxnSpPr>
        <p:spPr>
          <a:xfrm flipH="1">
            <a:off x="6273804" y="2429471"/>
            <a:ext cx="982738" cy="1179286"/>
          </a:xfrm>
          <a:prstGeom prst="line">
            <a:avLst/>
          </a:prstGeom>
          <a:ln w="28575"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7421641" y="2453628"/>
            <a:ext cx="974874" cy="1135744"/>
          </a:xfrm>
          <a:prstGeom prst="line">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6438902" y="3761156"/>
            <a:ext cx="1800374"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7126820" y="2105165"/>
            <a:ext cx="452061" cy="369332"/>
          </a:xfrm>
          <a:prstGeom prst="rect">
            <a:avLst/>
          </a:prstGeom>
          <a:noFill/>
          <a:ln>
            <a:noFill/>
          </a:ln>
        </p:spPr>
        <p:txBody>
          <a:bodyPr wrap="square" rtlCol="0">
            <a:spAutoFit/>
          </a:bodyPr>
          <a:lstStyle/>
          <a:p>
            <a:r>
              <a:rPr kumimoji="1" lang="en-US" altLang="zh-CN" b="1" dirty="0" smtClean="0"/>
              <a:t>A</a:t>
            </a:r>
            <a:endParaRPr kumimoji="1" lang="zh-CN" altLang="en-US" b="1" dirty="0"/>
          </a:p>
        </p:txBody>
      </p:sp>
      <p:sp>
        <p:nvSpPr>
          <p:cNvPr id="17" name="文本框 16"/>
          <p:cNvSpPr txBox="1"/>
          <p:nvPr/>
        </p:nvSpPr>
        <p:spPr>
          <a:xfrm>
            <a:off x="6040104" y="3584174"/>
            <a:ext cx="452061" cy="369332"/>
          </a:xfrm>
          <a:prstGeom prst="rect">
            <a:avLst/>
          </a:prstGeom>
          <a:noFill/>
          <a:ln>
            <a:noFill/>
          </a:ln>
        </p:spPr>
        <p:txBody>
          <a:bodyPr wrap="square" rtlCol="0">
            <a:spAutoFit/>
          </a:bodyPr>
          <a:lstStyle/>
          <a:p>
            <a:r>
              <a:rPr kumimoji="1" lang="en-US" altLang="zh-CN" b="1" dirty="0" smtClean="0"/>
              <a:t>B</a:t>
            </a:r>
            <a:endParaRPr kumimoji="1" lang="zh-CN" altLang="en-US" b="1" dirty="0"/>
          </a:p>
        </p:txBody>
      </p:sp>
      <p:sp>
        <p:nvSpPr>
          <p:cNvPr id="18" name="文本框 17"/>
          <p:cNvSpPr txBox="1"/>
          <p:nvPr/>
        </p:nvSpPr>
        <p:spPr>
          <a:xfrm>
            <a:off x="8239278" y="3569408"/>
            <a:ext cx="452061" cy="369332"/>
          </a:xfrm>
          <a:prstGeom prst="rect">
            <a:avLst/>
          </a:prstGeom>
          <a:noFill/>
          <a:ln>
            <a:noFill/>
          </a:ln>
        </p:spPr>
        <p:txBody>
          <a:bodyPr wrap="square" rtlCol="0">
            <a:spAutoFit/>
          </a:bodyPr>
          <a:lstStyle/>
          <a:p>
            <a:r>
              <a:rPr kumimoji="1" lang="en-US" altLang="zh-CN" b="1" dirty="0" smtClean="0"/>
              <a:t>C</a:t>
            </a:r>
            <a:endParaRPr kumimoji="1" lang="zh-CN" altLang="en-US" b="1" dirty="0"/>
          </a:p>
        </p:txBody>
      </p:sp>
      <p:sp>
        <p:nvSpPr>
          <p:cNvPr id="19" name="文本框 18"/>
          <p:cNvSpPr txBox="1"/>
          <p:nvPr/>
        </p:nvSpPr>
        <p:spPr>
          <a:xfrm>
            <a:off x="6348492" y="2598773"/>
            <a:ext cx="534611" cy="584776"/>
          </a:xfrm>
          <a:prstGeom prst="rect">
            <a:avLst/>
          </a:prstGeom>
          <a:noFill/>
          <a:ln>
            <a:noFill/>
          </a:ln>
        </p:spPr>
        <p:txBody>
          <a:bodyPr wrap="square" rtlCol="0">
            <a:spAutoFit/>
          </a:bodyPr>
          <a:lstStyle/>
          <a:p>
            <a:r>
              <a:rPr kumimoji="1" lang="en-US" altLang="zh-CN" sz="3200" i="1" dirty="0" smtClean="0">
                <a:solidFill>
                  <a:srgbClr val="000000"/>
                </a:solidFill>
              </a:rPr>
              <a:t>t</a:t>
            </a:r>
            <a:endParaRPr kumimoji="1" lang="zh-CN" altLang="en-US" sz="3200" i="1" dirty="0">
              <a:solidFill>
                <a:srgbClr val="000000"/>
              </a:solidFill>
            </a:endParaRPr>
          </a:p>
        </p:txBody>
      </p:sp>
      <p:cxnSp>
        <p:nvCxnSpPr>
          <p:cNvPr id="22" name="直线连接符 21"/>
          <p:cNvCxnSpPr/>
          <p:nvPr/>
        </p:nvCxnSpPr>
        <p:spPr>
          <a:xfrm flipH="1">
            <a:off x="1759167" y="2454990"/>
            <a:ext cx="982738" cy="117928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3" name="直线连接符 22"/>
          <p:cNvCxnSpPr/>
          <p:nvPr/>
        </p:nvCxnSpPr>
        <p:spPr>
          <a:xfrm>
            <a:off x="2889251" y="2505671"/>
            <a:ext cx="974874" cy="1135744"/>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直线连接符 23"/>
          <p:cNvCxnSpPr/>
          <p:nvPr/>
        </p:nvCxnSpPr>
        <p:spPr>
          <a:xfrm flipH="1">
            <a:off x="1924267" y="3786676"/>
            <a:ext cx="1800374"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25" name="文本框 24"/>
          <p:cNvSpPr txBox="1"/>
          <p:nvPr/>
        </p:nvSpPr>
        <p:spPr>
          <a:xfrm>
            <a:off x="2612185" y="2130686"/>
            <a:ext cx="452061" cy="369332"/>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26" name="文本框 25"/>
          <p:cNvSpPr txBox="1"/>
          <p:nvPr/>
        </p:nvSpPr>
        <p:spPr>
          <a:xfrm>
            <a:off x="1592923" y="3601501"/>
            <a:ext cx="452061" cy="369332"/>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27" name="文本框 26"/>
          <p:cNvSpPr txBox="1"/>
          <p:nvPr/>
        </p:nvSpPr>
        <p:spPr>
          <a:xfrm>
            <a:off x="3724642" y="3594929"/>
            <a:ext cx="452061" cy="369332"/>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28" name="文本框 27"/>
          <p:cNvSpPr txBox="1"/>
          <p:nvPr/>
        </p:nvSpPr>
        <p:spPr>
          <a:xfrm>
            <a:off x="3386783" y="2693770"/>
            <a:ext cx="353584" cy="523220"/>
          </a:xfrm>
          <a:prstGeom prst="rect">
            <a:avLst/>
          </a:prstGeom>
          <a:noFill/>
          <a:ln>
            <a:noFill/>
          </a:ln>
        </p:spPr>
        <p:txBody>
          <a:bodyPr wrap="square" rtlCol="0">
            <a:spAutoFit/>
          </a:bodyPr>
          <a:lstStyle/>
          <a:p>
            <a:r>
              <a:rPr kumimoji="1" lang="en-US" altLang="zh-CN" sz="2800" i="1" dirty="0" smtClean="0">
                <a:solidFill>
                  <a:srgbClr val="000000"/>
                </a:solidFill>
              </a:rPr>
              <a:t>t</a:t>
            </a:r>
            <a:endParaRPr kumimoji="1" lang="zh-CN" altLang="en-US" sz="2800" dirty="0">
              <a:solidFill>
                <a:srgbClr val="000000"/>
              </a:solidFill>
            </a:endParaRPr>
          </a:p>
        </p:txBody>
      </p:sp>
      <p:sp>
        <p:nvSpPr>
          <p:cNvPr id="33" name="文本框 32"/>
          <p:cNvSpPr txBox="1"/>
          <p:nvPr/>
        </p:nvSpPr>
        <p:spPr>
          <a:xfrm>
            <a:off x="6769101" y="3681961"/>
            <a:ext cx="1576311" cy="584776"/>
          </a:xfrm>
          <a:prstGeom prst="rect">
            <a:avLst/>
          </a:prstGeom>
          <a:noFill/>
          <a:ln>
            <a:noFill/>
          </a:ln>
        </p:spPr>
        <p:txBody>
          <a:bodyPr wrap="square" rtlCol="0">
            <a:spAutoFit/>
          </a:bodyPr>
          <a:lstStyle/>
          <a:p>
            <a:r>
              <a:rPr kumimoji="1" lang="en-US" altLang="zh-CN" sz="3200" i="1" smtClean="0">
                <a:solidFill>
                  <a:srgbClr val="000000"/>
                </a:solidFill>
              </a:rPr>
              <a:t>t’=t+</a:t>
            </a:r>
            <a:r>
              <a:rPr kumimoji="1" lang="en-US" altLang="zh-CN" sz="3200" smtClean="0">
                <a:solidFill>
                  <a:srgbClr val="000000"/>
                </a:solidFill>
              </a:rPr>
              <a:t>1</a:t>
            </a:r>
            <a:endParaRPr kumimoji="1" lang="zh-CN" altLang="en-US" sz="3200" dirty="0">
              <a:solidFill>
                <a:srgbClr val="000000"/>
              </a:solidFill>
            </a:endParaRPr>
          </a:p>
        </p:txBody>
      </p:sp>
      <p:sp>
        <p:nvSpPr>
          <p:cNvPr id="34" name="文本框 33"/>
          <p:cNvSpPr txBox="1"/>
          <p:nvPr/>
        </p:nvSpPr>
        <p:spPr>
          <a:xfrm>
            <a:off x="2228851" y="3724870"/>
            <a:ext cx="1582147" cy="584776"/>
          </a:xfrm>
          <a:prstGeom prst="rect">
            <a:avLst/>
          </a:prstGeom>
          <a:noFill/>
          <a:ln>
            <a:noFill/>
          </a:ln>
        </p:spPr>
        <p:txBody>
          <a:bodyPr wrap="square" rtlCol="0">
            <a:spAutoFit/>
          </a:bodyPr>
          <a:lstStyle/>
          <a:p>
            <a:r>
              <a:rPr kumimoji="1" lang="en-US" altLang="zh-CN" sz="3200" i="1" smtClean="0">
                <a:solidFill>
                  <a:srgbClr val="000000"/>
                </a:solidFill>
              </a:rPr>
              <a:t>t’=t+</a:t>
            </a:r>
            <a:r>
              <a:rPr kumimoji="1" lang="en-US" altLang="zh-CN" sz="3200" smtClean="0">
                <a:solidFill>
                  <a:srgbClr val="000000"/>
                </a:solidFill>
              </a:rPr>
              <a:t>1</a:t>
            </a:r>
            <a:endParaRPr kumimoji="1" lang="zh-CN" altLang="en-US" sz="3200" dirty="0">
              <a:solidFill>
                <a:srgbClr val="000000"/>
              </a:solidFill>
            </a:endParaRPr>
          </a:p>
        </p:txBody>
      </p:sp>
      <p:sp>
        <p:nvSpPr>
          <p:cNvPr id="35" name="文本框 34"/>
          <p:cNvSpPr txBox="1"/>
          <p:nvPr/>
        </p:nvSpPr>
        <p:spPr>
          <a:xfrm>
            <a:off x="1320800" y="4344651"/>
            <a:ext cx="3879850" cy="523220"/>
          </a:xfrm>
          <a:prstGeom prst="rect">
            <a:avLst/>
          </a:prstGeom>
          <a:noFill/>
        </p:spPr>
        <p:txBody>
          <a:bodyPr wrap="square" rtlCol="0">
            <a:spAutoFit/>
          </a:bodyPr>
          <a:lstStyle/>
          <a:p>
            <a:r>
              <a:rPr kumimoji="1" lang="en-US" altLang="zh-CN" sz="2800" dirty="0" smtClean="0">
                <a:solidFill>
                  <a:srgbClr val="006600"/>
                </a:solidFill>
              </a:rPr>
              <a:t>Follower</a:t>
            </a:r>
            <a:r>
              <a:rPr kumimoji="1" lang="en-US" altLang="zh-CN" sz="2800" dirty="0" smtClean="0"/>
              <a:t> diffusion</a:t>
            </a:r>
            <a:endParaRPr kumimoji="1" lang="zh-CN" altLang="en-US" sz="2800" dirty="0"/>
          </a:p>
        </p:txBody>
      </p:sp>
      <p:sp>
        <p:nvSpPr>
          <p:cNvPr id="36" name="文本框 35"/>
          <p:cNvSpPr txBox="1"/>
          <p:nvPr/>
        </p:nvSpPr>
        <p:spPr>
          <a:xfrm>
            <a:off x="5778500" y="4334002"/>
            <a:ext cx="3879850" cy="523220"/>
          </a:xfrm>
          <a:prstGeom prst="rect">
            <a:avLst/>
          </a:prstGeom>
          <a:noFill/>
        </p:spPr>
        <p:txBody>
          <a:bodyPr wrap="square" rtlCol="0">
            <a:spAutoFit/>
          </a:bodyPr>
          <a:lstStyle/>
          <a:p>
            <a:r>
              <a:rPr kumimoji="1" lang="en-US" altLang="zh-CN" sz="2800" dirty="0" err="1" smtClean="0">
                <a:solidFill>
                  <a:srgbClr val="C00000"/>
                </a:solidFill>
              </a:rPr>
              <a:t>Followee</a:t>
            </a:r>
            <a:r>
              <a:rPr kumimoji="1" lang="en-US" altLang="zh-CN" sz="2800" dirty="0" smtClean="0"/>
              <a:t> diffusion</a:t>
            </a:r>
            <a:endParaRPr kumimoji="1" lang="zh-CN" altLang="en-US" sz="2800" dirty="0"/>
          </a:p>
        </p:txBody>
      </p:sp>
      <p:sp>
        <p:nvSpPr>
          <p:cNvPr id="3" name="文本框 2"/>
          <p:cNvSpPr txBox="1"/>
          <p:nvPr/>
        </p:nvSpPr>
        <p:spPr>
          <a:xfrm>
            <a:off x="2559050" y="5172670"/>
            <a:ext cx="4787900" cy="923330"/>
          </a:xfrm>
          <a:prstGeom prst="rect">
            <a:avLst/>
          </a:prstGeom>
          <a:noFill/>
        </p:spPr>
        <p:txBody>
          <a:bodyPr wrap="square" rtlCol="0">
            <a:spAutoFit/>
          </a:bodyPr>
          <a:lstStyle/>
          <a:p>
            <a:r>
              <a:rPr kumimoji="1" lang="en-US" altLang="zh-CN" dirty="0" smtClean="0"/>
              <a:t>–&gt;: pre-existed relationships</a:t>
            </a:r>
          </a:p>
          <a:p>
            <a:r>
              <a:rPr kumimoji="1" lang="en-US" altLang="zh-CN" dirty="0" smtClean="0">
                <a:solidFill>
                  <a:srgbClr val="FF0000"/>
                </a:solidFill>
              </a:rPr>
              <a:t>–&gt;</a:t>
            </a:r>
            <a:r>
              <a:rPr kumimoji="1" lang="en-US" altLang="zh-CN" dirty="0" smtClean="0"/>
              <a:t>: a new relationship added at </a:t>
            </a:r>
            <a:r>
              <a:rPr kumimoji="1" lang="en-US" altLang="zh-CN" i="1" dirty="0" smtClean="0"/>
              <a:t>t</a:t>
            </a:r>
          </a:p>
          <a:p>
            <a:r>
              <a:rPr kumimoji="1" lang="en-US" altLang="zh-CN" dirty="0" smtClean="0">
                <a:solidFill>
                  <a:srgbClr val="FF0000"/>
                </a:solidFill>
              </a:rPr>
              <a:t>--&gt;</a:t>
            </a:r>
            <a:r>
              <a:rPr kumimoji="1" lang="en-US" altLang="zh-CN" dirty="0" smtClean="0"/>
              <a:t>: a possible relationship added </a:t>
            </a:r>
            <a:r>
              <a:rPr kumimoji="1" lang="en-US" altLang="zh-CN" smtClean="0"/>
              <a:t>at </a:t>
            </a:r>
            <a:r>
              <a:rPr kumimoji="1" lang="en-US" altLang="zh-CN" i="1" smtClean="0"/>
              <a:t>t+</a:t>
            </a:r>
            <a:r>
              <a:rPr kumimoji="1" lang="en-US" altLang="zh-CN" smtClean="0"/>
              <a:t>1 </a:t>
            </a:r>
            <a:endParaRPr kumimoji="1" lang="zh-CN" altLang="en-US" dirty="0"/>
          </a:p>
        </p:txBody>
      </p:sp>
      <p:sp>
        <p:nvSpPr>
          <p:cNvPr id="29" name="文本框 34"/>
          <p:cNvSpPr txBox="1"/>
          <p:nvPr/>
        </p:nvSpPr>
        <p:spPr>
          <a:xfrm>
            <a:off x="1568450" y="1143004"/>
            <a:ext cx="6521450" cy="461665"/>
          </a:xfrm>
          <a:prstGeom prst="rect">
            <a:avLst/>
          </a:prstGeom>
          <a:noFill/>
        </p:spPr>
        <p:txBody>
          <a:bodyPr wrap="square" rtlCol="0">
            <a:spAutoFit/>
          </a:bodyPr>
          <a:lstStyle/>
          <a:p>
            <a:r>
              <a:rPr kumimoji="1" lang="en-US" altLang="zh-CN" sz="2400" smtClean="0">
                <a:solidFill>
                  <a:srgbClr val="0000CC"/>
                </a:solidFill>
              </a:rPr>
              <a:t>Two Categories of Following Influences</a:t>
            </a:r>
            <a:endParaRPr kumimoji="1" lang="zh-CN" altLang="en-US" sz="2400" dirty="0">
              <a:solidFill>
                <a:srgbClr val="0000CC"/>
              </a:solidFill>
            </a:endParaRPr>
          </a:p>
        </p:txBody>
      </p:sp>
    </p:spTree>
    <p:extLst>
      <p:ext uri="{BB962C8B-B14F-4D97-AF65-F5344CB8AC3E}">
        <p14:creationId xmlns:p14="http://schemas.microsoft.com/office/powerpoint/2010/main" val="724985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smtClean="0"/>
              <a:t>A Generative Model: FCM</a:t>
            </a:r>
            <a:endParaRPr kumimoji="1" lang="zh-CN" altLang="en-US" sz="3200" dirty="0"/>
          </a:p>
        </p:txBody>
      </p:sp>
      <p:sp>
        <p:nvSpPr>
          <p:cNvPr id="143" name="文本框 142"/>
          <p:cNvSpPr txBox="1"/>
          <p:nvPr/>
        </p:nvSpPr>
        <p:spPr>
          <a:xfrm>
            <a:off x="660400" y="1219204"/>
            <a:ext cx="8502650" cy="646331"/>
          </a:xfrm>
          <a:prstGeom prst="rect">
            <a:avLst/>
          </a:prstGeom>
          <a:noFill/>
          <a:ln>
            <a:noFill/>
          </a:ln>
        </p:spPr>
        <p:txBody>
          <a:bodyPr wrap="square" rtlCol="0">
            <a:spAutoFit/>
          </a:bodyPr>
          <a:lstStyle/>
          <a:p>
            <a:r>
              <a:rPr lang="en-US" altLang="zh-CN" dirty="0" smtClean="0">
                <a:latin typeface="Times New Roman"/>
                <a:cs typeface="Times New Roman"/>
              </a:rPr>
              <a:t>The formation </a:t>
            </a:r>
            <a:r>
              <a:rPr lang="en-US" altLang="zh-CN" dirty="0">
                <a:latin typeface="Times New Roman"/>
                <a:cs typeface="Times New Roman"/>
              </a:rPr>
              <a:t>of one following edge </a:t>
            </a:r>
            <a:r>
              <a:rPr lang="en-US" altLang="zh-CN" dirty="0" smtClean="0">
                <a:latin typeface="Times New Roman"/>
                <a:cs typeface="Times New Roman"/>
              </a:rPr>
              <a:t>at time </a:t>
            </a:r>
            <a:r>
              <a:rPr lang="en-US" altLang="zh-CN" i="1" dirty="0" smtClean="0">
                <a:latin typeface="Times New Roman"/>
                <a:cs typeface="Times New Roman"/>
              </a:rPr>
              <a:t>t</a:t>
            </a:r>
            <a:r>
              <a:rPr lang="en-US" altLang="zh-CN" dirty="0" smtClean="0">
                <a:latin typeface="Times New Roman"/>
                <a:cs typeface="Times New Roman"/>
              </a:rPr>
              <a:t>’ </a:t>
            </a:r>
            <a:r>
              <a:rPr lang="en-US" altLang="zh-CN" dirty="0">
                <a:latin typeface="Times New Roman"/>
                <a:cs typeface="Times New Roman"/>
              </a:rPr>
              <a:t>actually may be </a:t>
            </a:r>
            <a:r>
              <a:rPr lang="en-US" altLang="zh-CN" dirty="0" smtClean="0">
                <a:latin typeface="Times New Roman"/>
                <a:cs typeface="Times New Roman"/>
              </a:rPr>
              <a:t>influenced </a:t>
            </a:r>
            <a:r>
              <a:rPr lang="en-US" altLang="zh-CN" dirty="0">
                <a:latin typeface="Times New Roman"/>
                <a:cs typeface="Times New Roman"/>
              </a:rPr>
              <a:t>by the formation of </a:t>
            </a:r>
            <a:r>
              <a:rPr lang="en-US" altLang="zh-CN" dirty="0" smtClean="0">
                <a:latin typeface="Times New Roman"/>
                <a:cs typeface="Times New Roman"/>
              </a:rPr>
              <a:t>multiple neighbor </a:t>
            </a:r>
            <a:r>
              <a:rPr lang="en-US" altLang="zh-CN" dirty="0">
                <a:latin typeface="Times New Roman"/>
                <a:cs typeface="Times New Roman"/>
              </a:rPr>
              <a:t>edges </a:t>
            </a:r>
            <a:r>
              <a:rPr lang="en-US" altLang="zh-CN" i="1" dirty="0">
                <a:latin typeface="Times New Roman"/>
                <a:cs typeface="Times New Roman"/>
              </a:rPr>
              <a:t>e</a:t>
            </a:r>
            <a:r>
              <a:rPr lang="en-US" altLang="zh-CN" baseline="-25000" dirty="0">
                <a:latin typeface="Times New Roman"/>
                <a:cs typeface="Times New Roman"/>
              </a:rPr>
              <a:t>BA1</a:t>
            </a:r>
            <a:r>
              <a:rPr lang="en-US" altLang="zh-CN" dirty="0">
                <a:latin typeface="Times New Roman"/>
                <a:cs typeface="Times New Roman"/>
              </a:rPr>
              <a:t> , </a:t>
            </a:r>
            <a:r>
              <a:rPr lang="en-US" altLang="zh-CN" i="1" dirty="0">
                <a:latin typeface="Times New Roman"/>
                <a:cs typeface="Times New Roman"/>
              </a:rPr>
              <a:t>e</a:t>
            </a:r>
            <a:r>
              <a:rPr lang="en-US" altLang="zh-CN" baseline="-25000" dirty="0">
                <a:latin typeface="Times New Roman"/>
                <a:cs typeface="Times New Roman"/>
              </a:rPr>
              <a:t>BA2</a:t>
            </a:r>
            <a:r>
              <a:rPr lang="en-US" altLang="zh-CN" dirty="0">
                <a:latin typeface="Times New Roman"/>
                <a:cs typeface="Times New Roman"/>
              </a:rPr>
              <a:t> and </a:t>
            </a:r>
            <a:r>
              <a:rPr lang="en-US" altLang="zh-CN" i="1" dirty="0" err="1">
                <a:latin typeface="Times New Roman"/>
                <a:cs typeface="Times New Roman"/>
              </a:rPr>
              <a:t>e</a:t>
            </a:r>
            <a:r>
              <a:rPr lang="en-US" altLang="zh-CN" baseline="-25000" dirty="0" err="1">
                <a:latin typeface="Times New Roman"/>
                <a:cs typeface="Times New Roman"/>
              </a:rPr>
              <a:t>AnC</a:t>
            </a:r>
            <a:r>
              <a:rPr lang="en-US" altLang="zh-CN" dirty="0">
                <a:latin typeface="Times New Roman"/>
                <a:cs typeface="Times New Roman"/>
              </a:rPr>
              <a:t> at time </a:t>
            </a:r>
            <a:r>
              <a:rPr lang="en-US" altLang="zh-CN" i="1" dirty="0" smtClean="0">
                <a:latin typeface="Times New Roman"/>
                <a:cs typeface="Times New Roman"/>
              </a:rPr>
              <a:t>t</a:t>
            </a:r>
            <a:r>
              <a:rPr lang="en-US" altLang="zh-CN" dirty="0" smtClean="0">
                <a:latin typeface="Times New Roman"/>
                <a:cs typeface="Times New Roman"/>
              </a:rPr>
              <a:t>.</a:t>
            </a:r>
            <a:endParaRPr kumimoji="1" lang="en-US" altLang="zh-CN" dirty="0" smtClean="0">
              <a:latin typeface="Times New Roman"/>
              <a:cs typeface="Times New Roman"/>
            </a:endParaRPr>
          </a:p>
        </p:txBody>
      </p:sp>
      <p:pic>
        <p:nvPicPr>
          <p:cNvPr id="8" name="图片 7"/>
          <p:cNvPicPr>
            <a:picLocks noChangeAspect="1"/>
          </p:cNvPicPr>
          <p:nvPr/>
        </p:nvPicPr>
        <p:blipFill>
          <a:blip r:embed="rId2" cstate="print"/>
          <a:stretch>
            <a:fillRect/>
          </a:stretch>
        </p:blipFill>
        <p:spPr>
          <a:xfrm>
            <a:off x="1733551" y="3657600"/>
            <a:ext cx="6342592" cy="1231900"/>
          </a:xfrm>
          <a:prstGeom prst="rect">
            <a:avLst/>
          </a:prstGeom>
        </p:spPr>
      </p:pic>
      <p:sp>
        <p:nvSpPr>
          <p:cNvPr id="9" name="矩形 8"/>
          <p:cNvSpPr/>
          <p:nvPr/>
        </p:nvSpPr>
        <p:spPr>
          <a:xfrm>
            <a:off x="2889250" y="4004548"/>
            <a:ext cx="2724150" cy="762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6972723" y="4014708"/>
            <a:ext cx="1117177" cy="7213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2977303" y="4812268"/>
            <a:ext cx="2559050" cy="369332"/>
          </a:xfrm>
          <a:prstGeom prst="rect">
            <a:avLst/>
          </a:prstGeom>
          <a:noFill/>
        </p:spPr>
        <p:txBody>
          <a:bodyPr wrap="square" rtlCol="0">
            <a:spAutoFit/>
          </a:bodyPr>
          <a:lstStyle/>
          <a:p>
            <a:r>
              <a:rPr kumimoji="1" lang="en-US" altLang="zh-CN" dirty="0" smtClean="0"/>
              <a:t>The formed edges</a:t>
            </a:r>
            <a:endParaRPr kumimoji="1" lang="zh-CN" altLang="en-US" dirty="0"/>
          </a:p>
        </p:txBody>
      </p:sp>
      <p:sp>
        <p:nvSpPr>
          <p:cNvPr id="32" name="文本框 31"/>
          <p:cNvSpPr txBox="1"/>
          <p:nvPr/>
        </p:nvSpPr>
        <p:spPr>
          <a:xfrm>
            <a:off x="6191250" y="4812268"/>
            <a:ext cx="2559050" cy="369332"/>
          </a:xfrm>
          <a:prstGeom prst="rect">
            <a:avLst/>
          </a:prstGeom>
          <a:noFill/>
        </p:spPr>
        <p:txBody>
          <a:bodyPr wrap="square" rtlCol="0">
            <a:spAutoFit/>
          </a:bodyPr>
          <a:lstStyle/>
          <a:p>
            <a:r>
              <a:rPr kumimoji="1" lang="en-US" altLang="zh-CN" dirty="0" smtClean="0"/>
              <a:t>The unformed edges</a:t>
            </a:r>
            <a:endParaRPr kumimoji="1" lang="zh-CN" altLang="en-US" dirty="0"/>
          </a:p>
        </p:txBody>
      </p:sp>
      <p:sp>
        <p:nvSpPr>
          <p:cNvPr id="29" name="矩形 28"/>
          <p:cNvSpPr/>
          <p:nvPr/>
        </p:nvSpPr>
        <p:spPr>
          <a:xfrm>
            <a:off x="3136900" y="2286004"/>
            <a:ext cx="5943600" cy="646331"/>
          </a:xfrm>
          <a:prstGeom prst="rect">
            <a:avLst/>
          </a:prstGeom>
        </p:spPr>
        <p:txBody>
          <a:bodyPr wrap="square">
            <a:spAutoFit/>
          </a:bodyPr>
          <a:lstStyle/>
          <a:p>
            <a:r>
              <a:rPr lang="en-US" altLang="zh-CN" dirty="0" smtClean="0">
                <a:latin typeface="Times New Roman"/>
                <a:cs typeface="Times New Roman"/>
              </a:rPr>
              <a:t>We assume the neighbor </a:t>
            </a:r>
            <a:r>
              <a:rPr lang="en-US" altLang="zh-CN" dirty="0">
                <a:latin typeface="Times New Roman"/>
                <a:cs typeface="Times New Roman"/>
              </a:rPr>
              <a:t>edges activated </a:t>
            </a:r>
            <a:r>
              <a:rPr lang="en-US" altLang="zh-CN" dirty="0" smtClean="0">
                <a:latin typeface="Times New Roman"/>
                <a:cs typeface="Times New Roman"/>
              </a:rPr>
              <a:t>at time </a:t>
            </a:r>
            <a:r>
              <a:rPr lang="en-US" altLang="zh-CN" i="1" dirty="0" smtClean="0">
                <a:latin typeface="Times New Roman"/>
                <a:cs typeface="Times New Roman"/>
              </a:rPr>
              <a:t>t</a:t>
            </a:r>
            <a:r>
              <a:rPr lang="en-US" altLang="zh-CN" dirty="0" smtClean="0">
                <a:latin typeface="Times New Roman"/>
                <a:cs typeface="Times New Roman"/>
              </a:rPr>
              <a:t> independently </a:t>
            </a:r>
            <a:r>
              <a:rPr lang="en-US" altLang="zh-CN" dirty="0">
                <a:latin typeface="Times New Roman"/>
                <a:cs typeface="Times New Roman"/>
              </a:rPr>
              <a:t>trigger </a:t>
            </a:r>
            <a:r>
              <a:rPr lang="en-US" altLang="zh-CN" dirty="0" smtClean="0">
                <a:latin typeface="Times New Roman"/>
                <a:cs typeface="Times New Roman"/>
              </a:rPr>
              <a:t>a new edge.</a:t>
            </a:r>
            <a:endParaRPr lang="zh-CN" altLang="en-US" dirty="0">
              <a:latin typeface="Times New Roman"/>
              <a:cs typeface="Times New Roman"/>
            </a:endParaRPr>
          </a:p>
        </p:txBody>
      </p:sp>
      <p:sp>
        <p:nvSpPr>
          <p:cNvPr id="31" name="下箭头 30"/>
          <p:cNvSpPr/>
          <p:nvPr/>
        </p:nvSpPr>
        <p:spPr>
          <a:xfrm>
            <a:off x="5035550" y="3048000"/>
            <a:ext cx="6604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a:off x="2806700" y="3598189"/>
            <a:ext cx="6273800" cy="369332"/>
          </a:xfrm>
          <a:prstGeom prst="rect">
            <a:avLst/>
          </a:prstGeom>
          <a:noFill/>
        </p:spPr>
        <p:txBody>
          <a:bodyPr wrap="square" rtlCol="0">
            <a:spAutoFit/>
          </a:bodyPr>
          <a:lstStyle/>
          <a:p>
            <a:r>
              <a:rPr kumimoji="1" lang="en-US" altLang="zh-CN" dirty="0" smtClean="0"/>
              <a:t>The generative model FCM (Following cascaded model)</a:t>
            </a:r>
            <a:endParaRPr kumimoji="1" lang="zh-CN" altLang="en-US" dirty="0"/>
          </a:p>
        </p:txBody>
      </p:sp>
      <p:pic>
        <p:nvPicPr>
          <p:cNvPr id="3" name="图片 2"/>
          <p:cNvPicPr>
            <a:picLocks noChangeAspect="1"/>
          </p:cNvPicPr>
          <p:nvPr/>
        </p:nvPicPr>
        <p:blipFill>
          <a:blip r:embed="rId3"/>
          <a:stretch>
            <a:fillRect/>
          </a:stretch>
        </p:blipFill>
        <p:spPr>
          <a:xfrm>
            <a:off x="1733550" y="5199759"/>
            <a:ext cx="6356350" cy="1201045"/>
          </a:xfrm>
          <a:prstGeom prst="rect">
            <a:avLst/>
          </a:prstGeom>
        </p:spPr>
      </p:pic>
      <p:pic>
        <p:nvPicPr>
          <p:cNvPr id="4" name="图片 3"/>
          <p:cNvPicPr>
            <a:picLocks noChangeAspect="1"/>
          </p:cNvPicPr>
          <p:nvPr/>
        </p:nvPicPr>
        <p:blipFill>
          <a:blip r:embed="rId4"/>
          <a:stretch>
            <a:fillRect/>
          </a:stretch>
        </p:blipFill>
        <p:spPr>
          <a:xfrm>
            <a:off x="412751" y="1981200"/>
            <a:ext cx="2266372" cy="1905000"/>
          </a:xfrm>
          <a:prstGeom prst="rect">
            <a:avLst/>
          </a:prstGeom>
        </p:spPr>
      </p:pic>
    </p:spTree>
    <p:extLst>
      <p:ext uri="{BB962C8B-B14F-4D97-AF65-F5344CB8AC3E}">
        <p14:creationId xmlns:p14="http://schemas.microsoft.com/office/powerpoint/2010/main" val="1344716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Parameter Estimation</a:t>
            </a:r>
            <a:endParaRPr kumimoji="1" lang="zh-CN" altLang="en-US" dirty="0"/>
          </a:p>
        </p:txBody>
      </p:sp>
      <p:sp>
        <p:nvSpPr>
          <p:cNvPr id="4" name="矩形 3"/>
          <p:cNvSpPr/>
          <p:nvPr/>
        </p:nvSpPr>
        <p:spPr>
          <a:xfrm>
            <a:off x="577850" y="1295401"/>
            <a:ext cx="8997950" cy="1077218"/>
          </a:xfrm>
          <a:prstGeom prst="rect">
            <a:avLst/>
          </a:prstGeom>
        </p:spPr>
        <p:txBody>
          <a:bodyPr wrap="square">
            <a:spAutoFit/>
          </a:bodyPr>
          <a:lstStyle/>
          <a:p>
            <a:pPr marL="285750" indent="-285750">
              <a:buFont typeface="Arial"/>
              <a:buChar char="•"/>
            </a:pPr>
            <a:r>
              <a:rPr lang="en-US" altLang="zh-CN" sz="1600" dirty="0" smtClean="0"/>
              <a:t>We exact 24</a:t>
            </a:r>
            <a:r>
              <a:rPr lang="en-US" altLang="zh-CN" sz="1600" dirty="0"/>
              <a:t>*8 features </a:t>
            </a:r>
            <a:r>
              <a:rPr lang="en-US" altLang="zh-CN" sz="1600" dirty="0" smtClean="0"/>
              <a:t>from the neighbor edges of each edge </a:t>
            </a:r>
            <a:r>
              <a:rPr lang="en-US" altLang="zh-CN" sz="1600" dirty="0"/>
              <a:t>pair (</a:t>
            </a:r>
            <a:r>
              <a:rPr lang="en-US" altLang="zh-CN" sz="1600" dirty="0" err="1" smtClean="0"/>
              <a:t>e,e</a:t>
            </a:r>
            <a:r>
              <a:rPr lang="en-US" altLang="zh-CN" sz="1600" dirty="0" smtClean="0"/>
              <a:t>’)</a:t>
            </a:r>
          </a:p>
          <a:p>
            <a:pPr marL="742950" lvl="1" indent="-285750">
              <a:buFont typeface="Arial"/>
              <a:buChar char="•"/>
            </a:pPr>
            <a:r>
              <a:rPr lang="en-US" altLang="zh-CN" sz="1600" dirty="0" smtClean="0"/>
              <a:t>24 </a:t>
            </a:r>
            <a:r>
              <a:rPr lang="en-US" altLang="zh-CN" sz="1600" dirty="0">
                <a:solidFill>
                  <a:srgbClr val="FF0000"/>
                </a:solidFill>
              </a:rPr>
              <a:t>triad structures </a:t>
            </a:r>
            <a:r>
              <a:rPr lang="en-US" altLang="zh-CN" sz="1600" dirty="0"/>
              <a:t>and 8 </a:t>
            </a:r>
            <a:r>
              <a:rPr lang="en-US" altLang="zh-CN" sz="1600" dirty="0">
                <a:solidFill>
                  <a:srgbClr val="FF0000"/>
                </a:solidFill>
              </a:rPr>
              <a:t>triad </a:t>
            </a:r>
            <a:r>
              <a:rPr lang="en-US" altLang="zh-CN" sz="1600" dirty="0" smtClean="0">
                <a:solidFill>
                  <a:srgbClr val="FF0000"/>
                </a:solidFill>
              </a:rPr>
              <a:t>statuses</a:t>
            </a:r>
            <a:endParaRPr lang="zh-CN" altLang="en-US" sz="1600" dirty="0">
              <a:solidFill>
                <a:srgbClr val="FF0000"/>
              </a:solidFill>
            </a:endParaRPr>
          </a:p>
          <a:p>
            <a:pPr marL="285750" indent="-285750">
              <a:buFont typeface="Arial"/>
              <a:buChar char="•"/>
            </a:pPr>
            <a:r>
              <a:rPr lang="en-US" altLang="zh-CN" sz="1600" dirty="0" smtClean="0"/>
              <a:t>We </a:t>
            </a:r>
            <a:r>
              <a:rPr lang="en-US" altLang="zh-CN" sz="1600" dirty="0"/>
              <a:t>aggregate </a:t>
            </a:r>
            <a:r>
              <a:rPr lang="en-US" altLang="zh-CN" sz="1600" dirty="0" smtClean="0"/>
              <a:t>different pairs </a:t>
            </a:r>
            <a:r>
              <a:rPr lang="en-US" altLang="zh-CN" sz="1600" dirty="0"/>
              <a:t>with same features </a:t>
            </a:r>
            <a:r>
              <a:rPr lang="en-US" altLang="zh-CN" sz="1600" dirty="0" smtClean="0"/>
              <a:t>together and estimate the probabilities associated to 24</a:t>
            </a:r>
            <a:r>
              <a:rPr lang="en-US" altLang="zh-CN" sz="1600" dirty="0"/>
              <a:t>*</a:t>
            </a:r>
            <a:r>
              <a:rPr lang="en-US" altLang="zh-CN" sz="1600" dirty="0" smtClean="0"/>
              <a:t>8 triads.</a:t>
            </a:r>
          </a:p>
        </p:txBody>
      </p:sp>
      <p:pic>
        <p:nvPicPr>
          <p:cNvPr id="7" name="内容占位符 6"/>
          <p:cNvPicPr>
            <a:picLocks noGrp="1" noChangeAspect="1"/>
          </p:cNvPicPr>
          <p:nvPr>
            <p:ph idx="1"/>
          </p:nvPr>
        </p:nvPicPr>
        <p:blipFill rotWithShape="1">
          <a:blip r:embed="rId2"/>
          <a:srcRect t="1984" b="2228"/>
          <a:stretch/>
        </p:blipFill>
        <p:spPr>
          <a:xfrm>
            <a:off x="1651000" y="5370111"/>
            <a:ext cx="5943600" cy="1106890"/>
          </a:xfrm>
        </p:spPr>
      </p:pic>
      <p:pic>
        <p:nvPicPr>
          <p:cNvPr id="9" name="图片 8"/>
          <p:cNvPicPr>
            <a:picLocks noChangeAspect="1"/>
          </p:cNvPicPr>
          <p:nvPr/>
        </p:nvPicPr>
        <p:blipFill>
          <a:blip r:embed="rId3"/>
          <a:stretch>
            <a:fillRect/>
          </a:stretch>
        </p:blipFill>
        <p:spPr>
          <a:xfrm>
            <a:off x="990600" y="2971804"/>
            <a:ext cx="7677150" cy="2097055"/>
          </a:xfrm>
          <a:prstGeom prst="rect">
            <a:avLst/>
          </a:prstGeom>
        </p:spPr>
      </p:pic>
      <p:pic>
        <p:nvPicPr>
          <p:cNvPr id="11" name="图片 10"/>
          <p:cNvPicPr>
            <a:picLocks noChangeAspect="1"/>
          </p:cNvPicPr>
          <p:nvPr/>
        </p:nvPicPr>
        <p:blipFill>
          <a:blip r:embed="rId4"/>
          <a:stretch>
            <a:fillRect/>
          </a:stretch>
        </p:blipFill>
        <p:spPr>
          <a:xfrm>
            <a:off x="5283200" y="4249881"/>
            <a:ext cx="2559050" cy="680501"/>
          </a:xfrm>
          <a:prstGeom prst="rect">
            <a:avLst/>
          </a:prstGeom>
        </p:spPr>
      </p:pic>
      <p:pic>
        <p:nvPicPr>
          <p:cNvPr id="12" name="图片 11"/>
          <p:cNvPicPr>
            <a:picLocks noChangeAspect="1"/>
          </p:cNvPicPr>
          <p:nvPr/>
        </p:nvPicPr>
        <p:blipFill>
          <a:blip r:embed="rId5"/>
          <a:stretch>
            <a:fillRect/>
          </a:stretch>
        </p:blipFill>
        <p:spPr>
          <a:xfrm>
            <a:off x="5339877" y="3826822"/>
            <a:ext cx="2337274" cy="533400"/>
          </a:xfrm>
          <a:prstGeom prst="rect">
            <a:avLst/>
          </a:prstGeom>
        </p:spPr>
      </p:pic>
      <p:pic>
        <p:nvPicPr>
          <p:cNvPr id="13" name="图片 12"/>
          <p:cNvPicPr>
            <a:picLocks noChangeAspect="1"/>
          </p:cNvPicPr>
          <p:nvPr/>
        </p:nvPicPr>
        <p:blipFill>
          <a:blip r:embed="rId6"/>
          <a:stretch>
            <a:fillRect/>
          </a:stretch>
        </p:blipFill>
        <p:spPr>
          <a:xfrm>
            <a:off x="2311400" y="2362200"/>
            <a:ext cx="1485900" cy="393700"/>
          </a:xfrm>
          <a:prstGeom prst="rect">
            <a:avLst/>
          </a:prstGeom>
          <a:ln>
            <a:solidFill>
              <a:srgbClr val="000000"/>
            </a:solidFill>
          </a:ln>
        </p:spPr>
      </p:pic>
      <p:pic>
        <p:nvPicPr>
          <p:cNvPr id="14" name="图片 13"/>
          <p:cNvPicPr>
            <a:picLocks noChangeAspect="1"/>
          </p:cNvPicPr>
          <p:nvPr/>
        </p:nvPicPr>
        <p:blipFill>
          <a:blip r:embed="rId7"/>
          <a:stretch>
            <a:fillRect/>
          </a:stretch>
        </p:blipFill>
        <p:spPr>
          <a:xfrm>
            <a:off x="5283201" y="2362200"/>
            <a:ext cx="1334558" cy="381000"/>
          </a:xfrm>
          <a:prstGeom prst="rect">
            <a:avLst/>
          </a:prstGeom>
          <a:ln>
            <a:solidFill>
              <a:srgbClr val="000000"/>
            </a:solidFill>
          </a:ln>
        </p:spPr>
      </p:pic>
      <p:sp>
        <p:nvSpPr>
          <p:cNvPr id="15" name="右箭头 14"/>
          <p:cNvSpPr/>
          <p:nvPr/>
        </p:nvSpPr>
        <p:spPr>
          <a:xfrm>
            <a:off x="4127500" y="2438400"/>
            <a:ext cx="6604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529154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Experiments</a:t>
            </a:r>
            <a:endParaRPr kumimoji="1" lang="zh-CN" altLang="en-US" dirty="0"/>
          </a:p>
        </p:txBody>
      </p:sp>
      <p:sp>
        <p:nvSpPr>
          <p:cNvPr id="3" name="内容占位符 2"/>
          <p:cNvSpPr>
            <a:spLocks noGrp="1"/>
          </p:cNvSpPr>
          <p:nvPr>
            <p:ph idx="1"/>
          </p:nvPr>
        </p:nvSpPr>
        <p:spPr>
          <a:xfrm>
            <a:off x="350841" y="1219201"/>
            <a:ext cx="9139237" cy="4906962"/>
          </a:xfrm>
        </p:spPr>
        <p:txBody>
          <a:bodyPr/>
          <a:lstStyle/>
          <a:p>
            <a:r>
              <a:rPr kumimoji="1" lang="en-US" altLang="zh-CN" sz="2800" dirty="0" smtClean="0"/>
              <a:t>Improving </a:t>
            </a:r>
            <a:r>
              <a:rPr kumimoji="1" lang="en-US" altLang="zh-CN" sz="2800" dirty="0"/>
              <a:t>l</a:t>
            </a:r>
            <a:r>
              <a:rPr kumimoji="1" lang="en-US" altLang="zh-CN" sz="2800" dirty="0" smtClean="0"/>
              <a:t>ink prediction</a:t>
            </a:r>
          </a:p>
          <a:p>
            <a:pPr lvl="1"/>
            <a:r>
              <a:rPr lang="en-US" altLang="zh-CN" sz="2400" dirty="0"/>
              <a:t>L</a:t>
            </a:r>
            <a:r>
              <a:rPr lang="en-US" altLang="zh-CN" sz="2400" dirty="0" smtClean="0"/>
              <a:t>ink </a:t>
            </a:r>
            <a:r>
              <a:rPr lang="en-US" altLang="zh-CN" sz="2400" dirty="0"/>
              <a:t>formation </a:t>
            </a:r>
            <a:r>
              <a:rPr lang="en-US" altLang="zh-CN" sz="2400" dirty="0" smtClean="0"/>
              <a:t>is used to </a:t>
            </a:r>
            <a:r>
              <a:rPr lang="en-US" altLang="zh-CN" sz="2400" dirty="0"/>
              <a:t>verify the </a:t>
            </a:r>
            <a:r>
              <a:rPr lang="en-US" altLang="zh-CN" sz="2400" dirty="0" smtClean="0"/>
              <a:t>the influence probabilities learned by FCM. </a:t>
            </a:r>
          </a:p>
          <a:p>
            <a:pPr lvl="1"/>
            <a:r>
              <a:rPr lang="en-US" altLang="zh-CN" sz="2400" dirty="0" smtClean="0"/>
              <a:t>A model has a good performance If it can </a:t>
            </a:r>
            <a:r>
              <a:rPr lang="en-US" altLang="zh-CN" sz="2400" dirty="0"/>
              <a:t>best recover the process </a:t>
            </a:r>
            <a:r>
              <a:rPr lang="en-US" altLang="zh-CN" sz="2400" dirty="0" smtClean="0"/>
              <a:t>of link </a:t>
            </a:r>
            <a:r>
              <a:rPr lang="en-US" altLang="zh-CN" sz="2400" dirty="0"/>
              <a:t>formation over </a:t>
            </a:r>
            <a:r>
              <a:rPr lang="en-US" altLang="zh-CN" sz="2400" dirty="0" smtClean="0"/>
              <a:t>time.</a:t>
            </a:r>
          </a:p>
          <a:p>
            <a:pPr lvl="1"/>
            <a:r>
              <a:rPr kumimoji="1" lang="en-US" altLang="zh-CN" sz="2400" dirty="0" smtClean="0"/>
              <a:t>Link formation is modeled as both classification and ranking problem.</a:t>
            </a:r>
          </a:p>
          <a:p>
            <a:r>
              <a:rPr kumimoji="1" lang="en-US" altLang="zh-CN" sz="2800" dirty="0" smtClean="0"/>
              <a:t>Comparison methods</a:t>
            </a:r>
          </a:p>
          <a:p>
            <a:pPr lvl="1"/>
            <a:r>
              <a:rPr kumimoji="1" lang="en-US" altLang="zh-CN" sz="2400" dirty="0" smtClean="0"/>
              <a:t>FCM (our approach)</a:t>
            </a:r>
          </a:p>
          <a:p>
            <a:pPr lvl="1"/>
            <a:r>
              <a:rPr kumimoji="1" lang="en-US" altLang="zh-CN" sz="2400" dirty="0" smtClean="0"/>
              <a:t>CF</a:t>
            </a:r>
          </a:p>
          <a:p>
            <a:pPr lvl="1"/>
            <a:r>
              <a:rPr kumimoji="1" lang="en-US" altLang="zh-CN" sz="2400" dirty="0" smtClean="0"/>
              <a:t>Katz</a:t>
            </a:r>
          </a:p>
          <a:p>
            <a:pPr lvl="1"/>
            <a:r>
              <a:rPr kumimoji="1" lang="en-US" altLang="zh-CN" sz="2400" dirty="0" err="1" smtClean="0"/>
              <a:t>SimRank</a:t>
            </a:r>
            <a:endParaRPr kumimoji="1" lang="en-US" altLang="zh-CN" sz="2400" dirty="0" smtClean="0"/>
          </a:p>
          <a:p>
            <a:pPr lvl="1"/>
            <a:endParaRPr kumimoji="1" lang="zh-CN" altLang="en-US" dirty="0"/>
          </a:p>
        </p:txBody>
      </p:sp>
    </p:spTree>
    <p:extLst>
      <p:ext uri="{BB962C8B-B14F-4D97-AF65-F5344CB8AC3E}">
        <p14:creationId xmlns:p14="http://schemas.microsoft.com/office/powerpoint/2010/main" val="4290466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Link Prediction Performance</a:t>
            </a:r>
            <a:endParaRPr kumimoji="1" lang="zh-CN" altLang="en-US" dirty="0"/>
          </a:p>
        </p:txBody>
      </p:sp>
      <p:pic>
        <p:nvPicPr>
          <p:cNvPr id="5" name="图片 4"/>
          <p:cNvPicPr>
            <a:picLocks noChangeAspect="1"/>
          </p:cNvPicPr>
          <p:nvPr/>
        </p:nvPicPr>
        <p:blipFill>
          <a:blip r:embed="rId2" cstate="print"/>
          <a:stretch>
            <a:fillRect/>
          </a:stretch>
        </p:blipFill>
        <p:spPr>
          <a:xfrm>
            <a:off x="495303" y="4495800"/>
            <a:ext cx="5558487" cy="1295400"/>
          </a:xfrm>
          <a:prstGeom prst="rect">
            <a:avLst/>
          </a:prstGeom>
        </p:spPr>
      </p:pic>
      <p:sp>
        <p:nvSpPr>
          <p:cNvPr id="6" name="文本框 5"/>
          <p:cNvSpPr txBox="1"/>
          <p:nvPr/>
        </p:nvSpPr>
        <p:spPr>
          <a:xfrm>
            <a:off x="742950" y="3810001"/>
            <a:ext cx="3632200" cy="369332"/>
          </a:xfrm>
          <a:prstGeom prst="rect">
            <a:avLst/>
          </a:prstGeom>
          <a:noFill/>
        </p:spPr>
        <p:txBody>
          <a:bodyPr wrap="square" rtlCol="0">
            <a:spAutoFit/>
          </a:bodyPr>
          <a:lstStyle/>
          <a:p>
            <a:r>
              <a:rPr kumimoji="1" lang="en-US" altLang="zh-CN" dirty="0" smtClean="0"/>
              <a:t>Link </a:t>
            </a:r>
            <a:r>
              <a:rPr kumimoji="1" lang="en-US" altLang="zh-CN" dirty="0" err="1" smtClean="0"/>
              <a:t>predction</a:t>
            </a:r>
            <a:r>
              <a:rPr kumimoji="1" lang="en-US" altLang="zh-CN" dirty="0" smtClean="0"/>
              <a:t> as classification</a:t>
            </a:r>
            <a:endParaRPr kumimoji="1" lang="zh-CN" altLang="en-US" dirty="0"/>
          </a:p>
        </p:txBody>
      </p:sp>
      <p:sp>
        <p:nvSpPr>
          <p:cNvPr id="7" name="文本框 6"/>
          <p:cNvSpPr txBox="1"/>
          <p:nvPr/>
        </p:nvSpPr>
        <p:spPr>
          <a:xfrm>
            <a:off x="742950" y="5867401"/>
            <a:ext cx="3054350" cy="369332"/>
          </a:xfrm>
          <a:prstGeom prst="rect">
            <a:avLst/>
          </a:prstGeom>
          <a:noFill/>
        </p:spPr>
        <p:txBody>
          <a:bodyPr wrap="square" rtlCol="0">
            <a:spAutoFit/>
          </a:bodyPr>
          <a:lstStyle/>
          <a:p>
            <a:r>
              <a:rPr kumimoji="1" lang="en-US" altLang="zh-CN" dirty="0" smtClean="0"/>
              <a:t>Link formation as ranking</a:t>
            </a:r>
            <a:endParaRPr kumimoji="1" lang="zh-CN" altLang="en-US" dirty="0"/>
          </a:p>
        </p:txBody>
      </p:sp>
      <p:sp>
        <p:nvSpPr>
          <p:cNvPr id="8" name="矩形 7"/>
          <p:cNvSpPr/>
          <p:nvPr/>
        </p:nvSpPr>
        <p:spPr>
          <a:xfrm>
            <a:off x="4622800" y="1447804"/>
            <a:ext cx="4953000" cy="830997"/>
          </a:xfrm>
          <a:prstGeom prst="rect">
            <a:avLst/>
          </a:prstGeom>
        </p:spPr>
        <p:txBody>
          <a:bodyPr>
            <a:spAutoFit/>
          </a:bodyPr>
          <a:lstStyle/>
          <a:p>
            <a:r>
              <a:rPr lang="en-US" altLang="zh-CN" sz="1600" dirty="0" smtClean="0"/>
              <a:t>SVN, LRC, and FCM all use </a:t>
            </a:r>
            <a:r>
              <a:rPr lang="en-US" altLang="zh-CN" sz="1600" dirty="0"/>
              <a:t>the same features except that FCM </a:t>
            </a:r>
            <a:r>
              <a:rPr lang="en-US" altLang="zh-CN" sz="1600" dirty="0" smtClean="0"/>
              <a:t>considers </a:t>
            </a:r>
            <a:r>
              <a:rPr lang="en-US" altLang="zh-CN" sz="1600" dirty="0"/>
              <a:t>the </a:t>
            </a:r>
            <a:r>
              <a:rPr lang="en-US" altLang="zh-CN" sz="1600" dirty="0" smtClean="0"/>
              <a:t>diffusion </a:t>
            </a:r>
            <a:r>
              <a:rPr lang="en-US" altLang="zh-CN" sz="1600" dirty="0"/>
              <a:t>process of following </a:t>
            </a:r>
            <a:r>
              <a:rPr lang="en-US" altLang="zh-CN" sz="1600" dirty="0" smtClean="0"/>
              <a:t>influence.</a:t>
            </a:r>
            <a:endParaRPr lang="zh-CN" altLang="en-US" sz="1600" dirty="0"/>
          </a:p>
        </p:txBody>
      </p:sp>
      <p:sp>
        <p:nvSpPr>
          <p:cNvPr id="9" name="矩形 8"/>
          <p:cNvSpPr/>
          <p:nvPr/>
        </p:nvSpPr>
        <p:spPr>
          <a:xfrm>
            <a:off x="6191250" y="4495801"/>
            <a:ext cx="3549650" cy="1361912"/>
          </a:xfrm>
          <a:prstGeom prst="rect">
            <a:avLst/>
          </a:prstGeom>
        </p:spPr>
        <p:txBody>
          <a:bodyPr wrap="square">
            <a:spAutoFit/>
          </a:bodyPr>
          <a:lstStyle/>
          <a:p>
            <a:r>
              <a:rPr lang="en-US" altLang="zh-CN" sz="1600" dirty="0" smtClean="0"/>
              <a:t>CF, </a:t>
            </a:r>
            <a:r>
              <a:rPr lang="en-US" altLang="zh-CN" sz="1600" dirty="0" err="1" smtClean="0"/>
              <a:t>SimRank</a:t>
            </a:r>
            <a:r>
              <a:rPr lang="en-US" altLang="zh-CN" sz="1600" dirty="0" smtClean="0"/>
              <a:t> and Katz ignore </a:t>
            </a:r>
            <a:r>
              <a:rPr lang="en-US" altLang="zh-CN" sz="1600" dirty="0"/>
              <a:t>the </a:t>
            </a:r>
            <a:r>
              <a:rPr lang="en-US" altLang="zh-CN" sz="1600" dirty="0" smtClean="0"/>
              <a:t>dynamic </a:t>
            </a:r>
            <a:r>
              <a:rPr lang="en-US" altLang="zh-CN" sz="1600" dirty="0"/>
              <a:t>evolution of the </a:t>
            </a:r>
            <a:r>
              <a:rPr lang="en-US" altLang="zh-CN" sz="1600" dirty="0" smtClean="0"/>
              <a:t>network structure </a:t>
            </a:r>
            <a:r>
              <a:rPr lang="en-US" altLang="zh-CN" sz="1600" dirty="0"/>
              <a:t>(e.g., an edge newly formed at t may trigger </a:t>
            </a:r>
            <a:r>
              <a:rPr lang="en-US" altLang="zh-CN" sz="1600" dirty="0" smtClean="0"/>
              <a:t>the neighbor </a:t>
            </a:r>
            <a:r>
              <a:rPr lang="en-US" altLang="zh-CN" sz="1600" dirty="0"/>
              <a:t>edges at </a:t>
            </a:r>
            <a:r>
              <a:rPr lang="en-US" altLang="zh-CN" sz="1600" dirty="0" smtClean="0"/>
              <a:t>t’)</a:t>
            </a:r>
            <a:r>
              <a:rPr lang="en-US" altLang="zh-CN" sz="1600" dirty="0"/>
              <a:t>.</a:t>
            </a:r>
            <a:endParaRPr lang="zh-CN" altLang="en-US" sz="1600" dirty="0"/>
          </a:p>
        </p:txBody>
      </p:sp>
      <p:pic>
        <p:nvPicPr>
          <p:cNvPr id="3" name="图片 2"/>
          <p:cNvPicPr>
            <a:picLocks noChangeAspect="1"/>
          </p:cNvPicPr>
          <p:nvPr/>
        </p:nvPicPr>
        <p:blipFill>
          <a:blip r:embed="rId3"/>
          <a:stretch>
            <a:fillRect/>
          </a:stretch>
        </p:blipFill>
        <p:spPr>
          <a:xfrm>
            <a:off x="577851" y="914400"/>
            <a:ext cx="4017368" cy="2819400"/>
          </a:xfrm>
          <a:prstGeom prst="rect">
            <a:avLst/>
          </a:prstGeom>
        </p:spPr>
      </p:pic>
    </p:spTree>
    <p:extLst>
      <p:ext uri="{BB962C8B-B14F-4D97-AF65-F5344CB8AC3E}">
        <p14:creationId xmlns:p14="http://schemas.microsoft.com/office/powerpoint/2010/main" val="1422300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4|4.8"/>
</p:tagLst>
</file>

<file path=ppt/tags/tag10.xml><?xml version="1.0" encoding="utf-8"?>
<p:tagLst xmlns:a="http://schemas.openxmlformats.org/drawingml/2006/main" xmlns:r="http://schemas.openxmlformats.org/officeDocument/2006/relationships" xmlns:p="http://schemas.openxmlformats.org/presentationml/2006/main">
  <p:tag name="TIMING" val="|2.1|3.3|3.4"/>
</p:tagLst>
</file>

<file path=ppt/tags/tag11.xml><?xml version="1.0" encoding="utf-8"?>
<p:tagLst xmlns:a="http://schemas.openxmlformats.org/drawingml/2006/main" xmlns:r="http://schemas.openxmlformats.org/officeDocument/2006/relationships" xmlns:p="http://schemas.openxmlformats.org/presentationml/2006/main">
  <p:tag name="TIMING" val="|25.8"/>
</p:tagLst>
</file>

<file path=ppt/tags/tag12.xml><?xml version="1.0" encoding="utf-8"?>
<p:tagLst xmlns:a="http://schemas.openxmlformats.org/drawingml/2006/main" xmlns:r="http://schemas.openxmlformats.org/officeDocument/2006/relationships" xmlns:p="http://schemas.openxmlformats.org/presentationml/2006/main">
  <p:tag name="TIMING" val="|16.7|1.8|2.2|2.9|2.9"/>
</p:tagLst>
</file>

<file path=ppt/tags/tag13.xml><?xml version="1.0" encoding="utf-8"?>
<p:tagLst xmlns:a="http://schemas.openxmlformats.org/drawingml/2006/main" xmlns:r="http://schemas.openxmlformats.org/officeDocument/2006/relationships" xmlns:p="http://schemas.openxmlformats.org/presentationml/2006/main">
  <p:tag name="TIMING" val="|20.3|27|13.9|10.5|8.6|8.2|8|7.5"/>
</p:tagLst>
</file>

<file path=ppt/tags/tag14.xml><?xml version="1.0" encoding="utf-8"?>
<p:tagLst xmlns:a="http://schemas.openxmlformats.org/drawingml/2006/main" xmlns:r="http://schemas.openxmlformats.org/officeDocument/2006/relationships" xmlns:p="http://schemas.openxmlformats.org/presentationml/2006/main">
  <p:tag name="TIMING" val="|6.7|3.5|15.1|5.2"/>
</p:tagLst>
</file>

<file path=ppt/tags/tag15.xml><?xml version="1.0" encoding="utf-8"?>
<p:tagLst xmlns:a="http://schemas.openxmlformats.org/drawingml/2006/main" xmlns:r="http://schemas.openxmlformats.org/officeDocument/2006/relationships" xmlns:p="http://schemas.openxmlformats.org/presentationml/2006/main">
  <p:tag name="TIMING" val="|16|3.4|4.8"/>
</p:tagLst>
</file>

<file path=ppt/tags/tag16.xml><?xml version="1.0" encoding="utf-8"?>
<p:tagLst xmlns:a="http://schemas.openxmlformats.org/drawingml/2006/main" xmlns:r="http://schemas.openxmlformats.org/officeDocument/2006/relationships" xmlns:p="http://schemas.openxmlformats.org/presentationml/2006/main">
  <p:tag name="TIMING" val="|16|3.4|4.8"/>
</p:tagLst>
</file>

<file path=ppt/tags/tag17.xml><?xml version="1.0" encoding="utf-8"?>
<p:tagLst xmlns:a="http://schemas.openxmlformats.org/drawingml/2006/main" xmlns:r="http://schemas.openxmlformats.org/officeDocument/2006/relationships" xmlns:p="http://schemas.openxmlformats.org/presentationml/2006/main">
  <p:tag name="TIMING" val="|16|3.4|4.8"/>
</p:tagLst>
</file>

<file path=ppt/tags/tag18.xml><?xml version="1.0" encoding="utf-8"?>
<p:tagLst xmlns:a="http://schemas.openxmlformats.org/drawingml/2006/main" xmlns:r="http://schemas.openxmlformats.org/officeDocument/2006/relationships" xmlns:p="http://schemas.openxmlformats.org/presentationml/2006/main">
  <p:tag name="TIMING" val="|4.2|3.2|1.2|2|2"/>
</p:tagLst>
</file>

<file path=ppt/tags/tag19.xml><?xml version="1.0" encoding="utf-8"?>
<p:tagLst xmlns:a="http://schemas.openxmlformats.org/drawingml/2006/main" xmlns:r="http://schemas.openxmlformats.org/officeDocument/2006/relationships" xmlns:p="http://schemas.openxmlformats.org/presentationml/2006/main">
  <p:tag name="TIMING" val="|37.4|3.1|52.9"/>
</p:tagLst>
</file>

<file path=ppt/tags/tag2.xml><?xml version="1.0" encoding="utf-8"?>
<p:tagLst xmlns:a="http://schemas.openxmlformats.org/drawingml/2006/main" xmlns:r="http://schemas.openxmlformats.org/officeDocument/2006/relationships" xmlns:p="http://schemas.openxmlformats.org/presentationml/2006/main">
  <p:tag name="TIMING" val="|4.2|3.2|1.2|2|2"/>
</p:tagLst>
</file>

<file path=ppt/tags/tag20.xml><?xml version="1.0" encoding="utf-8"?>
<p:tagLst xmlns:a="http://schemas.openxmlformats.org/drawingml/2006/main" xmlns:r="http://schemas.openxmlformats.org/officeDocument/2006/relationships" xmlns:p="http://schemas.openxmlformats.org/presentationml/2006/main">
  <p:tag name="TIMING" val="|17.3|4.2|16.7"/>
</p:tagLst>
</file>

<file path=ppt/tags/tag21.xml><?xml version="1.0" encoding="utf-8"?>
<p:tagLst xmlns:a="http://schemas.openxmlformats.org/drawingml/2006/main" xmlns:r="http://schemas.openxmlformats.org/officeDocument/2006/relationships" xmlns:p="http://schemas.openxmlformats.org/presentationml/2006/main">
  <p:tag name="TIMING" val="|16|3.4|4.8"/>
</p:tagLst>
</file>

<file path=ppt/tags/tag3.xml><?xml version="1.0" encoding="utf-8"?>
<p:tagLst xmlns:a="http://schemas.openxmlformats.org/drawingml/2006/main" xmlns:r="http://schemas.openxmlformats.org/officeDocument/2006/relationships" xmlns:p="http://schemas.openxmlformats.org/presentationml/2006/main">
  <p:tag name="TIMING" val="|16|3.4|4.8"/>
</p:tagLst>
</file>

<file path=ppt/tags/tag4.xml><?xml version="1.0" encoding="utf-8"?>
<p:tagLst xmlns:a="http://schemas.openxmlformats.org/drawingml/2006/main" xmlns:r="http://schemas.openxmlformats.org/officeDocument/2006/relationships" xmlns:p="http://schemas.openxmlformats.org/presentationml/2006/main">
  <p:tag name="TIMING" val="|16|3.4|4.8"/>
</p:tagLst>
</file>

<file path=ppt/tags/tag5.xml><?xml version="1.0" encoding="utf-8"?>
<p:tagLst xmlns:a="http://schemas.openxmlformats.org/drawingml/2006/main" xmlns:r="http://schemas.openxmlformats.org/officeDocument/2006/relationships" xmlns:p="http://schemas.openxmlformats.org/presentationml/2006/main">
  <p:tag name="TIMING" val="|16|3.4|4.8"/>
</p:tagLst>
</file>

<file path=ppt/tags/tag6.xml><?xml version="1.0" encoding="utf-8"?>
<p:tagLst xmlns:a="http://schemas.openxmlformats.org/drawingml/2006/main" xmlns:r="http://schemas.openxmlformats.org/officeDocument/2006/relationships" xmlns:p="http://schemas.openxmlformats.org/presentationml/2006/main">
  <p:tag name="TIMING" val="|5.2|7|13.3|37.7"/>
</p:tagLst>
</file>

<file path=ppt/tags/tag7.xml><?xml version="1.0" encoding="utf-8"?>
<p:tagLst xmlns:a="http://schemas.openxmlformats.org/drawingml/2006/main" xmlns:r="http://schemas.openxmlformats.org/officeDocument/2006/relationships" xmlns:p="http://schemas.openxmlformats.org/presentationml/2006/main">
  <p:tag name="TIMING" val="|7.7|10.6"/>
</p:tagLst>
</file>

<file path=ppt/tags/tag8.xml><?xml version="1.0" encoding="utf-8"?>
<p:tagLst xmlns:a="http://schemas.openxmlformats.org/drawingml/2006/main" xmlns:r="http://schemas.openxmlformats.org/officeDocument/2006/relationships" xmlns:p="http://schemas.openxmlformats.org/presentationml/2006/main">
  <p:tag name="TIMING" val="|8.7|17.6|13.4|10.6"/>
</p:tagLst>
</file>

<file path=ppt/tags/tag9.xml><?xml version="1.0" encoding="utf-8"?>
<p:tagLst xmlns:a="http://schemas.openxmlformats.org/drawingml/2006/main" xmlns:r="http://schemas.openxmlformats.org/officeDocument/2006/relationships" xmlns:p="http://schemas.openxmlformats.org/presentationml/2006/main">
  <p:tag name="TIMING" val="|8.9|13"/>
</p:tagLst>
</file>

<file path=ppt/theme/theme1.xml><?xml version="1.0" encoding="utf-8"?>
<a:theme xmlns:a="http://schemas.openxmlformats.org/drawingml/2006/main" name="ji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jie</Template>
  <TotalTime>28441</TotalTime>
  <Words>12923</Words>
  <Application>Microsoft Macintosh PowerPoint</Application>
  <PresentationFormat>A4 Paper (210x297 mm)</PresentationFormat>
  <Paragraphs>1845</Paragraphs>
  <Slides>158</Slides>
  <Notes>61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158</vt:i4>
      </vt:variant>
    </vt:vector>
  </HeadingPairs>
  <TitlesOfParts>
    <vt:vector size="161" baseType="lpstr">
      <vt:lpstr>jie</vt:lpstr>
      <vt:lpstr>Equation</vt:lpstr>
      <vt:lpstr>公式</vt:lpstr>
      <vt:lpstr>Models and Algorithms for  Social Influence Analysis  </vt:lpstr>
      <vt:lpstr>Agenda</vt:lpstr>
      <vt:lpstr>Social Networks</vt:lpstr>
      <vt:lpstr>A Trillion Dollar Opportunity</vt:lpstr>
      <vt:lpstr>“Love Obama”</vt:lpstr>
      <vt:lpstr>What is Social Influence?</vt:lpstr>
      <vt:lpstr>Three Degree of Influence</vt:lpstr>
      <vt:lpstr>Does Social Influence really matter?</vt:lpstr>
      <vt:lpstr>Case 1: Social Influence and Political Mobilization</vt:lpstr>
      <vt:lpstr>Case 2: Klout[1]—Social Media Marketing</vt:lpstr>
      <vt:lpstr>Case 3: Influential verse Susceptible[1]</vt:lpstr>
      <vt:lpstr>Case 4: Who influenced you and How? </vt:lpstr>
      <vt:lpstr>Case 5: Influence and Correlation</vt:lpstr>
      <vt:lpstr>Challenges: WH3</vt:lpstr>
      <vt:lpstr>Preliminaries</vt:lpstr>
      <vt:lpstr>Notations</vt:lpstr>
      <vt:lpstr>Homophily</vt:lpstr>
      <vt:lpstr>Influence and Selection[1]</vt:lpstr>
      <vt:lpstr>Other Related Concepts</vt:lpstr>
      <vt:lpstr>Cosine Similarity</vt:lpstr>
      <vt:lpstr>Correlation Factors</vt:lpstr>
      <vt:lpstr>Hazard Ratio</vt:lpstr>
      <vt:lpstr>t-test</vt:lpstr>
      <vt:lpstr>Data Sets</vt:lpstr>
      <vt:lpstr>Ten Cases</vt:lpstr>
      <vt:lpstr>Case 1: Following Influence on Twitter</vt:lpstr>
      <vt:lpstr>Case 2: Retweeting Influence</vt:lpstr>
      <vt:lpstr> Case 3: Commenting Influence</vt:lpstr>
      <vt:lpstr>Case 4: Emotion Influence</vt:lpstr>
      <vt:lpstr>Case 4: Emotion Influence (cont.)</vt:lpstr>
      <vt:lpstr>Case 5: Check-in Influence in Gowalla</vt:lpstr>
      <vt:lpstr>Case 6: Correlation &amp; Influence  in Academia</vt:lpstr>
      <vt:lpstr>Case 7: Patenting Influence</vt:lpstr>
      <vt:lpstr>Social Influence</vt:lpstr>
      <vt:lpstr>Social Influence</vt:lpstr>
      <vt:lpstr>Randomization</vt:lpstr>
      <vt:lpstr>RCT in Social Network</vt:lpstr>
      <vt:lpstr>Example: Political mobilization</vt:lpstr>
      <vt:lpstr>Adoption Diffusion of Y! Go</vt:lpstr>
      <vt:lpstr>For an example</vt:lpstr>
      <vt:lpstr>Evidence of Influence?</vt:lpstr>
      <vt:lpstr>Matched Sampling Estimation</vt:lpstr>
      <vt:lpstr>Results—Random sampling and Matched sampling </vt:lpstr>
      <vt:lpstr> Two More Methods</vt:lpstr>
      <vt:lpstr>Example: Following Influence Test</vt:lpstr>
      <vt:lpstr>Influence Test via Triad Formation</vt:lpstr>
      <vt:lpstr>24 Triads in Following Influence  </vt:lpstr>
      <vt:lpstr>Twitter Data</vt:lpstr>
      <vt:lpstr>Test 1: Timing Shuffle Test</vt:lpstr>
      <vt:lpstr>Test 2: Influence Decay Test</vt:lpstr>
      <vt:lpstr>Test 3: Influence Propagation Test</vt:lpstr>
      <vt:lpstr>Summary</vt:lpstr>
      <vt:lpstr>Output of Influence Test</vt:lpstr>
      <vt:lpstr>Social Influence</vt:lpstr>
      <vt:lpstr>Methodologies</vt:lpstr>
      <vt:lpstr>Reachability-based Method</vt:lpstr>
      <vt:lpstr>Random Walk Interpretation</vt:lpstr>
      <vt:lpstr>Random Walk with Restart[1]</vt:lpstr>
      <vt:lpstr>Measure Influence via Reachability[1] </vt:lpstr>
      <vt:lpstr>Methodologies</vt:lpstr>
      <vt:lpstr>SimRank</vt:lpstr>
      <vt:lpstr>Bipartite SimRank</vt:lpstr>
      <vt:lpstr>MiniMax Variation</vt:lpstr>
      <vt:lpstr>Methodologies</vt:lpstr>
      <vt:lpstr>Topic-based Social Influence Analysis </vt:lpstr>
      <vt:lpstr>The Solution: Topical Affinity Propagation</vt:lpstr>
      <vt:lpstr>Topical Factor Graph (TFG) Model</vt:lpstr>
      <vt:lpstr>Topical Factor Graph (TFG)</vt:lpstr>
      <vt:lpstr>How to define (topical) feature functions?</vt:lpstr>
      <vt:lpstr>Model Learning Algorithm</vt:lpstr>
      <vt:lpstr>New TAP Learning Algorithm</vt:lpstr>
      <vt:lpstr>The TAP Learning Algorithm</vt:lpstr>
      <vt:lpstr>Distributed TAP Learning</vt:lpstr>
      <vt:lpstr>Experiments</vt:lpstr>
      <vt:lpstr>Social Influence Sub-graph on “Data mining”</vt:lpstr>
      <vt:lpstr>Results on Coauthor and Citation</vt:lpstr>
      <vt:lpstr>Scalability Performance</vt:lpstr>
      <vt:lpstr>Speedup results</vt:lpstr>
      <vt:lpstr>Application—Expert Finding[1]</vt:lpstr>
      <vt:lpstr>Methodologies</vt:lpstr>
      <vt:lpstr>Influence and Action</vt:lpstr>
      <vt:lpstr>(a) Learning Influence Probabilities [1]</vt:lpstr>
      <vt:lpstr>(a) Learning Influence Probabilities [1]</vt:lpstr>
      <vt:lpstr>(b) Social Influence &amp; Action Modeling[1]</vt:lpstr>
      <vt:lpstr>Statistical Study: Influence</vt:lpstr>
      <vt:lpstr>Statistical Study: Dependence</vt:lpstr>
      <vt:lpstr>Statistical Study: Correlation</vt:lpstr>
      <vt:lpstr>A Discriminative Model: NTT-FGM</vt:lpstr>
      <vt:lpstr>Model Instantiation</vt:lpstr>
      <vt:lpstr>Model Learning—Two-step learning</vt:lpstr>
      <vt:lpstr>Experiment</vt:lpstr>
      <vt:lpstr>Results</vt:lpstr>
      <vt:lpstr>Measuring Following Influence -A Generative Model</vt:lpstr>
      <vt:lpstr>Measuring Following Influence</vt:lpstr>
      <vt:lpstr>Recall we defined two kinds of influence..</vt:lpstr>
      <vt:lpstr>A Generative Model: FCM</vt:lpstr>
      <vt:lpstr>Parameter Estimation</vt:lpstr>
      <vt:lpstr>Experiments</vt:lpstr>
      <vt:lpstr>Link Prediction Performance</vt:lpstr>
      <vt:lpstr>Follower Diffusion: Power of Reciprocity</vt:lpstr>
      <vt:lpstr>Followee Diffusion: One-way Relationship</vt:lpstr>
      <vt:lpstr>Reversed Relationship</vt:lpstr>
      <vt:lpstr>Social Theories: Structural Balance[1]</vt:lpstr>
      <vt:lpstr>Social Theories: Social Status</vt:lpstr>
      <vt:lpstr>Social Theories: Social Status</vt:lpstr>
      <vt:lpstr>Social Theories: Social Status</vt:lpstr>
      <vt:lpstr>Social Theories: Social Status</vt:lpstr>
      <vt:lpstr>Summaries</vt:lpstr>
      <vt:lpstr>Output of Measuring Influence</vt:lpstr>
      <vt:lpstr>Understanding the Emotional Impact in Social Networks</vt:lpstr>
      <vt:lpstr>Social Influence</vt:lpstr>
      <vt:lpstr>Influence Maximization</vt:lpstr>
      <vt:lpstr>Problem Abstraction</vt:lpstr>
      <vt:lpstr>Diffusion Influence Model</vt:lpstr>
      <vt:lpstr>Linear Threshold Model</vt:lpstr>
      <vt:lpstr>Linear Threshold Model: An example</vt:lpstr>
      <vt:lpstr>Cascade Model</vt:lpstr>
      <vt:lpstr>Theoretical Analysis</vt:lpstr>
      <vt:lpstr>Objective Function</vt:lpstr>
      <vt:lpstr>Maximizing the Spread of Influence</vt:lpstr>
      <vt:lpstr>Algorithms</vt:lpstr>
      <vt:lpstr>General Greedy</vt:lpstr>
      <vt:lpstr>Low-distance Heuristic</vt:lpstr>
      <vt:lpstr>High-degree heuristic</vt:lpstr>
      <vt:lpstr>Degree Discount Heuristic[1]</vt:lpstr>
      <vt:lpstr>Summaries</vt:lpstr>
      <vt:lpstr>Social Influence</vt:lpstr>
      <vt:lpstr>Application: Social Advertising[1]</vt:lpstr>
      <vt:lpstr>Application: Opinion Leader[1]</vt:lpstr>
      <vt:lpstr>Application: Influential Blog Discovery[1]</vt:lpstr>
      <vt:lpstr>Example 1: Influence maximization with the learned influence probabilities</vt:lpstr>
      <vt:lpstr>Maximizing Influence Spread</vt:lpstr>
      <vt:lpstr>Influence Maximization</vt:lpstr>
      <vt:lpstr>Example 2: Following Influence Applications</vt:lpstr>
      <vt:lpstr>Following Influence Applications</vt:lpstr>
      <vt:lpstr>Applications: Influence Maximization</vt:lpstr>
      <vt:lpstr>Applications: Friend Recommendation</vt:lpstr>
      <vt:lpstr>Application Performance</vt:lpstr>
      <vt:lpstr>Example 3: Emotion Influence</vt:lpstr>
      <vt:lpstr>Happy System</vt:lpstr>
      <vt:lpstr>Observations (cont.)</vt:lpstr>
      <vt:lpstr>Observations</vt:lpstr>
      <vt:lpstr>Observations (cont.)</vt:lpstr>
      <vt:lpstr>MoodCast: Dynamic Continuous Factor Graph Model</vt:lpstr>
      <vt:lpstr>Problem Formulation</vt:lpstr>
      <vt:lpstr>Dynamic Continuous Factor Graph Model</vt:lpstr>
      <vt:lpstr>Learning with Factor Graphs</vt:lpstr>
      <vt:lpstr>MH-based Learning algorithm</vt:lpstr>
      <vt:lpstr>Experiment</vt:lpstr>
      <vt:lpstr>Performance Result</vt:lpstr>
      <vt:lpstr>Factor Contributions</vt:lpstr>
      <vt:lpstr>Summaries</vt:lpstr>
      <vt:lpstr>Social Influence Summaries</vt:lpstr>
      <vt:lpstr>Related Publications</vt:lpstr>
      <vt:lpstr>References</vt:lpstr>
      <vt:lpstr>References(cont.)</vt:lpstr>
      <vt:lpstr>References(cont.)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Influence Analysis and Action Prediction via Factor Graph Models</dc:title>
  <dc:creator>Jie Tang</dc:creator>
  <cp:keywords>Social Influence Analysis, social prediction, social networks</cp:keywords>
  <cp:lastModifiedBy>Jie Tang</cp:lastModifiedBy>
  <cp:revision>3257</cp:revision>
  <cp:lastPrinted>2013-01-30T04:32:27Z</cp:lastPrinted>
  <dcterms:created xsi:type="dcterms:W3CDTF">1601-01-01T00:00:00Z</dcterms:created>
  <dcterms:modified xsi:type="dcterms:W3CDTF">2013-02-05T15:42:29Z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