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emf" ContentType="image/x-emf"/>
  <Default Extension="vml" ContentType="application/vnd.openxmlformats-officedocument.vmlDrawing"/>
  <Default Extension="gif" ContentType="image/gif"/>
  <Default Extension="xls" ContentType="application/vnd.ms-exce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2.xml" ContentType="application/vnd.openxmlformats-officedocument.presentationml.tags+xml"/>
  <Override PartName="/ppt/notesSlides/notesSlide15.xml" ContentType="application/vnd.openxmlformats-officedocument.presentationml.notesSlide+xml"/>
  <Override PartName="/ppt/tags/tag3.xml" ContentType="application/vnd.openxmlformats-officedocument.presentationml.tags+xml"/>
  <Override PartName="/ppt/notesSlides/notesSlide16.xml" ContentType="application/vnd.openxmlformats-officedocument.presentationml.notesSlide+xml"/>
  <Override PartName="/ppt/tags/tag4.xml" ContentType="application/vnd.openxmlformats-officedocument.presentationml.tags+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5.xml" ContentType="application/vnd.openxmlformats-officedocument.presentationml.tags+xml"/>
  <Override PartName="/ppt/notesSlides/notesSlide1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19.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embeddings/oleObject5.bin" ContentType="application/vnd.openxmlformats-officedocument.oleObject"/>
  <Override PartName="/ppt/embeddings/oleObject6.bin" ContentType="application/vnd.openxmlformats-officedocument.oleObject"/>
  <Override PartName="/ppt/embeddings/oleObject7.bin" ContentType="application/vnd.openxmlformats-officedocument.oleObject"/>
  <Override PartName="/ppt/tags/tag10.xml" ContentType="application/vnd.openxmlformats-officedocument.presentationml.tags+xml"/>
  <Override PartName="/ppt/notesSlides/notesSlide20.xml" ContentType="application/vnd.openxmlformats-officedocument.presentationml.notesSlide+xml"/>
  <Override PartName="/ppt/tags/tag11.xml" ContentType="application/vnd.openxmlformats-officedocument.presentationml.tags+xml"/>
  <Override PartName="/ppt/notesSlides/notesSlide21.xml" ContentType="application/vnd.openxmlformats-officedocument.presentationml.notesSlide+xml"/>
  <Override PartName="/ppt/embeddings/oleObject8.bin" ContentType="application/vnd.openxmlformats-officedocument.oleObject"/>
  <Override PartName="/ppt/notesSlides/notesSlide22.xml" ContentType="application/vnd.openxmlformats-officedocument.presentationml.notesSlide+xml"/>
  <Override PartName="/ppt/tags/tag12.xml" ContentType="application/vnd.openxmlformats-officedocument.presentationml.tags+xml"/>
  <Override PartName="/ppt/notesSlides/notesSlide23.xml" ContentType="application/vnd.openxmlformats-officedocument.presentationml.notesSlide+xml"/>
  <Override PartName="/ppt/embeddings/oleObject9.bin" ContentType="application/vnd.openxmlformats-officedocument.oleObject"/>
  <Override PartName="/ppt/embeddings/oleObject10.bin" ContentType="application/vnd.openxmlformats-officedocument.oleObject"/>
  <Override PartName="/ppt/embeddings/oleObject11.bin" ContentType="application/vnd.openxmlformats-officedocument.oleObject"/>
  <Override PartName="/ppt/embeddings/oleObject12.bin" ContentType="application/vnd.openxmlformats-officedocument.oleObject"/>
  <Override PartName="/ppt/tags/tag13.xml" ContentType="application/vnd.openxmlformats-officedocument.presentationml.tags+xml"/>
  <Override PartName="/ppt/notesSlides/notesSlide24.xml" ContentType="application/vnd.openxmlformats-officedocument.presentationml.notesSlide+xml"/>
  <Override PartName="/ppt/embeddings/oleObject13.bin" ContentType="application/vnd.openxmlformats-officedocument.oleObject"/>
  <Override PartName="/ppt/embeddings/oleObject14.bin" ContentType="application/vnd.openxmlformats-officedocument.oleObject"/>
  <Override PartName="/ppt/notesSlides/notesSlide25.xml" ContentType="application/vnd.openxmlformats-officedocument.presentationml.notesSlide+xml"/>
  <Override PartName="/ppt/tags/tag14.xml" ContentType="application/vnd.openxmlformats-officedocument.presentationml.tags+xml"/>
  <Override PartName="/ppt/notesSlides/notesSlide26.xml" ContentType="application/vnd.openxmlformats-officedocument.presentationml.notesSlide+xml"/>
  <Override PartName="/ppt/tags/tag15.xml" ContentType="application/vnd.openxmlformats-officedocument.presentationml.tags+xml"/>
  <Override PartName="/ppt/notesSlides/notesSlide27.xml" ContentType="application/vnd.openxmlformats-officedocument.presentationml.notesSlide+xml"/>
  <Override PartName="/ppt/tags/tag16.xml" ContentType="application/vnd.openxmlformats-officedocument.presentationml.tags+xml"/>
  <Override PartName="/ppt/notesSlides/notesSlide28.xml" ContentType="application/vnd.openxmlformats-officedocument.presentationml.notesSlide+xml"/>
  <Override PartName="/ppt/embeddings/oleObject15.bin" ContentType="application/vnd.openxmlformats-officedocument.oleObject"/>
  <Override PartName="/ppt/embeddings/oleObject16.bin" ContentType="application/vnd.openxmlformats-officedocument.oleObject"/>
  <Override PartName="/ppt/embeddings/oleObject17.bin" ContentType="application/vnd.openxmlformats-officedocument.oleObject"/>
  <Override PartName="/ppt/embeddings/oleObject18.bin" ContentType="application/vnd.openxmlformats-officedocument.oleObject"/>
  <Override PartName="/ppt/embeddings/oleObject19.bin" ContentType="application/vnd.openxmlformats-officedocument.oleObject"/>
  <Override PartName="/ppt/embeddings/oleObject20.bin" ContentType="application/vnd.openxmlformats-officedocument.oleObject"/>
  <Override PartName="/ppt/embeddings/oleObject21.bin" ContentType="application/vnd.openxmlformats-officedocument.oleObject"/>
  <Override PartName="/ppt/embeddings/oleObject22.bin" ContentType="application/vnd.openxmlformats-officedocument.oleObject"/>
  <Override PartName="/ppt/embeddings/oleObject23.bin" ContentType="application/vnd.openxmlformats-officedocument.oleObject"/>
  <Override PartName="/ppt/embeddings/oleObject24.bin" ContentType="application/vnd.openxmlformats-officedocument.oleObject"/>
  <Override PartName="/ppt/embeddings/oleObject25.bin" ContentType="application/vnd.openxmlformats-officedocument.oleObject"/>
  <Override PartName="/ppt/embeddings/oleObject26.bin" ContentType="application/vnd.openxmlformats-officedocument.oleObject"/>
  <Override PartName="/ppt/embeddings/oleObject27.bin" ContentType="application/vnd.openxmlformats-officedocument.oleObject"/>
  <Override PartName="/ppt/embeddings/oleObject28.bin" ContentType="application/vnd.openxmlformats-officedocument.oleObject"/>
  <Override PartName="/ppt/notesSlides/notesSlide29.xml" ContentType="application/vnd.openxmlformats-officedocument.presentationml.notesSlide+xml"/>
  <Override PartName="/ppt/embeddings/oleObject29.bin" ContentType="application/vnd.openxmlformats-officedocument.oleObject"/>
  <Override PartName="/ppt/embeddings/oleObject30.bin" ContentType="application/vnd.openxmlformats-officedocument.oleObject"/>
  <Override PartName="/ppt/embeddings/oleObject31.bin" ContentType="application/vnd.openxmlformats-officedocument.oleObject"/>
  <Override PartName="/ppt/embeddings/oleObject32.bin" ContentType="application/vnd.openxmlformats-officedocument.oleObject"/>
  <Override PartName="/ppt/embeddings/oleObject33.bin" ContentType="application/vnd.openxmlformats-officedocument.oleObject"/>
  <Override PartName="/ppt/tags/tag17.xml" ContentType="application/vnd.openxmlformats-officedocument.presentationml.tags+xml"/>
  <Override PartName="/ppt/notesSlides/notesSlide30.xml" ContentType="application/vnd.openxmlformats-officedocument.presentationml.notesSlide+xml"/>
  <Override PartName="/ppt/tags/tag18.xml" ContentType="application/vnd.openxmlformats-officedocument.presentationml.tags+xml"/>
  <Override PartName="/ppt/notesSlides/notesSlide31.xml" ContentType="application/vnd.openxmlformats-officedocument.presentationml.notesSlide+xml"/>
  <Override PartName="/ppt/tags/tag19.xml" ContentType="application/vnd.openxmlformats-officedocument.presentationml.tags+xml"/>
  <Override PartName="/ppt/notesSlides/notesSlide32.xml" ContentType="application/vnd.openxmlformats-officedocument.presentationml.notesSlide+xml"/>
  <Override PartName="/ppt/tags/tag20.xml" ContentType="application/vnd.openxmlformats-officedocument.presentationml.tags+xml"/>
  <Override PartName="/ppt/notesSlides/notesSlide33.xml" ContentType="application/vnd.openxmlformats-officedocument.presentationml.notesSlide+xml"/>
  <Override PartName="/ppt/tags/tag21.xml" ContentType="application/vnd.openxmlformats-officedocument.presentationml.tags+xml"/>
  <Override PartName="/ppt/embeddings/oleObject34.bin" ContentType="application/vnd.openxmlformats-officedocument.oleObject"/>
  <Override PartName="/ppt/embeddings/oleObject35.bin" ContentType="application/vnd.openxmlformats-officedocument.oleObject"/>
  <Override PartName="/ppt/embeddings/oleObject36.bin" ContentType="application/vnd.openxmlformats-officedocument.oleObject"/>
  <Override PartName="/ppt/embeddings/oleObject37.bin" ContentType="application/vnd.openxmlformats-officedocument.oleObject"/>
  <Override PartName="/ppt/embeddings/oleObject38.bin" ContentType="application/vnd.openxmlformats-officedocument.oleObject"/>
  <Override PartName="/ppt/embeddings/oleObject39.bin" ContentType="application/vnd.openxmlformats-officedocument.oleObject"/>
  <Override PartName="/ppt/embeddings/oleObject40.bin" ContentType="application/vnd.openxmlformats-officedocument.oleObject"/>
  <Override PartName="/ppt/tags/tag22.xml" ContentType="application/vnd.openxmlformats-officedocument.presentationml.tags+xml"/>
  <Override PartName="/ppt/embeddings/oleObject41.bin" ContentType="application/vnd.openxmlformats-officedocument.oleObject"/>
  <Override PartName="/ppt/embeddings/oleObject42.bin" ContentType="application/vnd.openxmlformats-officedocument.oleObject"/>
  <Override PartName="/ppt/embeddings/oleObject43.bin" ContentType="application/vnd.openxmlformats-officedocument.oleObject"/>
  <Override PartName="/ppt/embeddings/oleObject44.bin" ContentType="application/vnd.openxmlformats-officedocument.oleObject"/>
  <Override PartName="/ppt/embeddings/oleObject45.bin" ContentType="application/vnd.openxmlformats-officedocument.oleObject"/>
  <Override PartName="/ppt/embeddings/oleObject46.bin" ContentType="application/vnd.openxmlformats-officedocument.oleObject"/>
  <Override PartName="/ppt/embeddings/oleObject47.bin" ContentType="application/vnd.openxmlformats-officedocument.oleObject"/>
  <Override PartName="/ppt/embeddings/oleObject48.bin" ContentType="application/vnd.openxmlformats-officedocument.oleObject"/>
  <Override PartName="/ppt/embeddings/oleObject49.bin" ContentType="application/vnd.openxmlformats-officedocument.oleObject"/>
  <Override PartName="/ppt/notesSlides/notesSlide34.xml" ContentType="application/vnd.openxmlformats-officedocument.presentationml.notesSlide+xml"/>
  <Override PartName="/ppt/tags/tag23.xml" ContentType="application/vnd.openxmlformats-officedocument.presentationml.tags+xml"/>
  <Override PartName="/ppt/notesSlides/notesSlide3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24.xml" ContentType="application/vnd.openxmlformats-officedocument.presentationml.tags+xml"/>
  <Override PartName="/ppt/notesSlides/notesSlide36.xml" ContentType="application/vnd.openxmlformats-officedocument.presentationml.notesSlide+xml"/>
  <Override PartName="/ppt/tags/tag25.xml" ContentType="application/vnd.openxmlformats-officedocument.presentationml.tags+xml"/>
  <Override PartName="/ppt/notesSlides/notesSlide37.xml" ContentType="application/vnd.openxmlformats-officedocument.presentationml.notesSlide+xml"/>
  <Override PartName="/ppt/tags/tag26.xml" ContentType="application/vnd.openxmlformats-officedocument.presentationml.tags+xml"/>
  <Override PartName="/ppt/notesSlides/notesSlide38.xml" ContentType="application/vnd.openxmlformats-officedocument.presentationml.notesSlide+xml"/>
  <Override PartName="/ppt/embeddings/oleObject50.bin" ContentType="application/vnd.openxmlformats-officedocument.oleObject"/>
  <Override PartName="/ppt/embeddings/oleObject51.bin" ContentType="application/vnd.openxmlformats-officedocument.oleObject"/>
  <Override PartName="/ppt/tags/tag27.xml" ContentType="application/vnd.openxmlformats-officedocument.presentationml.tags+xml"/>
  <Override PartName="/ppt/notesSlides/notesSlide39.xml" ContentType="application/vnd.openxmlformats-officedocument.presentationml.notesSlide+xml"/>
  <Override PartName="/ppt/tags/tag28.xml" ContentType="application/vnd.openxmlformats-officedocument.presentationml.tags+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embeddings/oleObject52.bin" ContentType="application/vnd.openxmlformats-officedocument.oleObject"/>
  <Override PartName="/ppt/notesSlides/notesSlide44.xml" ContentType="application/vnd.openxmlformats-officedocument.presentationml.notesSlide+xml"/>
  <Override PartName="/ppt/embeddings/oleObject53.bin" ContentType="application/vnd.openxmlformats-officedocument.oleObject"/>
  <Override PartName="/ppt/embeddings/oleObject54.bin" ContentType="application/vnd.openxmlformats-officedocument.oleObject"/>
  <Override PartName="/ppt/notesSlides/notesSlide45.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charts/chart3.xml" ContentType="application/vnd.openxmlformats-officedocument.drawingml.chart+xml"/>
  <Override PartName="/ppt/theme/themeOverride3.xml" ContentType="application/vnd.openxmlformats-officedocument.themeOverride+xml"/>
  <Override PartName="/ppt/notesSlides/notesSlide46.xml" ContentType="application/vnd.openxmlformats-officedocument.presentationml.notesSlide+xml"/>
  <Override PartName="/ppt/embeddings/oleObject55.bin" ContentType="application/vnd.openxmlformats-officedocument.oleObject"/>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tags/tag29.xml" ContentType="application/vnd.openxmlformats-officedocument.presentationml.tags+xml"/>
  <Override PartName="/ppt/notesSlides/notesSlide5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5.xml" ContentType="application/vnd.openxmlformats-officedocument.presentationml.notesSlide+xml"/>
  <Override PartName="/ppt/embeddings/oleObject56.bin" ContentType="application/vnd.openxmlformats-officedocument.oleObject"/>
  <Override PartName="/ppt/notesSlides/notesSlide56.xml" ContentType="application/vnd.openxmlformats-officedocument.presentationml.notesSlide+xml"/>
  <Override PartName="/ppt/tags/tag30.xml" ContentType="application/vnd.openxmlformats-officedocument.presentationml.tags+xml"/>
  <Override PartName="/ppt/notesSlides/notesSlide57.xml" ContentType="application/vnd.openxmlformats-officedocument.presentationml.notesSlide+xml"/>
  <Override PartName="/ppt/embeddings/oleObject57.bin" ContentType="application/vnd.openxmlformats-officedocument.oleObject"/>
  <Override PartName="/ppt/tags/tag31.xml" ContentType="application/vnd.openxmlformats-officedocument.presentationml.tags+xml"/>
  <Override PartName="/ppt/notesSlides/notesSlide58.xml" ContentType="application/vnd.openxmlformats-officedocument.presentationml.notesSlide+xml"/>
  <Override PartName="/ppt/embeddings/oleObject58.bin" ContentType="application/vnd.openxmlformats-officedocument.oleObject"/>
  <Override PartName="/ppt/embeddings/oleObject59.bin" ContentType="application/vnd.openxmlformats-officedocument.oleObject"/>
  <Override PartName="/ppt/embeddings/oleObject60.bin" ContentType="application/vnd.openxmlformats-officedocument.oleObject"/>
  <Override PartName="/ppt/embeddings/oleObject61.bin" ContentType="application/vnd.openxmlformats-officedocument.oleObject"/>
  <Override PartName="/ppt/tags/tag32.xml" ContentType="application/vnd.openxmlformats-officedocument.presentationml.tags+xml"/>
  <Override PartName="/ppt/tags/tag33.xml" ContentType="application/vnd.openxmlformats-officedocument.presentationml.tags+xml"/>
  <Override PartName="/ppt/notesSlides/notesSlide59.xml" ContentType="application/vnd.openxmlformats-officedocument.presentationml.notesSlide+xml"/>
  <Override PartName="/ppt/embeddings/oleObject62.bin" ContentType="application/vnd.openxmlformats-officedocument.oleObject"/>
  <Override PartName="/ppt/embeddings/oleObject63.bin" ContentType="application/vnd.openxmlformats-officedocument.oleObject"/>
  <Override PartName="/ppt/tags/tag34.xml" ContentType="application/vnd.openxmlformats-officedocument.presentationml.tags+xml"/>
  <Override PartName="/ppt/notesSlides/notesSlide60.xml" ContentType="application/vnd.openxmlformats-officedocument.presentationml.notesSlide+xml"/>
  <Override PartName="/ppt/embeddings/oleObject64.bin" ContentType="application/vnd.openxmlformats-officedocument.oleObject"/>
  <Override PartName="/ppt/tags/tag35.xml" ContentType="application/vnd.openxmlformats-officedocument.presentationml.tags+xml"/>
  <Override PartName="/ppt/tags/tag36.xml" ContentType="application/vnd.openxmlformats-officedocument.presentationml.tags+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tags/tag37.xml" ContentType="application/vnd.openxmlformats-officedocument.presentationml.tags+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tags/tag38.xml" ContentType="application/vnd.openxmlformats-officedocument.presentationml.tags+xml"/>
  <Override PartName="/ppt/tags/tag39.xml" ContentType="application/vnd.openxmlformats-officedocument.presentationml.tags+xml"/>
  <Override PartName="/ppt/notesSlides/notesSlide7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tags/tag40.xml" ContentType="application/vnd.openxmlformats-officedocument.presentationml.tags+xml"/>
  <Override PartName="/ppt/notesSlides/notesSlide82.xml" ContentType="application/vnd.openxmlformats-officedocument.presentationml.notesSlide+xml"/>
  <Override PartName="/ppt/tags/tag41.xml" ContentType="application/vnd.openxmlformats-officedocument.presentationml.tags+xml"/>
  <Override PartName="/ppt/notesSlides/notesSlide83.xml" ContentType="application/vnd.openxmlformats-officedocument.presentationml.notesSlide+xml"/>
  <Override PartName="/ppt/tags/tag42.xml" ContentType="application/vnd.openxmlformats-officedocument.presentationml.tags+xml"/>
  <Override PartName="/ppt/notesSlides/notesSlide84.xml" ContentType="application/vnd.openxmlformats-officedocument.presentationml.notesSlide+xml"/>
  <Override PartName="/ppt/tags/tag43.xml" ContentType="application/vnd.openxmlformats-officedocument.presentationml.tags+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4"/>
  </p:notesMasterIdLst>
  <p:handoutMasterIdLst>
    <p:handoutMasterId r:id="rId205"/>
  </p:handoutMasterIdLst>
  <p:sldIdLst>
    <p:sldId id="256" r:id="rId2"/>
    <p:sldId id="574" r:id="rId3"/>
    <p:sldId id="576" r:id="rId4"/>
    <p:sldId id="577" r:id="rId5"/>
    <p:sldId id="578" r:id="rId6"/>
    <p:sldId id="621" r:id="rId7"/>
    <p:sldId id="882" r:id="rId8"/>
    <p:sldId id="590" r:id="rId9"/>
    <p:sldId id="587" r:id="rId10"/>
    <p:sldId id="581" r:id="rId11"/>
    <p:sldId id="593" r:id="rId12"/>
    <p:sldId id="582" r:id="rId13"/>
    <p:sldId id="583" r:id="rId14"/>
    <p:sldId id="712" r:id="rId15"/>
    <p:sldId id="711" r:id="rId16"/>
    <p:sldId id="589" r:id="rId17"/>
    <p:sldId id="710" r:id="rId18"/>
    <p:sldId id="584" r:id="rId19"/>
    <p:sldId id="586" r:id="rId20"/>
    <p:sldId id="594" r:id="rId21"/>
    <p:sldId id="713" r:id="rId22"/>
    <p:sldId id="883" r:id="rId23"/>
    <p:sldId id="743" r:id="rId24"/>
    <p:sldId id="623" r:id="rId25"/>
    <p:sldId id="626" r:id="rId26"/>
    <p:sldId id="744" r:id="rId27"/>
    <p:sldId id="869" r:id="rId28"/>
    <p:sldId id="600" r:id="rId29"/>
    <p:sldId id="627" r:id="rId30"/>
    <p:sldId id="603" r:id="rId31"/>
    <p:sldId id="604" r:id="rId32"/>
    <p:sldId id="628" r:id="rId33"/>
    <p:sldId id="605" r:id="rId34"/>
    <p:sldId id="606" r:id="rId35"/>
    <p:sldId id="607" r:id="rId36"/>
    <p:sldId id="608" r:id="rId37"/>
    <p:sldId id="609" r:id="rId38"/>
    <p:sldId id="610" r:id="rId39"/>
    <p:sldId id="611" r:id="rId40"/>
    <p:sldId id="612" r:id="rId41"/>
    <p:sldId id="613" r:id="rId42"/>
    <p:sldId id="884" r:id="rId43"/>
    <p:sldId id="615" r:id="rId44"/>
    <p:sldId id="616" r:id="rId45"/>
    <p:sldId id="617" r:id="rId46"/>
    <p:sldId id="618" r:id="rId47"/>
    <p:sldId id="619" r:id="rId48"/>
    <p:sldId id="620" r:id="rId49"/>
    <p:sldId id="664" r:id="rId50"/>
    <p:sldId id="629" r:id="rId51"/>
    <p:sldId id="831" r:id="rId52"/>
    <p:sldId id="631" r:id="rId53"/>
    <p:sldId id="633" r:id="rId54"/>
    <p:sldId id="634" r:id="rId55"/>
    <p:sldId id="632" r:id="rId56"/>
    <p:sldId id="635" r:id="rId57"/>
    <p:sldId id="636" r:id="rId58"/>
    <p:sldId id="637" r:id="rId59"/>
    <p:sldId id="714" r:id="rId60"/>
    <p:sldId id="640" r:id="rId61"/>
    <p:sldId id="641" r:id="rId62"/>
    <p:sldId id="870" r:id="rId63"/>
    <p:sldId id="665" r:id="rId64"/>
    <p:sldId id="830" r:id="rId65"/>
    <p:sldId id="671" r:id="rId66"/>
    <p:sldId id="672" r:id="rId67"/>
    <p:sldId id="673" r:id="rId68"/>
    <p:sldId id="674" r:id="rId69"/>
    <p:sldId id="675" r:id="rId70"/>
    <p:sldId id="676" r:id="rId71"/>
    <p:sldId id="677" r:id="rId72"/>
    <p:sldId id="678" r:id="rId73"/>
    <p:sldId id="680" r:id="rId74"/>
    <p:sldId id="681" r:id="rId75"/>
    <p:sldId id="684" r:id="rId76"/>
    <p:sldId id="685" r:id="rId77"/>
    <p:sldId id="686" r:id="rId78"/>
    <p:sldId id="687" r:id="rId79"/>
    <p:sldId id="688" r:id="rId80"/>
    <p:sldId id="689" r:id="rId81"/>
    <p:sldId id="691" r:id="rId82"/>
    <p:sldId id="693" r:id="rId83"/>
    <p:sldId id="694" r:id="rId84"/>
    <p:sldId id="857" r:id="rId85"/>
    <p:sldId id="695" r:id="rId86"/>
    <p:sldId id="696" r:id="rId87"/>
    <p:sldId id="697" r:id="rId88"/>
    <p:sldId id="698" r:id="rId89"/>
    <p:sldId id="699" r:id="rId90"/>
    <p:sldId id="700" r:id="rId91"/>
    <p:sldId id="701" r:id="rId92"/>
    <p:sldId id="702" r:id="rId93"/>
    <p:sldId id="704" r:id="rId94"/>
    <p:sldId id="705" r:id="rId95"/>
    <p:sldId id="706" r:id="rId96"/>
    <p:sldId id="707" r:id="rId97"/>
    <p:sldId id="708" r:id="rId98"/>
    <p:sldId id="745" r:id="rId99"/>
    <p:sldId id="718" r:id="rId100"/>
    <p:sldId id="719" r:id="rId101"/>
    <p:sldId id="720" r:id="rId102"/>
    <p:sldId id="721" r:id="rId103"/>
    <p:sldId id="858" r:id="rId104"/>
    <p:sldId id="723" r:id="rId105"/>
    <p:sldId id="722" r:id="rId106"/>
    <p:sldId id="724" r:id="rId107"/>
    <p:sldId id="725" r:id="rId108"/>
    <p:sldId id="727" r:id="rId109"/>
    <p:sldId id="662" r:id="rId110"/>
    <p:sldId id="859" r:id="rId111"/>
    <p:sldId id="860" r:id="rId112"/>
    <p:sldId id="885" r:id="rId113"/>
    <p:sldId id="862" r:id="rId114"/>
    <p:sldId id="863" r:id="rId115"/>
    <p:sldId id="864" r:id="rId116"/>
    <p:sldId id="865" r:id="rId117"/>
    <p:sldId id="866" r:id="rId118"/>
    <p:sldId id="867" r:id="rId119"/>
    <p:sldId id="871" r:id="rId120"/>
    <p:sldId id="873" r:id="rId121"/>
    <p:sldId id="644" r:id="rId122"/>
    <p:sldId id="645" r:id="rId123"/>
    <p:sldId id="646" r:id="rId124"/>
    <p:sldId id="747" r:id="rId125"/>
    <p:sldId id="748" r:id="rId126"/>
    <p:sldId id="749" r:id="rId127"/>
    <p:sldId id="750" r:id="rId128"/>
    <p:sldId id="754" r:id="rId129"/>
    <p:sldId id="755" r:id="rId130"/>
    <p:sldId id="751" r:id="rId131"/>
    <p:sldId id="752" r:id="rId132"/>
    <p:sldId id="753" r:id="rId133"/>
    <p:sldId id="654" r:id="rId134"/>
    <p:sldId id="655" r:id="rId135"/>
    <p:sldId id="656" r:id="rId136"/>
    <p:sldId id="874" r:id="rId137"/>
    <p:sldId id="759" r:id="rId138"/>
    <p:sldId id="760" r:id="rId139"/>
    <p:sldId id="761" r:id="rId140"/>
    <p:sldId id="765" r:id="rId141"/>
    <p:sldId id="766" r:id="rId142"/>
    <p:sldId id="767" r:id="rId143"/>
    <p:sldId id="768" r:id="rId144"/>
    <p:sldId id="769" r:id="rId145"/>
    <p:sldId id="771" r:id="rId146"/>
    <p:sldId id="772" r:id="rId147"/>
    <p:sldId id="773" r:id="rId148"/>
    <p:sldId id="774" r:id="rId149"/>
    <p:sldId id="775" r:id="rId150"/>
    <p:sldId id="875" r:id="rId151"/>
    <p:sldId id="877" r:id="rId152"/>
    <p:sldId id="876" r:id="rId153"/>
    <p:sldId id="785" r:id="rId154"/>
    <p:sldId id="784" r:id="rId155"/>
    <p:sldId id="872" r:id="rId156"/>
    <p:sldId id="878" r:id="rId157"/>
    <p:sldId id="789" r:id="rId158"/>
    <p:sldId id="790" r:id="rId159"/>
    <p:sldId id="791" r:id="rId160"/>
    <p:sldId id="833" r:id="rId161"/>
    <p:sldId id="810" r:id="rId162"/>
    <p:sldId id="824" r:id="rId163"/>
    <p:sldId id="825" r:id="rId164"/>
    <p:sldId id="826" r:id="rId165"/>
    <p:sldId id="829" r:id="rId166"/>
    <p:sldId id="881" r:id="rId167"/>
    <p:sldId id="661" r:id="rId168"/>
    <p:sldId id="852" r:id="rId169"/>
    <p:sldId id="853" r:id="rId170"/>
    <p:sldId id="536" r:id="rId171"/>
    <p:sldId id="387" r:id="rId172"/>
    <p:sldId id="537" r:id="rId173"/>
    <p:sldId id="538" r:id="rId174"/>
    <p:sldId id="540" r:id="rId175"/>
    <p:sldId id="539" r:id="rId176"/>
    <p:sldId id="391" r:id="rId177"/>
    <p:sldId id="393" r:id="rId178"/>
    <p:sldId id="546" r:id="rId179"/>
    <p:sldId id="549" r:id="rId180"/>
    <p:sldId id="474" r:id="rId181"/>
    <p:sldId id="453" r:id="rId182"/>
    <p:sldId id="845" r:id="rId183"/>
    <p:sldId id="854" r:id="rId184"/>
    <p:sldId id="855" r:id="rId185"/>
    <p:sldId id="856" r:id="rId186"/>
    <p:sldId id="848" r:id="rId187"/>
    <p:sldId id="849" r:id="rId188"/>
    <p:sldId id="850" r:id="rId189"/>
    <p:sldId id="834" r:id="rId190"/>
    <p:sldId id="835" r:id="rId191"/>
    <p:sldId id="836" r:id="rId192"/>
    <p:sldId id="837" r:id="rId193"/>
    <p:sldId id="838" r:id="rId194"/>
    <p:sldId id="839" r:id="rId195"/>
    <p:sldId id="840" r:id="rId196"/>
    <p:sldId id="841" r:id="rId197"/>
    <p:sldId id="842" r:id="rId198"/>
    <p:sldId id="843" r:id="rId199"/>
    <p:sldId id="469" r:id="rId200"/>
    <p:sldId id="880" r:id="rId201"/>
    <p:sldId id="887" r:id="rId202"/>
    <p:sldId id="851" r:id="rId203"/>
  </p:sldIdLst>
  <p:sldSz cx="9906000" cy="6858000" type="A4"/>
  <p:notesSz cx="6797675" cy="9928225"/>
  <p:defaultTextStyle>
    <a:defPPr>
      <a:defRPr lang="zh-CN"/>
    </a:defPPr>
    <a:lvl1pPr algn="l" rtl="0" fontAlgn="base">
      <a:spcBef>
        <a:spcPct val="0"/>
      </a:spcBef>
      <a:spcAft>
        <a:spcPct val="0"/>
      </a:spcAft>
      <a:defRPr sz="2000" kern="1200">
        <a:solidFill>
          <a:schemeClr val="tx1"/>
        </a:solidFill>
        <a:latin typeface="Arial" pitchFamily="34" charset="0"/>
        <a:ea typeface="宋体" pitchFamily="2" charset="-122"/>
        <a:cs typeface="+mn-cs"/>
      </a:defRPr>
    </a:lvl1pPr>
    <a:lvl2pPr marL="457200" algn="l" rtl="0" fontAlgn="base">
      <a:spcBef>
        <a:spcPct val="0"/>
      </a:spcBef>
      <a:spcAft>
        <a:spcPct val="0"/>
      </a:spcAft>
      <a:defRPr sz="2000" kern="1200">
        <a:solidFill>
          <a:schemeClr val="tx1"/>
        </a:solidFill>
        <a:latin typeface="Arial" pitchFamily="34" charset="0"/>
        <a:ea typeface="宋体" pitchFamily="2" charset="-122"/>
        <a:cs typeface="+mn-cs"/>
      </a:defRPr>
    </a:lvl2pPr>
    <a:lvl3pPr marL="914400" algn="l" rtl="0" fontAlgn="base">
      <a:spcBef>
        <a:spcPct val="0"/>
      </a:spcBef>
      <a:spcAft>
        <a:spcPct val="0"/>
      </a:spcAft>
      <a:defRPr sz="2000" kern="1200">
        <a:solidFill>
          <a:schemeClr val="tx1"/>
        </a:solidFill>
        <a:latin typeface="Arial" pitchFamily="34" charset="0"/>
        <a:ea typeface="宋体" pitchFamily="2" charset="-122"/>
        <a:cs typeface="+mn-cs"/>
      </a:defRPr>
    </a:lvl3pPr>
    <a:lvl4pPr marL="1371600" algn="l" rtl="0" fontAlgn="base">
      <a:spcBef>
        <a:spcPct val="0"/>
      </a:spcBef>
      <a:spcAft>
        <a:spcPct val="0"/>
      </a:spcAft>
      <a:defRPr sz="2000" kern="1200">
        <a:solidFill>
          <a:schemeClr val="tx1"/>
        </a:solidFill>
        <a:latin typeface="Arial" pitchFamily="34" charset="0"/>
        <a:ea typeface="宋体" pitchFamily="2" charset="-122"/>
        <a:cs typeface="+mn-cs"/>
      </a:defRPr>
    </a:lvl4pPr>
    <a:lvl5pPr marL="1828800" algn="l" rtl="0" fontAlgn="base">
      <a:spcBef>
        <a:spcPct val="0"/>
      </a:spcBef>
      <a:spcAft>
        <a:spcPct val="0"/>
      </a:spcAft>
      <a:defRPr sz="2000" kern="1200">
        <a:solidFill>
          <a:schemeClr val="tx1"/>
        </a:solidFill>
        <a:latin typeface="Arial" pitchFamily="34" charset="0"/>
        <a:ea typeface="宋体" pitchFamily="2" charset="-122"/>
        <a:cs typeface="+mn-cs"/>
      </a:defRPr>
    </a:lvl5pPr>
    <a:lvl6pPr marL="2286000" algn="l" defTabSz="914400" rtl="0" eaLnBrk="1" latinLnBrk="0" hangingPunct="1">
      <a:defRPr sz="2000" kern="1200">
        <a:solidFill>
          <a:schemeClr val="tx1"/>
        </a:solidFill>
        <a:latin typeface="Arial" pitchFamily="34" charset="0"/>
        <a:ea typeface="宋体" pitchFamily="2" charset="-122"/>
        <a:cs typeface="+mn-cs"/>
      </a:defRPr>
    </a:lvl6pPr>
    <a:lvl7pPr marL="2743200" algn="l" defTabSz="914400" rtl="0" eaLnBrk="1" latinLnBrk="0" hangingPunct="1">
      <a:defRPr sz="2000" kern="1200">
        <a:solidFill>
          <a:schemeClr val="tx1"/>
        </a:solidFill>
        <a:latin typeface="Arial" pitchFamily="34" charset="0"/>
        <a:ea typeface="宋体" pitchFamily="2" charset="-122"/>
        <a:cs typeface="+mn-cs"/>
      </a:defRPr>
    </a:lvl7pPr>
    <a:lvl8pPr marL="3200400" algn="l" defTabSz="914400" rtl="0" eaLnBrk="1" latinLnBrk="0" hangingPunct="1">
      <a:defRPr sz="2000" kern="1200">
        <a:solidFill>
          <a:schemeClr val="tx1"/>
        </a:solidFill>
        <a:latin typeface="Arial" pitchFamily="34" charset="0"/>
        <a:ea typeface="宋体" pitchFamily="2" charset="-122"/>
        <a:cs typeface="+mn-cs"/>
      </a:defRPr>
    </a:lvl8pPr>
    <a:lvl9pPr marL="3657600" algn="l" defTabSz="914400" rtl="0" eaLnBrk="1" latinLnBrk="0" hangingPunct="1">
      <a:defRPr sz="2000" kern="1200">
        <a:solidFill>
          <a:schemeClr val="tx1"/>
        </a:solidFill>
        <a:latin typeface="Arial" pitchFamily="34" charset="0"/>
        <a:ea typeface="宋体" pitchFamily="2"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hiddenSlides="1" frameSlides="1"/>
  <p:clrMru>
    <a:srgbClr val="FF8000"/>
    <a:srgbClr val="FFCCCC"/>
    <a:srgbClr val="CCFFFF"/>
    <a:srgbClr val="0000CC"/>
    <a:srgbClr val="0000FF"/>
    <a:srgbClr val="0000DC"/>
    <a:srgbClr val="2C6F90"/>
    <a:srgbClr val="2E5C8E"/>
    <a:srgbClr val="316F8B"/>
    <a:srgbClr val="99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00" autoAdjust="0"/>
    <p:restoredTop sz="93141" autoAdjust="0"/>
  </p:normalViewPr>
  <p:slideViewPr>
    <p:cSldViewPr>
      <p:cViewPr varScale="1">
        <p:scale>
          <a:sx n="75" d="100"/>
          <a:sy n="75" d="100"/>
        </p:scale>
        <p:origin x="-104" y="-304"/>
      </p:cViewPr>
      <p:guideLst>
        <p:guide orient="horz" pos="2160"/>
        <p:guide pos="3120"/>
      </p:guideLst>
    </p:cSldViewPr>
  </p:slideViewPr>
  <p:outlineViewPr>
    <p:cViewPr>
      <p:scale>
        <a:sx n="33" d="100"/>
        <a:sy n="33" d="100"/>
      </p:scale>
      <p:origin x="60" y="20040"/>
    </p:cViewPr>
  </p:outlineViewPr>
  <p:notesTextViewPr>
    <p:cViewPr>
      <p:scale>
        <a:sx n="100" d="100"/>
        <a:sy n="100" d="100"/>
      </p:scale>
      <p:origin x="0" y="0"/>
    </p:cViewPr>
  </p:notesTextViewPr>
  <p:sorterViewPr>
    <p:cViewPr>
      <p:scale>
        <a:sx n="66" d="100"/>
        <a:sy n="66" d="100"/>
      </p:scale>
      <p:origin x="0" y="384"/>
    </p:cViewPr>
  </p:sorterViewPr>
  <p:gridSpacing cx="36004" cy="36004"/>
</p:viewPr>
</file>

<file path=ppt/_rels/presentation.xml.rels><?xml version="1.0" encoding="UTF-8" standalone="yes"?>
<Relationships xmlns="http://schemas.openxmlformats.org/package/2006/relationships"><Relationship Id="rId142" Type="http://schemas.openxmlformats.org/officeDocument/2006/relationships/slide" Target="slides/slide141.xml"/><Relationship Id="rId143" Type="http://schemas.openxmlformats.org/officeDocument/2006/relationships/slide" Target="slides/slide142.xml"/><Relationship Id="rId144" Type="http://schemas.openxmlformats.org/officeDocument/2006/relationships/slide" Target="slides/slide143.xml"/><Relationship Id="rId145" Type="http://schemas.openxmlformats.org/officeDocument/2006/relationships/slide" Target="slides/slide144.xml"/><Relationship Id="rId146" Type="http://schemas.openxmlformats.org/officeDocument/2006/relationships/slide" Target="slides/slide145.xml"/><Relationship Id="rId147" Type="http://schemas.openxmlformats.org/officeDocument/2006/relationships/slide" Target="slides/slide146.xml"/><Relationship Id="rId148" Type="http://schemas.openxmlformats.org/officeDocument/2006/relationships/slide" Target="slides/slide147.xml"/><Relationship Id="rId149" Type="http://schemas.openxmlformats.org/officeDocument/2006/relationships/slide" Target="slides/slide148.xml"/><Relationship Id="rId180" Type="http://schemas.openxmlformats.org/officeDocument/2006/relationships/slide" Target="slides/slide179.xml"/><Relationship Id="rId181" Type="http://schemas.openxmlformats.org/officeDocument/2006/relationships/slide" Target="slides/slide180.xml"/><Relationship Id="rId182" Type="http://schemas.openxmlformats.org/officeDocument/2006/relationships/slide" Target="slides/slide181.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83" Type="http://schemas.openxmlformats.org/officeDocument/2006/relationships/slide" Target="slides/slide182.xml"/><Relationship Id="rId184" Type="http://schemas.openxmlformats.org/officeDocument/2006/relationships/slide" Target="slides/slide183.xml"/><Relationship Id="rId185" Type="http://schemas.openxmlformats.org/officeDocument/2006/relationships/slide" Target="slides/slide184.xml"/><Relationship Id="rId186" Type="http://schemas.openxmlformats.org/officeDocument/2006/relationships/slide" Target="slides/slide185.xml"/><Relationship Id="rId187" Type="http://schemas.openxmlformats.org/officeDocument/2006/relationships/slide" Target="slides/slide186.xml"/><Relationship Id="rId188" Type="http://schemas.openxmlformats.org/officeDocument/2006/relationships/slide" Target="slides/slide187.xml"/><Relationship Id="rId189" Type="http://schemas.openxmlformats.org/officeDocument/2006/relationships/slide" Target="slides/slide18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150" Type="http://schemas.openxmlformats.org/officeDocument/2006/relationships/slide" Target="slides/slide149.xml"/><Relationship Id="rId151" Type="http://schemas.openxmlformats.org/officeDocument/2006/relationships/slide" Target="slides/slide150.xml"/><Relationship Id="rId152" Type="http://schemas.openxmlformats.org/officeDocument/2006/relationships/slide" Target="slides/slide15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53" Type="http://schemas.openxmlformats.org/officeDocument/2006/relationships/slide" Target="slides/slide152.xml"/><Relationship Id="rId154" Type="http://schemas.openxmlformats.org/officeDocument/2006/relationships/slide" Target="slides/slide153.xml"/><Relationship Id="rId155" Type="http://schemas.openxmlformats.org/officeDocument/2006/relationships/slide" Target="slides/slide154.xml"/><Relationship Id="rId156" Type="http://schemas.openxmlformats.org/officeDocument/2006/relationships/slide" Target="slides/slide155.xml"/><Relationship Id="rId157" Type="http://schemas.openxmlformats.org/officeDocument/2006/relationships/slide" Target="slides/slide156.xml"/><Relationship Id="rId158" Type="http://schemas.openxmlformats.org/officeDocument/2006/relationships/slide" Target="slides/slide157.xml"/><Relationship Id="rId159" Type="http://schemas.openxmlformats.org/officeDocument/2006/relationships/slide" Target="slides/slide158.xml"/><Relationship Id="rId190" Type="http://schemas.openxmlformats.org/officeDocument/2006/relationships/slide" Target="slides/slide189.xml"/><Relationship Id="rId191" Type="http://schemas.openxmlformats.org/officeDocument/2006/relationships/slide" Target="slides/slide190.xml"/><Relationship Id="rId192" Type="http://schemas.openxmlformats.org/officeDocument/2006/relationships/slide" Target="slides/slide191.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93" Type="http://schemas.openxmlformats.org/officeDocument/2006/relationships/slide" Target="slides/slide192.xml"/><Relationship Id="rId194" Type="http://schemas.openxmlformats.org/officeDocument/2006/relationships/slide" Target="slides/slide193.xml"/><Relationship Id="rId195" Type="http://schemas.openxmlformats.org/officeDocument/2006/relationships/slide" Target="slides/slide194.xml"/><Relationship Id="rId196" Type="http://schemas.openxmlformats.org/officeDocument/2006/relationships/slide" Target="slides/slide195.xml"/><Relationship Id="rId197" Type="http://schemas.openxmlformats.org/officeDocument/2006/relationships/slide" Target="slides/slide196.xml"/><Relationship Id="rId198" Type="http://schemas.openxmlformats.org/officeDocument/2006/relationships/slide" Target="slides/slide197.xml"/><Relationship Id="rId199" Type="http://schemas.openxmlformats.org/officeDocument/2006/relationships/slide" Target="slides/slide19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slide" Target="slides/slide121.xml"/><Relationship Id="rId123" Type="http://schemas.openxmlformats.org/officeDocument/2006/relationships/slide" Target="slides/slide122.xml"/><Relationship Id="rId124" Type="http://schemas.openxmlformats.org/officeDocument/2006/relationships/slide" Target="slides/slide123.xml"/><Relationship Id="rId125" Type="http://schemas.openxmlformats.org/officeDocument/2006/relationships/slide" Target="slides/slide124.xml"/><Relationship Id="rId126" Type="http://schemas.openxmlformats.org/officeDocument/2006/relationships/slide" Target="slides/slide125.xml"/><Relationship Id="rId127" Type="http://schemas.openxmlformats.org/officeDocument/2006/relationships/slide" Target="slides/slide126.xml"/><Relationship Id="rId128" Type="http://schemas.openxmlformats.org/officeDocument/2006/relationships/slide" Target="slides/slide127.xml"/><Relationship Id="rId129" Type="http://schemas.openxmlformats.org/officeDocument/2006/relationships/slide" Target="slides/slide128.xml"/><Relationship Id="rId160" Type="http://schemas.openxmlformats.org/officeDocument/2006/relationships/slide" Target="slides/slide159.xml"/><Relationship Id="rId161" Type="http://schemas.openxmlformats.org/officeDocument/2006/relationships/slide" Target="slides/slide160.xml"/><Relationship Id="rId162" Type="http://schemas.openxmlformats.org/officeDocument/2006/relationships/slide" Target="slides/slide16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63" Type="http://schemas.openxmlformats.org/officeDocument/2006/relationships/slide" Target="slides/slide162.xml"/><Relationship Id="rId164" Type="http://schemas.openxmlformats.org/officeDocument/2006/relationships/slide" Target="slides/slide163.xml"/><Relationship Id="rId165" Type="http://schemas.openxmlformats.org/officeDocument/2006/relationships/slide" Target="slides/slide164.xml"/><Relationship Id="rId166" Type="http://schemas.openxmlformats.org/officeDocument/2006/relationships/slide" Target="slides/slide165.xml"/><Relationship Id="rId167" Type="http://schemas.openxmlformats.org/officeDocument/2006/relationships/slide" Target="slides/slide166.xml"/><Relationship Id="rId168" Type="http://schemas.openxmlformats.org/officeDocument/2006/relationships/slide" Target="slides/slide167.xml"/><Relationship Id="rId169" Type="http://schemas.openxmlformats.org/officeDocument/2006/relationships/slide" Target="slides/slide168.xml"/><Relationship Id="rId200" Type="http://schemas.openxmlformats.org/officeDocument/2006/relationships/slide" Target="slides/slide199.xml"/><Relationship Id="rId201" Type="http://schemas.openxmlformats.org/officeDocument/2006/relationships/slide" Target="slides/slide200.xml"/><Relationship Id="rId202" Type="http://schemas.openxmlformats.org/officeDocument/2006/relationships/slide" Target="slides/slide201.xml"/><Relationship Id="rId203" Type="http://schemas.openxmlformats.org/officeDocument/2006/relationships/slide" Target="slides/slide202.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204" Type="http://schemas.openxmlformats.org/officeDocument/2006/relationships/notesMaster" Target="notesMasters/notesMaster1.xml"/><Relationship Id="rId205" Type="http://schemas.openxmlformats.org/officeDocument/2006/relationships/handoutMaster" Target="handoutMasters/handoutMaster1.xml"/><Relationship Id="rId206" Type="http://schemas.openxmlformats.org/officeDocument/2006/relationships/printerSettings" Target="printerSettings/printerSettings1.bin"/><Relationship Id="rId207" Type="http://schemas.openxmlformats.org/officeDocument/2006/relationships/presProps" Target="presProps.xml"/><Relationship Id="rId208" Type="http://schemas.openxmlformats.org/officeDocument/2006/relationships/viewProps" Target="viewProps.xml"/><Relationship Id="rId209" Type="http://schemas.openxmlformats.org/officeDocument/2006/relationships/theme" Target="theme/theme1.xml"/><Relationship Id="rId130" Type="http://schemas.openxmlformats.org/officeDocument/2006/relationships/slide" Target="slides/slide129.xml"/><Relationship Id="rId131" Type="http://schemas.openxmlformats.org/officeDocument/2006/relationships/slide" Target="slides/slide130.xml"/><Relationship Id="rId132" Type="http://schemas.openxmlformats.org/officeDocument/2006/relationships/slide" Target="slides/slide131.xml"/><Relationship Id="rId133" Type="http://schemas.openxmlformats.org/officeDocument/2006/relationships/slide" Target="slides/slide132.xml"/><Relationship Id="rId134" Type="http://schemas.openxmlformats.org/officeDocument/2006/relationships/slide" Target="slides/slide133.xml"/><Relationship Id="rId135" Type="http://schemas.openxmlformats.org/officeDocument/2006/relationships/slide" Target="slides/slide134.xml"/><Relationship Id="rId136" Type="http://schemas.openxmlformats.org/officeDocument/2006/relationships/slide" Target="slides/slide135.xml"/><Relationship Id="rId137" Type="http://schemas.openxmlformats.org/officeDocument/2006/relationships/slide" Target="slides/slide136.xml"/><Relationship Id="rId138" Type="http://schemas.openxmlformats.org/officeDocument/2006/relationships/slide" Target="slides/slide137.xml"/><Relationship Id="rId139" Type="http://schemas.openxmlformats.org/officeDocument/2006/relationships/slide" Target="slides/slide138.xml"/><Relationship Id="rId170" Type="http://schemas.openxmlformats.org/officeDocument/2006/relationships/slide" Target="slides/slide169.xml"/><Relationship Id="rId171" Type="http://schemas.openxmlformats.org/officeDocument/2006/relationships/slide" Target="slides/slide170.xml"/><Relationship Id="rId172" Type="http://schemas.openxmlformats.org/officeDocument/2006/relationships/slide" Target="slides/slide171.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173" Type="http://schemas.openxmlformats.org/officeDocument/2006/relationships/slide" Target="slides/slide172.xml"/><Relationship Id="rId174" Type="http://schemas.openxmlformats.org/officeDocument/2006/relationships/slide" Target="slides/slide173.xml"/><Relationship Id="rId175" Type="http://schemas.openxmlformats.org/officeDocument/2006/relationships/slide" Target="slides/slide174.xml"/><Relationship Id="rId176" Type="http://schemas.openxmlformats.org/officeDocument/2006/relationships/slide" Target="slides/slide175.xml"/><Relationship Id="rId177" Type="http://schemas.openxmlformats.org/officeDocument/2006/relationships/slide" Target="slides/slide176.xml"/><Relationship Id="rId178" Type="http://schemas.openxmlformats.org/officeDocument/2006/relationships/slide" Target="slides/slide177.xml"/><Relationship Id="rId179" Type="http://schemas.openxmlformats.org/officeDocument/2006/relationships/slide" Target="slides/slide178.xml"/><Relationship Id="rId210" Type="http://schemas.openxmlformats.org/officeDocument/2006/relationships/tableStyles" Target="tableStyles.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100" Type="http://schemas.openxmlformats.org/officeDocument/2006/relationships/slide" Target="slides/slide99.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40" Type="http://schemas.openxmlformats.org/officeDocument/2006/relationships/slide" Target="slides/slide139.xml"/><Relationship Id="rId141" Type="http://schemas.openxmlformats.org/officeDocument/2006/relationships/slide" Target="slides/slide140.xml"/></Relationships>
</file>

<file path=ppt/charts/_rels/chart1.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oleObject" Target="Book1" TargetMode="External"/></Relationships>
</file>

<file path=ppt/charts/_rels/chart2.xml.rels><?xml version="1.0" encoding="UTF-8" standalone="yes"?>
<Relationships xmlns="http://schemas.openxmlformats.org/package/2006/relationships"><Relationship Id="rId1" Type="http://schemas.openxmlformats.org/officeDocument/2006/relationships/themeOverride" Target="../theme/themeOverride2.xml"/><Relationship Id="rId2" Type="http://schemas.openxmlformats.org/officeDocument/2006/relationships/oleObject" Target="Book1" TargetMode="External"/></Relationships>
</file>

<file path=ppt/charts/_rels/chart3.xml.rels><?xml version="1.0" encoding="UTF-8" standalone="yes"?>
<Relationships xmlns="http://schemas.openxmlformats.org/package/2006/relationships"><Relationship Id="rId1" Type="http://schemas.openxmlformats.org/officeDocument/2006/relationships/themeOverride" Target="../theme/themeOverride3.xml"/><Relationship Id="rId2" Type="http://schemas.openxmlformats.org/officeDocument/2006/relationships/oleObject" Target="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30"/>
    </mc:Choice>
    <mc:Fallback>
      <c:style val="30"/>
    </mc:Fallback>
  </mc:AlternateContent>
  <c:clrMapOvr bg1="lt1" tx1="dk1" bg2="lt2" tx2="dk2" accent1="accent1" accent2="accent2" accent3="accent3" accent4="accent4" accent5="accent5" accent6="accent6" hlink="hlink" folHlink="folHlink"/>
  <c:chart>
    <c:title>
      <c:tx>
        <c:rich>
          <a:bodyPr/>
          <a:lstStyle/>
          <a:p>
            <a:pPr>
              <a:defRPr lang="zh-CN"/>
            </a:pPr>
            <a:r>
              <a:rPr lang="en-US"/>
              <a:t>Benchmark Results</a:t>
            </a:r>
            <a:endParaRPr lang="zh-CN"/>
          </a:p>
        </c:rich>
      </c:tx>
      <c:layout>
        <c:manualLayout>
          <c:xMode val="edge"/>
          <c:yMode val="edge"/>
          <c:x val="0.283300066533599"/>
          <c:y val="0.0313725490196079"/>
        </c:manualLayout>
      </c:layout>
      <c:overlay val="0"/>
    </c:title>
    <c:autoTitleDeleted val="0"/>
    <c:plotArea>
      <c:layout/>
      <c:barChart>
        <c:barDir val="col"/>
        <c:grouping val="clustered"/>
        <c:varyColors val="0"/>
        <c:ser>
          <c:idx val="0"/>
          <c:order val="0"/>
          <c:tx>
            <c:strRef>
              <c:f>Sheet1!$A$2</c:f>
              <c:strCache>
                <c:ptCount val="1"/>
                <c:pt idx="0">
                  <c:v>Precsion</c:v>
                </c:pt>
              </c:strCache>
            </c:strRef>
          </c:tx>
          <c:spPr>
            <a:solidFill>
              <a:srgbClr val="0000CC"/>
            </a:solidFill>
          </c:spPr>
          <c:invertIfNegative val="0"/>
          <c:cat>
            <c:strRef>
              <c:f>Sheet1!$B$1:$F$1</c:f>
              <c:strCache>
                <c:ptCount val="5"/>
                <c:pt idx="0">
                  <c:v>RiMOM</c:v>
                </c:pt>
                <c:pt idx="1">
                  <c:v>ASMOV</c:v>
                </c:pt>
                <c:pt idx="2">
                  <c:v>Lily</c:v>
                </c:pt>
                <c:pt idx="3">
                  <c:v>aflood</c:v>
                </c:pt>
                <c:pt idx="4">
                  <c:v>aroma</c:v>
                </c:pt>
              </c:strCache>
            </c:strRef>
          </c:cat>
          <c:val>
            <c:numRef>
              <c:f>Sheet1!$B$2:$F$2</c:f>
              <c:numCache>
                <c:formatCode>General</c:formatCode>
                <c:ptCount val="5"/>
                <c:pt idx="0">
                  <c:v>0.960000000000001</c:v>
                </c:pt>
                <c:pt idx="1">
                  <c:v>0.950000000000001</c:v>
                </c:pt>
                <c:pt idx="2">
                  <c:v>0.97</c:v>
                </c:pt>
                <c:pt idx="3">
                  <c:v>0.97</c:v>
                </c:pt>
                <c:pt idx="4">
                  <c:v>0.950000000000001</c:v>
                </c:pt>
              </c:numCache>
            </c:numRef>
          </c:val>
        </c:ser>
        <c:ser>
          <c:idx val="1"/>
          <c:order val="1"/>
          <c:tx>
            <c:strRef>
              <c:f>Sheet1!$A$3</c:f>
              <c:strCache>
                <c:ptCount val="1"/>
                <c:pt idx="0">
                  <c:v>Recall</c:v>
                </c:pt>
              </c:strCache>
            </c:strRef>
          </c:tx>
          <c:spPr>
            <a:solidFill>
              <a:srgbClr val="FFC000"/>
            </a:solidFill>
          </c:spPr>
          <c:invertIfNegative val="0"/>
          <c:cat>
            <c:strRef>
              <c:f>Sheet1!$B$1:$F$1</c:f>
              <c:strCache>
                <c:ptCount val="5"/>
                <c:pt idx="0">
                  <c:v>RiMOM</c:v>
                </c:pt>
                <c:pt idx="1">
                  <c:v>ASMOV</c:v>
                </c:pt>
                <c:pt idx="2">
                  <c:v>Lily</c:v>
                </c:pt>
                <c:pt idx="3">
                  <c:v>aflood</c:v>
                </c:pt>
                <c:pt idx="4">
                  <c:v>aroma</c:v>
                </c:pt>
              </c:strCache>
            </c:strRef>
          </c:cat>
          <c:val>
            <c:numRef>
              <c:f>Sheet1!$B$3:$F$3</c:f>
              <c:numCache>
                <c:formatCode>General</c:formatCode>
                <c:ptCount val="5"/>
                <c:pt idx="0">
                  <c:v>0.840000000000001</c:v>
                </c:pt>
                <c:pt idx="1">
                  <c:v>0.860000000000001</c:v>
                </c:pt>
                <c:pt idx="2">
                  <c:v>0.880000000000002</c:v>
                </c:pt>
                <c:pt idx="3">
                  <c:v>0.710000000000001</c:v>
                </c:pt>
                <c:pt idx="4">
                  <c:v>0.700000000000001</c:v>
                </c:pt>
              </c:numCache>
            </c:numRef>
          </c:val>
        </c:ser>
        <c:ser>
          <c:idx val="2"/>
          <c:order val="2"/>
          <c:tx>
            <c:strRef>
              <c:f>Sheet1!$A$4</c:f>
              <c:strCache>
                <c:ptCount val="1"/>
                <c:pt idx="0">
                  <c:v>F-measure</c:v>
                </c:pt>
              </c:strCache>
            </c:strRef>
          </c:tx>
          <c:spPr>
            <a:solidFill>
              <a:srgbClr val="FF0000"/>
            </a:solidFill>
          </c:spPr>
          <c:invertIfNegative val="0"/>
          <c:cat>
            <c:strRef>
              <c:f>Sheet1!$B$1:$F$1</c:f>
              <c:strCache>
                <c:ptCount val="5"/>
                <c:pt idx="0">
                  <c:v>RiMOM</c:v>
                </c:pt>
                <c:pt idx="1">
                  <c:v>ASMOV</c:v>
                </c:pt>
                <c:pt idx="2">
                  <c:v>Lily</c:v>
                </c:pt>
                <c:pt idx="3">
                  <c:v>aflood</c:v>
                </c:pt>
                <c:pt idx="4">
                  <c:v>aroma</c:v>
                </c:pt>
              </c:strCache>
            </c:strRef>
          </c:cat>
          <c:val>
            <c:numRef>
              <c:f>Sheet1!$B$4:$F$4</c:f>
              <c:numCache>
                <c:formatCode>General</c:formatCode>
                <c:ptCount val="5"/>
                <c:pt idx="0">
                  <c:v>0.896000000000003</c:v>
                </c:pt>
                <c:pt idx="1">
                  <c:v>0.902762430939226</c:v>
                </c:pt>
                <c:pt idx="2">
                  <c:v>0.922810810810811</c:v>
                </c:pt>
                <c:pt idx="3">
                  <c:v>0.819880952380953</c:v>
                </c:pt>
                <c:pt idx="4">
                  <c:v>0.806060606060606</c:v>
                </c:pt>
              </c:numCache>
            </c:numRef>
          </c:val>
        </c:ser>
        <c:dLbls>
          <c:showLegendKey val="0"/>
          <c:showVal val="0"/>
          <c:showCatName val="0"/>
          <c:showSerName val="0"/>
          <c:showPercent val="0"/>
          <c:showBubbleSize val="0"/>
        </c:dLbls>
        <c:gapWidth val="150"/>
        <c:axId val="-2070424776"/>
        <c:axId val="-2070421768"/>
      </c:barChart>
      <c:catAx>
        <c:axId val="-2070424776"/>
        <c:scaling>
          <c:orientation val="minMax"/>
        </c:scaling>
        <c:delete val="0"/>
        <c:axPos val="b"/>
        <c:majorTickMark val="out"/>
        <c:minorTickMark val="none"/>
        <c:tickLblPos val="nextTo"/>
        <c:txPr>
          <a:bodyPr/>
          <a:lstStyle/>
          <a:p>
            <a:pPr>
              <a:defRPr lang="zh-CN" sz="1600"/>
            </a:pPr>
            <a:endParaRPr lang="en-US"/>
          </a:p>
        </c:txPr>
        <c:crossAx val="-2070421768"/>
        <c:crosses val="autoZero"/>
        <c:auto val="1"/>
        <c:lblAlgn val="ctr"/>
        <c:lblOffset val="100"/>
        <c:noMultiLvlLbl val="0"/>
      </c:catAx>
      <c:valAx>
        <c:axId val="-2070421768"/>
        <c:scaling>
          <c:orientation val="minMax"/>
          <c:max val="1.0"/>
          <c:min val="0.0"/>
        </c:scaling>
        <c:delete val="0"/>
        <c:axPos val="l"/>
        <c:majorGridlines/>
        <c:numFmt formatCode="General" sourceLinked="1"/>
        <c:majorTickMark val="out"/>
        <c:minorTickMark val="none"/>
        <c:tickLblPos val="nextTo"/>
        <c:txPr>
          <a:bodyPr/>
          <a:lstStyle/>
          <a:p>
            <a:pPr>
              <a:defRPr lang="zh-CN" sz="1600"/>
            </a:pPr>
            <a:endParaRPr lang="en-US"/>
          </a:p>
        </c:txPr>
        <c:crossAx val="-2070424776"/>
        <c:crosses val="autoZero"/>
        <c:crossBetween val="between"/>
      </c:valAx>
    </c:plotArea>
    <c:legend>
      <c:legendPos val="r"/>
      <c:overlay val="0"/>
      <c:txPr>
        <a:bodyPr/>
        <a:lstStyle/>
        <a:p>
          <a:pPr>
            <a:defRPr lang="zh-CN" sz="1600"/>
          </a:pPr>
          <a:endParaRPr lang="en-US"/>
        </a:p>
      </c:txPr>
    </c:legend>
    <c:plotVisOnly val="1"/>
    <c:dispBlanksAs val="gap"/>
    <c:showDLblsOverMax val="0"/>
  </c:chart>
  <c:txPr>
    <a:bodyPr/>
    <a:lstStyle/>
    <a:p>
      <a:pPr>
        <a:defRPr sz="1800"/>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30"/>
    </mc:Choice>
    <mc:Fallback>
      <c:style val="30"/>
    </mc:Fallback>
  </mc:AlternateContent>
  <c:clrMapOvr bg1="lt1" tx1="dk1" bg2="lt2" tx2="dk2" accent1="accent1" accent2="accent2" accent3="accent3" accent4="accent4" accent5="accent5" accent6="accent6" hlink="hlink" folHlink="folHlink"/>
  <c:chart>
    <c:title>
      <c:tx>
        <c:rich>
          <a:bodyPr/>
          <a:lstStyle/>
          <a:p>
            <a:pPr>
              <a:defRPr lang="zh-CN"/>
            </a:pPr>
            <a:r>
              <a:rPr lang="en-US"/>
              <a:t>Anatomy  Results</a:t>
            </a:r>
            <a:endParaRPr lang="zh-CN"/>
          </a:p>
        </c:rich>
      </c:tx>
      <c:overlay val="0"/>
    </c:title>
    <c:autoTitleDeleted val="0"/>
    <c:plotArea>
      <c:layout>
        <c:manualLayout>
          <c:layoutTarget val="inner"/>
          <c:xMode val="edge"/>
          <c:yMode val="edge"/>
          <c:x val="0.112912815489237"/>
          <c:y val="0.164611937890867"/>
          <c:w val="0.610359585442544"/>
          <c:h val="0.483014242120045"/>
        </c:manualLayout>
      </c:layout>
      <c:barChart>
        <c:barDir val="col"/>
        <c:grouping val="clustered"/>
        <c:varyColors val="0"/>
        <c:ser>
          <c:idx val="0"/>
          <c:order val="0"/>
          <c:tx>
            <c:strRef>
              <c:f>Sheet2!$B$1</c:f>
              <c:strCache>
                <c:ptCount val="1"/>
                <c:pt idx="0">
                  <c:v>Precision</c:v>
                </c:pt>
              </c:strCache>
            </c:strRef>
          </c:tx>
          <c:spPr>
            <a:solidFill>
              <a:srgbClr val="0000CC"/>
            </a:solidFill>
          </c:spPr>
          <c:invertIfNegative val="0"/>
          <c:cat>
            <c:strRef>
              <c:f>Sheet2!$A$2:$A$6</c:f>
              <c:strCache>
                <c:ptCount val="5"/>
                <c:pt idx="0">
                  <c:v>RiMOM</c:v>
                </c:pt>
                <c:pt idx="1">
                  <c:v>SAMBO</c:v>
                </c:pt>
                <c:pt idx="2">
                  <c:v>SAMBOodf</c:v>
                </c:pt>
                <c:pt idx="3">
                  <c:v>aflood</c:v>
                </c:pt>
                <c:pt idx="4">
                  <c:v>Lily</c:v>
                </c:pt>
              </c:strCache>
            </c:strRef>
          </c:cat>
          <c:val>
            <c:numRef>
              <c:f>Sheet2!$B$2:$B$6</c:f>
              <c:numCache>
                <c:formatCode>General</c:formatCode>
                <c:ptCount val="5"/>
                <c:pt idx="0">
                  <c:v>0.929</c:v>
                </c:pt>
                <c:pt idx="1">
                  <c:v>0.869000000000008</c:v>
                </c:pt>
                <c:pt idx="2">
                  <c:v>0.831000000000001</c:v>
                </c:pt>
                <c:pt idx="3">
                  <c:v>0.874000000000008</c:v>
                </c:pt>
                <c:pt idx="4">
                  <c:v>0.796</c:v>
                </c:pt>
              </c:numCache>
            </c:numRef>
          </c:val>
        </c:ser>
        <c:ser>
          <c:idx val="1"/>
          <c:order val="1"/>
          <c:tx>
            <c:strRef>
              <c:f>Sheet2!$C$1</c:f>
              <c:strCache>
                <c:ptCount val="1"/>
                <c:pt idx="0">
                  <c:v>Recall</c:v>
                </c:pt>
              </c:strCache>
            </c:strRef>
          </c:tx>
          <c:spPr>
            <a:solidFill>
              <a:srgbClr val="FFC000"/>
            </a:solidFill>
          </c:spPr>
          <c:invertIfNegative val="0"/>
          <c:cat>
            <c:strRef>
              <c:f>Sheet2!$A$2:$A$6</c:f>
              <c:strCache>
                <c:ptCount val="5"/>
                <c:pt idx="0">
                  <c:v>RiMOM</c:v>
                </c:pt>
                <c:pt idx="1">
                  <c:v>SAMBO</c:v>
                </c:pt>
                <c:pt idx="2">
                  <c:v>SAMBOodf</c:v>
                </c:pt>
                <c:pt idx="3">
                  <c:v>aflood</c:v>
                </c:pt>
                <c:pt idx="4">
                  <c:v>Lily</c:v>
                </c:pt>
              </c:strCache>
            </c:strRef>
          </c:cat>
          <c:val>
            <c:numRef>
              <c:f>Sheet2!$C$2:$C$6</c:f>
              <c:numCache>
                <c:formatCode>General</c:formatCode>
                <c:ptCount val="5"/>
                <c:pt idx="0">
                  <c:v>0.735000000000001</c:v>
                </c:pt>
                <c:pt idx="1">
                  <c:v>0.836000000000001</c:v>
                </c:pt>
                <c:pt idx="2">
                  <c:v>0.833000000000001</c:v>
                </c:pt>
                <c:pt idx="3">
                  <c:v>0.682</c:v>
                </c:pt>
                <c:pt idx="4">
                  <c:v>0.693</c:v>
                </c:pt>
              </c:numCache>
            </c:numRef>
          </c:val>
        </c:ser>
        <c:ser>
          <c:idx val="2"/>
          <c:order val="2"/>
          <c:tx>
            <c:strRef>
              <c:f>Sheet2!$D$1</c:f>
              <c:strCache>
                <c:ptCount val="1"/>
                <c:pt idx="0">
                  <c:v>Recall+</c:v>
                </c:pt>
              </c:strCache>
            </c:strRef>
          </c:tx>
          <c:spPr>
            <a:solidFill>
              <a:srgbClr val="FF0000"/>
            </a:solidFill>
          </c:spPr>
          <c:invertIfNegative val="0"/>
          <c:cat>
            <c:strRef>
              <c:f>Sheet2!$A$2:$A$6</c:f>
              <c:strCache>
                <c:ptCount val="5"/>
                <c:pt idx="0">
                  <c:v>RiMOM</c:v>
                </c:pt>
                <c:pt idx="1">
                  <c:v>SAMBO</c:v>
                </c:pt>
                <c:pt idx="2">
                  <c:v>SAMBOodf</c:v>
                </c:pt>
                <c:pt idx="3">
                  <c:v>aflood</c:v>
                </c:pt>
                <c:pt idx="4">
                  <c:v>Lily</c:v>
                </c:pt>
              </c:strCache>
            </c:strRef>
          </c:cat>
          <c:val>
            <c:numRef>
              <c:f>Sheet2!$D$2:$D$6</c:f>
              <c:numCache>
                <c:formatCode>General</c:formatCode>
                <c:ptCount val="5"/>
                <c:pt idx="0">
                  <c:v>0.35</c:v>
                </c:pt>
                <c:pt idx="1">
                  <c:v>0.586</c:v>
                </c:pt>
                <c:pt idx="2">
                  <c:v>0.579000000000001</c:v>
                </c:pt>
                <c:pt idx="3">
                  <c:v>0.275</c:v>
                </c:pt>
                <c:pt idx="4">
                  <c:v>0.47</c:v>
                </c:pt>
              </c:numCache>
            </c:numRef>
          </c:val>
        </c:ser>
        <c:ser>
          <c:idx val="3"/>
          <c:order val="3"/>
          <c:tx>
            <c:strRef>
              <c:f>Sheet2!$E$1</c:f>
              <c:strCache>
                <c:ptCount val="1"/>
                <c:pt idx="0">
                  <c:v>F-measure</c:v>
                </c:pt>
              </c:strCache>
            </c:strRef>
          </c:tx>
          <c:spPr>
            <a:solidFill>
              <a:srgbClr val="00B050"/>
            </a:solidFill>
          </c:spPr>
          <c:invertIfNegative val="0"/>
          <c:cat>
            <c:strRef>
              <c:f>Sheet2!$A$2:$A$6</c:f>
              <c:strCache>
                <c:ptCount val="5"/>
                <c:pt idx="0">
                  <c:v>RiMOM</c:v>
                </c:pt>
                <c:pt idx="1">
                  <c:v>SAMBO</c:v>
                </c:pt>
                <c:pt idx="2">
                  <c:v>SAMBOodf</c:v>
                </c:pt>
                <c:pt idx="3">
                  <c:v>aflood</c:v>
                </c:pt>
                <c:pt idx="4">
                  <c:v>Lily</c:v>
                </c:pt>
              </c:strCache>
            </c:strRef>
          </c:cat>
          <c:val>
            <c:numRef>
              <c:f>Sheet2!$E$2:$E$6</c:f>
              <c:numCache>
                <c:formatCode>General</c:formatCode>
                <c:ptCount val="5"/>
                <c:pt idx="0">
                  <c:v>0.821</c:v>
                </c:pt>
                <c:pt idx="1">
                  <c:v>0.852000000000001</c:v>
                </c:pt>
                <c:pt idx="2">
                  <c:v>0.832000000000001</c:v>
                </c:pt>
                <c:pt idx="3">
                  <c:v>0.766000000000009</c:v>
                </c:pt>
                <c:pt idx="4">
                  <c:v>0.741000000000005</c:v>
                </c:pt>
              </c:numCache>
            </c:numRef>
          </c:val>
        </c:ser>
        <c:dLbls>
          <c:showLegendKey val="0"/>
          <c:showVal val="0"/>
          <c:showCatName val="0"/>
          <c:showSerName val="0"/>
          <c:showPercent val="0"/>
          <c:showBubbleSize val="0"/>
        </c:dLbls>
        <c:gapWidth val="150"/>
        <c:axId val="-2070458232"/>
        <c:axId val="-2070461016"/>
      </c:barChart>
      <c:catAx>
        <c:axId val="-2070458232"/>
        <c:scaling>
          <c:orientation val="minMax"/>
        </c:scaling>
        <c:delete val="0"/>
        <c:axPos val="b"/>
        <c:majorTickMark val="out"/>
        <c:minorTickMark val="none"/>
        <c:tickLblPos val="nextTo"/>
        <c:txPr>
          <a:bodyPr/>
          <a:lstStyle/>
          <a:p>
            <a:pPr>
              <a:defRPr lang="zh-CN" sz="1400"/>
            </a:pPr>
            <a:endParaRPr lang="en-US"/>
          </a:p>
        </c:txPr>
        <c:crossAx val="-2070461016"/>
        <c:crosses val="autoZero"/>
        <c:auto val="1"/>
        <c:lblAlgn val="ctr"/>
        <c:lblOffset val="100"/>
        <c:noMultiLvlLbl val="0"/>
      </c:catAx>
      <c:valAx>
        <c:axId val="-2070461016"/>
        <c:scaling>
          <c:orientation val="minMax"/>
        </c:scaling>
        <c:delete val="0"/>
        <c:axPos val="l"/>
        <c:majorGridlines/>
        <c:numFmt formatCode="General" sourceLinked="1"/>
        <c:majorTickMark val="out"/>
        <c:minorTickMark val="none"/>
        <c:tickLblPos val="nextTo"/>
        <c:txPr>
          <a:bodyPr/>
          <a:lstStyle/>
          <a:p>
            <a:pPr>
              <a:defRPr lang="zh-CN" sz="1400"/>
            </a:pPr>
            <a:endParaRPr lang="en-US"/>
          </a:p>
        </c:txPr>
        <c:crossAx val="-2070458232"/>
        <c:crosses val="autoZero"/>
        <c:crossBetween val="between"/>
      </c:valAx>
    </c:plotArea>
    <c:legend>
      <c:legendPos val="r"/>
      <c:overlay val="0"/>
      <c:txPr>
        <a:bodyPr/>
        <a:lstStyle/>
        <a:p>
          <a:pPr>
            <a:defRPr lang="zh-CN" sz="1400"/>
          </a:pPr>
          <a:endParaRPr lang="en-US"/>
        </a:p>
      </c:txPr>
    </c:legend>
    <c:plotVisOnly val="1"/>
    <c:dispBlanksAs val="gap"/>
    <c:showDLblsOverMax val="0"/>
  </c:chart>
  <c:txPr>
    <a:bodyPr/>
    <a:lstStyle/>
    <a:p>
      <a:pPr>
        <a:defRPr sz="1800"/>
      </a:pPr>
      <a:endParaRPr lang="en-U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30"/>
    </mc:Choice>
    <mc:Fallback>
      <c:style val="30"/>
    </mc:Fallback>
  </mc:AlternateContent>
  <c:clrMapOvr bg1="lt1" tx1="dk1" bg2="lt2" tx2="dk2" accent1="accent1" accent2="accent2" accent3="accent3" accent4="accent4" accent5="accent5" accent6="accent6" hlink="hlink" folHlink="folHlink"/>
  <c:chart>
    <c:title>
      <c:tx>
        <c:rich>
          <a:bodyPr/>
          <a:lstStyle/>
          <a:p>
            <a:pPr>
              <a:defRPr lang="zh-CN"/>
            </a:pPr>
            <a:r>
              <a:rPr lang="en-US"/>
              <a:t>agrafsa Subtrack Results </a:t>
            </a:r>
            <a:endParaRPr lang="zh-CN"/>
          </a:p>
        </c:rich>
      </c:tx>
      <c:overlay val="0"/>
    </c:title>
    <c:autoTitleDeleted val="0"/>
    <c:plotArea>
      <c:layout/>
      <c:barChart>
        <c:barDir val="col"/>
        <c:grouping val="clustered"/>
        <c:varyColors val="0"/>
        <c:ser>
          <c:idx val="0"/>
          <c:order val="0"/>
          <c:tx>
            <c:strRef>
              <c:f>Sheet3!$B$1</c:f>
              <c:strCache>
                <c:ptCount val="1"/>
                <c:pt idx="0">
                  <c:v>Precision</c:v>
                </c:pt>
              </c:strCache>
            </c:strRef>
          </c:tx>
          <c:spPr>
            <a:solidFill>
              <a:srgbClr val="0000CC"/>
            </a:solidFill>
          </c:spPr>
          <c:invertIfNegative val="0"/>
          <c:cat>
            <c:strRef>
              <c:f>Sheet3!$A$2:$A$6</c:f>
              <c:strCache>
                <c:ptCount val="5"/>
                <c:pt idx="0">
                  <c:v>RiMOM</c:v>
                </c:pt>
                <c:pt idx="1">
                  <c:v>aroma</c:v>
                </c:pt>
                <c:pt idx="2">
                  <c:v>DSSim</c:v>
                </c:pt>
                <c:pt idx="3">
                  <c:v>Lily</c:v>
                </c:pt>
                <c:pt idx="4">
                  <c:v>SAMBO</c:v>
                </c:pt>
              </c:strCache>
            </c:strRef>
          </c:cat>
          <c:val>
            <c:numRef>
              <c:f>Sheet3!$B$2:$B$6</c:f>
              <c:numCache>
                <c:formatCode>General</c:formatCode>
                <c:ptCount val="5"/>
                <c:pt idx="0">
                  <c:v>0.81443299999999</c:v>
                </c:pt>
                <c:pt idx="1">
                  <c:v>0.625000000000008</c:v>
                </c:pt>
                <c:pt idx="2">
                  <c:v>0.542636</c:v>
                </c:pt>
                <c:pt idx="3">
                  <c:v>0.866667</c:v>
                </c:pt>
                <c:pt idx="4">
                  <c:v>0.6875</c:v>
                </c:pt>
              </c:numCache>
            </c:numRef>
          </c:val>
        </c:ser>
        <c:ser>
          <c:idx val="1"/>
          <c:order val="1"/>
          <c:tx>
            <c:strRef>
              <c:f>Sheet3!$C$1</c:f>
              <c:strCache>
                <c:ptCount val="1"/>
                <c:pt idx="0">
                  <c:v>Recall</c:v>
                </c:pt>
              </c:strCache>
            </c:strRef>
          </c:tx>
          <c:spPr>
            <a:solidFill>
              <a:schemeClr val="bg2">
                <a:lumMod val="50000"/>
              </a:schemeClr>
            </a:solidFill>
          </c:spPr>
          <c:invertIfNegative val="0"/>
          <c:cat>
            <c:strRef>
              <c:f>Sheet3!$A$2:$A$6</c:f>
              <c:strCache>
                <c:ptCount val="5"/>
                <c:pt idx="0">
                  <c:v>RiMOM</c:v>
                </c:pt>
                <c:pt idx="1">
                  <c:v>aroma</c:v>
                </c:pt>
                <c:pt idx="2">
                  <c:v>DSSim</c:v>
                </c:pt>
                <c:pt idx="3">
                  <c:v>Lily</c:v>
                </c:pt>
                <c:pt idx="4">
                  <c:v>SAMBO</c:v>
                </c:pt>
              </c:strCache>
            </c:strRef>
          </c:cat>
          <c:val>
            <c:numRef>
              <c:f>Sheet3!$C$2:$C$6</c:f>
              <c:numCache>
                <c:formatCode>General</c:formatCode>
                <c:ptCount val="5"/>
                <c:pt idx="0">
                  <c:v>0.699115</c:v>
                </c:pt>
                <c:pt idx="1">
                  <c:v>0.39823</c:v>
                </c:pt>
                <c:pt idx="2">
                  <c:v>0.309735</c:v>
                </c:pt>
                <c:pt idx="3">
                  <c:v>0.402655</c:v>
                </c:pt>
                <c:pt idx="4">
                  <c:v>0.535398</c:v>
                </c:pt>
              </c:numCache>
            </c:numRef>
          </c:val>
        </c:ser>
        <c:ser>
          <c:idx val="2"/>
          <c:order val="2"/>
          <c:tx>
            <c:strRef>
              <c:f>Sheet3!$D$1</c:f>
              <c:strCache>
                <c:ptCount val="1"/>
                <c:pt idx="0">
                  <c:v>F-measure</c:v>
                </c:pt>
              </c:strCache>
            </c:strRef>
          </c:tx>
          <c:spPr>
            <a:solidFill>
              <a:srgbClr val="FF0000"/>
            </a:solidFill>
          </c:spPr>
          <c:invertIfNegative val="0"/>
          <c:cat>
            <c:strRef>
              <c:f>Sheet3!$A$2:$A$6</c:f>
              <c:strCache>
                <c:ptCount val="5"/>
                <c:pt idx="0">
                  <c:v>RiMOM</c:v>
                </c:pt>
                <c:pt idx="1">
                  <c:v>aroma</c:v>
                </c:pt>
                <c:pt idx="2">
                  <c:v>DSSim</c:v>
                </c:pt>
                <c:pt idx="3">
                  <c:v>Lily</c:v>
                </c:pt>
                <c:pt idx="4">
                  <c:v>SAMBO</c:v>
                </c:pt>
              </c:strCache>
            </c:strRef>
          </c:cat>
          <c:val>
            <c:numRef>
              <c:f>Sheet3!$D$2:$D$6</c:f>
              <c:numCache>
                <c:formatCode>General</c:formatCode>
                <c:ptCount val="5"/>
                <c:pt idx="0">
                  <c:v>0.752380931156461</c:v>
                </c:pt>
                <c:pt idx="1">
                  <c:v>0.486486420452887</c:v>
                </c:pt>
                <c:pt idx="2">
                  <c:v>0.394366681785291</c:v>
                </c:pt>
                <c:pt idx="3">
                  <c:v>0.549849133450789</c:v>
                </c:pt>
                <c:pt idx="4">
                  <c:v>0.601989904309281</c:v>
                </c:pt>
              </c:numCache>
            </c:numRef>
          </c:val>
        </c:ser>
        <c:dLbls>
          <c:showLegendKey val="0"/>
          <c:showVal val="0"/>
          <c:showCatName val="0"/>
          <c:showSerName val="0"/>
          <c:showPercent val="0"/>
          <c:showBubbleSize val="0"/>
        </c:dLbls>
        <c:gapWidth val="150"/>
        <c:axId val="-2070501576"/>
        <c:axId val="-2070509528"/>
      </c:barChart>
      <c:catAx>
        <c:axId val="-2070501576"/>
        <c:scaling>
          <c:orientation val="minMax"/>
        </c:scaling>
        <c:delete val="0"/>
        <c:axPos val="b"/>
        <c:majorTickMark val="out"/>
        <c:minorTickMark val="none"/>
        <c:tickLblPos val="nextTo"/>
        <c:txPr>
          <a:bodyPr/>
          <a:lstStyle/>
          <a:p>
            <a:pPr>
              <a:defRPr lang="zh-CN" sz="1400"/>
            </a:pPr>
            <a:endParaRPr lang="en-US"/>
          </a:p>
        </c:txPr>
        <c:crossAx val="-2070509528"/>
        <c:crosses val="autoZero"/>
        <c:auto val="1"/>
        <c:lblAlgn val="ctr"/>
        <c:lblOffset val="100"/>
        <c:noMultiLvlLbl val="0"/>
      </c:catAx>
      <c:valAx>
        <c:axId val="-2070509528"/>
        <c:scaling>
          <c:orientation val="minMax"/>
        </c:scaling>
        <c:delete val="0"/>
        <c:axPos val="l"/>
        <c:majorGridlines/>
        <c:numFmt formatCode="General" sourceLinked="1"/>
        <c:majorTickMark val="out"/>
        <c:minorTickMark val="none"/>
        <c:tickLblPos val="nextTo"/>
        <c:txPr>
          <a:bodyPr/>
          <a:lstStyle/>
          <a:p>
            <a:pPr>
              <a:defRPr lang="zh-CN" sz="1400"/>
            </a:pPr>
            <a:endParaRPr lang="en-US"/>
          </a:p>
        </c:txPr>
        <c:crossAx val="-2070501576"/>
        <c:crosses val="autoZero"/>
        <c:crossBetween val="between"/>
      </c:valAx>
    </c:plotArea>
    <c:legend>
      <c:legendPos val="r"/>
      <c:layout>
        <c:manualLayout>
          <c:xMode val="edge"/>
          <c:yMode val="edge"/>
          <c:x val="0.753073672195997"/>
          <c:y val="0.438338520012458"/>
          <c:w val="0.222847348752731"/>
          <c:h val="0.290979262716505"/>
        </c:manualLayout>
      </c:layout>
      <c:overlay val="0"/>
      <c:txPr>
        <a:bodyPr/>
        <a:lstStyle/>
        <a:p>
          <a:pPr>
            <a:defRPr lang="zh-CN" sz="1400"/>
          </a:pPr>
          <a:endParaRPr lang="en-US"/>
        </a:p>
      </c:txPr>
    </c:legend>
    <c:plotVisOnly val="1"/>
    <c:dispBlanksAs val="gap"/>
    <c:showDLblsOverMax val="0"/>
  </c:chart>
  <c:txPr>
    <a:bodyPr/>
    <a:lstStyle/>
    <a:p>
      <a:pPr>
        <a:defRPr sz="1800"/>
      </a:pPr>
      <a:endParaRPr lang="en-US"/>
    </a:p>
  </c:txPr>
  <c:externalData r:id="rId2">
    <c:autoUpdate val="0"/>
  </c:externalData>
</c:chartSpace>
</file>

<file path=ppt/diagrams/_rels/data1.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jpeg"/><Relationship Id="rId1" Type="http://schemas.openxmlformats.org/officeDocument/2006/relationships/image" Target="../media/image38.png"/><Relationship Id="rId2" Type="http://schemas.openxmlformats.org/officeDocument/2006/relationships/image" Target="../media/image39.png"/></Relationships>
</file>

<file path=ppt/diagrams/_rels/data2.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jpeg"/><Relationship Id="rId1" Type="http://schemas.openxmlformats.org/officeDocument/2006/relationships/image" Target="../media/image38.png"/><Relationship Id="rId2" Type="http://schemas.openxmlformats.org/officeDocument/2006/relationships/image" Target="../media/image39.png"/></Relationships>
</file>

<file path=ppt/diagrams/_rels/data3.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122.jpeg"/><Relationship Id="rId1" Type="http://schemas.openxmlformats.org/officeDocument/2006/relationships/image" Target="../media/image38.png"/><Relationship Id="rId2" Type="http://schemas.openxmlformats.org/officeDocument/2006/relationships/image" Target="../media/image39.png"/></Relationships>
</file>

<file path=ppt/diagrams/_rels/data4.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122.jpeg"/><Relationship Id="rId1" Type="http://schemas.openxmlformats.org/officeDocument/2006/relationships/image" Target="../media/image38.png"/><Relationship Id="rId2" Type="http://schemas.openxmlformats.org/officeDocument/2006/relationships/image" Target="../media/image39.png"/></Relationships>
</file>

<file path=ppt/diagrams/_rels/data5.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jpeg"/><Relationship Id="rId1" Type="http://schemas.openxmlformats.org/officeDocument/2006/relationships/image" Target="../media/image38.png"/><Relationship Id="rId2" Type="http://schemas.openxmlformats.org/officeDocument/2006/relationships/image" Target="../media/image39.png"/></Relationships>
</file>

<file path=ppt/diagrams/_rels/drawing1.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jpeg"/><Relationship Id="rId1" Type="http://schemas.openxmlformats.org/officeDocument/2006/relationships/image" Target="../media/image38.png"/><Relationship Id="rId2" Type="http://schemas.openxmlformats.org/officeDocument/2006/relationships/image" Target="../media/image39.png"/></Relationships>
</file>

<file path=ppt/diagrams/_rels/drawing2.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jpeg"/><Relationship Id="rId1" Type="http://schemas.openxmlformats.org/officeDocument/2006/relationships/image" Target="../media/image38.png"/><Relationship Id="rId2" Type="http://schemas.openxmlformats.org/officeDocument/2006/relationships/image" Target="../media/image39.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9503E3D-8EAE-4E52-BB30-26EBB90393EC}" type="doc">
      <dgm:prSet loTypeId="urn:microsoft.com/office/officeart/2011/layout/RadialPictureList#1" loCatId="officeonline" qsTypeId="urn:microsoft.com/office/officeart/2005/8/quickstyle/simple1" qsCatId="simple" csTypeId="urn:microsoft.com/office/officeart/2005/8/colors/accent1_2" csCatId="accent1" phldr="1"/>
      <dgm:spPr/>
      <dgm:t>
        <a:bodyPr/>
        <a:lstStyle/>
        <a:p>
          <a:endParaRPr lang="zh-CN" altLang="en-US"/>
        </a:p>
      </dgm:t>
    </dgm:pt>
    <dgm:pt modelId="{4C5EBAB1-1B4A-4BCB-83B7-00A958FFB74A}">
      <dgm:prSet phldrT="[文本]" custT="1"/>
      <dgm:spPr>
        <a:solidFill>
          <a:srgbClr val="0000CC"/>
        </a:solidFill>
      </dgm:spPr>
      <dgm:t>
        <a:bodyPr vert="vert"/>
        <a:lstStyle/>
        <a:p>
          <a:r>
            <a:rPr lang="en-US" altLang="zh-CN" sz="2800" dirty="0" smtClean="0">
              <a:solidFill>
                <a:schemeClr val="bg1"/>
              </a:solidFill>
              <a:latin typeface="+mn-lt"/>
              <a:ea typeface="黑体" pitchFamily="49" charset="-122"/>
            </a:rPr>
            <a:t>Knowledge Base</a:t>
          </a:r>
          <a:endParaRPr lang="en-US" altLang="zh-CN" sz="2800" i="0" dirty="0" smtClean="0">
            <a:solidFill>
              <a:schemeClr val="bg1"/>
            </a:solidFill>
            <a:latin typeface="+mn-lt"/>
            <a:ea typeface="黑体" pitchFamily="49" charset="-122"/>
          </a:endParaRPr>
        </a:p>
      </dgm:t>
    </dgm:pt>
    <dgm:pt modelId="{8AD1B86D-FEEB-40B0-9741-27944F434657}" type="parTrans" cxnId="{0A2EB10F-BC62-400E-9726-0A7CA4AE7C9D}">
      <dgm:prSet/>
      <dgm:spPr/>
      <dgm:t>
        <a:bodyPr/>
        <a:lstStyle/>
        <a:p>
          <a:endParaRPr lang="zh-CN" altLang="en-US">
            <a:latin typeface="+mn-lt"/>
          </a:endParaRPr>
        </a:p>
      </dgm:t>
    </dgm:pt>
    <dgm:pt modelId="{E885C056-298F-400D-A781-3F1D089B6604}" type="sibTrans" cxnId="{0A2EB10F-BC62-400E-9726-0A7CA4AE7C9D}">
      <dgm:prSet/>
      <dgm:spPr/>
      <dgm:t>
        <a:bodyPr/>
        <a:lstStyle/>
        <a:p>
          <a:endParaRPr lang="zh-CN" altLang="en-US">
            <a:latin typeface="+mn-lt"/>
          </a:endParaRPr>
        </a:p>
      </dgm:t>
    </dgm:pt>
    <dgm:pt modelId="{81122D68-DC3C-4225-A898-BE9951F72CD2}">
      <dgm:prSet phldrT="[文本]" custT="1"/>
      <dgm:spPr/>
      <dgm:t>
        <a:bodyPr/>
        <a:lstStyle/>
        <a:p>
          <a:r>
            <a:rPr lang="en-US" altLang="zh-CN" sz="2400" i="0" dirty="0" smtClean="0">
              <a:solidFill>
                <a:srgbClr val="000000"/>
              </a:solidFill>
              <a:latin typeface="+mn-lt"/>
              <a:ea typeface="黑体" pitchFamily="49" charset="-122"/>
            </a:rPr>
            <a:t>Knowledge Acquisition</a:t>
          </a:r>
          <a:endParaRPr lang="zh-CN" altLang="en-US" sz="2400" i="0" dirty="0">
            <a:solidFill>
              <a:srgbClr val="000000"/>
            </a:solidFill>
            <a:latin typeface="+mn-lt"/>
            <a:ea typeface="黑体" pitchFamily="49" charset="-122"/>
          </a:endParaRPr>
        </a:p>
      </dgm:t>
    </dgm:pt>
    <dgm:pt modelId="{388689FD-01B3-4864-94C9-5D14F1BF40C5}" type="parTrans" cxnId="{02979709-4BEB-410C-AB34-193232B26606}">
      <dgm:prSet/>
      <dgm:spPr/>
      <dgm:t>
        <a:bodyPr/>
        <a:lstStyle/>
        <a:p>
          <a:endParaRPr lang="zh-CN" altLang="en-US">
            <a:latin typeface="+mn-lt"/>
          </a:endParaRPr>
        </a:p>
      </dgm:t>
    </dgm:pt>
    <dgm:pt modelId="{6E095BE3-BF0C-44F4-8AEC-E2E05D60B318}" type="sibTrans" cxnId="{02979709-4BEB-410C-AB34-193232B26606}">
      <dgm:prSet/>
      <dgm:spPr/>
      <dgm:t>
        <a:bodyPr/>
        <a:lstStyle/>
        <a:p>
          <a:endParaRPr lang="zh-CN" altLang="en-US">
            <a:latin typeface="+mn-lt"/>
          </a:endParaRPr>
        </a:p>
      </dgm:t>
    </dgm:pt>
    <dgm:pt modelId="{75F3DA03-E5EC-4FE7-8E57-74E4EBF5007A}">
      <dgm:prSet phldrT="[文本]" custT="1"/>
      <dgm:spPr/>
      <dgm:t>
        <a:bodyPr/>
        <a:lstStyle/>
        <a:p>
          <a:r>
            <a:rPr lang="en-US" altLang="zh-CN" sz="2400" dirty="0" smtClean="0">
              <a:solidFill>
                <a:schemeClr val="tx1"/>
              </a:solidFill>
              <a:latin typeface="+mn-lt"/>
              <a:ea typeface="黑体" pitchFamily="49" charset="-122"/>
            </a:rPr>
            <a:t>Knowledge Linking</a:t>
          </a:r>
          <a:endParaRPr lang="zh-CN" altLang="en-US" sz="2400" i="1" dirty="0">
            <a:solidFill>
              <a:schemeClr val="tx1"/>
            </a:solidFill>
            <a:latin typeface="+mn-lt"/>
            <a:ea typeface="黑体" pitchFamily="49" charset="-122"/>
          </a:endParaRPr>
        </a:p>
      </dgm:t>
    </dgm:pt>
    <dgm:pt modelId="{24512A65-392F-4ED3-9530-CD3841D6F62C}" type="parTrans" cxnId="{568720E8-3E3E-4992-989F-03C0FDD48847}">
      <dgm:prSet/>
      <dgm:spPr/>
      <dgm:t>
        <a:bodyPr/>
        <a:lstStyle/>
        <a:p>
          <a:endParaRPr lang="zh-CN" altLang="en-US">
            <a:latin typeface="+mn-lt"/>
          </a:endParaRPr>
        </a:p>
      </dgm:t>
    </dgm:pt>
    <dgm:pt modelId="{F4FB90B1-88DE-4531-A610-4648407397D1}" type="sibTrans" cxnId="{568720E8-3E3E-4992-989F-03C0FDD48847}">
      <dgm:prSet/>
      <dgm:spPr/>
      <dgm:t>
        <a:bodyPr/>
        <a:lstStyle/>
        <a:p>
          <a:endParaRPr lang="zh-CN" altLang="en-US">
            <a:latin typeface="+mn-lt"/>
          </a:endParaRPr>
        </a:p>
      </dgm:t>
    </dgm:pt>
    <dgm:pt modelId="{33CAC4D3-FBB1-4182-884F-16711BB3F8BC}">
      <dgm:prSet phldrT="[文本]" custT="1"/>
      <dgm:spPr/>
      <dgm:t>
        <a:bodyPr rIns="0"/>
        <a:lstStyle/>
        <a:p>
          <a:r>
            <a:rPr lang="en-US" altLang="zh-CN" sz="2400" i="0" dirty="0" smtClean="0">
              <a:solidFill>
                <a:srgbClr val="000000"/>
              </a:solidFill>
              <a:latin typeface="+mn-lt"/>
              <a:ea typeface="黑体" pitchFamily="49" charset="-122"/>
            </a:rPr>
            <a:t>Knowledge Search</a:t>
          </a:r>
          <a:endParaRPr lang="zh-CN" altLang="en-US" sz="2400" i="0" dirty="0">
            <a:solidFill>
              <a:srgbClr val="000000"/>
            </a:solidFill>
            <a:latin typeface="+mn-lt"/>
            <a:ea typeface="黑体" pitchFamily="49" charset="-122"/>
          </a:endParaRPr>
        </a:p>
      </dgm:t>
    </dgm:pt>
    <dgm:pt modelId="{4E513E01-C747-4A49-AB61-9D906E97EAE6}" type="parTrans" cxnId="{EED59DA5-64E8-48CD-B2AE-4E05E12F465D}">
      <dgm:prSet/>
      <dgm:spPr/>
      <dgm:t>
        <a:bodyPr/>
        <a:lstStyle/>
        <a:p>
          <a:endParaRPr lang="zh-CN" altLang="en-US">
            <a:latin typeface="+mn-lt"/>
          </a:endParaRPr>
        </a:p>
      </dgm:t>
    </dgm:pt>
    <dgm:pt modelId="{1368318A-BCD8-43D3-BFE3-8839B99AB6BD}" type="sibTrans" cxnId="{EED59DA5-64E8-48CD-B2AE-4E05E12F465D}">
      <dgm:prSet/>
      <dgm:spPr/>
      <dgm:t>
        <a:bodyPr/>
        <a:lstStyle/>
        <a:p>
          <a:endParaRPr lang="zh-CN" altLang="en-US">
            <a:latin typeface="+mn-lt"/>
          </a:endParaRPr>
        </a:p>
      </dgm:t>
    </dgm:pt>
    <dgm:pt modelId="{EA5462C3-3059-4B27-BB48-7C1E91D08D3E}">
      <dgm:prSet phldrT="[文本]" custT="1"/>
      <dgm:spPr/>
      <dgm:t>
        <a:bodyPr rIns="0"/>
        <a:lstStyle/>
        <a:p>
          <a:r>
            <a:rPr lang="en-US" altLang="zh-CN" sz="2400" i="0" dirty="0" smtClean="0">
              <a:solidFill>
                <a:srgbClr val="000000"/>
              </a:solidFill>
              <a:latin typeface="+mn-lt"/>
              <a:ea typeface="黑体" pitchFamily="49" charset="-122"/>
            </a:rPr>
            <a:t>Social Analysis</a:t>
          </a:r>
          <a:endParaRPr lang="zh-CN" altLang="en-US" sz="2400" i="0" dirty="0">
            <a:solidFill>
              <a:srgbClr val="000000"/>
            </a:solidFill>
            <a:latin typeface="+mn-lt"/>
            <a:ea typeface="黑体" pitchFamily="49" charset="-122"/>
          </a:endParaRPr>
        </a:p>
      </dgm:t>
    </dgm:pt>
    <dgm:pt modelId="{E585FA4A-2B5F-4C12-9187-002B1B67E76A}" type="parTrans" cxnId="{759E3B4A-29A5-4132-B143-A6C4E9D8B42D}">
      <dgm:prSet/>
      <dgm:spPr/>
      <dgm:t>
        <a:bodyPr/>
        <a:lstStyle/>
        <a:p>
          <a:endParaRPr lang="zh-CN" altLang="en-US"/>
        </a:p>
      </dgm:t>
    </dgm:pt>
    <dgm:pt modelId="{3CBD1689-1EB6-4E59-B54E-ECF4C70DFF4B}" type="sibTrans" cxnId="{759E3B4A-29A5-4132-B143-A6C4E9D8B42D}">
      <dgm:prSet/>
      <dgm:spPr/>
      <dgm:t>
        <a:bodyPr/>
        <a:lstStyle/>
        <a:p>
          <a:endParaRPr lang="zh-CN" altLang="en-US"/>
        </a:p>
      </dgm:t>
    </dgm:pt>
    <dgm:pt modelId="{E4BF17AE-046C-4DFA-A8DF-EC9BC6B71CD3}" type="pres">
      <dgm:prSet presAssocID="{B9503E3D-8EAE-4E52-BB30-26EBB90393EC}" presName="Name0" presStyleCnt="0">
        <dgm:presLayoutVars>
          <dgm:chMax val="1"/>
          <dgm:chPref val="1"/>
          <dgm:dir/>
          <dgm:resizeHandles/>
        </dgm:presLayoutVars>
      </dgm:prSet>
      <dgm:spPr/>
      <dgm:t>
        <a:bodyPr/>
        <a:lstStyle/>
        <a:p>
          <a:endParaRPr lang="zh-CN" altLang="en-US"/>
        </a:p>
      </dgm:t>
    </dgm:pt>
    <dgm:pt modelId="{6E786FB9-DC77-4CB5-BBAA-4D5BBD8AAB7B}" type="pres">
      <dgm:prSet presAssocID="{4C5EBAB1-1B4A-4BCB-83B7-00A958FFB74A}" presName="Parent" presStyleLbl="node1" presStyleIdx="0" presStyleCnt="2" custScaleX="81346" custScaleY="131331" custLinFactNeighborX="-43789" custLinFactNeighborY="1890">
        <dgm:presLayoutVars>
          <dgm:chMax val="4"/>
          <dgm:chPref val="3"/>
        </dgm:presLayoutVars>
      </dgm:prSet>
      <dgm:spPr/>
      <dgm:t>
        <a:bodyPr/>
        <a:lstStyle/>
        <a:p>
          <a:endParaRPr lang="zh-CN" altLang="en-US"/>
        </a:p>
      </dgm:t>
    </dgm:pt>
    <dgm:pt modelId="{6E5F7B58-1E8A-48E7-84E4-41B8B6BDB559}" type="pres">
      <dgm:prSet presAssocID="{81122D68-DC3C-4225-A898-BE9951F72CD2}" presName="Accent" presStyleLbl="node1" presStyleIdx="1" presStyleCnt="2" custLinFactNeighborX="-11627" custLinFactNeighborY="-632"/>
      <dgm:spPr>
        <a:solidFill>
          <a:srgbClr val="C00000"/>
        </a:solidFill>
      </dgm:spPr>
      <dgm:t>
        <a:bodyPr/>
        <a:lstStyle/>
        <a:p>
          <a:endParaRPr lang="zh-CN" altLang="en-US"/>
        </a:p>
      </dgm:t>
    </dgm:pt>
    <dgm:pt modelId="{62324BA0-A1EB-46E6-B0AB-8442C64F5D21}" type="pres">
      <dgm:prSet presAssocID="{81122D68-DC3C-4225-A898-BE9951F72CD2}" presName="Image1" presStyleLbl="fgImgPlace1" presStyleIdx="0" presStyleCnt="4" custScaleX="59816" custScaleY="69020" custLinFactNeighborX="-36330" custLinFactNeighborY="-4967"/>
      <dgm:spPr>
        <a:blipFill rotWithShape="1">
          <a:blip xmlns:r="http://schemas.openxmlformats.org/officeDocument/2006/relationships" r:embed="rId1"/>
          <a:stretch>
            <a:fillRect/>
          </a:stretch>
        </a:blipFill>
      </dgm:spPr>
      <dgm:t>
        <a:bodyPr/>
        <a:lstStyle/>
        <a:p>
          <a:endParaRPr lang="en-US"/>
        </a:p>
      </dgm:t>
    </dgm:pt>
    <dgm:pt modelId="{017830EA-25B9-434E-A09F-282AEF048E3C}" type="pres">
      <dgm:prSet presAssocID="{81122D68-DC3C-4225-A898-BE9951F72CD2}" presName="Child1" presStyleLbl="revTx" presStyleIdx="0" presStyleCnt="4" custScaleX="143850" custScaleY="56168" custLinFactNeighborX="24776" custLinFactNeighborY="-16891">
        <dgm:presLayoutVars>
          <dgm:chMax val="0"/>
          <dgm:chPref val="0"/>
          <dgm:bulletEnabled val="1"/>
        </dgm:presLayoutVars>
      </dgm:prSet>
      <dgm:spPr/>
      <dgm:t>
        <a:bodyPr/>
        <a:lstStyle/>
        <a:p>
          <a:endParaRPr lang="zh-CN" altLang="en-US"/>
        </a:p>
      </dgm:t>
    </dgm:pt>
    <dgm:pt modelId="{7B2B6315-0634-4C5B-A143-AF9C238A42C9}" type="pres">
      <dgm:prSet presAssocID="{75F3DA03-E5EC-4FE7-8E57-74E4EBF5007A}" presName="Image2" presStyleCnt="0"/>
      <dgm:spPr/>
    </dgm:pt>
    <dgm:pt modelId="{DE1930D8-68AC-4E30-9769-B6B93E03C642}" type="pres">
      <dgm:prSet presAssocID="{75F3DA03-E5EC-4FE7-8E57-74E4EBF5007A}" presName="Image" presStyleLbl="fgImgPlace1" presStyleIdx="1" presStyleCnt="4" custScaleX="51551" custScaleY="53456" custLinFactNeighborX="-46184" custLinFactNeighborY="1112"/>
      <dgm:spPr>
        <a:blipFill rotWithShape="1">
          <a:blip xmlns:r="http://schemas.openxmlformats.org/officeDocument/2006/relationships" r:embed="rId2"/>
          <a:stretch>
            <a:fillRect/>
          </a:stretch>
        </a:blipFill>
      </dgm:spPr>
      <dgm:t>
        <a:bodyPr/>
        <a:lstStyle/>
        <a:p>
          <a:endParaRPr lang="zh-CN" altLang="en-US"/>
        </a:p>
      </dgm:t>
    </dgm:pt>
    <dgm:pt modelId="{72481160-28DE-491F-82BF-A4F31BDE128E}" type="pres">
      <dgm:prSet presAssocID="{75F3DA03-E5EC-4FE7-8E57-74E4EBF5007A}" presName="Child2" presStyleLbl="revTx" presStyleIdx="1" presStyleCnt="4" custScaleX="108535" custScaleY="78104" custLinFactNeighborX="-1361" custLinFactNeighborY="-5018">
        <dgm:presLayoutVars>
          <dgm:chMax val="0"/>
          <dgm:chPref val="0"/>
          <dgm:bulletEnabled val="1"/>
        </dgm:presLayoutVars>
      </dgm:prSet>
      <dgm:spPr/>
      <dgm:t>
        <a:bodyPr/>
        <a:lstStyle/>
        <a:p>
          <a:endParaRPr lang="zh-CN" altLang="en-US"/>
        </a:p>
      </dgm:t>
    </dgm:pt>
    <dgm:pt modelId="{428EDD67-1C18-4C12-BCC1-226ED637D7BF}" type="pres">
      <dgm:prSet presAssocID="{33CAC4D3-FBB1-4182-884F-16711BB3F8BC}" presName="Image3" presStyleCnt="0"/>
      <dgm:spPr/>
    </dgm:pt>
    <dgm:pt modelId="{A53F4080-828C-4302-A6DD-B96EBA3434E9}" type="pres">
      <dgm:prSet presAssocID="{33CAC4D3-FBB1-4182-884F-16711BB3F8BC}" presName="Image" presStyleLbl="fgImgPlace1" presStyleIdx="2" presStyleCnt="4" custScaleX="62832" custScaleY="60237" custLinFactNeighborX="-45455" custLinFactNeighborY="-17561"/>
      <dgm:spPr>
        <a:blipFill rotWithShape="1">
          <a:blip xmlns:r="http://schemas.openxmlformats.org/officeDocument/2006/relationships" r:embed="rId3"/>
          <a:stretch>
            <a:fillRect/>
          </a:stretch>
        </a:blipFill>
      </dgm:spPr>
      <dgm:t>
        <a:bodyPr/>
        <a:lstStyle/>
        <a:p>
          <a:endParaRPr lang="zh-CN" altLang="en-US"/>
        </a:p>
      </dgm:t>
    </dgm:pt>
    <dgm:pt modelId="{BF840FEE-B2B3-4048-BF99-3F112411A48D}" type="pres">
      <dgm:prSet presAssocID="{33CAC4D3-FBB1-4182-884F-16711BB3F8BC}" presName="Child3" presStyleLbl="revTx" presStyleIdx="2" presStyleCnt="4" custScaleX="124481" custLinFactNeighborX="7832" custLinFactNeighborY="-14818">
        <dgm:presLayoutVars>
          <dgm:chMax val="0"/>
          <dgm:chPref val="0"/>
          <dgm:bulletEnabled val="1"/>
        </dgm:presLayoutVars>
      </dgm:prSet>
      <dgm:spPr/>
      <dgm:t>
        <a:bodyPr/>
        <a:lstStyle/>
        <a:p>
          <a:endParaRPr lang="zh-CN" altLang="en-US"/>
        </a:p>
      </dgm:t>
    </dgm:pt>
    <dgm:pt modelId="{99EAFB30-2066-4AB3-9D5B-86FBA32A14D7}" type="pres">
      <dgm:prSet presAssocID="{EA5462C3-3059-4B27-BB48-7C1E91D08D3E}" presName="Image4" presStyleCnt="0"/>
      <dgm:spPr/>
    </dgm:pt>
    <dgm:pt modelId="{C1543C24-FE03-43F8-AFD2-CC3E86BD8C8B}" type="pres">
      <dgm:prSet presAssocID="{EA5462C3-3059-4B27-BB48-7C1E91D08D3E}" presName="Image" presStyleLbl="fgImgPlace1" presStyleIdx="3" presStyleCnt="4" custScaleX="60100" custScaleY="57840" custLinFactNeighborX="-21223" custLinFactNeighborY="-14897"/>
      <dgm:spPr>
        <a:blipFill>
          <a:blip xmlns:r="http://schemas.openxmlformats.org/officeDocument/2006/relationships" r:embed="rId4" cstate="print">
            <a:extLst>
              <a:ext uri="{28A0092B-C50C-407E-A947-70E740481C1C}">
                <a14:useLocalDpi xmlns:a14="http://schemas.microsoft.com/office/drawing/2010/main"/>
              </a:ext>
            </a:extLst>
          </a:blip>
          <a:srcRect/>
          <a:stretch>
            <a:fillRect/>
          </a:stretch>
        </a:blipFill>
      </dgm:spPr>
      <dgm:t>
        <a:bodyPr/>
        <a:lstStyle/>
        <a:p>
          <a:endParaRPr lang="zh-CN" altLang="en-US"/>
        </a:p>
      </dgm:t>
    </dgm:pt>
    <dgm:pt modelId="{CD345022-B207-4E8D-9CFB-39119DD6E16D}" type="pres">
      <dgm:prSet presAssocID="{EA5462C3-3059-4B27-BB48-7C1E91D08D3E}" presName="Child4" presStyleLbl="revTx" presStyleIdx="3" presStyleCnt="4" custLinFactNeighborX="8085" custLinFactNeighborY="7138">
        <dgm:presLayoutVars>
          <dgm:chMax val="0"/>
          <dgm:chPref val="0"/>
          <dgm:bulletEnabled val="1"/>
        </dgm:presLayoutVars>
      </dgm:prSet>
      <dgm:spPr/>
      <dgm:t>
        <a:bodyPr/>
        <a:lstStyle/>
        <a:p>
          <a:endParaRPr lang="zh-CN" altLang="en-US"/>
        </a:p>
      </dgm:t>
    </dgm:pt>
  </dgm:ptLst>
  <dgm:cxnLst>
    <dgm:cxn modelId="{BA5792BB-A317-184C-A914-61D0AD34B3C8}" type="presOf" srcId="{81122D68-DC3C-4225-A898-BE9951F72CD2}" destId="{017830EA-25B9-434E-A09F-282AEF048E3C}" srcOrd="0" destOrd="0" presId="urn:microsoft.com/office/officeart/2011/layout/RadialPictureList#1"/>
    <dgm:cxn modelId="{EED59DA5-64E8-48CD-B2AE-4E05E12F465D}" srcId="{4C5EBAB1-1B4A-4BCB-83B7-00A958FFB74A}" destId="{33CAC4D3-FBB1-4182-884F-16711BB3F8BC}" srcOrd="2" destOrd="0" parTransId="{4E513E01-C747-4A49-AB61-9D906E97EAE6}" sibTransId="{1368318A-BCD8-43D3-BFE3-8839B99AB6BD}"/>
    <dgm:cxn modelId="{8345499E-A77D-F44B-81DA-042F058E531B}" type="presOf" srcId="{75F3DA03-E5EC-4FE7-8E57-74E4EBF5007A}" destId="{72481160-28DE-491F-82BF-A4F31BDE128E}" srcOrd="0" destOrd="0" presId="urn:microsoft.com/office/officeart/2011/layout/RadialPictureList#1"/>
    <dgm:cxn modelId="{1B1DBC6A-6FB8-B645-81CD-06AA3787D927}" type="presOf" srcId="{EA5462C3-3059-4B27-BB48-7C1E91D08D3E}" destId="{CD345022-B207-4E8D-9CFB-39119DD6E16D}" srcOrd="0" destOrd="0" presId="urn:microsoft.com/office/officeart/2011/layout/RadialPictureList#1"/>
    <dgm:cxn modelId="{568720E8-3E3E-4992-989F-03C0FDD48847}" srcId="{4C5EBAB1-1B4A-4BCB-83B7-00A958FFB74A}" destId="{75F3DA03-E5EC-4FE7-8E57-74E4EBF5007A}" srcOrd="1" destOrd="0" parTransId="{24512A65-392F-4ED3-9530-CD3841D6F62C}" sibTransId="{F4FB90B1-88DE-4531-A610-4648407397D1}"/>
    <dgm:cxn modelId="{0A2EB10F-BC62-400E-9726-0A7CA4AE7C9D}" srcId="{B9503E3D-8EAE-4E52-BB30-26EBB90393EC}" destId="{4C5EBAB1-1B4A-4BCB-83B7-00A958FFB74A}" srcOrd="0" destOrd="0" parTransId="{8AD1B86D-FEEB-40B0-9741-27944F434657}" sibTransId="{E885C056-298F-400D-A781-3F1D089B6604}"/>
    <dgm:cxn modelId="{46CBB98E-931A-264D-8C9A-3B563BE4D121}" type="presOf" srcId="{4C5EBAB1-1B4A-4BCB-83B7-00A958FFB74A}" destId="{6E786FB9-DC77-4CB5-BBAA-4D5BBD8AAB7B}" srcOrd="0" destOrd="0" presId="urn:microsoft.com/office/officeart/2011/layout/RadialPictureList#1"/>
    <dgm:cxn modelId="{D87FCB3C-AE8D-BC48-A67E-AF84B882EBB0}" type="presOf" srcId="{33CAC4D3-FBB1-4182-884F-16711BB3F8BC}" destId="{BF840FEE-B2B3-4048-BF99-3F112411A48D}" srcOrd="0" destOrd="0" presId="urn:microsoft.com/office/officeart/2011/layout/RadialPictureList#1"/>
    <dgm:cxn modelId="{99045421-0429-5242-BCD9-D592DCE25C21}" type="presOf" srcId="{B9503E3D-8EAE-4E52-BB30-26EBB90393EC}" destId="{E4BF17AE-046C-4DFA-A8DF-EC9BC6B71CD3}" srcOrd="0" destOrd="0" presId="urn:microsoft.com/office/officeart/2011/layout/RadialPictureList#1"/>
    <dgm:cxn modelId="{02979709-4BEB-410C-AB34-193232B26606}" srcId="{4C5EBAB1-1B4A-4BCB-83B7-00A958FFB74A}" destId="{81122D68-DC3C-4225-A898-BE9951F72CD2}" srcOrd="0" destOrd="0" parTransId="{388689FD-01B3-4864-94C9-5D14F1BF40C5}" sibTransId="{6E095BE3-BF0C-44F4-8AEC-E2E05D60B318}"/>
    <dgm:cxn modelId="{759E3B4A-29A5-4132-B143-A6C4E9D8B42D}" srcId="{4C5EBAB1-1B4A-4BCB-83B7-00A958FFB74A}" destId="{EA5462C3-3059-4B27-BB48-7C1E91D08D3E}" srcOrd="3" destOrd="0" parTransId="{E585FA4A-2B5F-4C12-9187-002B1B67E76A}" sibTransId="{3CBD1689-1EB6-4E59-B54E-ECF4C70DFF4B}"/>
    <dgm:cxn modelId="{CE29693C-AE39-304B-9619-788020374C97}" type="presParOf" srcId="{E4BF17AE-046C-4DFA-A8DF-EC9BC6B71CD3}" destId="{6E786FB9-DC77-4CB5-BBAA-4D5BBD8AAB7B}" srcOrd="0" destOrd="0" presId="urn:microsoft.com/office/officeart/2011/layout/RadialPictureList#1"/>
    <dgm:cxn modelId="{3EE6ADC2-FBC4-CF4A-A2D5-9A7DF69FE45C}" type="presParOf" srcId="{E4BF17AE-046C-4DFA-A8DF-EC9BC6B71CD3}" destId="{6E5F7B58-1E8A-48E7-84E4-41B8B6BDB559}" srcOrd="1" destOrd="0" presId="urn:microsoft.com/office/officeart/2011/layout/RadialPictureList#1"/>
    <dgm:cxn modelId="{6851230D-45D6-C941-9D48-F220A4AE554B}" type="presParOf" srcId="{E4BF17AE-046C-4DFA-A8DF-EC9BC6B71CD3}" destId="{62324BA0-A1EB-46E6-B0AB-8442C64F5D21}" srcOrd="2" destOrd="0" presId="urn:microsoft.com/office/officeart/2011/layout/RadialPictureList#1"/>
    <dgm:cxn modelId="{4255C6EA-D06A-EF41-9E4D-F11E1D8C3689}" type="presParOf" srcId="{E4BF17AE-046C-4DFA-A8DF-EC9BC6B71CD3}" destId="{017830EA-25B9-434E-A09F-282AEF048E3C}" srcOrd="3" destOrd="0" presId="urn:microsoft.com/office/officeart/2011/layout/RadialPictureList#1"/>
    <dgm:cxn modelId="{3D3D4E3F-8551-8D45-840D-D1FE0EAD35E5}" type="presParOf" srcId="{E4BF17AE-046C-4DFA-A8DF-EC9BC6B71CD3}" destId="{7B2B6315-0634-4C5B-A143-AF9C238A42C9}" srcOrd="4" destOrd="0" presId="urn:microsoft.com/office/officeart/2011/layout/RadialPictureList#1"/>
    <dgm:cxn modelId="{616C3B70-0AAB-9145-BDB4-E2FB14C4120D}" type="presParOf" srcId="{7B2B6315-0634-4C5B-A143-AF9C238A42C9}" destId="{DE1930D8-68AC-4E30-9769-B6B93E03C642}" srcOrd="0" destOrd="0" presId="urn:microsoft.com/office/officeart/2011/layout/RadialPictureList#1"/>
    <dgm:cxn modelId="{7996B01C-33D1-7848-8A9D-D3DBC7618DA4}" type="presParOf" srcId="{E4BF17AE-046C-4DFA-A8DF-EC9BC6B71CD3}" destId="{72481160-28DE-491F-82BF-A4F31BDE128E}" srcOrd="5" destOrd="0" presId="urn:microsoft.com/office/officeart/2011/layout/RadialPictureList#1"/>
    <dgm:cxn modelId="{018FB52F-1CF5-EE4C-B544-A8D9C2C11D23}" type="presParOf" srcId="{E4BF17AE-046C-4DFA-A8DF-EC9BC6B71CD3}" destId="{428EDD67-1C18-4C12-BCC1-226ED637D7BF}" srcOrd="6" destOrd="0" presId="urn:microsoft.com/office/officeart/2011/layout/RadialPictureList#1"/>
    <dgm:cxn modelId="{CE900273-E889-B040-B6A3-0A2810E428A4}" type="presParOf" srcId="{428EDD67-1C18-4C12-BCC1-226ED637D7BF}" destId="{A53F4080-828C-4302-A6DD-B96EBA3434E9}" srcOrd="0" destOrd="0" presId="urn:microsoft.com/office/officeart/2011/layout/RadialPictureList#1"/>
    <dgm:cxn modelId="{4F401FD8-8AF0-2940-A5FF-FD92DB424E07}" type="presParOf" srcId="{E4BF17AE-046C-4DFA-A8DF-EC9BC6B71CD3}" destId="{BF840FEE-B2B3-4048-BF99-3F112411A48D}" srcOrd="7" destOrd="0" presId="urn:microsoft.com/office/officeart/2011/layout/RadialPictureList#1"/>
    <dgm:cxn modelId="{40C67058-ED87-DE4B-8B09-7F90317F2B04}" type="presParOf" srcId="{E4BF17AE-046C-4DFA-A8DF-EC9BC6B71CD3}" destId="{99EAFB30-2066-4AB3-9D5B-86FBA32A14D7}" srcOrd="8" destOrd="0" presId="urn:microsoft.com/office/officeart/2011/layout/RadialPictureList#1"/>
    <dgm:cxn modelId="{2A1C4591-4B1C-2342-9FE0-78033797DCCD}" type="presParOf" srcId="{99EAFB30-2066-4AB3-9D5B-86FBA32A14D7}" destId="{C1543C24-FE03-43F8-AFD2-CC3E86BD8C8B}" srcOrd="0" destOrd="0" presId="urn:microsoft.com/office/officeart/2011/layout/RadialPictureList#1"/>
    <dgm:cxn modelId="{DE1BFBA8-936B-0847-AC22-40C21886A731}" type="presParOf" srcId="{E4BF17AE-046C-4DFA-A8DF-EC9BC6B71CD3}" destId="{CD345022-B207-4E8D-9CFB-39119DD6E16D}" srcOrd="9" destOrd="0" presId="urn:microsoft.com/office/officeart/2011/layout/RadialPicture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9503E3D-8EAE-4E52-BB30-26EBB90393EC}" type="doc">
      <dgm:prSet loTypeId="urn:microsoft.com/office/officeart/2011/layout/RadialPictureList#1" loCatId="officeonline" qsTypeId="urn:microsoft.com/office/officeart/2005/8/quickstyle/simple1" qsCatId="simple" csTypeId="urn:microsoft.com/office/officeart/2005/8/colors/accent1_2" csCatId="accent1" phldr="1"/>
      <dgm:spPr/>
      <dgm:t>
        <a:bodyPr/>
        <a:lstStyle/>
        <a:p>
          <a:endParaRPr lang="zh-CN" altLang="en-US"/>
        </a:p>
      </dgm:t>
    </dgm:pt>
    <dgm:pt modelId="{4C5EBAB1-1B4A-4BCB-83B7-00A958FFB74A}">
      <dgm:prSet phldrT="[文本]" custT="1"/>
      <dgm:spPr>
        <a:solidFill>
          <a:srgbClr val="0000CC"/>
        </a:solidFill>
      </dgm:spPr>
      <dgm:t>
        <a:bodyPr vert="vert"/>
        <a:lstStyle/>
        <a:p>
          <a:r>
            <a:rPr lang="en-US" altLang="zh-CN" sz="2800" dirty="0" smtClean="0">
              <a:solidFill>
                <a:schemeClr val="bg1"/>
              </a:solidFill>
              <a:latin typeface="+mn-lt"/>
              <a:ea typeface="黑体" pitchFamily="49" charset="-122"/>
            </a:rPr>
            <a:t>Knowledge Base</a:t>
          </a:r>
          <a:endParaRPr lang="en-US" altLang="zh-CN" sz="2800" i="0" dirty="0" smtClean="0">
            <a:solidFill>
              <a:schemeClr val="bg1"/>
            </a:solidFill>
            <a:latin typeface="+mn-lt"/>
            <a:ea typeface="黑体" pitchFamily="49" charset="-122"/>
          </a:endParaRPr>
        </a:p>
      </dgm:t>
    </dgm:pt>
    <dgm:pt modelId="{8AD1B86D-FEEB-40B0-9741-27944F434657}" type="parTrans" cxnId="{0A2EB10F-BC62-400E-9726-0A7CA4AE7C9D}">
      <dgm:prSet/>
      <dgm:spPr/>
      <dgm:t>
        <a:bodyPr/>
        <a:lstStyle/>
        <a:p>
          <a:endParaRPr lang="zh-CN" altLang="en-US">
            <a:latin typeface="+mn-lt"/>
          </a:endParaRPr>
        </a:p>
      </dgm:t>
    </dgm:pt>
    <dgm:pt modelId="{E885C056-298F-400D-A781-3F1D089B6604}" type="sibTrans" cxnId="{0A2EB10F-BC62-400E-9726-0A7CA4AE7C9D}">
      <dgm:prSet/>
      <dgm:spPr/>
      <dgm:t>
        <a:bodyPr/>
        <a:lstStyle/>
        <a:p>
          <a:endParaRPr lang="zh-CN" altLang="en-US">
            <a:latin typeface="+mn-lt"/>
          </a:endParaRPr>
        </a:p>
      </dgm:t>
    </dgm:pt>
    <dgm:pt modelId="{81122D68-DC3C-4225-A898-BE9951F72CD2}">
      <dgm:prSet phldrT="[文本]" custT="1"/>
      <dgm:spPr/>
      <dgm:t>
        <a:bodyPr/>
        <a:lstStyle/>
        <a:p>
          <a:r>
            <a:rPr lang="en-US" altLang="zh-CN" sz="2400" i="0" dirty="0" smtClean="0">
              <a:solidFill>
                <a:srgbClr val="000000"/>
              </a:solidFill>
              <a:latin typeface="+mn-lt"/>
              <a:ea typeface="黑体" pitchFamily="49" charset="-122"/>
            </a:rPr>
            <a:t>Knowledge Acquisition</a:t>
          </a:r>
          <a:endParaRPr lang="zh-CN" altLang="en-US" sz="2400" i="0" dirty="0">
            <a:solidFill>
              <a:srgbClr val="000000"/>
            </a:solidFill>
            <a:latin typeface="+mn-lt"/>
            <a:ea typeface="黑体" pitchFamily="49" charset="-122"/>
          </a:endParaRPr>
        </a:p>
      </dgm:t>
    </dgm:pt>
    <dgm:pt modelId="{388689FD-01B3-4864-94C9-5D14F1BF40C5}" type="parTrans" cxnId="{02979709-4BEB-410C-AB34-193232B26606}">
      <dgm:prSet/>
      <dgm:spPr/>
      <dgm:t>
        <a:bodyPr/>
        <a:lstStyle/>
        <a:p>
          <a:endParaRPr lang="zh-CN" altLang="en-US">
            <a:latin typeface="+mn-lt"/>
          </a:endParaRPr>
        </a:p>
      </dgm:t>
    </dgm:pt>
    <dgm:pt modelId="{6E095BE3-BF0C-44F4-8AEC-E2E05D60B318}" type="sibTrans" cxnId="{02979709-4BEB-410C-AB34-193232B26606}">
      <dgm:prSet/>
      <dgm:spPr/>
      <dgm:t>
        <a:bodyPr/>
        <a:lstStyle/>
        <a:p>
          <a:endParaRPr lang="zh-CN" altLang="en-US">
            <a:latin typeface="+mn-lt"/>
          </a:endParaRPr>
        </a:p>
      </dgm:t>
    </dgm:pt>
    <dgm:pt modelId="{75F3DA03-E5EC-4FE7-8E57-74E4EBF5007A}">
      <dgm:prSet phldrT="[文本]" custT="1"/>
      <dgm:spPr/>
      <dgm:t>
        <a:bodyPr/>
        <a:lstStyle/>
        <a:p>
          <a:r>
            <a:rPr lang="en-US" altLang="zh-CN" sz="2400" dirty="0" smtClean="0">
              <a:solidFill>
                <a:srgbClr val="A6A6A6"/>
              </a:solidFill>
              <a:latin typeface="+mn-lt"/>
              <a:ea typeface="黑体" pitchFamily="49" charset="-122"/>
            </a:rPr>
            <a:t>Knowledge Linking</a:t>
          </a:r>
          <a:endParaRPr lang="zh-CN" altLang="en-US" sz="2400" i="1" dirty="0">
            <a:solidFill>
              <a:srgbClr val="A6A6A6"/>
            </a:solidFill>
            <a:latin typeface="+mn-lt"/>
            <a:ea typeface="黑体" pitchFamily="49" charset="-122"/>
          </a:endParaRPr>
        </a:p>
      </dgm:t>
    </dgm:pt>
    <dgm:pt modelId="{24512A65-392F-4ED3-9530-CD3841D6F62C}" type="parTrans" cxnId="{568720E8-3E3E-4992-989F-03C0FDD48847}">
      <dgm:prSet/>
      <dgm:spPr/>
      <dgm:t>
        <a:bodyPr/>
        <a:lstStyle/>
        <a:p>
          <a:endParaRPr lang="zh-CN" altLang="en-US">
            <a:latin typeface="+mn-lt"/>
          </a:endParaRPr>
        </a:p>
      </dgm:t>
    </dgm:pt>
    <dgm:pt modelId="{F4FB90B1-88DE-4531-A610-4648407397D1}" type="sibTrans" cxnId="{568720E8-3E3E-4992-989F-03C0FDD48847}">
      <dgm:prSet/>
      <dgm:spPr/>
      <dgm:t>
        <a:bodyPr/>
        <a:lstStyle/>
        <a:p>
          <a:endParaRPr lang="zh-CN" altLang="en-US">
            <a:latin typeface="+mn-lt"/>
          </a:endParaRPr>
        </a:p>
      </dgm:t>
    </dgm:pt>
    <dgm:pt modelId="{33CAC4D3-FBB1-4182-884F-16711BB3F8BC}">
      <dgm:prSet phldrT="[文本]" custT="1"/>
      <dgm:spPr/>
      <dgm:t>
        <a:bodyPr rIns="0"/>
        <a:lstStyle/>
        <a:p>
          <a:r>
            <a:rPr lang="en-US" altLang="zh-CN" sz="2400" i="0" dirty="0" smtClean="0">
              <a:solidFill>
                <a:srgbClr val="A6A6A6"/>
              </a:solidFill>
              <a:latin typeface="+mn-lt"/>
              <a:ea typeface="黑体" pitchFamily="49" charset="-122"/>
            </a:rPr>
            <a:t>Knowledge Search</a:t>
          </a:r>
          <a:endParaRPr lang="zh-CN" altLang="en-US" sz="2400" i="0" dirty="0">
            <a:solidFill>
              <a:srgbClr val="A6A6A6"/>
            </a:solidFill>
            <a:latin typeface="+mn-lt"/>
            <a:ea typeface="黑体" pitchFamily="49" charset="-122"/>
          </a:endParaRPr>
        </a:p>
      </dgm:t>
    </dgm:pt>
    <dgm:pt modelId="{4E513E01-C747-4A49-AB61-9D906E97EAE6}" type="parTrans" cxnId="{EED59DA5-64E8-48CD-B2AE-4E05E12F465D}">
      <dgm:prSet/>
      <dgm:spPr/>
      <dgm:t>
        <a:bodyPr/>
        <a:lstStyle/>
        <a:p>
          <a:endParaRPr lang="zh-CN" altLang="en-US">
            <a:latin typeface="+mn-lt"/>
          </a:endParaRPr>
        </a:p>
      </dgm:t>
    </dgm:pt>
    <dgm:pt modelId="{1368318A-BCD8-43D3-BFE3-8839B99AB6BD}" type="sibTrans" cxnId="{EED59DA5-64E8-48CD-B2AE-4E05E12F465D}">
      <dgm:prSet/>
      <dgm:spPr/>
      <dgm:t>
        <a:bodyPr/>
        <a:lstStyle/>
        <a:p>
          <a:endParaRPr lang="zh-CN" altLang="en-US">
            <a:latin typeface="+mn-lt"/>
          </a:endParaRPr>
        </a:p>
      </dgm:t>
    </dgm:pt>
    <dgm:pt modelId="{EA5462C3-3059-4B27-BB48-7C1E91D08D3E}">
      <dgm:prSet phldrT="[文本]" custT="1"/>
      <dgm:spPr/>
      <dgm:t>
        <a:bodyPr rIns="0"/>
        <a:lstStyle/>
        <a:p>
          <a:r>
            <a:rPr lang="en-US" altLang="zh-CN" sz="2400" i="0" dirty="0" smtClean="0">
              <a:solidFill>
                <a:srgbClr val="A6A6A6"/>
              </a:solidFill>
              <a:latin typeface="+mn-lt"/>
              <a:ea typeface="黑体" pitchFamily="49" charset="-122"/>
            </a:rPr>
            <a:t>Social Analysis</a:t>
          </a:r>
          <a:endParaRPr lang="zh-CN" altLang="en-US" sz="2400" i="0" dirty="0">
            <a:solidFill>
              <a:srgbClr val="A6A6A6"/>
            </a:solidFill>
            <a:latin typeface="+mn-lt"/>
            <a:ea typeface="黑体" pitchFamily="49" charset="-122"/>
          </a:endParaRPr>
        </a:p>
      </dgm:t>
    </dgm:pt>
    <dgm:pt modelId="{E585FA4A-2B5F-4C12-9187-002B1B67E76A}" type="parTrans" cxnId="{759E3B4A-29A5-4132-B143-A6C4E9D8B42D}">
      <dgm:prSet/>
      <dgm:spPr/>
      <dgm:t>
        <a:bodyPr/>
        <a:lstStyle/>
        <a:p>
          <a:endParaRPr lang="zh-CN" altLang="en-US"/>
        </a:p>
      </dgm:t>
    </dgm:pt>
    <dgm:pt modelId="{3CBD1689-1EB6-4E59-B54E-ECF4C70DFF4B}" type="sibTrans" cxnId="{759E3B4A-29A5-4132-B143-A6C4E9D8B42D}">
      <dgm:prSet/>
      <dgm:spPr/>
      <dgm:t>
        <a:bodyPr/>
        <a:lstStyle/>
        <a:p>
          <a:endParaRPr lang="zh-CN" altLang="en-US"/>
        </a:p>
      </dgm:t>
    </dgm:pt>
    <dgm:pt modelId="{E4BF17AE-046C-4DFA-A8DF-EC9BC6B71CD3}" type="pres">
      <dgm:prSet presAssocID="{B9503E3D-8EAE-4E52-BB30-26EBB90393EC}" presName="Name0" presStyleCnt="0">
        <dgm:presLayoutVars>
          <dgm:chMax val="1"/>
          <dgm:chPref val="1"/>
          <dgm:dir/>
          <dgm:resizeHandles/>
        </dgm:presLayoutVars>
      </dgm:prSet>
      <dgm:spPr/>
      <dgm:t>
        <a:bodyPr/>
        <a:lstStyle/>
        <a:p>
          <a:endParaRPr lang="zh-CN" altLang="en-US"/>
        </a:p>
      </dgm:t>
    </dgm:pt>
    <dgm:pt modelId="{6E786FB9-DC77-4CB5-BBAA-4D5BBD8AAB7B}" type="pres">
      <dgm:prSet presAssocID="{4C5EBAB1-1B4A-4BCB-83B7-00A958FFB74A}" presName="Parent" presStyleLbl="node1" presStyleIdx="0" presStyleCnt="2" custScaleX="81346" custScaleY="131331" custLinFactNeighborX="-43789" custLinFactNeighborY="1890">
        <dgm:presLayoutVars>
          <dgm:chMax val="4"/>
          <dgm:chPref val="3"/>
        </dgm:presLayoutVars>
      </dgm:prSet>
      <dgm:spPr/>
      <dgm:t>
        <a:bodyPr/>
        <a:lstStyle/>
        <a:p>
          <a:endParaRPr lang="zh-CN" altLang="en-US"/>
        </a:p>
      </dgm:t>
    </dgm:pt>
    <dgm:pt modelId="{6E5F7B58-1E8A-48E7-84E4-41B8B6BDB559}" type="pres">
      <dgm:prSet presAssocID="{81122D68-DC3C-4225-A898-BE9951F72CD2}" presName="Accent" presStyleLbl="node1" presStyleIdx="1" presStyleCnt="2" custLinFactNeighborX="-11627" custLinFactNeighborY="-632"/>
      <dgm:spPr>
        <a:solidFill>
          <a:srgbClr val="C00000"/>
        </a:solidFill>
      </dgm:spPr>
      <dgm:t>
        <a:bodyPr/>
        <a:lstStyle/>
        <a:p>
          <a:endParaRPr lang="zh-CN" altLang="en-US"/>
        </a:p>
      </dgm:t>
    </dgm:pt>
    <dgm:pt modelId="{62324BA0-A1EB-46E6-B0AB-8442C64F5D21}" type="pres">
      <dgm:prSet presAssocID="{81122D68-DC3C-4225-A898-BE9951F72CD2}" presName="Image1" presStyleLbl="fgImgPlace1" presStyleIdx="0" presStyleCnt="4" custScaleX="59816" custScaleY="69020" custLinFactNeighborX="-36330" custLinFactNeighborY="-4967"/>
      <dgm:spPr>
        <a:blipFill rotWithShape="1">
          <a:blip xmlns:r="http://schemas.openxmlformats.org/officeDocument/2006/relationships" r:embed="rId1"/>
          <a:stretch>
            <a:fillRect/>
          </a:stretch>
        </a:blipFill>
      </dgm:spPr>
      <dgm:t>
        <a:bodyPr/>
        <a:lstStyle/>
        <a:p>
          <a:endParaRPr lang="en-US"/>
        </a:p>
      </dgm:t>
    </dgm:pt>
    <dgm:pt modelId="{017830EA-25B9-434E-A09F-282AEF048E3C}" type="pres">
      <dgm:prSet presAssocID="{81122D68-DC3C-4225-A898-BE9951F72CD2}" presName="Child1" presStyleLbl="revTx" presStyleIdx="0" presStyleCnt="4" custScaleX="143850" custScaleY="56168" custLinFactNeighborX="24776" custLinFactNeighborY="-16891">
        <dgm:presLayoutVars>
          <dgm:chMax val="0"/>
          <dgm:chPref val="0"/>
          <dgm:bulletEnabled val="1"/>
        </dgm:presLayoutVars>
      </dgm:prSet>
      <dgm:spPr/>
      <dgm:t>
        <a:bodyPr/>
        <a:lstStyle/>
        <a:p>
          <a:endParaRPr lang="zh-CN" altLang="en-US"/>
        </a:p>
      </dgm:t>
    </dgm:pt>
    <dgm:pt modelId="{7B2B6315-0634-4C5B-A143-AF9C238A42C9}" type="pres">
      <dgm:prSet presAssocID="{75F3DA03-E5EC-4FE7-8E57-74E4EBF5007A}" presName="Image2" presStyleCnt="0"/>
      <dgm:spPr/>
    </dgm:pt>
    <dgm:pt modelId="{DE1930D8-68AC-4E30-9769-B6B93E03C642}" type="pres">
      <dgm:prSet presAssocID="{75F3DA03-E5EC-4FE7-8E57-74E4EBF5007A}" presName="Image" presStyleLbl="fgImgPlace1" presStyleIdx="1" presStyleCnt="4" custScaleX="51551" custScaleY="53456" custLinFactNeighborX="-46184" custLinFactNeighborY="1112"/>
      <dgm:spPr>
        <a:blipFill rotWithShape="1">
          <a:blip xmlns:r="http://schemas.openxmlformats.org/officeDocument/2006/relationships" r:embed="rId2"/>
          <a:stretch>
            <a:fillRect/>
          </a:stretch>
        </a:blipFill>
      </dgm:spPr>
      <dgm:t>
        <a:bodyPr/>
        <a:lstStyle/>
        <a:p>
          <a:endParaRPr lang="zh-CN" altLang="en-US"/>
        </a:p>
      </dgm:t>
    </dgm:pt>
    <dgm:pt modelId="{72481160-28DE-491F-82BF-A4F31BDE128E}" type="pres">
      <dgm:prSet presAssocID="{75F3DA03-E5EC-4FE7-8E57-74E4EBF5007A}" presName="Child2" presStyleLbl="revTx" presStyleIdx="1" presStyleCnt="4" custScaleX="108535" custScaleY="78104" custLinFactNeighborX="-1361" custLinFactNeighborY="-5018">
        <dgm:presLayoutVars>
          <dgm:chMax val="0"/>
          <dgm:chPref val="0"/>
          <dgm:bulletEnabled val="1"/>
        </dgm:presLayoutVars>
      </dgm:prSet>
      <dgm:spPr/>
      <dgm:t>
        <a:bodyPr/>
        <a:lstStyle/>
        <a:p>
          <a:endParaRPr lang="zh-CN" altLang="en-US"/>
        </a:p>
      </dgm:t>
    </dgm:pt>
    <dgm:pt modelId="{428EDD67-1C18-4C12-BCC1-226ED637D7BF}" type="pres">
      <dgm:prSet presAssocID="{33CAC4D3-FBB1-4182-884F-16711BB3F8BC}" presName="Image3" presStyleCnt="0"/>
      <dgm:spPr/>
    </dgm:pt>
    <dgm:pt modelId="{A53F4080-828C-4302-A6DD-B96EBA3434E9}" type="pres">
      <dgm:prSet presAssocID="{33CAC4D3-FBB1-4182-884F-16711BB3F8BC}" presName="Image" presStyleLbl="fgImgPlace1" presStyleIdx="2" presStyleCnt="4" custScaleX="62832" custScaleY="60237" custLinFactNeighborX="-45455" custLinFactNeighborY="-17561"/>
      <dgm:spPr>
        <a:blipFill rotWithShape="1">
          <a:blip xmlns:r="http://schemas.openxmlformats.org/officeDocument/2006/relationships" r:embed="rId3"/>
          <a:stretch>
            <a:fillRect/>
          </a:stretch>
        </a:blipFill>
      </dgm:spPr>
      <dgm:t>
        <a:bodyPr/>
        <a:lstStyle/>
        <a:p>
          <a:endParaRPr lang="zh-CN" altLang="en-US"/>
        </a:p>
      </dgm:t>
    </dgm:pt>
    <dgm:pt modelId="{BF840FEE-B2B3-4048-BF99-3F112411A48D}" type="pres">
      <dgm:prSet presAssocID="{33CAC4D3-FBB1-4182-884F-16711BB3F8BC}" presName="Child3" presStyleLbl="revTx" presStyleIdx="2" presStyleCnt="4" custScaleX="124481" custLinFactNeighborX="7832" custLinFactNeighborY="-14818">
        <dgm:presLayoutVars>
          <dgm:chMax val="0"/>
          <dgm:chPref val="0"/>
          <dgm:bulletEnabled val="1"/>
        </dgm:presLayoutVars>
      </dgm:prSet>
      <dgm:spPr/>
      <dgm:t>
        <a:bodyPr/>
        <a:lstStyle/>
        <a:p>
          <a:endParaRPr lang="zh-CN" altLang="en-US"/>
        </a:p>
      </dgm:t>
    </dgm:pt>
    <dgm:pt modelId="{99EAFB30-2066-4AB3-9D5B-86FBA32A14D7}" type="pres">
      <dgm:prSet presAssocID="{EA5462C3-3059-4B27-BB48-7C1E91D08D3E}" presName="Image4" presStyleCnt="0"/>
      <dgm:spPr/>
    </dgm:pt>
    <dgm:pt modelId="{C1543C24-FE03-43F8-AFD2-CC3E86BD8C8B}" type="pres">
      <dgm:prSet presAssocID="{EA5462C3-3059-4B27-BB48-7C1E91D08D3E}" presName="Image" presStyleLbl="fgImgPlace1" presStyleIdx="3" presStyleCnt="4" custScaleX="60100" custScaleY="57840" custLinFactNeighborX="-21223" custLinFactNeighborY="-14897"/>
      <dgm:spPr>
        <a:blipFill>
          <a:blip xmlns:r="http://schemas.openxmlformats.org/officeDocument/2006/relationships" r:embed="rId4" cstate="print">
            <a:extLst>
              <a:ext uri="{28A0092B-C50C-407E-A947-70E740481C1C}">
                <a14:useLocalDpi xmlns:a14="http://schemas.microsoft.com/office/drawing/2010/main"/>
              </a:ext>
            </a:extLst>
          </a:blip>
          <a:srcRect/>
          <a:stretch>
            <a:fillRect/>
          </a:stretch>
        </a:blipFill>
      </dgm:spPr>
      <dgm:t>
        <a:bodyPr/>
        <a:lstStyle/>
        <a:p>
          <a:endParaRPr lang="zh-CN" altLang="en-US"/>
        </a:p>
      </dgm:t>
    </dgm:pt>
    <dgm:pt modelId="{CD345022-B207-4E8D-9CFB-39119DD6E16D}" type="pres">
      <dgm:prSet presAssocID="{EA5462C3-3059-4B27-BB48-7C1E91D08D3E}" presName="Child4" presStyleLbl="revTx" presStyleIdx="3" presStyleCnt="4" custLinFactNeighborX="8085" custLinFactNeighborY="7138">
        <dgm:presLayoutVars>
          <dgm:chMax val="0"/>
          <dgm:chPref val="0"/>
          <dgm:bulletEnabled val="1"/>
        </dgm:presLayoutVars>
      </dgm:prSet>
      <dgm:spPr/>
      <dgm:t>
        <a:bodyPr/>
        <a:lstStyle/>
        <a:p>
          <a:endParaRPr lang="zh-CN" altLang="en-US"/>
        </a:p>
      </dgm:t>
    </dgm:pt>
  </dgm:ptLst>
  <dgm:cxnLst>
    <dgm:cxn modelId="{E352BCE7-2506-5F4B-AC92-F9C1D2E760AB}" type="presOf" srcId="{81122D68-DC3C-4225-A898-BE9951F72CD2}" destId="{017830EA-25B9-434E-A09F-282AEF048E3C}" srcOrd="0" destOrd="0" presId="urn:microsoft.com/office/officeart/2011/layout/RadialPictureList#1"/>
    <dgm:cxn modelId="{EED59DA5-64E8-48CD-B2AE-4E05E12F465D}" srcId="{4C5EBAB1-1B4A-4BCB-83B7-00A958FFB74A}" destId="{33CAC4D3-FBB1-4182-884F-16711BB3F8BC}" srcOrd="2" destOrd="0" parTransId="{4E513E01-C747-4A49-AB61-9D906E97EAE6}" sibTransId="{1368318A-BCD8-43D3-BFE3-8839B99AB6BD}"/>
    <dgm:cxn modelId="{34A29295-3B62-AD4B-8379-1451EE247161}" type="presOf" srcId="{4C5EBAB1-1B4A-4BCB-83B7-00A958FFB74A}" destId="{6E786FB9-DC77-4CB5-BBAA-4D5BBD8AAB7B}" srcOrd="0" destOrd="0" presId="urn:microsoft.com/office/officeart/2011/layout/RadialPictureList#1"/>
    <dgm:cxn modelId="{415EE485-0523-8646-80A5-AA7EBA8A8911}" type="presOf" srcId="{EA5462C3-3059-4B27-BB48-7C1E91D08D3E}" destId="{CD345022-B207-4E8D-9CFB-39119DD6E16D}" srcOrd="0" destOrd="0" presId="urn:microsoft.com/office/officeart/2011/layout/RadialPictureList#1"/>
    <dgm:cxn modelId="{5AEF080A-F187-D74E-8C05-E04E5E0D081A}" type="presOf" srcId="{75F3DA03-E5EC-4FE7-8E57-74E4EBF5007A}" destId="{72481160-28DE-491F-82BF-A4F31BDE128E}" srcOrd="0" destOrd="0" presId="urn:microsoft.com/office/officeart/2011/layout/RadialPictureList#1"/>
    <dgm:cxn modelId="{568720E8-3E3E-4992-989F-03C0FDD48847}" srcId="{4C5EBAB1-1B4A-4BCB-83B7-00A958FFB74A}" destId="{75F3DA03-E5EC-4FE7-8E57-74E4EBF5007A}" srcOrd="1" destOrd="0" parTransId="{24512A65-392F-4ED3-9530-CD3841D6F62C}" sibTransId="{F4FB90B1-88DE-4531-A610-4648407397D1}"/>
    <dgm:cxn modelId="{0A2EB10F-BC62-400E-9726-0A7CA4AE7C9D}" srcId="{B9503E3D-8EAE-4E52-BB30-26EBB90393EC}" destId="{4C5EBAB1-1B4A-4BCB-83B7-00A958FFB74A}" srcOrd="0" destOrd="0" parTransId="{8AD1B86D-FEEB-40B0-9741-27944F434657}" sibTransId="{E885C056-298F-400D-A781-3F1D089B6604}"/>
    <dgm:cxn modelId="{C1300567-9A4E-5B45-9A8B-1BF1E3469316}" type="presOf" srcId="{B9503E3D-8EAE-4E52-BB30-26EBB90393EC}" destId="{E4BF17AE-046C-4DFA-A8DF-EC9BC6B71CD3}" srcOrd="0" destOrd="0" presId="urn:microsoft.com/office/officeart/2011/layout/RadialPictureList#1"/>
    <dgm:cxn modelId="{5A3F3D17-41F1-7444-8601-4FB894CCC9DC}" type="presOf" srcId="{33CAC4D3-FBB1-4182-884F-16711BB3F8BC}" destId="{BF840FEE-B2B3-4048-BF99-3F112411A48D}" srcOrd="0" destOrd="0" presId="urn:microsoft.com/office/officeart/2011/layout/RadialPictureList#1"/>
    <dgm:cxn modelId="{02979709-4BEB-410C-AB34-193232B26606}" srcId="{4C5EBAB1-1B4A-4BCB-83B7-00A958FFB74A}" destId="{81122D68-DC3C-4225-A898-BE9951F72CD2}" srcOrd="0" destOrd="0" parTransId="{388689FD-01B3-4864-94C9-5D14F1BF40C5}" sibTransId="{6E095BE3-BF0C-44F4-8AEC-E2E05D60B318}"/>
    <dgm:cxn modelId="{759E3B4A-29A5-4132-B143-A6C4E9D8B42D}" srcId="{4C5EBAB1-1B4A-4BCB-83B7-00A958FFB74A}" destId="{EA5462C3-3059-4B27-BB48-7C1E91D08D3E}" srcOrd="3" destOrd="0" parTransId="{E585FA4A-2B5F-4C12-9187-002B1B67E76A}" sibTransId="{3CBD1689-1EB6-4E59-B54E-ECF4C70DFF4B}"/>
    <dgm:cxn modelId="{9664C225-6402-7F48-B5A4-493B4A604BE7}" type="presParOf" srcId="{E4BF17AE-046C-4DFA-A8DF-EC9BC6B71CD3}" destId="{6E786FB9-DC77-4CB5-BBAA-4D5BBD8AAB7B}" srcOrd="0" destOrd="0" presId="urn:microsoft.com/office/officeart/2011/layout/RadialPictureList#1"/>
    <dgm:cxn modelId="{6830E894-4366-8C4E-8847-65DCE1D491DA}" type="presParOf" srcId="{E4BF17AE-046C-4DFA-A8DF-EC9BC6B71CD3}" destId="{6E5F7B58-1E8A-48E7-84E4-41B8B6BDB559}" srcOrd="1" destOrd="0" presId="urn:microsoft.com/office/officeart/2011/layout/RadialPictureList#1"/>
    <dgm:cxn modelId="{9057E94E-C631-FF42-987C-3E0EE67CA21E}" type="presParOf" srcId="{E4BF17AE-046C-4DFA-A8DF-EC9BC6B71CD3}" destId="{62324BA0-A1EB-46E6-B0AB-8442C64F5D21}" srcOrd="2" destOrd="0" presId="urn:microsoft.com/office/officeart/2011/layout/RadialPictureList#1"/>
    <dgm:cxn modelId="{1516F669-56BB-7B4E-B2C7-5CB4BBAD342F}" type="presParOf" srcId="{E4BF17AE-046C-4DFA-A8DF-EC9BC6B71CD3}" destId="{017830EA-25B9-434E-A09F-282AEF048E3C}" srcOrd="3" destOrd="0" presId="urn:microsoft.com/office/officeart/2011/layout/RadialPictureList#1"/>
    <dgm:cxn modelId="{F9AF2DC0-4BBA-0240-9D56-249A59A904D6}" type="presParOf" srcId="{E4BF17AE-046C-4DFA-A8DF-EC9BC6B71CD3}" destId="{7B2B6315-0634-4C5B-A143-AF9C238A42C9}" srcOrd="4" destOrd="0" presId="urn:microsoft.com/office/officeart/2011/layout/RadialPictureList#1"/>
    <dgm:cxn modelId="{C36C02E3-2AC3-4E42-A9C1-AD909D4A38B3}" type="presParOf" srcId="{7B2B6315-0634-4C5B-A143-AF9C238A42C9}" destId="{DE1930D8-68AC-4E30-9769-B6B93E03C642}" srcOrd="0" destOrd="0" presId="urn:microsoft.com/office/officeart/2011/layout/RadialPictureList#1"/>
    <dgm:cxn modelId="{18CD7C1D-42FC-1B4D-BDD3-761F86EB43BE}" type="presParOf" srcId="{E4BF17AE-046C-4DFA-A8DF-EC9BC6B71CD3}" destId="{72481160-28DE-491F-82BF-A4F31BDE128E}" srcOrd="5" destOrd="0" presId="urn:microsoft.com/office/officeart/2011/layout/RadialPictureList#1"/>
    <dgm:cxn modelId="{36B679B2-95F5-984E-B8F7-66233275AD4C}" type="presParOf" srcId="{E4BF17AE-046C-4DFA-A8DF-EC9BC6B71CD3}" destId="{428EDD67-1C18-4C12-BCC1-226ED637D7BF}" srcOrd="6" destOrd="0" presId="urn:microsoft.com/office/officeart/2011/layout/RadialPictureList#1"/>
    <dgm:cxn modelId="{819B2EEE-D19E-1C47-BD05-5E6ABF8B5D1E}" type="presParOf" srcId="{428EDD67-1C18-4C12-BCC1-226ED637D7BF}" destId="{A53F4080-828C-4302-A6DD-B96EBA3434E9}" srcOrd="0" destOrd="0" presId="urn:microsoft.com/office/officeart/2011/layout/RadialPictureList#1"/>
    <dgm:cxn modelId="{2DA07B2F-30B8-D74E-AC78-4B8D9FB43B8F}" type="presParOf" srcId="{E4BF17AE-046C-4DFA-A8DF-EC9BC6B71CD3}" destId="{BF840FEE-B2B3-4048-BF99-3F112411A48D}" srcOrd="7" destOrd="0" presId="urn:microsoft.com/office/officeart/2011/layout/RadialPictureList#1"/>
    <dgm:cxn modelId="{BCCD0DCE-8F10-BC41-BFFE-FAEBA53D2401}" type="presParOf" srcId="{E4BF17AE-046C-4DFA-A8DF-EC9BC6B71CD3}" destId="{99EAFB30-2066-4AB3-9D5B-86FBA32A14D7}" srcOrd="8" destOrd="0" presId="urn:microsoft.com/office/officeart/2011/layout/RadialPictureList#1"/>
    <dgm:cxn modelId="{EDFA9064-7CA3-CB4D-813D-14A768E00593}" type="presParOf" srcId="{99EAFB30-2066-4AB3-9D5B-86FBA32A14D7}" destId="{C1543C24-FE03-43F8-AFD2-CC3E86BD8C8B}" srcOrd="0" destOrd="0" presId="urn:microsoft.com/office/officeart/2011/layout/RadialPictureList#1"/>
    <dgm:cxn modelId="{4394B1B6-DC54-4E4C-AFD4-690613CC9C53}" type="presParOf" srcId="{E4BF17AE-046C-4DFA-A8DF-EC9BC6B71CD3}" destId="{CD345022-B207-4E8D-9CFB-39119DD6E16D}" srcOrd="9" destOrd="0" presId="urn:microsoft.com/office/officeart/2011/layout/RadialPicture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9503E3D-8EAE-4E52-BB30-26EBB90393EC}" type="doc">
      <dgm:prSet loTypeId="urn:microsoft.com/office/officeart/2011/layout/RadialPictureList#1" loCatId="officeonline" qsTypeId="urn:microsoft.com/office/officeart/2005/8/quickstyle/simple1" qsCatId="simple" csTypeId="urn:microsoft.com/office/officeart/2005/8/colors/accent1_2" csCatId="accent1" phldr="1"/>
      <dgm:spPr/>
      <dgm:t>
        <a:bodyPr/>
        <a:lstStyle/>
        <a:p>
          <a:endParaRPr lang="zh-CN" altLang="en-US"/>
        </a:p>
      </dgm:t>
    </dgm:pt>
    <dgm:pt modelId="{4C5EBAB1-1B4A-4BCB-83B7-00A958FFB74A}">
      <dgm:prSet phldrT="[文本]" custT="1"/>
      <dgm:spPr>
        <a:solidFill>
          <a:srgbClr val="0000CC"/>
        </a:solidFill>
      </dgm:spPr>
      <dgm:t>
        <a:bodyPr vert="vert"/>
        <a:lstStyle/>
        <a:p>
          <a:r>
            <a:rPr lang="en-US" altLang="zh-CN" sz="2800" dirty="0" smtClean="0">
              <a:solidFill>
                <a:schemeClr val="bg1"/>
              </a:solidFill>
              <a:latin typeface="+mn-lt"/>
              <a:ea typeface="黑体" pitchFamily="49" charset="-122"/>
            </a:rPr>
            <a:t>Knowledge Base</a:t>
          </a:r>
          <a:endParaRPr lang="en-US" altLang="zh-CN" sz="2800" i="0" dirty="0" smtClean="0">
            <a:solidFill>
              <a:schemeClr val="bg1"/>
            </a:solidFill>
            <a:latin typeface="+mn-lt"/>
            <a:ea typeface="黑体" pitchFamily="49" charset="-122"/>
          </a:endParaRPr>
        </a:p>
      </dgm:t>
    </dgm:pt>
    <dgm:pt modelId="{8AD1B86D-FEEB-40B0-9741-27944F434657}" type="parTrans" cxnId="{0A2EB10F-BC62-400E-9726-0A7CA4AE7C9D}">
      <dgm:prSet/>
      <dgm:spPr/>
      <dgm:t>
        <a:bodyPr/>
        <a:lstStyle/>
        <a:p>
          <a:endParaRPr lang="zh-CN" altLang="en-US">
            <a:latin typeface="+mn-lt"/>
          </a:endParaRPr>
        </a:p>
      </dgm:t>
    </dgm:pt>
    <dgm:pt modelId="{E885C056-298F-400D-A781-3F1D089B6604}" type="sibTrans" cxnId="{0A2EB10F-BC62-400E-9726-0A7CA4AE7C9D}">
      <dgm:prSet/>
      <dgm:spPr/>
      <dgm:t>
        <a:bodyPr/>
        <a:lstStyle/>
        <a:p>
          <a:endParaRPr lang="zh-CN" altLang="en-US">
            <a:latin typeface="+mn-lt"/>
          </a:endParaRPr>
        </a:p>
      </dgm:t>
    </dgm:pt>
    <dgm:pt modelId="{81122D68-DC3C-4225-A898-BE9951F72CD2}">
      <dgm:prSet phldrT="[文本]" custT="1"/>
      <dgm:spPr/>
      <dgm:t>
        <a:bodyPr/>
        <a:lstStyle/>
        <a:p>
          <a:r>
            <a:rPr lang="en-US" altLang="zh-CN" sz="2400" i="0" dirty="0" smtClean="0">
              <a:solidFill>
                <a:srgbClr val="A6A6A6"/>
              </a:solidFill>
              <a:latin typeface="+mn-lt"/>
              <a:ea typeface="黑体" pitchFamily="49" charset="-122"/>
            </a:rPr>
            <a:t>Knowledge Acquisition</a:t>
          </a:r>
          <a:endParaRPr lang="zh-CN" altLang="en-US" sz="2400" i="0" dirty="0">
            <a:solidFill>
              <a:srgbClr val="A6A6A6"/>
            </a:solidFill>
            <a:latin typeface="+mn-lt"/>
            <a:ea typeface="黑体" pitchFamily="49" charset="-122"/>
          </a:endParaRPr>
        </a:p>
      </dgm:t>
    </dgm:pt>
    <dgm:pt modelId="{388689FD-01B3-4864-94C9-5D14F1BF40C5}" type="parTrans" cxnId="{02979709-4BEB-410C-AB34-193232B26606}">
      <dgm:prSet/>
      <dgm:spPr/>
      <dgm:t>
        <a:bodyPr/>
        <a:lstStyle/>
        <a:p>
          <a:endParaRPr lang="zh-CN" altLang="en-US">
            <a:latin typeface="+mn-lt"/>
          </a:endParaRPr>
        </a:p>
      </dgm:t>
    </dgm:pt>
    <dgm:pt modelId="{6E095BE3-BF0C-44F4-8AEC-E2E05D60B318}" type="sibTrans" cxnId="{02979709-4BEB-410C-AB34-193232B26606}">
      <dgm:prSet/>
      <dgm:spPr/>
      <dgm:t>
        <a:bodyPr/>
        <a:lstStyle/>
        <a:p>
          <a:endParaRPr lang="zh-CN" altLang="en-US">
            <a:latin typeface="+mn-lt"/>
          </a:endParaRPr>
        </a:p>
      </dgm:t>
    </dgm:pt>
    <dgm:pt modelId="{75F3DA03-E5EC-4FE7-8E57-74E4EBF5007A}">
      <dgm:prSet phldrT="[文本]" custT="1"/>
      <dgm:spPr/>
      <dgm:t>
        <a:bodyPr/>
        <a:lstStyle/>
        <a:p>
          <a:r>
            <a:rPr lang="en-US" altLang="zh-CN" sz="2400" dirty="0" smtClean="0">
              <a:solidFill>
                <a:schemeClr val="tx1"/>
              </a:solidFill>
              <a:latin typeface="+mn-lt"/>
              <a:ea typeface="黑体" pitchFamily="49" charset="-122"/>
            </a:rPr>
            <a:t>Knowledge Linking</a:t>
          </a:r>
          <a:endParaRPr lang="zh-CN" altLang="en-US" sz="2400" i="1" dirty="0">
            <a:solidFill>
              <a:schemeClr val="tx1"/>
            </a:solidFill>
            <a:latin typeface="+mn-lt"/>
            <a:ea typeface="黑体" pitchFamily="49" charset="-122"/>
          </a:endParaRPr>
        </a:p>
      </dgm:t>
    </dgm:pt>
    <dgm:pt modelId="{24512A65-392F-4ED3-9530-CD3841D6F62C}" type="parTrans" cxnId="{568720E8-3E3E-4992-989F-03C0FDD48847}">
      <dgm:prSet/>
      <dgm:spPr/>
      <dgm:t>
        <a:bodyPr/>
        <a:lstStyle/>
        <a:p>
          <a:endParaRPr lang="zh-CN" altLang="en-US">
            <a:latin typeface="+mn-lt"/>
          </a:endParaRPr>
        </a:p>
      </dgm:t>
    </dgm:pt>
    <dgm:pt modelId="{F4FB90B1-88DE-4531-A610-4648407397D1}" type="sibTrans" cxnId="{568720E8-3E3E-4992-989F-03C0FDD48847}">
      <dgm:prSet/>
      <dgm:spPr/>
      <dgm:t>
        <a:bodyPr/>
        <a:lstStyle/>
        <a:p>
          <a:endParaRPr lang="zh-CN" altLang="en-US">
            <a:latin typeface="+mn-lt"/>
          </a:endParaRPr>
        </a:p>
      </dgm:t>
    </dgm:pt>
    <dgm:pt modelId="{33CAC4D3-FBB1-4182-884F-16711BB3F8BC}">
      <dgm:prSet phldrT="[文本]" custT="1"/>
      <dgm:spPr/>
      <dgm:t>
        <a:bodyPr rIns="0"/>
        <a:lstStyle/>
        <a:p>
          <a:r>
            <a:rPr lang="en-US" altLang="zh-CN" sz="2400" i="0" dirty="0" smtClean="0">
              <a:solidFill>
                <a:srgbClr val="A6A6A6"/>
              </a:solidFill>
              <a:latin typeface="+mn-lt"/>
              <a:ea typeface="黑体" pitchFamily="49" charset="-122"/>
            </a:rPr>
            <a:t>Knowledge Search</a:t>
          </a:r>
          <a:endParaRPr lang="zh-CN" altLang="en-US" sz="2400" i="0" dirty="0">
            <a:solidFill>
              <a:srgbClr val="A6A6A6"/>
            </a:solidFill>
            <a:latin typeface="+mn-lt"/>
            <a:ea typeface="黑体" pitchFamily="49" charset="-122"/>
          </a:endParaRPr>
        </a:p>
      </dgm:t>
    </dgm:pt>
    <dgm:pt modelId="{4E513E01-C747-4A49-AB61-9D906E97EAE6}" type="parTrans" cxnId="{EED59DA5-64E8-48CD-B2AE-4E05E12F465D}">
      <dgm:prSet/>
      <dgm:spPr/>
      <dgm:t>
        <a:bodyPr/>
        <a:lstStyle/>
        <a:p>
          <a:endParaRPr lang="zh-CN" altLang="en-US">
            <a:latin typeface="+mn-lt"/>
          </a:endParaRPr>
        </a:p>
      </dgm:t>
    </dgm:pt>
    <dgm:pt modelId="{1368318A-BCD8-43D3-BFE3-8839B99AB6BD}" type="sibTrans" cxnId="{EED59DA5-64E8-48CD-B2AE-4E05E12F465D}">
      <dgm:prSet/>
      <dgm:spPr/>
      <dgm:t>
        <a:bodyPr/>
        <a:lstStyle/>
        <a:p>
          <a:endParaRPr lang="zh-CN" altLang="en-US">
            <a:latin typeface="+mn-lt"/>
          </a:endParaRPr>
        </a:p>
      </dgm:t>
    </dgm:pt>
    <dgm:pt modelId="{EA5462C3-3059-4B27-BB48-7C1E91D08D3E}">
      <dgm:prSet phldrT="[文本]" custT="1"/>
      <dgm:spPr/>
      <dgm:t>
        <a:bodyPr rIns="0"/>
        <a:lstStyle/>
        <a:p>
          <a:r>
            <a:rPr lang="en-US" altLang="zh-CN" sz="2400" i="0" dirty="0" smtClean="0">
              <a:solidFill>
                <a:srgbClr val="A6A6A6"/>
              </a:solidFill>
              <a:latin typeface="+mn-lt"/>
              <a:ea typeface="黑体" pitchFamily="49" charset="-122"/>
            </a:rPr>
            <a:t>Social Analysis</a:t>
          </a:r>
          <a:endParaRPr lang="zh-CN" altLang="en-US" sz="2400" i="0" dirty="0">
            <a:solidFill>
              <a:srgbClr val="A6A6A6"/>
            </a:solidFill>
            <a:latin typeface="+mn-lt"/>
            <a:ea typeface="黑体" pitchFamily="49" charset="-122"/>
          </a:endParaRPr>
        </a:p>
      </dgm:t>
    </dgm:pt>
    <dgm:pt modelId="{E585FA4A-2B5F-4C12-9187-002B1B67E76A}" type="parTrans" cxnId="{759E3B4A-29A5-4132-B143-A6C4E9D8B42D}">
      <dgm:prSet/>
      <dgm:spPr/>
      <dgm:t>
        <a:bodyPr/>
        <a:lstStyle/>
        <a:p>
          <a:endParaRPr lang="zh-CN" altLang="en-US"/>
        </a:p>
      </dgm:t>
    </dgm:pt>
    <dgm:pt modelId="{3CBD1689-1EB6-4E59-B54E-ECF4C70DFF4B}" type="sibTrans" cxnId="{759E3B4A-29A5-4132-B143-A6C4E9D8B42D}">
      <dgm:prSet/>
      <dgm:spPr/>
      <dgm:t>
        <a:bodyPr/>
        <a:lstStyle/>
        <a:p>
          <a:endParaRPr lang="zh-CN" altLang="en-US"/>
        </a:p>
      </dgm:t>
    </dgm:pt>
    <dgm:pt modelId="{E4BF17AE-046C-4DFA-A8DF-EC9BC6B71CD3}" type="pres">
      <dgm:prSet presAssocID="{B9503E3D-8EAE-4E52-BB30-26EBB90393EC}" presName="Name0" presStyleCnt="0">
        <dgm:presLayoutVars>
          <dgm:chMax val="1"/>
          <dgm:chPref val="1"/>
          <dgm:dir/>
          <dgm:resizeHandles/>
        </dgm:presLayoutVars>
      </dgm:prSet>
      <dgm:spPr/>
      <dgm:t>
        <a:bodyPr/>
        <a:lstStyle/>
        <a:p>
          <a:endParaRPr lang="zh-CN" altLang="en-US"/>
        </a:p>
      </dgm:t>
    </dgm:pt>
    <dgm:pt modelId="{6E786FB9-DC77-4CB5-BBAA-4D5BBD8AAB7B}" type="pres">
      <dgm:prSet presAssocID="{4C5EBAB1-1B4A-4BCB-83B7-00A958FFB74A}" presName="Parent" presStyleLbl="node1" presStyleIdx="0" presStyleCnt="2" custScaleX="81346" custScaleY="131331" custLinFactNeighborX="-43789" custLinFactNeighborY="1890">
        <dgm:presLayoutVars>
          <dgm:chMax val="4"/>
          <dgm:chPref val="3"/>
        </dgm:presLayoutVars>
      </dgm:prSet>
      <dgm:spPr/>
      <dgm:t>
        <a:bodyPr/>
        <a:lstStyle/>
        <a:p>
          <a:endParaRPr lang="zh-CN" altLang="en-US"/>
        </a:p>
      </dgm:t>
    </dgm:pt>
    <dgm:pt modelId="{6E5F7B58-1E8A-48E7-84E4-41B8B6BDB559}" type="pres">
      <dgm:prSet presAssocID="{81122D68-DC3C-4225-A898-BE9951F72CD2}" presName="Accent" presStyleLbl="node1" presStyleIdx="1" presStyleCnt="2" custLinFactNeighborX="-11627" custLinFactNeighborY="-632"/>
      <dgm:spPr>
        <a:solidFill>
          <a:srgbClr val="C00000"/>
        </a:solidFill>
      </dgm:spPr>
      <dgm:t>
        <a:bodyPr/>
        <a:lstStyle/>
        <a:p>
          <a:endParaRPr lang="zh-CN" altLang="en-US"/>
        </a:p>
      </dgm:t>
    </dgm:pt>
    <dgm:pt modelId="{62324BA0-A1EB-46E6-B0AB-8442C64F5D21}" type="pres">
      <dgm:prSet presAssocID="{81122D68-DC3C-4225-A898-BE9951F72CD2}" presName="Image1" presStyleLbl="fgImgPlace1" presStyleIdx="0" presStyleCnt="4" custScaleX="59816" custScaleY="69020" custLinFactNeighborX="-36330" custLinFactNeighborY="-4967"/>
      <dgm:spPr>
        <a:blipFill rotWithShape="1">
          <a:blip xmlns:r="http://schemas.openxmlformats.org/officeDocument/2006/relationships" r:embed="rId1"/>
          <a:stretch>
            <a:fillRect/>
          </a:stretch>
        </a:blipFill>
      </dgm:spPr>
      <dgm:t>
        <a:bodyPr/>
        <a:lstStyle/>
        <a:p>
          <a:endParaRPr lang="en-US"/>
        </a:p>
      </dgm:t>
    </dgm:pt>
    <dgm:pt modelId="{017830EA-25B9-434E-A09F-282AEF048E3C}" type="pres">
      <dgm:prSet presAssocID="{81122D68-DC3C-4225-A898-BE9951F72CD2}" presName="Child1" presStyleLbl="revTx" presStyleIdx="0" presStyleCnt="4" custScaleX="143850" custScaleY="56168" custLinFactNeighborX="24776" custLinFactNeighborY="-16891">
        <dgm:presLayoutVars>
          <dgm:chMax val="0"/>
          <dgm:chPref val="0"/>
          <dgm:bulletEnabled val="1"/>
        </dgm:presLayoutVars>
      </dgm:prSet>
      <dgm:spPr/>
      <dgm:t>
        <a:bodyPr/>
        <a:lstStyle/>
        <a:p>
          <a:endParaRPr lang="zh-CN" altLang="en-US"/>
        </a:p>
      </dgm:t>
    </dgm:pt>
    <dgm:pt modelId="{7B2B6315-0634-4C5B-A143-AF9C238A42C9}" type="pres">
      <dgm:prSet presAssocID="{75F3DA03-E5EC-4FE7-8E57-74E4EBF5007A}" presName="Image2" presStyleCnt="0"/>
      <dgm:spPr/>
    </dgm:pt>
    <dgm:pt modelId="{DE1930D8-68AC-4E30-9769-B6B93E03C642}" type="pres">
      <dgm:prSet presAssocID="{75F3DA03-E5EC-4FE7-8E57-74E4EBF5007A}" presName="Image" presStyleLbl="fgImgPlace1" presStyleIdx="1" presStyleCnt="4" custScaleX="51551" custScaleY="53456" custLinFactNeighborX="-46184" custLinFactNeighborY="1112"/>
      <dgm:spPr>
        <a:blipFill rotWithShape="1">
          <a:blip xmlns:r="http://schemas.openxmlformats.org/officeDocument/2006/relationships" r:embed="rId2"/>
          <a:stretch>
            <a:fillRect/>
          </a:stretch>
        </a:blipFill>
      </dgm:spPr>
      <dgm:t>
        <a:bodyPr/>
        <a:lstStyle/>
        <a:p>
          <a:endParaRPr lang="zh-CN" altLang="en-US"/>
        </a:p>
      </dgm:t>
    </dgm:pt>
    <dgm:pt modelId="{72481160-28DE-491F-82BF-A4F31BDE128E}" type="pres">
      <dgm:prSet presAssocID="{75F3DA03-E5EC-4FE7-8E57-74E4EBF5007A}" presName="Child2" presStyleLbl="revTx" presStyleIdx="1" presStyleCnt="4" custScaleX="108535" custScaleY="78104" custLinFactNeighborX="-1361" custLinFactNeighborY="-5018">
        <dgm:presLayoutVars>
          <dgm:chMax val="0"/>
          <dgm:chPref val="0"/>
          <dgm:bulletEnabled val="1"/>
        </dgm:presLayoutVars>
      </dgm:prSet>
      <dgm:spPr/>
      <dgm:t>
        <a:bodyPr/>
        <a:lstStyle/>
        <a:p>
          <a:endParaRPr lang="zh-CN" altLang="en-US"/>
        </a:p>
      </dgm:t>
    </dgm:pt>
    <dgm:pt modelId="{428EDD67-1C18-4C12-BCC1-226ED637D7BF}" type="pres">
      <dgm:prSet presAssocID="{33CAC4D3-FBB1-4182-884F-16711BB3F8BC}" presName="Image3" presStyleCnt="0"/>
      <dgm:spPr/>
    </dgm:pt>
    <dgm:pt modelId="{A53F4080-828C-4302-A6DD-B96EBA3434E9}" type="pres">
      <dgm:prSet presAssocID="{33CAC4D3-FBB1-4182-884F-16711BB3F8BC}" presName="Image" presStyleLbl="fgImgPlace1" presStyleIdx="2" presStyleCnt="4" custScaleX="62832" custScaleY="60237" custLinFactNeighborX="-45455" custLinFactNeighborY="-17561"/>
      <dgm:spPr>
        <a:blipFill rotWithShape="1">
          <a:blip xmlns:r="http://schemas.openxmlformats.org/officeDocument/2006/relationships" r:embed="rId3"/>
          <a:stretch>
            <a:fillRect/>
          </a:stretch>
        </a:blipFill>
      </dgm:spPr>
      <dgm:t>
        <a:bodyPr/>
        <a:lstStyle/>
        <a:p>
          <a:endParaRPr lang="zh-CN" altLang="en-US"/>
        </a:p>
      </dgm:t>
    </dgm:pt>
    <dgm:pt modelId="{BF840FEE-B2B3-4048-BF99-3F112411A48D}" type="pres">
      <dgm:prSet presAssocID="{33CAC4D3-FBB1-4182-884F-16711BB3F8BC}" presName="Child3" presStyleLbl="revTx" presStyleIdx="2" presStyleCnt="4" custScaleX="124481" custLinFactNeighborX="7832" custLinFactNeighborY="-14818">
        <dgm:presLayoutVars>
          <dgm:chMax val="0"/>
          <dgm:chPref val="0"/>
          <dgm:bulletEnabled val="1"/>
        </dgm:presLayoutVars>
      </dgm:prSet>
      <dgm:spPr/>
      <dgm:t>
        <a:bodyPr/>
        <a:lstStyle/>
        <a:p>
          <a:endParaRPr lang="zh-CN" altLang="en-US"/>
        </a:p>
      </dgm:t>
    </dgm:pt>
    <dgm:pt modelId="{99EAFB30-2066-4AB3-9D5B-86FBA32A14D7}" type="pres">
      <dgm:prSet presAssocID="{EA5462C3-3059-4B27-BB48-7C1E91D08D3E}" presName="Image4" presStyleCnt="0"/>
      <dgm:spPr/>
    </dgm:pt>
    <dgm:pt modelId="{C1543C24-FE03-43F8-AFD2-CC3E86BD8C8B}" type="pres">
      <dgm:prSet presAssocID="{EA5462C3-3059-4B27-BB48-7C1E91D08D3E}" presName="Image" presStyleLbl="fgImgPlace1" presStyleIdx="3" presStyleCnt="4" custScaleX="60100" custScaleY="57840" custLinFactNeighborX="-21223" custLinFactNeighborY="-14897"/>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t="-12000" b="-12000"/>
          </a:stretch>
        </a:blipFill>
      </dgm:spPr>
      <dgm:t>
        <a:bodyPr/>
        <a:lstStyle/>
        <a:p>
          <a:endParaRPr lang="zh-CN" altLang="en-US"/>
        </a:p>
      </dgm:t>
    </dgm:pt>
    <dgm:pt modelId="{CD345022-B207-4E8D-9CFB-39119DD6E16D}" type="pres">
      <dgm:prSet presAssocID="{EA5462C3-3059-4B27-BB48-7C1E91D08D3E}" presName="Child4" presStyleLbl="revTx" presStyleIdx="3" presStyleCnt="4" custLinFactNeighborX="8085" custLinFactNeighborY="7138">
        <dgm:presLayoutVars>
          <dgm:chMax val="0"/>
          <dgm:chPref val="0"/>
          <dgm:bulletEnabled val="1"/>
        </dgm:presLayoutVars>
      </dgm:prSet>
      <dgm:spPr/>
      <dgm:t>
        <a:bodyPr/>
        <a:lstStyle/>
        <a:p>
          <a:endParaRPr lang="zh-CN" altLang="en-US"/>
        </a:p>
      </dgm:t>
    </dgm:pt>
  </dgm:ptLst>
  <dgm:cxnLst>
    <dgm:cxn modelId="{EED59DA5-64E8-48CD-B2AE-4E05E12F465D}" srcId="{4C5EBAB1-1B4A-4BCB-83B7-00A958FFB74A}" destId="{33CAC4D3-FBB1-4182-884F-16711BB3F8BC}" srcOrd="2" destOrd="0" parTransId="{4E513E01-C747-4A49-AB61-9D906E97EAE6}" sibTransId="{1368318A-BCD8-43D3-BFE3-8839B99AB6BD}"/>
    <dgm:cxn modelId="{C504F3C9-340C-3446-AE0F-45B2909F7DE3}" type="presOf" srcId="{B9503E3D-8EAE-4E52-BB30-26EBB90393EC}" destId="{E4BF17AE-046C-4DFA-A8DF-EC9BC6B71CD3}" srcOrd="0" destOrd="0" presId="urn:microsoft.com/office/officeart/2011/layout/RadialPictureList#1"/>
    <dgm:cxn modelId="{58338FBE-983F-384F-B32E-8D3BFA340AFE}" type="presOf" srcId="{4C5EBAB1-1B4A-4BCB-83B7-00A958FFB74A}" destId="{6E786FB9-DC77-4CB5-BBAA-4D5BBD8AAB7B}" srcOrd="0" destOrd="0" presId="urn:microsoft.com/office/officeart/2011/layout/RadialPictureList#1"/>
    <dgm:cxn modelId="{6131F5B4-35A3-1746-8217-D462CC392543}" type="presOf" srcId="{75F3DA03-E5EC-4FE7-8E57-74E4EBF5007A}" destId="{72481160-28DE-491F-82BF-A4F31BDE128E}" srcOrd="0" destOrd="0" presId="urn:microsoft.com/office/officeart/2011/layout/RadialPictureList#1"/>
    <dgm:cxn modelId="{217B3DA6-60DF-BA4A-B007-BEA5A3262CE5}" type="presOf" srcId="{EA5462C3-3059-4B27-BB48-7C1E91D08D3E}" destId="{CD345022-B207-4E8D-9CFB-39119DD6E16D}" srcOrd="0" destOrd="0" presId="urn:microsoft.com/office/officeart/2011/layout/RadialPictureList#1"/>
    <dgm:cxn modelId="{568720E8-3E3E-4992-989F-03C0FDD48847}" srcId="{4C5EBAB1-1B4A-4BCB-83B7-00A958FFB74A}" destId="{75F3DA03-E5EC-4FE7-8E57-74E4EBF5007A}" srcOrd="1" destOrd="0" parTransId="{24512A65-392F-4ED3-9530-CD3841D6F62C}" sibTransId="{F4FB90B1-88DE-4531-A610-4648407397D1}"/>
    <dgm:cxn modelId="{0A2EB10F-BC62-400E-9726-0A7CA4AE7C9D}" srcId="{B9503E3D-8EAE-4E52-BB30-26EBB90393EC}" destId="{4C5EBAB1-1B4A-4BCB-83B7-00A958FFB74A}" srcOrd="0" destOrd="0" parTransId="{8AD1B86D-FEEB-40B0-9741-27944F434657}" sibTransId="{E885C056-298F-400D-A781-3F1D089B6604}"/>
    <dgm:cxn modelId="{A4088BFE-4A09-014D-B504-35BDF9916B29}" type="presOf" srcId="{33CAC4D3-FBB1-4182-884F-16711BB3F8BC}" destId="{BF840FEE-B2B3-4048-BF99-3F112411A48D}" srcOrd="0" destOrd="0" presId="urn:microsoft.com/office/officeart/2011/layout/RadialPictureList#1"/>
    <dgm:cxn modelId="{02979709-4BEB-410C-AB34-193232B26606}" srcId="{4C5EBAB1-1B4A-4BCB-83B7-00A958FFB74A}" destId="{81122D68-DC3C-4225-A898-BE9951F72CD2}" srcOrd="0" destOrd="0" parTransId="{388689FD-01B3-4864-94C9-5D14F1BF40C5}" sibTransId="{6E095BE3-BF0C-44F4-8AEC-E2E05D60B318}"/>
    <dgm:cxn modelId="{759E3B4A-29A5-4132-B143-A6C4E9D8B42D}" srcId="{4C5EBAB1-1B4A-4BCB-83B7-00A958FFB74A}" destId="{EA5462C3-3059-4B27-BB48-7C1E91D08D3E}" srcOrd="3" destOrd="0" parTransId="{E585FA4A-2B5F-4C12-9187-002B1B67E76A}" sibTransId="{3CBD1689-1EB6-4E59-B54E-ECF4C70DFF4B}"/>
    <dgm:cxn modelId="{79F181DA-6189-EB48-AAAC-126DAAAA2803}" type="presOf" srcId="{81122D68-DC3C-4225-A898-BE9951F72CD2}" destId="{017830EA-25B9-434E-A09F-282AEF048E3C}" srcOrd="0" destOrd="0" presId="urn:microsoft.com/office/officeart/2011/layout/RadialPictureList#1"/>
    <dgm:cxn modelId="{242203C8-2E01-D44D-AF72-78CCEBA2DBB0}" type="presParOf" srcId="{E4BF17AE-046C-4DFA-A8DF-EC9BC6B71CD3}" destId="{6E786FB9-DC77-4CB5-BBAA-4D5BBD8AAB7B}" srcOrd="0" destOrd="0" presId="urn:microsoft.com/office/officeart/2011/layout/RadialPictureList#1"/>
    <dgm:cxn modelId="{6A9D729A-56CF-1249-9948-772A547119BB}" type="presParOf" srcId="{E4BF17AE-046C-4DFA-A8DF-EC9BC6B71CD3}" destId="{6E5F7B58-1E8A-48E7-84E4-41B8B6BDB559}" srcOrd="1" destOrd="0" presId="urn:microsoft.com/office/officeart/2011/layout/RadialPictureList#1"/>
    <dgm:cxn modelId="{24935436-5379-9848-816B-10953DBA0828}" type="presParOf" srcId="{E4BF17AE-046C-4DFA-A8DF-EC9BC6B71CD3}" destId="{62324BA0-A1EB-46E6-B0AB-8442C64F5D21}" srcOrd="2" destOrd="0" presId="urn:microsoft.com/office/officeart/2011/layout/RadialPictureList#1"/>
    <dgm:cxn modelId="{E95EF19A-443C-4241-980E-3EE6F69124BF}" type="presParOf" srcId="{E4BF17AE-046C-4DFA-A8DF-EC9BC6B71CD3}" destId="{017830EA-25B9-434E-A09F-282AEF048E3C}" srcOrd="3" destOrd="0" presId="urn:microsoft.com/office/officeart/2011/layout/RadialPictureList#1"/>
    <dgm:cxn modelId="{4D33774F-3D89-BF4C-B67B-15CA6CADAC62}" type="presParOf" srcId="{E4BF17AE-046C-4DFA-A8DF-EC9BC6B71CD3}" destId="{7B2B6315-0634-4C5B-A143-AF9C238A42C9}" srcOrd="4" destOrd="0" presId="urn:microsoft.com/office/officeart/2011/layout/RadialPictureList#1"/>
    <dgm:cxn modelId="{2DD4C8C7-EC61-FA43-8D84-D0E1DBD76CF5}" type="presParOf" srcId="{7B2B6315-0634-4C5B-A143-AF9C238A42C9}" destId="{DE1930D8-68AC-4E30-9769-B6B93E03C642}" srcOrd="0" destOrd="0" presId="urn:microsoft.com/office/officeart/2011/layout/RadialPictureList#1"/>
    <dgm:cxn modelId="{A9F113FD-BD13-704C-A3F1-D9DD98B9EF6A}" type="presParOf" srcId="{E4BF17AE-046C-4DFA-A8DF-EC9BC6B71CD3}" destId="{72481160-28DE-491F-82BF-A4F31BDE128E}" srcOrd="5" destOrd="0" presId="urn:microsoft.com/office/officeart/2011/layout/RadialPictureList#1"/>
    <dgm:cxn modelId="{F0893B23-B112-0543-BE8F-39C929CA65B6}" type="presParOf" srcId="{E4BF17AE-046C-4DFA-A8DF-EC9BC6B71CD3}" destId="{428EDD67-1C18-4C12-BCC1-226ED637D7BF}" srcOrd="6" destOrd="0" presId="urn:microsoft.com/office/officeart/2011/layout/RadialPictureList#1"/>
    <dgm:cxn modelId="{7B009D89-15A8-DE41-A51A-B058D874A216}" type="presParOf" srcId="{428EDD67-1C18-4C12-BCC1-226ED637D7BF}" destId="{A53F4080-828C-4302-A6DD-B96EBA3434E9}" srcOrd="0" destOrd="0" presId="urn:microsoft.com/office/officeart/2011/layout/RadialPictureList#1"/>
    <dgm:cxn modelId="{1148B8C4-3C33-ED48-A526-C56B44DF9D6C}" type="presParOf" srcId="{E4BF17AE-046C-4DFA-A8DF-EC9BC6B71CD3}" destId="{BF840FEE-B2B3-4048-BF99-3F112411A48D}" srcOrd="7" destOrd="0" presId="urn:microsoft.com/office/officeart/2011/layout/RadialPictureList#1"/>
    <dgm:cxn modelId="{5C5EAAEA-B7FB-B244-8780-D65CDAEF7884}" type="presParOf" srcId="{E4BF17AE-046C-4DFA-A8DF-EC9BC6B71CD3}" destId="{99EAFB30-2066-4AB3-9D5B-86FBA32A14D7}" srcOrd="8" destOrd="0" presId="urn:microsoft.com/office/officeart/2011/layout/RadialPictureList#1"/>
    <dgm:cxn modelId="{F146F697-4B32-A648-8C2B-461B9280CDA5}" type="presParOf" srcId="{99EAFB30-2066-4AB3-9D5B-86FBA32A14D7}" destId="{C1543C24-FE03-43F8-AFD2-CC3E86BD8C8B}" srcOrd="0" destOrd="0" presId="urn:microsoft.com/office/officeart/2011/layout/RadialPictureList#1"/>
    <dgm:cxn modelId="{213874B6-D0BD-E24C-8CD4-458B933B99E9}" type="presParOf" srcId="{E4BF17AE-046C-4DFA-A8DF-EC9BC6B71CD3}" destId="{CD345022-B207-4E8D-9CFB-39119DD6E16D}" srcOrd="9" destOrd="0" presId="urn:microsoft.com/office/officeart/2011/layout/RadialPicture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9503E3D-8EAE-4E52-BB30-26EBB90393EC}" type="doc">
      <dgm:prSet loTypeId="urn:microsoft.com/office/officeart/2011/layout/RadialPictureList#1" loCatId="officeonline" qsTypeId="urn:microsoft.com/office/officeart/2005/8/quickstyle/simple1" qsCatId="simple" csTypeId="urn:microsoft.com/office/officeart/2005/8/colors/accent1_2" csCatId="accent1" phldr="1"/>
      <dgm:spPr/>
      <dgm:t>
        <a:bodyPr/>
        <a:lstStyle/>
        <a:p>
          <a:endParaRPr lang="zh-CN" altLang="en-US"/>
        </a:p>
      </dgm:t>
    </dgm:pt>
    <dgm:pt modelId="{4C5EBAB1-1B4A-4BCB-83B7-00A958FFB74A}">
      <dgm:prSet phldrT="[文本]" custT="1"/>
      <dgm:spPr>
        <a:solidFill>
          <a:srgbClr val="0000CC"/>
        </a:solidFill>
      </dgm:spPr>
      <dgm:t>
        <a:bodyPr vert="vert"/>
        <a:lstStyle/>
        <a:p>
          <a:r>
            <a:rPr lang="en-US" altLang="zh-CN" sz="2800" dirty="0" smtClean="0">
              <a:solidFill>
                <a:schemeClr val="bg1"/>
              </a:solidFill>
              <a:latin typeface="+mn-lt"/>
              <a:ea typeface="黑体" pitchFamily="49" charset="-122"/>
            </a:rPr>
            <a:t>Knowledge Base</a:t>
          </a:r>
          <a:endParaRPr lang="en-US" altLang="zh-CN" sz="2800" i="0" dirty="0" smtClean="0">
            <a:solidFill>
              <a:schemeClr val="bg1"/>
            </a:solidFill>
            <a:latin typeface="+mn-lt"/>
            <a:ea typeface="黑体" pitchFamily="49" charset="-122"/>
          </a:endParaRPr>
        </a:p>
      </dgm:t>
    </dgm:pt>
    <dgm:pt modelId="{8AD1B86D-FEEB-40B0-9741-27944F434657}" type="parTrans" cxnId="{0A2EB10F-BC62-400E-9726-0A7CA4AE7C9D}">
      <dgm:prSet/>
      <dgm:spPr/>
      <dgm:t>
        <a:bodyPr/>
        <a:lstStyle/>
        <a:p>
          <a:endParaRPr lang="zh-CN" altLang="en-US">
            <a:latin typeface="+mn-lt"/>
          </a:endParaRPr>
        </a:p>
      </dgm:t>
    </dgm:pt>
    <dgm:pt modelId="{E885C056-298F-400D-A781-3F1D089B6604}" type="sibTrans" cxnId="{0A2EB10F-BC62-400E-9726-0A7CA4AE7C9D}">
      <dgm:prSet/>
      <dgm:spPr/>
      <dgm:t>
        <a:bodyPr/>
        <a:lstStyle/>
        <a:p>
          <a:endParaRPr lang="zh-CN" altLang="en-US">
            <a:latin typeface="+mn-lt"/>
          </a:endParaRPr>
        </a:p>
      </dgm:t>
    </dgm:pt>
    <dgm:pt modelId="{81122D68-DC3C-4225-A898-BE9951F72CD2}">
      <dgm:prSet phldrT="[文本]" custT="1"/>
      <dgm:spPr/>
      <dgm:t>
        <a:bodyPr/>
        <a:lstStyle/>
        <a:p>
          <a:r>
            <a:rPr lang="en-US" altLang="zh-CN" sz="2400" i="0" dirty="0" smtClean="0">
              <a:solidFill>
                <a:srgbClr val="A6A6A6"/>
              </a:solidFill>
              <a:latin typeface="+mn-lt"/>
              <a:ea typeface="黑体" pitchFamily="49" charset="-122"/>
            </a:rPr>
            <a:t>Knowledge Acquisition</a:t>
          </a:r>
          <a:endParaRPr lang="zh-CN" altLang="en-US" sz="2400" i="0" dirty="0">
            <a:solidFill>
              <a:srgbClr val="A6A6A6"/>
            </a:solidFill>
            <a:latin typeface="+mn-lt"/>
            <a:ea typeface="黑体" pitchFamily="49" charset="-122"/>
          </a:endParaRPr>
        </a:p>
      </dgm:t>
    </dgm:pt>
    <dgm:pt modelId="{388689FD-01B3-4864-94C9-5D14F1BF40C5}" type="parTrans" cxnId="{02979709-4BEB-410C-AB34-193232B26606}">
      <dgm:prSet/>
      <dgm:spPr/>
      <dgm:t>
        <a:bodyPr/>
        <a:lstStyle/>
        <a:p>
          <a:endParaRPr lang="zh-CN" altLang="en-US">
            <a:latin typeface="+mn-lt"/>
          </a:endParaRPr>
        </a:p>
      </dgm:t>
    </dgm:pt>
    <dgm:pt modelId="{6E095BE3-BF0C-44F4-8AEC-E2E05D60B318}" type="sibTrans" cxnId="{02979709-4BEB-410C-AB34-193232B26606}">
      <dgm:prSet/>
      <dgm:spPr/>
      <dgm:t>
        <a:bodyPr/>
        <a:lstStyle/>
        <a:p>
          <a:endParaRPr lang="zh-CN" altLang="en-US">
            <a:latin typeface="+mn-lt"/>
          </a:endParaRPr>
        </a:p>
      </dgm:t>
    </dgm:pt>
    <dgm:pt modelId="{75F3DA03-E5EC-4FE7-8E57-74E4EBF5007A}">
      <dgm:prSet phldrT="[文本]" custT="1"/>
      <dgm:spPr/>
      <dgm:t>
        <a:bodyPr/>
        <a:lstStyle/>
        <a:p>
          <a:r>
            <a:rPr lang="en-US" altLang="zh-CN" sz="2400" dirty="0" smtClean="0">
              <a:solidFill>
                <a:srgbClr val="A6A6A6"/>
              </a:solidFill>
              <a:latin typeface="+mn-lt"/>
              <a:ea typeface="黑体" pitchFamily="49" charset="-122"/>
            </a:rPr>
            <a:t>Knowledge Linking</a:t>
          </a:r>
          <a:endParaRPr lang="zh-CN" altLang="en-US" sz="2400" i="1" dirty="0">
            <a:solidFill>
              <a:srgbClr val="A6A6A6"/>
            </a:solidFill>
            <a:latin typeface="+mn-lt"/>
            <a:ea typeface="黑体" pitchFamily="49" charset="-122"/>
          </a:endParaRPr>
        </a:p>
      </dgm:t>
    </dgm:pt>
    <dgm:pt modelId="{24512A65-392F-4ED3-9530-CD3841D6F62C}" type="parTrans" cxnId="{568720E8-3E3E-4992-989F-03C0FDD48847}">
      <dgm:prSet/>
      <dgm:spPr/>
      <dgm:t>
        <a:bodyPr/>
        <a:lstStyle/>
        <a:p>
          <a:endParaRPr lang="zh-CN" altLang="en-US">
            <a:latin typeface="+mn-lt"/>
          </a:endParaRPr>
        </a:p>
      </dgm:t>
    </dgm:pt>
    <dgm:pt modelId="{F4FB90B1-88DE-4531-A610-4648407397D1}" type="sibTrans" cxnId="{568720E8-3E3E-4992-989F-03C0FDD48847}">
      <dgm:prSet/>
      <dgm:spPr/>
      <dgm:t>
        <a:bodyPr/>
        <a:lstStyle/>
        <a:p>
          <a:endParaRPr lang="zh-CN" altLang="en-US">
            <a:latin typeface="+mn-lt"/>
          </a:endParaRPr>
        </a:p>
      </dgm:t>
    </dgm:pt>
    <dgm:pt modelId="{33CAC4D3-FBB1-4182-884F-16711BB3F8BC}">
      <dgm:prSet phldrT="[文本]" custT="1"/>
      <dgm:spPr/>
      <dgm:t>
        <a:bodyPr rIns="0"/>
        <a:lstStyle/>
        <a:p>
          <a:r>
            <a:rPr lang="en-US" altLang="zh-CN" sz="2400" i="0" dirty="0" smtClean="0">
              <a:solidFill>
                <a:srgbClr val="000000"/>
              </a:solidFill>
              <a:latin typeface="+mn-lt"/>
              <a:ea typeface="黑体" pitchFamily="49" charset="-122"/>
            </a:rPr>
            <a:t>Knowledge Search</a:t>
          </a:r>
          <a:endParaRPr lang="zh-CN" altLang="en-US" sz="2400" i="0" dirty="0">
            <a:solidFill>
              <a:srgbClr val="000000"/>
            </a:solidFill>
            <a:latin typeface="+mn-lt"/>
            <a:ea typeface="黑体" pitchFamily="49" charset="-122"/>
          </a:endParaRPr>
        </a:p>
      </dgm:t>
    </dgm:pt>
    <dgm:pt modelId="{4E513E01-C747-4A49-AB61-9D906E97EAE6}" type="parTrans" cxnId="{EED59DA5-64E8-48CD-B2AE-4E05E12F465D}">
      <dgm:prSet/>
      <dgm:spPr/>
      <dgm:t>
        <a:bodyPr/>
        <a:lstStyle/>
        <a:p>
          <a:endParaRPr lang="zh-CN" altLang="en-US">
            <a:latin typeface="+mn-lt"/>
          </a:endParaRPr>
        </a:p>
      </dgm:t>
    </dgm:pt>
    <dgm:pt modelId="{1368318A-BCD8-43D3-BFE3-8839B99AB6BD}" type="sibTrans" cxnId="{EED59DA5-64E8-48CD-B2AE-4E05E12F465D}">
      <dgm:prSet/>
      <dgm:spPr/>
      <dgm:t>
        <a:bodyPr/>
        <a:lstStyle/>
        <a:p>
          <a:endParaRPr lang="zh-CN" altLang="en-US">
            <a:latin typeface="+mn-lt"/>
          </a:endParaRPr>
        </a:p>
      </dgm:t>
    </dgm:pt>
    <dgm:pt modelId="{EA5462C3-3059-4B27-BB48-7C1E91D08D3E}">
      <dgm:prSet phldrT="[文本]" custT="1"/>
      <dgm:spPr/>
      <dgm:t>
        <a:bodyPr rIns="0"/>
        <a:lstStyle/>
        <a:p>
          <a:r>
            <a:rPr lang="en-US" altLang="zh-CN" sz="2400" i="0" dirty="0" smtClean="0">
              <a:solidFill>
                <a:srgbClr val="A6A6A6"/>
              </a:solidFill>
              <a:latin typeface="+mn-lt"/>
              <a:ea typeface="黑体" pitchFamily="49" charset="-122"/>
            </a:rPr>
            <a:t>Social Analysis</a:t>
          </a:r>
          <a:endParaRPr lang="zh-CN" altLang="en-US" sz="2400" i="0" dirty="0">
            <a:solidFill>
              <a:srgbClr val="A6A6A6"/>
            </a:solidFill>
            <a:latin typeface="+mn-lt"/>
            <a:ea typeface="黑体" pitchFamily="49" charset="-122"/>
          </a:endParaRPr>
        </a:p>
      </dgm:t>
    </dgm:pt>
    <dgm:pt modelId="{E585FA4A-2B5F-4C12-9187-002B1B67E76A}" type="parTrans" cxnId="{759E3B4A-29A5-4132-B143-A6C4E9D8B42D}">
      <dgm:prSet/>
      <dgm:spPr/>
      <dgm:t>
        <a:bodyPr/>
        <a:lstStyle/>
        <a:p>
          <a:endParaRPr lang="zh-CN" altLang="en-US"/>
        </a:p>
      </dgm:t>
    </dgm:pt>
    <dgm:pt modelId="{3CBD1689-1EB6-4E59-B54E-ECF4C70DFF4B}" type="sibTrans" cxnId="{759E3B4A-29A5-4132-B143-A6C4E9D8B42D}">
      <dgm:prSet/>
      <dgm:spPr/>
      <dgm:t>
        <a:bodyPr/>
        <a:lstStyle/>
        <a:p>
          <a:endParaRPr lang="zh-CN" altLang="en-US"/>
        </a:p>
      </dgm:t>
    </dgm:pt>
    <dgm:pt modelId="{E4BF17AE-046C-4DFA-A8DF-EC9BC6B71CD3}" type="pres">
      <dgm:prSet presAssocID="{B9503E3D-8EAE-4E52-BB30-26EBB90393EC}" presName="Name0" presStyleCnt="0">
        <dgm:presLayoutVars>
          <dgm:chMax val="1"/>
          <dgm:chPref val="1"/>
          <dgm:dir/>
          <dgm:resizeHandles/>
        </dgm:presLayoutVars>
      </dgm:prSet>
      <dgm:spPr/>
      <dgm:t>
        <a:bodyPr/>
        <a:lstStyle/>
        <a:p>
          <a:endParaRPr lang="zh-CN" altLang="en-US"/>
        </a:p>
      </dgm:t>
    </dgm:pt>
    <dgm:pt modelId="{6E786FB9-DC77-4CB5-BBAA-4D5BBD8AAB7B}" type="pres">
      <dgm:prSet presAssocID="{4C5EBAB1-1B4A-4BCB-83B7-00A958FFB74A}" presName="Parent" presStyleLbl="node1" presStyleIdx="0" presStyleCnt="2" custScaleX="81346" custScaleY="131331" custLinFactNeighborX="-43789" custLinFactNeighborY="1890">
        <dgm:presLayoutVars>
          <dgm:chMax val="4"/>
          <dgm:chPref val="3"/>
        </dgm:presLayoutVars>
      </dgm:prSet>
      <dgm:spPr/>
      <dgm:t>
        <a:bodyPr/>
        <a:lstStyle/>
        <a:p>
          <a:endParaRPr lang="zh-CN" altLang="en-US"/>
        </a:p>
      </dgm:t>
    </dgm:pt>
    <dgm:pt modelId="{6E5F7B58-1E8A-48E7-84E4-41B8B6BDB559}" type="pres">
      <dgm:prSet presAssocID="{81122D68-DC3C-4225-A898-BE9951F72CD2}" presName="Accent" presStyleLbl="node1" presStyleIdx="1" presStyleCnt="2" custLinFactNeighborX="-11627" custLinFactNeighborY="-632"/>
      <dgm:spPr>
        <a:solidFill>
          <a:srgbClr val="C00000"/>
        </a:solidFill>
      </dgm:spPr>
      <dgm:t>
        <a:bodyPr/>
        <a:lstStyle/>
        <a:p>
          <a:endParaRPr lang="zh-CN" altLang="en-US"/>
        </a:p>
      </dgm:t>
    </dgm:pt>
    <dgm:pt modelId="{62324BA0-A1EB-46E6-B0AB-8442C64F5D21}" type="pres">
      <dgm:prSet presAssocID="{81122D68-DC3C-4225-A898-BE9951F72CD2}" presName="Image1" presStyleLbl="fgImgPlace1" presStyleIdx="0" presStyleCnt="4" custScaleX="59816" custScaleY="69020" custLinFactNeighborX="-36330" custLinFactNeighborY="-4967"/>
      <dgm:spPr>
        <a:blipFill rotWithShape="1">
          <a:blip xmlns:r="http://schemas.openxmlformats.org/officeDocument/2006/relationships" r:embed="rId1"/>
          <a:stretch>
            <a:fillRect/>
          </a:stretch>
        </a:blipFill>
      </dgm:spPr>
      <dgm:t>
        <a:bodyPr/>
        <a:lstStyle/>
        <a:p>
          <a:endParaRPr lang="en-US"/>
        </a:p>
      </dgm:t>
    </dgm:pt>
    <dgm:pt modelId="{017830EA-25B9-434E-A09F-282AEF048E3C}" type="pres">
      <dgm:prSet presAssocID="{81122D68-DC3C-4225-A898-BE9951F72CD2}" presName="Child1" presStyleLbl="revTx" presStyleIdx="0" presStyleCnt="4" custScaleX="143850" custScaleY="56168" custLinFactNeighborX="24776" custLinFactNeighborY="-16891">
        <dgm:presLayoutVars>
          <dgm:chMax val="0"/>
          <dgm:chPref val="0"/>
          <dgm:bulletEnabled val="1"/>
        </dgm:presLayoutVars>
      </dgm:prSet>
      <dgm:spPr/>
      <dgm:t>
        <a:bodyPr/>
        <a:lstStyle/>
        <a:p>
          <a:endParaRPr lang="zh-CN" altLang="en-US"/>
        </a:p>
      </dgm:t>
    </dgm:pt>
    <dgm:pt modelId="{7B2B6315-0634-4C5B-A143-AF9C238A42C9}" type="pres">
      <dgm:prSet presAssocID="{75F3DA03-E5EC-4FE7-8E57-74E4EBF5007A}" presName="Image2" presStyleCnt="0"/>
      <dgm:spPr/>
    </dgm:pt>
    <dgm:pt modelId="{DE1930D8-68AC-4E30-9769-B6B93E03C642}" type="pres">
      <dgm:prSet presAssocID="{75F3DA03-E5EC-4FE7-8E57-74E4EBF5007A}" presName="Image" presStyleLbl="fgImgPlace1" presStyleIdx="1" presStyleCnt="4" custScaleX="51551" custScaleY="53456" custLinFactNeighborX="-46184" custLinFactNeighborY="1112"/>
      <dgm:spPr>
        <a:blipFill rotWithShape="1">
          <a:blip xmlns:r="http://schemas.openxmlformats.org/officeDocument/2006/relationships" r:embed="rId2"/>
          <a:stretch>
            <a:fillRect/>
          </a:stretch>
        </a:blipFill>
      </dgm:spPr>
      <dgm:t>
        <a:bodyPr/>
        <a:lstStyle/>
        <a:p>
          <a:endParaRPr lang="zh-CN" altLang="en-US"/>
        </a:p>
      </dgm:t>
    </dgm:pt>
    <dgm:pt modelId="{72481160-28DE-491F-82BF-A4F31BDE128E}" type="pres">
      <dgm:prSet presAssocID="{75F3DA03-E5EC-4FE7-8E57-74E4EBF5007A}" presName="Child2" presStyleLbl="revTx" presStyleIdx="1" presStyleCnt="4" custScaleX="108535" custScaleY="78104" custLinFactNeighborX="-1361" custLinFactNeighborY="-5018">
        <dgm:presLayoutVars>
          <dgm:chMax val="0"/>
          <dgm:chPref val="0"/>
          <dgm:bulletEnabled val="1"/>
        </dgm:presLayoutVars>
      </dgm:prSet>
      <dgm:spPr/>
      <dgm:t>
        <a:bodyPr/>
        <a:lstStyle/>
        <a:p>
          <a:endParaRPr lang="zh-CN" altLang="en-US"/>
        </a:p>
      </dgm:t>
    </dgm:pt>
    <dgm:pt modelId="{428EDD67-1C18-4C12-BCC1-226ED637D7BF}" type="pres">
      <dgm:prSet presAssocID="{33CAC4D3-FBB1-4182-884F-16711BB3F8BC}" presName="Image3" presStyleCnt="0"/>
      <dgm:spPr/>
    </dgm:pt>
    <dgm:pt modelId="{A53F4080-828C-4302-A6DD-B96EBA3434E9}" type="pres">
      <dgm:prSet presAssocID="{33CAC4D3-FBB1-4182-884F-16711BB3F8BC}" presName="Image" presStyleLbl="fgImgPlace1" presStyleIdx="2" presStyleCnt="4" custScaleX="62832" custScaleY="60237" custLinFactNeighborX="-45455" custLinFactNeighborY="-17561"/>
      <dgm:spPr>
        <a:blipFill rotWithShape="1">
          <a:blip xmlns:r="http://schemas.openxmlformats.org/officeDocument/2006/relationships" r:embed="rId3"/>
          <a:stretch>
            <a:fillRect/>
          </a:stretch>
        </a:blipFill>
      </dgm:spPr>
      <dgm:t>
        <a:bodyPr/>
        <a:lstStyle/>
        <a:p>
          <a:endParaRPr lang="zh-CN" altLang="en-US"/>
        </a:p>
      </dgm:t>
    </dgm:pt>
    <dgm:pt modelId="{BF840FEE-B2B3-4048-BF99-3F112411A48D}" type="pres">
      <dgm:prSet presAssocID="{33CAC4D3-FBB1-4182-884F-16711BB3F8BC}" presName="Child3" presStyleLbl="revTx" presStyleIdx="2" presStyleCnt="4" custScaleX="124481" custLinFactNeighborX="7832" custLinFactNeighborY="-14818">
        <dgm:presLayoutVars>
          <dgm:chMax val="0"/>
          <dgm:chPref val="0"/>
          <dgm:bulletEnabled val="1"/>
        </dgm:presLayoutVars>
      </dgm:prSet>
      <dgm:spPr/>
      <dgm:t>
        <a:bodyPr/>
        <a:lstStyle/>
        <a:p>
          <a:endParaRPr lang="zh-CN" altLang="en-US"/>
        </a:p>
      </dgm:t>
    </dgm:pt>
    <dgm:pt modelId="{99EAFB30-2066-4AB3-9D5B-86FBA32A14D7}" type="pres">
      <dgm:prSet presAssocID="{EA5462C3-3059-4B27-BB48-7C1E91D08D3E}" presName="Image4" presStyleCnt="0"/>
      <dgm:spPr/>
    </dgm:pt>
    <dgm:pt modelId="{C1543C24-FE03-43F8-AFD2-CC3E86BD8C8B}" type="pres">
      <dgm:prSet presAssocID="{EA5462C3-3059-4B27-BB48-7C1E91D08D3E}" presName="Image" presStyleLbl="fgImgPlace1" presStyleIdx="3" presStyleCnt="4" custScaleX="60100" custScaleY="57840" custLinFactNeighborX="-21223" custLinFactNeighborY="-14897"/>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t="-12000" b="-12000"/>
          </a:stretch>
        </a:blipFill>
      </dgm:spPr>
      <dgm:t>
        <a:bodyPr/>
        <a:lstStyle/>
        <a:p>
          <a:endParaRPr lang="zh-CN" altLang="en-US"/>
        </a:p>
      </dgm:t>
    </dgm:pt>
    <dgm:pt modelId="{CD345022-B207-4E8D-9CFB-39119DD6E16D}" type="pres">
      <dgm:prSet presAssocID="{EA5462C3-3059-4B27-BB48-7C1E91D08D3E}" presName="Child4" presStyleLbl="revTx" presStyleIdx="3" presStyleCnt="4" custLinFactNeighborX="8085" custLinFactNeighborY="7138">
        <dgm:presLayoutVars>
          <dgm:chMax val="0"/>
          <dgm:chPref val="0"/>
          <dgm:bulletEnabled val="1"/>
        </dgm:presLayoutVars>
      </dgm:prSet>
      <dgm:spPr/>
      <dgm:t>
        <a:bodyPr/>
        <a:lstStyle/>
        <a:p>
          <a:endParaRPr lang="zh-CN" altLang="en-US"/>
        </a:p>
      </dgm:t>
    </dgm:pt>
  </dgm:ptLst>
  <dgm:cxnLst>
    <dgm:cxn modelId="{EED59DA5-64E8-48CD-B2AE-4E05E12F465D}" srcId="{4C5EBAB1-1B4A-4BCB-83B7-00A958FFB74A}" destId="{33CAC4D3-FBB1-4182-884F-16711BB3F8BC}" srcOrd="2" destOrd="0" parTransId="{4E513E01-C747-4A49-AB61-9D906E97EAE6}" sibTransId="{1368318A-BCD8-43D3-BFE3-8839B99AB6BD}"/>
    <dgm:cxn modelId="{9DE95A57-45BD-8F4A-8828-9E13367B64F7}" type="presOf" srcId="{4C5EBAB1-1B4A-4BCB-83B7-00A958FFB74A}" destId="{6E786FB9-DC77-4CB5-BBAA-4D5BBD8AAB7B}" srcOrd="0" destOrd="0" presId="urn:microsoft.com/office/officeart/2011/layout/RadialPictureList#1"/>
    <dgm:cxn modelId="{A20EF33F-9243-1847-B137-32B44DC66B7A}" type="presOf" srcId="{75F3DA03-E5EC-4FE7-8E57-74E4EBF5007A}" destId="{72481160-28DE-491F-82BF-A4F31BDE128E}" srcOrd="0" destOrd="0" presId="urn:microsoft.com/office/officeart/2011/layout/RadialPictureList#1"/>
    <dgm:cxn modelId="{0E394FE6-CF44-2F43-AD18-3B755CB1BE65}" type="presOf" srcId="{EA5462C3-3059-4B27-BB48-7C1E91D08D3E}" destId="{CD345022-B207-4E8D-9CFB-39119DD6E16D}" srcOrd="0" destOrd="0" presId="urn:microsoft.com/office/officeart/2011/layout/RadialPictureList#1"/>
    <dgm:cxn modelId="{1CCB5B53-DAF8-DF49-8F06-425E3B5805A1}" type="presOf" srcId="{B9503E3D-8EAE-4E52-BB30-26EBB90393EC}" destId="{E4BF17AE-046C-4DFA-A8DF-EC9BC6B71CD3}" srcOrd="0" destOrd="0" presId="urn:microsoft.com/office/officeart/2011/layout/RadialPictureList#1"/>
    <dgm:cxn modelId="{568720E8-3E3E-4992-989F-03C0FDD48847}" srcId="{4C5EBAB1-1B4A-4BCB-83B7-00A958FFB74A}" destId="{75F3DA03-E5EC-4FE7-8E57-74E4EBF5007A}" srcOrd="1" destOrd="0" parTransId="{24512A65-392F-4ED3-9530-CD3841D6F62C}" sibTransId="{F4FB90B1-88DE-4531-A610-4648407397D1}"/>
    <dgm:cxn modelId="{3998D221-39A2-5E4B-BA4F-406A347C6EB6}" type="presOf" srcId="{33CAC4D3-FBB1-4182-884F-16711BB3F8BC}" destId="{BF840FEE-B2B3-4048-BF99-3F112411A48D}" srcOrd="0" destOrd="0" presId="urn:microsoft.com/office/officeart/2011/layout/RadialPictureList#1"/>
    <dgm:cxn modelId="{0A2EB10F-BC62-400E-9726-0A7CA4AE7C9D}" srcId="{B9503E3D-8EAE-4E52-BB30-26EBB90393EC}" destId="{4C5EBAB1-1B4A-4BCB-83B7-00A958FFB74A}" srcOrd="0" destOrd="0" parTransId="{8AD1B86D-FEEB-40B0-9741-27944F434657}" sibTransId="{E885C056-298F-400D-A781-3F1D089B6604}"/>
    <dgm:cxn modelId="{EA00825E-41ED-AF40-8E12-FA695F70FB64}" type="presOf" srcId="{81122D68-DC3C-4225-A898-BE9951F72CD2}" destId="{017830EA-25B9-434E-A09F-282AEF048E3C}" srcOrd="0" destOrd="0" presId="urn:microsoft.com/office/officeart/2011/layout/RadialPictureList#1"/>
    <dgm:cxn modelId="{02979709-4BEB-410C-AB34-193232B26606}" srcId="{4C5EBAB1-1B4A-4BCB-83B7-00A958FFB74A}" destId="{81122D68-DC3C-4225-A898-BE9951F72CD2}" srcOrd="0" destOrd="0" parTransId="{388689FD-01B3-4864-94C9-5D14F1BF40C5}" sibTransId="{6E095BE3-BF0C-44F4-8AEC-E2E05D60B318}"/>
    <dgm:cxn modelId="{759E3B4A-29A5-4132-B143-A6C4E9D8B42D}" srcId="{4C5EBAB1-1B4A-4BCB-83B7-00A958FFB74A}" destId="{EA5462C3-3059-4B27-BB48-7C1E91D08D3E}" srcOrd="3" destOrd="0" parTransId="{E585FA4A-2B5F-4C12-9187-002B1B67E76A}" sibTransId="{3CBD1689-1EB6-4E59-B54E-ECF4C70DFF4B}"/>
    <dgm:cxn modelId="{CD8086AE-2507-D342-BE61-AD5F8CC87DB3}" type="presParOf" srcId="{E4BF17AE-046C-4DFA-A8DF-EC9BC6B71CD3}" destId="{6E786FB9-DC77-4CB5-BBAA-4D5BBD8AAB7B}" srcOrd="0" destOrd="0" presId="urn:microsoft.com/office/officeart/2011/layout/RadialPictureList#1"/>
    <dgm:cxn modelId="{3E066639-391B-2B47-A08D-4247372D8804}" type="presParOf" srcId="{E4BF17AE-046C-4DFA-A8DF-EC9BC6B71CD3}" destId="{6E5F7B58-1E8A-48E7-84E4-41B8B6BDB559}" srcOrd="1" destOrd="0" presId="urn:microsoft.com/office/officeart/2011/layout/RadialPictureList#1"/>
    <dgm:cxn modelId="{9F4D9097-924A-9741-892C-DDF3CB9D208B}" type="presParOf" srcId="{E4BF17AE-046C-4DFA-A8DF-EC9BC6B71CD3}" destId="{62324BA0-A1EB-46E6-B0AB-8442C64F5D21}" srcOrd="2" destOrd="0" presId="urn:microsoft.com/office/officeart/2011/layout/RadialPictureList#1"/>
    <dgm:cxn modelId="{D1F292E2-99D3-0745-968B-E305A76DEF98}" type="presParOf" srcId="{E4BF17AE-046C-4DFA-A8DF-EC9BC6B71CD3}" destId="{017830EA-25B9-434E-A09F-282AEF048E3C}" srcOrd="3" destOrd="0" presId="urn:microsoft.com/office/officeart/2011/layout/RadialPictureList#1"/>
    <dgm:cxn modelId="{A3DA0925-D4DC-C645-8213-20F0795AAD35}" type="presParOf" srcId="{E4BF17AE-046C-4DFA-A8DF-EC9BC6B71CD3}" destId="{7B2B6315-0634-4C5B-A143-AF9C238A42C9}" srcOrd="4" destOrd="0" presId="urn:microsoft.com/office/officeart/2011/layout/RadialPictureList#1"/>
    <dgm:cxn modelId="{579553EB-5D43-1C49-847B-AE0038855FA3}" type="presParOf" srcId="{7B2B6315-0634-4C5B-A143-AF9C238A42C9}" destId="{DE1930D8-68AC-4E30-9769-B6B93E03C642}" srcOrd="0" destOrd="0" presId="urn:microsoft.com/office/officeart/2011/layout/RadialPictureList#1"/>
    <dgm:cxn modelId="{2B1E3DAC-C5C7-534F-A1F8-4014B2830C6B}" type="presParOf" srcId="{E4BF17AE-046C-4DFA-A8DF-EC9BC6B71CD3}" destId="{72481160-28DE-491F-82BF-A4F31BDE128E}" srcOrd="5" destOrd="0" presId="urn:microsoft.com/office/officeart/2011/layout/RadialPictureList#1"/>
    <dgm:cxn modelId="{92EBDA08-7238-364A-B888-93A9004C2D9B}" type="presParOf" srcId="{E4BF17AE-046C-4DFA-A8DF-EC9BC6B71CD3}" destId="{428EDD67-1C18-4C12-BCC1-226ED637D7BF}" srcOrd="6" destOrd="0" presId="urn:microsoft.com/office/officeart/2011/layout/RadialPictureList#1"/>
    <dgm:cxn modelId="{441A6525-7E74-8442-9A8D-4C78177AB28F}" type="presParOf" srcId="{428EDD67-1C18-4C12-BCC1-226ED637D7BF}" destId="{A53F4080-828C-4302-A6DD-B96EBA3434E9}" srcOrd="0" destOrd="0" presId="urn:microsoft.com/office/officeart/2011/layout/RadialPictureList#1"/>
    <dgm:cxn modelId="{0931C59B-AD2B-5348-8ED6-F448AD1C1B87}" type="presParOf" srcId="{E4BF17AE-046C-4DFA-A8DF-EC9BC6B71CD3}" destId="{BF840FEE-B2B3-4048-BF99-3F112411A48D}" srcOrd="7" destOrd="0" presId="urn:microsoft.com/office/officeart/2011/layout/RadialPictureList#1"/>
    <dgm:cxn modelId="{1E38A182-7524-8E4C-B814-9F7364158465}" type="presParOf" srcId="{E4BF17AE-046C-4DFA-A8DF-EC9BC6B71CD3}" destId="{99EAFB30-2066-4AB3-9D5B-86FBA32A14D7}" srcOrd="8" destOrd="0" presId="urn:microsoft.com/office/officeart/2011/layout/RadialPictureList#1"/>
    <dgm:cxn modelId="{7C0F9B19-F3CF-1D4D-B30D-9F5AAA96ED77}" type="presParOf" srcId="{99EAFB30-2066-4AB3-9D5B-86FBA32A14D7}" destId="{C1543C24-FE03-43F8-AFD2-CC3E86BD8C8B}" srcOrd="0" destOrd="0" presId="urn:microsoft.com/office/officeart/2011/layout/RadialPictureList#1"/>
    <dgm:cxn modelId="{2FB49CF0-3497-544A-A9CA-5E03C42DE147}" type="presParOf" srcId="{E4BF17AE-046C-4DFA-A8DF-EC9BC6B71CD3}" destId="{CD345022-B207-4E8D-9CFB-39119DD6E16D}" srcOrd="9" destOrd="0" presId="urn:microsoft.com/office/officeart/2011/layout/RadialPicture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9503E3D-8EAE-4E52-BB30-26EBB90393EC}" type="doc">
      <dgm:prSet loTypeId="urn:microsoft.com/office/officeart/2011/layout/RadialPictureList#1" loCatId="officeonline" qsTypeId="urn:microsoft.com/office/officeart/2005/8/quickstyle/simple1" qsCatId="simple" csTypeId="urn:microsoft.com/office/officeart/2005/8/colors/accent1_2" csCatId="accent1" phldr="1"/>
      <dgm:spPr/>
      <dgm:t>
        <a:bodyPr/>
        <a:lstStyle/>
        <a:p>
          <a:endParaRPr lang="zh-CN" altLang="en-US"/>
        </a:p>
      </dgm:t>
    </dgm:pt>
    <dgm:pt modelId="{4C5EBAB1-1B4A-4BCB-83B7-00A958FFB74A}">
      <dgm:prSet phldrT="[文本]" custT="1"/>
      <dgm:spPr>
        <a:solidFill>
          <a:srgbClr val="0000CC"/>
        </a:solidFill>
      </dgm:spPr>
      <dgm:t>
        <a:bodyPr vert="vert"/>
        <a:lstStyle/>
        <a:p>
          <a:r>
            <a:rPr lang="en-US" altLang="zh-CN" sz="2800" dirty="0" smtClean="0">
              <a:solidFill>
                <a:schemeClr val="bg1"/>
              </a:solidFill>
              <a:latin typeface="+mn-lt"/>
              <a:ea typeface="黑体" pitchFamily="49" charset="-122"/>
            </a:rPr>
            <a:t>Knowledge Base</a:t>
          </a:r>
          <a:endParaRPr lang="en-US" altLang="zh-CN" sz="2800" i="0" dirty="0" smtClean="0">
            <a:solidFill>
              <a:schemeClr val="bg1"/>
            </a:solidFill>
            <a:latin typeface="+mn-lt"/>
            <a:ea typeface="黑体" pitchFamily="49" charset="-122"/>
          </a:endParaRPr>
        </a:p>
      </dgm:t>
    </dgm:pt>
    <dgm:pt modelId="{8AD1B86D-FEEB-40B0-9741-27944F434657}" type="parTrans" cxnId="{0A2EB10F-BC62-400E-9726-0A7CA4AE7C9D}">
      <dgm:prSet/>
      <dgm:spPr/>
      <dgm:t>
        <a:bodyPr/>
        <a:lstStyle/>
        <a:p>
          <a:endParaRPr lang="zh-CN" altLang="en-US">
            <a:latin typeface="+mn-lt"/>
          </a:endParaRPr>
        </a:p>
      </dgm:t>
    </dgm:pt>
    <dgm:pt modelId="{E885C056-298F-400D-A781-3F1D089B6604}" type="sibTrans" cxnId="{0A2EB10F-BC62-400E-9726-0A7CA4AE7C9D}">
      <dgm:prSet/>
      <dgm:spPr/>
      <dgm:t>
        <a:bodyPr/>
        <a:lstStyle/>
        <a:p>
          <a:endParaRPr lang="zh-CN" altLang="en-US">
            <a:latin typeface="+mn-lt"/>
          </a:endParaRPr>
        </a:p>
      </dgm:t>
    </dgm:pt>
    <dgm:pt modelId="{81122D68-DC3C-4225-A898-BE9951F72CD2}">
      <dgm:prSet phldrT="[文本]" custT="1"/>
      <dgm:spPr/>
      <dgm:t>
        <a:bodyPr/>
        <a:lstStyle/>
        <a:p>
          <a:r>
            <a:rPr lang="en-US" altLang="zh-CN" sz="2400" i="0" dirty="0" smtClean="0">
              <a:solidFill>
                <a:srgbClr val="A6A6A6"/>
              </a:solidFill>
              <a:latin typeface="+mn-lt"/>
              <a:ea typeface="黑体" pitchFamily="49" charset="-122"/>
            </a:rPr>
            <a:t>Knowledge Acquisition</a:t>
          </a:r>
          <a:endParaRPr lang="zh-CN" altLang="en-US" sz="2400" i="0" dirty="0">
            <a:solidFill>
              <a:srgbClr val="A6A6A6"/>
            </a:solidFill>
            <a:latin typeface="+mn-lt"/>
            <a:ea typeface="黑体" pitchFamily="49" charset="-122"/>
          </a:endParaRPr>
        </a:p>
      </dgm:t>
    </dgm:pt>
    <dgm:pt modelId="{388689FD-01B3-4864-94C9-5D14F1BF40C5}" type="parTrans" cxnId="{02979709-4BEB-410C-AB34-193232B26606}">
      <dgm:prSet/>
      <dgm:spPr/>
      <dgm:t>
        <a:bodyPr/>
        <a:lstStyle/>
        <a:p>
          <a:endParaRPr lang="zh-CN" altLang="en-US">
            <a:latin typeface="+mn-lt"/>
          </a:endParaRPr>
        </a:p>
      </dgm:t>
    </dgm:pt>
    <dgm:pt modelId="{6E095BE3-BF0C-44F4-8AEC-E2E05D60B318}" type="sibTrans" cxnId="{02979709-4BEB-410C-AB34-193232B26606}">
      <dgm:prSet/>
      <dgm:spPr/>
      <dgm:t>
        <a:bodyPr/>
        <a:lstStyle/>
        <a:p>
          <a:endParaRPr lang="zh-CN" altLang="en-US">
            <a:latin typeface="+mn-lt"/>
          </a:endParaRPr>
        </a:p>
      </dgm:t>
    </dgm:pt>
    <dgm:pt modelId="{75F3DA03-E5EC-4FE7-8E57-74E4EBF5007A}">
      <dgm:prSet phldrT="[文本]" custT="1"/>
      <dgm:spPr/>
      <dgm:t>
        <a:bodyPr/>
        <a:lstStyle/>
        <a:p>
          <a:r>
            <a:rPr lang="en-US" altLang="zh-CN" sz="2400" dirty="0" smtClean="0">
              <a:solidFill>
                <a:srgbClr val="A6A6A6"/>
              </a:solidFill>
              <a:latin typeface="+mn-lt"/>
              <a:ea typeface="黑体" pitchFamily="49" charset="-122"/>
            </a:rPr>
            <a:t>Knowledge Linking</a:t>
          </a:r>
          <a:endParaRPr lang="zh-CN" altLang="en-US" sz="2400" i="1" dirty="0">
            <a:solidFill>
              <a:srgbClr val="A6A6A6"/>
            </a:solidFill>
            <a:latin typeface="+mn-lt"/>
            <a:ea typeface="黑体" pitchFamily="49" charset="-122"/>
          </a:endParaRPr>
        </a:p>
      </dgm:t>
    </dgm:pt>
    <dgm:pt modelId="{24512A65-392F-4ED3-9530-CD3841D6F62C}" type="parTrans" cxnId="{568720E8-3E3E-4992-989F-03C0FDD48847}">
      <dgm:prSet/>
      <dgm:spPr/>
      <dgm:t>
        <a:bodyPr/>
        <a:lstStyle/>
        <a:p>
          <a:endParaRPr lang="zh-CN" altLang="en-US">
            <a:latin typeface="+mn-lt"/>
          </a:endParaRPr>
        </a:p>
      </dgm:t>
    </dgm:pt>
    <dgm:pt modelId="{F4FB90B1-88DE-4531-A610-4648407397D1}" type="sibTrans" cxnId="{568720E8-3E3E-4992-989F-03C0FDD48847}">
      <dgm:prSet/>
      <dgm:spPr/>
      <dgm:t>
        <a:bodyPr/>
        <a:lstStyle/>
        <a:p>
          <a:endParaRPr lang="zh-CN" altLang="en-US">
            <a:latin typeface="+mn-lt"/>
          </a:endParaRPr>
        </a:p>
      </dgm:t>
    </dgm:pt>
    <dgm:pt modelId="{33CAC4D3-FBB1-4182-884F-16711BB3F8BC}">
      <dgm:prSet phldrT="[文本]" custT="1"/>
      <dgm:spPr/>
      <dgm:t>
        <a:bodyPr rIns="0"/>
        <a:lstStyle/>
        <a:p>
          <a:r>
            <a:rPr lang="en-US" altLang="zh-CN" sz="2400" i="0" dirty="0" smtClean="0">
              <a:solidFill>
                <a:srgbClr val="A6A6A6"/>
              </a:solidFill>
              <a:latin typeface="+mn-lt"/>
              <a:ea typeface="黑体" pitchFamily="49" charset="-122"/>
            </a:rPr>
            <a:t>Knowledge Search</a:t>
          </a:r>
          <a:endParaRPr lang="zh-CN" altLang="en-US" sz="2400" i="0" dirty="0">
            <a:solidFill>
              <a:srgbClr val="A6A6A6"/>
            </a:solidFill>
            <a:latin typeface="+mn-lt"/>
            <a:ea typeface="黑体" pitchFamily="49" charset="-122"/>
          </a:endParaRPr>
        </a:p>
      </dgm:t>
    </dgm:pt>
    <dgm:pt modelId="{4E513E01-C747-4A49-AB61-9D906E97EAE6}" type="parTrans" cxnId="{EED59DA5-64E8-48CD-B2AE-4E05E12F465D}">
      <dgm:prSet/>
      <dgm:spPr/>
      <dgm:t>
        <a:bodyPr/>
        <a:lstStyle/>
        <a:p>
          <a:endParaRPr lang="zh-CN" altLang="en-US">
            <a:latin typeface="+mn-lt"/>
          </a:endParaRPr>
        </a:p>
      </dgm:t>
    </dgm:pt>
    <dgm:pt modelId="{1368318A-BCD8-43D3-BFE3-8839B99AB6BD}" type="sibTrans" cxnId="{EED59DA5-64E8-48CD-B2AE-4E05E12F465D}">
      <dgm:prSet/>
      <dgm:spPr/>
      <dgm:t>
        <a:bodyPr/>
        <a:lstStyle/>
        <a:p>
          <a:endParaRPr lang="zh-CN" altLang="en-US">
            <a:latin typeface="+mn-lt"/>
          </a:endParaRPr>
        </a:p>
      </dgm:t>
    </dgm:pt>
    <dgm:pt modelId="{EA5462C3-3059-4B27-BB48-7C1E91D08D3E}">
      <dgm:prSet phldrT="[文本]" custT="1"/>
      <dgm:spPr/>
      <dgm:t>
        <a:bodyPr rIns="0"/>
        <a:lstStyle/>
        <a:p>
          <a:r>
            <a:rPr lang="en-US" altLang="zh-CN" sz="2400" i="0" dirty="0" smtClean="0">
              <a:solidFill>
                <a:srgbClr val="000000"/>
              </a:solidFill>
              <a:latin typeface="+mn-lt"/>
              <a:ea typeface="黑体" pitchFamily="49" charset="-122"/>
            </a:rPr>
            <a:t>Social Analysis</a:t>
          </a:r>
          <a:endParaRPr lang="zh-CN" altLang="en-US" sz="2400" i="0" dirty="0">
            <a:solidFill>
              <a:srgbClr val="000000"/>
            </a:solidFill>
            <a:latin typeface="+mn-lt"/>
            <a:ea typeface="黑体" pitchFamily="49" charset="-122"/>
          </a:endParaRPr>
        </a:p>
      </dgm:t>
    </dgm:pt>
    <dgm:pt modelId="{E585FA4A-2B5F-4C12-9187-002B1B67E76A}" type="parTrans" cxnId="{759E3B4A-29A5-4132-B143-A6C4E9D8B42D}">
      <dgm:prSet/>
      <dgm:spPr/>
      <dgm:t>
        <a:bodyPr/>
        <a:lstStyle/>
        <a:p>
          <a:endParaRPr lang="zh-CN" altLang="en-US"/>
        </a:p>
      </dgm:t>
    </dgm:pt>
    <dgm:pt modelId="{3CBD1689-1EB6-4E59-B54E-ECF4C70DFF4B}" type="sibTrans" cxnId="{759E3B4A-29A5-4132-B143-A6C4E9D8B42D}">
      <dgm:prSet/>
      <dgm:spPr/>
      <dgm:t>
        <a:bodyPr/>
        <a:lstStyle/>
        <a:p>
          <a:endParaRPr lang="zh-CN" altLang="en-US"/>
        </a:p>
      </dgm:t>
    </dgm:pt>
    <dgm:pt modelId="{E4BF17AE-046C-4DFA-A8DF-EC9BC6B71CD3}" type="pres">
      <dgm:prSet presAssocID="{B9503E3D-8EAE-4E52-BB30-26EBB90393EC}" presName="Name0" presStyleCnt="0">
        <dgm:presLayoutVars>
          <dgm:chMax val="1"/>
          <dgm:chPref val="1"/>
          <dgm:dir/>
          <dgm:resizeHandles/>
        </dgm:presLayoutVars>
      </dgm:prSet>
      <dgm:spPr/>
      <dgm:t>
        <a:bodyPr/>
        <a:lstStyle/>
        <a:p>
          <a:endParaRPr lang="zh-CN" altLang="en-US"/>
        </a:p>
      </dgm:t>
    </dgm:pt>
    <dgm:pt modelId="{6E786FB9-DC77-4CB5-BBAA-4D5BBD8AAB7B}" type="pres">
      <dgm:prSet presAssocID="{4C5EBAB1-1B4A-4BCB-83B7-00A958FFB74A}" presName="Parent" presStyleLbl="node1" presStyleIdx="0" presStyleCnt="2" custScaleX="81346" custScaleY="131331" custLinFactNeighborX="-43789" custLinFactNeighborY="1890">
        <dgm:presLayoutVars>
          <dgm:chMax val="4"/>
          <dgm:chPref val="3"/>
        </dgm:presLayoutVars>
      </dgm:prSet>
      <dgm:spPr/>
      <dgm:t>
        <a:bodyPr/>
        <a:lstStyle/>
        <a:p>
          <a:endParaRPr lang="zh-CN" altLang="en-US"/>
        </a:p>
      </dgm:t>
    </dgm:pt>
    <dgm:pt modelId="{6E5F7B58-1E8A-48E7-84E4-41B8B6BDB559}" type="pres">
      <dgm:prSet presAssocID="{81122D68-DC3C-4225-A898-BE9951F72CD2}" presName="Accent" presStyleLbl="node1" presStyleIdx="1" presStyleCnt="2" custLinFactNeighborX="-11627" custLinFactNeighborY="-632"/>
      <dgm:spPr>
        <a:solidFill>
          <a:srgbClr val="C00000"/>
        </a:solidFill>
      </dgm:spPr>
      <dgm:t>
        <a:bodyPr/>
        <a:lstStyle/>
        <a:p>
          <a:endParaRPr lang="zh-CN" altLang="en-US"/>
        </a:p>
      </dgm:t>
    </dgm:pt>
    <dgm:pt modelId="{62324BA0-A1EB-46E6-B0AB-8442C64F5D21}" type="pres">
      <dgm:prSet presAssocID="{81122D68-DC3C-4225-A898-BE9951F72CD2}" presName="Image1" presStyleLbl="fgImgPlace1" presStyleIdx="0" presStyleCnt="4" custScaleX="59816" custScaleY="69020" custLinFactNeighborX="-36330" custLinFactNeighborY="-4967"/>
      <dgm:spPr>
        <a:blipFill rotWithShape="1">
          <a:blip xmlns:r="http://schemas.openxmlformats.org/officeDocument/2006/relationships" r:embed="rId1"/>
          <a:stretch>
            <a:fillRect/>
          </a:stretch>
        </a:blipFill>
      </dgm:spPr>
      <dgm:t>
        <a:bodyPr/>
        <a:lstStyle/>
        <a:p>
          <a:endParaRPr lang="en-US"/>
        </a:p>
      </dgm:t>
    </dgm:pt>
    <dgm:pt modelId="{017830EA-25B9-434E-A09F-282AEF048E3C}" type="pres">
      <dgm:prSet presAssocID="{81122D68-DC3C-4225-A898-BE9951F72CD2}" presName="Child1" presStyleLbl="revTx" presStyleIdx="0" presStyleCnt="4" custScaleX="143850" custScaleY="56168" custLinFactNeighborX="24776" custLinFactNeighborY="-16891">
        <dgm:presLayoutVars>
          <dgm:chMax val="0"/>
          <dgm:chPref val="0"/>
          <dgm:bulletEnabled val="1"/>
        </dgm:presLayoutVars>
      </dgm:prSet>
      <dgm:spPr/>
      <dgm:t>
        <a:bodyPr/>
        <a:lstStyle/>
        <a:p>
          <a:endParaRPr lang="zh-CN" altLang="en-US"/>
        </a:p>
      </dgm:t>
    </dgm:pt>
    <dgm:pt modelId="{7B2B6315-0634-4C5B-A143-AF9C238A42C9}" type="pres">
      <dgm:prSet presAssocID="{75F3DA03-E5EC-4FE7-8E57-74E4EBF5007A}" presName="Image2" presStyleCnt="0"/>
      <dgm:spPr/>
    </dgm:pt>
    <dgm:pt modelId="{DE1930D8-68AC-4E30-9769-B6B93E03C642}" type="pres">
      <dgm:prSet presAssocID="{75F3DA03-E5EC-4FE7-8E57-74E4EBF5007A}" presName="Image" presStyleLbl="fgImgPlace1" presStyleIdx="1" presStyleCnt="4" custScaleX="51551" custScaleY="53456" custLinFactNeighborX="-46184" custLinFactNeighborY="1112"/>
      <dgm:spPr>
        <a:blipFill rotWithShape="1">
          <a:blip xmlns:r="http://schemas.openxmlformats.org/officeDocument/2006/relationships" r:embed="rId2"/>
          <a:stretch>
            <a:fillRect/>
          </a:stretch>
        </a:blipFill>
      </dgm:spPr>
      <dgm:t>
        <a:bodyPr/>
        <a:lstStyle/>
        <a:p>
          <a:endParaRPr lang="zh-CN" altLang="en-US"/>
        </a:p>
      </dgm:t>
    </dgm:pt>
    <dgm:pt modelId="{72481160-28DE-491F-82BF-A4F31BDE128E}" type="pres">
      <dgm:prSet presAssocID="{75F3DA03-E5EC-4FE7-8E57-74E4EBF5007A}" presName="Child2" presStyleLbl="revTx" presStyleIdx="1" presStyleCnt="4" custScaleX="108535" custScaleY="78104" custLinFactNeighborX="-1361" custLinFactNeighborY="-5018">
        <dgm:presLayoutVars>
          <dgm:chMax val="0"/>
          <dgm:chPref val="0"/>
          <dgm:bulletEnabled val="1"/>
        </dgm:presLayoutVars>
      </dgm:prSet>
      <dgm:spPr/>
      <dgm:t>
        <a:bodyPr/>
        <a:lstStyle/>
        <a:p>
          <a:endParaRPr lang="zh-CN" altLang="en-US"/>
        </a:p>
      </dgm:t>
    </dgm:pt>
    <dgm:pt modelId="{428EDD67-1C18-4C12-BCC1-226ED637D7BF}" type="pres">
      <dgm:prSet presAssocID="{33CAC4D3-FBB1-4182-884F-16711BB3F8BC}" presName="Image3" presStyleCnt="0"/>
      <dgm:spPr/>
    </dgm:pt>
    <dgm:pt modelId="{A53F4080-828C-4302-A6DD-B96EBA3434E9}" type="pres">
      <dgm:prSet presAssocID="{33CAC4D3-FBB1-4182-884F-16711BB3F8BC}" presName="Image" presStyleLbl="fgImgPlace1" presStyleIdx="2" presStyleCnt="4" custScaleX="62832" custScaleY="60237" custLinFactNeighborX="-45455" custLinFactNeighborY="-17561"/>
      <dgm:spPr>
        <a:blipFill rotWithShape="1">
          <a:blip xmlns:r="http://schemas.openxmlformats.org/officeDocument/2006/relationships" r:embed="rId3"/>
          <a:stretch>
            <a:fillRect/>
          </a:stretch>
        </a:blipFill>
      </dgm:spPr>
      <dgm:t>
        <a:bodyPr/>
        <a:lstStyle/>
        <a:p>
          <a:endParaRPr lang="zh-CN" altLang="en-US"/>
        </a:p>
      </dgm:t>
    </dgm:pt>
    <dgm:pt modelId="{BF840FEE-B2B3-4048-BF99-3F112411A48D}" type="pres">
      <dgm:prSet presAssocID="{33CAC4D3-FBB1-4182-884F-16711BB3F8BC}" presName="Child3" presStyleLbl="revTx" presStyleIdx="2" presStyleCnt="4" custScaleX="124481" custLinFactNeighborX="7832" custLinFactNeighborY="-14818">
        <dgm:presLayoutVars>
          <dgm:chMax val="0"/>
          <dgm:chPref val="0"/>
          <dgm:bulletEnabled val="1"/>
        </dgm:presLayoutVars>
      </dgm:prSet>
      <dgm:spPr/>
      <dgm:t>
        <a:bodyPr/>
        <a:lstStyle/>
        <a:p>
          <a:endParaRPr lang="zh-CN" altLang="en-US"/>
        </a:p>
      </dgm:t>
    </dgm:pt>
    <dgm:pt modelId="{99EAFB30-2066-4AB3-9D5B-86FBA32A14D7}" type="pres">
      <dgm:prSet presAssocID="{EA5462C3-3059-4B27-BB48-7C1E91D08D3E}" presName="Image4" presStyleCnt="0"/>
      <dgm:spPr/>
    </dgm:pt>
    <dgm:pt modelId="{C1543C24-FE03-43F8-AFD2-CC3E86BD8C8B}" type="pres">
      <dgm:prSet presAssocID="{EA5462C3-3059-4B27-BB48-7C1E91D08D3E}" presName="Image" presStyleLbl="fgImgPlace1" presStyleIdx="3" presStyleCnt="4" custScaleX="60100" custScaleY="57840" custLinFactNeighborX="-21223" custLinFactNeighborY="-14897"/>
      <dgm:spPr>
        <a:blipFill>
          <a:blip xmlns:r="http://schemas.openxmlformats.org/officeDocument/2006/relationships" r:embed="rId4" cstate="print">
            <a:extLst>
              <a:ext uri="{28A0092B-C50C-407E-A947-70E740481C1C}">
                <a14:useLocalDpi xmlns:a14="http://schemas.microsoft.com/office/drawing/2010/main"/>
              </a:ext>
            </a:extLst>
          </a:blip>
          <a:srcRect/>
          <a:stretch>
            <a:fillRect/>
          </a:stretch>
        </a:blipFill>
      </dgm:spPr>
      <dgm:t>
        <a:bodyPr/>
        <a:lstStyle/>
        <a:p>
          <a:endParaRPr lang="zh-CN" altLang="en-US"/>
        </a:p>
      </dgm:t>
    </dgm:pt>
    <dgm:pt modelId="{CD345022-B207-4E8D-9CFB-39119DD6E16D}" type="pres">
      <dgm:prSet presAssocID="{EA5462C3-3059-4B27-BB48-7C1E91D08D3E}" presName="Child4" presStyleLbl="revTx" presStyleIdx="3" presStyleCnt="4" custLinFactNeighborX="8085" custLinFactNeighborY="7138">
        <dgm:presLayoutVars>
          <dgm:chMax val="0"/>
          <dgm:chPref val="0"/>
          <dgm:bulletEnabled val="1"/>
        </dgm:presLayoutVars>
      </dgm:prSet>
      <dgm:spPr/>
      <dgm:t>
        <a:bodyPr/>
        <a:lstStyle/>
        <a:p>
          <a:endParaRPr lang="zh-CN" altLang="en-US"/>
        </a:p>
      </dgm:t>
    </dgm:pt>
  </dgm:ptLst>
  <dgm:cxnLst>
    <dgm:cxn modelId="{13E30C83-743D-8D41-B075-354103F5BF16}" type="presOf" srcId="{81122D68-DC3C-4225-A898-BE9951F72CD2}" destId="{017830EA-25B9-434E-A09F-282AEF048E3C}" srcOrd="0" destOrd="0" presId="urn:microsoft.com/office/officeart/2011/layout/RadialPictureList#1"/>
    <dgm:cxn modelId="{EED59DA5-64E8-48CD-B2AE-4E05E12F465D}" srcId="{4C5EBAB1-1B4A-4BCB-83B7-00A958FFB74A}" destId="{33CAC4D3-FBB1-4182-884F-16711BB3F8BC}" srcOrd="2" destOrd="0" parTransId="{4E513E01-C747-4A49-AB61-9D906E97EAE6}" sibTransId="{1368318A-BCD8-43D3-BFE3-8839B99AB6BD}"/>
    <dgm:cxn modelId="{A83C33B8-FE03-FC45-9988-227E420CBFDD}" type="presOf" srcId="{4C5EBAB1-1B4A-4BCB-83B7-00A958FFB74A}" destId="{6E786FB9-DC77-4CB5-BBAA-4D5BBD8AAB7B}" srcOrd="0" destOrd="0" presId="urn:microsoft.com/office/officeart/2011/layout/RadialPictureList#1"/>
    <dgm:cxn modelId="{78993174-C0B8-C544-85C0-ECDA81562A24}" type="presOf" srcId="{75F3DA03-E5EC-4FE7-8E57-74E4EBF5007A}" destId="{72481160-28DE-491F-82BF-A4F31BDE128E}" srcOrd="0" destOrd="0" presId="urn:microsoft.com/office/officeart/2011/layout/RadialPictureList#1"/>
    <dgm:cxn modelId="{568720E8-3E3E-4992-989F-03C0FDD48847}" srcId="{4C5EBAB1-1B4A-4BCB-83B7-00A958FFB74A}" destId="{75F3DA03-E5EC-4FE7-8E57-74E4EBF5007A}" srcOrd="1" destOrd="0" parTransId="{24512A65-392F-4ED3-9530-CD3841D6F62C}" sibTransId="{F4FB90B1-88DE-4531-A610-4648407397D1}"/>
    <dgm:cxn modelId="{776D95EA-5D62-AE46-A2AF-A9BADF207E41}" type="presOf" srcId="{B9503E3D-8EAE-4E52-BB30-26EBB90393EC}" destId="{E4BF17AE-046C-4DFA-A8DF-EC9BC6B71CD3}" srcOrd="0" destOrd="0" presId="urn:microsoft.com/office/officeart/2011/layout/RadialPictureList#1"/>
    <dgm:cxn modelId="{0A2EB10F-BC62-400E-9726-0A7CA4AE7C9D}" srcId="{B9503E3D-8EAE-4E52-BB30-26EBB90393EC}" destId="{4C5EBAB1-1B4A-4BCB-83B7-00A958FFB74A}" srcOrd="0" destOrd="0" parTransId="{8AD1B86D-FEEB-40B0-9741-27944F434657}" sibTransId="{E885C056-298F-400D-A781-3F1D089B6604}"/>
    <dgm:cxn modelId="{FECA54FE-5AE6-7F4E-9D3F-7109E08DF971}" type="presOf" srcId="{EA5462C3-3059-4B27-BB48-7C1E91D08D3E}" destId="{CD345022-B207-4E8D-9CFB-39119DD6E16D}" srcOrd="0" destOrd="0" presId="urn:microsoft.com/office/officeart/2011/layout/RadialPictureList#1"/>
    <dgm:cxn modelId="{17A1815C-C060-3643-9DEF-C4768992B6E4}" type="presOf" srcId="{33CAC4D3-FBB1-4182-884F-16711BB3F8BC}" destId="{BF840FEE-B2B3-4048-BF99-3F112411A48D}" srcOrd="0" destOrd="0" presId="urn:microsoft.com/office/officeart/2011/layout/RadialPictureList#1"/>
    <dgm:cxn modelId="{02979709-4BEB-410C-AB34-193232B26606}" srcId="{4C5EBAB1-1B4A-4BCB-83B7-00A958FFB74A}" destId="{81122D68-DC3C-4225-A898-BE9951F72CD2}" srcOrd="0" destOrd="0" parTransId="{388689FD-01B3-4864-94C9-5D14F1BF40C5}" sibTransId="{6E095BE3-BF0C-44F4-8AEC-E2E05D60B318}"/>
    <dgm:cxn modelId="{759E3B4A-29A5-4132-B143-A6C4E9D8B42D}" srcId="{4C5EBAB1-1B4A-4BCB-83B7-00A958FFB74A}" destId="{EA5462C3-3059-4B27-BB48-7C1E91D08D3E}" srcOrd="3" destOrd="0" parTransId="{E585FA4A-2B5F-4C12-9187-002B1B67E76A}" sibTransId="{3CBD1689-1EB6-4E59-B54E-ECF4C70DFF4B}"/>
    <dgm:cxn modelId="{DFF7A3B5-A6F3-E445-8FB0-DB32978C956C}" type="presParOf" srcId="{E4BF17AE-046C-4DFA-A8DF-EC9BC6B71CD3}" destId="{6E786FB9-DC77-4CB5-BBAA-4D5BBD8AAB7B}" srcOrd="0" destOrd="0" presId="urn:microsoft.com/office/officeart/2011/layout/RadialPictureList#1"/>
    <dgm:cxn modelId="{2997FF97-BB2B-3845-8E69-567979E1645E}" type="presParOf" srcId="{E4BF17AE-046C-4DFA-A8DF-EC9BC6B71CD3}" destId="{6E5F7B58-1E8A-48E7-84E4-41B8B6BDB559}" srcOrd="1" destOrd="0" presId="urn:microsoft.com/office/officeart/2011/layout/RadialPictureList#1"/>
    <dgm:cxn modelId="{39506B52-23A2-FD46-BE80-D23CE7078FFE}" type="presParOf" srcId="{E4BF17AE-046C-4DFA-A8DF-EC9BC6B71CD3}" destId="{62324BA0-A1EB-46E6-B0AB-8442C64F5D21}" srcOrd="2" destOrd="0" presId="urn:microsoft.com/office/officeart/2011/layout/RadialPictureList#1"/>
    <dgm:cxn modelId="{8F7353F8-C0F0-C543-9FAB-EFB08E36CC14}" type="presParOf" srcId="{E4BF17AE-046C-4DFA-A8DF-EC9BC6B71CD3}" destId="{017830EA-25B9-434E-A09F-282AEF048E3C}" srcOrd="3" destOrd="0" presId="urn:microsoft.com/office/officeart/2011/layout/RadialPictureList#1"/>
    <dgm:cxn modelId="{FAB36D17-C709-CC40-82E4-CC4B213B0A92}" type="presParOf" srcId="{E4BF17AE-046C-4DFA-A8DF-EC9BC6B71CD3}" destId="{7B2B6315-0634-4C5B-A143-AF9C238A42C9}" srcOrd="4" destOrd="0" presId="urn:microsoft.com/office/officeart/2011/layout/RadialPictureList#1"/>
    <dgm:cxn modelId="{0A0F41C7-9D61-4049-BF7E-48ADD9DD612D}" type="presParOf" srcId="{7B2B6315-0634-4C5B-A143-AF9C238A42C9}" destId="{DE1930D8-68AC-4E30-9769-B6B93E03C642}" srcOrd="0" destOrd="0" presId="urn:microsoft.com/office/officeart/2011/layout/RadialPictureList#1"/>
    <dgm:cxn modelId="{060EC5DE-9FE6-0745-B8E4-C3B3947CAC38}" type="presParOf" srcId="{E4BF17AE-046C-4DFA-A8DF-EC9BC6B71CD3}" destId="{72481160-28DE-491F-82BF-A4F31BDE128E}" srcOrd="5" destOrd="0" presId="urn:microsoft.com/office/officeart/2011/layout/RadialPictureList#1"/>
    <dgm:cxn modelId="{19BC9AF2-11FA-0742-926B-02C47BB2CAB4}" type="presParOf" srcId="{E4BF17AE-046C-4DFA-A8DF-EC9BC6B71CD3}" destId="{428EDD67-1C18-4C12-BCC1-226ED637D7BF}" srcOrd="6" destOrd="0" presId="urn:microsoft.com/office/officeart/2011/layout/RadialPictureList#1"/>
    <dgm:cxn modelId="{78E4B05F-303F-E644-8661-9F7DD42A18A3}" type="presParOf" srcId="{428EDD67-1C18-4C12-BCC1-226ED637D7BF}" destId="{A53F4080-828C-4302-A6DD-B96EBA3434E9}" srcOrd="0" destOrd="0" presId="urn:microsoft.com/office/officeart/2011/layout/RadialPictureList#1"/>
    <dgm:cxn modelId="{FF141FDC-EC50-4041-9C93-33C872F84838}" type="presParOf" srcId="{E4BF17AE-046C-4DFA-A8DF-EC9BC6B71CD3}" destId="{BF840FEE-B2B3-4048-BF99-3F112411A48D}" srcOrd="7" destOrd="0" presId="urn:microsoft.com/office/officeart/2011/layout/RadialPictureList#1"/>
    <dgm:cxn modelId="{FFB631E3-B84C-3C47-A7D3-AA52BB76DF29}" type="presParOf" srcId="{E4BF17AE-046C-4DFA-A8DF-EC9BC6B71CD3}" destId="{99EAFB30-2066-4AB3-9D5B-86FBA32A14D7}" srcOrd="8" destOrd="0" presId="urn:microsoft.com/office/officeart/2011/layout/RadialPictureList#1"/>
    <dgm:cxn modelId="{866C7649-BAD4-E646-B22C-F854031363DF}" type="presParOf" srcId="{99EAFB30-2066-4AB3-9D5B-86FBA32A14D7}" destId="{C1543C24-FE03-43F8-AFD2-CC3E86BD8C8B}" srcOrd="0" destOrd="0" presId="urn:microsoft.com/office/officeart/2011/layout/RadialPictureList#1"/>
    <dgm:cxn modelId="{E3CFD125-D1B6-E44E-9CA4-2A818467A619}" type="presParOf" srcId="{E4BF17AE-046C-4DFA-A8DF-EC9BC6B71CD3}" destId="{CD345022-B207-4E8D-9CFB-39119DD6E16D}" srcOrd="9" destOrd="0" presId="urn:microsoft.com/office/officeart/2011/layout/RadialPicture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786FB9-DC77-4CB5-BBAA-4D5BBD8AAB7B}">
      <dsp:nvSpPr>
        <dsp:cNvPr id="0" name=""/>
        <dsp:cNvSpPr/>
      </dsp:nvSpPr>
      <dsp:spPr>
        <a:xfrm>
          <a:off x="1378005" y="1038652"/>
          <a:ext cx="1826361" cy="2948349"/>
        </a:xfrm>
        <a:prstGeom prst="ellipse">
          <a:avLst/>
        </a:prstGeom>
        <a:solidFill>
          <a:srgbClr val="0000C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vert" wrap="square" lIns="35560" tIns="35560" rIns="35560" bIns="35560" numCol="1" spcCol="1270" anchor="ctr" anchorCtr="0">
          <a:noAutofit/>
        </a:bodyPr>
        <a:lstStyle/>
        <a:p>
          <a:pPr lvl="0" algn="ctr" defTabSz="1244600">
            <a:lnSpc>
              <a:spcPct val="90000"/>
            </a:lnSpc>
            <a:spcBef>
              <a:spcPct val="0"/>
            </a:spcBef>
            <a:spcAft>
              <a:spcPct val="35000"/>
            </a:spcAft>
          </a:pPr>
          <a:r>
            <a:rPr lang="en-US" altLang="zh-CN" sz="2800" kern="1200" dirty="0" smtClean="0">
              <a:solidFill>
                <a:schemeClr val="bg1"/>
              </a:solidFill>
              <a:latin typeface="+mn-lt"/>
              <a:ea typeface="黑体" pitchFamily="49" charset="-122"/>
            </a:rPr>
            <a:t>Knowledge Base</a:t>
          </a:r>
          <a:endParaRPr lang="en-US" altLang="zh-CN" sz="2800" i="0" kern="1200" dirty="0" smtClean="0">
            <a:solidFill>
              <a:schemeClr val="bg1"/>
            </a:solidFill>
            <a:latin typeface="+mn-lt"/>
            <a:ea typeface="黑体" pitchFamily="49" charset="-122"/>
          </a:endParaRPr>
        </a:p>
      </dsp:txBody>
      <dsp:txXfrm>
        <a:off x="1645469" y="1470428"/>
        <a:ext cx="1291433" cy="2084797"/>
      </dsp:txXfrm>
    </dsp:sp>
    <dsp:sp modelId="{6E5F7B58-1E8A-48E7-84E4-41B8B6BDB559}">
      <dsp:nvSpPr>
        <dsp:cNvPr id="0" name=""/>
        <dsp:cNvSpPr/>
      </dsp:nvSpPr>
      <dsp:spPr>
        <a:xfrm>
          <a:off x="468057" y="69690"/>
          <a:ext cx="4525290" cy="4717168"/>
        </a:xfrm>
        <a:prstGeom prst="blockArc">
          <a:avLst>
            <a:gd name="adj1" fmla="val 16509444"/>
            <a:gd name="adj2" fmla="val 5088054"/>
            <a:gd name="adj3" fmla="val 5240"/>
          </a:avLst>
        </a:prstGeom>
        <a:solidFill>
          <a:srgbClr val="C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2324BA0-A1EB-46E6-B0AB-8442C64F5D21}">
      <dsp:nvSpPr>
        <dsp:cNvPr id="0" name=""/>
        <dsp:cNvSpPr/>
      </dsp:nvSpPr>
      <dsp:spPr>
        <a:xfrm>
          <a:off x="3600395" y="40911"/>
          <a:ext cx="719591" cy="830143"/>
        </a:xfrm>
        <a:prstGeom prst="ellipse">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17830EA-25B9-434E-A09F-282AEF048E3C}">
      <dsp:nvSpPr>
        <dsp:cNvPr id="0" name=""/>
        <dsp:cNvSpPr/>
      </dsp:nvSpPr>
      <dsp:spPr>
        <a:xfrm>
          <a:off x="5136287" y="0"/>
          <a:ext cx="2316537" cy="6539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l" defTabSz="1066800">
            <a:lnSpc>
              <a:spcPct val="90000"/>
            </a:lnSpc>
            <a:spcBef>
              <a:spcPct val="0"/>
            </a:spcBef>
            <a:spcAft>
              <a:spcPct val="10000"/>
            </a:spcAft>
          </a:pPr>
          <a:r>
            <a:rPr lang="en-US" altLang="zh-CN" sz="2400" i="0" kern="1200" dirty="0" smtClean="0">
              <a:solidFill>
                <a:srgbClr val="000000"/>
              </a:solidFill>
              <a:latin typeface="+mn-lt"/>
              <a:ea typeface="黑体" pitchFamily="49" charset="-122"/>
            </a:rPr>
            <a:t>Knowledge Acquisition</a:t>
          </a:r>
          <a:endParaRPr lang="zh-CN" altLang="en-US" sz="2400" i="0" kern="1200" dirty="0">
            <a:solidFill>
              <a:srgbClr val="000000"/>
            </a:solidFill>
            <a:latin typeface="+mn-lt"/>
            <a:ea typeface="黑体" pitchFamily="49" charset="-122"/>
          </a:endParaRPr>
        </a:p>
      </dsp:txBody>
      <dsp:txXfrm>
        <a:off x="5136287" y="0"/>
        <a:ext cx="2316537" cy="653958"/>
      </dsp:txXfrm>
    </dsp:sp>
    <dsp:sp modelId="{DE1930D8-68AC-4E30-9769-B6B93E03C642}">
      <dsp:nvSpPr>
        <dsp:cNvPr id="0" name=""/>
        <dsp:cNvSpPr/>
      </dsp:nvSpPr>
      <dsp:spPr>
        <a:xfrm>
          <a:off x="4420144" y="1327805"/>
          <a:ext cx="620163" cy="642946"/>
        </a:xfrm>
        <a:prstGeom prst="ellipse">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2481160-28DE-491F-82BF-A4F31BDE128E}">
      <dsp:nvSpPr>
        <dsp:cNvPr id="0" name=""/>
        <dsp:cNvSpPr/>
      </dsp:nvSpPr>
      <dsp:spPr>
        <a:xfrm>
          <a:off x="5885017" y="1124596"/>
          <a:ext cx="1747830" cy="9093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l" defTabSz="1066800">
            <a:lnSpc>
              <a:spcPct val="90000"/>
            </a:lnSpc>
            <a:spcBef>
              <a:spcPct val="0"/>
            </a:spcBef>
            <a:spcAft>
              <a:spcPct val="10000"/>
            </a:spcAft>
          </a:pPr>
          <a:r>
            <a:rPr lang="en-US" altLang="zh-CN" sz="2400" kern="1200" dirty="0" smtClean="0">
              <a:solidFill>
                <a:schemeClr val="tx1"/>
              </a:solidFill>
              <a:latin typeface="+mn-lt"/>
              <a:ea typeface="黑体" pitchFamily="49" charset="-122"/>
            </a:rPr>
            <a:t>Knowledge Linking</a:t>
          </a:r>
          <a:endParaRPr lang="zh-CN" altLang="en-US" sz="2400" i="1" kern="1200" dirty="0">
            <a:solidFill>
              <a:schemeClr val="tx1"/>
            </a:solidFill>
            <a:latin typeface="+mn-lt"/>
            <a:ea typeface="黑体" pitchFamily="49" charset="-122"/>
          </a:endParaRPr>
        </a:p>
      </dsp:txBody>
      <dsp:txXfrm>
        <a:off x="5885017" y="1124596"/>
        <a:ext cx="1747830" cy="909356"/>
      </dsp:txXfrm>
    </dsp:sp>
    <dsp:sp modelId="{A53F4080-828C-4302-A6DD-B96EBA3434E9}">
      <dsp:nvSpPr>
        <dsp:cNvPr id="0" name=""/>
        <dsp:cNvSpPr/>
      </dsp:nvSpPr>
      <dsp:spPr>
        <a:xfrm>
          <a:off x="4356444" y="2709366"/>
          <a:ext cx="755874" cy="724505"/>
        </a:xfrm>
        <a:prstGeom prst="ellipse">
          <a:avLst/>
        </a:prstGeom>
        <a:blipFill rotWithShape="1">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F840FEE-B2B3-4048-BF99-3F112411A48D}">
      <dsp:nvSpPr>
        <dsp:cNvPr id="0" name=""/>
        <dsp:cNvSpPr/>
      </dsp:nvSpPr>
      <dsp:spPr>
        <a:xfrm>
          <a:off x="5904664" y="2528422"/>
          <a:ext cx="2004621" cy="11642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0" bIns="30480" numCol="1" spcCol="1270" anchor="ctr" anchorCtr="0">
          <a:noAutofit/>
        </a:bodyPr>
        <a:lstStyle/>
        <a:p>
          <a:pPr lvl="0" algn="l" defTabSz="1066800">
            <a:lnSpc>
              <a:spcPct val="90000"/>
            </a:lnSpc>
            <a:spcBef>
              <a:spcPct val="0"/>
            </a:spcBef>
            <a:spcAft>
              <a:spcPct val="10000"/>
            </a:spcAft>
          </a:pPr>
          <a:r>
            <a:rPr lang="en-US" altLang="zh-CN" sz="2400" i="0" kern="1200" dirty="0" smtClean="0">
              <a:solidFill>
                <a:srgbClr val="000000"/>
              </a:solidFill>
              <a:latin typeface="+mn-lt"/>
              <a:ea typeface="黑体" pitchFamily="49" charset="-122"/>
            </a:rPr>
            <a:t>Knowledge Search</a:t>
          </a:r>
          <a:endParaRPr lang="zh-CN" altLang="en-US" sz="2400" i="0" kern="1200" dirty="0">
            <a:solidFill>
              <a:srgbClr val="000000"/>
            </a:solidFill>
            <a:latin typeface="+mn-lt"/>
            <a:ea typeface="黑体" pitchFamily="49" charset="-122"/>
          </a:endParaRPr>
        </a:p>
      </dsp:txBody>
      <dsp:txXfrm>
        <a:off x="5904664" y="2528422"/>
        <a:ext cx="2004621" cy="1164289"/>
      </dsp:txXfrm>
    </dsp:sp>
    <dsp:sp modelId="{C1543C24-FE03-43F8-AFD2-CC3E86BD8C8B}">
      <dsp:nvSpPr>
        <dsp:cNvPr id="0" name=""/>
        <dsp:cNvSpPr/>
      </dsp:nvSpPr>
      <dsp:spPr>
        <a:xfrm>
          <a:off x="3780425" y="3914984"/>
          <a:ext cx="723008" cy="695674"/>
        </a:xfrm>
        <a:prstGeom prst="ellipse">
          <a:avLst/>
        </a:prstGeom>
        <a:blipFill>
          <a:blip xmlns:r="http://schemas.openxmlformats.org/officeDocument/2006/relationships" r:embed="rId4" cstate="print">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D345022-B207-4E8D-9CFB-39119DD6E16D}">
      <dsp:nvSpPr>
        <dsp:cNvPr id="0" name=""/>
        <dsp:cNvSpPr/>
      </dsp:nvSpPr>
      <dsp:spPr>
        <a:xfrm>
          <a:off x="5220575" y="3948344"/>
          <a:ext cx="1610383" cy="11642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0" bIns="30480" numCol="1" spcCol="1270" anchor="ctr" anchorCtr="0">
          <a:noAutofit/>
        </a:bodyPr>
        <a:lstStyle/>
        <a:p>
          <a:pPr lvl="0" algn="l" defTabSz="1066800">
            <a:lnSpc>
              <a:spcPct val="90000"/>
            </a:lnSpc>
            <a:spcBef>
              <a:spcPct val="0"/>
            </a:spcBef>
            <a:spcAft>
              <a:spcPct val="10000"/>
            </a:spcAft>
          </a:pPr>
          <a:r>
            <a:rPr lang="en-US" altLang="zh-CN" sz="2400" i="0" kern="1200" dirty="0" smtClean="0">
              <a:solidFill>
                <a:srgbClr val="000000"/>
              </a:solidFill>
              <a:latin typeface="+mn-lt"/>
              <a:ea typeface="黑体" pitchFamily="49" charset="-122"/>
            </a:rPr>
            <a:t>Social Analysis</a:t>
          </a:r>
          <a:endParaRPr lang="zh-CN" altLang="en-US" sz="2400" i="0" kern="1200" dirty="0">
            <a:solidFill>
              <a:srgbClr val="000000"/>
            </a:solidFill>
            <a:latin typeface="+mn-lt"/>
            <a:ea typeface="黑体" pitchFamily="49" charset="-122"/>
          </a:endParaRPr>
        </a:p>
      </dsp:txBody>
      <dsp:txXfrm>
        <a:off x="5220575" y="3948344"/>
        <a:ext cx="1610383" cy="116428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786FB9-DC77-4CB5-BBAA-4D5BBD8AAB7B}">
      <dsp:nvSpPr>
        <dsp:cNvPr id="0" name=""/>
        <dsp:cNvSpPr/>
      </dsp:nvSpPr>
      <dsp:spPr>
        <a:xfrm>
          <a:off x="1378005" y="1038652"/>
          <a:ext cx="1826361" cy="2948349"/>
        </a:xfrm>
        <a:prstGeom prst="ellipse">
          <a:avLst/>
        </a:prstGeom>
        <a:solidFill>
          <a:srgbClr val="0000C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vert" wrap="square" lIns="35560" tIns="35560" rIns="35560" bIns="35560" numCol="1" spcCol="1270" anchor="ctr" anchorCtr="0">
          <a:noAutofit/>
        </a:bodyPr>
        <a:lstStyle/>
        <a:p>
          <a:pPr lvl="0" algn="ctr" defTabSz="1244600">
            <a:lnSpc>
              <a:spcPct val="90000"/>
            </a:lnSpc>
            <a:spcBef>
              <a:spcPct val="0"/>
            </a:spcBef>
            <a:spcAft>
              <a:spcPct val="35000"/>
            </a:spcAft>
          </a:pPr>
          <a:r>
            <a:rPr lang="en-US" altLang="zh-CN" sz="2800" kern="1200" dirty="0" smtClean="0">
              <a:solidFill>
                <a:schemeClr val="bg1"/>
              </a:solidFill>
              <a:latin typeface="+mn-lt"/>
              <a:ea typeface="黑体" pitchFamily="49" charset="-122"/>
            </a:rPr>
            <a:t>Knowledge Base</a:t>
          </a:r>
          <a:endParaRPr lang="en-US" altLang="zh-CN" sz="2800" i="0" kern="1200" dirty="0" smtClean="0">
            <a:solidFill>
              <a:schemeClr val="bg1"/>
            </a:solidFill>
            <a:latin typeface="+mn-lt"/>
            <a:ea typeface="黑体" pitchFamily="49" charset="-122"/>
          </a:endParaRPr>
        </a:p>
      </dsp:txBody>
      <dsp:txXfrm>
        <a:off x="1645469" y="1470428"/>
        <a:ext cx="1291433" cy="2084797"/>
      </dsp:txXfrm>
    </dsp:sp>
    <dsp:sp modelId="{6E5F7B58-1E8A-48E7-84E4-41B8B6BDB559}">
      <dsp:nvSpPr>
        <dsp:cNvPr id="0" name=""/>
        <dsp:cNvSpPr/>
      </dsp:nvSpPr>
      <dsp:spPr>
        <a:xfrm>
          <a:off x="468057" y="69690"/>
          <a:ext cx="4525290" cy="4717168"/>
        </a:xfrm>
        <a:prstGeom prst="blockArc">
          <a:avLst>
            <a:gd name="adj1" fmla="val 16509444"/>
            <a:gd name="adj2" fmla="val 5088054"/>
            <a:gd name="adj3" fmla="val 5240"/>
          </a:avLst>
        </a:prstGeom>
        <a:solidFill>
          <a:srgbClr val="C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2324BA0-A1EB-46E6-B0AB-8442C64F5D21}">
      <dsp:nvSpPr>
        <dsp:cNvPr id="0" name=""/>
        <dsp:cNvSpPr/>
      </dsp:nvSpPr>
      <dsp:spPr>
        <a:xfrm>
          <a:off x="3600395" y="40911"/>
          <a:ext cx="719591" cy="830143"/>
        </a:xfrm>
        <a:prstGeom prst="ellipse">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17830EA-25B9-434E-A09F-282AEF048E3C}">
      <dsp:nvSpPr>
        <dsp:cNvPr id="0" name=""/>
        <dsp:cNvSpPr/>
      </dsp:nvSpPr>
      <dsp:spPr>
        <a:xfrm>
          <a:off x="5136287" y="0"/>
          <a:ext cx="2316537" cy="6539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l" defTabSz="1066800">
            <a:lnSpc>
              <a:spcPct val="90000"/>
            </a:lnSpc>
            <a:spcBef>
              <a:spcPct val="0"/>
            </a:spcBef>
            <a:spcAft>
              <a:spcPct val="10000"/>
            </a:spcAft>
          </a:pPr>
          <a:r>
            <a:rPr lang="en-US" altLang="zh-CN" sz="2400" i="0" kern="1200" dirty="0" smtClean="0">
              <a:solidFill>
                <a:srgbClr val="000000"/>
              </a:solidFill>
              <a:latin typeface="+mn-lt"/>
              <a:ea typeface="黑体" pitchFamily="49" charset="-122"/>
            </a:rPr>
            <a:t>Knowledge Acquisition</a:t>
          </a:r>
          <a:endParaRPr lang="zh-CN" altLang="en-US" sz="2400" i="0" kern="1200" dirty="0">
            <a:solidFill>
              <a:srgbClr val="000000"/>
            </a:solidFill>
            <a:latin typeface="+mn-lt"/>
            <a:ea typeface="黑体" pitchFamily="49" charset="-122"/>
          </a:endParaRPr>
        </a:p>
      </dsp:txBody>
      <dsp:txXfrm>
        <a:off x="5136287" y="0"/>
        <a:ext cx="2316537" cy="653958"/>
      </dsp:txXfrm>
    </dsp:sp>
    <dsp:sp modelId="{DE1930D8-68AC-4E30-9769-B6B93E03C642}">
      <dsp:nvSpPr>
        <dsp:cNvPr id="0" name=""/>
        <dsp:cNvSpPr/>
      </dsp:nvSpPr>
      <dsp:spPr>
        <a:xfrm>
          <a:off x="4420144" y="1327805"/>
          <a:ext cx="620163" cy="642946"/>
        </a:xfrm>
        <a:prstGeom prst="ellipse">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2481160-28DE-491F-82BF-A4F31BDE128E}">
      <dsp:nvSpPr>
        <dsp:cNvPr id="0" name=""/>
        <dsp:cNvSpPr/>
      </dsp:nvSpPr>
      <dsp:spPr>
        <a:xfrm>
          <a:off x="5885017" y="1124596"/>
          <a:ext cx="1747830" cy="9093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l" defTabSz="1066800">
            <a:lnSpc>
              <a:spcPct val="90000"/>
            </a:lnSpc>
            <a:spcBef>
              <a:spcPct val="0"/>
            </a:spcBef>
            <a:spcAft>
              <a:spcPct val="10000"/>
            </a:spcAft>
          </a:pPr>
          <a:r>
            <a:rPr lang="en-US" altLang="zh-CN" sz="2400" kern="1200" dirty="0" smtClean="0">
              <a:solidFill>
                <a:srgbClr val="A6A6A6"/>
              </a:solidFill>
              <a:latin typeface="+mn-lt"/>
              <a:ea typeface="黑体" pitchFamily="49" charset="-122"/>
            </a:rPr>
            <a:t>Knowledge Linking</a:t>
          </a:r>
          <a:endParaRPr lang="zh-CN" altLang="en-US" sz="2400" i="1" kern="1200" dirty="0">
            <a:solidFill>
              <a:srgbClr val="A6A6A6"/>
            </a:solidFill>
            <a:latin typeface="+mn-lt"/>
            <a:ea typeface="黑体" pitchFamily="49" charset="-122"/>
          </a:endParaRPr>
        </a:p>
      </dsp:txBody>
      <dsp:txXfrm>
        <a:off x="5885017" y="1124596"/>
        <a:ext cx="1747830" cy="909356"/>
      </dsp:txXfrm>
    </dsp:sp>
    <dsp:sp modelId="{A53F4080-828C-4302-A6DD-B96EBA3434E9}">
      <dsp:nvSpPr>
        <dsp:cNvPr id="0" name=""/>
        <dsp:cNvSpPr/>
      </dsp:nvSpPr>
      <dsp:spPr>
        <a:xfrm>
          <a:off x="4356444" y="2709366"/>
          <a:ext cx="755874" cy="724505"/>
        </a:xfrm>
        <a:prstGeom prst="ellipse">
          <a:avLst/>
        </a:prstGeom>
        <a:blipFill rotWithShape="1">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F840FEE-B2B3-4048-BF99-3F112411A48D}">
      <dsp:nvSpPr>
        <dsp:cNvPr id="0" name=""/>
        <dsp:cNvSpPr/>
      </dsp:nvSpPr>
      <dsp:spPr>
        <a:xfrm>
          <a:off x="5904664" y="2528422"/>
          <a:ext cx="2004621" cy="11642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0" bIns="30480" numCol="1" spcCol="1270" anchor="ctr" anchorCtr="0">
          <a:noAutofit/>
        </a:bodyPr>
        <a:lstStyle/>
        <a:p>
          <a:pPr lvl="0" algn="l" defTabSz="1066800">
            <a:lnSpc>
              <a:spcPct val="90000"/>
            </a:lnSpc>
            <a:spcBef>
              <a:spcPct val="0"/>
            </a:spcBef>
            <a:spcAft>
              <a:spcPct val="10000"/>
            </a:spcAft>
          </a:pPr>
          <a:r>
            <a:rPr lang="en-US" altLang="zh-CN" sz="2400" i="0" kern="1200" dirty="0" smtClean="0">
              <a:solidFill>
                <a:srgbClr val="A6A6A6"/>
              </a:solidFill>
              <a:latin typeface="+mn-lt"/>
              <a:ea typeface="黑体" pitchFamily="49" charset="-122"/>
            </a:rPr>
            <a:t>Knowledge Search</a:t>
          </a:r>
          <a:endParaRPr lang="zh-CN" altLang="en-US" sz="2400" i="0" kern="1200" dirty="0">
            <a:solidFill>
              <a:srgbClr val="A6A6A6"/>
            </a:solidFill>
            <a:latin typeface="+mn-lt"/>
            <a:ea typeface="黑体" pitchFamily="49" charset="-122"/>
          </a:endParaRPr>
        </a:p>
      </dsp:txBody>
      <dsp:txXfrm>
        <a:off x="5904664" y="2528422"/>
        <a:ext cx="2004621" cy="1164289"/>
      </dsp:txXfrm>
    </dsp:sp>
    <dsp:sp modelId="{C1543C24-FE03-43F8-AFD2-CC3E86BD8C8B}">
      <dsp:nvSpPr>
        <dsp:cNvPr id="0" name=""/>
        <dsp:cNvSpPr/>
      </dsp:nvSpPr>
      <dsp:spPr>
        <a:xfrm>
          <a:off x="3780425" y="3914984"/>
          <a:ext cx="723008" cy="695674"/>
        </a:xfrm>
        <a:prstGeom prst="ellipse">
          <a:avLst/>
        </a:prstGeom>
        <a:blipFill>
          <a:blip xmlns:r="http://schemas.openxmlformats.org/officeDocument/2006/relationships" r:embed="rId4" cstate="print">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D345022-B207-4E8D-9CFB-39119DD6E16D}">
      <dsp:nvSpPr>
        <dsp:cNvPr id="0" name=""/>
        <dsp:cNvSpPr/>
      </dsp:nvSpPr>
      <dsp:spPr>
        <a:xfrm>
          <a:off x="5220575" y="3948344"/>
          <a:ext cx="1610383" cy="11642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0" bIns="30480" numCol="1" spcCol="1270" anchor="ctr" anchorCtr="0">
          <a:noAutofit/>
        </a:bodyPr>
        <a:lstStyle/>
        <a:p>
          <a:pPr lvl="0" algn="l" defTabSz="1066800">
            <a:lnSpc>
              <a:spcPct val="90000"/>
            </a:lnSpc>
            <a:spcBef>
              <a:spcPct val="0"/>
            </a:spcBef>
            <a:spcAft>
              <a:spcPct val="10000"/>
            </a:spcAft>
          </a:pPr>
          <a:r>
            <a:rPr lang="en-US" altLang="zh-CN" sz="2400" i="0" kern="1200" dirty="0" smtClean="0">
              <a:solidFill>
                <a:srgbClr val="A6A6A6"/>
              </a:solidFill>
              <a:latin typeface="+mn-lt"/>
              <a:ea typeface="黑体" pitchFamily="49" charset="-122"/>
            </a:rPr>
            <a:t>Social Analysis</a:t>
          </a:r>
          <a:endParaRPr lang="zh-CN" altLang="en-US" sz="2400" i="0" kern="1200" dirty="0">
            <a:solidFill>
              <a:srgbClr val="A6A6A6"/>
            </a:solidFill>
            <a:latin typeface="+mn-lt"/>
            <a:ea typeface="黑体" pitchFamily="49" charset="-122"/>
          </a:endParaRPr>
        </a:p>
      </dsp:txBody>
      <dsp:txXfrm>
        <a:off x="5220575" y="3948344"/>
        <a:ext cx="1610383" cy="116428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11/layout/RadialPictureList#1">
  <dgm:title val="射线图片列表"/>
  <dgm:desc val="用于显示与中心观点的关系。级别 1 形状包含文本，所有级别 2 形状包含一张图片和对应文本。限制为四个级别 2 图片。不使用的图片不出现，但是在切换版式后仍然可用。非常适合于少量级别 2 文本。"/>
  <dgm:catLst>
    <dgm:cat type="picture" pri="2500"/>
    <dgm:cat type="officeonline" pri="2500"/>
  </dgm:catLst>
  <dgm:samp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ampData>
  <dgm:styleData>
    <dgm:dataModel>
      <dgm:ptLst>
        <dgm:pt modelId="0" type="doc"/>
        <dgm:pt modelId="10">
          <dgm:prSet phldr="1"/>
        </dgm:pt>
        <dgm:pt modelId="11">
          <dgm:prSet phldr="1"/>
        </dgm:pt>
        <dgm:pt modelId="12">
          <dgm:prSet phldr="1"/>
        </dgm:pt>
      </dgm:ptLst>
      <dgm:cxnLst>
        <dgm:cxn modelId="1" srcId="0" destId="10" srcOrd="0" destOrd="0"/>
        <dgm:cxn modelId="2" srcId="10" destId="11" srcOrd="0" destOrd="0"/>
        <dgm:cxn modelId="3" srcId="10" destId="12" srcOrd="1"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Lst>
      <dgm:cxnLst>
        <dgm:cxn modelId="1" srcId="0" destId="10" srcOrd="0" destOrd="0"/>
        <dgm:cxn modelId="2" srcId="10" destId="11" srcOrd="0" destOrd="0"/>
        <dgm:cxn modelId="3" srcId="10" destId="12" srcOrd="1" destOrd="0"/>
        <dgm:cxn modelId="4" srcId="10" destId="13" srcOrd="2" destOrd="0"/>
        <dgm:cxn modelId="5" srcId="10" destId="14" srcOrd="3" destOrd="0"/>
      </dgm:cxnLst>
      <dgm:bg/>
      <dgm:whole/>
    </dgm:dataModel>
  </dgm:clrData>
  <dgm:layoutNode name="Name0">
    <dgm:varLst>
      <dgm:chMax val="1"/>
      <dgm:chPref val="1"/>
      <dgm:dir/>
      <dgm:resizeHandles/>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l" for="ch" forName="Accent" refType="w" fact="0"/>
              <dgm:constr type="t" for="ch" forName="Accent" refType="h" fact="0"/>
              <dgm:constr type="w" for="ch" forName="Accent" refType="w" fact="0.6747"/>
              <dgm:constr type="h" for="ch" forName="Accent" refType="h"/>
              <dgm:constr type="l" for="ch" forName="Child1" refType="w" fact="0.76"/>
              <dgm:constr type="t" for="ch" forName="Child1" refType="h" fact="0.3739"/>
              <dgm:constr type="w" for="ch" forName="Child1" refType="w" fact="0.24"/>
              <dgm:constr type="h" for="ch" forName="Child1" refType="h" fact="0.255"/>
              <dgm:constr type="l" for="ch" forName="Parent" refType="w" fact="0.1726"/>
              <dgm:constr type="t" for="ch" forName="Parent" refType="h" fact="0.2646"/>
              <dgm:constr type="w" for="ch" forName="Parent" refType="w" fact="0.3347"/>
              <dgm:constr type="h" for="ch" forName="Parent" refType="h" fact="0.4759"/>
              <dgm:constr type="l" for="ch" forName="Image1" refType="w" fact="0.5661"/>
              <dgm:constr type="t" for="ch" forName="Image1" refType="h" fact="0.3744"/>
              <dgm:constr type="w" for="ch" forName="Image1" refType="w" fact="0.1793"/>
              <dgm:constr type="h" for="ch" forName="Image1" refType="h" fact="0.255"/>
            </dgm:constrLst>
          </dgm:if>
          <dgm:if name="Name6"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 refType="w" fact="0"/>
              <dgm:constr type="t" for="ch" forName="Accent" refType="h" fact="0"/>
              <dgm:constr type="w" for="ch" forName="Accent" refType="w" fact="0.6946"/>
              <dgm:constr type="h" for="ch" forName="Accent" refType="h"/>
              <dgm:constr type="l" for="ch" forName="Parent" refType="w" fact="0.1777"/>
              <dgm:constr type="t" for="ch" forName="Parent" refType="h" fact="0.2646"/>
              <dgm:constr type="w" for="ch" forName="Parent" refType="w" fact="0.3446"/>
              <dgm:constr type="h" for="ch" forName="Parent" refType="h" fact="0.4759"/>
              <dgm:constr type="l" for="ch" forName="Image1" refType="w" fact="0.5531"/>
              <dgm:constr type="t" for="ch" forName="Image1" refType="h" fact="0.1585"/>
              <dgm:constr type="w" for="ch" forName="Image1" refType="w" fact="0.1846"/>
              <dgm:constr type="h" for="ch" forName="Image1" refType="h" fact="0.255"/>
              <dgm:constr type="l" for="ch" forName="Image2" refType="w" fact="0.5531"/>
              <dgm:constr type="t" for="ch" forName="Image2" refType="h" fact="0.5624"/>
              <dgm:constr type="w" for="ch" forName="Image2" refType="w" fact="0.1846"/>
              <dgm:constr type="h" for="ch" forName="Image2" refType="h" fact="0.255"/>
              <dgm:constr type="l" for="ch" forName="Child1" refType="w" fact="0.7529"/>
              <dgm:constr type="t" for="ch" forName="Child1" refType="h" fact="0.1618"/>
              <dgm:constr type="w" for="ch" forName="Child1" refType="w" fact="0.2471"/>
              <dgm:constr type="h" for="ch" forName="Child1" refType="h" fact="0.2468"/>
              <dgm:constr type="l" for="ch" forName="Child2" refType="w" fact="0.7529"/>
              <dgm:constr type="t" for="ch" forName="Child2" refType="h" fact="0.5657"/>
              <dgm:constr type="w" for="ch" forName="Child2" refType="w" fact="0.2471"/>
              <dgm:constr type="h" for="ch" forName="Child2" refType="h" fact="0.2468"/>
            </dgm:constrLst>
          </dgm:if>
          <dgm:if name="Name7"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 refType="w" fact="0"/>
              <dgm:constr type="t" for="ch" forName="Accent" refType="h" fact="0"/>
              <dgm:constr type="w" for="ch" forName="Accent" refType="w" fact="0.6747"/>
              <dgm:constr type="h" for="ch" forName="Accent" refType="h"/>
              <dgm:constr type="l" for="ch" forName="Parent" refType="w" fact="0.1726"/>
              <dgm:constr type="t" for="ch" forName="Parent" refType="h" fact="0.2646"/>
              <dgm:constr type="w" for="ch" forName="Parent" refType="w" fact="0.3347"/>
              <dgm:constr type="h" for="ch" forName="Parent" refType="h" fact="0.4759"/>
              <dgm:constr type="l" for="ch" forName="Image1" refType="w" fact="0.4968"/>
              <dgm:constr type="t" for="ch" forName="Image1" refType="h" fact="0.0843"/>
              <dgm:constr type="w" for="ch" forName="Image1" refType="w" fact="0.1793"/>
              <dgm:constr type="h" for="ch" forName="Image1" refType="h" fact="0.255"/>
              <dgm:constr type="l" for="ch" forName="Image2" refType="w" fact="0.5661"/>
              <dgm:constr type="t" for="ch" forName="Image2" refType="h" fact="0.3744"/>
              <dgm:constr type="w" for="ch" forName="Image2" refType="w" fact="0.1793"/>
              <dgm:constr type="h" for="ch" forName="Image2" refType="h" fact="0.255"/>
              <dgm:constr type="l" for="ch" forName="Image3" refType="w" fact="0.4968"/>
              <dgm:constr type="t" for="ch" forName="Image3" refType="h" fact="0.6686"/>
              <dgm:constr type="w" for="ch" forName="Image3" refType="w" fact="0.1793"/>
              <dgm:constr type="h" for="ch" forName="Image3" refType="h" fact="0.255"/>
              <dgm:constr type="l" for="ch" forName="Child1" refType="w" fact="0.6897"/>
              <dgm:constr type="t" for="ch" forName="Child1" refType="h" fact="0.0884"/>
              <dgm:constr type="w" for="ch" forName="Child1" refType="w" fact="0.24"/>
              <dgm:constr type="h" for="ch" forName="Child1" refType="h" fact="0.2468"/>
              <dgm:constr type="l" for="ch" forName="Child2" refType="w" fact="0.76"/>
              <dgm:constr type="t" for="ch" forName="Child2" refType="h" fact="0.378"/>
              <dgm:constr type="w" for="ch" forName="Child2" refType="w" fact="0.24"/>
              <dgm:constr type="h" for="ch" forName="Child2" refType="h" fact="0.2468"/>
              <dgm:constr type="l" for="ch" forName="Child3" refType="w" fact="0.6897"/>
              <dgm:constr type="t" for="ch" forName="Child3" refType="h" fact="0.6738"/>
              <dgm:constr type="w" for="ch" forName="Child3" refType="w" fact="0.24"/>
              <dgm:constr type="h" for="ch" forName="Child3" refType="h" fact="0.2468"/>
            </dgm:constrLst>
          </dgm:if>
          <dgm:else name="Name8">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 refType="w" fact="0"/>
              <dgm:constr type="t" for="ch" forName="Accent" refType="h" fact="0.0361"/>
              <dgm:constr type="w" for="ch" forName="Accent" refType="w" fact="0.6865"/>
              <dgm:constr type="h" for="ch" forName="Accent" refType="h" fact="0.9197"/>
              <dgm:constr type="l" for="ch" forName="Parent" refType="w" fact="0.1756"/>
              <dgm:constr type="t" for="ch" forName="Parent" refType="h" fact="0.2795"/>
              <dgm:constr type="w" for="ch" forName="Parent" refType="w" fact="0.3406"/>
              <dgm:constr type="h" for="ch" forName="Parent" refType="h" fact="0.4377"/>
              <dgm:constr type="l" for="ch" forName="Image1" refType="w" fact="0.425"/>
              <dgm:constr type="t" for="ch" forName="Image1" refType="h" fact="0"/>
              <dgm:constr type="w" for="ch" forName="Image1" refType="w" fact="0.1825"/>
              <dgm:constr type="h" for="ch" forName="Image1" refType="h" fact="0.2345"/>
              <dgm:constr type="l" for="ch" forName="Image2" refType="w" fact="0.5598"/>
              <dgm:constr type="t" for="ch" forName="Image2" refType="h" fact="0.2184"/>
              <dgm:constr type="w" for="ch" forName="Image2" refType="w" fact="0.1825"/>
              <dgm:constr type="h" for="ch" forName="Image2" refType="h" fact="0.2345"/>
              <dgm:constr type="l" for="ch" forName="Image3" refType="w" fact="0.5591"/>
              <dgm:constr type="t" for="ch" forName="Image3" refType="h" fact="0.5395"/>
              <dgm:constr type="w" for="ch" forName="Image3" refType="w" fact="0.1825"/>
              <dgm:constr type="h" for="ch" forName="Image3" refType="h" fact="0.2345"/>
              <dgm:constr type="l" for="ch" forName="Image4" refType="w" fact="0.425"/>
              <dgm:constr type="t" for="ch" forName="Image4" refType="h" fact="0.7655"/>
              <dgm:constr type="w" for="ch" forName="Image4" refType="w" fact="0.1825"/>
              <dgm:constr type="h" for="ch" forName="Image4" refType="h" fact="0.2345"/>
              <dgm:constr type="l" for="ch" forName="Child1" refType="w" fact="0.6214"/>
              <dgm:constr type="t" for="ch" forName="Child1" refType="h" fact="0.003"/>
              <dgm:constr type="w" for="ch" forName="Child1" refType="w" fact="0.2443"/>
              <dgm:constr type="h" for="ch" forName="Child1" refType="h" fact="0.227"/>
              <dgm:constr type="l" for="ch" forName="Child2" refType="w" fact="0.7557"/>
              <dgm:constr type="t" for="ch" forName="Child2" refType="h" fact="0.2225"/>
              <dgm:constr type="w" for="ch" forName="Child2" refType="w" fact="0.2443"/>
              <dgm:constr type="h" for="ch" forName="Child2" refType="h" fact="0.227"/>
              <dgm:constr type="l" for="ch" forName="Child3" refType="w" fact="0.7557"/>
              <dgm:constr type="t" for="ch" forName="Child3" refType="h" fact="0.5433"/>
              <dgm:constr type="w" for="ch" forName="Child3" refType="w" fact="0.2443"/>
              <dgm:constr type="h" for="ch" forName="Child3" refType="h" fact="0.227"/>
              <dgm:constr type="l" for="ch" forName="Child4" refType="w" fact="0.6214"/>
              <dgm:constr type="t" for="ch" forName="Child4" refType="h" fact="0.7703"/>
              <dgm:constr type="w" for="ch" forName="Child4" refType="w" fact="0.2443"/>
              <dgm:constr type="h" for="ch" forName="Child4" refType="h" fact="0.227"/>
            </dgm:constrLst>
          </dgm:else>
        </dgm:choose>
      </dgm:if>
      <dgm:else name="Name9">
        <dgm:choose name="Name10">
          <dgm:if name="Name11"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2"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r" for="ch" forName="Accent" refType="w"/>
              <dgm:constr type="t" for="ch" forName="Accent" refType="h" fact="0"/>
              <dgm:constr type="w" for="ch" forName="Accent" refType="w" fact="0.6747"/>
              <dgm:constr type="h" for="ch" forName="Accent" refType="h"/>
              <dgm:constr type="r" for="ch" forName="Child1" refType="w" fact="0.24"/>
              <dgm:constr type="t" for="ch" forName="Child1" refType="h" fact="0.3739"/>
              <dgm:constr type="w" for="ch" forName="Child1" refType="w" fact="0.24"/>
              <dgm:constr type="h" for="ch" forName="Child1" refType="h" fact="0.255"/>
              <dgm:constr type="r" for="ch" forName="Parent" refType="w" fact="0.8274"/>
              <dgm:constr type="t" for="ch" forName="Parent" refType="h" fact="0.2646"/>
              <dgm:constr type="w" for="ch" forName="Parent" refType="w" fact="0.3347"/>
              <dgm:constr type="h" for="ch" forName="Parent" refType="h" fact="0.4759"/>
              <dgm:constr type="r" for="ch" forName="Image1" refType="w" fact="0.4339"/>
              <dgm:constr type="t" for="ch" forName="Image1" refType="h" fact="0.3744"/>
              <dgm:constr type="w" for="ch" forName="Image1" refType="w" fact="0.1793"/>
              <dgm:constr type="h" for="ch" forName="Image1" refType="h" fact="0.255"/>
            </dgm:constrLst>
          </dgm:if>
          <dgm:if name="Name13"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 refType="w"/>
              <dgm:constr type="t" for="ch" forName="Accent" refType="h" fact="0"/>
              <dgm:constr type="w" for="ch" forName="Accent" refType="w" fact="0.6946"/>
              <dgm:constr type="h" for="ch" forName="Accent" refType="h"/>
              <dgm:constr type="r" for="ch" forName="Parent" refType="w" fact="0.8223"/>
              <dgm:constr type="t" for="ch" forName="Parent" refType="h" fact="0.2646"/>
              <dgm:constr type="w" for="ch" forName="Parent" refType="w" fact="0.3446"/>
              <dgm:constr type="h" for="ch" forName="Parent" refType="h" fact="0.4759"/>
              <dgm:constr type="r" for="ch" forName="Image1" refType="w" fact="0.4469"/>
              <dgm:constr type="t" for="ch" forName="Image1" refType="h" fact="0.1585"/>
              <dgm:constr type="w" for="ch" forName="Image1" refType="w" fact="0.1846"/>
              <dgm:constr type="h" for="ch" forName="Image1" refType="h" fact="0.255"/>
              <dgm:constr type="r" for="ch" forName="Image2" refType="w" fact="0.4469"/>
              <dgm:constr type="t" for="ch" forName="Image2" refType="h" fact="0.5624"/>
              <dgm:constr type="w" for="ch" forName="Image2" refType="w" fact="0.1846"/>
              <dgm:constr type="h" for="ch" forName="Image2" refType="h" fact="0.255"/>
              <dgm:constr type="r" for="ch" forName="Child1" refType="w" fact="0.2471"/>
              <dgm:constr type="t" for="ch" forName="Child1" refType="h" fact="0.1618"/>
              <dgm:constr type="w" for="ch" forName="Child1" refType="w" fact="0.2471"/>
              <dgm:constr type="h" for="ch" forName="Child1" refType="h" fact="0.2468"/>
              <dgm:constr type="r" for="ch" forName="Child2" refType="w" fact="0.2471"/>
              <dgm:constr type="t" for="ch" forName="Child2" refType="h" fact="0.5657"/>
              <dgm:constr type="w" for="ch" forName="Child2" refType="w" fact="0.2471"/>
              <dgm:constr type="h" for="ch" forName="Child2" refType="h" fact="0.2468"/>
            </dgm:constrLst>
          </dgm:if>
          <dgm:if name="Name14"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 refType="w"/>
              <dgm:constr type="t" for="ch" forName="Accent" refType="h" fact="0"/>
              <dgm:constr type="w" for="ch" forName="Accent" refType="w" fact="0.6747"/>
              <dgm:constr type="h" for="ch" forName="Accent" refType="h"/>
              <dgm:constr type="r" for="ch" forName="Parent" refType="w" fact="0.8274"/>
              <dgm:constr type="t" for="ch" forName="Parent" refType="h" fact="0.2646"/>
              <dgm:constr type="w" for="ch" forName="Parent" refType="w" fact="0.3347"/>
              <dgm:constr type="h" for="ch" forName="Parent" refType="h" fact="0.4759"/>
              <dgm:constr type="r" for="ch" forName="Image1" refType="w" fact="0.5032"/>
              <dgm:constr type="t" for="ch" forName="Image1" refType="h" fact="0.0843"/>
              <dgm:constr type="w" for="ch" forName="Image1" refType="w" fact="0.1793"/>
              <dgm:constr type="h" for="ch" forName="Image1" refType="h" fact="0.255"/>
              <dgm:constr type="r" for="ch" forName="Image2" refType="w" fact="0.4339"/>
              <dgm:constr type="t" for="ch" forName="Image2" refType="h" fact="0.3744"/>
              <dgm:constr type="w" for="ch" forName="Image2" refType="w" fact="0.1793"/>
              <dgm:constr type="h" for="ch" forName="Image2" refType="h" fact="0.255"/>
              <dgm:constr type="r" for="ch" forName="Image3" refType="w" fact="0.5032"/>
              <dgm:constr type="t" for="ch" forName="Image3" refType="h" fact="0.6686"/>
              <dgm:constr type="w" for="ch" forName="Image3" refType="w" fact="0.1793"/>
              <dgm:constr type="h" for="ch" forName="Image3" refType="h" fact="0.255"/>
              <dgm:constr type="r" for="ch" forName="Child1" refType="w" fact="0.3103"/>
              <dgm:constr type="t" for="ch" forName="Child1" refType="h" fact="0.0884"/>
              <dgm:constr type="w" for="ch" forName="Child1" refType="w" fact="0.24"/>
              <dgm:constr type="h" for="ch" forName="Child1" refType="h" fact="0.2468"/>
              <dgm:constr type="r" for="ch" forName="Child2" refType="w" fact="0.24"/>
              <dgm:constr type="t" for="ch" forName="Child2" refType="h" fact="0.378"/>
              <dgm:constr type="w" for="ch" forName="Child2" refType="w" fact="0.24"/>
              <dgm:constr type="h" for="ch" forName="Child2" refType="h" fact="0.2468"/>
              <dgm:constr type="r" for="ch" forName="Child3" refType="w" fact="0.3103"/>
              <dgm:constr type="t" for="ch" forName="Child3" refType="h" fact="0.6738"/>
              <dgm:constr type="w" for="ch" forName="Child3" refType="w" fact="0.24"/>
              <dgm:constr type="h" for="ch" forName="Child3" refType="h" fact="0.2468"/>
            </dgm:constrLst>
          </dgm:if>
          <dgm:else name="Name15">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 refType="w"/>
              <dgm:constr type="t" for="ch" forName="Accent" refType="h" fact="0.0361"/>
              <dgm:constr type="w" for="ch" forName="Accent" refType="w" fact="0.6865"/>
              <dgm:constr type="h" for="ch" forName="Accent" refType="h" fact="0.9197"/>
              <dgm:constr type="r" for="ch" forName="Parent" refType="w" fact="0.8244"/>
              <dgm:constr type="t" for="ch" forName="Parent" refType="h" fact="0.2795"/>
              <dgm:constr type="w" for="ch" forName="Parent" refType="w" fact="0.3406"/>
              <dgm:constr type="h" for="ch" forName="Parent" refType="h" fact="0.4377"/>
              <dgm:constr type="r" for="ch" forName="Image1" refType="w" fact="0.575"/>
              <dgm:constr type="t" for="ch" forName="Image1" refType="h" fact="0"/>
              <dgm:constr type="w" for="ch" forName="Image1" refType="w" fact="0.1825"/>
              <dgm:constr type="h" for="ch" forName="Image1" refType="h" fact="0.2345"/>
              <dgm:constr type="r" for="ch" forName="Image2" refType="w" fact="0.4402"/>
              <dgm:constr type="t" for="ch" forName="Image2" refType="h" fact="0.2184"/>
              <dgm:constr type="w" for="ch" forName="Image2" refType="w" fact="0.1825"/>
              <dgm:constr type="h" for="ch" forName="Image2" refType="h" fact="0.2345"/>
              <dgm:constr type="r" for="ch" forName="Image3" refType="w" fact="0.4409"/>
              <dgm:constr type="t" for="ch" forName="Image3" refType="h" fact="0.5395"/>
              <dgm:constr type="w" for="ch" forName="Image3" refType="w" fact="0.1825"/>
              <dgm:constr type="h" for="ch" forName="Image3" refType="h" fact="0.2345"/>
              <dgm:constr type="r" for="ch" forName="Image4" refType="w" fact="0.575"/>
              <dgm:constr type="t" for="ch" forName="Image4" refType="h" fact="0.7655"/>
              <dgm:constr type="w" for="ch" forName="Image4" refType="w" fact="0.1825"/>
              <dgm:constr type="h" for="ch" forName="Image4" refType="h" fact="0.2345"/>
              <dgm:constr type="r" for="ch" forName="Child1" refType="w" fact="0.3786"/>
              <dgm:constr type="t" for="ch" forName="Child1" refType="h" fact="0.003"/>
              <dgm:constr type="w" for="ch" forName="Child1" refType="w" fact="0.2443"/>
              <dgm:constr type="h" for="ch" forName="Child1" refType="h" fact="0.227"/>
              <dgm:constr type="r" for="ch" forName="Child2" refType="w" fact="0.2443"/>
              <dgm:constr type="t" for="ch" forName="Child2" refType="h" fact="0.2225"/>
              <dgm:constr type="w" for="ch" forName="Child2" refType="w" fact="0.2443"/>
              <dgm:constr type="h" for="ch" forName="Child2" refType="h" fact="0.227"/>
              <dgm:constr type="r" for="ch" forName="Child3" refType="w" fact="0.2443"/>
              <dgm:constr type="t" for="ch" forName="Child3" refType="h" fact="0.5433"/>
              <dgm:constr type="w" for="ch" forName="Child3" refType="w" fact="0.2443"/>
              <dgm:constr type="h" for="ch" forName="Child3" refType="h" fact="0.227"/>
              <dgm:constr type="r" for="ch" forName="Child4" refType="w" fact="0.3786"/>
              <dgm:constr type="t" for="ch" forName="Child4" refType="h" fact="0.7703"/>
              <dgm:constr type="w" for="ch" forName="Child4" refType="w" fact="0.2443"/>
              <dgm:constr type="h" for="ch" forName="Child4" refType="h" fact="0.227"/>
            </dgm:constrLst>
          </dgm:else>
        </dgm:choose>
      </dgm:else>
    </dgm:choose>
    <dgm:forEach name="wrapper" axis="self" ptType="parTrans">
      <dgm:forEach name="ImageRepeat" axis="self">
        <dgm:layoutNode name="Image" styleLbl="fgImgPlace1">
          <dgm:alg type="sp"/>
          <dgm:shape xmlns:r="http://schemas.openxmlformats.org/officeDocument/2006/relationships" type="ellipse" r:blip="" blipPhldr="1">
            <dgm:adjLst/>
          </dgm:shape>
          <dgm:presOf/>
        </dgm:layoutNode>
      </dgm:forEach>
    </dgm:forEach>
    <dgm:forEach name="Name16" axis="ch" ptType="node" cnt="1">
      <dgm:layoutNode name="Parent" styleLbl="node1">
        <dgm:varLst>
          <dgm:chMax val="4"/>
          <dgm:chPref val="3"/>
        </dgm:varLst>
        <dgm:alg type="tx"/>
        <dgm:shape xmlns:r="http://schemas.openxmlformats.org/officeDocument/2006/relationships" type="ellipse"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7" axis="ch ch" ptType="node node" st="1 1" cnt="1 1">
      <dgm:layoutNode name="Accent" styleLbl="node1">
        <dgm:alg type="sp"/>
        <dgm:choose name="Name18">
          <dgm:if name="Name19" func="var" arg="dir" op="equ" val="norm">
            <dgm:choose name="Name20">
              <dgm:if name="Name21" axis="followSib" ptType="node" func="cnt" op="equ" val="0">
                <dgm:shape xmlns:r="http://schemas.openxmlformats.org/officeDocument/2006/relationships" type="blockArc" r:blip="">
                  <dgm:adjLst>
                    <dgm:adj idx="1" val="-49.0368"/>
                    <dgm:adj idx="2" val="49.4265"/>
                    <dgm:adj idx="3" val="0.0564"/>
                  </dgm:adjLst>
                </dgm:shape>
              </dgm:if>
              <dgm:if name="Name22" axis="followSib" ptType="node" func="cnt" op="equ" val="1">
                <dgm:shape xmlns:r="http://schemas.openxmlformats.org/officeDocument/2006/relationships" type="blockArc" r:blip="">
                  <dgm:adjLst>
                    <dgm:adj idx="1" val="-64.2028"/>
                    <dgm:adj idx="2" val="64.5456"/>
                    <dgm:adj idx="3" val="0.0558"/>
                  </dgm:adjLst>
                </dgm:shape>
              </dgm:if>
              <dgm:if name="Name23" axis="followSib" ptType="node" func="cnt" op="equ" val="2">
                <dgm:shape xmlns:r="http://schemas.openxmlformats.org/officeDocument/2006/relationships" type="blockArc" r:blip="">
                  <dgm:adjLst>
                    <dgm:adj idx="1" val="-67.8702"/>
                    <dgm:adj idx="2" val="68.6519"/>
                    <dgm:adj idx="3" val="0.0575"/>
                  </dgm:adjLst>
                </dgm:shape>
              </dgm:if>
              <dgm:else name="Name24">
                <dgm:shape xmlns:r="http://schemas.openxmlformats.org/officeDocument/2006/relationships" type="blockArc" r:blip="">
                  <dgm:adjLst>
                    <dgm:adj idx="1" val="-84.8426"/>
                    <dgm:adj idx="2" val="84.8009"/>
                    <dgm:adj idx="3" val="0.0524"/>
                  </dgm:adjLst>
                </dgm:shape>
              </dgm:else>
            </dgm:choose>
          </dgm:if>
          <dgm:else name="Name25">
            <dgm:choose name="Name26">
              <dgm:if name="Name27" axis="followSib" ptType="node" func="cnt" op="equ" val="0">
                <dgm:shape xmlns:r="http://schemas.openxmlformats.org/officeDocument/2006/relationships" rot="180" type="blockArc" r:blip="">
                  <dgm:adjLst>
                    <dgm:adj idx="1" val="-49.0368"/>
                    <dgm:adj idx="2" val="49.4265"/>
                    <dgm:adj idx="3" val="0.0564"/>
                  </dgm:adjLst>
                </dgm:shape>
              </dgm:if>
              <dgm:if name="Name28" axis="followSib" ptType="node" func="cnt" op="equ" val="1">
                <dgm:shape xmlns:r="http://schemas.openxmlformats.org/officeDocument/2006/relationships" rot="180" type="blockArc" r:blip="">
                  <dgm:adjLst>
                    <dgm:adj idx="1" val="-64.2028"/>
                    <dgm:adj idx="2" val="64.5456"/>
                    <dgm:adj idx="3" val="0.0558"/>
                  </dgm:adjLst>
                </dgm:shape>
              </dgm:if>
              <dgm:if name="Name29" axis="followSib" ptType="node" func="cnt" op="equ" val="2">
                <dgm:shape xmlns:r="http://schemas.openxmlformats.org/officeDocument/2006/relationships" rot="180" type="blockArc" r:blip="">
                  <dgm:adjLst>
                    <dgm:adj idx="1" val="-67.8702"/>
                    <dgm:adj idx="2" val="68.6519"/>
                    <dgm:adj idx="3" val="0.0575"/>
                  </dgm:adjLst>
                </dgm:shape>
              </dgm:if>
              <dgm:else name="Name30">
                <dgm:shape xmlns:r="http://schemas.openxmlformats.org/officeDocument/2006/relationships" rot="180" type="blockArc" r:blip="">
                  <dgm:adjLst>
                    <dgm:adj idx="1" val="-84.8426"/>
                    <dgm:adj idx="2" val="84.8009"/>
                    <dgm:adj idx="3" val="0.0524"/>
                  </dgm:adjLst>
                </dgm:shape>
              </dgm:else>
            </dgm:choose>
          </dgm:else>
        </dgm:choose>
        <dgm:presOf/>
      </dgm:layoutNode>
      <dgm:layoutNode name="Image1" styleLbl="fgImgPlace1">
        <dgm:alg type="sp"/>
        <dgm:shape xmlns:r="http://schemas.openxmlformats.org/officeDocument/2006/relationships" type="ellipse" r:blip="" blipPhldr="1">
          <dgm:adjLst/>
        </dgm:shape>
        <dgm:presOf/>
      </dgm:layoutNode>
      <dgm:layoutNode name="Child1" styleLbl="revTx">
        <dgm:varLst>
          <dgm:chMax val="0"/>
          <dgm:chPref val="0"/>
          <dgm:bulletEnabled val="1"/>
        </dgm:varLst>
        <dgm:choose name="Name31">
          <dgm:if name="Name32" func="var" arg="dir" op="equ" val="norm">
            <dgm:alg type="tx">
              <dgm:param type="parTxLTRAlign" val="l"/>
              <dgm:param type="shpTxLTRAlignCh" val="l"/>
              <dgm:param type="parTxRTLAlign" val="l"/>
              <dgm:param type="shpTxRTLAlignCh" val="l"/>
              <dgm:param type="lnSpAfParP" val="10"/>
            </dgm:alg>
          </dgm:if>
          <dgm:else name="Name3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4" axis="ch ch" ptType="node node" st="1 2" cnt="1 1">
      <dgm:layoutNode name="Image2">
        <dgm:alg type="sp"/>
        <dgm:shape xmlns:r="http://schemas.openxmlformats.org/officeDocument/2006/relationships" r:blip="">
          <dgm:adjLst/>
        </dgm:shape>
        <dgm:presOf/>
        <dgm:constrLst/>
        <dgm:forEach name="Name35" ref="ImageRepeat"/>
      </dgm:layoutNode>
      <dgm:layoutNode name="Child2" styleLbl="revTx">
        <dgm:varLst>
          <dgm:chMax val="0"/>
          <dgm:chPref val="0"/>
          <dgm:bulletEnabled val="1"/>
        </dgm:varLst>
        <dgm:choose name="Name36">
          <dgm:if name="Name37" func="var" arg="dir" op="equ" val="norm">
            <dgm:alg type="tx">
              <dgm:param type="parTxLTRAlign" val="l"/>
              <dgm:param type="shpTxLTRAlignCh" val="l"/>
              <dgm:param type="parTxRTLAlign" val="l"/>
              <dgm:param type="shpTxRTLAlignCh" val="l"/>
              <dgm:param type="lnSpAfParP" val="10"/>
            </dgm:alg>
          </dgm:if>
          <dgm:else name="Name3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9" axis="ch ch" ptType="node node" st="1 3" cnt="1 1">
      <dgm:layoutNode name="Image3">
        <dgm:alg type="sp"/>
        <dgm:shape xmlns:r="http://schemas.openxmlformats.org/officeDocument/2006/relationships" r:blip="">
          <dgm:adjLst/>
        </dgm:shape>
        <dgm:presOf/>
        <dgm:constrLst/>
        <dgm:forEach name="Name40" ref="ImageRepeat"/>
      </dgm:layoutNode>
      <dgm:layoutNode name="Child3" styleLbl="revTx">
        <dgm:varLst>
          <dgm:chMax val="0"/>
          <dgm:chPref val="0"/>
          <dgm:bulletEnabled val="1"/>
        </dgm:varLst>
        <dgm:choose name="Name41">
          <dgm:if name="Name42" func="var" arg="dir" op="equ" val="norm">
            <dgm:alg type="tx">
              <dgm:param type="parTxLTRAlign" val="l"/>
              <dgm:param type="shpTxLTRAlignCh" val="l"/>
              <dgm:param type="parTxRTLAlign" val="l"/>
              <dgm:param type="shpTxRTLAlignCh" val="l"/>
              <dgm:param type="lnSpAfParP" val="10"/>
            </dgm:alg>
          </dgm:if>
          <dgm:else name="Name4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4" axis="ch ch" ptType="node node" st="1 4" cnt="1 1">
      <dgm:layoutNode name="Image4">
        <dgm:alg type="sp"/>
        <dgm:shape xmlns:r="http://schemas.openxmlformats.org/officeDocument/2006/relationships" r:blip="">
          <dgm:adjLst/>
        </dgm:shape>
        <dgm:presOf/>
        <dgm:constrLst/>
        <dgm:forEach name="Name45" ref="ImageRepeat"/>
      </dgm:layoutNode>
      <dgm:layoutNode name="Child4" styleLbl="revTx">
        <dgm:varLst>
          <dgm:chMax val="0"/>
          <dgm:chPref val="0"/>
          <dgm:bulletEnabled val="1"/>
        </dgm:varLst>
        <dgm:choose name="Name46">
          <dgm:if name="Name47" func="var" arg="dir" op="equ" val="norm">
            <dgm:alg type="tx">
              <dgm:param type="parTxLTRAlign" val="l"/>
              <dgm:param type="shpTxLTRAlignCh" val="l"/>
              <dgm:param type="parTxRTLAlign" val="l"/>
              <dgm:param type="shpTxRTLAlignCh" val="l"/>
              <dgm:param type="lnSpAfParP" val="10"/>
            </dgm:alg>
          </dgm:if>
          <dgm:else name="Name4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11/layout/RadialPictureList#1">
  <dgm:title val="射线图片列表"/>
  <dgm:desc val="用于显示与中心观点的关系。级别 1 形状包含文本，所有级别 2 形状包含一张图片和对应文本。限制为四个级别 2 图片。不使用的图片不出现，但是在切换版式后仍然可用。非常适合于少量级别 2 文本。"/>
  <dgm:catLst>
    <dgm:cat type="picture" pri="2500"/>
    <dgm:cat type="officeonline" pri="2500"/>
  </dgm:catLst>
  <dgm:samp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ampData>
  <dgm:styleData>
    <dgm:dataModel>
      <dgm:ptLst>
        <dgm:pt modelId="0" type="doc"/>
        <dgm:pt modelId="10">
          <dgm:prSet phldr="1"/>
        </dgm:pt>
        <dgm:pt modelId="11">
          <dgm:prSet phldr="1"/>
        </dgm:pt>
        <dgm:pt modelId="12">
          <dgm:prSet phldr="1"/>
        </dgm:pt>
      </dgm:ptLst>
      <dgm:cxnLst>
        <dgm:cxn modelId="1" srcId="0" destId="10" srcOrd="0" destOrd="0"/>
        <dgm:cxn modelId="2" srcId="10" destId="11" srcOrd="0" destOrd="0"/>
        <dgm:cxn modelId="3" srcId="10" destId="12" srcOrd="1"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Lst>
      <dgm:cxnLst>
        <dgm:cxn modelId="1" srcId="0" destId="10" srcOrd="0" destOrd="0"/>
        <dgm:cxn modelId="2" srcId="10" destId="11" srcOrd="0" destOrd="0"/>
        <dgm:cxn modelId="3" srcId="10" destId="12" srcOrd="1" destOrd="0"/>
        <dgm:cxn modelId="4" srcId="10" destId="13" srcOrd="2" destOrd="0"/>
        <dgm:cxn modelId="5" srcId="10" destId="14" srcOrd="3" destOrd="0"/>
      </dgm:cxnLst>
      <dgm:bg/>
      <dgm:whole/>
    </dgm:dataModel>
  </dgm:clrData>
  <dgm:layoutNode name="Name0">
    <dgm:varLst>
      <dgm:chMax val="1"/>
      <dgm:chPref val="1"/>
      <dgm:dir/>
      <dgm:resizeHandles/>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l" for="ch" forName="Accent" refType="w" fact="0"/>
              <dgm:constr type="t" for="ch" forName="Accent" refType="h" fact="0"/>
              <dgm:constr type="w" for="ch" forName="Accent" refType="w" fact="0.6747"/>
              <dgm:constr type="h" for="ch" forName="Accent" refType="h"/>
              <dgm:constr type="l" for="ch" forName="Child1" refType="w" fact="0.76"/>
              <dgm:constr type="t" for="ch" forName="Child1" refType="h" fact="0.3739"/>
              <dgm:constr type="w" for="ch" forName="Child1" refType="w" fact="0.24"/>
              <dgm:constr type="h" for="ch" forName="Child1" refType="h" fact="0.255"/>
              <dgm:constr type="l" for="ch" forName="Parent" refType="w" fact="0.1726"/>
              <dgm:constr type="t" for="ch" forName="Parent" refType="h" fact="0.2646"/>
              <dgm:constr type="w" for="ch" forName="Parent" refType="w" fact="0.3347"/>
              <dgm:constr type="h" for="ch" forName="Parent" refType="h" fact="0.4759"/>
              <dgm:constr type="l" for="ch" forName="Image1" refType="w" fact="0.5661"/>
              <dgm:constr type="t" for="ch" forName="Image1" refType="h" fact="0.3744"/>
              <dgm:constr type="w" for="ch" forName="Image1" refType="w" fact="0.1793"/>
              <dgm:constr type="h" for="ch" forName="Image1" refType="h" fact="0.255"/>
            </dgm:constrLst>
          </dgm:if>
          <dgm:if name="Name6"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 refType="w" fact="0"/>
              <dgm:constr type="t" for="ch" forName="Accent" refType="h" fact="0"/>
              <dgm:constr type="w" for="ch" forName="Accent" refType="w" fact="0.6946"/>
              <dgm:constr type="h" for="ch" forName="Accent" refType="h"/>
              <dgm:constr type="l" for="ch" forName="Parent" refType="w" fact="0.1777"/>
              <dgm:constr type="t" for="ch" forName="Parent" refType="h" fact="0.2646"/>
              <dgm:constr type="w" for="ch" forName="Parent" refType="w" fact="0.3446"/>
              <dgm:constr type="h" for="ch" forName="Parent" refType="h" fact="0.4759"/>
              <dgm:constr type="l" for="ch" forName="Image1" refType="w" fact="0.5531"/>
              <dgm:constr type="t" for="ch" forName="Image1" refType="h" fact="0.1585"/>
              <dgm:constr type="w" for="ch" forName="Image1" refType="w" fact="0.1846"/>
              <dgm:constr type="h" for="ch" forName="Image1" refType="h" fact="0.255"/>
              <dgm:constr type="l" for="ch" forName="Image2" refType="w" fact="0.5531"/>
              <dgm:constr type="t" for="ch" forName="Image2" refType="h" fact="0.5624"/>
              <dgm:constr type="w" for="ch" forName="Image2" refType="w" fact="0.1846"/>
              <dgm:constr type="h" for="ch" forName="Image2" refType="h" fact="0.255"/>
              <dgm:constr type="l" for="ch" forName="Child1" refType="w" fact="0.7529"/>
              <dgm:constr type="t" for="ch" forName="Child1" refType="h" fact="0.1618"/>
              <dgm:constr type="w" for="ch" forName="Child1" refType="w" fact="0.2471"/>
              <dgm:constr type="h" for="ch" forName="Child1" refType="h" fact="0.2468"/>
              <dgm:constr type="l" for="ch" forName="Child2" refType="w" fact="0.7529"/>
              <dgm:constr type="t" for="ch" forName="Child2" refType="h" fact="0.5657"/>
              <dgm:constr type="w" for="ch" forName="Child2" refType="w" fact="0.2471"/>
              <dgm:constr type="h" for="ch" forName="Child2" refType="h" fact="0.2468"/>
            </dgm:constrLst>
          </dgm:if>
          <dgm:if name="Name7"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 refType="w" fact="0"/>
              <dgm:constr type="t" for="ch" forName="Accent" refType="h" fact="0"/>
              <dgm:constr type="w" for="ch" forName="Accent" refType="w" fact="0.6747"/>
              <dgm:constr type="h" for="ch" forName="Accent" refType="h"/>
              <dgm:constr type="l" for="ch" forName="Parent" refType="w" fact="0.1726"/>
              <dgm:constr type="t" for="ch" forName="Parent" refType="h" fact="0.2646"/>
              <dgm:constr type="w" for="ch" forName="Parent" refType="w" fact="0.3347"/>
              <dgm:constr type="h" for="ch" forName="Parent" refType="h" fact="0.4759"/>
              <dgm:constr type="l" for="ch" forName="Image1" refType="w" fact="0.4968"/>
              <dgm:constr type="t" for="ch" forName="Image1" refType="h" fact="0.0843"/>
              <dgm:constr type="w" for="ch" forName="Image1" refType="w" fact="0.1793"/>
              <dgm:constr type="h" for="ch" forName="Image1" refType="h" fact="0.255"/>
              <dgm:constr type="l" for="ch" forName="Image2" refType="w" fact="0.5661"/>
              <dgm:constr type="t" for="ch" forName="Image2" refType="h" fact="0.3744"/>
              <dgm:constr type="w" for="ch" forName="Image2" refType="w" fact="0.1793"/>
              <dgm:constr type="h" for="ch" forName="Image2" refType="h" fact="0.255"/>
              <dgm:constr type="l" for="ch" forName="Image3" refType="w" fact="0.4968"/>
              <dgm:constr type="t" for="ch" forName="Image3" refType="h" fact="0.6686"/>
              <dgm:constr type="w" for="ch" forName="Image3" refType="w" fact="0.1793"/>
              <dgm:constr type="h" for="ch" forName="Image3" refType="h" fact="0.255"/>
              <dgm:constr type="l" for="ch" forName="Child1" refType="w" fact="0.6897"/>
              <dgm:constr type="t" for="ch" forName="Child1" refType="h" fact="0.0884"/>
              <dgm:constr type="w" for="ch" forName="Child1" refType="w" fact="0.24"/>
              <dgm:constr type="h" for="ch" forName="Child1" refType="h" fact="0.2468"/>
              <dgm:constr type="l" for="ch" forName="Child2" refType="w" fact="0.76"/>
              <dgm:constr type="t" for="ch" forName="Child2" refType="h" fact="0.378"/>
              <dgm:constr type="w" for="ch" forName="Child2" refType="w" fact="0.24"/>
              <dgm:constr type="h" for="ch" forName="Child2" refType="h" fact="0.2468"/>
              <dgm:constr type="l" for="ch" forName="Child3" refType="w" fact="0.6897"/>
              <dgm:constr type="t" for="ch" forName="Child3" refType="h" fact="0.6738"/>
              <dgm:constr type="w" for="ch" forName="Child3" refType="w" fact="0.24"/>
              <dgm:constr type="h" for="ch" forName="Child3" refType="h" fact="0.2468"/>
            </dgm:constrLst>
          </dgm:if>
          <dgm:else name="Name8">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 refType="w" fact="0"/>
              <dgm:constr type="t" for="ch" forName="Accent" refType="h" fact="0.0361"/>
              <dgm:constr type="w" for="ch" forName="Accent" refType="w" fact="0.6865"/>
              <dgm:constr type="h" for="ch" forName="Accent" refType="h" fact="0.9197"/>
              <dgm:constr type="l" for="ch" forName="Parent" refType="w" fact="0.1756"/>
              <dgm:constr type="t" for="ch" forName="Parent" refType="h" fact="0.2795"/>
              <dgm:constr type="w" for="ch" forName="Parent" refType="w" fact="0.3406"/>
              <dgm:constr type="h" for="ch" forName="Parent" refType="h" fact="0.4377"/>
              <dgm:constr type="l" for="ch" forName="Image1" refType="w" fact="0.425"/>
              <dgm:constr type="t" for="ch" forName="Image1" refType="h" fact="0"/>
              <dgm:constr type="w" for="ch" forName="Image1" refType="w" fact="0.1825"/>
              <dgm:constr type="h" for="ch" forName="Image1" refType="h" fact="0.2345"/>
              <dgm:constr type="l" for="ch" forName="Image2" refType="w" fact="0.5598"/>
              <dgm:constr type="t" for="ch" forName="Image2" refType="h" fact="0.2184"/>
              <dgm:constr type="w" for="ch" forName="Image2" refType="w" fact="0.1825"/>
              <dgm:constr type="h" for="ch" forName="Image2" refType="h" fact="0.2345"/>
              <dgm:constr type="l" for="ch" forName="Image3" refType="w" fact="0.5591"/>
              <dgm:constr type="t" for="ch" forName="Image3" refType="h" fact="0.5395"/>
              <dgm:constr type="w" for="ch" forName="Image3" refType="w" fact="0.1825"/>
              <dgm:constr type="h" for="ch" forName="Image3" refType="h" fact="0.2345"/>
              <dgm:constr type="l" for="ch" forName="Image4" refType="w" fact="0.425"/>
              <dgm:constr type="t" for="ch" forName="Image4" refType="h" fact="0.7655"/>
              <dgm:constr type="w" for="ch" forName="Image4" refType="w" fact="0.1825"/>
              <dgm:constr type="h" for="ch" forName="Image4" refType="h" fact="0.2345"/>
              <dgm:constr type="l" for="ch" forName="Child1" refType="w" fact="0.6214"/>
              <dgm:constr type="t" for="ch" forName="Child1" refType="h" fact="0.003"/>
              <dgm:constr type="w" for="ch" forName="Child1" refType="w" fact="0.2443"/>
              <dgm:constr type="h" for="ch" forName="Child1" refType="h" fact="0.227"/>
              <dgm:constr type="l" for="ch" forName="Child2" refType="w" fact="0.7557"/>
              <dgm:constr type="t" for="ch" forName="Child2" refType="h" fact="0.2225"/>
              <dgm:constr type="w" for="ch" forName="Child2" refType="w" fact="0.2443"/>
              <dgm:constr type="h" for="ch" forName="Child2" refType="h" fact="0.227"/>
              <dgm:constr type="l" for="ch" forName="Child3" refType="w" fact="0.7557"/>
              <dgm:constr type="t" for="ch" forName="Child3" refType="h" fact="0.5433"/>
              <dgm:constr type="w" for="ch" forName="Child3" refType="w" fact="0.2443"/>
              <dgm:constr type="h" for="ch" forName="Child3" refType="h" fact="0.227"/>
              <dgm:constr type="l" for="ch" forName="Child4" refType="w" fact="0.6214"/>
              <dgm:constr type="t" for="ch" forName="Child4" refType="h" fact="0.7703"/>
              <dgm:constr type="w" for="ch" forName="Child4" refType="w" fact="0.2443"/>
              <dgm:constr type="h" for="ch" forName="Child4" refType="h" fact="0.227"/>
            </dgm:constrLst>
          </dgm:else>
        </dgm:choose>
      </dgm:if>
      <dgm:else name="Name9">
        <dgm:choose name="Name10">
          <dgm:if name="Name11"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2"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r" for="ch" forName="Accent" refType="w"/>
              <dgm:constr type="t" for="ch" forName="Accent" refType="h" fact="0"/>
              <dgm:constr type="w" for="ch" forName="Accent" refType="w" fact="0.6747"/>
              <dgm:constr type="h" for="ch" forName="Accent" refType="h"/>
              <dgm:constr type="r" for="ch" forName="Child1" refType="w" fact="0.24"/>
              <dgm:constr type="t" for="ch" forName="Child1" refType="h" fact="0.3739"/>
              <dgm:constr type="w" for="ch" forName="Child1" refType="w" fact="0.24"/>
              <dgm:constr type="h" for="ch" forName="Child1" refType="h" fact="0.255"/>
              <dgm:constr type="r" for="ch" forName="Parent" refType="w" fact="0.8274"/>
              <dgm:constr type="t" for="ch" forName="Parent" refType="h" fact="0.2646"/>
              <dgm:constr type="w" for="ch" forName="Parent" refType="w" fact="0.3347"/>
              <dgm:constr type="h" for="ch" forName="Parent" refType="h" fact="0.4759"/>
              <dgm:constr type="r" for="ch" forName="Image1" refType="w" fact="0.4339"/>
              <dgm:constr type="t" for="ch" forName="Image1" refType="h" fact="0.3744"/>
              <dgm:constr type="w" for="ch" forName="Image1" refType="w" fact="0.1793"/>
              <dgm:constr type="h" for="ch" forName="Image1" refType="h" fact="0.255"/>
            </dgm:constrLst>
          </dgm:if>
          <dgm:if name="Name13"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 refType="w"/>
              <dgm:constr type="t" for="ch" forName="Accent" refType="h" fact="0"/>
              <dgm:constr type="w" for="ch" forName="Accent" refType="w" fact="0.6946"/>
              <dgm:constr type="h" for="ch" forName="Accent" refType="h"/>
              <dgm:constr type="r" for="ch" forName="Parent" refType="w" fact="0.8223"/>
              <dgm:constr type="t" for="ch" forName="Parent" refType="h" fact="0.2646"/>
              <dgm:constr type="w" for="ch" forName="Parent" refType="w" fact="0.3446"/>
              <dgm:constr type="h" for="ch" forName="Parent" refType="h" fact="0.4759"/>
              <dgm:constr type="r" for="ch" forName="Image1" refType="w" fact="0.4469"/>
              <dgm:constr type="t" for="ch" forName="Image1" refType="h" fact="0.1585"/>
              <dgm:constr type="w" for="ch" forName="Image1" refType="w" fact="0.1846"/>
              <dgm:constr type="h" for="ch" forName="Image1" refType="h" fact="0.255"/>
              <dgm:constr type="r" for="ch" forName="Image2" refType="w" fact="0.4469"/>
              <dgm:constr type="t" for="ch" forName="Image2" refType="h" fact="0.5624"/>
              <dgm:constr type="w" for="ch" forName="Image2" refType="w" fact="0.1846"/>
              <dgm:constr type="h" for="ch" forName="Image2" refType="h" fact="0.255"/>
              <dgm:constr type="r" for="ch" forName="Child1" refType="w" fact="0.2471"/>
              <dgm:constr type="t" for="ch" forName="Child1" refType="h" fact="0.1618"/>
              <dgm:constr type="w" for="ch" forName="Child1" refType="w" fact="0.2471"/>
              <dgm:constr type="h" for="ch" forName="Child1" refType="h" fact="0.2468"/>
              <dgm:constr type="r" for="ch" forName="Child2" refType="w" fact="0.2471"/>
              <dgm:constr type="t" for="ch" forName="Child2" refType="h" fact="0.5657"/>
              <dgm:constr type="w" for="ch" forName="Child2" refType="w" fact="0.2471"/>
              <dgm:constr type="h" for="ch" forName="Child2" refType="h" fact="0.2468"/>
            </dgm:constrLst>
          </dgm:if>
          <dgm:if name="Name14"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 refType="w"/>
              <dgm:constr type="t" for="ch" forName="Accent" refType="h" fact="0"/>
              <dgm:constr type="w" for="ch" forName="Accent" refType="w" fact="0.6747"/>
              <dgm:constr type="h" for="ch" forName="Accent" refType="h"/>
              <dgm:constr type="r" for="ch" forName="Parent" refType="w" fact="0.8274"/>
              <dgm:constr type="t" for="ch" forName="Parent" refType="h" fact="0.2646"/>
              <dgm:constr type="w" for="ch" forName="Parent" refType="w" fact="0.3347"/>
              <dgm:constr type="h" for="ch" forName="Parent" refType="h" fact="0.4759"/>
              <dgm:constr type="r" for="ch" forName="Image1" refType="w" fact="0.5032"/>
              <dgm:constr type="t" for="ch" forName="Image1" refType="h" fact="0.0843"/>
              <dgm:constr type="w" for="ch" forName="Image1" refType="w" fact="0.1793"/>
              <dgm:constr type="h" for="ch" forName="Image1" refType="h" fact="0.255"/>
              <dgm:constr type="r" for="ch" forName="Image2" refType="w" fact="0.4339"/>
              <dgm:constr type="t" for="ch" forName="Image2" refType="h" fact="0.3744"/>
              <dgm:constr type="w" for="ch" forName="Image2" refType="w" fact="0.1793"/>
              <dgm:constr type="h" for="ch" forName="Image2" refType="h" fact="0.255"/>
              <dgm:constr type="r" for="ch" forName="Image3" refType="w" fact="0.5032"/>
              <dgm:constr type="t" for="ch" forName="Image3" refType="h" fact="0.6686"/>
              <dgm:constr type="w" for="ch" forName="Image3" refType="w" fact="0.1793"/>
              <dgm:constr type="h" for="ch" forName="Image3" refType="h" fact="0.255"/>
              <dgm:constr type="r" for="ch" forName="Child1" refType="w" fact="0.3103"/>
              <dgm:constr type="t" for="ch" forName="Child1" refType="h" fact="0.0884"/>
              <dgm:constr type="w" for="ch" forName="Child1" refType="w" fact="0.24"/>
              <dgm:constr type="h" for="ch" forName="Child1" refType="h" fact="0.2468"/>
              <dgm:constr type="r" for="ch" forName="Child2" refType="w" fact="0.24"/>
              <dgm:constr type="t" for="ch" forName="Child2" refType="h" fact="0.378"/>
              <dgm:constr type="w" for="ch" forName="Child2" refType="w" fact="0.24"/>
              <dgm:constr type="h" for="ch" forName="Child2" refType="h" fact="0.2468"/>
              <dgm:constr type="r" for="ch" forName="Child3" refType="w" fact="0.3103"/>
              <dgm:constr type="t" for="ch" forName="Child3" refType="h" fact="0.6738"/>
              <dgm:constr type="w" for="ch" forName="Child3" refType="w" fact="0.24"/>
              <dgm:constr type="h" for="ch" forName="Child3" refType="h" fact="0.2468"/>
            </dgm:constrLst>
          </dgm:if>
          <dgm:else name="Name15">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 refType="w"/>
              <dgm:constr type="t" for="ch" forName="Accent" refType="h" fact="0.0361"/>
              <dgm:constr type="w" for="ch" forName="Accent" refType="w" fact="0.6865"/>
              <dgm:constr type="h" for="ch" forName="Accent" refType="h" fact="0.9197"/>
              <dgm:constr type="r" for="ch" forName="Parent" refType="w" fact="0.8244"/>
              <dgm:constr type="t" for="ch" forName="Parent" refType="h" fact="0.2795"/>
              <dgm:constr type="w" for="ch" forName="Parent" refType="w" fact="0.3406"/>
              <dgm:constr type="h" for="ch" forName="Parent" refType="h" fact="0.4377"/>
              <dgm:constr type="r" for="ch" forName="Image1" refType="w" fact="0.575"/>
              <dgm:constr type="t" for="ch" forName="Image1" refType="h" fact="0"/>
              <dgm:constr type="w" for="ch" forName="Image1" refType="w" fact="0.1825"/>
              <dgm:constr type="h" for="ch" forName="Image1" refType="h" fact="0.2345"/>
              <dgm:constr type="r" for="ch" forName="Image2" refType="w" fact="0.4402"/>
              <dgm:constr type="t" for="ch" forName="Image2" refType="h" fact="0.2184"/>
              <dgm:constr type="w" for="ch" forName="Image2" refType="w" fact="0.1825"/>
              <dgm:constr type="h" for="ch" forName="Image2" refType="h" fact="0.2345"/>
              <dgm:constr type="r" for="ch" forName="Image3" refType="w" fact="0.4409"/>
              <dgm:constr type="t" for="ch" forName="Image3" refType="h" fact="0.5395"/>
              <dgm:constr type="w" for="ch" forName="Image3" refType="w" fact="0.1825"/>
              <dgm:constr type="h" for="ch" forName="Image3" refType="h" fact="0.2345"/>
              <dgm:constr type="r" for="ch" forName="Image4" refType="w" fact="0.575"/>
              <dgm:constr type="t" for="ch" forName="Image4" refType="h" fact="0.7655"/>
              <dgm:constr type="w" for="ch" forName="Image4" refType="w" fact="0.1825"/>
              <dgm:constr type="h" for="ch" forName="Image4" refType="h" fact="0.2345"/>
              <dgm:constr type="r" for="ch" forName="Child1" refType="w" fact="0.3786"/>
              <dgm:constr type="t" for="ch" forName="Child1" refType="h" fact="0.003"/>
              <dgm:constr type="w" for="ch" forName="Child1" refType="w" fact="0.2443"/>
              <dgm:constr type="h" for="ch" forName="Child1" refType="h" fact="0.227"/>
              <dgm:constr type="r" for="ch" forName="Child2" refType="w" fact="0.2443"/>
              <dgm:constr type="t" for="ch" forName="Child2" refType="h" fact="0.2225"/>
              <dgm:constr type="w" for="ch" forName="Child2" refType="w" fact="0.2443"/>
              <dgm:constr type="h" for="ch" forName="Child2" refType="h" fact="0.227"/>
              <dgm:constr type="r" for="ch" forName="Child3" refType="w" fact="0.2443"/>
              <dgm:constr type="t" for="ch" forName="Child3" refType="h" fact="0.5433"/>
              <dgm:constr type="w" for="ch" forName="Child3" refType="w" fact="0.2443"/>
              <dgm:constr type="h" for="ch" forName="Child3" refType="h" fact="0.227"/>
              <dgm:constr type="r" for="ch" forName="Child4" refType="w" fact="0.3786"/>
              <dgm:constr type="t" for="ch" forName="Child4" refType="h" fact="0.7703"/>
              <dgm:constr type="w" for="ch" forName="Child4" refType="w" fact="0.2443"/>
              <dgm:constr type="h" for="ch" forName="Child4" refType="h" fact="0.227"/>
            </dgm:constrLst>
          </dgm:else>
        </dgm:choose>
      </dgm:else>
    </dgm:choose>
    <dgm:forEach name="wrapper" axis="self" ptType="parTrans">
      <dgm:forEach name="ImageRepeat" axis="self">
        <dgm:layoutNode name="Image" styleLbl="fgImgPlace1">
          <dgm:alg type="sp"/>
          <dgm:shape xmlns:r="http://schemas.openxmlformats.org/officeDocument/2006/relationships" type="ellipse" r:blip="" blipPhldr="1">
            <dgm:adjLst/>
          </dgm:shape>
          <dgm:presOf/>
        </dgm:layoutNode>
      </dgm:forEach>
    </dgm:forEach>
    <dgm:forEach name="Name16" axis="ch" ptType="node" cnt="1">
      <dgm:layoutNode name="Parent" styleLbl="node1">
        <dgm:varLst>
          <dgm:chMax val="4"/>
          <dgm:chPref val="3"/>
        </dgm:varLst>
        <dgm:alg type="tx"/>
        <dgm:shape xmlns:r="http://schemas.openxmlformats.org/officeDocument/2006/relationships" type="ellipse"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7" axis="ch ch" ptType="node node" st="1 1" cnt="1 1">
      <dgm:layoutNode name="Accent" styleLbl="node1">
        <dgm:alg type="sp"/>
        <dgm:choose name="Name18">
          <dgm:if name="Name19" func="var" arg="dir" op="equ" val="norm">
            <dgm:choose name="Name20">
              <dgm:if name="Name21" axis="followSib" ptType="node" func="cnt" op="equ" val="0">
                <dgm:shape xmlns:r="http://schemas.openxmlformats.org/officeDocument/2006/relationships" type="blockArc" r:blip="">
                  <dgm:adjLst>
                    <dgm:adj idx="1" val="-49.0368"/>
                    <dgm:adj idx="2" val="49.4265"/>
                    <dgm:adj idx="3" val="0.0564"/>
                  </dgm:adjLst>
                </dgm:shape>
              </dgm:if>
              <dgm:if name="Name22" axis="followSib" ptType="node" func="cnt" op="equ" val="1">
                <dgm:shape xmlns:r="http://schemas.openxmlformats.org/officeDocument/2006/relationships" type="blockArc" r:blip="">
                  <dgm:adjLst>
                    <dgm:adj idx="1" val="-64.2028"/>
                    <dgm:adj idx="2" val="64.5456"/>
                    <dgm:adj idx="3" val="0.0558"/>
                  </dgm:adjLst>
                </dgm:shape>
              </dgm:if>
              <dgm:if name="Name23" axis="followSib" ptType="node" func="cnt" op="equ" val="2">
                <dgm:shape xmlns:r="http://schemas.openxmlformats.org/officeDocument/2006/relationships" type="blockArc" r:blip="">
                  <dgm:adjLst>
                    <dgm:adj idx="1" val="-67.8702"/>
                    <dgm:adj idx="2" val="68.6519"/>
                    <dgm:adj idx="3" val="0.0575"/>
                  </dgm:adjLst>
                </dgm:shape>
              </dgm:if>
              <dgm:else name="Name24">
                <dgm:shape xmlns:r="http://schemas.openxmlformats.org/officeDocument/2006/relationships" type="blockArc" r:blip="">
                  <dgm:adjLst>
                    <dgm:adj idx="1" val="-84.8426"/>
                    <dgm:adj idx="2" val="84.8009"/>
                    <dgm:adj idx="3" val="0.0524"/>
                  </dgm:adjLst>
                </dgm:shape>
              </dgm:else>
            </dgm:choose>
          </dgm:if>
          <dgm:else name="Name25">
            <dgm:choose name="Name26">
              <dgm:if name="Name27" axis="followSib" ptType="node" func="cnt" op="equ" val="0">
                <dgm:shape xmlns:r="http://schemas.openxmlformats.org/officeDocument/2006/relationships" rot="180" type="blockArc" r:blip="">
                  <dgm:adjLst>
                    <dgm:adj idx="1" val="-49.0368"/>
                    <dgm:adj idx="2" val="49.4265"/>
                    <dgm:adj idx="3" val="0.0564"/>
                  </dgm:adjLst>
                </dgm:shape>
              </dgm:if>
              <dgm:if name="Name28" axis="followSib" ptType="node" func="cnt" op="equ" val="1">
                <dgm:shape xmlns:r="http://schemas.openxmlformats.org/officeDocument/2006/relationships" rot="180" type="blockArc" r:blip="">
                  <dgm:adjLst>
                    <dgm:adj idx="1" val="-64.2028"/>
                    <dgm:adj idx="2" val="64.5456"/>
                    <dgm:adj idx="3" val="0.0558"/>
                  </dgm:adjLst>
                </dgm:shape>
              </dgm:if>
              <dgm:if name="Name29" axis="followSib" ptType="node" func="cnt" op="equ" val="2">
                <dgm:shape xmlns:r="http://schemas.openxmlformats.org/officeDocument/2006/relationships" rot="180" type="blockArc" r:blip="">
                  <dgm:adjLst>
                    <dgm:adj idx="1" val="-67.8702"/>
                    <dgm:adj idx="2" val="68.6519"/>
                    <dgm:adj idx="3" val="0.0575"/>
                  </dgm:adjLst>
                </dgm:shape>
              </dgm:if>
              <dgm:else name="Name30">
                <dgm:shape xmlns:r="http://schemas.openxmlformats.org/officeDocument/2006/relationships" rot="180" type="blockArc" r:blip="">
                  <dgm:adjLst>
                    <dgm:adj idx="1" val="-84.8426"/>
                    <dgm:adj idx="2" val="84.8009"/>
                    <dgm:adj idx="3" val="0.0524"/>
                  </dgm:adjLst>
                </dgm:shape>
              </dgm:else>
            </dgm:choose>
          </dgm:else>
        </dgm:choose>
        <dgm:presOf/>
      </dgm:layoutNode>
      <dgm:layoutNode name="Image1" styleLbl="fgImgPlace1">
        <dgm:alg type="sp"/>
        <dgm:shape xmlns:r="http://schemas.openxmlformats.org/officeDocument/2006/relationships" type="ellipse" r:blip="" blipPhldr="1">
          <dgm:adjLst/>
        </dgm:shape>
        <dgm:presOf/>
      </dgm:layoutNode>
      <dgm:layoutNode name="Child1" styleLbl="revTx">
        <dgm:varLst>
          <dgm:chMax val="0"/>
          <dgm:chPref val="0"/>
          <dgm:bulletEnabled val="1"/>
        </dgm:varLst>
        <dgm:choose name="Name31">
          <dgm:if name="Name32" func="var" arg="dir" op="equ" val="norm">
            <dgm:alg type="tx">
              <dgm:param type="parTxLTRAlign" val="l"/>
              <dgm:param type="shpTxLTRAlignCh" val="l"/>
              <dgm:param type="parTxRTLAlign" val="l"/>
              <dgm:param type="shpTxRTLAlignCh" val="l"/>
              <dgm:param type="lnSpAfParP" val="10"/>
            </dgm:alg>
          </dgm:if>
          <dgm:else name="Name3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4" axis="ch ch" ptType="node node" st="1 2" cnt="1 1">
      <dgm:layoutNode name="Image2">
        <dgm:alg type="sp"/>
        <dgm:shape xmlns:r="http://schemas.openxmlformats.org/officeDocument/2006/relationships" r:blip="">
          <dgm:adjLst/>
        </dgm:shape>
        <dgm:presOf/>
        <dgm:constrLst/>
        <dgm:forEach name="Name35" ref="ImageRepeat"/>
      </dgm:layoutNode>
      <dgm:layoutNode name="Child2" styleLbl="revTx">
        <dgm:varLst>
          <dgm:chMax val="0"/>
          <dgm:chPref val="0"/>
          <dgm:bulletEnabled val="1"/>
        </dgm:varLst>
        <dgm:choose name="Name36">
          <dgm:if name="Name37" func="var" arg="dir" op="equ" val="norm">
            <dgm:alg type="tx">
              <dgm:param type="parTxLTRAlign" val="l"/>
              <dgm:param type="shpTxLTRAlignCh" val="l"/>
              <dgm:param type="parTxRTLAlign" val="l"/>
              <dgm:param type="shpTxRTLAlignCh" val="l"/>
              <dgm:param type="lnSpAfParP" val="10"/>
            </dgm:alg>
          </dgm:if>
          <dgm:else name="Name3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9" axis="ch ch" ptType="node node" st="1 3" cnt="1 1">
      <dgm:layoutNode name="Image3">
        <dgm:alg type="sp"/>
        <dgm:shape xmlns:r="http://schemas.openxmlformats.org/officeDocument/2006/relationships" r:blip="">
          <dgm:adjLst/>
        </dgm:shape>
        <dgm:presOf/>
        <dgm:constrLst/>
        <dgm:forEach name="Name40" ref="ImageRepeat"/>
      </dgm:layoutNode>
      <dgm:layoutNode name="Child3" styleLbl="revTx">
        <dgm:varLst>
          <dgm:chMax val="0"/>
          <dgm:chPref val="0"/>
          <dgm:bulletEnabled val="1"/>
        </dgm:varLst>
        <dgm:choose name="Name41">
          <dgm:if name="Name42" func="var" arg="dir" op="equ" val="norm">
            <dgm:alg type="tx">
              <dgm:param type="parTxLTRAlign" val="l"/>
              <dgm:param type="shpTxLTRAlignCh" val="l"/>
              <dgm:param type="parTxRTLAlign" val="l"/>
              <dgm:param type="shpTxRTLAlignCh" val="l"/>
              <dgm:param type="lnSpAfParP" val="10"/>
            </dgm:alg>
          </dgm:if>
          <dgm:else name="Name4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4" axis="ch ch" ptType="node node" st="1 4" cnt="1 1">
      <dgm:layoutNode name="Image4">
        <dgm:alg type="sp"/>
        <dgm:shape xmlns:r="http://schemas.openxmlformats.org/officeDocument/2006/relationships" r:blip="">
          <dgm:adjLst/>
        </dgm:shape>
        <dgm:presOf/>
        <dgm:constrLst/>
        <dgm:forEach name="Name45" ref="ImageRepeat"/>
      </dgm:layoutNode>
      <dgm:layoutNode name="Child4" styleLbl="revTx">
        <dgm:varLst>
          <dgm:chMax val="0"/>
          <dgm:chPref val="0"/>
          <dgm:bulletEnabled val="1"/>
        </dgm:varLst>
        <dgm:choose name="Name46">
          <dgm:if name="Name47" func="var" arg="dir" op="equ" val="norm">
            <dgm:alg type="tx">
              <dgm:param type="parTxLTRAlign" val="l"/>
              <dgm:param type="shpTxLTRAlignCh" val="l"/>
              <dgm:param type="parTxRTLAlign" val="l"/>
              <dgm:param type="shpTxRTLAlignCh" val="l"/>
              <dgm:param type="lnSpAfParP" val="10"/>
            </dgm:alg>
          </dgm:if>
          <dgm:else name="Name4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11/layout/RadialPictureList#1">
  <dgm:title val="射线图片列表"/>
  <dgm:desc val="用于显示与中心观点的关系。级别 1 形状包含文本，所有级别 2 形状包含一张图片和对应文本。限制为四个级别 2 图片。不使用的图片不出现，但是在切换版式后仍然可用。非常适合于少量级别 2 文本。"/>
  <dgm:catLst>
    <dgm:cat type="picture" pri="2500"/>
    <dgm:cat type="officeonline" pri="2500"/>
  </dgm:catLst>
  <dgm:samp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ampData>
  <dgm:styleData>
    <dgm:dataModel>
      <dgm:ptLst>
        <dgm:pt modelId="0" type="doc"/>
        <dgm:pt modelId="10">
          <dgm:prSet phldr="1"/>
        </dgm:pt>
        <dgm:pt modelId="11">
          <dgm:prSet phldr="1"/>
        </dgm:pt>
        <dgm:pt modelId="12">
          <dgm:prSet phldr="1"/>
        </dgm:pt>
      </dgm:ptLst>
      <dgm:cxnLst>
        <dgm:cxn modelId="1" srcId="0" destId="10" srcOrd="0" destOrd="0"/>
        <dgm:cxn modelId="2" srcId="10" destId="11" srcOrd="0" destOrd="0"/>
        <dgm:cxn modelId="3" srcId="10" destId="12" srcOrd="1"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Lst>
      <dgm:cxnLst>
        <dgm:cxn modelId="1" srcId="0" destId="10" srcOrd="0" destOrd="0"/>
        <dgm:cxn modelId="2" srcId="10" destId="11" srcOrd="0" destOrd="0"/>
        <dgm:cxn modelId="3" srcId="10" destId="12" srcOrd="1" destOrd="0"/>
        <dgm:cxn modelId="4" srcId="10" destId="13" srcOrd="2" destOrd="0"/>
        <dgm:cxn modelId="5" srcId="10" destId="14" srcOrd="3" destOrd="0"/>
      </dgm:cxnLst>
      <dgm:bg/>
      <dgm:whole/>
    </dgm:dataModel>
  </dgm:clrData>
  <dgm:layoutNode name="Name0">
    <dgm:varLst>
      <dgm:chMax val="1"/>
      <dgm:chPref val="1"/>
      <dgm:dir/>
      <dgm:resizeHandles/>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l" for="ch" forName="Accent" refType="w" fact="0"/>
              <dgm:constr type="t" for="ch" forName="Accent" refType="h" fact="0"/>
              <dgm:constr type="w" for="ch" forName="Accent" refType="w" fact="0.6747"/>
              <dgm:constr type="h" for="ch" forName="Accent" refType="h"/>
              <dgm:constr type="l" for="ch" forName="Child1" refType="w" fact="0.76"/>
              <dgm:constr type="t" for="ch" forName="Child1" refType="h" fact="0.3739"/>
              <dgm:constr type="w" for="ch" forName="Child1" refType="w" fact="0.24"/>
              <dgm:constr type="h" for="ch" forName="Child1" refType="h" fact="0.255"/>
              <dgm:constr type="l" for="ch" forName="Parent" refType="w" fact="0.1726"/>
              <dgm:constr type="t" for="ch" forName="Parent" refType="h" fact="0.2646"/>
              <dgm:constr type="w" for="ch" forName="Parent" refType="w" fact="0.3347"/>
              <dgm:constr type="h" for="ch" forName="Parent" refType="h" fact="0.4759"/>
              <dgm:constr type="l" for="ch" forName="Image1" refType="w" fact="0.5661"/>
              <dgm:constr type="t" for="ch" forName="Image1" refType="h" fact="0.3744"/>
              <dgm:constr type="w" for="ch" forName="Image1" refType="w" fact="0.1793"/>
              <dgm:constr type="h" for="ch" forName="Image1" refType="h" fact="0.255"/>
            </dgm:constrLst>
          </dgm:if>
          <dgm:if name="Name6"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 refType="w" fact="0"/>
              <dgm:constr type="t" for="ch" forName="Accent" refType="h" fact="0"/>
              <dgm:constr type="w" for="ch" forName="Accent" refType="w" fact="0.6946"/>
              <dgm:constr type="h" for="ch" forName="Accent" refType="h"/>
              <dgm:constr type="l" for="ch" forName="Parent" refType="w" fact="0.1777"/>
              <dgm:constr type="t" for="ch" forName="Parent" refType="h" fact="0.2646"/>
              <dgm:constr type="w" for="ch" forName="Parent" refType="w" fact="0.3446"/>
              <dgm:constr type="h" for="ch" forName="Parent" refType="h" fact="0.4759"/>
              <dgm:constr type="l" for="ch" forName="Image1" refType="w" fact="0.5531"/>
              <dgm:constr type="t" for="ch" forName="Image1" refType="h" fact="0.1585"/>
              <dgm:constr type="w" for="ch" forName="Image1" refType="w" fact="0.1846"/>
              <dgm:constr type="h" for="ch" forName="Image1" refType="h" fact="0.255"/>
              <dgm:constr type="l" for="ch" forName="Image2" refType="w" fact="0.5531"/>
              <dgm:constr type="t" for="ch" forName="Image2" refType="h" fact="0.5624"/>
              <dgm:constr type="w" for="ch" forName="Image2" refType="w" fact="0.1846"/>
              <dgm:constr type="h" for="ch" forName="Image2" refType="h" fact="0.255"/>
              <dgm:constr type="l" for="ch" forName="Child1" refType="w" fact="0.7529"/>
              <dgm:constr type="t" for="ch" forName="Child1" refType="h" fact="0.1618"/>
              <dgm:constr type="w" for="ch" forName="Child1" refType="w" fact="0.2471"/>
              <dgm:constr type="h" for="ch" forName="Child1" refType="h" fact="0.2468"/>
              <dgm:constr type="l" for="ch" forName="Child2" refType="w" fact="0.7529"/>
              <dgm:constr type="t" for="ch" forName="Child2" refType="h" fact="0.5657"/>
              <dgm:constr type="w" for="ch" forName="Child2" refType="w" fact="0.2471"/>
              <dgm:constr type="h" for="ch" forName="Child2" refType="h" fact="0.2468"/>
            </dgm:constrLst>
          </dgm:if>
          <dgm:if name="Name7"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 refType="w" fact="0"/>
              <dgm:constr type="t" for="ch" forName="Accent" refType="h" fact="0"/>
              <dgm:constr type="w" for="ch" forName="Accent" refType="w" fact="0.6747"/>
              <dgm:constr type="h" for="ch" forName="Accent" refType="h"/>
              <dgm:constr type="l" for="ch" forName="Parent" refType="w" fact="0.1726"/>
              <dgm:constr type="t" for="ch" forName="Parent" refType="h" fact="0.2646"/>
              <dgm:constr type="w" for="ch" forName="Parent" refType="w" fact="0.3347"/>
              <dgm:constr type="h" for="ch" forName="Parent" refType="h" fact="0.4759"/>
              <dgm:constr type="l" for="ch" forName="Image1" refType="w" fact="0.4968"/>
              <dgm:constr type="t" for="ch" forName="Image1" refType="h" fact="0.0843"/>
              <dgm:constr type="w" for="ch" forName="Image1" refType="w" fact="0.1793"/>
              <dgm:constr type="h" for="ch" forName="Image1" refType="h" fact="0.255"/>
              <dgm:constr type="l" for="ch" forName="Image2" refType="w" fact="0.5661"/>
              <dgm:constr type="t" for="ch" forName="Image2" refType="h" fact="0.3744"/>
              <dgm:constr type="w" for="ch" forName="Image2" refType="w" fact="0.1793"/>
              <dgm:constr type="h" for="ch" forName="Image2" refType="h" fact="0.255"/>
              <dgm:constr type="l" for="ch" forName="Image3" refType="w" fact="0.4968"/>
              <dgm:constr type="t" for="ch" forName="Image3" refType="h" fact="0.6686"/>
              <dgm:constr type="w" for="ch" forName="Image3" refType="w" fact="0.1793"/>
              <dgm:constr type="h" for="ch" forName="Image3" refType="h" fact="0.255"/>
              <dgm:constr type="l" for="ch" forName="Child1" refType="w" fact="0.6897"/>
              <dgm:constr type="t" for="ch" forName="Child1" refType="h" fact="0.0884"/>
              <dgm:constr type="w" for="ch" forName="Child1" refType="w" fact="0.24"/>
              <dgm:constr type="h" for="ch" forName="Child1" refType="h" fact="0.2468"/>
              <dgm:constr type="l" for="ch" forName="Child2" refType="w" fact="0.76"/>
              <dgm:constr type="t" for="ch" forName="Child2" refType="h" fact="0.378"/>
              <dgm:constr type="w" for="ch" forName="Child2" refType="w" fact="0.24"/>
              <dgm:constr type="h" for="ch" forName="Child2" refType="h" fact="0.2468"/>
              <dgm:constr type="l" for="ch" forName="Child3" refType="w" fact="0.6897"/>
              <dgm:constr type="t" for="ch" forName="Child3" refType="h" fact="0.6738"/>
              <dgm:constr type="w" for="ch" forName="Child3" refType="w" fact="0.24"/>
              <dgm:constr type="h" for="ch" forName="Child3" refType="h" fact="0.2468"/>
            </dgm:constrLst>
          </dgm:if>
          <dgm:else name="Name8">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 refType="w" fact="0"/>
              <dgm:constr type="t" for="ch" forName="Accent" refType="h" fact="0.0361"/>
              <dgm:constr type="w" for="ch" forName="Accent" refType="w" fact="0.6865"/>
              <dgm:constr type="h" for="ch" forName="Accent" refType="h" fact="0.9197"/>
              <dgm:constr type="l" for="ch" forName="Parent" refType="w" fact="0.1756"/>
              <dgm:constr type="t" for="ch" forName="Parent" refType="h" fact="0.2795"/>
              <dgm:constr type="w" for="ch" forName="Parent" refType="w" fact="0.3406"/>
              <dgm:constr type="h" for="ch" forName="Parent" refType="h" fact="0.4377"/>
              <dgm:constr type="l" for="ch" forName="Image1" refType="w" fact="0.425"/>
              <dgm:constr type="t" for="ch" forName="Image1" refType="h" fact="0"/>
              <dgm:constr type="w" for="ch" forName="Image1" refType="w" fact="0.1825"/>
              <dgm:constr type="h" for="ch" forName="Image1" refType="h" fact="0.2345"/>
              <dgm:constr type="l" for="ch" forName="Image2" refType="w" fact="0.5598"/>
              <dgm:constr type="t" for="ch" forName="Image2" refType="h" fact="0.2184"/>
              <dgm:constr type="w" for="ch" forName="Image2" refType="w" fact="0.1825"/>
              <dgm:constr type="h" for="ch" forName="Image2" refType="h" fact="0.2345"/>
              <dgm:constr type="l" for="ch" forName="Image3" refType="w" fact="0.5591"/>
              <dgm:constr type="t" for="ch" forName="Image3" refType="h" fact="0.5395"/>
              <dgm:constr type="w" for="ch" forName="Image3" refType="w" fact="0.1825"/>
              <dgm:constr type="h" for="ch" forName="Image3" refType="h" fact="0.2345"/>
              <dgm:constr type="l" for="ch" forName="Image4" refType="w" fact="0.425"/>
              <dgm:constr type="t" for="ch" forName="Image4" refType="h" fact="0.7655"/>
              <dgm:constr type="w" for="ch" forName="Image4" refType="w" fact="0.1825"/>
              <dgm:constr type="h" for="ch" forName="Image4" refType="h" fact="0.2345"/>
              <dgm:constr type="l" for="ch" forName="Child1" refType="w" fact="0.6214"/>
              <dgm:constr type="t" for="ch" forName="Child1" refType="h" fact="0.003"/>
              <dgm:constr type="w" for="ch" forName="Child1" refType="w" fact="0.2443"/>
              <dgm:constr type="h" for="ch" forName="Child1" refType="h" fact="0.227"/>
              <dgm:constr type="l" for="ch" forName="Child2" refType="w" fact="0.7557"/>
              <dgm:constr type="t" for="ch" forName="Child2" refType="h" fact="0.2225"/>
              <dgm:constr type="w" for="ch" forName="Child2" refType="w" fact="0.2443"/>
              <dgm:constr type="h" for="ch" forName="Child2" refType="h" fact="0.227"/>
              <dgm:constr type="l" for="ch" forName="Child3" refType="w" fact="0.7557"/>
              <dgm:constr type="t" for="ch" forName="Child3" refType="h" fact="0.5433"/>
              <dgm:constr type="w" for="ch" forName="Child3" refType="w" fact="0.2443"/>
              <dgm:constr type="h" for="ch" forName="Child3" refType="h" fact="0.227"/>
              <dgm:constr type="l" for="ch" forName="Child4" refType="w" fact="0.6214"/>
              <dgm:constr type="t" for="ch" forName="Child4" refType="h" fact="0.7703"/>
              <dgm:constr type="w" for="ch" forName="Child4" refType="w" fact="0.2443"/>
              <dgm:constr type="h" for="ch" forName="Child4" refType="h" fact="0.227"/>
            </dgm:constrLst>
          </dgm:else>
        </dgm:choose>
      </dgm:if>
      <dgm:else name="Name9">
        <dgm:choose name="Name10">
          <dgm:if name="Name11"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2"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r" for="ch" forName="Accent" refType="w"/>
              <dgm:constr type="t" for="ch" forName="Accent" refType="h" fact="0"/>
              <dgm:constr type="w" for="ch" forName="Accent" refType="w" fact="0.6747"/>
              <dgm:constr type="h" for="ch" forName="Accent" refType="h"/>
              <dgm:constr type="r" for="ch" forName="Child1" refType="w" fact="0.24"/>
              <dgm:constr type="t" for="ch" forName="Child1" refType="h" fact="0.3739"/>
              <dgm:constr type="w" for="ch" forName="Child1" refType="w" fact="0.24"/>
              <dgm:constr type="h" for="ch" forName="Child1" refType="h" fact="0.255"/>
              <dgm:constr type="r" for="ch" forName="Parent" refType="w" fact="0.8274"/>
              <dgm:constr type="t" for="ch" forName="Parent" refType="h" fact="0.2646"/>
              <dgm:constr type="w" for="ch" forName="Parent" refType="w" fact="0.3347"/>
              <dgm:constr type="h" for="ch" forName="Parent" refType="h" fact="0.4759"/>
              <dgm:constr type="r" for="ch" forName="Image1" refType="w" fact="0.4339"/>
              <dgm:constr type="t" for="ch" forName="Image1" refType="h" fact="0.3744"/>
              <dgm:constr type="w" for="ch" forName="Image1" refType="w" fact="0.1793"/>
              <dgm:constr type="h" for="ch" forName="Image1" refType="h" fact="0.255"/>
            </dgm:constrLst>
          </dgm:if>
          <dgm:if name="Name13"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 refType="w"/>
              <dgm:constr type="t" for="ch" forName="Accent" refType="h" fact="0"/>
              <dgm:constr type="w" for="ch" forName="Accent" refType="w" fact="0.6946"/>
              <dgm:constr type="h" for="ch" forName="Accent" refType="h"/>
              <dgm:constr type="r" for="ch" forName="Parent" refType="w" fact="0.8223"/>
              <dgm:constr type="t" for="ch" forName="Parent" refType="h" fact="0.2646"/>
              <dgm:constr type="w" for="ch" forName="Parent" refType="w" fact="0.3446"/>
              <dgm:constr type="h" for="ch" forName="Parent" refType="h" fact="0.4759"/>
              <dgm:constr type="r" for="ch" forName="Image1" refType="w" fact="0.4469"/>
              <dgm:constr type="t" for="ch" forName="Image1" refType="h" fact="0.1585"/>
              <dgm:constr type="w" for="ch" forName="Image1" refType="w" fact="0.1846"/>
              <dgm:constr type="h" for="ch" forName="Image1" refType="h" fact="0.255"/>
              <dgm:constr type="r" for="ch" forName="Image2" refType="w" fact="0.4469"/>
              <dgm:constr type="t" for="ch" forName="Image2" refType="h" fact="0.5624"/>
              <dgm:constr type="w" for="ch" forName="Image2" refType="w" fact="0.1846"/>
              <dgm:constr type="h" for="ch" forName="Image2" refType="h" fact="0.255"/>
              <dgm:constr type="r" for="ch" forName="Child1" refType="w" fact="0.2471"/>
              <dgm:constr type="t" for="ch" forName="Child1" refType="h" fact="0.1618"/>
              <dgm:constr type="w" for="ch" forName="Child1" refType="w" fact="0.2471"/>
              <dgm:constr type="h" for="ch" forName="Child1" refType="h" fact="0.2468"/>
              <dgm:constr type="r" for="ch" forName="Child2" refType="w" fact="0.2471"/>
              <dgm:constr type="t" for="ch" forName="Child2" refType="h" fact="0.5657"/>
              <dgm:constr type="w" for="ch" forName="Child2" refType="w" fact="0.2471"/>
              <dgm:constr type="h" for="ch" forName="Child2" refType="h" fact="0.2468"/>
            </dgm:constrLst>
          </dgm:if>
          <dgm:if name="Name14"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 refType="w"/>
              <dgm:constr type="t" for="ch" forName="Accent" refType="h" fact="0"/>
              <dgm:constr type="w" for="ch" forName="Accent" refType="w" fact="0.6747"/>
              <dgm:constr type="h" for="ch" forName="Accent" refType="h"/>
              <dgm:constr type="r" for="ch" forName="Parent" refType="w" fact="0.8274"/>
              <dgm:constr type="t" for="ch" forName="Parent" refType="h" fact="0.2646"/>
              <dgm:constr type="w" for="ch" forName="Parent" refType="w" fact="0.3347"/>
              <dgm:constr type="h" for="ch" forName="Parent" refType="h" fact="0.4759"/>
              <dgm:constr type="r" for="ch" forName="Image1" refType="w" fact="0.5032"/>
              <dgm:constr type="t" for="ch" forName="Image1" refType="h" fact="0.0843"/>
              <dgm:constr type="w" for="ch" forName="Image1" refType="w" fact="0.1793"/>
              <dgm:constr type="h" for="ch" forName="Image1" refType="h" fact="0.255"/>
              <dgm:constr type="r" for="ch" forName="Image2" refType="w" fact="0.4339"/>
              <dgm:constr type="t" for="ch" forName="Image2" refType="h" fact="0.3744"/>
              <dgm:constr type="w" for="ch" forName="Image2" refType="w" fact="0.1793"/>
              <dgm:constr type="h" for="ch" forName="Image2" refType="h" fact="0.255"/>
              <dgm:constr type="r" for="ch" forName="Image3" refType="w" fact="0.5032"/>
              <dgm:constr type="t" for="ch" forName="Image3" refType="h" fact="0.6686"/>
              <dgm:constr type="w" for="ch" forName="Image3" refType="w" fact="0.1793"/>
              <dgm:constr type="h" for="ch" forName="Image3" refType="h" fact="0.255"/>
              <dgm:constr type="r" for="ch" forName="Child1" refType="w" fact="0.3103"/>
              <dgm:constr type="t" for="ch" forName="Child1" refType="h" fact="0.0884"/>
              <dgm:constr type="w" for="ch" forName="Child1" refType="w" fact="0.24"/>
              <dgm:constr type="h" for="ch" forName="Child1" refType="h" fact="0.2468"/>
              <dgm:constr type="r" for="ch" forName="Child2" refType="w" fact="0.24"/>
              <dgm:constr type="t" for="ch" forName="Child2" refType="h" fact="0.378"/>
              <dgm:constr type="w" for="ch" forName="Child2" refType="w" fact="0.24"/>
              <dgm:constr type="h" for="ch" forName="Child2" refType="h" fact="0.2468"/>
              <dgm:constr type="r" for="ch" forName="Child3" refType="w" fact="0.3103"/>
              <dgm:constr type="t" for="ch" forName="Child3" refType="h" fact="0.6738"/>
              <dgm:constr type="w" for="ch" forName="Child3" refType="w" fact="0.24"/>
              <dgm:constr type="h" for="ch" forName="Child3" refType="h" fact="0.2468"/>
            </dgm:constrLst>
          </dgm:if>
          <dgm:else name="Name15">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 refType="w"/>
              <dgm:constr type="t" for="ch" forName="Accent" refType="h" fact="0.0361"/>
              <dgm:constr type="w" for="ch" forName="Accent" refType="w" fact="0.6865"/>
              <dgm:constr type="h" for="ch" forName="Accent" refType="h" fact="0.9197"/>
              <dgm:constr type="r" for="ch" forName="Parent" refType="w" fact="0.8244"/>
              <dgm:constr type="t" for="ch" forName="Parent" refType="h" fact="0.2795"/>
              <dgm:constr type="w" for="ch" forName="Parent" refType="w" fact="0.3406"/>
              <dgm:constr type="h" for="ch" forName="Parent" refType="h" fact="0.4377"/>
              <dgm:constr type="r" for="ch" forName="Image1" refType="w" fact="0.575"/>
              <dgm:constr type="t" for="ch" forName="Image1" refType="h" fact="0"/>
              <dgm:constr type="w" for="ch" forName="Image1" refType="w" fact="0.1825"/>
              <dgm:constr type="h" for="ch" forName="Image1" refType="h" fact="0.2345"/>
              <dgm:constr type="r" for="ch" forName="Image2" refType="w" fact="0.4402"/>
              <dgm:constr type="t" for="ch" forName="Image2" refType="h" fact="0.2184"/>
              <dgm:constr type="w" for="ch" forName="Image2" refType="w" fact="0.1825"/>
              <dgm:constr type="h" for="ch" forName="Image2" refType="h" fact="0.2345"/>
              <dgm:constr type="r" for="ch" forName="Image3" refType="w" fact="0.4409"/>
              <dgm:constr type="t" for="ch" forName="Image3" refType="h" fact="0.5395"/>
              <dgm:constr type="w" for="ch" forName="Image3" refType="w" fact="0.1825"/>
              <dgm:constr type="h" for="ch" forName="Image3" refType="h" fact="0.2345"/>
              <dgm:constr type="r" for="ch" forName="Image4" refType="w" fact="0.575"/>
              <dgm:constr type="t" for="ch" forName="Image4" refType="h" fact="0.7655"/>
              <dgm:constr type="w" for="ch" forName="Image4" refType="w" fact="0.1825"/>
              <dgm:constr type="h" for="ch" forName="Image4" refType="h" fact="0.2345"/>
              <dgm:constr type="r" for="ch" forName="Child1" refType="w" fact="0.3786"/>
              <dgm:constr type="t" for="ch" forName="Child1" refType="h" fact="0.003"/>
              <dgm:constr type="w" for="ch" forName="Child1" refType="w" fact="0.2443"/>
              <dgm:constr type="h" for="ch" forName="Child1" refType="h" fact="0.227"/>
              <dgm:constr type="r" for="ch" forName="Child2" refType="w" fact="0.2443"/>
              <dgm:constr type="t" for="ch" forName="Child2" refType="h" fact="0.2225"/>
              <dgm:constr type="w" for="ch" forName="Child2" refType="w" fact="0.2443"/>
              <dgm:constr type="h" for="ch" forName="Child2" refType="h" fact="0.227"/>
              <dgm:constr type="r" for="ch" forName="Child3" refType="w" fact="0.2443"/>
              <dgm:constr type="t" for="ch" forName="Child3" refType="h" fact="0.5433"/>
              <dgm:constr type="w" for="ch" forName="Child3" refType="w" fact="0.2443"/>
              <dgm:constr type="h" for="ch" forName="Child3" refType="h" fact="0.227"/>
              <dgm:constr type="r" for="ch" forName="Child4" refType="w" fact="0.3786"/>
              <dgm:constr type="t" for="ch" forName="Child4" refType="h" fact="0.7703"/>
              <dgm:constr type="w" for="ch" forName="Child4" refType="w" fact="0.2443"/>
              <dgm:constr type="h" for="ch" forName="Child4" refType="h" fact="0.227"/>
            </dgm:constrLst>
          </dgm:else>
        </dgm:choose>
      </dgm:else>
    </dgm:choose>
    <dgm:forEach name="wrapper" axis="self" ptType="parTrans">
      <dgm:forEach name="ImageRepeat" axis="self">
        <dgm:layoutNode name="Image" styleLbl="fgImgPlace1">
          <dgm:alg type="sp"/>
          <dgm:shape xmlns:r="http://schemas.openxmlformats.org/officeDocument/2006/relationships" type="ellipse" r:blip="" blipPhldr="1">
            <dgm:adjLst/>
          </dgm:shape>
          <dgm:presOf/>
        </dgm:layoutNode>
      </dgm:forEach>
    </dgm:forEach>
    <dgm:forEach name="Name16" axis="ch" ptType="node" cnt="1">
      <dgm:layoutNode name="Parent" styleLbl="node1">
        <dgm:varLst>
          <dgm:chMax val="4"/>
          <dgm:chPref val="3"/>
        </dgm:varLst>
        <dgm:alg type="tx"/>
        <dgm:shape xmlns:r="http://schemas.openxmlformats.org/officeDocument/2006/relationships" type="ellipse"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7" axis="ch ch" ptType="node node" st="1 1" cnt="1 1">
      <dgm:layoutNode name="Accent" styleLbl="node1">
        <dgm:alg type="sp"/>
        <dgm:choose name="Name18">
          <dgm:if name="Name19" func="var" arg="dir" op="equ" val="norm">
            <dgm:choose name="Name20">
              <dgm:if name="Name21" axis="followSib" ptType="node" func="cnt" op="equ" val="0">
                <dgm:shape xmlns:r="http://schemas.openxmlformats.org/officeDocument/2006/relationships" type="blockArc" r:blip="">
                  <dgm:adjLst>
                    <dgm:adj idx="1" val="-49.0368"/>
                    <dgm:adj idx="2" val="49.4265"/>
                    <dgm:adj idx="3" val="0.0564"/>
                  </dgm:adjLst>
                </dgm:shape>
              </dgm:if>
              <dgm:if name="Name22" axis="followSib" ptType="node" func="cnt" op="equ" val="1">
                <dgm:shape xmlns:r="http://schemas.openxmlformats.org/officeDocument/2006/relationships" type="blockArc" r:blip="">
                  <dgm:adjLst>
                    <dgm:adj idx="1" val="-64.2028"/>
                    <dgm:adj idx="2" val="64.5456"/>
                    <dgm:adj idx="3" val="0.0558"/>
                  </dgm:adjLst>
                </dgm:shape>
              </dgm:if>
              <dgm:if name="Name23" axis="followSib" ptType="node" func="cnt" op="equ" val="2">
                <dgm:shape xmlns:r="http://schemas.openxmlformats.org/officeDocument/2006/relationships" type="blockArc" r:blip="">
                  <dgm:adjLst>
                    <dgm:adj idx="1" val="-67.8702"/>
                    <dgm:adj idx="2" val="68.6519"/>
                    <dgm:adj idx="3" val="0.0575"/>
                  </dgm:adjLst>
                </dgm:shape>
              </dgm:if>
              <dgm:else name="Name24">
                <dgm:shape xmlns:r="http://schemas.openxmlformats.org/officeDocument/2006/relationships" type="blockArc" r:blip="">
                  <dgm:adjLst>
                    <dgm:adj idx="1" val="-84.8426"/>
                    <dgm:adj idx="2" val="84.8009"/>
                    <dgm:adj idx="3" val="0.0524"/>
                  </dgm:adjLst>
                </dgm:shape>
              </dgm:else>
            </dgm:choose>
          </dgm:if>
          <dgm:else name="Name25">
            <dgm:choose name="Name26">
              <dgm:if name="Name27" axis="followSib" ptType="node" func="cnt" op="equ" val="0">
                <dgm:shape xmlns:r="http://schemas.openxmlformats.org/officeDocument/2006/relationships" rot="180" type="blockArc" r:blip="">
                  <dgm:adjLst>
                    <dgm:adj idx="1" val="-49.0368"/>
                    <dgm:adj idx="2" val="49.4265"/>
                    <dgm:adj idx="3" val="0.0564"/>
                  </dgm:adjLst>
                </dgm:shape>
              </dgm:if>
              <dgm:if name="Name28" axis="followSib" ptType="node" func="cnt" op="equ" val="1">
                <dgm:shape xmlns:r="http://schemas.openxmlformats.org/officeDocument/2006/relationships" rot="180" type="blockArc" r:blip="">
                  <dgm:adjLst>
                    <dgm:adj idx="1" val="-64.2028"/>
                    <dgm:adj idx="2" val="64.5456"/>
                    <dgm:adj idx="3" val="0.0558"/>
                  </dgm:adjLst>
                </dgm:shape>
              </dgm:if>
              <dgm:if name="Name29" axis="followSib" ptType="node" func="cnt" op="equ" val="2">
                <dgm:shape xmlns:r="http://schemas.openxmlformats.org/officeDocument/2006/relationships" rot="180" type="blockArc" r:blip="">
                  <dgm:adjLst>
                    <dgm:adj idx="1" val="-67.8702"/>
                    <dgm:adj idx="2" val="68.6519"/>
                    <dgm:adj idx="3" val="0.0575"/>
                  </dgm:adjLst>
                </dgm:shape>
              </dgm:if>
              <dgm:else name="Name30">
                <dgm:shape xmlns:r="http://schemas.openxmlformats.org/officeDocument/2006/relationships" rot="180" type="blockArc" r:blip="">
                  <dgm:adjLst>
                    <dgm:adj idx="1" val="-84.8426"/>
                    <dgm:adj idx="2" val="84.8009"/>
                    <dgm:adj idx="3" val="0.0524"/>
                  </dgm:adjLst>
                </dgm:shape>
              </dgm:else>
            </dgm:choose>
          </dgm:else>
        </dgm:choose>
        <dgm:presOf/>
      </dgm:layoutNode>
      <dgm:layoutNode name="Image1" styleLbl="fgImgPlace1">
        <dgm:alg type="sp"/>
        <dgm:shape xmlns:r="http://schemas.openxmlformats.org/officeDocument/2006/relationships" type="ellipse" r:blip="" blipPhldr="1">
          <dgm:adjLst/>
        </dgm:shape>
        <dgm:presOf/>
      </dgm:layoutNode>
      <dgm:layoutNode name="Child1" styleLbl="revTx">
        <dgm:varLst>
          <dgm:chMax val="0"/>
          <dgm:chPref val="0"/>
          <dgm:bulletEnabled val="1"/>
        </dgm:varLst>
        <dgm:choose name="Name31">
          <dgm:if name="Name32" func="var" arg="dir" op="equ" val="norm">
            <dgm:alg type="tx">
              <dgm:param type="parTxLTRAlign" val="l"/>
              <dgm:param type="shpTxLTRAlignCh" val="l"/>
              <dgm:param type="parTxRTLAlign" val="l"/>
              <dgm:param type="shpTxRTLAlignCh" val="l"/>
              <dgm:param type="lnSpAfParP" val="10"/>
            </dgm:alg>
          </dgm:if>
          <dgm:else name="Name3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4" axis="ch ch" ptType="node node" st="1 2" cnt="1 1">
      <dgm:layoutNode name="Image2">
        <dgm:alg type="sp"/>
        <dgm:shape xmlns:r="http://schemas.openxmlformats.org/officeDocument/2006/relationships" r:blip="">
          <dgm:adjLst/>
        </dgm:shape>
        <dgm:presOf/>
        <dgm:constrLst/>
        <dgm:forEach name="Name35" ref="ImageRepeat"/>
      </dgm:layoutNode>
      <dgm:layoutNode name="Child2" styleLbl="revTx">
        <dgm:varLst>
          <dgm:chMax val="0"/>
          <dgm:chPref val="0"/>
          <dgm:bulletEnabled val="1"/>
        </dgm:varLst>
        <dgm:choose name="Name36">
          <dgm:if name="Name37" func="var" arg="dir" op="equ" val="norm">
            <dgm:alg type="tx">
              <dgm:param type="parTxLTRAlign" val="l"/>
              <dgm:param type="shpTxLTRAlignCh" val="l"/>
              <dgm:param type="parTxRTLAlign" val="l"/>
              <dgm:param type="shpTxRTLAlignCh" val="l"/>
              <dgm:param type="lnSpAfParP" val="10"/>
            </dgm:alg>
          </dgm:if>
          <dgm:else name="Name3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9" axis="ch ch" ptType="node node" st="1 3" cnt="1 1">
      <dgm:layoutNode name="Image3">
        <dgm:alg type="sp"/>
        <dgm:shape xmlns:r="http://schemas.openxmlformats.org/officeDocument/2006/relationships" r:blip="">
          <dgm:adjLst/>
        </dgm:shape>
        <dgm:presOf/>
        <dgm:constrLst/>
        <dgm:forEach name="Name40" ref="ImageRepeat"/>
      </dgm:layoutNode>
      <dgm:layoutNode name="Child3" styleLbl="revTx">
        <dgm:varLst>
          <dgm:chMax val="0"/>
          <dgm:chPref val="0"/>
          <dgm:bulletEnabled val="1"/>
        </dgm:varLst>
        <dgm:choose name="Name41">
          <dgm:if name="Name42" func="var" arg="dir" op="equ" val="norm">
            <dgm:alg type="tx">
              <dgm:param type="parTxLTRAlign" val="l"/>
              <dgm:param type="shpTxLTRAlignCh" val="l"/>
              <dgm:param type="parTxRTLAlign" val="l"/>
              <dgm:param type="shpTxRTLAlignCh" val="l"/>
              <dgm:param type="lnSpAfParP" val="10"/>
            </dgm:alg>
          </dgm:if>
          <dgm:else name="Name4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4" axis="ch ch" ptType="node node" st="1 4" cnt="1 1">
      <dgm:layoutNode name="Image4">
        <dgm:alg type="sp"/>
        <dgm:shape xmlns:r="http://schemas.openxmlformats.org/officeDocument/2006/relationships" r:blip="">
          <dgm:adjLst/>
        </dgm:shape>
        <dgm:presOf/>
        <dgm:constrLst/>
        <dgm:forEach name="Name45" ref="ImageRepeat"/>
      </dgm:layoutNode>
      <dgm:layoutNode name="Child4" styleLbl="revTx">
        <dgm:varLst>
          <dgm:chMax val="0"/>
          <dgm:chPref val="0"/>
          <dgm:bulletEnabled val="1"/>
        </dgm:varLst>
        <dgm:choose name="Name46">
          <dgm:if name="Name47" func="var" arg="dir" op="equ" val="norm">
            <dgm:alg type="tx">
              <dgm:param type="parTxLTRAlign" val="l"/>
              <dgm:param type="shpTxLTRAlignCh" val="l"/>
              <dgm:param type="parTxRTLAlign" val="l"/>
              <dgm:param type="shpTxRTLAlignCh" val="l"/>
              <dgm:param type="lnSpAfParP" val="10"/>
            </dgm:alg>
          </dgm:if>
          <dgm:else name="Name4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11/layout/RadialPictureList#1">
  <dgm:title val="射线图片列表"/>
  <dgm:desc val="用于显示与中心观点的关系。级别 1 形状包含文本，所有级别 2 形状包含一张图片和对应文本。限制为四个级别 2 图片。不使用的图片不出现，但是在切换版式后仍然可用。非常适合于少量级别 2 文本。"/>
  <dgm:catLst>
    <dgm:cat type="picture" pri="2500"/>
    <dgm:cat type="officeonline" pri="2500"/>
  </dgm:catLst>
  <dgm:samp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ampData>
  <dgm:styleData>
    <dgm:dataModel>
      <dgm:ptLst>
        <dgm:pt modelId="0" type="doc"/>
        <dgm:pt modelId="10">
          <dgm:prSet phldr="1"/>
        </dgm:pt>
        <dgm:pt modelId="11">
          <dgm:prSet phldr="1"/>
        </dgm:pt>
        <dgm:pt modelId="12">
          <dgm:prSet phldr="1"/>
        </dgm:pt>
      </dgm:ptLst>
      <dgm:cxnLst>
        <dgm:cxn modelId="1" srcId="0" destId="10" srcOrd="0" destOrd="0"/>
        <dgm:cxn modelId="2" srcId="10" destId="11" srcOrd="0" destOrd="0"/>
        <dgm:cxn modelId="3" srcId="10" destId="12" srcOrd="1"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Lst>
      <dgm:cxnLst>
        <dgm:cxn modelId="1" srcId="0" destId="10" srcOrd="0" destOrd="0"/>
        <dgm:cxn modelId="2" srcId="10" destId="11" srcOrd="0" destOrd="0"/>
        <dgm:cxn modelId="3" srcId="10" destId="12" srcOrd="1" destOrd="0"/>
        <dgm:cxn modelId="4" srcId="10" destId="13" srcOrd="2" destOrd="0"/>
        <dgm:cxn modelId="5" srcId="10" destId="14" srcOrd="3" destOrd="0"/>
      </dgm:cxnLst>
      <dgm:bg/>
      <dgm:whole/>
    </dgm:dataModel>
  </dgm:clrData>
  <dgm:layoutNode name="Name0">
    <dgm:varLst>
      <dgm:chMax val="1"/>
      <dgm:chPref val="1"/>
      <dgm:dir/>
      <dgm:resizeHandles/>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l" for="ch" forName="Accent" refType="w" fact="0"/>
              <dgm:constr type="t" for="ch" forName="Accent" refType="h" fact="0"/>
              <dgm:constr type="w" for="ch" forName="Accent" refType="w" fact="0.6747"/>
              <dgm:constr type="h" for="ch" forName="Accent" refType="h"/>
              <dgm:constr type="l" for="ch" forName="Child1" refType="w" fact="0.76"/>
              <dgm:constr type="t" for="ch" forName="Child1" refType="h" fact="0.3739"/>
              <dgm:constr type="w" for="ch" forName="Child1" refType="w" fact="0.24"/>
              <dgm:constr type="h" for="ch" forName="Child1" refType="h" fact="0.255"/>
              <dgm:constr type="l" for="ch" forName="Parent" refType="w" fact="0.1726"/>
              <dgm:constr type="t" for="ch" forName="Parent" refType="h" fact="0.2646"/>
              <dgm:constr type="w" for="ch" forName="Parent" refType="w" fact="0.3347"/>
              <dgm:constr type="h" for="ch" forName="Parent" refType="h" fact="0.4759"/>
              <dgm:constr type="l" for="ch" forName="Image1" refType="w" fact="0.5661"/>
              <dgm:constr type="t" for="ch" forName="Image1" refType="h" fact="0.3744"/>
              <dgm:constr type="w" for="ch" forName="Image1" refType="w" fact="0.1793"/>
              <dgm:constr type="h" for="ch" forName="Image1" refType="h" fact="0.255"/>
            </dgm:constrLst>
          </dgm:if>
          <dgm:if name="Name6"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 refType="w" fact="0"/>
              <dgm:constr type="t" for="ch" forName="Accent" refType="h" fact="0"/>
              <dgm:constr type="w" for="ch" forName="Accent" refType="w" fact="0.6946"/>
              <dgm:constr type="h" for="ch" forName="Accent" refType="h"/>
              <dgm:constr type="l" for="ch" forName="Parent" refType="w" fact="0.1777"/>
              <dgm:constr type="t" for="ch" forName="Parent" refType="h" fact="0.2646"/>
              <dgm:constr type="w" for="ch" forName="Parent" refType="w" fact="0.3446"/>
              <dgm:constr type="h" for="ch" forName="Parent" refType="h" fact="0.4759"/>
              <dgm:constr type="l" for="ch" forName="Image1" refType="w" fact="0.5531"/>
              <dgm:constr type="t" for="ch" forName="Image1" refType="h" fact="0.1585"/>
              <dgm:constr type="w" for="ch" forName="Image1" refType="w" fact="0.1846"/>
              <dgm:constr type="h" for="ch" forName="Image1" refType="h" fact="0.255"/>
              <dgm:constr type="l" for="ch" forName="Image2" refType="w" fact="0.5531"/>
              <dgm:constr type="t" for="ch" forName="Image2" refType="h" fact="0.5624"/>
              <dgm:constr type="w" for="ch" forName="Image2" refType="w" fact="0.1846"/>
              <dgm:constr type="h" for="ch" forName="Image2" refType="h" fact="0.255"/>
              <dgm:constr type="l" for="ch" forName="Child1" refType="w" fact="0.7529"/>
              <dgm:constr type="t" for="ch" forName="Child1" refType="h" fact="0.1618"/>
              <dgm:constr type="w" for="ch" forName="Child1" refType="w" fact="0.2471"/>
              <dgm:constr type="h" for="ch" forName="Child1" refType="h" fact="0.2468"/>
              <dgm:constr type="l" for="ch" forName="Child2" refType="w" fact="0.7529"/>
              <dgm:constr type="t" for="ch" forName="Child2" refType="h" fact="0.5657"/>
              <dgm:constr type="w" for="ch" forName="Child2" refType="w" fact="0.2471"/>
              <dgm:constr type="h" for="ch" forName="Child2" refType="h" fact="0.2468"/>
            </dgm:constrLst>
          </dgm:if>
          <dgm:if name="Name7"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 refType="w" fact="0"/>
              <dgm:constr type="t" for="ch" forName="Accent" refType="h" fact="0"/>
              <dgm:constr type="w" for="ch" forName="Accent" refType="w" fact="0.6747"/>
              <dgm:constr type="h" for="ch" forName="Accent" refType="h"/>
              <dgm:constr type="l" for="ch" forName="Parent" refType="w" fact="0.1726"/>
              <dgm:constr type="t" for="ch" forName="Parent" refType="h" fact="0.2646"/>
              <dgm:constr type="w" for="ch" forName="Parent" refType="w" fact="0.3347"/>
              <dgm:constr type="h" for="ch" forName="Parent" refType="h" fact="0.4759"/>
              <dgm:constr type="l" for="ch" forName="Image1" refType="w" fact="0.4968"/>
              <dgm:constr type="t" for="ch" forName="Image1" refType="h" fact="0.0843"/>
              <dgm:constr type="w" for="ch" forName="Image1" refType="w" fact="0.1793"/>
              <dgm:constr type="h" for="ch" forName="Image1" refType="h" fact="0.255"/>
              <dgm:constr type="l" for="ch" forName="Image2" refType="w" fact="0.5661"/>
              <dgm:constr type="t" for="ch" forName="Image2" refType="h" fact="0.3744"/>
              <dgm:constr type="w" for="ch" forName="Image2" refType="w" fact="0.1793"/>
              <dgm:constr type="h" for="ch" forName="Image2" refType="h" fact="0.255"/>
              <dgm:constr type="l" for="ch" forName="Image3" refType="w" fact="0.4968"/>
              <dgm:constr type="t" for="ch" forName="Image3" refType="h" fact="0.6686"/>
              <dgm:constr type="w" for="ch" forName="Image3" refType="w" fact="0.1793"/>
              <dgm:constr type="h" for="ch" forName="Image3" refType="h" fact="0.255"/>
              <dgm:constr type="l" for="ch" forName="Child1" refType="w" fact="0.6897"/>
              <dgm:constr type="t" for="ch" forName="Child1" refType="h" fact="0.0884"/>
              <dgm:constr type="w" for="ch" forName="Child1" refType="w" fact="0.24"/>
              <dgm:constr type="h" for="ch" forName="Child1" refType="h" fact="0.2468"/>
              <dgm:constr type="l" for="ch" forName="Child2" refType="w" fact="0.76"/>
              <dgm:constr type="t" for="ch" forName="Child2" refType="h" fact="0.378"/>
              <dgm:constr type="w" for="ch" forName="Child2" refType="w" fact="0.24"/>
              <dgm:constr type="h" for="ch" forName="Child2" refType="h" fact="0.2468"/>
              <dgm:constr type="l" for="ch" forName="Child3" refType="w" fact="0.6897"/>
              <dgm:constr type="t" for="ch" forName="Child3" refType="h" fact="0.6738"/>
              <dgm:constr type="w" for="ch" forName="Child3" refType="w" fact="0.24"/>
              <dgm:constr type="h" for="ch" forName="Child3" refType="h" fact="0.2468"/>
            </dgm:constrLst>
          </dgm:if>
          <dgm:else name="Name8">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 refType="w" fact="0"/>
              <dgm:constr type="t" for="ch" forName="Accent" refType="h" fact="0.0361"/>
              <dgm:constr type="w" for="ch" forName="Accent" refType="w" fact="0.6865"/>
              <dgm:constr type="h" for="ch" forName="Accent" refType="h" fact="0.9197"/>
              <dgm:constr type="l" for="ch" forName="Parent" refType="w" fact="0.1756"/>
              <dgm:constr type="t" for="ch" forName="Parent" refType="h" fact="0.2795"/>
              <dgm:constr type="w" for="ch" forName="Parent" refType="w" fact="0.3406"/>
              <dgm:constr type="h" for="ch" forName="Parent" refType="h" fact="0.4377"/>
              <dgm:constr type="l" for="ch" forName="Image1" refType="w" fact="0.425"/>
              <dgm:constr type="t" for="ch" forName="Image1" refType="h" fact="0"/>
              <dgm:constr type="w" for="ch" forName="Image1" refType="w" fact="0.1825"/>
              <dgm:constr type="h" for="ch" forName="Image1" refType="h" fact="0.2345"/>
              <dgm:constr type="l" for="ch" forName="Image2" refType="w" fact="0.5598"/>
              <dgm:constr type="t" for="ch" forName="Image2" refType="h" fact="0.2184"/>
              <dgm:constr type="w" for="ch" forName="Image2" refType="w" fact="0.1825"/>
              <dgm:constr type="h" for="ch" forName="Image2" refType="h" fact="0.2345"/>
              <dgm:constr type="l" for="ch" forName="Image3" refType="w" fact="0.5591"/>
              <dgm:constr type="t" for="ch" forName="Image3" refType="h" fact="0.5395"/>
              <dgm:constr type="w" for="ch" forName="Image3" refType="w" fact="0.1825"/>
              <dgm:constr type="h" for="ch" forName="Image3" refType="h" fact="0.2345"/>
              <dgm:constr type="l" for="ch" forName="Image4" refType="w" fact="0.425"/>
              <dgm:constr type="t" for="ch" forName="Image4" refType="h" fact="0.7655"/>
              <dgm:constr type="w" for="ch" forName="Image4" refType="w" fact="0.1825"/>
              <dgm:constr type="h" for="ch" forName="Image4" refType="h" fact="0.2345"/>
              <dgm:constr type="l" for="ch" forName="Child1" refType="w" fact="0.6214"/>
              <dgm:constr type="t" for="ch" forName="Child1" refType="h" fact="0.003"/>
              <dgm:constr type="w" for="ch" forName="Child1" refType="w" fact="0.2443"/>
              <dgm:constr type="h" for="ch" forName="Child1" refType="h" fact="0.227"/>
              <dgm:constr type="l" for="ch" forName="Child2" refType="w" fact="0.7557"/>
              <dgm:constr type="t" for="ch" forName="Child2" refType="h" fact="0.2225"/>
              <dgm:constr type="w" for="ch" forName="Child2" refType="w" fact="0.2443"/>
              <dgm:constr type="h" for="ch" forName="Child2" refType="h" fact="0.227"/>
              <dgm:constr type="l" for="ch" forName="Child3" refType="w" fact="0.7557"/>
              <dgm:constr type="t" for="ch" forName="Child3" refType="h" fact="0.5433"/>
              <dgm:constr type="w" for="ch" forName="Child3" refType="w" fact="0.2443"/>
              <dgm:constr type="h" for="ch" forName="Child3" refType="h" fact="0.227"/>
              <dgm:constr type="l" for="ch" forName="Child4" refType="w" fact="0.6214"/>
              <dgm:constr type="t" for="ch" forName="Child4" refType="h" fact="0.7703"/>
              <dgm:constr type="w" for="ch" forName="Child4" refType="w" fact="0.2443"/>
              <dgm:constr type="h" for="ch" forName="Child4" refType="h" fact="0.227"/>
            </dgm:constrLst>
          </dgm:else>
        </dgm:choose>
      </dgm:if>
      <dgm:else name="Name9">
        <dgm:choose name="Name10">
          <dgm:if name="Name11"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2"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r" for="ch" forName="Accent" refType="w"/>
              <dgm:constr type="t" for="ch" forName="Accent" refType="h" fact="0"/>
              <dgm:constr type="w" for="ch" forName="Accent" refType="w" fact="0.6747"/>
              <dgm:constr type="h" for="ch" forName="Accent" refType="h"/>
              <dgm:constr type="r" for="ch" forName="Child1" refType="w" fact="0.24"/>
              <dgm:constr type="t" for="ch" forName="Child1" refType="h" fact="0.3739"/>
              <dgm:constr type="w" for="ch" forName="Child1" refType="w" fact="0.24"/>
              <dgm:constr type="h" for="ch" forName="Child1" refType="h" fact="0.255"/>
              <dgm:constr type="r" for="ch" forName="Parent" refType="w" fact="0.8274"/>
              <dgm:constr type="t" for="ch" forName="Parent" refType="h" fact="0.2646"/>
              <dgm:constr type="w" for="ch" forName="Parent" refType="w" fact="0.3347"/>
              <dgm:constr type="h" for="ch" forName="Parent" refType="h" fact="0.4759"/>
              <dgm:constr type="r" for="ch" forName="Image1" refType="w" fact="0.4339"/>
              <dgm:constr type="t" for="ch" forName="Image1" refType="h" fact="0.3744"/>
              <dgm:constr type="w" for="ch" forName="Image1" refType="w" fact="0.1793"/>
              <dgm:constr type="h" for="ch" forName="Image1" refType="h" fact="0.255"/>
            </dgm:constrLst>
          </dgm:if>
          <dgm:if name="Name13"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 refType="w"/>
              <dgm:constr type="t" for="ch" forName="Accent" refType="h" fact="0"/>
              <dgm:constr type="w" for="ch" forName="Accent" refType="w" fact="0.6946"/>
              <dgm:constr type="h" for="ch" forName="Accent" refType="h"/>
              <dgm:constr type="r" for="ch" forName="Parent" refType="w" fact="0.8223"/>
              <dgm:constr type="t" for="ch" forName="Parent" refType="h" fact="0.2646"/>
              <dgm:constr type="w" for="ch" forName="Parent" refType="w" fact="0.3446"/>
              <dgm:constr type="h" for="ch" forName="Parent" refType="h" fact="0.4759"/>
              <dgm:constr type="r" for="ch" forName="Image1" refType="w" fact="0.4469"/>
              <dgm:constr type="t" for="ch" forName="Image1" refType="h" fact="0.1585"/>
              <dgm:constr type="w" for="ch" forName="Image1" refType="w" fact="0.1846"/>
              <dgm:constr type="h" for="ch" forName="Image1" refType="h" fact="0.255"/>
              <dgm:constr type="r" for="ch" forName="Image2" refType="w" fact="0.4469"/>
              <dgm:constr type="t" for="ch" forName="Image2" refType="h" fact="0.5624"/>
              <dgm:constr type="w" for="ch" forName="Image2" refType="w" fact="0.1846"/>
              <dgm:constr type="h" for="ch" forName="Image2" refType="h" fact="0.255"/>
              <dgm:constr type="r" for="ch" forName="Child1" refType="w" fact="0.2471"/>
              <dgm:constr type="t" for="ch" forName="Child1" refType="h" fact="0.1618"/>
              <dgm:constr type="w" for="ch" forName="Child1" refType="w" fact="0.2471"/>
              <dgm:constr type="h" for="ch" forName="Child1" refType="h" fact="0.2468"/>
              <dgm:constr type="r" for="ch" forName="Child2" refType="w" fact="0.2471"/>
              <dgm:constr type="t" for="ch" forName="Child2" refType="h" fact="0.5657"/>
              <dgm:constr type="w" for="ch" forName="Child2" refType="w" fact="0.2471"/>
              <dgm:constr type="h" for="ch" forName="Child2" refType="h" fact="0.2468"/>
            </dgm:constrLst>
          </dgm:if>
          <dgm:if name="Name14"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 refType="w"/>
              <dgm:constr type="t" for="ch" forName="Accent" refType="h" fact="0"/>
              <dgm:constr type="w" for="ch" forName="Accent" refType="w" fact="0.6747"/>
              <dgm:constr type="h" for="ch" forName="Accent" refType="h"/>
              <dgm:constr type="r" for="ch" forName="Parent" refType="w" fact="0.8274"/>
              <dgm:constr type="t" for="ch" forName="Parent" refType="h" fact="0.2646"/>
              <dgm:constr type="w" for="ch" forName="Parent" refType="w" fact="0.3347"/>
              <dgm:constr type="h" for="ch" forName="Parent" refType="h" fact="0.4759"/>
              <dgm:constr type="r" for="ch" forName="Image1" refType="w" fact="0.5032"/>
              <dgm:constr type="t" for="ch" forName="Image1" refType="h" fact="0.0843"/>
              <dgm:constr type="w" for="ch" forName="Image1" refType="w" fact="0.1793"/>
              <dgm:constr type="h" for="ch" forName="Image1" refType="h" fact="0.255"/>
              <dgm:constr type="r" for="ch" forName="Image2" refType="w" fact="0.4339"/>
              <dgm:constr type="t" for="ch" forName="Image2" refType="h" fact="0.3744"/>
              <dgm:constr type="w" for="ch" forName="Image2" refType="w" fact="0.1793"/>
              <dgm:constr type="h" for="ch" forName="Image2" refType="h" fact="0.255"/>
              <dgm:constr type="r" for="ch" forName="Image3" refType="w" fact="0.5032"/>
              <dgm:constr type="t" for="ch" forName="Image3" refType="h" fact="0.6686"/>
              <dgm:constr type="w" for="ch" forName="Image3" refType="w" fact="0.1793"/>
              <dgm:constr type="h" for="ch" forName="Image3" refType="h" fact="0.255"/>
              <dgm:constr type="r" for="ch" forName="Child1" refType="w" fact="0.3103"/>
              <dgm:constr type="t" for="ch" forName="Child1" refType="h" fact="0.0884"/>
              <dgm:constr type="w" for="ch" forName="Child1" refType="w" fact="0.24"/>
              <dgm:constr type="h" for="ch" forName="Child1" refType="h" fact="0.2468"/>
              <dgm:constr type="r" for="ch" forName="Child2" refType="w" fact="0.24"/>
              <dgm:constr type="t" for="ch" forName="Child2" refType="h" fact="0.378"/>
              <dgm:constr type="w" for="ch" forName="Child2" refType="w" fact="0.24"/>
              <dgm:constr type="h" for="ch" forName="Child2" refType="h" fact="0.2468"/>
              <dgm:constr type="r" for="ch" forName="Child3" refType="w" fact="0.3103"/>
              <dgm:constr type="t" for="ch" forName="Child3" refType="h" fact="0.6738"/>
              <dgm:constr type="w" for="ch" forName="Child3" refType="w" fact="0.24"/>
              <dgm:constr type="h" for="ch" forName="Child3" refType="h" fact="0.2468"/>
            </dgm:constrLst>
          </dgm:if>
          <dgm:else name="Name15">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 refType="w"/>
              <dgm:constr type="t" for="ch" forName="Accent" refType="h" fact="0.0361"/>
              <dgm:constr type="w" for="ch" forName="Accent" refType="w" fact="0.6865"/>
              <dgm:constr type="h" for="ch" forName="Accent" refType="h" fact="0.9197"/>
              <dgm:constr type="r" for="ch" forName="Parent" refType="w" fact="0.8244"/>
              <dgm:constr type="t" for="ch" forName="Parent" refType="h" fact="0.2795"/>
              <dgm:constr type="w" for="ch" forName="Parent" refType="w" fact="0.3406"/>
              <dgm:constr type="h" for="ch" forName="Parent" refType="h" fact="0.4377"/>
              <dgm:constr type="r" for="ch" forName="Image1" refType="w" fact="0.575"/>
              <dgm:constr type="t" for="ch" forName="Image1" refType="h" fact="0"/>
              <dgm:constr type="w" for="ch" forName="Image1" refType="w" fact="0.1825"/>
              <dgm:constr type="h" for="ch" forName="Image1" refType="h" fact="0.2345"/>
              <dgm:constr type="r" for="ch" forName="Image2" refType="w" fact="0.4402"/>
              <dgm:constr type="t" for="ch" forName="Image2" refType="h" fact="0.2184"/>
              <dgm:constr type="w" for="ch" forName="Image2" refType="w" fact="0.1825"/>
              <dgm:constr type="h" for="ch" forName="Image2" refType="h" fact="0.2345"/>
              <dgm:constr type="r" for="ch" forName="Image3" refType="w" fact="0.4409"/>
              <dgm:constr type="t" for="ch" forName="Image3" refType="h" fact="0.5395"/>
              <dgm:constr type="w" for="ch" forName="Image3" refType="w" fact="0.1825"/>
              <dgm:constr type="h" for="ch" forName="Image3" refType="h" fact="0.2345"/>
              <dgm:constr type="r" for="ch" forName="Image4" refType="w" fact="0.575"/>
              <dgm:constr type="t" for="ch" forName="Image4" refType="h" fact="0.7655"/>
              <dgm:constr type="w" for="ch" forName="Image4" refType="w" fact="0.1825"/>
              <dgm:constr type="h" for="ch" forName="Image4" refType="h" fact="0.2345"/>
              <dgm:constr type="r" for="ch" forName="Child1" refType="w" fact="0.3786"/>
              <dgm:constr type="t" for="ch" forName="Child1" refType="h" fact="0.003"/>
              <dgm:constr type="w" for="ch" forName="Child1" refType="w" fact="0.2443"/>
              <dgm:constr type="h" for="ch" forName="Child1" refType="h" fact="0.227"/>
              <dgm:constr type="r" for="ch" forName="Child2" refType="w" fact="0.2443"/>
              <dgm:constr type="t" for="ch" forName="Child2" refType="h" fact="0.2225"/>
              <dgm:constr type="w" for="ch" forName="Child2" refType="w" fact="0.2443"/>
              <dgm:constr type="h" for="ch" forName="Child2" refType="h" fact="0.227"/>
              <dgm:constr type="r" for="ch" forName="Child3" refType="w" fact="0.2443"/>
              <dgm:constr type="t" for="ch" forName="Child3" refType="h" fact="0.5433"/>
              <dgm:constr type="w" for="ch" forName="Child3" refType="w" fact="0.2443"/>
              <dgm:constr type="h" for="ch" forName="Child3" refType="h" fact="0.227"/>
              <dgm:constr type="r" for="ch" forName="Child4" refType="w" fact="0.3786"/>
              <dgm:constr type="t" for="ch" forName="Child4" refType="h" fact="0.7703"/>
              <dgm:constr type="w" for="ch" forName="Child4" refType="w" fact="0.2443"/>
              <dgm:constr type="h" for="ch" forName="Child4" refType="h" fact="0.227"/>
            </dgm:constrLst>
          </dgm:else>
        </dgm:choose>
      </dgm:else>
    </dgm:choose>
    <dgm:forEach name="wrapper" axis="self" ptType="parTrans">
      <dgm:forEach name="ImageRepeat" axis="self">
        <dgm:layoutNode name="Image" styleLbl="fgImgPlace1">
          <dgm:alg type="sp"/>
          <dgm:shape xmlns:r="http://schemas.openxmlformats.org/officeDocument/2006/relationships" type="ellipse" r:blip="" blipPhldr="1">
            <dgm:adjLst/>
          </dgm:shape>
          <dgm:presOf/>
        </dgm:layoutNode>
      </dgm:forEach>
    </dgm:forEach>
    <dgm:forEach name="Name16" axis="ch" ptType="node" cnt="1">
      <dgm:layoutNode name="Parent" styleLbl="node1">
        <dgm:varLst>
          <dgm:chMax val="4"/>
          <dgm:chPref val="3"/>
        </dgm:varLst>
        <dgm:alg type="tx"/>
        <dgm:shape xmlns:r="http://schemas.openxmlformats.org/officeDocument/2006/relationships" type="ellipse"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7" axis="ch ch" ptType="node node" st="1 1" cnt="1 1">
      <dgm:layoutNode name="Accent" styleLbl="node1">
        <dgm:alg type="sp"/>
        <dgm:choose name="Name18">
          <dgm:if name="Name19" func="var" arg="dir" op="equ" val="norm">
            <dgm:choose name="Name20">
              <dgm:if name="Name21" axis="followSib" ptType="node" func="cnt" op="equ" val="0">
                <dgm:shape xmlns:r="http://schemas.openxmlformats.org/officeDocument/2006/relationships" type="blockArc" r:blip="">
                  <dgm:adjLst>
                    <dgm:adj idx="1" val="-49.0368"/>
                    <dgm:adj idx="2" val="49.4265"/>
                    <dgm:adj idx="3" val="0.0564"/>
                  </dgm:adjLst>
                </dgm:shape>
              </dgm:if>
              <dgm:if name="Name22" axis="followSib" ptType="node" func="cnt" op="equ" val="1">
                <dgm:shape xmlns:r="http://schemas.openxmlformats.org/officeDocument/2006/relationships" type="blockArc" r:blip="">
                  <dgm:adjLst>
                    <dgm:adj idx="1" val="-64.2028"/>
                    <dgm:adj idx="2" val="64.5456"/>
                    <dgm:adj idx="3" val="0.0558"/>
                  </dgm:adjLst>
                </dgm:shape>
              </dgm:if>
              <dgm:if name="Name23" axis="followSib" ptType="node" func="cnt" op="equ" val="2">
                <dgm:shape xmlns:r="http://schemas.openxmlformats.org/officeDocument/2006/relationships" type="blockArc" r:blip="">
                  <dgm:adjLst>
                    <dgm:adj idx="1" val="-67.8702"/>
                    <dgm:adj idx="2" val="68.6519"/>
                    <dgm:adj idx="3" val="0.0575"/>
                  </dgm:adjLst>
                </dgm:shape>
              </dgm:if>
              <dgm:else name="Name24">
                <dgm:shape xmlns:r="http://schemas.openxmlformats.org/officeDocument/2006/relationships" type="blockArc" r:blip="">
                  <dgm:adjLst>
                    <dgm:adj idx="1" val="-84.8426"/>
                    <dgm:adj idx="2" val="84.8009"/>
                    <dgm:adj idx="3" val="0.0524"/>
                  </dgm:adjLst>
                </dgm:shape>
              </dgm:else>
            </dgm:choose>
          </dgm:if>
          <dgm:else name="Name25">
            <dgm:choose name="Name26">
              <dgm:if name="Name27" axis="followSib" ptType="node" func="cnt" op="equ" val="0">
                <dgm:shape xmlns:r="http://schemas.openxmlformats.org/officeDocument/2006/relationships" rot="180" type="blockArc" r:blip="">
                  <dgm:adjLst>
                    <dgm:adj idx="1" val="-49.0368"/>
                    <dgm:adj idx="2" val="49.4265"/>
                    <dgm:adj idx="3" val="0.0564"/>
                  </dgm:adjLst>
                </dgm:shape>
              </dgm:if>
              <dgm:if name="Name28" axis="followSib" ptType="node" func="cnt" op="equ" val="1">
                <dgm:shape xmlns:r="http://schemas.openxmlformats.org/officeDocument/2006/relationships" rot="180" type="blockArc" r:blip="">
                  <dgm:adjLst>
                    <dgm:adj idx="1" val="-64.2028"/>
                    <dgm:adj idx="2" val="64.5456"/>
                    <dgm:adj idx="3" val="0.0558"/>
                  </dgm:adjLst>
                </dgm:shape>
              </dgm:if>
              <dgm:if name="Name29" axis="followSib" ptType="node" func="cnt" op="equ" val="2">
                <dgm:shape xmlns:r="http://schemas.openxmlformats.org/officeDocument/2006/relationships" rot="180" type="blockArc" r:blip="">
                  <dgm:adjLst>
                    <dgm:adj idx="1" val="-67.8702"/>
                    <dgm:adj idx="2" val="68.6519"/>
                    <dgm:adj idx="3" val="0.0575"/>
                  </dgm:adjLst>
                </dgm:shape>
              </dgm:if>
              <dgm:else name="Name30">
                <dgm:shape xmlns:r="http://schemas.openxmlformats.org/officeDocument/2006/relationships" rot="180" type="blockArc" r:blip="">
                  <dgm:adjLst>
                    <dgm:adj idx="1" val="-84.8426"/>
                    <dgm:adj idx="2" val="84.8009"/>
                    <dgm:adj idx="3" val="0.0524"/>
                  </dgm:adjLst>
                </dgm:shape>
              </dgm:else>
            </dgm:choose>
          </dgm:else>
        </dgm:choose>
        <dgm:presOf/>
      </dgm:layoutNode>
      <dgm:layoutNode name="Image1" styleLbl="fgImgPlace1">
        <dgm:alg type="sp"/>
        <dgm:shape xmlns:r="http://schemas.openxmlformats.org/officeDocument/2006/relationships" type="ellipse" r:blip="" blipPhldr="1">
          <dgm:adjLst/>
        </dgm:shape>
        <dgm:presOf/>
      </dgm:layoutNode>
      <dgm:layoutNode name="Child1" styleLbl="revTx">
        <dgm:varLst>
          <dgm:chMax val="0"/>
          <dgm:chPref val="0"/>
          <dgm:bulletEnabled val="1"/>
        </dgm:varLst>
        <dgm:choose name="Name31">
          <dgm:if name="Name32" func="var" arg="dir" op="equ" val="norm">
            <dgm:alg type="tx">
              <dgm:param type="parTxLTRAlign" val="l"/>
              <dgm:param type="shpTxLTRAlignCh" val="l"/>
              <dgm:param type="parTxRTLAlign" val="l"/>
              <dgm:param type="shpTxRTLAlignCh" val="l"/>
              <dgm:param type="lnSpAfParP" val="10"/>
            </dgm:alg>
          </dgm:if>
          <dgm:else name="Name3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4" axis="ch ch" ptType="node node" st="1 2" cnt="1 1">
      <dgm:layoutNode name="Image2">
        <dgm:alg type="sp"/>
        <dgm:shape xmlns:r="http://schemas.openxmlformats.org/officeDocument/2006/relationships" r:blip="">
          <dgm:adjLst/>
        </dgm:shape>
        <dgm:presOf/>
        <dgm:constrLst/>
        <dgm:forEach name="Name35" ref="ImageRepeat"/>
      </dgm:layoutNode>
      <dgm:layoutNode name="Child2" styleLbl="revTx">
        <dgm:varLst>
          <dgm:chMax val="0"/>
          <dgm:chPref val="0"/>
          <dgm:bulletEnabled val="1"/>
        </dgm:varLst>
        <dgm:choose name="Name36">
          <dgm:if name="Name37" func="var" arg="dir" op="equ" val="norm">
            <dgm:alg type="tx">
              <dgm:param type="parTxLTRAlign" val="l"/>
              <dgm:param type="shpTxLTRAlignCh" val="l"/>
              <dgm:param type="parTxRTLAlign" val="l"/>
              <dgm:param type="shpTxRTLAlignCh" val="l"/>
              <dgm:param type="lnSpAfParP" val="10"/>
            </dgm:alg>
          </dgm:if>
          <dgm:else name="Name3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9" axis="ch ch" ptType="node node" st="1 3" cnt="1 1">
      <dgm:layoutNode name="Image3">
        <dgm:alg type="sp"/>
        <dgm:shape xmlns:r="http://schemas.openxmlformats.org/officeDocument/2006/relationships" r:blip="">
          <dgm:adjLst/>
        </dgm:shape>
        <dgm:presOf/>
        <dgm:constrLst/>
        <dgm:forEach name="Name40" ref="ImageRepeat"/>
      </dgm:layoutNode>
      <dgm:layoutNode name="Child3" styleLbl="revTx">
        <dgm:varLst>
          <dgm:chMax val="0"/>
          <dgm:chPref val="0"/>
          <dgm:bulletEnabled val="1"/>
        </dgm:varLst>
        <dgm:choose name="Name41">
          <dgm:if name="Name42" func="var" arg="dir" op="equ" val="norm">
            <dgm:alg type="tx">
              <dgm:param type="parTxLTRAlign" val="l"/>
              <dgm:param type="shpTxLTRAlignCh" val="l"/>
              <dgm:param type="parTxRTLAlign" val="l"/>
              <dgm:param type="shpTxRTLAlignCh" val="l"/>
              <dgm:param type="lnSpAfParP" val="10"/>
            </dgm:alg>
          </dgm:if>
          <dgm:else name="Name4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4" axis="ch ch" ptType="node node" st="1 4" cnt="1 1">
      <dgm:layoutNode name="Image4">
        <dgm:alg type="sp"/>
        <dgm:shape xmlns:r="http://schemas.openxmlformats.org/officeDocument/2006/relationships" r:blip="">
          <dgm:adjLst/>
        </dgm:shape>
        <dgm:presOf/>
        <dgm:constrLst/>
        <dgm:forEach name="Name45" ref="ImageRepeat"/>
      </dgm:layoutNode>
      <dgm:layoutNode name="Child4" styleLbl="revTx">
        <dgm:varLst>
          <dgm:chMax val="0"/>
          <dgm:chPref val="0"/>
          <dgm:bulletEnabled val="1"/>
        </dgm:varLst>
        <dgm:choose name="Name46">
          <dgm:if name="Name47" func="var" arg="dir" op="equ" val="norm">
            <dgm:alg type="tx">
              <dgm:param type="parTxLTRAlign" val="l"/>
              <dgm:param type="shpTxLTRAlignCh" val="l"/>
              <dgm:param type="parTxRTLAlign" val="l"/>
              <dgm:param type="shpTxRTLAlignCh" val="l"/>
              <dgm:param type="lnSpAfParP" val="10"/>
            </dgm:alg>
          </dgm:if>
          <dgm:else name="Name4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11/layout/RadialPictureList#1">
  <dgm:title val="射线图片列表"/>
  <dgm:desc val="用于显示与中心观点的关系。级别 1 形状包含文本，所有级别 2 形状包含一张图片和对应文本。限制为四个级别 2 图片。不使用的图片不出现，但是在切换版式后仍然可用。非常适合于少量级别 2 文本。"/>
  <dgm:catLst>
    <dgm:cat type="picture" pri="2500"/>
    <dgm:cat type="officeonline" pri="2500"/>
  </dgm:catLst>
  <dgm:samp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ampData>
  <dgm:styleData>
    <dgm:dataModel>
      <dgm:ptLst>
        <dgm:pt modelId="0" type="doc"/>
        <dgm:pt modelId="10">
          <dgm:prSet phldr="1"/>
        </dgm:pt>
        <dgm:pt modelId="11">
          <dgm:prSet phldr="1"/>
        </dgm:pt>
        <dgm:pt modelId="12">
          <dgm:prSet phldr="1"/>
        </dgm:pt>
      </dgm:ptLst>
      <dgm:cxnLst>
        <dgm:cxn modelId="1" srcId="0" destId="10" srcOrd="0" destOrd="0"/>
        <dgm:cxn modelId="2" srcId="10" destId="11" srcOrd="0" destOrd="0"/>
        <dgm:cxn modelId="3" srcId="10" destId="12" srcOrd="1"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Lst>
      <dgm:cxnLst>
        <dgm:cxn modelId="1" srcId="0" destId="10" srcOrd="0" destOrd="0"/>
        <dgm:cxn modelId="2" srcId="10" destId="11" srcOrd="0" destOrd="0"/>
        <dgm:cxn modelId="3" srcId="10" destId="12" srcOrd="1" destOrd="0"/>
        <dgm:cxn modelId="4" srcId="10" destId="13" srcOrd="2" destOrd="0"/>
        <dgm:cxn modelId="5" srcId="10" destId="14" srcOrd="3" destOrd="0"/>
      </dgm:cxnLst>
      <dgm:bg/>
      <dgm:whole/>
    </dgm:dataModel>
  </dgm:clrData>
  <dgm:layoutNode name="Name0">
    <dgm:varLst>
      <dgm:chMax val="1"/>
      <dgm:chPref val="1"/>
      <dgm:dir/>
      <dgm:resizeHandles/>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l" for="ch" forName="Accent" refType="w" fact="0"/>
              <dgm:constr type="t" for="ch" forName="Accent" refType="h" fact="0"/>
              <dgm:constr type="w" for="ch" forName="Accent" refType="w" fact="0.6747"/>
              <dgm:constr type="h" for="ch" forName="Accent" refType="h"/>
              <dgm:constr type="l" for="ch" forName="Child1" refType="w" fact="0.76"/>
              <dgm:constr type="t" for="ch" forName="Child1" refType="h" fact="0.3739"/>
              <dgm:constr type="w" for="ch" forName="Child1" refType="w" fact="0.24"/>
              <dgm:constr type="h" for="ch" forName="Child1" refType="h" fact="0.255"/>
              <dgm:constr type="l" for="ch" forName="Parent" refType="w" fact="0.1726"/>
              <dgm:constr type="t" for="ch" forName="Parent" refType="h" fact="0.2646"/>
              <dgm:constr type="w" for="ch" forName="Parent" refType="w" fact="0.3347"/>
              <dgm:constr type="h" for="ch" forName="Parent" refType="h" fact="0.4759"/>
              <dgm:constr type="l" for="ch" forName="Image1" refType="w" fact="0.5661"/>
              <dgm:constr type="t" for="ch" forName="Image1" refType="h" fact="0.3744"/>
              <dgm:constr type="w" for="ch" forName="Image1" refType="w" fact="0.1793"/>
              <dgm:constr type="h" for="ch" forName="Image1" refType="h" fact="0.255"/>
            </dgm:constrLst>
          </dgm:if>
          <dgm:if name="Name6"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 refType="w" fact="0"/>
              <dgm:constr type="t" for="ch" forName="Accent" refType="h" fact="0"/>
              <dgm:constr type="w" for="ch" forName="Accent" refType="w" fact="0.6946"/>
              <dgm:constr type="h" for="ch" forName="Accent" refType="h"/>
              <dgm:constr type="l" for="ch" forName="Parent" refType="w" fact="0.1777"/>
              <dgm:constr type="t" for="ch" forName="Parent" refType="h" fact="0.2646"/>
              <dgm:constr type="w" for="ch" forName="Parent" refType="w" fact="0.3446"/>
              <dgm:constr type="h" for="ch" forName="Parent" refType="h" fact="0.4759"/>
              <dgm:constr type="l" for="ch" forName="Image1" refType="w" fact="0.5531"/>
              <dgm:constr type="t" for="ch" forName="Image1" refType="h" fact="0.1585"/>
              <dgm:constr type="w" for="ch" forName="Image1" refType="w" fact="0.1846"/>
              <dgm:constr type="h" for="ch" forName="Image1" refType="h" fact="0.255"/>
              <dgm:constr type="l" for="ch" forName="Image2" refType="w" fact="0.5531"/>
              <dgm:constr type="t" for="ch" forName="Image2" refType="h" fact="0.5624"/>
              <dgm:constr type="w" for="ch" forName="Image2" refType="w" fact="0.1846"/>
              <dgm:constr type="h" for="ch" forName="Image2" refType="h" fact="0.255"/>
              <dgm:constr type="l" for="ch" forName="Child1" refType="w" fact="0.7529"/>
              <dgm:constr type="t" for="ch" forName="Child1" refType="h" fact="0.1618"/>
              <dgm:constr type="w" for="ch" forName="Child1" refType="w" fact="0.2471"/>
              <dgm:constr type="h" for="ch" forName="Child1" refType="h" fact="0.2468"/>
              <dgm:constr type="l" for="ch" forName="Child2" refType="w" fact="0.7529"/>
              <dgm:constr type="t" for="ch" forName="Child2" refType="h" fact="0.5657"/>
              <dgm:constr type="w" for="ch" forName="Child2" refType="w" fact="0.2471"/>
              <dgm:constr type="h" for="ch" forName="Child2" refType="h" fact="0.2468"/>
            </dgm:constrLst>
          </dgm:if>
          <dgm:if name="Name7"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 refType="w" fact="0"/>
              <dgm:constr type="t" for="ch" forName="Accent" refType="h" fact="0"/>
              <dgm:constr type="w" for="ch" forName="Accent" refType="w" fact="0.6747"/>
              <dgm:constr type="h" for="ch" forName="Accent" refType="h"/>
              <dgm:constr type="l" for="ch" forName="Parent" refType="w" fact="0.1726"/>
              <dgm:constr type="t" for="ch" forName="Parent" refType="h" fact="0.2646"/>
              <dgm:constr type="w" for="ch" forName="Parent" refType="w" fact="0.3347"/>
              <dgm:constr type="h" for="ch" forName="Parent" refType="h" fact="0.4759"/>
              <dgm:constr type="l" for="ch" forName="Image1" refType="w" fact="0.4968"/>
              <dgm:constr type="t" for="ch" forName="Image1" refType="h" fact="0.0843"/>
              <dgm:constr type="w" for="ch" forName="Image1" refType="w" fact="0.1793"/>
              <dgm:constr type="h" for="ch" forName="Image1" refType="h" fact="0.255"/>
              <dgm:constr type="l" for="ch" forName="Image2" refType="w" fact="0.5661"/>
              <dgm:constr type="t" for="ch" forName="Image2" refType="h" fact="0.3744"/>
              <dgm:constr type="w" for="ch" forName="Image2" refType="w" fact="0.1793"/>
              <dgm:constr type="h" for="ch" forName="Image2" refType="h" fact="0.255"/>
              <dgm:constr type="l" for="ch" forName="Image3" refType="w" fact="0.4968"/>
              <dgm:constr type="t" for="ch" forName="Image3" refType="h" fact="0.6686"/>
              <dgm:constr type="w" for="ch" forName="Image3" refType="w" fact="0.1793"/>
              <dgm:constr type="h" for="ch" forName="Image3" refType="h" fact="0.255"/>
              <dgm:constr type="l" for="ch" forName="Child1" refType="w" fact="0.6897"/>
              <dgm:constr type="t" for="ch" forName="Child1" refType="h" fact="0.0884"/>
              <dgm:constr type="w" for="ch" forName="Child1" refType="w" fact="0.24"/>
              <dgm:constr type="h" for="ch" forName="Child1" refType="h" fact="0.2468"/>
              <dgm:constr type="l" for="ch" forName="Child2" refType="w" fact="0.76"/>
              <dgm:constr type="t" for="ch" forName="Child2" refType="h" fact="0.378"/>
              <dgm:constr type="w" for="ch" forName="Child2" refType="w" fact="0.24"/>
              <dgm:constr type="h" for="ch" forName="Child2" refType="h" fact="0.2468"/>
              <dgm:constr type="l" for="ch" forName="Child3" refType="w" fact="0.6897"/>
              <dgm:constr type="t" for="ch" forName="Child3" refType="h" fact="0.6738"/>
              <dgm:constr type="w" for="ch" forName="Child3" refType="w" fact="0.24"/>
              <dgm:constr type="h" for="ch" forName="Child3" refType="h" fact="0.2468"/>
            </dgm:constrLst>
          </dgm:if>
          <dgm:else name="Name8">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 refType="w" fact="0"/>
              <dgm:constr type="t" for="ch" forName="Accent" refType="h" fact="0.0361"/>
              <dgm:constr type="w" for="ch" forName="Accent" refType="w" fact="0.6865"/>
              <dgm:constr type="h" for="ch" forName="Accent" refType="h" fact="0.9197"/>
              <dgm:constr type="l" for="ch" forName="Parent" refType="w" fact="0.1756"/>
              <dgm:constr type="t" for="ch" forName="Parent" refType="h" fact="0.2795"/>
              <dgm:constr type="w" for="ch" forName="Parent" refType="w" fact="0.3406"/>
              <dgm:constr type="h" for="ch" forName="Parent" refType="h" fact="0.4377"/>
              <dgm:constr type="l" for="ch" forName="Image1" refType="w" fact="0.425"/>
              <dgm:constr type="t" for="ch" forName="Image1" refType="h" fact="0"/>
              <dgm:constr type="w" for="ch" forName="Image1" refType="w" fact="0.1825"/>
              <dgm:constr type="h" for="ch" forName="Image1" refType="h" fact="0.2345"/>
              <dgm:constr type="l" for="ch" forName="Image2" refType="w" fact="0.5598"/>
              <dgm:constr type="t" for="ch" forName="Image2" refType="h" fact="0.2184"/>
              <dgm:constr type="w" for="ch" forName="Image2" refType="w" fact="0.1825"/>
              <dgm:constr type="h" for="ch" forName="Image2" refType="h" fact="0.2345"/>
              <dgm:constr type="l" for="ch" forName="Image3" refType="w" fact="0.5591"/>
              <dgm:constr type="t" for="ch" forName="Image3" refType="h" fact="0.5395"/>
              <dgm:constr type="w" for="ch" forName="Image3" refType="w" fact="0.1825"/>
              <dgm:constr type="h" for="ch" forName="Image3" refType="h" fact="0.2345"/>
              <dgm:constr type="l" for="ch" forName="Image4" refType="w" fact="0.425"/>
              <dgm:constr type="t" for="ch" forName="Image4" refType="h" fact="0.7655"/>
              <dgm:constr type="w" for="ch" forName="Image4" refType="w" fact="0.1825"/>
              <dgm:constr type="h" for="ch" forName="Image4" refType="h" fact="0.2345"/>
              <dgm:constr type="l" for="ch" forName="Child1" refType="w" fact="0.6214"/>
              <dgm:constr type="t" for="ch" forName="Child1" refType="h" fact="0.003"/>
              <dgm:constr type="w" for="ch" forName="Child1" refType="w" fact="0.2443"/>
              <dgm:constr type="h" for="ch" forName="Child1" refType="h" fact="0.227"/>
              <dgm:constr type="l" for="ch" forName="Child2" refType="w" fact="0.7557"/>
              <dgm:constr type="t" for="ch" forName="Child2" refType="h" fact="0.2225"/>
              <dgm:constr type="w" for="ch" forName="Child2" refType="w" fact="0.2443"/>
              <dgm:constr type="h" for="ch" forName="Child2" refType="h" fact="0.227"/>
              <dgm:constr type="l" for="ch" forName="Child3" refType="w" fact="0.7557"/>
              <dgm:constr type="t" for="ch" forName="Child3" refType="h" fact="0.5433"/>
              <dgm:constr type="w" for="ch" forName="Child3" refType="w" fact="0.2443"/>
              <dgm:constr type="h" for="ch" forName="Child3" refType="h" fact="0.227"/>
              <dgm:constr type="l" for="ch" forName="Child4" refType="w" fact="0.6214"/>
              <dgm:constr type="t" for="ch" forName="Child4" refType="h" fact="0.7703"/>
              <dgm:constr type="w" for="ch" forName="Child4" refType="w" fact="0.2443"/>
              <dgm:constr type="h" for="ch" forName="Child4" refType="h" fact="0.227"/>
            </dgm:constrLst>
          </dgm:else>
        </dgm:choose>
      </dgm:if>
      <dgm:else name="Name9">
        <dgm:choose name="Name10">
          <dgm:if name="Name11"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2"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r" for="ch" forName="Accent" refType="w"/>
              <dgm:constr type="t" for="ch" forName="Accent" refType="h" fact="0"/>
              <dgm:constr type="w" for="ch" forName="Accent" refType="w" fact="0.6747"/>
              <dgm:constr type="h" for="ch" forName="Accent" refType="h"/>
              <dgm:constr type="r" for="ch" forName="Child1" refType="w" fact="0.24"/>
              <dgm:constr type="t" for="ch" forName="Child1" refType="h" fact="0.3739"/>
              <dgm:constr type="w" for="ch" forName="Child1" refType="w" fact="0.24"/>
              <dgm:constr type="h" for="ch" forName="Child1" refType="h" fact="0.255"/>
              <dgm:constr type="r" for="ch" forName="Parent" refType="w" fact="0.8274"/>
              <dgm:constr type="t" for="ch" forName="Parent" refType="h" fact="0.2646"/>
              <dgm:constr type="w" for="ch" forName="Parent" refType="w" fact="0.3347"/>
              <dgm:constr type="h" for="ch" forName="Parent" refType="h" fact="0.4759"/>
              <dgm:constr type="r" for="ch" forName="Image1" refType="w" fact="0.4339"/>
              <dgm:constr type="t" for="ch" forName="Image1" refType="h" fact="0.3744"/>
              <dgm:constr type="w" for="ch" forName="Image1" refType="w" fact="0.1793"/>
              <dgm:constr type="h" for="ch" forName="Image1" refType="h" fact="0.255"/>
            </dgm:constrLst>
          </dgm:if>
          <dgm:if name="Name13"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 refType="w"/>
              <dgm:constr type="t" for="ch" forName="Accent" refType="h" fact="0"/>
              <dgm:constr type="w" for="ch" forName="Accent" refType="w" fact="0.6946"/>
              <dgm:constr type="h" for="ch" forName="Accent" refType="h"/>
              <dgm:constr type="r" for="ch" forName="Parent" refType="w" fact="0.8223"/>
              <dgm:constr type="t" for="ch" forName="Parent" refType="h" fact="0.2646"/>
              <dgm:constr type="w" for="ch" forName="Parent" refType="w" fact="0.3446"/>
              <dgm:constr type="h" for="ch" forName="Parent" refType="h" fact="0.4759"/>
              <dgm:constr type="r" for="ch" forName="Image1" refType="w" fact="0.4469"/>
              <dgm:constr type="t" for="ch" forName="Image1" refType="h" fact="0.1585"/>
              <dgm:constr type="w" for="ch" forName="Image1" refType="w" fact="0.1846"/>
              <dgm:constr type="h" for="ch" forName="Image1" refType="h" fact="0.255"/>
              <dgm:constr type="r" for="ch" forName="Image2" refType="w" fact="0.4469"/>
              <dgm:constr type="t" for="ch" forName="Image2" refType="h" fact="0.5624"/>
              <dgm:constr type="w" for="ch" forName="Image2" refType="w" fact="0.1846"/>
              <dgm:constr type="h" for="ch" forName="Image2" refType="h" fact="0.255"/>
              <dgm:constr type="r" for="ch" forName="Child1" refType="w" fact="0.2471"/>
              <dgm:constr type="t" for="ch" forName="Child1" refType="h" fact="0.1618"/>
              <dgm:constr type="w" for="ch" forName="Child1" refType="w" fact="0.2471"/>
              <dgm:constr type="h" for="ch" forName="Child1" refType="h" fact="0.2468"/>
              <dgm:constr type="r" for="ch" forName="Child2" refType="w" fact="0.2471"/>
              <dgm:constr type="t" for="ch" forName="Child2" refType="h" fact="0.5657"/>
              <dgm:constr type="w" for="ch" forName="Child2" refType="w" fact="0.2471"/>
              <dgm:constr type="h" for="ch" forName="Child2" refType="h" fact="0.2468"/>
            </dgm:constrLst>
          </dgm:if>
          <dgm:if name="Name14"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 refType="w"/>
              <dgm:constr type="t" for="ch" forName="Accent" refType="h" fact="0"/>
              <dgm:constr type="w" for="ch" forName="Accent" refType="w" fact="0.6747"/>
              <dgm:constr type="h" for="ch" forName="Accent" refType="h"/>
              <dgm:constr type="r" for="ch" forName="Parent" refType="w" fact="0.8274"/>
              <dgm:constr type="t" for="ch" forName="Parent" refType="h" fact="0.2646"/>
              <dgm:constr type="w" for="ch" forName="Parent" refType="w" fact="0.3347"/>
              <dgm:constr type="h" for="ch" forName="Parent" refType="h" fact="0.4759"/>
              <dgm:constr type="r" for="ch" forName="Image1" refType="w" fact="0.5032"/>
              <dgm:constr type="t" for="ch" forName="Image1" refType="h" fact="0.0843"/>
              <dgm:constr type="w" for="ch" forName="Image1" refType="w" fact="0.1793"/>
              <dgm:constr type="h" for="ch" forName="Image1" refType="h" fact="0.255"/>
              <dgm:constr type="r" for="ch" forName="Image2" refType="w" fact="0.4339"/>
              <dgm:constr type="t" for="ch" forName="Image2" refType="h" fact="0.3744"/>
              <dgm:constr type="w" for="ch" forName="Image2" refType="w" fact="0.1793"/>
              <dgm:constr type="h" for="ch" forName="Image2" refType="h" fact="0.255"/>
              <dgm:constr type="r" for="ch" forName="Image3" refType="w" fact="0.5032"/>
              <dgm:constr type="t" for="ch" forName="Image3" refType="h" fact="0.6686"/>
              <dgm:constr type="w" for="ch" forName="Image3" refType="w" fact="0.1793"/>
              <dgm:constr type="h" for="ch" forName="Image3" refType="h" fact="0.255"/>
              <dgm:constr type="r" for="ch" forName="Child1" refType="w" fact="0.3103"/>
              <dgm:constr type="t" for="ch" forName="Child1" refType="h" fact="0.0884"/>
              <dgm:constr type="w" for="ch" forName="Child1" refType="w" fact="0.24"/>
              <dgm:constr type="h" for="ch" forName="Child1" refType="h" fact="0.2468"/>
              <dgm:constr type="r" for="ch" forName="Child2" refType="w" fact="0.24"/>
              <dgm:constr type="t" for="ch" forName="Child2" refType="h" fact="0.378"/>
              <dgm:constr type="w" for="ch" forName="Child2" refType="w" fact="0.24"/>
              <dgm:constr type="h" for="ch" forName="Child2" refType="h" fact="0.2468"/>
              <dgm:constr type="r" for="ch" forName="Child3" refType="w" fact="0.3103"/>
              <dgm:constr type="t" for="ch" forName="Child3" refType="h" fact="0.6738"/>
              <dgm:constr type="w" for="ch" forName="Child3" refType="w" fact="0.24"/>
              <dgm:constr type="h" for="ch" forName="Child3" refType="h" fact="0.2468"/>
            </dgm:constrLst>
          </dgm:if>
          <dgm:else name="Name15">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 refType="w"/>
              <dgm:constr type="t" for="ch" forName="Accent" refType="h" fact="0.0361"/>
              <dgm:constr type="w" for="ch" forName="Accent" refType="w" fact="0.6865"/>
              <dgm:constr type="h" for="ch" forName="Accent" refType="h" fact="0.9197"/>
              <dgm:constr type="r" for="ch" forName="Parent" refType="w" fact="0.8244"/>
              <dgm:constr type="t" for="ch" forName="Parent" refType="h" fact="0.2795"/>
              <dgm:constr type="w" for="ch" forName="Parent" refType="w" fact="0.3406"/>
              <dgm:constr type="h" for="ch" forName="Parent" refType="h" fact="0.4377"/>
              <dgm:constr type="r" for="ch" forName="Image1" refType="w" fact="0.575"/>
              <dgm:constr type="t" for="ch" forName="Image1" refType="h" fact="0"/>
              <dgm:constr type="w" for="ch" forName="Image1" refType="w" fact="0.1825"/>
              <dgm:constr type="h" for="ch" forName="Image1" refType="h" fact="0.2345"/>
              <dgm:constr type="r" for="ch" forName="Image2" refType="w" fact="0.4402"/>
              <dgm:constr type="t" for="ch" forName="Image2" refType="h" fact="0.2184"/>
              <dgm:constr type="w" for="ch" forName="Image2" refType="w" fact="0.1825"/>
              <dgm:constr type="h" for="ch" forName="Image2" refType="h" fact="0.2345"/>
              <dgm:constr type="r" for="ch" forName="Image3" refType="w" fact="0.4409"/>
              <dgm:constr type="t" for="ch" forName="Image3" refType="h" fact="0.5395"/>
              <dgm:constr type="w" for="ch" forName="Image3" refType="w" fact="0.1825"/>
              <dgm:constr type="h" for="ch" forName="Image3" refType="h" fact="0.2345"/>
              <dgm:constr type="r" for="ch" forName="Image4" refType="w" fact="0.575"/>
              <dgm:constr type="t" for="ch" forName="Image4" refType="h" fact="0.7655"/>
              <dgm:constr type="w" for="ch" forName="Image4" refType="w" fact="0.1825"/>
              <dgm:constr type="h" for="ch" forName="Image4" refType="h" fact="0.2345"/>
              <dgm:constr type="r" for="ch" forName="Child1" refType="w" fact="0.3786"/>
              <dgm:constr type="t" for="ch" forName="Child1" refType="h" fact="0.003"/>
              <dgm:constr type="w" for="ch" forName="Child1" refType="w" fact="0.2443"/>
              <dgm:constr type="h" for="ch" forName="Child1" refType="h" fact="0.227"/>
              <dgm:constr type="r" for="ch" forName="Child2" refType="w" fact="0.2443"/>
              <dgm:constr type="t" for="ch" forName="Child2" refType="h" fact="0.2225"/>
              <dgm:constr type="w" for="ch" forName="Child2" refType="w" fact="0.2443"/>
              <dgm:constr type="h" for="ch" forName="Child2" refType="h" fact="0.227"/>
              <dgm:constr type="r" for="ch" forName="Child3" refType="w" fact="0.2443"/>
              <dgm:constr type="t" for="ch" forName="Child3" refType="h" fact="0.5433"/>
              <dgm:constr type="w" for="ch" forName="Child3" refType="w" fact="0.2443"/>
              <dgm:constr type="h" for="ch" forName="Child3" refType="h" fact="0.227"/>
              <dgm:constr type="r" for="ch" forName="Child4" refType="w" fact="0.3786"/>
              <dgm:constr type="t" for="ch" forName="Child4" refType="h" fact="0.7703"/>
              <dgm:constr type="w" for="ch" forName="Child4" refType="w" fact="0.2443"/>
              <dgm:constr type="h" for="ch" forName="Child4" refType="h" fact="0.227"/>
            </dgm:constrLst>
          </dgm:else>
        </dgm:choose>
      </dgm:else>
    </dgm:choose>
    <dgm:forEach name="wrapper" axis="self" ptType="parTrans">
      <dgm:forEach name="ImageRepeat" axis="self">
        <dgm:layoutNode name="Image" styleLbl="fgImgPlace1">
          <dgm:alg type="sp"/>
          <dgm:shape xmlns:r="http://schemas.openxmlformats.org/officeDocument/2006/relationships" type="ellipse" r:blip="" blipPhldr="1">
            <dgm:adjLst/>
          </dgm:shape>
          <dgm:presOf/>
        </dgm:layoutNode>
      </dgm:forEach>
    </dgm:forEach>
    <dgm:forEach name="Name16" axis="ch" ptType="node" cnt="1">
      <dgm:layoutNode name="Parent" styleLbl="node1">
        <dgm:varLst>
          <dgm:chMax val="4"/>
          <dgm:chPref val="3"/>
        </dgm:varLst>
        <dgm:alg type="tx"/>
        <dgm:shape xmlns:r="http://schemas.openxmlformats.org/officeDocument/2006/relationships" type="ellipse"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7" axis="ch ch" ptType="node node" st="1 1" cnt="1 1">
      <dgm:layoutNode name="Accent" styleLbl="node1">
        <dgm:alg type="sp"/>
        <dgm:choose name="Name18">
          <dgm:if name="Name19" func="var" arg="dir" op="equ" val="norm">
            <dgm:choose name="Name20">
              <dgm:if name="Name21" axis="followSib" ptType="node" func="cnt" op="equ" val="0">
                <dgm:shape xmlns:r="http://schemas.openxmlformats.org/officeDocument/2006/relationships" type="blockArc" r:blip="">
                  <dgm:adjLst>
                    <dgm:adj idx="1" val="-49.0368"/>
                    <dgm:adj idx="2" val="49.4265"/>
                    <dgm:adj idx="3" val="0.0564"/>
                  </dgm:adjLst>
                </dgm:shape>
              </dgm:if>
              <dgm:if name="Name22" axis="followSib" ptType="node" func="cnt" op="equ" val="1">
                <dgm:shape xmlns:r="http://schemas.openxmlformats.org/officeDocument/2006/relationships" type="blockArc" r:blip="">
                  <dgm:adjLst>
                    <dgm:adj idx="1" val="-64.2028"/>
                    <dgm:adj idx="2" val="64.5456"/>
                    <dgm:adj idx="3" val="0.0558"/>
                  </dgm:adjLst>
                </dgm:shape>
              </dgm:if>
              <dgm:if name="Name23" axis="followSib" ptType="node" func="cnt" op="equ" val="2">
                <dgm:shape xmlns:r="http://schemas.openxmlformats.org/officeDocument/2006/relationships" type="blockArc" r:blip="">
                  <dgm:adjLst>
                    <dgm:adj idx="1" val="-67.8702"/>
                    <dgm:adj idx="2" val="68.6519"/>
                    <dgm:adj idx="3" val="0.0575"/>
                  </dgm:adjLst>
                </dgm:shape>
              </dgm:if>
              <dgm:else name="Name24">
                <dgm:shape xmlns:r="http://schemas.openxmlformats.org/officeDocument/2006/relationships" type="blockArc" r:blip="">
                  <dgm:adjLst>
                    <dgm:adj idx="1" val="-84.8426"/>
                    <dgm:adj idx="2" val="84.8009"/>
                    <dgm:adj idx="3" val="0.0524"/>
                  </dgm:adjLst>
                </dgm:shape>
              </dgm:else>
            </dgm:choose>
          </dgm:if>
          <dgm:else name="Name25">
            <dgm:choose name="Name26">
              <dgm:if name="Name27" axis="followSib" ptType="node" func="cnt" op="equ" val="0">
                <dgm:shape xmlns:r="http://schemas.openxmlformats.org/officeDocument/2006/relationships" rot="180" type="blockArc" r:blip="">
                  <dgm:adjLst>
                    <dgm:adj idx="1" val="-49.0368"/>
                    <dgm:adj idx="2" val="49.4265"/>
                    <dgm:adj idx="3" val="0.0564"/>
                  </dgm:adjLst>
                </dgm:shape>
              </dgm:if>
              <dgm:if name="Name28" axis="followSib" ptType="node" func="cnt" op="equ" val="1">
                <dgm:shape xmlns:r="http://schemas.openxmlformats.org/officeDocument/2006/relationships" rot="180" type="blockArc" r:blip="">
                  <dgm:adjLst>
                    <dgm:adj idx="1" val="-64.2028"/>
                    <dgm:adj idx="2" val="64.5456"/>
                    <dgm:adj idx="3" val="0.0558"/>
                  </dgm:adjLst>
                </dgm:shape>
              </dgm:if>
              <dgm:if name="Name29" axis="followSib" ptType="node" func="cnt" op="equ" val="2">
                <dgm:shape xmlns:r="http://schemas.openxmlformats.org/officeDocument/2006/relationships" rot="180" type="blockArc" r:blip="">
                  <dgm:adjLst>
                    <dgm:adj idx="1" val="-67.8702"/>
                    <dgm:adj idx="2" val="68.6519"/>
                    <dgm:adj idx="3" val="0.0575"/>
                  </dgm:adjLst>
                </dgm:shape>
              </dgm:if>
              <dgm:else name="Name30">
                <dgm:shape xmlns:r="http://schemas.openxmlformats.org/officeDocument/2006/relationships" rot="180" type="blockArc" r:blip="">
                  <dgm:adjLst>
                    <dgm:adj idx="1" val="-84.8426"/>
                    <dgm:adj idx="2" val="84.8009"/>
                    <dgm:adj idx="3" val="0.0524"/>
                  </dgm:adjLst>
                </dgm:shape>
              </dgm:else>
            </dgm:choose>
          </dgm:else>
        </dgm:choose>
        <dgm:presOf/>
      </dgm:layoutNode>
      <dgm:layoutNode name="Image1" styleLbl="fgImgPlace1">
        <dgm:alg type="sp"/>
        <dgm:shape xmlns:r="http://schemas.openxmlformats.org/officeDocument/2006/relationships" type="ellipse" r:blip="" blipPhldr="1">
          <dgm:adjLst/>
        </dgm:shape>
        <dgm:presOf/>
      </dgm:layoutNode>
      <dgm:layoutNode name="Child1" styleLbl="revTx">
        <dgm:varLst>
          <dgm:chMax val="0"/>
          <dgm:chPref val="0"/>
          <dgm:bulletEnabled val="1"/>
        </dgm:varLst>
        <dgm:choose name="Name31">
          <dgm:if name="Name32" func="var" arg="dir" op="equ" val="norm">
            <dgm:alg type="tx">
              <dgm:param type="parTxLTRAlign" val="l"/>
              <dgm:param type="shpTxLTRAlignCh" val="l"/>
              <dgm:param type="parTxRTLAlign" val="l"/>
              <dgm:param type="shpTxRTLAlignCh" val="l"/>
              <dgm:param type="lnSpAfParP" val="10"/>
            </dgm:alg>
          </dgm:if>
          <dgm:else name="Name3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4" axis="ch ch" ptType="node node" st="1 2" cnt="1 1">
      <dgm:layoutNode name="Image2">
        <dgm:alg type="sp"/>
        <dgm:shape xmlns:r="http://schemas.openxmlformats.org/officeDocument/2006/relationships" r:blip="">
          <dgm:adjLst/>
        </dgm:shape>
        <dgm:presOf/>
        <dgm:constrLst/>
        <dgm:forEach name="Name35" ref="ImageRepeat"/>
      </dgm:layoutNode>
      <dgm:layoutNode name="Child2" styleLbl="revTx">
        <dgm:varLst>
          <dgm:chMax val="0"/>
          <dgm:chPref val="0"/>
          <dgm:bulletEnabled val="1"/>
        </dgm:varLst>
        <dgm:choose name="Name36">
          <dgm:if name="Name37" func="var" arg="dir" op="equ" val="norm">
            <dgm:alg type="tx">
              <dgm:param type="parTxLTRAlign" val="l"/>
              <dgm:param type="shpTxLTRAlignCh" val="l"/>
              <dgm:param type="parTxRTLAlign" val="l"/>
              <dgm:param type="shpTxRTLAlignCh" val="l"/>
              <dgm:param type="lnSpAfParP" val="10"/>
            </dgm:alg>
          </dgm:if>
          <dgm:else name="Name3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9" axis="ch ch" ptType="node node" st="1 3" cnt="1 1">
      <dgm:layoutNode name="Image3">
        <dgm:alg type="sp"/>
        <dgm:shape xmlns:r="http://schemas.openxmlformats.org/officeDocument/2006/relationships" r:blip="">
          <dgm:adjLst/>
        </dgm:shape>
        <dgm:presOf/>
        <dgm:constrLst/>
        <dgm:forEach name="Name40" ref="ImageRepeat"/>
      </dgm:layoutNode>
      <dgm:layoutNode name="Child3" styleLbl="revTx">
        <dgm:varLst>
          <dgm:chMax val="0"/>
          <dgm:chPref val="0"/>
          <dgm:bulletEnabled val="1"/>
        </dgm:varLst>
        <dgm:choose name="Name41">
          <dgm:if name="Name42" func="var" arg="dir" op="equ" val="norm">
            <dgm:alg type="tx">
              <dgm:param type="parTxLTRAlign" val="l"/>
              <dgm:param type="shpTxLTRAlignCh" val="l"/>
              <dgm:param type="parTxRTLAlign" val="l"/>
              <dgm:param type="shpTxRTLAlignCh" val="l"/>
              <dgm:param type="lnSpAfParP" val="10"/>
            </dgm:alg>
          </dgm:if>
          <dgm:else name="Name4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4" axis="ch ch" ptType="node node" st="1 4" cnt="1 1">
      <dgm:layoutNode name="Image4">
        <dgm:alg type="sp"/>
        <dgm:shape xmlns:r="http://schemas.openxmlformats.org/officeDocument/2006/relationships" r:blip="">
          <dgm:adjLst/>
        </dgm:shape>
        <dgm:presOf/>
        <dgm:constrLst/>
        <dgm:forEach name="Name45" ref="ImageRepeat"/>
      </dgm:layoutNode>
      <dgm:layoutNode name="Child4" styleLbl="revTx">
        <dgm:varLst>
          <dgm:chMax val="0"/>
          <dgm:chPref val="0"/>
          <dgm:bulletEnabled val="1"/>
        </dgm:varLst>
        <dgm:choose name="Name46">
          <dgm:if name="Name47" func="var" arg="dir" op="equ" val="norm">
            <dgm:alg type="tx">
              <dgm:param type="parTxLTRAlign" val="l"/>
              <dgm:param type="shpTxLTRAlignCh" val="l"/>
              <dgm:param type="parTxRTLAlign" val="l"/>
              <dgm:param type="shpTxRTLAlignCh" val="l"/>
              <dgm:param type="lnSpAfParP" val="10"/>
            </dgm:alg>
          </dgm:if>
          <dgm:else name="Name4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3" Type="http://schemas.openxmlformats.org/officeDocument/2006/relationships/image" Target="../media/image49.wmf"/><Relationship Id="rId4" Type="http://schemas.openxmlformats.org/officeDocument/2006/relationships/image" Target="../media/image50.wmf"/><Relationship Id="rId5" Type="http://schemas.openxmlformats.org/officeDocument/2006/relationships/image" Target="../media/image51.wmf"/><Relationship Id="rId6" Type="http://schemas.openxmlformats.org/officeDocument/2006/relationships/image" Target="../media/image52.wmf"/><Relationship Id="rId7" Type="http://schemas.openxmlformats.org/officeDocument/2006/relationships/image" Target="../media/image53.wmf"/><Relationship Id="rId1" Type="http://schemas.openxmlformats.org/officeDocument/2006/relationships/image" Target="../media/image47.wmf"/><Relationship Id="rId2" Type="http://schemas.openxmlformats.org/officeDocument/2006/relationships/image" Target="../media/image48.w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111.wmf"/><Relationship Id="rId4" Type="http://schemas.openxmlformats.org/officeDocument/2006/relationships/image" Target="../media/image112.wmf"/><Relationship Id="rId1" Type="http://schemas.openxmlformats.org/officeDocument/2006/relationships/image" Target="../media/image109.wmf"/><Relationship Id="rId2" Type="http://schemas.openxmlformats.org/officeDocument/2006/relationships/image" Target="../media/image110.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13.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25.wmf"/><Relationship Id="rId2" Type="http://schemas.openxmlformats.org/officeDocument/2006/relationships/image" Target="../media/image126.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29.w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34.wmf"/><Relationship Id="rId2" Type="http://schemas.openxmlformats.org/officeDocument/2006/relationships/image" Target="../media/image135.wmf"/><Relationship Id="rId3" Type="http://schemas.openxmlformats.org/officeDocument/2006/relationships/image" Target="../media/image136.w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37.w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38.w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25.wmf"/><Relationship Id="rId2" Type="http://schemas.openxmlformats.org/officeDocument/2006/relationships/image" Target="../media/image126.wmf"/><Relationship Id="rId3" Type="http://schemas.openxmlformats.org/officeDocument/2006/relationships/image" Target="../media/image139.w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34.wmf"/><Relationship Id="rId2" Type="http://schemas.openxmlformats.org/officeDocument/2006/relationships/image" Target="../media/image135.w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154.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4.w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134.wmf"/><Relationship Id="rId2" Type="http://schemas.openxmlformats.org/officeDocument/2006/relationships/image" Target="../media/image135.w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205.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208.emf"/></Relationships>
</file>

<file path=ppt/drawings/_rels/vmlDrawing23.vml.rels><?xml version="1.0" encoding="UTF-8" standalone="yes"?>
<Relationships xmlns="http://schemas.openxmlformats.org/package/2006/relationships"><Relationship Id="rId3" Type="http://schemas.openxmlformats.org/officeDocument/2006/relationships/image" Target="../media/image212.emf"/><Relationship Id="rId4" Type="http://schemas.openxmlformats.org/officeDocument/2006/relationships/image" Target="../media/image213.emf"/><Relationship Id="rId1" Type="http://schemas.openxmlformats.org/officeDocument/2006/relationships/image" Target="../media/image210.emf"/><Relationship Id="rId2" Type="http://schemas.openxmlformats.org/officeDocument/2006/relationships/image" Target="../media/image211.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217.wmf"/><Relationship Id="rId2" Type="http://schemas.openxmlformats.org/officeDocument/2006/relationships/image" Target="../media/image218.e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212.e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67.wmf"/><Relationship Id="rId4" Type="http://schemas.openxmlformats.org/officeDocument/2006/relationships/image" Target="../media/image68.wmf"/><Relationship Id="rId1" Type="http://schemas.openxmlformats.org/officeDocument/2006/relationships/image" Target="../media/image65.wmf"/><Relationship Id="rId2" Type="http://schemas.openxmlformats.org/officeDocument/2006/relationships/image" Target="../media/image66.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71.emf"/><Relationship Id="rId2" Type="http://schemas.openxmlformats.org/officeDocument/2006/relationships/image" Target="../media/image72.wmf"/></Relationships>
</file>

<file path=ppt/drawings/_rels/vmlDrawing5.vml.rels><?xml version="1.0" encoding="UTF-8" standalone="yes"?>
<Relationships xmlns="http://schemas.openxmlformats.org/package/2006/relationships"><Relationship Id="rId11" Type="http://schemas.openxmlformats.org/officeDocument/2006/relationships/image" Target="../media/image83.wmf"/><Relationship Id="rId12" Type="http://schemas.openxmlformats.org/officeDocument/2006/relationships/image" Target="../media/image84.wmf"/><Relationship Id="rId13" Type="http://schemas.openxmlformats.org/officeDocument/2006/relationships/image" Target="../media/image85.wmf"/><Relationship Id="rId14" Type="http://schemas.openxmlformats.org/officeDocument/2006/relationships/image" Target="../media/image86.wmf"/><Relationship Id="rId1" Type="http://schemas.openxmlformats.org/officeDocument/2006/relationships/image" Target="../media/image73.wmf"/><Relationship Id="rId2" Type="http://schemas.openxmlformats.org/officeDocument/2006/relationships/image" Target="../media/image74.wmf"/><Relationship Id="rId3" Type="http://schemas.openxmlformats.org/officeDocument/2006/relationships/image" Target="../media/image75.wmf"/><Relationship Id="rId4" Type="http://schemas.openxmlformats.org/officeDocument/2006/relationships/image" Target="../media/image76.wmf"/><Relationship Id="rId5" Type="http://schemas.openxmlformats.org/officeDocument/2006/relationships/image" Target="../media/image77.wmf"/><Relationship Id="rId6" Type="http://schemas.openxmlformats.org/officeDocument/2006/relationships/image" Target="../media/image78.wmf"/><Relationship Id="rId7" Type="http://schemas.openxmlformats.org/officeDocument/2006/relationships/image" Target="../media/image79.wmf"/><Relationship Id="rId8" Type="http://schemas.openxmlformats.org/officeDocument/2006/relationships/image" Target="../media/image80.wmf"/><Relationship Id="rId9" Type="http://schemas.openxmlformats.org/officeDocument/2006/relationships/image" Target="../media/image81.wmf"/><Relationship Id="rId10" Type="http://schemas.openxmlformats.org/officeDocument/2006/relationships/image" Target="../media/image82.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88.wmf"/><Relationship Id="rId4" Type="http://schemas.openxmlformats.org/officeDocument/2006/relationships/image" Target="../media/image89.wmf"/><Relationship Id="rId5" Type="http://schemas.openxmlformats.org/officeDocument/2006/relationships/image" Target="../media/image90.wmf"/><Relationship Id="rId1" Type="http://schemas.openxmlformats.org/officeDocument/2006/relationships/image" Target="../media/image76.wmf"/><Relationship Id="rId2" Type="http://schemas.openxmlformats.org/officeDocument/2006/relationships/image" Target="../media/image87.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99.emf"/><Relationship Id="rId4" Type="http://schemas.openxmlformats.org/officeDocument/2006/relationships/image" Target="../media/image100.emf"/><Relationship Id="rId1" Type="http://schemas.openxmlformats.org/officeDocument/2006/relationships/image" Target="../media/image97.emf"/><Relationship Id="rId2" Type="http://schemas.openxmlformats.org/officeDocument/2006/relationships/image" Target="../media/image98.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02.wmf"/><Relationship Id="rId2" Type="http://schemas.openxmlformats.org/officeDocument/2006/relationships/image" Target="../media/image103.wmf"/><Relationship Id="rId3" Type="http://schemas.openxmlformats.org/officeDocument/2006/relationships/image" Target="../media/image104.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107.wmf"/><Relationship Id="rId4" Type="http://schemas.openxmlformats.org/officeDocument/2006/relationships/image" Target="../media/image108.wmf"/><Relationship Id="rId1" Type="http://schemas.openxmlformats.org/officeDocument/2006/relationships/image" Target="../media/image105.wmf"/><Relationship Id="rId2" Type="http://schemas.openxmlformats.org/officeDocument/2006/relationships/image" Target="../media/image106.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46400" cy="496967"/>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49688" y="0"/>
            <a:ext cx="2946400" cy="496967"/>
          </a:xfrm>
          <a:prstGeom prst="rect">
            <a:avLst/>
          </a:prstGeom>
        </p:spPr>
        <p:txBody>
          <a:bodyPr vert="horz" lIns="91440" tIns="45720" rIns="91440" bIns="45720" rtlCol="0"/>
          <a:lstStyle>
            <a:lvl1pPr algn="r">
              <a:defRPr sz="1200"/>
            </a:lvl1pPr>
          </a:lstStyle>
          <a:p>
            <a:fld id="{FEB3ECEE-0D21-4F07-BB2D-93D9E09592DF}" type="datetimeFigureOut">
              <a:rPr lang="zh-CN" altLang="en-US" smtClean="0"/>
              <a:pPr/>
              <a:t>5/19/13</a:t>
            </a:fld>
            <a:endParaRPr lang="zh-CN" altLang="en-US"/>
          </a:p>
        </p:txBody>
      </p:sp>
      <p:sp>
        <p:nvSpPr>
          <p:cNvPr id="4" name="页脚占位符 3"/>
          <p:cNvSpPr>
            <a:spLocks noGrp="1"/>
          </p:cNvSpPr>
          <p:nvPr>
            <p:ph type="ftr" sz="quarter" idx="2"/>
          </p:nvPr>
        </p:nvSpPr>
        <p:spPr>
          <a:xfrm>
            <a:off x="0" y="9429671"/>
            <a:ext cx="2946400" cy="496966"/>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49688" y="9429671"/>
            <a:ext cx="2946400" cy="496966"/>
          </a:xfrm>
          <a:prstGeom prst="rect">
            <a:avLst/>
          </a:prstGeom>
        </p:spPr>
        <p:txBody>
          <a:bodyPr vert="horz" lIns="91440" tIns="45720" rIns="91440" bIns="45720" rtlCol="0" anchor="b"/>
          <a:lstStyle>
            <a:lvl1pPr algn="r">
              <a:defRPr sz="1200"/>
            </a:lvl1pPr>
          </a:lstStyle>
          <a:p>
            <a:fld id="{F3AB24B0-ABFA-48A2-B98F-612E1EF5F550}" type="slidenum">
              <a:rPr lang="zh-CN" altLang="en-US" smtClean="0"/>
              <a:pPr/>
              <a:t>‹#›</a:t>
            </a:fld>
            <a:endParaRPr lang="zh-CN" altLang="en-US"/>
          </a:p>
        </p:txBody>
      </p:sp>
    </p:spTree>
    <p:extLst>
      <p:ext uri="{BB962C8B-B14F-4D97-AF65-F5344CB8AC3E}">
        <p14:creationId xmlns:p14="http://schemas.microsoft.com/office/powerpoint/2010/main" val="371910517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1" y="0"/>
            <a:ext cx="2945659" cy="49641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defRPr>
            </a:lvl1pPr>
          </a:lstStyle>
          <a:p>
            <a:pPr>
              <a:defRPr/>
            </a:pPr>
            <a:endParaRPr lang="en-US" altLang="zh-CN"/>
          </a:p>
        </p:txBody>
      </p:sp>
      <p:sp>
        <p:nvSpPr>
          <p:cNvPr id="4099" name="Rectangle 3"/>
          <p:cNvSpPr>
            <a:spLocks noGrp="1" noChangeArrowheads="1"/>
          </p:cNvSpPr>
          <p:nvPr>
            <p:ph type="dt" idx="1"/>
          </p:nvPr>
        </p:nvSpPr>
        <p:spPr bwMode="auto">
          <a:xfrm>
            <a:off x="3850444" y="0"/>
            <a:ext cx="2945659" cy="49641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pPr>
              <a:defRPr/>
            </a:pPr>
            <a:endParaRPr lang="en-US" altLang="zh-CN"/>
          </a:p>
        </p:txBody>
      </p:sp>
      <p:sp>
        <p:nvSpPr>
          <p:cNvPr id="53252" name="Rectangle 4"/>
          <p:cNvSpPr>
            <a:spLocks noGrp="1" noRot="1" noChangeAspect="1" noChangeArrowheads="1" noTextEdit="1"/>
          </p:cNvSpPr>
          <p:nvPr>
            <p:ph type="sldImg" idx="2"/>
          </p:nvPr>
        </p:nvSpPr>
        <p:spPr bwMode="auto">
          <a:xfrm>
            <a:off x="711200" y="744538"/>
            <a:ext cx="5375275" cy="3722687"/>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679768" y="4715907"/>
            <a:ext cx="5438140" cy="446770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ltLang="zh-CN" noProof="0" smtClean="0"/>
              <a:t>Click to edit Master text styles</a:t>
            </a:r>
          </a:p>
          <a:p>
            <a:pPr lvl="1"/>
            <a:r>
              <a:rPr lang="en-US" altLang="zh-CN" noProof="0" smtClean="0"/>
              <a:t>Second level</a:t>
            </a:r>
          </a:p>
          <a:p>
            <a:pPr lvl="2"/>
            <a:r>
              <a:rPr lang="en-US" altLang="zh-CN" noProof="0" smtClean="0"/>
              <a:t>Third level</a:t>
            </a:r>
          </a:p>
          <a:p>
            <a:pPr lvl="3"/>
            <a:r>
              <a:rPr lang="en-US" altLang="zh-CN" noProof="0" smtClean="0"/>
              <a:t>Fourth level</a:t>
            </a:r>
          </a:p>
          <a:p>
            <a:pPr lvl="4"/>
            <a:r>
              <a:rPr lang="en-US" altLang="zh-CN" noProof="0" smtClean="0"/>
              <a:t>Fifth level</a:t>
            </a:r>
          </a:p>
        </p:txBody>
      </p:sp>
      <p:sp>
        <p:nvSpPr>
          <p:cNvPr id="4102" name="Rectangle 6"/>
          <p:cNvSpPr>
            <a:spLocks noGrp="1" noChangeArrowheads="1"/>
          </p:cNvSpPr>
          <p:nvPr>
            <p:ph type="ftr" sz="quarter" idx="4"/>
          </p:nvPr>
        </p:nvSpPr>
        <p:spPr bwMode="auto">
          <a:xfrm>
            <a:off x="1" y="9430091"/>
            <a:ext cx="2945659" cy="496411"/>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defRPr>
            </a:lvl1pPr>
          </a:lstStyle>
          <a:p>
            <a:pPr>
              <a:defRPr/>
            </a:pPr>
            <a:endParaRPr lang="en-US" altLang="zh-CN"/>
          </a:p>
        </p:txBody>
      </p:sp>
      <p:sp>
        <p:nvSpPr>
          <p:cNvPr id="4103" name="Rectangle 7"/>
          <p:cNvSpPr>
            <a:spLocks noGrp="1" noChangeArrowheads="1"/>
          </p:cNvSpPr>
          <p:nvPr>
            <p:ph type="sldNum" sz="quarter" idx="5"/>
          </p:nvPr>
        </p:nvSpPr>
        <p:spPr bwMode="auto">
          <a:xfrm>
            <a:off x="3850444" y="9430091"/>
            <a:ext cx="2945659" cy="496411"/>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pPr>
              <a:defRPr/>
            </a:pPr>
            <a:fld id="{D2E79F43-6908-4B1A-A9AD-43D028E4EDC1}" type="slidenum">
              <a:rPr lang="en-US" altLang="zh-CN"/>
              <a:pPr>
                <a:defRPr/>
              </a:pPr>
              <a:t>‹#›</a:t>
            </a:fld>
            <a:endParaRPr lang="en-US" altLang="zh-CN"/>
          </a:p>
        </p:txBody>
      </p:sp>
    </p:spTree>
    <p:extLst>
      <p:ext uri="{BB962C8B-B14F-4D97-AF65-F5344CB8AC3E}">
        <p14:creationId xmlns:p14="http://schemas.microsoft.com/office/powerpoint/2010/main" val="955934170"/>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charset="0"/>
        <a:ea typeface="宋体" pitchFamily="2" charset="-122"/>
        <a:cs typeface="+mn-cs"/>
      </a:defRPr>
    </a:lvl1pPr>
    <a:lvl2pPr marL="457200" algn="l" rtl="0" eaLnBrk="0" fontAlgn="base" hangingPunct="0">
      <a:spcBef>
        <a:spcPct val="30000"/>
      </a:spcBef>
      <a:spcAft>
        <a:spcPct val="0"/>
      </a:spcAft>
      <a:defRPr sz="1200" kern="1200">
        <a:solidFill>
          <a:schemeClr val="tx1"/>
        </a:solidFill>
        <a:latin typeface="Arial" charset="0"/>
        <a:ea typeface="宋体" pitchFamily="2" charset="-122"/>
        <a:cs typeface="+mn-cs"/>
      </a:defRPr>
    </a:lvl2pPr>
    <a:lvl3pPr marL="914400" algn="l" rtl="0" eaLnBrk="0" fontAlgn="base" hangingPunct="0">
      <a:spcBef>
        <a:spcPct val="30000"/>
      </a:spcBef>
      <a:spcAft>
        <a:spcPct val="0"/>
      </a:spcAft>
      <a:defRPr sz="1200" kern="1200">
        <a:solidFill>
          <a:schemeClr val="tx1"/>
        </a:solidFill>
        <a:latin typeface="Arial" charset="0"/>
        <a:ea typeface="宋体" pitchFamily="2" charset="-122"/>
        <a:cs typeface="+mn-cs"/>
      </a:defRPr>
    </a:lvl3pPr>
    <a:lvl4pPr marL="1371600" algn="l" rtl="0" eaLnBrk="0" fontAlgn="base" hangingPunct="0">
      <a:spcBef>
        <a:spcPct val="30000"/>
      </a:spcBef>
      <a:spcAft>
        <a:spcPct val="0"/>
      </a:spcAft>
      <a:defRPr sz="1200" kern="1200">
        <a:solidFill>
          <a:schemeClr val="tx1"/>
        </a:solidFill>
        <a:latin typeface="Arial" charset="0"/>
        <a:ea typeface="宋体" pitchFamily="2" charset="-122"/>
        <a:cs typeface="+mn-cs"/>
      </a:defRPr>
    </a:lvl4pPr>
    <a:lvl5pPr marL="1828800" algn="l" rtl="0" eaLnBrk="0" fontAlgn="base" hangingPunct="0">
      <a:spcBef>
        <a:spcPct val="30000"/>
      </a:spcBef>
      <a:spcAft>
        <a:spcPct val="0"/>
      </a:spcAft>
      <a:defRPr sz="1200" kern="1200">
        <a:solidFill>
          <a:schemeClr val="tx1"/>
        </a:solidFill>
        <a:latin typeface="Arial" charset="0"/>
        <a:ea typeface="宋体"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 Id="rId3" Type="http://schemas.openxmlformats.org/officeDocument/2006/relationships/hyperlink" Target="http://info.cern.ch/Proposal.html" TargetMode="Externa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 Id="rId3" Type="http://schemas.openxmlformats.org/officeDocument/2006/relationships/hyperlink" Target="http://en.wikipedia.org/wiki/Endurance" TargetMode="Externa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 Id="rId3" Type="http://schemas.openxmlformats.org/officeDocument/2006/relationships/hyperlink" Target="http://en.wikipedia.org/wiki/Human_bonding" TargetMode="Externa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9.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2.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4.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5.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7.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8.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9.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0.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2.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3.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4.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5.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9.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5.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6.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9.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0.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2.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3.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4.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5.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7.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9.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6.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8.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9.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5.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9.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0.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3.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4.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5.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6.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7.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p>
            <a:fld id="{86EB4426-93D2-4533-889B-6D1E6D9184EC}" type="slidenum">
              <a:rPr lang="en-US" altLang="zh-CN" smtClean="0"/>
              <a:pPr/>
              <a:t>1</a:t>
            </a:fld>
            <a:endParaRPr lang="en-US" altLang="zh-CN" smtClean="0"/>
          </a:p>
        </p:txBody>
      </p:sp>
      <p:sp>
        <p:nvSpPr>
          <p:cNvPr id="62467" name="Rectangle 7"/>
          <p:cNvSpPr txBox="1">
            <a:spLocks noGrp="1" noChangeArrowheads="1"/>
          </p:cNvSpPr>
          <p:nvPr/>
        </p:nvSpPr>
        <p:spPr bwMode="auto">
          <a:xfrm>
            <a:off x="3850443" y="9430091"/>
            <a:ext cx="2945659" cy="496411"/>
          </a:xfrm>
          <a:prstGeom prst="rect">
            <a:avLst/>
          </a:prstGeom>
          <a:noFill/>
          <a:ln w="9525">
            <a:noFill/>
            <a:miter lim="800000"/>
            <a:headEnd/>
            <a:tailEnd/>
          </a:ln>
        </p:spPr>
        <p:txBody>
          <a:bodyPr lIns="91431" tIns="45716" rIns="91431" bIns="45716" anchor="b"/>
          <a:lstStyle/>
          <a:p>
            <a:pPr algn="r"/>
            <a:fld id="{83A6FD5C-3E3C-47D2-AE81-223DA9895A76}" type="slidenum">
              <a:rPr kumimoji="0" lang="en-US" altLang="zh-CN" sz="1200"/>
              <a:pPr algn="r"/>
              <a:t>1</a:t>
            </a:fld>
            <a:endParaRPr kumimoji="0" lang="en-US" altLang="zh-CN" sz="1200"/>
          </a:p>
        </p:txBody>
      </p:sp>
      <p:sp>
        <p:nvSpPr>
          <p:cNvPr id="62468" name="Rectangle 2"/>
          <p:cNvSpPr>
            <a:spLocks noGrp="1" noRot="1" noChangeAspect="1" noChangeArrowheads="1" noTextEdit="1"/>
          </p:cNvSpPr>
          <p:nvPr>
            <p:ph type="sldImg"/>
          </p:nvPr>
        </p:nvSpPr>
        <p:spPr>
          <a:ln/>
        </p:spPr>
      </p:sp>
      <p:sp>
        <p:nvSpPr>
          <p:cNvPr id="62469" name="Rectangle 3"/>
          <p:cNvSpPr>
            <a:spLocks noGrp="1" noChangeArrowheads="1"/>
          </p:cNvSpPr>
          <p:nvPr>
            <p:ph type="body" idx="1"/>
          </p:nvPr>
        </p:nvSpPr>
        <p:spPr>
          <a:noFill/>
          <a:ln/>
        </p:spPr>
        <p:txBody>
          <a:bodyPr lIns="91431" tIns="45716" rIns="91431" bIns="45716"/>
          <a:lstStyle/>
          <a:p>
            <a:pPr eaLnBrk="1" hangingPunct="1"/>
            <a:endParaRPr lang="zh-CN" altLang="zh-CN"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Unfortunately, no one wants to do that,</a:t>
            </a:r>
            <a:r>
              <a:rPr lang="en-US" baseline="0" dirty="0" smtClean="0"/>
              <a:t> simply coz </a:t>
            </a:r>
            <a:r>
              <a:rPr lang="en-US" dirty="0" smtClean="0"/>
              <a:t>information publisher cannot clearly</a:t>
            </a:r>
            <a:r>
              <a:rPr lang="en-US" baseline="0" dirty="0" smtClean="0"/>
              <a:t> find</a:t>
            </a:r>
            <a:r>
              <a:rPr lang="en-US" dirty="0" smtClean="0"/>
              <a:t> benefit (“money”) from the ontology-based knowledge engineering work…</a:t>
            </a:r>
          </a:p>
          <a:p>
            <a:endParaRPr lang="en-US" dirty="0"/>
          </a:p>
        </p:txBody>
      </p:sp>
      <p:sp>
        <p:nvSpPr>
          <p:cNvPr id="4" name="Slide Number Placeholder 3"/>
          <p:cNvSpPr>
            <a:spLocks noGrp="1"/>
          </p:cNvSpPr>
          <p:nvPr>
            <p:ph type="sldNum" sz="quarter" idx="10"/>
          </p:nvPr>
        </p:nvSpPr>
        <p:spPr/>
        <p:txBody>
          <a:bodyPr/>
          <a:lstStyle/>
          <a:p>
            <a:pPr>
              <a:defRPr/>
            </a:pPr>
            <a:fld id="{D2E79F43-6908-4B1A-A9AD-43D028E4EDC1}" type="slidenum">
              <a:rPr lang="en-US" altLang="zh-CN" smtClean="0"/>
              <a:pPr>
                <a:defRPr/>
              </a:pPr>
              <a:t>11</a:t>
            </a:fld>
            <a:endParaRPr lang="en-US" altLang="zh-CN"/>
          </a:p>
        </p:txBody>
      </p:sp>
    </p:spTree>
    <p:extLst>
      <p:ext uri="{BB962C8B-B14F-4D97-AF65-F5344CB8AC3E}">
        <p14:creationId xmlns:p14="http://schemas.microsoft.com/office/powerpoint/2010/main" val="37706813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People</a:t>
            </a:r>
            <a:r>
              <a:rPr lang="en-US" baseline="0" dirty="0" smtClean="0"/>
              <a:t> are happy to contribute different types of knowledge for free.</a:t>
            </a:r>
            <a:endParaRPr lang="en-US" dirty="0"/>
          </a:p>
        </p:txBody>
      </p:sp>
      <p:sp>
        <p:nvSpPr>
          <p:cNvPr id="4" name="Slide Number Placeholder 3"/>
          <p:cNvSpPr>
            <a:spLocks noGrp="1"/>
          </p:cNvSpPr>
          <p:nvPr>
            <p:ph type="sldNum" sz="quarter" idx="10"/>
          </p:nvPr>
        </p:nvSpPr>
        <p:spPr/>
        <p:txBody>
          <a:bodyPr/>
          <a:lstStyle/>
          <a:p>
            <a:pPr>
              <a:defRPr/>
            </a:pPr>
            <a:fld id="{D2E79F43-6908-4B1A-A9AD-43D028E4EDC1}" type="slidenum">
              <a:rPr lang="en-US" altLang="zh-CN" smtClean="0"/>
              <a:pPr>
                <a:defRPr/>
              </a:pPr>
              <a:t>12</a:t>
            </a:fld>
            <a:endParaRPr lang="en-US" altLang="zh-CN"/>
          </a:p>
        </p:txBody>
      </p:sp>
    </p:spTree>
    <p:extLst>
      <p:ext uri="{BB962C8B-B14F-4D97-AF65-F5344CB8AC3E}">
        <p14:creationId xmlns:p14="http://schemas.microsoft.com/office/powerpoint/2010/main" val="39027254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many contributors on </a:t>
            </a:r>
            <a:r>
              <a:rPr lang="en-US" dirty="0" err="1" smtClean="0"/>
              <a:t>wikipedia</a:t>
            </a:r>
            <a:r>
              <a:rPr lang="en-US" dirty="0" smtClean="0"/>
              <a:t>?</a:t>
            </a:r>
            <a:endParaRPr lang="en-US" dirty="0"/>
          </a:p>
        </p:txBody>
      </p:sp>
      <p:sp>
        <p:nvSpPr>
          <p:cNvPr id="4" name="Slide Number Placeholder 3"/>
          <p:cNvSpPr>
            <a:spLocks noGrp="1"/>
          </p:cNvSpPr>
          <p:nvPr>
            <p:ph type="sldNum" sz="quarter" idx="10"/>
          </p:nvPr>
        </p:nvSpPr>
        <p:spPr/>
        <p:txBody>
          <a:bodyPr/>
          <a:lstStyle/>
          <a:p>
            <a:pPr>
              <a:defRPr/>
            </a:pPr>
            <a:fld id="{D2E79F43-6908-4B1A-A9AD-43D028E4EDC1}" type="slidenum">
              <a:rPr lang="en-US" altLang="zh-CN" smtClean="0"/>
              <a:pPr>
                <a:defRPr/>
              </a:pPr>
              <a:t>13</a:t>
            </a:fld>
            <a:endParaRPr lang="en-US" altLang="zh-CN"/>
          </a:p>
        </p:txBody>
      </p:sp>
    </p:spTree>
    <p:extLst>
      <p:ext uri="{BB962C8B-B14F-4D97-AF65-F5344CB8AC3E}">
        <p14:creationId xmlns:p14="http://schemas.microsoft.com/office/powerpoint/2010/main" val="27088768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0AF878F-0192-4789-A1D5-F1A86EC3AF2A}" type="slidenum">
              <a:rPr lang="zh-CN" altLang="en-US" smtClean="0"/>
              <a:t>17</a:t>
            </a:fld>
            <a:endParaRPr lang="zh-CN" altLang="en-US"/>
          </a:p>
        </p:txBody>
      </p:sp>
    </p:spTree>
    <p:extLst>
      <p:ext uri="{BB962C8B-B14F-4D97-AF65-F5344CB8AC3E}">
        <p14:creationId xmlns:p14="http://schemas.microsoft.com/office/powerpoint/2010/main" val="36020824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34970A1-3F9F-490F-85E4-7326BB190D5A}" type="slidenum">
              <a:rPr lang="en-US" smtClean="0"/>
              <a:pPr/>
              <a:t>20</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Rot="1" noChangeAspect="1" noTextEdit="1"/>
          </p:cNvSpPr>
          <p:nvPr>
            <p:ph type="sldImg"/>
          </p:nvPr>
        </p:nvSpPr>
        <p:spPr>
          <a:ln/>
        </p:spPr>
      </p:sp>
      <p:sp>
        <p:nvSpPr>
          <p:cNvPr id="66563" name="Rectangle 3"/>
          <p:cNvSpPr>
            <a:spLocks noGrp="1"/>
          </p:cNvSpPr>
          <p:nvPr>
            <p:ph type="body" idx="1"/>
          </p:nvPr>
        </p:nvSpPr>
        <p:spPr>
          <a:noFill/>
          <a:ln/>
        </p:spPr>
        <p:txBody>
          <a:bodyPr/>
          <a:lstStyle/>
          <a:p>
            <a:pPr eaLnBrk="1" hangingPunct="1">
              <a:spcBef>
                <a:spcPct val="0"/>
              </a:spcBef>
            </a:pPr>
            <a:endParaRPr lang="zh-CN" altLang="en-US" dirty="0" smtClean="0">
              <a:ea typeface="宋体" charset="-122"/>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幻灯片图像占位符 1"/>
          <p:cNvSpPr>
            <a:spLocks noGrp="1" noRot="1" noChangeAspect="1" noTextEdit="1"/>
          </p:cNvSpPr>
          <p:nvPr>
            <p:ph type="sldImg"/>
          </p:nvPr>
        </p:nvSpPr>
        <p:spPr>
          <a:xfrm>
            <a:off x="711200" y="744538"/>
            <a:ext cx="5375275" cy="3722687"/>
          </a:xfrm>
          <a:ln/>
        </p:spPr>
      </p:sp>
      <p:sp>
        <p:nvSpPr>
          <p:cNvPr id="55299" name="备注占位符 2"/>
          <p:cNvSpPr>
            <a:spLocks noGrp="1"/>
          </p:cNvSpPr>
          <p:nvPr>
            <p:ph type="body" idx="1"/>
          </p:nvPr>
        </p:nvSpPr>
        <p:spPr>
          <a:noFill/>
          <a:ln/>
        </p:spPr>
        <p:txBody>
          <a:bodyPr/>
          <a:lstStyle/>
          <a:p>
            <a:pPr rtl="0"/>
            <a:r>
              <a:rPr lang="en-US" altLang="zh-CN" sz="1200" b="1" kern="1200" baseline="0" smtClean="0">
                <a:solidFill>
                  <a:schemeClr val="tx1"/>
                </a:solidFill>
                <a:latin typeface="Arial" charset="0"/>
                <a:ea typeface="宋体" pitchFamily="2" charset="-122"/>
                <a:cs typeface="+mn-cs"/>
              </a:rPr>
              <a:t>AMiner provides comprehensive search and mining services for academic community</a:t>
            </a:r>
            <a:r>
              <a:rPr lang="zh-CN" altLang="en-US" sz="1200" b="1" kern="1200" baseline="0" smtClean="0">
                <a:solidFill>
                  <a:schemeClr val="tx1"/>
                </a:solidFill>
                <a:latin typeface="Arial" charset="0"/>
                <a:ea typeface="宋体" pitchFamily="2" charset="-122"/>
                <a:cs typeface="+mn-cs"/>
              </a:rPr>
              <a:t>：</a:t>
            </a:r>
          </a:p>
          <a:p>
            <a:pPr rtl="0"/>
            <a:r>
              <a:rPr lang="zh-CN" altLang="en-US" sz="1200" b="1" kern="1200" baseline="0" smtClean="0">
                <a:solidFill>
                  <a:schemeClr val="tx1"/>
                </a:solidFill>
                <a:latin typeface="Arial" charset="0"/>
                <a:ea typeface="宋体" pitchFamily="2" charset="-122"/>
                <a:cs typeface="+mn-cs"/>
              </a:rPr>
              <a:t>   * </a:t>
            </a:r>
            <a:r>
              <a:rPr lang="en-US" altLang="zh-CN" sz="1200" b="1" kern="1200" baseline="0" smtClean="0">
                <a:solidFill>
                  <a:schemeClr val="tx1"/>
                </a:solidFill>
                <a:latin typeface="Arial" charset="0"/>
                <a:ea typeface="宋体" pitchFamily="2" charset="-122"/>
                <a:cs typeface="+mn-cs"/>
              </a:rPr>
              <a:t>Researcher Profile Extraction</a:t>
            </a:r>
            <a:r>
              <a:rPr lang="zh-CN" altLang="en-US" sz="1200" b="1" kern="1200" baseline="0" smtClean="0">
                <a:solidFill>
                  <a:schemeClr val="tx1"/>
                </a:solidFill>
                <a:latin typeface="Arial" charset="0"/>
                <a:ea typeface="宋体" pitchFamily="2" charset="-122"/>
                <a:cs typeface="+mn-cs"/>
              </a:rPr>
              <a:t>：</a:t>
            </a:r>
            <a:r>
              <a:rPr lang="en-US" altLang="zh-CN" sz="1200" b="1" kern="1200" baseline="0" smtClean="0">
                <a:solidFill>
                  <a:schemeClr val="tx1"/>
                </a:solidFill>
                <a:latin typeface="Arial" charset="0"/>
                <a:ea typeface="宋体" pitchFamily="2" charset="-122"/>
                <a:cs typeface="+mn-cs"/>
              </a:rPr>
              <a:t>Automatically create profile for each researcher, including basic information, research interest, social circles, and publication records.</a:t>
            </a:r>
          </a:p>
          <a:p>
            <a:pPr rtl="0"/>
            <a:r>
              <a:rPr lang="zh-CN" altLang="en-US" sz="1200" b="1" kern="1200" baseline="0" smtClean="0">
                <a:solidFill>
                  <a:schemeClr val="tx1"/>
                </a:solidFill>
                <a:latin typeface="Arial" charset="0"/>
                <a:ea typeface="宋体" pitchFamily="2" charset="-122"/>
                <a:cs typeface="+mn-cs"/>
              </a:rPr>
              <a:t>   * </a:t>
            </a:r>
            <a:r>
              <a:rPr lang="en-US" altLang="zh-CN" sz="1200" b="1" kern="1200" baseline="0" smtClean="0">
                <a:solidFill>
                  <a:schemeClr val="tx1"/>
                </a:solidFill>
                <a:latin typeface="Arial" charset="0"/>
                <a:ea typeface="宋体" pitchFamily="2" charset="-122"/>
                <a:cs typeface="+mn-cs"/>
              </a:rPr>
              <a:t>Expert finding</a:t>
            </a:r>
            <a:r>
              <a:rPr lang="zh-CN" altLang="en-US" sz="1200" b="1" kern="1200" baseline="0" smtClean="0">
                <a:solidFill>
                  <a:schemeClr val="tx1"/>
                </a:solidFill>
                <a:latin typeface="Arial" charset="0"/>
                <a:ea typeface="宋体" pitchFamily="2" charset="-122"/>
                <a:cs typeface="+mn-cs"/>
              </a:rPr>
              <a:t>：</a:t>
            </a:r>
            <a:r>
              <a:rPr lang="en-US" altLang="zh-CN" sz="1200" b="1" kern="1200" baseline="0" smtClean="0">
                <a:solidFill>
                  <a:schemeClr val="tx1"/>
                </a:solidFill>
                <a:latin typeface="Arial" charset="0"/>
                <a:ea typeface="宋体" pitchFamily="2" charset="-122"/>
                <a:cs typeface="+mn-cs"/>
              </a:rPr>
              <a:t>Find experts, authoritative journals and conferences and influential papers in a specific field.</a:t>
            </a:r>
            <a:endParaRPr lang="zh-CN" altLang="en-US" sz="1200" b="1" kern="1200" baseline="0" smtClean="0">
              <a:solidFill>
                <a:schemeClr val="tx1"/>
              </a:solidFill>
              <a:latin typeface="Arial" charset="0"/>
              <a:ea typeface="宋体" pitchFamily="2" charset="-122"/>
              <a:cs typeface="+mn-cs"/>
            </a:endParaRPr>
          </a:p>
          <a:p>
            <a:pPr rtl="0"/>
            <a:r>
              <a:rPr lang="zh-CN" altLang="en-US" sz="1200" b="1" kern="1200" baseline="0" smtClean="0">
                <a:solidFill>
                  <a:schemeClr val="tx1"/>
                </a:solidFill>
                <a:latin typeface="Arial" charset="0"/>
                <a:ea typeface="宋体" pitchFamily="2" charset="-122"/>
                <a:cs typeface="+mn-cs"/>
              </a:rPr>
              <a:t>   * </a:t>
            </a:r>
            <a:r>
              <a:rPr lang="en-US" altLang="zh-CN" sz="1200" b="1" kern="1200" baseline="0" smtClean="0">
                <a:solidFill>
                  <a:schemeClr val="tx1"/>
                </a:solidFill>
                <a:latin typeface="Arial" charset="0"/>
                <a:ea typeface="宋体" pitchFamily="2" charset="-122"/>
                <a:cs typeface="+mn-cs"/>
              </a:rPr>
              <a:t>Social network search</a:t>
            </a:r>
            <a:r>
              <a:rPr lang="zh-CN" altLang="en-US" sz="1200" b="1" kern="1200" baseline="0" smtClean="0">
                <a:solidFill>
                  <a:schemeClr val="tx1"/>
                </a:solidFill>
                <a:latin typeface="Arial" charset="0"/>
                <a:ea typeface="宋体" pitchFamily="2" charset="-122"/>
                <a:cs typeface="+mn-cs"/>
              </a:rPr>
              <a:t>：</a:t>
            </a:r>
            <a:r>
              <a:rPr lang="en-US" altLang="zh-CN" sz="1200" b="1" kern="1200" baseline="0" smtClean="0">
                <a:solidFill>
                  <a:schemeClr val="tx1"/>
                </a:solidFill>
                <a:latin typeface="Arial" charset="0"/>
                <a:ea typeface="宋体" pitchFamily="2" charset="-122"/>
                <a:cs typeface="+mn-cs"/>
              </a:rPr>
              <a:t>Find social network sub-graph between researchers.</a:t>
            </a:r>
            <a:endParaRPr lang="zh-CN" altLang="en-US" sz="1200" b="1" kern="1200" baseline="0" smtClean="0">
              <a:solidFill>
                <a:schemeClr val="tx1"/>
              </a:solidFill>
              <a:latin typeface="Arial" charset="0"/>
              <a:ea typeface="宋体" pitchFamily="2" charset="-122"/>
              <a:cs typeface="+mn-cs"/>
            </a:endParaRPr>
          </a:p>
          <a:p>
            <a:pPr rtl="0"/>
            <a:r>
              <a:rPr lang="zh-CN" altLang="en-US" sz="1200" b="1" kern="1200" baseline="0" smtClean="0">
                <a:solidFill>
                  <a:schemeClr val="tx1"/>
                </a:solidFill>
                <a:latin typeface="Arial" charset="0"/>
                <a:ea typeface="宋体" pitchFamily="2" charset="-122"/>
                <a:cs typeface="+mn-cs"/>
              </a:rPr>
              <a:t>   * </a:t>
            </a:r>
            <a:r>
              <a:rPr lang="en-US" altLang="zh-CN" sz="1200" b="1" kern="1200" baseline="0" smtClean="0">
                <a:solidFill>
                  <a:schemeClr val="tx1"/>
                </a:solidFill>
                <a:latin typeface="Arial" charset="0"/>
                <a:ea typeface="宋体" pitchFamily="2" charset="-122"/>
                <a:cs typeface="+mn-cs"/>
              </a:rPr>
              <a:t>Topic browser</a:t>
            </a:r>
            <a:r>
              <a:rPr lang="zh-CN" altLang="en-US" sz="1200" b="1" kern="1200" baseline="0" smtClean="0">
                <a:solidFill>
                  <a:schemeClr val="tx1"/>
                </a:solidFill>
                <a:latin typeface="Arial" charset="0"/>
                <a:ea typeface="宋体" pitchFamily="2" charset="-122"/>
                <a:cs typeface="+mn-cs"/>
              </a:rPr>
              <a:t>：</a:t>
            </a:r>
            <a:r>
              <a:rPr lang="en-US" altLang="zh-CN" sz="1200" b="1" kern="1200" baseline="0" smtClean="0">
                <a:solidFill>
                  <a:schemeClr val="tx1"/>
                </a:solidFill>
                <a:latin typeface="Arial" charset="0"/>
                <a:ea typeface="宋体" pitchFamily="2" charset="-122"/>
                <a:cs typeface="+mn-cs"/>
              </a:rPr>
              <a:t>Automatically find hot-topics and the evolution trend of the topic.</a:t>
            </a:r>
            <a:endParaRPr lang="zh-CN" altLang="en-US" sz="1200" b="1" kern="1200" baseline="0" smtClean="0">
              <a:solidFill>
                <a:schemeClr val="tx1"/>
              </a:solidFill>
              <a:latin typeface="Arial" charset="0"/>
              <a:ea typeface="宋体" pitchFamily="2" charset="-122"/>
              <a:cs typeface="+mn-cs"/>
            </a:endParaRPr>
          </a:p>
          <a:p>
            <a:pPr rtl="0"/>
            <a:r>
              <a:rPr lang="zh-CN" altLang="en-US" sz="1200" b="1" kern="1200" baseline="0" smtClean="0">
                <a:solidFill>
                  <a:schemeClr val="tx1"/>
                </a:solidFill>
                <a:latin typeface="Arial" charset="0"/>
                <a:ea typeface="宋体" pitchFamily="2" charset="-122"/>
                <a:cs typeface="+mn-cs"/>
              </a:rPr>
              <a:t>   * </a:t>
            </a:r>
            <a:r>
              <a:rPr lang="en-US" altLang="zh-CN" sz="1200" b="1" kern="1200" baseline="0" smtClean="0">
                <a:solidFill>
                  <a:schemeClr val="tx1"/>
                </a:solidFill>
                <a:latin typeface="Arial" charset="0"/>
                <a:ea typeface="宋体" pitchFamily="2" charset="-122"/>
                <a:cs typeface="+mn-cs"/>
              </a:rPr>
              <a:t>Conference Analysis</a:t>
            </a:r>
            <a:r>
              <a:rPr lang="zh-CN" altLang="en-US" sz="1200" b="1" kern="1200" baseline="0" smtClean="0">
                <a:solidFill>
                  <a:schemeClr val="tx1"/>
                </a:solidFill>
                <a:latin typeface="Arial" charset="0"/>
                <a:ea typeface="宋体" pitchFamily="2" charset="-122"/>
                <a:cs typeface="+mn-cs"/>
              </a:rPr>
              <a:t>：</a:t>
            </a:r>
            <a:r>
              <a:rPr lang="en-US" altLang="zh-CN" sz="1200" b="1" kern="1200" baseline="0" smtClean="0">
                <a:solidFill>
                  <a:schemeClr val="tx1"/>
                </a:solidFill>
                <a:latin typeface="Arial" charset="0"/>
                <a:ea typeface="宋体" pitchFamily="2" charset="-122"/>
                <a:cs typeface="+mn-cs"/>
              </a:rPr>
              <a:t>Analyze authors nationality distribution, top cited papers and authors and find the most successful year.</a:t>
            </a:r>
            <a:endParaRPr lang="zh-CN" altLang="en-US" sz="1200" b="1" kern="1200" baseline="0" smtClean="0">
              <a:solidFill>
                <a:schemeClr val="tx1"/>
              </a:solidFill>
              <a:latin typeface="Arial" charset="0"/>
              <a:ea typeface="宋体" pitchFamily="2" charset="-122"/>
              <a:cs typeface="+mn-cs"/>
            </a:endParaRPr>
          </a:p>
          <a:p>
            <a:pPr rtl="0"/>
            <a:r>
              <a:rPr lang="zh-CN" altLang="en-US" sz="1200" b="1" kern="1200" baseline="0" smtClean="0">
                <a:solidFill>
                  <a:schemeClr val="tx1"/>
                </a:solidFill>
                <a:latin typeface="Arial" charset="0"/>
                <a:ea typeface="宋体" pitchFamily="2" charset="-122"/>
                <a:cs typeface="+mn-cs"/>
              </a:rPr>
              <a:t>   * </a:t>
            </a:r>
            <a:r>
              <a:rPr lang="en-US" altLang="zh-CN" sz="1200" b="1" kern="1200" baseline="0" smtClean="0">
                <a:solidFill>
                  <a:schemeClr val="tx1"/>
                </a:solidFill>
                <a:latin typeface="Arial" charset="0"/>
                <a:ea typeface="宋体" pitchFamily="2" charset="-122"/>
                <a:cs typeface="+mn-cs"/>
              </a:rPr>
              <a:t>ArnetApp platform</a:t>
            </a:r>
            <a:r>
              <a:rPr lang="zh-CN" altLang="en-US" sz="1200" b="1" kern="1200" baseline="0" smtClean="0">
                <a:solidFill>
                  <a:schemeClr val="tx1"/>
                </a:solidFill>
                <a:latin typeface="Arial" charset="0"/>
                <a:ea typeface="宋体" pitchFamily="2" charset="-122"/>
                <a:cs typeface="+mn-cs"/>
              </a:rPr>
              <a:t>：</a:t>
            </a:r>
            <a:r>
              <a:rPr lang="en-US" altLang="zh-CN" sz="1200" b="1" kern="1200" baseline="0" smtClean="0">
                <a:solidFill>
                  <a:schemeClr val="tx1"/>
                </a:solidFill>
                <a:latin typeface="Arial" charset="0"/>
                <a:ea typeface="宋体" pitchFamily="2" charset="-122"/>
                <a:cs typeface="+mn-cs"/>
              </a:rPr>
              <a:t>Use RESTFul API to invoke searching and data services of Aminer; deploy your applications on Aminer and share them with researchers all around the world.</a:t>
            </a:r>
          </a:p>
          <a:p>
            <a:endParaRPr lang="zh-CN" altLang="en-US" dirty="0" smtClean="0">
              <a:latin typeface="Arial" pitchFamily="34" charset="0"/>
            </a:endParaRPr>
          </a:p>
        </p:txBody>
      </p:sp>
      <p:sp>
        <p:nvSpPr>
          <p:cNvPr id="55300" name="灯片编号占位符 3"/>
          <p:cNvSpPr>
            <a:spLocks noGrp="1"/>
          </p:cNvSpPr>
          <p:nvPr>
            <p:ph type="sldNum" sz="quarter" idx="5"/>
          </p:nvPr>
        </p:nvSpPr>
        <p:spPr>
          <a:noFill/>
        </p:spPr>
        <p:txBody>
          <a:bodyPr/>
          <a:lstStyle/>
          <a:p>
            <a:fld id="{15078D28-FD3C-4730-8936-F2B0EB1597D1}" type="slidenum">
              <a:rPr lang="en-US" altLang="zh-CN" smtClean="0">
                <a:latin typeface="Arial" pitchFamily="34" charset="0"/>
              </a:rPr>
              <a:pPr/>
              <a:t>25</a:t>
            </a:fld>
            <a:endParaRPr lang="en-US" altLang="zh-CN" smtClean="0">
              <a:latin typeface="Arial"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幻灯片图像占位符 1"/>
          <p:cNvSpPr>
            <a:spLocks noGrp="1" noRot="1" noChangeAspect="1" noTextEdit="1"/>
          </p:cNvSpPr>
          <p:nvPr>
            <p:ph type="sldImg"/>
          </p:nvPr>
        </p:nvSpPr>
        <p:spPr>
          <a:xfrm>
            <a:off x="779463" y="766763"/>
            <a:ext cx="5543550" cy="3838575"/>
          </a:xfrm>
          <a:ln/>
        </p:spPr>
      </p:sp>
      <p:sp>
        <p:nvSpPr>
          <p:cNvPr id="54275" name="备注占位符 2"/>
          <p:cNvSpPr>
            <a:spLocks noGrp="1"/>
          </p:cNvSpPr>
          <p:nvPr>
            <p:ph type="body" idx="1"/>
          </p:nvPr>
        </p:nvSpPr>
        <p:spPr>
          <a:noFill/>
          <a:ln/>
        </p:spPr>
        <p:txBody>
          <a:bodyPr/>
          <a:lstStyle/>
          <a:p>
            <a:endParaRPr lang="zh-CN" altLang="en-US" dirty="0" smtClean="0"/>
          </a:p>
        </p:txBody>
      </p:sp>
      <p:sp>
        <p:nvSpPr>
          <p:cNvPr id="54276" name="灯片编号占位符 3"/>
          <p:cNvSpPr>
            <a:spLocks noGrp="1"/>
          </p:cNvSpPr>
          <p:nvPr>
            <p:ph type="sldNum" sz="quarter" idx="5"/>
          </p:nvPr>
        </p:nvSpPr>
        <p:spPr>
          <a:noFill/>
        </p:spPr>
        <p:txBody>
          <a:bodyPr/>
          <a:lstStyle/>
          <a:p>
            <a:fld id="{45DD9DFD-2950-42BC-B1F5-2B0705D0D725}" type="slidenum">
              <a:rPr lang="en-US" altLang="zh-CN" smtClean="0"/>
              <a:pPr/>
              <a:t>26</a:t>
            </a:fld>
            <a:endParaRPr lang="en-US" altLang="zh-CN" smtClean="0"/>
          </a:p>
        </p:txBody>
      </p:sp>
    </p:spTree>
    <p:extLst>
      <p:ext uri="{BB962C8B-B14F-4D97-AF65-F5344CB8AC3E}">
        <p14:creationId xmlns:p14="http://schemas.microsoft.com/office/powerpoint/2010/main" val="7577908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幻灯片图像占位符 1"/>
          <p:cNvSpPr>
            <a:spLocks noGrp="1" noRot="1" noChangeAspect="1" noTextEdit="1"/>
          </p:cNvSpPr>
          <p:nvPr>
            <p:ph type="sldImg"/>
          </p:nvPr>
        </p:nvSpPr>
        <p:spPr>
          <a:xfrm>
            <a:off x="779463" y="766763"/>
            <a:ext cx="5543550" cy="3838575"/>
          </a:xfrm>
          <a:ln/>
        </p:spPr>
      </p:sp>
      <p:sp>
        <p:nvSpPr>
          <p:cNvPr id="54275" name="备注占位符 2"/>
          <p:cNvSpPr>
            <a:spLocks noGrp="1"/>
          </p:cNvSpPr>
          <p:nvPr>
            <p:ph type="body" idx="1"/>
          </p:nvPr>
        </p:nvSpPr>
        <p:spPr>
          <a:noFill/>
          <a:ln/>
        </p:spPr>
        <p:txBody>
          <a:bodyPr/>
          <a:lstStyle/>
          <a:p>
            <a:endParaRPr lang="zh-CN" altLang="en-US" dirty="0" smtClean="0"/>
          </a:p>
        </p:txBody>
      </p:sp>
      <p:sp>
        <p:nvSpPr>
          <p:cNvPr id="54276" name="灯片编号占位符 3"/>
          <p:cNvSpPr>
            <a:spLocks noGrp="1"/>
          </p:cNvSpPr>
          <p:nvPr>
            <p:ph type="sldNum" sz="quarter" idx="5"/>
          </p:nvPr>
        </p:nvSpPr>
        <p:spPr>
          <a:noFill/>
        </p:spPr>
        <p:txBody>
          <a:bodyPr/>
          <a:lstStyle/>
          <a:p>
            <a:fld id="{45DD9DFD-2950-42BC-B1F5-2B0705D0D725}" type="slidenum">
              <a:rPr lang="en-US" altLang="zh-CN" smtClean="0"/>
              <a:pPr/>
              <a:t>27</a:t>
            </a:fld>
            <a:endParaRPr lang="en-US" altLang="zh-CN" smtClean="0"/>
          </a:p>
        </p:txBody>
      </p:sp>
    </p:spTree>
    <p:extLst>
      <p:ext uri="{BB962C8B-B14F-4D97-AF65-F5344CB8AC3E}">
        <p14:creationId xmlns:p14="http://schemas.microsoft.com/office/powerpoint/2010/main" val="7577908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AA228E28-A7F7-44BA-B438-8E7CC0E9546E}" type="slidenum">
              <a:rPr lang="en-US" altLang="zh-CN" smtClean="0">
                <a:latin typeface="Arial" pitchFamily="34" charset="0"/>
              </a:rPr>
              <a:pPr/>
              <a:t>31</a:t>
            </a:fld>
            <a:endParaRPr lang="en-US" altLang="zh-CN" smtClean="0">
              <a:latin typeface="Arial" pitchFamily="34" charset="0"/>
            </a:endParaRPr>
          </a:p>
        </p:txBody>
      </p:sp>
      <p:sp>
        <p:nvSpPr>
          <p:cNvPr id="57347" name="Rectangle 2"/>
          <p:cNvSpPr>
            <a:spLocks noGrp="1" noRot="1" noChangeAspect="1" noChangeArrowheads="1" noTextEdit="1"/>
          </p:cNvSpPr>
          <p:nvPr>
            <p:ph type="sldImg"/>
          </p:nvPr>
        </p:nvSpPr>
        <p:spPr>
          <a:xfrm>
            <a:off x="711200" y="744658"/>
            <a:ext cx="5375275" cy="3723282"/>
          </a:xfrm>
          <a:ln/>
        </p:spPr>
      </p:sp>
      <p:sp>
        <p:nvSpPr>
          <p:cNvPr id="57348" name="Rectangle 3"/>
          <p:cNvSpPr>
            <a:spLocks noGrp="1" noChangeArrowheads="1"/>
          </p:cNvSpPr>
          <p:nvPr>
            <p:ph type="body" idx="1"/>
          </p:nvPr>
        </p:nvSpPr>
        <p:spPr>
          <a:noFill/>
          <a:ln/>
        </p:spPr>
        <p:txBody>
          <a:bodyPr/>
          <a:lstStyle/>
          <a:p>
            <a:r>
              <a:rPr lang="en-US" altLang="zh-CN" smtClean="0">
                <a:latin typeface="Arial" pitchFamily="34" charset="0"/>
              </a:rPr>
              <a:t>Markov Random Field (MRF) is a probability distribution of labels (hidden variables) that obeys the Markov property.</a:t>
            </a:r>
          </a:p>
          <a:p>
            <a:endParaRPr lang="en-US" altLang="zh-CN" smtClean="0">
              <a:latin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smtClean="0">
                <a:solidFill>
                  <a:schemeClr val="tx1"/>
                </a:solidFill>
              </a:rPr>
              <a:t>We are facing</a:t>
            </a:r>
            <a:r>
              <a:rPr lang="en-US" altLang="zh-CN" baseline="0" dirty="0" smtClean="0">
                <a:solidFill>
                  <a:schemeClr val="tx1"/>
                </a:solidFill>
              </a:rPr>
              <a:t> with a big data era. Many people are talking about big data. However, </a:t>
            </a:r>
            <a:r>
              <a:rPr lang="en-US" altLang="zh-CN" dirty="0" smtClean="0">
                <a:solidFill>
                  <a:schemeClr val="tx1"/>
                </a:solidFill>
              </a:rPr>
              <a:t>Big data itself</a:t>
            </a:r>
            <a:r>
              <a:rPr lang="en-US" altLang="zh-CN" baseline="0" dirty="0" smtClean="0">
                <a:solidFill>
                  <a:schemeClr val="tx1"/>
                </a:solidFill>
              </a:rPr>
              <a:t> is not valuable. Only if we mine knowledge from the data, we can actually benefit from it. On the other hand, mining the big data also needs the help of knowledge.</a:t>
            </a:r>
          </a:p>
          <a:p>
            <a:endParaRPr lang="en-US" altLang="zh-CN" dirty="0" smtClean="0">
              <a:solidFill>
                <a:schemeClr val="tx1"/>
              </a:solidFill>
            </a:endParaRPr>
          </a:p>
          <a:p>
            <a:r>
              <a:rPr lang="zh-CN" altLang="en-US" dirty="0" smtClean="0">
                <a:solidFill>
                  <a:schemeClr val="tx1"/>
                </a:solidFill>
              </a:rPr>
              <a:t>发现和充分利用大数据的价值需要新型数据挖掘与分析方法，能够从</a:t>
            </a:r>
            <a:r>
              <a:rPr lang="zh-CN" altLang="en-US" dirty="0" smtClean="0">
                <a:solidFill>
                  <a:schemeClr val="tx1"/>
                </a:solidFill>
                <a:effectLst/>
              </a:rPr>
              <a:t>非结构化数据的庞大宝藏中获得知识和洞察力</a:t>
            </a:r>
            <a:endParaRPr lang="en-US" altLang="zh-CN" dirty="0" smtClean="0"/>
          </a:p>
          <a:p>
            <a:r>
              <a:rPr lang="zh-CN" altLang="en-US" dirty="0" smtClean="0"/>
              <a:t>组织互联网知识</a:t>
            </a:r>
            <a:endParaRPr lang="en-US" altLang="zh-CN" dirty="0" smtClean="0"/>
          </a:p>
          <a:p>
            <a:pPr marL="0" indent="0">
              <a:buNone/>
            </a:pPr>
            <a:r>
              <a:rPr lang="en-US" altLang="zh-CN" dirty="0" smtClean="0"/>
              <a:t>	Google, Bing, </a:t>
            </a:r>
            <a:r>
              <a:rPr lang="en-US" altLang="zh-CN" dirty="0" err="1" smtClean="0"/>
              <a:t>Sogou</a:t>
            </a:r>
            <a:r>
              <a:rPr lang="en-US" altLang="zh-CN" dirty="0" smtClean="0"/>
              <a:t>…</a:t>
            </a:r>
          </a:p>
          <a:p>
            <a:r>
              <a:rPr lang="zh-CN" altLang="en-US" dirty="0" smtClean="0"/>
              <a:t>大数据</a:t>
            </a:r>
            <a:r>
              <a:rPr lang="en-US" altLang="zh-CN" dirty="0" smtClean="0"/>
              <a:t> + </a:t>
            </a:r>
            <a:r>
              <a:rPr lang="zh-CN" altLang="en-US" dirty="0" smtClean="0"/>
              <a:t>知识</a:t>
            </a:r>
            <a:endParaRPr lang="en-US" altLang="zh-CN" dirty="0" smtClean="0"/>
          </a:p>
          <a:p>
            <a:endParaRPr lang="zh-CN" altLang="en-US" dirty="0" smtClean="0"/>
          </a:p>
          <a:p>
            <a:endParaRPr lang="en-US" dirty="0"/>
          </a:p>
        </p:txBody>
      </p:sp>
      <p:sp>
        <p:nvSpPr>
          <p:cNvPr id="4" name="Slide Number Placeholder 3"/>
          <p:cNvSpPr>
            <a:spLocks noGrp="1"/>
          </p:cNvSpPr>
          <p:nvPr>
            <p:ph type="sldNum" sz="quarter" idx="10"/>
          </p:nvPr>
        </p:nvSpPr>
        <p:spPr/>
        <p:txBody>
          <a:bodyPr/>
          <a:lstStyle/>
          <a:p>
            <a:pPr>
              <a:defRPr/>
            </a:pPr>
            <a:fld id="{D2E79F43-6908-4B1A-A9AD-43D028E4EDC1}" type="slidenum">
              <a:rPr lang="en-US" altLang="zh-CN" smtClean="0"/>
              <a:pPr>
                <a:defRPr/>
              </a:pPr>
              <a:t>2</a:t>
            </a:fld>
            <a:endParaRPr lang="en-US" altLang="zh-CN"/>
          </a:p>
        </p:txBody>
      </p:sp>
    </p:spTree>
    <p:extLst>
      <p:ext uri="{BB962C8B-B14F-4D97-AF65-F5344CB8AC3E}">
        <p14:creationId xmlns:p14="http://schemas.microsoft.com/office/powerpoint/2010/main" val="1995952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p>
            <a:fld id="{E9DB8F7E-50AF-4034-8CFE-F1E9A7417FF2}" type="slidenum">
              <a:rPr lang="en-US" altLang="zh-CN" smtClean="0">
                <a:latin typeface="Arial" pitchFamily="34" charset="0"/>
              </a:rPr>
              <a:pPr/>
              <a:t>32</a:t>
            </a:fld>
            <a:endParaRPr lang="en-US" altLang="zh-CN" smtClean="0">
              <a:latin typeface="Arial" pitchFamily="34" charset="0"/>
            </a:endParaRPr>
          </a:p>
        </p:txBody>
      </p:sp>
      <p:sp>
        <p:nvSpPr>
          <p:cNvPr id="59395" name="Rectangle 2"/>
          <p:cNvSpPr>
            <a:spLocks noGrp="1" noRot="1" noChangeAspect="1" noChangeArrowheads="1" noTextEdit="1"/>
          </p:cNvSpPr>
          <p:nvPr>
            <p:ph type="sldImg"/>
          </p:nvPr>
        </p:nvSpPr>
        <p:spPr>
          <a:xfrm>
            <a:off x="711200" y="744538"/>
            <a:ext cx="5375275" cy="3722687"/>
          </a:xfrm>
          <a:ln/>
        </p:spPr>
      </p:sp>
      <p:sp>
        <p:nvSpPr>
          <p:cNvPr id="59396" name="Rectangle 3"/>
          <p:cNvSpPr>
            <a:spLocks noGrp="1" noChangeArrowheads="1"/>
          </p:cNvSpPr>
          <p:nvPr>
            <p:ph type="body" idx="1"/>
          </p:nvPr>
        </p:nvSpPr>
        <p:spPr>
          <a:noFill/>
          <a:ln/>
        </p:spPr>
        <p:txBody>
          <a:bodyPr/>
          <a:lstStyle/>
          <a:p>
            <a:r>
              <a:rPr lang="en-US" altLang="zh-CN" smtClean="0">
                <a:latin typeface="Arial" pitchFamily="34" charset="0"/>
              </a:rPr>
              <a:t>Our approach consists of two stages: training and test.</a:t>
            </a:r>
          </a:p>
          <a:p>
            <a:r>
              <a:rPr lang="en-US" altLang="zh-CN" smtClean="0">
                <a:latin typeface="Arial" pitchFamily="34" charset="0"/>
              </a:rPr>
              <a:t>In training, given the training texts, we first preprocess the text. </a:t>
            </a:r>
          </a:p>
          <a:p>
            <a:r>
              <a:rPr lang="en-US" altLang="zh-CN" smtClean="0">
                <a:latin typeface="Arial" pitchFamily="34" charset="0"/>
              </a:rPr>
              <a:t>  In the preprocessing, we separate the text into paragraphs by taking two or more consecutive line breaks as the endings of paragraphs. And then we identify tokens in the paragraphs. We define five types of tokens: ‘standard word’, ‘non-standard word’, punctuation mark, space, and line break. </a:t>
            </a:r>
          </a:p>
          <a:p>
            <a:r>
              <a:rPr lang="en-US" altLang="zh-CN" smtClean="0">
                <a:latin typeface="Arial" pitchFamily="34" charset="0"/>
              </a:rPr>
              <a:t>  Then with the labeled data, we define features and learn a unified tagging model.</a:t>
            </a:r>
          </a:p>
          <a:p>
            <a:endParaRPr lang="en-US" altLang="zh-CN" smtClean="0">
              <a:latin typeface="Arial" pitchFamily="34" charset="0"/>
            </a:endParaRPr>
          </a:p>
          <a:p>
            <a:r>
              <a:rPr lang="en-US" altLang="zh-CN" smtClean="0">
                <a:latin typeface="Arial" pitchFamily="34" charset="0"/>
              </a:rPr>
              <a:t>In test, the informal text is preprocessed in the same way as that in the training, first paragraph segmentation and then token identification. </a:t>
            </a:r>
          </a:p>
          <a:p>
            <a:r>
              <a:rPr lang="en-US" altLang="zh-CN" smtClean="0">
                <a:latin typeface="Arial" pitchFamily="34" charset="0"/>
              </a:rPr>
              <a:t>  Next, we assign possible tags to each token based on the type of the token. Finally, we determine the most likely corresponding sequence of tags by using the trained tagging model. In this paper, as the tagging model, we make use of CRF. </a:t>
            </a:r>
          </a:p>
          <a:p>
            <a:endParaRPr lang="en-US" altLang="zh-CN" smtClean="0">
              <a:latin typeface="Arial" pitchFamily="34" charset="0"/>
            </a:endParaRPr>
          </a:p>
          <a:p>
            <a:r>
              <a:rPr lang="en-US" altLang="zh-CN" smtClean="0">
                <a:latin typeface="Arial" pitchFamily="34" charset="0"/>
              </a:rPr>
              <a:t>Now, three key points are token definition, possible tags assignment, and feature definitions.</a:t>
            </a:r>
          </a:p>
          <a:p>
            <a:endParaRPr lang="en-US" altLang="zh-CN" smtClean="0">
              <a:latin typeface="Arial"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p>
            <a:fld id="{B2707DC1-A708-43D5-88A4-5ADE1681296E}" type="slidenum">
              <a:rPr lang="en-US" altLang="zh-CN" smtClean="0">
                <a:latin typeface="Arial" pitchFamily="34" charset="0"/>
              </a:rPr>
              <a:pPr/>
              <a:t>33</a:t>
            </a:fld>
            <a:endParaRPr lang="en-US" altLang="zh-CN" smtClean="0">
              <a:latin typeface="Arial" pitchFamily="34" charset="0"/>
            </a:endParaRPr>
          </a:p>
        </p:txBody>
      </p:sp>
      <p:sp>
        <p:nvSpPr>
          <p:cNvPr id="58371" name="Rectangle 2"/>
          <p:cNvSpPr>
            <a:spLocks noGrp="1" noRot="1" noChangeAspect="1" noChangeArrowheads="1" noTextEdit="1"/>
          </p:cNvSpPr>
          <p:nvPr>
            <p:ph type="sldImg"/>
          </p:nvPr>
        </p:nvSpPr>
        <p:spPr>
          <a:xfrm>
            <a:off x="711200" y="744538"/>
            <a:ext cx="5375275" cy="3722687"/>
          </a:xfrm>
          <a:ln/>
        </p:spPr>
      </p:sp>
      <p:sp>
        <p:nvSpPr>
          <p:cNvPr id="58372" name="Rectangle 3"/>
          <p:cNvSpPr>
            <a:spLocks noGrp="1" noChangeArrowheads="1"/>
          </p:cNvSpPr>
          <p:nvPr>
            <p:ph type="body" idx="1"/>
          </p:nvPr>
        </p:nvSpPr>
        <p:spPr>
          <a:noFill/>
          <a:ln/>
        </p:spPr>
        <p:txBody>
          <a:bodyPr/>
          <a:lstStyle/>
          <a:p>
            <a:r>
              <a:rPr lang="en-US" altLang="zh-TW" smtClean="0">
                <a:latin typeface="Arial" pitchFamily="34" charset="0"/>
              </a:rPr>
              <a:t>In tagging, we employ Conditional Random Fields (CRF) as the tagging model. The CRF model is used to find the sequence of tags having the highest likelihood.</a:t>
            </a:r>
          </a:p>
          <a:p>
            <a:r>
              <a:rPr lang="en-US" altLang="zh-TW" smtClean="0">
                <a:latin typeface="Arial" pitchFamily="34" charset="0"/>
              </a:rPr>
              <a:t>The tagging can be performed with an efficient algorithm (the Viterbi algorithm).</a:t>
            </a:r>
            <a:r>
              <a:rPr lang="en-US" altLang="zh-CN" smtClean="0">
                <a:latin typeface="Arial" pitchFamily="34" charset="0"/>
              </a:rPr>
              <a:t> </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6554D46-1424-42D4-8629-D3F41D9DF43A}" type="slidenum">
              <a:rPr lang="en-US" altLang="zh-CN"/>
              <a:pPr/>
              <a:t>34</a:t>
            </a:fld>
            <a:endParaRPr lang="en-US" altLang="zh-CN"/>
          </a:p>
        </p:txBody>
      </p:sp>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p:txBody>
          <a:bodyPr/>
          <a:lstStyle/>
          <a:p>
            <a:r>
              <a:rPr lang="en-US" altLang="zh-CN"/>
              <a:t>We still use the example in our explanation.</a:t>
            </a:r>
          </a:p>
          <a:p>
            <a:r>
              <a:rPr lang="en-US" altLang="zh-CN"/>
              <a:t>using the TCRF model, we can model the hierarchical dependencies, for example between the text and the sub-section title .</a:t>
            </a:r>
          </a:p>
          <a:p>
            <a:endParaRPr lang="en-US" altLang="zh-CN"/>
          </a:p>
          <a:p>
            <a:r>
              <a:rPr lang="en-US" altLang="zh-CN"/>
              <a:t>We see the two zipcodes and the two emails respectively have dependencies with the sub-section title “company directorate info” and the sub-section title “company registration info”. We can then use the dependencies to distinguish the two zipcodes and the two emails.</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35893ED-B29E-43EF-B3ED-ADB6129828B7}" type="slidenum">
              <a:rPr lang="en-US" altLang="zh-CN"/>
              <a:pPr/>
              <a:t>35</a:t>
            </a:fld>
            <a:endParaRPr lang="en-US" altLang="zh-CN"/>
          </a:p>
        </p:txBody>
      </p:sp>
      <p:sp>
        <p:nvSpPr>
          <p:cNvPr id="19458" name="Rectangle 2"/>
          <p:cNvSpPr>
            <a:spLocks noGrp="1" noRot="1" noChangeAspect="1" noChangeArrowheads="1" noTextEdit="1"/>
          </p:cNvSpPr>
          <p:nvPr>
            <p:ph type="sldImg"/>
          </p:nvPr>
        </p:nvSpPr>
        <p:spPr>
          <a:ln/>
        </p:spPr>
      </p:sp>
      <p:sp>
        <p:nvSpPr>
          <p:cNvPr id="19459" name="Rectangle 3"/>
          <p:cNvSpPr>
            <a:spLocks noGrp="1" noChangeArrowheads="1"/>
          </p:cNvSpPr>
          <p:nvPr>
            <p:ph type="body" idx="1"/>
          </p:nvPr>
        </p:nvSpPr>
        <p:spPr/>
        <p:txBody>
          <a:bodyPr/>
          <a:lstStyle/>
          <a:p>
            <a:r>
              <a:rPr lang="en-US" altLang="zh-CN" dirty="0"/>
              <a:t>Now, I would like to explain the TCRF model.</a:t>
            </a:r>
          </a:p>
          <a:p>
            <a:r>
              <a:rPr lang="en-US" altLang="zh-CN" dirty="0"/>
              <a:t>First for a linear-chain model, according to its definition, it can be written as</a:t>
            </a:r>
          </a:p>
          <a:p>
            <a:endParaRPr lang="en-US" altLang="zh-CN" dirty="0"/>
          </a:p>
          <a:p>
            <a:r>
              <a:rPr lang="en-US" altLang="zh-CN" dirty="0"/>
              <a:t>The first equation is the conditional distribution of the label sequence y given observation sequence x.</a:t>
            </a:r>
          </a:p>
          <a:p>
            <a:r>
              <a:rPr lang="en-US" altLang="zh-CN" dirty="0"/>
              <a:t>Z is a normalization factor. F denotes all features in the sequence. Where t represents edge feature and s represents vertex feature. The edge feature is the feature transited from the previous state and current state. Lambda and mu are feature weights.</a:t>
            </a:r>
          </a:p>
          <a:p>
            <a:endParaRPr lang="en-US" altLang="zh-CN" dirty="0"/>
          </a:p>
          <a:p>
            <a:r>
              <a:rPr lang="en-US" altLang="zh-CN" dirty="0"/>
              <a:t>In annotation, the task is to find the label sequence that has the largest probability.</a:t>
            </a:r>
          </a:p>
          <a:p>
            <a:endParaRPr lang="en-US" altLang="zh-CN" dirty="0"/>
          </a:p>
          <a:p>
            <a:r>
              <a:rPr lang="en-US" altLang="zh-CN" dirty="0"/>
              <a:t>In TCRF model, the major difference is the feature computation. Here the edge features include parent-child edge feature, sibling edge feature, child-parent edge feature. And the state feature is the same as that in linear-conditional random fields.</a:t>
            </a:r>
          </a:p>
          <a:p>
            <a:endParaRPr lang="en-US" altLang="zh-CN" dirty="0"/>
          </a:p>
          <a:p>
            <a:r>
              <a:rPr lang="en-US" altLang="zh-CN" dirty="0"/>
              <a:t>Then, our question is how to estimate the parameters.</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52E4FEE-DB76-4D89-8FDC-B662609C11C1}" type="slidenum">
              <a:rPr lang="en-US" altLang="zh-CN"/>
              <a:pPr/>
              <a:t>36</a:t>
            </a:fld>
            <a:endParaRPr lang="en-US" altLang="zh-CN"/>
          </a:p>
        </p:txBody>
      </p:sp>
      <p:sp>
        <p:nvSpPr>
          <p:cNvPr id="84994" name="Rectangle 2"/>
          <p:cNvSpPr>
            <a:spLocks noGrp="1" noRot="1" noChangeAspect="1" noChangeArrowheads="1" noTextEdit="1"/>
          </p:cNvSpPr>
          <p:nvPr>
            <p:ph type="sldImg"/>
          </p:nvPr>
        </p:nvSpPr>
        <p:spPr>
          <a:ln/>
        </p:spPr>
      </p:sp>
      <p:sp>
        <p:nvSpPr>
          <p:cNvPr id="84995" name="Rectangle 3"/>
          <p:cNvSpPr>
            <a:spLocks noGrp="1" noChangeArrowheads="1"/>
          </p:cNvSpPr>
          <p:nvPr>
            <p:ph type="body" idx="1"/>
          </p:nvPr>
        </p:nvSpPr>
        <p:spPr/>
        <p:txBody>
          <a:bodyPr/>
          <a:lstStyle/>
          <a:p>
            <a:r>
              <a:rPr lang="en-US" altLang="zh-CN" sz="1000"/>
              <a:t>Parameter estimation is to determine the parameters Θ={</a:t>
            </a:r>
            <a:r>
              <a:rPr lang="en-US" altLang="zh-CN" sz="1000" i="1"/>
              <a:t>λ</a:t>
            </a:r>
            <a:r>
              <a:rPr lang="en-US" altLang="zh-CN" sz="1000"/>
              <a:t>1, </a:t>
            </a:r>
            <a:r>
              <a:rPr lang="en-US" altLang="zh-CN" sz="1000" i="1"/>
              <a:t>λ</a:t>
            </a:r>
            <a:r>
              <a:rPr lang="en-US" altLang="zh-CN" sz="1000"/>
              <a:t>2,…; </a:t>
            </a:r>
            <a:r>
              <a:rPr lang="en-US" altLang="zh-CN" sz="1000" i="1"/>
              <a:t>μk</a:t>
            </a:r>
            <a:r>
              <a:rPr lang="en-US" altLang="zh-CN" sz="1000"/>
              <a:t>, </a:t>
            </a:r>
            <a:r>
              <a:rPr lang="en-US" altLang="zh-CN" sz="1000" i="1"/>
              <a:t>μk</a:t>
            </a:r>
            <a:r>
              <a:rPr lang="en-US" altLang="zh-CN" sz="1000"/>
              <a:t>+1,…} from training data </a:t>
            </a:r>
            <a:r>
              <a:rPr lang="en-US" altLang="zh-CN" sz="1000" i="1"/>
              <a:t>D</a:t>
            </a:r>
            <a:r>
              <a:rPr lang="en-US" altLang="zh-CN" sz="1000"/>
              <a:t>={(</a:t>
            </a:r>
            <a:r>
              <a:rPr lang="en-US" altLang="zh-CN" sz="1000" i="1"/>
              <a:t>x</a:t>
            </a:r>
            <a:r>
              <a:rPr lang="en-US" altLang="zh-CN" sz="1000"/>
              <a:t>(</a:t>
            </a:r>
            <a:r>
              <a:rPr lang="en-US" altLang="zh-CN" sz="1000" i="1"/>
              <a:t>i</a:t>
            </a:r>
            <a:r>
              <a:rPr lang="en-US" altLang="zh-CN" sz="1000"/>
              <a:t>), </a:t>
            </a:r>
            <a:r>
              <a:rPr lang="en-US" altLang="zh-CN" sz="1000" i="1"/>
              <a:t>y</a:t>
            </a:r>
            <a:r>
              <a:rPr lang="en-US" altLang="zh-CN" sz="1000"/>
              <a:t>(</a:t>
            </a:r>
            <a:r>
              <a:rPr lang="en-US" altLang="zh-CN" sz="1000" i="1"/>
              <a:t>i</a:t>
            </a:r>
            <a:r>
              <a:rPr lang="en-US" altLang="zh-CN" sz="1000"/>
              <a:t>))} with empirical distribution p(x, y). </a:t>
            </a:r>
          </a:p>
          <a:p>
            <a:r>
              <a:rPr lang="en-US" altLang="zh-CN" sz="1000"/>
              <a:t>More specifically, we optimize the log-likelihood objective function with respect to a conditional model </a:t>
            </a:r>
            <a:r>
              <a:rPr lang="en-US" altLang="zh-CN" sz="1000" i="1"/>
              <a:t>p</a:t>
            </a:r>
            <a:r>
              <a:rPr lang="en-US" altLang="zh-CN" sz="1000"/>
              <a:t>(</a:t>
            </a:r>
            <a:r>
              <a:rPr lang="en-US" altLang="zh-CN" sz="1000" i="1"/>
              <a:t>y</a:t>
            </a:r>
            <a:r>
              <a:rPr lang="en-US" altLang="zh-CN" sz="1000"/>
              <a:t>|</a:t>
            </a:r>
            <a:r>
              <a:rPr lang="en-US" altLang="zh-CN" sz="1000" i="1"/>
              <a:t>x</a:t>
            </a:r>
            <a:r>
              <a:rPr lang="en-US" altLang="zh-CN" sz="1000"/>
              <a:t>, Θ): </a:t>
            </a:r>
          </a:p>
          <a:p>
            <a:endParaRPr lang="en-US" altLang="zh-CN" sz="1000"/>
          </a:p>
          <a:p>
            <a:r>
              <a:rPr lang="en-US" altLang="zh-CN" sz="1000"/>
              <a:t>to facilitate the description, we use </a:t>
            </a:r>
            <a:r>
              <a:rPr lang="en-US" altLang="zh-CN" sz="1000" i="1"/>
              <a:t>f</a:t>
            </a:r>
            <a:r>
              <a:rPr lang="en-US" altLang="zh-CN" sz="1000"/>
              <a:t> to denote both the edge feature function </a:t>
            </a:r>
            <a:r>
              <a:rPr lang="en-US" altLang="zh-CN" sz="1000" i="1"/>
              <a:t>t</a:t>
            </a:r>
            <a:r>
              <a:rPr lang="en-US" altLang="zh-CN" sz="1000"/>
              <a:t> and the vertex feature function </a:t>
            </a:r>
            <a:r>
              <a:rPr lang="en-US" altLang="zh-CN" sz="1000" i="1"/>
              <a:t>s</a:t>
            </a:r>
            <a:r>
              <a:rPr lang="en-US" altLang="zh-CN" sz="1000"/>
              <a:t>; use </a:t>
            </a:r>
            <a:r>
              <a:rPr lang="en-US" altLang="zh-CN" sz="1000" i="1"/>
              <a:t>c</a:t>
            </a:r>
            <a:r>
              <a:rPr lang="en-US" altLang="zh-CN" sz="1000"/>
              <a:t> to denote both edge </a:t>
            </a:r>
            <a:r>
              <a:rPr lang="en-US" altLang="zh-CN" sz="1000" i="1"/>
              <a:t>e</a:t>
            </a:r>
            <a:r>
              <a:rPr lang="en-US" altLang="zh-CN" sz="1000"/>
              <a:t> and vertex </a:t>
            </a:r>
            <a:r>
              <a:rPr lang="en-US" altLang="zh-CN" sz="1000" i="1"/>
              <a:t>v</a:t>
            </a:r>
            <a:r>
              <a:rPr lang="en-US" altLang="zh-CN" sz="1000"/>
              <a:t>; and use </a:t>
            </a:r>
            <a:r>
              <a:rPr lang="en-US" altLang="zh-CN" sz="1000" i="1"/>
              <a:t>λ</a:t>
            </a:r>
            <a:r>
              <a:rPr lang="en-US" altLang="zh-CN" sz="1000"/>
              <a:t> to denote the two kinds of parameters </a:t>
            </a:r>
            <a:r>
              <a:rPr lang="en-US" altLang="zh-CN" sz="1000" i="1"/>
              <a:t>λ</a:t>
            </a:r>
            <a:r>
              <a:rPr lang="en-US" altLang="zh-CN" sz="1000"/>
              <a:t> and </a:t>
            </a:r>
            <a:r>
              <a:rPr lang="en-US" altLang="zh-CN" sz="1000" i="1"/>
              <a:t>μ</a:t>
            </a:r>
            <a:r>
              <a:rPr lang="en-US" altLang="zh-CN" sz="1000"/>
              <a:t>. </a:t>
            </a:r>
          </a:p>
          <a:p>
            <a:endParaRPr lang="en-US" altLang="zh-CN" sz="1000"/>
          </a:p>
          <a:p>
            <a:r>
              <a:rPr lang="en-US" altLang="zh-CN" sz="1000"/>
              <a:t>Thus, the derivative of the object function with respect to a parameter </a:t>
            </a:r>
            <a:r>
              <a:rPr lang="en-US" altLang="zh-CN" sz="1000" i="1"/>
              <a:t>λj</a:t>
            </a:r>
            <a:r>
              <a:rPr lang="en-US" altLang="zh-CN" sz="1000"/>
              <a:t> associated with clique index </a:t>
            </a:r>
            <a:r>
              <a:rPr lang="en-US" altLang="zh-CN" sz="1000" i="1"/>
              <a:t>c</a:t>
            </a:r>
            <a:r>
              <a:rPr lang="en-US" altLang="zh-CN" sz="1000"/>
              <a:t> is: </a:t>
            </a:r>
          </a:p>
          <a:p>
            <a:endParaRPr lang="en-US" altLang="zh-CN" sz="1000"/>
          </a:p>
          <a:p>
            <a:r>
              <a:rPr lang="en-US" altLang="zh-CN" sz="1000"/>
              <a:t>With the objective function and the derivative functions, we can use any gradient-based methods (for example L-BFGS, Voted Perceptron) to solve the optimization problems so as to do the parameter estimation, </a:t>
            </a:r>
          </a:p>
          <a:p>
            <a:r>
              <a:rPr lang="en-US" altLang="zh-CN" sz="1000"/>
              <a:t>Now we see in the derivative function that the feature functions themselves are easy to be calculated. Then let us see the the conditional probability P(yc|x). It again can be decomposed into four types of probabilities: P(y|x), p(yP, yc|x), p(yc, yp|x), and p(ys, ys|x).</a:t>
            </a:r>
          </a:p>
          <a:p>
            <a:r>
              <a:rPr lang="en-US" altLang="zh-CN" sz="1000"/>
              <a:t>The marginal probabilities can be done using many inference algorithms for undirected model (for example, Belief Propagation [25]). However, as the graphical structure in TCRFs can be a tree with cycles, exact inference can be expensive in TCRFs. We propose utilizing the Tree-based Reparameterization (TRP) algorithm [24] to compute the approximate probabilities of the factors.  </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7822FFC-A325-4785-8285-3DD68978DE56}" type="slidenum">
              <a:rPr lang="en-US" altLang="zh-CN"/>
              <a:pPr/>
              <a:t>37</a:t>
            </a:fld>
            <a:endParaRPr lang="en-US" altLang="zh-CN"/>
          </a:p>
        </p:txBody>
      </p:sp>
      <p:sp>
        <p:nvSpPr>
          <p:cNvPr id="86018" name="Rectangle 2"/>
          <p:cNvSpPr>
            <a:spLocks noGrp="1" noRot="1" noChangeAspect="1" noChangeArrowheads="1" noTextEdit="1"/>
          </p:cNvSpPr>
          <p:nvPr>
            <p:ph type="sldImg"/>
          </p:nvPr>
        </p:nvSpPr>
        <p:spPr>
          <a:ln/>
        </p:spPr>
      </p:sp>
      <p:sp>
        <p:nvSpPr>
          <p:cNvPr id="86019" name="Rectangle 3"/>
          <p:cNvSpPr>
            <a:spLocks noGrp="1" noChangeArrowheads="1"/>
          </p:cNvSpPr>
          <p:nvPr>
            <p:ph type="body" idx="1"/>
          </p:nvPr>
        </p:nvSpPr>
        <p:spPr/>
        <p:txBody>
          <a:bodyPr/>
          <a:lstStyle/>
          <a:p>
            <a:r>
              <a:rPr lang="en-US" altLang="zh-CN"/>
              <a:t>TRP is based on the fact that any exact algorithm for optimal inference on trees actually computes marginal distributions for pairs of neighboring vertices .</a:t>
            </a:r>
          </a:p>
          <a:p>
            <a:endParaRPr lang="en-US" altLang="zh-CN"/>
          </a:p>
          <a:p>
            <a:r>
              <a:rPr lang="en-US" altLang="zh-CN"/>
              <a:t>TRP consists of two main steps: Initialization and Updates. </a:t>
            </a:r>
          </a:p>
          <a:p>
            <a:r>
              <a:rPr lang="en-US" altLang="zh-CN"/>
              <a:t>In each iteration of the Updates, we first select a spanning tree from the undirected graph of the TCRF, then we conduct propagation on the spanning tree.</a:t>
            </a:r>
          </a:p>
          <a:p>
            <a:endParaRPr lang="en-US" altLang="zh-CN"/>
          </a:p>
          <a:p>
            <a:r>
              <a:rPr lang="en-US" altLang="zh-CN"/>
              <a:t>The updates stop if termination conditions are met. </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93943F-9393-4B7D-B6BB-081932DF67AE}" type="slidenum">
              <a:rPr lang="en-US" altLang="zh-CN"/>
              <a:pPr/>
              <a:t>38</a:t>
            </a:fld>
            <a:endParaRPr lang="en-US" altLang="zh-CN"/>
          </a:p>
        </p:txBody>
      </p:sp>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p:txBody>
          <a:bodyPr/>
          <a:lstStyle/>
          <a:p>
            <a:r>
              <a:rPr lang="en-US" altLang="zh-CN"/>
              <a:t>We here give an example of running the TRP. The purple oval denotes the observation text and the green circles denote the annotation labels.</a:t>
            </a:r>
          </a:p>
          <a:p>
            <a:r>
              <a:rPr lang="en-US" altLang="zh-CN"/>
              <a:t>The first step in TRP is initialization. Initialization can be done in many different ways. Here we use Ti to denote the marginal probabilities of each vertex and use Tij to denote the marginal probabilities of each edge in the graph. </a:t>
            </a:r>
          </a:p>
          <a:p>
            <a:endParaRPr lang="en-US" altLang="zh-CN"/>
          </a:p>
          <a:p>
            <a:r>
              <a:rPr lang="en-US" altLang="zh-CN"/>
              <a:t>Here we use vertex features and edge features to respectively initialize the marginal probabilities. </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9A6C2DB-25DA-4B33-8A6F-EA2E14D382F4}" type="slidenum">
              <a:rPr lang="en-US" altLang="zh-CN"/>
              <a:pPr/>
              <a:t>39</a:t>
            </a:fld>
            <a:endParaRPr lang="en-US" altLang="zh-CN"/>
          </a:p>
        </p:txBody>
      </p:sp>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p:txBody>
          <a:bodyPr/>
          <a:lstStyle/>
          <a:p>
            <a:r>
              <a:rPr lang="en-US" altLang="zh-CN"/>
              <a:t>Then the second step in TRP is Updates. Before conducting propagation in the updates, we need to find a spanning tree to avoid the expensive computational cost.</a:t>
            </a:r>
          </a:p>
          <a:p>
            <a:endParaRPr lang="en-US" altLang="zh-CN"/>
          </a:p>
          <a:p>
            <a:r>
              <a:rPr lang="en-US" altLang="zh-CN"/>
              <a:t>Usually, there are two methods for generating the spanning tree: edge cutting and edge adding.</a:t>
            </a:r>
          </a:p>
          <a:p>
            <a:endParaRPr lang="en-US" altLang="zh-CN"/>
          </a:p>
          <a:p>
            <a:r>
              <a:rPr lang="en-US" altLang="zh-CN"/>
              <a:t>In edge cutting, we try to cut off edges in the graph one by one until a spanning tree is generated. The cutting can be random.</a:t>
            </a:r>
          </a:p>
          <a:p>
            <a:r>
              <a:rPr lang="en-US" altLang="zh-CN"/>
              <a:t>In edge adding, we first remove all the edges and then add the edge one by one until a spanning tree is generated. The adding can also be random.</a:t>
            </a:r>
          </a:p>
          <a:p>
            <a:r>
              <a:rPr lang="en-US" altLang="zh-CN"/>
              <a:t>In our approach, we employ the edge adding method. The processing can be like this… after adding each edge, we check if the generated graph is a spanning tree. If not we continue the adding and if so we stop. We also check to avoid a cycle on the tree.</a:t>
            </a:r>
          </a:p>
          <a:p>
            <a:endParaRPr lang="en-US" altLang="zh-CN"/>
          </a:p>
          <a:p>
            <a:r>
              <a:rPr lang="en-US" altLang="zh-CN"/>
              <a:t>When selecting spanning trees </a:t>
            </a:r>
            <a:r>
              <a:rPr lang="en-US" altLang="zh-CN" i="1"/>
              <a:t>R</a:t>
            </a:r>
            <a:r>
              <a:rPr lang="en-US" altLang="zh-CN"/>
              <a:t>={</a:t>
            </a:r>
            <a:r>
              <a:rPr lang="en-US" altLang="zh-CN" i="1"/>
              <a:t>Γi</a:t>
            </a:r>
            <a:r>
              <a:rPr lang="en-US" altLang="zh-CN"/>
              <a:t>}, the only constraint is that the trees in </a:t>
            </a:r>
            <a:r>
              <a:rPr lang="en-US" altLang="zh-CN" i="1"/>
              <a:t>R</a:t>
            </a:r>
            <a:r>
              <a:rPr lang="en-US" altLang="zh-CN"/>
              <a:t> cover the edge set of the original undirected graph </a:t>
            </a:r>
            <a:r>
              <a:rPr lang="en-US" altLang="zh-CN" i="1"/>
              <a:t>U</a:t>
            </a:r>
            <a:r>
              <a:rPr lang="en-US" altLang="zh-CN"/>
              <a:t>. In practice, we select trees randomly, but we select first edges that have never been used in any previous iteration. </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A03EC49-6775-4FE8-85AB-6BEB7162D02F}" type="slidenum">
              <a:rPr lang="en-US" altLang="zh-CN"/>
              <a:pPr/>
              <a:t>40</a:t>
            </a:fld>
            <a:endParaRPr lang="en-US" altLang="zh-CN"/>
          </a:p>
        </p:txBody>
      </p:sp>
      <p:sp>
        <p:nvSpPr>
          <p:cNvPr id="89090" name="Rectangle 2"/>
          <p:cNvSpPr>
            <a:spLocks noGrp="1" noRot="1" noChangeAspect="1" noChangeArrowheads="1" noTextEdit="1"/>
          </p:cNvSpPr>
          <p:nvPr>
            <p:ph type="sldImg"/>
          </p:nvPr>
        </p:nvSpPr>
        <p:spPr>
          <a:ln/>
        </p:spPr>
      </p:sp>
      <p:sp>
        <p:nvSpPr>
          <p:cNvPr id="89091" name="Rectangle 3"/>
          <p:cNvSpPr>
            <a:spLocks noGrp="1" noChangeArrowheads="1"/>
          </p:cNvSpPr>
          <p:nvPr>
            <p:ph type="body" idx="1"/>
          </p:nvPr>
        </p:nvSpPr>
        <p:spPr/>
        <p:txBody>
          <a:bodyPr/>
          <a:lstStyle/>
          <a:p>
            <a:r>
              <a:rPr lang="en-US" altLang="zh-CN"/>
              <a:t>The second sub-step in the Updates step is propagation. </a:t>
            </a:r>
          </a:p>
          <a:p>
            <a:r>
              <a:rPr lang="en-US" altLang="zh-CN"/>
              <a:t>We use the belief propagation method to compute the marginals on the generated spanning tree. </a:t>
            </a:r>
          </a:p>
          <a:p>
            <a:endParaRPr lang="en-US" altLang="zh-CN"/>
          </a:p>
          <a:p>
            <a:r>
              <a:rPr lang="en-US" altLang="zh-CN"/>
              <a:t>The updates continue until some termination conditions are satisfied. </a:t>
            </a:r>
          </a:p>
          <a:p>
            <a:r>
              <a:rPr lang="en-US" altLang="zh-CN"/>
              <a:t>So far, the termination conditions are defined as: if the maximal change of the marginals is below a predefined threshold or the update times exceed a predefined number (defined as 1000 in our experiments), then stop the updates. </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8EFD01A-FC27-4464-8701-0E3E7A7DD8F5}" type="slidenum">
              <a:rPr lang="en-US" altLang="zh-CN"/>
              <a:pPr/>
              <a:t>41</a:t>
            </a:fld>
            <a:endParaRPr lang="en-US" altLang="zh-CN"/>
          </a:p>
        </p:txBody>
      </p:sp>
      <p:sp>
        <p:nvSpPr>
          <p:cNvPr id="90114" name="Rectangle 2"/>
          <p:cNvSpPr>
            <a:spLocks noGrp="1" noRot="1" noChangeAspect="1" noChangeArrowheads="1" noTextEdit="1"/>
          </p:cNvSpPr>
          <p:nvPr>
            <p:ph type="sldImg"/>
          </p:nvPr>
        </p:nvSpPr>
        <p:spPr>
          <a:ln/>
        </p:spPr>
      </p:sp>
      <p:sp>
        <p:nvSpPr>
          <p:cNvPr id="90115" name="Rectangle 3"/>
          <p:cNvSpPr>
            <a:spLocks noGrp="1" noChangeArrowheads="1"/>
          </p:cNvSpPr>
          <p:nvPr>
            <p:ph type="body" idx="1"/>
          </p:nvPr>
        </p:nvSpPr>
        <p:spPr/>
        <p:txBody>
          <a:bodyPr/>
          <a:lstStyle/>
          <a:p>
            <a:r>
              <a:rPr lang="en-US" altLang="zh-CN"/>
              <a:t>This the result after the first update. We see that the two edges y1y4 and y3y6 are not updated as they are not included in the spanning tree.</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the major topic we want to discuss here is how to convert the web data into web</a:t>
            </a:r>
            <a:r>
              <a:rPr lang="en-US" baseline="0" dirty="0" smtClean="0"/>
              <a:t> semantics. Well, this is not a totally new concept.</a:t>
            </a:r>
            <a:endParaRPr lang="en-US" dirty="0"/>
          </a:p>
        </p:txBody>
      </p:sp>
      <p:sp>
        <p:nvSpPr>
          <p:cNvPr id="4" name="Slide Number Placeholder 3"/>
          <p:cNvSpPr>
            <a:spLocks noGrp="1"/>
          </p:cNvSpPr>
          <p:nvPr>
            <p:ph type="sldNum" sz="quarter" idx="10"/>
          </p:nvPr>
        </p:nvSpPr>
        <p:spPr/>
        <p:txBody>
          <a:bodyPr/>
          <a:lstStyle/>
          <a:p>
            <a:pPr>
              <a:defRPr/>
            </a:pPr>
            <a:fld id="{D2E79F43-6908-4B1A-A9AD-43D028E4EDC1}" type="slidenum">
              <a:rPr lang="en-US" altLang="zh-CN" smtClean="0"/>
              <a:pPr>
                <a:defRPr/>
              </a:pPr>
              <a:t>3</a:t>
            </a:fld>
            <a:endParaRPr lang="en-US" altLang="zh-CN"/>
          </a:p>
        </p:txBody>
      </p:sp>
    </p:spTree>
    <p:extLst>
      <p:ext uri="{BB962C8B-B14F-4D97-AF65-F5344CB8AC3E}">
        <p14:creationId xmlns:p14="http://schemas.microsoft.com/office/powerpoint/2010/main" val="4978319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p>
            <a:fld id="{1B6CB3B5-62A4-4621-A099-69B74F5BE79C}" type="slidenum">
              <a:rPr lang="en-US" altLang="zh-CN" smtClean="0">
                <a:latin typeface="Arial" pitchFamily="34" charset="0"/>
              </a:rPr>
              <a:pPr/>
              <a:t>43</a:t>
            </a:fld>
            <a:endParaRPr lang="en-US" altLang="zh-CN" smtClean="0">
              <a:latin typeface="Arial" pitchFamily="34" charset="0"/>
            </a:endParaRPr>
          </a:p>
        </p:txBody>
      </p:sp>
      <p:sp>
        <p:nvSpPr>
          <p:cNvPr id="60419" name="Rectangle 2"/>
          <p:cNvSpPr>
            <a:spLocks noGrp="1" noRot="1" noChangeAspect="1" noChangeArrowheads="1" noTextEdit="1"/>
          </p:cNvSpPr>
          <p:nvPr>
            <p:ph type="sldImg"/>
          </p:nvPr>
        </p:nvSpPr>
        <p:spPr>
          <a:xfrm>
            <a:off x="711200" y="744658"/>
            <a:ext cx="5375275" cy="3723282"/>
          </a:xfrm>
          <a:ln/>
        </p:spPr>
      </p:sp>
      <p:sp>
        <p:nvSpPr>
          <p:cNvPr id="60420" name="Rectangle 3"/>
          <p:cNvSpPr>
            <a:spLocks noGrp="1" noChangeArrowheads="1"/>
          </p:cNvSpPr>
          <p:nvPr>
            <p:ph type="body" idx="1"/>
          </p:nvPr>
        </p:nvSpPr>
        <p:spPr>
          <a:noFill/>
          <a:ln/>
        </p:spPr>
        <p:txBody>
          <a:bodyPr/>
          <a:lstStyle/>
          <a:p>
            <a:r>
              <a:rPr lang="en-US" altLang="zh-CN" smtClean="0">
                <a:latin typeface="Arial" pitchFamily="34" charset="0"/>
              </a:rPr>
              <a:t>We identify tokens by using heuristics. There are five types of tokens: ‘standard word’, ‘non-standard word’, punctuation mark, space, and line break. Standard words are words in natural language. Non-standard words include several general ‘special words’, for example, email address, IP address, URL, date, number, and so on. We identify non-standard words by using regular expressions. Punctuation marks include period, question mark, and exclamation mark. Words and punctuation marks are separated into different tokens if they are joined together. Natural spaces and line breaks are also regarded as tokens respectively.</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幻灯片图像占位符 1"/>
          <p:cNvSpPr>
            <a:spLocks noGrp="1" noRot="1" noChangeAspect="1" noTextEdit="1"/>
          </p:cNvSpPr>
          <p:nvPr>
            <p:ph type="sldImg"/>
          </p:nvPr>
        </p:nvSpPr>
        <p:spPr>
          <a:xfrm>
            <a:off x="711200" y="744658"/>
            <a:ext cx="5375275" cy="3723282"/>
          </a:xfrm>
          <a:ln/>
        </p:spPr>
      </p:sp>
      <p:sp>
        <p:nvSpPr>
          <p:cNvPr id="3" name="备注占位符 2"/>
          <p:cNvSpPr>
            <a:spLocks noGrp="1"/>
          </p:cNvSpPr>
          <p:nvPr>
            <p:ph type="body" idx="1"/>
          </p:nvPr>
        </p:nvSpPr>
        <p:spPr/>
        <p:txBody>
          <a:bodyPr>
            <a:normAutofit fontScale="92500" lnSpcReduction="10000"/>
          </a:bodyPr>
          <a:lstStyle/>
          <a:p>
            <a:pPr>
              <a:defRPr/>
            </a:pPr>
            <a:endParaRPr lang="zh-CN" altLang="en-US" dirty="0"/>
          </a:p>
        </p:txBody>
      </p:sp>
      <p:sp>
        <p:nvSpPr>
          <p:cNvPr id="61444" name="灯片编号占位符 3"/>
          <p:cNvSpPr>
            <a:spLocks noGrp="1"/>
          </p:cNvSpPr>
          <p:nvPr>
            <p:ph type="sldNum" sz="quarter" idx="5"/>
          </p:nvPr>
        </p:nvSpPr>
        <p:spPr>
          <a:noFill/>
        </p:spPr>
        <p:txBody>
          <a:bodyPr/>
          <a:lstStyle/>
          <a:p>
            <a:fld id="{3E856FB1-6362-4C02-879C-BA69062917F7}" type="slidenum">
              <a:rPr lang="en-US" altLang="zh-CN" smtClean="0">
                <a:latin typeface="Arial" pitchFamily="34" charset="0"/>
              </a:rPr>
              <a:pPr/>
              <a:t>44</a:t>
            </a:fld>
            <a:endParaRPr lang="en-US" altLang="zh-CN" smtClean="0">
              <a:latin typeface="Arial"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p>
            <a:fld id="{AD0257A2-18A4-40D3-9C78-62F8A655D8CA}" type="slidenum">
              <a:rPr lang="en-US" altLang="zh-CN" smtClean="0">
                <a:latin typeface="Arial" pitchFamily="34" charset="0"/>
              </a:rPr>
              <a:pPr/>
              <a:t>48</a:t>
            </a:fld>
            <a:endParaRPr lang="en-US" altLang="zh-CN" smtClean="0">
              <a:latin typeface="Arial" pitchFamily="34" charset="0"/>
            </a:endParaRPr>
          </a:p>
        </p:txBody>
      </p:sp>
      <p:sp>
        <p:nvSpPr>
          <p:cNvPr id="62467" name="Rectangle 2"/>
          <p:cNvSpPr>
            <a:spLocks noGrp="1" noRot="1" noChangeAspect="1" noChangeArrowheads="1" noTextEdit="1"/>
          </p:cNvSpPr>
          <p:nvPr>
            <p:ph type="sldImg"/>
          </p:nvPr>
        </p:nvSpPr>
        <p:spPr>
          <a:xfrm>
            <a:off x="711200" y="744538"/>
            <a:ext cx="5375275" cy="3722687"/>
          </a:xfrm>
          <a:ln/>
        </p:spPr>
      </p:sp>
      <p:sp>
        <p:nvSpPr>
          <p:cNvPr id="62468" name="Rectangle 3"/>
          <p:cNvSpPr>
            <a:spLocks noGrp="1" noChangeArrowheads="1"/>
          </p:cNvSpPr>
          <p:nvPr>
            <p:ph type="body" idx="1"/>
          </p:nvPr>
        </p:nvSpPr>
        <p:spPr>
          <a:noFill/>
          <a:ln/>
        </p:spPr>
        <p:txBody>
          <a:bodyPr/>
          <a:lstStyle/>
          <a:p>
            <a:r>
              <a:rPr lang="en-US" altLang="zh-CN" smtClean="0">
                <a:latin typeface="Arial" pitchFamily="34" charset="0"/>
              </a:rPr>
              <a:t>Address and affiliation always contain many tokens, the dependencies between the tokens can help improve the accuracy, other approaches can not utilize the dependencies</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pPr>
              <a:defRPr/>
            </a:pPr>
            <a:fld id="{D2E79F43-6908-4B1A-A9AD-43D028E4EDC1}" type="slidenum">
              <a:rPr lang="en-US" altLang="zh-CN" smtClean="0"/>
              <a:pPr>
                <a:defRPr/>
              </a:pPr>
              <a:t>50</a:t>
            </a:fld>
            <a:endParaRPr lang="en-US" altLang="zh-CN"/>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幻灯片图像占位符 1"/>
          <p:cNvSpPr>
            <a:spLocks noGrp="1" noRot="1" noChangeAspect="1" noTextEdit="1"/>
          </p:cNvSpPr>
          <p:nvPr>
            <p:ph type="sldImg"/>
          </p:nvPr>
        </p:nvSpPr>
        <p:spPr>
          <a:xfrm>
            <a:off x="711200" y="744538"/>
            <a:ext cx="5375275" cy="3722687"/>
          </a:xfrm>
          <a:ln/>
        </p:spPr>
      </p:sp>
      <p:sp>
        <p:nvSpPr>
          <p:cNvPr id="63491" name="备注占位符 2"/>
          <p:cNvSpPr>
            <a:spLocks noGrp="1"/>
          </p:cNvSpPr>
          <p:nvPr>
            <p:ph type="body" idx="1"/>
          </p:nvPr>
        </p:nvSpPr>
        <p:spPr>
          <a:noFill/>
          <a:ln/>
        </p:spPr>
        <p:txBody>
          <a:bodyPr/>
          <a:lstStyle/>
          <a:p>
            <a:r>
              <a:rPr lang="en-US" altLang="zh-CN" smtClean="0">
                <a:latin typeface="Arial" pitchFamily="34" charset="0"/>
              </a:rPr>
              <a:t>The simplifying form is popular in bibliographic records. </a:t>
            </a:r>
            <a:endParaRPr lang="zh-CN" altLang="en-US" smtClean="0">
              <a:latin typeface="Arial" pitchFamily="34" charset="0"/>
            </a:endParaRPr>
          </a:p>
        </p:txBody>
      </p:sp>
      <p:sp>
        <p:nvSpPr>
          <p:cNvPr id="63492" name="灯片编号占位符 3"/>
          <p:cNvSpPr>
            <a:spLocks noGrp="1"/>
          </p:cNvSpPr>
          <p:nvPr>
            <p:ph type="sldNum" sz="quarter" idx="5"/>
          </p:nvPr>
        </p:nvSpPr>
        <p:spPr>
          <a:noFill/>
        </p:spPr>
        <p:txBody>
          <a:bodyPr/>
          <a:lstStyle/>
          <a:p>
            <a:fld id="{6154A94E-0063-4B90-8C49-96A3D2F0CB69}" type="slidenum">
              <a:rPr lang="en-US" altLang="zh-CN" smtClean="0">
                <a:latin typeface="Arial" pitchFamily="34" charset="0"/>
              </a:rPr>
              <a:pPr/>
              <a:t>58</a:t>
            </a:fld>
            <a:endParaRPr lang="en-US" altLang="zh-CN" smtClean="0">
              <a:latin typeface="Arial"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幻灯片图像占位符 1"/>
          <p:cNvSpPr>
            <a:spLocks noGrp="1" noRot="1" noChangeAspect="1" noTextEdit="1"/>
          </p:cNvSpPr>
          <p:nvPr>
            <p:ph type="sldImg"/>
          </p:nvPr>
        </p:nvSpPr>
        <p:spPr>
          <a:xfrm>
            <a:off x="779463" y="766763"/>
            <a:ext cx="5543550" cy="3838575"/>
          </a:xfrm>
          <a:ln/>
        </p:spPr>
      </p:sp>
      <p:sp>
        <p:nvSpPr>
          <p:cNvPr id="54275" name="备注占位符 2"/>
          <p:cNvSpPr>
            <a:spLocks noGrp="1"/>
          </p:cNvSpPr>
          <p:nvPr>
            <p:ph type="body" idx="1"/>
          </p:nvPr>
        </p:nvSpPr>
        <p:spPr>
          <a:noFill/>
          <a:ln/>
        </p:spPr>
        <p:txBody>
          <a:bodyPr/>
          <a:lstStyle/>
          <a:p>
            <a:endParaRPr lang="zh-CN" altLang="en-US" dirty="0" smtClean="0"/>
          </a:p>
        </p:txBody>
      </p:sp>
      <p:sp>
        <p:nvSpPr>
          <p:cNvPr id="54276" name="灯片编号占位符 3"/>
          <p:cNvSpPr>
            <a:spLocks noGrp="1"/>
          </p:cNvSpPr>
          <p:nvPr>
            <p:ph type="sldNum" sz="quarter" idx="5"/>
          </p:nvPr>
        </p:nvSpPr>
        <p:spPr>
          <a:noFill/>
        </p:spPr>
        <p:txBody>
          <a:bodyPr/>
          <a:lstStyle/>
          <a:p>
            <a:fld id="{45DD9DFD-2950-42BC-B1F5-2B0705D0D725}" type="slidenum">
              <a:rPr lang="en-US" altLang="zh-CN" smtClean="0"/>
              <a:pPr/>
              <a:t>62</a:t>
            </a:fld>
            <a:endParaRPr lang="en-US" altLang="zh-CN" smtClean="0"/>
          </a:p>
        </p:txBody>
      </p:sp>
    </p:spTree>
    <p:extLst>
      <p:ext uri="{BB962C8B-B14F-4D97-AF65-F5344CB8AC3E}">
        <p14:creationId xmlns:p14="http://schemas.microsoft.com/office/powerpoint/2010/main" val="75779088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宋体" charset="0"/>
                <a:cs typeface="宋体" charset="0"/>
              </a:defRPr>
            </a:lvl1pPr>
            <a:lvl2pPr marL="742950" indent="-285750" eaLnBrk="0" hangingPunct="0">
              <a:defRPr sz="2000">
                <a:solidFill>
                  <a:schemeClr val="tx1"/>
                </a:solidFill>
                <a:latin typeface="Arial" charset="0"/>
                <a:ea typeface="宋体" charset="0"/>
                <a:cs typeface="宋体" charset="0"/>
              </a:defRPr>
            </a:lvl2pPr>
            <a:lvl3pPr marL="1143000" indent="-228600" eaLnBrk="0" hangingPunct="0">
              <a:defRPr sz="2000">
                <a:solidFill>
                  <a:schemeClr val="tx1"/>
                </a:solidFill>
                <a:latin typeface="Arial" charset="0"/>
                <a:ea typeface="宋体" charset="0"/>
                <a:cs typeface="宋体" charset="0"/>
              </a:defRPr>
            </a:lvl3pPr>
            <a:lvl4pPr marL="1600200" indent="-228600" eaLnBrk="0" hangingPunct="0">
              <a:defRPr sz="2000">
                <a:solidFill>
                  <a:schemeClr val="tx1"/>
                </a:solidFill>
                <a:latin typeface="Arial" charset="0"/>
                <a:ea typeface="宋体" charset="0"/>
                <a:cs typeface="宋体" charset="0"/>
              </a:defRPr>
            </a:lvl4pPr>
            <a:lvl5pPr marL="2057400" indent="-228600" eaLnBrk="0" hangingPunct="0">
              <a:defRPr sz="2000">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sz="2000">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sz="2000">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sz="2000">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sz="2000">
                <a:solidFill>
                  <a:schemeClr val="tx1"/>
                </a:solidFill>
                <a:latin typeface="Arial" charset="0"/>
                <a:ea typeface="宋体" charset="0"/>
                <a:cs typeface="宋体" charset="0"/>
              </a:defRPr>
            </a:lvl9pPr>
          </a:lstStyle>
          <a:p>
            <a:pPr eaLnBrk="1" hangingPunct="1"/>
            <a:fld id="{D5741D64-192A-E14C-8FE5-F57917D46A78}" type="slidenum">
              <a:rPr lang="en-US" altLang="zh-CN" sz="1200"/>
              <a:pPr eaLnBrk="1" hangingPunct="1"/>
              <a:t>63</a:t>
            </a:fld>
            <a:endParaRPr lang="en-US" altLang="zh-CN" sz="1200"/>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a:ea typeface="宋体" charset="0"/>
              </a:rPr>
              <a:t>Here, we use an example to explain what is schema matching.</a:t>
            </a:r>
          </a:p>
          <a:p>
            <a:endParaRPr lang="en-US" altLang="zh-CN">
              <a:ea typeface="宋体" charset="0"/>
            </a:endParaRPr>
          </a:p>
          <a:p>
            <a:r>
              <a:rPr lang="en-US" altLang="zh-CN">
                <a:ea typeface="宋体" charset="0"/>
              </a:rPr>
              <a:t>The two schemas are defined respectively for courses of Washington university and Cornell university. The definition is organized into a hierarchy. The rectangle represents concept and the directed edge represents relation. </a:t>
            </a:r>
          </a:p>
          <a:p>
            <a:endParaRPr lang="en-US" altLang="zh-CN">
              <a:ea typeface="宋体" charset="0"/>
            </a:endParaRPr>
          </a:p>
          <a:p>
            <a:r>
              <a:rPr lang="en-US" altLang="zh-CN">
                <a:ea typeface="宋体" charset="0"/>
              </a:rPr>
              <a:t>The task of ontology mapping is to find the corresponding relationships between the concepts of the two ontologies.</a:t>
            </a:r>
          </a:p>
          <a:p>
            <a:r>
              <a:rPr lang="en-US" altLang="zh-CN">
                <a:ea typeface="宋体" charset="0"/>
              </a:rPr>
              <a:t>The red directed line represents the mapping from schema o1 to schema o2.</a:t>
            </a:r>
          </a:p>
          <a:p>
            <a:endParaRPr lang="en-US" altLang="zh-CN">
              <a:ea typeface="宋体"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幻灯片图像占位符 1"/>
          <p:cNvSpPr>
            <a:spLocks noGrp="1" noRot="1" noChangeAspect="1" noTextEdit="1"/>
          </p:cNvSpPr>
          <p:nvPr>
            <p:ph type="sldImg"/>
          </p:nvPr>
        </p:nvSpPr>
        <p:spPr>
          <a:ln/>
        </p:spPr>
      </p:sp>
      <p:sp>
        <p:nvSpPr>
          <p:cNvPr id="49155" name="备注占位符 2"/>
          <p:cNvSpPr>
            <a:spLocks noGrp="1"/>
          </p:cNvSpPr>
          <p:nvPr>
            <p:ph type="body" idx="1"/>
          </p:nvPr>
        </p:nvSpPr>
        <p:spPr>
          <a:noFill/>
          <a:ln/>
        </p:spPr>
        <p:txBody>
          <a:bodyPr/>
          <a:lstStyle/>
          <a:p>
            <a:pPr eaLnBrk="1" hangingPunct="1"/>
            <a:endParaRPr lang="zh-CN" altLang="en-US" dirty="0" smtClean="0">
              <a:latin typeface="Arial" pitchFamily="34" charset="0"/>
            </a:endParaRPr>
          </a:p>
        </p:txBody>
      </p:sp>
      <p:sp>
        <p:nvSpPr>
          <p:cNvPr id="49156" name="灯片编号占位符 3"/>
          <p:cNvSpPr txBox="1">
            <a:spLocks noGrp="1"/>
          </p:cNvSpPr>
          <p:nvPr/>
        </p:nvSpPr>
        <p:spPr bwMode="auto">
          <a:xfrm>
            <a:off x="3850446" y="9430093"/>
            <a:ext cx="2945659" cy="496411"/>
          </a:xfrm>
          <a:prstGeom prst="rect">
            <a:avLst/>
          </a:prstGeom>
          <a:noFill/>
          <a:ln w="9525">
            <a:noFill/>
            <a:miter lim="800000"/>
            <a:headEnd/>
            <a:tailEnd/>
          </a:ln>
        </p:spPr>
        <p:txBody>
          <a:bodyPr anchor="b"/>
          <a:lstStyle/>
          <a:p>
            <a:pPr algn="r"/>
            <a:fld id="{577F0ACA-C6EE-4DAC-B1AD-668D1F850778}" type="slidenum">
              <a:rPr lang="en-US" altLang="zh-CN" sz="1200">
                <a:latin typeface="Arial" pitchFamily="34" charset="0"/>
              </a:rPr>
              <a:pPr algn="r"/>
              <a:t>64</a:t>
            </a:fld>
            <a:endParaRPr lang="en-US" altLang="zh-CN" sz="1200">
              <a:latin typeface="Arial"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宋体" charset="0"/>
                <a:cs typeface="宋体" charset="0"/>
              </a:defRPr>
            </a:lvl1pPr>
            <a:lvl2pPr marL="742950" indent="-285750" eaLnBrk="0" hangingPunct="0">
              <a:defRPr sz="2000">
                <a:solidFill>
                  <a:schemeClr val="tx1"/>
                </a:solidFill>
                <a:latin typeface="Arial" charset="0"/>
                <a:ea typeface="宋体" charset="0"/>
                <a:cs typeface="宋体" charset="0"/>
              </a:defRPr>
            </a:lvl2pPr>
            <a:lvl3pPr marL="1143000" indent="-228600" eaLnBrk="0" hangingPunct="0">
              <a:defRPr sz="2000">
                <a:solidFill>
                  <a:schemeClr val="tx1"/>
                </a:solidFill>
                <a:latin typeface="Arial" charset="0"/>
                <a:ea typeface="宋体" charset="0"/>
                <a:cs typeface="宋体" charset="0"/>
              </a:defRPr>
            </a:lvl3pPr>
            <a:lvl4pPr marL="1600200" indent="-228600" eaLnBrk="0" hangingPunct="0">
              <a:defRPr sz="2000">
                <a:solidFill>
                  <a:schemeClr val="tx1"/>
                </a:solidFill>
                <a:latin typeface="Arial" charset="0"/>
                <a:ea typeface="宋体" charset="0"/>
                <a:cs typeface="宋体" charset="0"/>
              </a:defRPr>
            </a:lvl4pPr>
            <a:lvl5pPr marL="2057400" indent="-228600" eaLnBrk="0" hangingPunct="0">
              <a:defRPr sz="2000">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sz="2000">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sz="2000">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sz="2000">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sz="2000">
                <a:solidFill>
                  <a:schemeClr val="tx1"/>
                </a:solidFill>
                <a:latin typeface="Arial" charset="0"/>
                <a:ea typeface="宋体" charset="0"/>
                <a:cs typeface="宋体" charset="0"/>
              </a:defRPr>
            </a:lvl9pPr>
          </a:lstStyle>
          <a:p>
            <a:pPr eaLnBrk="1" hangingPunct="1"/>
            <a:fld id="{037779BF-093C-E846-96BC-910AE08978ED}" type="slidenum">
              <a:rPr lang="en-US" altLang="zh-CN" sz="1200"/>
              <a:pPr eaLnBrk="1" hangingPunct="1"/>
              <a:t>66</a:t>
            </a:fld>
            <a:endParaRPr lang="en-US" altLang="zh-CN" sz="1200"/>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a:ea typeface="宋体" charset="0"/>
              </a:rPr>
              <a:t>Our method the combination of multiple strategies and global optimization.</a:t>
            </a:r>
          </a:p>
          <a:p>
            <a:r>
              <a:rPr lang="en-US" altLang="zh-CN">
                <a:ea typeface="宋体" charset="0"/>
              </a:rPr>
              <a:t>In mapping discovery, different information can be exploited, e.g. element name, element path, element description, instance, and taxonomy structure. We designed a method for each of the available clues. </a:t>
            </a:r>
          </a:p>
          <a:p>
            <a:endParaRPr lang="en-US" altLang="zh-CN">
              <a:ea typeface="宋体" charset="0"/>
            </a:endParaRPr>
          </a:p>
          <a:p>
            <a:r>
              <a:rPr lang="en-US" altLang="zh-CN">
                <a:ea typeface="宋体" charset="0"/>
              </a:rPr>
              <a:t>Our method is a global optimization. Each candidate mapping is associated with a loss. </a:t>
            </a:r>
          </a:p>
          <a:p>
            <a:r>
              <a:rPr lang="en-US" altLang="zh-CN">
                <a:ea typeface="宋体" charset="0"/>
              </a:rPr>
              <a:t>By local optimization, it is aimed at finding best mapping for each source element.</a:t>
            </a:r>
          </a:p>
          <a:p>
            <a:r>
              <a:rPr lang="en-US" altLang="zh-CN">
                <a:ea typeface="宋体" charset="0"/>
              </a:rPr>
              <a:t>By global optimization, it is aimed at finding best mapping for the two schemas.</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宋体" charset="0"/>
                <a:cs typeface="宋体" charset="0"/>
              </a:defRPr>
            </a:lvl1pPr>
            <a:lvl2pPr marL="742950" indent="-285750" eaLnBrk="0" hangingPunct="0">
              <a:defRPr sz="2000">
                <a:solidFill>
                  <a:schemeClr val="tx1"/>
                </a:solidFill>
                <a:latin typeface="Arial" charset="0"/>
                <a:ea typeface="宋体" charset="0"/>
                <a:cs typeface="宋体" charset="0"/>
              </a:defRPr>
            </a:lvl2pPr>
            <a:lvl3pPr marL="1143000" indent="-228600" eaLnBrk="0" hangingPunct="0">
              <a:defRPr sz="2000">
                <a:solidFill>
                  <a:schemeClr val="tx1"/>
                </a:solidFill>
                <a:latin typeface="Arial" charset="0"/>
                <a:ea typeface="宋体" charset="0"/>
                <a:cs typeface="宋体" charset="0"/>
              </a:defRPr>
            </a:lvl3pPr>
            <a:lvl4pPr marL="1600200" indent="-228600" eaLnBrk="0" hangingPunct="0">
              <a:defRPr sz="2000">
                <a:solidFill>
                  <a:schemeClr val="tx1"/>
                </a:solidFill>
                <a:latin typeface="Arial" charset="0"/>
                <a:ea typeface="宋体" charset="0"/>
                <a:cs typeface="宋体" charset="0"/>
              </a:defRPr>
            </a:lvl4pPr>
            <a:lvl5pPr marL="2057400" indent="-228600" eaLnBrk="0" hangingPunct="0">
              <a:defRPr sz="2000">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sz="2000">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sz="2000">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sz="2000">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sz="2000">
                <a:solidFill>
                  <a:schemeClr val="tx1"/>
                </a:solidFill>
                <a:latin typeface="Arial" charset="0"/>
                <a:ea typeface="宋体" charset="0"/>
                <a:cs typeface="宋体" charset="0"/>
              </a:defRPr>
            </a:lvl9pPr>
          </a:lstStyle>
          <a:p>
            <a:pPr eaLnBrk="1" hangingPunct="1"/>
            <a:fld id="{404404CC-CAC4-D542-B283-6A06D3214559}" type="slidenum">
              <a:rPr lang="en-US" altLang="zh-CN" sz="1200"/>
              <a:pPr eaLnBrk="1" hangingPunct="1"/>
              <a:t>67</a:t>
            </a:fld>
            <a:endParaRPr lang="en-US" altLang="zh-CN" sz="1200"/>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tLang="zh-CN">
              <a:ea typeface="宋体"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itchFamily="34" charset="0"/>
                <a:ea typeface="宋体" pitchFamily="2" charset="-122"/>
              </a:defRPr>
            </a:lvl1pPr>
            <a:lvl2pPr marL="742950" indent="-285750" eaLnBrk="0" hangingPunct="0">
              <a:defRPr sz="2000">
                <a:solidFill>
                  <a:schemeClr val="tx1"/>
                </a:solidFill>
                <a:latin typeface="Arial" pitchFamily="34" charset="0"/>
                <a:ea typeface="宋体" pitchFamily="2" charset="-122"/>
              </a:defRPr>
            </a:lvl2pPr>
            <a:lvl3pPr marL="1143000" indent="-228600" eaLnBrk="0" hangingPunct="0">
              <a:defRPr sz="2000">
                <a:solidFill>
                  <a:schemeClr val="tx1"/>
                </a:solidFill>
                <a:latin typeface="Arial" pitchFamily="34" charset="0"/>
                <a:ea typeface="宋体" pitchFamily="2" charset="-122"/>
              </a:defRPr>
            </a:lvl3pPr>
            <a:lvl4pPr marL="1600200" indent="-228600" eaLnBrk="0" hangingPunct="0">
              <a:defRPr sz="2000">
                <a:solidFill>
                  <a:schemeClr val="tx1"/>
                </a:solidFill>
                <a:latin typeface="Arial" pitchFamily="34" charset="0"/>
                <a:ea typeface="宋体" pitchFamily="2" charset="-122"/>
              </a:defRPr>
            </a:lvl4pPr>
            <a:lvl5pPr marL="2057400" indent="-228600" eaLnBrk="0" hangingPunct="0">
              <a:defRPr sz="20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20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20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20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2000">
                <a:solidFill>
                  <a:schemeClr val="tx1"/>
                </a:solidFill>
                <a:latin typeface="Arial" pitchFamily="34" charset="0"/>
                <a:ea typeface="宋体" pitchFamily="2" charset="-122"/>
              </a:defRPr>
            </a:lvl9pPr>
          </a:lstStyle>
          <a:p>
            <a:pPr eaLnBrk="1" hangingPunct="1"/>
            <a:fld id="{6CE521DB-E669-4E3C-B7FC-AF7B1F255886}" type="slidenum">
              <a:rPr lang="en-US" altLang="zh-CN" sz="1200" smtClean="0"/>
              <a:pPr eaLnBrk="1" hangingPunct="1"/>
              <a:t>4</a:t>
            </a:fld>
            <a:endParaRPr lang="en-US" altLang="zh-CN" sz="1200" smtClean="0"/>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b="1" i="0" dirty="0" smtClean="0">
                <a:latin typeface="Arial" pitchFamily="34" charset="0"/>
              </a:rPr>
              <a:t>About http://</a:t>
            </a:r>
            <a:r>
              <a:rPr lang="en-US" altLang="zh-CN" b="1" i="0" dirty="0" err="1" smtClean="0">
                <a:latin typeface="Arial" pitchFamily="34" charset="0"/>
              </a:rPr>
              <a:t>info.cern.ch</a:t>
            </a:r>
            <a:endParaRPr lang="en-US" altLang="zh-CN" b="1" i="0" dirty="0" smtClean="0">
              <a:latin typeface="Arial" pitchFamily="34" charset="0"/>
            </a:endParaRPr>
          </a:p>
          <a:p>
            <a:r>
              <a:rPr lang="en-US" altLang="zh-CN" i="0" dirty="0" smtClean="0">
                <a:latin typeface="Arial" pitchFamily="34" charset="0"/>
              </a:rPr>
              <a:t>CERN, the European Organization for Nuclear Research, is where it all began in March 1989. A physicist, Tim Berners-Lee, wrote a </a:t>
            </a:r>
            <a:r>
              <a:rPr lang="en-US" altLang="zh-CN" i="0" dirty="0" smtClean="0">
                <a:latin typeface="Arial" pitchFamily="34" charset="0"/>
                <a:hlinkClick r:id="rId3"/>
              </a:rPr>
              <a:t>proposal</a:t>
            </a:r>
            <a:r>
              <a:rPr lang="en-US" altLang="zh-CN" i="0" dirty="0" smtClean="0">
                <a:latin typeface="Arial" pitchFamily="34" charset="0"/>
              </a:rPr>
              <a:t> for information management showing how information could be transferred easily over the Internet by using hypertext, the now familiar point-and-click system of navigating through information. The following year, Robert </a:t>
            </a:r>
            <a:r>
              <a:rPr lang="en-US" altLang="zh-CN" i="0" dirty="0" err="1" smtClean="0">
                <a:latin typeface="Arial" pitchFamily="34" charset="0"/>
              </a:rPr>
              <a:t>Cailliau</a:t>
            </a:r>
            <a:r>
              <a:rPr lang="en-US" altLang="zh-CN" i="0" dirty="0" smtClean="0">
                <a:latin typeface="Arial" pitchFamily="34" charset="0"/>
              </a:rPr>
              <a:t>, a systems engineer, joined in and soon became its number one advocate.</a:t>
            </a:r>
          </a:p>
          <a:p>
            <a:endParaRPr lang="en-US" altLang="zh-CN" i="0" dirty="0" smtClean="0">
              <a:latin typeface="Arial" pitchFamily="34" charset="0"/>
            </a:endParaRPr>
          </a:p>
          <a:p>
            <a:r>
              <a:rPr lang="en-US" altLang="zh-CN" i="0" dirty="0" smtClean="0">
                <a:latin typeface="Arial" pitchFamily="34" charset="0"/>
              </a:rPr>
              <a:t>The idea was to connect hypertext with the Internet and personal computers, thereby having a single information network to help CERN physicists share all the computer-stored information at the laboratory. Hypertext would enable users to browse easily between texts on web pages using links.</a:t>
            </a:r>
          </a:p>
          <a:p>
            <a:endParaRPr lang="en-US" altLang="zh-CN" i="0" dirty="0" smtClean="0">
              <a:latin typeface="Arial" pitchFamily="34" charset="0"/>
            </a:endParaRPr>
          </a:p>
          <a:p>
            <a:r>
              <a:rPr lang="en-US" altLang="zh-CN" i="0" dirty="0" smtClean="0">
                <a:latin typeface="Arial" pitchFamily="34" charset="0"/>
              </a:rPr>
              <a:t>Resources:</a:t>
            </a:r>
          </a:p>
          <a:p>
            <a:r>
              <a:rPr lang="en-US" altLang="zh-CN" i="0" dirty="0" smtClean="0">
                <a:latin typeface="Arial" pitchFamily="34" charset="0"/>
              </a:rPr>
              <a:t>[1] http://</a:t>
            </a:r>
            <a:r>
              <a:rPr lang="en-US" altLang="zh-CN" i="0" dirty="0" err="1" smtClean="0">
                <a:latin typeface="Arial" pitchFamily="34" charset="0"/>
              </a:rPr>
              <a:t>info.cern.ch</a:t>
            </a:r>
            <a:r>
              <a:rPr lang="en-US" altLang="zh-CN" i="0" dirty="0" smtClean="0">
                <a:latin typeface="Arial" pitchFamily="34" charset="0"/>
              </a:rPr>
              <a:t>/</a:t>
            </a:r>
            <a:r>
              <a:rPr lang="en-US" altLang="zh-CN" i="0" dirty="0" err="1" smtClean="0">
                <a:latin typeface="Arial" pitchFamily="34" charset="0"/>
              </a:rPr>
              <a:t>default.html</a:t>
            </a:r>
            <a:endParaRPr lang="en-US" altLang="zh-CN" i="0" dirty="0" smtClean="0">
              <a:latin typeface="Arial"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宋体" charset="0"/>
                <a:cs typeface="宋体" charset="0"/>
              </a:defRPr>
            </a:lvl1pPr>
            <a:lvl2pPr marL="742950" indent="-285750" eaLnBrk="0" hangingPunct="0">
              <a:defRPr sz="2000">
                <a:solidFill>
                  <a:schemeClr val="tx1"/>
                </a:solidFill>
                <a:latin typeface="Arial" charset="0"/>
                <a:ea typeface="宋体" charset="0"/>
                <a:cs typeface="宋体" charset="0"/>
              </a:defRPr>
            </a:lvl2pPr>
            <a:lvl3pPr marL="1143000" indent="-228600" eaLnBrk="0" hangingPunct="0">
              <a:defRPr sz="2000">
                <a:solidFill>
                  <a:schemeClr val="tx1"/>
                </a:solidFill>
                <a:latin typeface="Arial" charset="0"/>
                <a:ea typeface="宋体" charset="0"/>
                <a:cs typeface="宋体" charset="0"/>
              </a:defRPr>
            </a:lvl3pPr>
            <a:lvl4pPr marL="1600200" indent="-228600" eaLnBrk="0" hangingPunct="0">
              <a:defRPr sz="2000">
                <a:solidFill>
                  <a:schemeClr val="tx1"/>
                </a:solidFill>
                <a:latin typeface="Arial" charset="0"/>
                <a:ea typeface="宋体" charset="0"/>
                <a:cs typeface="宋体" charset="0"/>
              </a:defRPr>
            </a:lvl4pPr>
            <a:lvl5pPr marL="2057400" indent="-228600" eaLnBrk="0" hangingPunct="0">
              <a:defRPr sz="2000">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sz="2000">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sz="2000">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sz="2000">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sz="2000">
                <a:solidFill>
                  <a:schemeClr val="tx1"/>
                </a:solidFill>
                <a:latin typeface="Arial" charset="0"/>
                <a:ea typeface="宋体" charset="0"/>
                <a:cs typeface="宋体" charset="0"/>
              </a:defRPr>
            </a:lvl9pPr>
          </a:lstStyle>
          <a:p>
            <a:pPr eaLnBrk="1" hangingPunct="1"/>
            <a:fld id="{33A6D63D-7E65-4F48-B614-CE587BF1335B}" type="slidenum">
              <a:rPr lang="en-US" altLang="zh-CN" sz="1200"/>
              <a:pPr eaLnBrk="1" hangingPunct="1"/>
              <a:t>68</a:t>
            </a:fld>
            <a:endParaRPr lang="en-US" altLang="zh-CN" sz="1200"/>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a:ea typeface="宋体" charset="0"/>
              </a:rPr>
              <a:t>We use an example to explain the multiple strategies in our approach.</a:t>
            </a:r>
          </a:p>
          <a:p>
            <a:r>
              <a:rPr lang="en-US" altLang="zh-CN">
                <a:ea typeface="宋体" charset="0"/>
              </a:rPr>
              <a:t>In this example, the element washington_course in the source schema to cornell_course in the target schema is assigned as a candidate mapping.</a:t>
            </a:r>
          </a:p>
          <a:p>
            <a:endParaRPr lang="en-US" altLang="zh-CN">
              <a:ea typeface="宋体" charset="0"/>
            </a:endParaRPr>
          </a:p>
          <a:p>
            <a:r>
              <a:rPr lang="en-US" altLang="zh-CN">
                <a:ea typeface="宋体" charset="0"/>
              </a:rPr>
              <a:t>First we use the element names to calculate their similarity. We first conduct word tokenization for the element names. Then for each pair of words, we employ a dictionary wordnet to compute their semantic similarity. And we also utilize a statistical method to compute their statistical similarity.</a:t>
            </a:r>
          </a:p>
          <a:p>
            <a:endParaRPr lang="en-US" altLang="zh-CN">
              <a:ea typeface="宋体" charset="0"/>
            </a:endParaRPr>
          </a:p>
          <a:p>
            <a:r>
              <a:rPr lang="en-US" altLang="zh-CN">
                <a:ea typeface="宋体" charset="0"/>
              </a:rPr>
              <a:t>Then for each element, we can obtain its path from the root node of the schema. We then make use of the similar method to calculate the similarity of the two element paths.</a:t>
            </a:r>
          </a:p>
          <a:p>
            <a:endParaRPr lang="en-US" altLang="zh-CN">
              <a:ea typeface="宋体" charset="0"/>
            </a:endParaRPr>
          </a:p>
          <a:p>
            <a:r>
              <a:rPr lang="en-US" altLang="zh-CN">
                <a:ea typeface="宋体" charset="0"/>
              </a:rPr>
              <a:t>In schema, element usually has description and description is often expressed by natural language and is also one kind of valuable information for ontology mapping. Typically, it reflects more meaning of the element than element name itself. This is an example of the two element descriptions.</a:t>
            </a:r>
          </a:p>
          <a:p>
            <a:r>
              <a:rPr lang="en-US" altLang="zh-CN">
                <a:ea typeface="宋体" charset="0"/>
              </a:rPr>
              <a:t>We use text classification method to find mapping by using the element description. Specifically, we use word frequencies in element descriptions of the target ontology to construct a classifier. Then we exploit words in element descriptions of the source schema for prediction. </a:t>
            </a:r>
          </a:p>
          <a:p>
            <a:endParaRPr lang="en-US" altLang="zh-CN">
              <a:ea typeface="宋体" charset="0"/>
            </a:endParaRPr>
          </a:p>
          <a:p>
            <a:r>
              <a:rPr lang="en-US" altLang="zh-CN">
                <a:ea typeface="宋体" charset="0"/>
              </a:rPr>
              <a:t>An instance typically has a name and a set of properties together with their values. We treat all of them as the textual content of the instance. We also take the documents that related to the instance as a kind of source to its textual content. For example, this is a related document to the washington_course’s instance. We also make use of the word frequencies in the textual content of the instance to discover mappings. the principle is similar to that in method of element description.</a:t>
            </a:r>
          </a:p>
          <a:p>
            <a:endParaRPr lang="en-US" altLang="zh-CN">
              <a:ea typeface="宋体" charset="0"/>
            </a:endParaRPr>
          </a:p>
          <a:p>
            <a:r>
              <a:rPr lang="en-US" altLang="zh-CN">
                <a:ea typeface="宋体" charset="0"/>
              </a:rPr>
              <a:t>Finally, we also employ the structural information. The structure information include taxonomy information. E.g. Hypernyms and Hyponyms. This is an example of using structure information. In the example, we have already know two mappings through the other strategies, then we can infer that the other two elements might also have a mapping.</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宋体" charset="0"/>
                <a:cs typeface="宋体" charset="0"/>
              </a:defRPr>
            </a:lvl1pPr>
            <a:lvl2pPr marL="742950" indent="-285750" eaLnBrk="0" hangingPunct="0">
              <a:defRPr sz="2000">
                <a:solidFill>
                  <a:schemeClr val="tx1"/>
                </a:solidFill>
                <a:latin typeface="Arial" charset="0"/>
                <a:ea typeface="宋体" charset="0"/>
                <a:cs typeface="宋体" charset="0"/>
              </a:defRPr>
            </a:lvl2pPr>
            <a:lvl3pPr marL="1143000" indent="-228600" eaLnBrk="0" hangingPunct="0">
              <a:defRPr sz="2000">
                <a:solidFill>
                  <a:schemeClr val="tx1"/>
                </a:solidFill>
                <a:latin typeface="Arial" charset="0"/>
                <a:ea typeface="宋体" charset="0"/>
                <a:cs typeface="宋体" charset="0"/>
              </a:defRPr>
            </a:lvl3pPr>
            <a:lvl4pPr marL="1600200" indent="-228600" eaLnBrk="0" hangingPunct="0">
              <a:defRPr sz="2000">
                <a:solidFill>
                  <a:schemeClr val="tx1"/>
                </a:solidFill>
                <a:latin typeface="Arial" charset="0"/>
                <a:ea typeface="宋体" charset="0"/>
                <a:cs typeface="宋体" charset="0"/>
              </a:defRPr>
            </a:lvl4pPr>
            <a:lvl5pPr marL="2057400" indent="-228600" eaLnBrk="0" hangingPunct="0">
              <a:defRPr sz="2000">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sz="2000">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sz="2000">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sz="2000">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sz="2000">
                <a:solidFill>
                  <a:schemeClr val="tx1"/>
                </a:solidFill>
                <a:latin typeface="Arial" charset="0"/>
                <a:ea typeface="宋体" charset="0"/>
                <a:cs typeface="宋体" charset="0"/>
              </a:defRPr>
            </a:lvl9pPr>
          </a:lstStyle>
          <a:p>
            <a:pPr eaLnBrk="1" hangingPunct="1"/>
            <a:fld id="{2366E0B6-BCE1-7B46-BAE9-463CFE135EC4}" type="slidenum">
              <a:rPr lang="en-US" sz="1200"/>
              <a:pPr eaLnBrk="1" hangingPunct="1"/>
              <a:t>69</a:t>
            </a:fld>
            <a:endParaRPr lang="en-US" sz="1200"/>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宋体"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宋体" charset="0"/>
                <a:cs typeface="宋体" charset="0"/>
              </a:defRPr>
            </a:lvl1pPr>
            <a:lvl2pPr marL="742950" indent="-285750" eaLnBrk="0" hangingPunct="0">
              <a:defRPr sz="2000">
                <a:solidFill>
                  <a:schemeClr val="tx1"/>
                </a:solidFill>
                <a:latin typeface="Arial" charset="0"/>
                <a:ea typeface="宋体" charset="0"/>
                <a:cs typeface="宋体" charset="0"/>
              </a:defRPr>
            </a:lvl2pPr>
            <a:lvl3pPr marL="1143000" indent="-228600" eaLnBrk="0" hangingPunct="0">
              <a:defRPr sz="2000">
                <a:solidFill>
                  <a:schemeClr val="tx1"/>
                </a:solidFill>
                <a:latin typeface="Arial" charset="0"/>
                <a:ea typeface="宋体" charset="0"/>
                <a:cs typeface="宋体" charset="0"/>
              </a:defRPr>
            </a:lvl3pPr>
            <a:lvl4pPr marL="1600200" indent="-228600" eaLnBrk="0" hangingPunct="0">
              <a:defRPr sz="2000">
                <a:solidFill>
                  <a:schemeClr val="tx1"/>
                </a:solidFill>
                <a:latin typeface="Arial" charset="0"/>
                <a:ea typeface="宋体" charset="0"/>
                <a:cs typeface="宋体" charset="0"/>
              </a:defRPr>
            </a:lvl4pPr>
            <a:lvl5pPr marL="2057400" indent="-228600" eaLnBrk="0" hangingPunct="0">
              <a:defRPr sz="2000">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sz="2000">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sz="2000">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sz="2000">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sz="2000">
                <a:solidFill>
                  <a:schemeClr val="tx1"/>
                </a:solidFill>
                <a:latin typeface="Arial" charset="0"/>
                <a:ea typeface="宋体" charset="0"/>
                <a:cs typeface="宋体" charset="0"/>
              </a:defRPr>
            </a:lvl9pPr>
          </a:lstStyle>
          <a:p>
            <a:pPr eaLnBrk="1" hangingPunct="1"/>
            <a:fld id="{CBEB8CB8-F70F-7F4C-9796-EAB1F542726E}" type="slidenum">
              <a:rPr lang="en-US" sz="1200"/>
              <a:pPr eaLnBrk="1" hangingPunct="1"/>
              <a:t>70</a:t>
            </a:fld>
            <a:endParaRPr lang="en-US" sz="1200"/>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宋体" charset="0"/>
              </a:rPr>
              <a:t>Now RiMOM will use similarity propagation upon the combined result, based on the structural information in ontologies. The assumption behind this method is, if two entities have a high similarity, then maybe their siblings or parents or properties could also be of high similar. So a high similarity will give other entity pairs which have relations with these corresponding entities a positive impact. And vice versa. Thus we could propagate the similarity across the entity pairs, improving the results. For the propagation, first we should construct an intermediate graph based on the original ontologies. The nodes in the intermediate graph are entity pairs, and each node is associated a value indicating the similarity between the entities. For two nodes in the intermediate graph, if the entities are connected by the same type of relation in their corresponding ontologies, the these two nodes are connected by this type of relation. Here’s an example. In Ontology 1, Reference is connected to Thing through subClassOf relationship, and in Ontology 2, Entry is connected to Object through the same subClassOf relationship, then in the intermediate graph, the node (Reference, Entry) is connected to (Thing, Object) through subClassOf. And it’s same for the hasProperty relation. For each edge in the intermediate graph, we will assign a weight to it, this value indicates how strong the similarity will pass through the corresponding edge. We will demonstrate the propagation in the next page.</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宋体" charset="0"/>
                <a:cs typeface="宋体" charset="0"/>
              </a:defRPr>
            </a:lvl1pPr>
            <a:lvl2pPr marL="742950" indent="-285750" eaLnBrk="0" hangingPunct="0">
              <a:defRPr sz="2000">
                <a:solidFill>
                  <a:schemeClr val="tx1"/>
                </a:solidFill>
                <a:latin typeface="Arial" charset="0"/>
                <a:ea typeface="宋体" charset="0"/>
                <a:cs typeface="宋体" charset="0"/>
              </a:defRPr>
            </a:lvl2pPr>
            <a:lvl3pPr marL="1143000" indent="-228600" eaLnBrk="0" hangingPunct="0">
              <a:defRPr sz="2000">
                <a:solidFill>
                  <a:schemeClr val="tx1"/>
                </a:solidFill>
                <a:latin typeface="Arial" charset="0"/>
                <a:ea typeface="宋体" charset="0"/>
                <a:cs typeface="宋体" charset="0"/>
              </a:defRPr>
            </a:lvl3pPr>
            <a:lvl4pPr marL="1600200" indent="-228600" eaLnBrk="0" hangingPunct="0">
              <a:defRPr sz="2000">
                <a:solidFill>
                  <a:schemeClr val="tx1"/>
                </a:solidFill>
                <a:latin typeface="Arial" charset="0"/>
                <a:ea typeface="宋体" charset="0"/>
                <a:cs typeface="宋体" charset="0"/>
              </a:defRPr>
            </a:lvl4pPr>
            <a:lvl5pPr marL="2057400" indent="-228600" eaLnBrk="0" hangingPunct="0">
              <a:defRPr sz="2000">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sz="2000">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sz="2000">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sz="2000">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sz="2000">
                <a:solidFill>
                  <a:schemeClr val="tx1"/>
                </a:solidFill>
                <a:latin typeface="Arial" charset="0"/>
                <a:ea typeface="宋体" charset="0"/>
                <a:cs typeface="宋体" charset="0"/>
              </a:defRPr>
            </a:lvl9pPr>
          </a:lstStyle>
          <a:p>
            <a:pPr eaLnBrk="1" hangingPunct="1"/>
            <a:fld id="{04092831-AD15-0D49-BE1E-0E843E496B1D}" type="slidenum">
              <a:rPr lang="en-US" sz="1200"/>
              <a:pPr eaLnBrk="1" hangingPunct="1"/>
              <a:t>71</a:t>
            </a:fld>
            <a:endParaRPr lang="en-US" sz="1200"/>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宋体" charset="0"/>
              </a:rPr>
              <a:t>The Propagation is a process of iteration. In each iteration, one node’s similarity is updated by the similarities of it’s adjacent nodes, and the weights of edges are taken into account. Let’s look at this intermediate graph. Suppose we’ve got the similarity for these nodes. And suppose all the weights of edges equal to 0.5. Then in next iteration, node (Reference, Entry) will get similarity from (Thing, Object) and (location, place). Thus it’s value will become 0.6+0.7*0.5+0.9*0.5=1.4. The similarities of other nodes will change also. Then we’ll do a normalization, scaling each one to the range of 0 and 1. When between two adjacent iteration the average similarity change for each node is small enough, we stop the iteration and output the result to next step.  In experiments we’ve found that propagating through all types of edges is not appropriate for some mapping tasks. Thus we classify the edges into 3 categories. The first one contains the edges connecting classes, like the subClassOf relation. The second one contains the edges connecting classes and properties, like the hasProperty and range relations. The third one contains the edges connecting properties, for example the subPropertyOf relation. We use strategy selection to determine which of the three categories of edges will take effect when we do propagation.</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宋体" charset="0"/>
                <a:cs typeface="宋体" charset="0"/>
              </a:defRPr>
            </a:lvl1pPr>
            <a:lvl2pPr marL="742950" indent="-285750" eaLnBrk="0" hangingPunct="0">
              <a:defRPr sz="2000">
                <a:solidFill>
                  <a:schemeClr val="tx1"/>
                </a:solidFill>
                <a:latin typeface="Arial" charset="0"/>
                <a:ea typeface="宋体" charset="0"/>
                <a:cs typeface="宋体" charset="0"/>
              </a:defRPr>
            </a:lvl2pPr>
            <a:lvl3pPr marL="1143000" indent="-228600" eaLnBrk="0" hangingPunct="0">
              <a:defRPr sz="2000">
                <a:solidFill>
                  <a:schemeClr val="tx1"/>
                </a:solidFill>
                <a:latin typeface="Arial" charset="0"/>
                <a:ea typeface="宋体" charset="0"/>
                <a:cs typeface="宋体" charset="0"/>
              </a:defRPr>
            </a:lvl3pPr>
            <a:lvl4pPr marL="1600200" indent="-228600" eaLnBrk="0" hangingPunct="0">
              <a:defRPr sz="2000">
                <a:solidFill>
                  <a:schemeClr val="tx1"/>
                </a:solidFill>
                <a:latin typeface="Arial" charset="0"/>
                <a:ea typeface="宋体" charset="0"/>
                <a:cs typeface="宋体" charset="0"/>
              </a:defRPr>
            </a:lvl4pPr>
            <a:lvl5pPr marL="2057400" indent="-228600" eaLnBrk="0" hangingPunct="0">
              <a:defRPr sz="2000">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sz="2000">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sz="2000">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sz="2000">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sz="2000">
                <a:solidFill>
                  <a:schemeClr val="tx1"/>
                </a:solidFill>
                <a:latin typeface="Arial" charset="0"/>
                <a:ea typeface="宋体" charset="0"/>
                <a:cs typeface="宋体" charset="0"/>
              </a:defRPr>
            </a:lvl9pPr>
          </a:lstStyle>
          <a:p>
            <a:pPr eaLnBrk="1" hangingPunct="1"/>
            <a:fld id="{121F4722-85BC-8749-A372-07249442C82F}" type="slidenum">
              <a:rPr lang="en-US" sz="1200"/>
              <a:pPr eaLnBrk="1" hangingPunct="1"/>
              <a:t>73</a:t>
            </a:fld>
            <a:endParaRPr lang="en-US" sz="1200"/>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宋体" charset="0"/>
              </a:rPr>
              <a:t>Next I’ll describe how we get these factors. The Label Similarity Factor is computed by counting the number of entity pairs in which two entities have the same label and then dividing the maximum number of entities in both ontologies. Here is an example. Suppose we have two ontologies: ontology 1 and ontology 2. The eclipses represent the entities. Then there are 6 entity pairs of entities with same label, as connected by the red lines. And the maximum number of entities is 10, so the Label Similarity Factor of these two ontologies equals 0.6. By counting the number of “common” entity pairs between these two ontologies and then dividing the maximum number of non-leaf entities, we will get the Structure Similarity Factor. For “common” entity pairs we mean the entity pairs in which the two entites have the same number of sub-entities. So in this example, Ontology 1 and Ontology 2 only have one pair of “common” entity as indicated by the red line. Ontology 1 has 2 non-leaf entities, while Ontology 2 has only 1. Therefore the Structure Similarity Factor is 0.5. These two factors will be used as the basis of strategy selection.</a:t>
            </a:r>
          </a:p>
          <a:p>
            <a:endParaRPr lang="en-US">
              <a:ea typeface="宋体"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宋体" charset="0"/>
                <a:cs typeface="宋体" charset="0"/>
              </a:defRPr>
            </a:lvl1pPr>
            <a:lvl2pPr marL="742950" indent="-285750" eaLnBrk="0" hangingPunct="0">
              <a:defRPr sz="2000">
                <a:solidFill>
                  <a:schemeClr val="tx1"/>
                </a:solidFill>
                <a:latin typeface="Arial" charset="0"/>
                <a:ea typeface="宋体" charset="0"/>
                <a:cs typeface="宋体" charset="0"/>
              </a:defRPr>
            </a:lvl2pPr>
            <a:lvl3pPr marL="1143000" indent="-228600" eaLnBrk="0" hangingPunct="0">
              <a:defRPr sz="2000">
                <a:solidFill>
                  <a:schemeClr val="tx1"/>
                </a:solidFill>
                <a:latin typeface="Arial" charset="0"/>
                <a:ea typeface="宋体" charset="0"/>
                <a:cs typeface="宋体" charset="0"/>
              </a:defRPr>
            </a:lvl3pPr>
            <a:lvl4pPr marL="1600200" indent="-228600" eaLnBrk="0" hangingPunct="0">
              <a:defRPr sz="2000">
                <a:solidFill>
                  <a:schemeClr val="tx1"/>
                </a:solidFill>
                <a:latin typeface="Arial" charset="0"/>
                <a:ea typeface="宋体" charset="0"/>
                <a:cs typeface="宋体" charset="0"/>
              </a:defRPr>
            </a:lvl4pPr>
            <a:lvl5pPr marL="2057400" indent="-228600" eaLnBrk="0" hangingPunct="0">
              <a:defRPr sz="2000">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sz="2000">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sz="2000">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sz="2000">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sz="2000">
                <a:solidFill>
                  <a:schemeClr val="tx1"/>
                </a:solidFill>
                <a:latin typeface="Arial" charset="0"/>
                <a:ea typeface="宋体" charset="0"/>
                <a:cs typeface="宋体" charset="0"/>
              </a:defRPr>
            </a:lvl9pPr>
          </a:lstStyle>
          <a:p>
            <a:pPr eaLnBrk="1" hangingPunct="1"/>
            <a:fld id="{3743D245-DEBD-6841-A075-F87739054E54}" type="slidenum">
              <a:rPr lang="en-US" sz="1200"/>
              <a:pPr eaLnBrk="1" hangingPunct="1"/>
              <a:t>74</a:t>
            </a:fld>
            <a:endParaRPr lang="en-US" sz="1200"/>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宋体"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幻灯片图像占位符 1"/>
          <p:cNvSpPr>
            <a:spLocks noGrp="1" noRot="1" noChangeAspect="1" noTextEdit="1"/>
          </p:cNvSpPr>
          <p:nvPr>
            <p:ph type="sldImg"/>
          </p:nvPr>
        </p:nvSpPr>
        <p:spPr>
          <a:ln/>
        </p:spPr>
      </p:sp>
      <p:sp>
        <p:nvSpPr>
          <p:cNvPr id="71683"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zh-CN">
                <a:ea typeface="宋体" charset="0"/>
              </a:rPr>
              <a:t>Experiences in exploiting several new strategies for ontology alignment</a:t>
            </a:r>
          </a:p>
          <a:p>
            <a:pPr eaLnBrk="1" hangingPunct="1"/>
            <a:r>
              <a:rPr lang="en-US" altLang="zh-CN">
                <a:ea typeface="宋体" charset="0"/>
              </a:rPr>
              <a:t>Further improve precisions without decreasing the recall</a:t>
            </a:r>
            <a:endParaRPr lang="zh-CN" altLang="en-US">
              <a:ea typeface="宋体" charset="0"/>
            </a:endParaRPr>
          </a:p>
          <a:p>
            <a:endParaRPr lang="en-US" altLang="zh-CN">
              <a:ea typeface="宋体" charset="0"/>
            </a:endParaRPr>
          </a:p>
          <a:p>
            <a:pPr lvl="1"/>
            <a:r>
              <a:rPr lang="en-US" altLang="zh-CN">
                <a:ea typeface="宋体" charset="0"/>
              </a:rPr>
              <a:t>Benchmark: 96%</a:t>
            </a:r>
          </a:p>
          <a:p>
            <a:pPr lvl="1"/>
            <a:r>
              <a:rPr lang="en-US" altLang="zh-CN">
                <a:ea typeface="宋体" charset="0"/>
              </a:rPr>
              <a:t>Food task:  </a:t>
            </a:r>
            <a:r>
              <a:rPr lang="en-US" altLang="zh-CN" sz="2400">
                <a:ea typeface="宋体" charset="0"/>
              </a:rPr>
              <a:t>40%</a:t>
            </a:r>
          </a:p>
          <a:p>
            <a:pPr lvl="1"/>
            <a:r>
              <a:rPr lang="en-US" altLang="zh-CN">
                <a:ea typeface="宋体" charset="0"/>
              </a:rPr>
              <a:t>Directory: 71%</a:t>
            </a:r>
          </a:p>
          <a:p>
            <a:endParaRPr lang="zh-CN" altLang="en-US">
              <a:ea typeface="宋体" charset="0"/>
            </a:endParaRPr>
          </a:p>
          <a:p>
            <a:endParaRPr lang="zh-CN" altLang="en-US">
              <a:ea typeface="宋体" charset="0"/>
            </a:endParaRPr>
          </a:p>
        </p:txBody>
      </p:sp>
      <p:sp>
        <p:nvSpPr>
          <p:cNvPr id="71684"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宋体" charset="0"/>
                <a:cs typeface="宋体" charset="0"/>
              </a:defRPr>
            </a:lvl1pPr>
            <a:lvl2pPr marL="742950" indent="-285750" eaLnBrk="0" hangingPunct="0">
              <a:defRPr sz="2000">
                <a:solidFill>
                  <a:schemeClr val="tx1"/>
                </a:solidFill>
                <a:latin typeface="Arial" charset="0"/>
                <a:ea typeface="宋体" charset="0"/>
                <a:cs typeface="宋体" charset="0"/>
              </a:defRPr>
            </a:lvl2pPr>
            <a:lvl3pPr marL="1143000" indent="-228600" eaLnBrk="0" hangingPunct="0">
              <a:defRPr sz="2000">
                <a:solidFill>
                  <a:schemeClr val="tx1"/>
                </a:solidFill>
                <a:latin typeface="Arial" charset="0"/>
                <a:ea typeface="宋体" charset="0"/>
                <a:cs typeface="宋体" charset="0"/>
              </a:defRPr>
            </a:lvl3pPr>
            <a:lvl4pPr marL="1600200" indent="-228600" eaLnBrk="0" hangingPunct="0">
              <a:defRPr sz="2000">
                <a:solidFill>
                  <a:schemeClr val="tx1"/>
                </a:solidFill>
                <a:latin typeface="Arial" charset="0"/>
                <a:ea typeface="宋体" charset="0"/>
                <a:cs typeface="宋体" charset="0"/>
              </a:defRPr>
            </a:lvl4pPr>
            <a:lvl5pPr marL="2057400" indent="-228600" eaLnBrk="0" hangingPunct="0">
              <a:defRPr sz="2000">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sz="2000">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sz="2000">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sz="2000">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sz="2000">
                <a:solidFill>
                  <a:schemeClr val="tx1"/>
                </a:solidFill>
                <a:latin typeface="Arial" charset="0"/>
                <a:ea typeface="宋体" charset="0"/>
                <a:cs typeface="宋体" charset="0"/>
              </a:defRPr>
            </a:lvl9pPr>
          </a:lstStyle>
          <a:p>
            <a:pPr eaLnBrk="1" hangingPunct="1"/>
            <a:fld id="{DC193D06-0738-C845-ACAE-46A22414E142}" type="slidenum">
              <a:rPr lang="en-US" altLang="zh-CN" sz="1200"/>
              <a:pPr eaLnBrk="1" hangingPunct="1"/>
              <a:t>85</a:t>
            </a:fld>
            <a:endParaRPr lang="en-US" altLang="zh-CN" sz="120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smtClean="0"/>
              <a:t>However, there is one problem with Wikipedia. Articles in different languages are highly</a:t>
            </a:r>
            <a:r>
              <a:rPr kumimoji="1" lang="en-US" altLang="zh-CN" baseline="0" dirty="0" smtClean="0"/>
              <a:t> unbalanced in Wikipedia. Here is a figure that shows the top 12 language editions of </a:t>
            </a:r>
            <a:r>
              <a:rPr kumimoji="1" lang="en-US" altLang="zh-CN" baseline="0" dirty="0" err="1" smtClean="0"/>
              <a:t>Wikipeida</a:t>
            </a:r>
            <a:r>
              <a:rPr kumimoji="1" lang="en-US" altLang="zh-CN" baseline="0" dirty="0" smtClean="0"/>
              <a:t>, English Wikipedia has the largest number articles, and then German and French </a:t>
            </a:r>
            <a:r>
              <a:rPr kumimoji="1" lang="en-US" altLang="zh-CN" baseline="0" dirty="0" err="1" smtClean="0"/>
              <a:t>Wikipedias</a:t>
            </a:r>
            <a:r>
              <a:rPr kumimoji="1" lang="en-US" altLang="zh-CN" baseline="0" dirty="0" smtClean="0"/>
              <a:t>. We find that there are big differences among the top three editions, not to mention taking other  editions into account. For example, there are only 382 thousand Chinese articles in Wikipedia, about only 10% of English articles. Because large number of English articles do not have corresponding Chinese articles, there are only 218 thousand </a:t>
            </a:r>
            <a:r>
              <a:rPr kumimoji="1" lang="en-US" altLang="zh-CN" baseline="0" dirty="0" err="1" smtClean="0"/>
              <a:t>crosslingual</a:t>
            </a:r>
            <a:r>
              <a:rPr kumimoji="1" lang="en-US" altLang="zh-CN" baseline="0" dirty="0" smtClean="0"/>
              <a:t> links between English and Chinese articles in Wikipedia. The unbalance problem makes it difficult to extract </a:t>
            </a:r>
            <a:r>
              <a:rPr kumimoji="1" lang="en-US" altLang="zh-CN" baseline="0" dirty="0" err="1" smtClean="0"/>
              <a:t>crosslingual</a:t>
            </a:r>
            <a:r>
              <a:rPr kumimoji="1" lang="en-US" altLang="zh-CN" baseline="0" dirty="0" smtClean="0"/>
              <a:t> links with sufficient coverage from Wikipedia.</a:t>
            </a:r>
          </a:p>
          <a:p>
            <a:endParaRPr kumimoji="1" lang="en-US" altLang="zh-CN" baseline="0" dirty="0" smtClean="0"/>
          </a:p>
          <a:p>
            <a:endParaRPr kumimoji="1" lang="en-US" altLang="zh-CN" baseline="0" dirty="0" smtClean="0"/>
          </a:p>
          <a:p>
            <a:r>
              <a:rPr kumimoji="1" lang="en-US" altLang="zh-CN" baseline="0" dirty="0" smtClean="0"/>
              <a:t>But on the other hand, there several other large scale wiki knowledge bases besides Wikipedia. For example </a:t>
            </a:r>
            <a:r>
              <a:rPr kumimoji="1" lang="en-US" altLang="zh-CN" baseline="0" dirty="0" err="1" smtClean="0"/>
              <a:t>Baidu</a:t>
            </a:r>
            <a:r>
              <a:rPr kumimoji="1" lang="en-US" altLang="zh-CN" baseline="0" dirty="0" smtClean="0"/>
              <a:t> </a:t>
            </a:r>
            <a:r>
              <a:rPr kumimoji="1" lang="en-US" altLang="zh-CN" baseline="0" dirty="0" err="1" smtClean="0"/>
              <a:t>Baike</a:t>
            </a:r>
            <a:r>
              <a:rPr kumimoji="1" lang="en-US" altLang="zh-CN" baseline="0" dirty="0" smtClean="0"/>
              <a:t> and </a:t>
            </a:r>
            <a:r>
              <a:rPr kumimoji="1" lang="en-US" altLang="zh-CN" baseline="0" dirty="0" err="1" smtClean="0"/>
              <a:t>Hudong</a:t>
            </a:r>
            <a:r>
              <a:rPr kumimoji="1" lang="en-US" altLang="zh-CN" baseline="0" dirty="0" smtClean="0"/>
              <a:t>, two large scale </a:t>
            </a:r>
            <a:r>
              <a:rPr kumimoji="1" lang="en-US" altLang="zh-CN" baseline="0" dirty="0" err="1" smtClean="0"/>
              <a:t>Chiense</a:t>
            </a:r>
            <a:r>
              <a:rPr kumimoji="1" lang="en-US" altLang="zh-CN" baseline="0" dirty="0" smtClean="0"/>
              <a:t> wiki knowledge bases, contain 3.9 million and 5.1 million Chinese articles respectively. If we can build </a:t>
            </a:r>
            <a:r>
              <a:rPr kumimoji="1" lang="en-US" altLang="zh-CN" baseline="0" dirty="0" err="1" smtClean="0"/>
              <a:t>crosslingual</a:t>
            </a:r>
            <a:r>
              <a:rPr kumimoji="1" lang="en-US" altLang="zh-CN" baseline="0" dirty="0" smtClean="0"/>
              <a:t> links between </a:t>
            </a:r>
            <a:r>
              <a:rPr kumimoji="1" lang="en-US" altLang="zh-CN" baseline="0" dirty="0" err="1" smtClean="0"/>
              <a:t>Baidu</a:t>
            </a:r>
            <a:r>
              <a:rPr kumimoji="1" lang="en-US" altLang="zh-CN" baseline="0" dirty="0" smtClean="0"/>
              <a:t>/</a:t>
            </a:r>
            <a:r>
              <a:rPr kumimoji="1" lang="en-US" altLang="zh-CN" baseline="0" dirty="0" err="1" smtClean="0"/>
              <a:t>Hudong</a:t>
            </a:r>
            <a:r>
              <a:rPr kumimoji="1" lang="en-US" altLang="zh-CN" baseline="0" dirty="0" smtClean="0"/>
              <a:t> and Wikipedia, the scale of Chinese-English </a:t>
            </a:r>
            <a:r>
              <a:rPr kumimoji="1" lang="en-US" altLang="zh-CN" baseline="0" dirty="0" err="1" smtClean="0"/>
              <a:t>crosslingual</a:t>
            </a:r>
            <a:r>
              <a:rPr kumimoji="1" lang="en-US" altLang="zh-CN" baseline="0" dirty="0" smtClean="0"/>
              <a:t> resource would be greatly enriched.</a:t>
            </a:r>
          </a:p>
          <a:p>
            <a:r>
              <a:rPr kumimoji="1" lang="en-US" altLang="zh-CN" baseline="0" dirty="0" smtClean="0"/>
              <a:t>   </a:t>
            </a:r>
            <a:endParaRPr kumimoji="1" lang="zh-CN" altLang="en-US" dirty="0"/>
          </a:p>
        </p:txBody>
      </p:sp>
      <p:sp>
        <p:nvSpPr>
          <p:cNvPr id="4" name="幻灯片编号占位符 3"/>
          <p:cNvSpPr>
            <a:spLocks noGrp="1"/>
          </p:cNvSpPr>
          <p:nvPr>
            <p:ph type="sldNum" sz="quarter" idx="10"/>
          </p:nvPr>
        </p:nvSpPr>
        <p:spPr/>
        <p:txBody>
          <a:bodyPr/>
          <a:lstStyle/>
          <a:p>
            <a:pPr>
              <a:defRPr/>
            </a:pPr>
            <a:fld id="{A3804948-14D2-43DA-B3DB-CF1972FFF4B7}" type="slidenum">
              <a:rPr lang="en-US" altLang="zh-CN" smtClean="0"/>
              <a:pPr>
                <a:defRPr/>
              </a:pPr>
              <a:t>99</a:t>
            </a:fld>
            <a:endParaRPr lang="en-US" altLang="zh-CN"/>
          </a:p>
        </p:txBody>
      </p:sp>
    </p:spTree>
    <p:extLst>
      <p:ext uri="{BB962C8B-B14F-4D97-AF65-F5344CB8AC3E}">
        <p14:creationId xmlns:p14="http://schemas.microsoft.com/office/powerpoint/2010/main" val="75070814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pPr>
              <a:defRPr/>
            </a:pPr>
            <a:fld id="{A3804948-14D2-43DA-B3DB-CF1972FFF4B7}" type="slidenum">
              <a:rPr lang="en-US" altLang="zh-CN" smtClean="0"/>
              <a:pPr>
                <a:defRPr/>
              </a:pPr>
              <a:t>100</a:t>
            </a:fld>
            <a:endParaRPr lang="en-US" altLang="zh-CN"/>
          </a:p>
        </p:txBody>
      </p:sp>
    </p:spTree>
    <p:extLst>
      <p:ext uri="{BB962C8B-B14F-4D97-AF65-F5344CB8AC3E}">
        <p14:creationId xmlns:p14="http://schemas.microsoft.com/office/powerpoint/2010/main" val="415943059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smtClean="0"/>
              <a:t>Here is an example</a:t>
            </a:r>
            <a:r>
              <a:rPr kumimoji="1" lang="en-US" altLang="zh-CN" baseline="0" dirty="0" smtClean="0"/>
              <a:t> for a possible </a:t>
            </a:r>
            <a:r>
              <a:rPr kumimoji="1" lang="en-US" altLang="zh-CN" baseline="0" dirty="0" err="1" smtClean="0"/>
              <a:t>crosslingual</a:t>
            </a:r>
            <a:r>
              <a:rPr kumimoji="1" lang="en-US" altLang="zh-CN" baseline="0" dirty="0" smtClean="0"/>
              <a:t> link between Wikipedia and </a:t>
            </a:r>
            <a:r>
              <a:rPr kumimoji="1" lang="en-US" altLang="zh-CN" baseline="0" dirty="0" err="1" smtClean="0"/>
              <a:t>Baidu</a:t>
            </a:r>
            <a:r>
              <a:rPr kumimoji="1" lang="en-US" altLang="zh-CN" baseline="0" dirty="0" smtClean="0"/>
              <a:t> </a:t>
            </a:r>
            <a:r>
              <a:rPr kumimoji="1" lang="en-US" altLang="zh-CN" baseline="0" dirty="0" err="1" smtClean="0"/>
              <a:t>Baike</a:t>
            </a:r>
            <a:r>
              <a:rPr kumimoji="1" lang="en-US" altLang="zh-CN" baseline="0" dirty="0" smtClean="0"/>
              <a:t>. The left side is an English article “Anaerobic exercise” in Wikipedia, which describes a </a:t>
            </a:r>
            <a:r>
              <a:rPr lang="en-US" altLang="zh-CN" sz="1300" dirty="0"/>
              <a:t>intense exercise used by athletes in non-</a:t>
            </a:r>
            <a:r>
              <a:rPr lang="en-US" altLang="zh-CN" sz="1300" dirty="0">
                <a:hlinkClick r:id="rId3" tooltip="Endurance"/>
              </a:rPr>
              <a:t>endurance</a:t>
            </a:r>
            <a:r>
              <a:rPr lang="en-US" altLang="zh-CN" sz="1300" dirty="0"/>
              <a:t> sports to promote strength, speed and power and by body builders to build muscle mass. In the left side bars, there are several </a:t>
            </a:r>
            <a:r>
              <a:rPr lang="en-US" altLang="zh-CN" sz="1300" dirty="0" err="1"/>
              <a:t>crosslingual</a:t>
            </a:r>
            <a:r>
              <a:rPr lang="en-US" altLang="zh-CN" sz="1300" dirty="0"/>
              <a:t> links link to German, Japanese equivalent articles, but without links to Chinese article. However, we can find the Chinese article “</a:t>
            </a:r>
            <a:r>
              <a:rPr lang="zh-CN" altLang="en-US" sz="1300" dirty="0"/>
              <a:t>无氧运动</a:t>
            </a:r>
            <a:r>
              <a:rPr lang="en-US" altLang="zh-CN" sz="1300" dirty="0"/>
              <a:t>” in </a:t>
            </a:r>
            <a:r>
              <a:rPr lang="en-US" altLang="zh-CN" sz="1300" dirty="0" err="1"/>
              <a:t>Baidu</a:t>
            </a:r>
            <a:r>
              <a:rPr lang="en-US" altLang="zh-CN" sz="1300" dirty="0"/>
              <a:t>. This is an example of manually finding equivalent articles between Wikipedia and </a:t>
            </a:r>
            <a:r>
              <a:rPr lang="en-US" altLang="zh-CN" sz="1300" dirty="0" err="1"/>
              <a:t>Baidu</a:t>
            </a:r>
            <a:r>
              <a:rPr lang="en-US" altLang="zh-CN" sz="1300" dirty="0"/>
              <a:t>, when we build an approach to automatically find these links, there will be several challenges.</a:t>
            </a:r>
          </a:p>
          <a:p>
            <a:endParaRPr kumimoji="1" lang="en-US" altLang="zh-CN" sz="1300" dirty="0"/>
          </a:p>
          <a:p>
            <a:endParaRPr kumimoji="1" lang="en-US" altLang="zh-CN" sz="1300" dirty="0"/>
          </a:p>
          <a:p>
            <a:pPr defTabSz="955415">
              <a:defRPr/>
            </a:pPr>
            <a:r>
              <a:rPr lang="en-US" altLang="zh-CN" sz="1300" b="1" dirty="0"/>
              <a:t>anaerobic </a:t>
            </a:r>
            <a:r>
              <a:rPr lang="en-US" altLang="zh-CN" sz="1300" dirty="0"/>
              <a:t>[,</a:t>
            </a:r>
            <a:r>
              <a:rPr lang="en-US" altLang="zh-CN" sz="1300" dirty="0" err="1"/>
              <a:t>ænεə'rəubik</a:t>
            </a:r>
            <a:r>
              <a:rPr lang="en-US" altLang="zh-CN" sz="1300" dirty="0"/>
              <a:t>]</a:t>
            </a:r>
            <a:r>
              <a:rPr lang="en-US" altLang="zh-CN" sz="1300" b="1" dirty="0"/>
              <a:t> </a:t>
            </a:r>
            <a:endParaRPr lang="zh-CN" altLang="zh-CN" sz="1300" dirty="0"/>
          </a:p>
          <a:p>
            <a:endParaRPr kumimoji="1" lang="en-US" altLang="zh-CN" sz="1300" dirty="0"/>
          </a:p>
          <a:p>
            <a:endParaRPr kumimoji="1" lang="en-US" altLang="zh-CN" baseline="0" dirty="0" smtClean="0"/>
          </a:p>
          <a:p>
            <a:endParaRPr kumimoji="1" lang="en-US" altLang="zh-CN" baseline="0" dirty="0" smtClean="0"/>
          </a:p>
          <a:p>
            <a:endParaRPr kumimoji="1" lang="zh-CN" altLang="en-US" dirty="0"/>
          </a:p>
        </p:txBody>
      </p:sp>
      <p:sp>
        <p:nvSpPr>
          <p:cNvPr id="4" name="幻灯片编号占位符 3"/>
          <p:cNvSpPr>
            <a:spLocks noGrp="1"/>
          </p:cNvSpPr>
          <p:nvPr>
            <p:ph type="sldNum" sz="quarter" idx="10"/>
          </p:nvPr>
        </p:nvSpPr>
        <p:spPr/>
        <p:txBody>
          <a:bodyPr/>
          <a:lstStyle/>
          <a:p>
            <a:pPr>
              <a:defRPr/>
            </a:pPr>
            <a:fld id="{A3804948-14D2-43DA-B3DB-CF1972FFF4B7}" type="slidenum">
              <a:rPr lang="en-US" altLang="zh-CN" smtClean="0"/>
              <a:pPr>
                <a:defRPr/>
              </a:pPr>
              <a:t>101</a:t>
            </a:fld>
            <a:endParaRPr lang="en-US" altLang="zh-CN"/>
          </a:p>
        </p:txBody>
      </p:sp>
    </p:spTree>
    <p:extLst>
      <p:ext uri="{BB962C8B-B14F-4D97-AF65-F5344CB8AC3E}">
        <p14:creationId xmlns:p14="http://schemas.microsoft.com/office/powerpoint/2010/main" val="9353184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幻灯片图像占位符 1"/>
          <p:cNvSpPr>
            <a:spLocks noGrp="1" noRot="1" noChangeAspect="1" noTextEdit="1"/>
          </p:cNvSpPr>
          <p:nvPr>
            <p:ph type="sldImg"/>
          </p:nvPr>
        </p:nvSpPr>
        <p:spPr>
          <a:ln/>
        </p:spPr>
      </p:sp>
      <p:sp>
        <p:nvSpPr>
          <p:cNvPr id="48131"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dirty="0" smtClean="0">
                <a:latin typeface="Arial" pitchFamily="34" charset="0"/>
              </a:rPr>
              <a:t>Where is this module used?</a:t>
            </a:r>
          </a:p>
          <a:p>
            <a:r>
              <a:rPr lang="en-US" altLang="zh-CN" dirty="0" smtClean="0">
                <a:latin typeface="Arial" pitchFamily="34" charset="0"/>
              </a:rPr>
              <a:t>Who wrote this code? Where does he works?</a:t>
            </a:r>
          </a:p>
          <a:p>
            <a:r>
              <a:rPr lang="en-US" altLang="zh-CN" dirty="0" smtClean="0">
                <a:latin typeface="Arial" pitchFamily="34" charset="0"/>
              </a:rPr>
              <a:t>What documents exist about the concept?</a:t>
            </a:r>
          </a:p>
          <a:p>
            <a:r>
              <a:rPr lang="en-US" altLang="zh-CN" dirty="0" smtClean="0">
                <a:latin typeface="Arial" pitchFamily="34" charset="0"/>
              </a:rPr>
              <a:t>Which laboratories are included in that project?</a:t>
            </a:r>
          </a:p>
          <a:p>
            <a:r>
              <a:rPr lang="en-US" altLang="zh-CN" dirty="0" smtClean="0">
                <a:latin typeface="Arial" pitchFamily="34" charset="0"/>
              </a:rPr>
              <a:t>Which systems depend on this device?</a:t>
            </a:r>
          </a:p>
          <a:p>
            <a:r>
              <a:rPr lang="en-US" altLang="zh-CN" dirty="0" smtClean="0">
                <a:latin typeface="Arial" pitchFamily="34" charset="0"/>
              </a:rPr>
              <a:t>What documents refer to this one?</a:t>
            </a:r>
            <a:endParaRPr lang="zh-CN" altLang="en-US" dirty="0" smtClean="0">
              <a:latin typeface="Arial" pitchFamily="34" charset="0"/>
            </a:endParaRPr>
          </a:p>
        </p:txBody>
      </p:sp>
      <p:sp>
        <p:nvSpPr>
          <p:cNvPr id="48132"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itchFamily="34" charset="0"/>
                <a:ea typeface="宋体" pitchFamily="2" charset="-122"/>
              </a:defRPr>
            </a:lvl1pPr>
            <a:lvl2pPr marL="742950" indent="-285750" eaLnBrk="0" hangingPunct="0">
              <a:defRPr sz="2000">
                <a:solidFill>
                  <a:schemeClr val="tx1"/>
                </a:solidFill>
                <a:latin typeface="Arial" pitchFamily="34" charset="0"/>
                <a:ea typeface="宋体" pitchFamily="2" charset="-122"/>
              </a:defRPr>
            </a:lvl2pPr>
            <a:lvl3pPr marL="1143000" indent="-228600" eaLnBrk="0" hangingPunct="0">
              <a:defRPr sz="2000">
                <a:solidFill>
                  <a:schemeClr val="tx1"/>
                </a:solidFill>
                <a:latin typeface="Arial" pitchFamily="34" charset="0"/>
                <a:ea typeface="宋体" pitchFamily="2" charset="-122"/>
              </a:defRPr>
            </a:lvl3pPr>
            <a:lvl4pPr marL="1600200" indent="-228600" eaLnBrk="0" hangingPunct="0">
              <a:defRPr sz="2000">
                <a:solidFill>
                  <a:schemeClr val="tx1"/>
                </a:solidFill>
                <a:latin typeface="Arial" pitchFamily="34" charset="0"/>
                <a:ea typeface="宋体" pitchFamily="2" charset="-122"/>
              </a:defRPr>
            </a:lvl4pPr>
            <a:lvl5pPr marL="2057400" indent="-228600" eaLnBrk="0" hangingPunct="0">
              <a:defRPr sz="20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20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20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20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2000">
                <a:solidFill>
                  <a:schemeClr val="tx1"/>
                </a:solidFill>
                <a:latin typeface="Arial" pitchFamily="34" charset="0"/>
                <a:ea typeface="宋体" pitchFamily="2" charset="-122"/>
              </a:defRPr>
            </a:lvl9pPr>
          </a:lstStyle>
          <a:p>
            <a:pPr eaLnBrk="1" hangingPunct="1"/>
            <a:fld id="{678C2619-C8D7-4DA6-903F-043CFB7AE88A}" type="slidenum">
              <a:rPr lang="en-US" altLang="zh-CN" sz="1200" smtClean="0"/>
              <a:pPr eaLnBrk="1" hangingPunct="1"/>
              <a:t>5</a:t>
            </a:fld>
            <a:endParaRPr lang="en-US" altLang="zh-CN" sz="1200"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smtClean="0"/>
              <a:t>Linguistic:</a:t>
            </a:r>
            <a:r>
              <a:rPr kumimoji="1" lang="en-US" altLang="zh-CN" baseline="0" dirty="0" smtClean="0"/>
              <a:t> traditional </a:t>
            </a:r>
            <a:r>
              <a:rPr kumimoji="1" lang="en-US" altLang="zh-CN" baseline="0" dirty="0" err="1" smtClean="0"/>
              <a:t>crosslingual</a:t>
            </a:r>
            <a:r>
              <a:rPr kumimoji="1" lang="en-US" altLang="zh-CN" baseline="0" dirty="0" smtClean="0"/>
              <a:t> approaches usually use translation tools to bridge the gap between different languages, so they highly depend on the specific translation tools. There are rich information in Wikipedia, both lexical and structural, can we construct language independent features  for knowledge linking so that we do not need any translation tools?</a:t>
            </a:r>
          </a:p>
          <a:p>
            <a:endParaRPr kumimoji="1" lang="en-US" altLang="zh-CN" baseline="0" dirty="0" smtClean="0"/>
          </a:p>
          <a:p>
            <a:r>
              <a:rPr kumimoji="1" lang="en-US" altLang="zh-CN" baseline="0" dirty="0" smtClean="0"/>
              <a:t>Model: What kind of model can we use to take correlations of </a:t>
            </a:r>
            <a:r>
              <a:rPr kumimoji="1" lang="en-US" altLang="zh-CN" baseline="0" dirty="0" err="1" smtClean="0"/>
              <a:t>crosslingual</a:t>
            </a:r>
            <a:r>
              <a:rPr kumimoji="1" lang="en-US" altLang="zh-CN" baseline="0" dirty="0" smtClean="0"/>
              <a:t> links and constraints into account?</a:t>
            </a:r>
          </a:p>
          <a:p>
            <a:endParaRPr kumimoji="1" lang="en-US" altLang="zh-CN" baseline="0" dirty="0" smtClean="0"/>
          </a:p>
          <a:p>
            <a:pPr marL="0" lvl="1" defTabSz="955415">
              <a:defRPr/>
            </a:pPr>
            <a:r>
              <a:rPr kumimoji="1" lang="en-US" altLang="zh-CN" baseline="0" dirty="0" smtClean="0"/>
              <a:t>Efficiency: </a:t>
            </a:r>
            <a:r>
              <a:rPr lang="en-US" altLang="zh-CN" sz="2100" dirty="0"/>
              <a:t>Wiki knowledge bases contain thousands and millions of articles. How to develop an effective and efficient algorithm that can deal with both complex and large data sets?</a:t>
            </a:r>
            <a:endParaRPr kumimoji="1" lang="zh-CN" altLang="en-US" sz="2100" dirty="0"/>
          </a:p>
          <a:p>
            <a:endParaRPr kumimoji="1" lang="en-US" altLang="zh-CN" baseline="0" dirty="0" smtClean="0"/>
          </a:p>
        </p:txBody>
      </p:sp>
      <p:sp>
        <p:nvSpPr>
          <p:cNvPr id="4" name="幻灯片编号占位符 3"/>
          <p:cNvSpPr>
            <a:spLocks noGrp="1"/>
          </p:cNvSpPr>
          <p:nvPr>
            <p:ph type="sldNum" sz="quarter" idx="10"/>
          </p:nvPr>
        </p:nvSpPr>
        <p:spPr/>
        <p:txBody>
          <a:bodyPr/>
          <a:lstStyle/>
          <a:p>
            <a:pPr>
              <a:defRPr/>
            </a:pPr>
            <a:fld id="{A3804948-14D2-43DA-B3DB-CF1972FFF4B7}" type="slidenum">
              <a:rPr lang="en-US" altLang="zh-CN" smtClean="0"/>
              <a:pPr>
                <a:defRPr/>
              </a:pPr>
              <a:t>102</a:t>
            </a:fld>
            <a:endParaRPr lang="en-US" altLang="zh-CN"/>
          </a:p>
        </p:txBody>
      </p:sp>
    </p:spTree>
    <p:extLst>
      <p:ext uri="{BB962C8B-B14F-4D97-AF65-F5344CB8AC3E}">
        <p14:creationId xmlns:p14="http://schemas.microsoft.com/office/powerpoint/2010/main" val="256151987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smtClean="0"/>
              <a:t>Next,</a:t>
            </a:r>
            <a:r>
              <a:rPr kumimoji="1" lang="en-US" altLang="zh-CN" baseline="0" dirty="0" smtClean="0"/>
              <a:t> I will introduce our approach. </a:t>
            </a:r>
          </a:p>
          <a:p>
            <a:endParaRPr kumimoji="1" lang="en-US" altLang="zh-CN" baseline="0" dirty="0" smtClean="0"/>
          </a:p>
          <a:p>
            <a:r>
              <a:rPr kumimoji="1" lang="en-US" altLang="zh-CN" baseline="0" dirty="0" smtClean="0"/>
              <a:t>We propose a linkage factor graph to model different factors in knowledge linking problem.</a:t>
            </a:r>
          </a:p>
          <a:p>
            <a:endParaRPr kumimoji="1" lang="en-US" altLang="zh-CN" baseline="0" dirty="0" smtClean="0"/>
          </a:p>
          <a:p>
            <a:r>
              <a:rPr kumimoji="1" lang="en-US" altLang="zh-CN" baseline="0" dirty="0" smtClean="0"/>
              <a:t>The input of this model is the PCG of two wiki knowledge bases</a:t>
            </a:r>
            <a:endParaRPr kumimoji="1" lang="zh-CN" altLang="en-US" dirty="0"/>
          </a:p>
        </p:txBody>
      </p:sp>
      <p:sp>
        <p:nvSpPr>
          <p:cNvPr id="4" name="幻灯片编号占位符 3"/>
          <p:cNvSpPr>
            <a:spLocks noGrp="1"/>
          </p:cNvSpPr>
          <p:nvPr>
            <p:ph type="sldNum" sz="quarter" idx="10"/>
          </p:nvPr>
        </p:nvSpPr>
        <p:spPr/>
        <p:txBody>
          <a:bodyPr/>
          <a:lstStyle/>
          <a:p>
            <a:pPr>
              <a:defRPr/>
            </a:pPr>
            <a:fld id="{A3804948-14D2-43DA-B3DB-CF1972FFF4B7}" type="slidenum">
              <a:rPr lang="en-US" altLang="zh-CN" smtClean="0"/>
              <a:pPr>
                <a:defRPr/>
              </a:pPr>
              <a:t>104</a:t>
            </a:fld>
            <a:endParaRPr lang="en-US" altLang="zh-CN"/>
          </a:p>
        </p:txBody>
      </p:sp>
    </p:spTree>
    <p:extLst>
      <p:ext uri="{BB962C8B-B14F-4D97-AF65-F5344CB8AC3E}">
        <p14:creationId xmlns:p14="http://schemas.microsoft.com/office/powerpoint/2010/main" val="339623816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smtClean="0"/>
              <a:t>In order</a:t>
            </a:r>
            <a:r>
              <a:rPr kumimoji="1" lang="en-US" altLang="zh-CN" baseline="0" dirty="0" smtClean="0"/>
              <a:t> to solve the above challenges, we first get some observations from the Wikipedia data.</a:t>
            </a:r>
          </a:p>
          <a:p>
            <a:endParaRPr kumimoji="1" lang="en-US" altLang="zh-CN" baseline="0" dirty="0" smtClean="0"/>
          </a:p>
          <a:p>
            <a:r>
              <a:rPr lang="en-US" altLang="zh-CN" sz="1300" dirty="0"/>
              <a:t>We randomly selected ten thousand English-Chinese article pairs connected by cross-lingual links from Wikipedia. And make some analysis on these article pairs. </a:t>
            </a:r>
          </a:p>
          <a:p>
            <a:endParaRPr lang="en-US" altLang="zh-CN" sz="1300" dirty="0"/>
          </a:p>
          <a:p>
            <a:r>
              <a:rPr lang="en-US" altLang="zh-CN" sz="1300" dirty="0"/>
              <a:t>We want to find out whether articles linking to or linked by equivalent articles tend to be equivalent? Whether articles have equivalent category tags tend to be equivalent? And are author’s information useful in knowledge linking?</a:t>
            </a:r>
          </a:p>
          <a:p>
            <a:endParaRPr kumimoji="1" lang="en-US" altLang="zh-CN" sz="1300" dirty="0"/>
          </a:p>
          <a:p>
            <a:r>
              <a:rPr kumimoji="1" lang="en-US" altLang="zh-CN" sz="1300" dirty="0"/>
              <a:t>In order to answer these three questions, </a:t>
            </a:r>
            <a:r>
              <a:rPr lang="en-US" altLang="zh-CN" sz="1300" dirty="0"/>
              <a:t>We first calculate the probabilities of being equivalent conditioned on the number of common </a:t>
            </a:r>
            <a:r>
              <a:rPr lang="en-US" altLang="zh-CN" sz="1300" dirty="0" err="1"/>
              <a:t>outlinks</a:t>
            </a:r>
            <a:r>
              <a:rPr lang="en-US" altLang="zh-CN" sz="1300" dirty="0"/>
              <a:t>, </a:t>
            </a:r>
            <a:r>
              <a:rPr lang="en-US" altLang="zh-CN" sz="1300" dirty="0" err="1"/>
              <a:t>inlinks</a:t>
            </a:r>
            <a:r>
              <a:rPr lang="en-US" altLang="zh-CN" sz="1300" dirty="0"/>
              <a:t>, categories in the data set. In UP-LEFT figure, red line shows the probabilities conditioned on the number of </a:t>
            </a:r>
            <a:r>
              <a:rPr lang="en-US" altLang="zh-CN" sz="1300" dirty="0" err="1"/>
              <a:t>inlinks</a:t>
            </a:r>
            <a:r>
              <a:rPr lang="en-US" altLang="zh-CN" sz="1300" dirty="0"/>
              <a:t>, blue line shows the probabilities conditioned on the number of </a:t>
            </a:r>
            <a:r>
              <a:rPr lang="en-US" altLang="zh-CN" sz="1300" dirty="0" err="1"/>
              <a:t>outlinks</a:t>
            </a:r>
            <a:r>
              <a:rPr lang="en-US" altLang="zh-CN" sz="1300" dirty="0"/>
              <a:t>. </a:t>
            </a:r>
          </a:p>
          <a:p>
            <a:endParaRPr kumimoji="1" lang="en-US" altLang="zh-CN" sz="1300" dirty="0"/>
          </a:p>
          <a:p>
            <a:endParaRPr kumimoji="1" lang="en-US" altLang="zh-CN" sz="1300" dirty="0"/>
          </a:p>
          <a:p>
            <a:endParaRPr kumimoji="1" lang="en-US" altLang="zh-CN" sz="1300" dirty="0"/>
          </a:p>
          <a:p>
            <a:r>
              <a:rPr lang="en-US" altLang="zh-CN" sz="1300" b="1" dirty="0" err="1"/>
              <a:t>Homophily</a:t>
            </a:r>
            <a:r>
              <a:rPr lang="en-US" altLang="zh-CN" sz="1300" dirty="0"/>
              <a:t> (i.e., "love of the same") is the tendency of individuals to associate and </a:t>
            </a:r>
            <a:r>
              <a:rPr lang="en-US" altLang="zh-CN" sz="1300" dirty="0">
                <a:hlinkClick r:id="rId3"/>
              </a:rPr>
              <a:t>bond with similar others.</a:t>
            </a:r>
            <a:endParaRPr kumimoji="1" lang="zh-CN" altLang="en-US" dirty="0"/>
          </a:p>
        </p:txBody>
      </p:sp>
      <p:sp>
        <p:nvSpPr>
          <p:cNvPr id="4" name="幻灯片编号占位符 3"/>
          <p:cNvSpPr>
            <a:spLocks noGrp="1"/>
          </p:cNvSpPr>
          <p:nvPr>
            <p:ph type="sldNum" sz="quarter" idx="10"/>
          </p:nvPr>
        </p:nvSpPr>
        <p:spPr/>
        <p:txBody>
          <a:bodyPr/>
          <a:lstStyle/>
          <a:p>
            <a:pPr>
              <a:defRPr/>
            </a:pPr>
            <a:fld id="{A3804948-14D2-43DA-B3DB-CF1972FFF4B7}" type="slidenum">
              <a:rPr lang="en-US" altLang="zh-CN" smtClean="0"/>
              <a:pPr>
                <a:defRPr/>
              </a:pPr>
              <a:t>105</a:t>
            </a:fld>
            <a:endParaRPr lang="en-US" altLang="zh-CN"/>
          </a:p>
        </p:txBody>
      </p:sp>
    </p:spTree>
    <p:extLst>
      <p:ext uri="{BB962C8B-B14F-4D97-AF65-F5344CB8AC3E}">
        <p14:creationId xmlns:p14="http://schemas.microsoft.com/office/powerpoint/2010/main" val="91085122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CF9AEF4-A450-420D-B973-F72FD03F275D}" type="slidenum">
              <a:rPr lang="zh-CN" altLang="en-US" smtClean="0"/>
              <a:t>108</a:t>
            </a:fld>
            <a:endParaRPr lang="zh-CN" altLang="en-US"/>
          </a:p>
        </p:txBody>
      </p:sp>
    </p:spTree>
    <p:extLst>
      <p:ext uri="{BB962C8B-B14F-4D97-AF65-F5344CB8AC3E}">
        <p14:creationId xmlns:p14="http://schemas.microsoft.com/office/powerpoint/2010/main" val="392840515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幻灯片图像占位符 1"/>
          <p:cNvSpPr>
            <a:spLocks noGrp="1" noRot="1" noChangeAspect="1" noTextEdit="1"/>
          </p:cNvSpPr>
          <p:nvPr>
            <p:ph type="sldImg"/>
          </p:nvPr>
        </p:nvSpPr>
        <p:spPr>
          <a:xfrm>
            <a:off x="779463" y="766763"/>
            <a:ext cx="5543550" cy="3838575"/>
          </a:xfrm>
          <a:ln/>
        </p:spPr>
      </p:sp>
      <p:sp>
        <p:nvSpPr>
          <p:cNvPr id="54275" name="备注占位符 2"/>
          <p:cNvSpPr>
            <a:spLocks noGrp="1"/>
          </p:cNvSpPr>
          <p:nvPr>
            <p:ph type="body" idx="1"/>
          </p:nvPr>
        </p:nvSpPr>
        <p:spPr>
          <a:noFill/>
          <a:ln/>
        </p:spPr>
        <p:txBody>
          <a:bodyPr/>
          <a:lstStyle/>
          <a:p>
            <a:endParaRPr lang="zh-CN" altLang="en-US" dirty="0" smtClean="0"/>
          </a:p>
        </p:txBody>
      </p:sp>
      <p:sp>
        <p:nvSpPr>
          <p:cNvPr id="54276" name="灯片编号占位符 3"/>
          <p:cNvSpPr>
            <a:spLocks noGrp="1"/>
          </p:cNvSpPr>
          <p:nvPr>
            <p:ph type="sldNum" sz="quarter" idx="5"/>
          </p:nvPr>
        </p:nvSpPr>
        <p:spPr>
          <a:noFill/>
        </p:spPr>
        <p:txBody>
          <a:bodyPr/>
          <a:lstStyle/>
          <a:p>
            <a:fld id="{45DD9DFD-2950-42BC-B1F5-2B0705D0D725}" type="slidenum">
              <a:rPr lang="en-US" altLang="zh-CN" smtClean="0"/>
              <a:pPr/>
              <a:t>119</a:t>
            </a:fld>
            <a:endParaRPr lang="en-US" altLang="zh-CN" smtClean="0"/>
          </a:p>
        </p:txBody>
      </p:sp>
    </p:spTree>
    <p:extLst>
      <p:ext uri="{BB962C8B-B14F-4D97-AF65-F5344CB8AC3E}">
        <p14:creationId xmlns:p14="http://schemas.microsoft.com/office/powerpoint/2010/main" val="75779088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p>
            <a:fld id="{C0DF2256-6A5C-41E7-9147-6B8E492A3868}" type="slidenum">
              <a:rPr lang="en-US" altLang="zh-CN" smtClean="0">
                <a:latin typeface="Arial" pitchFamily="34" charset="0"/>
              </a:rPr>
              <a:pPr/>
              <a:t>121</a:t>
            </a:fld>
            <a:endParaRPr lang="en-US" altLang="zh-CN" smtClean="0">
              <a:latin typeface="Arial" pitchFamily="34" charset="0"/>
            </a:endParaRPr>
          </a:p>
        </p:txBody>
      </p:sp>
      <p:sp>
        <p:nvSpPr>
          <p:cNvPr id="64515" name="Rectangle 2"/>
          <p:cNvSpPr>
            <a:spLocks noGrp="1" noRot="1" noChangeAspect="1" noChangeArrowheads="1" noTextEdit="1"/>
          </p:cNvSpPr>
          <p:nvPr>
            <p:ph type="sldImg"/>
          </p:nvPr>
        </p:nvSpPr>
        <p:spPr>
          <a:xfrm>
            <a:off x="711200" y="744658"/>
            <a:ext cx="5375275" cy="3723282"/>
          </a:xfrm>
          <a:ln/>
        </p:spPr>
      </p:sp>
      <p:sp>
        <p:nvSpPr>
          <p:cNvPr id="64516" name="Rectangle 3"/>
          <p:cNvSpPr>
            <a:spLocks noGrp="1" noChangeArrowheads="1"/>
          </p:cNvSpPr>
          <p:nvPr>
            <p:ph type="body" idx="1"/>
          </p:nvPr>
        </p:nvSpPr>
        <p:spPr>
          <a:noFill/>
          <a:ln/>
        </p:spPr>
        <p:txBody>
          <a:bodyPr/>
          <a:lstStyle/>
          <a:p>
            <a:pPr eaLnBrk="1" hangingPunct="1"/>
            <a:endParaRPr lang="en-US" altLang="zh-CN" sz="1000" dirty="0" smtClean="0">
              <a:latin typeface="Arial" pitchFamily="34"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en-US" altLang="zh-CN" dirty="0" smtClean="0"/>
              <a:t>We use expert</a:t>
            </a:r>
            <a:r>
              <a:rPr lang="en-US" altLang="zh-CN" baseline="0" dirty="0" smtClean="0"/>
              <a:t> search as example</a:t>
            </a:r>
            <a:endParaRPr lang="zh-CN" altLang="en-US" dirty="0"/>
          </a:p>
        </p:txBody>
      </p:sp>
      <p:sp>
        <p:nvSpPr>
          <p:cNvPr id="4" name="灯片编号占位符 3"/>
          <p:cNvSpPr>
            <a:spLocks noGrp="1"/>
          </p:cNvSpPr>
          <p:nvPr>
            <p:ph type="sldNum" sz="quarter" idx="10"/>
          </p:nvPr>
        </p:nvSpPr>
        <p:spPr/>
        <p:txBody>
          <a:bodyPr/>
          <a:lstStyle/>
          <a:p>
            <a:pPr>
              <a:defRPr/>
            </a:pPr>
            <a:fld id="{D2E79F43-6908-4B1A-A9AD-43D028E4EDC1}" type="slidenum">
              <a:rPr lang="en-US" altLang="zh-CN" smtClean="0"/>
              <a:pPr>
                <a:defRPr/>
              </a:pPr>
              <a:t>122</a:t>
            </a:fld>
            <a:endParaRPr lang="en-US" altLang="zh-CN"/>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pPr>
              <a:defRPr/>
            </a:pPr>
            <a:fld id="{D2E79F43-6908-4B1A-A9AD-43D028E4EDC1}" type="slidenum">
              <a:rPr lang="en-US" altLang="zh-CN" smtClean="0"/>
              <a:pPr>
                <a:defRPr/>
              </a:pPr>
              <a:t>124</a:t>
            </a:fld>
            <a:endParaRPr lang="en-US" altLang="zh-CN"/>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AA9136DE-5EB1-4FE5-B8FC-2639C7F5D889}" type="slidenum">
              <a:rPr lang="en-US" altLang="zh-CN"/>
              <a:pPr/>
              <a:t>125</a:t>
            </a:fld>
            <a:endParaRPr lang="en-US" altLang="zh-CN"/>
          </a:p>
        </p:txBody>
      </p:sp>
      <p:sp>
        <p:nvSpPr>
          <p:cNvPr id="104450" name="Rectangle 7"/>
          <p:cNvSpPr txBox="1">
            <a:spLocks noGrp="1" noChangeArrowheads="1"/>
          </p:cNvSpPr>
          <p:nvPr/>
        </p:nvSpPr>
        <p:spPr bwMode="auto">
          <a:xfrm>
            <a:off x="3850444" y="9430091"/>
            <a:ext cx="2945659" cy="496411"/>
          </a:xfrm>
          <a:prstGeom prst="rect">
            <a:avLst/>
          </a:prstGeom>
          <a:noFill/>
          <a:ln w="9525">
            <a:noFill/>
            <a:miter lim="800000"/>
            <a:headEnd/>
            <a:tailEnd/>
          </a:ln>
        </p:spPr>
        <p:txBody>
          <a:bodyPr anchor="b"/>
          <a:lstStyle/>
          <a:p>
            <a:pPr algn="r"/>
            <a:fld id="{D158DD12-9A04-4FF4-9FA9-63E7CA059084}" type="slidenum">
              <a:rPr lang="en-US" altLang="zh-CN" sz="1200"/>
              <a:pPr algn="r"/>
              <a:t>125</a:t>
            </a:fld>
            <a:endParaRPr lang="en-US" altLang="zh-CN" sz="1200"/>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p:txBody>
          <a:bodyPr/>
          <a:lstStyle/>
          <a:p>
            <a:r>
              <a:rPr lang="zh-CN" altLang="en-US"/>
              <a:t>本文的主要工作，就是研究如何为学术社会网络统一建模，不但模型化各种异构数据的特点，还模型化他们之间的关系。我们采用话题模型的方法来实现。具体来说，本文的主要工作是：</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9797DA4D-3B5D-4989-AE8C-DF83EB672FC8}" type="slidenum">
              <a:rPr lang="en-US" altLang="zh-CN"/>
              <a:pPr/>
              <a:t>127</a:t>
            </a:fld>
            <a:endParaRPr lang="en-US" altLang="zh-CN"/>
          </a:p>
        </p:txBody>
      </p:sp>
      <p:sp>
        <p:nvSpPr>
          <p:cNvPr id="114690" name="Rectangle 7"/>
          <p:cNvSpPr txBox="1">
            <a:spLocks noGrp="1" noChangeArrowheads="1"/>
          </p:cNvSpPr>
          <p:nvPr/>
        </p:nvSpPr>
        <p:spPr bwMode="auto">
          <a:xfrm>
            <a:off x="3850444" y="9430091"/>
            <a:ext cx="2945659" cy="496411"/>
          </a:xfrm>
          <a:prstGeom prst="rect">
            <a:avLst/>
          </a:prstGeom>
          <a:noFill/>
          <a:ln w="9525">
            <a:noFill/>
            <a:miter lim="800000"/>
            <a:headEnd/>
            <a:tailEnd/>
          </a:ln>
        </p:spPr>
        <p:txBody>
          <a:bodyPr anchor="b"/>
          <a:lstStyle/>
          <a:p>
            <a:pPr algn="r"/>
            <a:fld id="{2813F441-EF61-4355-893B-5E35CD5306AB}" type="slidenum">
              <a:rPr lang="en-US" altLang="zh-CN" sz="1200"/>
              <a:pPr algn="r"/>
              <a:t>127</a:t>
            </a:fld>
            <a:endParaRPr lang="en-US" altLang="zh-CN" sz="1200"/>
          </a:p>
        </p:txBody>
      </p:sp>
      <p:sp>
        <p:nvSpPr>
          <p:cNvPr id="114691" name="Rectangle 2"/>
          <p:cNvSpPr>
            <a:spLocks noGrp="1" noRot="1" noChangeAspect="1" noChangeArrowheads="1" noTextEdit="1"/>
          </p:cNvSpPr>
          <p:nvPr>
            <p:ph type="sldImg"/>
          </p:nvPr>
        </p:nvSpPr>
        <p:spPr>
          <a:ln/>
        </p:spPr>
      </p:sp>
      <p:sp>
        <p:nvSpPr>
          <p:cNvPr id="114692" name="Rectangle 3"/>
          <p:cNvSpPr>
            <a:spLocks noGrp="1" noChangeArrowheads="1"/>
          </p:cNvSpPr>
          <p:nvPr>
            <p:ph type="body" idx="1"/>
          </p:nvPr>
        </p:nvSpPr>
        <p:spPr/>
        <p:txBody>
          <a:bodyPr/>
          <a:lstStyle/>
          <a:p>
            <a:endParaRPr lang="zh-CN" alt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p>
            <a:fld id="{BC55A96B-D8A3-46B5-9AB3-022B9F0AE5B8}" type="slidenum">
              <a:rPr lang="en-US" altLang="zh-CN" smtClean="0"/>
              <a:pPr/>
              <a:t>6</a:t>
            </a:fld>
            <a:endParaRPr lang="en-US" altLang="zh-CN" smtClean="0"/>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p:spPr>
        <p:txBody>
          <a:bodyPr/>
          <a:lstStyle/>
          <a:p>
            <a:pPr eaLnBrk="1" hangingPunct="1"/>
            <a:r>
              <a:rPr lang="en-US" altLang="zh-CN" dirty="0" smtClean="0"/>
              <a:t>Before that, I will first give brief description about the motivation of semantic web.</a:t>
            </a:r>
          </a:p>
          <a:p>
            <a:pPr eaLnBrk="1" hangingPunct="1"/>
            <a:r>
              <a:rPr lang="en-US" altLang="zh-CN" dirty="0" smtClean="0"/>
              <a:t>Currently, there are numerous information on the Web. These information are distributed on the web and are connected with hyperlinks. But these web pages are designed for human and need human to understand content of Webpages and relations between Webpages. The web is user centric and human understanding.</a:t>
            </a:r>
          </a:p>
          <a:p>
            <a:pPr eaLnBrk="1" hangingPunct="1"/>
            <a:r>
              <a:rPr lang="en-US" altLang="zh-CN" dirty="0" smtClean="0"/>
              <a:t> </a:t>
            </a:r>
            <a:endParaRPr lang="zh-CN" altLang="en-US" dirty="0" smtClean="0"/>
          </a:p>
          <a:p>
            <a:pPr eaLnBrk="1" hangingPunct="1"/>
            <a:r>
              <a:rPr lang="en-US" altLang="zh-CN" dirty="0" smtClean="0"/>
              <a:t>Because the ability of human consuming and processing the information is limited, it affects the fully use of numerous information seriously. therefore, it hinders the web application in the areas of e-government, e-commerce.  </a:t>
            </a:r>
          </a:p>
          <a:p>
            <a:pPr eaLnBrk="1" hangingPunct="1"/>
            <a:endParaRPr lang="en-US" altLang="zh-CN" dirty="0" smtClean="0"/>
          </a:p>
          <a:p>
            <a:pPr eaLnBrk="1" hangingPunct="1"/>
            <a:r>
              <a:rPr lang="en-US" altLang="zh-CN" dirty="0" smtClean="0"/>
              <a:t>So, the inventor of WWW, </a:t>
            </a:r>
            <a:r>
              <a:rPr lang="en-US" altLang="zh-CN" dirty="0" err="1" smtClean="0"/>
              <a:t>tim</a:t>
            </a:r>
            <a:r>
              <a:rPr lang="en-US" altLang="zh-CN" dirty="0" smtClean="0"/>
              <a:t> </a:t>
            </a:r>
            <a:r>
              <a:rPr lang="en-US" altLang="zh-CN" dirty="0" err="1" smtClean="0"/>
              <a:t>berners</a:t>
            </a:r>
            <a:r>
              <a:rPr lang="en-US" altLang="zh-CN" dirty="0" smtClean="0"/>
              <a:t> Lee put forward the vision of semantic web. He said that the semantic web is not new web, it is the extension of web. In semantic web, the semantic of information </a:t>
            </a:r>
            <a:r>
              <a:rPr lang="en-GB" altLang="zh-CN" i="1" dirty="0" smtClean="0"/>
              <a:t> is well-defined, and enable computers and people to work in co-operation</a:t>
            </a:r>
            <a:r>
              <a:rPr lang="en-GB" altLang="zh-CN" sz="1100" dirty="0" smtClean="0"/>
              <a:t>.”. </a:t>
            </a:r>
          </a:p>
          <a:p>
            <a:pPr eaLnBrk="1" hangingPunct="1"/>
            <a:endParaRPr lang="en-GB" altLang="zh-CN" sz="1100" dirty="0" smtClean="0"/>
          </a:p>
          <a:p>
            <a:pPr eaLnBrk="1" hangingPunct="1"/>
            <a:r>
              <a:rPr lang="en-GB" altLang="zh-CN" sz="1100" dirty="0" smtClean="0"/>
              <a:t>In semantic web, we call it user centric and computer understanding.   </a:t>
            </a:r>
          </a:p>
          <a:p>
            <a:pPr eaLnBrk="1" hangingPunct="1"/>
            <a:endParaRPr lang="en-GB" altLang="zh-CN" sz="1100" dirty="0" smtClean="0"/>
          </a:p>
          <a:p>
            <a:pPr eaLnBrk="1" hangingPunct="1"/>
            <a:r>
              <a:rPr lang="en-GB" altLang="zh-CN" sz="1100" dirty="0" smtClean="0"/>
              <a:t>This is one paradigm of semantic web compared with current web. The webpages and </a:t>
            </a:r>
            <a:r>
              <a:rPr lang="en-GB" altLang="zh-CN" sz="1100" dirty="0" err="1" smtClean="0"/>
              <a:t>hypelinks</a:t>
            </a:r>
            <a:r>
              <a:rPr lang="en-GB" altLang="zh-CN" sz="1100" dirty="0" smtClean="0"/>
              <a:t> are all described as resources and have their </a:t>
            </a:r>
            <a:r>
              <a:rPr lang="en-GB" altLang="zh-CN" sz="1100" dirty="0" err="1" smtClean="0"/>
              <a:t>uris</a:t>
            </a:r>
            <a:r>
              <a:rPr lang="en-GB" altLang="zh-CN" sz="1100" dirty="0" smtClean="0"/>
              <a:t>. Also, they have semantic descriptions. For example, webpages can have metadata definition and the links between webpages have their explicitly defined relationships. For example, linked of data.</a:t>
            </a:r>
            <a:endParaRPr lang="zh-CN" altLang="en-US" dirty="0"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pPr>
              <a:defRPr/>
            </a:pPr>
            <a:fld id="{D2E79F43-6908-4B1A-A9AD-43D028E4EDC1}" type="slidenum">
              <a:rPr lang="en-US" altLang="zh-CN" smtClean="0"/>
              <a:pPr>
                <a:defRPr/>
              </a:pPr>
              <a:t>130</a:t>
            </a:fld>
            <a:endParaRPr lang="en-US" altLang="zh-CN"/>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en-US" altLang="zh-CN" sz="1200" kern="1200" baseline="0" smtClean="0">
                <a:solidFill>
                  <a:schemeClr val="tx1"/>
                </a:solidFill>
                <a:latin typeface="Arial" charset="0"/>
                <a:ea typeface="宋体" pitchFamily="2" charset="-122"/>
                <a:cs typeface="+mn-cs"/>
              </a:rPr>
              <a:t>collaborations between biology and computer science revolutionized the field of bioinformatics. </a:t>
            </a:r>
          </a:p>
          <a:p>
            <a:endParaRPr lang="en-US" altLang="zh-CN" sz="1200" kern="1200" baseline="0" smtClean="0">
              <a:solidFill>
                <a:schemeClr val="tx1"/>
              </a:solidFill>
              <a:latin typeface="Arial" charset="0"/>
              <a:ea typeface="宋体" pitchFamily="2" charset="-122"/>
              <a:cs typeface="+mn-cs"/>
            </a:endParaRPr>
          </a:p>
          <a:p>
            <a:r>
              <a:rPr lang="en-US" altLang="zh-CN" sz="1200" kern="1200" baseline="0" smtClean="0">
                <a:solidFill>
                  <a:schemeClr val="tx1"/>
                </a:solidFill>
                <a:latin typeface="Arial" charset="0"/>
                <a:ea typeface="宋体" pitchFamily="2" charset="-122"/>
                <a:cs typeface="+mn-cs"/>
              </a:rPr>
              <a:t>Because of the cross-domain collaborations, originally extremely expensive tasks such DNA sequence analysis have become scalable and affordable to a much broader population.</a:t>
            </a:r>
            <a:endParaRPr lang="zh-CN" altLang="en-US"/>
          </a:p>
        </p:txBody>
      </p:sp>
      <p:sp>
        <p:nvSpPr>
          <p:cNvPr id="4" name="灯片编号占位符 3"/>
          <p:cNvSpPr>
            <a:spLocks noGrp="1"/>
          </p:cNvSpPr>
          <p:nvPr>
            <p:ph type="sldNum" sz="quarter" idx="10"/>
          </p:nvPr>
        </p:nvSpPr>
        <p:spPr/>
        <p:txBody>
          <a:bodyPr/>
          <a:lstStyle/>
          <a:p>
            <a:pPr>
              <a:defRPr/>
            </a:pPr>
            <a:fld id="{D2E79F43-6908-4B1A-A9AD-43D028E4EDC1}" type="slidenum">
              <a:rPr lang="en-US" altLang="zh-CN" smtClean="0"/>
              <a:pPr>
                <a:defRPr/>
              </a:pPr>
              <a:t>137</a:t>
            </a:fld>
            <a:endParaRPr lang="en-US" altLang="zh-CN"/>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en-US" altLang="zh-CN" sz="1200" kern="1200" baseline="0" smtClean="0">
                <a:solidFill>
                  <a:schemeClr val="tx1"/>
                </a:solidFill>
                <a:latin typeface="Arial" charset="0"/>
                <a:ea typeface="宋体" pitchFamily="2" charset="-122"/>
                <a:cs typeface="+mn-cs"/>
              </a:rPr>
              <a:t>increasing trend of cross-domain collaborations over the past fifteen years across different domains in a</a:t>
            </a:r>
          </a:p>
          <a:p>
            <a:r>
              <a:rPr lang="en-US" altLang="zh-CN" sz="1200" kern="1200" baseline="0" smtClean="0">
                <a:solidFill>
                  <a:schemeClr val="tx1"/>
                </a:solidFill>
                <a:latin typeface="Arial" charset="0"/>
                <a:ea typeface="宋体" pitchFamily="2" charset="-122"/>
                <a:cs typeface="+mn-cs"/>
              </a:rPr>
              <a:t>publication database (Cf. § 4 for details). In most of the cases, there exists a clear increasing trend of the cross-domain collaborations.</a:t>
            </a:r>
            <a:endParaRPr lang="zh-CN" altLang="en-US"/>
          </a:p>
        </p:txBody>
      </p:sp>
      <p:sp>
        <p:nvSpPr>
          <p:cNvPr id="4" name="灯片编号占位符 3"/>
          <p:cNvSpPr>
            <a:spLocks noGrp="1"/>
          </p:cNvSpPr>
          <p:nvPr>
            <p:ph type="sldNum" sz="quarter" idx="10"/>
          </p:nvPr>
        </p:nvSpPr>
        <p:spPr/>
        <p:txBody>
          <a:bodyPr/>
          <a:lstStyle/>
          <a:p>
            <a:pPr>
              <a:defRPr/>
            </a:pPr>
            <a:fld id="{D2E79F43-6908-4B1A-A9AD-43D028E4EDC1}" type="slidenum">
              <a:rPr lang="en-US" altLang="zh-CN" smtClean="0"/>
              <a:pPr>
                <a:defRPr/>
              </a:pPr>
              <a:t>138</a:t>
            </a:fld>
            <a:endParaRPr lang="en-US" altLang="zh-CN"/>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kern="1200" baseline="0" smtClean="0">
                <a:solidFill>
                  <a:schemeClr val="tx1"/>
                </a:solidFill>
                <a:latin typeface="Arial" charset="0"/>
                <a:ea typeface="宋体" pitchFamily="2" charset="-122"/>
                <a:cs typeface="+mn-cs"/>
              </a:rPr>
              <a:t>Describe the problem</a:t>
            </a:r>
          </a:p>
          <a:p>
            <a:endParaRPr lang="en-US" altLang="zh-CN" sz="1200" kern="1200" baseline="0" smtClean="0">
              <a:solidFill>
                <a:schemeClr val="tx1"/>
              </a:solidFill>
              <a:latin typeface="Arial" charset="0"/>
              <a:ea typeface="宋体" pitchFamily="2" charset="-122"/>
              <a:cs typeface="+mn-cs"/>
            </a:endParaRPr>
          </a:p>
          <a:p>
            <a:r>
              <a:rPr lang="en-US" altLang="zh-CN" sz="1200" kern="1200" baseline="0" smtClean="0">
                <a:solidFill>
                  <a:schemeClr val="tx1"/>
                </a:solidFill>
                <a:latin typeface="Arial" charset="0"/>
                <a:ea typeface="宋体" pitchFamily="2" charset="-122"/>
                <a:cs typeface="+mn-cs"/>
              </a:rPr>
              <a:t>First, </a:t>
            </a:r>
            <a:r>
              <a:rPr lang="en-US" altLang="zh-CN" sz="1200" b="1" kern="1200" baseline="0" smtClean="0">
                <a:solidFill>
                  <a:schemeClr val="tx1"/>
                </a:solidFill>
                <a:latin typeface="Arial" charset="0"/>
                <a:ea typeface="宋体" pitchFamily="2" charset="-122"/>
                <a:cs typeface="+mn-cs"/>
              </a:rPr>
              <a:t>sparse connection, </a:t>
            </a:r>
            <a:r>
              <a:rPr lang="en-US" altLang="zh-CN" sz="1200" kern="1200" baseline="0" smtClean="0">
                <a:solidFill>
                  <a:schemeClr val="tx1"/>
                </a:solidFill>
                <a:latin typeface="Arial" charset="0"/>
                <a:ea typeface="宋体" pitchFamily="2" charset="-122"/>
                <a:cs typeface="+mn-cs"/>
              </a:rPr>
              <a:t>compared to traditional collaborations within a domain, </a:t>
            </a:r>
            <a:r>
              <a:rPr lang="en-US" altLang="zh-CN" sz="1200" b="1" kern="1200" baseline="0" smtClean="0">
                <a:solidFill>
                  <a:schemeClr val="tx1"/>
                </a:solidFill>
                <a:latin typeface="Arial" charset="0"/>
                <a:ea typeface="宋体" pitchFamily="2" charset="-122"/>
                <a:cs typeface="+mn-cs"/>
              </a:rPr>
              <a:t>cross-domain collaborations are very rare.</a:t>
            </a:r>
            <a:r>
              <a:rPr lang="en-US" altLang="zh-CN" sz="1200" kern="1200" baseline="0" smtClean="0">
                <a:solidFill>
                  <a:schemeClr val="tx1"/>
                </a:solidFill>
                <a:latin typeface="Arial" charset="0"/>
                <a:ea typeface="宋体" pitchFamily="2" charset="-122"/>
                <a:cs typeface="+mn-cs"/>
              </a:rPr>
              <a:t> partly because it is difficult for an outsider to find the right collaborator in the field that one does not know. This also makes it challenging to directly use a supervised learning approach due to the lack of training samples.</a:t>
            </a:r>
          </a:p>
          <a:p>
            <a:endParaRPr lang="en-US" sz="1200" kern="1200" baseline="0" smtClean="0">
              <a:solidFill>
                <a:schemeClr val="tx1"/>
              </a:solidFill>
              <a:effectLst/>
              <a:latin typeface="Arial" charset="0"/>
              <a:ea typeface="宋体" pitchFamily="2" charset="-122"/>
              <a:cs typeface="+mn-cs"/>
            </a:endParaRPr>
          </a:p>
          <a:p>
            <a:r>
              <a:rPr lang="en-US" altLang="zh-CN" sz="1200" kern="1200" baseline="0" smtClean="0">
                <a:solidFill>
                  <a:schemeClr val="tx1"/>
                </a:solidFill>
                <a:latin typeface="Arial" charset="0"/>
                <a:ea typeface="宋体" pitchFamily="2" charset="-122"/>
                <a:cs typeface="+mn-cs"/>
              </a:rPr>
              <a:t>Second, </a:t>
            </a:r>
            <a:r>
              <a:rPr lang="en-US" altLang="zh-CN" sz="1200" b="1" kern="1200" baseline="0" smtClean="0">
                <a:solidFill>
                  <a:schemeClr val="tx1"/>
                </a:solidFill>
                <a:latin typeface="Arial" charset="0"/>
                <a:ea typeface="宋体" pitchFamily="2" charset="-122"/>
                <a:cs typeface="+mn-cs"/>
              </a:rPr>
              <a:t>complementary expertise, cross-domain collaborators </a:t>
            </a:r>
            <a:r>
              <a:rPr lang="en-US" altLang="zh-CN" sz="1200" kern="1200" baseline="0" smtClean="0">
                <a:solidFill>
                  <a:schemeClr val="tx1"/>
                </a:solidFill>
                <a:latin typeface="Arial" charset="0"/>
                <a:ea typeface="宋体" pitchFamily="2" charset="-122"/>
                <a:cs typeface="+mn-cs"/>
              </a:rPr>
              <a:t>often have different expertise and interest; For example, data mining researchers can easily identify who they want to work with in the data mining field, because they are familiar with the sub topics. However, for a cardiologist who wants to apply data mining techniques to predict heart failures, it will be difficult for her to find the right collaborators in data mining. Because these two fields (cardiology and data mining) are totally different with different terminology and problems. It is very difficult for one from cardiology to identify the right topics in data mining to look for collaborators.</a:t>
            </a:r>
          </a:p>
          <a:p>
            <a:endParaRPr lang="en-US" sz="1200" kern="1200" baseline="0" smtClean="0">
              <a:solidFill>
                <a:schemeClr val="tx1"/>
              </a:solidFill>
              <a:effectLst/>
              <a:latin typeface="Arial" charset="0"/>
              <a:ea typeface="宋体" pitchFamily="2" charset="-122"/>
              <a:cs typeface="+mn-cs"/>
            </a:endParaRPr>
          </a:p>
          <a:p>
            <a:r>
              <a:rPr lang="en-US" altLang="zh-CN" sz="1200" kern="1200" baseline="0" smtClean="0">
                <a:solidFill>
                  <a:schemeClr val="tx1"/>
                </a:solidFill>
                <a:latin typeface="Arial" charset="0"/>
                <a:ea typeface="宋体" pitchFamily="2" charset="-122"/>
                <a:cs typeface="+mn-cs"/>
              </a:rPr>
              <a:t>Third, </a:t>
            </a:r>
            <a:r>
              <a:rPr lang="en-US" altLang="zh-CN" sz="1200" b="1" kern="1200" baseline="0" smtClean="0">
                <a:solidFill>
                  <a:schemeClr val="tx1"/>
                </a:solidFill>
                <a:latin typeface="Arial" charset="0"/>
                <a:ea typeface="宋体" pitchFamily="2" charset="-122"/>
                <a:cs typeface="+mn-cs"/>
              </a:rPr>
              <a:t>topic skewness, not all topics are relevant for crossdomain </a:t>
            </a:r>
            <a:r>
              <a:rPr lang="en-US" altLang="zh-CN" sz="1200" kern="1200" baseline="0" smtClean="0">
                <a:solidFill>
                  <a:schemeClr val="tx1"/>
                </a:solidFill>
                <a:latin typeface="Arial" charset="0"/>
                <a:ea typeface="宋体" pitchFamily="2" charset="-122"/>
                <a:cs typeface="+mn-cs"/>
              </a:rPr>
              <a:t>collaborations. In fact, in our study, only less than one-tenth of all possible topics pairs across domains have collaborations. Therefore, for the task of cross-domain collaboration recommendation, we should focus on better modeling those topics with high probability of having cross-domain collaborations</a:t>
            </a:r>
            <a:endParaRPr lang="en-US" sz="1200" kern="1200" dirty="0">
              <a:solidFill>
                <a:schemeClr val="tx1"/>
              </a:solidFill>
              <a:effectLst/>
              <a:latin typeface="Arial" charset="0"/>
              <a:ea typeface="宋体" pitchFamily="2" charset="-122"/>
              <a:cs typeface="+mn-cs"/>
            </a:endParaRPr>
          </a:p>
        </p:txBody>
      </p:sp>
      <p:sp>
        <p:nvSpPr>
          <p:cNvPr id="4" name="灯片编号占位符 3"/>
          <p:cNvSpPr>
            <a:spLocks noGrp="1"/>
          </p:cNvSpPr>
          <p:nvPr>
            <p:ph type="sldNum" sz="quarter" idx="10"/>
          </p:nvPr>
        </p:nvSpPr>
        <p:spPr/>
        <p:txBody>
          <a:bodyPr/>
          <a:lstStyle/>
          <a:p>
            <a:pPr>
              <a:defRPr/>
            </a:pPr>
            <a:fld id="{0FADB17D-DD6F-4237-8AC3-0F37A434A05F}" type="slidenum">
              <a:rPr lang="en-US" altLang="zh-CN" smtClean="0"/>
              <a:pPr>
                <a:defRPr/>
              </a:pPr>
              <a:t>139</a:t>
            </a:fld>
            <a:endParaRPr lang="en-US" altLang="zh-CN"/>
          </a:p>
        </p:txBody>
      </p:sp>
    </p:spTree>
    <p:extLst>
      <p:ext uri="{BB962C8B-B14F-4D97-AF65-F5344CB8AC3E}">
        <p14:creationId xmlns:p14="http://schemas.microsoft.com/office/powerpoint/2010/main" val="81221996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en-US" altLang="zh-CN" sz="1200" kern="1200" baseline="0" smtClean="0">
                <a:solidFill>
                  <a:schemeClr val="tx1"/>
                </a:solidFill>
                <a:latin typeface="Arial" charset="0"/>
                <a:ea typeface="宋体" pitchFamily="2" charset="-122"/>
                <a:cs typeface="+mn-cs"/>
              </a:rPr>
              <a:t>Based on the historic cross-domain collaborations, we create a collaboration graph, as shown in Figure 2(a).</a:t>
            </a:r>
          </a:p>
          <a:p>
            <a:r>
              <a:rPr lang="en-US" altLang="zh-CN" sz="1200" kern="1200" baseline="0" smtClean="0">
                <a:solidFill>
                  <a:schemeClr val="tx1"/>
                </a:solidFill>
                <a:latin typeface="Arial" charset="0"/>
                <a:ea typeface="宋体" pitchFamily="2" charset="-122"/>
                <a:cs typeface="+mn-cs"/>
              </a:rPr>
              <a:t>The problem is to rank relevant nodes in the target domain GT for a given query node vq in the source domain GS. Measuring the relatedness of two nodes in the graph can be achieved using the Random Walks with Restarts (RWR) theory [22, 28]. Starting from node vq, a RWR is performed by following a link to another node according to the weight of the link at each step.1 Also, in every step, there is a probability  to return the node vq. The relatedness score of node</a:t>
            </a:r>
          </a:p>
          <a:p>
            <a:r>
              <a:rPr lang="en-US" altLang="zh-CN" sz="1200" kern="1200" baseline="0" smtClean="0">
                <a:solidFill>
                  <a:schemeClr val="tx1"/>
                </a:solidFill>
                <a:latin typeface="Arial" charset="0"/>
                <a:ea typeface="宋体" pitchFamily="2" charset="-122"/>
                <a:cs typeface="+mn-cs"/>
              </a:rPr>
              <a:t>vi wrt node vq is defined as the stationary probability ri that the random walk will finally arrive node vi,</a:t>
            </a:r>
          </a:p>
          <a:p>
            <a:endParaRPr lang="en-US" altLang="zh-CN" sz="1200" kern="1200" baseline="0" smtClean="0">
              <a:solidFill>
                <a:schemeClr val="tx1"/>
              </a:solidFill>
              <a:latin typeface="Arial" charset="0"/>
              <a:ea typeface="宋体" pitchFamily="2" charset="-122"/>
              <a:cs typeface="+mn-cs"/>
            </a:endParaRPr>
          </a:p>
          <a:p>
            <a:r>
              <a:rPr lang="en-US" altLang="zh-CN" sz="1200" kern="1200" baseline="0" smtClean="0">
                <a:solidFill>
                  <a:schemeClr val="tx1"/>
                </a:solidFill>
                <a:latin typeface="Arial" charset="0"/>
                <a:ea typeface="宋体" pitchFamily="2" charset="-122"/>
                <a:cs typeface="+mn-cs"/>
              </a:rPr>
              <a:t>The problem of the author matching method is that the connections across the two domains are rare. This makes it difficulty for ….</a:t>
            </a:r>
          </a:p>
          <a:p>
            <a:r>
              <a:rPr lang="en-US" altLang="zh-CN" sz="1200" kern="1200" baseline="0" smtClean="0">
                <a:solidFill>
                  <a:schemeClr val="tx1"/>
                </a:solidFill>
                <a:latin typeface="Arial" charset="0"/>
                <a:ea typeface="宋体" pitchFamily="2" charset="-122"/>
                <a:cs typeface="+mn-cs"/>
              </a:rPr>
              <a:t>Another problem for the The author matching method is that it only considers the network structure information, but ignores the content (topic) information.</a:t>
            </a:r>
            <a:endParaRPr lang="zh-CN" altLang="en-US"/>
          </a:p>
        </p:txBody>
      </p:sp>
      <p:sp>
        <p:nvSpPr>
          <p:cNvPr id="4" name="灯片编号占位符 3"/>
          <p:cNvSpPr>
            <a:spLocks noGrp="1"/>
          </p:cNvSpPr>
          <p:nvPr>
            <p:ph type="sldNum" sz="quarter" idx="10"/>
          </p:nvPr>
        </p:nvSpPr>
        <p:spPr/>
        <p:txBody>
          <a:bodyPr/>
          <a:lstStyle/>
          <a:p>
            <a:pPr>
              <a:defRPr/>
            </a:pPr>
            <a:fld id="{D2E79F43-6908-4B1A-A9AD-43D028E4EDC1}" type="slidenum">
              <a:rPr lang="en-US" altLang="zh-CN" smtClean="0"/>
              <a:pPr>
                <a:defRPr/>
              </a:pPr>
              <a:t>140</a:t>
            </a:fld>
            <a:endParaRPr lang="en-US" altLang="zh-CN"/>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sz="1200" kern="1200" baseline="0" smtClean="0">
                <a:solidFill>
                  <a:schemeClr val="tx1"/>
                </a:solidFill>
                <a:latin typeface="Arial" charset="0"/>
                <a:ea typeface="宋体" pitchFamily="2" charset="-122"/>
                <a:cs typeface="+mn-cs"/>
              </a:rPr>
              <a:t>First, we apply the topic model such as LDA or ACT model to the source and the target domains respectively and obtain two sets of topic distributions. Then we estimate the alignment between topics of these two domains. We calculate the alignment according to the historic cross-domain collaborations.</a:t>
            </a:r>
            <a:endParaRPr lang="en-US" dirty="0"/>
          </a:p>
        </p:txBody>
      </p:sp>
      <p:sp>
        <p:nvSpPr>
          <p:cNvPr id="4" name="Slide Number Placeholder 3"/>
          <p:cNvSpPr>
            <a:spLocks noGrp="1"/>
          </p:cNvSpPr>
          <p:nvPr>
            <p:ph type="sldNum" sz="quarter" idx="10"/>
          </p:nvPr>
        </p:nvSpPr>
        <p:spPr/>
        <p:txBody>
          <a:bodyPr/>
          <a:lstStyle/>
          <a:p>
            <a:fld id="{563A068B-D9A8-482C-BEFE-1068DED90F13}" type="slidenum">
              <a:rPr lang="en-US" smtClean="0"/>
              <a:pPr/>
              <a:t>141</a:t>
            </a:fld>
            <a:endParaRPr lang="en-US"/>
          </a:p>
        </p:txBody>
      </p:sp>
    </p:spTree>
    <p:extLst>
      <p:ext uri="{BB962C8B-B14F-4D97-AF65-F5344CB8AC3E}">
        <p14:creationId xmlns:p14="http://schemas.microsoft.com/office/powerpoint/2010/main" val="150430258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en-US" altLang="zh-CN" sz="1200" kern="1200" baseline="0" smtClean="0">
                <a:solidFill>
                  <a:schemeClr val="tx1"/>
                </a:solidFill>
                <a:latin typeface="Arial" charset="0"/>
                <a:ea typeface="宋体" pitchFamily="2" charset="-122"/>
                <a:cs typeface="+mn-cs"/>
              </a:rPr>
              <a:t>The topic matching method does not discriminate the “collaboration” topics from those topics existing in only one domain. As a result, the “irrelevant” topics (irrelevant to collaboration) may hurt the collaboration recommendation performance. We develop a new topic modeling approach called Cross-domain Topic Learning (CTL) to model topics of the source domain and the target domain simultaneously.</a:t>
            </a:r>
            <a:endParaRPr lang="zh-CN" altLang="en-US"/>
          </a:p>
        </p:txBody>
      </p:sp>
      <p:sp>
        <p:nvSpPr>
          <p:cNvPr id="4" name="灯片编号占位符 3"/>
          <p:cNvSpPr>
            <a:spLocks noGrp="1"/>
          </p:cNvSpPr>
          <p:nvPr>
            <p:ph type="sldNum" sz="quarter" idx="10"/>
          </p:nvPr>
        </p:nvSpPr>
        <p:spPr/>
        <p:txBody>
          <a:bodyPr/>
          <a:lstStyle/>
          <a:p>
            <a:pPr>
              <a:defRPr/>
            </a:pPr>
            <a:fld id="{D2E79F43-6908-4B1A-A9AD-43D028E4EDC1}" type="slidenum">
              <a:rPr lang="en-US" altLang="zh-CN" smtClean="0"/>
              <a:pPr>
                <a:defRPr/>
              </a:pPr>
              <a:t>142</a:t>
            </a:fld>
            <a:endParaRPr lang="en-US" altLang="zh-CN"/>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en-US" altLang="zh-CN" sz="1200" kern="1200" baseline="0" smtClean="0">
                <a:solidFill>
                  <a:schemeClr val="tx1"/>
                </a:solidFill>
                <a:latin typeface="Arial" charset="0"/>
                <a:ea typeface="宋体" pitchFamily="2" charset="-122"/>
                <a:cs typeface="+mn-cs"/>
              </a:rPr>
              <a:t>The basic idea here is to use two correlated generative processes to model the source and the target domains together. The first process is tomodel documents written by authors from single domain (either source or target). The second process is to model collaborated documents. For each word in a collaborated document, we use a Bernoulli distribution to determine whether it is generated from a “collaboration” topic or a topic-specific to one domain only.</a:t>
            </a:r>
            <a:endParaRPr lang="zh-CN" altLang="en-US"/>
          </a:p>
        </p:txBody>
      </p:sp>
      <p:sp>
        <p:nvSpPr>
          <p:cNvPr id="4" name="灯片编号占位符 3"/>
          <p:cNvSpPr>
            <a:spLocks noGrp="1"/>
          </p:cNvSpPr>
          <p:nvPr>
            <p:ph type="sldNum" sz="quarter" idx="10"/>
          </p:nvPr>
        </p:nvSpPr>
        <p:spPr/>
        <p:txBody>
          <a:bodyPr/>
          <a:lstStyle/>
          <a:p>
            <a:pPr>
              <a:defRPr/>
            </a:pPr>
            <a:fld id="{D2E79F43-6908-4B1A-A9AD-43D028E4EDC1}" type="slidenum">
              <a:rPr lang="en-US" altLang="zh-CN" smtClean="0"/>
              <a:pPr>
                <a:defRPr/>
              </a:pPr>
              <a:t>143</a:t>
            </a:fld>
            <a:endParaRPr lang="en-US" altLang="zh-CN"/>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en-US" altLang="zh-CN" sz="1200" kern="1200" baseline="0" smtClean="0">
                <a:solidFill>
                  <a:schemeClr val="tx1"/>
                </a:solidFill>
                <a:latin typeface="Arial" charset="0"/>
                <a:ea typeface="宋体" pitchFamily="2" charset="-122"/>
                <a:cs typeface="+mn-cs"/>
              </a:rPr>
              <a:t>Figure 4 illustrates an example of CTL learning. Before CTL learning, each author only has topic distribution in either source or target domain (zero probability on topics from the other domain).</a:t>
            </a:r>
          </a:p>
          <a:p>
            <a:endParaRPr lang="en-US" altLang="zh-CN" sz="1200" kern="1200" baseline="0" smtClean="0">
              <a:solidFill>
                <a:schemeClr val="tx1"/>
              </a:solidFill>
              <a:latin typeface="Arial" charset="0"/>
              <a:ea typeface="宋体" pitchFamily="2" charset="-122"/>
              <a:cs typeface="+mn-cs"/>
            </a:endParaRPr>
          </a:p>
          <a:p>
            <a:r>
              <a:rPr lang="en-US" altLang="zh-CN" sz="1200" kern="1200" baseline="0" smtClean="0">
                <a:solidFill>
                  <a:schemeClr val="tx1"/>
                </a:solidFill>
                <a:latin typeface="Arial" charset="0"/>
                <a:ea typeface="宋体" pitchFamily="2" charset="-122"/>
                <a:cs typeface="+mn-cs"/>
              </a:rPr>
              <a:t>Then, CTL smoothes topics distributions across the two domains. Users from the source domain will also have a probability over topics extracted from the target domain, and vice versa. After training the CTL model, we also obtain a set of “collaboration topics” between the two domains, i.e., topics with the highest posterior probabilities</a:t>
            </a:r>
          </a:p>
          <a:p>
            <a:r>
              <a:rPr lang="en-US" altLang="zh-CN" sz="1200" kern="1200" baseline="0" smtClean="0">
                <a:solidFill>
                  <a:schemeClr val="tx1"/>
                </a:solidFill>
                <a:latin typeface="Arial" charset="0"/>
                <a:ea typeface="宋体" pitchFamily="2" charset="-122"/>
                <a:cs typeface="+mn-cs"/>
              </a:rPr>
              <a:t>P(z|s = 0, ·) (or P(z|s = 0, ·) &gt; ) in the collaborated documents. (Here, · indicates all the other parameters we should consider when calculating the probability.) For example in right hand side of Figure 4, the box indicates those collaboration topics.</a:t>
            </a:r>
            <a:endParaRPr lang="zh-CN" altLang="en-US"/>
          </a:p>
        </p:txBody>
      </p:sp>
      <p:sp>
        <p:nvSpPr>
          <p:cNvPr id="4" name="灯片编号占位符 3"/>
          <p:cNvSpPr>
            <a:spLocks noGrp="1"/>
          </p:cNvSpPr>
          <p:nvPr>
            <p:ph type="sldNum" sz="quarter" idx="10"/>
          </p:nvPr>
        </p:nvSpPr>
        <p:spPr/>
        <p:txBody>
          <a:bodyPr/>
          <a:lstStyle/>
          <a:p>
            <a:pPr>
              <a:defRPr/>
            </a:pPr>
            <a:fld id="{D2E79F43-6908-4B1A-A9AD-43D028E4EDC1}" type="slidenum">
              <a:rPr lang="en-US" altLang="zh-CN" smtClean="0"/>
              <a:pPr>
                <a:defRPr/>
              </a:pPr>
              <a:t>144</a:t>
            </a:fld>
            <a:endParaRPr lang="en-US" altLang="zh-CN"/>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fontScale="92500" lnSpcReduction="20000"/>
          </a:bodyPr>
          <a:lstStyle/>
          <a:p>
            <a:r>
              <a:rPr lang="en-US" altLang="zh-CN" sz="1200" kern="1200" baseline="0" smtClean="0">
                <a:solidFill>
                  <a:schemeClr val="tx1"/>
                </a:solidFill>
                <a:latin typeface="Arial" charset="0"/>
                <a:ea typeface="宋体" pitchFamily="2" charset="-122"/>
                <a:cs typeface="+mn-cs"/>
              </a:rPr>
              <a:t>We consider the following five sub-domains: • </a:t>
            </a:r>
            <a:r>
              <a:rPr lang="en-US" altLang="zh-CN" sz="1200" b="1" kern="1200" baseline="0" smtClean="0">
                <a:solidFill>
                  <a:schemeClr val="tx1"/>
                </a:solidFill>
                <a:latin typeface="Arial" charset="0"/>
                <a:ea typeface="宋体" pitchFamily="2" charset="-122"/>
                <a:cs typeface="+mn-cs"/>
              </a:rPr>
              <a:t>Data Mining: We use papers of the following data mining</a:t>
            </a:r>
          </a:p>
          <a:p>
            <a:r>
              <a:rPr lang="en-US" altLang="zh-CN" sz="1200" kern="1200" baseline="0" smtClean="0">
                <a:solidFill>
                  <a:schemeClr val="tx1"/>
                </a:solidFill>
                <a:latin typeface="Arial" charset="0"/>
                <a:ea typeface="宋体" pitchFamily="2" charset="-122"/>
                <a:cs typeface="+mn-cs"/>
              </a:rPr>
              <a:t>conferences: KDD, SDM, ICDM, WSDM and PKDD, which result in a network with 6,282 authors</a:t>
            </a:r>
          </a:p>
          <a:p>
            <a:r>
              <a:rPr lang="en-US" altLang="zh-CN" sz="1200" kern="1200" baseline="0" smtClean="0">
                <a:solidFill>
                  <a:schemeClr val="tx1"/>
                </a:solidFill>
                <a:latin typeface="Arial" charset="0"/>
                <a:ea typeface="宋体" pitchFamily="2" charset="-122"/>
                <a:cs typeface="+mn-cs"/>
              </a:rPr>
              <a:t>and 22,862 co-author relationships.</a:t>
            </a:r>
          </a:p>
          <a:p>
            <a:endParaRPr kumimoji="0" lang="en-US" altLang="zh-CN" sz="3600" b="0" i="1" u="none" strike="noStrike" kern="0" cap="none" spc="0" normalizeH="0" baseline="0" noProof="0" smtClean="0">
              <a:ln>
                <a:noFill/>
              </a:ln>
              <a:solidFill>
                <a:schemeClr val="tx1"/>
              </a:solidFill>
              <a:effectLst/>
              <a:uLnTx/>
              <a:uFillTx/>
              <a:latin typeface="Arial" charset="0"/>
              <a:ea typeface="宋体" pitchFamily="2" charset="-122"/>
              <a:cs typeface="+mn-cs"/>
            </a:endParaRP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kumimoji="0" lang="en-US" altLang="zh-CN" sz="2000" b="0" i="1" u="none" strike="noStrike" kern="0" cap="none" spc="0" normalizeH="0" baseline="0" noProof="0" smtClean="0">
                <a:ln>
                  <a:noFill/>
                </a:ln>
                <a:solidFill>
                  <a:schemeClr val="tx1"/>
                </a:solidFill>
                <a:effectLst/>
                <a:uLnTx/>
                <a:uFillTx/>
                <a:latin typeface="Arial" charset="0"/>
                <a:ea typeface="宋体" pitchFamily="2" charset="-122"/>
                <a:cs typeface="+mn-cs"/>
              </a:rPr>
              <a:t>Content Similarity(Content)</a:t>
            </a:r>
          </a:p>
          <a:p>
            <a:pPr marL="1143000" marR="0" lvl="2" indent="-228600" algn="l" defTabSz="914400" rtl="0" eaLnBrk="0" fontAlgn="base" latinLnBrk="0" hangingPunct="0">
              <a:lnSpc>
                <a:spcPct val="100000"/>
              </a:lnSpc>
              <a:spcBef>
                <a:spcPct val="20000"/>
              </a:spcBef>
              <a:spcAft>
                <a:spcPct val="0"/>
              </a:spcAft>
              <a:buClrTx/>
              <a:buSzTx/>
              <a:buFontTx/>
              <a:buChar char="•"/>
              <a:tabLst/>
              <a:defRPr/>
            </a:pPr>
            <a:r>
              <a:rPr kumimoji="0" lang="en-US" altLang="zh-CN" sz="1600" b="0" i="0" u="none" strike="noStrike" kern="0" cap="none" spc="0" normalizeH="0" baseline="0" noProof="0" smtClean="0">
                <a:ln>
                  <a:noFill/>
                </a:ln>
                <a:solidFill>
                  <a:schemeClr val="tx1"/>
                </a:solidFill>
                <a:effectLst/>
                <a:uLnTx/>
                <a:uFillTx/>
                <a:latin typeface="Arial" charset="0"/>
                <a:ea typeface="宋体" pitchFamily="2" charset="-122"/>
                <a:cs typeface="+mn-cs"/>
              </a:rPr>
              <a:t>Based on similarity between</a:t>
            </a:r>
            <a:r>
              <a:rPr kumimoji="0" lang="zh-CN" altLang="en-US" sz="1600" b="0" i="0" u="none" strike="noStrike" kern="0" cap="none" spc="0" normalizeH="0" baseline="0" noProof="0" smtClean="0">
                <a:ln>
                  <a:noFill/>
                </a:ln>
                <a:solidFill>
                  <a:schemeClr val="tx1"/>
                </a:solidFill>
                <a:effectLst/>
                <a:uLnTx/>
                <a:uFillTx/>
                <a:latin typeface="Arial" charset="0"/>
                <a:ea typeface="宋体" pitchFamily="2" charset="-122"/>
                <a:cs typeface="+mn-cs"/>
              </a:rPr>
              <a:t> </a:t>
            </a:r>
            <a:r>
              <a:rPr kumimoji="0" lang="en-US" altLang="zh-CN" sz="1600" b="0" i="0" u="none" strike="noStrike" kern="0" cap="none" spc="0" normalizeH="0" baseline="0" noProof="0" smtClean="0">
                <a:ln>
                  <a:noFill/>
                </a:ln>
                <a:solidFill>
                  <a:schemeClr val="tx1"/>
                </a:solidFill>
                <a:effectLst/>
                <a:uLnTx/>
                <a:uFillTx/>
                <a:latin typeface="Arial" charset="0"/>
                <a:ea typeface="宋体" pitchFamily="2" charset="-122"/>
                <a:cs typeface="+mn-cs"/>
              </a:rPr>
              <a:t>authors’ publications</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kumimoji="0" lang="en-US" altLang="zh-CN" sz="2000" b="0" i="1" u="none" strike="noStrike" kern="0" cap="none" spc="0" normalizeH="0" baseline="0" noProof="0" smtClean="0">
                <a:ln>
                  <a:noFill/>
                </a:ln>
                <a:solidFill>
                  <a:schemeClr val="tx1"/>
                </a:solidFill>
                <a:effectLst/>
                <a:uLnTx/>
                <a:uFillTx/>
                <a:latin typeface="Arial" charset="0"/>
                <a:ea typeface="宋体" pitchFamily="2" charset="-122"/>
                <a:cs typeface="+mn-cs"/>
              </a:rPr>
              <a:t>Collaborative Filtering(CF)</a:t>
            </a:r>
          </a:p>
          <a:p>
            <a:pPr marL="1143000" marR="0" lvl="2" indent="-228600" algn="l" defTabSz="914400" rtl="0" eaLnBrk="0" fontAlgn="base" latinLnBrk="0" hangingPunct="0">
              <a:lnSpc>
                <a:spcPct val="100000"/>
              </a:lnSpc>
              <a:spcBef>
                <a:spcPct val="20000"/>
              </a:spcBef>
              <a:spcAft>
                <a:spcPct val="0"/>
              </a:spcAft>
              <a:buClrTx/>
              <a:buSzTx/>
              <a:buFontTx/>
              <a:buChar char="•"/>
              <a:tabLst/>
              <a:defRPr/>
            </a:pPr>
            <a:r>
              <a:rPr kumimoji="0" lang="en-US" altLang="zh-CN" sz="1600" b="0" i="0" u="none" strike="noStrike" kern="0" cap="none" spc="0" normalizeH="0" baseline="0" noProof="0" smtClean="0">
                <a:ln>
                  <a:noFill/>
                </a:ln>
                <a:solidFill>
                  <a:schemeClr val="tx1"/>
                </a:solidFill>
                <a:effectLst/>
                <a:uLnTx/>
                <a:uFillTx/>
                <a:latin typeface="Arial" charset="0"/>
                <a:ea typeface="宋体" pitchFamily="2" charset="-122"/>
                <a:cs typeface="+mn-cs"/>
              </a:rPr>
              <a:t>Leverage the existing collaborations to make the recommendation.</a:t>
            </a:r>
            <a:endParaRPr kumimoji="0" lang="zh-CN" altLang="en-US" sz="1600" b="0" i="0" u="none" strike="noStrike" kern="0" cap="none" spc="0" normalizeH="0" baseline="0" noProof="0" smtClean="0">
              <a:ln>
                <a:noFill/>
              </a:ln>
              <a:solidFill>
                <a:schemeClr val="tx1"/>
              </a:solidFill>
              <a:effectLst/>
              <a:uLnTx/>
              <a:uFillTx/>
              <a:latin typeface="Arial" charset="0"/>
              <a:ea typeface="宋体" pitchFamily="2" charset="-122"/>
              <a:cs typeface="+mn-cs"/>
            </a:endParaRP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kumimoji="0" lang="en-US" altLang="zh-CN" sz="2000" b="0" i="1" u="none" strike="noStrike" kern="0" cap="none" spc="0" normalizeH="0" baseline="0" noProof="0" smtClean="0">
                <a:ln>
                  <a:noFill/>
                </a:ln>
                <a:solidFill>
                  <a:schemeClr val="tx1"/>
                </a:solidFill>
                <a:effectLst/>
                <a:uLnTx/>
                <a:uFillTx/>
                <a:latin typeface="Arial" charset="0"/>
                <a:ea typeface="宋体" pitchFamily="2" charset="-122"/>
                <a:cs typeface="+mn-cs"/>
              </a:rPr>
              <a:t>Hybrid</a:t>
            </a:r>
            <a:endParaRPr kumimoji="0" lang="en-US" altLang="zh-CN" sz="2000" b="0" i="0" u="none" strike="noStrike" kern="0" cap="none" spc="0" normalizeH="0" baseline="0" noProof="0" smtClean="0">
              <a:ln>
                <a:noFill/>
              </a:ln>
              <a:solidFill>
                <a:schemeClr val="tx1"/>
              </a:solidFill>
              <a:effectLst/>
              <a:uLnTx/>
              <a:uFillTx/>
              <a:latin typeface="Arial" charset="0"/>
              <a:ea typeface="宋体" pitchFamily="2" charset="-122"/>
              <a:cs typeface="+mn-cs"/>
            </a:endParaRPr>
          </a:p>
          <a:p>
            <a:pPr marL="1143000" marR="0" lvl="2" indent="-228600" algn="l" defTabSz="914400" rtl="0" eaLnBrk="0" fontAlgn="base" latinLnBrk="0" hangingPunct="0">
              <a:lnSpc>
                <a:spcPct val="100000"/>
              </a:lnSpc>
              <a:spcBef>
                <a:spcPct val="20000"/>
              </a:spcBef>
              <a:spcAft>
                <a:spcPct val="0"/>
              </a:spcAft>
              <a:buClrTx/>
              <a:buSzTx/>
              <a:buFontTx/>
              <a:buChar char="•"/>
              <a:tabLst/>
              <a:defRPr/>
            </a:pPr>
            <a:r>
              <a:rPr kumimoji="0" lang="en-US" altLang="zh-CN" sz="1600" b="0" i="0" u="none" strike="noStrike" kern="0" cap="none" spc="0" normalizeH="0" baseline="0" noProof="0" smtClean="0">
                <a:ln>
                  <a:noFill/>
                </a:ln>
                <a:solidFill>
                  <a:schemeClr val="tx1"/>
                </a:solidFill>
                <a:effectLst/>
                <a:uLnTx/>
                <a:uFillTx/>
                <a:latin typeface="Arial" charset="0"/>
                <a:ea typeface="宋体" pitchFamily="2" charset="-122"/>
                <a:cs typeface="+mn-cs"/>
              </a:rPr>
              <a:t>Linear combination of the scores obtained</a:t>
            </a:r>
            <a:r>
              <a:rPr kumimoji="0" lang="zh-CN" altLang="en-US" sz="1600" b="0" i="0" u="none" strike="noStrike" kern="0" cap="none" spc="0" normalizeH="0" baseline="0" noProof="0" smtClean="0">
                <a:ln>
                  <a:noFill/>
                </a:ln>
                <a:solidFill>
                  <a:schemeClr val="tx1"/>
                </a:solidFill>
                <a:effectLst/>
                <a:uLnTx/>
                <a:uFillTx/>
                <a:latin typeface="Arial" charset="0"/>
                <a:ea typeface="宋体" pitchFamily="2" charset="-122"/>
                <a:cs typeface="+mn-cs"/>
              </a:rPr>
              <a:t> </a:t>
            </a:r>
            <a:r>
              <a:rPr kumimoji="0" lang="en-US" altLang="zh-CN" sz="1600" b="0" i="0" u="none" strike="noStrike" kern="0" cap="none" spc="0" normalizeH="0" baseline="0" noProof="0" smtClean="0">
                <a:ln>
                  <a:noFill/>
                </a:ln>
                <a:solidFill>
                  <a:schemeClr val="tx1"/>
                </a:solidFill>
                <a:effectLst/>
                <a:uLnTx/>
                <a:uFillTx/>
                <a:latin typeface="Arial" charset="0"/>
                <a:ea typeface="宋体" pitchFamily="2" charset="-122"/>
                <a:cs typeface="+mn-cs"/>
              </a:rPr>
              <a:t>by the Content and the CF methods.</a:t>
            </a:r>
            <a:endParaRPr kumimoji="0" lang="zh-CN" altLang="en-US" sz="1600" b="0" i="0" u="none" strike="noStrike" kern="0" cap="none" spc="0" normalizeH="0" baseline="0" noProof="0" smtClean="0">
              <a:ln>
                <a:noFill/>
              </a:ln>
              <a:solidFill>
                <a:schemeClr val="tx1"/>
              </a:solidFill>
              <a:effectLst/>
              <a:uLnTx/>
              <a:uFillTx/>
              <a:latin typeface="Arial" charset="0"/>
              <a:ea typeface="宋体" pitchFamily="2" charset="-122"/>
              <a:cs typeface="+mn-cs"/>
            </a:endParaRP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kumimoji="0" lang="en-US" altLang="zh-CN" sz="2000" b="0" i="1" u="none" strike="noStrike" kern="0" cap="none" spc="0" normalizeH="0" baseline="0" noProof="0" smtClean="0">
                <a:ln>
                  <a:noFill/>
                </a:ln>
                <a:solidFill>
                  <a:schemeClr val="tx1"/>
                </a:solidFill>
                <a:effectLst/>
                <a:uLnTx/>
                <a:uFillTx/>
                <a:latin typeface="Arial" charset="0"/>
                <a:ea typeface="宋体" pitchFamily="2" charset="-122"/>
                <a:cs typeface="+mn-cs"/>
              </a:rPr>
              <a:t>Katz</a:t>
            </a:r>
            <a:endParaRPr kumimoji="0" lang="en-US" altLang="zh-CN" sz="2800" b="0" i="0" u="none" strike="noStrike" kern="0" cap="none" spc="0" normalizeH="0" baseline="0" noProof="0" smtClean="0">
              <a:ln>
                <a:noFill/>
              </a:ln>
              <a:solidFill>
                <a:schemeClr val="tx1"/>
              </a:solidFill>
              <a:effectLst/>
              <a:uLnTx/>
              <a:uFillTx/>
              <a:latin typeface="Arial" charset="0"/>
              <a:ea typeface="宋体" pitchFamily="2" charset="-122"/>
              <a:cs typeface="+mn-cs"/>
            </a:endParaRPr>
          </a:p>
          <a:p>
            <a:pPr marL="1143000" marR="0" lvl="2" indent="-228600" algn="l" defTabSz="914400" rtl="0" eaLnBrk="0" fontAlgn="base" latinLnBrk="0" hangingPunct="0">
              <a:lnSpc>
                <a:spcPct val="100000"/>
              </a:lnSpc>
              <a:spcBef>
                <a:spcPct val="20000"/>
              </a:spcBef>
              <a:spcAft>
                <a:spcPct val="0"/>
              </a:spcAft>
              <a:buClrTx/>
              <a:buSzTx/>
              <a:buFontTx/>
              <a:buChar char="•"/>
              <a:tabLst/>
              <a:defRPr/>
            </a:pPr>
            <a:r>
              <a:rPr kumimoji="0" lang="en-US" altLang="zh-CN" sz="1600" b="0" i="0" u="none" strike="noStrike" kern="0" cap="none" spc="0" normalizeH="0" baseline="0" noProof="0" smtClean="0">
                <a:ln>
                  <a:noFill/>
                </a:ln>
                <a:solidFill>
                  <a:schemeClr val="tx1"/>
                </a:solidFill>
                <a:effectLst/>
                <a:uLnTx/>
                <a:uFillTx/>
                <a:latin typeface="Arial" charset="0"/>
                <a:ea typeface="宋体" pitchFamily="2" charset="-122"/>
                <a:cs typeface="+mn-cs"/>
              </a:rPr>
              <a:t>Best link predictor in</a:t>
            </a:r>
            <a:r>
              <a:rPr kumimoji="0" lang="zh-CN" altLang="en-US" sz="1600" b="0" i="0" u="none" strike="noStrike" kern="0" cap="none" spc="0" normalizeH="0" baseline="0" noProof="0" smtClean="0">
                <a:ln>
                  <a:noFill/>
                </a:ln>
                <a:solidFill>
                  <a:schemeClr val="tx1"/>
                </a:solidFill>
                <a:effectLst/>
                <a:uLnTx/>
                <a:uFillTx/>
                <a:latin typeface="Arial" charset="0"/>
                <a:ea typeface="宋体" pitchFamily="2" charset="-122"/>
                <a:cs typeface="+mn-cs"/>
              </a:rPr>
              <a:t> </a:t>
            </a:r>
            <a:r>
              <a:rPr kumimoji="0" lang="en-US" altLang="zh-CN" sz="1600" b="0" i="0" u="none" strike="noStrike" kern="0" cap="none" spc="0" normalizeH="0" baseline="0" noProof="0" smtClean="0">
                <a:ln>
                  <a:noFill/>
                </a:ln>
                <a:solidFill>
                  <a:schemeClr val="tx1"/>
                </a:solidFill>
                <a:effectLst/>
                <a:uLnTx/>
                <a:uFillTx/>
                <a:latin typeface="Arial" charset="0"/>
                <a:ea typeface="宋体" pitchFamily="2" charset="-122"/>
                <a:cs typeface="+mn-cs"/>
              </a:rPr>
              <a:t>link-prediction problem</a:t>
            </a:r>
            <a:r>
              <a:rPr kumimoji="0" lang="zh-CN" altLang="en-US" sz="1600" b="0" i="0" u="none" strike="noStrike" kern="0" cap="none" spc="0" normalizeH="0" baseline="0" noProof="0" smtClean="0">
                <a:ln>
                  <a:noFill/>
                </a:ln>
                <a:solidFill>
                  <a:schemeClr val="tx1"/>
                </a:solidFill>
                <a:effectLst/>
                <a:uLnTx/>
                <a:uFillTx/>
                <a:latin typeface="Arial" charset="0"/>
                <a:ea typeface="宋体" pitchFamily="2" charset="-122"/>
                <a:cs typeface="+mn-cs"/>
              </a:rPr>
              <a:t> </a:t>
            </a:r>
            <a:r>
              <a:rPr kumimoji="0" lang="en-US" altLang="zh-CN" sz="1600" b="0" i="0" u="none" strike="noStrike" kern="0" cap="none" spc="0" normalizeH="0" baseline="0" noProof="0" smtClean="0">
                <a:ln>
                  <a:noFill/>
                </a:ln>
                <a:solidFill>
                  <a:schemeClr val="tx1"/>
                </a:solidFill>
                <a:effectLst/>
                <a:uLnTx/>
                <a:uFillTx/>
                <a:latin typeface="Arial" charset="0"/>
                <a:ea typeface="宋体" pitchFamily="2" charset="-122"/>
                <a:cs typeface="+mn-cs"/>
              </a:rPr>
              <a:t>for social networks</a:t>
            </a:r>
            <a:endParaRPr kumimoji="0" lang="zh-CN" altLang="en-US" sz="1600" b="0" i="0" u="none" strike="noStrike" kern="0" cap="none" spc="0" normalizeH="0" baseline="0" noProof="0" smtClean="0">
              <a:ln>
                <a:noFill/>
              </a:ln>
              <a:solidFill>
                <a:schemeClr val="tx1"/>
              </a:solidFill>
              <a:effectLst/>
              <a:uLnTx/>
              <a:uFillTx/>
              <a:latin typeface="Arial" charset="0"/>
              <a:ea typeface="宋体" pitchFamily="2" charset="-122"/>
              <a:cs typeface="+mn-cs"/>
            </a:endParaRP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kumimoji="0" lang="en-US" altLang="zh-CN" sz="2000" b="0" i="1" u="none" strike="noStrike" kern="0" cap="none" spc="0" normalizeH="0" baseline="0" noProof="0" smtClean="0">
                <a:ln>
                  <a:noFill/>
                </a:ln>
                <a:solidFill>
                  <a:schemeClr val="tx1"/>
                </a:solidFill>
                <a:effectLst/>
                <a:uLnTx/>
                <a:uFillTx/>
                <a:latin typeface="Arial" charset="0"/>
                <a:ea typeface="宋体" pitchFamily="2" charset="-122"/>
                <a:cs typeface="+mn-cs"/>
              </a:rPr>
              <a:t>Author Matching(Author)</a:t>
            </a:r>
            <a:endParaRPr kumimoji="0" lang="en-US" altLang="zh-CN" sz="2000" b="0" i="0" u="none" strike="noStrike" kern="0" cap="none" spc="0" normalizeH="0" baseline="0" noProof="0" smtClean="0">
              <a:ln>
                <a:noFill/>
              </a:ln>
              <a:solidFill>
                <a:schemeClr val="tx1"/>
              </a:solidFill>
              <a:effectLst/>
              <a:uLnTx/>
              <a:uFillTx/>
              <a:latin typeface="Arial" charset="0"/>
              <a:ea typeface="宋体" pitchFamily="2" charset="-122"/>
              <a:cs typeface="+mn-cs"/>
            </a:endParaRPr>
          </a:p>
          <a:p>
            <a:pPr marL="1143000" marR="0" lvl="2" indent="-228600" algn="l" defTabSz="914400" rtl="0" eaLnBrk="0" fontAlgn="base" latinLnBrk="0" hangingPunct="0">
              <a:lnSpc>
                <a:spcPct val="100000"/>
              </a:lnSpc>
              <a:spcBef>
                <a:spcPct val="20000"/>
              </a:spcBef>
              <a:spcAft>
                <a:spcPct val="0"/>
              </a:spcAft>
              <a:buClrTx/>
              <a:buSzTx/>
              <a:buFontTx/>
              <a:buChar char="•"/>
              <a:tabLst/>
              <a:defRPr/>
            </a:pPr>
            <a:r>
              <a:rPr kumimoji="0" lang="en-US" altLang="zh-CN" sz="1600" b="0" i="0" u="none" strike="noStrike" kern="0" cap="none" spc="0" normalizeH="0" baseline="0" noProof="0" smtClean="0">
                <a:ln>
                  <a:noFill/>
                </a:ln>
                <a:solidFill>
                  <a:schemeClr val="tx1"/>
                </a:solidFill>
                <a:effectLst/>
                <a:uLnTx/>
                <a:uFillTx/>
                <a:latin typeface="Arial" charset="0"/>
                <a:ea typeface="宋体" pitchFamily="2" charset="-122"/>
                <a:cs typeface="+mn-cs"/>
              </a:rPr>
              <a:t>Based on the random walk with restart on the collaboration graph</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kumimoji="0" lang="en-US" altLang="zh-CN" sz="2000" b="0" i="1" u="none" strike="noStrike" kern="0" cap="none" spc="0" normalizeH="0" baseline="0" noProof="0" smtClean="0">
                <a:ln>
                  <a:noFill/>
                </a:ln>
                <a:solidFill>
                  <a:schemeClr val="tx1"/>
                </a:solidFill>
                <a:effectLst/>
                <a:uLnTx/>
                <a:uFillTx/>
                <a:latin typeface="Arial" charset="0"/>
                <a:ea typeface="宋体" pitchFamily="2" charset="-122"/>
                <a:cs typeface="+mn-cs"/>
              </a:rPr>
              <a:t>Topic Matching(Topic)</a:t>
            </a:r>
            <a:endParaRPr kumimoji="0" lang="en-US" altLang="zh-CN" sz="2000" b="0" i="0" u="none" strike="noStrike" kern="0" cap="none" spc="0" normalizeH="0" baseline="0" noProof="0" smtClean="0">
              <a:ln>
                <a:noFill/>
              </a:ln>
              <a:solidFill>
                <a:schemeClr val="tx1"/>
              </a:solidFill>
              <a:effectLst/>
              <a:uLnTx/>
              <a:uFillTx/>
              <a:latin typeface="Arial" charset="0"/>
              <a:ea typeface="宋体" pitchFamily="2" charset="-122"/>
              <a:cs typeface="+mn-cs"/>
            </a:endParaRPr>
          </a:p>
          <a:p>
            <a:pPr marL="1143000" marR="0" lvl="2" indent="-228600" algn="l" defTabSz="914400" rtl="0" eaLnBrk="0" fontAlgn="base" latinLnBrk="0" hangingPunct="0">
              <a:lnSpc>
                <a:spcPct val="100000"/>
              </a:lnSpc>
              <a:spcBef>
                <a:spcPct val="20000"/>
              </a:spcBef>
              <a:spcAft>
                <a:spcPct val="0"/>
              </a:spcAft>
              <a:buClrTx/>
              <a:buSzTx/>
              <a:buFontTx/>
              <a:buChar char="•"/>
              <a:tabLst/>
              <a:defRPr/>
            </a:pPr>
            <a:r>
              <a:rPr kumimoji="0" lang="en-US" altLang="zh-CN" sz="1600" b="0" i="0" u="none" strike="noStrike" kern="0" cap="none" spc="0" normalizeH="0" baseline="0" noProof="0" smtClean="0">
                <a:ln>
                  <a:noFill/>
                </a:ln>
                <a:solidFill>
                  <a:schemeClr val="tx1"/>
                </a:solidFill>
                <a:effectLst/>
                <a:uLnTx/>
                <a:uFillTx/>
                <a:latin typeface="Arial" charset="0"/>
                <a:ea typeface="宋体" pitchFamily="2" charset="-122"/>
                <a:cs typeface="+mn-cs"/>
              </a:rPr>
              <a:t>Combining</a:t>
            </a:r>
            <a:r>
              <a:rPr kumimoji="0" lang="zh-CN" altLang="en-US" sz="1600" b="0" i="0" u="none" strike="noStrike" kern="0" cap="none" spc="0" normalizeH="0" baseline="0" noProof="0" smtClean="0">
                <a:ln>
                  <a:noFill/>
                </a:ln>
                <a:solidFill>
                  <a:schemeClr val="tx1"/>
                </a:solidFill>
                <a:effectLst/>
                <a:uLnTx/>
                <a:uFillTx/>
                <a:latin typeface="Arial" charset="0"/>
                <a:ea typeface="宋体" pitchFamily="2" charset="-122"/>
                <a:cs typeface="+mn-cs"/>
              </a:rPr>
              <a:t> </a:t>
            </a:r>
            <a:r>
              <a:rPr kumimoji="0" lang="en-US" altLang="zh-CN" sz="1600" b="0" i="0" u="none" strike="noStrike" kern="0" cap="none" spc="0" normalizeH="0" baseline="0" noProof="0" smtClean="0">
                <a:ln>
                  <a:noFill/>
                </a:ln>
                <a:solidFill>
                  <a:schemeClr val="tx1"/>
                </a:solidFill>
                <a:effectLst/>
                <a:uLnTx/>
                <a:uFillTx/>
                <a:latin typeface="Arial" charset="0"/>
                <a:ea typeface="宋体" pitchFamily="2" charset="-122"/>
                <a:cs typeface="+mn-cs"/>
              </a:rPr>
              <a:t>the extracted topics into the random walking algorithm</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endParaRPr kumimoji="0" lang="en-US" altLang="zh-CN" sz="3200" b="0" i="0" u="none" strike="noStrike" kern="0" cap="none" spc="0" normalizeH="0" baseline="0" noProof="0" smtClean="0">
              <a:ln>
                <a:noFill/>
              </a:ln>
              <a:solidFill>
                <a:schemeClr val="tx1"/>
              </a:solidFill>
              <a:effectLst/>
              <a:uLnTx/>
              <a:uFillTx/>
              <a:latin typeface="Arial" charset="0"/>
              <a:ea typeface="宋体" pitchFamily="2" charset="-122"/>
              <a:cs typeface="+mn-cs"/>
            </a:endParaRPr>
          </a:p>
          <a:p>
            <a:endParaRPr lang="zh-CN" altLang="en-US"/>
          </a:p>
        </p:txBody>
      </p:sp>
      <p:sp>
        <p:nvSpPr>
          <p:cNvPr id="4" name="灯片编号占位符 3"/>
          <p:cNvSpPr>
            <a:spLocks noGrp="1"/>
          </p:cNvSpPr>
          <p:nvPr>
            <p:ph type="sldNum" sz="quarter" idx="10"/>
          </p:nvPr>
        </p:nvSpPr>
        <p:spPr/>
        <p:txBody>
          <a:bodyPr/>
          <a:lstStyle/>
          <a:p>
            <a:pPr>
              <a:defRPr/>
            </a:pPr>
            <a:fld id="{D2E79F43-6908-4B1A-A9AD-43D028E4EDC1}" type="slidenum">
              <a:rPr lang="en-US" altLang="zh-CN" smtClean="0"/>
              <a:pPr>
                <a:defRPr/>
              </a:pPr>
              <a:t>145</a:t>
            </a:fld>
            <a:endParaRPr lang="en-US" altLang="zh-CN"/>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make it more clear.</a:t>
            </a:r>
            <a:endParaRPr lang="en-US" dirty="0"/>
          </a:p>
        </p:txBody>
      </p:sp>
      <p:sp>
        <p:nvSpPr>
          <p:cNvPr id="4" name="Slide Number Placeholder 3"/>
          <p:cNvSpPr>
            <a:spLocks noGrp="1"/>
          </p:cNvSpPr>
          <p:nvPr>
            <p:ph type="sldNum" sz="quarter" idx="10"/>
          </p:nvPr>
        </p:nvSpPr>
        <p:spPr/>
        <p:txBody>
          <a:bodyPr/>
          <a:lstStyle/>
          <a:p>
            <a:pPr>
              <a:defRPr/>
            </a:pPr>
            <a:fld id="{D2E79F43-6908-4B1A-A9AD-43D028E4EDC1}" type="slidenum">
              <a:rPr lang="en-US" altLang="zh-CN" smtClean="0"/>
              <a:pPr>
                <a:defRPr/>
              </a:pPr>
              <a:t>7</a:t>
            </a:fld>
            <a:endParaRPr lang="en-US" altLang="zh-CN"/>
          </a:p>
        </p:txBody>
      </p:sp>
    </p:spTree>
    <p:extLst>
      <p:ext uri="{BB962C8B-B14F-4D97-AF65-F5344CB8AC3E}">
        <p14:creationId xmlns:p14="http://schemas.microsoft.com/office/powerpoint/2010/main" val="55994322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Arial" charset="0"/>
              <a:ea typeface="宋体" pitchFamily="2" charset="-122"/>
              <a:cs typeface="+mn-cs"/>
            </a:endParaRPr>
          </a:p>
        </p:txBody>
      </p:sp>
      <p:sp>
        <p:nvSpPr>
          <p:cNvPr id="4" name="Slide Number Placeholder 3"/>
          <p:cNvSpPr>
            <a:spLocks noGrp="1"/>
          </p:cNvSpPr>
          <p:nvPr>
            <p:ph type="sldNum" sz="quarter" idx="10"/>
          </p:nvPr>
        </p:nvSpPr>
        <p:spPr/>
        <p:txBody>
          <a:bodyPr/>
          <a:lstStyle/>
          <a:p>
            <a:pPr>
              <a:defRPr/>
            </a:pPr>
            <a:fld id="{0FADB17D-DD6F-4237-8AC3-0F37A434A05F}" type="slidenum">
              <a:rPr lang="en-US" altLang="zh-CN" smtClean="0"/>
              <a:pPr>
                <a:defRPr/>
              </a:pPr>
              <a:t>149</a:t>
            </a:fld>
            <a:endParaRPr lang="en-US" altLang="zh-CN"/>
          </a:p>
        </p:txBody>
      </p:sp>
    </p:spTree>
    <p:extLst>
      <p:ext uri="{BB962C8B-B14F-4D97-AF65-F5344CB8AC3E}">
        <p14:creationId xmlns:p14="http://schemas.microsoft.com/office/powerpoint/2010/main" val="164266181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幻灯片图像占位符 1"/>
          <p:cNvSpPr>
            <a:spLocks noGrp="1" noRot="1" noChangeAspect="1" noTextEdit="1"/>
          </p:cNvSpPr>
          <p:nvPr>
            <p:ph type="sldImg"/>
          </p:nvPr>
        </p:nvSpPr>
        <p:spPr>
          <a:xfrm>
            <a:off x="779463" y="766763"/>
            <a:ext cx="5543550" cy="3838575"/>
          </a:xfrm>
          <a:ln/>
        </p:spPr>
      </p:sp>
      <p:sp>
        <p:nvSpPr>
          <p:cNvPr id="54275" name="备注占位符 2"/>
          <p:cNvSpPr>
            <a:spLocks noGrp="1"/>
          </p:cNvSpPr>
          <p:nvPr>
            <p:ph type="body" idx="1"/>
          </p:nvPr>
        </p:nvSpPr>
        <p:spPr>
          <a:noFill/>
          <a:ln/>
        </p:spPr>
        <p:txBody>
          <a:bodyPr/>
          <a:lstStyle/>
          <a:p>
            <a:endParaRPr lang="zh-CN" altLang="en-US" dirty="0" smtClean="0"/>
          </a:p>
        </p:txBody>
      </p:sp>
      <p:sp>
        <p:nvSpPr>
          <p:cNvPr id="54276" name="灯片编号占位符 3"/>
          <p:cNvSpPr>
            <a:spLocks noGrp="1"/>
          </p:cNvSpPr>
          <p:nvPr>
            <p:ph type="sldNum" sz="quarter" idx="5"/>
          </p:nvPr>
        </p:nvSpPr>
        <p:spPr>
          <a:noFill/>
        </p:spPr>
        <p:txBody>
          <a:bodyPr/>
          <a:lstStyle/>
          <a:p>
            <a:fld id="{45DD9DFD-2950-42BC-B1F5-2B0705D0D725}" type="slidenum">
              <a:rPr lang="en-US" altLang="zh-CN" smtClean="0"/>
              <a:pPr/>
              <a:t>155</a:t>
            </a:fld>
            <a:endParaRPr lang="en-US" altLang="zh-CN" smtClean="0"/>
          </a:p>
        </p:txBody>
      </p:sp>
    </p:spTree>
    <p:extLst>
      <p:ext uri="{BB962C8B-B14F-4D97-AF65-F5344CB8AC3E}">
        <p14:creationId xmlns:p14="http://schemas.microsoft.com/office/powerpoint/2010/main" val="75779088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en-US" altLang="zh-CN" dirty="0" smtClean="0"/>
              <a:t>I do not think you</a:t>
            </a:r>
            <a:r>
              <a:rPr lang="en-US" altLang="zh-CN" baseline="0" dirty="0" smtClean="0"/>
              <a:t> want to talk about that you went to a bar in last weekend with your family network or your business network.</a:t>
            </a:r>
            <a:endParaRPr lang="zh-CN" altLang="en-US" dirty="0"/>
          </a:p>
        </p:txBody>
      </p:sp>
      <p:sp>
        <p:nvSpPr>
          <p:cNvPr id="4" name="灯片编号占位符 3"/>
          <p:cNvSpPr>
            <a:spLocks noGrp="1"/>
          </p:cNvSpPr>
          <p:nvPr>
            <p:ph type="sldNum" sz="quarter" idx="10"/>
          </p:nvPr>
        </p:nvSpPr>
        <p:spPr/>
        <p:txBody>
          <a:bodyPr/>
          <a:lstStyle/>
          <a:p>
            <a:pPr>
              <a:defRPr/>
            </a:pPr>
            <a:fld id="{A3804948-14D2-43DA-B3DB-CF1972FFF4B7}" type="slidenum">
              <a:rPr lang="en-US" altLang="zh-CN" smtClean="0"/>
              <a:pPr>
                <a:defRPr/>
              </a:pPr>
              <a:t>156</a:t>
            </a:fld>
            <a:endParaRPr lang="en-US" altLang="zh-CN"/>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pPr>
              <a:defRPr/>
            </a:pPr>
            <a:fld id="{A3804948-14D2-43DA-B3DB-CF1972FFF4B7}" type="slidenum">
              <a:rPr lang="en-US" altLang="zh-CN" smtClean="0"/>
              <a:pPr>
                <a:defRPr/>
              </a:pPr>
              <a:t>159</a:t>
            </a:fld>
            <a:endParaRPr lang="en-US" altLang="zh-CN"/>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幻灯片图像占位符 1"/>
          <p:cNvSpPr>
            <a:spLocks noGrp="1" noRot="1" noChangeAspect="1" noTextEdit="1"/>
          </p:cNvSpPr>
          <p:nvPr>
            <p:ph type="sldImg"/>
          </p:nvPr>
        </p:nvSpPr>
        <p:spPr>
          <a:ln/>
        </p:spPr>
      </p:sp>
      <p:sp>
        <p:nvSpPr>
          <p:cNvPr id="54274" name="备注占位符 2"/>
          <p:cNvSpPr>
            <a:spLocks noGrp="1"/>
          </p:cNvSpPr>
          <p:nvPr>
            <p:ph type="body" idx="1"/>
          </p:nvPr>
        </p:nvSpPr>
        <p:spPr>
          <a:noFill/>
          <a:ln/>
        </p:spPr>
        <p:txBody>
          <a:bodyPr/>
          <a:lstStyle/>
          <a:p>
            <a:pPr eaLnBrk="1" hangingPunct="1"/>
            <a:r>
              <a:rPr lang="en-US" smtClean="0"/>
              <a:t>Indeed, one survey of mobile phone users in Europe shows that only 16% of users have created contact groups on their mobile phones. One reason is that users do not take the time to do it; and the other reason is that the users do not know how to circle their friends—in real life, people’s social circles is very dynamic and many circles overlap with each other. [</a:t>
            </a:r>
            <a:r>
              <a:rPr lang="zh-CN" altLang="en-US" smtClean="0"/>
              <a:t>慢</a:t>
            </a:r>
            <a:r>
              <a:rPr lang="en-US" smtClean="0"/>
              <a:t>] Your enemies of yesterday may become your friends tomorrow.</a:t>
            </a:r>
          </a:p>
          <a:p>
            <a:pPr eaLnBrk="1" hangingPunct="1"/>
            <a:r>
              <a:rPr lang="en-US" smtClean="0"/>
              <a:t>[Click] So the fact is, our online social network is still black and white.</a:t>
            </a:r>
          </a:p>
          <a:p>
            <a:pPr eaLnBrk="1" hangingPunct="1"/>
            <a:endParaRPr lang="en-US" smtClean="0"/>
          </a:p>
        </p:txBody>
      </p:sp>
      <p:sp>
        <p:nvSpPr>
          <p:cNvPr id="54275" name="灯片编号占位符 3"/>
          <p:cNvSpPr txBox="1">
            <a:spLocks noGrp="1"/>
          </p:cNvSpPr>
          <p:nvPr/>
        </p:nvSpPr>
        <p:spPr bwMode="auto">
          <a:xfrm>
            <a:off x="3850443" y="9430091"/>
            <a:ext cx="2945659" cy="496411"/>
          </a:xfrm>
          <a:prstGeom prst="rect">
            <a:avLst/>
          </a:prstGeom>
          <a:noFill/>
          <a:ln w="9525">
            <a:noFill/>
            <a:miter lim="800000"/>
            <a:headEnd/>
            <a:tailEnd/>
          </a:ln>
        </p:spPr>
        <p:txBody>
          <a:bodyPr anchor="b"/>
          <a:lstStyle/>
          <a:p>
            <a:pPr algn="r"/>
            <a:fld id="{A9E47CB7-62C7-4DF4-A790-52C6742DED3D}" type="slidenum">
              <a:rPr lang="en-US" altLang="zh-CN" sz="1200"/>
              <a:pPr algn="r"/>
              <a:t>160</a:t>
            </a:fld>
            <a:endParaRPr lang="en-US" altLang="zh-CN" sz="120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幻灯片图像占位符 1"/>
          <p:cNvSpPr>
            <a:spLocks noGrp="1" noRot="1" noChangeAspect="1" noTextEdit="1"/>
          </p:cNvSpPr>
          <p:nvPr>
            <p:ph type="sldImg"/>
          </p:nvPr>
        </p:nvSpPr>
        <p:spPr>
          <a:ln/>
        </p:spPr>
      </p:sp>
      <p:sp>
        <p:nvSpPr>
          <p:cNvPr id="56322" name="备注占位符 2"/>
          <p:cNvSpPr>
            <a:spLocks noGrp="1"/>
          </p:cNvSpPr>
          <p:nvPr>
            <p:ph type="body" idx="1"/>
          </p:nvPr>
        </p:nvSpPr>
        <p:spPr>
          <a:noFill/>
          <a:ln/>
        </p:spPr>
        <p:txBody>
          <a:bodyPr/>
          <a:lstStyle/>
          <a:p>
            <a:pPr eaLnBrk="1" hangingPunct="1"/>
            <a:r>
              <a:rPr lang="en-US" dirty="0" smtClean="0"/>
              <a:t>Indeed, one survey of mobile phone users in Europe shows that only 16% of users have created contact groups on their mobile phones. One reason is that users do not take the time to do it; and the other reason is that the users do not know how to circle their friends—in real life, people’s social circles is very dynamic and many circles overlap with each other. [</a:t>
            </a:r>
            <a:r>
              <a:rPr lang="zh-CN" altLang="en-US" dirty="0" smtClean="0"/>
              <a:t>慢</a:t>
            </a:r>
            <a:r>
              <a:rPr lang="en-US" dirty="0" smtClean="0"/>
              <a:t>] Your enemies of yesterday may become your friends tomorrow.</a:t>
            </a:r>
          </a:p>
          <a:p>
            <a:pPr eaLnBrk="1" hangingPunct="1"/>
            <a:r>
              <a:rPr lang="en-US" dirty="0" smtClean="0"/>
              <a:t>[Click] So the fact is, our online social network is still black and white.</a:t>
            </a:r>
          </a:p>
          <a:p>
            <a:pPr eaLnBrk="1" hangingPunct="1"/>
            <a:endParaRPr lang="en-US" dirty="0" smtClean="0"/>
          </a:p>
        </p:txBody>
      </p:sp>
      <p:sp>
        <p:nvSpPr>
          <p:cNvPr id="56323" name="灯片编号占位符 3"/>
          <p:cNvSpPr txBox="1">
            <a:spLocks noGrp="1"/>
          </p:cNvSpPr>
          <p:nvPr/>
        </p:nvSpPr>
        <p:spPr bwMode="auto">
          <a:xfrm>
            <a:off x="3850443" y="9430091"/>
            <a:ext cx="2945659" cy="496411"/>
          </a:xfrm>
          <a:prstGeom prst="rect">
            <a:avLst/>
          </a:prstGeom>
          <a:noFill/>
          <a:ln w="9525">
            <a:noFill/>
            <a:miter lim="800000"/>
            <a:headEnd/>
            <a:tailEnd/>
          </a:ln>
        </p:spPr>
        <p:txBody>
          <a:bodyPr anchor="b"/>
          <a:lstStyle/>
          <a:p>
            <a:pPr algn="r"/>
            <a:fld id="{453DB409-FA2F-4B15-8541-52EAD98177D6}" type="slidenum">
              <a:rPr lang="en-US" altLang="zh-CN" sz="1200"/>
              <a:pPr algn="r"/>
              <a:t>161</a:t>
            </a:fld>
            <a:endParaRPr lang="en-US" altLang="zh-CN" sz="120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E87BB21-9074-41DF-B222-19B3C74AB354}" type="slidenum">
              <a:rPr lang="en-US" smtClean="0"/>
              <a:pPr/>
              <a:t>162</a:t>
            </a:fld>
            <a:endParaRPr 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E87BB21-9074-41DF-B222-19B3C74AB354}" type="slidenum">
              <a:rPr lang="en-US" smtClean="0"/>
              <a:pPr/>
              <a:t>163</a:t>
            </a:fld>
            <a:endParaRPr 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幻灯片图像占位符 1"/>
          <p:cNvSpPr>
            <a:spLocks noGrp="1" noRot="1" noChangeAspect="1" noTextEdit="1"/>
          </p:cNvSpPr>
          <p:nvPr>
            <p:ph type="sldImg"/>
          </p:nvPr>
        </p:nvSpPr>
        <p:spPr>
          <a:ln/>
        </p:spPr>
      </p:sp>
      <p:sp>
        <p:nvSpPr>
          <p:cNvPr id="60418" name="备注占位符 2"/>
          <p:cNvSpPr>
            <a:spLocks noGrp="1"/>
          </p:cNvSpPr>
          <p:nvPr>
            <p:ph type="body" idx="1"/>
          </p:nvPr>
        </p:nvSpPr>
        <p:spPr>
          <a:noFill/>
          <a:ln/>
        </p:spPr>
        <p:txBody>
          <a:bodyPr/>
          <a:lstStyle/>
          <a:p>
            <a:pPr eaLnBrk="1" hangingPunct="1"/>
            <a:r>
              <a:rPr lang="en-US" smtClean="0"/>
              <a:t>Indeed, one survey of mobile phone users in Europe shows that only 16% of users have created contact groups on their mobile phones. One reason is that users do not take the time to do it; and the other reason is that the users do not know how to circle their friends—in real life, people’s social circles is very dynamic and many circles overlap with each other. [</a:t>
            </a:r>
            <a:r>
              <a:rPr lang="zh-CN" altLang="en-US" smtClean="0"/>
              <a:t>慢</a:t>
            </a:r>
            <a:r>
              <a:rPr lang="en-US" smtClean="0"/>
              <a:t>] Your enemies of yesterday may become your friends tomorrow.</a:t>
            </a:r>
          </a:p>
          <a:p>
            <a:pPr eaLnBrk="1" hangingPunct="1"/>
            <a:r>
              <a:rPr lang="en-US" smtClean="0"/>
              <a:t>[Click] So the fact is, our online social network is still black and white.</a:t>
            </a:r>
          </a:p>
          <a:p>
            <a:pPr eaLnBrk="1" hangingPunct="1"/>
            <a:endParaRPr lang="en-US" smtClean="0"/>
          </a:p>
        </p:txBody>
      </p:sp>
      <p:sp>
        <p:nvSpPr>
          <p:cNvPr id="60419" name="灯片编号占位符 3"/>
          <p:cNvSpPr txBox="1">
            <a:spLocks noGrp="1"/>
          </p:cNvSpPr>
          <p:nvPr/>
        </p:nvSpPr>
        <p:spPr bwMode="auto">
          <a:xfrm>
            <a:off x="3850443" y="9430091"/>
            <a:ext cx="2945659" cy="496411"/>
          </a:xfrm>
          <a:prstGeom prst="rect">
            <a:avLst/>
          </a:prstGeom>
          <a:noFill/>
          <a:ln w="9525">
            <a:noFill/>
            <a:miter lim="800000"/>
            <a:headEnd/>
            <a:tailEnd/>
          </a:ln>
        </p:spPr>
        <p:txBody>
          <a:bodyPr anchor="b"/>
          <a:lstStyle/>
          <a:p>
            <a:pPr algn="r"/>
            <a:fld id="{80FAD499-3EE8-42C0-B4EC-EE660B1C7E37}" type="slidenum">
              <a:rPr lang="en-US" altLang="zh-CN" sz="1200"/>
              <a:pPr algn="r"/>
              <a:t>164</a:t>
            </a:fld>
            <a:endParaRPr lang="en-US" altLang="zh-CN" sz="120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E87BB21-9074-41DF-B222-19B3C74AB354}" type="slidenum">
              <a:rPr lang="en-US" smtClean="0"/>
              <a:pPr/>
              <a:t>165</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a:t>
            </a:r>
            <a:r>
              <a:rPr lang="en-US" baseline="0" dirty="0" smtClean="0"/>
              <a:t> the past ten years, people have been working on ontology engineering, like create ontologies, mapping ontologies, versioning ontologies and reasoning ontologies, and also working on ontology storage. These works have created building blocks for semantic web and the goal is to totally change the Web into web semantics. </a:t>
            </a:r>
            <a:endParaRPr lang="en-US" dirty="0"/>
          </a:p>
        </p:txBody>
      </p:sp>
      <p:sp>
        <p:nvSpPr>
          <p:cNvPr id="4" name="Slide Number Placeholder 3"/>
          <p:cNvSpPr>
            <a:spLocks noGrp="1"/>
          </p:cNvSpPr>
          <p:nvPr>
            <p:ph type="sldNum" sz="quarter" idx="10"/>
          </p:nvPr>
        </p:nvSpPr>
        <p:spPr/>
        <p:txBody>
          <a:bodyPr/>
          <a:lstStyle/>
          <a:p>
            <a:fld id="{D34970A1-3F9F-490F-85E4-7326BB190D5A}" type="slidenum">
              <a:rPr lang="en-US" smtClean="0"/>
              <a:pPr/>
              <a:t>9</a:t>
            </a:fld>
            <a:endParaRPr 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zh-CN" altLang="en-US" dirty="0" smtClean="0"/>
              <a:t>开发了研究者社会网络分析与挖掘系统</a:t>
            </a:r>
            <a:r>
              <a:rPr lang="en-US" altLang="zh-CN" dirty="0" err="1" smtClean="0"/>
              <a:t>Arnetminer</a:t>
            </a:r>
            <a:endParaRPr lang="en-US" dirty="0"/>
          </a:p>
        </p:txBody>
      </p:sp>
      <p:sp>
        <p:nvSpPr>
          <p:cNvPr id="4" name="灯片编号占位符 3"/>
          <p:cNvSpPr>
            <a:spLocks noGrp="1"/>
          </p:cNvSpPr>
          <p:nvPr>
            <p:ph type="sldNum" sz="quarter" idx="10"/>
          </p:nvPr>
        </p:nvSpPr>
        <p:spPr/>
        <p:txBody>
          <a:bodyPr/>
          <a:lstStyle/>
          <a:p>
            <a:pPr>
              <a:defRPr/>
            </a:pPr>
            <a:fld id="{D2E79F43-6908-4B1A-A9AD-43D028E4EDC1}" type="slidenum">
              <a:rPr lang="en-US" altLang="zh-CN" smtClean="0"/>
              <a:pPr>
                <a:defRPr/>
              </a:pPr>
              <a:t>167</a:t>
            </a:fld>
            <a:endParaRPr lang="en-US" altLang="zh-CN"/>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pPr>
              <a:defRPr/>
            </a:pPr>
            <a:fld id="{2AED256B-D2C5-4367-863D-A027DA51FC41}" type="slidenum">
              <a:rPr lang="en-US" altLang="zh-CN" smtClean="0"/>
              <a:pPr>
                <a:defRPr/>
              </a:pPr>
              <a:t>169</a:t>
            </a:fld>
            <a:endParaRPr lang="en-US" altLang="zh-CN"/>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en-US" dirty="0"/>
          </a:p>
        </p:txBody>
      </p:sp>
      <p:sp>
        <p:nvSpPr>
          <p:cNvPr id="4" name="灯片编号占位符 3"/>
          <p:cNvSpPr>
            <a:spLocks noGrp="1"/>
          </p:cNvSpPr>
          <p:nvPr>
            <p:ph type="sldNum" sz="quarter" idx="10"/>
          </p:nvPr>
        </p:nvSpPr>
        <p:spPr/>
        <p:txBody>
          <a:bodyPr/>
          <a:lstStyle/>
          <a:p>
            <a:pPr>
              <a:defRPr/>
            </a:pPr>
            <a:fld id="{D2E79F43-6908-4B1A-A9AD-43D028E4EDC1}" type="slidenum">
              <a:rPr lang="en-US" altLang="zh-CN" smtClean="0"/>
              <a:pPr>
                <a:defRPr/>
              </a:pPr>
              <a:t>176</a:t>
            </a:fld>
            <a:endParaRPr lang="en-US" altLang="zh-CN"/>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幻灯片图像占位符 1"/>
          <p:cNvSpPr>
            <a:spLocks noGrp="1" noRot="1" noChangeAspect="1" noTextEdit="1"/>
          </p:cNvSpPr>
          <p:nvPr>
            <p:ph type="sldImg"/>
          </p:nvPr>
        </p:nvSpPr>
        <p:spPr>
          <a:ln/>
        </p:spPr>
      </p:sp>
      <p:sp>
        <p:nvSpPr>
          <p:cNvPr id="67587" name="备注占位符 2"/>
          <p:cNvSpPr>
            <a:spLocks noGrp="1"/>
          </p:cNvSpPr>
          <p:nvPr>
            <p:ph type="body" idx="1"/>
          </p:nvPr>
        </p:nvSpPr>
        <p:spPr>
          <a:noFill/>
          <a:ln/>
        </p:spPr>
        <p:txBody>
          <a:bodyPr/>
          <a:lstStyle/>
          <a:p>
            <a:r>
              <a:rPr lang="zh-CN" altLang="en-US" smtClean="0">
                <a:ea typeface="宋体" charset="-122"/>
              </a:rPr>
              <a:t>截止目前，</a:t>
            </a:r>
            <a:r>
              <a:rPr lang="en-US" altLang="zh-CN" smtClean="0">
                <a:ea typeface="宋体" charset="-122"/>
              </a:rPr>
              <a:t>Arnetminer</a:t>
            </a:r>
            <a:r>
              <a:rPr lang="zh-CN" altLang="en-US" smtClean="0">
                <a:ea typeface="宋体" charset="-122"/>
              </a:rPr>
              <a:t>系统已有来自</a:t>
            </a:r>
            <a:r>
              <a:rPr lang="en-US" altLang="zh-CN" smtClean="0">
                <a:ea typeface="宋体" charset="-122"/>
              </a:rPr>
              <a:t>200</a:t>
            </a:r>
            <a:r>
              <a:rPr lang="zh-CN" altLang="en-US" smtClean="0">
                <a:ea typeface="宋体" charset="-122"/>
              </a:rPr>
              <a:t>个国家和地区</a:t>
            </a:r>
            <a:r>
              <a:rPr lang="en-US" altLang="zh-CN" smtClean="0">
                <a:ea typeface="宋体" charset="-122"/>
              </a:rPr>
              <a:t>277</a:t>
            </a:r>
            <a:r>
              <a:rPr lang="zh-CN" altLang="en-US" smtClean="0">
                <a:ea typeface="宋体" charset="-122"/>
              </a:rPr>
              <a:t>万独立</a:t>
            </a:r>
            <a:r>
              <a:rPr lang="en-US" altLang="zh-CN" smtClean="0">
                <a:ea typeface="宋体" charset="-122"/>
              </a:rPr>
              <a:t>IP</a:t>
            </a:r>
            <a:r>
              <a:rPr lang="zh-CN" altLang="en-US" smtClean="0">
                <a:ea typeface="宋体" charset="-122"/>
              </a:rPr>
              <a:t>的访问，</a:t>
            </a:r>
            <a:r>
              <a:rPr lang="zh-CN" altLang="zh-CN" smtClean="0">
                <a:ea typeface="宋体" charset="-122"/>
              </a:rPr>
              <a:t>这里列出了访问量前</a:t>
            </a:r>
            <a:r>
              <a:rPr lang="en-US" altLang="zh-CN" smtClean="0">
                <a:ea typeface="宋体" charset="-122"/>
              </a:rPr>
              <a:t>10</a:t>
            </a:r>
            <a:r>
              <a:rPr lang="zh-CN" altLang="zh-CN" smtClean="0">
                <a:ea typeface="宋体" charset="-122"/>
              </a:rPr>
              <a:t>的国家</a:t>
            </a:r>
            <a:r>
              <a:rPr lang="zh-CN" altLang="en-US" smtClean="0">
                <a:ea typeface="宋体" charset="-122"/>
              </a:rPr>
              <a:t>。</a:t>
            </a:r>
          </a:p>
        </p:txBody>
      </p:sp>
      <p:sp>
        <p:nvSpPr>
          <p:cNvPr id="67588" name="灯片编号占位符 3"/>
          <p:cNvSpPr>
            <a:spLocks noGrp="1"/>
          </p:cNvSpPr>
          <p:nvPr>
            <p:ph type="sldNum" sz="quarter" idx="5"/>
          </p:nvPr>
        </p:nvSpPr>
        <p:spPr>
          <a:noFill/>
        </p:spPr>
        <p:txBody>
          <a:bodyPr/>
          <a:lstStyle/>
          <a:p>
            <a:fld id="{B79F4799-975D-4FDE-89F4-D5ADEF4A368F}" type="slidenum">
              <a:rPr lang="en-US" altLang="zh-CN" smtClean="0">
                <a:ea typeface="宋体" charset="-122"/>
              </a:rPr>
              <a:pPr/>
              <a:t>178</a:t>
            </a:fld>
            <a:endParaRPr lang="en-US" altLang="zh-CN" smtClean="0">
              <a:ea typeface="宋体" charset="-122"/>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幻灯片图像占位符 1"/>
          <p:cNvSpPr>
            <a:spLocks noGrp="1" noRot="1" noChangeAspect="1" noTextEdit="1"/>
          </p:cNvSpPr>
          <p:nvPr>
            <p:ph type="sldImg"/>
          </p:nvPr>
        </p:nvSpPr>
        <p:spPr>
          <a:ln/>
        </p:spPr>
      </p:sp>
      <p:sp>
        <p:nvSpPr>
          <p:cNvPr id="67587" name="备注占位符 2"/>
          <p:cNvSpPr>
            <a:spLocks noGrp="1"/>
          </p:cNvSpPr>
          <p:nvPr>
            <p:ph type="body" idx="1"/>
          </p:nvPr>
        </p:nvSpPr>
        <p:spPr>
          <a:noFill/>
          <a:ln/>
        </p:spPr>
        <p:txBody>
          <a:bodyPr/>
          <a:lstStyle/>
          <a:p>
            <a:r>
              <a:rPr lang="zh-CN" altLang="en-US" smtClean="0">
                <a:ea typeface="宋体" charset="-122"/>
              </a:rPr>
              <a:t>截止目前，</a:t>
            </a:r>
            <a:r>
              <a:rPr lang="en-US" altLang="zh-CN" smtClean="0">
                <a:ea typeface="宋体" charset="-122"/>
              </a:rPr>
              <a:t>Arnetminer</a:t>
            </a:r>
            <a:r>
              <a:rPr lang="zh-CN" altLang="en-US" smtClean="0">
                <a:ea typeface="宋体" charset="-122"/>
              </a:rPr>
              <a:t>系统已有来自</a:t>
            </a:r>
            <a:r>
              <a:rPr lang="en-US" altLang="zh-CN" smtClean="0">
                <a:ea typeface="宋体" charset="-122"/>
              </a:rPr>
              <a:t>200</a:t>
            </a:r>
            <a:r>
              <a:rPr lang="zh-CN" altLang="en-US" smtClean="0">
                <a:ea typeface="宋体" charset="-122"/>
              </a:rPr>
              <a:t>个国家和地区</a:t>
            </a:r>
            <a:r>
              <a:rPr lang="en-US" altLang="zh-CN" smtClean="0">
                <a:ea typeface="宋体" charset="-122"/>
              </a:rPr>
              <a:t>277</a:t>
            </a:r>
            <a:r>
              <a:rPr lang="zh-CN" altLang="en-US" smtClean="0">
                <a:ea typeface="宋体" charset="-122"/>
              </a:rPr>
              <a:t>万独立</a:t>
            </a:r>
            <a:r>
              <a:rPr lang="en-US" altLang="zh-CN" smtClean="0">
                <a:ea typeface="宋体" charset="-122"/>
              </a:rPr>
              <a:t>IP</a:t>
            </a:r>
            <a:r>
              <a:rPr lang="zh-CN" altLang="en-US" smtClean="0">
                <a:ea typeface="宋体" charset="-122"/>
              </a:rPr>
              <a:t>的访问，</a:t>
            </a:r>
            <a:r>
              <a:rPr lang="zh-CN" altLang="zh-CN" smtClean="0">
                <a:ea typeface="宋体" charset="-122"/>
              </a:rPr>
              <a:t>这里列出了访问量前</a:t>
            </a:r>
            <a:r>
              <a:rPr lang="en-US" altLang="zh-CN" smtClean="0">
                <a:ea typeface="宋体" charset="-122"/>
              </a:rPr>
              <a:t>10</a:t>
            </a:r>
            <a:r>
              <a:rPr lang="zh-CN" altLang="zh-CN" smtClean="0">
                <a:ea typeface="宋体" charset="-122"/>
              </a:rPr>
              <a:t>的国家</a:t>
            </a:r>
            <a:r>
              <a:rPr lang="zh-CN" altLang="en-US" smtClean="0">
                <a:ea typeface="宋体" charset="-122"/>
              </a:rPr>
              <a:t>。</a:t>
            </a:r>
          </a:p>
        </p:txBody>
      </p:sp>
      <p:sp>
        <p:nvSpPr>
          <p:cNvPr id="67588" name="灯片编号占位符 3"/>
          <p:cNvSpPr>
            <a:spLocks noGrp="1"/>
          </p:cNvSpPr>
          <p:nvPr>
            <p:ph type="sldNum" sz="quarter" idx="5"/>
          </p:nvPr>
        </p:nvSpPr>
        <p:spPr>
          <a:noFill/>
        </p:spPr>
        <p:txBody>
          <a:bodyPr/>
          <a:lstStyle/>
          <a:p>
            <a:fld id="{B79F4799-975D-4FDE-89F4-D5ADEF4A368F}" type="slidenum">
              <a:rPr lang="en-US" altLang="zh-CN" smtClean="0">
                <a:ea typeface="宋体" charset="-122"/>
              </a:rPr>
              <a:pPr/>
              <a:t>179</a:t>
            </a:fld>
            <a:endParaRPr lang="en-US" altLang="zh-CN" smtClean="0">
              <a:ea typeface="宋体" charset="-122"/>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Also, for a specific company, the system analyze</a:t>
            </a:r>
            <a:r>
              <a:rPr lang="en-US" baseline="0" dirty="0" smtClean="0"/>
              <a:t>s its patent trend, that is, in a year like 2010, how many patents the company issued. Analysis results of hot terms trends, and top inventors trends also shows here [click]. Additionally, we mine the competitive relationships between companies in this work. For example, here is a list of Microsoft’s competitors generated by the system. We see that IBM and Apple are on the list. We also give a comparison between competitors. [40]</a:t>
            </a:r>
            <a:endParaRPr lang="en-US" dirty="0"/>
          </a:p>
        </p:txBody>
      </p:sp>
      <p:sp>
        <p:nvSpPr>
          <p:cNvPr id="4" name="Slide Number Placeholder 3"/>
          <p:cNvSpPr>
            <a:spLocks noGrp="1"/>
          </p:cNvSpPr>
          <p:nvPr>
            <p:ph type="sldNum" sz="quarter" idx="10"/>
          </p:nvPr>
        </p:nvSpPr>
        <p:spPr/>
        <p:txBody>
          <a:bodyPr/>
          <a:lstStyle/>
          <a:p>
            <a:fld id="{7156C27F-2F8A-7E45-84B3-AF3D17E02C13}" type="slidenum">
              <a:rPr lang="en-US" smtClean="0"/>
              <a:t>185</a:t>
            </a:fld>
            <a:endParaRPr lang="en-US"/>
          </a:p>
        </p:txBody>
      </p:sp>
    </p:spTree>
    <p:extLst>
      <p:ext uri="{BB962C8B-B14F-4D97-AF65-F5344CB8AC3E}">
        <p14:creationId xmlns:p14="http://schemas.microsoft.com/office/powerpoint/2010/main" val="347951247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p:spPr>
      </p:sp>
      <p:sp>
        <p:nvSpPr>
          <p:cNvPr id="5325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2560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225C7E4-0A64-411E-ABDD-7D158867C496}" type="slidenum">
              <a:rPr lang="en-US">
                <a:cs typeface="Arial" charset="0"/>
              </a:rPr>
              <a:pPr fontAlgn="base">
                <a:spcBef>
                  <a:spcPct val="0"/>
                </a:spcBef>
                <a:spcAft>
                  <a:spcPct val="0"/>
                </a:spcAft>
                <a:defRPr/>
              </a:pPr>
              <a:t>189</a:t>
            </a:fld>
            <a:endParaRPr lang="en-US">
              <a:cs typeface="Arial"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77952DF-6723-4740-AC72-D494E88C9946}" type="slidenum">
              <a:rPr lang="en-US" smtClean="0"/>
              <a:pPr/>
              <a:t>190</a:t>
            </a:fld>
            <a:endParaRPr 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noFill/>
          <a:ln>
            <a:solidFill>
              <a:srgbClr val="000000"/>
            </a:solidFill>
            <a:miter lim="800000"/>
            <a:headEnd/>
            <a:tailEnd/>
          </a:ln>
        </p:spPr>
      </p:sp>
      <p:sp>
        <p:nvSpPr>
          <p:cNvPr id="6451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4" name="Slide Number Placeholder 3"/>
          <p:cNvSpPr>
            <a:spLocks noGrp="1"/>
          </p:cNvSpPr>
          <p:nvPr>
            <p:ph type="sldNum" sz="quarter" idx="5"/>
          </p:nvPr>
        </p:nvSpPr>
        <p:spPr/>
        <p:txBody>
          <a:bodyPr/>
          <a:lstStyle/>
          <a:p>
            <a:pPr>
              <a:defRPr/>
            </a:pPr>
            <a:fld id="{1121973E-8605-4539-AA14-D5C024320049}" type="slidenum">
              <a:rPr lang="en-US" smtClean="0"/>
              <a:pPr>
                <a:defRPr/>
              </a:pPr>
              <a:t>191</a:t>
            </a:fld>
            <a:endParaRPr 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77952DF-6723-4740-AC72-D494E88C9946}" type="slidenum">
              <a:rPr lang="en-US" smtClean="0"/>
              <a:pPr/>
              <a:t>192</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the idea is</a:t>
            </a:r>
            <a:r>
              <a:rPr lang="en-US" baseline="0" dirty="0" smtClean="0"/>
              <a:t> to use the new language to replace or to combine with the traditional http protocol. It requires all information providers to add some semantics based on the different languages RDF, DAML, OWL into the traditional web pages. </a:t>
            </a:r>
            <a:endParaRPr lang="en-US" dirty="0"/>
          </a:p>
        </p:txBody>
      </p:sp>
      <p:sp>
        <p:nvSpPr>
          <p:cNvPr id="4" name="Slide Number Placeholder 3"/>
          <p:cNvSpPr>
            <a:spLocks noGrp="1"/>
          </p:cNvSpPr>
          <p:nvPr>
            <p:ph type="sldNum" sz="quarter" idx="10"/>
          </p:nvPr>
        </p:nvSpPr>
        <p:spPr/>
        <p:txBody>
          <a:bodyPr/>
          <a:lstStyle/>
          <a:p>
            <a:pPr>
              <a:defRPr/>
            </a:pPr>
            <a:fld id="{D2E79F43-6908-4B1A-A9AD-43D028E4EDC1}" type="slidenum">
              <a:rPr lang="en-US" altLang="zh-CN" smtClean="0"/>
              <a:pPr>
                <a:defRPr/>
              </a:pPr>
              <a:t>10</a:t>
            </a:fld>
            <a:endParaRPr lang="en-US" altLang="zh-CN"/>
          </a:p>
        </p:txBody>
      </p:sp>
    </p:spTree>
    <p:extLst>
      <p:ext uri="{BB962C8B-B14F-4D97-AF65-F5344CB8AC3E}">
        <p14:creationId xmlns:p14="http://schemas.microsoft.com/office/powerpoint/2010/main" val="124792535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p:spPr>
      </p:sp>
      <p:sp>
        <p:nvSpPr>
          <p:cNvPr id="3686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6246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2DEB00F-0225-409D-8399-D40278FAECCC}" type="slidenum">
              <a:rPr lang="en-US">
                <a:cs typeface="Arial" charset="0"/>
              </a:rPr>
              <a:pPr fontAlgn="base">
                <a:spcBef>
                  <a:spcPct val="0"/>
                </a:spcBef>
                <a:spcAft>
                  <a:spcPct val="0"/>
                </a:spcAft>
                <a:defRPr/>
              </a:pPr>
              <a:t>193</a:t>
            </a:fld>
            <a:endParaRPr lang="en-US">
              <a:cs typeface="Arial"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DAFF4E0-8DDB-3745-AF8D-FC4F50F74BF6}" type="slidenum">
              <a:rPr lang="en-US" smtClean="0"/>
              <a:pPr/>
              <a:t>194</a:t>
            </a:fld>
            <a:endParaRPr lang="en-US"/>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77952DF-6723-4740-AC72-D494E88C9946}" type="slidenum">
              <a:rPr lang="en-US" smtClean="0"/>
              <a:pPr/>
              <a:t>195</a:t>
            </a:fld>
            <a:endParaRPr lang="en-US"/>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DAFF4E0-8DDB-3745-AF8D-FC4F50F74BF6}" type="slidenum">
              <a:rPr lang="en-US" smtClean="0"/>
              <a:pPr/>
              <a:t>196</a:t>
            </a:fld>
            <a:endParaRPr lang="en-US"/>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DAFF4E0-8DDB-3745-AF8D-FC4F50F74BF6}" type="slidenum">
              <a:rPr lang="en-US" smtClean="0"/>
              <a:pPr/>
              <a:t>197</a:t>
            </a:fld>
            <a:endParaRPr lang="en-US"/>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712788" y="744538"/>
            <a:ext cx="5375275" cy="3722687"/>
          </a:xfrm>
        </p:spPr>
      </p:sp>
      <p:sp>
        <p:nvSpPr>
          <p:cNvPr id="3" name="备注占位符 2"/>
          <p:cNvSpPr>
            <a:spLocks noGrp="1"/>
          </p:cNvSpPr>
          <p:nvPr>
            <p:ph type="body" idx="1"/>
          </p:nvPr>
        </p:nvSpPr>
        <p:spPr/>
        <p:txBody>
          <a:bodyPr>
            <a:normAutofit/>
          </a:bodyPr>
          <a:lstStyle/>
          <a:p>
            <a:endParaRPr lang="en-US" altLang="zh-CN" baseline="0" dirty="0" smtClean="0"/>
          </a:p>
        </p:txBody>
      </p:sp>
      <p:sp>
        <p:nvSpPr>
          <p:cNvPr id="4" name="灯片编号占位符 3"/>
          <p:cNvSpPr>
            <a:spLocks noGrp="1"/>
          </p:cNvSpPr>
          <p:nvPr>
            <p:ph type="sldNum" sz="quarter" idx="10"/>
          </p:nvPr>
        </p:nvSpPr>
        <p:spPr/>
        <p:txBody>
          <a:bodyPr/>
          <a:lstStyle/>
          <a:p>
            <a:pPr>
              <a:defRPr/>
            </a:pPr>
            <a:fld id="{A3804948-14D2-43DA-B3DB-CF1972FFF4B7}" type="slidenum">
              <a:rPr lang="en-US" altLang="zh-CN" smtClean="0"/>
              <a:pPr>
                <a:defRPr/>
              </a:pPr>
              <a:t>201</a:t>
            </a:fld>
            <a:endParaRPr lang="en-US" altLang="zh-CN"/>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emf"/><Relationship Id="rId5" Type="http://schemas.openxmlformats.org/officeDocument/2006/relationships/image" Target="../media/image2.png"/><Relationship Id="rId6" Type="http://schemas.openxmlformats.org/officeDocument/2006/relationships/image" Target="../media/image3.png"/><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pic>
        <p:nvPicPr>
          <p:cNvPr id="4" name="Picture 28" descr="Picture2"/>
          <p:cNvPicPr>
            <a:picLocks noChangeAspect="1" noChangeArrowheads="1"/>
          </p:cNvPicPr>
          <p:nvPr userDrawn="1"/>
        </p:nvPicPr>
        <p:blipFill>
          <a:blip r:embed="rId2" cstate="print"/>
          <a:srcRect/>
          <a:stretch>
            <a:fillRect/>
          </a:stretch>
        </p:blipFill>
        <p:spPr bwMode="auto">
          <a:xfrm>
            <a:off x="0" y="6499227"/>
            <a:ext cx="9906000" cy="358775"/>
          </a:xfrm>
          <a:prstGeom prst="rect">
            <a:avLst/>
          </a:prstGeom>
          <a:noFill/>
          <a:ln w="9525">
            <a:noFill/>
            <a:miter lim="800000"/>
            <a:headEnd/>
            <a:tailEnd/>
          </a:ln>
        </p:spPr>
      </p:pic>
      <p:sp>
        <p:nvSpPr>
          <p:cNvPr id="5" name="Rectangle 5"/>
          <p:cNvSpPr>
            <a:spLocks noChangeArrowheads="1"/>
          </p:cNvSpPr>
          <p:nvPr userDrawn="1"/>
        </p:nvSpPr>
        <p:spPr bwMode="auto">
          <a:xfrm>
            <a:off x="0" y="2"/>
            <a:ext cx="9906000" cy="360363"/>
          </a:xfrm>
          <a:prstGeom prst="rect">
            <a:avLst/>
          </a:prstGeom>
          <a:gradFill rotWithShape="1">
            <a:gsLst>
              <a:gs pos="0">
                <a:srgbClr val="99CCFF"/>
              </a:gs>
              <a:gs pos="100000">
                <a:srgbClr val="99CCFF">
                  <a:gamma/>
                  <a:tint val="0"/>
                  <a:invGamma/>
                </a:srgbClr>
              </a:gs>
            </a:gsLst>
            <a:lin ang="5400000" scaled="1"/>
          </a:gradFill>
          <a:ln w="9525">
            <a:noFill/>
            <a:miter lim="800000"/>
            <a:headEnd/>
            <a:tailEnd/>
          </a:ln>
          <a:effectLst/>
        </p:spPr>
        <p:txBody>
          <a:bodyPr wrap="none" anchor="ctr"/>
          <a:lstStyle/>
          <a:p>
            <a:pPr>
              <a:defRPr/>
            </a:pPr>
            <a:endParaRPr lang="zh-CN" altLang="en-US">
              <a:latin typeface="Arial" charset="0"/>
            </a:endParaRPr>
          </a:p>
        </p:txBody>
      </p:sp>
      <p:pic>
        <p:nvPicPr>
          <p:cNvPr id="6" name="Picture 27" descr="Picture1"/>
          <p:cNvPicPr>
            <a:picLocks noChangeAspect="1" noChangeArrowheads="1"/>
          </p:cNvPicPr>
          <p:nvPr userDrawn="1"/>
        </p:nvPicPr>
        <p:blipFill>
          <a:blip r:embed="rId3" cstate="print"/>
          <a:srcRect/>
          <a:stretch>
            <a:fillRect/>
          </a:stretch>
        </p:blipFill>
        <p:spPr bwMode="auto">
          <a:xfrm>
            <a:off x="0" y="0"/>
            <a:ext cx="9906000" cy="1905000"/>
          </a:xfrm>
          <a:prstGeom prst="rect">
            <a:avLst/>
          </a:prstGeom>
          <a:noFill/>
          <a:ln w="9525">
            <a:noFill/>
            <a:miter lim="800000"/>
            <a:headEnd/>
            <a:tailEnd/>
          </a:ln>
        </p:spPr>
      </p:pic>
      <p:sp>
        <p:nvSpPr>
          <p:cNvPr id="7" name="Rectangle 7"/>
          <p:cNvSpPr>
            <a:spLocks noChangeArrowheads="1"/>
          </p:cNvSpPr>
          <p:nvPr/>
        </p:nvSpPr>
        <p:spPr bwMode="auto">
          <a:xfrm>
            <a:off x="200026" y="6453188"/>
            <a:ext cx="1008063" cy="457200"/>
          </a:xfrm>
          <a:prstGeom prst="rect">
            <a:avLst/>
          </a:prstGeom>
          <a:noFill/>
          <a:ln w="9525">
            <a:noFill/>
            <a:miter lim="800000"/>
            <a:headEnd/>
            <a:tailEnd/>
          </a:ln>
          <a:effectLst/>
        </p:spPr>
        <p:txBody>
          <a:bodyPr wrap="none" lIns="92075" tIns="46038" rIns="92075" bIns="46038" anchor="ctr"/>
          <a:lstStyle/>
          <a:p>
            <a:pPr defTabSz="762000">
              <a:defRPr/>
            </a:pPr>
            <a:fld id="{E9A7D18B-0430-4727-A675-243742E22EAE}" type="slidenum">
              <a:rPr kumimoji="1" lang="en-US" altLang="ja-JP" sz="1600">
                <a:solidFill>
                  <a:schemeClr val="bg1"/>
                </a:solidFill>
                <a:latin typeface="Times New Roman" pitchFamily="18" charset="0"/>
                <a:ea typeface="MS PGothic" pitchFamily="34" charset="-128"/>
              </a:rPr>
              <a:pPr defTabSz="762000">
                <a:defRPr/>
              </a:pPr>
              <a:t>‹#›</a:t>
            </a:fld>
            <a:endParaRPr kumimoji="1" lang="en-US" altLang="ja-JP" sz="1600">
              <a:solidFill>
                <a:schemeClr val="bg1"/>
              </a:solidFill>
              <a:latin typeface="Times New Roman" pitchFamily="18" charset="0"/>
              <a:ea typeface="MS PGothic" pitchFamily="34" charset="-128"/>
            </a:endParaRPr>
          </a:p>
        </p:txBody>
      </p:sp>
      <p:grpSp>
        <p:nvGrpSpPr>
          <p:cNvPr id="8" name="Group 13"/>
          <p:cNvGrpSpPr>
            <a:grpSpLocks/>
          </p:cNvGrpSpPr>
          <p:nvPr userDrawn="1"/>
        </p:nvGrpSpPr>
        <p:grpSpPr bwMode="auto">
          <a:xfrm>
            <a:off x="-39687" y="-26988"/>
            <a:ext cx="1443038" cy="995363"/>
            <a:chOff x="0" y="0"/>
            <a:chExt cx="5557" cy="4150"/>
          </a:xfrm>
        </p:grpSpPr>
        <p:pic>
          <p:nvPicPr>
            <p:cNvPr id="9" name="Picture 14" descr="リング_2_0924"/>
            <p:cNvPicPr>
              <a:picLocks noChangeAspect="1" noChangeArrowheads="1"/>
            </p:cNvPicPr>
            <p:nvPr userDrawn="1"/>
          </p:nvPicPr>
          <p:blipFill>
            <a:blip r:embed="rId4" cstate="screen">
              <a:extLst>
                <a:ext uri="{28A0092B-C50C-407E-A947-70E740481C1C}">
                  <a14:useLocalDpi xmlns:a14="http://schemas.microsoft.com/office/drawing/2010/main"/>
                </a:ext>
              </a:extLst>
            </a:blip>
            <a:srcRect t="9818"/>
            <a:stretch>
              <a:fillRect/>
            </a:stretch>
          </p:blipFill>
          <p:spPr bwMode="auto">
            <a:xfrm>
              <a:off x="249" y="0"/>
              <a:ext cx="3991" cy="3590"/>
            </a:xfrm>
            <a:prstGeom prst="rect">
              <a:avLst/>
            </a:prstGeom>
            <a:noFill/>
            <a:ln w="9525">
              <a:noFill/>
              <a:miter lim="800000"/>
              <a:headEnd/>
              <a:tailEnd/>
            </a:ln>
          </p:spPr>
        </p:pic>
        <p:pic>
          <p:nvPicPr>
            <p:cNvPr id="10" name="Picture 15" descr="リング_2_0924"/>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4332" y="122"/>
              <a:ext cx="1225" cy="1222"/>
            </a:xfrm>
            <a:prstGeom prst="rect">
              <a:avLst/>
            </a:prstGeom>
            <a:noFill/>
            <a:ln w="9525">
              <a:noFill/>
              <a:miter lim="800000"/>
              <a:headEnd/>
              <a:tailEnd/>
            </a:ln>
          </p:spPr>
        </p:pic>
        <p:pic>
          <p:nvPicPr>
            <p:cNvPr id="11" name="Picture 16" descr="リング_2_0924"/>
            <p:cNvPicPr>
              <a:picLocks noChangeAspect="1" noChangeArrowheads="1"/>
            </p:cNvPicPr>
            <p:nvPr userDrawn="1"/>
          </p:nvPicPr>
          <p:blipFill>
            <a:blip r:embed="rId4" cstate="screen">
              <a:extLst>
                <a:ext uri="{28A0092B-C50C-407E-A947-70E740481C1C}">
                  <a14:useLocalDpi xmlns:a14="http://schemas.microsoft.com/office/drawing/2010/main"/>
                </a:ext>
              </a:extLst>
            </a:blip>
            <a:srcRect l="15576"/>
            <a:stretch>
              <a:fillRect/>
            </a:stretch>
          </p:blipFill>
          <p:spPr bwMode="auto">
            <a:xfrm>
              <a:off x="0" y="1389"/>
              <a:ext cx="2336" cy="2761"/>
            </a:xfrm>
            <a:prstGeom prst="rect">
              <a:avLst/>
            </a:prstGeom>
            <a:noFill/>
            <a:ln w="9525">
              <a:noFill/>
              <a:miter lim="800000"/>
              <a:headEnd/>
              <a:tailEnd/>
            </a:ln>
          </p:spPr>
        </p:pic>
      </p:grpSp>
      <p:grpSp>
        <p:nvGrpSpPr>
          <p:cNvPr id="12" name="Group 20"/>
          <p:cNvGrpSpPr>
            <a:grpSpLocks/>
          </p:cNvGrpSpPr>
          <p:nvPr userDrawn="1"/>
        </p:nvGrpSpPr>
        <p:grpSpPr bwMode="auto">
          <a:xfrm>
            <a:off x="-39687" y="-26988"/>
            <a:ext cx="1443038" cy="995363"/>
            <a:chOff x="0" y="0"/>
            <a:chExt cx="5557" cy="4150"/>
          </a:xfrm>
        </p:grpSpPr>
        <p:pic>
          <p:nvPicPr>
            <p:cNvPr id="13" name="Picture 21" descr="リング_2_0924"/>
            <p:cNvPicPr>
              <a:picLocks noChangeAspect="1" noChangeArrowheads="1"/>
            </p:cNvPicPr>
            <p:nvPr userDrawn="1"/>
          </p:nvPicPr>
          <p:blipFill>
            <a:blip r:embed="rId4" cstate="screen">
              <a:extLst>
                <a:ext uri="{28A0092B-C50C-407E-A947-70E740481C1C}">
                  <a14:useLocalDpi xmlns:a14="http://schemas.microsoft.com/office/drawing/2010/main"/>
                </a:ext>
              </a:extLst>
            </a:blip>
            <a:srcRect t="9818"/>
            <a:stretch>
              <a:fillRect/>
            </a:stretch>
          </p:blipFill>
          <p:spPr bwMode="auto">
            <a:xfrm>
              <a:off x="249" y="0"/>
              <a:ext cx="3991" cy="3590"/>
            </a:xfrm>
            <a:prstGeom prst="rect">
              <a:avLst/>
            </a:prstGeom>
            <a:noFill/>
            <a:ln w="9525">
              <a:noFill/>
              <a:miter lim="800000"/>
              <a:headEnd/>
              <a:tailEnd/>
            </a:ln>
          </p:spPr>
        </p:pic>
        <p:pic>
          <p:nvPicPr>
            <p:cNvPr id="14" name="Picture 22" descr="リング_2_0924"/>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4332" y="122"/>
              <a:ext cx="1225" cy="1222"/>
            </a:xfrm>
            <a:prstGeom prst="rect">
              <a:avLst/>
            </a:prstGeom>
            <a:noFill/>
            <a:ln w="9525">
              <a:noFill/>
              <a:miter lim="800000"/>
              <a:headEnd/>
              <a:tailEnd/>
            </a:ln>
          </p:spPr>
        </p:pic>
        <p:pic>
          <p:nvPicPr>
            <p:cNvPr id="15" name="Picture 23" descr="リング_2_0924"/>
            <p:cNvPicPr>
              <a:picLocks noChangeAspect="1" noChangeArrowheads="1"/>
            </p:cNvPicPr>
            <p:nvPr userDrawn="1"/>
          </p:nvPicPr>
          <p:blipFill>
            <a:blip r:embed="rId4" cstate="screen">
              <a:extLst>
                <a:ext uri="{28A0092B-C50C-407E-A947-70E740481C1C}">
                  <a14:useLocalDpi xmlns:a14="http://schemas.microsoft.com/office/drawing/2010/main"/>
                </a:ext>
              </a:extLst>
            </a:blip>
            <a:srcRect l="15576"/>
            <a:stretch>
              <a:fillRect/>
            </a:stretch>
          </p:blipFill>
          <p:spPr bwMode="auto">
            <a:xfrm>
              <a:off x="0" y="1389"/>
              <a:ext cx="2336" cy="2761"/>
            </a:xfrm>
            <a:prstGeom prst="rect">
              <a:avLst/>
            </a:prstGeom>
            <a:noFill/>
            <a:ln w="9525">
              <a:noFill/>
              <a:miter lim="800000"/>
              <a:headEnd/>
              <a:tailEnd/>
            </a:ln>
          </p:spPr>
        </p:pic>
      </p:grpSp>
      <p:sp>
        <p:nvSpPr>
          <p:cNvPr id="124931" name="Rectangle 3"/>
          <p:cNvSpPr>
            <a:spLocks noGrp="1" noChangeArrowheads="1"/>
          </p:cNvSpPr>
          <p:nvPr>
            <p:ph type="subTitle" idx="1"/>
          </p:nvPr>
        </p:nvSpPr>
        <p:spPr>
          <a:xfrm>
            <a:off x="1485900" y="3886200"/>
            <a:ext cx="6934200" cy="1752600"/>
          </a:xfrm>
        </p:spPr>
        <p:txBody>
          <a:bodyPr/>
          <a:lstStyle>
            <a:lvl1pPr marL="0" indent="0" algn="ctr">
              <a:buFontTx/>
              <a:buNone/>
              <a:defRPr/>
            </a:lvl1pPr>
          </a:lstStyle>
          <a:p>
            <a:r>
              <a:rPr lang="en-US" altLang="zh-CN"/>
              <a:t>Click to edit Master subtitle style</a:t>
            </a:r>
          </a:p>
        </p:txBody>
      </p:sp>
      <p:sp>
        <p:nvSpPr>
          <p:cNvPr id="124934" name="Rectangle 6"/>
          <p:cNvSpPr>
            <a:spLocks noGrp="1" noChangeArrowheads="1"/>
          </p:cNvSpPr>
          <p:nvPr>
            <p:ph type="ctrTitle"/>
          </p:nvPr>
        </p:nvSpPr>
        <p:spPr>
          <a:xfrm>
            <a:off x="742950" y="2130439"/>
            <a:ext cx="8420100" cy="1470025"/>
          </a:xfrm>
        </p:spPr>
        <p:txBody>
          <a:bodyPr/>
          <a:lstStyle>
            <a:lvl1pPr>
              <a:defRPr/>
            </a:lvl1pPr>
          </a:lstStyle>
          <a:p>
            <a:r>
              <a:rPr lang="en-US" altLang="zh-CN"/>
              <a:t>Click to edit Master title style</a:t>
            </a:r>
          </a:p>
        </p:txBody>
      </p:sp>
      <p:pic>
        <p:nvPicPr>
          <p:cNvPr id="16" name="Picture 8" descr="header2"/>
          <p:cNvPicPr>
            <a:picLocks noChangeAspect="1" noChangeArrowheads="1"/>
          </p:cNvPicPr>
          <p:nvPr userDrawn="1"/>
        </p:nvPicPr>
        <p:blipFill>
          <a:blip r:embed="rId5" cstate="print"/>
          <a:srcRect/>
          <a:stretch>
            <a:fillRect/>
          </a:stretch>
        </p:blipFill>
        <p:spPr bwMode="auto">
          <a:xfrm>
            <a:off x="8840788" y="188913"/>
            <a:ext cx="935037" cy="803275"/>
          </a:xfrm>
          <a:prstGeom prst="rect">
            <a:avLst/>
          </a:prstGeom>
          <a:noFill/>
          <a:ln w="9525">
            <a:noFill/>
            <a:miter lim="800000"/>
            <a:headEnd/>
            <a:tailEnd/>
          </a:ln>
        </p:spPr>
      </p:pic>
      <p:pic>
        <p:nvPicPr>
          <p:cNvPr id="17" name="Picture 25" descr="index_03"/>
          <p:cNvPicPr>
            <a:picLocks noChangeAspect="1" noChangeArrowheads="1"/>
          </p:cNvPicPr>
          <p:nvPr userDrawn="1"/>
        </p:nvPicPr>
        <p:blipFill>
          <a:blip r:embed="rId6" cstate="print"/>
          <a:srcRect/>
          <a:stretch>
            <a:fillRect/>
          </a:stretch>
        </p:blipFill>
        <p:spPr bwMode="auto">
          <a:xfrm>
            <a:off x="8924925" y="6494463"/>
            <a:ext cx="996950" cy="354012"/>
          </a:xfrm>
          <a:prstGeom prst="rect">
            <a:avLst/>
          </a:prstGeom>
          <a:noFill/>
          <a:ln w="9525">
            <a:noFill/>
            <a:miter lim="800000"/>
            <a:headEnd/>
            <a:tailEnd/>
          </a:ln>
        </p:spPr>
      </p:pic>
    </p:spTree>
  </p:cSld>
  <p:clrMapOvr>
    <a:masterClrMapping/>
  </p:clrMapOvr>
  <p:transition xmlns:p14="http://schemas.microsoft.com/office/powerpoint/2010/mai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transition xmlns:p14="http://schemas.microsoft.com/office/powerpoint/2010/mai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7294570" y="188913"/>
            <a:ext cx="2339975" cy="5937250"/>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271470" y="188913"/>
            <a:ext cx="6870700" cy="5937250"/>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transition xmlns:p14="http://schemas.microsoft.com/office/powerpoint/2010/main"/>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271469" y="188913"/>
            <a:ext cx="9363075" cy="792162"/>
          </a:xfrm>
        </p:spPr>
        <p:txBody>
          <a:bodyPr/>
          <a:lstStyle/>
          <a:p>
            <a:r>
              <a:rPr lang="zh-CN" altLang="en-US" smtClean="0"/>
              <a:t>单击此处编辑母版标题样式</a:t>
            </a:r>
            <a:endParaRPr lang="zh-CN" altLang="en-US"/>
          </a:p>
        </p:txBody>
      </p:sp>
      <p:sp>
        <p:nvSpPr>
          <p:cNvPr id="3" name="表格占位符 2"/>
          <p:cNvSpPr>
            <a:spLocks noGrp="1"/>
          </p:cNvSpPr>
          <p:nvPr>
            <p:ph type="tbl" idx="1"/>
          </p:nvPr>
        </p:nvSpPr>
        <p:spPr>
          <a:xfrm>
            <a:off x="350846" y="1196975"/>
            <a:ext cx="9139237" cy="4929188"/>
          </a:xfrm>
        </p:spPr>
        <p:txBody>
          <a:bodyPr/>
          <a:lstStyle/>
          <a:p>
            <a:pPr lvl="0"/>
            <a:endParaRPr lang="zh-CN" altLang="en-US" noProof="0" smtClean="0"/>
          </a:p>
        </p:txBody>
      </p:sp>
    </p:spTree>
  </p:cSld>
  <p:clrMapOvr>
    <a:masterClrMapping/>
  </p:clrMapOvr>
  <p:transition xmlns:p14="http://schemas.microsoft.com/office/powerpoint/2010/main"/>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x">
  <p:cSld name="标题，内容与文本">
    <p:spTree>
      <p:nvGrpSpPr>
        <p:cNvPr id="1" name=""/>
        <p:cNvGrpSpPr/>
        <p:nvPr/>
      </p:nvGrpSpPr>
      <p:grpSpPr>
        <a:xfrm>
          <a:off x="0" y="0"/>
          <a:ext cx="0" cy="0"/>
          <a:chOff x="0" y="0"/>
          <a:chExt cx="0" cy="0"/>
        </a:xfrm>
      </p:grpSpPr>
      <p:sp>
        <p:nvSpPr>
          <p:cNvPr id="2" name="标题 1"/>
          <p:cNvSpPr>
            <a:spLocks noGrp="1"/>
          </p:cNvSpPr>
          <p:nvPr>
            <p:ph type="title"/>
          </p:nvPr>
        </p:nvSpPr>
        <p:spPr>
          <a:xfrm>
            <a:off x="271467" y="188913"/>
            <a:ext cx="9363075" cy="792162"/>
          </a:xfrm>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350838" y="1196975"/>
            <a:ext cx="4492625" cy="49291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995867" y="1196975"/>
            <a:ext cx="4494212" cy="49291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9592881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cSld name="标题，文本与两项内容">
    <p:spTree>
      <p:nvGrpSpPr>
        <p:cNvPr id="1" name=""/>
        <p:cNvGrpSpPr/>
        <p:nvPr/>
      </p:nvGrpSpPr>
      <p:grpSpPr>
        <a:xfrm>
          <a:off x="0" y="0"/>
          <a:ext cx="0" cy="0"/>
          <a:chOff x="0" y="0"/>
          <a:chExt cx="0" cy="0"/>
        </a:xfrm>
      </p:grpSpPr>
      <p:sp>
        <p:nvSpPr>
          <p:cNvPr id="2" name="标题 1"/>
          <p:cNvSpPr>
            <a:spLocks noGrp="1"/>
          </p:cNvSpPr>
          <p:nvPr>
            <p:ph type="title"/>
          </p:nvPr>
        </p:nvSpPr>
        <p:spPr>
          <a:xfrm>
            <a:off x="271464" y="188913"/>
            <a:ext cx="9363075" cy="792162"/>
          </a:xfrm>
        </p:spPr>
        <p:txBody>
          <a:bodyPr/>
          <a:lstStyle/>
          <a:p>
            <a:r>
              <a:rPr lang="zh-CN" altLang="en-US" smtClean="0"/>
              <a:t>单击此处编辑母版标题样式</a:t>
            </a:r>
            <a:endParaRPr lang="zh-CN" altLang="en-US"/>
          </a:p>
        </p:txBody>
      </p:sp>
      <p:sp>
        <p:nvSpPr>
          <p:cNvPr id="3" name="文本占位符 2"/>
          <p:cNvSpPr>
            <a:spLocks noGrp="1"/>
          </p:cNvSpPr>
          <p:nvPr>
            <p:ph type="body" sz="half" idx="1"/>
          </p:nvPr>
        </p:nvSpPr>
        <p:spPr>
          <a:xfrm>
            <a:off x="350838" y="1196975"/>
            <a:ext cx="4492625" cy="49291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quarter" idx="2"/>
          </p:nvPr>
        </p:nvSpPr>
        <p:spPr>
          <a:xfrm>
            <a:off x="4995864" y="1196975"/>
            <a:ext cx="4494212" cy="2387600"/>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内容占位符 4"/>
          <p:cNvSpPr>
            <a:spLocks noGrp="1"/>
          </p:cNvSpPr>
          <p:nvPr>
            <p:ph sz="quarter" idx="3"/>
          </p:nvPr>
        </p:nvSpPr>
        <p:spPr>
          <a:xfrm>
            <a:off x="4995864" y="3736975"/>
            <a:ext cx="4494212" cy="23891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22110519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fourObj">
  <p:cSld name="标题和四项内容">
    <p:spTree>
      <p:nvGrpSpPr>
        <p:cNvPr id="1" name=""/>
        <p:cNvGrpSpPr/>
        <p:nvPr/>
      </p:nvGrpSpPr>
      <p:grpSpPr>
        <a:xfrm>
          <a:off x="0" y="0"/>
          <a:ext cx="0" cy="0"/>
          <a:chOff x="0" y="0"/>
          <a:chExt cx="0" cy="0"/>
        </a:xfrm>
      </p:grpSpPr>
      <p:sp>
        <p:nvSpPr>
          <p:cNvPr id="2" name="标题 1"/>
          <p:cNvSpPr>
            <a:spLocks noGrp="1"/>
          </p:cNvSpPr>
          <p:nvPr>
            <p:ph type="title" sz="quarter"/>
          </p:nvPr>
        </p:nvSpPr>
        <p:spPr>
          <a:xfrm>
            <a:off x="271469" y="188913"/>
            <a:ext cx="9363075" cy="792162"/>
          </a:xfrm>
        </p:spPr>
        <p:txBody>
          <a:bodyPr/>
          <a:lstStyle/>
          <a:p>
            <a:r>
              <a:rPr lang="zh-CN" altLang="en-US" smtClean="0"/>
              <a:t>单击此处编辑母版标题样式</a:t>
            </a:r>
            <a:endParaRPr lang="zh-CN" altLang="en-US"/>
          </a:p>
        </p:txBody>
      </p:sp>
      <p:sp>
        <p:nvSpPr>
          <p:cNvPr id="3" name="内容占位符 2"/>
          <p:cNvSpPr>
            <a:spLocks noGrp="1"/>
          </p:cNvSpPr>
          <p:nvPr>
            <p:ph sz="quarter" idx="1"/>
          </p:nvPr>
        </p:nvSpPr>
        <p:spPr>
          <a:xfrm>
            <a:off x="350838" y="1196975"/>
            <a:ext cx="4492625" cy="2387600"/>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quarter" idx="2"/>
          </p:nvPr>
        </p:nvSpPr>
        <p:spPr>
          <a:xfrm>
            <a:off x="4995869" y="1196975"/>
            <a:ext cx="4494212" cy="2387600"/>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内容占位符 4"/>
          <p:cNvSpPr>
            <a:spLocks noGrp="1"/>
          </p:cNvSpPr>
          <p:nvPr>
            <p:ph sz="quarter" idx="3"/>
          </p:nvPr>
        </p:nvSpPr>
        <p:spPr>
          <a:xfrm>
            <a:off x="350838" y="3736975"/>
            <a:ext cx="4492625" cy="23891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内容占位符 5"/>
          <p:cNvSpPr>
            <a:spLocks noGrp="1"/>
          </p:cNvSpPr>
          <p:nvPr>
            <p:ph sz="quarter" idx="4"/>
          </p:nvPr>
        </p:nvSpPr>
        <p:spPr>
          <a:xfrm>
            <a:off x="4995869" y="3736975"/>
            <a:ext cx="4494212" cy="23891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31982820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7340" y="701675"/>
            <a:ext cx="8903361" cy="9271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95300" y="1600201"/>
            <a:ext cx="437515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35550" y="1600201"/>
            <a:ext cx="437515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9"/>
          <p:cNvSpPr>
            <a:spLocks noGrp="1" noChangeArrowheads="1"/>
          </p:cNvSpPr>
          <p:nvPr>
            <p:ph type="dt" sz="half" idx="10"/>
          </p:nvPr>
        </p:nvSpPr>
        <p:spPr>
          <a:xfrm>
            <a:off x="7059613" y="6237288"/>
            <a:ext cx="2311400" cy="457200"/>
          </a:xfrm>
          <a:prstGeom prst="rect">
            <a:avLst/>
          </a:prstGeom>
        </p:spPr>
        <p:txBody>
          <a:bodyPr vert="horz" wrap="square" lIns="91440" tIns="45720" rIns="91440" bIns="45720" numCol="1" anchor="t" anchorCtr="0" compatLnSpc="1">
            <a:prstTxWarp prst="textNoShape">
              <a:avLst/>
            </a:prstTxWarp>
          </a:bodyPr>
          <a:lstStyle>
            <a:lvl1pPr>
              <a:defRPr>
                <a:cs typeface="宋体" charset="0"/>
              </a:defRPr>
            </a:lvl1pPr>
          </a:lstStyle>
          <a:p>
            <a:endParaRPr lang="en-US" altLang="zh-CN"/>
          </a:p>
        </p:txBody>
      </p:sp>
      <p:sp>
        <p:nvSpPr>
          <p:cNvPr id="6" name="Rectangle 10"/>
          <p:cNvSpPr>
            <a:spLocks noGrp="1" noChangeArrowheads="1"/>
          </p:cNvSpPr>
          <p:nvPr>
            <p:ph type="ftr" sz="quarter" idx="11"/>
          </p:nvPr>
        </p:nvSpPr>
        <p:spPr>
          <a:xfrm>
            <a:off x="3384550" y="6248400"/>
            <a:ext cx="3136900" cy="457200"/>
          </a:xfrm>
          <a:prstGeom prst="rect">
            <a:avLst/>
          </a:prstGeom>
        </p:spPr>
        <p:txBody>
          <a:bodyPr vert="horz" wrap="square" lIns="91440" tIns="45720" rIns="91440" bIns="45720" numCol="1" anchor="t" anchorCtr="0" compatLnSpc="1">
            <a:prstTxWarp prst="textNoShape">
              <a:avLst/>
            </a:prstTxWarp>
          </a:bodyPr>
          <a:lstStyle>
            <a:lvl1pPr>
              <a:defRPr>
                <a:cs typeface="宋体" charset="0"/>
              </a:defRPr>
            </a:lvl1pPr>
          </a:lstStyle>
          <a:p>
            <a:endParaRPr lang="en-US" altLang="zh-CN"/>
          </a:p>
        </p:txBody>
      </p:sp>
      <p:sp>
        <p:nvSpPr>
          <p:cNvPr id="7" name="Rectangle 11"/>
          <p:cNvSpPr>
            <a:spLocks noGrp="1" noChangeArrowheads="1"/>
          </p:cNvSpPr>
          <p:nvPr>
            <p:ph type="sldNum" sz="quarter" idx="12"/>
          </p:nvPr>
        </p:nvSpPr>
        <p:spPr>
          <a:xfrm>
            <a:off x="508000" y="6237288"/>
            <a:ext cx="2311400" cy="457200"/>
          </a:xfrm>
          <a:prstGeom prst="rect">
            <a:avLst/>
          </a:prstGeom>
        </p:spPr>
        <p:txBody>
          <a:bodyPr vert="horz" wrap="square" lIns="91440" tIns="45720" rIns="91440" bIns="45720" numCol="1" anchor="t" anchorCtr="0" compatLnSpc="1">
            <a:prstTxWarp prst="textNoShape">
              <a:avLst/>
            </a:prstTxWarp>
          </a:bodyPr>
          <a:lstStyle>
            <a:lvl1pPr>
              <a:defRPr>
                <a:cs typeface="宋体" charset="0"/>
              </a:defRPr>
            </a:lvl1pPr>
          </a:lstStyle>
          <a:p>
            <a:fld id="{6A900D45-F6ED-034B-ACD1-D1AC84705F03}" type="slidenum">
              <a:rPr lang="en-US" altLang="zh-CN"/>
              <a:pPr/>
              <a:t>‹#›</a:t>
            </a:fld>
            <a:endParaRPr lang="en-US" altLang="zh-CN"/>
          </a:p>
        </p:txBody>
      </p:sp>
    </p:spTree>
    <p:extLst>
      <p:ext uri="{BB962C8B-B14F-4D97-AF65-F5344CB8AC3E}">
        <p14:creationId xmlns:p14="http://schemas.microsoft.com/office/powerpoint/2010/main" val="25095954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507340" y="701675"/>
            <a:ext cx="8903361" cy="9271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95300" y="1600201"/>
            <a:ext cx="89154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5300" y="3941763"/>
            <a:ext cx="89154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7059613" y="6237288"/>
            <a:ext cx="2311400" cy="457200"/>
          </a:xfrm>
          <a:prstGeom prst="rect">
            <a:avLst/>
          </a:prstGeom>
        </p:spPr>
        <p:txBody>
          <a:bodyPr vert="horz" wrap="square" lIns="91440" tIns="45720" rIns="91440" bIns="45720" numCol="1" anchor="t" anchorCtr="0" compatLnSpc="1">
            <a:prstTxWarp prst="textNoShape">
              <a:avLst/>
            </a:prstTxWarp>
          </a:bodyPr>
          <a:lstStyle>
            <a:lvl1pPr>
              <a:defRPr>
                <a:cs typeface="宋体" charset="0"/>
              </a:defRPr>
            </a:lvl1pPr>
          </a:lstStyle>
          <a:p>
            <a:endParaRPr lang="en-US" altLang="zh-CN"/>
          </a:p>
        </p:txBody>
      </p:sp>
      <p:sp>
        <p:nvSpPr>
          <p:cNvPr id="6" name="Footer Placeholder 5"/>
          <p:cNvSpPr>
            <a:spLocks noGrp="1"/>
          </p:cNvSpPr>
          <p:nvPr>
            <p:ph type="ftr" sz="quarter" idx="11"/>
          </p:nvPr>
        </p:nvSpPr>
        <p:spPr>
          <a:xfrm>
            <a:off x="3384550" y="6248400"/>
            <a:ext cx="3136900" cy="457200"/>
          </a:xfrm>
          <a:prstGeom prst="rect">
            <a:avLst/>
          </a:prstGeom>
        </p:spPr>
        <p:txBody>
          <a:bodyPr vert="horz" wrap="square" lIns="91440" tIns="45720" rIns="91440" bIns="45720" numCol="1" anchor="t" anchorCtr="0" compatLnSpc="1">
            <a:prstTxWarp prst="textNoShape">
              <a:avLst/>
            </a:prstTxWarp>
          </a:bodyPr>
          <a:lstStyle>
            <a:lvl1pPr>
              <a:defRPr>
                <a:cs typeface="宋体" charset="0"/>
              </a:defRPr>
            </a:lvl1pPr>
          </a:lstStyle>
          <a:p>
            <a:endParaRPr lang="en-US" altLang="zh-CN"/>
          </a:p>
        </p:txBody>
      </p:sp>
      <p:sp>
        <p:nvSpPr>
          <p:cNvPr id="7" name="Slide Number Placeholder 6"/>
          <p:cNvSpPr>
            <a:spLocks noGrp="1"/>
          </p:cNvSpPr>
          <p:nvPr>
            <p:ph type="sldNum" sz="quarter" idx="12"/>
          </p:nvPr>
        </p:nvSpPr>
        <p:spPr>
          <a:xfrm>
            <a:off x="508000" y="6237288"/>
            <a:ext cx="2311400" cy="457200"/>
          </a:xfrm>
          <a:prstGeom prst="rect">
            <a:avLst/>
          </a:prstGeom>
        </p:spPr>
        <p:txBody>
          <a:bodyPr vert="horz" wrap="square" lIns="91440" tIns="45720" rIns="91440" bIns="45720" numCol="1" anchor="t" anchorCtr="0" compatLnSpc="1">
            <a:prstTxWarp prst="textNoShape">
              <a:avLst/>
            </a:prstTxWarp>
          </a:bodyPr>
          <a:lstStyle>
            <a:lvl1pPr>
              <a:defRPr>
                <a:cs typeface="宋体" charset="0"/>
              </a:defRPr>
            </a:lvl1pPr>
          </a:lstStyle>
          <a:p>
            <a:fld id="{177A8A1B-13E6-154E-86B6-1AE63C814302}" type="slidenum">
              <a:rPr lang="en-US" altLang="zh-CN"/>
              <a:pPr/>
              <a:t>‹#›</a:t>
            </a:fld>
            <a:endParaRPr lang="en-US" altLang="zh-CN"/>
          </a:p>
        </p:txBody>
      </p:sp>
    </p:spTree>
    <p:extLst>
      <p:ext uri="{BB962C8B-B14F-4D97-AF65-F5344CB8AC3E}">
        <p14:creationId xmlns:p14="http://schemas.microsoft.com/office/powerpoint/2010/main" val="8042912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pic>
        <p:nvPicPr>
          <p:cNvPr id="4" name="Picture 8" descr="header2"/>
          <p:cNvPicPr>
            <a:picLocks noChangeAspect="1" noChangeArrowheads="1"/>
          </p:cNvPicPr>
          <p:nvPr userDrawn="1"/>
        </p:nvPicPr>
        <p:blipFill>
          <a:blip r:embed="rId2" cstate="print"/>
          <a:srcRect/>
          <a:stretch>
            <a:fillRect/>
          </a:stretch>
        </p:blipFill>
        <p:spPr bwMode="auto">
          <a:xfrm>
            <a:off x="8840788" y="188913"/>
            <a:ext cx="935037" cy="803275"/>
          </a:xfrm>
          <a:prstGeom prst="rect">
            <a:avLst/>
          </a:prstGeom>
          <a:noFill/>
          <a:ln w="9525">
            <a:noFill/>
            <a:miter lim="800000"/>
            <a:headEnd/>
            <a:tailEnd/>
          </a:ln>
        </p:spPr>
      </p:pic>
      <p:pic>
        <p:nvPicPr>
          <p:cNvPr id="5" name="Picture 25" descr="index_03"/>
          <p:cNvPicPr>
            <a:picLocks noChangeAspect="1" noChangeArrowheads="1"/>
          </p:cNvPicPr>
          <p:nvPr userDrawn="1"/>
        </p:nvPicPr>
        <p:blipFill>
          <a:blip r:embed="rId3" cstate="print"/>
          <a:srcRect/>
          <a:stretch>
            <a:fillRect/>
          </a:stretch>
        </p:blipFill>
        <p:spPr bwMode="auto">
          <a:xfrm>
            <a:off x="8924925" y="6494463"/>
            <a:ext cx="996950" cy="354012"/>
          </a:xfrm>
          <a:prstGeom prst="rect">
            <a:avLst/>
          </a:prstGeom>
          <a:noFill/>
          <a:ln w="9525">
            <a:noFill/>
            <a:miter lim="800000"/>
            <a:headEnd/>
            <a:tailEnd/>
          </a:ln>
        </p:spPr>
      </p:pic>
    </p:spTree>
  </p:cSld>
  <p:clrMapOvr>
    <a:masterClrMapping/>
  </p:clrMapOvr>
  <p:transition xmlns:p14="http://schemas.microsoft.com/office/powerpoint/2010/mai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82638" y="4406914"/>
            <a:ext cx="84201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82638"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Tree>
  </p:cSld>
  <p:clrMapOvr>
    <a:masterClrMapping/>
  </p:clrMapOvr>
  <p:transition xmlns:p14="http://schemas.microsoft.com/office/powerpoint/2010/mai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350838" y="1196975"/>
            <a:ext cx="4492625" cy="49291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995870" y="1196975"/>
            <a:ext cx="4494212" cy="49291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transition xmlns:p14="http://schemas.microsoft.com/office/powerpoint/2010/mai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95300" y="274638"/>
            <a:ext cx="8915400" cy="114300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95300" y="1535113"/>
            <a:ext cx="437673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5032383"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5032383"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transition xmlns:p14="http://schemas.microsoft.com/office/powerpoint/2010/mai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Tree>
  </p:cSld>
  <p:clrMapOvr>
    <a:masterClrMapping/>
  </p:clrMapOvr>
  <p:transition xmlns:p14="http://schemas.microsoft.com/office/powerpoint/2010/mai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transition xmlns:p14="http://schemas.microsoft.com/office/powerpoint/2010/mai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95307" y="273050"/>
            <a:ext cx="3259138"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873499" y="273064"/>
            <a:ext cx="553720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95307" y="1435103"/>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Tree>
  </p:cSld>
  <p:clrMapOvr>
    <a:masterClrMapping/>
  </p:clrMapOvr>
  <p:transition xmlns:p14="http://schemas.microsoft.com/office/powerpoint/2010/mai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941513" y="4800600"/>
            <a:ext cx="59436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941513"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smtClean="0"/>
          </a:p>
        </p:txBody>
      </p:sp>
      <p:sp>
        <p:nvSpPr>
          <p:cNvPr id="4" name="文本占位符 3"/>
          <p:cNvSpPr>
            <a:spLocks noGrp="1"/>
          </p:cNvSpPr>
          <p:nvPr>
            <p:ph type="body" sz="half" idx="2"/>
          </p:nvPr>
        </p:nvSpPr>
        <p:spPr>
          <a:xfrm>
            <a:off x="1941513"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Tree>
  </p:cSld>
  <p:clrMapOvr>
    <a:masterClrMapping/>
  </p:clrMapOvr>
  <p:transition xmlns:p14="http://schemas.microsoft.com/office/powerpoint/2010/mai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image" Target="../media/image2.png"/><Relationship Id="rId21" Type="http://schemas.openxmlformats.org/officeDocument/2006/relationships/image" Target="../media/image3.png"/><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theme" Target="../theme/theme1.xml"/><Relationship Id="rId19"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42" name="Picture 15" descr="Picture2"/>
          <p:cNvPicPr>
            <a:picLocks noChangeAspect="1" noChangeArrowheads="1"/>
          </p:cNvPicPr>
          <p:nvPr userDrawn="1"/>
        </p:nvPicPr>
        <p:blipFill>
          <a:blip r:embed="rId19" cstate="print"/>
          <a:srcRect/>
          <a:stretch>
            <a:fillRect/>
          </a:stretch>
        </p:blipFill>
        <p:spPr bwMode="auto">
          <a:xfrm>
            <a:off x="0" y="6499227"/>
            <a:ext cx="9906000" cy="358775"/>
          </a:xfrm>
          <a:prstGeom prst="rect">
            <a:avLst/>
          </a:prstGeom>
          <a:noFill/>
          <a:ln w="9525">
            <a:noFill/>
            <a:miter lim="800000"/>
            <a:headEnd/>
            <a:tailEnd/>
          </a:ln>
        </p:spPr>
      </p:pic>
      <p:sp>
        <p:nvSpPr>
          <p:cNvPr id="10243" name="Rectangle 3"/>
          <p:cNvSpPr>
            <a:spLocks noGrp="1" noChangeArrowheads="1"/>
          </p:cNvSpPr>
          <p:nvPr>
            <p:ph type="body" idx="1"/>
          </p:nvPr>
        </p:nvSpPr>
        <p:spPr bwMode="auto">
          <a:xfrm>
            <a:off x="350839" y="1196975"/>
            <a:ext cx="9139237" cy="49291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p>
        </p:txBody>
      </p:sp>
      <p:sp>
        <p:nvSpPr>
          <p:cNvPr id="1035" name="Rectangle 11"/>
          <p:cNvSpPr>
            <a:spLocks noChangeArrowheads="1"/>
          </p:cNvSpPr>
          <p:nvPr userDrawn="1"/>
        </p:nvSpPr>
        <p:spPr bwMode="auto">
          <a:xfrm>
            <a:off x="0" y="2"/>
            <a:ext cx="9906000" cy="360363"/>
          </a:xfrm>
          <a:prstGeom prst="rect">
            <a:avLst/>
          </a:prstGeom>
          <a:gradFill rotWithShape="1">
            <a:gsLst>
              <a:gs pos="0">
                <a:srgbClr val="99CCFF"/>
              </a:gs>
              <a:gs pos="100000">
                <a:srgbClr val="99CCFF">
                  <a:gamma/>
                  <a:tint val="0"/>
                  <a:invGamma/>
                </a:srgbClr>
              </a:gs>
            </a:gsLst>
            <a:lin ang="5400000" scaled="1"/>
          </a:gradFill>
          <a:ln w="9525">
            <a:noFill/>
            <a:miter lim="800000"/>
            <a:headEnd/>
            <a:tailEnd/>
          </a:ln>
          <a:effectLst/>
        </p:spPr>
        <p:txBody>
          <a:bodyPr wrap="none" anchor="ctr"/>
          <a:lstStyle/>
          <a:p>
            <a:pPr>
              <a:defRPr/>
            </a:pPr>
            <a:endParaRPr lang="zh-CN" altLang="en-US">
              <a:latin typeface="Arial" charset="0"/>
            </a:endParaRPr>
          </a:p>
        </p:txBody>
      </p:sp>
      <p:sp>
        <p:nvSpPr>
          <p:cNvPr id="10245" name="Rectangle 2"/>
          <p:cNvSpPr>
            <a:spLocks noGrp="1" noChangeArrowheads="1"/>
          </p:cNvSpPr>
          <p:nvPr>
            <p:ph type="title"/>
          </p:nvPr>
        </p:nvSpPr>
        <p:spPr bwMode="auto">
          <a:xfrm>
            <a:off x="271464" y="188913"/>
            <a:ext cx="9363075" cy="7921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zh-CN" smtClean="0"/>
              <a:t>Click to edit Master title style</a:t>
            </a:r>
          </a:p>
        </p:txBody>
      </p:sp>
      <p:sp>
        <p:nvSpPr>
          <p:cNvPr id="1036" name="Rectangle 12"/>
          <p:cNvSpPr>
            <a:spLocks noChangeArrowheads="1"/>
          </p:cNvSpPr>
          <p:nvPr/>
        </p:nvSpPr>
        <p:spPr bwMode="auto">
          <a:xfrm>
            <a:off x="200026" y="6453188"/>
            <a:ext cx="1008063" cy="457200"/>
          </a:xfrm>
          <a:prstGeom prst="rect">
            <a:avLst/>
          </a:prstGeom>
          <a:noFill/>
          <a:ln w="9525">
            <a:noFill/>
            <a:miter lim="800000"/>
            <a:headEnd/>
            <a:tailEnd/>
          </a:ln>
          <a:effectLst/>
        </p:spPr>
        <p:txBody>
          <a:bodyPr wrap="none" lIns="92075" tIns="46038" rIns="92075" bIns="46038" anchor="ctr"/>
          <a:lstStyle/>
          <a:p>
            <a:pPr defTabSz="762000">
              <a:defRPr/>
            </a:pPr>
            <a:fld id="{C9A52826-F6EE-4BDA-A85D-E434E2BAAF16}" type="slidenum">
              <a:rPr kumimoji="1" lang="en-US" altLang="ja-JP" sz="1600">
                <a:solidFill>
                  <a:schemeClr val="bg1"/>
                </a:solidFill>
                <a:latin typeface="Times New Roman" pitchFamily="18" charset="0"/>
                <a:ea typeface="MS PGothic" pitchFamily="34" charset="-128"/>
              </a:rPr>
              <a:pPr defTabSz="762000">
                <a:defRPr/>
              </a:pPr>
              <a:t>‹#›</a:t>
            </a:fld>
            <a:endParaRPr kumimoji="1" lang="en-US" altLang="ja-JP" sz="1600">
              <a:solidFill>
                <a:schemeClr val="bg1"/>
              </a:solidFill>
              <a:latin typeface="Times New Roman" pitchFamily="18" charset="0"/>
              <a:ea typeface="MS PGothic" pitchFamily="34" charset="-128"/>
            </a:endParaRPr>
          </a:p>
        </p:txBody>
      </p:sp>
      <p:pic>
        <p:nvPicPr>
          <p:cNvPr id="7" name="Picture 8" descr="header2"/>
          <p:cNvPicPr>
            <a:picLocks noChangeAspect="1" noChangeArrowheads="1"/>
          </p:cNvPicPr>
          <p:nvPr userDrawn="1"/>
        </p:nvPicPr>
        <p:blipFill>
          <a:blip r:embed="rId20" cstate="print"/>
          <a:srcRect/>
          <a:stretch>
            <a:fillRect/>
          </a:stretch>
        </p:blipFill>
        <p:spPr bwMode="auto">
          <a:xfrm>
            <a:off x="8840788" y="188913"/>
            <a:ext cx="935037" cy="803275"/>
          </a:xfrm>
          <a:prstGeom prst="rect">
            <a:avLst/>
          </a:prstGeom>
          <a:noFill/>
          <a:ln w="9525">
            <a:noFill/>
            <a:miter lim="800000"/>
            <a:headEnd/>
            <a:tailEnd/>
          </a:ln>
        </p:spPr>
      </p:pic>
      <p:pic>
        <p:nvPicPr>
          <p:cNvPr id="8" name="Picture 25" descr="index_03"/>
          <p:cNvPicPr>
            <a:picLocks noChangeAspect="1" noChangeArrowheads="1"/>
          </p:cNvPicPr>
          <p:nvPr userDrawn="1"/>
        </p:nvPicPr>
        <p:blipFill>
          <a:blip r:embed="rId21" cstate="print"/>
          <a:srcRect/>
          <a:stretch>
            <a:fillRect/>
          </a:stretch>
        </p:blipFill>
        <p:spPr bwMode="auto">
          <a:xfrm>
            <a:off x="8924925" y="6494463"/>
            <a:ext cx="996950" cy="354012"/>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818"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 id="2147483814" r:id="rId12"/>
    <p:sldLayoutId id="2147483819" r:id="rId13"/>
    <p:sldLayoutId id="2147483820" r:id="rId14"/>
    <p:sldLayoutId id="2147483821" r:id="rId15"/>
    <p:sldLayoutId id="2147483822" r:id="rId16"/>
    <p:sldLayoutId id="2147483823" r:id="rId17"/>
  </p:sldLayoutIdLst>
  <p:transition xmlns:p14="http://schemas.microsoft.com/office/powerpoint/2010/main"/>
  <p:timing>
    <p:tnLst>
      <p:par>
        <p:cTn xmlns:p14="http://schemas.microsoft.com/office/powerpoint/2010/main" id="1" dur="indefinite" restart="never" nodeType="tmRoot"/>
      </p:par>
    </p:tnLst>
  </p:timing>
  <p:hf sldNum="0" hdr="0" ftr="0" dt="0"/>
  <p:txStyles>
    <p:titleStyle>
      <a:lvl1pPr algn="ctr" rtl="0" eaLnBrk="0" fontAlgn="base" hangingPunct="0">
        <a:spcBef>
          <a:spcPct val="0"/>
        </a:spcBef>
        <a:spcAft>
          <a:spcPct val="0"/>
        </a:spcAft>
        <a:defRPr sz="40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Arial" charset="0"/>
          <a:ea typeface="宋体" pitchFamily="2" charset="-122"/>
        </a:defRPr>
      </a:lvl2pPr>
      <a:lvl3pPr algn="ctr" rtl="0" eaLnBrk="0" fontAlgn="base" hangingPunct="0">
        <a:spcBef>
          <a:spcPct val="0"/>
        </a:spcBef>
        <a:spcAft>
          <a:spcPct val="0"/>
        </a:spcAft>
        <a:defRPr sz="4000">
          <a:solidFill>
            <a:schemeClr val="tx2"/>
          </a:solidFill>
          <a:latin typeface="Arial" charset="0"/>
          <a:ea typeface="宋体" pitchFamily="2" charset="-122"/>
        </a:defRPr>
      </a:lvl3pPr>
      <a:lvl4pPr algn="ctr" rtl="0" eaLnBrk="0" fontAlgn="base" hangingPunct="0">
        <a:spcBef>
          <a:spcPct val="0"/>
        </a:spcBef>
        <a:spcAft>
          <a:spcPct val="0"/>
        </a:spcAft>
        <a:defRPr sz="4000">
          <a:solidFill>
            <a:schemeClr val="tx2"/>
          </a:solidFill>
          <a:latin typeface="Arial" charset="0"/>
          <a:ea typeface="宋体" pitchFamily="2" charset="-122"/>
        </a:defRPr>
      </a:lvl4pPr>
      <a:lvl5pPr algn="ctr" rtl="0" eaLnBrk="0" fontAlgn="base" hangingPunct="0">
        <a:spcBef>
          <a:spcPct val="0"/>
        </a:spcBef>
        <a:spcAft>
          <a:spcPct val="0"/>
        </a:spcAft>
        <a:defRPr sz="4000">
          <a:solidFill>
            <a:schemeClr val="tx2"/>
          </a:solidFill>
          <a:latin typeface="Arial" charset="0"/>
          <a:ea typeface="宋体" pitchFamily="2" charset="-122"/>
        </a:defRPr>
      </a:lvl5pPr>
      <a:lvl6pPr marL="457200" algn="ctr" rtl="0" fontAlgn="base">
        <a:spcBef>
          <a:spcPct val="0"/>
        </a:spcBef>
        <a:spcAft>
          <a:spcPct val="0"/>
        </a:spcAft>
        <a:defRPr sz="4000">
          <a:solidFill>
            <a:schemeClr val="tx2"/>
          </a:solidFill>
          <a:latin typeface="Arial" charset="0"/>
          <a:ea typeface="宋体" pitchFamily="2" charset="-122"/>
        </a:defRPr>
      </a:lvl6pPr>
      <a:lvl7pPr marL="914400" algn="ctr" rtl="0" fontAlgn="base">
        <a:spcBef>
          <a:spcPct val="0"/>
        </a:spcBef>
        <a:spcAft>
          <a:spcPct val="0"/>
        </a:spcAft>
        <a:defRPr sz="4000">
          <a:solidFill>
            <a:schemeClr val="tx2"/>
          </a:solidFill>
          <a:latin typeface="Arial" charset="0"/>
          <a:ea typeface="宋体" pitchFamily="2" charset="-122"/>
        </a:defRPr>
      </a:lvl7pPr>
      <a:lvl8pPr marL="1371600" algn="ctr" rtl="0" fontAlgn="base">
        <a:spcBef>
          <a:spcPct val="0"/>
        </a:spcBef>
        <a:spcAft>
          <a:spcPct val="0"/>
        </a:spcAft>
        <a:defRPr sz="4000">
          <a:solidFill>
            <a:schemeClr val="tx2"/>
          </a:solidFill>
          <a:latin typeface="Arial" charset="0"/>
          <a:ea typeface="宋体" pitchFamily="2" charset="-122"/>
        </a:defRPr>
      </a:lvl8pPr>
      <a:lvl9pPr marL="1828800" algn="ctr" rtl="0" fontAlgn="base">
        <a:spcBef>
          <a:spcPct val="0"/>
        </a:spcBef>
        <a:spcAft>
          <a:spcPct val="0"/>
        </a:spcAft>
        <a:defRPr sz="4000">
          <a:solidFill>
            <a:schemeClr val="tx2"/>
          </a:solidFill>
          <a:latin typeface="Arial" charset="0"/>
          <a:ea typeface="宋体" pitchFamily="2" charset="-122"/>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5.emf"/><Relationship Id="rId4"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101.xml.rels><?xml version="1.0" encoding="UTF-8" standalone="yes"?>
<Relationships xmlns="http://schemas.openxmlformats.org/package/2006/relationships"><Relationship Id="rId3" Type="http://schemas.openxmlformats.org/officeDocument/2006/relationships/image" Target="../media/image174.png"/><Relationship Id="rId4" Type="http://schemas.openxmlformats.org/officeDocument/2006/relationships/image" Target="../media/image175.png"/><Relationship Id="rId1" Type="http://schemas.openxmlformats.org/officeDocument/2006/relationships/slideLayout" Target="../slideLayouts/slideLayout2.xml"/><Relationship Id="rId2" Type="http://schemas.openxmlformats.org/officeDocument/2006/relationships/notesSlide" Target="../notesSlides/notesSlide49.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6.png"/></Relationships>
</file>

<file path=ppt/slides/_rels/slide104.xml.rels><?xml version="1.0" encoding="UTF-8" standalone="yes"?>
<Relationships xmlns="http://schemas.openxmlformats.org/package/2006/relationships"><Relationship Id="rId3" Type="http://schemas.openxmlformats.org/officeDocument/2006/relationships/image" Target="../media/image177.emf"/><Relationship Id="rId4" Type="http://schemas.openxmlformats.org/officeDocument/2006/relationships/image" Target="../media/image178.emf"/><Relationship Id="rId1" Type="http://schemas.openxmlformats.org/officeDocument/2006/relationships/slideLayout" Target="../slideLayouts/slideLayout2.xml"/><Relationship Id="rId2" Type="http://schemas.openxmlformats.org/officeDocument/2006/relationships/notesSlide" Target="../notesSlides/notesSlide51.xml"/></Relationships>
</file>

<file path=ppt/slides/_rels/slide105.xml.rels><?xml version="1.0" encoding="UTF-8" standalone="yes"?>
<Relationships xmlns="http://schemas.openxmlformats.org/package/2006/relationships"><Relationship Id="rId3" Type="http://schemas.openxmlformats.org/officeDocument/2006/relationships/image" Target="../media/image179.png"/><Relationship Id="rId4" Type="http://schemas.openxmlformats.org/officeDocument/2006/relationships/image" Target="../media/image180.png"/><Relationship Id="rId1" Type="http://schemas.openxmlformats.org/officeDocument/2006/relationships/slideLayout" Target="../slideLayouts/slideLayout2.xml"/><Relationship Id="rId2" Type="http://schemas.openxmlformats.org/officeDocument/2006/relationships/notesSlide" Target="../notesSlides/notesSlide5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1.png"/><Relationship Id="rId3" Type="http://schemas.openxmlformats.org/officeDocument/2006/relationships/image" Target="../media/image182.png"/></Relationships>
</file>

<file path=ppt/slides/_rels/slide108.xml.rels><?xml version="1.0" encoding="UTF-8" standalone="yes"?>
<Relationships xmlns="http://schemas.openxmlformats.org/package/2006/relationships"><Relationship Id="rId3" Type="http://schemas.openxmlformats.org/officeDocument/2006/relationships/image" Target="../media/image183.emf"/><Relationship Id="rId4" Type="http://schemas.openxmlformats.org/officeDocument/2006/relationships/image" Target="../media/image184.emf"/><Relationship Id="rId5" Type="http://schemas.openxmlformats.org/officeDocument/2006/relationships/image" Target="../media/image185.emf"/><Relationship Id="rId1" Type="http://schemas.openxmlformats.org/officeDocument/2006/relationships/slideLayout" Target="../slideLayouts/slideLayout2.xml"/><Relationship Id="rId2" Type="http://schemas.openxmlformats.org/officeDocument/2006/relationships/notesSlide" Target="../notesSlides/notesSlide53.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86.emf"/></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87.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88.png"/><Relationship Id="rId3" Type="http://schemas.openxmlformats.org/officeDocument/2006/relationships/image" Target="../media/image189.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90.pn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91.png"/></Relationships>
</file>

<file path=ppt/slides/_rels/slide115.xml.rels><?xml version="1.0" encoding="UTF-8" standalone="yes"?>
<Relationships xmlns="http://schemas.openxmlformats.org/package/2006/relationships"><Relationship Id="rId3" Type="http://schemas.openxmlformats.org/officeDocument/2006/relationships/image" Target="../media/image193.png"/><Relationship Id="rId4" Type="http://schemas.openxmlformats.org/officeDocument/2006/relationships/image" Target="../media/image194.png"/><Relationship Id="rId5" Type="http://schemas.openxmlformats.org/officeDocument/2006/relationships/image" Target="../media/image195.png"/><Relationship Id="rId1" Type="http://schemas.openxmlformats.org/officeDocument/2006/relationships/slideLayout" Target="../slideLayouts/slideLayout6.xml"/><Relationship Id="rId2" Type="http://schemas.openxmlformats.org/officeDocument/2006/relationships/image" Target="../media/image192.pn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96.png"/><Relationship Id="rId3" Type="http://schemas.openxmlformats.org/officeDocument/2006/relationships/image" Target="../media/image197.png"/></Relationships>
</file>

<file path=ppt/slides/_rels/slide117.xml.rels><?xml version="1.0" encoding="UTF-8" standalone="yes"?>
<Relationships xmlns="http://schemas.openxmlformats.org/package/2006/relationships"><Relationship Id="rId3" Type="http://schemas.openxmlformats.org/officeDocument/2006/relationships/image" Target="../media/image199.png"/><Relationship Id="rId4" Type="http://schemas.openxmlformats.org/officeDocument/2006/relationships/image" Target="../media/image200.png"/><Relationship Id="rId5" Type="http://schemas.openxmlformats.org/officeDocument/2006/relationships/image" Target="../media/image201.png"/><Relationship Id="rId6" Type="http://schemas.openxmlformats.org/officeDocument/2006/relationships/image" Target="../media/image202.png"/><Relationship Id="rId7" Type="http://schemas.openxmlformats.org/officeDocument/2006/relationships/image" Target="../media/image203.png"/><Relationship Id="rId1" Type="http://schemas.openxmlformats.org/officeDocument/2006/relationships/slideLayout" Target="../slideLayouts/slideLayout6.xml"/><Relationship Id="rId2" Type="http://schemas.openxmlformats.org/officeDocument/2006/relationships/image" Target="../media/image198.pn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04.png"/></Relationships>
</file>

<file path=ppt/slides/_rels/slide119.xml.rels><?xml version="1.0" encoding="UTF-8" standalone="yes"?>
<Relationships xmlns="http://schemas.openxmlformats.org/package/2006/relationships"><Relationship Id="rId3" Type="http://schemas.openxmlformats.org/officeDocument/2006/relationships/notesSlide" Target="../notesSlides/notesSlide54.xml"/><Relationship Id="rId4" Type="http://schemas.openxmlformats.org/officeDocument/2006/relationships/diagramData" Target="../diagrams/data4.xml"/><Relationship Id="rId5" Type="http://schemas.openxmlformats.org/officeDocument/2006/relationships/diagramLayout" Target="../diagrams/layout4.xml"/><Relationship Id="rId6" Type="http://schemas.openxmlformats.org/officeDocument/2006/relationships/diagramQuickStyle" Target="../diagrams/quickStyle4.xml"/><Relationship Id="rId7" Type="http://schemas.openxmlformats.org/officeDocument/2006/relationships/diagramColors" Target="../diagrams/colors4.xml"/><Relationship Id="rId8" Type="http://schemas.microsoft.com/office/2007/relationships/diagramDrawing" Target="../diagrams/drawing4.xml"/><Relationship Id="rId1" Type="http://schemas.openxmlformats.org/officeDocument/2006/relationships/tags" Target="../tags/tag29.xml"/><Relationship Id="rId2"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png"/><Relationship Id="rId6" Type="http://schemas.openxmlformats.org/officeDocument/2006/relationships/image" Target="../media/image20.png"/><Relationship Id="rId7" Type="http://schemas.openxmlformats.org/officeDocument/2006/relationships/image" Target="../media/image21.png"/><Relationship Id="rId8"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notesSlide" Target="../notesSlides/notesSlide55.xml"/><Relationship Id="rId4" Type="http://schemas.openxmlformats.org/officeDocument/2006/relationships/oleObject" Target="../embeddings/oleObject56.bin"/><Relationship Id="rId5" Type="http://schemas.openxmlformats.org/officeDocument/2006/relationships/image" Target="../media/image205.emf"/><Relationship Id="rId1" Type="http://schemas.openxmlformats.org/officeDocument/2006/relationships/vmlDrawing" Target="../drawings/vmlDrawing21.vml"/><Relationship Id="rId2" Type="http://schemas.openxmlformats.org/officeDocument/2006/relationships/slideLayout" Target="../slideLayouts/slideLayout15.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 Id="rId3" Type="http://schemas.openxmlformats.org/officeDocument/2006/relationships/image" Target="../media/image206.pn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7.png"/></Relationships>
</file>

<file path=ppt/slides/_rels/slide12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57.xml"/><Relationship Id="rId5" Type="http://schemas.openxmlformats.org/officeDocument/2006/relationships/image" Target="../media/image209.png"/><Relationship Id="rId6" Type="http://schemas.openxmlformats.org/officeDocument/2006/relationships/oleObject" Target="../embeddings/oleObject57.bin"/><Relationship Id="rId7" Type="http://schemas.openxmlformats.org/officeDocument/2006/relationships/image" Target="../media/image208.emf"/><Relationship Id="rId8" Type="http://schemas.openxmlformats.org/officeDocument/2006/relationships/image" Target="../media/image130.emf"/><Relationship Id="rId1" Type="http://schemas.openxmlformats.org/officeDocument/2006/relationships/vmlDrawing" Target="../drawings/vmlDrawing22.vml"/><Relationship Id="rId2" Type="http://schemas.openxmlformats.org/officeDocument/2006/relationships/tags" Target="../tags/tag30.xml"/></Relationships>
</file>

<file path=ppt/slides/_rels/slide125.xml.rels><?xml version="1.0" encoding="UTF-8" standalone="yes"?>
<Relationships xmlns="http://schemas.openxmlformats.org/package/2006/relationships"><Relationship Id="rId11" Type="http://schemas.openxmlformats.org/officeDocument/2006/relationships/oleObject" Target="../embeddings/oleObject61.bin"/><Relationship Id="rId12" Type="http://schemas.openxmlformats.org/officeDocument/2006/relationships/image" Target="../media/image213.emf"/><Relationship Id="rId1" Type="http://schemas.openxmlformats.org/officeDocument/2006/relationships/vmlDrawing" Target="../drawings/vmlDrawing23.vml"/><Relationship Id="rId2" Type="http://schemas.openxmlformats.org/officeDocument/2006/relationships/tags" Target="../tags/tag31.xml"/><Relationship Id="rId3" Type="http://schemas.openxmlformats.org/officeDocument/2006/relationships/slideLayout" Target="../slideLayouts/slideLayout7.xml"/><Relationship Id="rId4" Type="http://schemas.openxmlformats.org/officeDocument/2006/relationships/notesSlide" Target="../notesSlides/notesSlide58.xml"/><Relationship Id="rId5" Type="http://schemas.openxmlformats.org/officeDocument/2006/relationships/oleObject" Target="../embeddings/oleObject58.bin"/><Relationship Id="rId6" Type="http://schemas.openxmlformats.org/officeDocument/2006/relationships/image" Target="../media/image210.emf"/><Relationship Id="rId7" Type="http://schemas.openxmlformats.org/officeDocument/2006/relationships/oleObject" Target="../embeddings/oleObject59.bin"/><Relationship Id="rId8" Type="http://schemas.openxmlformats.org/officeDocument/2006/relationships/image" Target="../media/image211.emf"/><Relationship Id="rId9" Type="http://schemas.openxmlformats.org/officeDocument/2006/relationships/oleObject" Target="../embeddings/oleObject60.bin"/><Relationship Id="rId10" Type="http://schemas.openxmlformats.org/officeDocument/2006/relationships/image" Target="../media/image212.emf"/></Relationships>
</file>

<file path=ppt/slides/_rels/slide126.xml.rels><?xml version="1.0" encoding="UTF-8" standalone="yes"?>
<Relationships xmlns="http://schemas.openxmlformats.org/package/2006/relationships"><Relationship Id="rId3" Type="http://schemas.openxmlformats.org/officeDocument/2006/relationships/image" Target="../media/image214.emf"/><Relationship Id="rId4" Type="http://schemas.openxmlformats.org/officeDocument/2006/relationships/image" Target="../media/image215.emf"/><Relationship Id="rId5" Type="http://schemas.openxmlformats.org/officeDocument/2006/relationships/image" Target="../media/image216.emf"/><Relationship Id="rId1" Type="http://schemas.openxmlformats.org/officeDocument/2006/relationships/tags" Target="../tags/tag32.xml"/><Relationship Id="rId2"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59.xml"/><Relationship Id="rId5" Type="http://schemas.openxmlformats.org/officeDocument/2006/relationships/oleObject" Target="../embeddings/oleObject62.bin"/><Relationship Id="rId6" Type="http://schemas.openxmlformats.org/officeDocument/2006/relationships/oleObject" Target="../embeddings/Microsoft_Excel_97_-_2004_Worksheet1.xls"/><Relationship Id="rId7" Type="http://schemas.openxmlformats.org/officeDocument/2006/relationships/image" Target="../media/image217.wmf"/><Relationship Id="rId8" Type="http://schemas.openxmlformats.org/officeDocument/2006/relationships/oleObject" Target="../embeddings/oleObject63.bin"/><Relationship Id="rId9" Type="http://schemas.openxmlformats.org/officeDocument/2006/relationships/oleObject" Target="../embeddings/Microsoft_Excel_97_-_2004_Worksheet2.xls"/><Relationship Id="rId10" Type="http://schemas.openxmlformats.org/officeDocument/2006/relationships/image" Target="../media/image218.emf"/><Relationship Id="rId1" Type="http://schemas.openxmlformats.org/officeDocument/2006/relationships/vmlDrawing" Target="../drawings/vmlDrawing24.vml"/><Relationship Id="rId2" Type="http://schemas.openxmlformats.org/officeDocument/2006/relationships/tags" Target="../tags/tag33.xml"/></Relationships>
</file>

<file path=ppt/slides/_rels/slide128.xml.rels><?xml version="1.0" encoding="UTF-8" standalone="yes"?>
<Relationships xmlns="http://schemas.openxmlformats.org/package/2006/relationships"><Relationship Id="rId3" Type="http://schemas.openxmlformats.org/officeDocument/2006/relationships/image" Target="../media/image220.png"/><Relationship Id="rId4" Type="http://schemas.openxmlformats.org/officeDocument/2006/relationships/image" Target="../media/image214.emf"/><Relationship Id="rId1" Type="http://schemas.openxmlformats.org/officeDocument/2006/relationships/slideLayout" Target="../slideLayouts/slideLayout2.xml"/><Relationship Id="rId2" Type="http://schemas.openxmlformats.org/officeDocument/2006/relationships/image" Target="../media/image219.pn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1.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0.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60.xml"/><Relationship Id="rId5" Type="http://schemas.openxmlformats.org/officeDocument/2006/relationships/oleObject" Target="../embeddings/oleObject64.bin"/><Relationship Id="rId6" Type="http://schemas.openxmlformats.org/officeDocument/2006/relationships/image" Target="../media/image212.emf"/><Relationship Id="rId7" Type="http://schemas.openxmlformats.org/officeDocument/2006/relationships/image" Target="../media/image222.png"/><Relationship Id="rId1" Type="http://schemas.openxmlformats.org/officeDocument/2006/relationships/vmlDrawing" Target="../drawings/vmlDrawing25.vml"/><Relationship Id="rId2" Type="http://schemas.openxmlformats.org/officeDocument/2006/relationships/tags" Target="../tags/tag34.xml"/></Relationships>
</file>

<file path=ppt/slides/_rels/slide131.xml.rels><?xml version="1.0" encoding="UTF-8" standalone="yes"?>
<Relationships xmlns="http://schemas.openxmlformats.org/package/2006/relationships"><Relationship Id="rId3" Type="http://schemas.openxmlformats.org/officeDocument/2006/relationships/image" Target="../media/image223.emf"/><Relationship Id="rId4" Type="http://schemas.openxmlformats.org/officeDocument/2006/relationships/image" Target="../media/image224.png"/><Relationship Id="rId5" Type="http://schemas.openxmlformats.org/officeDocument/2006/relationships/image" Target="../media/image225.png"/><Relationship Id="rId6" Type="http://schemas.openxmlformats.org/officeDocument/2006/relationships/image" Target="../media/image226.png"/><Relationship Id="rId7" Type="http://schemas.openxmlformats.org/officeDocument/2006/relationships/image" Target="../media/image227.emf"/><Relationship Id="rId1" Type="http://schemas.openxmlformats.org/officeDocument/2006/relationships/tags" Target="../tags/tag35.xml"/><Relationship Id="rId2"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228.png"/><Relationship Id="rId4" Type="http://schemas.openxmlformats.org/officeDocument/2006/relationships/image" Target="../media/image229.emf"/><Relationship Id="rId5" Type="http://schemas.openxmlformats.org/officeDocument/2006/relationships/image" Target="../media/image230.png"/><Relationship Id="rId1" Type="http://schemas.openxmlformats.org/officeDocument/2006/relationships/tags" Target="../tags/tag36.xml"/><Relationship Id="rId2"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232.png"/><Relationship Id="rId4" Type="http://schemas.openxmlformats.org/officeDocument/2006/relationships/image" Target="../media/image233.emf"/><Relationship Id="rId5" Type="http://schemas.openxmlformats.org/officeDocument/2006/relationships/image" Target="../media/image234.png"/><Relationship Id="rId6" Type="http://schemas.openxmlformats.org/officeDocument/2006/relationships/image" Target="../media/image214.emf"/><Relationship Id="rId7" Type="http://schemas.openxmlformats.org/officeDocument/2006/relationships/image" Target="../media/image235.png"/><Relationship Id="rId1" Type="http://schemas.openxmlformats.org/officeDocument/2006/relationships/slideLayout" Target="../slideLayouts/slideLayout2.xml"/><Relationship Id="rId2" Type="http://schemas.openxmlformats.org/officeDocument/2006/relationships/image" Target="../media/image231.png"/></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6.png"/></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7.png"/></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 Id="rId3" Type="http://schemas.openxmlformats.org/officeDocument/2006/relationships/image" Target="../media/image238.png"/></Relationships>
</file>

<file path=ppt/slides/_rels/slide139.xml.rels><?xml version="1.0" encoding="UTF-8" standalone="yes"?>
<Relationships xmlns="http://schemas.openxmlformats.org/package/2006/relationships"><Relationship Id="rId11" Type="http://schemas.openxmlformats.org/officeDocument/2006/relationships/image" Target="../media/image246.png"/><Relationship Id="rId12" Type="http://schemas.openxmlformats.org/officeDocument/2006/relationships/image" Target="../media/image247.png"/><Relationship Id="rId13" Type="http://schemas.openxmlformats.org/officeDocument/2006/relationships/image" Target="../media/image248.png"/><Relationship Id="rId1" Type="http://schemas.openxmlformats.org/officeDocument/2006/relationships/tags" Target="../tags/tag37.xml"/><Relationship Id="rId2" Type="http://schemas.openxmlformats.org/officeDocument/2006/relationships/slideLayout" Target="../slideLayouts/slideLayout2.xml"/><Relationship Id="rId3" Type="http://schemas.openxmlformats.org/officeDocument/2006/relationships/notesSlide" Target="../notesSlides/notesSlide63.xml"/><Relationship Id="rId4" Type="http://schemas.openxmlformats.org/officeDocument/2006/relationships/image" Target="../media/image239.png"/><Relationship Id="rId5" Type="http://schemas.openxmlformats.org/officeDocument/2006/relationships/image" Target="../media/image240.png"/><Relationship Id="rId6" Type="http://schemas.openxmlformats.org/officeDocument/2006/relationships/image" Target="../media/image241.jpeg"/><Relationship Id="rId7" Type="http://schemas.openxmlformats.org/officeDocument/2006/relationships/image" Target="../media/image242.png"/><Relationship Id="rId8" Type="http://schemas.openxmlformats.org/officeDocument/2006/relationships/image" Target="../media/image243.jpeg"/><Relationship Id="rId9" Type="http://schemas.openxmlformats.org/officeDocument/2006/relationships/image" Target="../media/image244.png"/><Relationship Id="rId10" Type="http://schemas.openxmlformats.org/officeDocument/2006/relationships/image" Target="../media/image24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 Id="rId3" Type="http://schemas.openxmlformats.org/officeDocument/2006/relationships/image" Target="../media/image249.png"/></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s>
</file>

<file path=ppt/slides/_rels/slide143.xml.rels><?xml version="1.0" encoding="UTF-8" standalone="yes"?>
<Relationships xmlns="http://schemas.openxmlformats.org/package/2006/relationships"><Relationship Id="rId3" Type="http://schemas.openxmlformats.org/officeDocument/2006/relationships/image" Target="../media/image250.emf"/><Relationship Id="rId4" Type="http://schemas.openxmlformats.org/officeDocument/2006/relationships/image" Target="../media/image251.png"/><Relationship Id="rId1" Type="http://schemas.openxmlformats.org/officeDocument/2006/relationships/slideLayout" Target="../slideLayouts/slideLayout2.xml"/><Relationship Id="rId2" Type="http://schemas.openxmlformats.org/officeDocument/2006/relationships/notesSlide" Target="../notesSlides/notesSlide67.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8.xml"/><Relationship Id="rId3" Type="http://schemas.openxmlformats.org/officeDocument/2006/relationships/image" Target="../media/image252.png"/></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9.xml"/><Relationship Id="rId3" Type="http://schemas.openxmlformats.org/officeDocument/2006/relationships/hyperlink" Target="http://arnetminer.org/collaboration" TargetMode="Externa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3.png"/></Relationships>
</file>

<file path=ppt/slides/_rels/slide148.xml.rels><?xml version="1.0" encoding="UTF-8" standalone="yes"?>
<Relationships xmlns="http://schemas.openxmlformats.org/package/2006/relationships"><Relationship Id="rId3" Type="http://schemas.openxmlformats.org/officeDocument/2006/relationships/image" Target="../media/image255.png"/><Relationship Id="rId4" Type="http://schemas.openxmlformats.org/officeDocument/2006/relationships/image" Target="../media/image256.png"/><Relationship Id="rId5" Type="http://schemas.openxmlformats.org/officeDocument/2006/relationships/image" Target="../media/image257.png"/><Relationship Id="rId1" Type="http://schemas.openxmlformats.org/officeDocument/2006/relationships/slideLayout" Target="../slideLayouts/slideLayout2.xml"/><Relationship Id="rId2" Type="http://schemas.openxmlformats.org/officeDocument/2006/relationships/image" Target="../media/image254.png"/></Relationships>
</file>

<file path=ppt/slides/_rels/slide149.xml.rels><?xml version="1.0" encoding="UTF-8" standalone="yes"?>
<Relationships xmlns="http://schemas.openxmlformats.org/package/2006/relationships"><Relationship Id="rId3" Type="http://schemas.openxmlformats.org/officeDocument/2006/relationships/hyperlink" Target="http://arnetminer.org/collaborator" TargetMode="External"/><Relationship Id="rId4" Type="http://schemas.openxmlformats.org/officeDocument/2006/relationships/image" Target="../media/image258.png"/><Relationship Id="rId5" Type="http://schemas.openxmlformats.org/officeDocument/2006/relationships/image" Target="../media/image259.png"/><Relationship Id="rId6" Type="http://schemas.openxmlformats.org/officeDocument/2006/relationships/image" Target="../media/image260.png"/><Relationship Id="rId1" Type="http://schemas.openxmlformats.org/officeDocument/2006/relationships/slideLayout" Target="../slideLayouts/slideLayout2.xml"/><Relationship Id="rId2" Type="http://schemas.openxmlformats.org/officeDocument/2006/relationships/notesSlide" Target="../notesSlides/notesSlide7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 Id="rId3" Type="http://schemas.openxmlformats.org/officeDocument/2006/relationships/image" Target="../media/image27.png"/></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tags" Target="../tags/tag38.xml"/><Relationship Id="rId2" Type="http://schemas.openxmlformats.org/officeDocument/2006/relationships/slideLayout" Target="../slideLayouts/slideLayout2.xml"/><Relationship Id="rId3" Type="http://schemas.openxmlformats.org/officeDocument/2006/relationships/image" Target="../media/image214.emf"/></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1.png"/></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61.png"/><Relationship Id="rId3" Type="http://schemas.openxmlformats.org/officeDocument/2006/relationships/image" Target="../media/image262.png"/></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63.png"/><Relationship Id="rId3" Type="http://schemas.openxmlformats.org/officeDocument/2006/relationships/image" Target="../media/image264.png"/></Relationships>
</file>

<file path=ppt/slides/_rels/slide155.xml.rels><?xml version="1.0" encoding="UTF-8" standalone="yes"?>
<Relationships xmlns="http://schemas.openxmlformats.org/package/2006/relationships"><Relationship Id="rId3" Type="http://schemas.openxmlformats.org/officeDocument/2006/relationships/notesSlide" Target="../notesSlides/notesSlide71.xml"/><Relationship Id="rId4" Type="http://schemas.openxmlformats.org/officeDocument/2006/relationships/diagramData" Target="../diagrams/data5.xml"/><Relationship Id="rId5" Type="http://schemas.openxmlformats.org/officeDocument/2006/relationships/diagramLayout" Target="../diagrams/layout5.xml"/><Relationship Id="rId6" Type="http://schemas.openxmlformats.org/officeDocument/2006/relationships/diagramQuickStyle" Target="../diagrams/quickStyle5.xml"/><Relationship Id="rId7" Type="http://schemas.openxmlformats.org/officeDocument/2006/relationships/diagramColors" Target="../diagrams/colors5.xml"/><Relationship Id="rId8" Type="http://schemas.microsoft.com/office/2007/relationships/diagramDrawing" Target="../diagrams/drawing5.xml"/><Relationship Id="rId1" Type="http://schemas.openxmlformats.org/officeDocument/2006/relationships/tags" Target="../tags/tag39.xml"/><Relationship Id="rId2"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2.xml"/><Relationship Id="rId3" Type="http://schemas.openxmlformats.org/officeDocument/2006/relationships/image" Target="../media/image265.png"/></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6.png"/><Relationship Id="rId3" Type="http://schemas.openxmlformats.org/officeDocument/2006/relationships/image" Target="../media/image267.png"/></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3.xml"/><Relationship Id="rId3" Type="http://schemas.openxmlformats.org/officeDocument/2006/relationships/image" Target="../media/image26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160.xml.rels><?xml version="1.0" encoding="UTF-8" standalone="yes"?>
<Relationships xmlns="http://schemas.openxmlformats.org/package/2006/relationships"><Relationship Id="rId3" Type="http://schemas.openxmlformats.org/officeDocument/2006/relationships/image" Target="../media/image269.png"/><Relationship Id="rId4" Type="http://schemas.openxmlformats.org/officeDocument/2006/relationships/image" Target="../media/image270.png"/><Relationship Id="rId1" Type="http://schemas.openxmlformats.org/officeDocument/2006/relationships/slideLayout" Target="../slideLayouts/slideLayout7.xml"/><Relationship Id="rId2" Type="http://schemas.openxmlformats.org/officeDocument/2006/relationships/notesSlide" Target="../notesSlides/notesSlide74.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5.xml"/><Relationship Id="rId3" Type="http://schemas.openxmlformats.org/officeDocument/2006/relationships/image" Target="../media/image271.png"/></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6.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7.xml"/><Relationship Id="rId3" Type="http://schemas.openxmlformats.org/officeDocument/2006/relationships/image" Target="../media/image272.png"/></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8.xml"/></Relationships>
</file>

<file path=ppt/slides/_rels/slide165.xml.rels><?xml version="1.0" encoding="UTF-8" standalone="yes"?>
<Relationships xmlns="http://schemas.openxmlformats.org/package/2006/relationships"><Relationship Id="rId3" Type="http://schemas.openxmlformats.org/officeDocument/2006/relationships/image" Target="../media/image273.png"/><Relationship Id="rId4" Type="http://schemas.openxmlformats.org/officeDocument/2006/relationships/image" Target="../media/image274.png"/><Relationship Id="rId1" Type="http://schemas.openxmlformats.org/officeDocument/2006/relationships/slideLayout" Target="../slideLayouts/slideLayout2.xml"/><Relationship Id="rId2" Type="http://schemas.openxmlformats.org/officeDocument/2006/relationships/notesSlide" Target="../notesSlides/notesSlide79.xml"/></Relationships>
</file>

<file path=ppt/slides/_rels/slide166.xml.rels><?xml version="1.0" encoding="UTF-8" standalone="yes"?>
<Relationships xmlns="http://schemas.openxmlformats.org/package/2006/relationships"><Relationship Id="rId3" Type="http://schemas.openxmlformats.org/officeDocument/2006/relationships/hyperlink" Target="http://keg.cs.tsinghua.edu.cn/jietang/publications/2012-Jie-Tang-Influence-kernel-structural-hole.pdf" TargetMode="External"/><Relationship Id="rId4" Type="http://schemas.openxmlformats.org/officeDocument/2006/relationships/hyperlink" Target="http://keg.cs.tsinghua.edu.cn/jietang/publications/WSDM13-tutorial-social-influence-analysis.pdf" TargetMode="External"/><Relationship Id="rId1" Type="http://schemas.openxmlformats.org/officeDocument/2006/relationships/slideLayout" Target="../slideLayouts/slideLayout2.xml"/><Relationship Id="rId2" Type="http://schemas.openxmlformats.org/officeDocument/2006/relationships/hyperlink" Target="http://keg.cs.tsinghua.edu.cn/jietang/publications/2012-Jie-Tang-Social-tie-analysis.pdf" TargetMode="Externa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0.xml"/><Relationship Id="rId3" Type="http://schemas.openxmlformats.org/officeDocument/2006/relationships/hyperlink" Target="http://arnetminer.org/" TargetMode="Externa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3" Type="http://schemas.openxmlformats.org/officeDocument/2006/relationships/image" Target="../media/image275.png"/><Relationship Id="rId4" Type="http://schemas.openxmlformats.org/officeDocument/2006/relationships/image" Target="../media/image276.png"/><Relationship Id="rId5" Type="http://schemas.openxmlformats.org/officeDocument/2006/relationships/image" Target="../media/image277.png"/><Relationship Id="rId6" Type="http://schemas.openxmlformats.org/officeDocument/2006/relationships/image" Target="../media/image278.png"/><Relationship Id="rId1" Type="http://schemas.openxmlformats.org/officeDocument/2006/relationships/slideLayout" Target="../slideLayouts/slideLayout6.xml"/><Relationship Id="rId2" Type="http://schemas.openxmlformats.org/officeDocument/2006/relationships/notesSlide" Target="../notesSlides/notesSlide81.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9.png"/><Relationship Id="rId3" Type="http://schemas.openxmlformats.org/officeDocument/2006/relationships/image" Target="../media/image280.png"/></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1.png"/></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2.png"/></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3.png"/><Relationship Id="rId3" Type="http://schemas.openxmlformats.org/officeDocument/2006/relationships/image" Target="../media/image284.png"/></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5.png"/></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6.png"/></Relationships>
</file>

<file path=ppt/slides/_rels/slide176.xml.rels><?xml version="1.0" encoding="UTF-8" standalone="yes"?>
<Relationships xmlns="http://schemas.openxmlformats.org/package/2006/relationships"><Relationship Id="rId3" Type="http://schemas.openxmlformats.org/officeDocument/2006/relationships/notesSlide" Target="../notesSlides/notesSlide82.xml"/><Relationship Id="rId4" Type="http://schemas.openxmlformats.org/officeDocument/2006/relationships/image" Target="../media/image287.png"/><Relationship Id="rId5" Type="http://schemas.openxmlformats.org/officeDocument/2006/relationships/image" Target="../media/image288.png"/><Relationship Id="rId6" Type="http://schemas.openxmlformats.org/officeDocument/2006/relationships/image" Target="../media/image289.png"/><Relationship Id="rId1" Type="http://schemas.openxmlformats.org/officeDocument/2006/relationships/tags" Target="../tags/tag40.xml"/><Relationship Id="rId2" Type="http://schemas.openxmlformats.org/officeDocument/2006/relationships/slideLayout" Target="../slideLayouts/slideLayout7.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90.png"/><Relationship Id="rId3" Type="http://schemas.openxmlformats.org/officeDocument/2006/relationships/image" Target="../media/image291.png"/></Relationships>
</file>

<file path=ppt/slides/_rels/slide178.xml.rels><?xml version="1.0" encoding="UTF-8" standalone="yes"?>
<Relationships xmlns="http://schemas.openxmlformats.org/package/2006/relationships"><Relationship Id="rId3" Type="http://schemas.openxmlformats.org/officeDocument/2006/relationships/notesSlide" Target="../notesSlides/notesSlide83.xml"/><Relationship Id="rId4" Type="http://schemas.openxmlformats.org/officeDocument/2006/relationships/image" Target="../media/image292.png"/><Relationship Id="rId1" Type="http://schemas.openxmlformats.org/officeDocument/2006/relationships/tags" Target="../tags/tag41.xml"/><Relationship Id="rId2" Type="http://schemas.openxmlformats.org/officeDocument/2006/relationships/slideLayout" Target="../slideLayouts/slideLayout7.xml"/></Relationships>
</file>

<file path=ppt/slides/_rels/slide179.xml.rels><?xml version="1.0" encoding="UTF-8" standalone="yes"?>
<Relationships xmlns="http://schemas.openxmlformats.org/package/2006/relationships"><Relationship Id="rId3" Type="http://schemas.openxmlformats.org/officeDocument/2006/relationships/notesSlide" Target="../notesSlides/notesSlide84.xml"/><Relationship Id="rId4" Type="http://schemas.openxmlformats.org/officeDocument/2006/relationships/image" Target="../media/image292.png"/><Relationship Id="rId1" Type="http://schemas.openxmlformats.org/officeDocument/2006/relationships/tags" Target="../tags/tag42.xml"/><Relationship Id="rId2"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180.xml.rels><?xml version="1.0" encoding="UTF-8" standalone="yes"?>
<Relationships xmlns="http://schemas.openxmlformats.org/package/2006/relationships"><Relationship Id="rId3" Type="http://schemas.openxmlformats.org/officeDocument/2006/relationships/image" Target="../media/image293.png"/><Relationship Id="rId4" Type="http://schemas.openxmlformats.org/officeDocument/2006/relationships/image" Target="../media/image294.png"/><Relationship Id="rId5" Type="http://schemas.openxmlformats.org/officeDocument/2006/relationships/image" Target="../media/image295.png"/><Relationship Id="rId6" Type="http://schemas.openxmlformats.org/officeDocument/2006/relationships/image" Target="../media/image296.png"/><Relationship Id="rId7" Type="http://schemas.openxmlformats.org/officeDocument/2006/relationships/image" Target="../media/image297.png"/><Relationship Id="rId1" Type="http://schemas.openxmlformats.org/officeDocument/2006/relationships/tags" Target="../tags/tag43.xml"/><Relationship Id="rId2" Type="http://schemas.openxmlformats.org/officeDocument/2006/relationships/slideLayout" Target="../slideLayouts/slideLayout6.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3" Type="http://schemas.openxmlformats.org/officeDocument/2006/relationships/image" Target="../media/image299.png"/><Relationship Id="rId4" Type="http://schemas.openxmlformats.org/officeDocument/2006/relationships/image" Target="../media/image300.emf"/><Relationship Id="rId5" Type="http://schemas.openxmlformats.org/officeDocument/2006/relationships/image" Target="../media/image301.png"/><Relationship Id="rId1" Type="http://schemas.openxmlformats.org/officeDocument/2006/relationships/slideLayout" Target="../slideLayouts/slideLayout2.xml"/><Relationship Id="rId2" Type="http://schemas.openxmlformats.org/officeDocument/2006/relationships/image" Target="../media/image298.png"/></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2.emf"/></Relationships>
</file>

<file path=ppt/slides/_rels/slide185.xml.rels><?xml version="1.0" encoding="UTF-8" standalone="yes"?>
<Relationships xmlns="http://schemas.openxmlformats.org/package/2006/relationships"><Relationship Id="rId3" Type="http://schemas.openxmlformats.org/officeDocument/2006/relationships/image" Target="../media/image303.png"/><Relationship Id="rId4" Type="http://schemas.openxmlformats.org/officeDocument/2006/relationships/image" Target="../media/image304.png"/><Relationship Id="rId5" Type="http://schemas.openxmlformats.org/officeDocument/2006/relationships/image" Target="../media/image305.emf"/><Relationship Id="rId6" Type="http://schemas.openxmlformats.org/officeDocument/2006/relationships/image" Target="../media/image306.png"/><Relationship Id="rId1" Type="http://schemas.openxmlformats.org/officeDocument/2006/relationships/slideLayout" Target="../slideLayouts/slideLayout2.xml"/><Relationship Id="rId2" Type="http://schemas.openxmlformats.org/officeDocument/2006/relationships/notesSlide" Target="../notesSlides/notesSlide85.xml"/></Relationships>
</file>

<file path=ppt/slides/_rels/slide186.xml.rels><?xml version="1.0" encoding="UTF-8" standalone="yes"?>
<Relationships xmlns="http://schemas.openxmlformats.org/package/2006/relationships"><Relationship Id="rId3" Type="http://schemas.openxmlformats.org/officeDocument/2006/relationships/image" Target="../media/image308.png"/><Relationship Id="rId4" Type="http://schemas.openxmlformats.org/officeDocument/2006/relationships/image" Target="../media/image309.png"/><Relationship Id="rId1" Type="http://schemas.openxmlformats.org/officeDocument/2006/relationships/slideLayout" Target="../slideLayouts/slideLayout2.xml"/><Relationship Id="rId2" Type="http://schemas.openxmlformats.org/officeDocument/2006/relationships/image" Target="../media/image307.png"/></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0.png"/><Relationship Id="rId3" Type="http://schemas.openxmlformats.org/officeDocument/2006/relationships/image" Target="../media/image311.png"/></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9.xml.rels><?xml version="1.0" encoding="UTF-8" standalone="yes"?>
<Relationships xmlns="http://schemas.openxmlformats.org/package/2006/relationships"><Relationship Id="rId20" Type="http://schemas.openxmlformats.org/officeDocument/2006/relationships/image" Target="../media/image323.png"/><Relationship Id="rId21" Type="http://schemas.openxmlformats.org/officeDocument/2006/relationships/image" Target="../media/image324.png"/><Relationship Id="rId22" Type="http://schemas.openxmlformats.org/officeDocument/2006/relationships/hyperlink" Target="http://www.genenames.org/" TargetMode="External"/><Relationship Id="rId23" Type="http://schemas.openxmlformats.org/officeDocument/2006/relationships/image" Target="../media/image325.png"/><Relationship Id="rId24" Type="http://schemas.openxmlformats.org/officeDocument/2006/relationships/hyperlink" Target="http://dip.doe-mbi.ucla.edu/dip/Main.cgi" TargetMode="External"/><Relationship Id="rId25" Type="http://schemas.openxmlformats.org/officeDocument/2006/relationships/image" Target="../media/image326.png"/><Relationship Id="rId26" Type="http://schemas.openxmlformats.org/officeDocument/2006/relationships/hyperlink" Target="http://www.hprd.org/index_html" TargetMode="External"/><Relationship Id="rId27" Type="http://schemas.openxmlformats.org/officeDocument/2006/relationships/image" Target="../media/image327.png"/><Relationship Id="rId28" Type="http://schemas.openxmlformats.org/officeDocument/2006/relationships/image" Target="../media/image328.png"/><Relationship Id="rId29" Type="http://schemas.openxmlformats.org/officeDocument/2006/relationships/hyperlink" Target="http://www.ncbi.nlm.nih.gov/omim" TargetMode="External"/><Relationship Id="rId1" Type="http://schemas.openxmlformats.org/officeDocument/2006/relationships/slideLayout" Target="../slideLayouts/slideLayout7.xml"/><Relationship Id="rId2" Type="http://schemas.openxmlformats.org/officeDocument/2006/relationships/notesSlide" Target="../notesSlides/notesSlide86.xml"/><Relationship Id="rId3" Type="http://schemas.openxmlformats.org/officeDocument/2006/relationships/image" Target="../media/image312.png"/><Relationship Id="rId4" Type="http://schemas.openxmlformats.org/officeDocument/2006/relationships/image" Target="../media/image313.png"/><Relationship Id="rId5" Type="http://schemas.openxmlformats.org/officeDocument/2006/relationships/image" Target="../media/image314.png"/><Relationship Id="rId30" Type="http://schemas.openxmlformats.org/officeDocument/2006/relationships/image" Target="../media/image329.png"/><Relationship Id="rId31" Type="http://schemas.openxmlformats.org/officeDocument/2006/relationships/image" Target="../media/image330.png"/><Relationship Id="rId32" Type="http://schemas.openxmlformats.org/officeDocument/2006/relationships/image" Target="../media/image331.png"/><Relationship Id="rId9" Type="http://schemas.openxmlformats.org/officeDocument/2006/relationships/hyperlink" Target="http://www.pharmgkb.org/index.jsp" TargetMode="External"/><Relationship Id="rId6" Type="http://schemas.openxmlformats.org/officeDocument/2006/relationships/image" Target="../media/image315.png"/><Relationship Id="rId7" Type="http://schemas.openxmlformats.org/officeDocument/2006/relationships/hyperlink" Target="http://www.bindingdb.org/bind/index.jsp" TargetMode="External"/><Relationship Id="rId8" Type="http://schemas.openxmlformats.org/officeDocument/2006/relationships/image" Target="../media/image316.png"/><Relationship Id="rId33" Type="http://schemas.openxmlformats.org/officeDocument/2006/relationships/hyperlink" Target="http://www.uniprot.org/" TargetMode="External"/><Relationship Id="rId34" Type="http://schemas.openxmlformats.org/officeDocument/2006/relationships/image" Target="../media/image332.png"/><Relationship Id="rId10" Type="http://schemas.openxmlformats.org/officeDocument/2006/relationships/image" Target="../media/image317.png"/><Relationship Id="rId11" Type="http://schemas.openxmlformats.org/officeDocument/2006/relationships/hyperlink" Target="http://ctd.mdibl.org/;jsessionid=AD5198B8AA6832379F706098864E157B" TargetMode="External"/><Relationship Id="rId12" Type="http://schemas.openxmlformats.org/officeDocument/2006/relationships/image" Target="../media/image318.png"/><Relationship Id="rId13" Type="http://schemas.openxmlformats.org/officeDocument/2006/relationships/hyperlink" Target="http://bidd.nus.edu.sg/group/cjttd/TTD_HOME.asp" TargetMode="External"/><Relationship Id="rId14" Type="http://schemas.openxmlformats.org/officeDocument/2006/relationships/image" Target="../media/image319.jpeg"/><Relationship Id="rId15" Type="http://schemas.openxmlformats.org/officeDocument/2006/relationships/image" Target="../media/image320.png"/><Relationship Id="rId16" Type="http://schemas.openxmlformats.org/officeDocument/2006/relationships/hyperlink" Target="http://www.qsarworld.com/index.php" TargetMode="External"/><Relationship Id="rId17" Type="http://schemas.openxmlformats.org/officeDocument/2006/relationships/image" Target="../media/image321.png"/><Relationship Id="rId18" Type="http://schemas.openxmlformats.org/officeDocument/2006/relationships/hyperlink" Target="http://www.bindingmoad.org/moad/welcome.do" TargetMode="External"/><Relationship Id="rId19" Type="http://schemas.openxmlformats.org/officeDocument/2006/relationships/image" Target="../media/image32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190.xml.rels><?xml version="1.0" encoding="UTF-8" standalone="yes"?>
<Relationships xmlns="http://schemas.openxmlformats.org/package/2006/relationships"><Relationship Id="rId3" Type="http://schemas.openxmlformats.org/officeDocument/2006/relationships/image" Target="../media/image333.png"/><Relationship Id="rId4" Type="http://schemas.openxmlformats.org/officeDocument/2006/relationships/image" Target="../media/image334.png"/><Relationship Id="rId1" Type="http://schemas.openxmlformats.org/officeDocument/2006/relationships/slideLayout" Target="../slideLayouts/slideLayout2.xml"/><Relationship Id="rId2" Type="http://schemas.openxmlformats.org/officeDocument/2006/relationships/notesSlide" Target="../notesSlides/notesSlide87.xml"/></Relationships>
</file>

<file path=ppt/slides/_rels/slide191.xml.rels><?xml version="1.0" encoding="UTF-8" standalone="yes"?>
<Relationships xmlns="http://schemas.openxmlformats.org/package/2006/relationships"><Relationship Id="rId11" Type="http://schemas.openxmlformats.org/officeDocument/2006/relationships/hyperlink" Target="http://www.sindice.com/" TargetMode="External"/><Relationship Id="rId12" Type="http://schemas.openxmlformats.org/officeDocument/2006/relationships/image" Target="../media/image343.png"/><Relationship Id="rId13" Type="http://schemas.openxmlformats.org/officeDocument/2006/relationships/hyperlink" Target="http://relfinder.dbpedia.org/index.html" TargetMode="External"/><Relationship Id="rId14" Type="http://schemas.openxmlformats.org/officeDocument/2006/relationships/image" Target="../media/image344.png"/><Relationship Id="rId15" Type="http://schemas.openxmlformats.org/officeDocument/2006/relationships/hyperlink" Target="http://sig.ma/" TargetMode="External"/><Relationship Id="rId16" Type="http://schemas.openxmlformats.org/officeDocument/2006/relationships/image" Target="../media/image345.png"/><Relationship Id="rId1" Type="http://schemas.openxmlformats.org/officeDocument/2006/relationships/slideLayout" Target="../slideLayouts/slideLayout7.xml"/><Relationship Id="rId2" Type="http://schemas.openxmlformats.org/officeDocument/2006/relationships/notesSlide" Target="../notesSlides/notesSlide88.xml"/><Relationship Id="rId3" Type="http://schemas.openxmlformats.org/officeDocument/2006/relationships/image" Target="../media/image335.jpeg"/><Relationship Id="rId4" Type="http://schemas.openxmlformats.org/officeDocument/2006/relationships/image" Target="../media/image336.png"/><Relationship Id="rId5" Type="http://schemas.openxmlformats.org/officeDocument/2006/relationships/image" Target="../media/image337.png"/><Relationship Id="rId6" Type="http://schemas.openxmlformats.org/officeDocument/2006/relationships/image" Target="../media/image338.png"/><Relationship Id="rId7" Type="http://schemas.openxmlformats.org/officeDocument/2006/relationships/image" Target="../media/image339.jpeg"/><Relationship Id="rId8" Type="http://schemas.openxmlformats.org/officeDocument/2006/relationships/image" Target="../media/image340.jpeg"/><Relationship Id="rId9" Type="http://schemas.openxmlformats.org/officeDocument/2006/relationships/image" Target="../media/image341.png"/><Relationship Id="rId10" Type="http://schemas.openxmlformats.org/officeDocument/2006/relationships/image" Target="../media/image342.png"/></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9.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0.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1.xml"/><Relationship Id="rId3" Type="http://schemas.openxmlformats.org/officeDocument/2006/relationships/image" Target="../media/image346.png"/></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2.xml"/><Relationship Id="rId3" Type="http://schemas.openxmlformats.org/officeDocument/2006/relationships/image" Target="../media/image347.png"/></Relationships>
</file>

<file path=ppt/slides/_rels/slide196.xml.rels><?xml version="1.0" encoding="UTF-8" standalone="yes"?>
<Relationships xmlns="http://schemas.openxmlformats.org/package/2006/relationships"><Relationship Id="rId3" Type="http://schemas.openxmlformats.org/officeDocument/2006/relationships/hyperlink" Target="http://chem2bio2rdf.org/slap" TargetMode="External"/><Relationship Id="rId4" Type="http://schemas.openxmlformats.org/officeDocument/2006/relationships/image" Target="../media/image348.png"/><Relationship Id="rId1" Type="http://schemas.openxmlformats.org/officeDocument/2006/relationships/slideLayout" Target="../slideLayouts/slideLayout2.xml"/><Relationship Id="rId2" Type="http://schemas.openxmlformats.org/officeDocument/2006/relationships/notesSlide" Target="../notesSlides/notesSlide93.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4.xml"/></Relationships>
</file>

<file path=ppt/slides/_rels/slide198.xml.rels><?xml version="1.0" encoding="UTF-8" standalone="yes"?>
<Relationships xmlns="http://schemas.openxmlformats.org/package/2006/relationships"><Relationship Id="rId3" Type="http://schemas.openxmlformats.org/officeDocument/2006/relationships/image" Target="../media/image350.jpeg"/><Relationship Id="rId4" Type="http://schemas.openxmlformats.org/officeDocument/2006/relationships/image" Target="../media/image351.png"/><Relationship Id="rId5" Type="http://schemas.openxmlformats.org/officeDocument/2006/relationships/image" Target="../media/image352.jpeg"/><Relationship Id="rId1" Type="http://schemas.openxmlformats.org/officeDocument/2006/relationships/slideLayout" Target="../slideLayouts/slideLayout2.xml"/><Relationship Id="rId2" Type="http://schemas.openxmlformats.org/officeDocument/2006/relationships/image" Target="../media/image349.jpeg"/></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5.xml"/></Relationships>
</file>

<file path=ppt/slides/_rels/slide202.xml.rels><?xml version="1.0" encoding="UTF-8" standalone="yes"?>
<Relationships xmlns="http://schemas.openxmlformats.org/package/2006/relationships"><Relationship Id="rId3" Type="http://schemas.openxmlformats.org/officeDocument/2006/relationships/hyperlink" Target="http://arnetminer.org" TargetMode="External"/><Relationship Id="rId4" Type="http://schemas.openxmlformats.org/officeDocument/2006/relationships/hyperlink" Target="http://pminer.org" TargetMode="External"/><Relationship Id="rId5" Type="http://schemas.openxmlformats.org/officeDocument/2006/relationships/hyperlink" Target="http://keg.cs.tsinghua.edu.cn/jietang/tj/" TargetMode="External"/><Relationship Id="rId1" Type="http://schemas.openxmlformats.org/officeDocument/2006/relationships/slideLayout" Target="../slideLayouts/slideLayout2.xml"/><Relationship Id="rId2" Type="http://schemas.openxmlformats.org/officeDocument/2006/relationships/image" Target="../media/image353.png"/></Relationships>
</file>

<file path=ppt/slides/_rels/slide21.xml.rels><?xml version="1.0" encoding="UTF-8" standalone="yes"?>
<Relationships xmlns="http://schemas.openxmlformats.org/package/2006/relationships"><Relationship Id="rId1" Type="http://schemas.openxmlformats.org/officeDocument/2006/relationships/tags" Target="../tags/tag2.xml"/><Relationship Id="rId2"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36.png"/><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6.xml"/><Relationship Id="rId4" Type="http://schemas.openxmlformats.org/officeDocument/2006/relationships/image" Target="../media/image37.png"/><Relationship Id="rId1" Type="http://schemas.openxmlformats.org/officeDocument/2006/relationships/tags" Target="../tags/tag3.xml"/><Relationship Id="rId2"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7.xml"/><Relationship Id="rId4" Type="http://schemas.openxmlformats.org/officeDocument/2006/relationships/diagramData" Target="../diagrams/data1.xml"/><Relationship Id="rId5" Type="http://schemas.openxmlformats.org/officeDocument/2006/relationships/diagramLayout" Target="../diagrams/layout1.xml"/><Relationship Id="rId6" Type="http://schemas.openxmlformats.org/officeDocument/2006/relationships/diagramQuickStyle" Target="../diagrams/quickStyle1.xml"/><Relationship Id="rId7" Type="http://schemas.openxmlformats.org/officeDocument/2006/relationships/diagramColors" Target="../diagrams/colors1.xml"/><Relationship Id="rId8" Type="http://schemas.microsoft.com/office/2007/relationships/diagramDrawing" Target="../diagrams/drawing1.xml"/><Relationship Id="rId1" Type="http://schemas.openxmlformats.org/officeDocument/2006/relationships/tags" Target="../tags/tag4.xml"/><Relationship Id="rId2"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8.xml"/><Relationship Id="rId4" Type="http://schemas.openxmlformats.org/officeDocument/2006/relationships/diagramData" Target="../diagrams/data2.xml"/><Relationship Id="rId5" Type="http://schemas.openxmlformats.org/officeDocument/2006/relationships/diagramLayout" Target="../diagrams/layout2.xml"/><Relationship Id="rId6" Type="http://schemas.openxmlformats.org/officeDocument/2006/relationships/diagramQuickStyle" Target="../diagrams/quickStyle2.xml"/><Relationship Id="rId7" Type="http://schemas.openxmlformats.org/officeDocument/2006/relationships/diagramColors" Target="../diagrams/colors2.xml"/><Relationship Id="rId8" Type="http://schemas.microsoft.com/office/2007/relationships/diagramDrawing" Target="../diagrams/drawing2.xml"/><Relationship Id="rId1" Type="http://schemas.openxmlformats.org/officeDocument/2006/relationships/tags" Target="../tags/tag5.xml"/><Relationship Id="rId2"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2.wmf"/><Relationship Id="rId4" Type="http://schemas.openxmlformats.org/officeDocument/2006/relationships/image" Target="../media/image43.wmf"/><Relationship Id="rId5" Type="http://schemas.openxmlformats.org/officeDocument/2006/relationships/image" Target="../media/image44.wmf"/><Relationship Id="rId6" Type="http://schemas.openxmlformats.org/officeDocument/2006/relationships/image" Target="../media/image45.wmf"/><Relationship Id="rId1" Type="http://schemas.openxmlformats.org/officeDocument/2006/relationships/tags" Target="../tags/tag6.xml"/><Relationship Id="rId2"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2.wmf"/><Relationship Id="rId4" Type="http://schemas.openxmlformats.org/officeDocument/2006/relationships/image" Target="../media/image43.wmf"/><Relationship Id="rId5" Type="http://schemas.openxmlformats.org/officeDocument/2006/relationships/image" Target="../media/image44.wmf"/><Relationship Id="rId6" Type="http://schemas.openxmlformats.org/officeDocument/2006/relationships/image" Target="../media/image45.wmf"/><Relationship Id="rId1" Type="http://schemas.openxmlformats.org/officeDocument/2006/relationships/tags" Target="../tags/tag7.xml"/><Relationship Id="rId2"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tags" Target="../tags/tag8.xml"/><Relationship Id="rId2" Type="http://schemas.openxmlformats.org/officeDocument/2006/relationships/slideLayout" Target="../slideLayouts/slideLayout2.xml"/><Relationship Id="rId3" Type="http://schemas.openxmlformats.org/officeDocument/2006/relationships/image" Target="../media/image46.wmf"/></Relationships>
</file>

<file path=ppt/slides/_rels/slide31.xml.rels><?xml version="1.0" encoding="UTF-8" standalone="yes"?>
<Relationships xmlns="http://schemas.openxmlformats.org/package/2006/relationships"><Relationship Id="rId9" Type="http://schemas.openxmlformats.org/officeDocument/2006/relationships/oleObject" Target="../embeddings/oleObject3.bin"/><Relationship Id="rId20" Type="http://schemas.openxmlformats.org/officeDocument/2006/relationships/image" Target="../media/image55.png"/><Relationship Id="rId21" Type="http://schemas.openxmlformats.org/officeDocument/2006/relationships/image" Target="../media/image56.wmf"/><Relationship Id="rId10" Type="http://schemas.openxmlformats.org/officeDocument/2006/relationships/image" Target="../media/image49.wmf"/><Relationship Id="rId11" Type="http://schemas.openxmlformats.org/officeDocument/2006/relationships/oleObject" Target="../embeddings/oleObject4.bin"/><Relationship Id="rId12" Type="http://schemas.openxmlformats.org/officeDocument/2006/relationships/image" Target="../media/image50.wmf"/><Relationship Id="rId13" Type="http://schemas.openxmlformats.org/officeDocument/2006/relationships/oleObject" Target="../embeddings/oleObject5.bin"/><Relationship Id="rId14" Type="http://schemas.openxmlformats.org/officeDocument/2006/relationships/image" Target="../media/image51.wmf"/><Relationship Id="rId15" Type="http://schemas.openxmlformats.org/officeDocument/2006/relationships/oleObject" Target="../embeddings/oleObject6.bin"/><Relationship Id="rId16" Type="http://schemas.openxmlformats.org/officeDocument/2006/relationships/image" Target="../media/image52.wmf"/><Relationship Id="rId17" Type="http://schemas.openxmlformats.org/officeDocument/2006/relationships/oleObject" Target="../embeddings/oleObject7.bin"/><Relationship Id="rId18" Type="http://schemas.openxmlformats.org/officeDocument/2006/relationships/image" Target="../media/image53.wmf"/><Relationship Id="rId19" Type="http://schemas.openxmlformats.org/officeDocument/2006/relationships/image" Target="../media/image54.png"/><Relationship Id="rId1" Type="http://schemas.openxmlformats.org/officeDocument/2006/relationships/vmlDrawing" Target="../drawings/vmlDrawing1.vml"/><Relationship Id="rId2" Type="http://schemas.openxmlformats.org/officeDocument/2006/relationships/tags" Target="../tags/tag9.xml"/><Relationship Id="rId3" Type="http://schemas.openxmlformats.org/officeDocument/2006/relationships/slideLayout" Target="../slideLayouts/slideLayout2.xml"/><Relationship Id="rId4" Type="http://schemas.openxmlformats.org/officeDocument/2006/relationships/notesSlide" Target="../notesSlides/notesSlide19.xml"/><Relationship Id="rId5" Type="http://schemas.openxmlformats.org/officeDocument/2006/relationships/oleObject" Target="../embeddings/oleObject1.bin"/><Relationship Id="rId6" Type="http://schemas.openxmlformats.org/officeDocument/2006/relationships/image" Target="../media/image47.wmf"/><Relationship Id="rId7" Type="http://schemas.openxmlformats.org/officeDocument/2006/relationships/oleObject" Target="../embeddings/oleObject2.bin"/><Relationship Id="rId8" Type="http://schemas.openxmlformats.org/officeDocument/2006/relationships/image" Target="../media/image48.wmf"/></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0.xml"/><Relationship Id="rId4" Type="http://schemas.openxmlformats.org/officeDocument/2006/relationships/image" Target="../media/image57.wmf"/><Relationship Id="rId5" Type="http://schemas.openxmlformats.org/officeDocument/2006/relationships/image" Target="../media/image58.wmf"/><Relationship Id="rId6" Type="http://schemas.openxmlformats.org/officeDocument/2006/relationships/image" Target="../media/image59.wmf"/><Relationship Id="rId7" Type="http://schemas.openxmlformats.org/officeDocument/2006/relationships/image" Target="../media/image60.wmf"/><Relationship Id="rId8" Type="http://schemas.openxmlformats.org/officeDocument/2006/relationships/image" Target="../media/image61.wmf"/><Relationship Id="rId9" Type="http://schemas.openxmlformats.org/officeDocument/2006/relationships/image" Target="../media/image62.wmf"/><Relationship Id="rId10" Type="http://schemas.openxmlformats.org/officeDocument/2006/relationships/image" Target="../media/image63.wmf"/><Relationship Id="rId1" Type="http://schemas.openxmlformats.org/officeDocument/2006/relationships/tags" Target="../tags/tag10.xml"/><Relationship Id="rId2"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21.xml"/><Relationship Id="rId5" Type="http://schemas.openxmlformats.org/officeDocument/2006/relationships/oleObject" Target="../embeddings/oleObject8.bin"/><Relationship Id="rId6" Type="http://schemas.openxmlformats.org/officeDocument/2006/relationships/image" Target="../media/image64.wmf"/><Relationship Id="rId1" Type="http://schemas.openxmlformats.org/officeDocument/2006/relationships/vmlDrawing" Target="../drawings/vmlDrawing2.vml"/><Relationship Id="rId2" Type="http://schemas.openxmlformats.org/officeDocument/2006/relationships/tags" Target="../tags/tag1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35.xml.rels><?xml version="1.0" encoding="UTF-8" standalone="yes"?>
<Relationships xmlns="http://schemas.openxmlformats.org/package/2006/relationships"><Relationship Id="rId11" Type="http://schemas.openxmlformats.org/officeDocument/2006/relationships/oleObject" Target="../embeddings/oleObject12.bin"/><Relationship Id="rId12" Type="http://schemas.openxmlformats.org/officeDocument/2006/relationships/image" Target="../media/image68.wmf"/><Relationship Id="rId13" Type="http://schemas.openxmlformats.org/officeDocument/2006/relationships/image" Target="../media/image69.wmf"/><Relationship Id="rId14" Type="http://schemas.openxmlformats.org/officeDocument/2006/relationships/image" Target="../media/image70.wmf"/><Relationship Id="rId1" Type="http://schemas.openxmlformats.org/officeDocument/2006/relationships/vmlDrawing" Target="../drawings/vmlDrawing3.vml"/><Relationship Id="rId2" Type="http://schemas.openxmlformats.org/officeDocument/2006/relationships/tags" Target="../tags/tag12.xml"/><Relationship Id="rId3" Type="http://schemas.openxmlformats.org/officeDocument/2006/relationships/slideLayout" Target="../slideLayouts/slideLayout2.xml"/><Relationship Id="rId4" Type="http://schemas.openxmlformats.org/officeDocument/2006/relationships/notesSlide" Target="../notesSlides/notesSlide23.xml"/><Relationship Id="rId5" Type="http://schemas.openxmlformats.org/officeDocument/2006/relationships/oleObject" Target="../embeddings/oleObject9.bin"/><Relationship Id="rId6" Type="http://schemas.openxmlformats.org/officeDocument/2006/relationships/image" Target="../media/image65.wmf"/><Relationship Id="rId7" Type="http://schemas.openxmlformats.org/officeDocument/2006/relationships/oleObject" Target="../embeddings/oleObject10.bin"/><Relationship Id="rId8" Type="http://schemas.openxmlformats.org/officeDocument/2006/relationships/image" Target="../media/image66.wmf"/><Relationship Id="rId9" Type="http://schemas.openxmlformats.org/officeDocument/2006/relationships/oleObject" Target="../embeddings/oleObject11.bin"/><Relationship Id="rId10" Type="http://schemas.openxmlformats.org/officeDocument/2006/relationships/image" Target="../media/image67.wmf"/></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24.xml"/><Relationship Id="rId5" Type="http://schemas.openxmlformats.org/officeDocument/2006/relationships/oleObject" Target="../embeddings/oleObject13.bin"/><Relationship Id="rId6" Type="http://schemas.openxmlformats.org/officeDocument/2006/relationships/image" Target="../media/image71.emf"/><Relationship Id="rId7" Type="http://schemas.openxmlformats.org/officeDocument/2006/relationships/oleObject" Target="../embeddings/oleObject14.bin"/><Relationship Id="rId8" Type="http://schemas.openxmlformats.org/officeDocument/2006/relationships/image" Target="../media/image72.wmf"/><Relationship Id="rId1" Type="http://schemas.openxmlformats.org/officeDocument/2006/relationships/vmlDrawing" Target="../drawings/vmlDrawing4.vml"/><Relationship Id="rId2" Type="http://schemas.openxmlformats.org/officeDocument/2006/relationships/tags" Target="../tags/tag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38.xml.rels><?xml version="1.0" encoding="UTF-8" standalone="yes"?>
<Relationships xmlns="http://schemas.openxmlformats.org/package/2006/relationships"><Relationship Id="rId1" Type="http://schemas.openxmlformats.org/officeDocument/2006/relationships/tags" Target="../tags/tag14.xml"/><Relationship Id="rId2" Type="http://schemas.openxmlformats.org/officeDocument/2006/relationships/slideLayout" Target="../slideLayouts/slideLayout2.xml"/><Relationship Id="rId3" Type="http://schemas.openxmlformats.org/officeDocument/2006/relationships/notesSlide" Target="../notesSlides/notesSlide26.xml"/></Relationships>
</file>

<file path=ppt/slides/_rels/slide39.xml.rels><?xml version="1.0" encoding="UTF-8" standalone="yes"?>
<Relationships xmlns="http://schemas.openxmlformats.org/package/2006/relationships"><Relationship Id="rId1" Type="http://schemas.openxmlformats.org/officeDocument/2006/relationships/tags" Target="../tags/tag15.xml"/><Relationship Id="rId2" Type="http://schemas.openxmlformats.org/officeDocument/2006/relationships/slideLayout" Target="../slideLayouts/slideLayout2.xml"/><Relationship Id="rId3" Type="http://schemas.openxmlformats.org/officeDocument/2006/relationships/notesSlide" Target="../notesSlides/notesSlide27.xml"/></Relationships>
</file>

<file path=ppt/slides/_rels/slide4.xml.rels><?xml version="1.0" encoding="UTF-8" standalone="yes"?>
<Relationships xmlns="http://schemas.openxmlformats.org/package/2006/relationships"><Relationship Id="rId3" Type="http://schemas.openxmlformats.org/officeDocument/2006/relationships/hyperlink" Target="http://info.cern.ch/" TargetMode="External"/><Relationship Id="rId4" Type="http://schemas.openxmlformats.org/officeDocument/2006/relationships/image" Target="../media/image7.jpeg"/><Relationship Id="rId5" Type="http://schemas.openxmlformats.org/officeDocument/2006/relationships/image" Target="../media/image8.png"/><Relationship Id="rId6" Type="http://schemas.openxmlformats.org/officeDocument/2006/relationships/image" Target="../media/image9.png"/><Relationship Id="rId7" Type="http://schemas.openxmlformats.org/officeDocument/2006/relationships/image" Target="../media/image10.jpeg"/><Relationship Id="rId1" Type="http://schemas.openxmlformats.org/officeDocument/2006/relationships/slideLayout" Target="../slideLayouts/slideLayout4.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9" Type="http://schemas.openxmlformats.org/officeDocument/2006/relationships/oleObject" Target="../embeddings/oleObject17.bin"/><Relationship Id="rId20" Type="http://schemas.openxmlformats.org/officeDocument/2006/relationships/image" Target="../media/image80.wmf"/><Relationship Id="rId21" Type="http://schemas.openxmlformats.org/officeDocument/2006/relationships/oleObject" Target="../embeddings/oleObject23.bin"/><Relationship Id="rId22" Type="http://schemas.openxmlformats.org/officeDocument/2006/relationships/image" Target="../media/image81.wmf"/><Relationship Id="rId23" Type="http://schemas.openxmlformats.org/officeDocument/2006/relationships/oleObject" Target="../embeddings/oleObject24.bin"/><Relationship Id="rId24" Type="http://schemas.openxmlformats.org/officeDocument/2006/relationships/image" Target="../media/image82.wmf"/><Relationship Id="rId25" Type="http://schemas.openxmlformats.org/officeDocument/2006/relationships/oleObject" Target="../embeddings/oleObject25.bin"/><Relationship Id="rId26" Type="http://schemas.openxmlformats.org/officeDocument/2006/relationships/image" Target="../media/image83.wmf"/><Relationship Id="rId27" Type="http://schemas.openxmlformats.org/officeDocument/2006/relationships/oleObject" Target="../embeddings/oleObject26.bin"/><Relationship Id="rId28" Type="http://schemas.openxmlformats.org/officeDocument/2006/relationships/image" Target="../media/image84.wmf"/><Relationship Id="rId29" Type="http://schemas.openxmlformats.org/officeDocument/2006/relationships/oleObject" Target="../embeddings/oleObject27.bin"/><Relationship Id="rId30" Type="http://schemas.openxmlformats.org/officeDocument/2006/relationships/image" Target="../media/image85.wmf"/><Relationship Id="rId31" Type="http://schemas.openxmlformats.org/officeDocument/2006/relationships/oleObject" Target="../embeddings/oleObject28.bin"/><Relationship Id="rId32" Type="http://schemas.openxmlformats.org/officeDocument/2006/relationships/image" Target="../media/image86.wmf"/><Relationship Id="rId10" Type="http://schemas.openxmlformats.org/officeDocument/2006/relationships/image" Target="../media/image75.wmf"/><Relationship Id="rId11" Type="http://schemas.openxmlformats.org/officeDocument/2006/relationships/oleObject" Target="../embeddings/oleObject18.bin"/><Relationship Id="rId12" Type="http://schemas.openxmlformats.org/officeDocument/2006/relationships/image" Target="../media/image76.wmf"/><Relationship Id="rId13" Type="http://schemas.openxmlformats.org/officeDocument/2006/relationships/oleObject" Target="../embeddings/oleObject19.bin"/><Relationship Id="rId14" Type="http://schemas.openxmlformats.org/officeDocument/2006/relationships/image" Target="../media/image77.wmf"/><Relationship Id="rId15" Type="http://schemas.openxmlformats.org/officeDocument/2006/relationships/oleObject" Target="../embeddings/oleObject20.bin"/><Relationship Id="rId16" Type="http://schemas.openxmlformats.org/officeDocument/2006/relationships/image" Target="../media/image78.wmf"/><Relationship Id="rId17" Type="http://schemas.openxmlformats.org/officeDocument/2006/relationships/oleObject" Target="../embeddings/oleObject21.bin"/><Relationship Id="rId18" Type="http://schemas.openxmlformats.org/officeDocument/2006/relationships/image" Target="../media/image79.wmf"/><Relationship Id="rId19" Type="http://schemas.openxmlformats.org/officeDocument/2006/relationships/oleObject" Target="../embeddings/oleObject22.bin"/><Relationship Id="rId1" Type="http://schemas.openxmlformats.org/officeDocument/2006/relationships/vmlDrawing" Target="../drawings/vmlDrawing5.vml"/><Relationship Id="rId2" Type="http://schemas.openxmlformats.org/officeDocument/2006/relationships/tags" Target="../tags/tag16.xml"/><Relationship Id="rId3" Type="http://schemas.openxmlformats.org/officeDocument/2006/relationships/slideLayout" Target="../slideLayouts/slideLayout2.xml"/><Relationship Id="rId4" Type="http://schemas.openxmlformats.org/officeDocument/2006/relationships/notesSlide" Target="../notesSlides/notesSlide28.xml"/><Relationship Id="rId5" Type="http://schemas.openxmlformats.org/officeDocument/2006/relationships/oleObject" Target="../embeddings/oleObject15.bin"/><Relationship Id="rId6" Type="http://schemas.openxmlformats.org/officeDocument/2006/relationships/image" Target="../media/image73.wmf"/><Relationship Id="rId7" Type="http://schemas.openxmlformats.org/officeDocument/2006/relationships/oleObject" Target="../embeddings/oleObject16.bin"/><Relationship Id="rId8" Type="http://schemas.openxmlformats.org/officeDocument/2006/relationships/image" Target="../media/image74.wmf"/></Relationships>
</file>

<file path=ppt/slides/_rels/slide41.xml.rels><?xml version="1.0" encoding="UTF-8" standalone="yes"?>
<Relationships xmlns="http://schemas.openxmlformats.org/package/2006/relationships"><Relationship Id="rId11" Type="http://schemas.openxmlformats.org/officeDocument/2006/relationships/image" Target="../media/image89.wmf"/><Relationship Id="rId12" Type="http://schemas.openxmlformats.org/officeDocument/2006/relationships/oleObject" Target="../embeddings/oleObject33.bin"/><Relationship Id="rId13" Type="http://schemas.openxmlformats.org/officeDocument/2006/relationships/image" Target="../media/image90.wmf"/><Relationship Id="rId1" Type="http://schemas.openxmlformats.org/officeDocument/2006/relationships/vmlDrawing" Target="../drawings/vmlDrawing6.vml"/><Relationship Id="rId2" Type="http://schemas.openxmlformats.org/officeDocument/2006/relationships/slideLayout" Target="../slideLayouts/slideLayout2.xml"/><Relationship Id="rId3" Type="http://schemas.openxmlformats.org/officeDocument/2006/relationships/notesSlide" Target="../notesSlides/notesSlide29.xml"/><Relationship Id="rId4" Type="http://schemas.openxmlformats.org/officeDocument/2006/relationships/oleObject" Target="../embeddings/oleObject29.bin"/><Relationship Id="rId5" Type="http://schemas.openxmlformats.org/officeDocument/2006/relationships/image" Target="../media/image76.wmf"/><Relationship Id="rId6" Type="http://schemas.openxmlformats.org/officeDocument/2006/relationships/oleObject" Target="../embeddings/oleObject30.bin"/><Relationship Id="rId7" Type="http://schemas.openxmlformats.org/officeDocument/2006/relationships/image" Target="../media/image87.wmf"/><Relationship Id="rId8" Type="http://schemas.openxmlformats.org/officeDocument/2006/relationships/oleObject" Target="../embeddings/oleObject31.bin"/><Relationship Id="rId9" Type="http://schemas.openxmlformats.org/officeDocument/2006/relationships/image" Target="../media/image88.wmf"/><Relationship Id="rId10" Type="http://schemas.openxmlformats.org/officeDocument/2006/relationships/oleObject" Target="../embeddings/oleObject32.bin"/></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tags" Target="../tags/tag17.xml"/><Relationship Id="rId2" Type="http://schemas.openxmlformats.org/officeDocument/2006/relationships/slideLayout" Target="../slideLayouts/slideLayout12.xml"/><Relationship Id="rId3" Type="http://schemas.openxmlformats.org/officeDocument/2006/relationships/notesSlide" Target="../notesSlides/notesSlide30.xml"/></Relationships>
</file>

<file path=ppt/slides/_rels/slide44.xml.rels><?xml version="1.0" encoding="UTF-8" standalone="yes"?>
<Relationships xmlns="http://schemas.openxmlformats.org/package/2006/relationships"><Relationship Id="rId1" Type="http://schemas.openxmlformats.org/officeDocument/2006/relationships/tags" Target="../tags/tag18.xml"/><Relationship Id="rId2" Type="http://schemas.openxmlformats.org/officeDocument/2006/relationships/slideLayout" Target="../slideLayouts/slideLayout12.xml"/><Relationship Id="rId3" Type="http://schemas.openxmlformats.org/officeDocument/2006/relationships/notesSlide" Target="../notesSlides/notesSlide3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arnetminer.org/lab-datasets/profiling/" TargetMode="External"/></Relationships>
</file>

<file path=ppt/slides/_rels/slide48.xml.rels><?xml version="1.0" encoding="UTF-8" standalone="yes"?>
<Relationships xmlns="http://schemas.openxmlformats.org/package/2006/relationships"><Relationship Id="rId1" Type="http://schemas.openxmlformats.org/officeDocument/2006/relationships/tags" Target="../tags/tag19.xml"/><Relationship Id="rId2" Type="http://schemas.openxmlformats.org/officeDocument/2006/relationships/slideLayout" Target="../slideLayouts/slideLayout2.xml"/><Relationship Id="rId3" Type="http://schemas.openxmlformats.org/officeDocument/2006/relationships/notesSlide" Target="../notesSlides/notesSlide32.xml"/></Relationships>
</file>

<file path=ppt/slides/_rels/slide49.xml.rels><?xml version="1.0" encoding="UTF-8" standalone="yes"?>
<Relationships xmlns="http://schemas.openxmlformats.org/package/2006/relationships"><Relationship Id="rId3" Type="http://schemas.openxmlformats.org/officeDocument/2006/relationships/image" Target="../media/image92.png"/><Relationship Id="rId4" Type="http://schemas.openxmlformats.org/officeDocument/2006/relationships/image" Target="../media/image93.png"/><Relationship Id="rId5" Type="http://schemas.openxmlformats.org/officeDocument/2006/relationships/image" Target="../media/image94.png"/><Relationship Id="rId1" Type="http://schemas.openxmlformats.org/officeDocument/2006/relationships/slideLayout" Target="../slideLayouts/slideLayout2.xml"/><Relationship Id="rId2" Type="http://schemas.openxmlformats.org/officeDocument/2006/relationships/image" Target="../media/image9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1.pn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33.xml"/><Relationship Id="rId4" Type="http://schemas.openxmlformats.org/officeDocument/2006/relationships/image" Target="../media/image95.png"/><Relationship Id="rId1" Type="http://schemas.openxmlformats.org/officeDocument/2006/relationships/tags" Target="../tags/tag20.xml"/><Relationship Id="rId2"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6.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6.wmf"/></Relationships>
</file>

<file path=ppt/slides/_rels/slide53.xml.rels><?xml version="1.0" encoding="UTF-8" standalone="yes"?>
<Relationships xmlns="http://schemas.openxmlformats.org/package/2006/relationships"><Relationship Id="rId11" Type="http://schemas.openxmlformats.org/officeDocument/2006/relationships/oleObject" Target="../embeddings/oleObject37.bin"/><Relationship Id="rId12" Type="http://schemas.openxmlformats.org/officeDocument/2006/relationships/image" Target="../media/image100.emf"/><Relationship Id="rId1" Type="http://schemas.openxmlformats.org/officeDocument/2006/relationships/vmlDrawing" Target="../drawings/vmlDrawing7.vml"/><Relationship Id="rId2" Type="http://schemas.openxmlformats.org/officeDocument/2006/relationships/tags" Target="../tags/tag21.xml"/><Relationship Id="rId3" Type="http://schemas.openxmlformats.org/officeDocument/2006/relationships/slideLayout" Target="../slideLayouts/slideLayout2.xml"/><Relationship Id="rId4" Type="http://schemas.openxmlformats.org/officeDocument/2006/relationships/image" Target="../media/image101.jpeg"/><Relationship Id="rId5" Type="http://schemas.openxmlformats.org/officeDocument/2006/relationships/oleObject" Target="../embeddings/oleObject34.bin"/><Relationship Id="rId6" Type="http://schemas.openxmlformats.org/officeDocument/2006/relationships/image" Target="../media/image97.emf"/><Relationship Id="rId7" Type="http://schemas.openxmlformats.org/officeDocument/2006/relationships/oleObject" Target="../embeddings/oleObject35.bin"/><Relationship Id="rId8" Type="http://schemas.openxmlformats.org/officeDocument/2006/relationships/image" Target="../media/image98.emf"/><Relationship Id="rId9" Type="http://schemas.openxmlformats.org/officeDocument/2006/relationships/oleObject" Target="../embeddings/oleObject36.bin"/><Relationship Id="rId10" Type="http://schemas.openxmlformats.org/officeDocument/2006/relationships/image" Target="../media/image99.emf"/></Relationships>
</file>

<file path=ppt/slides/_rels/slide54.xml.rels><?xml version="1.0" encoding="UTF-8" standalone="yes"?>
<Relationships xmlns="http://schemas.openxmlformats.org/package/2006/relationships"><Relationship Id="rId3" Type="http://schemas.openxmlformats.org/officeDocument/2006/relationships/oleObject" Target="../embeddings/oleObject38.bin"/><Relationship Id="rId4" Type="http://schemas.openxmlformats.org/officeDocument/2006/relationships/image" Target="../media/image102.wmf"/><Relationship Id="rId5" Type="http://schemas.openxmlformats.org/officeDocument/2006/relationships/oleObject" Target="../embeddings/oleObject39.bin"/><Relationship Id="rId6" Type="http://schemas.openxmlformats.org/officeDocument/2006/relationships/image" Target="../media/image103.wmf"/><Relationship Id="rId7" Type="http://schemas.openxmlformats.org/officeDocument/2006/relationships/oleObject" Target="../embeddings/oleObject40.bin"/><Relationship Id="rId8" Type="http://schemas.openxmlformats.org/officeDocument/2006/relationships/image" Target="../media/image104.wmf"/><Relationship Id="rId1" Type="http://schemas.openxmlformats.org/officeDocument/2006/relationships/vmlDrawing" Target="../drawings/vmlDrawing8.vml"/><Relationship Id="rId2"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oleObject" Target="../embeddings/oleObject41.bin"/><Relationship Id="rId5" Type="http://schemas.openxmlformats.org/officeDocument/2006/relationships/image" Target="../media/image105.wmf"/><Relationship Id="rId6" Type="http://schemas.openxmlformats.org/officeDocument/2006/relationships/oleObject" Target="../embeddings/oleObject42.bin"/><Relationship Id="rId7" Type="http://schemas.openxmlformats.org/officeDocument/2006/relationships/image" Target="../media/image106.wmf"/><Relationship Id="rId8" Type="http://schemas.openxmlformats.org/officeDocument/2006/relationships/oleObject" Target="../embeddings/oleObject43.bin"/><Relationship Id="rId9" Type="http://schemas.openxmlformats.org/officeDocument/2006/relationships/image" Target="../media/image107.wmf"/><Relationship Id="rId10" Type="http://schemas.openxmlformats.org/officeDocument/2006/relationships/oleObject" Target="../embeddings/oleObject44.bin"/><Relationship Id="rId11" Type="http://schemas.openxmlformats.org/officeDocument/2006/relationships/image" Target="../media/image108.wmf"/><Relationship Id="rId1" Type="http://schemas.openxmlformats.org/officeDocument/2006/relationships/vmlDrawing" Target="../drawings/vmlDrawing9.vml"/><Relationship Id="rId2" Type="http://schemas.openxmlformats.org/officeDocument/2006/relationships/tags" Target="../tags/tag22.xml"/></Relationships>
</file>

<file path=ppt/slides/_rels/slide56.xml.rels><?xml version="1.0" encoding="UTF-8" standalone="yes"?>
<Relationships xmlns="http://schemas.openxmlformats.org/package/2006/relationships"><Relationship Id="rId3" Type="http://schemas.openxmlformats.org/officeDocument/2006/relationships/oleObject" Target="../embeddings/oleObject45.bin"/><Relationship Id="rId4" Type="http://schemas.openxmlformats.org/officeDocument/2006/relationships/image" Target="../media/image109.wmf"/><Relationship Id="rId5" Type="http://schemas.openxmlformats.org/officeDocument/2006/relationships/oleObject" Target="../embeddings/oleObject46.bin"/><Relationship Id="rId6" Type="http://schemas.openxmlformats.org/officeDocument/2006/relationships/image" Target="../media/image110.wmf"/><Relationship Id="rId7" Type="http://schemas.openxmlformats.org/officeDocument/2006/relationships/oleObject" Target="../embeddings/oleObject47.bin"/><Relationship Id="rId8" Type="http://schemas.openxmlformats.org/officeDocument/2006/relationships/image" Target="../media/image111.wmf"/><Relationship Id="rId9" Type="http://schemas.openxmlformats.org/officeDocument/2006/relationships/oleObject" Target="../embeddings/oleObject48.bin"/><Relationship Id="rId10" Type="http://schemas.openxmlformats.org/officeDocument/2006/relationships/image" Target="../media/image112.wmf"/><Relationship Id="rId1" Type="http://schemas.openxmlformats.org/officeDocument/2006/relationships/vmlDrawing" Target="../drawings/vmlDrawing10.vml"/><Relationship Id="rId2"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oleObject" Target="../embeddings/oleObject49.bin"/><Relationship Id="rId4" Type="http://schemas.openxmlformats.org/officeDocument/2006/relationships/image" Target="../media/image113.wmf"/><Relationship Id="rId1" Type="http://schemas.openxmlformats.org/officeDocument/2006/relationships/vmlDrawing" Target="../drawings/vmlDrawing11.vml"/><Relationship Id="rId2"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4.xml"/><Relationship Id="rId3" Type="http://schemas.openxmlformats.org/officeDocument/2006/relationships/image" Target="../media/image114.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5.wmf"/><Relationship Id="rId3" Type="http://schemas.openxmlformats.org/officeDocument/2006/relationships/image" Target="../media/image116.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4" Type="http://schemas.openxmlformats.org/officeDocument/2006/relationships/image" Target="../media/image12.jpeg"/><Relationship Id="rId5" Type="http://schemas.openxmlformats.org/officeDocument/2006/relationships/image" Target="../media/image13.png"/><Relationship Id="rId1" Type="http://schemas.openxmlformats.org/officeDocument/2006/relationships/tags" Target="../tags/tag1.xml"/><Relationship Id="rId2"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17.wmf"/></Relationships>
</file>

<file path=ppt/slides/_rels/slide61.xml.rels><?xml version="1.0" encoding="UTF-8" standalone="yes"?>
<Relationships xmlns="http://schemas.openxmlformats.org/package/2006/relationships"><Relationship Id="rId3" Type="http://schemas.openxmlformats.org/officeDocument/2006/relationships/image" Target="../media/image119.png"/><Relationship Id="rId4" Type="http://schemas.openxmlformats.org/officeDocument/2006/relationships/image" Target="../media/image120.png"/><Relationship Id="rId5" Type="http://schemas.openxmlformats.org/officeDocument/2006/relationships/image" Target="../media/image121.png"/><Relationship Id="rId1" Type="http://schemas.openxmlformats.org/officeDocument/2006/relationships/slideLayout" Target="../slideLayouts/slideLayout12.xml"/><Relationship Id="rId2" Type="http://schemas.openxmlformats.org/officeDocument/2006/relationships/image" Target="../media/image118.pn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35.xml"/><Relationship Id="rId4" Type="http://schemas.openxmlformats.org/officeDocument/2006/relationships/diagramData" Target="../diagrams/data3.xml"/><Relationship Id="rId5" Type="http://schemas.openxmlformats.org/officeDocument/2006/relationships/diagramLayout" Target="../diagrams/layout3.xml"/><Relationship Id="rId6" Type="http://schemas.openxmlformats.org/officeDocument/2006/relationships/diagramQuickStyle" Target="../diagrams/quickStyle3.xml"/><Relationship Id="rId7" Type="http://schemas.openxmlformats.org/officeDocument/2006/relationships/diagramColors" Target="../diagrams/colors3.xml"/><Relationship Id="rId8" Type="http://schemas.microsoft.com/office/2007/relationships/diagramDrawing" Target="../diagrams/drawing3.xml"/><Relationship Id="rId1" Type="http://schemas.openxmlformats.org/officeDocument/2006/relationships/tags" Target="../tags/tag23.xml"/><Relationship Id="rId2"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36.xml"/><Relationship Id="rId4" Type="http://schemas.openxmlformats.org/officeDocument/2006/relationships/image" Target="../media/image123.png"/><Relationship Id="rId1" Type="http://schemas.openxmlformats.org/officeDocument/2006/relationships/tags" Target="../tags/tag24.xml"/><Relationship Id="rId2"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37.xml"/><Relationship Id="rId4" Type="http://schemas.openxmlformats.org/officeDocument/2006/relationships/image" Target="../media/image124.png"/><Relationship Id="rId1" Type="http://schemas.openxmlformats.org/officeDocument/2006/relationships/tags" Target="../tags/tag25.xml"/><Relationship Id="rId2"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38.xml"/><Relationship Id="rId5" Type="http://schemas.openxmlformats.org/officeDocument/2006/relationships/oleObject" Target="../embeddings/oleObject50.bin"/><Relationship Id="rId6" Type="http://schemas.openxmlformats.org/officeDocument/2006/relationships/image" Target="../media/image125.wmf"/><Relationship Id="rId7" Type="http://schemas.openxmlformats.org/officeDocument/2006/relationships/oleObject" Target="../embeddings/oleObject51.bin"/><Relationship Id="rId8" Type="http://schemas.openxmlformats.org/officeDocument/2006/relationships/image" Target="../media/image126.wmf"/><Relationship Id="rId1" Type="http://schemas.openxmlformats.org/officeDocument/2006/relationships/vmlDrawing" Target="../drawings/vmlDrawing12.vml"/><Relationship Id="rId2" Type="http://schemas.openxmlformats.org/officeDocument/2006/relationships/tags" Target="../tags/tag26.xml"/></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39.xml"/><Relationship Id="rId4" Type="http://schemas.openxmlformats.org/officeDocument/2006/relationships/image" Target="../media/image127.png"/><Relationship Id="rId1" Type="http://schemas.openxmlformats.org/officeDocument/2006/relationships/tags" Target="../tags/tag27.xml"/><Relationship Id="rId2"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40.xml"/><Relationship Id="rId4" Type="http://schemas.openxmlformats.org/officeDocument/2006/relationships/image" Target="../media/image128.wmf"/><Relationship Id="rId1" Type="http://schemas.openxmlformats.org/officeDocument/2006/relationships/tags" Target="../tags/tag28.xml"/><Relationship Id="rId2"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41.xml"/><Relationship Id="rId4" Type="http://schemas.openxmlformats.org/officeDocument/2006/relationships/image" Target="../media/image130.emf"/><Relationship Id="rId5" Type="http://schemas.openxmlformats.org/officeDocument/2006/relationships/oleObject" Target="peterlee:workspace:linguistic_strategy.vsd" TargetMode="External"/><Relationship Id="rId6" Type="http://schemas.openxmlformats.org/officeDocument/2006/relationships/image" Target="../media/image129.wmf"/><Relationship Id="rId7" Type="http://schemas.openxmlformats.org/officeDocument/2006/relationships/image" Target="../media/image131.png"/><Relationship Id="rId8" Type="http://schemas.openxmlformats.org/officeDocument/2006/relationships/image" Target="../media/image132.png"/><Relationship Id="rId9" Type="http://schemas.openxmlformats.org/officeDocument/2006/relationships/image" Target="../media/image133.png"/><Relationship Id="rId1" Type="http://schemas.openxmlformats.org/officeDocument/2006/relationships/vmlDrawing" Target="../drawings/vmlDrawing13.vml"/><Relationship Id="rId2"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42.xml"/><Relationship Id="rId4" Type="http://schemas.openxmlformats.org/officeDocument/2006/relationships/oleObject" Target="peterlee:workspace:similarity_propagation.vsd" TargetMode="External"/><Relationship Id="rId5" Type="http://schemas.openxmlformats.org/officeDocument/2006/relationships/image" Target="../media/image134.wmf"/><Relationship Id="rId6" Type="http://schemas.openxmlformats.org/officeDocument/2006/relationships/oleObject" Target="peterlee:workspace:propagation_graph.vsd" TargetMode="External"/><Relationship Id="rId7" Type="http://schemas.openxmlformats.org/officeDocument/2006/relationships/image" Target="../media/image135.wmf"/><Relationship Id="rId8" Type="http://schemas.openxmlformats.org/officeDocument/2006/relationships/oleObject" Target="peterlee:workspace:left_to_right_arrow.vsd" TargetMode="External"/><Relationship Id="rId9" Type="http://schemas.openxmlformats.org/officeDocument/2006/relationships/image" Target="../media/image136.wmf"/><Relationship Id="rId1" Type="http://schemas.openxmlformats.org/officeDocument/2006/relationships/vmlDrawing" Target="../drawings/vmlDrawing14.vml"/><Relationship Id="rId2" Type="http://schemas.openxmlformats.org/officeDocument/2006/relationships/slideLayout" Target="../slideLayouts/slideLayout17.xml"/></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43.xml"/><Relationship Id="rId4" Type="http://schemas.openxmlformats.org/officeDocument/2006/relationships/oleObject" Target="peterlee:workspace:propagation_graph.vsd" TargetMode="External"/><Relationship Id="rId5" Type="http://schemas.openxmlformats.org/officeDocument/2006/relationships/image" Target="../media/image137.wmf"/><Relationship Id="rId1" Type="http://schemas.openxmlformats.org/officeDocument/2006/relationships/vmlDrawing" Target="../drawings/vmlDrawing15.vml"/><Relationship Id="rId2" Type="http://schemas.openxmlformats.org/officeDocument/2006/relationships/slideLayout" Target="../slideLayouts/slideLayout16.xml"/></Relationships>
</file>

<file path=ppt/slides/_rels/slide72.xml.rels><?xml version="1.0" encoding="UTF-8" standalone="yes"?>
<Relationships xmlns="http://schemas.openxmlformats.org/package/2006/relationships"><Relationship Id="rId3" Type="http://schemas.openxmlformats.org/officeDocument/2006/relationships/oleObject" Target="../embeddings/oleObject52.bin"/><Relationship Id="rId4" Type="http://schemas.openxmlformats.org/officeDocument/2006/relationships/image" Target="../media/image138.wmf"/><Relationship Id="rId1" Type="http://schemas.openxmlformats.org/officeDocument/2006/relationships/vmlDrawing" Target="../drawings/vmlDrawing16.vml"/><Relationship Id="rId2"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44.xml"/><Relationship Id="rId4" Type="http://schemas.openxmlformats.org/officeDocument/2006/relationships/oleObject" Target="../embeddings/oleObject53.bin"/><Relationship Id="rId5" Type="http://schemas.openxmlformats.org/officeDocument/2006/relationships/image" Target="../media/image125.wmf"/><Relationship Id="rId6" Type="http://schemas.openxmlformats.org/officeDocument/2006/relationships/oleObject" Target="../embeddings/oleObject54.bin"/><Relationship Id="rId7" Type="http://schemas.openxmlformats.org/officeDocument/2006/relationships/image" Target="../media/image126.wmf"/><Relationship Id="rId8" Type="http://schemas.openxmlformats.org/officeDocument/2006/relationships/oleObject" Target="peterlee:workspace:structure_similarity_factor.vsd" TargetMode="External"/><Relationship Id="rId9" Type="http://schemas.openxmlformats.org/officeDocument/2006/relationships/image" Target="../media/image139.wmf"/><Relationship Id="rId1" Type="http://schemas.openxmlformats.org/officeDocument/2006/relationships/vmlDrawing" Target="../drawings/vmlDrawing17.vml"/><Relationship Id="rId2"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0.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1.png"/><Relationship Id="rId3" Type="http://schemas.openxmlformats.org/officeDocument/2006/relationships/image" Target="../media/image142.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3.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5.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6.png"/><Relationship Id="rId3" Type="http://schemas.openxmlformats.org/officeDocument/2006/relationships/image" Target="../media/image147.png"/></Relationships>
</file>

<file path=ppt/slides/_rels/slide82.xml.rels><?xml version="1.0" encoding="UTF-8" standalone="yes"?>
<Relationships xmlns="http://schemas.openxmlformats.org/package/2006/relationships"><Relationship Id="rId3" Type="http://schemas.openxmlformats.org/officeDocument/2006/relationships/image" Target="../media/image149.png"/><Relationship Id="rId4" Type="http://schemas.openxmlformats.org/officeDocument/2006/relationships/image" Target="../media/image150.png"/><Relationship Id="rId1" Type="http://schemas.openxmlformats.org/officeDocument/2006/relationships/slideLayout" Target="../slideLayouts/slideLayout2.xml"/><Relationship Id="rId2" Type="http://schemas.openxmlformats.org/officeDocument/2006/relationships/image" Target="../media/image148.png"/></Relationships>
</file>

<file path=ppt/slides/_rels/slide83.xml.rels><?xml version="1.0" encoding="UTF-8" standalone="yes"?>
<Relationships xmlns="http://schemas.openxmlformats.org/package/2006/relationships"><Relationship Id="rId3" Type="http://schemas.openxmlformats.org/officeDocument/2006/relationships/chart" Target="../charts/chart2.xml"/><Relationship Id="rId4" Type="http://schemas.openxmlformats.org/officeDocument/2006/relationships/chart" Target="../charts/chart3.xml"/><Relationship Id="rId1" Type="http://schemas.openxmlformats.org/officeDocument/2006/relationships/slideLayout" Target="../slideLayouts/slideLayout2.xml"/><Relationship Id="rId2" Type="http://schemas.openxmlformats.org/officeDocument/2006/relationships/chart" Target="../charts/chart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1.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2.png"/></Relationships>
</file>

<file path=ppt/slides/_rels/slide88.xml.rels><?xml version="1.0" encoding="UTF-8" standalone="yes"?>
<Relationships xmlns="http://schemas.openxmlformats.org/package/2006/relationships"><Relationship Id="rId3" Type="http://schemas.openxmlformats.org/officeDocument/2006/relationships/oleObject" Target="peterlee:workspace:similarity_propagation.vsd" TargetMode="External"/><Relationship Id="rId4" Type="http://schemas.openxmlformats.org/officeDocument/2006/relationships/image" Target="../media/image134.wmf"/><Relationship Id="rId5" Type="http://schemas.openxmlformats.org/officeDocument/2006/relationships/oleObject" Target="peterlee:workspace:propagation_graph.vsd" TargetMode="External"/><Relationship Id="rId6" Type="http://schemas.openxmlformats.org/officeDocument/2006/relationships/image" Target="../media/image135.wmf"/><Relationship Id="rId1" Type="http://schemas.openxmlformats.org/officeDocument/2006/relationships/vmlDrawing" Target="../drawings/vmlDrawing18.vml"/><Relationship Id="rId2"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0.xml.rels><?xml version="1.0" encoding="UTF-8" standalone="yes"?>
<Relationships xmlns="http://schemas.openxmlformats.org/package/2006/relationships"><Relationship Id="rId3" Type="http://schemas.openxmlformats.org/officeDocument/2006/relationships/image" Target="../media/image131.png"/><Relationship Id="rId4" Type="http://schemas.openxmlformats.org/officeDocument/2006/relationships/image" Target="../media/image132.png"/><Relationship Id="rId5" Type="http://schemas.openxmlformats.org/officeDocument/2006/relationships/image" Target="../media/image133.png"/><Relationship Id="rId1" Type="http://schemas.openxmlformats.org/officeDocument/2006/relationships/slideLayout" Target="../slideLayouts/slideLayout2.xml"/><Relationship Id="rId2" Type="http://schemas.openxmlformats.org/officeDocument/2006/relationships/image" Target="../media/image153.png"/></Relationships>
</file>

<file path=ppt/slides/_rels/slide91.xml.rels><?xml version="1.0" encoding="UTF-8" standalone="yes"?>
<Relationships xmlns="http://schemas.openxmlformats.org/package/2006/relationships"><Relationship Id="rId3" Type="http://schemas.openxmlformats.org/officeDocument/2006/relationships/image" Target="../media/image155.png"/><Relationship Id="rId4" Type="http://schemas.openxmlformats.org/officeDocument/2006/relationships/image" Target="../media/image156.png"/><Relationship Id="rId5" Type="http://schemas.openxmlformats.org/officeDocument/2006/relationships/image" Target="../media/image157.png"/><Relationship Id="rId6" Type="http://schemas.openxmlformats.org/officeDocument/2006/relationships/image" Target="../media/image158.png"/><Relationship Id="rId7" Type="http://schemas.openxmlformats.org/officeDocument/2006/relationships/image" Target="../media/image159.png"/><Relationship Id="rId8" Type="http://schemas.openxmlformats.org/officeDocument/2006/relationships/oleObject" Target="../embeddings/oleObject55.bin"/><Relationship Id="rId9" Type="http://schemas.openxmlformats.org/officeDocument/2006/relationships/image" Target="../media/image154.wmf"/><Relationship Id="rId1" Type="http://schemas.openxmlformats.org/officeDocument/2006/relationships/vmlDrawing" Target="../drawings/vmlDrawing19.vml"/><Relationship Id="rId2"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60.png"/><Relationship Id="rId4" Type="http://schemas.openxmlformats.org/officeDocument/2006/relationships/oleObject" Target="peterlee:workspace:similarity_propagation.vsd" TargetMode="External"/><Relationship Id="rId5" Type="http://schemas.openxmlformats.org/officeDocument/2006/relationships/image" Target="../media/image134.wmf"/><Relationship Id="rId6" Type="http://schemas.openxmlformats.org/officeDocument/2006/relationships/oleObject" Target="peterlee:workspace:propagation_graph.vsd" TargetMode="External"/><Relationship Id="rId7" Type="http://schemas.openxmlformats.org/officeDocument/2006/relationships/image" Target="../media/image135.wmf"/><Relationship Id="rId1" Type="http://schemas.openxmlformats.org/officeDocument/2006/relationships/vmlDrawing" Target="../drawings/vmlDrawing20.vml"/><Relationship Id="rId2"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62.png"/><Relationship Id="rId4" Type="http://schemas.openxmlformats.org/officeDocument/2006/relationships/image" Target="../media/image163.png"/><Relationship Id="rId5" Type="http://schemas.openxmlformats.org/officeDocument/2006/relationships/image" Target="../media/image164.png"/><Relationship Id="rId1" Type="http://schemas.openxmlformats.org/officeDocument/2006/relationships/slideLayout" Target="../slideLayouts/slideLayout2.xml"/><Relationship Id="rId2" Type="http://schemas.openxmlformats.org/officeDocument/2006/relationships/image" Target="../media/image161.png"/></Relationships>
</file>

<file path=ppt/slides/_rels/slide95.xml.rels><?xml version="1.0" encoding="UTF-8" standalone="yes"?>
<Relationships xmlns="http://schemas.openxmlformats.org/package/2006/relationships"><Relationship Id="rId3" Type="http://schemas.openxmlformats.org/officeDocument/2006/relationships/image" Target="../media/image166.png"/><Relationship Id="rId4" Type="http://schemas.openxmlformats.org/officeDocument/2006/relationships/image" Target="../media/image167.png"/><Relationship Id="rId1" Type="http://schemas.openxmlformats.org/officeDocument/2006/relationships/slideLayout" Target="../slideLayouts/slideLayout2.xml"/><Relationship Id="rId2" Type="http://schemas.openxmlformats.org/officeDocument/2006/relationships/image" Target="../media/image165.png"/></Relationships>
</file>

<file path=ppt/slides/_rels/slide96.xml.rels><?xml version="1.0" encoding="UTF-8" standalone="yes"?>
<Relationships xmlns="http://schemas.openxmlformats.org/package/2006/relationships"><Relationship Id="rId3" Type="http://schemas.openxmlformats.org/officeDocument/2006/relationships/image" Target="../media/image169.png"/><Relationship Id="rId4" Type="http://schemas.openxmlformats.org/officeDocument/2006/relationships/image" Target="../media/image170.png"/><Relationship Id="rId1" Type="http://schemas.openxmlformats.org/officeDocument/2006/relationships/slideLayout" Target="../slideLayouts/slideLayout2.xml"/><Relationship Id="rId2" Type="http://schemas.openxmlformats.org/officeDocument/2006/relationships/image" Target="../media/image168.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1.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72.png"/><Relationship Id="rId4" Type="http://schemas.openxmlformats.org/officeDocument/2006/relationships/image" Target="../media/image173.gif"/><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9" name="Rectangle 2"/>
          <p:cNvSpPr>
            <a:spLocks noGrp="1" noChangeArrowheads="1"/>
          </p:cNvSpPr>
          <p:nvPr>
            <p:ph type="ctrTitle"/>
          </p:nvPr>
        </p:nvSpPr>
        <p:spPr>
          <a:xfrm>
            <a:off x="250374" y="2130439"/>
            <a:ext cx="9455154" cy="1470025"/>
          </a:xfrm>
        </p:spPr>
        <p:txBody>
          <a:bodyPr/>
          <a:lstStyle/>
          <a:p>
            <a:pPr eaLnBrk="1" hangingPunct="1"/>
            <a:r>
              <a:rPr lang="en-US" altLang="en-US" sz="3600" dirty="0" smtClean="0">
                <a:ea typeface="宋体" pitchFamily="2" charset="-122"/>
              </a:rPr>
              <a:t>Data2Knowledge: Mining Data Semantics</a:t>
            </a:r>
            <a:br>
              <a:rPr lang="en-US" altLang="en-US" sz="3600" dirty="0" smtClean="0">
                <a:ea typeface="宋体" pitchFamily="2" charset="-122"/>
              </a:rPr>
            </a:br>
            <a:r>
              <a:rPr lang="en-US" altLang="en-US" sz="2800" dirty="0" smtClean="0">
                <a:ea typeface="宋体" pitchFamily="2" charset="-122"/>
              </a:rPr>
              <a:t>—Principles and Case Studies</a:t>
            </a:r>
            <a:endParaRPr lang="zh-CN" altLang="en-US" sz="1050" dirty="0" smtClean="0">
              <a:solidFill>
                <a:srgbClr val="800000"/>
              </a:solidFill>
            </a:endParaRPr>
          </a:p>
        </p:txBody>
      </p:sp>
      <p:sp>
        <p:nvSpPr>
          <p:cNvPr id="6150" name="Rectangle 6"/>
          <p:cNvSpPr>
            <a:spLocks noChangeArrowheads="1"/>
          </p:cNvSpPr>
          <p:nvPr/>
        </p:nvSpPr>
        <p:spPr bwMode="auto">
          <a:xfrm>
            <a:off x="818621" y="4076701"/>
            <a:ext cx="8268758" cy="2124607"/>
          </a:xfrm>
          <a:prstGeom prst="rect">
            <a:avLst/>
          </a:prstGeom>
          <a:noFill/>
          <a:ln w="9525">
            <a:noFill/>
            <a:miter lim="800000"/>
            <a:headEnd/>
            <a:tailEnd/>
          </a:ln>
        </p:spPr>
        <p:txBody>
          <a:bodyPr anchor="ctr"/>
          <a:lstStyle/>
          <a:p>
            <a:pPr algn="ctr"/>
            <a:r>
              <a:rPr lang="en-US" altLang="zh-CN" sz="2400" dirty="0" smtClean="0">
                <a:latin typeface="Arial" charset="0"/>
              </a:rPr>
              <a:t>Jie Tang</a:t>
            </a:r>
            <a:endParaRPr kumimoji="0" lang="en-US" altLang="zh-CN" sz="2800" dirty="0" smtClean="0">
              <a:latin typeface="Arial" charset="0"/>
            </a:endParaRPr>
          </a:p>
          <a:p>
            <a:pPr algn="ctr"/>
            <a:r>
              <a:rPr kumimoji="0" lang="en-US" altLang="zh-CN" sz="1800" b="1" dirty="0" smtClean="0">
                <a:solidFill>
                  <a:srgbClr val="0033CC"/>
                </a:solidFill>
                <a:latin typeface="Arial" charset="0"/>
              </a:rPr>
              <a:t>Knowledge Engineering Group, Department of Computer Science</a:t>
            </a:r>
            <a:br>
              <a:rPr kumimoji="0" lang="en-US" altLang="zh-CN" sz="1800" b="1" dirty="0" smtClean="0">
                <a:solidFill>
                  <a:srgbClr val="0033CC"/>
                </a:solidFill>
                <a:latin typeface="Arial" charset="0"/>
              </a:rPr>
            </a:br>
            <a:r>
              <a:rPr kumimoji="0" lang="en-US" altLang="zh-CN" sz="1800" b="1" dirty="0" smtClean="0">
                <a:solidFill>
                  <a:srgbClr val="0033CC"/>
                </a:solidFill>
                <a:latin typeface="Arial" charset="0"/>
              </a:rPr>
              <a:t>Tsinghua University</a:t>
            </a:r>
          </a:p>
          <a:p>
            <a:pPr algn="ctr">
              <a:spcBef>
                <a:spcPts val="1200"/>
              </a:spcBef>
            </a:pPr>
            <a:r>
              <a:rPr lang="en-US" altLang="zh-CN" sz="2400" dirty="0" smtClean="0">
                <a:latin typeface="Arial" charset="0"/>
              </a:rPr>
              <a:t>Ying Ding</a:t>
            </a:r>
            <a:endParaRPr lang="en-US" altLang="zh-CN" sz="2800" dirty="0">
              <a:latin typeface="Arial" charset="0"/>
            </a:endParaRPr>
          </a:p>
          <a:p>
            <a:pPr algn="ctr"/>
            <a:r>
              <a:rPr lang="en-US" altLang="zh-CN" sz="1800" b="1" dirty="0" smtClean="0">
                <a:solidFill>
                  <a:srgbClr val="0033CC"/>
                </a:solidFill>
                <a:latin typeface="Arial" charset="0"/>
              </a:rPr>
              <a:t>School of Library and Information Science</a:t>
            </a:r>
            <a:r>
              <a:rPr lang="en-US" altLang="zh-CN" sz="1800" b="1" dirty="0">
                <a:solidFill>
                  <a:srgbClr val="0033CC"/>
                </a:solidFill>
                <a:latin typeface="Arial" charset="0"/>
              </a:rPr>
              <a:t/>
            </a:r>
            <a:br>
              <a:rPr lang="en-US" altLang="zh-CN" sz="1800" b="1" dirty="0">
                <a:solidFill>
                  <a:srgbClr val="0033CC"/>
                </a:solidFill>
                <a:latin typeface="Arial" charset="0"/>
              </a:rPr>
            </a:br>
            <a:r>
              <a:rPr lang="en-US" altLang="zh-CN" sz="1800" b="1" dirty="0" smtClean="0">
                <a:solidFill>
                  <a:srgbClr val="0033CC"/>
                </a:solidFill>
                <a:latin typeface="Arial" charset="0"/>
              </a:rPr>
              <a:t>Indiana </a:t>
            </a:r>
            <a:r>
              <a:rPr lang="en-US" altLang="zh-CN" sz="1800" b="1" dirty="0">
                <a:solidFill>
                  <a:srgbClr val="0033CC"/>
                </a:solidFill>
                <a:latin typeface="Arial" charset="0"/>
              </a:rPr>
              <a:t>University</a:t>
            </a:r>
          </a:p>
          <a:p>
            <a:pPr algn="ctr"/>
            <a:endParaRPr lang="en-US" altLang="zh-CN" sz="1800" b="1" dirty="0">
              <a:solidFill>
                <a:srgbClr val="0033CC"/>
              </a:solidFill>
              <a:latin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“mistake”…</a:t>
            </a:r>
            <a:endParaRPr lang="en-US" dirty="0"/>
          </a:p>
        </p:txBody>
      </p:sp>
      <p:sp>
        <p:nvSpPr>
          <p:cNvPr id="4" name="Subtitle 4"/>
          <p:cNvSpPr txBox="1">
            <a:spLocks/>
          </p:cNvSpPr>
          <p:nvPr/>
        </p:nvSpPr>
        <p:spPr bwMode="auto">
          <a:xfrm>
            <a:off x="2396716" y="1952836"/>
            <a:ext cx="5076564" cy="540060"/>
          </a:xfrm>
          <a:prstGeom prst="foldedCorner">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a:buNone/>
            </a:pPr>
            <a:r>
              <a:rPr lang="en-US" altLang="zh-CN" sz="2400" dirty="0" smtClean="0">
                <a:solidFill>
                  <a:srgbClr val="800000"/>
                </a:solidFill>
              </a:rPr>
              <a:t>“Bible”:</a:t>
            </a:r>
            <a:r>
              <a:rPr lang="en-US" sz="2400" dirty="0" smtClean="0">
                <a:solidFill>
                  <a:srgbClr val="800000"/>
                </a:solidFill>
              </a:rPr>
              <a:t> </a:t>
            </a:r>
            <a:r>
              <a:rPr lang="en-US" sz="2400" dirty="0" smtClean="0">
                <a:solidFill>
                  <a:srgbClr val="000090"/>
                </a:solidFill>
              </a:rPr>
              <a:t>RDF, DAML+OIL, OWL </a:t>
            </a:r>
            <a:endParaRPr lang="en-US" sz="2400" dirty="0">
              <a:solidFill>
                <a:srgbClr val="000090"/>
              </a:solidFill>
            </a:endParaRPr>
          </a:p>
        </p:txBody>
      </p:sp>
      <p:sp>
        <p:nvSpPr>
          <p:cNvPr id="6" name="Multidocument 5"/>
          <p:cNvSpPr/>
          <p:nvPr/>
        </p:nvSpPr>
        <p:spPr>
          <a:xfrm>
            <a:off x="-2679848" y="-2907704"/>
            <a:ext cx="1188132" cy="1296144"/>
          </a:xfrm>
          <a:prstGeom prst="flowChartMultidocument">
            <a:avLst/>
          </a:prstGeom>
          <a:solidFill>
            <a:schemeClr val="bg1">
              <a:lumMod val="6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 name="Right Arrow 6"/>
          <p:cNvSpPr/>
          <p:nvPr/>
        </p:nvSpPr>
        <p:spPr>
          <a:xfrm>
            <a:off x="2144688" y="3897052"/>
            <a:ext cx="822960" cy="468052"/>
          </a:xfrm>
          <a:prstGeom prst="rightArrow">
            <a:avLst/>
          </a:prstGeom>
          <a:solidFill>
            <a:srgbClr val="FFCCCC"/>
          </a:solidFill>
          <a:ln>
            <a:solidFill>
              <a:srgbClr val="000000"/>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8" name="Picture 4" descr="图形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224808" y="3501008"/>
            <a:ext cx="2228850" cy="1979613"/>
          </a:xfrm>
          <a:prstGeom prst="rect">
            <a:avLst/>
          </a:prstGeom>
          <a:noFill/>
          <a:ln w="9525">
            <a:noFill/>
            <a:miter lim="800000"/>
            <a:headEnd/>
            <a:tailEnd/>
          </a:ln>
        </p:spPr>
      </p:pic>
      <p:sp>
        <p:nvSpPr>
          <p:cNvPr id="9" name="Right Arrow 8"/>
          <p:cNvSpPr/>
          <p:nvPr/>
        </p:nvSpPr>
        <p:spPr>
          <a:xfrm>
            <a:off x="5673080" y="3897052"/>
            <a:ext cx="822960" cy="468052"/>
          </a:xfrm>
          <a:prstGeom prst="rightArrow">
            <a:avLst/>
          </a:prstGeom>
          <a:solidFill>
            <a:srgbClr val="FFCCCC"/>
          </a:solidFill>
          <a:ln>
            <a:solidFill>
              <a:srgbClr val="000000"/>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0" name="Picture 7"/>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573180" y="3356992"/>
            <a:ext cx="3264942" cy="1944216"/>
          </a:xfrm>
          <a:prstGeom prst="roundRect">
            <a:avLst>
              <a:gd name="adj" fmla="val 8594"/>
            </a:avLst>
          </a:prstGeom>
          <a:solidFill>
            <a:srgbClr val="FFFFFF">
              <a:shade val="85000"/>
            </a:srgbClr>
          </a:solidFill>
          <a:ln>
            <a:noFill/>
          </a:ln>
          <a:effectLst>
            <a:outerShdw dist="35921" dir="2700000" algn="ctr" rotWithShape="0">
              <a:schemeClr val="bg2"/>
            </a:outerShdw>
          </a:effectLst>
          <a:extLst/>
        </p:spPr>
      </p:pic>
      <p:sp>
        <p:nvSpPr>
          <p:cNvPr id="11" name="Multidocument 10"/>
          <p:cNvSpPr/>
          <p:nvPr/>
        </p:nvSpPr>
        <p:spPr>
          <a:xfrm>
            <a:off x="596516" y="3537012"/>
            <a:ext cx="1224136" cy="1296144"/>
          </a:xfrm>
          <a:prstGeom prst="flowChartMultidocument">
            <a:avLst/>
          </a:prstGeom>
          <a:solidFill>
            <a:schemeClr val="bg1">
              <a:lumMod val="75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115155517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smtClean="0"/>
              <a:t>Knowledge Linking</a:t>
            </a:r>
            <a:r>
              <a:rPr kumimoji="1" lang="en-US" altLang="zh-CN" baseline="30000" dirty="0" smtClean="0"/>
              <a:t>[1]</a:t>
            </a:r>
            <a:endParaRPr kumimoji="1" lang="zh-CN" altLang="en-US" baseline="30000" dirty="0"/>
          </a:p>
        </p:txBody>
      </p:sp>
      <p:sp>
        <p:nvSpPr>
          <p:cNvPr id="7" name="矩形 6"/>
          <p:cNvSpPr/>
          <p:nvPr/>
        </p:nvSpPr>
        <p:spPr>
          <a:xfrm>
            <a:off x="330200" y="1516720"/>
            <a:ext cx="8007350" cy="2308324"/>
          </a:xfrm>
          <a:prstGeom prst="rect">
            <a:avLst/>
          </a:prstGeom>
          <a:solidFill>
            <a:schemeClr val="bg1"/>
          </a:solidFill>
        </p:spPr>
        <p:txBody>
          <a:bodyPr wrap="square">
            <a:spAutoFit/>
          </a:bodyPr>
          <a:lstStyle/>
          <a:p>
            <a:pPr marL="342900" indent="-342900">
              <a:spcBef>
                <a:spcPct val="20000"/>
              </a:spcBef>
              <a:buChar char="•"/>
            </a:pPr>
            <a:r>
              <a:rPr kumimoji="1" lang="en-US" altLang="zh-CN" sz="2400" dirty="0">
                <a:latin typeface="+mn-lt"/>
                <a:ea typeface="+mn-ea"/>
              </a:rPr>
              <a:t>The problem of knowledge linking</a:t>
            </a:r>
          </a:p>
          <a:p>
            <a:pPr marL="742950" lvl="1" indent="-285750">
              <a:spcBef>
                <a:spcPct val="20000"/>
              </a:spcBef>
              <a:buChar char="–"/>
            </a:pPr>
            <a:r>
              <a:rPr kumimoji="1" lang="en-US" altLang="zh-CN" sz="2000" dirty="0" smtClean="0">
                <a:latin typeface="+mn-lt"/>
                <a:ea typeface="+mn-ea"/>
              </a:rPr>
              <a:t>Given </a:t>
            </a:r>
            <a:r>
              <a:rPr lang="en-US" altLang="zh-CN" sz="2000" i="1" dirty="0" smtClean="0"/>
              <a:t>K</a:t>
            </a:r>
            <a:r>
              <a:rPr lang="en-US" altLang="zh-CN" sz="2000" baseline="-25000" dirty="0" smtClean="0"/>
              <a:t>1 </a:t>
            </a:r>
            <a:r>
              <a:rPr kumimoji="1" lang="en-US" altLang="zh-CN" sz="2000" dirty="0" smtClean="0">
                <a:latin typeface="+mn-lt"/>
                <a:ea typeface="+mn-ea"/>
              </a:rPr>
              <a:t>and </a:t>
            </a:r>
            <a:r>
              <a:rPr lang="en-US" altLang="zh-CN" sz="2000" i="1" dirty="0" smtClean="0"/>
              <a:t>K</a:t>
            </a:r>
            <a:r>
              <a:rPr lang="en-US" altLang="zh-CN" sz="2000" baseline="-25000" dirty="0" smtClean="0"/>
              <a:t>2</a:t>
            </a:r>
          </a:p>
          <a:p>
            <a:pPr marL="742950" lvl="1" indent="-285750">
              <a:spcBef>
                <a:spcPct val="20000"/>
              </a:spcBef>
              <a:buChar char="–"/>
            </a:pPr>
            <a:r>
              <a:rPr kumimoji="1" lang="en-US" altLang="zh-CN" sz="2000" dirty="0">
                <a:latin typeface="+mn-lt"/>
                <a:ea typeface="+mn-ea"/>
              </a:rPr>
              <a:t>For </a:t>
            </a:r>
            <a:r>
              <a:rPr kumimoji="1" lang="en-US" altLang="zh-CN" sz="2000" dirty="0" smtClean="0">
                <a:latin typeface="+mn-lt"/>
                <a:ea typeface="+mn-ea"/>
              </a:rPr>
              <a:t>each </a:t>
            </a:r>
            <a:r>
              <a:rPr kumimoji="1" lang="en-US" altLang="zh-CN" sz="2000" i="1" dirty="0" err="1" smtClean="0">
                <a:latin typeface="+mn-lt"/>
                <a:ea typeface="+mn-ea"/>
              </a:rPr>
              <a:t>a</a:t>
            </a:r>
            <a:r>
              <a:rPr kumimoji="1" lang="en-US" altLang="zh-CN" sz="2000" i="1" baseline="-25000" dirty="0" err="1" smtClean="0">
                <a:latin typeface="+mn-lt"/>
                <a:ea typeface="+mn-ea"/>
              </a:rPr>
              <a:t>i</a:t>
            </a:r>
            <a:r>
              <a:rPr kumimoji="1" lang="en-US" altLang="zh-CN" sz="2000" dirty="0" smtClean="0">
                <a:latin typeface="+mn-lt"/>
                <a:ea typeface="+mn-ea"/>
              </a:rPr>
              <a:t> </a:t>
            </a:r>
            <a:r>
              <a:rPr kumimoji="1" lang="en-US" altLang="zh-CN" sz="2000" dirty="0">
                <a:latin typeface="+mn-lt"/>
                <a:ea typeface="+mn-ea"/>
              </a:rPr>
              <a:t>∈ </a:t>
            </a:r>
            <a:r>
              <a:rPr kumimoji="1" lang="en-US" altLang="zh-CN" sz="2000" i="1" dirty="0">
                <a:latin typeface="+mn-lt"/>
                <a:ea typeface="+mn-ea"/>
              </a:rPr>
              <a:t>K</a:t>
            </a:r>
            <a:r>
              <a:rPr kumimoji="1" lang="en-US" altLang="zh-CN" sz="2000" baseline="-25000" dirty="0">
                <a:latin typeface="+mn-lt"/>
                <a:ea typeface="+mn-ea"/>
              </a:rPr>
              <a:t>1</a:t>
            </a:r>
            <a:r>
              <a:rPr kumimoji="1" lang="en-US" altLang="zh-CN" sz="2000" dirty="0">
                <a:latin typeface="+mn-lt"/>
                <a:ea typeface="+mn-ea"/>
              </a:rPr>
              <a:t> </a:t>
            </a:r>
            <a:r>
              <a:rPr kumimoji="1" lang="zh-CN" altLang="en-US" sz="2000" dirty="0">
                <a:latin typeface="+mn-lt"/>
                <a:ea typeface="+mn-ea"/>
              </a:rPr>
              <a:t>，</a:t>
            </a:r>
            <a:r>
              <a:rPr kumimoji="1" lang="en-US" altLang="zh-CN" sz="2000" dirty="0">
                <a:latin typeface="+mn-lt"/>
                <a:ea typeface="+mn-ea"/>
              </a:rPr>
              <a:t>find </a:t>
            </a:r>
            <a:r>
              <a:rPr kumimoji="1" lang="en-US" altLang="zh-CN" sz="2000" i="1" dirty="0" err="1">
                <a:latin typeface="+mn-lt"/>
                <a:ea typeface="+mn-ea"/>
              </a:rPr>
              <a:t>a</a:t>
            </a:r>
            <a:r>
              <a:rPr kumimoji="1" lang="en-US" altLang="zh-CN" sz="2000" i="1" baseline="-25000" dirty="0" err="1">
                <a:latin typeface="+mn-lt"/>
                <a:ea typeface="+mn-ea"/>
              </a:rPr>
              <a:t>j</a:t>
            </a:r>
            <a:r>
              <a:rPr kumimoji="1" lang="en-US" altLang="zh-CN" sz="2000" dirty="0">
                <a:latin typeface="+mn-lt"/>
                <a:ea typeface="+mn-ea"/>
              </a:rPr>
              <a:t> </a:t>
            </a:r>
            <a:r>
              <a:rPr kumimoji="1" lang="en-US" altLang="zh-CN" sz="2000" dirty="0" smtClean="0">
                <a:latin typeface="+mn-lt"/>
                <a:ea typeface="+mn-ea"/>
              </a:rPr>
              <a:t>∈</a:t>
            </a:r>
            <a:r>
              <a:rPr kumimoji="1" lang="en-US" altLang="zh-CN" sz="2000" i="1" dirty="0" smtClean="0">
                <a:latin typeface="+mn-lt"/>
                <a:ea typeface="+mn-ea"/>
              </a:rPr>
              <a:t> </a:t>
            </a:r>
            <a:r>
              <a:rPr kumimoji="1" lang="en-US" altLang="zh-CN" sz="2000" i="1" dirty="0">
                <a:latin typeface="+mn-lt"/>
                <a:ea typeface="+mn-ea"/>
              </a:rPr>
              <a:t>K</a:t>
            </a:r>
            <a:r>
              <a:rPr kumimoji="1" lang="en-US" altLang="zh-CN" sz="2000" baseline="-25000" dirty="0">
                <a:latin typeface="+mn-lt"/>
                <a:ea typeface="+mn-ea"/>
              </a:rPr>
              <a:t>2</a:t>
            </a:r>
            <a:r>
              <a:rPr kumimoji="1" lang="en-US" altLang="zh-CN" sz="2000" dirty="0">
                <a:latin typeface="+mn-lt"/>
                <a:ea typeface="+mn-ea"/>
              </a:rPr>
              <a:t> </a:t>
            </a:r>
            <a:r>
              <a:rPr kumimoji="1" lang="en-US" altLang="zh-CN" sz="2000" dirty="0" smtClean="0">
                <a:latin typeface="+mn-lt"/>
                <a:ea typeface="+mn-ea"/>
              </a:rPr>
              <a:t>that</a:t>
            </a:r>
          </a:p>
          <a:p>
            <a:pPr lvl="1">
              <a:spcBef>
                <a:spcPct val="20000"/>
              </a:spcBef>
            </a:pPr>
            <a:r>
              <a:rPr kumimoji="1" lang="en-US" altLang="zh-CN" sz="2000" dirty="0">
                <a:latin typeface="+mn-lt"/>
                <a:ea typeface="+mn-ea"/>
              </a:rPr>
              <a:t> </a:t>
            </a:r>
            <a:r>
              <a:rPr kumimoji="1" lang="en-US" altLang="zh-CN" sz="2000" dirty="0" smtClean="0">
                <a:latin typeface="+mn-lt"/>
                <a:ea typeface="+mn-ea"/>
              </a:rPr>
              <a:t>                       </a:t>
            </a:r>
            <a:r>
              <a:rPr lang="en-US" altLang="zh-CN" sz="2000" dirty="0" smtClean="0"/>
              <a:t> </a:t>
            </a:r>
            <a:r>
              <a:rPr kumimoji="1" lang="en-US" altLang="zh-CN" sz="2000" i="1" dirty="0" err="1"/>
              <a:t>a</a:t>
            </a:r>
            <a:r>
              <a:rPr kumimoji="1" lang="en-US" altLang="zh-CN" sz="2000" i="1" baseline="-25000" dirty="0" err="1"/>
              <a:t>i</a:t>
            </a:r>
            <a:r>
              <a:rPr lang="en-US" altLang="zh-CN" sz="2000" dirty="0" err="1" smtClean="0"/>
              <a:t>⇔</a:t>
            </a:r>
            <a:r>
              <a:rPr kumimoji="1" lang="en-US" altLang="zh-CN" sz="2000" i="1" dirty="0" err="1"/>
              <a:t>a</a:t>
            </a:r>
            <a:r>
              <a:rPr kumimoji="1" lang="en-US" altLang="zh-CN" sz="2000" i="1" baseline="-25000" dirty="0" err="1"/>
              <a:t>j</a:t>
            </a:r>
            <a:r>
              <a:rPr kumimoji="1" lang="en-US" altLang="zh-CN" sz="2000" dirty="0"/>
              <a:t> </a:t>
            </a:r>
            <a:endParaRPr kumimoji="1" lang="en-US" altLang="zh-CN" sz="2000" dirty="0" smtClean="0"/>
          </a:p>
          <a:p>
            <a:pPr marL="742950" lvl="1" indent="-285750">
              <a:spcBef>
                <a:spcPct val="20000"/>
              </a:spcBef>
              <a:buChar char="–"/>
            </a:pPr>
            <a:r>
              <a:rPr kumimoji="1" lang="en-US" altLang="zh-CN" sz="2000" dirty="0" err="1" smtClean="0">
                <a:latin typeface="+mn-lt"/>
                <a:ea typeface="+mn-ea"/>
              </a:rPr>
              <a:t>Crosslingual</a:t>
            </a:r>
            <a:r>
              <a:rPr kumimoji="1" lang="en-US" altLang="zh-CN" sz="2000" dirty="0" smtClean="0">
                <a:latin typeface="+mn-lt"/>
                <a:ea typeface="+mn-ea"/>
              </a:rPr>
              <a:t> knowledge linking</a:t>
            </a:r>
          </a:p>
          <a:p>
            <a:pPr marL="1200150" lvl="2" indent="-285750">
              <a:spcBef>
                <a:spcPct val="20000"/>
              </a:spcBef>
              <a:buFontTx/>
              <a:buChar char="–"/>
            </a:pPr>
            <a:r>
              <a:rPr lang="en-US" altLang="zh-CN" sz="2000" i="1" dirty="0"/>
              <a:t>K</a:t>
            </a:r>
            <a:r>
              <a:rPr lang="en-US" altLang="zh-CN" sz="2000" baseline="-25000" dirty="0"/>
              <a:t>1 </a:t>
            </a:r>
            <a:r>
              <a:rPr kumimoji="1" lang="en-US" altLang="zh-CN" sz="2000" dirty="0"/>
              <a:t>and </a:t>
            </a:r>
            <a:r>
              <a:rPr lang="en-US" altLang="zh-CN" sz="2000" i="1" dirty="0" smtClean="0"/>
              <a:t>K</a:t>
            </a:r>
            <a:r>
              <a:rPr lang="en-US" altLang="zh-CN" sz="2000" baseline="-25000" dirty="0" smtClean="0"/>
              <a:t>2</a:t>
            </a:r>
            <a:r>
              <a:rPr lang="en-US" altLang="zh-CN" sz="2000" dirty="0" smtClean="0"/>
              <a:t> are in different languages</a:t>
            </a:r>
            <a:endParaRPr kumimoji="1" lang="zh-CN" altLang="zh-CN" sz="2000" dirty="0">
              <a:latin typeface="+mn-lt"/>
              <a:ea typeface="+mn-ea"/>
            </a:endParaRPr>
          </a:p>
        </p:txBody>
      </p:sp>
      <p:sp>
        <p:nvSpPr>
          <p:cNvPr id="4" name="矩形 3"/>
          <p:cNvSpPr/>
          <p:nvPr/>
        </p:nvSpPr>
        <p:spPr>
          <a:xfrm>
            <a:off x="2000672" y="4257092"/>
            <a:ext cx="6336704" cy="1512168"/>
          </a:xfrm>
          <a:prstGeom prst="rect">
            <a:avLst/>
          </a:prstGeom>
          <a:solidFill>
            <a:srgbClr val="FFCCCC"/>
          </a:solidFill>
          <a:ln w="28575" cmpd="sng">
            <a:solidFill>
              <a:srgbClr val="FF3300"/>
            </a:solidFill>
          </a:ln>
        </p:spPr>
        <p:txBody>
          <a:bodyPr wrap="square" anchor="ctr" anchorCtr="0">
            <a:noAutofit/>
          </a:bodyPr>
          <a:lstStyle/>
          <a:p>
            <a:pPr algn="ctr"/>
            <a:r>
              <a:rPr lang="en-US" altLang="zh-CN" sz="2400" dirty="0"/>
              <a:t>Can we find </a:t>
            </a:r>
            <a:r>
              <a:rPr lang="en-US" altLang="zh-CN" sz="2400" dirty="0" smtClean="0"/>
              <a:t>cross lingual </a:t>
            </a:r>
            <a:r>
              <a:rPr lang="en-US" altLang="zh-CN" sz="2400" dirty="0"/>
              <a:t>links across </a:t>
            </a:r>
            <a:r>
              <a:rPr lang="en-US" altLang="zh-CN" sz="2400" dirty="0" smtClean="0"/>
              <a:t>heterogeneous wiki </a:t>
            </a:r>
            <a:r>
              <a:rPr lang="en-US" altLang="zh-CN" sz="2400" dirty="0"/>
              <a:t>knowledge bases?</a:t>
            </a:r>
          </a:p>
        </p:txBody>
      </p:sp>
      <p:sp>
        <p:nvSpPr>
          <p:cNvPr id="8" name="矩形 2"/>
          <p:cNvSpPr>
            <a:spLocks noChangeArrowheads="1"/>
          </p:cNvSpPr>
          <p:nvPr/>
        </p:nvSpPr>
        <p:spPr bwMode="auto">
          <a:xfrm>
            <a:off x="0" y="6453336"/>
            <a:ext cx="9906000" cy="404665"/>
          </a:xfrm>
          <a:prstGeom prst="rect">
            <a:avLst/>
          </a:prstGeom>
          <a:solidFill>
            <a:schemeClr val="bg1"/>
          </a:solidFill>
          <a:ln w="9525">
            <a:noFill/>
            <a:miter lim="800000"/>
            <a:headEnd/>
            <a:tailEnd/>
          </a:ln>
        </p:spPr>
        <p:txBody>
          <a:bodyPr wrap="square">
            <a:noAutofit/>
          </a:bodyPr>
          <a:lstStyle/>
          <a:p>
            <a:pPr>
              <a:spcAft>
                <a:spcPts val="600"/>
              </a:spcAft>
            </a:pPr>
            <a:r>
              <a:rPr lang="en-US" altLang="zh-CN" sz="1200" dirty="0" smtClean="0"/>
              <a:t>[1] Z. Wang, J. Li, Z. Wang, and J. Tang. Cross-lingual Knowledge Linking Across Wiki Knowledge Bases. WWW’12, pages 459-468, 2012.</a:t>
            </a:r>
            <a:endParaRPr lang="zh-CN" altLang="en-US" sz="1200" dirty="0"/>
          </a:p>
        </p:txBody>
      </p:sp>
    </p:spTree>
    <p:extLst>
      <p:ext uri="{BB962C8B-B14F-4D97-AF65-F5344CB8AC3E}">
        <p14:creationId xmlns:p14="http://schemas.microsoft.com/office/powerpoint/2010/main" val="376846609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a:t>Knowledge Linking</a:t>
            </a:r>
            <a:endParaRPr kumimoji="1" lang="zh-CN" altLang="en-US" dirty="0"/>
          </a:p>
        </p:txBody>
      </p:sp>
      <p:grpSp>
        <p:nvGrpSpPr>
          <p:cNvPr id="3" name="组合 2"/>
          <p:cNvGrpSpPr/>
          <p:nvPr/>
        </p:nvGrpSpPr>
        <p:grpSpPr>
          <a:xfrm>
            <a:off x="1174672" y="1275928"/>
            <a:ext cx="7834779" cy="5105400"/>
            <a:chOff x="76200" y="990600"/>
            <a:chExt cx="9067800" cy="5552497"/>
          </a:xfrm>
        </p:grpSpPr>
        <p:pic>
          <p:nvPicPr>
            <p:cNvPr id="5" name="图片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200" y="1066800"/>
              <a:ext cx="4631317" cy="4267200"/>
            </a:xfrm>
            <a:prstGeom prst="rect">
              <a:avLst/>
            </a:prstGeom>
          </p:spPr>
        </p:pic>
        <p:pic>
          <p:nvPicPr>
            <p:cNvPr id="6" name="图片 5"/>
            <p:cNvPicPr>
              <a:picLocks noChangeAspect="1"/>
            </p:cNvPicPr>
            <p:nvPr/>
          </p:nvPicPr>
          <p:blipFill>
            <a:blip r:embed="rId4"/>
            <a:stretch>
              <a:fillRect/>
            </a:stretch>
          </p:blipFill>
          <p:spPr>
            <a:xfrm>
              <a:off x="4930833" y="990600"/>
              <a:ext cx="4213167" cy="5552497"/>
            </a:xfrm>
            <a:prstGeom prst="rect">
              <a:avLst/>
            </a:prstGeom>
          </p:spPr>
        </p:pic>
        <p:grpSp>
          <p:nvGrpSpPr>
            <p:cNvPr id="9" name="组 8"/>
            <p:cNvGrpSpPr/>
            <p:nvPr/>
          </p:nvGrpSpPr>
          <p:grpSpPr>
            <a:xfrm>
              <a:off x="76200" y="4038600"/>
              <a:ext cx="2325153" cy="1816002"/>
              <a:chOff x="76200" y="4038600"/>
              <a:chExt cx="2325153" cy="1816002"/>
            </a:xfrm>
          </p:grpSpPr>
          <p:sp>
            <p:nvSpPr>
              <p:cNvPr id="7" name="矩形 6"/>
              <p:cNvSpPr/>
              <p:nvPr/>
            </p:nvSpPr>
            <p:spPr>
              <a:xfrm>
                <a:off x="76200" y="4038600"/>
                <a:ext cx="914400" cy="1219200"/>
              </a:xfrm>
              <a:prstGeom prst="rect">
                <a:avLst/>
              </a:prstGeom>
              <a:noFill/>
              <a:ln w="28575" cmpd="sng">
                <a:solidFill>
                  <a:srgbClr val="FF33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8" name="文本框 7"/>
              <p:cNvSpPr txBox="1"/>
              <p:nvPr/>
            </p:nvSpPr>
            <p:spPr>
              <a:xfrm>
                <a:off x="76200" y="5486400"/>
                <a:ext cx="2325153" cy="368202"/>
              </a:xfrm>
              <a:prstGeom prst="rect">
                <a:avLst/>
              </a:prstGeom>
              <a:noFill/>
              <a:ln>
                <a:noFill/>
              </a:ln>
            </p:spPr>
            <p:txBody>
              <a:bodyPr wrap="none" rtlCol="0">
                <a:spAutoFit/>
              </a:bodyPr>
              <a:lstStyle/>
              <a:p>
                <a:r>
                  <a:rPr kumimoji="1" lang="en-US" altLang="zh-CN" sz="1600" b="1" dirty="0" smtClean="0">
                    <a:solidFill>
                      <a:srgbClr val="FF0000"/>
                    </a:solidFill>
                  </a:rPr>
                  <a:t>Cross lingual links</a:t>
                </a:r>
                <a:endParaRPr kumimoji="1" lang="zh-CN" altLang="en-US" sz="1600" b="1" dirty="0">
                  <a:solidFill>
                    <a:srgbClr val="FF0000"/>
                  </a:solidFill>
                </a:endParaRPr>
              </a:p>
            </p:txBody>
          </p:sp>
        </p:grpSp>
        <p:grpSp>
          <p:nvGrpSpPr>
            <p:cNvPr id="67" name="组 66"/>
            <p:cNvGrpSpPr/>
            <p:nvPr/>
          </p:nvGrpSpPr>
          <p:grpSpPr>
            <a:xfrm>
              <a:off x="1143000" y="1371600"/>
              <a:ext cx="5410200" cy="685800"/>
              <a:chOff x="1143000" y="1371600"/>
              <a:chExt cx="5410200" cy="685800"/>
            </a:xfrm>
          </p:grpSpPr>
          <p:sp>
            <p:nvSpPr>
              <p:cNvPr id="10" name="矩形 9"/>
              <p:cNvSpPr/>
              <p:nvPr/>
            </p:nvSpPr>
            <p:spPr>
              <a:xfrm>
                <a:off x="1143000" y="1600200"/>
                <a:ext cx="1524000" cy="304800"/>
              </a:xfrm>
              <a:prstGeom prst="rect">
                <a:avLst/>
              </a:prstGeom>
              <a:noFill/>
              <a:ln w="28575"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11" name="矩形 10"/>
              <p:cNvSpPr/>
              <p:nvPr/>
            </p:nvSpPr>
            <p:spPr>
              <a:xfrm>
                <a:off x="5029200" y="1752600"/>
                <a:ext cx="1524000" cy="304800"/>
              </a:xfrm>
              <a:prstGeom prst="rect">
                <a:avLst/>
              </a:prstGeom>
              <a:noFill/>
              <a:ln w="28575"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16" name="文本框 15"/>
              <p:cNvSpPr txBox="1"/>
              <p:nvPr/>
            </p:nvSpPr>
            <p:spPr>
              <a:xfrm>
                <a:off x="3733800" y="1371600"/>
                <a:ext cx="911922" cy="435149"/>
              </a:xfrm>
              <a:prstGeom prst="rect">
                <a:avLst/>
              </a:prstGeom>
              <a:solidFill>
                <a:schemeClr val="bg1"/>
              </a:solidFill>
              <a:ln>
                <a:solidFill>
                  <a:srgbClr val="0000FF"/>
                </a:solidFill>
              </a:ln>
            </p:spPr>
            <p:txBody>
              <a:bodyPr wrap="none" rtlCol="0">
                <a:spAutoFit/>
              </a:bodyPr>
              <a:lstStyle/>
              <a:p>
                <a:r>
                  <a:rPr kumimoji="1" lang="en-US" altLang="zh-CN" dirty="0" smtClean="0">
                    <a:solidFill>
                      <a:srgbClr val="FF0000"/>
                    </a:solidFill>
                  </a:rPr>
                  <a:t>Titles</a:t>
                </a:r>
                <a:endParaRPr kumimoji="1" lang="zh-CN" altLang="en-US" dirty="0">
                  <a:solidFill>
                    <a:srgbClr val="FF0000"/>
                  </a:solidFill>
                </a:endParaRPr>
              </a:p>
            </p:txBody>
          </p:sp>
          <p:cxnSp>
            <p:nvCxnSpPr>
              <p:cNvPr id="29" name="直线箭头连接符 28"/>
              <p:cNvCxnSpPr>
                <a:stCxn id="16" idx="1"/>
              </p:cNvCxnSpPr>
              <p:nvPr/>
            </p:nvCxnSpPr>
            <p:spPr>
              <a:xfrm flipH="1">
                <a:off x="2667002" y="1589175"/>
                <a:ext cx="1066798" cy="163425"/>
              </a:xfrm>
              <a:prstGeom prst="straightConnector1">
                <a:avLst/>
              </a:prstGeom>
              <a:ln>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30" name="直线箭头连接符 29"/>
              <p:cNvCxnSpPr>
                <a:stCxn id="16" idx="3"/>
                <a:endCxn id="11" idx="1"/>
              </p:cNvCxnSpPr>
              <p:nvPr/>
            </p:nvCxnSpPr>
            <p:spPr>
              <a:xfrm>
                <a:off x="4645722" y="1589175"/>
                <a:ext cx="383477" cy="315826"/>
              </a:xfrm>
              <a:prstGeom prst="straightConnector1">
                <a:avLst/>
              </a:prstGeom>
              <a:ln>
                <a:solidFill>
                  <a:srgbClr val="0000FF"/>
                </a:solidFill>
                <a:tailEnd type="arrow"/>
              </a:ln>
            </p:spPr>
            <p:style>
              <a:lnRef idx="1">
                <a:schemeClr val="accent1"/>
              </a:lnRef>
              <a:fillRef idx="0">
                <a:schemeClr val="accent1"/>
              </a:fillRef>
              <a:effectRef idx="0">
                <a:schemeClr val="accent1"/>
              </a:effectRef>
              <a:fontRef idx="minor">
                <a:schemeClr val="tx1"/>
              </a:fontRef>
            </p:style>
          </p:cxnSp>
        </p:grpSp>
        <p:grpSp>
          <p:nvGrpSpPr>
            <p:cNvPr id="68" name="组 67"/>
            <p:cNvGrpSpPr/>
            <p:nvPr/>
          </p:nvGrpSpPr>
          <p:grpSpPr>
            <a:xfrm>
              <a:off x="1143000" y="2286000"/>
              <a:ext cx="7010400" cy="1524000"/>
              <a:chOff x="1143000" y="2286000"/>
              <a:chExt cx="7010400" cy="1524000"/>
            </a:xfrm>
          </p:grpSpPr>
          <p:sp>
            <p:nvSpPr>
              <p:cNvPr id="12" name="矩形 11"/>
              <p:cNvSpPr/>
              <p:nvPr/>
            </p:nvSpPr>
            <p:spPr>
              <a:xfrm>
                <a:off x="1143000" y="2286000"/>
                <a:ext cx="533400" cy="152400"/>
              </a:xfrm>
              <a:prstGeom prst="rect">
                <a:avLst/>
              </a:prstGeom>
              <a:noFill/>
              <a:ln w="28575" cmpd="sng">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13" name="矩形 12"/>
              <p:cNvSpPr/>
              <p:nvPr/>
            </p:nvSpPr>
            <p:spPr>
              <a:xfrm>
                <a:off x="1905000" y="3048000"/>
                <a:ext cx="533400" cy="152400"/>
              </a:xfrm>
              <a:prstGeom prst="rect">
                <a:avLst/>
              </a:prstGeom>
              <a:noFill/>
              <a:ln w="28575" cmpd="sng">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14" name="矩形 13"/>
              <p:cNvSpPr/>
              <p:nvPr/>
            </p:nvSpPr>
            <p:spPr>
              <a:xfrm>
                <a:off x="5791200" y="3505200"/>
                <a:ext cx="533400" cy="152400"/>
              </a:xfrm>
              <a:prstGeom prst="rect">
                <a:avLst/>
              </a:prstGeom>
              <a:noFill/>
              <a:ln w="28575" cmpd="sng">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15" name="矩形 14"/>
              <p:cNvSpPr/>
              <p:nvPr/>
            </p:nvSpPr>
            <p:spPr>
              <a:xfrm>
                <a:off x="7620000" y="3657600"/>
                <a:ext cx="533400" cy="152400"/>
              </a:xfrm>
              <a:prstGeom prst="rect">
                <a:avLst/>
              </a:prstGeom>
              <a:noFill/>
              <a:ln w="28575" cmpd="sng">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33" name="文本框 32"/>
              <p:cNvSpPr txBox="1"/>
              <p:nvPr/>
            </p:nvSpPr>
            <p:spPr>
              <a:xfrm>
                <a:off x="3733800" y="2590800"/>
                <a:ext cx="906705" cy="435149"/>
              </a:xfrm>
              <a:prstGeom prst="rect">
                <a:avLst/>
              </a:prstGeom>
              <a:solidFill>
                <a:srgbClr val="FFFFFF"/>
              </a:solidFill>
              <a:ln>
                <a:solidFill>
                  <a:srgbClr val="008000"/>
                </a:solidFill>
              </a:ln>
            </p:spPr>
            <p:txBody>
              <a:bodyPr wrap="none" rtlCol="0">
                <a:spAutoFit/>
              </a:bodyPr>
              <a:lstStyle/>
              <a:p>
                <a:r>
                  <a:rPr kumimoji="1" lang="en-US" altLang="zh-CN" dirty="0" smtClean="0">
                    <a:solidFill>
                      <a:srgbClr val="FF0000"/>
                    </a:solidFill>
                  </a:rPr>
                  <a:t>Links</a:t>
                </a:r>
                <a:endParaRPr kumimoji="1" lang="zh-CN" altLang="en-US" dirty="0">
                  <a:solidFill>
                    <a:srgbClr val="FF0000"/>
                  </a:solidFill>
                </a:endParaRPr>
              </a:p>
            </p:txBody>
          </p:sp>
          <p:cxnSp>
            <p:nvCxnSpPr>
              <p:cNvPr id="34" name="直线箭头连接符 33"/>
              <p:cNvCxnSpPr>
                <a:stCxn id="33" idx="1"/>
                <a:endCxn id="12" idx="3"/>
              </p:cNvCxnSpPr>
              <p:nvPr/>
            </p:nvCxnSpPr>
            <p:spPr>
              <a:xfrm flipH="1" flipV="1">
                <a:off x="1676400" y="2362201"/>
                <a:ext cx="2057400" cy="446174"/>
              </a:xfrm>
              <a:prstGeom prst="straightConnector1">
                <a:avLst/>
              </a:prstGeom>
              <a:ln>
                <a:solidFill>
                  <a:srgbClr val="008000"/>
                </a:solidFill>
                <a:tailEnd type="arrow"/>
              </a:ln>
            </p:spPr>
            <p:style>
              <a:lnRef idx="1">
                <a:schemeClr val="accent1"/>
              </a:lnRef>
              <a:fillRef idx="0">
                <a:schemeClr val="accent1"/>
              </a:fillRef>
              <a:effectRef idx="0">
                <a:schemeClr val="accent1"/>
              </a:effectRef>
              <a:fontRef idx="minor">
                <a:schemeClr val="tx1"/>
              </a:fontRef>
            </p:style>
          </p:cxnSp>
          <p:cxnSp>
            <p:nvCxnSpPr>
              <p:cNvPr id="35" name="直线箭头连接符 34"/>
              <p:cNvCxnSpPr>
                <a:stCxn id="33" idx="3"/>
                <a:endCxn id="14" idx="1"/>
              </p:cNvCxnSpPr>
              <p:nvPr/>
            </p:nvCxnSpPr>
            <p:spPr>
              <a:xfrm>
                <a:off x="4640505" y="2808374"/>
                <a:ext cx="1150695" cy="773026"/>
              </a:xfrm>
              <a:prstGeom prst="straightConnector1">
                <a:avLst/>
              </a:prstGeom>
              <a:ln>
                <a:solidFill>
                  <a:srgbClr val="008000"/>
                </a:solidFill>
                <a:tailEnd type="arrow"/>
              </a:ln>
            </p:spPr>
            <p:style>
              <a:lnRef idx="1">
                <a:schemeClr val="accent1"/>
              </a:lnRef>
              <a:fillRef idx="0">
                <a:schemeClr val="accent1"/>
              </a:fillRef>
              <a:effectRef idx="0">
                <a:schemeClr val="accent1"/>
              </a:effectRef>
              <a:fontRef idx="minor">
                <a:schemeClr val="tx1"/>
              </a:fontRef>
            </p:style>
          </p:cxnSp>
          <p:cxnSp>
            <p:nvCxnSpPr>
              <p:cNvPr id="42" name="直线箭头连接符 41"/>
              <p:cNvCxnSpPr>
                <a:stCxn id="33" idx="1"/>
                <a:endCxn id="13" idx="3"/>
              </p:cNvCxnSpPr>
              <p:nvPr/>
            </p:nvCxnSpPr>
            <p:spPr>
              <a:xfrm flipH="1">
                <a:off x="2438400" y="2808374"/>
                <a:ext cx="1295400" cy="315827"/>
              </a:xfrm>
              <a:prstGeom prst="straightConnector1">
                <a:avLst/>
              </a:prstGeom>
              <a:ln>
                <a:solidFill>
                  <a:srgbClr val="008000"/>
                </a:solidFill>
                <a:tailEnd type="arrow"/>
              </a:ln>
            </p:spPr>
            <p:style>
              <a:lnRef idx="1">
                <a:schemeClr val="accent1"/>
              </a:lnRef>
              <a:fillRef idx="0">
                <a:schemeClr val="accent1"/>
              </a:fillRef>
              <a:effectRef idx="0">
                <a:schemeClr val="accent1"/>
              </a:effectRef>
              <a:fontRef idx="minor">
                <a:schemeClr val="tx1"/>
              </a:fontRef>
            </p:style>
          </p:cxnSp>
          <p:cxnSp>
            <p:nvCxnSpPr>
              <p:cNvPr id="45" name="直线箭头连接符 44"/>
              <p:cNvCxnSpPr>
                <a:stCxn id="33" idx="3"/>
                <a:endCxn id="15" idx="1"/>
              </p:cNvCxnSpPr>
              <p:nvPr/>
            </p:nvCxnSpPr>
            <p:spPr>
              <a:xfrm>
                <a:off x="4640505" y="2808374"/>
                <a:ext cx="2979496" cy="925427"/>
              </a:xfrm>
              <a:prstGeom prst="straightConnector1">
                <a:avLst/>
              </a:prstGeom>
              <a:ln>
                <a:solidFill>
                  <a:srgbClr val="008000"/>
                </a:solidFill>
                <a:tailEnd type="arrow"/>
              </a:ln>
            </p:spPr>
            <p:style>
              <a:lnRef idx="1">
                <a:schemeClr val="accent1"/>
              </a:lnRef>
              <a:fillRef idx="0">
                <a:schemeClr val="accent1"/>
              </a:fillRef>
              <a:effectRef idx="0">
                <a:schemeClr val="accent1"/>
              </a:effectRef>
              <a:fontRef idx="minor">
                <a:schemeClr val="tx1"/>
              </a:fontRef>
            </p:style>
          </p:cxnSp>
        </p:grpSp>
        <p:grpSp>
          <p:nvGrpSpPr>
            <p:cNvPr id="69" name="组 68"/>
            <p:cNvGrpSpPr/>
            <p:nvPr/>
          </p:nvGrpSpPr>
          <p:grpSpPr>
            <a:xfrm>
              <a:off x="1143000" y="3657600"/>
              <a:ext cx="5486400" cy="2743200"/>
              <a:chOff x="1143000" y="3657600"/>
              <a:chExt cx="5486400" cy="2743200"/>
            </a:xfrm>
          </p:grpSpPr>
          <p:sp>
            <p:nvSpPr>
              <p:cNvPr id="48" name="矩形 47"/>
              <p:cNvSpPr/>
              <p:nvPr/>
            </p:nvSpPr>
            <p:spPr>
              <a:xfrm>
                <a:off x="1143000" y="3810000"/>
                <a:ext cx="1447800" cy="228600"/>
              </a:xfrm>
              <a:prstGeom prst="rect">
                <a:avLst/>
              </a:prstGeom>
              <a:noFill/>
              <a:ln w="28575" cmpd="sng">
                <a:solidFill>
                  <a:srgbClr val="00CC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49" name="矩形 48"/>
              <p:cNvSpPr/>
              <p:nvPr/>
            </p:nvSpPr>
            <p:spPr>
              <a:xfrm>
                <a:off x="5029200" y="6096000"/>
                <a:ext cx="1600200" cy="304800"/>
              </a:xfrm>
              <a:prstGeom prst="rect">
                <a:avLst/>
              </a:prstGeom>
              <a:noFill/>
              <a:ln w="28575" cmpd="sng">
                <a:solidFill>
                  <a:srgbClr val="00CC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50" name="文本框 49"/>
              <p:cNvSpPr txBox="1"/>
              <p:nvPr/>
            </p:nvSpPr>
            <p:spPr>
              <a:xfrm>
                <a:off x="3429000" y="3657600"/>
                <a:ext cx="1649251" cy="435149"/>
              </a:xfrm>
              <a:prstGeom prst="rect">
                <a:avLst/>
              </a:prstGeom>
              <a:solidFill>
                <a:srgbClr val="FFFFFF"/>
              </a:solidFill>
              <a:ln>
                <a:solidFill>
                  <a:srgbClr val="00CCFF"/>
                </a:solidFill>
              </a:ln>
            </p:spPr>
            <p:txBody>
              <a:bodyPr wrap="none" rtlCol="0">
                <a:spAutoFit/>
              </a:bodyPr>
              <a:lstStyle/>
              <a:p>
                <a:r>
                  <a:rPr kumimoji="1" lang="en-US" altLang="zh-CN" dirty="0" smtClean="0">
                    <a:solidFill>
                      <a:srgbClr val="FF0000"/>
                    </a:solidFill>
                  </a:rPr>
                  <a:t>Categories</a:t>
                </a:r>
                <a:endParaRPr kumimoji="1" lang="zh-CN" altLang="en-US" dirty="0">
                  <a:solidFill>
                    <a:srgbClr val="FF0000"/>
                  </a:solidFill>
                </a:endParaRPr>
              </a:p>
            </p:txBody>
          </p:sp>
          <p:cxnSp>
            <p:nvCxnSpPr>
              <p:cNvPr id="51" name="直线箭头连接符 50"/>
              <p:cNvCxnSpPr>
                <a:stCxn id="50" idx="1"/>
              </p:cNvCxnSpPr>
              <p:nvPr/>
            </p:nvCxnSpPr>
            <p:spPr>
              <a:xfrm flipH="1">
                <a:off x="2590801" y="3875174"/>
                <a:ext cx="838199" cy="11025"/>
              </a:xfrm>
              <a:prstGeom prst="straightConnector1">
                <a:avLst/>
              </a:prstGeom>
              <a:ln>
                <a:solidFill>
                  <a:srgbClr val="00CCFF"/>
                </a:solidFill>
                <a:tailEnd type="arrow"/>
              </a:ln>
            </p:spPr>
            <p:style>
              <a:lnRef idx="1">
                <a:schemeClr val="accent1"/>
              </a:lnRef>
              <a:fillRef idx="0">
                <a:schemeClr val="accent1"/>
              </a:fillRef>
              <a:effectRef idx="0">
                <a:schemeClr val="accent1"/>
              </a:effectRef>
              <a:fontRef idx="minor">
                <a:schemeClr val="tx1"/>
              </a:fontRef>
            </p:style>
          </p:cxnSp>
          <p:cxnSp>
            <p:nvCxnSpPr>
              <p:cNvPr id="54" name="直线箭头连接符 53"/>
              <p:cNvCxnSpPr>
                <a:stCxn id="50" idx="3"/>
                <a:endCxn id="49" idx="1"/>
              </p:cNvCxnSpPr>
              <p:nvPr/>
            </p:nvCxnSpPr>
            <p:spPr>
              <a:xfrm flipH="1">
                <a:off x="5029200" y="3875174"/>
                <a:ext cx="49051" cy="2373226"/>
              </a:xfrm>
              <a:prstGeom prst="straightConnector1">
                <a:avLst/>
              </a:prstGeom>
              <a:ln>
                <a:solidFill>
                  <a:srgbClr val="00CCFF"/>
                </a:solidFill>
                <a:tailEnd type="arrow"/>
              </a:ln>
            </p:spPr>
            <p:style>
              <a:lnRef idx="1">
                <a:schemeClr val="accent1"/>
              </a:lnRef>
              <a:fillRef idx="0">
                <a:schemeClr val="accent1"/>
              </a:fillRef>
              <a:effectRef idx="0">
                <a:schemeClr val="accent1"/>
              </a:effectRef>
              <a:fontRef idx="minor">
                <a:schemeClr val="tx1"/>
              </a:fontRef>
            </p:style>
          </p:cxnSp>
        </p:grpSp>
        <p:grpSp>
          <p:nvGrpSpPr>
            <p:cNvPr id="70" name="组 69"/>
            <p:cNvGrpSpPr/>
            <p:nvPr/>
          </p:nvGrpSpPr>
          <p:grpSpPr>
            <a:xfrm>
              <a:off x="1143000" y="4114800"/>
              <a:ext cx="7543800" cy="1959149"/>
              <a:chOff x="1143000" y="4114800"/>
              <a:chExt cx="7543800" cy="1959149"/>
            </a:xfrm>
          </p:grpSpPr>
          <p:sp>
            <p:nvSpPr>
              <p:cNvPr id="57" name="矩形 56"/>
              <p:cNvSpPr/>
              <p:nvPr/>
            </p:nvSpPr>
            <p:spPr>
              <a:xfrm>
                <a:off x="1143000" y="4114800"/>
                <a:ext cx="3581400" cy="1219200"/>
              </a:xfrm>
              <a:prstGeom prst="rect">
                <a:avLst/>
              </a:prstGeom>
              <a:noFill/>
              <a:ln w="28575" cmpd="sng">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58" name="矩形 57"/>
              <p:cNvSpPr/>
              <p:nvPr/>
            </p:nvSpPr>
            <p:spPr>
              <a:xfrm>
                <a:off x="5029200" y="5410200"/>
                <a:ext cx="3657600" cy="609600"/>
              </a:xfrm>
              <a:prstGeom prst="rect">
                <a:avLst/>
              </a:prstGeom>
              <a:noFill/>
              <a:ln w="28575" cmpd="sng">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59" name="文本框 58"/>
              <p:cNvSpPr txBox="1"/>
              <p:nvPr/>
            </p:nvSpPr>
            <p:spPr>
              <a:xfrm>
                <a:off x="3429000" y="5638800"/>
                <a:ext cx="1251584" cy="435149"/>
              </a:xfrm>
              <a:prstGeom prst="rect">
                <a:avLst/>
              </a:prstGeom>
              <a:solidFill>
                <a:srgbClr val="FFFFFF"/>
              </a:solidFill>
              <a:ln>
                <a:solidFill>
                  <a:srgbClr val="FFFF00"/>
                </a:solidFill>
              </a:ln>
            </p:spPr>
            <p:txBody>
              <a:bodyPr wrap="none" rtlCol="0">
                <a:spAutoFit/>
              </a:bodyPr>
              <a:lstStyle/>
              <a:p>
                <a:r>
                  <a:rPr kumimoji="1" lang="en-US" altLang="zh-CN" dirty="0" smtClean="0">
                    <a:solidFill>
                      <a:srgbClr val="FF0000"/>
                    </a:solidFill>
                  </a:rPr>
                  <a:t>Authors</a:t>
                </a:r>
                <a:endParaRPr kumimoji="1" lang="zh-CN" altLang="en-US" dirty="0">
                  <a:solidFill>
                    <a:srgbClr val="FF0000"/>
                  </a:solidFill>
                </a:endParaRPr>
              </a:p>
            </p:txBody>
          </p:sp>
          <p:cxnSp>
            <p:nvCxnSpPr>
              <p:cNvPr id="60" name="直线箭头连接符 59"/>
              <p:cNvCxnSpPr>
                <a:stCxn id="59" idx="1"/>
                <a:endCxn id="57" idx="2"/>
              </p:cNvCxnSpPr>
              <p:nvPr/>
            </p:nvCxnSpPr>
            <p:spPr>
              <a:xfrm flipH="1" flipV="1">
                <a:off x="2933700" y="5334000"/>
                <a:ext cx="495300" cy="522374"/>
              </a:xfrm>
              <a:prstGeom prst="straightConnector1">
                <a:avLst/>
              </a:prstGeom>
              <a:ln>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64" name="直线箭头连接符 63"/>
              <p:cNvCxnSpPr>
                <a:stCxn id="59" idx="3"/>
              </p:cNvCxnSpPr>
              <p:nvPr/>
            </p:nvCxnSpPr>
            <p:spPr>
              <a:xfrm flipV="1">
                <a:off x="4680584" y="5715000"/>
                <a:ext cx="348616" cy="141375"/>
              </a:xfrm>
              <a:prstGeom prst="straightConnector1">
                <a:avLst/>
              </a:prstGeom>
              <a:ln>
                <a:solidFill>
                  <a:srgbClr val="FFFF00"/>
                </a:solidFill>
                <a:tailEnd type="arrow"/>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10072249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smtClean="0"/>
              <a:t>Several key challenges</a:t>
            </a:r>
            <a:endParaRPr kumimoji="1" lang="zh-CN" altLang="en-US" dirty="0"/>
          </a:p>
        </p:txBody>
      </p:sp>
      <p:sp>
        <p:nvSpPr>
          <p:cNvPr id="3" name="内容占位符 2"/>
          <p:cNvSpPr>
            <a:spLocks noGrp="1"/>
          </p:cNvSpPr>
          <p:nvPr>
            <p:ph idx="1"/>
          </p:nvPr>
        </p:nvSpPr>
        <p:spPr>
          <a:xfrm>
            <a:off x="350839" y="1196976"/>
            <a:ext cx="9139237" cy="1393825"/>
          </a:xfrm>
        </p:spPr>
        <p:txBody>
          <a:bodyPr/>
          <a:lstStyle/>
          <a:p>
            <a:r>
              <a:rPr lang="en-US" altLang="zh-CN" sz="2400" dirty="0" smtClean="0"/>
              <a:t>Linguistics</a:t>
            </a:r>
          </a:p>
          <a:p>
            <a:pPr lvl="1"/>
            <a:r>
              <a:rPr lang="en-US" altLang="zh-CN" sz="2000" dirty="0" smtClean="0"/>
              <a:t>Translation based methods highly depend on the specific translation tools. Can we find cross lingual links without translation?</a:t>
            </a:r>
          </a:p>
        </p:txBody>
      </p:sp>
      <p:sp>
        <p:nvSpPr>
          <p:cNvPr id="5" name="内容占位符 2"/>
          <p:cNvSpPr txBox="1">
            <a:spLocks/>
          </p:cNvSpPr>
          <p:nvPr/>
        </p:nvSpPr>
        <p:spPr bwMode="auto">
          <a:xfrm>
            <a:off x="354013" y="2362200"/>
            <a:ext cx="9139237" cy="1752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ea typeface="+mn-ea"/>
              </a:defRPr>
            </a:lvl2pPr>
            <a:lvl3pPr marL="1143000" indent="-228600" algn="l" rtl="0" eaLnBrk="1" fontAlgn="base" hangingPunct="1">
              <a:spcBef>
                <a:spcPct val="20000"/>
              </a:spcBef>
              <a:spcAft>
                <a:spcPct val="0"/>
              </a:spcAft>
              <a:buChar char="•"/>
              <a:defRPr sz="2400">
                <a:solidFill>
                  <a:schemeClr val="tx1"/>
                </a:solidFill>
                <a:latin typeface="+mn-lt"/>
                <a:ea typeface="+mn-ea"/>
              </a:defRPr>
            </a:lvl3pPr>
            <a:lvl4pPr marL="1600200" indent="-228600" algn="l" rtl="0" eaLnBrk="1" fontAlgn="base" hangingPunct="1">
              <a:spcBef>
                <a:spcPct val="20000"/>
              </a:spcBef>
              <a:spcAft>
                <a:spcPct val="0"/>
              </a:spcAft>
              <a:buChar char="–"/>
              <a:defRPr sz="2000">
                <a:solidFill>
                  <a:schemeClr val="tx1"/>
                </a:solidFill>
                <a:latin typeface="+mn-lt"/>
                <a:ea typeface="+mn-ea"/>
              </a:defRPr>
            </a:lvl4pPr>
            <a:lvl5pPr marL="2057400" indent="-228600" algn="l" rtl="0" eaLnBrk="1" fontAlgn="base" hangingPunct="1">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a:lstStyle>
          <a:p>
            <a:r>
              <a:rPr lang="en-US" altLang="zh-CN" sz="2400" dirty="0" smtClean="0"/>
              <a:t>Model</a:t>
            </a:r>
          </a:p>
          <a:p>
            <a:pPr lvl="1"/>
            <a:r>
              <a:rPr lang="en-US" altLang="zh-CN" sz="2000" dirty="0"/>
              <a:t>Different kinds of information that could be used in </a:t>
            </a:r>
            <a:r>
              <a:rPr lang="en-US" altLang="zh-CN" sz="2000" dirty="0" smtClean="0"/>
              <a:t>knowledge linking. </a:t>
            </a:r>
            <a:r>
              <a:rPr lang="en-US" altLang="zh-CN" sz="2000" dirty="0"/>
              <a:t>How to define a model to incorporate both the local features of articles and relations of cross-lingual links together?</a:t>
            </a:r>
            <a:endParaRPr lang="en-US" altLang="zh-CN" sz="2000" dirty="0" smtClean="0"/>
          </a:p>
        </p:txBody>
      </p:sp>
      <p:sp>
        <p:nvSpPr>
          <p:cNvPr id="6" name="内容占位符 2"/>
          <p:cNvSpPr txBox="1">
            <a:spLocks/>
          </p:cNvSpPr>
          <p:nvPr/>
        </p:nvSpPr>
        <p:spPr bwMode="auto">
          <a:xfrm>
            <a:off x="330201" y="4191000"/>
            <a:ext cx="9139237" cy="1752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ea typeface="+mn-ea"/>
              </a:defRPr>
            </a:lvl2pPr>
            <a:lvl3pPr marL="1143000" indent="-228600" algn="l" rtl="0" eaLnBrk="1" fontAlgn="base" hangingPunct="1">
              <a:spcBef>
                <a:spcPct val="20000"/>
              </a:spcBef>
              <a:spcAft>
                <a:spcPct val="0"/>
              </a:spcAft>
              <a:buChar char="•"/>
              <a:defRPr sz="2400">
                <a:solidFill>
                  <a:schemeClr val="tx1"/>
                </a:solidFill>
                <a:latin typeface="+mn-lt"/>
                <a:ea typeface="+mn-ea"/>
              </a:defRPr>
            </a:lvl3pPr>
            <a:lvl4pPr marL="1600200" indent="-228600" algn="l" rtl="0" eaLnBrk="1" fontAlgn="base" hangingPunct="1">
              <a:spcBef>
                <a:spcPct val="20000"/>
              </a:spcBef>
              <a:spcAft>
                <a:spcPct val="0"/>
              </a:spcAft>
              <a:buChar char="–"/>
              <a:defRPr sz="2000">
                <a:solidFill>
                  <a:schemeClr val="tx1"/>
                </a:solidFill>
                <a:latin typeface="+mn-lt"/>
                <a:ea typeface="+mn-ea"/>
              </a:defRPr>
            </a:lvl4pPr>
            <a:lvl5pPr marL="2057400" indent="-228600" algn="l" rtl="0" eaLnBrk="1" fontAlgn="base" hangingPunct="1">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a:lstStyle>
          <a:p>
            <a:r>
              <a:rPr lang="en-US" altLang="zh-CN" sz="2400" dirty="0" smtClean="0"/>
              <a:t>Efficiency</a:t>
            </a:r>
            <a:endParaRPr lang="en-US" altLang="zh-CN" sz="2400" dirty="0"/>
          </a:p>
          <a:p>
            <a:pPr lvl="1"/>
            <a:r>
              <a:rPr lang="en-US" altLang="zh-CN" sz="2000" dirty="0"/>
              <a:t>Wiki knowledge bases contain thousands and millions of articles. How to develop an effective and efficient algorithm that can deal with both complex and large data sets?</a:t>
            </a:r>
            <a:endParaRPr kumimoji="1" lang="zh-CN" altLang="en-US" sz="2000" dirty="0"/>
          </a:p>
          <a:p>
            <a:pPr lvl="1"/>
            <a:endParaRPr lang="en-US" altLang="zh-CN" sz="2000" dirty="0" smtClean="0"/>
          </a:p>
        </p:txBody>
      </p:sp>
    </p:spTree>
    <p:extLst>
      <p:ext uri="{BB962C8B-B14F-4D97-AF65-F5344CB8AC3E}">
        <p14:creationId xmlns:p14="http://schemas.microsoft.com/office/powerpoint/2010/main" val="21718295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Our Solution</a:t>
            </a:r>
            <a:endParaRPr lang="en-US" dirty="0"/>
          </a:p>
        </p:txBody>
      </p:sp>
      <p:sp>
        <p:nvSpPr>
          <p:cNvPr id="3" name="Content Placeholder 2"/>
          <p:cNvSpPr>
            <a:spLocks noGrp="1"/>
          </p:cNvSpPr>
          <p:nvPr>
            <p:ph idx="1"/>
          </p:nvPr>
        </p:nvSpPr>
        <p:spPr/>
        <p:txBody>
          <a:bodyPr/>
          <a:lstStyle/>
          <a:p>
            <a:r>
              <a:rPr lang="en-US" dirty="0" smtClean="0"/>
              <a:t>Linkage Factor Graph Model</a:t>
            </a:r>
            <a:endParaRPr lang="en-US" dirty="0"/>
          </a:p>
        </p:txBody>
      </p:sp>
      <p:pic>
        <p:nvPicPr>
          <p:cNvPr id="4" name="Picture 3" descr="Screen Shot 2013-05-11 at 3.05.39 P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60400" y="2393888"/>
            <a:ext cx="8585200" cy="1854200"/>
          </a:xfrm>
          <a:prstGeom prst="rect">
            <a:avLst/>
          </a:prstGeom>
        </p:spPr>
      </p:pic>
      <p:sp>
        <p:nvSpPr>
          <p:cNvPr id="5" name="Rectangle 4"/>
          <p:cNvSpPr/>
          <p:nvPr/>
        </p:nvSpPr>
        <p:spPr>
          <a:xfrm>
            <a:off x="2504728" y="4437112"/>
            <a:ext cx="4320480" cy="64807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rgbClr val="000000"/>
                </a:solidFill>
              </a:rPr>
              <a:t>Pairwise connectivity graph</a:t>
            </a:r>
            <a:endParaRPr lang="en-US" sz="2400" dirty="0">
              <a:solidFill>
                <a:srgbClr val="000000"/>
              </a:solidFill>
            </a:endParaRPr>
          </a:p>
        </p:txBody>
      </p:sp>
    </p:spTree>
    <p:extLst>
      <p:ext uri="{BB962C8B-B14F-4D97-AF65-F5344CB8AC3E}">
        <p14:creationId xmlns:p14="http://schemas.microsoft.com/office/powerpoint/2010/main" val="413308802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文本框 21"/>
          <p:cNvSpPr txBox="1"/>
          <p:nvPr/>
        </p:nvSpPr>
        <p:spPr>
          <a:xfrm>
            <a:off x="5412311" y="1905000"/>
            <a:ext cx="3883079" cy="615553"/>
          </a:xfrm>
          <a:prstGeom prst="rect">
            <a:avLst/>
          </a:prstGeom>
          <a:solidFill>
            <a:srgbClr val="FFCCCC"/>
          </a:solidFill>
        </p:spPr>
        <p:txBody>
          <a:bodyPr wrap="none" rtlCol="0">
            <a:spAutoFit/>
          </a:bodyPr>
          <a:lstStyle/>
          <a:p>
            <a:pPr algn="r"/>
            <a:r>
              <a:rPr kumimoji="1" lang="en-US" altLang="zh-CN" b="1" i="1" dirty="0" smtClean="0"/>
              <a:t>Variable y: label of article pair</a:t>
            </a:r>
          </a:p>
          <a:p>
            <a:pPr algn="r"/>
            <a:r>
              <a:rPr kumimoji="1" lang="en-US" altLang="zh-CN" sz="1400" b="1" i="1" dirty="0" smtClean="0"/>
              <a:t>(Equivalent or </a:t>
            </a:r>
            <a:r>
              <a:rPr kumimoji="1" lang="en-US" altLang="zh-CN" sz="1400" b="1" i="1" dirty="0" err="1" smtClean="0"/>
              <a:t>Inequivalent</a:t>
            </a:r>
            <a:r>
              <a:rPr kumimoji="1" lang="en-US" altLang="zh-CN" sz="1400" b="1" i="1" dirty="0" smtClean="0"/>
              <a:t>) </a:t>
            </a:r>
            <a:endParaRPr kumimoji="1" lang="zh-CN" altLang="en-US" sz="1400" b="1" i="1" dirty="0"/>
          </a:p>
        </p:txBody>
      </p:sp>
      <p:sp>
        <p:nvSpPr>
          <p:cNvPr id="2" name="标题 1"/>
          <p:cNvSpPr>
            <a:spLocks noGrp="1"/>
          </p:cNvSpPr>
          <p:nvPr>
            <p:ph type="title"/>
          </p:nvPr>
        </p:nvSpPr>
        <p:spPr/>
        <p:txBody>
          <a:bodyPr/>
          <a:lstStyle/>
          <a:p>
            <a:r>
              <a:rPr kumimoji="1" lang="en-US" altLang="zh-CN" dirty="0" smtClean="0"/>
              <a:t>Linkage Factor Graph Model</a:t>
            </a:r>
            <a:endParaRPr kumimoji="1" lang="zh-CN" altLang="en-US" dirty="0"/>
          </a:p>
        </p:txBody>
      </p:sp>
      <p:pic>
        <p:nvPicPr>
          <p:cNvPr id="7" name="图片 6"/>
          <p:cNvPicPr>
            <a:picLocks noChangeAspect="1"/>
          </p:cNvPicPr>
          <p:nvPr/>
        </p:nvPicPr>
        <p:blipFill>
          <a:blip r:embed="rId3"/>
          <a:stretch>
            <a:fillRect/>
          </a:stretch>
        </p:blipFill>
        <p:spPr>
          <a:xfrm>
            <a:off x="3219450" y="1524000"/>
            <a:ext cx="3955713" cy="3962400"/>
          </a:xfrm>
          <a:prstGeom prst="rect">
            <a:avLst/>
          </a:prstGeom>
        </p:spPr>
      </p:pic>
      <p:pic>
        <p:nvPicPr>
          <p:cNvPr id="8" name="图片 7"/>
          <p:cNvPicPr>
            <a:picLocks noChangeAspect="1"/>
          </p:cNvPicPr>
          <p:nvPr/>
        </p:nvPicPr>
        <p:blipFill>
          <a:blip r:embed="rId4"/>
          <a:stretch>
            <a:fillRect/>
          </a:stretch>
        </p:blipFill>
        <p:spPr>
          <a:xfrm>
            <a:off x="41275" y="3962400"/>
            <a:ext cx="2088515" cy="1828800"/>
          </a:xfrm>
          <a:prstGeom prst="rect">
            <a:avLst/>
          </a:prstGeom>
        </p:spPr>
      </p:pic>
      <p:sp>
        <p:nvSpPr>
          <p:cNvPr id="3" name="右箭头 2"/>
          <p:cNvSpPr/>
          <p:nvPr/>
        </p:nvSpPr>
        <p:spPr>
          <a:xfrm>
            <a:off x="2311400" y="5029200"/>
            <a:ext cx="1073150" cy="4572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cxnSp>
        <p:nvCxnSpPr>
          <p:cNvPr id="10" name="曲线连接符 9"/>
          <p:cNvCxnSpPr/>
          <p:nvPr/>
        </p:nvCxnSpPr>
        <p:spPr>
          <a:xfrm>
            <a:off x="1816100" y="4267200"/>
            <a:ext cx="2559050" cy="914400"/>
          </a:xfrm>
          <a:prstGeom prst="curvedConnector3">
            <a:avLst/>
          </a:prstGeom>
          <a:ln>
            <a:solidFill>
              <a:srgbClr val="FF3300"/>
            </a:solidFill>
            <a:tailEnd type="arrow"/>
          </a:ln>
        </p:spPr>
        <p:style>
          <a:lnRef idx="1">
            <a:schemeClr val="accent1"/>
          </a:lnRef>
          <a:fillRef idx="0">
            <a:schemeClr val="accent1"/>
          </a:fillRef>
          <a:effectRef idx="0">
            <a:schemeClr val="accent1"/>
          </a:effectRef>
          <a:fontRef idx="minor">
            <a:schemeClr val="tx1"/>
          </a:fontRef>
        </p:style>
      </p:cxnSp>
      <p:cxnSp>
        <p:nvCxnSpPr>
          <p:cNvPr id="20" name="曲线连接符 19"/>
          <p:cNvCxnSpPr/>
          <p:nvPr/>
        </p:nvCxnSpPr>
        <p:spPr>
          <a:xfrm>
            <a:off x="1155700" y="4724400"/>
            <a:ext cx="2724150" cy="76200"/>
          </a:xfrm>
          <a:prstGeom prst="curvedConnector3">
            <a:avLst/>
          </a:prstGeom>
          <a:ln>
            <a:solidFill>
              <a:srgbClr val="FF3300"/>
            </a:solidFill>
            <a:tailEnd type="arrow"/>
          </a:ln>
        </p:spPr>
        <p:style>
          <a:lnRef idx="1">
            <a:schemeClr val="accent1"/>
          </a:lnRef>
          <a:fillRef idx="0">
            <a:schemeClr val="accent1"/>
          </a:fillRef>
          <a:effectRef idx="0">
            <a:schemeClr val="accent1"/>
          </a:effectRef>
          <a:fontRef idx="minor">
            <a:schemeClr val="tx1"/>
          </a:fontRef>
        </p:style>
      </p:cxnSp>
      <p:sp>
        <p:nvSpPr>
          <p:cNvPr id="21" name="文本框 20"/>
          <p:cNvSpPr txBox="1"/>
          <p:nvPr/>
        </p:nvSpPr>
        <p:spPr>
          <a:xfrm>
            <a:off x="3368824" y="5638800"/>
            <a:ext cx="6380596" cy="400110"/>
          </a:xfrm>
          <a:prstGeom prst="rect">
            <a:avLst/>
          </a:prstGeom>
          <a:solidFill>
            <a:srgbClr val="FFCCCC"/>
          </a:solidFill>
        </p:spPr>
        <p:txBody>
          <a:bodyPr wrap="none" rtlCol="0">
            <a:spAutoFit/>
          </a:bodyPr>
          <a:lstStyle/>
          <a:p>
            <a:r>
              <a:rPr kumimoji="1" lang="en-US" altLang="zh-CN" b="1" i="1" dirty="0" smtClean="0"/>
              <a:t>Variable x: attribute vector of concept (article) pair </a:t>
            </a:r>
            <a:endParaRPr kumimoji="1" lang="zh-CN" altLang="en-US" b="1" i="1" dirty="0"/>
          </a:p>
        </p:txBody>
      </p:sp>
      <p:grpSp>
        <p:nvGrpSpPr>
          <p:cNvPr id="30" name="组 29"/>
          <p:cNvGrpSpPr/>
          <p:nvPr/>
        </p:nvGrpSpPr>
        <p:grpSpPr>
          <a:xfrm>
            <a:off x="5778500" y="3429000"/>
            <a:ext cx="4044950" cy="1219200"/>
            <a:chOff x="5334000" y="3429000"/>
            <a:chExt cx="3733800" cy="1219200"/>
          </a:xfrm>
        </p:grpSpPr>
        <p:grpSp>
          <p:nvGrpSpPr>
            <p:cNvPr id="23" name="组 22"/>
            <p:cNvGrpSpPr/>
            <p:nvPr/>
          </p:nvGrpSpPr>
          <p:grpSpPr>
            <a:xfrm>
              <a:off x="5334000" y="3429000"/>
              <a:ext cx="3622542" cy="533400"/>
              <a:chOff x="5334000" y="3429000"/>
              <a:chExt cx="3622542" cy="533400"/>
            </a:xfrm>
          </p:grpSpPr>
          <p:sp>
            <p:nvSpPr>
              <p:cNvPr id="17" name="文本框 16"/>
              <p:cNvSpPr txBox="1"/>
              <p:nvPr/>
            </p:nvSpPr>
            <p:spPr>
              <a:xfrm>
                <a:off x="7010400" y="3505200"/>
                <a:ext cx="1946142" cy="400110"/>
              </a:xfrm>
              <a:prstGeom prst="rect">
                <a:avLst/>
              </a:prstGeom>
              <a:noFill/>
              <a:ln>
                <a:solidFill>
                  <a:schemeClr val="accent6">
                    <a:lumMod val="40000"/>
                    <a:lumOff val="60000"/>
                  </a:schemeClr>
                </a:solidFill>
              </a:ln>
            </p:spPr>
            <p:txBody>
              <a:bodyPr wrap="none" rtlCol="0">
                <a:spAutoFit/>
              </a:bodyPr>
              <a:lstStyle/>
              <a:p>
                <a:r>
                  <a:rPr kumimoji="1" lang="en-US" altLang="zh-CN" b="1" i="1" dirty="0" smtClean="0"/>
                  <a:t>Attribute factor</a:t>
                </a:r>
                <a:endParaRPr kumimoji="1" lang="zh-CN" altLang="en-US" b="1" i="1" dirty="0"/>
              </a:p>
            </p:txBody>
          </p:sp>
          <p:sp>
            <p:nvSpPr>
              <p:cNvPr id="18" name="椭圆 17"/>
              <p:cNvSpPr/>
              <p:nvPr/>
            </p:nvSpPr>
            <p:spPr>
              <a:xfrm>
                <a:off x="5334000" y="3429000"/>
                <a:ext cx="762000" cy="53340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cxnSp>
            <p:nvCxnSpPr>
              <p:cNvPr id="19" name="直线连接符 18"/>
              <p:cNvCxnSpPr>
                <a:stCxn id="18" idx="6"/>
                <a:endCxn id="17" idx="1"/>
              </p:cNvCxnSpPr>
              <p:nvPr/>
            </p:nvCxnSpPr>
            <p:spPr>
              <a:xfrm>
                <a:off x="6096000" y="3695700"/>
                <a:ext cx="914400" cy="9555"/>
              </a:xfrm>
              <a:prstGeom prst="line">
                <a:avLst/>
              </a:prstGeom>
              <a:ln>
                <a:solidFill>
                  <a:srgbClr val="FF0000"/>
                </a:solidFill>
                <a:headEnd type="none"/>
                <a:tailEnd type="arrow"/>
              </a:ln>
            </p:spPr>
            <p:style>
              <a:lnRef idx="1">
                <a:schemeClr val="accent1"/>
              </a:lnRef>
              <a:fillRef idx="0">
                <a:schemeClr val="accent1"/>
              </a:fillRef>
              <a:effectRef idx="0">
                <a:schemeClr val="accent1"/>
              </a:effectRef>
              <a:fontRef idx="minor">
                <a:schemeClr val="tx1"/>
              </a:fontRef>
            </p:style>
          </p:cxnSp>
        </p:grpSp>
        <p:sp>
          <p:nvSpPr>
            <p:cNvPr id="27" name="圆角矩形 26"/>
            <p:cNvSpPr/>
            <p:nvPr/>
          </p:nvSpPr>
          <p:spPr>
            <a:xfrm>
              <a:off x="6796269" y="3810000"/>
              <a:ext cx="2271531" cy="838200"/>
            </a:xfrm>
            <a:prstGeom prst="roundRect">
              <a:avLst/>
            </a:prstGeom>
            <a:solidFill>
              <a:schemeClr val="accent2">
                <a:lumMod val="20000"/>
                <a:lumOff val="8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r>
                <a:rPr lang="en-US" altLang="zh-CN" dirty="0">
                  <a:solidFill>
                    <a:schemeClr val="tx1"/>
                  </a:solidFill>
                </a:rPr>
                <a:t>posterior probability of y given </a:t>
              </a:r>
              <a:r>
                <a:rPr lang="en-US" altLang="zh-CN" dirty="0" smtClean="0">
                  <a:solidFill>
                    <a:schemeClr val="tx1"/>
                  </a:solidFill>
                </a:rPr>
                <a:t>x</a:t>
              </a:r>
              <a:endParaRPr kumimoji="1" lang="zh-CN" altLang="en-US" dirty="0">
                <a:solidFill>
                  <a:schemeClr val="tx1"/>
                </a:solidFill>
              </a:endParaRPr>
            </a:p>
          </p:txBody>
        </p:sp>
      </p:grpSp>
      <p:grpSp>
        <p:nvGrpSpPr>
          <p:cNvPr id="32" name="组 31"/>
          <p:cNvGrpSpPr/>
          <p:nvPr/>
        </p:nvGrpSpPr>
        <p:grpSpPr>
          <a:xfrm>
            <a:off x="330200" y="2667000"/>
            <a:ext cx="4870450" cy="990600"/>
            <a:chOff x="304800" y="2667000"/>
            <a:chExt cx="4495800" cy="990600"/>
          </a:xfrm>
        </p:grpSpPr>
        <p:grpSp>
          <p:nvGrpSpPr>
            <p:cNvPr id="25" name="组 24"/>
            <p:cNvGrpSpPr/>
            <p:nvPr/>
          </p:nvGrpSpPr>
          <p:grpSpPr>
            <a:xfrm>
              <a:off x="457200" y="2667000"/>
              <a:ext cx="4343400" cy="480060"/>
              <a:chOff x="457200" y="2667000"/>
              <a:chExt cx="4343400" cy="480060"/>
            </a:xfrm>
          </p:grpSpPr>
          <p:sp>
            <p:nvSpPr>
              <p:cNvPr id="11" name="文本框 10"/>
              <p:cNvSpPr txBox="1"/>
              <p:nvPr/>
            </p:nvSpPr>
            <p:spPr>
              <a:xfrm>
                <a:off x="457200" y="2667000"/>
                <a:ext cx="2222659" cy="400110"/>
              </a:xfrm>
              <a:prstGeom prst="rect">
                <a:avLst/>
              </a:prstGeom>
              <a:noFill/>
              <a:ln>
                <a:solidFill>
                  <a:srgbClr val="9C9CDF"/>
                </a:solidFill>
              </a:ln>
            </p:spPr>
            <p:txBody>
              <a:bodyPr wrap="none" rtlCol="0">
                <a:spAutoFit/>
              </a:bodyPr>
              <a:lstStyle/>
              <a:p>
                <a:r>
                  <a:rPr kumimoji="1" lang="en-US" altLang="zh-CN" b="1" i="1" dirty="0" smtClean="0"/>
                  <a:t>Correlation factor</a:t>
                </a:r>
                <a:endParaRPr kumimoji="1" lang="zh-CN" altLang="en-US" b="1" i="1" dirty="0"/>
              </a:p>
            </p:txBody>
          </p:sp>
          <p:sp>
            <p:nvSpPr>
              <p:cNvPr id="13" name="椭圆 12"/>
              <p:cNvSpPr/>
              <p:nvPr/>
            </p:nvSpPr>
            <p:spPr>
              <a:xfrm>
                <a:off x="4114800" y="2667000"/>
                <a:ext cx="685800" cy="48006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cxnSp>
            <p:nvCxnSpPr>
              <p:cNvPr id="15" name="直线连接符 14"/>
              <p:cNvCxnSpPr>
                <a:endCxn id="11" idx="3"/>
              </p:cNvCxnSpPr>
              <p:nvPr/>
            </p:nvCxnSpPr>
            <p:spPr>
              <a:xfrm flipH="1">
                <a:off x="2679859" y="2863334"/>
                <a:ext cx="1462077" cy="3721"/>
              </a:xfrm>
              <a:prstGeom prst="line">
                <a:avLst/>
              </a:prstGeom>
              <a:ln>
                <a:solidFill>
                  <a:srgbClr val="FF0000"/>
                </a:solidFill>
                <a:headEnd type="none"/>
                <a:tailEnd type="arrow"/>
              </a:ln>
            </p:spPr>
            <p:style>
              <a:lnRef idx="1">
                <a:schemeClr val="accent1"/>
              </a:lnRef>
              <a:fillRef idx="0">
                <a:schemeClr val="accent1"/>
              </a:fillRef>
              <a:effectRef idx="0">
                <a:schemeClr val="accent1"/>
              </a:effectRef>
              <a:fontRef idx="minor">
                <a:schemeClr val="tx1"/>
              </a:fontRef>
            </p:style>
          </p:cxnSp>
        </p:grpSp>
        <p:sp>
          <p:nvSpPr>
            <p:cNvPr id="28" name="圆角矩形 27"/>
            <p:cNvSpPr/>
            <p:nvPr/>
          </p:nvSpPr>
          <p:spPr>
            <a:xfrm>
              <a:off x="304800" y="2971800"/>
              <a:ext cx="2500131" cy="685800"/>
            </a:xfrm>
            <a:prstGeom prst="roundRect">
              <a:avLst/>
            </a:prstGeom>
            <a:solidFill>
              <a:schemeClr val="accent2">
                <a:lumMod val="20000"/>
                <a:lumOff val="8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r>
                <a:rPr lang="en-US" altLang="zh-CN" dirty="0" smtClean="0">
                  <a:solidFill>
                    <a:schemeClr val="tx1"/>
                  </a:solidFill>
                </a:rPr>
                <a:t>relation between y</a:t>
              </a:r>
              <a:endParaRPr kumimoji="1" lang="zh-CN" altLang="en-US" dirty="0">
                <a:solidFill>
                  <a:schemeClr val="tx1"/>
                </a:solidFill>
              </a:endParaRPr>
            </a:p>
          </p:txBody>
        </p:sp>
      </p:grpSp>
      <p:grpSp>
        <p:nvGrpSpPr>
          <p:cNvPr id="31" name="组 30"/>
          <p:cNvGrpSpPr/>
          <p:nvPr/>
        </p:nvGrpSpPr>
        <p:grpSpPr>
          <a:xfrm>
            <a:off x="330200" y="1447800"/>
            <a:ext cx="4540250" cy="990600"/>
            <a:chOff x="304800" y="1447800"/>
            <a:chExt cx="4191000" cy="990600"/>
          </a:xfrm>
        </p:grpSpPr>
        <p:grpSp>
          <p:nvGrpSpPr>
            <p:cNvPr id="24" name="组 23"/>
            <p:cNvGrpSpPr/>
            <p:nvPr/>
          </p:nvGrpSpPr>
          <p:grpSpPr>
            <a:xfrm>
              <a:off x="457200" y="1447800"/>
              <a:ext cx="4038600" cy="533400"/>
              <a:chOff x="457200" y="1447800"/>
              <a:chExt cx="4038600" cy="533400"/>
            </a:xfrm>
          </p:grpSpPr>
          <p:sp>
            <p:nvSpPr>
              <p:cNvPr id="4" name="椭圆 3"/>
              <p:cNvSpPr/>
              <p:nvPr/>
            </p:nvSpPr>
            <p:spPr>
              <a:xfrm>
                <a:off x="3733800" y="1447800"/>
                <a:ext cx="762000" cy="53340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5" name="文本框 4"/>
              <p:cNvSpPr txBox="1"/>
              <p:nvPr/>
            </p:nvSpPr>
            <p:spPr>
              <a:xfrm>
                <a:off x="457200" y="1524000"/>
                <a:ext cx="2143589" cy="400110"/>
              </a:xfrm>
              <a:prstGeom prst="rect">
                <a:avLst/>
              </a:prstGeom>
              <a:noFill/>
              <a:ln>
                <a:solidFill>
                  <a:srgbClr val="9C9CDF"/>
                </a:solidFill>
              </a:ln>
            </p:spPr>
            <p:txBody>
              <a:bodyPr wrap="none" rtlCol="0">
                <a:spAutoFit/>
              </a:bodyPr>
              <a:lstStyle/>
              <a:p>
                <a:r>
                  <a:rPr kumimoji="1" lang="en-US" altLang="zh-CN" b="1" i="1" dirty="0" smtClean="0"/>
                  <a:t>Constraint factor</a:t>
                </a:r>
                <a:endParaRPr kumimoji="1" lang="zh-CN" altLang="en-US" b="1" i="1" dirty="0"/>
              </a:p>
            </p:txBody>
          </p:sp>
          <p:cxnSp>
            <p:nvCxnSpPr>
              <p:cNvPr id="9" name="直线连接符 8"/>
              <p:cNvCxnSpPr>
                <a:stCxn id="4" idx="2"/>
                <a:endCxn id="5" idx="3"/>
              </p:cNvCxnSpPr>
              <p:nvPr/>
            </p:nvCxnSpPr>
            <p:spPr>
              <a:xfrm flipH="1">
                <a:off x="2600789" y="1714500"/>
                <a:ext cx="1133011" cy="9555"/>
              </a:xfrm>
              <a:prstGeom prst="line">
                <a:avLst/>
              </a:prstGeom>
              <a:ln>
                <a:solidFill>
                  <a:srgbClr val="FF0000"/>
                </a:solidFill>
                <a:headEnd type="none"/>
                <a:tailEnd type="arrow"/>
              </a:ln>
            </p:spPr>
            <p:style>
              <a:lnRef idx="1">
                <a:schemeClr val="accent1"/>
              </a:lnRef>
              <a:fillRef idx="0">
                <a:schemeClr val="accent1"/>
              </a:fillRef>
              <a:effectRef idx="0">
                <a:schemeClr val="accent1"/>
              </a:effectRef>
              <a:fontRef idx="minor">
                <a:schemeClr val="tx1"/>
              </a:fontRef>
            </p:style>
          </p:cxnSp>
        </p:grpSp>
        <p:sp>
          <p:nvSpPr>
            <p:cNvPr id="29" name="圆角矩形 28"/>
            <p:cNvSpPr/>
            <p:nvPr/>
          </p:nvSpPr>
          <p:spPr>
            <a:xfrm>
              <a:off x="304800" y="1828800"/>
              <a:ext cx="2500131" cy="609600"/>
            </a:xfrm>
            <a:prstGeom prst="roundRect">
              <a:avLst/>
            </a:prstGeom>
            <a:solidFill>
              <a:schemeClr val="accent2">
                <a:lumMod val="20000"/>
                <a:lumOff val="8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r>
                <a:rPr lang="en-US" altLang="zh-CN" dirty="0" smtClean="0">
                  <a:solidFill>
                    <a:schemeClr val="tx1"/>
                  </a:solidFill>
                </a:rPr>
                <a:t>Linking cardinalities constraint</a:t>
              </a:r>
              <a:endParaRPr kumimoji="1" lang="zh-CN" altLang="en-US" dirty="0">
                <a:solidFill>
                  <a:schemeClr val="tx1"/>
                </a:solidFill>
              </a:endParaRPr>
            </a:p>
          </p:txBody>
        </p:sp>
      </p:grpSp>
    </p:spTree>
    <p:extLst>
      <p:ext uri="{BB962C8B-B14F-4D97-AF65-F5344CB8AC3E}">
        <p14:creationId xmlns:p14="http://schemas.microsoft.com/office/powerpoint/2010/main" val="130664965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linds(horizontal)">
                                      <p:cBhvr>
                                        <p:cTn id="10" dur="500"/>
                                        <p:tgtEl>
                                          <p:spTgt spid="3"/>
                                        </p:tgtEl>
                                      </p:cBhvr>
                                    </p:animEffect>
                                  </p:childTnLst>
                                </p:cTn>
                              </p:par>
                              <p:par>
                                <p:cTn id="11" presetID="3" presetClass="entr" presetSubtype="1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linds(horizontal)">
                                      <p:cBhvr>
                                        <p:cTn id="13" dur="500"/>
                                        <p:tgtEl>
                                          <p:spTgt spid="7"/>
                                        </p:tgtEl>
                                      </p:cBhvr>
                                    </p:animEffect>
                                  </p:childTnLst>
                                </p:cTn>
                              </p:par>
                              <p:par>
                                <p:cTn id="14" presetID="3" presetClass="entr" presetSubtype="1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linds(horizontal)">
                                      <p:cBhvr>
                                        <p:cTn id="16" dur="500"/>
                                        <p:tgtEl>
                                          <p:spTgt spid="10"/>
                                        </p:tgtEl>
                                      </p:cBhvr>
                                    </p:animEffect>
                                  </p:childTnLst>
                                </p:cTn>
                              </p:par>
                              <p:par>
                                <p:cTn id="17" presetID="3" presetClass="entr" presetSubtype="1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linds(horizontal)">
                                      <p:cBhvr>
                                        <p:cTn id="19" dur="500"/>
                                        <p:tgtEl>
                                          <p:spTgt spid="20"/>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grpId="0" nodeType="click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blinds(horizontal)">
                                      <p:cBhvr>
                                        <p:cTn id="24" dur="5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blinds(horizontal)">
                                      <p:cBhvr>
                                        <p:cTn id="29" dur="500"/>
                                        <p:tgtEl>
                                          <p:spTgt spid="22"/>
                                        </p:tgtEl>
                                      </p:cBhvr>
                                    </p:animEffect>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nodeType="click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blinds(horizontal)">
                                      <p:cBhvr>
                                        <p:cTn id="34" dur="500"/>
                                        <p:tgtEl>
                                          <p:spTgt spid="30"/>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nodeType="clickEffect">
                                  <p:stCondLst>
                                    <p:cond delay="0"/>
                                  </p:stCondLst>
                                  <p:childTnLst>
                                    <p:set>
                                      <p:cBhvr>
                                        <p:cTn id="38" dur="1" fill="hold">
                                          <p:stCondLst>
                                            <p:cond delay="0"/>
                                          </p:stCondLst>
                                        </p:cTn>
                                        <p:tgtEl>
                                          <p:spTgt spid="32"/>
                                        </p:tgtEl>
                                        <p:attrNameLst>
                                          <p:attrName>style.visibility</p:attrName>
                                        </p:attrNameLst>
                                      </p:cBhvr>
                                      <p:to>
                                        <p:strVal val="visible"/>
                                      </p:to>
                                    </p:set>
                                    <p:animEffect transition="in" filter="blinds(horizontal)">
                                      <p:cBhvr>
                                        <p:cTn id="39" dur="500"/>
                                        <p:tgtEl>
                                          <p:spTgt spid="32"/>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nodeType="clickEffect">
                                  <p:stCondLst>
                                    <p:cond delay="0"/>
                                  </p:stCondLst>
                                  <p:childTnLst>
                                    <p:set>
                                      <p:cBhvr>
                                        <p:cTn id="43" dur="1" fill="hold">
                                          <p:stCondLst>
                                            <p:cond delay="0"/>
                                          </p:stCondLst>
                                        </p:cTn>
                                        <p:tgtEl>
                                          <p:spTgt spid="31"/>
                                        </p:tgtEl>
                                        <p:attrNameLst>
                                          <p:attrName>style.visibility</p:attrName>
                                        </p:attrNameLst>
                                      </p:cBhvr>
                                      <p:to>
                                        <p:strVal val="visible"/>
                                      </p:to>
                                    </p:set>
                                    <p:animEffect transition="in" filter="blinds(horizontal)">
                                      <p:cBhvr>
                                        <p:cTn id="44"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3" grpId="0" animBg="1"/>
      <p:bldP spid="21"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smtClean="0"/>
              <a:t>Some observations</a:t>
            </a:r>
            <a:endParaRPr kumimoji="1" lang="zh-CN" altLang="en-US" dirty="0"/>
          </a:p>
        </p:txBody>
      </p:sp>
      <p:sp>
        <p:nvSpPr>
          <p:cNvPr id="3" name="内容占位符 2"/>
          <p:cNvSpPr>
            <a:spLocks noGrp="1"/>
          </p:cNvSpPr>
          <p:nvPr>
            <p:ph idx="1"/>
          </p:nvPr>
        </p:nvSpPr>
        <p:spPr>
          <a:xfrm>
            <a:off x="350839" y="1052736"/>
            <a:ext cx="9139237" cy="1622425"/>
          </a:xfrm>
        </p:spPr>
        <p:txBody>
          <a:bodyPr/>
          <a:lstStyle/>
          <a:p>
            <a:r>
              <a:rPr kumimoji="1" lang="en-US" altLang="zh-CN" sz="1800" b="1" dirty="0" smtClean="0"/>
              <a:t>Link </a:t>
            </a:r>
            <a:r>
              <a:rPr kumimoji="1" lang="en-US" altLang="zh-CN" sz="1800" b="1" dirty="0" err="1" smtClean="0"/>
              <a:t>homophily</a:t>
            </a:r>
            <a:r>
              <a:rPr kumimoji="1" lang="en-US" altLang="zh-CN" sz="1800" dirty="0" smtClean="0"/>
              <a:t>: do articles linking to or linked by equivalent articles tend to be equivalent?</a:t>
            </a:r>
          </a:p>
          <a:p>
            <a:r>
              <a:rPr kumimoji="1" lang="en-US" altLang="zh-CN" sz="1800" b="1" dirty="0" smtClean="0"/>
              <a:t>Category </a:t>
            </a:r>
            <a:r>
              <a:rPr kumimoji="1" lang="en-US" altLang="zh-CN" sz="1800" b="1" dirty="0" err="1" smtClean="0"/>
              <a:t>homophily</a:t>
            </a:r>
            <a:r>
              <a:rPr kumimoji="1" lang="en-US" altLang="zh-CN" sz="1800" dirty="0" smtClean="0"/>
              <a:t>: do articles have equivalent category tags tend to be equivalent?</a:t>
            </a:r>
          </a:p>
          <a:p>
            <a:r>
              <a:rPr kumimoji="1" lang="en-US" altLang="zh-CN" sz="1800" b="1" dirty="0" smtClean="0"/>
              <a:t>Author interest</a:t>
            </a:r>
            <a:r>
              <a:rPr kumimoji="1" lang="en-US" altLang="zh-CN" sz="1800" dirty="0" smtClean="0"/>
              <a:t>: are authors’ interests useful in finding </a:t>
            </a:r>
            <a:r>
              <a:rPr kumimoji="1" lang="en-US" altLang="zh-CN" sz="1800" dirty="0" err="1" smtClean="0"/>
              <a:t>crosslingual</a:t>
            </a:r>
            <a:r>
              <a:rPr kumimoji="1" lang="en-US" altLang="zh-CN" sz="1800" dirty="0" smtClean="0"/>
              <a:t> links?</a:t>
            </a:r>
          </a:p>
          <a:p>
            <a:pPr lvl="1"/>
            <a:endParaRPr kumimoji="1" lang="zh-CN" altLang="en-US" dirty="0"/>
          </a:p>
        </p:txBody>
      </p:sp>
      <p:pic>
        <p:nvPicPr>
          <p:cNvPr id="14" name="Picture 13" descr="Screen Shot 2013-05-11 at 3.12.50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3815227"/>
            <a:ext cx="4989004" cy="3070157"/>
          </a:xfrm>
          <a:prstGeom prst="rect">
            <a:avLst/>
          </a:prstGeom>
        </p:spPr>
      </p:pic>
      <p:pic>
        <p:nvPicPr>
          <p:cNvPr id="15" name="Picture 14" descr="Screen Shot 2013-05-11 at 3.13.37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880080" y="3861048"/>
            <a:ext cx="5043782" cy="3024336"/>
          </a:xfrm>
          <a:prstGeom prst="rect">
            <a:avLst/>
          </a:prstGeom>
        </p:spPr>
      </p:pic>
      <p:sp>
        <p:nvSpPr>
          <p:cNvPr id="16" name="Oval 15"/>
          <p:cNvSpPr/>
          <p:nvPr/>
        </p:nvSpPr>
        <p:spPr>
          <a:xfrm>
            <a:off x="884548" y="2852936"/>
            <a:ext cx="360040" cy="324036"/>
          </a:xfrm>
          <a:prstGeom prst="ellipse">
            <a:avLst/>
          </a:prstGeom>
          <a:solidFill>
            <a:srgbClr val="FFCCCC"/>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dirty="0" smtClean="0">
                <a:solidFill>
                  <a:srgbClr val="000000"/>
                </a:solidFill>
              </a:rPr>
              <a:t>a</a:t>
            </a:r>
            <a:endParaRPr lang="en-US" dirty="0">
              <a:solidFill>
                <a:srgbClr val="000000"/>
              </a:solidFill>
            </a:endParaRPr>
          </a:p>
        </p:txBody>
      </p:sp>
      <p:sp>
        <p:nvSpPr>
          <p:cNvPr id="17" name="Oval 16"/>
          <p:cNvSpPr/>
          <p:nvPr/>
        </p:nvSpPr>
        <p:spPr>
          <a:xfrm>
            <a:off x="3548844" y="2852936"/>
            <a:ext cx="360040" cy="324036"/>
          </a:xfrm>
          <a:prstGeom prst="ellipse">
            <a:avLst/>
          </a:prstGeom>
          <a:solidFill>
            <a:srgbClr val="FFCCCC"/>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dirty="0" smtClean="0">
                <a:solidFill>
                  <a:srgbClr val="000000"/>
                </a:solidFill>
              </a:rPr>
              <a:t>b</a:t>
            </a:r>
            <a:endParaRPr lang="en-US" dirty="0">
              <a:solidFill>
                <a:srgbClr val="000000"/>
              </a:solidFill>
            </a:endParaRPr>
          </a:p>
        </p:txBody>
      </p:sp>
      <p:sp>
        <p:nvSpPr>
          <p:cNvPr id="19" name="Oval 18"/>
          <p:cNvSpPr/>
          <p:nvPr/>
        </p:nvSpPr>
        <p:spPr>
          <a:xfrm>
            <a:off x="1532620" y="3501008"/>
            <a:ext cx="360040" cy="324036"/>
          </a:xfrm>
          <a:prstGeom prst="ellipse">
            <a:avLst/>
          </a:prstGeom>
          <a:solidFill>
            <a:srgbClr val="FFCCCC"/>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dirty="0">
                <a:solidFill>
                  <a:srgbClr val="000000"/>
                </a:solidFill>
              </a:rPr>
              <a:t>c</a:t>
            </a:r>
          </a:p>
        </p:txBody>
      </p:sp>
      <p:sp>
        <p:nvSpPr>
          <p:cNvPr id="20" name="Oval 19"/>
          <p:cNvSpPr/>
          <p:nvPr/>
        </p:nvSpPr>
        <p:spPr>
          <a:xfrm>
            <a:off x="3080792" y="3501008"/>
            <a:ext cx="360040" cy="324036"/>
          </a:xfrm>
          <a:prstGeom prst="ellipse">
            <a:avLst/>
          </a:prstGeom>
          <a:solidFill>
            <a:srgbClr val="FFCCCC"/>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dirty="0">
                <a:solidFill>
                  <a:srgbClr val="000000"/>
                </a:solidFill>
              </a:rPr>
              <a:t>d</a:t>
            </a:r>
          </a:p>
        </p:txBody>
      </p:sp>
      <p:cxnSp>
        <p:nvCxnSpPr>
          <p:cNvPr id="22" name="Straight Connector 21"/>
          <p:cNvCxnSpPr>
            <a:stCxn id="19" idx="6"/>
            <a:endCxn id="20" idx="2"/>
          </p:cNvCxnSpPr>
          <p:nvPr/>
        </p:nvCxnSpPr>
        <p:spPr>
          <a:xfrm>
            <a:off x="1892660" y="3663026"/>
            <a:ext cx="1188132" cy="0"/>
          </a:xfrm>
          <a:prstGeom prst="line">
            <a:avLst/>
          </a:prstGeom>
          <a:ln>
            <a:solidFill>
              <a:srgbClr val="00000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a:stCxn id="17" idx="3"/>
            <a:endCxn id="20" idx="7"/>
          </p:cNvCxnSpPr>
          <p:nvPr/>
        </p:nvCxnSpPr>
        <p:spPr>
          <a:xfrm flipH="1">
            <a:off x="3388105" y="3129518"/>
            <a:ext cx="213466" cy="418944"/>
          </a:xfrm>
          <a:prstGeom prst="straightConnector1">
            <a:avLst/>
          </a:prstGeom>
          <a:ln>
            <a:solidFill>
              <a:srgbClr val="0000CC"/>
            </a:solidFill>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a:stCxn id="16" idx="5"/>
            <a:endCxn id="19" idx="1"/>
          </p:cNvCxnSpPr>
          <p:nvPr/>
        </p:nvCxnSpPr>
        <p:spPr>
          <a:xfrm>
            <a:off x="1191861" y="3129518"/>
            <a:ext cx="393486" cy="418944"/>
          </a:xfrm>
          <a:prstGeom prst="straightConnector1">
            <a:avLst/>
          </a:prstGeom>
          <a:ln>
            <a:solidFill>
              <a:srgbClr val="0000CC"/>
            </a:solidFill>
            <a:tailEnd type="arrow"/>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a:stCxn id="16" idx="6"/>
            <a:endCxn id="17" idx="2"/>
          </p:cNvCxnSpPr>
          <p:nvPr/>
        </p:nvCxnSpPr>
        <p:spPr>
          <a:xfrm>
            <a:off x="1244588" y="3014954"/>
            <a:ext cx="2304256" cy="0"/>
          </a:xfrm>
          <a:prstGeom prst="line">
            <a:avLst/>
          </a:prstGeom>
          <a:ln>
            <a:solidFill>
              <a:srgbClr val="000000"/>
            </a:solidFill>
            <a:prstDash val="dash"/>
            <a:headEnd type="triangle"/>
            <a:tailEnd type="triangle"/>
          </a:ln>
        </p:spPr>
        <p:style>
          <a:lnRef idx="2">
            <a:schemeClr val="accent1"/>
          </a:lnRef>
          <a:fillRef idx="0">
            <a:schemeClr val="accent1"/>
          </a:fillRef>
          <a:effectRef idx="1">
            <a:schemeClr val="accent1"/>
          </a:effectRef>
          <a:fontRef idx="minor">
            <a:schemeClr val="tx1"/>
          </a:fontRef>
        </p:style>
      </p:cxnSp>
      <p:sp>
        <p:nvSpPr>
          <p:cNvPr id="31" name="Oval 30"/>
          <p:cNvSpPr/>
          <p:nvPr/>
        </p:nvSpPr>
        <p:spPr>
          <a:xfrm rot="19725347">
            <a:off x="760847" y="2498469"/>
            <a:ext cx="1129572" cy="1619092"/>
          </a:xfrm>
          <a:prstGeom prst="ellipse">
            <a:avLst/>
          </a:prstGeom>
          <a:noFill/>
          <a:ln>
            <a:solidFill>
              <a:srgbClr val="7F7F7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Oval 31"/>
          <p:cNvSpPr/>
          <p:nvPr/>
        </p:nvSpPr>
        <p:spPr>
          <a:xfrm rot="2251610">
            <a:off x="2970589" y="2553849"/>
            <a:ext cx="1125976" cy="1557455"/>
          </a:xfrm>
          <a:prstGeom prst="ellipse">
            <a:avLst/>
          </a:prstGeom>
          <a:no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Rectangle 32"/>
          <p:cNvSpPr/>
          <p:nvPr/>
        </p:nvSpPr>
        <p:spPr>
          <a:xfrm>
            <a:off x="1820652" y="3284984"/>
            <a:ext cx="1224136" cy="432048"/>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rgbClr val="000000"/>
                </a:solidFill>
              </a:rPr>
              <a:t>e</a:t>
            </a:r>
            <a:r>
              <a:rPr lang="en-US" sz="1600" dirty="0" smtClean="0">
                <a:solidFill>
                  <a:srgbClr val="000000"/>
                </a:solidFill>
              </a:rPr>
              <a:t>qual to</a:t>
            </a:r>
            <a:endParaRPr lang="en-US" sz="1600" dirty="0">
              <a:solidFill>
                <a:srgbClr val="000000"/>
              </a:solidFill>
            </a:endParaRPr>
          </a:p>
        </p:txBody>
      </p:sp>
      <p:sp>
        <p:nvSpPr>
          <p:cNvPr id="34" name="Right Arrow 33"/>
          <p:cNvSpPr/>
          <p:nvPr/>
        </p:nvSpPr>
        <p:spPr>
          <a:xfrm>
            <a:off x="4484948" y="3104964"/>
            <a:ext cx="576064" cy="432048"/>
          </a:xfrm>
          <a:prstGeom prst="rightArrow">
            <a:avLst/>
          </a:prstGeom>
          <a:solidFill>
            <a:srgbClr val="FFCCCC"/>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Oval 34"/>
          <p:cNvSpPr/>
          <p:nvPr/>
        </p:nvSpPr>
        <p:spPr>
          <a:xfrm rot="5400000">
            <a:off x="6459498" y="3146637"/>
            <a:ext cx="479392" cy="1188133"/>
          </a:xfrm>
          <a:prstGeom prst="ellipse">
            <a:avLst/>
          </a:prstGeom>
          <a:no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6" name="Oval 35"/>
          <p:cNvSpPr/>
          <p:nvPr/>
        </p:nvSpPr>
        <p:spPr>
          <a:xfrm>
            <a:off x="6285148" y="3537012"/>
            <a:ext cx="792088" cy="360040"/>
          </a:xfrm>
          <a:prstGeom prst="ellipse">
            <a:avLst/>
          </a:prstGeom>
          <a:no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dirty="0" smtClean="0">
                <a:solidFill>
                  <a:srgbClr val="000000"/>
                </a:solidFill>
              </a:rPr>
              <a:t>c, d</a:t>
            </a:r>
            <a:endParaRPr lang="en-US" dirty="0">
              <a:solidFill>
                <a:srgbClr val="000000"/>
              </a:solidFill>
            </a:endParaRPr>
          </a:p>
        </p:txBody>
      </p:sp>
      <p:sp>
        <p:nvSpPr>
          <p:cNvPr id="37" name="Oval 36"/>
          <p:cNvSpPr/>
          <p:nvPr/>
        </p:nvSpPr>
        <p:spPr>
          <a:xfrm rot="5400000">
            <a:off x="6483170" y="2258870"/>
            <a:ext cx="468051" cy="1152129"/>
          </a:xfrm>
          <a:prstGeom prst="ellipse">
            <a:avLst/>
          </a:prstGeom>
          <a:no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8" name="Oval 37"/>
          <p:cNvSpPr/>
          <p:nvPr/>
        </p:nvSpPr>
        <p:spPr>
          <a:xfrm>
            <a:off x="6323060" y="2636911"/>
            <a:ext cx="792088" cy="360040"/>
          </a:xfrm>
          <a:prstGeom prst="ellipse">
            <a:avLst/>
          </a:prstGeom>
          <a:noFill/>
          <a:ln>
            <a:no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dirty="0">
                <a:solidFill>
                  <a:srgbClr val="000000"/>
                </a:solidFill>
              </a:rPr>
              <a:t>a</a:t>
            </a:r>
            <a:r>
              <a:rPr lang="en-US" dirty="0" smtClean="0">
                <a:solidFill>
                  <a:srgbClr val="000000"/>
                </a:solidFill>
              </a:rPr>
              <a:t>, b</a:t>
            </a:r>
            <a:endParaRPr lang="en-US" dirty="0">
              <a:solidFill>
                <a:srgbClr val="000000"/>
              </a:solidFill>
            </a:endParaRPr>
          </a:p>
        </p:txBody>
      </p:sp>
      <p:cxnSp>
        <p:nvCxnSpPr>
          <p:cNvPr id="40" name="Straight Connector 39"/>
          <p:cNvCxnSpPr>
            <a:stCxn id="37" idx="6"/>
            <a:endCxn id="35" idx="2"/>
          </p:cNvCxnSpPr>
          <p:nvPr/>
        </p:nvCxnSpPr>
        <p:spPr>
          <a:xfrm flipH="1">
            <a:off x="6699194" y="3068960"/>
            <a:ext cx="18001" cy="432048"/>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
        <p:nvSpPr>
          <p:cNvPr id="41" name="Rectangle 40"/>
          <p:cNvSpPr/>
          <p:nvPr/>
        </p:nvSpPr>
        <p:spPr>
          <a:xfrm>
            <a:off x="6609184" y="3176972"/>
            <a:ext cx="216024" cy="180020"/>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Rectangle 41"/>
          <p:cNvSpPr/>
          <p:nvPr/>
        </p:nvSpPr>
        <p:spPr>
          <a:xfrm>
            <a:off x="6897216" y="3068960"/>
            <a:ext cx="1116124" cy="432048"/>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i="1" dirty="0" smtClean="0">
                <a:solidFill>
                  <a:srgbClr val="000000"/>
                </a:solidFill>
              </a:rPr>
              <a:t>f</a:t>
            </a:r>
            <a:r>
              <a:rPr lang="en-US" sz="1600" dirty="0" smtClean="0">
                <a:solidFill>
                  <a:srgbClr val="000000"/>
                </a:solidFill>
              </a:rPr>
              <a:t>(</a:t>
            </a:r>
            <a:r>
              <a:rPr lang="en-US" sz="1600" i="1" dirty="0" err="1" smtClean="0">
                <a:solidFill>
                  <a:srgbClr val="000000"/>
                </a:solidFill>
              </a:rPr>
              <a:t>y</a:t>
            </a:r>
            <a:r>
              <a:rPr lang="en-US" sz="1600" i="1" baseline="-25000" dirty="0" err="1" smtClean="0">
                <a:solidFill>
                  <a:srgbClr val="000000"/>
                </a:solidFill>
              </a:rPr>
              <a:t>ab</a:t>
            </a:r>
            <a:r>
              <a:rPr lang="en-US" sz="1600" i="1" dirty="0" smtClean="0">
                <a:solidFill>
                  <a:srgbClr val="000000"/>
                </a:solidFill>
              </a:rPr>
              <a:t>, </a:t>
            </a:r>
            <a:r>
              <a:rPr lang="en-US" sz="1600" i="1" dirty="0" err="1" smtClean="0">
                <a:solidFill>
                  <a:srgbClr val="000000"/>
                </a:solidFill>
              </a:rPr>
              <a:t>y</a:t>
            </a:r>
            <a:r>
              <a:rPr lang="en-US" sz="1600" i="1" baseline="-25000" dirty="0" err="1" smtClean="0">
                <a:solidFill>
                  <a:srgbClr val="000000"/>
                </a:solidFill>
              </a:rPr>
              <a:t>cd</a:t>
            </a:r>
            <a:r>
              <a:rPr lang="en-US" sz="1600" dirty="0" smtClean="0">
                <a:solidFill>
                  <a:srgbClr val="000000"/>
                </a:solidFill>
              </a:rPr>
              <a:t>)</a:t>
            </a:r>
            <a:endParaRPr lang="en-US" sz="1600" dirty="0">
              <a:solidFill>
                <a:srgbClr val="000000"/>
              </a:solidFill>
            </a:endParaRPr>
          </a:p>
        </p:txBody>
      </p:sp>
      <p:sp>
        <p:nvSpPr>
          <p:cNvPr id="43" name="Right Arrow 42"/>
          <p:cNvSpPr/>
          <p:nvPr/>
        </p:nvSpPr>
        <p:spPr>
          <a:xfrm rot="16200000">
            <a:off x="7682830" y="3183445"/>
            <a:ext cx="576064" cy="131069"/>
          </a:xfrm>
          <a:prstGeom prst="rightArrow">
            <a:avLst/>
          </a:prstGeom>
          <a:solidFill>
            <a:srgbClr val="800000"/>
          </a:solid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4109569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left)">
                                      <p:cBhvr>
                                        <p:cTn id="7" dur="500"/>
                                        <p:tgtEl>
                                          <p:spTgt spid="3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wipe(left)">
                                      <p:cBhvr>
                                        <p:cTn id="11" dur="500"/>
                                        <p:tgtEl>
                                          <p:spTgt spid="35"/>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36"/>
                                        </p:tgtEl>
                                        <p:attrNameLst>
                                          <p:attrName>style.visibility</p:attrName>
                                        </p:attrNameLst>
                                      </p:cBhvr>
                                      <p:to>
                                        <p:strVal val="visible"/>
                                      </p:to>
                                    </p:set>
                                    <p:animEffect transition="in" filter="wipe(left)">
                                      <p:cBhvr>
                                        <p:cTn id="14" dur="500"/>
                                        <p:tgtEl>
                                          <p:spTgt spid="36"/>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wipe(left)">
                                      <p:cBhvr>
                                        <p:cTn id="17" dur="500"/>
                                        <p:tgtEl>
                                          <p:spTgt spid="37"/>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38"/>
                                        </p:tgtEl>
                                        <p:attrNameLst>
                                          <p:attrName>style.visibility</p:attrName>
                                        </p:attrNameLst>
                                      </p:cBhvr>
                                      <p:to>
                                        <p:strVal val="visible"/>
                                      </p:to>
                                    </p:set>
                                    <p:animEffect transition="in" filter="wipe(left)">
                                      <p:cBhvr>
                                        <p:cTn id="20" dur="500"/>
                                        <p:tgtEl>
                                          <p:spTgt spid="38"/>
                                        </p:tgtEl>
                                      </p:cBhvr>
                                    </p:animEffect>
                                  </p:childTnLst>
                                </p:cTn>
                              </p:par>
                              <p:par>
                                <p:cTn id="21" presetID="22" presetClass="entr" presetSubtype="8" fill="hold" nodeType="withEffect">
                                  <p:stCondLst>
                                    <p:cond delay="0"/>
                                  </p:stCondLst>
                                  <p:childTnLst>
                                    <p:set>
                                      <p:cBhvr>
                                        <p:cTn id="22" dur="1" fill="hold">
                                          <p:stCondLst>
                                            <p:cond delay="0"/>
                                          </p:stCondLst>
                                        </p:cTn>
                                        <p:tgtEl>
                                          <p:spTgt spid="40"/>
                                        </p:tgtEl>
                                        <p:attrNameLst>
                                          <p:attrName>style.visibility</p:attrName>
                                        </p:attrNameLst>
                                      </p:cBhvr>
                                      <p:to>
                                        <p:strVal val="visible"/>
                                      </p:to>
                                    </p:set>
                                    <p:animEffect transition="in" filter="wipe(left)">
                                      <p:cBhvr>
                                        <p:cTn id="23" dur="500"/>
                                        <p:tgtEl>
                                          <p:spTgt spid="40"/>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41"/>
                                        </p:tgtEl>
                                        <p:attrNameLst>
                                          <p:attrName>style.visibility</p:attrName>
                                        </p:attrNameLst>
                                      </p:cBhvr>
                                      <p:to>
                                        <p:strVal val="visible"/>
                                      </p:to>
                                    </p:set>
                                    <p:animEffect transition="in" filter="wipe(left)">
                                      <p:cBhvr>
                                        <p:cTn id="26" dur="500"/>
                                        <p:tgtEl>
                                          <p:spTgt spid="41"/>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42"/>
                                        </p:tgtEl>
                                        <p:attrNameLst>
                                          <p:attrName>style.visibility</p:attrName>
                                        </p:attrNameLst>
                                      </p:cBhvr>
                                      <p:to>
                                        <p:strVal val="visible"/>
                                      </p:to>
                                    </p:set>
                                    <p:animEffect transition="in" filter="wipe(left)">
                                      <p:cBhvr>
                                        <p:cTn id="29" dur="500"/>
                                        <p:tgtEl>
                                          <p:spTgt spid="42"/>
                                        </p:tgtEl>
                                      </p:cBhvr>
                                    </p:animEffect>
                                  </p:childTnLst>
                                </p:cTn>
                              </p:par>
                            </p:childTnLst>
                          </p:cTn>
                        </p:par>
                        <p:par>
                          <p:cTn id="30" fill="hold">
                            <p:stCondLst>
                              <p:cond delay="1000"/>
                            </p:stCondLst>
                            <p:childTnLst>
                              <p:par>
                                <p:cTn id="31" presetID="22" presetClass="entr" presetSubtype="4" fill="hold" grpId="0" nodeType="afterEffect">
                                  <p:stCondLst>
                                    <p:cond delay="0"/>
                                  </p:stCondLst>
                                  <p:childTnLst>
                                    <p:set>
                                      <p:cBhvr>
                                        <p:cTn id="32" dur="1" fill="hold">
                                          <p:stCondLst>
                                            <p:cond delay="0"/>
                                          </p:stCondLst>
                                        </p:cTn>
                                        <p:tgtEl>
                                          <p:spTgt spid="43"/>
                                        </p:tgtEl>
                                        <p:attrNameLst>
                                          <p:attrName>style.visibility</p:attrName>
                                        </p:attrNameLst>
                                      </p:cBhvr>
                                      <p:to>
                                        <p:strVal val="visible"/>
                                      </p:to>
                                    </p:set>
                                    <p:animEffect transition="in" filter="wipe(down)">
                                      <p:cBhvr>
                                        <p:cTn id="33" dur="500"/>
                                        <p:tgtEl>
                                          <p:spTgt spid="43"/>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wipe(up)">
                                      <p:cBhvr>
                                        <p:cTn id="38" dur="500"/>
                                        <p:tgtEl>
                                          <p:spTgt spid="14"/>
                                        </p:tgtEl>
                                      </p:cBhvr>
                                    </p:animEffect>
                                  </p:childTnLst>
                                </p:cTn>
                              </p:par>
                              <p:par>
                                <p:cTn id="39" presetID="22" presetClass="entr" presetSubtype="1"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wipe(up)">
                                      <p:cBhvr>
                                        <p:cTn id="4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6" grpId="0"/>
      <p:bldP spid="37" grpId="0" animBg="1"/>
      <p:bldP spid="38" grpId="0"/>
      <p:bldP spid="41" grpId="0" animBg="1"/>
      <p:bldP spid="42" grpId="0"/>
      <p:bldP spid="43"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smtClean="0"/>
              <a:t>Experiments</a:t>
            </a:r>
            <a:endParaRPr kumimoji="1" lang="zh-CN" altLang="en-US" dirty="0"/>
          </a:p>
        </p:txBody>
      </p:sp>
      <p:sp>
        <p:nvSpPr>
          <p:cNvPr id="3" name="内容占位符 2"/>
          <p:cNvSpPr>
            <a:spLocks noGrp="1"/>
          </p:cNvSpPr>
          <p:nvPr>
            <p:ph idx="1"/>
          </p:nvPr>
        </p:nvSpPr>
        <p:spPr>
          <a:xfrm>
            <a:off x="350839" y="1196976"/>
            <a:ext cx="9139237" cy="2308225"/>
          </a:xfrm>
        </p:spPr>
        <p:txBody>
          <a:bodyPr/>
          <a:lstStyle/>
          <a:p>
            <a:r>
              <a:rPr kumimoji="1" lang="en-US" altLang="zh-CN" sz="2400" dirty="0" smtClean="0"/>
              <a:t>Dataset</a:t>
            </a:r>
          </a:p>
          <a:p>
            <a:pPr lvl="1"/>
            <a:r>
              <a:rPr lang="en-US" altLang="zh-CN" sz="2000" dirty="0"/>
              <a:t>randomly select 2,000 English </a:t>
            </a:r>
            <a:r>
              <a:rPr lang="en-US" altLang="zh-CN" sz="2000" dirty="0" smtClean="0"/>
              <a:t>articles with </a:t>
            </a:r>
            <a:r>
              <a:rPr lang="en-US" altLang="zh-CN" sz="2000" dirty="0"/>
              <a:t>cross-lingual links to Chinese articles from </a:t>
            </a:r>
            <a:r>
              <a:rPr lang="en-US" altLang="zh-CN" sz="2000" dirty="0" smtClean="0"/>
              <a:t>Wikipedia</a:t>
            </a:r>
          </a:p>
          <a:p>
            <a:pPr lvl="1"/>
            <a:r>
              <a:rPr lang="en-US" altLang="zh-CN" sz="2000" dirty="0" smtClean="0"/>
              <a:t>2000×2000 </a:t>
            </a:r>
            <a:r>
              <a:rPr lang="en-US" altLang="zh-CN" sz="2000" dirty="0"/>
              <a:t>article pairs are generated from the selected Chinese and English articles</a:t>
            </a:r>
            <a:r>
              <a:rPr lang="en-US" altLang="zh-CN" sz="2000" dirty="0" smtClean="0"/>
              <a:t>.</a:t>
            </a:r>
          </a:p>
          <a:p>
            <a:pPr lvl="1"/>
            <a:r>
              <a:rPr lang="en-US" altLang="zh-CN" sz="2000" dirty="0" smtClean="0"/>
              <a:t>2000 positive examples and others are negative examples</a:t>
            </a:r>
          </a:p>
        </p:txBody>
      </p:sp>
      <p:sp>
        <p:nvSpPr>
          <p:cNvPr id="4" name="内容占位符 2"/>
          <p:cNvSpPr txBox="1">
            <a:spLocks/>
          </p:cNvSpPr>
          <p:nvPr/>
        </p:nvSpPr>
        <p:spPr bwMode="auto">
          <a:xfrm>
            <a:off x="330201" y="3657600"/>
            <a:ext cx="9139237" cy="2667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ea typeface="+mn-ea"/>
              </a:defRPr>
            </a:lvl2pPr>
            <a:lvl3pPr marL="1143000" indent="-228600" algn="l" rtl="0" eaLnBrk="1" fontAlgn="base" hangingPunct="1">
              <a:spcBef>
                <a:spcPct val="20000"/>
              </a:spcBef>
              <a:spcAft>
                <a:spcPct val="0"/>
              </a:spcAft>
              <a:buChar char="•"/>
              <a:defRPr sz="2400">
                <a:solidFill>
                  <a:schemeClr val="tx1"/>
                </a:solidFill>
                <a:latin typeface="+mn-lt"/>
                <a:ea typeface="+mn-ea"/>
              </a:defRPr>
            </a:lvl3pPr>
            <a:lvl4pPr marL="1600200" indent="-228600" algn="l" rtl="0" eaLnBrk="1" fontAlgn="base" hangingPunct="1">
              <a:spcBef>
                <a:spcPct val="20000"/>
              </a:spcBef>
              <a:spcAft>
                <a:spcPct val="0"/>
              </a:spcAft>
              <a:buChar char="–"/>
              <a:defRPr sz="2000">
                <a:solidFill>
                  <a:schemeClr val="tx1"/>
                </a:solidFill>
                <a:latin typeface="+mn-lt"/>
                <a:ea typeface="+mn-ea"/>
              </a:defRPr>
            </a:lvl4pPr>
            <a:lvl5pPr marL="2057400" indent="-228600" algn="l" rtl="0" eaLnBrk="1" fontAlgn="base" hangingPunct="1">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a:lstStyle>
          <a:p>
            <a:r>
              <a:rPr lang="en-US" altLang="zh-CN" sz="2400" dirty="0" smtClean="0"/>
              <a:t>Comparison methods</a:t>
            </a:r>
          </a:p>
          <a:p>
            <a:pPr lvl="1"/>
            <a:r>
              <a:rPr lang="en-US" altLang="zh-CN" sz="2000" b="1" dirty="0" smtClean="0"/>
              <a:t>Title Matching (TM)</a:t>
            </a:r>
            <a:r>
              <a:rPr lang="en-US" altLang="zh-CN" sz="2000" dirty="0" smtClean="0"/>
              <a:t>: match titles after translation</a:t>
            </a:r>
          </a:p>
          <a:p>
            <a:pPr lvl="1"/>
            <a:r>
              <a:rPr lang="en-US" altLang="zh-CN" sz="2000" b="1" dirty="0" smtClean="0"/>
              <a:t>Similarity Aggregation (SA)</a:t>
            </a:r>
            <a:r>
              <a:rPr lang="en-US" altLang="zh-CN" sz="2000" dirty="0" smtClean="0"/>
              <a:t>: combine several similarities by computing their average value</a:t>
            </a:r>
          </a:p>
          <a:p>
            <a:pPr lvl="1"/>
            <a:r>
              <a:rPr lang="en-US" altLang="zh-CN" sz="2000" b="1" dirty="0" smtClean="0"/>
              <a:t>SVM</a:t>
            </a:r>
            <a:r>
              <a:rPr lang="en-US" altLang="zh-CN" sz="2000" dirty="0" smtClean="0"/>
              <a:t>: train classification model based on four similarities to predict new links</a:t>
            </a:r>
          </a:p>
          <a:p>
            <a:pPr lvl="1"/>
            <a:r>
              <a:rPr lang="en-US" altLang="zh-CN" sz="2000" b="1" dirty="0" smtClean="0"/>
              <a:t>SVM-SC</a:t>
            </a:r>
            <a:r>
              <a:rPr lang="en-US" altLang="zh-CN" sz="2000" dirty="0" smtClean="0"/>
              <a:t>: train SVM with features defined by [</a:t>
            </a:r>
            <a:r>
              <a:rPr lang="en-US" altLang="zh-CN" sz="2000" dirty="0" err="1" smtClean="0"/>
              <a:t>Sorg</a:t>
            </a:r>
            <a:r>
              <a:rPr lang="en-US" altLang="zh-CN" sz="2000" dirty="0" smtClean="0"/>
              <a:t> 2008] </a:t>
            </a:r>
            <a:endParaRPr lang="zh-CN" altLang="en-US" sz="2000" dirty="0"/>
          </a:p>
        </p:txBody>
      </p:sp>
    </p:spTree>
    <p:extLst>
      <p:ext uri="{BB962C8B-B14F-4D97-AF65-F5344CB8AC3E}">
        <p14:creationId xmlns:p14="http://schemas.microsoft.com/office/powerpoint/2010/main" val="340652278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71465" y="188913"/>
            <a:ext cx="6769767" cy="792162"/>
          </a:xfrm>
        </p:spPr>
        <p:txBody>
          <a:bodyPr/>
          <a:lstStyle/>
          <a:p>
            <a:r>
              <a:rPr kumimoji="1" lang="en-US" altLang="zh-CN" dirty="0" smtClean="0"/>
              <a:t>Results</a:t>
            </a:r>
            <a:endParaRPr kumimoji="1" lang="zh-CN" altLang="en-US" dirty="0"/>
          </a:p>
        </p:txBody>
      </p:sp>
      <p:sp>
        <p:nvSpPr>
          <p:cNvPr id="3" name="内容占位符 2"/>
          <p:cNvSpPr>
            <a:spLocks noGrp="1"/>
          </p:cNvSpPr>
          <p:nvPr>
            <p:ph idx="1"/>
          </p:nvPr>
        </p:nvSpPr>
        <p:spPr>
          <a:xfrm>
            <a:off x="350839" y="1196975"/>
            <a:ext cx="3529011" cy="4929188"/>
          </a:xfrm>
        </p:spPr>
        <p:txBody>
          <a:bodyPr/>
          <a:lstStyle/>
          <a:p>
            <a:r>
              <a:rPr kumimoji="1" lang="en-US" altLang="zh-CN" sz="2400" dirty="0" smtClean="0"/>
              <a:t>Results</a:t>
            </a:r>
          </a:p>
          <a:p>
            <a:pPr marL="0" indent="0">
              <a:buNone/>
            </a:pPr>
            <a:r>
              <a:rPr kumimoji="1" lang="zh-CN" altLang="en-US" sz="1400" dirty="0" smtClean="0"/>
              <a:t>（</a:t>
            </a:r>
            <a:r>
              <a:rPr kumimoji="1" lang="en-US" altLang="zh-CN" sz="1400" dirty="0" smtClean="0"/>
              <a:t>3-fold cross validation</a:t>
            </a:r>
            <a:r>
              <a:rPr kumimoji="1" lang="zh-CN" altLang="en-US" sz="1400" dirty="0" smtClean="0"/>
              <a:t>）</a:t>
            </a:r>
            <a:endParaRPr kumimoji="1" lang="en-US" altLang="zh-CN" sz="1400" dirty="0" smtClean="0"/>
          </a:p>
          <a:p>
            <a:pPr marL="0" indent="0">
              <a:buNone/>
            </a:pPr>
            <a:endParaRPr kumimoji="1" lang="en-US" altLang="zh-CN" sz="1400" dirty="0" smtClean="0"/>
          </a:p>
          <a:p>
            <a:pPr marL="0" indent="0">
              <a:buNone/>
            </a:pPr>
            <a:r>
              <a:rPr kumimoji="1" lang="en-US" altLang="zh-CN" sz="1400" dirty="0" smtClean="0"/>
              <a:t>TM gets high precision but low recall</a:t>
            </a:r>
            <a:r>
              <a:rPr kumimoji="1" lang="zh-CN" altLang="en-US" sz="1400" dirty="0" smtClean="0"/>
              <a:t>；</a:t>
            </a:r>
            <a:endParaRPr kumimoji="1" lang="en-US" altLang="zh-CN" sz="1400" dirty="0" smtClean="0"/>
          </a:p>
          <a:p>
            <a:pPr marL="0" indent="0">
              <a:buNone/>
            </a:pPr>
            <a:endParaRPr kumimoji="1" lang="en-US" altLang="zh-CN" sz="1400" dirty="0"/>
          </a:p>
          <a:p>
            <a:pPr marL="0" indent="0">
              <a:buNone/>
            </a:pPr>
            <a:r>
              <a:rPr lang="en-US" altLang="zh-CN" sz="1400" dirty="0"/>
              <a:t>SVM gets better precision while SVM-SC gets better recall, SVM-SC outperforms SVM by 0.8% in terms of F1-score</a:t>
            </a:r>
            <a:r>
              <a:rPr lang="en-US" altLang="zh-CN" sz="1400" dirty="0" smtClean="0"/>
              <a:t>.</a:t>
            </a:r>
          </a:p>
          <a:p>
            <a:pPr marL="0" indent="0">
              <a:buNone/>
            </a:pPr>
            <a:endParaRPr lang="en-US" altLang="zh-CN" sz="1400" dirty="0"/>
          </a:p>
          <a:p>
            <a:pPr marL="0" indent="0">
              <a:buNone/>
            </a:pPr>
            <a:r>
              <a:rPr lang="en-US" altLang="zh-CN" sz="1400" dirty="0"/>
              <a:t>LFG achieves the best recall and F1-score among all these methods.</a:t>
            </a:r>
            <a:r>
              <a:rPr lang="en-US" altLang="zh-CN" sz="1400" dirty="0" smtClean="0"/>
              <a:t> </a:t>
            </a:r>
            <a:endParaRPr kumimoji="1" lang="en-US" altLang="zh-CN" sz="1400" dirty="0" smtClean="0"/>
          </a:p>
          <a:p>
            <a:pPr marL="0" indent="0">
              <a:buNone/>
            </a:pPr>
            <a:endParaRPr kumimoji="1" lang="zh-CN" altLang="en-US" sz="2000" dirty="0"/>
          </a:p>
        </p:txBody>
      </p:sp>
      <p:pic>
        <p:nvPicPr>
          <p:cNvPr id="8" name="Picture 7" descr="Screen Shot 2013-05-11 at 3.30.06 P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808984" y="712757"/>
            <a:ext cx="4572508" cy="3400319"/>
          </a:xfrm>
          <a:prstGeom prst="rect">
            <a:avLst/>
          </a:prstGeom>
        </p:spPr>
      </p:pic>
      <p:pic>
        <p:nvPicPr>
          <p:cNvPr id="9" name="Picture 8" descr="Screen Shot 2013-05-11 at 3.30.13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808984" y="4094828"/>
            <a:ext cx="4572508" cy="2763171"/>
          </a:xfrm>
          <a:prstGeom prst="rect">
            <a:avLst/>
          </a:prstGeom>
        </p:spPr>
      </p:pic>
      <p:sp>
        <p:nvSpPr>
          <p:cNvPr id="10" name="Rectangle 9"/>
          <p:cNvSpPr/>
          <p:nvPr/>
        </p:nvSpPr>
        <p:spPr>
          <a:xfrm>
            <a:off x="3008784" y="5265204"/>
            <a:ext cx="1656184" cy="432048"/>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dirty="0" smtClean="0">
                <a:solidFill>
                  <a:srgbClr val="000000"/>
                </a:solidFill>
              </a:rPr>
              <a:t>Top-</a:t>
            </a:r>
            <a:r>
              <a:rPr lang="en-US" sz="1800" i="1" dirty="0" smtClean="0">
                <a:solidFill>
                  <a:srgbClr val="000000"/>
                </a:solidFill>
              </a:rPr>
              <a:t>k </a:t>
            </a:r>
            <a:r>
              <a:rPr lang="en-US" sz="1800" dirty="0" smtClean="0">
                <a:solidFill>
                  <a:srgbClr val="000000"/>
                </a:solidFill>
              </a:rPr>
              <a:t>Precision</a:t>
            </a:r>
            <a:endParaRPr lang="en-US" sz="1800" dirty="0">
              <a:solidFill>
                <a:srgbClr val="000000"/>
              </a:solidFill>
            </a:endParaRPr>
          </a:p>
        </p:txBody>
      </p:sp>
    </p:spTree>
    <p:extLst>
      <p:ext uri="{BB962C8B-B14F-4D97-AF65-F5344CB8AC3E}">
        <p14:creationId xmlns:p14="http://schemas.microsoft.com/office/powerpoint/2010/main" val="2095078575"/>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smtClean="0"/>
              <a:t>Results</a:t>
            </a:r>
            <a:endParaRPr kumimoji="1" lang="zh-CN" altLang="en-US" dirty="0"/>
          </a:p>
        </p:txBody>
      </p:sp>
      <p:sp>
        <p:nvSpPr>
          <p:cNvPr id="3" name="内容占位符 2"/>
          <p:cNvSpPr>
            <a:spLocks noGrp="1"/>
          </p:cNvSpPr>
          <p:nvPr>
            <p:ph idx="1"/>
          </p:nvPr>
        </p:nvSpPr>
        <p:spPr>
          <a:xfrm>
            <a:off x="350839" y="1196976"/>
            <a:ext cx="9139237" cy="2003425"/>
          </a:xfrm>
        </p:spPr>
        <p:txBody>
          <a:bodyPr/>
          <a:lstStyle/>
          <a:p>
            <a:r>
              <a:rPr kumimoji="1" lang="en-US" altLang="zh-CN" sz="2400" dirty="0" smtClean="0"/>
              <a:t>Discover </a:t>
            </a:r>
            <a:r>
              <a:rPr kumimoji="1" lang="en-US" altLang="zh-CN" sz="2400" dirty="0" err="1" smtClean="0"/>
              <a:t>crosslingual</a:t>
            </a:r>
            <a:r>
              <a:rPr kumimoji="1" lang="en-US" altLang="zh-CN" sz="2400" dirty="0" smtClean="0"/>
              <a:t> links between Wikipedia and </a:t>
            </a:r>
            <a:r>
              <a:rPr kumimoji="1" lang="en-US" altLang="zh-CN" sz="2400" dirty="0" err="1" smtClean="0"/>
              <a:t>Baidu</a:t>
            </a:r>
            <a:endParaRPr kumimoji="1" lang="zh-CN" altLang="en-US" sz="2400" dirty="0"/>
          </a:p>
        </p:txBody>
      </p:sp>
      <p:graphicFrame>
        <p:nvGraphicFramePr>
          <p:cNvPr id="5" name="表格 4"/>
          <p:cNvGraphicFramePr>
            <a:graphicFrameLocks noGrp="1"/>
          </p:cNvGraphicFramePr>
          <p:nvPr>
            <p:extLst>
              <p:ext uri="{D42A27DB-BD31-4B8C-83A1-F6EECF244321}">
                <p14:modId xmlns:p14="http://schemas.microsoft.com/office/powerpoint/2010/main" val="2497195260"/>
              </p:ext>
            </p:extLst>
          </p:nvPr>
        </p:nvGraphicFramePr>
        <p:xfrm>
          <a:off x="1568450" y="1828800"/>
          <a:ext cx="6604000" cy="1112520"/>
        </p:xfrm>
        <a:graphic>
          <a:graphicData uri="http://schemas.openxmlformats.org/drawingml/2006/table">
            <a:tbl>
              <a:tblPr firstRow="1" bandRow="1">
                <a:tableStyleId>{72833802-FEF1-4C79-8D5D-14CF1EAF98D9}</a:tableStyleId>
              </a:tblPr>
              <a:tblGrid>
                <a:gridCol w="1651000"/>
                <a:gridCol w="1651000"/>
                <a:gridCol w="1651000"/>
                <a:gridCol w="1651000"/>
              </a:tblGrid>
              <a:tr h="370840">
                <a:tc>
                  <a:txBody>
                    <a:bodyPr/>
                    <a:lstStyle/>
                    <a:p>
                      <a:endParaRPr lang="zh-CN" altLang="en-US" dirty="0"/>
                    </a:p>
                  </a:txBody>
                  <a:tcPr marL="99060" marR="99060"/>
                </a:tc>
                <a:tc>
                  <a:txBody>
                    <a:bodyPr/>
                    <a:lstStyle/>
                    <a:p>
                      <a:r>
                        <a:rPr lang="en-US" altLang="zh-CN" dirty="0" smtClean="0"/>
                        <a:t>Articles</a:t>
                      </a:r>
                      <a:endParaRPr lang="zh-CN" altLang="en-US" dirty="0"/>
                    </a:p>
                  </a:txBody>
                  <a:tcPr marL="99060" marR="99060"/>
                </a:tc>
                <a:tc>
                  <a:txBody>
                    <a:bodyPr/>
                    <a:lstStyle/>
                    <a:p>
                      <a:r>
                        <a:rPr lang="en-US" altLang="zh-CN" dirty="0" smtClean="0"/>
                        <a:t>Categories</a:t>
                      </a:r>
                      <a:endParaRPr lang="zh-CN" altLang="en-US" dirty="0"/>
                    </a:p>
                  </a:txBody>
                  <a:tcPr marL="99060" marR="99060"/>
                </a:tc>
                <a:tc>
                  <a:txBody>
                    <a:bodyPr/>
                    <a:lstStyle/>
                    <a:p>
                      <a:r>
                        <a:rPr lang="en-US" altLang="zh-CN" dirty="0" smtClean="0"/>
                        <a:t>Authors</a:t>
                      </a:r>
                      <a:endParaRPr lang="zh-CN" altLang="en-US" dirty="0"/>
                    </a:p>
                  </a:txBody>
                  <a:tcPr marL="99060" marR="99060"/>
                </a:tc>
              </a:tr>
              <a:tr h="370840">
                <a:tc>
                  <a:txBody>
                    <a:bodyPr/>
                    <a:lstStyle/>
                    <a:p>
                      <a:r>
                        <a:rPr lang="en-US" altLang="zh-CN" dirty="0" smtClean="0"/>
                        <a:t>Wikipedia</a:t>
                      </a:r>
                      <a:endParaRPr lang="zh-CN" altLang="en-US" dirty="0"/>
                    </a:p>
                  </a:txBody>
                  <a:tcPr marL="99060" marR="99060"/>
                </a:tc>
                <a:tc>
                  <a:txBody>
                    <a:bodyPr/>
                    <a:lstStyle/>
                    <a:p>
                      <a:r>
                        <a:rPr lang="en-US" altLang="zh-CN" dirty="0" smtClean="0"/>
                        <a:t>3,786,000</a:t>
                      </a:r>
                      <a:endParaRPr lang="zh-CN" altLang="en-US" dirty="0"/>
                    </a:p>
                  </a:txBody>
                  <a:tcPr marL="99060" marR="99060"/>
                </a:tc>
                <a:tc>
                  <a:txBody>
                    <a:bodyPr/>
                    <a:lstStyle/>
                    <a:p>
                      <a:r>
                        <a:rPr lang="en-US" altLang="zh-CN" dirty="0" smtClean="0"/>
                        <a:t>531,771</a:t>
                      </a:r>
                      <a:endParaRPr lang="zh-CN" altLang="en-US" dirty="0"/>
                    </a:p>
                  </a:txBody>
                  <a:tcPr marL="99060" marR="99060"/>
                </a:tc>
                <a:tc>
                  <a:txBody>
                    <a:bodyPr/>
                    <a:lstStyle/>
                    <a:p>
                      <a:r>
                        <a:rPr lang="en-US" altLang="zh-CN" dirty="0" smtClean="0"/>
                        <a:t>3,592,495</a:t>
                      </a:r>
                      <a:endParaRPr lang="zh-CN" altLang="en-US" dirty="0"/>
                    </a:p>
                  </a:txBody>
                  <a:tcPr marL="99060" marR="99060"/>
                </a:tc>
              </a:tr>
              <a:tr h="370840">
                <a:tc>
                  <a:txBody>
                    <a:bodyPr/>
                    <a:lstStyle/>
                    <a:p>
                      <a:r>
                        <a:rPr lang="en-US" altLang="zh-CN" dirty="0" err="1" smtClean="0"/>
                        <a:t>Baidu</a:t>
                      </a:r>
                      <a:endParaRPr lang="zh-CN" altLang="en-US" dirty="0"/>
                    </a:p>
                  </a:txBody>
                  <a:tcPr marL="99060" marR="99060"/>
                </a:tc>
                <a:tc>
                  <a:txBody>
                    <a:bodyPr/>
                    <a:lstStyle/>
                    <a:p>
                      <a:r>
                        <a:rPr lang="en-US" altLang="zh-CN" dirty="0" smtClean="0"/>
                        <a:t>3,941,659</a:t>
                      </a:r>
                      <a:endParaRPr lang="zh-CN" altLang="en-US" dirty="0"/>
                    </a:p>
                  </a:txBody>
                  <a:tcPr marL="99060" marR="99060"/>
                </a:tc>
                <a:tc>
                  <a:txBody>
                    <a:bodyPr/>
                    <a:lstStyle/>
                    <a:p>
                      <a:r>
                        <a:rPr lang="en-US" altLang="zh-CN" dirty="0" smtClean="0"/>
                        <a:t>599,463</a:t>
                      </a:r>
                      <a:endParaRPr lang="zh-CN" altLang="en-US" dirty="0"/>
                    </a:p>
                  </a:txBody>
                  <a:tcPr marL="99060" marR="99060"/>
                </a:tc>
                <a:tc>
                  <a:txBody>
                    <a:bodyPr/>
                    <a:lstStyle/>
                    <a:p>
                      <a:r>
                        <a:rPr lang="en-US" altLang="zh-CN" dirty="0" smtClean="0"/>
                        <a:t>1,454,204</a:t>
                      </a:r>
                      <a:endParaRPr lang="zh-CN" altLang="en-US" dirty="0"/>
                    </a:p>
                  </a:txBody>
                  <a:tcPr marL="99060" marR="99060"/>
                </a:tc>
              </a:tr>
            </a:tbl>
          </a:graphicData>
        </a:graphic>
      </p:graphicFrame>
      <p:pic>
        <p:nvPicPr>
          <p:cNvPr id="6" name="图片 5"/>
          <p:cNvPicPr>
            <a:picLocks noChangeAspect="1"/>
          </p:cNvPicPr>
          <p:nvPr/>
        </p:nvPicPr>
        <p:blipFill>
          <a:blip r:embed="rId3"/>
          <a:stretch>
            <a:fillRect/>
          </a:stretch>
        </p:blipFill>
        <p:spPr>
          <a:xfrm>
            <a:off x="660400" y="3352801"/>
            <a:ext cx="1553164" cy="2389483"/>
          </a:xfrm>
          <a:prstGeom prst="rect">
            <a:avLst/>
          </a:prstGeom>
        </p:spPr>
      </p:pic>
      <p:pic>
        <p:nvPicPr>
          <p:cNvPr id="7" name="图片 6"/>
          <p:cNvPicPr>
            <a:picLocks noChangeAspect="1"/>
          </p:cNvPicPr>
          <p:nvPr/>
        </p:nvPicPr>
        <p:blipFill>
          <a:blip r:embed="rId4"/>
          <a:stretch>
            <a:fillRect/>
          </a:stretch>
        </p:blipFill>
        <p:spPr>
          <a:xfrm>
            <a:off x="3549650" y="3352801"/>
            <a:ext cx="1553164" cy="1318995"/>
          </a:xfrm>
          <a:prstGeom prst="rect">
            <a:avLst/>
          </a:prstGeom>
        </p:spPr>
      </p:pic>
      <p:pic>
        <p:nvPicPr>
          <p:cNvPr id="8" name="图片 7"/>
          <p:cNvPicPr>
            <a:picLocks noChangeAspect="1"/>
          </p:cNvPicPr>
          <p:nvPr/>
        </p:nvPicPr>
        <p:blipFill>
          <a:blip r:embed="rId5"/>
          <a:stretch>
            <a:fillRect/>
          </a:stretch>
        </p:blipFill>
        <p:spPr>
          <a:xfrm>
            <a:off x="7759700" y="3429001"/>
            <a:ext cx="1553164" cy="2389483"/>
          </a:xfrm>
          <a:prstGeom prst="rect">
            <a:avLst/>
          </a:prstGeom>
        </p:spPr>
      </p:pic>
      <p:cxnSp>
        <p:nvCxnSpPr>
          <p:cNvPr id="10" name="直线箭头连接符 9"/>
          <p:cNvCxnSpPr/>
          <p:nvPr/>
        </p:nvCxnSpPr>
        <p:spPr>
          <a:xfrm>
            <a:off x="2228850" y="3657600"/>
            <a:ext cx="1320800" cy="0"/>
          </a:xfrm>
          <a:prstGeom prst="straightConnector1">
            <a:avLst/>
          </a:prstGeom>
          <a:ln w="28575" cmpd="sng">
            <a:solidFill>
              <a:srgbClr val="0000FF"/>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2" name="文本框 11"/>
          <p:cNvSpPr txBox="1"/>
          <p:nvPr/>
        </p:nvSpPr>
        <p:spPr>
          <a:xfrm>
            <a:off x="2393951" y="3276600"/>
            <a:ext cx="1111778" cy="400110"/>
          </a:xfrm>
          <a:prstGeom prst="rect">
            <a:avLst/>
          </a:prstGeom>
          <a:noFill/>
        </p:spPr>
        <p:txBody>
          <a:bodyPr wrap="none" rtlCol="0">
            <a:spAutoFit/>
          </a:bodyPr>
          <a:lstStyle/>
          <a:p>
            <a:r>
              <a:rPr kumimoji="1" lang="en-US" altLang="zh-CN" dirty="0" smtClean="0"/>
              <a:t>217,689</a:t>
            </a:r>
            <a:endParaRPr kumimoji="1" lang="zh-CN" altLang="en-US" dirty="0"/>
          </a:p>
        </p:txBody>
      </p:sp>
      <p:cxnSp>
        <p:nvCxnSpPr>
          <p:cNvPr id="13" name="直线箭头连接符 12"/>
          <p:cNvCxnSpPr/>
          <p:nvPr/>
        </p:nvCxnSpPr>
        <p:spPr>
          <a:xfrm>
            <a:off x="5200650" y="3657600"/>
            <a:ext cx="2476500" cy="0"/>
          </a:xfrm>
          <a:prstGeom prst="straightConnector1">
            <a:avLst/>
          </a:prstGeom>
          <a:ln w="28575" cmpd="sng">
            <a:solidFill>
              <a:srgbClr val="0000FF"/>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4" name="文本框 13"/>
          <p:cNvSpPr txBox="1"/>
          <p:nvPr/>
        </p:nvSpPr>
        <p:spPr>
          <a:xfrm>
            <a:off x="5943601" y="3276600"/>
            <a:ext cx="969135" cy="400110"/>
          </a:xfrm>
          <a:prstGeom prst="rect">
            <a:avLst/>
          </a:prstGeom>
          <a:noFill/>
        </p:spPr>
        <p:txBody>
          <a:bodyPr wrap="none" rtlCol="0">
            <a:spAutoFit/>
          </a:bodyPr>
          <a:lstStyle/>
          <a:p>
            <a:r>
              <a:rPr kumimoji="1" lang="en-US" altLang="zh-CN" dirty="0" smtClean="0"/>
              <a:t>96,970</a:t>
            </a:r>
            <a:endParaRPr kumimoji="1" lang="zh-CN" altLang="en-US" dirty="0"/>
          </a:p>
        </p:txBody>
      </p:sp>
      <p:cxnSp>
        <p:nvCxnSpPr>
          <p:cNvPr id="16" name="直线箭头连接符 15"/>
          <p:cNvCxnSpPr/>
          <p:nvPr/>
        </p:nvCxnSpPr>
        <p:spPr>
          <a:xfrm>
            <a:off x="2228850" y="5257800"/>
            <a:ext cx="5448300" cy="0"/>
          </a:xfrm>
          <a:prstGeom prst="straightConnector1">
            <a:avLst/>
          </a:prstGeom>
          <a:ln w="28575" cmpd="sng">
            <a:solidFill>
              <a:srgbClr val="FF33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8" name="文本框 17"/>
          <p:cNvSpPr txBox="1"/>
          <p:nvPr/>
        </p:nvSpPr>
        <p:spPr>
          <a:xfrm>
            <a:off x="4457700" y="4800601"/>
            <a:ext cx="1297200" cy="461665"/>
          </a:xfrm>
          <a:prstGeom prst="rect">
            <a:avLst/>
          </a:prstGeom>
          <a:noFill/>
        </p:spPr>
        <p:txBody>
          <a:bodyPr wrap="none" rtlCol="0">
            <a:spAutoFit/>
          </a:bodyPr>
          <a:lstStyle/>
          <a:p>
            <a:r>
              <a:rPr kumimoji="1" lang="en-US" altLang="zh-CN" sz="2400" dirty="0" smtClean="0"/>
              <a:t>202,141</a:t>
            </a:r>
            <a:endParaRPr kumimoji="1" lang="zh-CN" altLang="en-US" sz="2400" dirty="0"/>
          </a:p>
        </p:txBody>
      </p:sp>
    </p:spTree>
    <p:extLst>
      <p:ext uri="{BB962C8B-B14F-4D97-AF65-F5344CB8AC3E}">
        <p14:creationId xmlns:p14="http://schemas.microsoft.com/office/powerpoint/2010/main" val="307832339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linds(horizont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linds(horizontal)">
                                      <p:cBhvr>
                                        <p:cTn id="15" dur="500"/>
                                        <p:tgtEl>
                                          <p:spTgt spid="6"/>
                                        </p:tgtEl>
                                      </p:cBhvr>
                                    </p:animEffect>
                                  </p:childTnLst>
                                </p:cTn>
                              </p:par>
                              <p:par>
                                <p:cTn id="16" presetID="3" presetClass="entr" presetSubtype="1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linds(horizont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linds(horizontal)">
                                      <p:cBhvr>
                                        <p:cTn id="23" dur="500"/>
                                        <p:tgtEl>
                                          <p:spTgt spid="12"/>
                                        </p:tgtEl>
                                      </p:cBhvr>
                                    </p:animEffect>
                                  </p:childTnLst>
                                </p:cTn>
                              </p:par>
                              <p:par>
                                <p:cTn id="24" presetID="3" presetClass="entr" presetSubtype="10"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linds(horizontal)">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blinds(horizontal)">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blinds(horizontal)">
                                      <p:cBhvr>
                                        <p:cTn id="36" dur="500"/>
                                        <p:tgtEl>
                                          <p:spTgt spid="14"/>
                                        </p:tgtEl>
                                      </p:cBhvr>
                                    </p:animEffect>
                                  </p:childTnLst>
                                </p:cTn>
                              </p:par>
                              <p:par>
                                <p:cTn id="37" presetID="3" presetClass="entr" presetSubtype="10" fill="hold"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blinds(horizontal)">
                                      <p:cBhvr>
                                        <p:cTn id="39" dur="500"/>
                                        <p:tgtEl>
                                          <p:spTgt spid="13"/>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grpId="0" nodeType="click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blinds(horizontal)">
                                      <p:cBhvr>
                                        <p:cTn id="44" dur="500"/>
                                        <p:tgtEl>
                                          <p:spTgt spid="18"/>
                                        </p:tgtEl>
                                      </p:cBhvr>
                                    </p:animEffect>
                                  </p:childTnLst>
                                </p:cTn>
                              </p:par>
                              <p:par>
                                <p:cTn id="45" presetID="3" presetClass="entr" presetSubtype="10" fill="hold" nodeType="with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blinds(horizontal)">
                                      <p:cBhvr>
                                        <p:cTn id="4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2" grpId="0"/>
      <p:bldP spid="14" grpId="0"/>
      <p:bldP spid="18"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Generalization</a:t>
            </a:r>
            <a:endParaRPr lang="en-US" dirty="0"/>
          </a:p>
        </p:txBody>
      </p:sp>
      <p:sp>
        <p:nvSpPr>
          <p:cNvPr id="5" name="Content Placeholder 4"/>
          <p:cNvSpPr>
            <a:spLocks noGrp="1"/>
          </p:cNvSpPr>
          <p:nvPr>
            <p:ph idx="1"/>
          </p:nvPr>
        </p:nvSpPr>
        <p:spPr>
          <a:xfrm>
            <a:off x="350839" y="2492895"/>
            <a:ext cx="9139237" cy="3633267"/>
          </a:xfrm>
        </p:spPr>
        <p:txBody>
          <a:bodyPr/>
          <a:lstStyle/>
          <a:p>
            <a:r>
              <a:rPr lang="en-US" dirty="0" smtClean="0"/>
              <a:t>Generalization to multiple online networks…</a:t>
            </a:r>
            <a:endParaRPr lang="en-US" dirty="0"/>
          </a:p>
        </p:txBody>
      </p:sp>
    </p:spTree>
    <p:extLst>
      <p:ext uri="{BB962C8B-B14F-4D97-AF65-F5344CB8AC3E}">
        <p14:creationId xmlns:p14="http://schemas.microsoft.com/office/powerpoint/2010/main" val="54850861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However,</a:t>
            </a:r>
            <a:endParaRPr lang="en-US" dirty="0"/>
          </a:p>
        </p:txBody>
      </p:sp>
      <p:sp>
        <p:nvSpPr>
          <p:cNvPr id="3" name="Content Placeholder 2"/>
          <p:cNvSpPr>
            <a:spLocks noGrp="1"/>
          </p:cNvSpPr>
          <p:nvPr>
            <p:ph idx="1"/>
          </p:nvPr>
        </p:nvSpPr>
        <p:spPr>
          <a:xfrm>
            <a:off x="920552" y="2672916"/>
            <a:ext cx="8100900" cy="1620180"/>
          </a:xfrm>
        </p:spPr>
        <p:txBody>
          <a:bodyPr/>
          <a:lstStyle/>
          <a:p>
            <a:pPr marL="0" indent="0">
              <a:buNone/>
            </a:pPr>
            <a:r>
              <a:rPr lang="en-US" dirty="0" smtClean="0"/>
              <a:t>Unfortunately, no information publisher was really motivated to create the ontology-based knowledge…</a:t>
            </a:r>
            <a:endParaRPr lang="en-US" dirty="0"/>
          </a:p>
        </p:txBody>
      </p:sp>
    </p:spTree>
    <p:extLst>
      <p:ext uri="{BB962C8B-B14F-4D97-AF65-F5344CB8AC3E}">
        <p14:creationId xmlns:p14="http://schemas.microsoft.com/office/powerpoint/2010/main" val="324733313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smtClean="0"/>
              <a:t>Discover Cross Network Links</a:t>
            </a:r>
            <a:endParaRPr lang="zh-CN" altLang="en-US" dirty="0"/>
          </a:p>
        </p:txBody>
      </p:sp>
      <p:pic>
        <p:nvPicPr>
          <p:cNvPr id="3" name="Picture 2"/>
          <p:cNvPicPr>
            <a:picLocks noChangeAspect="1"/>
          </p:cNvPicPr>
          <p:nvPr/>
        </p:nvPicPr>
        <p:blipFill>
          <a:blip r:embed="rId2"/>
          <a:stretch>
            <a:fillRect/>
          </a:stretch>
        </p:blipFill>
        <p:spPr>
          <a:xfrm>
            <a:off x="491743" y="2096852"/>
            <a:ext cx="3775634" cy="4104456"/>
          </a:xfrm>
          <a:prstGeom prst="rect">
            <a:avLst/>
          </a:prstGeom>
        </p:spPr>
      </p:pic>
      <p:sp>
        <p:nvSpPr>
          <p:cNvPr id="5" name="TextBox 4"/>
          <p:cNvSpPr txBox="1"/>
          <p:nvPr/>
        </p:nvSpPr>
        <p:spPr>
          <a:xfrm>
            <a:off x="579699" y="1086126"/>
            <a:ext cx="8549765" cy="2431435"/>
          </a:xfrm>
          <a:prstGeom prst="rect">
            <a:avLst/>
          </a:prstGeom>
          <a:noFill/>
        </p:spPr>
        <p:txBody>
          <a:bodyPr wrap="square" rtlCol="0">
            <a:spAutoFit/>
          </a:bodyPr>
          <a:lstStyle/>
          <a:p>
            <a:r>
              <a:rPr lang="en-US" altLang="zh-CN" sz="2800" dirty="0" smtClean="0"/>
              <a:t>Different online social networks have overlaps</a:t>
            </a:r>
          </a:p>
          <a:p>
            <a:pPr marL="800100" lvl="2" indent="-342900">
              <a:buFont typeface="Arial" panose="020B0604020202020204" pitchFamily="34" charset="0"/>
              <a:buChar char="•"/>
            </a:pPr>
            <a:r>
              <a:rPr lang="en-US" altLang="zh-CN" dirty="0" smtClean="0"/>
              <a:t>“91</a:t>
            </a:r>
            <a:r>
              <a:rPr lang="en-US" altLang="zh-CN" dirty="0"/>
              <a:t>% of Twitter users also have Facebook </a:t>
            </a:r>
            <a:r>
              <a:rPr lang="en-US" altLang="zh-CN" dirty="0" smtClean="0"/>
              <a:t>account”</a:t>
            </a:r>
            <a:endParaRPr lang="en-US" altLang="zh-CN" dirty="0"/>
          </a:p>
          <a:p>
            <a:pPr marL="342900" indent="-342900">
              <a:buFont typeface="Arial" panose="020B0604020202020204" pitchFamily="34" charset="0"/>
              <a:buChar char="•"/>
            </a:pPr>
            <a:endParaRPr lang="en-US" altLang="zh-CN" sz="2800" dirty="0" smtClean="0"/>
          </a:p>
          <a:p>
            <a:pPr marL="342900" indent="-342900">
              <a:buFont typeface="Arial" panose="020B0604020202020204" pitchFamily="34" charset="0"/>
              <a:buChar char="•"/>
            </a:pPr>
            <a:endParaRPr lang="en-US" altLang="zh-CN" sz="2800" dirty="0"/>
          </a:p>
          <a:p>
            <a:pPr marL="342900" indent="-342900">
              <a:buFont typeface="Arial" panose="020B0604020202020204" pitchFamily="34" charset="0"/>
              <a:buChar char="•"/>
            </a:pPr>
            <a:endParaRPr lang="en-US" altLang="zh-CN" sz="2800" dirty="0" smtClean="0"/>
          </a:p>
          <a:p>
            <a:pPr marL="800100" lvl="1" indent="-342900">
              <a:buFont typeface="Arial" panose="020B0604020202020204" pitchFamily="34" charset="0"/>
              <a:buChar char="•"/>
            </a:pPr>
            <a:endParaRPr lang="zh-CN" altLang="en-US" dirty="0"/>
          </a:p>
        </p:txBody>
      </p:sp>
      <p:sp>
        <p:nvSpPr>
          <p:cNvPr id="10" name="TextBox 9"/>
          <p:cNvSpPr txBox="1"/>
          <p:nvPr/>
        </p:nvSpPr>
        <p:spPr>
          <a:xfrm>
            <a:off x="595245" y="2600908"/>
            <a:ext cx="5113833" cy="830997"/>
          </a:xfrm>
          <a:prstGeom prst="rect">
            <a:avLst/>
          </a:prstGeom>
          <a:noFill/>
        </p:spPr>
        <p:txBody>
          <a:bodyPr wrap="square" rtlCol="0">
            <a:spAutoFit/>
          </a:bodyPr>
          <a:lstStyle/>
          <a:p>
            <a:pPr marL="342900" indent="-342900">
              <a:buFont typeface="Arial" panose="020B0604020202020204" pitchFamily="34" charset="0"/>
              <a:buChar char="•"/>
            </a:pPr>
            <a:endParaRPr lang="en-US" altLang="zh-CN" sz="2800" dirty="0" smtClean="0"/>
          </a:p>
          <a:p>
            <a:pPr marL="800100" lvl="1" indent="-342900">
              <a:buFont typeface="Arial" panose="020B0604020202020204" pitchFamily="34" charset="0"/>
              <a:buChar char="•"/>
            </a:pPr>
            <a:endParaRPr lang="zh-CN" altLang="en-US" dirty="0"/>
          </a:p>
        </p:txBody>
      </p:sp>
      <p:sp>
        <p:nvSpPr>
          <p:cNvPr id="13" name="Rounded Rectangle 12"/>
          <p:cNvSpPr/>
          <p:nvPr/>
        </p:nvSpPr>
        <p:spPr>
          <a:xfrm>
            <a:off x="4267377" y="2225367"/>
            <a:ext cx="2726711" cy="13131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en-US" altLang="zh-CN" sz="1800" dirty="0" smtClean="0"/>
              <a:t>How information </a:t>
            </a:r>
            <a:r>
              <a:rPr lang="en-US" altLang="zh-CN" sz="1800" dirty="0"/>
              <a:t>diffuse </a:t>
            </a:r>
            <a:r>
              <a:rPr lang="en-US" altLang="zh-CN" sz="1800" dirty="0" smtClean="0"/>
              <a:t>across different </a:t>
            </a:r>
            <a:r>
              <a:rPr lang="en-US" altLang="zh-CN" sz="1800" dirty="0"/>
              <a:t>social networks</a:t>
            </a:r>
            <a:r>
              <a:rPr lang="en-US" altLang="zh-CN" sz="1800" dirty="0" smtClean="0"/>
              <a:t>?</a:t>
            </a:r>
            <a:endParaRPr lang="en-US" altLang="zh-CN" sz="1800" dirty="0"/>
          </a:p>
        </p:txBody>
      </p:sp>
      <p:sp>
        <p:nvSpPr>
          <p:cNvPr id="14" name="Rounded Rectangle 13"/>
          <p:cNvSpPr/>
          <p:nvPr/>
        </p:nvSpPr>
        <p:spPr>
          <a:xfrm>
            <a:off x="7045258" y="2225367"/>
            <a:ext cx="2726711" cy="13131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en-US" altLang="zh-CN" sz="1800" dirty="0" smtClean="0"/>
              <a:t>How to jointly model the user behavior in multiple social networks?</a:t>
            </a:r>
            <a:endParaRPr lang="en-US" altLang="zh-CN" sz="1800" dirty="0"/>
          </a:p>
        </p:txBody>
      </p:sp>
      <p:sp>
        <p:nvSpPr>
          <p:cNvPr id="15" name="Right Arrow 14"/>
          <p:cNvSpPr/>
          <p:nvPr/>
        </p:nvSpPr>
        <p:spPr>
          <a:xfrm rot="2581872">
            <a:off x="5550974" y="4053670"/>
            <a:ext cx="1218460" cy="272216"/>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
        <p:nvSpPr>
          <p:cNvPr id="16" name="Right Arrow 15"/>
          <p:cNvSpPr/>
          <p:nvPr/>
        </p:nvSpPr>
        <p:spPr>
          <a:xfrm rot="8201680">
            <a:off x="7279299" y="4036122"/>
            <a:ext cx="1218460" cy="272216"/>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
        <p:nvSpPr>
          <p:cNvPr id="17" name="Rounded Rectangle 16"/>
          <p:cNvSpPr/>
          <p:nvPr/>
        </p:nvSpPr>
        <p:spPr>
          <a:xfrm>
            <a:off x="5561550" y="4782796"/>
            <a:ext cx="2967416" cy="1355526"/>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altLang="zh-CN" sz="1800" dirty="0" smtClean="0"/>
              <a:t>First, we need to discover </a:t>
            </a:r>
            <a:r>
              <a:rPr lang="en-US" altLang="zh-CN" sz="1800" dirty="0"/>
              <a:t>the </a:t>
            </a:r>
            <a:r>
              <a:rPr lang="en-US" altLang="zh-CN" sz="1800" dirty="0" smtClean="0"/>
              <a:t>links across different social network of users</a:t>
            </a:r>
            <a:endParaRPr lang="en-US" altLang="zh-CN" sz="1800" dirty="0"/>
          </a:p>
        </p:txBody>
      </p:sp>
    </p:spTree>
    <p:extLst>
      <p:ext uri="{BB962C8B-B14F-4D97-AF65-F5344CB8AC3E}">
        <p14:creationId xmlns:p14="http://schemas.microsoft.com/office/powerpoint/2010/main" val="21125007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smtClean="0"/>
              <a:t>A </a:t>
            </a:r>
            <a:r>
              <a:rPr lang="en-US" altLang="zh-CN" dirty="0"/>
              <a:t>More </a:t>
            </a:r>
            <a:r>
              <a:rPr lang="en-US" altLang="zh-CN" dirty="0" smtClean="0"/>
              <a:t>Concrete Example</a:t>
            </a:r>
            <a:endParaRPr lang="zh-CN" altLang="en-US" dirty="0"/>
          </a:p>
        </p:txBody>
      </p:sp>
      <p:pic>
        <p:nvPicPr>
          <p:cNvPr id="3" name="Picture 2"/>
          <p:cNvPicPr>
            <a:picLocks noChangeAspect="1"/>
          </p:cNvPicPr>
          <p:nvPr/>
        </p:nvPicPr>
        <p:blipFill>
          <a:blip r:embed="rId2"/>
          <a:stretch>
            <a:fillRect/>
          </a:stretch>
        </p:blipFill>
        <p:spPr>
          <a:xfrm>
            <a:off x="623519" y="968891"/>
            <a:ext cx="8658963" cy="5559123"/>
          </a:xfrm>
          <a:prstGeom prst="rect">
            <a:avLst/>
          </a:prstGeom>
        </p:spPr>
      </p:pic>
    </p:spTree>
    <p:extLst>
      <p:ext uri="{BB962C8B-B14F-4D97-AF65-F5344CB8AC3E}">
        <p14:creationId xmlns:p14="http://schemas.microsoft.com/office/powerpoint/2010/main" val="98231792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smtClean="0"/>
              <a:t>Data Sets</a:t>
            </a:r>
            <a:endParaRPr lang="zh-CN" altLang="en-US" dirty="0"/>
          </a:p>
        </p:txBody>
      </p:sp>
      <p:pic>
        <p:nvPicPr>
          <p:cNvPr id="3" name="Picture 2"/>
          <p:cNvPicPr>
            <a:picLocks noChangeAspect="1"/>
          </p:cNvPicPr>
          <p:nvPr/>
        </p:nvPicPr>
        <p:blipFill>
          <a:blip r:embed="rId2"/>
          <a:stretch>
            <a:fillRect/>
          </a:stretch>
        </p:blipFill>
        <p:spPr>
          <a:xfrm>
            <a:off x="739911" y="3995403"/>
            <a:ext cx="7915275" cy="1647825"/>
          </a:xfrm>
          <a:prstGeom prst="rect">
            <a:avLst/>
          </a:prstGeom>
        </p:spPr>
      </p:pic>
      <p:sp>
        <p:nvSpPr>
          <p:cNvPr id="4" name="TextBox 3"/>
          <p:cNvSpPr txBox="1"/>
          <p:nvPr/>
        </p:nvSpPr>
        <p:spPr>
          <a:xfrm>
            <a:off x="278469" y="3682767"/>
            <a:ext cx="9182036" cy="2554545"/>
          </a:xfrm>
          <a:prstGeom prst="rect">
            <a:avLst/>
          </a:prstGeom>
          <a:noFill/>
        </p:spPr>
        <p:txBody>
          <a:bodyPr wrap="square" rtlCol="0">
            <a:spAutoFit/>
          </a:bodyPr>
          <a:lstStyle/>
          <a:p>
            <a:pPr marL="342900" indent="-342900">
              <a:buFont typeface="Arial" panose="020B0604020202020204" pitchFamily="34" charset="0"/>
              <a:buChar char="•"/>
            </a:pPr>
            <a:r>
              <a:rPr lang="en-US" altLang="zh-CN" sz="3200" dirty="0" smtClean="0"/>
              <a:t>Statistics on the Data Set</a:t>
            </a:r>
          </a:p>
          <a:p>
            <a:pPr marL="342900" indent="-342900">
              <a:buFont typeface="Arial" panose="020B0604020202020204" pitchFamily="34" charset="0"/>
              <a:buChar char="•"/>
            </a:pPr>
            <a:endParaRPr lang="en-US" altLang="zh-CN" sz="3200" dirty="0"/>
          </a:p>
          <a:p>
            <a:pPr marL="342900" indent="-342900">
              <a:buFont typeface="Arial" panose="020B0604020202020204" pitchFamily="34" charset="0"/>
              <a:buChar char="•"/>
            </a:pPr>
            <a:endParaRPr lang="en-US" altLang="zh-CN" sz="3200" dirty="0" smtClean="0"/>
          </a:p>
          <a:p>
            <a:pPr marL="800100" lvl="1" indent="-342900">
              <a:buFont typeface="Arial" panose="020B0604020202020204" pitchFamily="34" charset="0"/>
              <a:buChar char="•"/>
            </a:pPr>
            <a:endParaRPr lang="en-US" altLang="zh-CN" sz="3200" dirty="0"/>
          </a:p>
          <a:p>
            <a:r>
              <a:rPr lang="en-US" altLang="zh-CN" sz="3200" dirty="0"/>
              <a:t>	</a:t>
            </a:r>
            <a:r>
              <a:rPr lang="en-US" altLang="zh-CN" sz="3200" dirty="0" smtClean="0"/>
              <a:t> </a:t>
            </a:r>
            <a:r>
              <a:rPr lang="en-US" altLang="zh-CN" sz="1800" dirty="0" smtClean="0"/>
              <a:t>denotes the number of overlapping users between the two given networks</a:t>
            </a:r>
            <a:endParaRPr lang="zh-CN" altLang="en-US" sz="1800" dirty="0"/>
          </a:p>
        </p:txBody>
      </p:sp>
      <p:pic>
        <p:nvPicPr>
          <p:cNvPr id="5" name="Picture 4"/>
          <p:cNvPicPr>
            <a:picLocks noChangeAspect="1"/>
          </p:cNvPicPr>
          <p:nvPr/>
        </p:nvPicPr>
        <p:blipFill>
          <a:blip r:embed="rId3"/>
          <a:stretch>
            <a:fillRect/>
          </a:stretch>
        </p:blipFill>
        <p:spPr>
          <a:xfrm>
            <a:off x="631899" y="5792374"/>
            <a:ext cx="866775" cy="419100"/>
          </a:xfrm>
          <a:prstGeom prst="rect">
            <a:avLst/>
          </a:prstGeom>
        </p:spPr>
      </p:pic>
      <p:sp>
        <p:nvSpPr>
          <p:cNvPr id="6" name="TextBox 5"/>
          <p:cNvSpPr txBox="1"/>
          <p:nvPr/>
        </p:nvSpPr>
        <p:spPr>
          <a:xfrm>
            <a:off x="488504" y="1268760"/>
            <a:ext cx="9146035" cy="3005951"/>
          </a:xfrm>
          <a:prstGeom prst="rect">
            <a:avLst/>
          </a:prstGeom>
          <a:noFill/>
        </p:spPr>
        <p:txBody>
          <a:bodyPr wrap="square" rtlCol="0">
            <a:spAutoFit/>
          </a:bodyPr>
          <a:lstStyle/>
          <a:p>
            <a:pPr marL="342900" lvl="0" indent="-342900">
              <a:buFont typeface="Arial" panose="020B0604020202020204" pitchFamily="34" charset="0"/>
              <a:buChar char="•"/>
            </a:pPr>
            <a:r>
              <a:rPr lang="en-US" altLang="zh-CN" sz="3200" dirty="0" smtClean="0">
                <a:solidFill>
                  <a:srgbClr val="000000"/>
                </a:solidFill>
              </a:rPr>
              <a:t>Person profile data extracted from </a:t>
            </a:r>
            <a:r>
              <a:rPr lang="en-US" altLang="zh-CN" sz="3200" dirty="0">
                <a:solidFill>
                  <a:srgbClr val="000000"/>
                </a:solidFill>
              </a:rPr>
              <a:t>4</a:t>
            </a:r>
            <a:r>
              <a:rPr lang="en-US" altLang="zh-CN" sz="3200" dirty="0" smtClean="0">
                <a:solidFill>
                  <a:srgbClr val="000000"/>
                </a:solidFill>
              </a:rPr>
              <a:t> networks</a:t>
            </a:r>
          </a:p>
          <a:p>
            <a:pPr marL="800100" lvl="1" indent="-342900">
              <a:buFont typeface="Arial" panose="020B0604020202020204" pitchFamily="34" charset="0"/>
              <a:buChar char="•"/>
            </a:pPr>
            <a:r>
              <a:rPr lang="en-US" altLang="zh-CN" sz="2400" dirty="0" err="1" smtClean="0">
                <a:solidFill>
                  <a:srgbClr val="000000"/>
                </a:solidFill>
              </a:rPr>
              <a:t>ArnetMiner</a:t>
            </a:r>
            <a:r>
              <a:rPr lang="en-US" altLang="zh-CN" sz="2400" dirty="0" smtClean="0">
                <a:solidFill>
                  <a:srgbClr val="000000"/>
                </a:solidFill>
              </a:rPr>
              <a:t>: an academic collaboration network</a:t>
            </a:r>
          </a:p>
          <a:p>
            <a:pPr marL="800100" lvl="1" indent="-342900">
              <a:buFont typeface="Arial" panose="020B0604020202020204" pitchFamily="34" charset="0"/>
              <a:buChar char="•"/>
            </a:pPr>
            <a:r>
              <a:rPr lang="en-US" altLang="zh-CN" sz="2400" dirty="0" err="1" smtClean="0">
                <a:solidFill>
                  <a:srgbClr val="000000"/>
                </a:solidFill>
              </a:rPr>
              <a:t>Linkedin</a:t>
            </a:r>
            <a:r>
              <a:rPr lang="en-US" altLang="zh-CN" sz="2400" dirty="0" smtClean="0">
                <a:solidFill>
                  <a:srgbClr val="000000"/>
                </a:solidFill>
              </a:rPr>
              <a:t>: a professional social network</a:t>
            </a:r>
          </a:p>
          <a:p>
            <a:pPr marL="800100" lvl="1" indent="-342900">
              <a:buFont typeface="Arial" panose="020B0604020202020204" pitchFamily="34" charset="0"/>
              <a:buChar char="•"/>
            </a:pPr>
            <a:r>
              <a:rPr lang="en-US" altLang="zh-CN" sz="2400" dirty="0" err="1" smtClean="0">
                <a:solidFill>
                  <a:srgbClr val="000000"/>
                </a:solidFill>
              </a:rPr>
              <a:t>Videolecture</a:t>
            </a:r>
            <a:r>
              <a:rPr lang="en-US" altLang="zh-CN" sz="2400" dirty="0" smtClean="0">
                <a:solidFill>
                  <a:srgbClr val="000000"/>
                </a:solidFill>
              </a:rPr>
              <a:t>: a network contain co-author relationships on presentations</a:t>
            </a:r>
          </a:p>
          <a:p>
            <a:pPr marL="800100" lvl="1" indent="-342900">
              <a:buFont typeface="Arial" panose="020B0604020202020204" pitchFamily="34" charset="0"/>
              <a:buChar char="•"/>
            </a:pPr>
            <a:r>
              <a:rPr lang="en-US" altLang="zh-CN" sz="2400" dirty="0" err="1" smtClean="0">
                <a:solidFill>
                  <a:srgbClr val="000000"/>
                </a:solidFill>
              </a:rPr>
              <a:t>GoogleScholar</a:t>
            </a:r>
            <a:r>
              <a:rPr lang="en-US" altLang="zh-CN" sz="2400" smtClean="0">
                <a:solidFill>
                  <a:srgbClr val="000000"/>
                </a:solidFill>
              </a:rPr>
              <a:t>: an academic </a:t>
            </a:r>
            <a:r>
              <a:rPr lang="en-US" altLang="zh-CN" sz="2400">
                <a:solidFill>
                  <a:srgbClr val="000000"/>
                </a:solidFill>
              </a:rPr>
              <a:t>collaboration</a:t>
            </a:r>
            <a:r>
              <a:rPr lang="en-US" altLang="zh-CN" sz="2400" smtClean="0">
                <a:solidFill>
                  <a:srgbClr val="000000"/>
                </a:solidFill>
              </a:rPr>
              <a:t> </a:t>
            </a:r>
            <a:r>
              <a:rPr lang="en-US" altLang="zh-CN" sz="2400" dirty="0" smtClean="0">
                <a:solidFill>
                  <a:srgbClr val="000000"/>
                </a:solidFill>
              </a:rPr>
              <a:t>network</a:t>
            </a:r>
          </a:p>
          <a:p>
            <a:pPr marL="800100" lvl="1" indent="-342900">
              <a:buFont typeface="Arial" panose="020B0604020202020204" pitchFamily="34" charset="0"/>
              <a:buChar char="•"/>
            </a:pPr>
            <a:endParaRPr lang="en-US" altLang="zh-CN" sz="2400" dirty="0">
              <a:solidFill>
                <a:srgbClr val="000000"/>
              </a:solidFill>
            </a:endParaRPr>
          </a:p>
          <a:p>
            <a:endParaRPr lang="zh-CN" altLang="en-US" baseline="-25000" dirty="0"/>
          </a:p>
        </p:txBody>
      </p:sp>
      <p:graphicFrame>
        <p:nvGraphicFramePr>
          <p:cNvPr id="7" name="Table 6"/>
          <p:cNvGraphicFramePr>
            <a:graphicFrameLocks noGrp="1"/>
          </p:cNvGraphicFramePr>
          <p:nvPr>
            <p:extLst>
              <p:ext uri="{D42A27DB-BD31-4B8C-83A1-F6EECF244321}">
                <p14:modId xmlns:p14="http://schemas.microsoft.com/office/powerpoint/2010/main" val="695674043"/>
              </p:ext>
            </p:extLst>
          </p:nvPr>
        </p:nvGraphicFramePr>
        <p:xfrm>
          <a:off x="1101290" y="5463208"/>
          <a:ext cx="7344098" cy="365760"/>
        </p:xfrm>
        <a:graphic>
          <a:graphicData uri="http://schemas.openxmlformats.org/drawingml/2006/table">
            <a:tbl>
              <a:tblPr firstRow="1" bandRow="1">
                <a:tableStyleId>{5940675A-B579-460E-94D1-54222C63F5DA}</a:tableStyleId>
              </a:tblPr>
              <a:tblGrid>
                <a:gridCol w="1943498"/>
                <a:gridCol w="5400600"/>
              </a:tblGrid>
              <a:tr h="180020">
                <a:tc>
                  <a:txBody>
                    <a:bodyPr/>
                    <a:lstStyle/>
                    <a:p>
                      <a:pPr algn="ctr"/>
                      <a:r>
                        <a:rPr lang="en-US" altLang="zh-CN" sz="1600" dirty="0" err="1" smtClean="0">
                          <a:latin typeface="+mj-ea"/>
                          <a:ea typeface="+mj-ea"/>
                        </a:rPr>
                        <a:t>GoogleScholar</a:t>
                      </a:r>
                      <a:endParaRPr lang="zh-CN" altLang="en-US" sz="1600" dirty="0">
                        <a:latin typeface="+mj-ea"/>
                        <a:ea typeface="+mj-ea"/>
                      </a:endParaRPr>
                    </a:p>
                  </a:txBody>
                  <a:tcPr/>
                </a:tc>
                <a:tc>
                  <a:txBody>
                    <a:bodyPr/>
                    <a:lstStyle/>
                    <a:p>
                      <a:r>
                        <a:rPr lang="en-US" altLang="zh-CN" baseline="0" dirty="0" smtClean="0">
                          <a:latin typeface="宋体" panose="02010600030101010101" pitchFamily="2" charset="-122"/>
                          <a:ea typeface="宋体" panose="02010600030101010101" pitchFamily="2" charset="-122"/>
                        </a:rPr>
                        <a:t> 10459   534271    9670       </a:t>
                      </a:r>
                      <a:r>
                        <a:rPr lang="en-US" altLang="zh-CN" baseline="0" smtClean="0">
                          <a:latin typeface="宋体" panose="02010600030101010101" pitchFamily="2" charset="-122"/>
                          <a:ea typeface="宋体" panose="02010600030101010101" pitchFamily="2" charset="-122"/>
                        </a:rPr>
                        <a:t>6505      462</a:t>
                      </a:r>
                      <a:endParaRPr lang="zh-CN" altLang="en-US" dirty="0">
                        <a:latin typeface="宋体" panose="02010600030101010101" pitchFamily="2" charset="-122"/>
                        <a:ea typeface="宋体" panose="02010600030101010101" pitchFamily="2" charset="-122"/>
                      </a:endParaRPr>
                    </a:p>
                  </a:txBody>
                  <a:tcPr/>
                </a:tc>
              </a:tr>
            </a:tbl>
          </a:graphicData>
        </a:graphic>
      </p:graphicFrame>
    </p:spTree>
    <p:extLst>
      <p:ext uri="{BB962C8B-B14F-4D97-AF65-F5344CB8AC3E}">
        <p14:creationId xmlns:p14="http://schemas.microsoft.com/office/powerpoint/2010/main" val="140903018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smtClean="0"/>
              <a:t>Challenges</a:t>
            </a:r>
            <a:endParaRPr lang="zh-CN" altLang="en-US" dirty="0"/>
          </a:p>
        </p:txBody>
      </p:sp>
      <p:pic>
        <p:nvPicPr>
          <p:cNvPr id="4" name="Picture 3"/>
          <p:cNvPicPr>
            <a:picLocks noChangeAspect="1"/>
          </p:cNvPicPr>
          <p:nvPr/>
        </p:nvPicPr>
        <p:blipFill>
          <a:blip r:embed="rId2"/>
          <a:stretch>
            <a:fillRect/>
          </a:stretch>
        </p:blipFill>
        <p:spPr>
          <a:xfrm>
            <a:off x="2924399" y="2168859"/>
            <a:ext cx="6373427" cy="4296061"/>
          </a:xfrm>
          <a:prstGeom prst="rect">
            <a:avLst/>
          </a:prstGeom>
        </p:spPr>
      </p:pic>
      <p:sp>
        <p:nvSpPr>
          <p:cNvPr id="5" name="Rectangle 4"/>
          <p:cNvSpPr/>
          <p:nvPr/>
        </p:nvSpPr>
        <p:spPr>
          <a:xfrm>
            <a:off x="488504" y="1088740"/>
            <a:ext cx="8784976" cy="1692771"/>
          </a:xfrm>
          <a:prstGeom prst="rect">
            <a:avLst/>
          </a:prstGeom>
        </p:spPr>
        <p:txBody>
          <a:bodyPr wrap="square">
            <a:spAutoFit/>
          </a:bodyPr>
          <a:lstStyle/>
          <a:p>
            <a:pPr marL="342900" lvl="0" indent="-342900">
              <a:buFont typeface="Arial" panose="020B0604020202020204" pitchFamily="34" charset="0"/>
              <a:buChar char="•"/>
            </a:pPr>
            <a:r>
              <a:rPr lang="en-US" altLang="zh-CN" sz="3200" dirty="0" smtClean="0">
                <a:solidFill>
                  <a:srgbClr val="000000"/>
                </a:solidFill>
              </a:rPr>
              <a:t>Heterogeneous profile structure on different social networks</a:t>
            </a:r>
            <a:endParaRPr lang="en-US" altLang="zh-CN" sz="3200" dirty="0">
              <a:solidFill>
                <a:srgbClr val="000000"/>
              </a:solidFill>
            </a:endParaRPr>
          </a:p>
          <a:p>
            <a:pPr lvl="0"/>
            <a:endParaRPr lang="zh-CN" altLang="en-US" dirty="0">
              <a:solidFill>
                <a:srgbClr val="000000"/>
              </a:solidFill>
            </a:endParaRPr>
          </a:p>
          <a:p>
            <a:pPr marL="342900" indent="-342900">
              <a:buFont typeface="Arial" panose="020B0604020202020204" pitchFamily="34" charset="0"/>
              <a:buChar char="•"/>
            </a:pPr>
            <a:endParaRPr lang="en-US" altLang="zh-CN" dirty="0" smtClean="0"/>
          </a:p>
        </p:txBody>
      </p:sp>
      <p:sp>
        <p:nvSpPr>
          <p:cNvPr id="12" name="Rounded Rectangle 11"/>
          <p:cNvSpPr/>
          <p:nvPr/>
        </p:nvSpPr>
        <p:spPr>
          <a:xfrm>
            <a:off x="662336" y="3273356"/>
            <a:ext cx="2088232" cy="104353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zh-CN" dirty="0"/>
              <a:t>Profile structure of </a:t>
            </a:r>
            <a:r>
              <a:rPr lang="en-US" altLang="zh-CN" dirty="0" err="1"/>
              <a:t>Arnetminer</a:t>
            </a:r>
            <a:r>
              <a:rPr lang="en-US" altLang="zh-CN" dirty="0"/>
              <a:t> and </a:t>
            </a:r>
            <a:r>
              <a:rPr lang="en-US" altLang="zh-CN" dirty="0" err="1"/>
              <a:t>Linkedin</a:t>
            </a:r>
            <a:endParaRPr lang="en-US" altLang="zh-CN" dirty="0"/>
          </a:p>
        </p:txBody>
      </p:sp>
    </p:spTree>
    <p:extLst>
      <p:ext uri="{BB962C8B-B14F-4D97-AF65-F5344CB8AC3E}">
        <p14:creationId xmlns:p14="http://schemas.microsoft.com/office/powerpoint/2010/main" val="383918369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smtClean="0"/>
              <a:t>Challenges</a:t>
            </a:r>
            <a:endParaRPr lang="zh-CN" altLang="en-US" dirty="0"/>
          </a:p>
        </p:txBody>
      </p:sp>
      <p:pic>
        <p:nvPicPr>
          <p:cNvPr id="3" name="Picture 2"/>
          <p:cNvPicPr>
            <a:picLocks noChangeAspect="1"/>
          </p:cNvPicPr>
          <p:nvPr/>
        </p:nvPicPr>
        <p:blipFill>
          <a:blip r:embed="rId2"/>
          <a:stretch>
            <a:fillRect/>
          </a:stretch>
        </p:blipFill>
        <p:spPr>
          <a:xfrm>
            <a:off x="2277611" y="1935125"/>
            <a:ext cx="7628389" cy="4425697"/>
          </a:xfrm>
          <a:prstGeom prst="rect">
            <a:avLst/>
          </a:prstGeom>
        </p:spPr>
      </p:pic>
      <p:sp>
        <p:nvSpPr>
          <p:cNvPr id="4" name="Rectangle 3"/>
          <p:cNvSpPr/>
          <p:nvPr/>
        </p:nvSpPr>
        <p:spPr>
          <a:xfrm>
            <a:off x="488504" y="1088740"/>
            <a:ext cx="8784976" cy="1200329"/>
          </a:xfrm>
          <a:prstGeom prst="rect">
            <a:avLst/>
          </a:prstGeom>
        </p:spPr>
        <p:txBody>
          <a:bodyPr wrap="square">
            <a:spAutoFit/>
          </a:bodyPr>
          <a:lstStyle/>
          <a:p>
            <a:pPr marL="342900" lvl="0" indent="-342900">
              <a:buFont typeface="Arial" panose="020B0604020202020204" pitchFamily="34" charset="0"/>
              <a:buChar char="•"/>
            </a:pPr>
            <a:r>
              <a:rPr lang="en-US" altLang="zh-CN" sz="3200" dirty="0" smtClean="0">
                <a:solidFill>
                  <a:srgbClr val="000000"/>
                </a:solidFill>
              </a:rPr>
              <a:t>Features are sparse due to missing data</a:t>
            </a:r>
            <a:endParaRPr lang="en-US" altLang="zh-CN" sz="3200" dirty="0">
              <a:solidFill>
                <a:srgbClr val="000000"/>
              </a:solidFill>
            </a:endParaRPr>
          </a:p>
          <a:p>
            <a:pPr lvl="0"/>
            <a:endParaRPr lang="zh-CN" altLang="en-US" dirty="0">
              <a:solidFill>
                <a:srgbClr val="000000"/>
              </a:solidFill>
            </a:endParaRPr>
          </a:p>
          <a:p>
            <a:pPr marL="342900" indent="-342900">
              <a:buFont typeface="Arial" panose="020B0604020202020204" pitchFamily="34" charset="0"/>
              <a:buChar char="•"/>
            </a:pPr>
            <a:endParaRPr lang="en-US" altLang="zh-CN" dirty="0" smtClean="0"/>
          </a:p>
        </p:txBody>
      </p:sp>
      <p:sp>
        <p:nvSpPr>
          <p:cNvPr id="8" name="Rounded Rectangle 7"/>
          <p:cNvSpPr/>
          <p:nvPr/>
        </p:nvSpPr>
        <p:spPr>
          <a:xfrm>
            <a:off x="380492" y="2924944"/>
            <a:ext cx="2256625" cy="167886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zh-CN"/>
              <a:t>Features and their percentage of availability in different social networks</a:t>
            </a:r>
            <a:endParaRPr lang="en-US" altLang="zh-CN" dirty="0"/>
          </a:p>
        </p:txBody>
      </p:sp>
    </p:spTree>
    <p:extLst>
      <p:ext uri="{BB962C8B-B14F-4D97-AF65-F5344CB8AC3E}">
        <p14:creationId xmlns:p14="http://schemas.microsoft.com/office/powerpoint/2010/main" val="251910904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smtClean="0"/>
              <a:t>Our Approach: Color Model</a:t>
            </a:r>
            <a:endParaRPr lang="zh-CN" altLang="en-US" dirty="0"/>
          </a:p>
        </p:txBody>
      </p:sp>
      <p:sp>
        <p:nvSpPr>
          <p:cNvPr id="5" name="TextBox 4"/>
          <p:cNvSpPr txBox="1"/>
          <p:nvPr/>
        </p:nvSpPr>
        <p:spPr>
          <a:xfrm>
            <a:off x="271020" y="1376772"/>
            <a:ext cx="9146035" cy="5016758"/>
          </a:xfrm>
          <a:prstGeom prst="rect">
            <a:avLst/>
          </a:prstGeom>
          <a:noFill/>
        </p:spPr>
        <p:txBody>
          <a:bodyPr wrap="square" rtlCol="0">
            <a:spAutoFit/>
          </a:bodyPr>
          <a:lstStyle/>
          <a:p>
            <a:pPr marL="342900" indent="-342900">
              <a:buFont typeface="Arial" panose="020B0604020202020204" pitchFamily="34" charset="0"/>
              <a:buChar char="•"/>
            </a:pPr>
            <a:r>
              <a:rPr lang="en-US" altLang="zh-CN" sz="3200" dirty="0" smtClean="0"/>
              <a:t>Step 1: Integrating multiple social networks</a:t>
            </a:r>
          </a:p>
          <a:p>
            <a:pPr marL="800100" lvl="1" indent="-342900">
              <a:buFont typeface="Arial" panose="020B0604020202020204" pitchFamily="34" charset="0"/>
              <a:buChar char="•"/>
            </a:pPr>
            <a:r>
              <a:rPr lang="en-US" altLang="zh-CN" sz="2400" dirty="0" smtClean="0"/>
              <a:t>Assign a distinct color for every node in the same network.</a:t>
            </a:r>
          </a:p>
          <a:p>
            <a:pPr marL="800100" lvl="1" indent="-342900">
              <a:buFont typeface="Arial" panose="020B0604020202020204" pitchFamily="34" charset="0"/>
              <a:buChar char="•"/>
            </a:pPr>
            <a:r>
              <a:rPr lang="en-US" altLang="zh-CN" sz="2400" dirty="0" smtClean="0"/>
              <a:t>Generate candidate pairs using edit distance</a:t>
            </a:r>
            <a:r>
              <a:rPr lang="zh-CN" altLang="en-US" sz="2400" dirty="0" smtClean="0"/>
              <a:t> </a:t>
            </a:r>
            <a:r>
              <a:rPr lang="en-US" altLang="zh-CN" sz="2400" dirty="0" smtClean="0"/>
              <a:t>between names.</a:t>
            </a:r>
          </a:p>
          <a:p>
            <a:pPr marL="800100" lvl="1" indent="-342900">
              <a:buFont typeface="Arial" panose="020B0604020202020204" pitchFamily="34" charset="0"/>
              <a:buChar char="•"/>
            </a:pPr>
            <a:r>
              <a:rPr lang="en-US" altLang="zh-CN" sz="2400" dirty="0" smtClean="0"/>
              <a:t>Construct cross network link between each candidate pairs.</a:t>
            </a:r>
          </a:p>
          <a:p>
            <a:pPr marL="800100" lvl="1" indent="-342900">
              <a:buFont typeface="Arial" panose="020B0604020202020204" pitchFamily="34" charset="0"/>
              <a:buChar char="•"/>
            </a:pPr>
            <a:r>
              <a:rPr lang="en-US" altLang="zh-CN" sz="2400" dirty="0" smtClean="0"/>
              <a:t>Calculate similarity score between each candidate pairs as the weight of the cross network link.</a:t>
            </a:r>
          </a:p>
          <a:p>
            <a:pPr marL="800100" lvl="1" indent="-342900">
              <a:buFont typeface="Arial" panose="020B0604020202020204" pitchFamily="34" charset="0"/>
              <a:buChar char="•"/>
            </a:pPr>
            <a:endParaRPr lang="en-US" altLang="zh-CN" sz="2400" dirty="0"/>
          </a:p>
          <a:p>
            <a:pPr marL="800100" lvl="1" indent="-342900">
              <a:buFont typeface="Arial" panose="020B0604020202020204" pitchFamily="34" charset="0"/>
              <a:buChar char="•"/>
            </a:pPr>
            <a:endParaRPr lang="en-US" altLang="zh-CN" sz="2400" dirty="0" smtClean="0"/>
          </a:p>
          <a:p>
            <a:pPr lvl="1"/>
            <a:endParaRPr lang="en-US" altLang="zh-CN" sz="2400" dirty="0" smtClean="0"/>
          </a:p>
          <a:p>
            <a:pPr lvl="2"/>
            <a:r>
              <a:rPr lang="en-US" altLang="zh-CN" dirty="0" smtClean="0"/>
              <a:t>where 		            are word vectors for        feature of </a:t>
            </a:r>
          </a:p>
          <a:p>
            <a:pPr marL="800100" lvl="1" indent="-342900">
              <a:buFont typeface="Arial" panose="020B0604020202020204" pitchFamily="34" charset="0"/>
              <a:buChar char="•"/>
            </a:pPr>
            <a:endParaRPr lang="en-US" altLang="zh-CN" sz="3200" dirty="0" smtClean="0"/>
          </a:p>
          <a:p>
            <a:endParaRPr lang="zh-CN" altLang="en-US" dirty="0"/>
          </a:p>
        </p:txBody>
      </p:sp>
      <p:pic>
        <p:nvPicPr>
          <p:cNvPr id="12" name="Picture 11"/>
          <p:cNvPicPr>
            <a:picLocks noChangeAspect="1"/>
          </p:cNvPicPr>
          <p:nvPr/>
        </p:nvPicPr>
        <p:blipFill rotWithShape="1">
          <a:blip r:embed="rId2" cstate="screen">
            <a:extLst>
              <a:ext uri="{28A0092B-C50C-407E-A947-70E740481C1C}">
                <a14:useLocalDpi xmlns:a14="http://schemas.microsoft.com/office/drawing/2010/main"/>
              </a:ext>
            </a:extLst>
          </a:blip>
          <a:srcRect t="15941" b="12413"/>
          <a:stretch/>
        </p:blipFill>
        <p:spPr>
          <a:xfrm>
            <a:off x="1712640" y="4221088"/>
            <a:ext cx="5809612" cy="936104"/>
          </a:xfrm>
          <a:prstGeom prst="rect">
            <a:avLst/>
          </a:prstGeom>
        </p:spPr>
      </p:pic>
      <p:pic>
        <p:nvPicPr>
          <p:cNvPr id="13" name="Picture 12"/>
          <p:cNvPicPr>
            <a:picLocks noChangeAspect="1"/>
          </p:cNvPicPr>
          <p:nvPr/>
        </p:nvPicPr>
        <p:blipFill>
          <a:blip r:embed="rId3"/>
          <a:stretch>
            <a:fillRect/>
          </a:stretch>
        </p:blipFill>
        <p:spPr>
          <a:xfrm>
            <a:off x="2060541" y="5049180"/>
            <a:ext cx="1848343" cy="512836"/>
          </a:xfrm>
          <a:prstGeom prst="rect">
            <a:avLst/>
          </a:prstGeom>
        </p:spPr>
      </p:pic>
      <p:pic>
        <p:nvPicPr>
          <p:cNvPr id="14" name="Picture 13"/>
          <p:cNvPicPr>
            <a:picLocks noChangeAspect="1"/>
          </p:cNvPicPr>
          <p:nvPr/>
        </p:nvPicPr>
        <p:blipFill>
          <a:blip r:embed="rId4"/>
          <a:stretch>
            <a:fillRect/>
          </a:stretch>
        </p:blipFill>
        <p:spPr>
          <a:xfrm>
            <a:off x="6249144" y="5157192"/>
            <a:ext cx="457200" cy="314325"/>
          </a:xfrm>
          <a:prstGeom prst="rect">
            <a:avLst/>
          </a:prstGeom>
        </p:spPr>
      </p:pic>
      <p:pic>
        <p:nvPicPr>
          <p:cNvPr id="15" name="Picture 14"/>
          <p:cNvPicPr>
            <a:picLocks noChangeAspect="1"/>
          </p:cNvPicPr>
          <p:nvPr/>
        </p:nvPicPr>
        <p:blipFill>
          <a:blip r:embed="rId5"/>
          <a:stretch>
            <a:fillRect/>
          </a:stretch>
        </p:blipFill>
        <p:spPr>
          <a:xfrm>
            <a:off x="7911950" y="5229200"/>
            <a:ext cx="876300" cy="257175"/>
          </a:xfrm>
          <a:prstGeom prst="rect">
            <a:avLst/>
          </a:prstGeom>
        </p:spPr>
      </p:pic>
    </p:spTree>
    <p:extLst>
      <p:ext uri="{BB962C8B-B14F-4D97-AF65-F5344CB8AC3E}">
        <p14:creationId xmlns:p14="http://schemas.microsoft.com/office/powerpoint/2010/main" val="38664936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smtClean="0"/>
              <a:t>Our Approach: Color Model</a:t>
            </a:r>
            <a:endParaRPr lang="zh-CN" altLang="en-US" dirty="0"/>
          </a:p>
        </p:txBody>
      </p:sp>
      <p:sp>
        <p:nvSpPr>
          <p:cNvPr id="3" name="TextBox 2"/>
          <p:cNvSpPr txBox="1"/>
          <p:nvPr/>
        </p:nvSpPr>
        <p:spPr>
          <a:xfrm>
            <a:off x="271020" y="1376772"/>
            <a:ext cx="9146035" cy="892552"/>
          </a:xfrm>
          <a:prstGeom prst="rect">
            <a:avLst/>
          </a:prstGeom>
          <a:noFill/>
        </p:spPr>
        <p:txBody>
          <a:bodyPr wrap="square" rtlCol="0">
            <a:spAutoFit/>
          </a:bodyPr>
          <a:lstStyle/>
          <a:p>
            <a:pPr marL="342900" indent="-342900">
              <a:buFont typeface="Arial" panose="020B0604020202020204" pitchFamily="34" charset="0"/>
              <a:buChar char="•"/>
            </a:pPr>
            <a:r>
              <a:rPr lang="en-US" altLang="zh-CN" sz="3200" dirty="0" smtClean="0"/>
              <a:t>Step 2: Merge &amp; Cut.</a:t>
            </a:r>
          </a:p>
          <a:p>
            <a:endParaRPr lang="zh-CN" altLang="en-US" dirty="0"/>
          </a:p>
        </p:txBody>
      </p:sp>
      <p:pic>
        <p:nvPicPr>
          <p:cNvPr id="4" name="Picture 3"/>
          <p:cNvPicPr>
            <a:picLocks noChangeAspect="1"/>
          </p:cNvPicPr>
          <p:nvPr/>
        </p:nvPicPr>
        <p:blipFill>
          <a:blip r:embed="rId2"/>
          <a:stretch>
            <a:fillRect/>
          </a:stretch>
        </p:blipFill>
        <p:spPr>
          <a:xfrm>
            <a:off x="4953160" y="1052736"/>
            <a:ext cx="4823935" cy="3075978"/>
          </a:xfrm>
          <a:prstGeom prst="rect">
            <a:avLst/>
          </a:prstGeom>
        </p:spPr>
      </p:pic>
      <p:sp>
        <p:nvSpPr>
          <p:cNvPr id="6" name="TextBox 5"/>
          <p:cNvSpPr txBox="1"/>
          <p:nvPr/>
        </p:nvSpPr>
        <p:spPr>
          <a:xfrm>
            <a:off x="595420" y="1968805"/>
            <a:ext cx="4033544" cy="4093428"/>
          </a:xfrm>
          <a:prstGeom prst="rect">
            <a:avLst/>
          </a:prstGeom>
          <a:noFill/>
        </p:spPr>
        <p:txBody>
          <a:bodyPr wrap="square" rtlCol="0">
            <a:spAutoFit/>
          </a:bodyPr>
          <a:lstStyle/>
          <a:p>
            <a:pPr marL="342900" indent="-342900">
              <a:buFont typeface="Arial" panose="020B0604020202020204" pitchFamily="34" charset="0"/>
              <a:buChar char="•"/>
            </a:pPr>
            <a:r>
              <a:rPr lang="en-US" altLang="zh-CN" sz="2400" dirty="0" smtClean="0"/>
              <a:t>After merge (u, v) into a new node z, edges link to v from nodes with Color(u) and edges link to u from nodes with Color(v) will be cut.</a:t>
            </a:r>
          </a:p>
          <a:p>
            <a:pPr marL="342900" indent="-342900">
              <a:buFont typeface="Arial" panose="020B0604020202020204" pitchFamily="34" charset="0"/>
              <a:buChar char="•"/>
            </a:pPr>
            <a:r>
              <a:rPr lang="en-US" altLang="zh-CN" sz="2400" dirty="0" smtClean="0"/>
              <a:t>If we want to cut edge (u, v), at least 2 other edges (x, v) and (x, u) needs to be cut as well.</a:t>
            </a:r>
          </a:p>
          <a:p>
            <a:pPr marL="342900" indent="-342900">
              <a:buFont typeface="Arial" panose="020B0604020202020204" pitchFamily="34" charset="0"/>
              <a:buChar char="•"/>
            </a:pPr>
            <a:endParaRPr lang="zh-CN" altLang="en-US" dirty="0"/>
          </a:p>
        </p:txBody>
      </p:sp>
      <p:pic>
        <p:nvPicPr>
          <p:cNvPr id="7" name="Picture 6"/>
          <p:cNvPicPr>
            <a:picLocks noChangeAspect="1"/>
          </p:cNvPicPr>
          <p:nvPr/>
        </p:nvPicPr>
        <p:blipFill>
          <a:blip r:embed="rId3"/>
          <a:stretch>
            <a:fillRect/>
          </a:stretch>
        </p:blipFill>
        <p:spPr>
          <a:xfrm>
            <a:off x="5707476" y="3772109"/>
            <a:ext cx="2667000" cy="2419350"/>
          </a:xfrm>
          <a:prstGeom prst="rect">
            <a:avLst/>
          </a:prstGeom>
        </p:spPr>
      </p:pic>
      <p:cxnSp>
        <p:nvCxnSpPr>
          <p:cNvPr id="8" name="直接箭头连接符 19"/>
          <p:cNvCxnSpPr/>
          <p:nvPr/>
        </p:nvCxnSpPr>
        <p:spPr>
          <a:xfrm flipV="1">
            <a:off x="4468867" y="2759897"/>
            <a:ext cx="880177" cy="535891"/>
          </a:xfrm>
          <a:prstGeom prst="straightConnector1">
            <a:avLst/>
          </a:prstGeom>
          <a:ln w="28575">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 name="直接箭头连接符 19"/>
          <p:cNvCxnSpPr/>
          <p:nvPr/>
        </p:nvCxnSpPr>
        <p:spPr>
          <a:xfrm flipV="1">
            <a:off x="4340932" y="4891839"/>
            <a:ext cx="1332148" cy="89945"/>
          </a:xfrm>
          <a:prstGeom prst="straightConnector1">
            <a:avLst/>
          </a:prstGeom>
          <a:ln w="28575">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5232553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Our Approach: Color Model</a:t>
            </a:r>
            <a:endParaRPr lang="zh-CN" altLang="en-US" dirty="0"/>
          </a:p>
        </p:txBody>
      </p:sp>
      <p:sp>
        <p:nvSpPr>
          <p:cNvPr id="3" name="TextBox 2"/>
          <p:cNvSpPr txBox="1"/>
          <p:nvPr/>
        </p:nvSpPr>
        <p:spPr>
          <a:xfrm>
            <a:off x="271020" y="1376772"/>
            <a:ext cx="9146035" cy="4708981"/>
          </a:xfrm>
          <a:prstGeom prst="rect">
            <a:avLst/>
          </a:prstGeom>
          <a:noFill/>
        </p:spPr>
        <p:txBody>
          <a:bodyPr wrap="square" rtlCol="0">
            <a:spAutoFit/>
          </a:bodyPr>
          <a:lstStyle/>
          <a:p>
            <a:pPr marL="342900" indent="-342900">
              <a:buFont typeface="Arial" panose="020B0604020202020204" pitchFamily="34" charset="0"/>
              <a:buChar char="•"/>
            </a:pPr>
            <a:r>
              <a:rPr lang="en-US" altLang="zh-CN" sz="3200" dirty="0" smtClean="0"/>
              <a:t>The Objective Function</a:t>
            </a:r>
          </a:p>
          <a:p>
            <a:pPr marL="800100" lvl="1" indent="-342900">
              <a:buFont typeface="Arial" panose="020B0604020202020204" pitchFamily="34" charset="0"/>
              <a:buChar char="•"/>
            </a:pPr>
            <a:r>
              <a:rPr lang="en-US" altLang="zh-CN" sz="2400" dirty="0" smtClean="0"/>
              <a:t>After </a:t>
            </a:r>
            <a:r>
              <a:rPr lang="en-US" altLang="zh-CN" sz="2400" i="1" dirty="0" smtClean="0"/>
              <a:t>u</a:t>
            </a:r>
            <a:r>
              <a:rPr lang="en-US" altLang="zh-CN" sz="2400" dirty="0" smtClean="0"/>
              <a:t> and </a:t>
            </a:r>
            <a:r>
              <a:rPr lang="en-US" altLang="zh-CN" sz="2400" i="1" dirty="0" smtClean="0"/>
              <a:t>v</a:t>
            </a:r>
            <a:r>
              <a:rPr lang="en-US" altLang="zh-CN" sz="2400" dirty="0" smtClean="0"/>
              <a:t> merged into </a:t>
            </a:r>
            <a:r>
              <a:rPr lang="en-US" altLang="zh-CN" sz="2400" i="1" dirty="0" smtClean="0"/>
              <a:t>x</a:t>
            </a:r>
            <a:r>
              <a:rPr lang="en-US" altLang="zh-CN" sz="2400" dirty="0" smtClean="0"/>
              <a:t>, (</a:t>
            </a:r>
            <a:r>
              <a:rPr lang="en-US" altLang="zh-CN" sz="2400" i="1" dirty="0" smtClean="0"/>
              <a:t>x</a:t>
            </a:r>
            <a:r>
              <a:rPr lang="en-US" altLang="zh-CN" sz="2400" dirty="0" smtClean="0"/>
              <a:t>, </a:t>
            </a:r>
            <a:r>
              <a:rPr lang="en-US" altLang="zh-CN" sz="2400" i="1" dirty="0" smtClean="0"/>
              <a:t>v</a:t>
            </a:r>
            <a:r>
              <a:rPr lang="en-US" altLang="zh-CN" sz="2400" dirty="0" smtClean="0"/>
              <a:t>) and (</a:t>
            </a:r>
            <a:r>
              <a:rPr lang="en-US" altLang="zh-CN" sz="2400" i="1" dirty="0" smtClean="0"/>
              <a:t>z</a:t>
            </a:r>
            <a:r>
              <a:rPr lang="en-US" altLang="zh-CN" sz="2400" dirty="0" smtClean="0"/>
              <a:t>, </a:t>
            </a:r>
            <a:r>
              <a:rPr lang="en-US" altLang="zh-CN" sz="2400" i="1" dirty="0" smtClean="0"/>
              <a:t>x</a:t>
            </a:r>
            <a:r>
              <a:rPr lang="en-US" altLang="zh-CN" sz="2400" dirty="0" smtClean="0"/>
              <a:t>) will be merged into (</a:t>
            </a:r>
            <a:r>
              <a:rPr lang="en-US" altLang="zh-CN" sz="2400" i="1" dirty="0" smtClean="0"/>
              <a:t>x</a:t>
            </a:r>
            <a:r>
              <a:rPr lang="en-US" altLang="zh-CN" sz="2400" dirty="0" smtClean="0"/>
              <a:t>, </a:t>
            </a:r>
            <a:r>
              <a:rPr lang="en-US" altLang="zh-CN" sz="2400" i="1" dirty="0" smtClean="0"/>
              <a:t>z</a:t>
            </a:r>
            <a:r>
              <a:rPr lang="en-US" altLang="zh-CN" sz="2400" dirty="0" smtClean="0"/>
              <a:t>) with weight</a:t>
            </a:r>
          </a:p>
          <a:p>
            <a:pPr marL="800100" lvl="1" indent="-342900">
              <a:buFont typeface="Arial" panose="020B0604020202020204" pitchFamily="34" charset="0"/>
              <a:buChar char="•"/>
            </a:pPr>
            <a:endParaRPr lang="en-US" altLang="zh-CN" sz="2400" dirty="0"/>
          </a:p>
          <a:p>
            <a:pPr marL="800100" lvl="1" indent="-342900">
              <a:buFont typeface="Arial" panose="020B0604020202020204" pitchFamily="34" charset="0"/>
              <a:buChar char="•"/>
            </a:pPr>
            <a:r>
              <a:rPr lang="en-US" altLang="zh-CN" sz="2400" dirty="0" smtClean="0"/>
              <a:t>The cost of cutting edge                   in this merging process:</a:t>
            </a:r>
          </a:p>
          <a:p>
            <a:pPr marL="800100" lvl="1" indent="-342900">
              <a:buFont typeface="Arial" panose="020B0604020202020204" pitchFamily="34" charset="0"/>
              <a:buChar char="•"/>
            </a:pPr>
            <a:endParaRPr lang="en-US" altLang="zh-CN" sz="2400" dirty="0"/>
          </a:p>
          <a:p>
            <a:pPr marL="800100" lvl="1" indent="-342900">
              <a:buFont typeface="Arial" panose="020B0604020202020204" pitchFamily="34" charset="0"/>
              <a:buChar char="•"/>
            </a:pPr>
            <a:endParaRPr lang="en-US" altLang="zh-CN" sz="2400" dirty="0" smtClean="0"/>
          </a:p>
          <a:p>
            <a:pPr lvl="1"/>
            <a:endParaRPr lang="en-US" altLang="zh-CN" sz="2400" dirty="0" smtClean="0"/>
          </a:p>
          <a:p>
            <a:pPr marL="800100" lvl="1" indent="-342900">
              <a:buFont typeface="Arial" panose="020B0604020202020204" pitchFamily="34" charset="0"/>
              <a:buChar char="•"/>
            </a:pPr>
            <a:r>
              <a:rPr lang="en-US" altLang="zh-CN" sz="2400" dirty="0" smtClean="0"/>
              <a:t>Minimize the merge cost:</a:t>
            </a:r>
          </a:p>
          <a:p>
            <a:pPr marL="800100" lvl="1" indent="-342900">
              <a:buFont typeface="Arial" panose="020B0604020202020204" pitchFamily="34" charset="0"/>
              <a:buChar char="•"/>
            </a:pPr>
            <a:endParaRPr lang="en-US" altLang="zh-CN" sz="2400" dirty="0" smtClean="0"/>
          </a:p>
          <a:p>
            <a:pPr marL="800100" lvl="1" indent="-342900">
              <a:buFont typeface="Arial" panose="020B0604020202020204" pitchFamily="34" charset="0"/>
              <a:buChar char="•"/>
            </a:pPr>
            <a:endParaRPr lang="en-US" altLang="zh-CN" sz="3200" dirty="0" smtClean="0"/>
          </a:p>
          <a:p>
            <a:endParaRPr lang="zh-CN" altLang="en-US" dirty="0"/>
          </a:p>
        </p:txBody>
      </p:sp>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t="18817" b="12342"/>
          <a:stretch/>
        </p:blipFill>
        <p:spPr>
          <a:xfrm>
            <a:off x="4304928" y="2230340"/>
            <a:ext cx="3847526" cy="838620"/>
          </a:xfrm>
          <a:prstGeom prst="rect">
            <a:avLst/>
          </a:prstGeom>
        </p:spPr>
      </p:pic>
      <p:pic>
        <p:nvPicPr>
          <p:cNvPr id="5" name="Picture 4"/>
          <p:cNvPicPr>
            <a:picLocks noChangeAspect="1"/>
          </p:cNvPicPr>
          <p:nvPr/>
        </p:nvPicPr>
        <p:blipFill>
          <a:blip r:embed="rId3"/>
          <a:stretch>
            <a:fillRect/>
          </a:stretch>
        </p:blipFill>
        <p:spPr>
          <a:xfrm>
            <a:off x="4520952" y="2951518"/>
            <a:ext cx="1515410" cy="513486"/>
          </a:xfrm>
          <a:prstGeom prst="rect">
            <a:avLst/>
          </a:prstGeom>
        </p:spPr>
      </p:pic>
      <p:pic>
        <p:nvPicPr>
          <p:cNvPr id="6" name="Picture 5"/>
          <p:cNvPicPr>
            <a:picLocks noChangeAspect="1"/>
          </p:cNvPicPr>
          <p:nvPr/>
        </p:nvPicPr>
        <p:blipFill rotWithShape="1">
          <a:blip r:embed="rId4" cstate="screen">
            <a:extLst>
              <a:ext uri="{28A0092B-C50C-407E-A947-70E740481C1C}">
                <a14:useLocalDpi xmlns:a14="http://schemas.microsoft.com/office/drawing/2010/main"/>
              </a:ext>
            </a:extLst>
          </a:blip>
          <a:srcRect b="25439"/>
          <a:stretch/>
        </p:blipFill>
        <p:spPr>
          <a:xfrm>
            <a:off x="1393084" y="3393740"/>
            <a:ext cx="5905500" cy="1122107"/>
          </a:xfrm>
          <a:prstGeom prst="rect">
            <a:avLst/>
          </a:prstGeom>
        </p:spPr>
      </p:pic>
      <p:pic>
        <p:nvPicPr>
          <p:cNvPr id="7" name="Picture 6"/>
          <p:cNvPicPr>
            <a:picLocks noChangeAspect="1"/>
          </p:cNvPicPr>
          <p:nvPr/>
        </p:nvPicPr>
        <p:blipFill>
          <a:blip r:embed="rId5"/>
          <a:stretch>
            <a:fillRect/>
          </a:stretch>
        </p:blipFill>
        <p:spPr>
          <a:xfrm>
            <a:off x="5486655" y="4146215"/>
            <a:ext cx="2552700" cy="542925"/>
          </a:xfrm>
          <a:prstGeom prst="rect">
            <a:avLst/>
          </a:prstGeom>
        </p:spPr>
      </p:pic>
      <p:pic>
        <p:nvPicPr>
          <p:cNvPr id="8" name="Picture 7"/>
          <p:cNvPicPr>
            <a:picLocks noChangeAspect="1"/>
          </p:cNvPicPr>
          <p:nvPr/>
        </p:nvPicPr>
        <p:blipFill>
          <a:blip r:embed="rId6"/>
          <a:stretch>
            <a:fillRect/>
          </a:stretch>
        </p:blipFill>
        <p:spPr>
          <a:xfrm>
            <a:off x="1508001" y="4863616"/>
            <a:ext cx="3228975" cy="1409700"/>
          </a:xfrm>
          <a:prstGeom prst="rect">
            <a:avLst/>
          </a:prstGeom>
        </p:spPr>
      </p:pic>
      <p:pic>
        <p:nvPicPr>
          <p:cNvPr id="9" name="Picture 8"/>
          <p:cNvPicPr>
            <a:picLocks noChangeAspect="1"/>
          </p:cNvPicPr>
          <p:nvPr/>
        </p:nvPicPr>
        <p:blipFill rotWithShape="1">
          <a:blip r:embed="rId7" cstate="screen">
            <a:extLst>
              <a:ext uri="{28A0092B-C50C-407E-A947-70E740481C1C}">
                <a14:useLocalDpi xmlns:a14="http://schemas.microsoft.com/office/drawing/2010/main"/>
              </a:ext>
            </a:extLst>
          </a:blip>
          <a:srcRect l="2496"/>
          <a:stretch/>
        </p:blipFill>
        <p:spPr>
          <a:xfrm>
            <a:off x="4520952" y="5899745"/>
            <a:ext cx="2628292" cy="409575"/>
          </a:xfrm>
          <a:prstGeom prst="rect">
            <a:avLst/>
          </a:prstGeom>
        </p:spPr>
      </p:pic>
      <p:sp>
        <p:nvSpPr>
          <p:cNvPr id="10" name="矩形 3"/>
          <p:cNvSpPr/>
          <p:nvPr/>
        </p:nvSpPr>
        <p:spPr>
          <a:xfrm>
            <a:off x="5133020" y="4725144"/>
            <a:ext cx="4644516" cy="972108"/>
          </a:xfrm>
          <a:prstGeom prst="rect">
            <a:avLst/>
          </a:prstGeom>
          <a:solidFill>
            <a:srgbClr val="FFCCCC"/>
          </a:solidFill>
          <a:ln w="28575" cmpd="sng">
            <a:solidFill>
              <a:srgbClr val="FF3300"/>
            </a:solidFill>
          </a:ln>
        </p:spPr>
        <p:txBody>
          <a:bodyPr wrap="square" anchor="ctr" anchorCtr="0">
            <a:noAutofit/>
          </a:bodyPr>
          <a:lstStyle/>
          <a:p>
            <a:pPr algn="ctr"/>
            <a:r>
              <a:rPr lang="en-US" altLang="zh-CN" sz="2400" dirty="0" smtClean="0"/>
              <a:t>NP-hard even with 3 colors!</a:t>
            </a:r>
          </a:p>
          <a:p>
            <a:pPr algn="ctr"/>
            <a:r>
              <a:rPr lang="en-US" altLang="zh-CN" sz="2400" dirty="0" smtClean="0"/>
              <a:t>Solve with a greedy algorithm.</a:t>
            </a:r>
            <a:endParaRPr lang="en-US" altLang="zh-CN" sz="2400" dirty="0"/>
          </a:p>
        </p:txBody>
      </p:sp>
    </p:spTree>
    <p:extLst>
      <p:ext uri="{BB962C8B-B14F-4D97-AF65-F5344CB8AC3E}">
        <p14:creationId xmlns:p14="http://schemas.microsoft.com/office/powerpoint/2010/main" val="316844557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smtClean="0"/>
              <a:t>Our Approach vs. Baseline</a:t>
            </a:r>
            <a:endParaRPr lang="zh-CN" altLang="en-US" dirty="0"/>
          </a:p>
        </p:txBody>
      </p:sp>
      <p:pic>
        <p:nvPicPr>
          <p:cNvPr id="3" name="Picture 2"/>
          <p:cNvPicPr>
            <a:picLocks noChangeAspect="1"/>
          </p:cNvPicPr>
          <p:nvPr/>
        </p:nvPicPr>
        <p:blipFill>
          <a:blip r:embed="rId2"/>
          <a:stretch>
            <a:fillRect/>
          </a:stretch>
        </p:blipFill>
        <p:spPr>
          <a:xfrm>
            <a:off x="704528" y="1124744"/>
            <a:ext cx="8153400" cy="4962525"/>
          </a:xfrm>
          <a:prstGeom prst="rect">
            <a:avLst/>
          </a:prstGeom>
        </p:spPr>
      </p:pic>
    </p:spTree>
    <p:extLst>
      <p:ext uri="{BB962C8B-B14F-4D97-AF65-F5344CB8AC3E}">
        <p14:creationId xmlns:p14="http://schemas.microsoft.com/office/powerpoint/2010/main" val="272371544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图示 3"/>
          <p:cNvGraphicFramePr>
            <a:graphicFrameLocks noChangeAspect="1"/>
          </p:cNvGraphicFramePr>
          <p:nvPr>
            <p:extLst>
              <p:ext uri="{D42A27DB-BD31-4B8C-83A1-F6EECF244321}">
                <p14:modId xmlns:p14="http://schemas.microsoft.com/office/powerpoint/2010/main" val="2158104648"/>
              </p:ext>
            </p:extLst>
          </p:nvPr>
        </p:nvGraphicFramePr>
        <p:xfrm>
          <a:off x="-1023664" y="1169891"/>
          <a:ext cx="8777374" cy="512903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下箭头 4"/>
          <p:cNvSpPr/>
          <p:nvPr/>
        </p:nvSpPr>
        <p:spPr bwMode="auto">
          <a:xfrm rot="13876724">
            <a:off x="1981660" y="1758246"/>
            <a:ext cx="435136" cy="803437"/>
          </a:xfrm>
          <a:prstGeom prst="downArrow">
            <a:avLst/>
          </a:prstGeom>
          <a:solidFill>
            <a:srgbClr val="C00000"/>
          </a:solidFill>
          <a:ln>
            <a:headEnd type="none" w="med" len="med"/>
            <a:tailEnd type="none" w="med" len="med"/>
          </a:ln>
        </p:spPr>
        <p:style>
          <a:lnRef idx="3">
            <a:schemeClr val="lt1"/>
          </a:lnRef>
          <a:fillRef idx="1">
            <a:schemeClr val="accent1"/>
          </a:fillRef>
          <a:effectRef idx="1">
            <a:schemeClr val="accent1"/>
          </a:effectRef>
          <a:fontRef idx="minor">
            <a:schemeClr val="lt1"/>
          </a:fontRef>
        </p:style>
        <p:txBody>
          <a:bodyPr wrap="none" anchor="ctr"/>
          <a:lstStyle/>
          <a:p>
            <a:pPr algn="ctr">
              <a:defRPr/>
            </a:pPr>
            <a:endParaRPr lang="zh-CN" altLang="en-US" sz="1600">
              <a:solidFill>
                <a:schemeClr val="tx1"/>
              </a:solidFill>
            </a:endParaRPr>
          </a:p>
        </p:txBody>
      </p:sp>
      <p:sp>
        <p:nvSpPr>
          <p:cNvPr id="31" name="椭圆 30"/>
          <p:cNvSpPr/>
          <p:nvPr/>
        </p:nvSpPr>
        <p:spPr>
          <a:xfrm>
            <a:off x="3584848" y="1357620"/>
            <a:ext cx="431800" cy="395287"/>
          </a:xfrm>
          <a:prstGeom prst="ellipse">
            <a:avLst/>
          </a:prstGeom>
          <a:solidFill>
            <a:schemeClr val="accent1"/>
          </a:solidFill>
          <a:ln>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400" b="1" dirty="0">
                <a:solidFill>
                  <a:srgbClr val="A6A6A6"/>
                </a:solidFill>
                <a:ea typeface="黑体" pitchFamily="49" charset="-122"/>
              </a:rPr>
              <a:t>1</a:t>
            </a:r>
            <a:endParaRPr lang="zh-CN" altLang="en-US" sz="2400" b="1" dirty="0">
              <a:solidFill>
                <a:srgbClr val="A6A6A6"/>
              </a:solidFill>
              <a:ea typeface="黑体" pitchFamily="49" charset="-122"/>
            </a:endParaRPr>
          </a:p>
        </p:txBody>
      </p:sp>
      <p:sp>
        <p:nvSpPr>
          <p:cNvPr id="32" name="椭圆 31"/>
          <p:cNvSpPr/>
          <p:nvPr/>
        </p:nvSpPr>
        <p:spPr>
          <a:xfrm>
            <a:off x="4340932" y="2533697"/>
            <a:ext cx="430213" cy="395288"/>
          </a:xfrm>
          <a:prstGeom prst="ellipse">
            <a:avLst/>
          </a:prstGeom>
          <a:solidFill>
            <a:schemeClr val="accent1"/>
          </a:solidFill>
          <a:ln>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400" b="1" dirty="0">
                <a:solidFill>
                  <a:srgbClr val="A6A6A6"/>
                </a:solidFill>
                <a:ea typeface="黑体" pitchFamily="49" charset="-122"/>
              </a:rPr>
              <a:t>2</a:t>
            </a:r>
            <a:endParaRPr lang="zh-CN" altLang="en-US" sz="2400" b="1" dirty="0">
              <a:solidFill>
                <a:srgbClr val="A6A6A6"/>
              </a:solidFill>
              <a:ea typeface="黑体" pitchFamily="49" charset="-122"/>
            </a:endParaRPr>
          </a:p>
        </p:txBody>
      </p:sp>
      <p:sp>
        <p:nvSpPr>
          <p:cNvPr id="33" name="椭圆 32"/>
          <p:cNvSpPr/>
          <p:nvPr/>
        </p:nvSpPr>
        <p:spPr>
          <a:xfrm>
            <a:off x="4304928" y="4076623"/>
            <a:ext cx="431800" cy="395288"/>
          </a:xfrm>
          <a:prstGeom prst="ellipse">
            <a:avLst/>
          </a:prstGeom>
          <a:solidFill>
            <a:schemeClr val="accent1"/>
          </a:solid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400" b="1" dirty="0">
                <a:solidFill>
                  <a:schemeClr val="tx1"/>
                </a:solidFill>
                <a:ea typeface="黑体" pitchFamily="49" charset="-122"/>
              </a:rPr>
              <a:t>3</a:t>
            </a:r>
            <a:endParaRPr lang="zh-CN" altLang="en-US" sz="2400" b="1" dirty="0">
              <a:solidFill>
                <a:schemeClr val="tx1"/>
              </a:solidFill>
              <a:ea typeface="黑体" pitchFamily="49" charset="-122"/>
            </a:endParaRPr>
          </a:p>
        </p:txBody>
      </p:sp>
      <p:sp>
        <p:nvSpPr>
          <p:cNvPr id="2" name="Rectangle 1"/>
          <p:cNvSpPr/>
          <p:nvPr/>
        </p:nvSpPr>
        <p:spPr>
          <a:xfrm>
            <a:off x="6536409" y="2270074"/>
            <a:ext cx="2881087" cy="906898"/>
          </a:xfrm>
          <a:prstGeom prst="rect">
            <a:avLst/>
          </a:prstGeom>
          <a:solidFill>
            <a:schemeClr val="bg1"/>
          </a:solidFill>
          <a:ln>
            <a:solidFill>
              <a:srgbClr val="7F7F7F"/>
            </a:solidFill>
          </a:ln>
        </p:spPr>
        <p:style>
          <a:lnRef idx="1">
            <a:schemeClr val="accent1"/>
          </a:lnRef>
          <a:fillRef idx="3">
            <a:schemeClr val="accent1"/>
          </a:fillRef>
          <a:effectRef idx="2">
            <a:schemeClr val="accent1"/>
          </a:effectRef>
          <a:fontRef idx="minor">
            <a:schemeClr val="lt1"/>
          </a:fontRef>
        </p:style>
        <p:txBody>
          <a:bodyPr rtlCol="0" anchor="ctr"/>
          <a:lstStyle/>
          <a:p>
            <a:pPr marL="342900" lvl="1" indent="-342900">
              <a:buFont typeface="Wingdings" charset="2"/>
              <a:buChar char="§"/>
            </a:pPr>
            <a:r>
              <a:rPr lang="en-US" sz="1800" dirty="0" smtClean="0">
                <a:solidFill>
                  <a:srgbClr val="A6A6A6"/>
                </a:solidFill>
              </a:rPr>
              <a:t>Ontology matching</a:t>
            </a:r>
          </a:p>
          <a:p>
            <a:pPr marL="342900" lvl="1" indent="-342900">
              <a:buFont typeface="Wingdings" charset="2"/>
              <a:buChar char="§"/>
            </a:pPr>
            <a:r>
              <a:rPr lang="en-US" sz="1800" dirty="0" smtClean="0">
                <a:solidFill>
                  <a:srgbClr val="A6A6A6"/>
                </a:solidFill>
              </a:rPr>
              <a:t>Knowledge linking</a:t>
            </a:r>
            <a:endParaRPr lang="en-US" sz="1800" dirty="0">
              <a:solidFill>
                <a:srgbClr val="A6A6A6"/>
              </a:solidFill>
            </a:endParaRPr>
          </a:p>
        </p:txBody>
      </p:sp>
      <p:sp>
        <p:nvSpPr>
          <p:cNvPr id="16" name="Rectangle 15"/>
          <p:cNvSpPr/>
          <p:nvPr/>
        </p:nvSpPr>
        <p:spPr>
          <a:xfrm>
            <a:off x="6536409" y="3537012"/>
            <a:ext cx="3061107" cy="1404156"/>
          </a:xfrm>
          <a:prstGeom prst="rect">
            <a:avLst/>
          </a:prstGeom>
          <a:solidFill>
            <a:schemeClr val="bg1"/>
          </a:solid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marL="342900" lvl="1" indent="-342900">
              <a:buFont typeface="Wingdings" charset="2"/>
              <a:buChar char="§"/>
            </a:pPr>
            <a:r>
              <a:rPr lang="en-US" sz="1800" dirty="0" smtClean="0">
                <a:solidFill>
                  <a:srgbClr val="000000"/>
                </a:solidFill>
              </a:rPr>
              <a:t>Topic modeling</a:t>
            </a:r>
          </a:p>
          <a:p>
            <a:pPr marL="342900" lvl="1" indent="-342900">
              <a:buFont typeface="Wingdings" charset="2"/>
              <a:buChar char="§"/>
            </a:pPr>
            <a:r>
              <a:rPr lang="en-US" sz="1800" dirty="0" smtClean="0">
                <a:solidFill>
                  <a:srgbClr val="000000"/>
                </a:solidFill>
              </a:rPr>
              <a:t>Expertise search</a:t>
            </a:r>
          </a:p>
          <a:p>
            <a:pPr marL="342900" lvl="1" indent="-342900">
              <a:buFont typeface="Wingdings" charset="2"/>
              <a:buChar char="§"/>
            </a:pPr>
            <a:r>
              <a:rPr lang="en-US" altLang="zh-CN" sz="1800" dirty="0">
                <a:solidFill>
                  <a:srgbClr val="000000"/>
                </a:solidFill>
              </a:rPr>
              <a:t>Cross domain </a:t>
            </a:r>
            <a:r>
              <a:rPr lang="en-US" altLang="zh-CN" sz="1800" dirty="0" smtClean="0">
                <a:solidFill>
                  <a:srgbClr val="000000"/>
                </a:solidFill>
              </a:rPr>
              <a:t>search</a:t>
            </a:r>
            <a:endParaRPr lang="en-US" sz="1800" dirty="0" smtClean="0">
              <a:solidFill>
                <a:srgbClr val="000000"/>
              </a:solidFill>
            </a:endParaRPr>
          </a:p>
          <a:p>
            <a:pPr marL="342900" lvl="1" indent="-342900">
              <a:buFont typeface="Wingdings" charset="2"/>
              <a:buChar char="§"/>
            </a:pPr>
            <a:r>
              <a:rPr lang="en-US" altLang="zh-CN" sz="1800" dirty="0" smtClean="0">
                <a:solidFill>
                  <a:srgbClr val="000000"/>
                </a:solidFill>
              </a:rPr>
              <a:t>Topic </a:t>
            </a:r>
            <a:r>
              <a:rPr lang="en-US" altLang="zh-CN" sz="1800" dirty="0">
                <a:solidFill>
                  <a:srgbClr val="000000"/>
                </a:solidFill>
              </a:rPr>
              <a:t>trend </a:t>
            </a:r>
            <a:r>
              <a:rPr lang="en-US" altLang="zh-CN" sz="1800" dirty="0" smtClean="0">
                <a:solidFill>
                  <a:srgbClr val="000000"/>
                </a:solidFill>
              </a:rPr>
              <a:t>analysis</a:t>
            </a:r>
            <a:endParaRPr lang="en-US" altLang="zh-CN" sz="1800" dirty="0">
              <a:solidFill>
                <a:srgbClr val="000000"/>
              </a:solidFill>
            </a:endParaRPr>
          </a:p>
        </p:txBody>
      </p:sp>
      <p:sp>
        <p:nvSpPr>
          <p:cNvPr id="17" name="Rectangle 16"/>
          <p:cNvSpPr/>
          <p:nvPr/>
        </p:nvSpPr>
        <p:spPr>
          <a:xfrm>
            <a:off x="5745088" y="5245295"/>
            <a:ext cx="2947086" cy="1188132"/>
          </a:xfrm>
          <a:prstGeom prst="rect">
            <a:avLst/>
          </a:prstGeom>
          <a:solidFill>
            <a:schemeClr val="bg1"/>
          </a:solidFill>
          <a:ln>
            <a:solidFill>
              <a:srgbClr val="7F7F7F"/>
            </a:solidFill>
          </a:ln>
        </p:spPr>
        <p:style>
          <a:lnRef idx="1">
            <a:schemeClr val="accent1"/>
          </a:lnRef>
          <a:fillRef idx="3">
            <a:schemeClr val="accent1"/>
          </a:fillRef>
          <a:effectRef idx="2">
            <a:schemeClr val="accent1"/>
          </a:effectRef>
          <a:fontRef idx="minor">
            <a:schemeClr val="lt1"/>
          </a:fontRef>
        </p:style>
        <p:txBody>
          <a:bodyPr rtlCol="0" anchor="ctr"/>
          <a:lstStyle/>
          <a:p>
            <a:pPr marL="342900" lvl="1" indent="-342900">
              <a:buFont typeface="Wingdings" charset="2"/>
              <a:buChar char="§"/>
            </a:pPr>
            <a:r>
              <a:rPr lang="en-US" altLang="zh-CN" sz="1800" dirty="0" smtClean="0">
                <a:solidFill>
                  <a:srgbClr val="A6A6A6"/>
                </a:solidFill>
              </a:rPr>
              <a:t>Social </a:t>
            </a:r>
            <a:r>
              <a:rPr lang="en-US" altLang="zh-CN" sz="1800" dirty="0">
                <a:solidFill>
                  <a:srgbClr val="A6A6A6"/>
                </a:solidFill>
              </a:rPr>
              <a:t>tie </a:t>
            </a:r>
            <a:r>
              <a:rPr lang="en-US" altLang="zh-CN" sz="1800" dirty="0" smtClean="0">
                <a:solidFill>
                  <a:srgbClr val="A6A6A6"/>
                </a:solidFill>
              </a:rPr>
              <a:t>analysis</a:t>
            </a:r>
          </a:p>
          <a:p>
            <a:pPr marL="342900" lvl="1" indent="-342900">
              <a:buFont typeface="Wingdings" charset="2"/>
              <a:buChar char="§"/>
            </a:pPr>
            <a:r>
              <a:rPr lang="en-US" altLang="zh-CN" sz="1800" dirty="0" smtClean="0">
                <a:solidFill>
                  <a:srgbClr val="A6A6A6"/>
                </a:solidFill>
              </a:rPr>
              <a:t>Kernel community</a:t>
            </a:r>
            <a:endParaRPr lang="en-US" altLang="zh-CN" sz="1800" dirty="0">
              <a:solidFill>
                <a:srgbClr val="A6A6A6"/>
              </a:solidFill>
            </a:endParaRPr>
          </a:p>
          <a:p>
            <a:pPr marL="342900" lvl="1" indent="-342900">
              <a:buFont typeface="Wingdings" charset="2"/>
              <a:buChar char="§"/>
            </a:pPr>
            <a:r>
              <a:rPr lang="en-US" altLang="zh-CN" sz="1800" dirty="0" smtClean="0">
                <a:solidFill>
                  <a:srgbClr val="A6A6A6"/>
                </a:solidFill>
              </a:rPr>
              <a:t>Collaborative reading</a:t>
            </a:r>
          </a:p>
        </p:txBody>
      </p:sp>
      <p:sp>
        <p:nvSpPr>
          <p:cNvPr id="18" name="Title 1"/>
          <p:cNvSpPr txBox="1">
            <a:spLocks/>
          </p:cNvSpPr>
          <p:nvPr/>
        </p:nvSpPr>
        <p:spPr bwMode="auto">
          <a:xfrm>
            <a:off x="575874" y="260648"/>
            <a:ext cx="8280125" cy="5635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Arial" charset="0"/>
                <a:ea typeface="宋体" pitchFamily="2" charset="-122"/>
              </a:defRPr>
            </a:lvl2pPr>
            <a:lvl3pPr algn="ctr" rtl="0" eaLnBrk="0" fontAlgn="base" hangingPunct="0">
              <a:spcBef>
                <a:spcPct val="0"/>
              </a:spcBef>
              <a:spcAft>
                <a:spcPct val="0"/>
              </a:spcAft>
              <a:defRPr sz="4000">
                <a:solidFill>
                  <a:schemeClr val="tx2"/>
                </a:solidFill>
                <a:latin typeface="Arial" charset="0"/>
                <a:ea typeface="宋体" pitchFamily="2" charset="-122"/>
              </a:defRPr>
            </a:lvl3pPr>
            <a:lvl4pPr algn="ctr" rtl="0" eaLnBrk="0" fontAlgn="base" hangingPunct="0">
              <a:spcBef>
                <a:spcPct val="0"/>
              </a:spcBef>
              <a:spcAft>
                <a:spcPct val="0"/>
              </a:spcAft>
              <a:defRPr sz="4000">
                <a:solidFill>
                  <a:schemeClr val="tx2"/>
                </a:solidFill>
                <a:latin typeface="Arial" charset="0"/>
                <a:ea typeface="宋体" pitchFamily="2" charset="-122"/>
              </a:defRPr>
            </a:lvl4pPr>
            <a:lvl5pPr algn="ctr" rtl="0" eaLnBrk="0" fontAlgn="base" hangingPunct="0">
              <a:spcBef>
                <a:spcPct val="0"/>
              </a:spcBef>
              <a:spcAft>
                <a:spcPct val="0"/>
              </a:spcAft>
              <a:defRPr sz="4000">
                <a:solidFill>
                  <a:schemeClr val="tx2"/>
                </a:solidFill>
                <a:latin typeface="Arial" charset="0"/>
                <a:ea typeface="宋体" pitchFamily="2" charset="-122"/>
              </a:defRPr>
            </a:lvl5pPr>
            <a:lvl6pPr marL="457200" algn="ctr" rtl="0" fontAlgn="base">
              <a:spcBef>
                <a:spcPct val="0"/>
              </a:spcBef>
              <a:spcAft>
                <a:spcPct val="0"/>
              </a:spcAft>
              <a:defRPr sz="4000">
                <a:solidFill>
                  <a:schemeClr val="tx2"/>
                </a:solidFill>
                <a:latin typeface="Arial" charset="0"/>
                <a:ea typeface="宋体" pitchFamily="2" charset="-122"/>
              </a:defRPr>
            </a:lvl6pPr>
            <a:lvl7pPr marL="914400" algn="ctr" rtl="0" fontAlgn="base">
              <a:spcBef>
                <a:spcPct val="0"/>
              </a:spcBef>
              <a:spcAft>
                <a:spcPct val="0"/>
              </a:spcAft>
              <a:defRPr sz="4000">
                <a:solidFill>
                  <a:schemeClr val="tx2"/>
                </a:solidFill>
                <a:latin typeface="Arial" charset="0"/>
                <a:ea typeface="宋体" pitchFamily="2" charset="-122"/>
              </a:defRPr>
            </a:lvl7pPr>
            <a:lvl8pPr marL="1371600" algn="ctr" rtl="0" fontAlgn="base">
              <a:spcBef>
                <a:spcPct val="0"/>
              </a:spcBef>
              <a:spcAft>
                <a:spcPct val="0"/>
              </a:spcAft>
              <a:defRPr sz="4000">
                <a:solidFill>
                  <a:schemeClr val="tx2"/>
                </a:solidFill>
                <a:latin typeface="Arial" charset="0"/>
                <a:ea typeface="宋体" pitchFamily="2" charset="-122"/>
              </a:defRPr>
            </a:lvl8pPr>
            <a:lvl9pPr marL="1828800" algn="ctr" rtl="0" fontAlgn="base">
              <a:spcBef>
                <a:spcPct val="0"/>
              </a:spcBef>
              <a:spcAft>
                <a:spcPct val="0"/>
              </a:spcAft>
              <a:defRPr sz="4000">
                <a:solidFill>
                  <a:schemeClr val="tx2"/>
                </a:solidFill>
                <a:latin typeface="Arial" charset="0"/>
                <a:ea typeface="宋体" pitchFamily="2" charset="-122"/>
              </a:defRPr>
            </a:lvl9pPr>
          </a:lstStyle>
          <a:p>
            <a:r>
              <a:rPr lang="en-US" altLang="en-US" dirty="0" smtClean="0">
                <a:ea typeface="宋体" pitchFamily="2" charset="-122"/>
              </a:rPr>
              <a:t>Mining </a:t>
            </a:r>
            <a:r>
              <a:rPr lang="en-US" altLang="en-US" dirty="0">
                <a:ea typeface="宋体" pitchFamily="2" charset="-122"/>
              </a:rPr>
              <a:t>Data </a:t>
            </a:r>
            <a:r>
              <a:rPr lang="en-US" altLang="en-US" dirty="0" smtClean="0">
                <a:ea typeface="宋体" pitchFamily="2" charset="-122"/>
              </a:rPr>
              <a:t>Semantics</a:t>
            </a:r>
            <a:endParaRPr lang="en-US" kern="0" dirty="0"/>
          </a:p>
        </p:txBody>
      </p:sp>
      <p:sp>
        <p:nvSpPr>
          <p:cNvPr id="19" name="椭圆 32"/>
          <p:cNvSpPr/>
          <p:nvPr/>
        </p:nvSpPr>
        <p:spPr>
          <a:xfrm>
            <a:off x="3656856" y="5513130"/>
            <a:ext cx="431800" cy="395288"/>
          </a:xfrm>
          <a:prstGeom prst="ellipse">
            <a:avLst/>
          </a:prstGeom>
          <a:solidFill>
            <a:schemeClr val="accent1"/>
          </a:solidFill>
          <a:ln>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400" b="1" dirty="0" smtClean="0">
                <a:solidFill>
                  <a:srgbClr val="A6A6A6"/>
                </a:solidFill>
                <a:ea typeface="黑体" pitchFamily="49" charset="-122"/>
              </a:rPr>
              <a:t>4</a:t>
            </a:r>
            <a:endParaRPr lang="zh-CN" altLang="en-US" sz="2400" b="1" dirty="0">
              <a:solidFill>
                <a:srgbClr val="A6A6A6"/>
              </a:solidFill>
              <a:ea typeface="黑体" pitchFamily="49" charset="-122"/>
            </a:endParaRPr>
          </a:p>
        </p:txBody>
      </p:sp>
      <p:sp>
        <p:nvSpPr>
          <p:cNvPr id="23" name="下箭头 4"/>
          <p:cNvSpPr/>
          <p:nvPr/>
        </p:nvSpPr>
        <p:spPr bwMode="auto">
          <a:xfrm rot="15233275">
            <a:off x="2560922" y="2643803"/>
            <a:ext cx="435136" cy="803437"/>
          </a:xfrm>
          <a:prstGeom prst="downArrow">
            <a:avLst/>
          </a:prstGeom>
          <a:solidFill>
            <a:srgbClr val="C00000"/>
          </a:solidFill>
          <a:ln>
            <a:headEnd type="none" w="med" len="med"/>
            <a:tailEnd type="none" w="med" len="med"/>
          </a:ln>
        </p:spPr>
        <p:style>
          <a:lnRef idx="3">
            <a:schemeClr val="lt1"/>
          </a:lnRef>
          <a:fillRef idx="1">
            <a:schemeClr val="accent1"/>
          </a:fillRef>
          <a:effectRef idx="1">
            <a:schemeClr val="accent1"/>
          </a:effectRef>
          <a:fontRef idx="minor">
            <a:schemeClr val="lt1"/>
          </a:fontRef>
        </p:style>
        <p:txBody>
          <a:bodyPr wrap="none" anchor="ctr"/>
          <a:lstStyle/>
          <a:p>
            <a:pPr algn="ctr">
              <a:defRPr/>
            </a:pPr>
            <a:endParaRPr lang="zh-CN" altLang="en-US" sz="1600">
              <a:solidFill>
                <a:schemeClr val="tx1"/>
              </a:solidFill>
            </a:endParaRPr>
          </a:p>
        </p:txBody>
      </p:sp>
      <p:sp>
        <p:nvSpPr>
          <p:cNvPr id="24" name="下箭头 4"/>
          <p:cNvSpPr/>
          <p:nvPr/>
        </p:nvSpPr>
        <p:spPr bwMode="auto">
          <a:xfrm rot="16820489">
            <a:off x="2588367" y="3640635"/>
            <a:ext cx="435136" cy="803437"/>
          </a:xfrm>
          <a:prstGeom prst="downArrow">
            <a:avLst/>
          </a:prstGeom>
          <a:solidFill>
            <a:srgbClr val="C00000"/>
          </a:solidFill>
          <a:ln>
            <a:headEnd type="none" w="med" len="med"/>
            <a:tailEnd type="none" w="med" len="med"/>
          </a:ln>
        </p:spPr>
        <p:style>
          <a:lnRef idx="3">
            <a:schemeClr val="lt1"/>
          </a:lnRef>
          <a:fillRef idx="1">
            <a:schemeClr val="accent1"/>
          </a:fillRef>
          <a:effectRef idx="1">
            <a:schemeClr val="accent1"/>
          </a:effectRef>
          <a:fontRef idx="minor">
            <a:schemeClr val="lt1"/>
          </a:fontRef>
        </p:style>
        <p:txBody>
          <a:bodyPr wrap="none" anchor="ctr"/>
          <a:lstStyle/>
          <a:p>
            <a:pPr algn="ctr">
              <a:defRPr/>
            </a:pPr>
            <a:endParaRPr lang="zh-CN" altLang="en-US" sz="1600">
              <a:solidFill>
                <a:schemeClr val="tx1"/>
              </a:solidFill>
            </a:endParaRPr>
          </a:p>
        </p:txBody>
      </p:sp>
      <p:sp>
        <p:nvSpPr>
          <p:cNvPr id="25" name="下箭头 4"/>
          <p:cNvSpPr/>
          <p:nvPr/>
        </p:nvSpPr>
        <p:spPr bwMode="auto">
          <a:xfrm rot="17800730">
            <a:off x="2131729" y="4612820"/>
            <a:ext cx="435136" cy="803437"/>
          </a:xfrm>
          <a:prstGeom prst="downArrow">
            <a:avLst/>
          </a:prstGeom>
          <a:solidFill>
            <a:srgbClr val="C00000"/>
          </a:solidFill>
          <a:ln>
            <a:headEnd type="none" w="med" len="med"/>
            <a:tailEnd type="none" w="med" len="med"/>
          </a:ln>
        </p:spPr>
        <p:style>
          <a:lnRef idx="3">
            <a:schemeClr val="lt1"/>
          </a:lnRef>
          <a:fillRef idx="1">
            <a:schemeClr val="accent1"/>
          </a:fillRef>
          <a:effectRef idx="1">
            <a:schemeClr val="accent1"/>
          </a:effectRef>
          <a:fontRef idx="minor">
            <a:schemeClr val="lt1"/>
          </a:fontRef>
        </p:style>
        <p:txBody>
          <a:bodyPr wrap="none" anchor="ctr"/>
          <a:lstStyle/>
          <a:p>
            <a:pPr algn="ctr">
              <a:defRPr/>
            </a:pPr>
            <a:endParaRPr lang="zh-CN" altLang="en-US" sz="1600">
              <a:solidFill>
                <a:schemeClr val="tx1"/>
              </a:solidFill>
            </a:endParaRPr>
          </a:p>
        </p:txBody>
      </p:sp>
      <p:sp>
        <p:nvSpPr>
          <p:cNvPr id="26" name="Rectangle 25"/>
          <p:cNvSpPr/>
          <p:nvPr/>
        </p:nvSpPr>
        <p:spPr>
          <a:xfrm>
            <a:off x="5839355" y="1016732"/>
            <a:ext cx="3146093" cy="900100"/>
          </a:xfrm>
          <a:prstGeom prst="rect">
            <a:avLst/>
          </a:prstGeom>
          <a:solidFill>
            <a:schemeClr val="bg1"/>
          </a:solidFill>
          <a:ln>
            <a:solidFill>
              <a:srgbClr val="7F7F7F"/>
            </a:solidFill>
          </a:ln>
        </p:spPr>
        <p:style>
          <a:lnRef idx="1">
            <a:schemeClr val="accent1"/>
          </a:lnRef>
          <a:fillRef idx="3">
            <a:schemeClr val="accent1"/>
          </a:fillRef>
          <a:effectRef idx="2">
            <a:schemeClr val="accent1"/>
          </a:effectRef>
          <a:fontRef idx="minor">
            <a:schemeClr val="lt1"/>
          </a:fontRef>
        </p:style>
        <p:txBody>
          <a:bodyPr rtlCol="0" anchor="ctr"/>
          <a:lstStyle/>
          <a:p>
            <a:pPr marL="342900" lvl="1" indent="-342900">
              <a:buFont typeface="Wingdings" charset="2"/>
              <a:buChar char="§"/>
            </a:pPr>
            <a:r>
              <a:rPr lang="en-US" sz="1800" dirty="0" smtClean="0">
                <a:solidFill>
                  <a:srgbClr val="A6A6A6"/>
                </a:solidFill>
              </a:rPr>
              <a:t>Knowledge extraction</a:t>
            </a:r>
            <a:endParaRPr lang="en-US" sz="1800" dirty="0">
              <a:solidFill>
                <a:srgbClr val="A6A6A6"/>
              </a:solidFill>
            </a:endParaRPr>
          </a:p>
          <a:p>
            <a:pPr marL="342900" lvl="1" indent="-342900">
              <a:buFont typeface="Wingdings" charset="2"/>
              <a:buChar char="§"/>
            </a:pPr>
            <a:r>
              <a:rPr lang="en-US" sz="1800" dirty="0" smtClean="0">
                <a:solidFill>
                  <a:srgbClr val="A6A6A6"/>
                </a:solidFill>
              </a:rPr>
              <a:t>Name disambiguation</a:t>
            </a:r>
            <a:endParaRPr lang="en-US" sz="1800" dirty="0">
              <a:solidFill>
                <a:srgbClr val="A6A6A6"/>
              </a:solidFill>
            </a:endParaRPr>
          </a:p>
        </p:txBody>
      </p:sp>
    </p:spTree>
    <p:custDataLst>
      <p:tags r:id="rId1"/>
    </p:custDataLst>
    <p:extLst>
      <p:ext uri="{BB962C8B-B14F-4D97-AF65-F5344CB8AC3E}">
        <p14:creationId xmlns:p14="http://schemas.microsoft.com/office/powerpoint/2010/main" val="186108740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p:cNvSpPr>
            <a:spLocks noGrp="1"/>
          </p:cNvSpPr>
          <p:nvPr>
            <p:ph type="title"/>
          </p:nvPr>
        </p:nvSpPr>
        <p:spPr>
          <a:xfrm>
            <a:off x="0" y="188913"/>
            <a:ext cx="9634539" cy="792162"/>
          </a:xfrm>
        </p:spPr>
        <p:txBody>
          <a:bodyPr/>
          <a:lstStyle/>
          <a:p>
            <a:r>
              <a:rPr lang="en-US" sz="3600" dirty="0" smtClean="0"/>
              <a:t>Fortunately, social </a:t>
            </a:r>
            <a:r>
              <a:rPr lang="en-US" sz="3600" dirty="0"/>
              <a:t>network is coming</a:t>
            </a:r>
            <a:r>
              <a:rPr lang="en-US" sz="3600" dirty="0" smtClean="0"/>
              <a:t>… </a:t>
            </a:r>
            <a:endParaRPr lang="en-US" sz="3600" dirty="0"/>
          </a:p>
        </p:txBody>
      </p:sp>
      <p:sp>
        <p:nvSpPr>
          <p:cNvPr id="15" name="圆角矩形 23"/>
          <p:cNvSpPr/>
          <p:nvPr/>
        </p:nvSpPr>
        <p:spPr>
          <a:xfrm>
            <a:off x="165100" y="3886200"/>
            <a:ext cx="9658350" cy="2667000"/>
          </a:xfrm>
          <a:prstGeom prst="roundRect">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6" name="圆角矩形 19"/>
          <p:cNvSpPr/>
          <p:nvPr/>
        </p:nvSpPr>
        <p:spPr>
          <a:xfrm>
            <a:off x="165100" y="1066800"/>
            <a:ext cx="9658350" cy="2743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pic>
        <p:nvPicPr>
          <p:cNvPr id="18" name="Picture 2"/>
          <p:cNvPicPr>
            <a:picLocks noChangeAspect="1" noChangeArrowheads="1"/>
          </p:cNvPicPr>
          <p:nvPr/>
        </p:nvPicPr>
        <p:blipFill>
          <a:blip r:embed="rId3" cstate="print"/>
          <a:srcRect/>
          <a:stretch>
            <a:fillRect/>
          </a:stretch>
        </p:blipFill>
        <p:spPr bwMode="auto">
          <a:xfrm>
            <a:off x="495300" y="1295400"/>
            <a:ext cx="1651000" cy="595086"/>
          </a:xfrm>
          <a:prstGeom prst="rect">
            <a:avLst/>
          </a:prstGeom>
          <a:noFill/>
          <a:ln w="9525">
            <a:noFill/>
            <a:miter lim="800000"/>
            <a:headEnd/>
            <a:tailEnd/>
          </a:ln>
        </p:spPr>
      </p:pic>
      <p:pic>
        <p:nvPicPr>
          <p:cNvPr id="19" name="Picture 3"/>
          <p:cNvPicPr>
            <a:picLocks noChangeAspect="1" noChangeArrowheads="1"/>
          </p:cNvPicPr>
          <p:nvPr/>
        </p:nvPicPr>
        <p:blipFill>
          <a:blip r:embed="rId4" cstate="print"/>
          <a:srcRect/>
          <a:stretch>
            <a:fillRect/>
          </a:stretch>
        </p:blipFill>
        <p:spPr bwMode="auto">
          <a:xfrm>
            <a:off x="495303" y="4209874"/>
            <a:ext cx="1733551" cy="842211"/>
          </a:xfrm>
          <a:prstGeom prst="rect">
            <a:avLst/>
          </a:prstGeom>
          <a:noFill/>
          <a:ln w="9525">
            <a:noFill/>
            <a:miter lim="800000"/>
            <a:headEnd/>
            <a:tailEnd/>
          </a:ln>
        </p:spPr>
      </p:pic>
      <p:pic>
        <p:nvPicPr>
          <p:cNvPr id="20" name="Picture 4"/>
          <p:cNvPicPr>
            <a:picLocks noChangeAspect="1" noChangeArrowheads="1"/>
          </p:cNvPicPr>
          <p:nvPr/>
        </p:nvPicPr>
        <p:blipFill>
          <a:blip r:embed="rId5" cstate="print"/>
          <a:srcRect/>
          <a:stretch>
            <a:fillRect/>
          </a:stretch>
        </p:blipFill>
        <p:spPr bwMode="auto">
          <a:xfrm>
            <a:off x="577850" y="5189057"/>
            <a:ext cx="1651000" cy="519705"/>
          </a:xfrm>
          <a:prstGeom prst="rect">
            <a:avLst/>
          </a:prstGeom>
          <a:noFill/>
          <a:ln w="9525">
            <a:noFill/>
            <a:miter lim="800000"/>
            <a:headEnd/>
            <a:tailEnd/>
          </a:ln>
        </p:spPr>
      </p:pic>
      <p:sp>
        <p:nvSpPr>
          <p:cNvPr id="21" name="TextBox 20"/>
          <p:cNvSpPr txBox="1"/>
          <p:nvPr/>
        </p:nvSpPr>
        <p:spPr>
          <a:xfrm>
            <a:off x="2889250" y="1143004"/>
            <a:ext cx="6604000" cy="1200329"/>
          </a:xfrm>
          <a:prstGeom prst="rect">
            <a:avLst/>
          </a:prstGeom>
          <a:noFill/>
        </p:spPr>
        <p:txBody>
          <a:bodyPr wrap="square" rtlCol="0">
            <a:spAutoFit/>
          </a:bodyPr>
          <a:lstStyle/>
          <a:p>
            <a:pPr>
              <a:buFont typeface="Arial" pitchFamily="34" charset="0"/>
              <a:buChar char="•"/>
            </a:pPr>
            <a:r>
              <a:rPr lang="en-US" altLang="zh-CN" sz="2400" smtClean="0"/>
              <a:t> &gt;</a:t>
            </a:r>
            <a:r>
              <a:rPr lang="en-US" altLang="zh-CN" sz="2400" b="1" u="sng" smtClean="0"/>
              <a:t>1000 </a:t>
            </a:r>
            <a:r>
              <a:rPr lang="en-US" altLang="zh-CN" sz="2400" b="1" u="sng" dirty="0" smtClean="0"/>
              <a:t>million</a:t>
            </a:r>
            <a:r>
              <a:rPr lang="en-US" altLang="zh-CN" sz="2400" b="1" dirty="0" smtClean="0"/>
              <a:t> </a:t>
            </a:r>
            <a:r>
              <a:rPr lang="en-US" altLang="zh-CN" sz="2400" dirty="0" smtClean="0"/>
              <a:t>users</a:t>
            </a:r>
          </a:p>
          <a:p>
            <a:pPr>
              <a:buFont typeface="Arial" pitchFamily="34" charset="0"/>
              <a:buChar char="•"/>
            </a:pPr>
            <a:r>
              <a:rPr lang="en-US" altLang="zh-CN" sz="2400" smtClean="0"/>
              <a:t> The </a:t>
            </a:r>
            <a:r>
              <a:rPr lang="en-US" altLang="zh-CN" sz="2400" b="1" u="sng" dirty="0" smtClean="0"/>
              <a:t>3</a:t>
            </a:r>
            <a:r>
              <a:rPr lang="en-US" altLang="zh-CN" sz="2400" b="1" u="sng" baseline="30000" dirty="0" smtClean="0"/>
              <a:t>rd</a:t>
            </a:r>
            <a:r>
              <a:rPr lang="en-US" altLang="zh-CN" sz="2400" dirty="0" smtClean="0"/>
              <a:t>  largest “Country” in the world</a:t>
            </a:r>
          </a:p>
          <a:p>
            <a:pPr>
              <a:buFont typeface="Arial" pitchFamily="34" charset="0"/>
              <a:buChar char="•"/>
            </a:pPr>
            <a:r>
              <a:rPr lang="en-US" altLang="zh-CN" sz="2400" dirty="0" smtClean="0"/>
              <a:t> More visitors than Google</a:t>
            </a:r>
          </a:p>
        </p:txBody>
      </p:sp>
      <p:sp>
        <p:nvSpPr>
          <p:cNvPr id="22" name="TextBox 21"/>
          <p:cNvSpPr txBox="1"/>
          <p:nvPr/>
        </p:nvSpPr>
        <p:spPr>
          <a:xfrm>
            <a:off x="2889250" y="5265258"/>
            <a:ext cx="7016750" cy="461665"/>
          </a:xfrm>
          <a:prstGeom prst="rect">
            <a:avLst/>
          </a:prstGeom>
          <a:noFill/>
        </p:spPr>
        <p:txBody>
          <a:bodyPr wrap="square" rtlCol="0">
            <a:spAutoFit/>
          </a:bodyPr>
          <a:lstStyle/>
          <a:p>
            <a:pPr>
              <a:buFont typeface="Arial" pitchFamily="34" charset="0"/>
              <a:buChar char="•"/>
            </a:pPr>
            <a:r>
              <a:rPr lang="en-US" altLang="zh-CN" sz="2400" dirty="0" smtClean="0"/>
              <a:t> More </a:t>
            </a:r>
            <a:r>
              <a:rPr lang="en-US" altLang="zh-CN" sz="2400" smtClean="0"/>
              <a:t>than </a:t>
            </a:r>
            <a:r>
              <a:rPr lang="en-US" altLang="zh-CN" sz="2400" b="1" u="sng" smtClean="0"/>
              <a:t>6</a:t>
            </a:r>
            <a:r>
              <a:rPr lang="en-US" altLang="zh-CN" sz="2400" u="sng" smtClean="0"/>
              <a:t> </a:t>
            </a:r>
            <a:r>
              <a:rPr lang="en-US" altLang="zh-CN" sz="2400" b="1" u="sng" dirty="0" smtClean="0"/>
              <a:t>billion</a:t>
            </a:r>
            <a:r>
              <a:rPr lang="en-US" altLang="zh-CN" sz="2400" dirty="0" smtClean="0"/>
              <a:t> images</a:t>
            </a:r>
          </a:p>
        </p:txBody>
      </p:sp>
      <p:sp>
        <p:nvSpPr>
          <p:cNvPr id="23" name="TextBox 22"/>
          <p:cNvSpPr txBox="1"/>
          <p:nvPr/>
        </p:nvSpPr>
        <p:spPr>
          <a:xfrm>
            <a:off x="2889250" y="3981272"/>
            <a:ext cx="7016750" cy="1200328"/>
          </a:xfrm>
          <a:prstGeom prst="rect">
            <a:avLst/>
          </a:prstGeom>
          <a:noFill/>
        </p:spPr>
        <p:txBody>
          <a:bodyPr wrap="square" rtlCol="0">
            <a:spAutoFit/>
          </a:bodyPr>
          <a:lstStyle/>
          <a:p>
            <a:pPr>
              <a:buFont typeface="Arial" pitchFamily="34" charset="0"/>
              <a:buChar char="•"/>
            </a:pPr>
            <a:r>
              <a:rPr lang="en-US" altLang="zh-CN" sz="2400" dirty="0" smtClean="0"/>
              <a:t> 2009, </a:t>
            </a:r>
            <a:r>
              <a:rPr lang="en-US" altLang="zh-CN" sz="2400" b="1" u="sng" dirty="0" smtClean="0"/>
              <a:t>2 billion</a:t>
            </a:r>
            <a:r>
              <a:rPr lang="en-US" altLang="zh-CN" sz="2400" b="1" dirty="0" smtClean="0"/>
              <a:t> </a:t>
            </a:r>
            <a:r>
              <a:rPr lang="en-US" altLang="zh-CN" sz="2400" dirty="0" smtClean="0"/>
              <a:t>tweets per quarter</a:t>
            </a:r>
          </a:p>
          <a:p>
            <a:pPr>
              <a:buFont typeface="Arial" pitchFamily="34" charset="0"/>
              <a:buChar char="•"/>
            </a:pPr>
            <a:r>
              <a:rPr lang="en-US" altLang="zh-CN" sz="2400" dirty="0" smtClean="0"/>
              <a:t> 2010, </a:t>
            </a:r>
            <a:r>
              <a:rPr lang="en-US" altLang="zh-CN" sz="2400" b="1" u="sng" dirty="0" smtClean="0"/>
              <a:t>4 billion</a:t>
            </a:r>
            <a:r>
              <a:rPr lang="en-US" altLang="zh-CN" sz="2400" b="1" dirty="0" smtClean="0"/>
              <a:t> </a:t>
            </a:r>
            <a:r>
              <a:rPr lang="en-US" altLang="zh-CN" sz="2400" dirty="0" smtClean="0"/>
              <a:t>tweets per quarter</a:t>
            </a:r>
          </a:p>
          <a:p>
            <a:pPr>
              <a:buFont typeface="Arial" pitchFamily="34" charset="0"/>
              <a:buChar char="•"/>
            </a:pPr>
            <a:r>
              <a:rPr lang="en-US" altLang="zh-CN" sz="2400" dirty="0" smtClean="0"/>
              <a:t> 2011, </a:t>
            </a:r>
            <a:r>
              <a:rPr lang="en-US" altLang="zh-CN" sz="2400" b="1" u="sng" dirty="0" smtClean="0"/>
              <a:t>              </a:t>
            </a:r>
            <a:r>
              <a:rPr lang="en-US" altLang="zh-CN" sz="2400" b="1" dirty="0" smtClean="0"/>
              <a:t> </a:t>
            </a:r>
            <a:r>
              <a:rPr lang="en-US" altLang="zh-CN" sz="2400" dirty="0" smtClean="0"/>
              <a:t>tweets per quarter</a:t>
            </a:r>
          </a:p>
        </p:txBody>
      </p:sp>
      <p:pic>
        <p:nvPicPr>
          <p:cNvPr id="24" name="Picture 11"/>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908051" y="2296108"/>
            <a:ext cx="732000" cy="675692"/>
          </a:xfrm>
          <a:prstGeom prst="rect">
            <a:avLst/>
          </a:prstGeom>
          <a:noFill/>
          <a:ln w="9525">
            <a:noFill/>
            <a:miter lim="800000"/>
            <a:headEnd/>
            <a:tailEnd/>
          </a:ln>
        </p:spPr>
      </p:pic>
      <p:sp>
        <p:nvSpPr>
          <p:cNvPr id="25" name="TextBox 24"/>
          <p:cNvSpPr txBox="1"/>
          <p:nvPr/>
        </p:nvSpPr>
        <p:spPr>
          <a:xfrm>
            <a:off x="2889250" y="2438404"/>
            <a:ext cx="6604000" cy="461665"/>
          </a:xfrm>
          <a:prstGeom prst="rect">
            <a:avLst/>
          </a:prstGeom>
          <a:noFill/>
        </p:spPr>
        <p:txBody>
          <a:bodyPr wrap="square" rtlCol="0">
            <a:spAutoFit/>
          </a:bodyPr>
          <a:lstStyle/>
          <a:p>
            <a:pPr>
              <a:buFont typeface="Arial" pitchFamily="34" charset="0"/>
              <a:buChar char="•"/>
            </a:pPr>
            <a:r>
              <a:rPr lang="en-US" altLang="zh-CN" sz="2400" dirty="0" smtClean="0"/>
              <a:t> &gt;</a:t>
            </a:r>
            <a:r>
              <a:rPr lang="en-US" altLang="zh-CN" sz="2400" b="1" u="sng" dirty="0" smtClean="0"/>
              <a:t>780 million</a:t>
            </a:r>
            <a:r>
              <a:rPr lang="en-US" altLang="zh-CN" sz="2400" b="1" dirty="0" smtClean="0"/>
              <a:t> </a:t>
            </a:r>
            <a:r>
              <a:rPr lang="en-US" altLang="zh-CN" sz="2400" dirty="0" smtClean="0"/>
              <a:t>users</a:t>
            </a:r>
          </a:p>
        </p:txBody>
      </p:sp>
      <p:sp>
        <p:nvSpPr>
          <p:cNvPr id="26" name="TextBox 25"/>
          <p:cNvSpPr txBox="1"/>
          <p:nvPr/>
        </p:nvSpPr>
        <p:spPr>
          <a:xfrm>
            <a:off x="2889250" y="5874860"/>
            <a:ext cx="7016750" cy="461665"/>
          </a:xfrm>
          <a:prstGeom prst="rect">
            <a:avLst/>
          </a:prstGeom>
          <a:noFill/>
        </p:spPr>
        <p:txBody>
          <a:bodyPr wrap="square" rtlCol="0">
            <a:spAutoFit/>
          </a:bodyPr>
          <a:lstStyle/>
          <a:p>
            <a:pPr>
              <a:buFont typeface="Arial" pitchFamily="34" charset="0"/>
              <a:buChar char="•"/>
            </a:pPr>
            <a:r>
              <a:rPr lang="en-US" altLang="zh-CN" sz="2400" dirty="0" smtClean="0"/>
              <a:t> </a:t>
            </a:r>
            <a:r>
              <a:rPr lang="en-US" altLang="zh-CN" sz="2400" dirty="0" err="1" smtClean="0"/>
              <a:t>Pinterest</a:t>
            </a:r>
            <a:r>
              <a:rPr lang="en-US" altLang="zh-CN" sz="2400" dirty="0" smtClean="0"/>
              <a:t>, </a:t>
            </a:r>
            <a:r>
              <a:rPr lang="en-US" altLang="zh-CN" dirty="0" smtClean="0"/>
              <a:t>with a traffic higher than Twitter and Google</a:t>
            </a:r>
            <a:endParaRPr lang="en-US" altLang="zh-CN" sz="2400" dirty="0" smtClean="0"/>
          </a:p>
        </p:txBody>
      </p:sp>
      <p:pic>
        <p:nvPicPr>
          <p:cNvPr id="27" name="Picture 1" descr="C:\Users\ThinkPad\Desktop\无标题.pn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073150" y="5798655"/>
            <a:ext cx="742950" cy="678346"/>
          </a:xfrm>
          <a:prstGeom prst="rect">
            <a:avLst/>
          </a:prstGeom>
          <a:noFill/>
        </p:spPr>
      </p:pic>
      <p:sp>
        <p:nvSpPr>
          <p:cNvPr id="28" name="矩形 17"/>
          <p:cNvSpPr/>
          <p:nvPr/>
        </p:nvSpPr>
        <p:spPr>
          <a:xfrm>
            <a:off x="3752850" y="4778566"/>
            <a:ext cx="1733550" cy="30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200" b="1" dirty="0" smtClean="0">
                <a:solidFill>
                  <a:schemeClr val="tx1"/>
                </a:solidFill>
              </a:rPr>
              <a:t>25 billion</a:t>
            </a:r>
            <a:endParaRPr lang="zh-CN" altLang="en-US" sz="2200" b="1" dirty="0">
              <a:solidFill>
                <a:schemeClr val="tx1"/>
              </a:solidFill>
            </a:endParaRPr>
          </a:p>
        </p:txBody>
      </p:sp>
      <p:sp>
        <p:nvSpPr>
          <p:cNvPr id="29" name="TextBox 28"/>
          <p:cNvSpPr txBox="1"/>
          <p:nvPr/>
        </p:nvSpPr>
        <p:spPr>
          <a:xfrm>
            <a:off x="2889250" y="3200404"/>
            <a:ext cx="7016750" cy="461665"/>
          </a:xfrm>
          <a:prstGeom prst="rect">
            <a:avLst/>
          </a:prstGeom>
          <a:noFill/>
        </p:spPr>
        <p:txBody>
          <a:bodyPr wrap="square" rtlCol="0">
            <a:spAutoFit/>
          </a:bodyPr>
          <a:lstStyle/>
          <a:p>
            <a:pPr>
              <a:buFont typeface="Arial" pitchFamily="34" charset="0"/>
              <a:buChar char="•"/>
            </a:pPr>
            <a:r>
              <a:rPr lang="en-US" altLang="zh-CN" sz="2400" dirty="0" smtClean="0"/>
              <a:t> 2013, </a:t>
            </a:r>
            <a:r>
              <a:rPr lang="en-US" altLang="zh-CN" sz="2400" b="1" u="sng" dirty="0" smtClean="0"/>
              <a:t>                 </a:t>
            </a:r>
            <a:r>
              <a:rPr lang="en-US" altLang="zh-CN" sz="2400" b="1" dirty="0" smtClean="0"/>
              <a:t> </a:t>
            </a:r>
            <a:r>
              <a:rPr lang="en-US" altLang="zh-CN" sz="2400" dirty="0" smtClean="0"/>
              <a:t>users, 40</a:t>
            </a:r>
            <a:r>
              <a:rPr lang="en-US" altLang="zh-CN" sz="2000" dirty="0" smtClean="0"/>
              <a:t>% yearly increase</a:t>
            </a:r>
            <a:endParaRPr lang="en-US" altLang="zh-CN" sz="2400" dirty="0" smtClean="0"/>
          </a:p>
        </p:txBody>
      </p:sp>
      <p:sp>
        <p:nvSpPr>
          <p:cNvPr id="30" name="矩形 22"/>
          <p:cNvSpPr/>
          <p:nvPr/>
        </p:nvSpPr>
        <p:spPr>
          <a:xfrm>
            <a:off x="3810000" y="3268916"/>
            <a:ext cx="1816100" cy="30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200" b="1" dirty="0" smtClean="0">
                <a:solidFill>
                  <a:schemeClr val="tx1"/>
                </a:solidFill>
              </a:rPr>
              <a:t>400 million</a:t>
            </a:r>
            <a:endParaRPr lang="zh-CN" altLang="en-US" sz="2200" dirty="0">
              <a:solidFill>
                <a:schemeClr val="tx1"/>
              </a:solidFill>
            </a:endParaRPr>
          </a:p>
        </p:txBody>
      </p:sp>
      <p:pic>
        <p:nvPicPr>
          <p:cNvPr id="31" name="Picture 2"/>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495300" y="3124204"/>
            <a:ext cx="1733550" cy="534543"/>
          </a:xfrm>
          <a:prstGeom prst="rect">
            <a:avLst/>
          </a:prstGeom>
          <a:noFill/>
          <a:ln w="9525">
            <a:noFill/>
            <a:miter lim="800000"/>
            <a:headEnd/>
            <a:tailEnd/>
          </a:ln>
        </p:spPr>
      </p:pic>
    </p:spTree>
    <p:extLst>
      <p:ext uri="{BB962C8B-B14F-4D97-AF65-F5344CB8AC3E}">
        <p14:creationId xmlns:p14="http://schemas.microsoft.com/office/powerpoint/2010/main" val="405887351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p:txBody>
          <a:bodyPr/>
          <a:lstStyle/>
          <a:p>
            <a:r>
              <a:rPr lang="en-US" dirty="0">
                <a:latin typeface="Arial" charset="0"/>
                <a:ea typeface="宋体" charset="0"/>
              </a:rPr>
              <a:t>Knowledge </a:t>
            </a:r>
            <a:r>
              <a:rPr lang="en-US" dirty="0" smtClean="0">
                <a:latin typeface="Arial" charset="0"/>
                <a:ea typeface="宋体" charset="0"/>
              </a:rPr>
              <a:t>Search Outline</a:t>
            </a:r>
            <a:endParaRPr lang="en-US" dirty="0">
              <a:latin typeface="Arial" charset="0"/>
              <a:ea typeface="宋体" charset="0"/>
            </a:endParaRPr>
          </a:p>
        </p:txBody>
      </p:sp>
      <p:sp>
        <p:nvSpPr>
          <p:cNvPr id="40963" name="Content Placeholder 2"/>
          <p:cNvSpPr>
            <a:spLocks noGrp="1"/>
          </p:cNvSpPr>
          <p:nvPr>
            <p:ph idx="1"/>
          </p:nvPr>
        </p:nvSpPr>
        <p:spPr>
          <a:xfrm>
            <a:off x="936625" y="1530350"/>
            <a:ext cx="8553450" cy="4595813"/>
          </a:xfrm>
        </p:spPr>
        <p:txBody>
          <a:bodyPr/>
          <a:lstStyle/>
          <a:p>
            <a:pPr>
              <a:lnSpc>
                <a:spcPct val="150000"/>
              </a:lnSpc>
              <a:spcBef>
                <a:spcPts val="1800"/>
              </a:spcBef>
            </a:pPr>
            <a:r>
              <a:rPr lang="en-US" dirty="0" smtClean="0">
                <a:solidFill>
                  <a:srgbClr val="FF0000"/>
                </a:solidFill>
                <a:latin typeface="Arial" charset="0"/>
                <a:ea typeface="宋体" charset="0"/>
              </a:rPr>
              <a:t>Topic Modeling</a:t>
            </a:r>
            <a:endParaRPr lang="en-US" dirty="0">
              <a:solidFill>
                <a:srgbClr val="FF0000"/>
              </a:solidFill>
              <a:latin typeface="Arial" charset="0"/>
              <a:ea typeface="宋体" charset="0"/>
            </a:endParaRPr>
          </a:p>
          <a:p>
            <a:pPr>
              <a:lnSpc>
                <a:spcPct val="150000"/>
              </a:lnSpc>
              <a:spcBef>
                <a:spcPts val="1800"/>
              </a:spcBef>
            </a:pPr>
            <a:r>
              <a:rPr lang="en-US" dirty="0" smtClean="0">
                <a:solidFill>
                  <a:srgbClr val="FF0000"/>
                </a:solidFill>
                <a:latin typeface="Arial" charset="0"/>
                <a:ea typeface="宋体" charset="0"/>
              </a:rPr>
              <a:t>Expertise Search</a:t>
            </a:r>
            <a:endParaRPr lang="en-US" dirty="0">
              <a:solidFill>
                <a:srgbClr val="FF0000"/>
              </a:solidFill>
              <a:latin typeface="Arial" charset="0"/>
              <a:ea typeface="宋体" charset="0"/>
            </a:endParaRPr>
          </a:p>
          <a:p>
            <a:pPr>
              <a:lnSpc>
                <a:spcPct val="150000"/>
              </a:lnSpc>
              <a:spcBef>
                <a:spcPts val="1800"/>
              </a:spcBef>
            </a:pPr>
            <a:r>
              <a:rPr lang="en-US" dirty="0" smtClean="0">
                <a:latin typeface="Arial" charset="0"/>
                <a:ea typeface="宋体" charset="0"/>
              </a:rPr>
              <a:t>Cross-domain Search</a:t>
            </a:r>
          </a:p>
          <a:p>
            <a:pPr>
              <a:lnSpc>
                <a:spcPct val="150000"/>
              </a:lnSpc>
              <a:spcBef>
                <a:spcPts val="1800"/>
              </a:spcBef>
            </a:pPr>
            <a:r>
              <a:rPr lang="en-US" dirty="0" smtClean="0">
                <a:latin typeface="Arial" charset="0"/>
                <a:ea typeface="宋体" charset="0"/>
              </a:rPr>
              <a:t>Topic </a:t>
            </a:r>
            <a:r>
              <a:rPr lang="en-US" dirty="0">
                <a:latin typeface="Arial" charset="0"/>
                <a:ea typeface="宋体" charset="0"/>
              </a:rPr>
              <a:t>T</a:t>
            </a:r>
            <a:r>
              <a:rPr lang="en-US" dirty="0" smtClean="0">
                <a:latin typeface="Arial" charset="0"/>
                <a:ea typeface="宋体" charset="0"/>
              </a:rPr>
              <a:t>rend Analysis</a:t>
            </a:r>
            <a:endParaRPr lang="en-US" dirty="0">
              <a:latin typeface="Arial" charset="0"/>
              <a:ea typeface="宋体" charset="0"/>
            </a:endParaRPr>
          </a:p>
          <a:p>
            <a:pPr>
              <a:lnSpc>
                <a:spcPct val="150000"/>
              </a:lnSpc>
              <a:spcBef>
                <a:spcPts val="1800"/>
              </a:spcBef>
            </a:pPr>
            <a:endParaRPr lang="en-US" dirty="0">
              <a:latin typeface="Arial" charset="0"/>
              <a:ea typeface="宋体" charset="0"/>
            </a:endParaRPr>
          </a:p>
        </p:txBody>
      </p:sp>
    </p:spTree>
    <p:extLst>
      <p:ext uri="{BB962C8B-B14F-4D97-AF65-F5344CB8AC3E}">
        <p14:creationId xmlns:p14="http://schemas.microsoft.com/office/powerpoint/2010/main" val="398427600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3" name="Rectangle 2"/>
          <p:cNvSpPr>
            <a:spLocks noGrp="1" noChangeArrowheads="1"/>
          </p:cNvSpPr>
          <p:nvPr>
            <p:ph type="title" sz="quarter"/>
          </p:nvPr>
        </p:nvSpPr>
        <p:spPr>
          <a:xfrm>
            <a:off x="271464" y="188913"/>
            <a:ext cx="9363075" cy="792162"/>
          </a:xfrm>
        </p:spPr>
        <p:txBody>
          <a:bodyPr/>
          <a:lstStyle/>
          <a:p>
            <a:pPr eaLnBrk="1" hangingPunct="1"/>
            <a:r>
              <a:rPr lang="en-US" altLang="zh-CN" sz="2800" dirty="0" smtClean="0"/>
              <a:t>The Academic Network</a:t>
            </a:r>
          </a:p>
        </p:txBody>
      </p:sp>
      <p:graphicFrame>
        <p:nvGraphicFramePr>
          <p:cNvPr id="2" name="Object 5"/>
          <p:cNvGraphicFramePr>
            <a:graphicFrameLocks noChangeAspect="1"/>
          </p:cNvGraphicFramePr>
          <p:nvPr/>
        </p:nvGraphicFramePr>
        <p:xfrm>
          <a:off x="206310" y="800064"/>
          <a:ext cx="5649856" cy="4162482"/>
        </p:xfrm>
        <a:graphic>
          <a:graphicData uri="http://schemas.openxmlformats.org/presentationml/2006/ole">
            <mc:AlternateContent xmlns:mc="http://schemas.openxmlformats.org/markup-compatibility/2006">
              <mc:Choice xmlns:v="urn:schemas-microsoft-com:vml" Requires="v">
                <p:oleObj spid="_x0000_s351469" name="Visio" r:id="rId4" imgW="4051320" imgH="2984927" progId="Visio.Drawing.11">
                  <p:embed/>
                </p:oleObj>
              </mc:Choice>
              <mc:Fallback>
                <p:oleObj name="Visio" r:id="rId4" imgW="4051320" imgH="2984927" progId="Visio.Drawing.1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6310" y="800064"/>
                        <a:ext cx="5649856" cy="4162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7" name="Text Box 6"/>
          <p:cNvSpPr txBox="1">
            <a:spLocks noChangeArrowheads="1"/>
          </p:cNvSpPr>
          <p:nvPr/>
        </p:nvSpPr>
        <p:spPr bwMode="auto">
          <a:xfrm>
            <a:off x="6011877" y="1530324"/>
            <a:ext cx="3706816" cy="4708981"/>
          </a:xfrm>
          <a:prstGeom prst="rect">
            <a:avLst/>
          </a:prstGeom>
          <a:noFill/>
          <a:ln w="9525">
            <a:noFill/>
            <a:miter lim="800000"/>
            <a:headEnd/>
            <a:tailEnd/>
          </a:ln>
          <a:effectLst/>
        </p:spPr>
        <p:txBody>
          <a:bodyPr wrap="square">
            <a:spAutoFit/>
          </a:bodyPr>
          <a:lstStyle/>
          <a:p>
            <a:pPr>
              <a:spcBef>
                <a:spcPct val="50000"/>
              </a:spcBef>
            </a:pPr>
            <a:r>
              <a:rPr lang="en-US" altLang="zh-CN" dirty="0">
                <a:ea typeface="华文行楷" pitchFamily="2" charset="-122"/>
              </a:rPr>
              <a:t>In Academic Research Network</a:t>
            </a:r>
          </a:p>
          <a:p>
            <a:pPr>
              <a:spcBef>
                <a:spcPct val="50000"/>
              </a:spcBef>
            </a:pPr>
            <a:r>
              <a:rPr lang="en-US" altLang="zh-CN" b="1" dirty="0" smtClean="0">
                <a:solidFill>
                  <a:srgbClr val="0070C0"/>
                </a:solidFill>
                <a:ea typeface="华文行楷" pitchFamily="2" charset="-122"/>
              </a:rPr>
              <a:t>Heterogeneous objects</a:t>
            </a:r>
            <a:r>
              <a:rPr lang="en-US" altLang="zh-CN" b="1" dirty="0">
                <a:solidFill>
                  <a:srgbClr val="0070C0"/>
                </a:solidFill>
                <a:ea typeface="华文行楷" pitchFamily="2" charset="-122"/>
              </a:rPr>
              <a:t>:</a:t>
            </a:r>
            <a:endParaRPr lang="en-US" altLang="zh-CN" b="1" dirty="0">
              <a:solidFill>
                <a:srgbClr val="0070C0"/>
              </a:solidFill>
              <a:ea typeface="华文行楷" pitchFamily="2" charset="-122"/>
              <a:sym typeface="Wingdings" pitchFamily="2" charset="2"/>
            </a:endParaRPr>
          </a:p>
          <a:p>
            <a:pPr>
              <a:spcBef>
                <a:spcPct val="50000"/>
              </a:spcBef>
            </a:pPr>
            <a:r>
              <a:rPr lang="en-US" altLang="zh-CN" dirty="0">
                <a:ea typeface="华文行楷" pitchFamily="2" charset="-122"/>
                <a:sym typeface="Wingdings" pitchFamily="2" charset="2"/>
              </a:rPr>
              <a:t>Paper, Person, Conf./Journal</a:t>
            </a:r>
          </a:p>
          <a:p>
            <a:pPr>
              <a:spcBef>
                <a:spcPct val="50000"/>
              </a:spcBef>
            </a:pPr>
            <a:r>
              <a:rPr lang="en-US" altLang="zh-CN" b="1" dirty="0" smtClean="0">
                <a:solidFill>
                  <a:srgbClr val="0070C0"/>
                </a:solidFill>
                <a:ea typeface="华文行楷" pitchFamily="2" charset="-122"/>
                <a:sym typeface="Wingdings" pitchFamily="2" charset="2"/>
              </a:rPr>
              <a:t>Relationships</a:t>
            </a:r>
            <a:r>
              <a:rPr lang="en-US" altLang="zh-CN" b="1" dirty="0">
                <a:solidFill>
                  <a:srgbClr val="0070C0"/>
                </a:solidFill>
                <a:ea typeface="华文行楷" pitchFamily="2" charset="-122"/>
                <a:sym typeface="Wingdings" pitchFamily="2" charset="2"/>
              </a:rPr>
              <a:t>:</a:t>
            </a:r>
            <a:endParaRPr lang="en-US" altLang="zh-CN" b="1" dirty="0">
              <a:solidFill>
                <a:srgbClr val="0070C0"/>
              </a:solidFill>
              <a:ea typeface="华文行楷" pitchFamily="2" charset="-122"/>
            </a:endParaRPr>
          </a:p>
          <a:p>
            <a:pPr>
              <a:spcBef>
                <a:spcPct val="50000"/>
              </a:spcBef>
              <a:buFontTx/>
              <a:buChar char="•"/>
            </a:pPr>
            <a:r>
              <a:rPr lang="en-US" altLang="zh-CN" dirty="0">
                <a:ea typeface="华文行楷" pitchFamily="2" charset="-122"/>
              </a:rPr>
              <a:t>Conf./Journal </a:t>
            </a:r>
            <a:r>
              <a:rPr lang="en-US" altLang="zh-CN" i="1" dirty="0">
                <a:solidFill>
                  <a:srgbClr val="0070C0"/>
                </a:solidFill>
                <a:ea typeface="华文行楷" pitchFamily="2" charset="-122"/>
              </a:rPr>
              <a:t>publish</a:t>
            </a:r>
            <a:r>
              <a:rPr lang="en-US" altLang="zh-CN" dirty="0">
                <a:ea typeface="华文行楷" pitchFamily="2" charset="-122"/>
              </a:rPr>
              <a:t> paper</a:t>
            </a:r>
          </a:p>
          <a:p>
            <a:pPr>
              <a:spcBef>
                <a:spcPct val="50000"/>
              </a:spcBef>
              <a:buFontTx/>
              <a:buChar char="•"/>
            </a:pPr>
            <a:r>
              <a:rPr lang="en-US" altLang="zh-CN" dirty="0">
                <a:ea typeface="华文行楷" pitchFamily="2" charset="-122"/>
              </a:rPr>
              <a:t>Paper </a:t>
            </a:r>
            <a:r>
              <a:rPr lang="en-US" altLang="zh-CN" i="1" dirty="0">
                <a:solidFill>
                  <a:srgbClr val="0070C0"/>
                </a:solidFill>
                <a:ea typeface="华文行楷" pitchFamily="2" charset="-122"/>
              </a:rPr>
              <a:t>cite</a:t>
            </a:r>
            <a:r>
              <a:rPr lang="en-US" altLang="zh-CN" dirty="0">
                <a:ea typeface="华文行楷" pitchFamily="2" charset="-122"/>
              </a:rPr>
              <a:t> paper</a:t>
            </a:r>
          </a:p>
          <a:p>
            <a:pPr>
              <a:spcBef>
                <a:spcPct val="50000"/>
              </a:spcBef>
              <a:buFontTx/>
              <a:buChar char="•"/>
            </a:pPr>
            <a:r>
              <a:rPr lang="en-US" altLang="zh-CN" dirty="0">
                <a:ea typeface="华文行楷" pitchFamily="2" charset="-122"/>
              </a:rPr>
              <a:t>Person </a:t>
            </a:r>
            <a:r>
              <a:rPr lang="en-US" altLang="zh-CN" i="1" dirty="0">
                <a:solidFill>
                  <a:srgbClr val="0070C0"/>
                </a:solidFill>
                <a:ea typeface="华文行楷" pitchFamily="2" charset="-122"/>
              </a:rPr>
              <a:t>write</a:t>
            </a:r>
            <a:r>
              <a:rPr lang="en-US" altLang="zh-CN" dirty="0">
                <a:ea typeface="华文行楷" pitchFamily="2" charset="-122"/>
              </a:rPr>
              <a:t> paper</a:t>
            </a:r>
          </a:p>
          <a:p>
            <a:pPr>
              <a:spcBef>
                <a:spcPct val="50000"/>
              </a:spcBef>
              <a:buFontTx/>
              <a:buChar char="•"/>
            </a:pPr>
            <a:r>
              <a:rPr lang="en-US" altLang="zh-CN" dirty="0">
                <a:ea typeface="华文行楷" pitchFamily="2" charset="-122"/>
              </a:rPr>
              <a:t>Person is </a:t>
            </a:r>
            <a:r>
              <a:rPr lang="en-US" altLang="zh-CN" i="1" dirty="0">
                <a:solidFill>
                  <a:srgbClr val="0070C0"/>
                </a:solidFill>
                <a:ea typeface="华文行楷" pitchFamily="2" charset="-122"/>
              </a:rPr>
              <a:t>PC member</a:t>
            </a:r>
            <a:r>
              <a:rPr lang="en-US" altLang="zh-CN" dirty="0">
                <a:solidFill>
                  <a:srgbClr val="0070C0"/>
                </a:solidFill>
                <a:ea typeface="华文行楷" pitchFamily="2" charset="-122"/>
              </a:rPr>
              <a:t> </a:t>
            </a:r>
            <a:r>
              <a:rPr lang="en-US" altLang="zh-CN" dirty="0">
                <a:ea typeface="华文行楷" pitchFamily="2" charset="-122"/>
              </a:rPr>
              <a:t>of Conf./Journal</a:t>
            </a:r>
          </a:p>
          <a:p>
            <a:pPr>
              <a:spcBef>
                <a:spcPct val="50000"/>
              </a:spcBef>
              <a:buFontTx/>
              <a:buChar char="•"/>
            </a:pPr>
            <a:r>
              <a:rPr lang="en-US" altLang="zh-CN" dirty="0">
                <a:ea typeface="华文行楷" pitchFamily="2" charset="-122"/>
              </a:rPr>
              <a:t>Person is </a:t>
            </a:r>
            <a:r>
              <a:rPr lang="en-US" altLang="zh-CN" i="1" dirty="0">
                <a:solidFill>
                  <a:srgbClr val="0070C0"/>
                </a:solidFill>
                <a:ea typeface="华文行楷" pitchFamily="2" charset="-122"/>
              </a:rPr>
              <a:t>coauthor</a:t>
            </a:r>
            <a:r>
              <a:rPr lang="en-US" altLang="zh-CN" dirty="0">
                <a:ea typeface="华文行楷" pitchFamily="2" charset="-122"/>
              </a:rPr>
              <a:t> of person</a:t>
            </a:r>
          </a:p>
        </p:txBody>
      </p:sp>
      <p:sp>
        <p:nvSpPr>
          <p:cNvPr id="18" name="Text Box 8"/>
          <p:cNvSpPr txBox="1">
            <a:spLocks noChangeArrowheads="1"/>
          </p:cNvSpPr>
          <p:nvPr/>
        </p:nvSpPr>
        <p:spPr bwMode="auto">
          <a:xfrm>
            <a:off x="6011877" y="2751133"/>
            <a:ext cx="3651300" cy="400110"/>
          </a:xfrm>
          <a:prstGeom prst="rect">
            <a:avLst/>
          </a:prstGeom>
          <a:noFill/>
          <a:ln w="19050">
            <a:solidFill>
              <a:srgbClr val="FF0000"/>
            </a:solidFill>
            <a:miter lim="800000"/>
            <a:headEnd/>
            <a:tailEnd/>
          </a:ln>
          <a:effectLst/>
        </p:spPr>
        <p:txBody>
          <a:bodyPr wrap="square">
            <a:spAutoFit/>
          </a:bodyPr>
          <a:lstStyle/>
          <a:p>
            <a:pPr>
              <a:spcBef>
                <a:spcPct val="50000"/>
              </a:spcBef>
            </a:pPr>
            <a:endParaRPr lang="zh-CN" altLang="zh-CN"/>
          </a:p>
        </p:txBody>
      </p:sp>
      <p:sp>
        <p:nvSpPr>
          <p:cNvPr id="19" name="Rectangle 10"/>
          <p:cNvSpPr>
            <a:spLocks noChangeArrowheads="1"/>
          </p:cNvSpPr>
          <p:nvPr/>
        </p:nvSpPr>
        <p:spPr bwMode="auto">
          <a:xfrm>
            <a:off x="6011877" y="3608421"/>
            <a:ext cx="3614788" cy="2851158"/>
          </a:xfrm>
          <a:prstGeom prst="rect">
            <a:avLst/>
          </a:prstGeom>
          <a:noFill/>
          <a:ln w="19050">
            <a:solidFill>
              <a:srgbClr val="FF0000"/>
            </a:solidFill>
            <a:miter lim="800000"/>
            <a:headEnd/>
            <a:tailEnd/>
          </a:ln>
          <a:effectLst/>
        </p:spPr>
        <p:txBody>
          <a:bodyPr wrap="none" anchor="ctr"/>
          <a:lstStyle/>
          <a:p>
            <a:endParaRPr lang="zh-CN" altLang="en-US"/>
          </a:p>
        </p:txBody>
      </p:sp>
      <p:sp>
        <p:nvSpPr>
          <p:cNvPr id="20" name="Text Box 11"/>
          <p:cNvSpPr txBox="1">
            <a:spLocks noChangeArrowheads="1"/>
          </p:cNvSpPr>
          <p:nvPr/>
        </p:nvSpPr>
        <p:spPr bwMode="auto">
          <a:xfrm>
            <a:off x="388875" y="4926033"/>
            <a:ext cx="5294384" cy="1631216"/>
          </a:xfrm>
          <a:prstGeom prst="rect">
            <a:avLst/>
          </a:prstGeom>
          <a:noFill/>
          <a:ln w="9525">
            <a:noFill/>
            <a:miter lim="800000"/>
            <a:headEnd/>
            <a:tailEnd/>
          </a:ln>
          <a:effectLst/>
        </p:spPr>
        <p:txBody>
          <a:bodyPr wrap="square">
            <a:spAutoFit/>
          </a:bodyPr>
          <a:lstStyle/>
          <a:p>
            <a:r>
              <a:rPr lang="en-US" altLang="zh-CN" b="1" dirty="0" smtClean="0">
                <a:solidFill>
                  <a:srgbClr val="FF0000"/>
                </a:solidFill>
              </a:rPr>
              <a:t>- How </a:t>
            </a:r>
            <a:r>
              <a:rPr lang="en-US" altLang="zh-CN" b="1" dirty="0">
                <a:solidFill>
                  <a:srgbClr val="FF0000"/>
                </a:solidFill>
              </a:rPr>
              <a:t>to design a unified model to </a:t>
            </a:r>
            <a:r>
              <a:rPr lang="en-US" altLang="zh-CN" b="1" dirty="0" smtClean="0">
                <a:solidFill>
                  <a:srgbClr val="FF0000"/>
                </a:solidFill>
              </a:rPr>
              <a:t>model relationships between the heterogeneous data?</a:t>
            </a:r>
          </a:p>
          <a:p>
            <a:r>
              <a:rPr lang="en-US" altLang="zh-CN" b="1" dirty="0" smtClean="0">
                <a:solidFill>
                  <a:srgbClr val="FF0000"/>
                </a:solidFill>
              </a:rPr>
              <a:t>- How to accurately search expertise person/paper/conference?</a:t>
            </a:r>
          </a:p>
        </p:txBody>
      </p:sp>
    </p:spTree>
    <p:extLst>
      <p:ext uri="{BB962C8B-B14F-4D97-AF65-F5344CB8AC3E}">
        <p14:creationId xmlns:p14="http://schemas.microsoft.com/office/powerpoint/2010/main" val="335979542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blinds(horizontal)">
                                      <p:cBhvr>
                                        <p:cTn id="1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标题 1"/>
          <p:cNvSpPr>
            <a:spLocks noGrp="1"/>
          </p:cNvSpPr>
          <p:nvPr>
            <p:ph type="title"/>
          </p:nvPr>
        </p:nvSpPr>
        <p:spPr/>
        <p:txBody>
          <a:bodyPr/>
          <a:lstStyle/>
          <a:p>
            <a:r>
              <a:rPr lang="en-US" altLang="zh-CN" sz="3600" dirty="0" smtClean="0"/>
              <a:t>Language Model for Expertise Search</a:t>
            </a:r>
            <a:endParaRPr lang="zh-CN" altLang="en-US" sz="3600" dirty="0" smtClean="0"/>
          </a:p>
        </p:txBody>
      </p:sp>
      <p:sp>
        <p:nvSpPr>
          <p:cNvPr id="34819" name="内容占位符 7"/>
          <p:cNvSpPr>
            <a:spLocks noGrp="1"/>
          </p:cNvSpPr>
          <p:nvPr>
            <p:ph idx="1"/>
          </p:nvPr>
        </p:nvSpPr>
        <p:spPr/>
        <p:txBody>
          <a:bodyPr/>
          <a:lstStyle/>
          <a:p>
            <a:endParaRPr lang="zh-CN" altLang="en-US" smtClean="0"/>
          </a:p>
        </p:txBody>
      </p:sp>
      <p:pic>
        <p:nvPicPr>
          <p:cNvPr id="34820" name="Picture 2"/>
          <p:cNvPicPr>
            <a:picLocks noChangeAspect="1" noChangeArrowheads="1"/>
          </p:cNvPicPr>
          <p:nvPr/>
        </p:nvPicPr>
        <p:blipFill>
          <a:blip r:embed="rId3"/>
          <a:srcRect/>
          <a:stretch>
            <a:fillRect/>
          </a:stretch>
        </p:blipFill>
        <p:spPr bwMode="auto">
          <a:xfrm>
            <a:off x="681038" y="1201738"/>
            <a:ext cx="8507412" cy="4724400"/>
          </a:xfrm>
          <a:prstGeom prst="rect">
            <a:avLst/>
          </a:prstGeom>
          <a:noFill/>
          <a:ln w="9525">
            <a:noFill/>
            <a:miter lim="800000"/>
            <a:headEnd/>
            <a:tailEnd/>
          </a:ln>
        </p:spPr>
      </p:pic>
    </p:spTree>
    <p:extLst>
      <p:ext uri="{BB962C8B-B14F-4D97-AF65-F5344CB8AC3E}">
        <p14:creationId xmlns:p14="http://schemas.microsoft.com/office/powerpoint/2010/main" val="382494047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标题 1"/>
          <p:cNvSpPr>
            <a:spLocks noGrp="1"/>
          </p:cNvSpPr>
          <p:nvPr>
            <p:ph type="title"/>
          </p:nvPr>
        </p:nvSpPr>
        <p:spPr/>
        <p:txBody>
          <a:bodyPr/>
          <a:lstStyle/>
          <a:p>
            <a:r>
              <a:rPr lang="en-US" altLang="zh-CN" sz="3600" dirty="0" err="1" smtClean="0"/>
              <a:t>pLSA</a:t>
            </a:r>
            <a:r>
              <a:rPr lang="en-US" altLang="zh-CN" sz="3600" dirty="0" smtClean="0"/>
              <a:t> Model for Expertise Search</a:t>
            </a:r>
            <a:r>
              <a:rPr lang="en-US" altLang="zh-CN" sz="3600" baseline="30000" dirty="0" smtClean="0"/>
              <a:t>[1]</a:t>
            </a:r>
            <a:endParaRPr lang="zh-CN" altLang="en-US" sz="3600" baseline="30000" dirty="0" smtClean="0"/>
          </a:p>
        </p:txBody>
      </p:sp>
      <p:sp>
        <p:nvSpPr>
          <p:cNvPr id="35843" name="内容占位符 2"/>
          <p:cNvSpPr>
            <a:spLocks noGrp="1"/>
          </p:cNvSpPr>
          <p:nvPr>
            <p:ph idx="1"/>
          </p:nvPr>
        </p:nvSpPr>
        <p:spPr/>
        <p:txBody>
          <a:bodyPr/>
          <a:lstStyle/>
          <a:p>
            <a:endParaRPr lang="zh-CN" altLang="en-US" smtClean="0"/>
          </a:p>
        </p:txBody>
      </p:sp>
      <p:pic>
        <p:nvPicPr>
          <p:cNvPr id="35844"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557338" y="1128713"/>
            <a:ext cx="6462712" cy="5160962"/>
          </a:xfrm>
          <a:prstGeom prst="rect">
            <a:avLst/>
          </a:prstGeom>
          <a:noFill/>
          <a:ln w="9525">
            <a:noFill/>
            <a:miter lim="800000"/>
            <a:headEnd/>
            <a:tailEnd/>
          </a:ln>
        </p:spPr>
      </p:pic>
      <p:sp>
        <p:nvSpPr>
          <p:cNvPr id="5" name="矩形 2"/>
          <p:cNvSpPr>
            <a:spLocks noChangeArrowheads="1"/>
          </p:cNvSpPr>
          <p:nvPr/>
        </p:nvSpPr>
        <p:spPr bwMode="auto">
          <a:xfrm>
            <a:off x="0" y="6489339"/>
            <a:ext cx="9906000" cy="368661"/>
          </a:xfrm>
          <a:prstGeom prst="rect">
            <a:avLst/>
          </a:prstGeom>
          <a:solidFill>
            <a:schemeClr val="bg1"/>
          </a:solidFill>
          <a:ln w="9525">
            <a:noFill/>
            <a:miter lim="800000"/>
            <a:headEnd/>
            <a:tailEnd/>
          </a:ln>
        </p:spPr>
        <p:txBody>
          <a:bodyPr wrap="square">
            <a:noAutofit/>
          </a:bodyPr>
          <a:lstStyle/>
          <a:p>
            <a:r>
              <a:rPr lang="en-US" altLang="zh-CN" sz="1200" dirty="0"/>
              <a:t>[1] </a:t>
            </a:r>
            <a:r>
              <a:rPr lang="en-US" altLang="zh-CN" sz="1200" dirty="0" smtClean="0"/>
              <a:t>J. </a:t>
            </a:r>
            <a:r>
              <a:rPr lang="en-US" altLang="zh-CN" sz="1200" dirty="0"/>
              <a:t>Zhang, </a:t>
            </a:r>
            <a:r>
              <a:rPr lang="en-US" altLang="zh-CN" sz="1200" dirty="0" smtClean="0"/>
              <a:t>J. </a:t>
            </a:r>
            <a:r>
              <a:rPr lang="en-US" altLang="zh-CN" sz="1200" dirty="0"/>
              <a:t>Tang, and </a:t>
            </a:r>
            <a:r>
              <a:rPr lang="en-US" altLang="zh-CN" sz="1200" dirty="0" smtClean="0"/>
              <a:t>J. </a:t>
            </a:r>
            <a:r>
              <a:rPr lang="en-US" altLang="zh-CN" sz="1200" dirty="0"/>
              <a:t>Li. Expert Finding in a Social Network. </a:t>
            </a:r>
            <a:r>
              <a:rPr lang="en-US" altLang="zh-CN" sz="1200" dirty="0" smtClean="0"/>
              <a:t>DASFAA’07. </a:t>
            </a:r>
            <a:r>
              <a:rPr lang="en-US" altLang="zh-CN" sz="1200" dirty="0"/>
              <a:t>pp. 1066-1069.</a:t>
            </a:r>
            <a:endParaRPr lang="zh-CN" altLang="en-US" sz="1200" dirty="0"/>
          </a:p>
        </p:txBody>
      </p:sp>
    </p:spTree>
    <p:extLst>
      <p:ext uri="{BB962C8B-B14F-4D97-AF65-F5344CB8AC3E}">
        <p14:creationId xmlns:p14="http://schemas.microsoft.com/office/powerpoint/2010/main" val="182802989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1"/>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169024" y="3356992"/>
            <a:ext cx="3456384" cy="3456384"/>
          </a:xfrm>
          <a:prstGeom prst="rect">
            <a:avLst/>
          </a:prstGeom>
          <a:noFill/>
          <a:ln w="9525">
            <a:solidFill>
              <a:schemeClr val="tx1"/>
            </a:solidFill>
            <a:miter lim="800000"/>
            <a:headEnd/>
            <a:tailEnd/>
          </a:ln>
        </p:spPr>
      </p:pic>
      <p:sp>
        <p:nvSpPr>
          <p:cNvPr id="13" name="矩形 12"/>
          <p:cNvSpPr/>
          <p:nvPr/>
        </p:nvSpPr>
        <p:spPr>
          <a:xfrm>
            <a:off x="2981298" y="1639863"/>
            <a:ext cx="1898676" cy="1570059"/>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标题 1"/>
          <p:cNvSpPr>
            <a:spLocks noGrp="1"/>
          </p:cNvSpPr>
          <p:nvPr>
            <p:ph type="title"/>
          </p:nvPr>
        </p:nvSpPr>
        <p:spPr>
          <a:xfrm>
            <a:off x="0" y="188913"/>
            <a:ext cx="9590151" cy="792162"/>
          </a:xfrm>
        </p:spPr>
        <p:txBody>
          <a:bodyPr/>
          <a:lstStyle/>
          <a:p>
            <a:r>
              <a:rPr lang="en-US" altLang="zh-CN" sz="3600" dirty="0" smtClean="0"/>
              <a:t>Topic-based Heterogeneous Ranking</a:t>
            </a:r>
            <a:endParaRPr lang="zh-CN" altLang="en-US" dirty="0"/>
          </a:p>
        </p:txBody>
      </p:sp>
      <p:graphicFrame>
        <p:nvGraphicFramePr>
          <p:cNvPr id="4" name="Object 10"/>
          <p:cNvGraphicFramePr>
            <a:graphicFrameLocks noChangeAspect="1"/>
          </p:cNvGraphicFramePr>
          <p:nvPr/>
        </p:nvGraphicFramePr>
        <p:xfrm>
          <a:off x="315849" y="1785915"/>
          <a:ext cx="1606572" cy="1022645"/>
        </p:xfrm>
        <a:graphic>
          <a:graphicData uri="http://schemas.openxmlformats.org/presentationml/2006/ole">
            <mc:AlternateContent xmlns:mc="http://schemas.openxmlformats.org/markup-compatibility/2006">
              <mc:Choice xmlns:v="urn:schemas-microsoft-com:vml" Requires="v">
                <p:oleObj spid="_x0000_s411841" name="CorelDRAW" r:id="rId6" imgW="2099880" imgH="1450080" progId="">
                  <p:embed/>
                </p:oleObj>
              </mc:Choice>
              <mc:Fallback>
                <p:oleObj name="CorelDRAW" r:id="rId6" imgW="2099880" imgH="1450080"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5849" y="1785915"/>
                        <a:ext cx="1606572" cy="10226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8" name="右箭头 7"/>
          <p:cNvSpPr/>
          <p:nvPr/>
        </p:nvSpPr>
        <p:spPr>
          <a:xfrm>
            <a:off x="2214525" y="2297097"/>
            <a:ext cx="527083" cy="223233"/>
          </a:xfrm>
          <a:prstGeom prst="rightArrow">
            <a:avLst/>
          </a:prstGeom>
          <a:solidFill>
            <a:srgbClr val="FFCC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Text Box 10"/>
          <p:cNvSpPr txBox="1">
            <a:spLocks noChangeArrowheads="1"/>
          </p:cNvSpPr>
          <p:nvPr/>
        </p:nvSpPr>
        <p:spPr bwMode="auto">
          <a:xfrm>
            <a:off x="2068473" y="1931967"/>
            <a:ext cx="912825" cy="430887"/>
          </a:xfrm>
          <a:prstGeom prst="rect">
            <a:avLst/>
          </a:prstGeom>
          <a:noFill/>
          <a:ln w="9525">
            <a:noFill/>
            <a:miter lim="800000"/>
            <a:headEnd/>
            <a:tailEnd/>
          </a:ln>
        </p:spPr>
        <p:txBody>
          <a:bodyPr wrap="square">
            <a:spAutoFit/>
          </a:bodyPr>
          <a:lstStyle/>
          <a:p>
            <a:pPr>
              <a:spcBef>
                <a:spcPct val="50000"/>
              </a:spcBef>
            </a:pPr>
            <a:r>
              <a:rPr lang="en-US" altLang="zh-CN" sz="1050" dirty="0" smtClean="0"/>
              <a:t>Search with keyword</a:t>
            </a:r>
            <a:endParaRPr lang="en-US" altLang="zh-CN" sz="1050" dirty="0"/>
          </a:p>
        </p:txBody>
      </p:sp>
      <p:sp>
        <p:nvSpPr>
          <p:cNvPr id="14" name="Text Box 10"/>
          <p:cNvSpPr txBox="1">
            <a:spLocks noChangeArrowheads="1"/>
          </p:cNvSpPr>
          <p:nvPr/>
        </p:nvSpPr>
        <p:spPr bwMode="auto">
          <a:xfrm>
            <a:off x="2981298" y="1639863"/>
            <a:ext cx="1387494" cy="246221"/>
          </a:xfrm>
          <a:prstGeom prst="rect">
            <a:avLst/>
          </a:prstGeom>
          <a:noFill/>
          <a:ln w="9525">
            <a:noFill/>
            <a:miter lim="800000"/>
            <a:headEnd/>
            <a:tailEnd/>
          </a:ln>
        </p:spPr>
        <p:txBody>
          <a:bodyPr wrap="square">
            <a:spAutoFit/>
          </a:bodyPr>
          <a:lstStyle/>
          <a:p>
            <a:pPr>
              <a:spcBef>
                <a:spcPct val="50000"/>
              </a:spcBef>
            </a:pPr>
            <a:r>
              <a:rPr lang="en-US" altLang="zh-CN" sz="1000" dirty="0" smtClean="0"/>
              <a:t>Modeling using VSM</a:t>
            </a:r>
            <a:endParaRPr lang="en-US" altLang="zh-CN" sz="1000" dirty="0"/>
          </a:p>
        </p:txBody>
      </p:sp>
      <p:sp>
        <p:nvSpPr>
          <p:cNvPr id="15" name="右箭头 14"/>
          <p:cNvSpPr/>
          <p:nvPr/>
        </p:nvSpPr>
        <p:spPr>
          <a:xfrm>
            <a:off x="4989513" y="2260584"/>
            <a:ext cx="693747" cy="223233"/>
          </a:xfrm>
          <a:prstGeom prst="rightArrow">
            <a:avLst/>
          </a:prstGeom>
          <a:solidFill>
            <a:srgbClr val="FFCC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5829311" y="1603350"/>
            <a:ext cx="3468735" cy="1570059"/>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矩形 16"/>
          <p:cNvSpPr/>
          <p:nvPr/>
        </p:nvSpPr>
        <p:spPr>
          <a:xfrm>
            <a:off x="5865825" y="1639864"/>
            <a:ext cx="3395709" cy="511181"/>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US" sz="1100" u="sng" dirty="0" smtClean="0">
                <a:solidFill>
                  <a:srgbClr val="0000CC"/>
                </a:solidFill>
              </a:rPr>
              <a:t>Principles of Data Mining.</a:t>
            </a:r>
          </a:p>
          <a:p>
            <a:r>
              <a:rPr lang="en-US" sz="900" dirty="0" smtClean="0">
                <a:solidFill>
                  <a:srgbClr val="00B050"/>
                </a:solidFill>
              </a:rPr>
              <a:t>DJ Hand - Drug Safety, 2007 - drugsafety.adisonline.com</a:t>
            </a:r>
            <a:endParaRPr lang="en-US" sz="900" dirty="0">
              <a:solidFill>
                <a:srgbClr val="00B050"/>
              </a:solidFill>
            </a:endParaRPr>
          </a:p>
        </p:txBody>
      </p:sp>
      <p:sp>
        <p:nvSpPr>
          <p:cNvPr id="18" name="矩形 17"/>
          <p:cNvSpPr/>
          <p:nvPr/>
        </p:nvSpPr>
        <p:spPr>
          <a:xfrm>
            <a:off x="5865825" y="2151045"/>
            <a:ext cx="3395709" cy="511181"/>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US" sz="1100" u="sng" dirty="0" smtClean="0">
                <a:solidFill>
                  <a:srgbClr val="0000CC"/>
                </a:solidFill>
              </a:rPr>
              <a:t>Advances in Knowledge Discovery and Data Mining </a:t>
            </a:r>
          </a:p>
          <a:p>
            <a:r>
              <a:rPr lang="en-US" sz="900" dirty="0" smtClean="0">
                <a:solidFill>
                  <a:srgbClr val="00B050"/>
                </a:solidFill>
              </a:rPr>
              <a:t>UM Fayyad, G </a:t>
            </a:r>
            <a:r>
              <a:rPr lang="en-US" sz="900" dirty="0" err="1" smtClean="0">
                <a:solidFill>
                  <a:srgbClr val="00B050"/>
                </a:solidFill>
              </a:rPr>
              <a:t>Piatetsky</a:t>
            </a:r>
            <a:r>
              <a:rPr lang="en-US" sz="900" dirty="0" smtClean="0">
                <a:solidFill>
                  <a:srgbClr val="00B050"/>
                </a:solidFill>
              </a:rPr>
              <a:t>-Shapiro, P Smyth, R…</a:t>
            </a:r>
            <a:endParaRPr lang="en-US" sz="900" dirty="0">
              <a:solidFill>
                <a:srgbClr val="00B050"/>
              </a:solidFill>
            </a:endParaRPr>
          </a:p>
        </p:txBody>
      </p:sp>
      <p:sp>
        <p:nvSpPr>
          <p:cNvPr id="19" name="矩形 18"/>
          <p:cNvSpPr/>
          <p:nvPr/>
        </p:nvSpPr>
        <p:spPr>
          <a:xfrm>
            <a:off x="5865825" y="2662227"/>
            <a:ext cx="3395709" cy="511181"/>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US" sz="1100" u="sng" dirty="0" smtClean="0">
                <a:solidFill>
                  <a:srgbClr val="0000CC"/>
                </a:solidFill>
              </a:rPr>
              <a:t>Data Mining: Concepts and Techniques </a:t>
            </a:r>
          </a:p>
          <a:p>
            <a:r>
              <a:rPr lang="en-US" sz="900" dirty="0" smtClean="0">
                <a:solidFill>
                  <a:srgbClr val="00B050"/>
                </a:solidFill>
              </a:rPr>
              <a:t>J Han, M </a:t>
            </a:r>
            <a:r>
              <a:rPr lang="en-US" sz="900" dirty="0" err="1" smtClean="0">
                <a:solidFill>
                  <a:srgbClr val="00B050"/>
                </a:solidFill>
              </a:rPr>
              <a:t>Kamber</a:t>
            </a:r>
            <a:r>
              <a:rPr lang="en-US" sz="900" dirty="0" smtClean="0">
                <a:solidFill>
                  <a:srgbClr val="00B050"/>
                </a:solidFill>
              </a:rPr>
              <a:t> - 2001…</a:t>
            </a:r>
            <a:endParaRPr lang="en-US" sz="900" dirty="0">
              <a:solidFill>
                <a:srgbClr val="00B050"/>
              </a:solidFill>
            </a:endParaRPr>
          </a:p>
        </p:txBody>
      </p:sp>
      <p:sp>
        <p:nvSpPr>
          <p:cNvPr id="20" name="Text Box 10"/>
          <p:cNvSpPr txBox="1">
            <a:spLocks noChangeArrowheads="1"/>
          </p:cNvSpPr>
          <p:nvPr/>
        </p:nvSpPr>
        <p:spPr bwMode="auto">
          <a:xfrm>
            <a:off x="4916487" y="2004993"/>
            <a:ext cx="1058877" cy="276999"/>
          </a:xfrm>
          <a:prstGeom prst="rect">
            <a:avLst/>
          </a:prstGeom>
          <a:noFill/>
          <a:ln w="9525">
            <a:noFill/>
            <a:miter lim="800000"/>
            <a:headEnd/>
            <a:tailEnd/>
          </a:ln>
        </p:spPr>
        <p:txBody>
          <a:bodyPr wrap="square">
            <a:spAutoFit/>
          </a:bodyPr>
          <a:lstStyle/>
          <a:p>
            <a:pPr>
              <a:spcBef>
                <a:spcPct val="50000"/>
              </a:spcBef>
            </a:pPr>
            <a:r>
              <a:rPr lang="en-US" altLang="zh-CN" sz="1200" dirty="0" smtClean="0"/>
              <a:t>Return</a:t>
            </a:r>
            <a:endParaRPr lang="en-US" altLang="zh-CN" sz="1200" dirty="0"/>
          </a:p>
        </p:txBody>
      </p:sp>
      <p:sp>
        <p:nvSpPr>
          <p:cNvPr id="21" name="右箭头 20"/>
          <p:cNvSpPr/>
          <p:nvPr/>
        </p:nvSpPr>
        <p:spPr>
          <a:xfrm rot="2672906">
            <a:off x="1318466" y="3725441"/>
            <a:ext cx="936584" cy="223233"/>
          </a:xfrm>
          <a:prstGeom prst="rightArrow">
            <a:avLst/>
          </a:prstGeom>
          <a:solidFill>
            <a:srgbClr val="FFCC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Text Box 10"/>
          <p:cNvSpPr txBox="1">
            <a:spLocks noChangeArrowheads="1"/>
          </p:cNvSpPr>
          <p:nvPr/>
        </p:nvSpPr>
        <p:spPr bwMode="auto">
          <a:xfrm>
            <a:off x="1739856" y="3290075"/>
            <a:ext cx="1058877" cy="577081"/>
          </a:xfrm>
          <a:prstGeom prst="rect">
            <a:avLst/>
          </a:prstGeom>
          <a:noFill/>
          <a:ln w="9525">
            <a:noFill/>
            <a:miter lim="800000"/>
            <a:headEnd/>
            <a:tailEnd/>
          </a:ln>
        </p:spPr>
        <p:txBody>
          <a:bodyPr wrap="square">
            <a:spAutoFit/>
          </a:bodyPr>
          <a:lstStyle/>
          <a:p>
            <a:pPr>
              <a:spcBef>
                <a:spcPct val="50000"/>
              </a:spcBef>
            </a:pPr>
            <a:r>
              <a:rPr lang="en-US" altLang="zh-CN" sz="1050" dirty="0" smtClean="0"/>
              <a:t>Search with semantic modeling</a:t>
            </a:r>
            <a:endParaRPr lang="en-US" altLang="zh-CN" sz="1050" dirty="0"/>
          </a:p>
        </p:txBody>
      </p:sp>
      <p:sp>
        <p:nvSpPr>
          <p:cNvPr id="23" name="矩形 22"/>
          <p:cNvSpPr/>
          <p:nvPr/>
        </p:nvSpPr>
        <p:spPr>
          <a:xfrm>
            <a:off x="2141498" y="3867156"/>
            <a:ext cx="2044729" cy="182565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 Box 10"/>
          <p:cNvSpPr txBox="1">
            <a:spLocks noChangeArrowheads="1"/>
          </p:cNvSpPr>
          <p:nvPr/>
        </p:nvSpPr>
        <p:spPr bwMode="auto">
          <a:xfrm>
            <a:off x="2178012" y="3903669"/>
            <a:ext cx="2008215" cy="246221"/>
          </a:xfrm>
          <a:prstGeom prst="rect">
            <a:avLst/>
          </a:prstGeom>
          <a:noFill/>
          <a:ln w="9525">
            <a:noFill/>
            <a:miter lim="800000"/>
            <a:headEnd/>
            <a:tailEnd/>
          </a:ln>
        </p:spPr>
        <p:txBody>
          <a:bodyPr wrap="square">
            <a:spAutoFit/>
          </a:bodyPr>
          <a:lstStyle/>
          <a:p>
            <a:pPr>
              <a:spcBef>
                <a:spcPct val="50000"/>
              </a:spcBef>
            </a:pPr>
            <a:r>
              <a:rPr lang="en-US" altLang="zh-CN" sz="1000" dirty="0" smtClean="0"/>
              <a:t>Modeling using semantic topics</a:t>
            </a:r>
            <a:endParaRPr lang="en-US" altLang="zh-CN" sz="1000" dirty="0"/>
          </a:p>
        </p:txBody>
      </p:sp>
      <p:sp>
        <p:nvSpPr>
          <p:cNvPr id="25" name="Text Box 10"/>
          <p:cNvSpPr txBox="1">
            <a:spLocks noChangeArrowheads="1"/>
          </p:cNvSpPr>
          <p:nvPr/>
        </p:nvSpPr>
        <p:spPr bwMode="auto">
          <a:xfrm>
            <a:off x="2214526" y="4706955"/>
            <a:ext cx="401642" cy="369332"/>
          </a:xfrm>
          <a:prstGeom prst="rect">
            <a:avLst/>
          </a:prstGeom>
          <a:noFill/>
          <a:ln w="9525">
            <a:noFill/>
            <a:miter lim="800000"/>
            <a:headEnd/>
            <a:tailEnd/>
          </a:ln>
        </p:spPr>
        <p:txBody>
          <a:bodyPr wrap="square" lIns="0" rIns="0">
            <a:spAutoFit/>
          </a:bodyPr>
          <a:lstStyle/>
          <a:p>
            <a:pPr>
              <a:spcBef>
                <a:spcPct val="50000"/>
              </a:spcBef>
            </a:pPr>
            <a:r>
              <a:rPr lang="en-US" altLang="zh-CN" sz="900" dirty="0" smtClean="0">
                <a:solidFill>
                  <a:srgbClr val="008000"/>
                </a:solidFill>
              </a:rPr>
              <a:t>Data mining</a:t>
            </a:r>
            <a:endParaRPr lang="en-US" altLang="zh-CN" sz="900" dirty="0">
              <a:solidFill>
                <a:srgbClr val="008000"/>
              </a:solidFill>
            </a:endParaRPr>
          </a:p>
        </p:txBody>
      </p:sp>
      <p:sp>
        <p:nvSpPr>
          <p:cNvPr id="26" name="Text Box 10"/>
          <p:cNvSpPr txBox="1">
            <a:spLocks noChangeArrowheads="1"/>
          </p:cNvSpPr>
          <p:nvPr/>
        </p:nvSpPr>
        <p:spPr bwMode="auto">
          <a:xfrm>
            <a:off x="2981298" y="4341825"/>
            <a:ext cx="1131903" cy="215444"/>
          </a:xfrm>
          <a:prstGeom prst="rect">
            <a:avLst/>
          </a:prstGeom>
          <a:noFill/>
          <a:ln w="9525">
            <a:solidFill>
              <a:schemeClr val="tx1"/>
            </a:solidFill>
            <a:miter lim="800000"/>
            <a:headEnd/>
            <a:tailEnd/>
          </a:ln>
        </p:spPr>
        <p:txBody>
          <a:bodyPr wrap="square">
            <a:spAutoFit/>
          </a:bodyPr>
          <a:lstStyle/>
          <a:p>
            <a:pPr>
              <a:spcBef>
                <a:spcPct val="50000"/>
              </a:spcBef>
            </a:pPr>
            <a:r>
              <a:rPr lang="en-US" altLang="zh-CN" sz="800" dirty="0" smtClean="0"/>
              <a:t>Data mining</a:t>
            </a:r>
            <a:endParaRPr lang="en-US" altLang="zh-CN" sz="800" dirty="0"/>
          </a:p>
        </p:txBody>
      </p:sp>
      <p:sp>
        <p:nvSpPr>
          <p:cNvPr id="27" name="Text Box 10"/>
          <p:cNvSpPr txBox="1">
            <a:spLocks noChangeArrowheads="1"/>
          </p:cNvSpPr>
          <p:nvPr/>
        </p:nvSpPr>
        <p:spPr bwMode="auto">
          <a:xfrm>
            <a:off x="2981298" y="4560903"/>
            <a:ext cx="1131903" cy="215444"/>
          </a:xfrm>
          <a:prstGeom prst="rect">
            <a:avLst/>
          </a:prstGeom>
          <a:noFill/>
          <a:ln w="9525">
            <a:solidFill>
              <a:schemeClr val="tx1"/>
            </a:solidFill>
            <a:miter lim="800000"/>
            <a:headEnd/>
            <a:tailEnd/>
          </a:ln>
        </p:spPr>
        <p:txBody>
          <a:bodyPr wrap="square">
            <a:spAutoFit/>
          </a:bodyPr>
          <a:lstStyle/>
          <a:p>
            <a:pPr>
              <a:spcBef>
                <a:spcPct val="50000"/>
              </a:spcBef>
            </a:pPr>
            <a:r>
              <a:rPr lang="en-US" altLang="zh-CN" sz="800" dirty="0" smtClean="0"/>
              <a:t>Association Rules </a:t>
            </a:r>
            <a:endParaRPr lang="en-US" altLang="zh-CN" sz="800" dirty="0"/>
          </a:p>
        </p:txBody>
      </p:sp>
      <p:sp>
        <p:nvSpPr>
          <p:cNvPr id="28" name="Text Box 10"/>
          <p:cNvSpPr txBox="1">
            <a:spLocks noChangeArrowheads="1"/>
          </p:cNvSpPr>
          <p:nvPr/>
        </p:nvSpPr>
        <p:spPr bwMode="auto">
          <a:xfrm>
            <a:off x="2981298" y="4779981"/>
            <a:ext cx="1131903" cy="215444"/>
          </a:xfrm>
          <a:prstGeom prst="rect">
            <a:avLst/>
          </a:prstGeom>
          <a:noFill/>
          <a:ln w="9525">
            <a:solidFill>
              <a:schemeClr val="tx1"/>
            </a:solidFill>
            <a:miter lim="800000"/>
            <a:headEnd/>
            <a:tailEnd/>
          </a:ln>
        </p:spPr>
        <p:txBody>
          <a:bodyPr wrap="square">
            <a:spAutoFit/>
          </a:bodyPr>
          <a:lstStyle/>
          <a:p>
            <a:pPr>
              <a:spcBef>
                <a:spcPct val="50000"/>
              </a:spcBef>
            </a:pPr>
            <a:r>
              <a:rPr lang="en-US" altLang="zh-CN" sz="800" dirty="0" smtClean="0"/>
              <a:t>Database systems</a:t>
            </a:r>
            <a:endParaRPr lang="en-US" altLang="zh-CN" sz="800" dirty="0"/>
          </a:p>
        </p:txBody>
      </p:sp>
      <p:sp>
        <p:nvSpPr>
          <p:cNvPr id="29" name="Text Box 10"/>
          <p:cNvSpPr txBox="1">
            <a:spLocks noChangeArrowheads="1"/>
          </p:cNvSpPr>
          <p:nvPr/>
        </p:nvSpPr>
        <p:spPr bwMode="auto">
          <a:xfrm>
            <a:off x="2981298" y="4999059"/>
            <a:ext cx="1131903" cy="215444"/>
          </a:xfrm>
          <a:prstGeom prst="rect">
            <a:avLst/>
          </a:prstGeom>
          <a:noFill/>
          <a:ln w="9525">
            <a:solidFill>
              <a:schemeClr val="tx1"/>
            </a:solidFill>
            <a:miter lim="800000"/>
            <a:headEnd/>
            <a:tailEnd/>
          </a:ln>
        </p:spPr>
        <p:txBody>
          <a:bodyPr wrap="square">
            <a:spAutoFit/>
          </a:bodyPr>
          <a:lstStyle/>
          <a:p>
            <a:pPr>
              <a:spcBef>
                <a:spcPct val="50000"/>
              </a:spcBef>
            </a:pPr>
            <a:r>
              <a:rPr lang="en-US" altLang="zh-CN" sz="800" dirty="0" smtClean="0"/>
              <a:t>Data management</a:t>
            </a:r>
            <a:endParaRPr lang="en-US" altLang="zh-CN" sz="800" dirty="0"/>
          </a:p>
        </p:txBody>
      </p:sp>
      <p:sp>
        <p:nvSpPr>
          <p:cNvPr id="30" name="Text Box 10"/>
          <p:cNvSpPr txBox="1">
            <a:spLocks noChangeArrowheads="1"/>
          </p:cNvSpPr>
          <p:nvPr/>
        </p:nvSpPr>
        <p:spPr bwMode="auto">
          <a:xfrm>
            <a:off x="2981298" y="5218137"/>
            <a:ext cx="1131903" cy="215444"/>
          </a:xfrm>
          <a:prstGeom prst="rect">
            <a:avLst/>
          </a:prstGeom>
          <a:noFill/>
          <a:ln w="9525">
            <a:solidFill>
              <a:schemeClr val="tx1"/>
            </a:solidFill>
            <a:miter lim="800000"/>
            <a:headEnd/>
            <a:tailEnd/>
          </a:ln>
        </p:spPr>
        <p:txBody>
          <a:bodyPr wrap="square">
            <a:spAutoFit/>
          </a:bodyPr>
          <a:lstStyle/>
          <a:p>
            <a:pPr>
              <a:spcBef>
                <a:spcPct val="50000"/>
              </a:spcBef>
            </a:pPr>
            <a:r>
              <a:rPr lang="en-US" altLang="zh-CN" sz="800" dirty="0" smtClean="0"/>
              <a:t>Web databases</a:t>
            </a:r>
            <a:endParaRPr lang="en-US" altLang="zh-CN" sz="800" dirty="0"/>
          </a:p>
        </p:txBody>
      </p:sp>
      <p:sp>
        <p:nvSpPr>
          <p:cNvPr id="31" name="Text Box 10"/>
          <p:cNvSpPr txBox="1">
            <a:spLocks noChangeArrowheads="1"/>
          </p:cNvSpPr>
          <p:nvPr/>
        </p:nvSpPr>
        <p:spPr bwMode="auto">
          <a:xfrm>
            <a:off x="2981298" y="5437215"/>
            <a:ext cx="1131903" cy="215444"/>
          </a:xfrm>
          <a:prstGeom prst="rect">
            <a:avLst/>
          </a:prstGeom>
          <a:noFill/>
          <a:ln w="9525">
            <a:solidFill>
              <a:schemeClr val="tx1"/>
            </a:solidFill>
            <a:miter lim="800000"/>
            <a:headEnd/>
            <a:tailEnd/>
          </a:ln>
        </p:spPr>
        <p:txBody>
          <a:bodyPr wrap="square">
            <a:spAutoFit/>
          </a:bodyPr>
          <a:lstStyle/>
          <a:p>
            <a:pPr>
              <a:spcBef>
                <a:spcPct val="50000"/>
              </a:spcBef>
            </a:pPr>
            <a:r>
              <a:rPr lang="en-US" altLang="zh-CN" sz="800" dirty="0" smtClean="0"/>
              <a:t>Information systems</a:t>
            </a:r>
            <a:endParaRPr lang="en-US" altLang="zh-CN" sz="800" dirty="0"/>
          </a:p>
        </p:txBody>
      </p:sp>
      <p:cxnSp>
        <p:nvCxnSpPr>
          <p:cNvPr id="33" name="直接箭头连接符 32"/>
          <p:cNvCxnSpPr>
            <a:stCxn id="25" idx="3"/>
            <a:endCxn id="26" idx="1"/>
          </p:cNvCxnSpPr>
          <p:nvPr/>
        </p:nvCxnSpPr>
        <p:spPr>
          <a:xfrm flipV="1">
            <a:off x="2616168" y="4449547"/>
            <a:ext cx="365130" cy="442074"/>
          </a:xfrm>
          <a:prstGeom prst="straightConnector1">
            <a:avLst/>
          </a:prstGeom>
          <a:ln>
            <a:solidFill>
              <a:srgbClr val="00206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4" name="直接箭头连接符 33"/>
          <p:cNvCxnSpPr>
            <a:stCxn id="25" idx="3"/>
            <a:endCxn id="27" idx="1"/>
          </p:cNvCxnSpPr>
          <p:nvPr/>
        </p:nvCxnSpPr>
        <p:spPr>
          <a:xfrm flipV="1">
            <a:off x="2616168" y="4668625"/>
            <a:ext cx="365130" cy="222996"/>
          </a:xfrm>
          <a:prstGeom prst="straightConnector1">
            <a:avLst/>
          </a:prstGeom>
          <a:ln>
            <a:solidFill>
              <a:srgbClr val="00206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7" name="直接箭头连接符 36"/>
          <p:cNvCxnSpPr>
            <a:stCxn id="25" idx="3"/>
            <a:endCxn id="28" idx="1"/>
          </p:cNvCxnSpPr>
          <p:nvPr/>
        </p:nvCxnSpPr>
        <p:spPr>
          <a:xfrm flipV="1">
            <a:off x="2616168" y="4887703"/>
            <a:ext cx="365130" cy="3918"/>
          </a:xfrm>
          <a:prstGeom prst="straightConnector1">
            <a:avLst/>
          </a:prstGeom>
          <a:ln>
            <a:solidFill>
              <a:srgbClr val="00206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8" name="直接箭头连接符 37"/>
          <p:cNvCxnSpPr>
            <a:stCxn id="25" idx="3"/>
            <a:endCxn id="29" idx="1"/>
          </p:cNvCxnSpPr>
          <p:nvPr/>
        </p:nvCxnSpPr>
        <p:spPr>
          <a:xfrm>
            <a:off x="2616168" y="4891621"/>
            <a:ext cx="365130" cy="215160"/>
          </a:xfrm>
          <a:prstGeom prst="straightConnector1">
            <a:avLst/>
          </a:prstGeom>
          <a:ln>
            <a:solidFill>
              <a:srgbClr val="00206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9" name="直接箭头连接符 38"/>
          <p:cNvCxnSpPr>
            <a:stCxn id="25" idx="3"/>
            <a:endCxn id="30" idx="1"/>
          </p:cNvCxnSpPr>
          <p:nvPr/>
        </p:nvCxnSpPr>
        <p:spPr>
          <a:xfrm>
            <a:off x="2616168" y="4891621"/>
            <a:ext cx="365130" cy="434238"/>
          </a:xfrm>
          <a:prstGeom prst="straightConnector1">
            <a:avLst/>
          </a:prstGeom>
          <a:ln>
            <a:solidFill>
              <a:srgbClr val="00206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0" name="直接箭头连接符 39"/>
          <p:cNvCxnSpPr>
            <a:stCxn id="25" idx="3"/>
            <a:endCxn id="31" idx="1"/>
          </p:cNvCxnSpPr>
          <p:nvPr/>
        </p:nvCxnSpPr>
        <p:spPr>
          <a:xfrm>
            <a:off x="2616168" y="4891621"/>
            <a:ext cx="365130" cy="653316"/>
          </a:xfrm>
          <a:prstGeom prst="straightConnector1">
            <a:avLst/>
          </a:prstGeom>
          <a:ln>
            <a:solidFill>
              <a:srgbClr val="00206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7" name="Text Box 10"/>
          <p:cNvSpPr txBox="1">
            <a:spLocks noChangeArrowheads="1"/>
          </p:cNvSpPr>
          <p:nvPr/>
        </p:nvSpPr>
        <p:spPr bwMode="auto">
          <a:xfrm>
            <a:off x="2689194" y="4528024"/>
            <a:ext cx="255591" cy="215444"/>
          </a:xfrm>
          <a:prstGeom prst="rect">
            <a:avLst/>
          </a:prstGeom>
          <a:noFill/>
          <a:ln w="9525">
            <a:noFill/>
            <a:miter lim="800000"/>
            <a:headEnd/>
            <a:tailEnd/>
          </a:ln>
        </p:spPr>
        <p:txBody>
          <a:bodyPr wrap="square" lIns="0" rIns="0">
            <a:spAutoFit/>
          </a:bodyPr>
          <a:lstStyle/>
          <a:p>
            <a:pPr>
              <a:spcBef>
                <a:spcPct val="50000"/>
              </a:spcBef>
            </a:pPr>
            <a:r>
              <a:rPr lang="en-US" altLang="zh-CN" sz="800" dirty="0" smtClean="0">
                <a:solidFill>
                  <a:srgbClr val="0000CC"/>
                </a:solidFill>
              </a:rPr>
              <a:t>0.4</a:t>
            </a:r>
            <a:endParaRPr lang="en-US" altLang="zh-CN" sz="800" dirty="0">
              <a:solidFill>
                <a:srgbClr val="0000CC"/>
              </a:solidFill>
            </a:endParaRPr>
          </a:p>
        </p:txBody>
      </p:sp>
      <p:sp>
        <p:nvSpPr>
          <p:cNvPr id="68" name="Text Box 10"/>
          <p:cNvSpPr txBox="1">
            <a:spLocks noChangeArrowheads="1"/>
          </p:cNvSpPr>
          <p:nvPr/>
        </p:nvSpPr>
        <p:spPr bwMode="auto">
          <a:xfrm>
            <a:off x="2798733" y="4670442"/>
            <a:ext cx="255591" cy="215444"/>
          </a:xfrm>
          <a:prstGeom prst="rect">
            <a:avLst/>
          </a:prstGeom>
          <a:noFill/>
          <a:ln w="9525">
            <a:noFill/>
            <a:miter lim="800000"/>
            <a:headEnd/>
            <a:tailEnd/>
          </a:ln>
        </p:spPr>
        <p:txBody>
          <a:bodyPr wrap="square" lIns="0" rIns="0">
            <a:spAutoFit/>
          </a:bodyPr>
          <a:lstStyle/>
          <a:p>
            <a:pPr>
              <a:spcBef>
                <a:spcPct val="50000"/>
              </a:spcBef>
            </a:pPr>
            <a:r>
              <a:rPr lang="en-US" altLang="zh-CN" sz="800" dirty="0" smtClean="0">
                <a:solidFill>
                  <a:srgbClr val="0000CC"/>
                </a:solidFill>
              </a:rPr>
              <a:t>0.2</a:t>
            </a:r>
            <a:endParaRPr lang="en-US" altLang="zh-CN" sz="800" dirty="0">
              <a:solidFill>
                <a:srgbClr val="0000CC"/>
              </a:solidFill>
            </a:endParaRPr>
          </a:p>
        </p:txBody>
      </p:sp>
      <p:sp>
        <p:nvSpPr>
          <p:cNvPr id="69" name="Text Box 10"/>
          <p:cNvSpPr txBox="1">
            <a:spLocks noChangeArrowheads="1"/>
          </p:cNvSpPr>
          <p:nvPr/>
        </p:nvSpPr>
        <p:spPr bwMode="auto">
          <a:xfrm>
            <a:off x="2689194" y="4820128"/>
            <a:ext cx="255591" cy="215444"/>
          </a:xfrm>
          <a:prstGeom prst="rect">
            <a:avLst/>
          </a:prstGeom>
          <a:noFill/>
          <a:ln w="9525">
            <a:noFill/>
            <a:miter lim="800000"/>
            <a:headEnd/>
            <a:tailEnd/>
          </a:ln>
        </p:spPr>
        <p:txBody>
          <a:bodyPr wrap="square" lIns="0" rIns="0">
            <a:spAutoFit/>
          </a:bodyPr>
          <a:lstStyle/>
          <a:p>
            <a:pPr>
              <a:spcBef>
                <a:spcPct val="50000"/>
              </a:spcBef>
            </a:pPr>
            <a:r>
              <a:rPr lang="en-US" altLang="zh-CN" sz="800" dirty="0" smtClean="0">
                <a:solidFill>
                  <a:srgbClr val="0000CC"/>
                </a:solidFill>
              </a:rPr>
              <a:t>0.15</a:t>
            </a:r>
            <a:endParaRPr lang="en-US" altLang="zh-CN" sz="800" dirty="0">
              <a:solidFill>
                <a:srgbClr val="0000CC"/>
              </a:solidFill>
            </a:endParaRPr>
          </a:p>
        </p:txBody>
      </p:sp>
      <p:sp>
        <p:nvSpPr>
          <p:cNvPr id="70" name="Text Box 10"/>
          <p:cNvSpPr txBox="1">
            <a:spLocks noChangeArrowheads="1"/>
          </p:cNvSpPr>
          <p:nvPr/>
        </p:nvSpPr>
        <p:spPr bwMode="auto">
          <a:xfrm>
            <a:off x="2725707" y="4926033"/>
            <a:ext cx="255591" cy="215444"/>
          </a:xfrm>
          <a:prstGeom prst="rect">
            <a:avLst/>
          </a:prstGeom>
          <a:noFill/>
          <a:ln w="9525">
            <a:noFill/>
            <a:miter lim="800000"/>
            <a:headEnd/>
            <a:tailEnd/>
          </a:ln>
        </p:spPr>
        <p:txBody>
          <a:bodyPr wrap="square" lIns="0" rIns="0">
            <a:spAutoFit/>
          </a:bodyPr>
          <a:lstStyle/>
          <a:p>
            <a:pPr>
              <a:spcBef>
                <a:spcPct val="50000"/>
              </a:spcBef>
            </a:pPr>
            <a:r>
              <a:rPr lang="en-US" altLang="zh-CN" sz="800" dirty="0" smtClean="0">
                <a:solidFill>
                  <a:srgbClr val="0000CC"/>
                </a:solidFill>
              </a:rPr>
              <a:t>0.1</a:t>
            </a:r>
            <a:endParaRPr lang="en-US" altLang="zh-CN" sz="800" dirty="0">
              <a:solidFill>
                <a:srgbClr val="0000CC"/>
              </a:solidFill>
            </a:endParaRPr>
          </a:p>
        </p:txBody>
      </p:sp>
      <p:sp>
        <p:nvSpPr>
          <p:cNvPr id="71" name="Text Box 10"/>
          <p:cNvSpPr txBox="1">
            <a:spLocks noChangeArrowheads="1"/>
          </p:cNvSpPr>
          <p:nvPr/>
        </p:nvSpPr>
        <p:spPr bwMode="auto">
          <a:xfrm>
            <a:off x="2798733" y="5072085"/>
            <a:ext cx="255591" cy="215444"/>
          </a:xfrm>
          <a:prstGeom prst="rect">
            <a:avLst/>
          </a:prstGeom>
          <a:noFill/>
          <a:ln w="9525">
            <a:noFill/>
            <a:miter lim="800000"/>
            <a:headEnd/>
            <a:tailEnd/>
          </a:ln>
        </p:spPr>
        <p:txBody>
          <a:bodyPr wrap="square" lIns="0" rIns="0">
            <a:spAutoFit/>
          </a:bodyPr>
          <a:lstStyle/>
          <a:p>
            <a:pPr>
              <a:spcBef>
                <a:spcPct val="50000"/>
              </a:spcBef>
            </a:pPr>
            <a:r>
              <a:rPr lang="en-US" altLang="zh-CN" sz="800" dirty="0" smtClean="0">
                <a:solidFill>
                  <a:srgbClr val="0000CC"/>
                </a:solidFill>
              </a:rPr>
              <a:t>0.05</a:t>
            </a:r>
            <a:endParaRPr lang="en-US" altLang="zh-CN" sz="800" dirty="0">
              <a:solidFill>
                <a:srgbClr val="0000CC"/>
              </a:solidFill>
            </a:endParaRPr>
          </a:p>
        </p:txBody>
      </p:sp>
      <p:sp>
        <p:nvSpPr>
          <p:cNvPr id="72" name="Text Box 10"/>
          <p:cNvSpPr txBox="1">
            <a:spLocks noChangeArrowheads="1"/>
          </p:cNvSpPr>
          <p:nvPr/>
        </p:nvSpPr>
        <p:spPr bwMode="auto">
          <a:xfrm>
            <a:off x="2725707" y="5254650"/>
            <a:ext cx="255591" cy="215444"/>
          </a:xfrm>
          <a:prstGeom prst="rect">
            <a:avLst/>
          </a:prstGeom>
          <a:noFill/>
          <a:ln w="9525">
            <a:noFill/>
            <a:miter lim="800000"/>
            <a:headEnd/>
            <a:tailEnd/>
          </a:ln>
        </p:spPr>
        <p:txBody>
          <a:bodyPr wrap="square" lIns="0" rIns="0">
            <a:spAutoFit/>
          </a:bodyPr>
          <a:lstStyle/>
          <a:p>
            <a:pPr>
              <a:spcBef>
                <a:spcPct val="50000"/>
              </a:spcBef>
            </a:pPr>
            <a:r>
              <a:rPr lang="en-US" altLang="zh-CN" sz="800" dirty="0" smtClean="0">
                <a:solidFill>
                  <a:srgbClr val="0000CC"/>
                </a:solidFill>
              </a:rPr>
              <a:t>0.02</a:t>
            </a:r>
            <a:endParaRPr lang="en-US" altLang="zh-CN" sz="800" dirty="0">
              <a:solidFill>
                <a:srgbClr val="0000CC"/>
              </a:solidFill>
            </a:endParaRPr>
          </a:p>
        </p:txBody>
      </p:sp>
      <p:sp>
        <p:nvSpPr>
          <p:cNvPr id="74" name="Text Box 10"/>
          <p:cNvSpPr txBox="1">
            <a:spLocks noChangeArrowheads="1"/>
          </p:cNvSpPr>
          <p:nvPr/>
        </p:nvSpPr>
        <p:spPr bwMode="auto">
          <a:xfrm>
            <a:off x="2981299" y="4159260"/>
            <a:ext cx="584208" cy="215444"/>
          </a:xfrm>
          <a:prstGeom prst="rect">
            <a:avLst/>
          </a:prstGeom>
          <a:noFill/>
          <a:ln w="9525">
            <a:noFill/>
            <a:miter lim="800000"/>
            <a:headEnd/>
            <a:tailEnd/>
          </a:ln>
        </p:spPr>
        <p:txBody>
          <a:bodyPr wrap="square">
            <a:spAutoFit/>
          </a:bodyPr>
          <a:lstStyle/>
          <a:p>
            <a:pPr>
              <a:spcBef>
                <a:spcPct val="50000"/>
              </a:spcBef>
            </a:pPr>
            <a:r>
              <a:rPr lang="en-US" altLang="zh-CN" sz="800" b="1" dirty="0" smtClean="0">
                <a:solidFill>
                  <a:srgbClr val="C00000"/>
                </a:solidFill>
              </a:rPr>
              <a:t>Topics</a:t>
            </a:r>
            <a:endParaRPr lang="en-US" altLang="zh-CN" sz="800" b="1" dirty="0">
              <a:solidFill>
                <a:srgbClr val="C00000"/>
              </a:solidFill>
            </a:endParaRPr>
          </a:p>
        </p:txBody>
      </p:sp>
      <p:sp>
        <p:nvSpPr>
          <p:cNvPr id="75" name="右箭头 74"/>
          <p:cNvSpPr/>
          <p:nvPr/>
        </p:nvSpPr>
        <p:spPr>
          <a:xfrm>
            <a:off x="4332279" y="4779981"/>
            <a:ext cx="693747" cy="223233"/>
          </a:xfrm>
          <a:prstGeom prst="rightArrow">
            <a:avLst/>
          </a:prstGeom>
          <a:solidFill>
            <a:srgbClr val="FFCC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6" name="Text Box 10"/>
          <p:cNvSpPr txBox="1">
            <a:spLocks noChangeArrowheads="1"/>
          </p:cNvSpPr>
          <p:nvPr/>
        </p:nvSpPr>
        <p:spPr bwMode="auto">
          <a:xfrm>
            <a:off x="4332279" y="4524390"/>
            <a:ext cx="766773" cy="276999"/>
          </a:xfrm>
          <a:prstGeom prst="rect">
            <a:avLst/>
          </a:prstGeom>
          <a:noFill/>
          <a:ln w="9525">
            <a:noFill/>
            <a:miter lim="800000"/>
            <a:headEnd/>
            <a:tailEnd/>
          </a:ln>
        </p:spPr>
        <p:txBody>
          <a:bodyPr wrap="square">
            <a:spAutoFit/>
          </a:bodyPr>
          <a:lstStyle/>
          <a:p>
            <a:pPr>
              <a:spcBef>
                <a:spcPct val="50000"/>
              </a:spcBef>
            </a:pPr>
            <a:r>
              <a:rPr lang="en-US" altLang="zh-CN" sz="1200" dirty="0" smtClean="0"/>
              <a:t>Return</a:t>
            </a:r>
            <a:endParaRPr lang="en-US" altLang="zh-CN" sz="1200" dirty="0"/>
          </a:p>
        </p:txBody>
      </p:sp>
      <p:sp>
        <p:nvSpPr>
          <p:cNvPr id="78" name="Rectangle 6"/>
          <p:cNvSpPr>
            <a:spLocks noChangeArrowheads="1"/>
          </p:cNvSpPr>
          <p:nvPr/>
        </p:nvSpPr>
        <p:spPr bwMode="auto">
          <a:xfrm>
            <a:off x="6177136" y="3825045"/>
            <a:ext cx="693747" cy="252028"/>
          </a:xfrm>
          <a:prstGeom prst="rect">
            <a:avLst/>
          </a:prstGeom>
          <a:solidFill>
            <a:srgbClr val="FFCCCC"/>
          </a:solidFill>
          <a:ln w="9525">
            <a:solidFill>
              <a:schemeClr val="tx1"/>
            </a:solidFill>
            <a:miter lim="800000"/>
            <a:headEnd/>
            <a:tailEnd/>
          </a:ln>
        </p:spPr>
        <p:txBody>
          <a:bodyPr lIns="18000" rIns="18000" anchor="ctr"/>
          <a:lstStyle/>
          <a:p>
            <a:pPr algn="ctr"/>
            <a:r>
              <a:rPr lang="en-US" altLang="zh-CN" sz="1200" dirty="0" smtClean="0"/>
              <a:t>Experts</a:t>
            </a:r>
            <a:endParaRPr lang="en-US" altLang="zh-CN" sz="1200" dirty="0"/>
          </a:p>
        </p:txBody>
      </p:sp>
      <p:sp>
        <p:nvSpPr>
          <p:cNvPr id="79" name="Rectangle 6"/>
          <p:cNvSpPr>
            <a:spLocks noChangeArrowheads="1"/>
          </p:cNvSpPr>
          <p:nvPr/>
        </p:nvSpPr>
        <p:spPr bwMode="auto">
          <a:xfrm>
            <a:off x="8157356" y="3969060"/>
            <a:ext cx="985851" cy="328617"/>
          </a:xfrm>
          <a:prstGeom prst="rect">
            <a:avLst/>
          </a:prstGeom>
          <a:solidFill>
            <a:srgbClr val="FFCCCC"/>
          </a:solidFill>
          <a:ln w="9525">
            <a:solidFill>
              <a:schemeClr val="tx1"/>
            </a:solidFill>
            <a:miter lim="800000"/>
            <a:headEnd/>
            <a:tailEnd/>
          </a:ln>
        </p:spPr>
        <p:txBody>
          <a:bodyPr lIns="18000" rIns="18000" anchor="ctr"/>
          <a:lstStyle/>
          <a:p>
            <a:pPr algn="ctr"/>
            <a:r>
              <a:rPr lang="en-US" altLang="zh-CN" sz="1100" dirty="0" smtClean="0"/>
              <a:t>Expertise conferences</a:t>
            </a:r>
            <a:endParaRPr lang="en-US" altLang="zh-CN" sz="1100" dirty="0"/>
          </a:p>
        </p:txBody>
      </p:sp>
      <p:sp>
        <p:nvSpPr>
          <p:cNvPr id="80" name="Rectangle 6"/>
          <p:cNvSpPr>
            <a:spLocks noChangeArrowheads="1"/>
          </p:cNvSpPr>
          <p:nvPr/>
        </p:nvSpPr>
        <p:spPr bwMode="auto">
          <a:xfrm>
            <a:off x="8337376" y="5373216"/>
            <a:ext cx="839799" cy="328617"/>
          </a:xfrm>
          <a:prstGeom prst="rect">
            <a:avLst/>
          </a:prstGeom>
          <a:solidFill>
            <a:srgbClr val="FFCCCC"/>
          </a:solidFill>
          <a:ln w="9525">
            <a:solidFill>
              <a:schemeClr val="tx1"/>
            </a:solidFill>
            <a:miter lim="800000"/>
            <a:headEnd/>
            <a:tailEnd/>
          </a:ln>
        </p:spPr>
        <p:txBody>
          <a:bodyPr lIns="18000" rIns="18000" anchor="ctr"/>
          <a:lstStyle/>
          <a:p>
            <a:pPr algn="ctr"/>
            <a:r>
              <a:rPr lang="en-US" altLang="zh-CN" sz="1100" dirty="0" smtClean="0"/>
              <a:t>Expertise papers</a:t>
            </a:r>
            <a:endParaRPr lang="en-US" altLang="zh-CN" sz="1100" dirty="0"/>
          </a:p>
        </p:txBody>
      </p:sp>
      <p:sp>
        <p:nvSpPr>
          <p:cNvPr id="81" name="AutoShape 15"/>
          <p:cNvSpPr>
            <a:spLocks noChangeArrowheads="1"/>
          </p:cNvSpPr>
          <p:nvPr/>
        </p:nvSpPr>
        <p:spPr bwMode="auto">
          <a:xfrm>
            <a:off x="1411239" y="1092168"/>
            <a:ext cx="1095390" cy="584208"/>
          </a:xfrm>
          <a:prstGeom prst="cloudCallout">
            <a:avLst>
              <a:gd name="adj1" fmla="val -57359"/>
              <a:gd name="adj2" fmla="val 93909"/>
            </a:avLst>
          </a:prstGeom>
          <a:noFill/>
          <a:ln w="9525">
            <a:solidFill>
              <a:schemeClr val="bg2"/>
            </a:solidFill>
            <a:round/>
            <a:headEnd/>
            <a:tailEnd/>
          </a:ln>
          <a:effectLst/>
        </p:spPr>
        <p:txBody>
          <a:bodyPr lIns="36000" tIns="0" rIns="0" bIns="0"/>
          <a:lstStyle/>
          <a:p>
            <a:pPr algn="ctr">
              <a:spcBef>
                <a:spcPct val="50000"/>
              </a:spcBef>
            </a:pPr>
            <a:r>
              <a:rPr lang="en-US" altLang="zh-CN" sz="1400" dirty="0" smtClean="0"/>
              <a:t>Data mining</a:t>
            </a:r>
            <a:endParaRPr lang="en-US" altLang="zh-CN" sz="1400" dirty="0"/>
          </a:p>
        </p:txBody>
      </p:sp>
      <p:pic>
        <p:nvPicPr>
          <p:cNvPr id="230406" name="Picture 6" descr="D:\Privacy\Paper\Social network mining\expert finding\ppt\pic\vsm.emf"/>
          <p:cNvPicPr>
            <a:picLocks noChangeAspect="1" noChangeArrowheads="1"/>
          </p:cNvPicPr>
          <p:nvPr/>
        </p:nvPicPr>
        <p:blipFill>
          <a:blip r:embed="rId8" cstate="print"/>
          <a:srcRect/>
          <a:stretch>
            <a:fillRect/>
          </a:stretch>
        </p:blipFill>
        <p:spPr bwMode="auto">
          <a:xfrm>
            <a:off x="3158596" y="1858941"/>
            <a:ext cx="1502300" cy="1350981"/>
          </a:xfrm>
          <a:prstGeom prst="rect">
            <a:avLst/>
          </a:prstGeom>
          <a:noFill/>
        </p:spPr>
      </p:pic>
    </p:spTree>
    <p:custDataLst>
      <p:tags r:id="rId2"/>
    </p:custDataLst>
    <p:extLst>
      <p:ext uri="{BB962C8B-B14F-4D97-AF65-F5344CB8AC3E}">
        <p14:creationId xmlns:p14="http://schemas.microsoft.com/office/powerpoint/2010/main" val="180571240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linds(horizontal)">
                                      <p:cBhvr>
                                        <p:cTn id="10" dur="500"/>
                                        <p:tgtEl>
                                          <p:spTgt spid="8"/>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linds(horizontal)">
                                      <p:cBhvr>
                                        <p:cTn id="13" dur="500"/>
                                        <p:tgtEl>
                                          <p:spTgt spid="14"/>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blinds(horizontal)">
                                      <p:cBhvr>
                                        <p:cTn id="16" dur="500"/>
                                        <p:tgtEl>
                                          <p:spTgt spid="13"/>
                                        </p:tgtEl>
                                      </p:cBhvr>
                                    </p:animEffect>
                                  </p:childTnLst>
                                </p:cTn>
                              </p:par>
                              <p:par>
                                <p:cTn id="17" presetID="3" presetClass="entr" presetSubtype="10" fill="hold" nodeType="withEffect">
                                  <p:stCondLst>
                                    <p:cond delay="0"/>
                                  </p:stCondLst>
                                  <p:childTnLst>
                                    <p:set>
                                      <p:cBhvr>
                                        <p:cTn id="18" dur="1" fill="hold">
                                          <p:stCondLst>
                                            <p:cond delay="0"/>
                                          </p:stCondLst>
                                        </p:cTn>
                                        <p:tgtEl>
                                          <p:spTgt spid="230406"/>
                                        </p:tgtEl>
                                        <p:attrNameLst>
                                          <p:attrName>style.visibility</p:attrName>
                                        </p:attrNameLst>
                                      </p:cBhvr>
                                      <p:to>
                                        <p:strVal val="visible"/>
                                      </p:to>
                                    </p:set>
                                    <p:animEffect transition="in" filter="blinds(horizontal)">
                                      <p:cBhvr>
                                        <p:cTn id="19" dur="500"/>
                                        <p:tgtEl>
                                          <p:spTgt spid="230406"/>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blinds(horizontal)">
                                      <p:cBhvr>
                                        <p:cTn id="24" dur="500"/>
                                        <p:tgtEl>
                                          <p:spTgt spid="20"/>
                                        </p:tgtEl>
                                      </p:cBhvr>
                                    </p:animEffect>
                                  </p:childTnLst>
                                </p:cTn>
                              </p:par>
                              <p:par>
                                <p:cTn id="25" presetID="3" presetClass="entr" presetSubtype="1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linds(horizontal)">
                                      <p:cBhvr>
                                        <p:cTn id="27" dur="500"/>
                                        <p:tgtEl>
                                          <p:spTgt spid="15"/>
                                        </p:tgtEl>
                                      </p:cBhvr>
                                    </p:animEffect>
                                  </p:childTnLst>
                                </p:cTn>
                              </p:par>
                              <p:par>
                                <p:cTn id="28" presetID="3" presetClass="entr" presetSubtype="10"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blinds(horizontal)">
                                      <p:cBhvr>
                                        <p:cTn id="30" dur="500"/>
                                        <p:tgtEl>
                                          <p:spTgt spid="18"/>
                                        </p:tgtEl>
                                      </p:cBhvr>
                                    </p:animEffect>
                                  </p:childTnLst>
                                </p:cTn>
                              </p:par>
                              <p:par>
                                <p:cTn id="31" presetID="3" presetClass="entr" presetSubtype="1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blinds(horizontal)">
                                      <p:cBhvr>
                                        <p:cTn id="33" dur="500"/>
                                        <p:tgtEl>
                                          <p:spTgt spid="19"/>
                                        </p:tgtEl>
                                      </p:cBhvr>
                                    </p:animEffect>
                                  </p:childTnLst>
                                </p:cTn>
                              </p:par>
                              <p:par>
                                <p:cTn id="34" presetID="3" presetClass="entr" presetSubtype="10" fill="hold" grpId="0"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blinds(horizontal)">
                                      <p:cBhvr>
                                        <p:cTn id="36" dur="500"/>
                                        <p:tgtEl>
                                          <p:spTgt spid="17"/>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blinds(horizontal)">
                                      <p:cBhvr>
                                        <p:cTn id="39" dur="500"/>
                                        <p:tgtEl>
                                          <p:spTgt spid="16"/>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grpId="0" nodeType="click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blinds(horizontal)">
                                      <p:cBhvr>
                                        <p:cTn id="44" dur="500"/>
                                        <p:tgtEl>
                                          <p:spTgt spid="21"/>
                                        </p:tgtEl>
                                      </p:cBhvr>
                                    </p:animEffect>
                                  </p:childTnLst>
                                </p:cTn>
                              </p:par>
                              <p:par>
                                <p:cTn id="45" presetID="3" presetClass="entr" presetSubtype="10" fill="hold" grpId="0" nodeType="with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blinds(horizontal)">
                                      <p:cBhvr>
                                        <p:cTn id="47" dur="500"/>
                                        <p:tgtEl>
                                          <p:spTgt spid="22"/>
                                        </p:tgtEl>
                                      </p:cBhvr>
                                    </p:animEffect>
                                  </p:childTnLst>
                                </p:cTn>
                              </p:par>
                              <p:par>
                                <p:cTn id="48" presetID="3" presetClass="entr" presetSubtype="10" fill="hold" grpId="0" nodeType="with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blinds(horizontal)">
                                      <p:cBhvr>
                                        <p:cTn id="50" dur="500"/>
                                        <p:tgtEl>
                                          <p:spTgt spid="23"/>
                                        </p:tgtEl>
                                      </p:cBhvr>
                                    </p:animEffect>
                                  </p:childTnLst>
                                </p:cTn>
                              </p:par>
                              <p:par>
                                <p:cTn id="51" presetID="3" presetClass="entr" presetSubtype="10" fill="hold" grpId="0" nodeType="withEffect">
                                  <p:stCondLst>
                                    <p:cond delay="0"/>
                                  </p:stCondLst>
                                  <p:childTnLst>
                                    <p:set>
                                      <p:cBhvr>
                                        <p:cTn id="52" dur="1" fill="hold">
                                          <p:stCondLst>
                                            <p:cond delay="0"/>
                                          </p:stCondLst>
                                        </p:cTn>
                                        <p:tgtEl>
                                          <p:spTgt spid="24"/>
                                        </p:tgtEl>
                                        <p:attrNameLst>
                                          <p:attrName>style.visibility</p:attrName>
                                        </p:attrNameLst>
                                      </p:cBhvr>
                                      <p:to>
                                        <p:strVal val="visible"/>
                                      </p:to>
                                    </p:set>
                                    <p:animEffect transition="in" filter="blinds(horizontal)">
                                      <p:cBhvr>
                                        <p:cTn id="53" dur="500"/>
                                        <p:tgtEl>
                                          <p:spTgt spid="24"/>
                                        </p:tgtEl>
                                      </p:cBhvr>
                                    </p:animEffect>
                                  </p:childTnLst>
                                </p:cTn>
                              </p:par>
                              <p:par>
                                <p:cTn id="54" presetID="3" presetClass="entr" presetSubtype="10" fill="hold" grpId="0" nodeType="withEffect">
                                  <p:stCondLst>
                                    <p:cond delay="0"/>
                                  </p:stCondLst>
                                  <p:childTnLst>
                                    <p:set>
                                      <p:cBhvr>
                                        <p:cTn id="55" dur="1" fill="hold">
                                          <p:stCondLst>
                                            <p:cond delay="0"/>
                                          </p:stCondLst>
                                        </p:cTn>
                                        <p:tgtEl>
                                          <p:spTgt spid="25"/>
                                        </p:tgtEl>
                                        <p:attrNameLst>
                                          <p:attrName>style.visibility</p:attrName>
                                        </p:attrNameLst>
                                      </p:cBhvr>
                                      <p:to>
                                        <p:strVal val="visible"/>
                                      </p:to>
                                    </p:set>
                                    <p:animEffect transition="in" filter="blinds(horizontal)">
                                      <p:cBhvr>
                                        <p:cTn id="56" dur="500"/>
                                        <p:tgtEl>
                                          <p:spTgt spid="25"/>
                                        </p:tgtEl>
                                      </p:cBhvr>
                                    </p:animEffect>
                                  </p:childTnLst>
                                </p:cTn>
                              </p:par>
                              <p:par>
                                <p:cTn id="57" presetID="3" presetClass="entr" presetSubtype="10" fill="hold" grpId="0" nodeType="withEffect">
                                  <p:stCondLst>
                                    <p:cond delay="0"/>
                                  </p:stCondLst>
                                  <p:childTnLst>
                                    <p:set>
                                      <p:cBhvr>
                                        <p:cTn id="58" dur="1" fill="hold">
                                          <p:stCondLst>
                                            <p:cond delay="0"/>
                                          </p:stCondLst>
                                        </p:cTn>
                                        <p:tgtEl>
                                          <p:spTgt spid="26"/>
                                        </p:tgtEl>
                                        <p:attrNameLst>
                                          <p:attrName>style.visibility</p:attrName>
                                        </p:attrNameLst>
                                      </p:cBhvr>
                                      <p:to>
                                        <p:strVal val="visible"/>
                                      </p:to>
                                    </p:set>
                                    <p:animEffect transition="in" filter="blinds(horizontal)">
                                      <p:cBhvr>
                                        <p:cTn id="59" dur="500"/>
                                        <p:tgtEl>
                                          <p:spTgt spid="26"/>
                                        </p:tgtEl>
                                      </p:cBhvr>
                                    </p:animEffect>
                                  </p:childTnLst>
                                </p:cTn>
                              </p:par>
                              <p:par>
                                <p:cTn id="60" presetID="3" presetClass="entr" presetSubtype="10" fill="hold" grpId="0" nodeType="withEffect">
                                  <p:stCondLst>
                                    <p:cond delay="0"/>
                                  </p:stCondLst>
                                  <p:childTnLst>
                                    <p:set>
                                      <p:cBhvr>
                                        <p:cTn id="61" dur="1" fill="hold">
                                          <p:stCondLst>
                                            <p:cond delay="0"/>
                                          </p:stCondLst>
                                        </p:cTn>
                                        <p:tgtEl>
                                          <p:spTgt spid="27"/>
                                        </p:tgtEl>
                                        <p:attrNameLst>
                                          <p:attrName>style.visibility</p:attrName>
                                        </p:attrNameLst>
                                      </p:cBhvr>
                                      <p:to>
                                        <p:strVal val="visible"/>
                                      </p:to>
                                    </p:set>
                                    <p:animEffect transition="in" filter="blinds(horizontal)">
                                      <p:cBhvr>
                                        <p:cTn id="62" dur="500"/>
                                        <p:tgtEl>
                                          <p:spTgt spid="27"/>
                                        </p:tgtEl>
                                      </p:cBhvr>
                                    </p:animEffect>
                                  </p:childTnLst>
                                </p:cTn>
                              </p:par>
                              <p:par>
                                <p:cTn id="63" presetID="3" presetClass="entr" presetSubtype="10" fill="hold" grpId="0" nodeType="withEffect">
                                  <p:stCondLst>
                                    <p:cond delay="0"/>
                                  </p:stCondLst>
                                  <p:childTnLst>
                                    <p:set>
                                      <p:cBhvr>
                                        <p:cTn id="64" dur="1" fill="hold">
                                          <p:stCondLst>
                                            <p:cond delay="0"/>
                                          </p:stCondLst>
                                        </p:cTn>
                                        <p:tgtEl>
                                          <p:spTgt spid="28"/>
                                        </p:tgtEl>
                                        <p:attrNameLst>
                                          <p:attrName>style.visibility</p:attrName>
                                        </p:attrNameLst>
                                      </p:cBhvr>
                                      <p:to>
                                        <p:strVal val="visible"/>
                                      </p:to>
                                    </p:set>
                                    <p:animEffect transition="in" filter="blinds(horizontal)">
                                      <p:cBhvr>
                                        <p:cTn id="65" dur="500"/>
                                        <p:tgtEl>
                                          <p:spTgt spid="28"/>
                                        </p:tgtEl>
                                      </p:cBhvr>
                                    </p:animEffect>
                                  </p:childTnLst>
                                </p:cTn>
                              </p:par>
                              <p:par>
                                <p:cTn id="66" presetID="3" presetClass="entr" presetSubtype="10" fill="hold" grpId="0" nodeType="withEffect">
                                  <p:stCondLst>
                                    <p:cond delay="0"/>
                                  </p:stCondLst>
                                  <p:childTnLst>
                                    <p:set>
                                      <p:cBhvr>
                                        <p:cTn id="67" dur="1" fill="hold">
                                          <p:stCondLst>
                                            <p:cond delay="0"/>
                                          </p:stCondLst>
                                        </p:cTn>
                                        <p:tgtEl>
                                          <p:spTgt spid="29"/>
                                        </p:tgtEl>
                                        <p:attrNameLst>
                                          <p:attrName>style.visibility</p:attrName>
                                        </p:attrNameLst>
                                      </p:cBhvr>
                                      <p:to>
                                        <p:strVal val="visible"/>
                                      </p:to>
                                    </p:set>
                                    <p:animEffect transition="in" filter="blinds(horizontal)">
                                      <p:cBhvr>
                                        <p:cTn id="68" dur="500"/>
                                        <p:tgtEl>
                                          <p:spTgt spid="29"/>
                                        </p:tgtEl>
                                      </p:cBhvr>
                                    </p:animEffect>
                                  </p:childTnLst>
                                </p:cTn>
                              </p:par>
                              <p:par>
                                <p:cTn id="69" presetID="3" presetClass="entr" presetSubtype="10" fill="hold" grpId="0" nodeType="withEffect">
                                  <p:stCondLst>
                                    <p:cond delay="0"/>
                                  </p:stCondLst>
                                  <p:childTnLst>
                                    <p:set>
                                      <p:cBhvr>
                                        <p:cTn id="70" dur="1" fill="hold">
                                          <p:stCondLst>
                                            <p:cond delay="0"/>
                                          </p:stCondLst>
                                        </p:cTn>
                                        <p:tgtEl>
                                          <p:spTgt spid="30"/>
                                        </p:tgtEl>
                                        <p:attrNameLst>
                                          <p:attrName>style.visibility</p:attrName>
                                        </p:attrNameLst>
                                      </p:cBhvr>
                                      <p:to>
                                        <p:strVal val="visible"/>
                                      </p:to>
                                    </p:set>
                                    <p:animEffect transition="in" filter="blinds(horizontal)">
                                      <p:cBhvr>
                                        <p:cTn id="71" dur="500"/>
                                        <p:tgtEl>
                                          <p:spTgt spid="30"/>
                                        </p:tgtEl>
                                      </p:cBhvr>
                                    </p:animEffect>
                                  </p:childTnLst>
                                </p:cTn>
                              </p:par>
                              <p:par>
                                <p:cTn id="72" presetID="3" presetClass="entr" presetSubtype="10" fill="hold" grpId="0" nodeType="withEffect">
                                  <p:stCondLst>
                                    <p:cond delay="0"/>
                                  </p:stCondLst>
                                  <p:childTnLst>
                                    <p:set>
                                      <p:cBhvr>
                                        <p:cTn id="73" dur="1" fill="hold">
                                          <p:stCondLst>
                                            <p:cond delay="0"/>
                                          </p:stCondLst>
                                        </p:cTn>
                                        <p:tgtEl>
                                          <p:spTgt spid="31"/>
                                        </p:tgtEl>
                                        <p:attrNameLst>
                                          <p:attrName>style.visibility</p:attrName>
                                        </p:attrNameLst>
                                      </p:cBhvr>
                                      <p:to>
                                        <p:strVal val="visible"/>
                                      </p:to>
                                    </p:set>
                                    <p:animEffect transition="in" filter="blinds(horizontal)">
                                      <p:cBhvr>
                                        <p:cTn id="74" dur="500"/>
                                        <p:tgtEl>
                                          <p:spTgt spid="31"/>
                                        </p:tgtEl>
                                      </p:cBhvr>
                                    </p:animEffect>
                                  </p:childTnLst>
                                </p:cTn>
                              </p:par>
                              <p:par>
                                <p:cTn id="75" presetID="3" presetClass="entr" presetSubtype="10" fill="hold" nodeType="withEffect">
                                  <p:stCondLst>
                                    <p:cond delay="0"/>
                                  </p:stCondLst>
                                  <p:childTnLst>
                                    <p:set>
                                      <p:cBhvr>
                                        <p:cTn id="76" dur="1" fill="hold">
                                          <p:stCondLst>
                                            <p:cond delay="0"/>
                                          </p:stCondLst>
                                        </p:cTn>
                                        <p:tgtEl>
                                          <p:spTgt spid="33"/>
                                        </p:tgtEl>
                                        <p:attrNameLst>
                                          <p:attrName>style.visibility</p:attrName>
                                        </p:attrNameLst>
                                      </p:cBhvr>
                                      <p:to>
                                        <p:strVal val="visible"/>
                                      </p:to>
                                    </p:set>
                                    <p:animEffect transition="in" filter="blinds(horizontal)">
                                      <p:cBhvr>
                                        <p:cTn id="77" dur="500"/>
                                        <p:tgtEl>
                                          <p:spTgt spid="33"/>
                                        </p:tgtEl>
                                      </p:cBhvr>
                                    </p:animEffect>
                                  </p:childTnLst>
                                </p:cTn>
                              </p:par>
                              <p:par>
                                <p:cTn id="78" presetID="3" presetClass="entr" presetSubtype="10" fill="hold" nodeType="withEffect">
                                  <p:stCondLst>
                                    <p:cond delay="0"/>
                                  </p:stCondLst>
                                  <p:childTnLst>
                                    <p:set>
                                      <p:cBhvr>
                                        <p:cTn id="79" dur="1" fill="hold">
                                          <p:stCondLst>
                                            <p:cond delay="0"/>
                                          </p:stCondLst>
                                        </p:cTn>
                                        <p:tgtEl>
                                          <p:spTgt spid="34"/>
                                        </p:tgtEl>
                                        <p:attrNameLst>
                                          <p:attrName>style.visibility</p:attrName>
                                        </p:attrNameLst>
                                      </p:cBhvr>
                                      <p:to>
                                        <p:strVal val="visible"/>
                                      </p:to>
                                    </p:set>
                                    <p:animEffect transition="in" filter="blinds(horizontal)">
                                      <p:cBhvr>
                                        <p:cTn id="80" dur="500"/>
                                        <p:tgtEl>
                                          <p:spTgt spid="34"/>
                                        </p:tgtEl>
                                      </p:cBhvr>
                                    </p:animEffect>
                                  </p:childTnLst>
                                </p:cTn>
                              </p:par>
                              <p:par>
                                <p:cTn id="81" presetID="3" presetClass="entr" presetSubtype="10" fill="hold" nodeType="withEffect">
                                  <p:stCondLst>
                                    <p:cond delay="0"/>
                                  </p:stCondLst>
                                  <p:childTnLst>
                                    <p:set>
                                      <p:cBhvr>
                                        <p:cTn id="82" dur="1" fill="hold">
                                          <p:stCondLst>
                                            <p:cond delay="0"/>
                                          </p:stCondLst>
                                        </p:cTn>
                                        <p:tgtEl>
                                          <p:spTgt spid="37"/>
                                        </p:tgtEl>
                                        <p:attrNameLst>
                                          <p:attrName>style.visibility</p:attrName>
                                        </p:attrNameLst>
                                      </p:cBhvr>
                                      <p:to>
                                        <p:strVal val="visible"/>
                                      </p:to>
                                    </p:set>
                                    <p:animEffect transition="in" filter="blinds(horizontal)">
                                      <p:cBhvr>
                                        <p:cTn id="83" dur="500"/>
                                        <p:tgtEl>
                                          <p:spTgt spid="37"/>
                                        </p:tgtEl>
                                      </p:cBhvr>
                                    </p:animEffect>
                                  </p:childTnLst>
                                </p:cTn>
                              </p:par>
                              <p:par>
                                <p:cTn id="84" presetID="3" presetClass="entr" presetSubtype="10" fill="hold" nodeType="withEffect">
                                  <p:stCondLst>
                                    <p:cond delay="0"/>
                                  </p:stCondLst>
                                  <p:childTnLst>
                                    <p:set>
                                      <p:cBhvr>
                                        <p:cTn id="85" dur="1" fill="hold">
                                          <p:stCondLst>
                                            <p:cond delay="0"/>
                                          </p:stCondLst>
                                        </p:cTn>
                                        <p:tgtEl>
                                          <p:spTgt spid="38"/>
                                        </p:tgtEl>
                                        <p:attrNameLst>
                                          <p:attrName>style.visibility</p:attrName>
                                        </p:attrNameLst>
                                      </p:cBhvr>
                                      <p:to>
                                        <p:strVal val="visible"/>
                                      </p:to>
                                    </p:set>
                                    <p:animEffect transition="in" filter="blinds(horizontal)">
                                      <p:cBhvr>
                                        <p:cTn id="86" dur="500"/>
                                        <p:tgtEl>
                                          <p:spTgt spid="38"/>
                                        </p:tgtEl>
                                      </p:cBhvr>
                                    </p:animEffect>
                                  </p:childTnLst>
                                </p:cTn>
                              </p:par>
                              <p:par>
                                <p:cTn id="87" presetID="3" presetClass="entr" presetSubtype="10" fill="hold" nodeType="withEffect">
                                  <p:stCondLst>
                                    <p:cond delay="0"/>
                                  </p:stCondLst>
                                  <p:childTnLst>
                                    <p:set>
                                      <p:cBhvr>
                                        <p:cTn id="88" dur="1" fill="hold">
                                          <p:stCondLst>
                                            <p:cond delay="0"/>
                                          </p:stCondLst>
                                        </p:cTn>
                                        <p:tgtEl>
                                          <p:spTgt spid="39"/>
                                        </p:tgtEl>
                                        <p:attrNameLst>
                                          <p:attrName>style.visibility</p:attrName>
                                        </p:attrNameLst>
                                      </p:cBhvr>
                                      <p:to>
                                        <p:strVal val="visible"/>
                                      </p:to>
                                    </p:set>
                                    <p:animEffect transition="in" filter="blinds(horizontal)">
                                      <p:cBhvr>
                                        <p:cTn id="89" dur="500"/>
                                        <p:tgtEl>
                                          <p:spTgt spid="39"/>
                                        </p:tgtEl>
                                      </p:cBhvr>
                                    </p:animEffect>
                                  </p:childTnLst>
                                </p:cTn>
                              </p:par>
                              <p:par>
                                <p:cTn id="90" presetID="3" presetClass="entr" presetSubtype="10" fill="hold" nodeType="withEffect">
                                  <p:stCondLst>
                                    <p:cond delay="0"/>
                                  </p:stCondLst>
                                  <p:childTnLst>
                                    <p:set>
                                      <p:cBhvr>
                                        <p:cTn id="91" dur="1" fill="hold">
                                          <p:stCondLst>
                                            <p:cond delay="0"/>
                                          </p:stCondLst>
                                        </p:cTn>
                                        <p:tgtEl>
                                          <p:spTgt spid="40"/>
                                        </p:tgtEl>
                                        <p:attrNameLst>
                                          <p:attrName>style.visibility</p:attrName>
                                        </p:attrNameLst>
                                      </p:cBhvr>
                                      <p:to>
                                        <p:strVal val="visible"/>
                                      </p:to>
                                    </p:set>
                                    <p:animEffect transition="in" filter="blinds(horizontal)">
                                      <p:cBhvr>
                                        <p:cTn id="92" dur="500"/>
                                        <p:tgtEl>
                                          <p:spTgt spid="40"/>
                                        </p:tgtEl>
                                      </p:cBhvr>
                                    </p:animEffect>
                                  </p:childTnLst>
                                </p:cTn>
                              </p:par>
                              <p:par>
                                <p:cTn id="93" presetID="3" presetClass="entr" presetSubtype="10" fill="hold" grpId="0" nodeType="withEffect">
                                  <p:stCondLst>
                                    <p:cond delay="0"/>
                                  </p:stCondLst>
                                  <p:childTnLst>
                                    <p:set>
                                      <p:cBhvr>
                                        <p:cTn id="94" dur="1" fill="hold">
                                          <p:stCondLst>
                                            <p:cond delay="0"/>
                                          </p:stCondLst>
                                        </p:cTn>
                                        <p:tgtEl>
                                          <p:spTgt spid="67"/>
                                        </p:tgtEl>
                                        <p:attrNameLst>
                                          <p:attrName>style.visibility</p:attrName>
                                        </p:attrNameLst>
                                      </p:cBhvr>
                                      <p:to>
                                        <p:strVal val="visible"/>
                                      </p:to>
                                    </p:set>
                                    <p:animEffect transition="in" filter="blinds(horizontal)">
                                      <p:cBhvr>
                                        <p:cTn id="95" dur="500"/>
                                        <p:tgtEl>
                                          <p:spTgt spid="67"/>
                                        </p:tgtEl>
                                      </p:cBhvr>
                                    </p:animEffect>
                                  </p:childTnLst>
                                </p:cTn>
                              </p:par>
                              <p:par>
                                <p:cTn id="96" presetID="3" presetClass="entr" presetSubtype="10" fill="hold" grpId="0" nodeType="withEffect">
                                  <p:stCondLst>
                                    <p:cond delay="0"/>
                                  </p:stCondLst>
                                  <p:childTnLst>
                                    <p:set>
                                      <p:cBhvr>
                                        <p:cTn id="97" dur="1" fill="hold">
                                          <p:stCondLst>
                                            <p:cond delay="0"/>
                                          </p:stCondLst>
                                        </p:cTn>
                                        <p:tgtEl>
                                          <p:spTgt spid="68"/>
                                        </p:tgtEl>
                                        <p:attrNameLst>
                                          <p:attrName>style.visibility</p:attrName>
                                        </p:attrNameLst>
                                      </p:cBhvr>
                                      <p:to>
                                        <p:strVal val="visible"/>
                                      </p:to>
                                    </p:set>
                                    <p:animEffect transition="in" filter="blinds(horizontal)">
                                      <p:cBhvr>
                                        <p:cTn id="98" dur="500"/>
                                        <p:tgtEl>
                                          <p:spTgt spid="68"/>
                                        </p:tgtEl>
                                      </p:cBhvr>
                                    </p:animEffect>
                                  </p:childTnLst>
                                </p:cTn>
                              </p:par>
                              <p:par>
                                <p:cTn id="99" presetID="3" presetClass="entr" presetSubtype="10" fill="hold" grpId="0" nodeType="withEffect">
                                  <p:stCondLst>
                                    <p:cond delay="0"/>
                                  </p:stCondLst>
                                  <p:childTnLst>
                                    <p:set>
                                      <p:cBhvr>
                                        <p:cTn id="100" dur="1" fill="hold">
                                          <p:stCondLst>
                                            <p:cond delay="0"/>
                                          </p:stCondLst>
                                        </p:cTn>
                                        <p:tgtEl>
                                          <p:spTgt spid="69"/>
                                        </p:tgtEl>
                                        <p:attrNameLst>
                                          <p:attrName>style.visibility</p:attrName>
                                        </p:attrNameLst>
                                      </p:cBhvr>
                                      <p:to>
                                        <p:strVal val="visible"/>
                                      </p:to>
                                    </p:set>
                                    <p:animEffect transition="in" filter="blinds(horizontal)">
                                      <p:cBhvr>
                                        <p:cTn id="101" dur="500"/>
                                        <p:tgtEl>
                                          <p:spTgt spid="69"/>
                                        </p:tgtEl>
                                      </p:cBhvr>
                                    </p:animEffect>
                                  </p:childTnLst>
                                </p:cTn>
                              </p:par>
                              <p:par>
                                <p:cTn id="102" presetID="3" presetClass="entr" presetSubtype="10" fill="hold" grpId="0" nodeType="withEffect">
                                  <p:stCondLst>
                                    <p:cond delay="0"/>
                                  </p:stCondLst>
                                  <p:childTnLst>
                                    <p:set>
                                      <p:cBhvr>
                                        <p:cTn id="103" dur="1" fill="hold">
                                          <p:stCondLst>
                                            <p:cond delay="0"/>
                                          </p:stCondLst>
                                        </p:cTn>
                                        <p:tgtEl>
                                          <p:spTgt spid="70"/>
                                        </p:tgtEl>
                                        <p:attrNameLst>
                                          <p:attrName>style.visibility</p:attrName>
                                        </p:attrNameLst>
                                      </p:cBhvr>
                                      <p:to>
                                        <p:strVal val="visible"/>
                                      </p:to>
                                    </p:set>
                                    <p:animEffect transition="in" filter="blinds(horizontal)">
                                      <p:cBhvr>
                                        <p:cTn id="104" dur="500"/>
                                        <p:tgtEl>
                                          <p:spTgt spid="70"/>
                                        </p:tgtEl>
                                      </p:cBhvr>
                                    </p:animEffect>
                                  </p:childTnLst>
                                </p:cTn>
                              </p:par>
                              <p:par>
                                <p:cTn id="105" presetID="3" presetClass="entr" presetSubtype="10" fill="hold" grpId="0" nodeType="withEffect">
                                  <p:stCondLst>
                                    <p:cond delay="0"/>
                                  </p:stCondLst>
                                  <p:childTnLst>
                                    <p:set>
                                      <p:cBhvr>
                                        <p:cTn id="106" dur="1" fill="hold">
                                          <p:stCondLst>
                                            <p:cond delay="0"/>
                                          </p:stCondLst>
                                        </p:cTn>
                                        <p:tgtEl>
                                          <p:spTgt spid="71"/>
                                        </p:tgtEl>
                                        <p:attrNameLst>
                                          <p:attrName>style.visibility</p:attrName>
                                        </p:attrNameLst>
                                      </p:cBhvr>
                                      <p:to>
                                        <p:strVal val="visible"/>
                                      </p:to>
                                    </p:set>
                                    <p:animEffect transition="in" filter="blinds(horizontal)">
                                      <p:cBhvr>
                                        <p:cTn id="107" dur="500"/>
                                        <p:tgtEl>
                                          <p:spTgt spid="71"/>
                                        </p:tgtEl>
                                      </p:cBhvr>
                                    </p:animEffect>
                                  </p:childTnLst>
                                </p:cTn>
                              </p:par>
                              <p:par>
                                <p:cTn id="108" presetID="3" presetClass="entr" presetSubtype="10" fill="hold" grpId="0" nodeType="withEffect">
                                  <p:stCondLst>
                                    <p:cond delay="0"/>
                                  </p:stCondLst>
                                  <p:childTnLst>
                                    <p:set>
                                      <p:cBhvr>
                                        <p:cTn id="109" dur="1" fill="hold">
                                          <p:stCondLst>
                                            <p:cond delay="0"/>
                                          </p:stCondLst>
                                        </p:cTn>
                                        <p:tgtEl>
                                          <p:spTgt spid="72"/>
                                        </p:tgtEl>
                                        <p:attrNameLst>
                                          <p:attrName>style.visibility</p:attrName>
                                        </p:attrNameLst>
                                      </p:cBhvr>
                                      <p:to>
                                        <p:strVal val="visible"/>
                                      </p:to>
                                    </p:set>
                                    <p:animEffect transition="in" filter="blinds(horizontal)">
                                      <p:cBhvr>
                                        <p:cTn id="110" dur="500"/>
                                        <p:tgtEl>
                                          <p:spTgt spid="72"/>
                                        </p:tgtEl>
                                      </p:cBhvr>
                                    </p:animEffect>
                                  </p:childTnLst>
                                </p:cTn>
                              </p:par>
                              <p:par>
                                <p:cTn id="111" presetID="3" presetClass="entr" presetSubtype="10" fill="hold" grpId="0" nodeType="withEffect">
                                  <p:stCondLst>
                                    <p:cond delay="0"/>
                                  </p:stCondLst>
                                  <p:childTnLst>
                                    <p:set>
                                      <p:cBhvr>
                                        <p:cTn id="112" dur="1" fill="hold">
                                          <p:stCondLst>
                                            <p:cond delay="0"/>
                                          </p:stCondLst>
                                        </p:cTn>
                                        <p:tgtEl>
                                          <p:spTgt spid="74"/>
                                        </p:tgtEl>
                                        <p:attrNameLst>
                                          <p:attrName>style.visibility</p:attrName>
                                        </p:attrNameLst>
                                      </p:cBhvr>
                                      <p:to>
                                        <p:strVal val="visible"/>
                                      </p:to>
                                    </p:set>
                                    <p:animEffect transition="in" filter="blinds(horizontal)">
                                      <p:cBhvr>
                                        <p:cTn id="113" dur="500"/>
                                        <p:tgtEl>
                                          <p:spTgt spid="74"/>
                                        </p:tgtEl>
                                      </p:cBhvr>
                                    </p:animEffect>
                                  </p:childTnLst>
                                </p:cTn>
                              </p:par>
                              <p:par>
                                <p:cTn id="114" presetID="9" presetClass="emph" presetSubtype="0" grpId="1" nodeType="withEffect">
                                  <p:stCondLst>
                                    <p:cond delay="0"/>
                                  </p:stCondLst>
                                  <p:childTnLst>
                                    <p:set>
                                      <p:cBhvr rctx="PPT">
                                        <p:cTn id="115" dur="indefinite"/>
                                        <p:tgtEl>
                                          <p:spTgt spid="13"/>
                                        </p:tgtEl>
                                        <p:attrNameLst>
                                          <p:attrName>style.opacity</p:attrName>
                                        </p:attrNameLst>
                                      </p:cBhvr>
                                      <p:to>
                                        <p:strVal val="0.5"/>
                                      </p:to>
                                    </p:set>
                                    <p:animEffect filter="image" prLst="opacity: 0.5">
                                      <p:cBhvr rctx="IE">
                                        <p:cTn id="116" dur="indefinite"/>
                                        <p:tgtEl>
                                          <p:spTgt spid="13"/>
                                        </p:tgtEl>
                                      </p:cBhvr>
                                    </p:animEffect>
                                  </p:childTnLst>
                                </p:cTn>
                              </p:par>
                              <p:par>
                                <p:cTn id="117" presetID="9" presetClass="emph" presetSubtype="0" grpId="1" nodeType="withEffect">
                                  <p:stCondLst>
                                    <p:cond delay="0"/>
                                  </p:stCondLst>
                                  <p:childTnLst>
                                    <p:set>
                                      <p:cBhvr rctx="PPT">
                                        <p:cTn id="118" dur="indefinite"/>
                                        <p:tgtEl>
                                          <p:spTgt spid="8"/>
                                        </p:tgtEl>
                                        <p:attrNameLst>
                                          <p:attrName>style.opacity</p:attrName>
                                        </p:attrNameLst>
                                      </p:cBhvr>
                                      <p:to>
                                        <p:strVal val="0.5"/>
                                      </p:to>
                                    </p:set>
                                    <p:animEffect filter="image" prLst="opacity: 0.5">
                                      <p:cBhvr rctx="IE">
                                        <p:cTn id="119" dur="indefinite"/>
                                        <p:tgtEl>
                                          <p:spTgt spid="8"/>
                                        </p:tgtEl>
                                      </p:cBhvr>
                                    </p:animEffect>
                                  </p:childTnLst>
                                </p:cTn>
                              </p:par>
                              <p:par>
                                <p:cTn id="120" presetID="9" presetClass="emph" presetSubtype="0" grpId="1" nodeType="withEffect">
                                  <p:stCondLst>
                                    <p:cond delay="0"/>
                                  </p:stCondLst>
                                  <p:childTnLst>
                                    <p:set>
                                      <p:cBhvr rctx="PPT">
                                        <p:cTn id="121" dur="indefinite"/>
                                        <p:tgtEl>
                                          <p:spTgt spid="9"/>
                                        </p:tgtEl>
                                        <p:attrNameLst>
                                          <p:attrName>style.opacity</p:attrName>
                                        </p:attrNameLst>
                                      </p:cBhvr>
                                      <p:to>
                                        <p:strVal val="0.5"/>
                                      </p:to>
                                    </p:set>
                                    <p:animEffect filter="image" prLst="opacity: 0.5">
                                      <p:cBhvr rctx="IE">
                                        <p:cTn id="122" dur="indefinite"/>
                                        <p:tgtEl>
                                          <p:spTgt spid="9"/>
                                        </p:tgtEl>
                                      </p:cBhvr>
                                    </p:animEffect>
                                  </p:childTnLst>
                                </p:cTn>
                              </p:par>
                              <p:par>
                                <p:cTn id="123" presetID="9" presetClass="emph" presetSubtype="0" grpId="1" nodeType="withEffect">
                                  <p:stCondLst>
                                    <p:cond delay="0"/>
                                  </p:stCondLst>
                                  <p:childTnLst>
                                    <p:set>
                                      <p:cBhvr rctx="PPT">
                                        <p:cTn id="124" dur="indefinite"/>
                                        <p:tgtEl>
                                          <p:spTgt spid="14"/>
                                        </p:tgtEl>
                                        <p:attrNameLst>
                                          <p:attrName>style.opacity</p:attrName>
                                        </p:attrNameLst>
                                      </p:cBhvr>
                                      <p:to>
                                        <p:strVal val="0.5"/>
                                      </p:to>
                                    </p:set>
                                    <p:animEffect filter="image" prLst="opacity: 0.5">
                                      <p:cBhvr rctx="IE">
                                        <p:cTn id="125" dur="indefinite"/>
                                        <p:tgtEl>
                                          <p:spTgt spid="14"/>
                                        </p:tgtEl>
                                      </p:cBhvr>
                                    </p:animEffect>
                                  </p:childTnLst>
                                </p:cTn>
                              </p:par>
                              <p:par>
                                <p:cTn id="126" presetID="9" presetClass="emph" presetSubtype="0" grpId="1" nodeType="withEffect">
                                  <p:stCondLst>
                                    <p:cond delay="0"/>
                                  </p:stCondLst>
                                  <p:childTnLst>
                                    <p:set>
                                      <p:cBhvr rctx="PPT">
                                        <p:cTn id="127" dur="indefinite"/>
                                        <p:tgtEl>
                                          <p:spTgt spid="15"/>
                                        </p:tgtEl>
                                        <p:attrNameLst>
                                          <p:attrName>style.opacity</p:attrName>
                                        </p:attrNameLst>
                                      </p:cBhvr>
                                      <p:to>
                                        <p:strVal val="0.5"/>
                                      </p:to>
                                    </p:set>
                                    <p:animEffect filter="image" prLst="opacity: 0.5">
                                      <p:cBhvr rctx="IE">
                                        <p:cTn id="128" dur="indefinite"/>
                                        <p:tgtEl>
                                          <p:spTgt spid="15"/>
                                        </p:tgtEl>
                                      </p:cBhvr>
                                    </p:animEffect>
                                  </p:childTnLst>
                                </p:cTn>
                              </p:par>
                              <p:par>
                                <p:cTn id="129" presetID="9" presetClass="emph" presetSubtype="0" grpId="1" nodeType="withEffect">
                                  <p:stCondLst>
                                    <p:cond delay="0"/>
                                  </p:stCondLst>
                                  <p:childTnLst>
                                    <p:set>
                                      <p:cBhvr rctx="PPT">
                                        <p:cTn id="130" dur="indefinite"/>
                                        <p:tgtEl>
                                          <p:spTgt spid="16"/>
                                        </p:tgtEl>
                                        <p:attrNameLst>
                                          <p:attrName>style.opacity</p:attrName>
                                        </p:attrNameLst>
                                      </p:cBhvr>
                                      <p:to>
                                        <p:strVal val="0.5"/>
                                      </p:to>
                                    </p:set>
                                    <p:animEffect filter="image" prLst="opacity: 0.5">
                                      <p:cBhvr rctx="IE">
                                        <p:cTn id="131" dur="indefinite"/>
                                        <p:tgtEl>
                                          <p:spTgt spid="16"/>
                                        </p:tgtEl>
                                      </p:cBhvr>
                                    </p:animEffect>
                                  </p:childTnLst>
                                </p:cTn>
                              </p:par>
                              <p:par>
                                <p:cTn id="132" presetID="9" presetClass="emph" presetSubtype="0" grpId="1" nodeType="withEffect">
                                  <p:stCondLst>
                                    <p:cond delay="0"/>
                                  </p:stCondLst>
                                  <p:childTnLst>
                                    <p:set>
                                      <p:cBhvr rctx="PPT">
                                        <p:cTn id="133" dur="indefinite"/>
                                        <p:tgtEl>
                                          <p:spTgt spid="17"/>
                                        </p:tgtEl>
                                        <p:attrNameLst>
                                          <p:attrName>style.opacity</p:attrName>
                                        </p:attrNameLst>
                                      </p:cBhvr>
                                      <p:to>
                                        <p:strVal val="0.5"/>
                                      </p:to>
                                    </p:set>
                                    <p:animEffect filter="image" prLst="opacity: 0.5">
                                      <p:cBhvr rctx="IE">
                                        <p:cTn id="134" dur="indefinite"/>
                                        <p:tgtEl>
                                          <p:spTgt spid="17"/>
                                        </p:tgtEl>
                                      </p:cBhvr>
                                    </p:animEffect>
                                  </p:childTnLst>
                                </p:cTn>
                              </p:par>
                              <p:par>
                                <p:cTn id="135" presetID="9" presetClass="emph" presetSubtype="0" grpId="1" nodeType="withEffect">
                                  <p:stCondLst>
                                    <p:cond delay="0"/>
                                  </p:stCondLst>
                                  <p:childTnLst>
                                    <p:set>
                                      <p:cBhvr rctx="PPT">
                                        <p:cTn id="136" dur="indefinite"/>
                                        <p:tgtEl>
                                          <p:spTgt spid="18"/>
                                        </p:tgtEl>
                                        <p:attrNameLst>
                                          <p:attrName>style.opacity</p:attrName>
                                        </p:attrNameLst>
                                      </p:cBhvr>
                                      <p:to>
                                        <p:strVal val="0.5"/>
                                      </p:to>
                                    </p:set>
                                    <p:animEffect filter="image" prLst="opacity: 0.5">
                                      <p:cBhvr rctx="IE">
                                        <p:cTn id="137" dur="indefinite"/>
                                        <p:tgtEl>
                                          <p:spTgt spid="18"/>
                                        </p:tgtEl>
                                      </p:cBhvr>
                                    </p:animEffect>
                                  </p:childTnLst>
                                </p:cTn>
                              </p:par>
                              <p:par>
                                <p:cTn id="138" presetID="9" presetClass="emph" presetSubtype="0" grpId="1" nodeType="withEffect">
                                  <p:stCondLst>
                                    <p:cond delay="0"/>
                                  </p:stCondLst>
                                  <p:childTnLst>
                                    <p:set>
                                      <p:cBhvr rctx="PPT">
                                        <p:cTn id="139" dur="indefinite"/>
                                        <p:tgtEl>
                                          <p:spTgt spid="19"/>
                                        </p:tgtEl>
                                        <p:attrNameLst>
                                          <p:attrName>style.opacity</p:attrName>
                                        </p:attrNameLst>
                                      </p:cBhvr>
                                      <p:to>
                                        <p:strVal val="0.5"/>
                                      </p:to>
                                    </p:set>
                                    <p:animEffect filter="image" prLst="opacity: 0.5">
                                      <p:cBhvr rctx="IE">
                                        <p:cTn id="140" dur="indefinite"/>
                                        <p:tgtEl>
                                          <p:spTgt spid="19"/>
                                        </p:tgtEl>
                                      </p:cBhvr>
                                    </p:animEffect>
                                  </p:childTnLst>
                                </p:cTn>
                              </p:par>
                              <p:par>
                                <p:cTn id="141" presetID="9" presetClass="emph" presetSubtype="0" grpId="1" nodeType="withEffect">
                                  <p:stCondLst>
                                    <p:cond delay="0"/>
                                  </p:stCondLst>
                                  <p:childTnLst>
                                    <p:set>
                                      <p:cBhvr rctx="PPT">
                                        <p:cTn id="142" dur="indefinite"/>
                                        <p:tgtEl>
                                          <p:spTgt spid="20"/>
                                        </p:tgtEl>
                                        <p:attrNameLst>
                                          <p:attrName>style.opacity</p:attrName>
                                        </p:attrNameLst>
                                      </p:cBhvr>
                                      <p:to>
                                        <p:strVal val="0.5"/>
                                      </p:to>
                                    </p:set>
                                    <p:animEffect filter="image" prLst="opacity: 0.5">
                                      <p:cBhvr rctx="IE">
                                        <p:cTn id="143" dur="indefinite"/>
                                        <p:tgtEl>
                                          <p:spTgt spid="20"/>
                                        </p:tgtEl>
                                      </p:cBhvr>
                                    </p:animEffect>
                                  </p:childTnLst>
                                </p:cTn>
                              </p:par>
                            </p:childTnLst>
                          </p:cTn>
                        </p:par>
                      </p:childTnLst>
                    </p:cTn>
                  </p:par>
                  <p:par>
                    <p:cTn id="144" fill="hold">
                      <p:stCondLst>
                        <p:cond delay="indefinite"/>
                      </p:stCondLst>
                      <p:childTnLst>
                        <p:par>
                          <p:cTn id="145" fill="hold">
                            <p:stCondLst>
                              <p:cond delay="0"/>
                            </p:stCondLst>
                            <p:childTnLst>
                              <p:par>
                                <p:cTn id="146" presetID="3" presetClass="entr" presetSubtype="10" fill="hold" grpId="0" nodeType="clickEffect">
                                  <p:stCondLst>
                                    <p:cond delay="0"/>
                                  </p:stCondLst>
                                  <p:childTnLst>
                                    <p:set>
                                      <p:cBhvr>
                                        <p:cTn id="147" dur="1" fill="hold">
                                          <p:stCondLst>
                                            <p:cond delay="0"/>
                                          </p:stCondLst>
                                        </p:cTn>
                                        <p:tgtEl>
                                          <p:spTgt spid="76"/>
                                        </p:tgtEl>
                                        <p:attrNameLst>
                                          <p:attrName>style.visibility</p:attrName>
                                        </p:attrNameLst>
                                      </p:cBhvr>
                                      <p:to>
                                        <p:strVal val="visible"/>
                                      </p:to>
                                    </p:set>
                                    <p:animEffect transition="in" filter="blinds(horizontal)">
                                      <p:cBhvr>
                                        <p:cTn id="148" dur="500"/>
                                        <p:tgtEl>
                                          <p:spTgt spid="76"/>
                                        </p:tgtEl>
                                      </p:cBhvr>
                                    </p:animEffect>
                                  </p:childTnLst>
                                </p:cTn>
                              </p:par>
                              <p:par>
                                <p:cTn id="149" presetID="3" presetClass="entr" presetSubtype="10" fill="hold" grpId="0" nodeType="withEffect">
                                  <p:stCondLst>
                                    <p:cond delay="0"/>
                                  </p:stCondLst>
                                  <p:childTnLst>
                                    <p:set>
                                      <p:cBhvr>
                                        <p:cTn id="150" dur="1" fill="hold">
                                          <p:stCondLst>
                                            <p:cond delay="0"/>
                                          </p:stCondLst>
                                        </p:cTn>
                                        <p:tgtEl>
                                          <p:spTgt spid="75"/>
                                        </p:tgtEl>
                                        <p:attrNameLst>
                                          <p:attrName>style.visibility</p:attrName>
                                        </p:attrNameLst>
                                      </p:cBhvr>
                                      <p:to>
                                        <p:strVal val="visible"/>
                                      </p:to>
                                    </p:set>
                                    <p:animEffect transition="in" filter="blinds(horizontal)">
                                      <p:cBhvr>
                                        <p:cTn id="151" dur="500"/>
                                        <p:tgtEl>
                                          <p:spTgt spid="75"/>
                                        </p:tgtEl>
                                      </p:cBhvr>
                                    </p:animEffect>
                                  </p:childTnLst>
                                </p:cTn>
                              </p:par>
                              <p:par>
                                <p:cTn id="152" presetID="3" presetClass="entr" presetSubtype="10" fill="hold" grpId="0" nodeType="withEffect">
                                  <p:stCondLst>
                                    <p:cond delay="0"/>
                                  </p:stCondLst>
                                  <p:childTnLst>
                                    <p:set>
                                      <p:cBhvr>
                                        <p:cTn id="153" dur="1" fill="hold">
                                          <p:stCondLst>
                                            <p:cond delay="0"/>
                                          </p:stCondLst>
                                        </p:cTn>
                                        <p:tgtEl>
                                          <p:spTgt spid="78"/>
                                        </p:tgtEl>
                                        <p:attrNameLst>
                                          <p:attrName>style.visibility</p:attrName>
                                        </p:attrNameLst>
                                      </p:cBhvr>
                                      <p:to>
                                        <p:strVal val="visible"/>
                                      </p:to>
                                    </p:set>
                                    <p:animEffect transition="in" filter="blinds(horizontal)">
                                      <p:cBhvr>
                                        <p:cTn id="154" dur="500"/>
                                        <p:tgtEl>
                                          <p:spTgt spid="78"/>
                                        </p:tgtEl>
                                      </p:cBhvr>
                                    </p:animEffect>
                                  </p:childTnLst>
                                </p:cTn>
                              </p:par>
                              <p:par>
                                <p:cTn id="155" presetID="3" presetClass="entr" presetSubtype="10" fill="hold" grpId="0" nodeType="withEffect">
                                  <p:stCondLst>
                                    <p:cond delay="0"/>
                                  </p:stCondLst>
                                  <p:childTnLst>
                                    <p:set>
                                      <p:cBhvr>
                                        <p:cTn id="156" dur="1" fill="hold">
                                          <p:stCondLst>
                                            <p:cond delay="0"/>
                                          </p:stCondLst>
                                        </p:cTn>
                                        <p:tgtEl>
                                          <p:spTgt spid="79"/>
                                        </p:tgtEl>
                                        <p:attrNameLst>
                                          <p:attrName>style.visibility</p:attrName>
                                        </p:attrNameLst>
                                      </p:cBhvr>
                                      <p:to>
                                        <p:strVal val="visible"/>
                                      </p:to>
                                    </p:set>
                                    <p:animEffect transition="in" filter="blinds(horizontal)">
                                      <p:cBhvr>
                                        <p:cTn id="157" dur="500"/>
                                        <p:tgtEl>
                                          <p:spTgt spid="79"/>
                                        </p:tgtEl>
                                      </p:cBhvr>
                                    </p:animEffect>
                                  </p:childTnLst>
                                </p:cTn>
                              </p:par>
                              <p:par>
                                <p:cTn id="158" presetID="3" presetClass="entr" presetSubtype="10" fill="hold" grpId="0" nodeType="withEffect">
                                  <p:stCondLst>
                                    <p:cond delay="0"/>
                                  </p:stCondLst>
                                  <p:childTnLst>
                                    <p:set>
                                      <p:cBhvr>
                                        <p:cTn id="159" dur="1" fill="hold">
                                          <p:stCondLst>
                                            <p:cond delay="0"/>
                                          </p:stCondLst>
                                        </p:cTn>
                                        <p:tgtEl>
                                          <p:spTgt spid="80"/>
                                        </p:tgtEl>
                                        <p:attrNameLst>
                                          <p:attrName>style.visibility</p:attrName>
                                        </p:attrNameLst>
                                      </p:cBhvr>
                                      <p:to>
                                        <p:strVal val="visible"/>
                                      </p:to>
                                    </p:set>
                                    <p:animEffect transition="in" filter="blinds(horizontal)">
                                      <p:cBhvr>
                                        <p:cTn id="160" dur="500"/>
                                        <p:tgtEl>
                                          <p:spTgt spid="80"/>
                                        </p:tgtEl>
                                      </p:cBhvr>
                                    </p:animEffect>
                                  </p:childTnLst>
                                </p:cTn>
                              </p:par>
                              <p:par>
                                <p:cTn id="161" presetID="3" presetClass="entr" presetSubtype="10" fill="hold" nodeType="withEffect">
                                  <p:stCondLst>
                                    <p:cond delay="0"/>
                                  </p:stCondLst>
                                  <p:childTnLst>
                                    <p:set>
                                      <p:cBhvr>
                                        <p:cTn id="162" dur="1" fill="hold">
                                          <p:stCondLst>
                                            <p:cond delay="0"/>
                                          </p:stCondLst>
                                        </p:cTn>
                                        <p:tgtEl>
                                          <p:spTgt spid="46"/>
                                        </p:tgtEl>
                                        <p:attrNameLst>
                                          <p:attrName>style.visibility</p:attrName>
                                        </p:attrNameLst>
                                      </p:cBhvr>
                                      <p:to>
                                        <p:strVal val="visible"/>
                                      </p:to>
                                    </p:set>
                                    <p:animEffect transition="in" filter="blinds(horizontal)">
                                      <p:cBhvr>
                                        <p:cTn id="163"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8" grpId="0" animBg="1"/>
      <p:bldP spid="8" grpId="1" animBg="1"/>
      <p:bldP spid="9" grpId="0"/>
      <p:bldP spid="9" grpId="1"/>
      <p:bldP spid="14" grpId="0"/>
      <p:bldP spid="14" grpId="1"/>
      <p:bldP spid="15" grpId="0" animBg="1"/>
      <p:bldP spid="15" grpId="1" animBg="1"/>
      <p:bldP spid="16" grpId="0" animBg="1"/>
      <p:bldP spid="16" grpId="1" animBg="1"/>
      <p:bldP spid="17" grpId="0"/>
      <p:bldP spid="17" grpId="1"/>
      <p:bldP spid="18" grpId="0"/>
      <p:bldP spid="18" grpId="1"/>
      <p:bldP spid="19" grpId="0"/>
      <p:bldP spid="19" grpId="1"/>
      <p:bldP spid="20" grpId="0"/>
      <p:bldP spid="20" grpId="1"/>
      <p:bldP spid="21" grpId="0" animBg="1"/>
      <p:bldP spid="22" grpId="0"/>
      <p:bldP spid="23" grpId="0" animBg="1"/>
      <p:bldP spid="24" grpId="0"/>
      <p:bldP spid="25" grpId="0"/>
      <p:bldP spid="26" grpId="0" animBg="1"/>
      <p:bldP spid="27" grpId="0" animBg="1"/>
      <p:bldP spid="28" grpId="0" animBg="1"/>
      <p:bldP spid="29" grpId="0" animBg="1"/>
      <p:bldP spid="30" grpId="0" animBg="1"/>
      <p:bldP spid="31" grpId="0" animBg="1"/>
      <p:bldP spid="67" grpId="0"/>
      <p:bldP spid="68" grpId="0"/>
      <p:bldP spid="69" grpId="0"/>
      <p:bldP spid="70" grpId="0"/>
      <p:bldP spid="71" grpId="0"/>
      <p:bldP spid="72" grpId="0"/>
      <p:bldP spid="74" grpId="0"/>
      <p:bldP spid="75" grpId="0" animBg="1"/>
      <p:bldP spid="76" grpId="0"/>
      <p:bldP spid="78" grpId="0" animBg="1"/>
      <p:bldP spid="79" grpId="0" animBg="1"/>
      <p:bldP spid="80" grpId="0" animBg="1"/>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73" name="Text Box 13"/>
          <p:cNvSpPr txBox="1">
            <a:spLocks noChangeArrowheads="1"/>
          </p:cNvSpPr>
          <p:nvPr/>
        </p:nvSpPr>
        <p:spPr bwMode="auto">
          <a:xfrm>
            <a:off x="188910" y="1402030"/>
            <a:ext cx="4581525" cy="4616648"/>
          </a:xfrm>
          <a:prstGeom prst="rect">
            <a:avLst/>
          </a:prstGeom>
          <a:solidFill>
            <a:srgbClr val="FFFF99"/>
          </a:solidFill>
          <a:ln w="9525">
            <a:noFill/>
            <a:miter lim="800000"/>
            <a:headEnd/>
            <a:tailEnd/>
          </a:ln>
        </p:spPr>
        <p:txBody>
          <a:bodyPr wrap="square">
            <a:spAutoFit/>
          </a:bodyPr>
          <a:lstStyle/>
          <a:p>
            <a:pPr marL="342900" indent="-342900">
              <a:spcBef>
                <a:spcPts val="2000"/>
              </a:spcBef>
            </a:pPr>
            <a:endParaRPr lang="en-US" altLang="zh-CN" sz="2000" b="1" dirty="0">
              <a:solidFill>
                <a:srgbClr val="FF0000"/>
              </a:solidFill>
              <a:latin typeface="Times New Roman" pitchFamily="18" charset="0"/>
            </a:endParaRPr>
          </a:p>
          <a:p>
            <a:pPr marL="342900" indent="-342900">
              <a:spcBef>
                <a:spcPts val="2000"/>
              </a:spcBef>
              <a:buFontTx/>
              <a:buAutoNum type="arabicPeriod"/>
            </a:pPr>
            <a:r>
              <a:rPr lang="en-US" altLang="zh-CN" sz="2800" b="1" dirty="0" smtClean="0">
                <a:solidFill>
                  <a:srgbClr val="0000CC"/>
                </a:solidFill>
                <a:latin typeface="Times New Roman" pitchFamily="18" charset="0"/>
              </a:rPr>
              <a:t>How to </a:t>
            </a:r>
            <a:r>
              <a:rPr lang="en-US" altLang="zh-CN" sz="2800" b="1" dirty="0" smtClean="0">
                <a:solidFill>
                  <a:srgbClr val="C00000"/>
                </a:solidFill>
                <a:latin typeface="Times New Roman" pitchFamily="18" charset="0"/>
              </a:rPr>
              <a:t>model</a:t>
            </a:r>
            <a:r>
              <a:rPr lang="en-US" altLang="zh-CN" sz="2800" b="1" dirty="0" smtClean="0">
                <a:solidFill>
                  <a:srgbClr val="0000CC"/>
                </a:solidFill>
                <a:latin typeface="Times New Roman" pitchFamily="18" charset="0"/>
              </a:rPr>
              <a:t> the heterogeneous academic network?</a:t>
            </a:r>
            <a:endParaRPr lang="zh-CN" altLang="en-US" sz="2800" b="1" dirty="0">
              <a:solidFill>
                <a:srgbClr val="0000CC"/>
              </a:solidFill>
              <a:latin typeface="Times New Roman" pitchFamily="18" charset="0"/>
            </a:endParaRPr>
          </a:p>
          <a:p>
            <a:pPr marL="342900" indent="-342900">
              <a:spcBef>
                <a:spcPts val="2000"/>
              </a:spcBef>
              <a:buFontTx/>
              <a:buAutoNum type="arabicPeriod"/>
            </a:pPr>
            <a:r>
              <a:rPr lang="en-US" altLang="zh-CN" sz="2800" b="1" dirty="0" smtClean="0">
                <a:solidFill>
                  <a:srgbClr val="0000CC"/>
                </a:solidFill>
                <a:latin typeface="Times New Roman" pitchFamily="18" charset="0"/>
              </a:rPr>
              <a:t>How to </a:t>
            </a:r>
            <a:r>
              <a:rPr lang="en-US" altLang="zh-CN" sz="2800" b="1" dirty="0" smtClean="0">
                <a:solidFill>
                  <a:srgbClr val="C00000"/>
                </a:solidFill>
                <a:latin typeface="Times New Roman" pitchFamily="18" charset="0"/>
              </a:rPr>
              <a:t>capture</a:t>
            </a:r>
            <a:r>
              <a:rPr lang="en-US" altLang="zh-CN" sz="2800" b="1" dirty="0" smtClean="0">
                <a:solidFill>
                  <a:srgbClr val="0000CC"/>
                </a:solidFill>
                <a:latin typeface="Times New Roman" pitchFamily="18" charset="0"/>
              </a:rPr>
              <a:t> the link information for ranking objects in the academic network?</a:t>
            </a:r>
          </a:p>
          <a:p>
            <a:pPr marL="342900" indent="-342900">
              <a:spcBef>
                <a:spcPts val="2000"/>
              </a:spcBef>
            </a:pPr>
            <a:endParaRPr lang="en-US" altLang="zh-CN" sz="2800" b="1" dirty="0" smtClean="0">
              <a:solidFill>
                <a:srgbClr val="FF0000"/>
              </a:solidFill>
              <a:latin typeface="Times New Roman" pitchFamily="18" charset="0"/>
            </a:endParaRPr>
          </a:p>
        </p:txBody>
      </p:sp>
      <p:sp>
        <p:nvSpPr>
          <p:cNvPr id="103426" name="Rectangle 2"/>
          <p:cNvSpPr>
            <a:spLocks noGrp="1" noChangeArrowheads="1"/>
          </p:cNvSpPr>
          <p:nvPr>
            <p:ph type="title" idx="4294967295"/>
          </p:nvPr>
        </p:nvSpPr>
        <p:spPr>
          <a:xfrm>
            <a:off x="495300" y="215856"/>
            <a:ext cx="8915400" cy="766773"/>
          </a:xfrm>
        </p:spPr>
        <p:txBody>
          <a:bodyPr/>
          <a:lstStyle/>
          <a:p>
            <a:r>
              <a:rPr lang="en-US" dirty="0" smtClean="0"/>
              <a:t>Challenges</a:t>
            </a:r>
            <a:endParaRPr lang="zh-CN" altLang="en-US" dirty="0"/>
          </a:p>
        </p:txBody>
      </p:sp>
      <p:graphicFrame>
        <p:nvGraphicFramePr>
          <p:cNvPr id="103428" name="Object 4"/>
          <p:cNvGraphicFramePr>
            <a:graphicFrameLocks noChangeAspect="1"/>
          </p:cNvGraphicFramePr>
          <p:nvPr/>
        </p:nvGraphicFramePr>
        <p:xfrm>
          <a:off x="5429383" y="1905001"/>
          <a:ext cx="4228967" cy="3857625"/>
        </p:xfrm>
        <a:graphic>
          <a:graphicData uri="http://schemas.openxmlformats.org/presentationml/2006/ole">
            <mc:AlternateContent xmlns:mc="http://schemas.openxmlformats.org/markup-compatibility/2006">
              <mc:Choice xmlns:v="urn:schemas-microsoft-com:vml" Requires="v">
                <p:oleObj spid="_x0000_s413423" name="Visio" r:id="rId5" imgW="7291197" imgH="7205091" progId="Visio.Drawing.11">
                  <p:embed/>
                </p:oleObj>
              </mc:Choice>
              <mc:Fallback>
                <p:oleObj name="Visio" r:id="rId5" imgW="7291197" imgH="7205091" progId="Visio.Drawing.11">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29383" y="1905001"/>
                        <a:ext cx="4228967" cy="3857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17765" name="Object 5"/>
          <p:cNvGraphicFramePr>
            <a:graphicFrameLocks noChangeAspect="1"/>
          </p:cNvGraphicFramePr>
          <p:nvPr/>
        </p:nvGraphicFramePr>
        <p:xfrm>
          <a:off x="5424223" y="1908176"/>
          <a:ext cx="4215210" cy="3844925"/>
        </p:xfrm>
        <a:graphic>
          <a:graphicData uri="http://schemas.openxmlformats.org/presentationml/2006/ole">
            <mc:AlternateContent xmlns:mc="http://schemas.openxmlformats.org/markup-compatibility/2006">
              <mc:Choice xmlns:v="urn:schemas-microsoft-com:vml" Requires="v">
                <p:oleObj spid="_x0000_s413424" name="Visio" r:id="rId7" imgW="7333869" imgH="7247763" progId="Visio.Drawing.11">
                  <p:embed/>
                </p:oleObj>
              </mc:Choice>
              <mc:Fallback>
                <p:oleObj name="Visio" r:id="rId7" imgW="7333869" imgH="7247763" progId="Visio.Drawing.11">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24223" y="1908176"/>
                        <a:ext cx="4215210" cy="3844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03430" name="Oval 6"/>
          <p:cNvSpPr>
            <a:spLocks noChangeArrowheads="1"/>
          </p:cNvSpPr>
          <p:nvPr/>
        </p:nvSpPr>
        <p:spPr bwMode="auto">
          <a:xfrm>
            <a:off x="5035550" y="1524000"/>
            <a:ext cx="4705350" cy="4343400"/>
          </a:xfrm>
          <a:prstGeom prst="ellipse">
            <a:avLst/>
          </a:prstGeom>
          <a:noFill/>
          <a:ln w="25400">
            <a:solidFill>
              <a:srgbClr val="FF0000"/>
            </a:solidFill>
            <a:round/>
            <a:headEnd/>
            <a:tailEnd/>
          </a:ln>
        </p:spPr>
        <p:txBody>
          <a:bodyPr wrap="none" anchor="ctr"/>
          <a:lstStyle/>
          <a:p>
            <a:endParaRPr lang="en-US"/>
          </a:p>
        </p:txBody>
      </p:sp>
      <p:graphicFrame>
        <p:nvGraphicFramePr>
          <p:cNvPr id="117768" name="Object 8"/>
          <p:cNvGraphicFramePr>
            <a:graphicFrameLocks noChangeAspect="1"/>
          </p:cNvGraphicFramePr>
          <p:nvPr/>
        </p:nvGraphicFramePr>
        <p:xfrm>
          <a:off x="5432822" y="1916114"/>
          <a:ext cx="4098263" cy="3798887"/>
        </p:xfrm>
        <a:graphic>
          <a:graphicData uri="http://schemas.openxmlformats.org/presentationml/2006/ole">
            <mc:AlternateContent xmlns:mc="http://schemas.openxmlformats.org/markup-compatibility/2006">
              <mc:Choice xmlns:v="urn:schemas-microsoft-com:vml" Requires="v">
                <p:oleObj spid="_x0000_s413425" name="Visio" r:id="rId9" imgW="7028307" imgH="7154799" progId="Visio.Drawing.11">
                  <p:embed/>
                </p:oleObj>
              </mc:Choice>
              <mc:Fallback>
                <p:oleObj name="Visio" r:id="rId9" imgW="7028307" imgH="7154799" progId="Visio.Drawing.11">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32822" y="1916114"/>
                        <a:ext cx="4098263" cy="3798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17770" name="WordArt 10"/>
          <p:cNvSpPr>
            <a:spLocks noChangeArrowheads="1" noChangeShapeType="1" noTextEdit="1"/>
          </p:cNvSpPr>
          <p:nvPr/>
        </p:nvSpPr>
        <p:spPr bwMode="auto">
          <a:xfrm>
            <a:off x="1320800" y="4953000"/>
            <a:ext cx="1238250" cy="457200"/>
          </a:xfrm>
          <a:prstGeom prst="rect">
            <a:avLst/>
          </a:prstGeom>
        </p:spPr>
        <p:txBody>
          <a:bodyPr wrap="none" fromWordArt="1">
            <a:prstTxWarp prst="textPlain">
              <a:avLst>
                <a:gd name="adj" fmla="val 50000"/>
              </a:avLst>
            </a:prstTxWarp>
          </a:bodyPr>
          <a:lstStyle/>
          <a:p>
            <a:pPr algn="ctr"/>
            <a:r>
              <a:rPr lang="en-US" sz="3600" b="1" kern="10" dirty="0">
                <a:ln w="9525">
                  <a:noFill/>
                  <a:round/>
                  <a:headEnd/>
                  <a:tailEnd/>
                </a:ln>
                <a:gradFill rotWithShape="1">
                  <a:gsLst>
                    <a:gs pos="0">
                      <a:srgbClr val="767600"/>
                    </a:gs>
                    <a:gs pos="50000">
                      <a:srgbClr val="FFFF00"/>
                    </a:gs>
                    <a:gs pos="100000">
                      <a:srgbClr val="767600"/>
                    </a:gs>
                  </a:gsLst>
                  <a:lin ang="5400000" scaled="1"/>
                </a:gradFill>
                <a:effectLst>
                  <a:outerShdw dist="35921" dir="2700000" algn="ctr" rotWithShape="0">
                    <a:srgbClr val="C0C0C0">
                      <a:alpha val="79999"/>
                    </a:srgbClr>
                  </a:outerShdw>
                </a:effectLst>
                <a:latin typeface="Arial"/>
                <a:cs typeface="Arial"/>
              </a:rPr>
              <a:t>Topic</a:t>
            </a:r>
          </a:p>
        </p:txBody>
      </p:sp>
      <p:graphicFrame>
        <p:nvGraphicFramePr>
          <p:cNvPr id="117771" name="Object 11"/>
          <p:cNvGraphicFramePr>
            <a:graphicFrameLocks noGrp="1" noChangeAspect="1"/>
          </p:cNvGraphicFramePr>
          <p:nvPr>
            <p:ph sz="half" idx="4294967295"/>
          </p:nvPr>
        </p:nvGraphicFramePr>
        <p:xfrm>
          <a:off x="6521450" y="3352800"/>
          <a:ext cx="1919288" cy="1828800"/>
        </p:xfrm>
        <a:graphic>
          <a:graphicData uri="http://schemas.openxmlformats.org/presentationml/2006/ole">
            <mc:AlternateContent xmlns:mc="http://schemas.openxmlformats.org/markup-compatibility/2006">
              <mc:Choice xmlns:v="urn:schemas-microsoft-com:vml" Requires="v">
                <p:oleObj spid="_x0000_s413426" name="Visio" r:id="rId11" imgW="3230499" imgH="3337179" progId="Visio.Drawing.11">
                  <p:embed/>
                </p:oleObj>
              </mc:Choice>
              <mc:Fallback>
                <p:oleObj name="Visio" r:id="rId11" imgW="3230499" imgH="3337179" progId="Visio.Drawing.11">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521450" y="3352800"/>
                        <a:ext cx="1919288"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custDataLst>
      <p:tags r:id="rId2"/>
    </p:custDataLst>
    <p:extLst>
      <p:ext uri="{BB962C8B-B14F-4D97-AF65-F5344CB8AC3E}">
        <p14:creationId xmlns:p14="http://schemas.microsoft.com/office/powerpoint/2010/main" val="216344607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776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7773">
                                            <p:bg/>
                                          </p:spTgt>
                                        </p:tgtEl>
                                        <p:attrNameLst>
                                          <p:attrName>style.visibility</p:attrName>
                                        </p:attrNameLst>
                                      </p:cBhvr>
                                      <p:to>
                                        <p:strVal val="visible"/>
                                      </p:to>
                                    </p:set>
                                  </p:childTnLst>
                                </p:cTn>
                              </p:par>
                              <p:par>
                                <p:cTn id="11" presetID="3" presetClass="entr" presetSubtype="10" fill="hold" nodeType="withEffect">
                                  <p:stCondLst>
                                    <p:cond delay="0"/>
                                  </p:stCondLst>
                                  <p:childTnLst>
                                    <p:set>
                                      <p:cBhvr>
                                        <p:cTn id="12" dur="1" fill="hold">
                                          <p:stCondLst>
                                            <p:cond delay="0"/>
                                          </p:stCondLst>
                                        </p:cTn>
                                        <p:tgtEl>
                                          <p:spTgt spid="117773">
                                            <p:txEl>
                                              <p:pRg st="1" end="1"/>
                                            </p:txEl>
                                          </p:spTgt>
                                        </p:tgtEl>
                                        <p:attrNameLst>
                                          <p:attrName>style.visibility</p:attrName>
                                        </p:attrNameLst>
                                      </p:cBhvr>
                                      <p:to>
                                        <p:strVal val="visible"/>
                                      </p:to>
                                    </p:set>
                                    <p:animEffect transition="in" filter="blinds(horizontal)">
                                      <p:cBhvr>
                                        <p:cTn id="13" dur="500"/>
                                        <p:tgtEl>
                                          <p:spTgt spid="117773">
                                            <p:txEl>
                                              <p:pRg st="1" end="1"/>
                                            </p:txEl>
                                          </p:spTgt>
                                        </p:tgtEl>
                                      </p:cBhvr>
                                    </p:animEffect>
                                  </p:childTnLst>
                                </p:cTn>
                              </p:par>
                              <p:par>
                                <p:cTn id="14" presetID="3" presetClass="entr" presetSubtype="0" fill="hold" grpId="0" nodeType="withEffect">
                                  <p:stCondLst>
                                    <p:cond delay="0"/>
                                  </p:stCondLst>
                                  <p:childTnLst>
                                    <p:set>
                                      <p:cBhvr>
                                        <p:cTn id="15" dur="1" fill="hold">
                                          <p:stCondLst>
                                            <p:cond delay="0"/>
                                          </p:stCondLst>
                                        </p:cTn>
                                        <p:tgtEl>
                                          <p:spTgt spid="117770"/>
                                        </p:tgtEl>
                                        <p:attrNameLst>
                                          <p:attrName>style.visibility</p:attrName>
                                        </p:attrNameLst>
                                      </p:cBhvr>
                                      <p:to>
                                        <p:strVal val="visible"/>
                                      </p:to>
                                    </p:set>
                                  </p:childTnLst>
                                </p:cTn>
                              </p:par>
                            </p:childTnLst>
                          </p:cTn>
                        </p:par>
                        <p:par>
                          <p:cTn id="16" fill="hold">
                            <p:stCondLst>
                              <p:cond delay="500"/>
                            </p:stCondLst>
                            <p:childTnLst>
                              <p:par>
                                <p:cTn id="17" presetID="56" presetClass="path" presetSubtype="0" accel="50000" decel="50000" fill="hold" grpId="1" nodeType="afterEffect">
                                  <p:stCondLst>
                                    <p:cond delay="0"/>
                                  </p:stCondLst>
                                  <p:childTnLst>
                                    <p:animMotion origin="layout" path="M 0 4.44444E-6 L 0.54167 -0.13334 " pathEditMode="relative" rAng="0" ptsTypes="AA">
                                      <p:cBhvr>
                                        <p:cTn id="18" dur="1000" fill="hold"/>
                                        <p:tgtEl>
                                          <p:spTgt spid="117770"/>
                                        </p:tgtEl>
                                        <p:attrNameLst>
                                          <p:attrName>ppt_x</p:attrName>
                                          <p:attrName>ppt_y</p:attrName>
                                        </p:attrNameLst>
                                      </p:cBhvr>
                                      <p:rCtr x="27100" y="-6700"/>
                                    </p:animMotion>
                                  </p:childTnLst>
                                </p:cTn>
                              </p:par>
                            </p:childTnLst>
                          </p:cTn>
                        </p:par>
                        <p:par>
                          <p:cTn id="19" fill="hold">
                            <p:stCondLst>
                              <p:cond delay="1500"/>
                            </p:stCondLst>
                            <p:childTnLst>
                              <p:par>
                                <p:cTn id="20" presetID="1" presetClass="entr" presetSubtype="0" fill="hold" nodeType="afterEffect">
                                  <p:stCondLst>
                                    <p:cond delay="0"/>
                                  </p:stCondLst>
                                  <p:childTnLst>
                                    <p:set>
                                      <p:cBhvr>
                                        <p:cTn id="21" dur="1" fill="hold">
                                          <p:stCondLst>
                                            <p:cond delay="0"/>
                                          </p:stCondLst>
                                        </p:cTn>
                                        <p:tgtEl>
                                          <p:spTgt spid="117771"/>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117768"/>
                                        </p:tgtEl>
                                        <p:attrNameLst>
                                          <p:attrName>style.visibility</p:attrName>
                                        </p:attrNameLst>
                                      </p:cBhvr>
                                      <p:to>
                                        <p:strVal val="visible"/>
                                      </p:to>
                                    </p:set>
                                  </p:childTnLst>
                                </p:cTn>
                              </p:par>
                              <p:par>
                                <p:cTn id="26" presetID="3" presetClass="entr" presetSubtype="10" fill="hold" nodeType="withEffect">
                                  <p:stCondLst>
                                    <p:cond delay="0"/>
                                  </p:stCondLst>
                                  <p:childTnLst>
                                    <p:set>
                                      <p:cBhvr>
                                        <p:cTn id="27" dur="1" fill="hold">
                                          <p:stCondLst>
                                            <p:cond delay="0"/>
                                          </p:stCondLst>
                                        </p:cTn>
                                        <p:tgtEl>
                                          <p:spTgt spid="117773">
                                            <p:txEl>
                                              <p:pRg st="2" end="2"/>
                                            </p:txEl>
                                          </p:spTgt>
                                        </p:tgtEl>
                                        <p:attrNameLst>
                                          <p:attrName>style.visibility</p:attrName>
                                        </p:attrNameLst>
                                      </p:cBhvr>
                                      <p:to>
                                        <p:strVal val="visible"/>
                                      </p:to>
                                    </p:set>
                                    <p:animEffect transition="in" filter="blinds(horizontal)">
                                      <p:cBhvr>
                                        <p:cTn id="28" dur="500"/>
                                        <p:tgtEl>
                                          <p:spTgt spid="11777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773" grpId="0" build="allAtOnce" animBg="1"/>
      <p:bldP spid="117770" grpId="0" animBg="1"/>
      <p:bldP spid="117770" grpId="1" animBg="1"/>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64469" y="188913"/>
            <a:ext cx="8856984" cy="792162"/>
          </a:xfrm>
        </p:spPr>
        <p:txBody>
          <a:bodyPr/>
          <a:lstStyle/>
          <a:p>
            <a:r>
              <a:rPr lang="en-US" altLang="zh-CN" smtClean="0"/>
              <a:t>(1) Modeling </a:t>
            </a:r>
            <a:r>
              <a:rPr lang="en-US" altLang="zh-CN" dirty="0" smtClean="0"/>
              <a:t>the </a:t>
            </a:r>
            <a:r>
              <a:rPr lang="en-US" altLang="zh-CN" smtClean="0"/>
              <a:t>Academic Network</a:t>
            </a:r>
            <a:r>
              <a:rPr lang="en-US" altLang="zh-CN" baseline="30000" smtClean="0"/>
              <a:t>[1]</a:t>
            </a:r>
            <a:endParaRPr lang="zh-CN" altLang="en-US" baseline="30000" dirty="0"/>
          </a:p>
        </p:txBody>
      </p:sp>
      <p:pic>
        <p:nvPicPr>
          <p:cNvPr id="6" name="内容占位符 5" descr="ACT1.emf"/>
          <p:cNvPicPr>
            <a:picLocks noGrp="1" noChangeAspect="1"/>
          </p:cNvPicPr>
          <p:nvPr>
            <p:ph idx="1"/>
          </p:nvPr>
        </p:nvPicPr>
        <p:blipFill>
          <a:blip r:embed="rId3" cstate="print"/>
          <a:stretch>
            <a:fillRect/>
          </a:stretch>
        </p:blipFill>
        <p:spPr>
          <a:xfrm>
            <a:off x="534927" y="1822428"/>
            <a:ext cx="2658000" cy="2964000"/>
          </a:xfrm>
        </p:spPr>
      </p:pic>
      <p:pic>
        <p:nvPicPr>
          <p:cNvPr id="7" name="图片 6" descr="ACT2.emf"/>
          <p:cNvPicPr>
            <a:picLocks noChangeAspect="1"/>
          </p:cNvPicPr>
          <p:nvPr/>
        </p:nvPicPr>
        <p:blipFill>
          <a:blip r:embed="rId4" cstate="print"/>
          <a:stretch>
            <a:fillRect/>
          </a:stretch>
        </p:blipFill>
        <p:spPr>
          <a:xfrm>
            <a:off x="3645981" y="1822428"/>
            <a:ext cx="2658000" cy="2982000"/>
          </a:xfrm>
          <a:prstGeom prst="rect">
            <a:avLst/>
          </a:prstGeom>
        </p:spPr>
      </p:pic>
      <p:pic>
        <p:nvPicPr>
          <p:cNvPr id="8" name="图片 7" descr="ACT3.emf"/>
          <p:cNvPicPr>
            <a:picLocks noChangeAspect="1"/>
          </p:cNvPicPr>
          <p:nvPr/>
        </p:nvPicPr>
        <p:blipFill>
          <a:blip r:embed="rId5" cstate="print"/>
          <a:stretch>
            <a:fillRect/>
          </a:stretch>
        </p:blipFill>
        <p:spPr>
          <a:xfrm>
            <a:off x="6742137" y="1749402"/>
            <a:ext cx="2640000" cy="2994000"/>
          </a:xfrm>
          <a:prstGeom prst="rect">
            <a:avLst/>
          </a:prstGeom>
        </p:spPr>
      </p:pic>
      <p:sp>
        <p:nvSpPr>
          <p:cNvPr id="9" name="矩形 8"/>
          <p:cNvSpPr/>
          <p:nvPr/>
        </p:nvSpPr>
        <p:spPr>
          <a:xfrm>
            <a:off x="1009596" y="5035572"/>
            <a:ext cx="1898676" cy="5476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solidFill>
                  <a:schemeClr val="tx1"/>
                </a:solidFill>
              </a:rPr>
              <a:t>ACT1</a:t>
            </a:r>
            <a:endParaRPr lang="zh-CN" altLang="en-US" dirty="0">
              <a:solidFill>
                <a:schemeClr val="tx1"/>
              </a:solidFill>
            </a:endParaRPr>
          </a:p>
        </p:txBody>
      </p:sp>
      <p:sp>
        <p:nvSpPr>
          <p:cNvPr id="10" name="矩形 9"/>
          <p:cNvSpPr/>
          <p:nvPr/>
        </p:nvSpPr>
        <p:spPr>
          <a:xfrm>
            <a:off x="4113201" y="5035572"/>
            <a:ext cx="1898676" cy="5476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solidFill>
                  <a:schemeClr val="tx1"/>
                </a:solidFill>
              </a:rPr>
              <a:t>ACT2</a:t>
            </a:r>
            <a:endParaRPr lang="zh-CN" altLang="en-US" dirty="0">
              <a:solidFill>
                <a:schemeClr val="tx1"/>
              </a:solidFill>
            </a:endParaRPr>
          </a:p>
        </p:txBody>
      </p:sp>
      <p:sp>
        <p:nvSpPr>
          <p:cNvPr id="11" name="矩形 10"/>
          <p:cNvSpPr/>
          <p:nvPr/>
        </p:nvSpPr>
        <p:spPr>
          <a:xfrm>
            <a:off x="7180293" y="5035572"/>
            <a:ext cx="1898676" cy="5476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solidFill>
                  <a:schemeClr val="tx1"/>
                </a:solidFill>
              </a:rPr>
              <a:t>ACT3</a:t>
            </a:r>
            <a:endParaRPr lang="zh-CN" altLang="en-US" dirty="0">
              <a:solidFill>
                <a:schemeClr val="tx1"/>
              </a:solidFill>
            </a:endParaRPr>
          </a:p>
        </p:txBody>
      </p:sp>
      <p:sp>
        <p:nvSpPr>
          <p:cNvPr id="12" name="Text Box 50"/>
          <p:cNvSpPr txBox="1">
            <a:spLocks noChangeArrowheads="1"/>
          </p:cNvSpPr>
          <p:nvPr/>
        </p:nvSpPr>
        <p:spPr bwMode="auto">
          <a:xfrm>
            <a:off x="0" y="2146843"/>
            <a:ext cx="990600" cy="369332"/>
          </a:xfrm>
          <a:prstGeom prst="rect">
            <a:avLst/>
          </a:prstGeom>
          <a:noFill/>
          <a:ln w="9525">
            <a:noFill/>
            <a:miter lim="800000"/>
            <a:headEnd/>
            <a:tailEnd/>
          </a:ln>
        </p:spPr>
        <p:txBody>
          <a:bodyPr>
            <a:spAutoFit/>
          </a:bodyPr>
          <a:lstStyle/>
          <a:p>
            <a:pPr>
              <a:spcBef>
                <a:spcPct val="50000"/>
              </a:spcBef>
            </a:pPr>
            <a:r>
              <a:rPr lang="en-US" altLang="zh-CN" sz="1800" dirty="0">
                <a:solidFill>
                  <a:srgbClr val="CC6600"/>
                </a:solidFill>
              </a:rPr>
              <a:t>authors</a:t>
            </a:r>
            <a:endParaRPr lang="en-US" altLang="zh-CN" dirty="0">
              <a:solidFill>
                <a:srgbClr val="CC6600"/>
              </a:solidFill>
            </a:endParaRPr>
          </a:p>
        </p:txBody>
      </p:sp>
      <p:sp>
        <p:nvSpPr>
          <p:cNvPr id="13" name="Line 51"/>
          <p:cNvSpPr>
            <a:spLocks noChangeShapeType="1"/>
          </p:cNvSpPr>
          <p:nvPr/>
        </p:nvSpPr>
        <p:spPr bwMode="auto">
          <a:xfrm>
            <a:off x="680980" y="2516174"/>
            <a:ext cx="146052" cy="803287"/>
          </a:xfrm>
          <a:prstGeom prst="line">
            <a:avLst/>
          </a:prstGeom>
          <a:noFill/>
          <a:ln w="9525">
            <a:solidFill>
              <a:srgbClr val="FF9933"/>
            </a:solidFill>
            <a:round/>
            <a:headEnd/>
            <a:tailEnd type="triangle" w="med" len="med"/>
          </a:ln>
        </p:spPr>
        <p:txBody>
          <a:bodyPr/>
          <a:lstStyle/>
          <a:p>
            <a:endParaRPr lang="en-US">
              <a:solidFill>
                <a:srgbClr val="CC6600"/>
              </a:solidFill>
            </a:endParaRPr>
          </a:p>
        </p:txBody>
      </p:sp>
      <p:sp>
        <p:nvSpPr>
          <p:cNvPr id="14" name="Oval 35"/>
          <p:cNvSpPr>
            <a:spLocks noChangeArrowheads="1"/>
          </p:cNvSpPr>
          <p:nvPr/>
        </p:nvSpPr>
        <p:spPr bwMode="auto">
          <a:xfrm>
            <a:off x="693171" y="3355974"/>
            <a:ext cx="342900" cy="342900"/>
          </a:xfrm>
          <a:prstGeom prst="ellipse">
            <a:avLst/>
          </a:prstGeom>
          <a:noFill/>
          <a:ln w="25400">
            <a:solidFill>
              <a:srgbClr val="008000"/>
            </a:solidFill>
            <a:round/>
            <a:headEnd/>
            <a:tailEnd/>
          </a:ln>
        </p:spPr>
        <p:txBody>
          <a:bodyPr wrap="none" anchor="ctr"/>
          <a:lstStyle/>
          <a:p>
            <a:endParaRPr lang="en-US">
              <a:solidFill>
                <a:srgbClr val="008000"/>
              </a:solidFill>
            </a:endParaRPr>
          </a:p>
        </p:txBody>
      </p:sp>
      <p:sp>
        <p:nvSpPr>
          <p:cNvPr id="15" name="Oval 40"/>
          <p:cNvSpPr>
            <a:spLocks noChangeArrowheads="1"/>
          </p:cNvSpPr>
          <p:nvPr/>
        </p:nvSpPr>
        <p:spPr bwMode="auto">
          <a:xfrm>
            <a:off x="1910229" y="3355974"/>
            <a:ext cx="342900" cy="342900"/>
          </a:xfrm>
          <a:prstGeom prst="ellipse">
            <a:avLst/>
          </a:prstGeom>
          <a:noFill/>
          <a:ln w="25400">
            <a:solidFill>
              <a:srgbClr val="FF0000"/>
            </a:solidFill>
            <a:round/>
            <a:headEnd/>
            <a:tailEnd/>
          </a:ln>
        </p:spPr>
        <p:txBody>
          <a:bodyPr wrap="none" anchor="ctr"/>
          <a:lstStyle/>
          <a:p>
            <a:endParaRPr lang="en-US"/>
          </a:p>
        </p:txBody>
      </p:sp>
      <p:sp>
        <p:nvSpPr>
          <p:cNvPr id="16" name="Text Box 53"/>
          <p:cNvSpPr txBox="1">
            <a:spLocks noChangeArrowheads="1"/>
          </p:cNvSpPr>
          <p:nvPr/>
        </p:nvSpPr>
        <p:spPr bwMode="auto">
          <a:xfrm>
            <a:off x="296805" y="4471983"/>
            <a:ext cx="1600200" cy="366713"/>
          </a:xfrm>
          <a:prstGeom prst="rect">
            <a:avLst/>
          </a:prstGeom>
          <a:noFill/>
          <a:ln w="9525">
            <a:noFill/>
            <a:miter lim="800000"/>
            <a:headEnd/>
            <a:tailEnd/>
          </a:ln>
        </p:spPr>
        <p:txBody>
          <a:bodyPr>
            <a:spAutoFit/>
          </a:bodyPr>
          <a:lstStyle/>
          <a:p>
            <a:pPr>
              <a:spcBef>
                <a:spcPct val="50000"/>
              </a:spcBef>
            </a:pPr>
            <a:r>
              <a:rPr lang="en-US" altLang="zh-CN" b="1">
                <a:solidFill>
                  <a:srgbClr val="FF0000"/>
                </a:solidFill>
              </a:rPr>
              <a:t>Topic</a:t>
            </a:r>
          </a:p>
        </p:txBody>
      </p:sp>
      <p:sp>
        <p:nvSpPr>
          <p:cNvPr id="17" name="Line 54"/>
          <p:cNvSpPr>
            <a:spLocks noChangeShapeType="1"/>
          </p:cNvSpPr>
          <p:nvPr/>
        </p:nvSpPr>
        <p:spPr bwMode="auto">
          <a:xfrm flipV="1">
            <a:off x="754005" y="3611565"/>
            <a:ext cx="1204929" cy="860418"/>
          </a:xfrm>
          <a:prstGeom prst="line">
            <a:avLst/>
          </a:prstGeom>
          <a:noFill/>
          <a:ln w="9525">
            <a:solidFill>
              <a:srgbClr val="FF0000"/>
            </a:solidFill>
            <a:round/>
            <a:headEnd/>
            <a:tailEnd type="triangle" w="med" len="med"/>
          </a:ln>
        </p:spPr>
        <p:txBody>
          <a:bodyPr/>
          <a:lstStyle/>
          <a:p>
            <a:endParaRPr lang="en-US"/>
          </a:p>
        </p:txBody>
      </p:sp>
      <p:sp>
        <p:nvSpPr>
          <p:cNvPr id="18" name="Oval 38"/>
          <p:cNvSpPr>
            <a:spLocks noChangeArrowheads="1"/>
          </p:cNvSpPr>
          <p:nvPr/>
        </p:nvSpPr>
        <p:spPr bwMode="auto">
          <a:xfrm>
            <a:off x="2494500" y="3150608"/>
            <a:ext cx="342900" cy="342900"/>
          </a:xfrm>
          <a:prstGeom prst="ellipse">
            <a:avLst/>
          </a:prstGeom>
          <a:noFill/>
          <a:ln w="25400">
            <a:solidFill>
              <a:srgbClr val="008000"/>
            </a:solidFill>
            <a:round/>
            <a:headEnd/>
            <a:tailEnd/>
          </a:ln>
        </p:spPr>
        <p:txBody>
          <a:bodyPr wrap="none" anchor="ctr"/>
          <a:lstStyle/>
          <a:p>
            <a:endParaRPr lang="en-US">
              <a:solidFill>
                <a:srgbClr val="008000"/>
              </a:solidFill>
            </a:endParaRPr>
          </a:p>
        </p:txBody>
      </p:sp>
      <p:sp>
        <p:nvSpPr>
          <p:cNvPr id="19" name="Text Box 48"/>
          <p:cNvSpPr txBox="1">
            <a:spLocks noChangeArrowheads="1"/>
          </p:cNvSpPr>
          <p:nvPr/>
        </p:nvSpPr>
        <p:spPr bwMode="auto">
          <a:xfrm>
            <a:off x="3054324" y="2041506"/>
            <a:ext cx="990600" cy="400110"/>
          </a:xfrm>
          <a:prstGeom prst="rect">
            <a:avLst/>
          </a:prstGeom>
          <a:noFill/>
          <a:ln w="9525">
            <a:noFill/>
            <a:miter lim="800000"/>
            <a:headEnd/>
            <a:tailEnd/>
          </a:ln>
        </p:spPr>
        <p:txBody>
          <a:bodyPr>
            <a:spAutoFit/>
          </a:bodyPr>
          <a:lstStyle/>
          <a:p>
            <a:pPr>
              <a:spcBef>
                <a:spcPct val="50000"/>
              </a:spcBef>
            </a:pPr>
            <a:r>
              <a:rPr lang="en-US" altLang="zh-CN" dirty="0">
                <a:solidFill>
                  <a:srgbClr val="CC6600"/>
                </a:solidFill>
              </a:rPr>
              <a:t>words</a:t>
            </a:r>
          </a:p>
        </p:txBody>
      </p:sp>
      <p:sp>
        <p:nvSpPr>
          <p:cNvPr id="20" name="Line 49"/>
          <p:cNvSpPr>
            <a:spLocks noChangeShapeType="1"/>
          </p:cNvSpPr>
          <p:nvPr/>
        </p:nvSpPr>
        <p:spPr bwMode="auto">
          <a:xfrm flipH="1">
            <a:off x="2762219" y="2370124"/>
            <a:ext cx="401643" cy="803286"/>
          </a:xfrm>
          <a:prstGeom prst="line">
            <a:avLst/>
          </a:prstGeom>
          <a:noFill/>
          <a:ln w="9525">
            <a:solidFill>
              <a:srgbClr val="FF9933"/>
            </a:solidFill>
            <a:round/>
            <a:headEnd/>
            <a:tailEnd type="triangle" w="med" len="med"/>
          </a:ln>
        </p:spPr>
        <p:txBody>
          <a:bodyPr/>
          <a:lstStyle/>
          <a:p>
            <a:endParaRPr lang="en-US">
              <a:solidFill>
                <a:srgbClr val="CC6600"/>
              </a:solidFill>
            </a:endParaRPr>
          </a:p>
        </p:txBody>
      </p:sp>
      <p:sp>
        <p:nvSpPr>
          <p:cNvPr id="21" name="Oval 37"/>
          <p:cNvSpPr>
            <a:spLocks noChangeArrowheads="1"/>
          </p:cNvSpPr>
          <p:nvPr/>
        </p:nvSpPr>
        <p:spPr bwMode="auto">
          <a:xfrm>
            <a:off x="2504475" y="3578801"/>
            <a:ext cx="342900" cy="342900"/>
          </a:xfrm>
          <a:prstGeom prst="ellipse">
            <a:avLst/>
          </a:prstGeom>
          <a:noFill/>
          <a:ln w="25400">
            <a:solidFill>
              <a:srgbClr val="008000"/>
            </a:solidFill>
            <a:round/>
            <a:headEnd/>
            <a:tailEnd/>
          </a:ln>
        </p:spPr>
        <p:txBody>
          <a:bodyPr wrap="none" anchor="ctr"/>
          <a:lstStyle/>
          <a:p>
            <a:endParaRPr lang="en-US">
              <a:solidFill>
                <a:srgbClr val="008000"/>
              </a:solidFill>
            </a:endParaRPr>
          </a:p>
        </p:txBody>
      </p:sp>
      <p:sp>
        <p:nvSpPr>
          <p:cNvPr id="22" name="Text Box 43"/>
          <p:cNvSpPr txBox="1">
            <a:spLocks noChangeArrowheads="1"/>
          </p:cNvSpPr>
          <p:nvPr/>
        </p:nvSpPr>
        <p:spPr bwMode="auto">
          <a:xfrm>
            <a:off x="2287551" y="4926033"/>
            <a:ext cx="1600200" cy="400110"/>
          </a:xfrm>
          <a:prstGeom prst="rect">
            <a:avLst/>
          </a:prstGeom>
          <a:noFill/>
          <a:ln w="9525">
            <a:noFill/>
            <a:miter lim="800000"/>
            <a:headEnd/>
            <a:tailEnd/>
          </a:ln>
        </p:spPr>
        <p:txBody>
          <a:bodyPr>
            <a:spAutoFit/>
          </a:bodyPr>
          <a:lstStyle/>
          <a:p>
            <a:pPr>
              <a:spcBef>
                <a:spcPct val="50000"/>
              </a:spcBef>
            </a:pPr>
            <a:r>
              <a:rPr lang="en-US" altLang="zh-CN" dirty="0">
                <a:solidFill>
                  <a:srgbClr val="CC6600"/>
                </a:solidFill>
              </a:rPr>
              <a:t>conference</a:t>
            </a:r>
          </a:p>
        </p:txBody>
      </p:sp>
      <p:sp>
        <p:nvSpPr>
          <p:cNvPr id="23" name="Line 46"/>
          <p:cNvSpPr>
            <a:spLocks noChangeShapeType="1"/>
          </p:cNvSpPr>
          <p:nvPr/>
        </p:nvSpPr>
        <p:spPr bwMode="auto">
          <a:xfrm flipH="1" flipV="1">
            <a:off x="2798732" y="3940181"/>
            <a:ext cx="255591" cy="985851"/>
          </a:xfrm>
          <a:prstGeom prst="line">
            <a:avLst/>
          </a:prstGeom>
          <a:noFill/>
          <a:ln w="9525">
            <a:solidFill>
              <a:srgbClr val="FF9933"/>
            </a:solidFill>
            <a:round/>
            <a:headEnd/>
            <a:tailEnd type="triangle" w="med" len="med"/>
          </a:ln>
        </p:spPr>
        <p:txBody>
          <a:bodyPr/>
          <a:lstStyle/>
          <a:p>
            <a:endParaRPr lang="en-US">
              <a:solidFill>
                <a:srgbClr val="CC6600"/>
              </a:solidFill>
            </a:endParaRPr>
          </a:p>
        </p:txBody>
      </p:sp>
      <p:sp>
        <p:nvSpPr>
          <p:cNvPr id="24" name="矩形 23"/>
          <p:cNvSpPr/>
          <p:nvPr/>
        </p:nvSpPr>
        <p:spPr>
          <a:xfrm>
            <a:off x="1958934" y="5838858"/>
            <a:ext cx="6170698" cy="5476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mtClean="0">
                <a:solidFill>
                  <a:srgbClr val="0000CC"/>
                </a:solidFill>
              </a:rPr>
              <a:t>Author-Conference-Topic Model</a:t>
            </a:r>
            <a:endParaRPr lang="zh-CN" altLang="en-US" dirty="0">
              <a:solidFill>
                <a:srgbClr val="0000CC"/>
              </a:solidFill>
            </a:endParaRPr>
          </a:p>
        </p:txBody>
      </p:sp>
      <p:sp>
        <p:nvSpPr>
          <p:cNvPr id="25" name="矩形 2"/>
          <p:cNvSpPr>
            <a:spLocks noChangeArrowheads="1"/>
          </p:cNvSpPr>
          <p:nvPr/>
        </p:nvSpPr>
        <p:spPr bwMode="auto">
          <a:xfrm>
            <a:off x="0" y="6396337"/>
            <a:ext cx="9906000" cy="461664"/>
          </a:xfrm>
          <a:prstGeom prst="rect">
            <a:avLst/>
          </a:prstGeom>
          <a:solidFill>
            <a:schemeClr val="bg1"/>
          </a:solidFill>
          <a:ln w="9525">
            <a:noFill/>
            <a:miter lim="800000"/>
            <a:headEnd/>
            <a:tailEnd/>
          </a:ln>
        </p:spPr>
        <p:txBody>
          <a:bodyPr wrap="square">
            <a:noAutofit/>
          </a:bodyPr>
          <a:lstStyle/>
          <a:p>
            <a:r>
              <a:rPr lang="en-US" altLang="zh-CN" sz="1200" dirty="0"/>
              <a:t>[1] </a:t>
            </a:r>
            <a:r>
              <a:rPr lang="en-US" altLang="zh-CN" sz="1200" dirty="0" smtClean="0"/>
              <a:t>J. Tang, J. Zhang, L. Yao, J. Li, L. Zhang, and Z. Su. </a:t>
            </a:r>
            <a:r>
              <a:rPr lang="en-US" altLang="zh-CN" sz="1200" dirty="0" err="1" smtClean="0"/>
              <a:t>ArnetMiner</a:t>
            </a:r>
            <a:r>
              <a:rPr lang="en-US" altLang="zh-CN" sz="1200" dirty="0" smtClean="0"/>
              <a:t>: Extraction and Mining of Academic Social Networks. SIGKDD’08. pages 990-998, 2008.</a:t>
            </a:r>
            <a:endParaRPr lang="zh-CN" altLang="en-US" sz="1200" dirty="0"/>
          </a:p>
        </p:txBody>
      </p:sp>
    </p:spTree>
    <p:custDataLst>
      <p:tags r:id="rId1"/>
    </p:custDataLst>
    <p:extLst>
      <p:ext uri="{BB962C8B-B14F-4D97-AF65-F5344CB8AC3E}">
        <p14:creationId xmlns:p14="http://schemas.microsoft.com/office/powerpoint/2010/main" val="231852907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title" idx="4294967295"/>
          </p:nvPr>
        </p:nvSpPr>
        <p:spPr/>
        <p:txBody>
          <a:bodyPr/>
          <a:lstStyle/>
          <a:p>
            <a:r>
              <a:rPr lang="en-US" altLang="zh-CN" dirty="0" smtClean="0">
                <a:solidFill>
                  <a:schemeClr val="tx1"/>
                </a:solidFill>
              </a:rPr>
              <a:t>Generative Story of ACT1 Model</a:t>
            </a:r>
            <a:endParaRPr lang="zh-CN" altLang="en-US" sz="4000" dirty="0">
              <a:solidFill>
                <a:schemeClr val="tx1"/>
              </a:solidFill>
            </a:endParaRPr>
          </a:p>
        </p:txBody>
      </p:sp>
      <p:sp>
        <p:nvSpPr>
          <p:cNvPr id="113667" name="Rectangle 3"/>
          <p:cNvSpPr>
            <a:spLocks noGrp="1" noChangeArrowheads="1"/>
          </p:cNvSpPr>
          <p:nvPr>
            <p:ph type="body" idx="4294967295"/>
          </p:nvPr>
        </p:nvSpPr>
        <p:spPr/>
        <p:txBody>
          <a:bodyPr/>
          <a:lstStyle/>
          <a:p>
            <a:r>
              <a:rPr lang="en-US" altLang="zh-CN" dirty="0" smtClean="0"/>
              <a:t>Generative process</a:t>
            </a:r>
            <a:endParaRPr lang="zh-CN" altLang="en-US" dirty="0"/>
          </a:p>
        </p:txBody>
      </p:sp>
      <p:sp>
        <p:nvSpPr>
          <p:cNvPr id="113670" name="Text Box 6"/>
          <p:cNvSpPr txBox="1">
            <a:spLocks noChangeArrowheads="1"/>
          </p:cNvSpPr>
          <p:nvPr/>
        </p:nvSpPr>
        <p:spPr bwMode="auto">
          <a:xfrm>
            <a:off x="571440" y="3810001"/>
            <a:ext cx="1208043" cy="400110"/>
          </a:xfrm>
          <a:prstGeom prst="rect">
            <a:avLst/>
          </a:prstGeom>
          <a:noFill/>
          <a:ln w="9525">
            <a:noFill/>
            <a:miter lim="800000"/>
            <a:headEnd/>
            <a:tailEnd/>
          </a:ln>
        </p:spPr>
        <p:txBody>
          <a:bodyPr wrap="square">
            <a:spAutoFit/>
          </a:bodyPr>
          <a:lstStyle/>
          <a:p>
            <a:pPr>
              <a:spcBef>
                <a:spcPct val="50000"/>
              </a:spcBef>
            </a:pPr>
            <a:r>
              <a:rPr lang="en-US" altLang="zh-CN" dirty="0"/>
              <a:t> </a:t>
            </a:r>
            <a:r>
              <a:rPr lang="en-US" altLang="zh-CN" dirty="0" err="1" smtClean="0"/>
              <a:t>Shafiei</a:t>
            </a:r>
            <a:endParaRPr lang="en-US" altLang="zh-CN" dirty="0"/>
          </a:p>
        </p:txBody>
      </p:sp>
      <p:sp>
        <p:nvSpPr>
          <p:cNvPr id="113671" name="Text Box 9"/>
          <p:cNvSpPr txBox="1">
            <a:spLocks noChangeArrowheads="1"/>
          </p:cNvSpPr>
          <p:nvPr/>
        </p:nvSpPr>
        <p:spPr bwMode="auto">
          <a:xfrm>
            <a:off x="693695" y="5638801"/>
            <a:ext cx="1155700" cy="400110"/>
          </a:xfrm>
          <a:prstGeom prst="rect">
            <a:avLst/>
          </a:prstGeom>
          <a:noFill/>
          <a:ln w="9525">
            <a:noFill/>
            <a:miter lim="800000"/>
            <a:headEnd/>
            <a:tailEnd/>
          </a:ln>
        </p:spPr>
        <p:txBody>
          <a:bodyPr>
            <a:spAutoFit/>
          </a:bodyPr>
          <a:lstStyle/>
          <a:p>
            <a:pPr>
              <a:spcBef>
                <a:spcPct val="50000"/>
              </a:spcBef>
            </a:pPr>
            <a:r>
              <a:rPr lang="en-US" altLang="zh-CN" dirty="0" err="1" smtClean="0"/>
              <a:t>Milios</a:t>
            </a:r>
            <a:endParaRPr lang="en-US" altLang="zh-CN" dirty="0"/>
          </a:p>
        </p:txBody>
      </p:sp>
      <p:grpSp>
        <p:nvGrpSpPr>
          <p:cNvPr id="2" name="组合 53"/>
          <p:cNvGrpSpPr/>
          <p:nvPr/>
        </p:nvGrpSpPr>
        <p:grpSpPr>
          <a:xfrm>
            <a:off x="110067" y="4271963"/>
            <a:ext cx="1651000" cy="1285875"/>
            <a:chOff x="110067" y="4271963"/>
            <a:chExt cx="1651000" cy="1285875"/>
          </a:xfrm>
        </p:grpSpPr>
        <p:graphicFrame>
          <p:nvGraphicFramePr>
            <p:cNvPr id="113668" name="Object 2"/>
            <p:cNvGraphicFramePr>
              <a:graphicFrameLocks noChangeAspect="1"/>
            </p:cNvGraphicFramePr>
            <p:nvPr/>
          </p:nvGraphicFramePr>
          <p:xfrm>
            <a:off x="440267" y="4419600"/>
            <a:ext cx="1320800" cy="1138238"/>
          </p:xfrm>
          <a:graphic>
            <a:graphicData uri="http://schemas.openxmlformats.org/presentationml/2006/ole">
              <mc:AlternateContent xmlns:mc="http://schemas.openxmlformats.org/markup-compatibility/2006">
                <mc:Choice xmlns:v="urn:schemas-microsoft-com:vml" Requires="v">
                  <p:oleObj spid="_x0000_s414075" name="Chart" r:id="rId6" imgW="3657600" imgH="2657520" progId="Excel.Sheet.8">
                    <p:embed/>
                  </p:oleObj>
                </mc:Choice>
                <mc:Fallback>
                  <p:oleObj name="Chart" r:id="rId6" imgW="3657600" imgH="2657520" progId="Excel.Sheet.8">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l="12500" t="7886" r="22917" b="8960"/>
                        <a:stretch>
                          <a:fillRect/>
                        </a:stretch>
                      </p:blipFill>
                      <p:spPr bwMode="auto">
                        <a:xfrm>
                          <a:off x="440267" y="4419600"/>
                          <a:ext cx="1320800" cy="1138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13672" name="Text Box 10"/>
            <p:cNvSpPr txBox="1">
              <a:spLocks noChangeArrowheads="1"/>
            </p:cNvSpPr>
            <p:nvPr/>
          </p:nvSpPr>
          <p:spPr bwMode="auto">
            <a:xfrm>
              <a:off x="440267" y="4271963"/>
              <a:ext cx="660400" cy="304800"/>
            </a:xfrm>
            <a:prstGeom prst="rect">
              <a:avLst/>
            </a:prstGeom>
            <a:noFill/>
            <a:ln w="9525">
              <a:noFill/>
              <a:miter lim="800000"/>
              <a:headEnd/>
              <a:tailEnd/>
            </a:ln>
          </p:spPr>
          <p:txBody>
            <a:bodyPr>
              <a:spAutoFit/>
            </a:bodyPr>
            <a:lstStyle/>
            <a:p>
              <a:pPr>
                <a:spcBef>
                  <a:spcPct val="50000"/>
                </a:spcBef>
              </a:pPr>
              <a:r>
                <a:rPr lang="en-US" altLang="zh-CN" sz="1400" b="1">
                  <a:solidFill>
                    <a:srgbClr val="000066"/>
                  </a:solidFill>
                </a:rPr>
                <a:t>NLP</a:t>
              </a:r>
            </a:p>
          </p:txBody>
        </p:sp>
        <p:sp>
          <p:nvSpPr>
            <p:cNvPr id="113673" name="Text Box 11"/>
            <p:cNvSpPr txBox="1">
              <a:spLocks noChangeArrowheads="1"/>
            </p:cNvSpPr>
            <p:nvPr/>
          </p:nvSpPr>
          <p:spPr bwMode="auto">
            <a:xfrm>
              <a:off x="935567" y="5033963"/>
              <a:ext cx="660400" cy="304800"/>
            </a:xfrm>
            <a:prstGeom prst="rect">
              <a:avLst/>
            </a:prstGeom>
            <a:noFill/>
            <a:ln w="9525">
              <a:noFill/>
              <a:miter lim="800000"/>
              <a:headEnd/>
              <a:tailEnd/>
            </a:ln>
          </p:spPr>
          <p:txBody>
            <a:bodyPr>
              <a:spAutoFit/>
            </a:bodyPr>
            <a:lstStyle/>
            <a:p>
              <a:pPr>
                <a:spcBef>
                  <a:spcPct val="50000"/>
                </a:spcBef>
              </a:pPr>
              <a:r>
                <a:rPr lang="en-US" altLang="zh-CN" sz="1400" b="1">
                  <a:solidFill>
                    <a:srgbClr val="0000FF"/>
                  </a:solidFill>
                </a:rPr>
                <a:t>ML</a:t>
              </a:r>
            </a:p>
          </p:txBody>
        </p:sp>
        <p:sp>
          <p:nvSpPr>
            <p:cNvPr id="113675" name="Text Box 14"/>
            <p:cNvSpPr txBox="1">
              <a:spLocks noChangeArrowheads="1"/>
            </p:cNvSpPr>
            <p:nvPr/>
          </p:nvSpPr>
          <p:spPr bwMode="auto">
            <a:xfrm>
              <a:off x="110067" y="4957763"/>
              <a:ext cx="660400" cy="304800"/>
            </a:xfrm>
            <a:prstGeom prst="rect">
              <a:avLst/>
            </a:prstGeom>
            <a:noFill/>
            <a:ln w="9525">
              <a:noFill/>
              <a:miter lim="800000"/>
              <a:headEnd/>
              <a:tailEnd/>
            </a:ln>
          </p:spPr>
          <p:txBody>
            <a:bodyPr>
              <a:spAutoFit/>
            </a:bodyPr>
            <a:lstStyle/>
            <a:p>
              <a:pPr>
                <a:spcBef>
                  <a:spcPct val="50000"/>
                </a:spcBef>
              </a:pPr>
              <a:r>
                <a:rPr lang="en-US" altLang="zh-CN" sz="1400" b="1">
                  <a:solidFill>
                    <a:srgbClr val="FF0000"/>
                  </a:solidFill>
                </a:rPr>
                <a:t>DM</a:t>
              </a:r>
            </a:p>
          </p:txBody>
        </p:sp>
        <p:sp>
          <p:nvSpPr>
            <p:cNvPr id="113676" name="Text Box 15"/>
            <p:cNvSpPr txBox="1">
              <a:spLocks noChangeArrowheads="1"/>
            </p:cNvSpPr>
            <p:nvPr/>
          </p:nvSpPr>
          <p:spPr bwMode="auto">
            <a:xfrm>
              <a:off x="192617" y="4572000"/>
              <a:ext cx="660400" cy="304800"/>
            </a:xfrm>
            <a:prstGeom prst="rect">
              <a:avLst/>
            </a:prstGeom>
            <a:noFill/>
            <a:ln w="9525">
              <a:noFill/>
              <a:miter lim="800000"/>
              <a:headEnd/>
              <a:tailEnd/>
            </a:ln>
          </p:spPr>
          <p:txBody>
            <a:bodyPr>
              <a:spAutoFit/>
            </a:bodyPr>
            <a:lstStyle/>
            <a:p>
              <a:pPr>
                <a:spcBef>
                  <a:spcPct val="50000"/>
                </a:spcBef>
              </a:pPr>
              <a:r>
                <a:rPr lang="en-US" altLang="zh-CN" sz="1400" b="1" dirty="0">
                  <a:solidFill>
                    <a:srgbClr val="FF9900"/>
                  </a:solidFill>
                </a:rPr>
                <a:t>IR</a:t>
              </a:r>
            </a:p>
          </p:txBody>
        </p:sp>
      </p:grpSp>
      <p:grpSp>
        <p:nvGrpSpPr>
          <p:cNvPr id="3" name="组合 54"/>
          <p:cNvGrpSpPr/>
          <p:nvPr/>
        </p:nvGrpSpPr>
        <p:grpSpPr>
          <a:xfrm>
            <a:off x="82550" y="2438400"/>
            <a:ext cx="1733550" cy="1371600"/>
            <a:chOff x="82550" y="2438400"/>
            <a:chExt cx="1733550" cy="1371600"/>
          </a:xfrm>
        </p:grpSpPr>
        <p:graphicFrame>
          <p:nvGraphicFramePr>
            <p:cNvPr id="113669" name="Object 3"/>
            <p:cNvGraphicFramePr>
              <a:graphicFrameLocks noChangeAspect="1"/>
            </p:cNvGraphicFramePr>
            <p:nvPr/>
          </p:nvGraphicFramePr>
          <p:xfrm>
            <a:off x="412750" y="2647950"/>
            <a:ext cx="1403350" cy="1162050"/>
          </p:xfrm>
          <a:graphic>
            <a:graphicData uri="http://schemas.openxmlformats.org/presentationml/2006/ole">
              <mc:AlternateContent xmlns:mc="http://schemas.openxmlformats.org/markup-compatibility/2006">
                <mc:Choice xmlns:v="urn:schemas-microsoft-com:vml" Requires="v">
                  <p:oleObj spid="_x0000_s414076" name="Chart" r:id="rId9" imgW="3648151" imgH="2495702" progId="Excel.Sheet.8">
                    <p:embed/>
                  </p:oleObj>
                </mc:Choice>
                <mc:Fallback>
                  <p:oleObj name="Chart" r:id="rId9" imgW="3648151" imgH="2495702" progId="Excel.Sheet.8">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l="13446" t="5153" r="21802" b="6297"/>
                        <a:stretch>
                          <a:fillRect/>
                        </a:stretch>
                      </p:blipFill>
                      <p:spPr bwMode="auto">
                        <a:xfrm>
                          <a:off x="412750" y="2647950"/>
                          <a:ext cx="1403350" cy="1162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13674" name="Text Box 12"/>
            <p:cNvSpPr txBox="1">
              <a:spLocks noChangeArrowheads="1"/>
            </p:cNvSpPr>
            <p:nvPr/>
          </p:nvSpPr>
          <p:spPr bwMode="auto">
            <a:xfrm>
              <a:off x="1073150" y="3181350"/>
              <a:ext cx="660400" cy="304800"/>
            </a:xfrm>
            <a:prstGeom prst="rect">
              <a:avLst/>
            </a:prstGeom>
            <a:noFill/>
            <a:ln w="9525">
              <a:noFill/>
              <a:miter lim="800000"/>
              <a:headEnd/>
              <a:tailEnd/>
            </a:ln>
          </p:spPr>
          <p:txBody>
            <a:bodyPr>
              <a:spAutoFit/>
            </a:bodyPr>
            <a:lstStyle/>
            <a:p>
              <a:pPr>
                <a:spcBef>
                  <a:spcPct val="50000"/>
                </a:spcBef>
              </a:pPr>
              <a:r>
                <a:rPr lang="en-US" altLang="zh-CN" sz="1400" b="1">
                  <a:solidFill>
                    <a:srgbClr val="0000FF"/>
                  </a:solidFill>
                </a:rPr>
                <a:t>ML</a:t>
              </a:r>
            </a:p>
          </p:txBody>
        </p:sp>
        <p:sp>
          <p:nvSpPr>
            <p:cNvPr id="113677" name="Text Box 16"/>
            <p:cNvSpPr txBox="1">
              <a:spLocks noChangeArrowheads="1"/>
            </p:cNvSpPr>
            <p:nvPr/>
          </p:nvSpPr>
          <p:spPr bwMode="auto">
            <a:xfrm>
              <a:off x="742950" y="2438400"/>
              <a:ext cx="660400" cy="304800"/>
            </a:xfrm>
            <a:prstGeom prst="rect">
              <a:avLst/>
            </a:prstGeom>
            <a:noFill/>
            <a:ln w="9525">
              <a:noFill/>
              <a:miter lim="800000"/>
              <a:headEnd/>
              <a:tailEnd/>
            </a:ln>
          </p:spPr>
          <p:txBody>
            <a:bodyPr>
              <a:spAutoFit/>
            </a:bodyPr>
            <a:lstStyle/>
            <a:p>
              <a:pPr>
                <a:spcBef>
                  <a:spcPct val="50000"/>
                </a:spcBef>
              </a:pPr>
              <a:r>
                <a:rPr lang="en-US" altLang="zh-CN" sz="1400" b="1">
                  <a:solidFill>
                    <a:srgbClr val="000066"/>
                  </a:solidFill>
                </a:rPr>
                <a:t>NLP</a:t>
              </a:r>
            </a:p>
          </p:txBody>
        </p:sp>
        <p:sp>
          <p:nvSpPr>
            <p:cNvPr id="113678" name="Text Box 17"/>
            <p:cNvSpPr txBox="1">
              <a:spLocks noChangeArrowheads="1"/>
            </p:cNvSpPr>
            <p:nvPr/>
          </p:nvSpPr>
          <p:spPr bwMode="auto">
            <a:xfrm>
              <a:off x="357717" y="2597150"/>
              <a:ext cx="660400" cy="304800"/>
            </a:xfrm>
            <a:prstGeom prst="rect">
              <a:avLst/>
            </a:prstGeom>
            <a:noFill/>
            <a:ln w="9525">
              <a:noFill/>
              <a:miter lim="800000"/>
              <a:headEnd/>
              <a:tailEnd/>
            </a:ln>
          </p:spPr>
          <p:txBody>
            <a:bodyPr>
              <a:spAutoFit/>
            </a:bodyPr>
            <a:lstStyle/>
            <a:p>
              <a:pPr>
                <a:spcBef>
                  <a:spcPct val="50000"/>
                </a:spcBef>
              </a:pPr>
              <a:r>
                <a:rPr lang="en-US" altLang="zh-CN" sz="1400" b="1" dirty="0">
                  <a:solidFill>
                    <a:srgbClr val="FF9900"/>
                  </a:solidFill>
                </a:rPr>
                <a:t>IR</a:t>
              </a:r>
            </a:p>
          </p:txBody>
        </p:sp>
        <p:sp>
          <p:nvSpPr>
            <p:cNvPr id="113679" name="Text Box 18"/>
            <p:cNvSpPr txBox="1">
              <a:spLocks noChangeArrowheads="1"/>
            </p:cNvSpPr>
            <p:nvPr/>
          </p:nvSpPr>
          <p:spPr bwMode="auto">
            <a:xfrm>
              <a:off x="82550" y="3352800"/>
              <a:ext cx="660400" cy="304800"/>
            </a:xfrm>
            <a:prstGeom prst="rect">
              <a:avLst/>
            </a:prstGeom>
            <a:noFill/>
            <a:ln w="9525">
              <a:noFill/>
              <a:miter lim="800000"/>
              <a:headEnd/>
              <a:tailEnd/>
            </a:ln>
          </p:spPr>
          <p:txBody>
            <a:bodyPr>
              <a:spAutoFit/>
            </a:bodyPr>
            <a:lstStyle/>
            <a:p>
              <a:pPr>
                <a:spcBef>
                  <a:spcPct val="50000"/>
                </a:spcBef>
              </a:pPr>
              <a:r>
                <a:rPr lang="en-US" altLang="zh-CN" sz="1400" b="1">
                  <a:solidFill>
                    <a:srgbClr val="FF0000"/>
                  </a:solidFill>
                </a:rPr>
                <a:t>DM</a:t>
              </a:r>
            </a:p>
          </p:txBody>
        </p:sp>
      </p:grpSp>
      <p:sp>
        <p:nvSpPr>
          <p:cNvPr id="123931" name="Text Box 27"/>
          <p:cNvSpPr txBox="1">
            <a:spLocks noChangeArrowheads="1"/>
          </p:cNvSpPr>
          <p:nvPr/>
        </p:nvSpPr>
        <p:spPr bwMode="auto">
          <a:xfrm>
            <a:off x="6356350" y="1905001"/>
            <a:ext cx="3384550" cy="3637919"/>
          </a:xfrm>
          <a:prstGeom prst="rect">
            <a:avLst/>
          </a:prstGeom>
          <a:solidFill>
            <a:srgbClr val="FFCCFF"/>
          </a:solidFill>
          <a:ln w="9525">
            <a:noFill/>
            <a:miter lim="800000"/>
            <a:headEnd/>
            <a:tailEnd/>
          </a:ln>
        </p:spPr>
        <p:txBody>
          <a:bodyPr>
            <a:spAutoFit/>
          </a:bodyPr>
          <a:lstStyle/>
          <a:p>
            <a:pPr>
              <a:spcBef>
                <a:spcPct val="50000"/>
              </a:spcBef>
            </a:pPr>
            <a:r>
              <a:rPr lang="en-US" altLang="zh-CN" dirty="0">
                <a:latin typeface="Times New Roman" pitchFamily="18" charset="0"/>
              </a:rPr>
              <a:t>Latent </a:t>
            </a:r>
            <a:r>
              <a:rPr lang="en-US" altLang="zh-CN" dirty="0" err="1">
                <a:latin typeface="Times New Roman" pitchFamily="18" charset="0"/>
              </a:rPr>
              <a:t>Dirichlet</a:t>
            </a:r>
            <a:r>
              <a:rPr lang="en-US" altLang="zh-CN" dirty="0">
                <a:latin typeface="Times New Roman" pitchFamily="18" charset="0"/>
              </a:rPr>
              <a:t> </a:t>
            </a:r>
            <a:r>
              <a:rPr lang="en-US" altLang="zh-CN" dirty="0" smtClean="0">
                <a:latin typeface="Times New Roman" pitchFamily="18" charset="0"/>
              </a:rPr>
              <a:t>Co-clustering</a:t>
            </a:r>
          </a:p>
          <a:p>
            <a:pPr>
              <a:spcBef>
                <a:spcPct val="50000"/>
              </a:spcBef>
            </a:pPr>
            <a:r>
              <a:rPr lang="en-US" altLang="zh-CN" dirty="0" err="1" smtClean="0">
                <a:latin typeface="Times New Roman" pitchFamily="18" charset="0"/>
              </a:rPr>
              <a:t>Shafiei</a:t>
            </a:r>
            <a:r>
              <a:rPr lang="en-US" altLang="zh-CN" dirty="0" smtClean="0">
                <a:latin typeface="Times New Roman" pitchFamily="18" charset="0"/>
              </a:rPr>
              <a:t> and </a:t>
            </a:r>
            <a:r>
              <a:rPr lang="en-US" altLang="zh-CN" dirty="0" err="1" smtClean="0">
                <a:latin typeface="Times New Roman" pitchFamily="18" charset="0"/>
              </a:rPr>
              <a:t>Milios</a:t>
            </a:r>
            <a:endParaRPr lang="en-US" altLang="zh-CN" dirty="0">
              <a:latin typeface="Times New Roman" pitchFamily="18" charset="0"/>
            </a:endParaRPr>
          </a:p>
          <a:p>
            <a:pPr>
              <a:spcBef>
                <a:spcPct val="50000"/>
              </a:spcBef>
            </a:pPr>
            <a:endParaRPr lang="en-US" altLang="zh-CN" b="1" i="1" dirty="0">
              <a:latin typeface="Times New Roman" pitchFamily="18" charset="0"/>
            </a:endParaRPr>
          </a:p>
          <a:p>
            <a:pPr>
              <a:spcBef>
                <a:spcPct val="40000"/>
              </a:spcBef>
            </a:pPr>
            <a:r>
              <a:rPr lang="en-US" altLang="zh-CN" sz="1600" b="1" dirty="0">
                <a:latin typeface="Times New Roman" pitchFamily="18" charset="0"/>
              </a:rPr>
              <a:t>We present a generative model for </a:t>
            </a:r>
            <a:r>
              <a:rPr lang="en-US" altLang="zh-CN" sz="1600" b="1" dirty="0">
                <a:solidFill>
                  <a:srgbClr val="FF0000"/>
                </a:solidFill>
                <a:latin typeface="Times New Roman" pitchFamily="18" charset="0"/>
              </a:rPr>
              <a:t>clustering documents and terms</a:t>
            </a:r>
            <a:r>
              <a:rPr lang="en-US" altLang="zh-CN" sz="1600" b="1" dirty="0">
                <a:latin typeface="Times New Roman" pitchFamily="18" charset="0"/>
              </a:rPr>
              <a:t>. Our model is a four </a:t>
            </a:r>
            <a:r>
              <a:rPr lang="en-US" altLang="zh-CN" sz="1600" b="1" dirty="0">
                <a:solidFill>
                  <a:srgbClr val="FF0000"/>
                </a:solidFill>
                <a:latin typeface="Times New Roman" pitchFamily="18" charset="0"/>
              </a:rPr>
              <a:t>hierarchical </a:t>
            </a:r>
            <a:r>
              <a:rPr lang="en-US" altLang="zh-CN" sz="1600" b="1" dirty="0" err="1">
                <a:solidFill>
                  <a:srgbClr val="FF0000"/>
                </a:solidFill>
                <a:latin typeface="Times New Roman" pitchFamily="18" charset="0"/>
              </a:rPr>
              <a:t>bayesian</a:t>
            </a:r>
            <a:r>
              <a:rPr lang="en-US" altLang="zh-CN" sz="1600" b="1" dirty="0">
                <a:solidFill>
                  <a:srgbClr val="FF0000"/>
                </a:solidFill>
                <a:latin typeface="Times New Roman" pitchFamily="18" charset="0"/>
              </a:rPr>
              <a:t> model</a:t>
            </a:r>
            <a:r>
              <a:rPr lang="en-US" altLang="zh-CN" sz="1600" b="1" dirty="0">
                <a:latin typeface="Times New Roman" pitchFamily="18" charset="0"/>
              </a:rPr>
              <a:t>. We present efficient </a:t>
            </a:r>
            <a:r>
              <a:rPr lang="en-US" altLang="zh-CN" sz="1600" b="1" dirty="0">
                <a:solidFill>
                  <a:srgbClr val="0000FF"/>
                </a:solidFill>
                <a:latin typeface="Times New Roman" pitchFamily="18" charset="0"/>
              </a:rPr>
              <a:t>inference techniques </a:t>
            </a:r>
            <a:r>
              <a:rPr lang="en-US" altLang="zh-CN" sz="1600" b="1" dirty="0">
                <a:latin typeface="Times New Roman" pitchFamily="18" charset="0"/>
              </a:rPr>
              <a:t>based on </a:t>
            </a:r>
            <a:r>
              <a:rPr lang="en-US" altLang="zh-CN" sz="1600" b="1" dirty="0" err="1">
                <a:solidFill>
                  <a:srgbClr val="0000FF"/>
                </a:solidFill>
                <a:latin typeface="Times New Roman" pitchFamily="18" charset="0"/>
              </a:rPr>
              <a:t>Markow</a:t>
            </a:r>
            <a:r>
              <a:rPr lang="en-US" altLang="zh-CN" sz="1600" b="1" dirty="0">
                <a:solidFill>
                  <a:srgbClr val="0000FF"/>
                </a:solidFill>
                <a:latin typeface="Times New Roman" pitchFamily="18" charset="0"/>
              </a:rPr>
              <a:t> Chain Monte Carlo.</a:t>
            </a:r>
            <a:r>
              <a:rPr lang="en-US" altLang="zh-CN" sz="1600" b="1" dirty="0">
                <a:latin typeface="Times New Roman" pitchFamily="18" charset="0"/>
              </a:rPr>
              <a:t> We report results in document modeling, document and terms clustering …</a:t>
            </a:r>
          </a:p>
          <a:p>
            <a:endParaRPr lang="en-US" altLang="zh-CN" sz="1600" b="1" dirty="0">
              <a:latin typeface="Times New Roman" pitchFamily="18" charset="0"/>
            </a:endParaRPr>
          </a:p>
        </p:txBody>
      </p:sp>
      <p:sp>
        <p:nvSpPr>
          <p:cNvPr id="123932" name="Text Box 28"/>
          <p:cNvSpPr txBox="1">
            <a:spLocks noChangeArrowheads="1"/>
          </p:cNvSpPr>
          <p:nvPr/>
        </p:nvSpPr>
        <p:spPr bwMode="auto">
          <a:xfrm>
            <a:off x="2517775" y="2438401"/>
            <a:ext cx="1155700" cy="535531"/>
          </a:xfrm>
          <a:prstGeom prst="rect">
            <a:avLst/>
          </a:prstGeom>
          <a:noFill/>
          <a:ln w="9525">
            <a:noFill/>
            <a:miter lim="800000"/>
            <a:headEnd/>
            <a:tailEnd/>
          </a:ln>
        </p:spPr>
        <p:txBody>
          <a:bodyPr>
            <a:spAutoFit/>
          </a:bodyPr>
          <a:lstStyle/>
          <a:p>
            <a:pPr>
              <a:lnSpc>
                <a:spcPct val="80000"/>
              </a:lnSpc>
            </a:pPr>
            <a:r>
              <a:rPr lang="en-US" altLang="zh-CN" sz="1200">
                <a:latin typeface="Times New Roman" pitchFamily="18" charset="0"/>
              </a:rPr>
              <a:t>ICDM  0.23</a:t>
            </a:r>
          </a:p>
          <a:p>
            <a:pPr>
              <a:lnSpc>
                <a:spcPct val="80000"/>
              </a:lnSpc>
            </a:pPr>
            <a:r>
              <a:rPr lang="en-US" altLang="zh-CN" sz="1200">
                <a:latin typeface="Times New Roman" pitchFamily="18" charset="0"/>
              </a:rPr>
              <a:t>KDD    0.19</a:t>
            </a:r>
          </a:p>
          <a:p>
            <a:pPr>
              <a:lnSpc>
                <a:spcPct val="80000"/>
              </a:lnSpc>
            </a:pPr>
            <a:r>
              <a:rPr lang="en-US" altLang="zh-CN" sz="1200">
                <a:latin typeface="Times New Roman" pitchFamily="18" charset="0"/>
              </a:rPr>
              <a:t>….</a:t>
            </a:r>
          </a:p>
        </p:txBody>
      </p:sp>
      <p:sp>
        <p:nvSpPr>
          <p:cNvPr id="123933" name="Text Box 29"/>
          <p:cNvSpPr txBox="1">
            <a:spLocks noChangeArrowheads="1"/>
          </p:cNvSpPr>
          <p:nvPr/>
        </p:nvSpPr>
        <p:spPr bwMode="auto">
          <a:xfrm>
            <a:off x="2517775" y="2946401"/>
            <a:ext cx="1444625" cy="683264"/>
          </a:xfrm>
          <a:prstGeom prst="rect">
            <a:avLst/>
          </a:prstGeom>
          <a:noFill/>
          <a:ln w="9525">
            <a:noFill/>
            <a:miter lim="800000"/>
            <a:headEnd/>
            <a:tailEnd/>
          </a:ln>
        </p:spPr>
        <p:txBody>
          <a:bodyPr>
            <a:spAutoFit/>
          </a:bodyPr>
          <a:lstStyle/>
          <a:p>
            <a:pPr>
              <a:lnSpc>
                <a:spcPct val="80000"/>
              </a:lnSpc>
            </a:pPr>
            <a:r>
              <a:rPr lang="en-US" altLang="zh-CN" sz="1200">
                <a:latin typeface="Times New Roman" pitchFamily="18" charset="0"/>
              </a:rPr>
              <a:t>mining           0.23</a:t>
            </a:r>
          </a:p>
          <a:p>
            <a:pPr>
              <a:lnSpc>
                <a:spcPct val="80000"/>
              </a:lnSpc>
            </a:pPr>
            <a:r>
              <a:rPr lang="en-US" altLang="zh-CN" sz="1200">
                <a:latin typeface="Times New Roman" pitchFamily="18" charset="0"/>
              </a:rPr>
              <a:t>clustering      0.19</a:t>
            </a:r>
          </a:p>
          <a:p>
            <a:pPr>
              <a:lnSpc>
                <a:spcPct val="80000"/>
              </a:lnSpc>
            </a:pPr>
            <a:r>
              <a:rPr lang="en-US" altLang="zh-CN" sz="1200">
                <a:latin typeface="Times New Roman" pitchFamily="18" charset="0"/>
              </a:rPr>
              <a:t>classification 0.17</a:t>
            </a:r>
          </a:p>
          <a:p>
            <a:pPr>
              <a:lnSpc>
                <a:spcPct val="80000"/>
              </a:lnSpc>
            </a:pPr>
            <a:r>
              <a:rPr lang="en-US" altLang="zh-CN" sz="1200">
                <a:latin typeface="Times New Roman" pitchFamily="18" charset="0"/>
              </a:rPr>
              <a:t>….</a:t>
            </a:r>
          </a:p>
        </p:txBody>
      </p:sp>
      <p:sp>
        <p:nvSpPr>
          <p:cNvPr id="123935" name="Text Box 31"/>
          <p:cNvSpPr txBox="1">
            <a:spLocks noChangeArrowheads="1"/>
          </p:cNvSpPr>
          <p:nvPr/>
        </p:nvSpPr>
        <p:spPr bwMode="auto">
          <a:xfrm>
            <a:off x="2517775" y="4495801"/>
            <a:ext cx="1155700" cy="535531"/>
          </a:xfrm>
          <a:prstGeom prst="rect">
            <a:avLst/>
          </a:prstGeom>
          <a:noFill/>
          <a:ln w="9525">
            <a:noFill/>
            <a:miter lim="800000"/>
            <a:headEnd/>
            <a:tailEnd/>
          </a:ln>
        </p:spPr>
        <p:txBody>
          <a:bodyPr>
            <a:spAutoFit/>
          </a:bodyPr>
          <a:lstStyle/>
          <a:p>
            <a:pPr>
              <a:lnSpc>
                <a:spcPct val="80000"/>
              </a:lnSpc>
            </a:pPr>
            <a:r>
              <a:rPr lang="en-US" altLang="zh-CN" sz="1200">
                <a:latin typeface="Times New Roman" pitchFamily="18" charset="0"/>
              </a:rPr>
              <a:t>ICML  0.23</a:t>
            </a:r>
          </a:p>
          <a:p>
            <a:pPr>
              <a:lnSpc>
                <a:spcPct val="80000"/>
              </a:lnSpc>
            </a:pPr>
            <a:r>
              <a:rPr lang="en-US" altLang="zh-CN" sz="1200">
                <a:latin typeface="Times New Roman" pitchFamily="18" charset="0"/>
              </a:rPr>
              <a:t>NIPS 0.19</a:t>
            </a:r>
          </a:p>
          <a:p>
            <a:pPr>
              <a:lnSpc>
                <a:spcPct val="80000"/>
              </a:lnSpc>
            </a:pPr>
            <a:r>
              <a:rPr lang="en-US" altLang="zh-CN" sz="1200">
                <a:latin typeface="Times New Roman" pitchFamily="18" charset="0"/>
              </a:rPr>
              <a:t>….</a:t>
            </a:r>
          </a:p>
        </p:txBody>
      </p:sp>
      <p:sp>
        <p:nvSpPr>
          <p:cNvPr id="123936" name="Text Box 32"/>
          <p:cNvSpPr txBox="1">
            <a:spLocks noChangeArrowheads="1"/>
          </p:cNvSpPr>
          <p:nvPr/>
        </p:nvSpPr>
        <p:spPr bwMode="auto">
          <a:xfrm>
            <a:off x="2517775" y="5003801"/>
            <a:ext cx="1444625" cy="683264"/>
          </a:xfrm>
          <a:prstGeom prst="rect">
            <a:avLst/>
          </a:prstGeom>
          <a:noFill/>
          <a:ln w="9525">
            <a:noFill/>
            <a:miter lim="800000"/>
            <a:headEnd/>
            <a:tailEnd/>
          </a:ln>
        </p:spPr>
        <p:txBody>
          <a:bodyPr>
            <a:spAutoFit/>
          </a:bodyPr>
          <a:lstStyle/>
          <a:p>
            <a:pPr>
              <a:lnSpc>
                <a:spcPct val="80000"/>
              </a:lnSpc>
            </a:pPr>
            <a:r>
              <a:rPr lang="en-US" altLang="zh-CN" sz="1200">
                <a:latin typeface="Times New Roman" pitchFamily="18" charset="0"/>
              </a:rPr>
              <a:t>model      0.23</a:t>
            </a:r>
          </a:p>
          <a:p>
            <a:pPr>
              <a:lnSpc>
                <a:spcPct val="80000"/>
              </a:lnSpc>
            </a:pPr>
            <a:r>
              <a:rPr lang="en-US" altLang="zh-CN" sz="1200">
                <a:latin typeface="Times New Roman" pitchFamily="18" charset="0"/>
              </a:rPr>
              <a:t>learning   0.19</a:t>
            </a:r>
          </a:p>
          <a:p>
            <a:pPr>
              <a:lnSpc>
                <a:spcPct val="80000"/>
              </a:lnSpc>
            </a:pPr>
            <a:r>
              <a:rPr lang="en-US" altLang="zh-CN" sz="1200">
                <a:latin typeface="Times New Roman" pitchFamily="18" charset="0"/>
              </a:rPr>
              <a:t>boost       0.17</a:t>
            </a:r>
          </a:p>
          <a:p>
            <a:pPr>
              <a:lnSpc>
                <a:spcPct val="80000"/>
              </a:lnSpc>
            </a:pPr>
            <a:r>
              <a:rPr lang="en-US" altLang="zh-CN" sz="1200">
                <a:latin typeface="Times New Roman" pitchFamily="18" charset="0"/>
              </a:rPr>
              <a:t>….</a:t>
            </a:r>
          </a:p>
        </p:txBody>
      </p:sp>
      <p:sp>
        <p:nvSpPr>
          <p:cNvPr id="123938" name="Rectangle 34"/>
          <p:cNvSpPr>
            <a:spLocks noChangeArrowheads="1"/>
          </p:cNvSpPr>
          <p:nvPr/>
        </p:nvSpPr>
        <p:spPr bwMode="auto">
          <a:xfrm>
            <a:off x="2572808" y="2463800"/>
            <a:ext cx="990600" cy="457200"/>
          </a:xfrm>
          <a:prstGeom prst="rect">
            <a:avLst/>
          </a:prstGeom>
          <a:noFill/>
          <a:ln w="25400">
            <a:solidFill>
              <a:srgbClr val="FF0000"/>
            </a:solidFill>
            <a:miter lim="800000"/>
            <a:headEnd/>
            <a:tailEnd/>
          </a:ln>
        </p:spPr>
        <p:txBody>
          <a:bodyPr wrap="none" anchor="ctr"/>
          <a:lstStyle/>
          <a:p>
            <a:endParaRPr lang="en-US"/>
          </a:p>
        </p:txBody>
      </p:sp>
      <p:sp>
        <p:nvSpPr>
          <p:cNvPr id="123939" name="Rectangle 35"/>
          <p:cNvSpPr>
            <a:spLocks noChangeArrowheads="1"/>
          </p:cNvSpPr>
          <p:nvPr/>
        </p:nvSpPr>
        <p:spPr bwMode="auto">
          <a:xfrm>
            <a:off x="2572808" y="2971800"/>
            <a:ext cx="1265767" cy="609600"/>
          </a:xfrm>
          <a:prstGeom prst="rect">
            <a:avLst/>
          </a:prstGeom>
          <a:noFill/>
          <a:ln w="25400">
            <a:solidFill>
              <a:srgbClr val="FF0000"/>
            </a:solidFill>
            <a:miter lim="800000"/>
            <a:headEnd/>
            <a:tailEnd/>
          </a:ln>
        </p:spPr>
        <p:txBody>
          <a:bodyPr wrap="none" anchor="ctr"/>
          <a:lstStyle/>
          <a:p>
            <a:endParaRPr lang="en-US"/>
          </a:p>
        </p:txBody>
      </p:sp>
      <p:sp>
        <p:nvSpPr>
          <p:cNvPr id="123941" name="Rectangle 37"/>
          <p:cNvSpPr>
            <a:spLocks noChangeArrowheads="1"/>
          </p:cNvSpPr>
          <p:nvPr/>
        </p:nvSpPr>
        <p:spPr bwMode="auto">
          <a:xfrm>
            <a:off x="2545292" y="5029200"/>
            <a:ext cx="1265767" cy="609600"/>
          </a:xfrm>
          <a:prstGeom prst="rect">
            <a:avLst/>
          </a:prstGeom>
          <a:noFill/>
          <a:ln w="25400">
            <a:solidFill>
              <a:srgbClr val="3366FF"/>
            </a:solidFill>
            <a:miter lim="800000"/>
            <a:headEnd/>
            <a:tailEnd/>
          </a:ln>
        </p:spPr>
        <p:txBody>
          <a:bodyPr wrap="none" anchor="ctr"/>
          <a:lstStyle/>
          <a:p>
            <a:endParaRPr lang="en-US"/>
          </a:p>
        </p:txBody>
      </p:sp>
      <p:sp>
        <p:nvSpPr>
          <p:cNvPr id="123943" name="Rectangle 39"/>
          <p:cNvSpPr>
            <a:spLocks noChangeArrowheads="1"/>
          </p:cNvSpPr>
          <p:nvPr/>
        </p:nvSpPr>
        <p:spPr bwMode="auto">
          <a:xfrm>
            <a:off x="2545292" y="4495800"/>
            <a:ext cx="990600" cy="495300"/>
          </a:xfrm>
          <a:prstGeom prst="rect">
            <a:avLst/>
          </a:prstGeom>
          <a:noFill/>
          <a:ln w="25400">
            <a:solidFill>
              <a:srgbClr val="3366FF"/>
            </a:solidFill>
            <a:miter lim="800000"/>
            <a:headEnd/>
            <a:tailEnd/>
          </a:ln>
        </p:spPr>
        <p:txBody>
          <a:bodyPr wrap="none" anchor="ctr"/>
          <a:lstStyle/>
          <a:p>
            <a:endParaRPr lang="en-US"/>
          </a:p>
        </p:txBody>
      </p:sp>
      <p:sp>
        <p:nvSpPr>
          <p:cNvPr id="123944" name="Text Box 40"/>
          <p:cNvSpPr txBox="1">
            <a:spLocks noChangeArrowheads="1"/>
          </p:cNvSpPr>
          <p:nvPr/>
        </p:nvSpPr>
        <p:spPr bwMode="auto">
          <a:xfrm>
            <a:off x="1926167" y="2501900"/>
            <a:ext cx="742950" cy="336550"/>
          </a:xfrm>
          <a:prstGeom prst="rect">
            <a:avLst/>
          </a:prstGeom>
          <a:noFill/>
          <a:ln w="9525">
            <a:noFill/>
            <a:miter lim="800000"/>
            <a:headEnd/>
            <a:tailEnd/>
          </a:ln>
        </p:spPr>
        <p:txBody>
          <a:bodyPr>
            <a:spAutoFit/>
          </a:bodyPr>
          <a:lstStyle/>
          <a:p>
            <a:pPr>
              <a:spcBef>
                <a:spcPct val="50000"/>
              </a:spcBef>
            </a:pPr>
            <a:r>
              <a:rPr lang="en-US" altLang="zh-CN" sz="1600">
                <a:latin typeface="Times New Roman" pitchFamily="18" charset="0"/>
              </a:rPr>
              <a:t>P(c|z)</a:t>
            </a:r>
          </a:p>
        </p:txBody>
      </p:sp>
      <p:sp>
        <p:nvSpPr>
          <p:cNvPr id="123945" name="Text Box 41"/>
          <p:cNvSpPr txBox="1">
            <a:spLocks noChangeArrowheads="1"/>
          </p:cNvSpPr>
          <p:nvPr/>
        </p:nvSpPr>
        <p:spPr bwMode="auto">
          <a:xfrm>
            <a:off x="1898650" y="3092450"/>
            <a:ext cx="742950" cy="336550"/>
          </a:xfrm>
          <a:prstGeom prst="rect">
            <a:avLst/>
          </a:prstGeom>
          <a:noFill/>
          <a:ln w="9525">
            <a:noFill/>
            <a:miter lim="800000"/>
            <a:headEnd/>
            <a:tailEnd/>
          </a:ln>
        </p:spPr>
        <p:txBody>
          <a:bodyPr>
            <a:spAutoFit/>
          </a:bodyPr>
          <a:lstStyle/>
          <a:p>
            <a:pPr>
              <a:spcBef>
                <a:spcPct val="50000"/>
              </a:spcBef>
            </a:pPr>
            <a:r>
              <a:rPr lang="en-US" altLang="zh-CN" sz="1600">
                <a:latin typeface="Times New Roman" pitchFamily="18" charset="0"/>
              </a:rPr>
              <a:t>P(w|z)</a:t>
            </a:r>
          </a:p>
        </p:txBody>
      </p:sp>
      <p:sp>
        <p:nvSpPr>
          <p:cNvPr id="123947" name="Text Box 43"/>
          <p:cNvSpPr txBox="1">
            <a:spLocks noChangeArrowheads="1"/>
          </p:cNvSpPr>
          <p:nvPr/>
        </p:nvSpPr>
        <p:spPr bwMode="auto">
          <a:xfrm>
            <a:off x="1926167" y="4521200"/>
            <a:ext cx="742950" cy="336550"/>
          </a:xfrm>
          <a:prstGeom prst="rect">
            <a:avLst/>
          </a:prstGeom>
          <a:noFill/>
          <a:ln w="9525">
            <a:noFill/>
            <a:miter lim="800000"/>
            <a:headEnd/>
            <a:tailEnd/>
          </a:ln>
        </p:spPr>
        <p:txBody>
          <a:bodyPr>
            <a:spAutoFit/>
          </a:bodyPr>
          <a:lstStyle/>
          <a:p>
            <a:pPr>
              <a:spcBef>
                <a:spcPct val="50000"/>
              </a:spcBef>
            </a:pPr>
            <a:r>
              <a:rPr lang="en-US" altLang="zh-CN" sz="1600">
                <a:latin typeface="Times New Roman" pitchFamily="18" charset="0"/>
              </a:rPr>
              <a:t>P(c|z)</a:t>
            </a:r>
          </a:p>
        </p:txBody>
      </p:sp>
      <p:sp>
        <p:nvSpPr>
          <p:cNvPr id="123948" name="Text Box 44"/>
          <p:cNvSpPr txBox="1">
            <a:spLocks noChangeArrowheads="1"/>
          </p:cNvSpPr>
          <p:nvPr/>
        </p:nvSpPr>
        <p:spPr bwMode="auto">
          <a:xfrm>
            <a:off x="1898650" y="5111750"/>
            <a:ext cx="742950" cy="336550"/>
          </a:xfrm>
          <a:prstGeom prst="rect">
            <a:avLst/>
          </a:prstGeom>
          <a:noFill/>
          <a:ln w="9525">
            <a:noFill/>
            <a:miter lim="800000"/>
            <a:headEnd/>
            <a:tailEnd/>
          </a:ln>
        </p:spPr>
        <p:txBody>
          <a:bodyPr>
            <a:spAutoFit/>
          </a:bodyPr>
          <a:lstStyle/>
          <a:p>
            <a:pPr>
              <a:spcBef>
                <a:spcPct val="50000"/>
              </a:spcBef>
            </a:pPr>
            <a:r>
              <a:rPr lang="en-US" altLang="zh-CN" sz="1600">
                <a:latin typeface="Times New Roman" pitchFamily="18" charset="0"/>
              </a:rPr>
              <a:t>P(w|z)</a:t>
            </a:r>
          </a:p>
        </p:txBody>
      </p:sp>
      <p:sp>
        <p:nvSpPr>
          <p:cNvPr id="123950" name="Line 46"/>
          <p:cNvSpPr>
            <a:spLocks noChangeShapeType="1"/>
          </p:cNvSpPr>
          <p:nvPr/>
        </p:nvSpPr>
        <p:spPr bwMode="auto">
          <a:xfrm flipV="1">
            <a:off x="577850" y="2667000"/>
            <a:ext cx="1403350" cy="685800"/>
          </a:xfrm>
          <a:prstGeom prst="line">
            <a:avLst/>
          </a:prstGeom>
          <a:noFill/>
          <a:ln w="9525">
            <a:solidFill>
              <a:srgbClr val="FF0000"/>
            </a:solidFill>
            <a:round/>
            <a:headEnd/>
            <a:tailEnd type="triangle" w="med" len="med"/>
          </a:ln>
        </p:spPr>
        <p:txBody>
          <a:bodyPr/>
          <a:lstStyle/>
          <a:p>
            <a:endParaRPr lang="en-US"/>
          </a:p>
        </p:txBody>
      </p:sp>
      <p:sp>
        <p:nvSpPr>
          <p:cNvPr id="123951" name="Line 47"/>
          <p:cNvSpPr>
            <a:spLocks noChangeShapeType="1"/>
          </p:cNvSpPr>
          <p:nvPr/>
        </p:nvSpPr>
        <p:spPr bwMode="auto">
          <a:xfrm flipV="1">
            <a:off x="577850" y="3276600"/>
            <a:ext cx="1403350" cy="76200"/>
          </a:xfrm>
          <a:prstGeom prst="line">
            <a:avLst/>
          </a:prstGeom>
          <a:noFill/>
          <a:ln w="9525">
            <a:solidFill>
              <a:srgbClr val="FF0000"/>
            </a:solidFill>
            <a:round/>
            <a:headEnd/>
            <a:tailEnd type="triangle" w="med" len="med"/>
          </a:ln>
        </p:spPr>
        <p:txBody>
          <a:bodyPr/>
          <a:lstStyle/>
          <a:p>
            <a:endParaRPr lang="en-US"/>
          </a:p>
        </p:txBody>
      </p:sp>
      <p:sp>
        <p:nvSpPr>
          <p:cNvPr id="123953" name="Line 49"/>
          <p:cNvSpPr>
            <a:spLocks noChangeShapeType="1"/>
          </p:cNvSpPr>
          <p:nvPr/>
        </p:nvSpPr>
        <p:spPr bwMode="auto">
          <a:xfrm flipV="1">
            <a:off x="1238250" y="4724400"/>
            <a:ext cx="742950" cy="152400"/>
          </a:xfrm>
          <a:prstGeom prst="line">
            <a:avLst/>
          </a:prstGeom>
          <a:noFill/>
          <a:ln w="9525">
            <a:solidFill>
              <a:srgbClr val="0000FF"/>
            </a:solidFill>
            <a:round/>
            <a:headEnd/>
            <a:tailEnd type="triangle" w="med" len="med"/>
          </a:ln>
        </p:spPr>
        <p:txBody>
          <a:bodyPr/>
          <a:lstStyle/>
          <a:p>
            <a:endParaRPr lang="en-US"/>
          </a:p>
        </p:txBody>
      </p:sp>
      <p:sp>
        <p:nvSpPr>
          <p:cNvPr id="123954" name="Line 50"/>
          <p:cNvSpPr>
            <a:spLocks noChangeShapeType="1"/>
          </p:cNvSpPr>
          <p:nvPr/>
        </p:nvSpPr>
        <p:spPr bwMode="auto">
          <a:xfrm>
            <a:off x="1238250" y="4876800"/>
            <a:ext cx="742950" cy="381000"/>
          </a:xfrm>
          <a:prstGeom prst="line">
            <a:avLst/>
          </a:prstGeom>
          <a:noFill/>
          <a:ln w="9525">
            <a:solidFill>
              <a:srgbClr val="0000FF"/>
            </a:solidFill>
            <a:round/>
            <a:headEnd/>
            <a:tailEnd type="triangle" w="med" len="med"/>
          </a:ln>
        </p:spPr>
        <p:txBody>
          <a:bodyPr/>
          <a:lstStyle/>
          <a:p>
            <a:endParaRPr lang="en-US"/>
          </a:p>
        </p:txBody>
      </p:sp>
      <p:sp>
        <p:nvSpPr>
          <p:cNvPr id="123956" name="Line 52"/>
          <p:cNvSpPr>
            <a:spLocks noChangeShapeType="1"/>
          </p:cNvSpPr>
          <p:nvPr/>
        </p:nvSpPr>
        <p:spPr bwMode="auto">
          <a:xfrm>
            <a:off x="3714749" y="2590799"/>
            <a:ext cx="2662257" cy="436557"/>
          </a:xfrm>
          <a:prstGeom prst="line">
            <a:avLst/>
          </a:prstGeom>
          <a:noFill/>
          <a:ln w="9525">
            <a:solidFill>
              <a:srgbClr val="FF0000"/>
            </a:solidFill>
            <a:round/>
            <a:headEnd/>
            <a:tailEnd type="triangle" w="med" len="med"/>
          </a:ln>
        </p:spPr>
        <p:txBody>
          <a:bodyPr/>
          <a:lstStyle/>
          <a:p>
            <a:endParaRPr lang="en-US"/>
          </a:p>
        </p:txBody>
      </p:sp>
      <p:sp>
        <p:nvSpPr>
          <p:cNvPr id="123957" name="Line 53"/>
          <p:cNvSpPr>
            <a:spLocks noChangeShapeType="1"/>
          </p:cNvSpPr>
          <p:nvPr/>
        </p:nvSpPr>
        <p:spPr bwMode="auto">
          <a:xfrm>
            <a:off x="3879850" y="3276599"/>
            <a:ext cx="2570183" cy="334965"/>
          </a:xfrm>
          <a:prstGeom prst="line">
            <a:avLst/>
          </a:prstGeom>
          <a:noFill/>
          <a:ln w="9525">
            <a:solidFill>
              <a:srgbClr val="FF0000"/>
            </a:solidFill>
            <a:round/>
            <a:headEnd/>
            <a:tailEnd type="triangle" w="med" len="med"/>
          </a:ln>
        </p:spPr>
        <p:txBody>
          <a:bodyPr/>
          <a:lstStyle/>
          <a:p>
            <a:endParaRPr lang="en-US"/>
          </a:p>
        </p:txBody>
      </p:sp>
      <p:sp>
        <p:nvSpPr>
          <p:cNvPr id="123958" name="Line 54"/>
          <p:cNvSpPr>
            <a:spLocks noChangeShapeType="1"/>
          </p:cNvSpPr>
          <p:nvPr/>
        </p:nvSpPr>
        <p:spPr bwMode="auto">
          <a:xfrm flipV="1">
            <a:off x="3632200" y="3173408"/>
            <a:ext cx="3767171" cy="1550989"/>
          </a:xfrm>
          <a:prstGeom prst="line">
            <a:avLst/>
          </a:prstGeom>
          <a:noFill/>
          <a:ln w="9525">
            <a:solidFill>
              <a:srgbClr val="3366FF"/>
            </a:solidFill>
            <a:round/>
            <a:headEnd/>
            <a:tailEnd type="triangle" w="med" len="med"/>
          </a:ln>
        </p:spPr>
        <p:txBody>
          <a:bodyPr/>
          <a:lstStyle/>
          <a:p>
            <a:endParaRPr lang="en-US"/>
          </a:p>
        </p:txBody>
      </p:sp>
      <p:sp>
        <p:nvSpPr>
          <p:cNvPr id="123959" name="Line 55"/>
          <p:cNvSpPr>
            <a:spLocks noChangeShapeType="1"/>
          </p:cNvSpPr>
          <p:nvPr/>
        </p:nvSpPr>
        <p:spPr bwMode="auto">
          <a:xfrm flipV="1">
            <a:off x="3879850" y="4378338"/>
            <a:ext cx="2533670" cy="955662"/>
          </a:xfrm>
          <a:prstGeom prst="line">
            <a:avLst/>
          </a:prstGeom>
          <a:noFill/>
          <a:ln w="9525">
            <a:solidFill>
              <a:srgbClr val="3366FF"/>
            </a:solidFill>
            <a:round/>
            <a:headEnd/>
            <a:tailEnd type="triangle" w="med" len="med"/>
          </a:ln>
        </p:spPr>
        <p:txBody>
          <a:bodyPr/>
          <a:lstStyle/>
          <a:p>
            <a:endParaRPr lang="en-US"/>
          </a:p>
        </p:txBody>
      </p:sp>
      <p:sp>
        <p:nvSpPr>
          <p:cNvPr id="123970" name="Text Box 66"/>
          <p:cNvSpPr txBox="1">
            <a:spLocks noChangeArrowheads="1"/>
          </p:cNvSpPr>
          <p:nvPr/>
        </p:nvSpPr>
        <p:spPr bwMode="auto">
          <a:xfrm>
            <a:off x="6361151" y="3429000"/>
            <a:ext cx="1403350" cy="400110"/>
          </a:xfrm>
          <a:prstGeom prst="rect">
            <a:avLst/>
          </a:prstGeom>
          <a:noFill/>
          <a:ln w="9525">
            <a:noFill/>
            <a:miter lim="800000"/>
            <a:headEnd/>
            <a:tailEnd/>
          </a:ln>
        </p:spPr>
        <p:txBody>
          <a:bodyPr>
            <a:spAutoFit/>
          </a:bodyPr>
          <a:lstStyle/>
          <a:p>
            <a:pPr>
              <a:spcBef>
                <a:spcPct val="50000"/>
              </a:spcBef>
            </a:pPr>
            <a:r>
              <a:rPr lang="en-US" altLang="zh-CN">
                <a:solidFill>
                  <a:srgbClr val="FF0000"/>
                </a:solidFill>
                <a:latin typeface="Times New Roman" pitchFamily="18" charset="0"/>
              </a:rPr>
              <a:t>clustering</a:t>
            </a:r>
          </a:p>
        </p:txBody>
      </p:sp>
      <p:sp>
        <p:nvSpPr>
          <p:cNvPr id="123971" name="Text Box 67"/>
          <p:cNvSpPr txBox="1">
            <a:spLocks noChangeArrowheads="1"/>
          </p:cNvSpPr>
          <p:nvPr/>
        </p:nvSpPr>
        <p:spPr bwMode="auto">
          <a:xfrm>
            <a:off x="6324638" y="4159260"/>
            <a:ext cx="1403350" cy="400110"/>
          </a:xfrm>
          <a:prstGeom prst="rect">
            <a:avLst/>
          </a:prstGeom>
          <a:noFill/>
          <a:ln w="9525">
            <a:noFill/>
            <a:miter lim="800000"/>
            <a:headEnd/>
            <a:tailEnd/>
          </a:ln>
        </p:spPr>
        <p:txBody>
          <a:bodyPr>
            <a:spAutoFit/>
          </a:bodyPr>
          <a:lstStyle/>
          <a:p>
            <a:pPr>
              <a:spcBef>
                <a:spcPct val="50000"/>
              </a:spcBef>
            </a:pPr>
            <a:r>
              <a:rPr lang="en-US" altLang="zh-CN" b="1" dirty="0">
                <a:solidFill>
                  <a:srgbClr val="0000FF"/>
                </a:solidFill>
                <a:latin typeface="Times New Roman" pitchFamily="18" charset="0"/>
              </a:rPr>
              <a:t>inference</a:t>
            </a:r>
          </a:p>
        </p:txBody>
      </p:sp>
      <p:sp>
        <p:nvSpPr>
          <p:cNvPr id="123972" name="Text Box 68"/>
          <p:cNvSpPr txBox="1">
            <a:spLocks noChangeArrowheads="1"/>
          </p:cNvSpPr>
          <p:nvPr/>
        </p:nvSpPr>
        <p:spPr bwMode="auto">
          <a:xfrm>
            <a:off x="6352623" y="2822004"/>
            <a:ext cx="1046748" cy="400110"/>
          </a:xfrm>
          <a:prstGeom prst="rect">
            <a:avLst/>
          </a:prstGeom>
          <a:noFill/>
          <a:ln w="9525">
            <a:noFill/>
            <a:miter lim="800000"/>
            <a:headEnd/>
            <a:tailEnd/>
          </a:ln>
        </p:spPr>
        <p:txBody>
          <a:bodyPr wrap="square">
            <a:spAutoFit/>
          </a:bodyPr>
          <a:lstStyle/>
          <a:p>
            <a:pPr>
              <a:spcBef>
                <a:spcPct val="50000"/>
              </a:spcBef>
            </a:pPr>
            <a:r>
              <a:rPr lang="en-US" altLang="zh-CN" b="1" i="1" dirty="0" smtClean="0">
                <a:latin typeface="Times New Roman" pitchFamily="18" charset="0"/>
              </a:rPr>
              <a:t>ICDM</a:t>
            </a:r>
            <a:endParaRPr lang="en-US" altLang="zh-CN" b="1" i="1" dirty="0">
              <a:latin typeface="Times New Roman" pitchFamily="18" charset="0"/>
            </a:endParaRPr>
          </a:p>
        </p:txBody>
      </p:sp>
      <p:sp>
        <p:nvSpPr>
          <p:cNvPr id="42" name="Text Box 68"/>
          <p:cNvSpPr txBox="1">
            <a:spLocks noChangeArrowheads="1"/>
          </p:cNvSpPr>
          <p:nvPr/>
        </p:nvSpPr>
        <p:spPr bwMode="auto">
          <a:xfrm>
            <a:off x="6632598" y="1457298"/>
            <a:ext cx="1403350" cy="400110"/>
          </a:xfrm>
          <a:prstGeom prst="rect">
            <a:avLst/>
          </a:prstGeom>
          <a:noFill/>
          <a:ln w="9525">
            <a:noFill/>
            <a:miter lim="800000"/>
            <a:headEnd/>
            <a:tailEnd/>
          </a:ln>
        </p:spPr>
        <p:txBody>
          <a:bodyPr>
            <a:spAutoFit/>
          </a:bodyPr>
          <a:lstStyle/>
          <a:p>
            <a:pPr>
              <a:spcBef>
                <a:spcPct val="50000"/>
              </a:spcBef>
            </a:pPr>
            <a:r>
              <a:rPr lang="en-US" altLang="zh-CN" b="1" dirty="0" smtClean="0">
                <a:latin typeface="Times New Roman" pitchFamily="18" charset="0"/>
              </a:rPr>
              <a:t>Paper</a:t>
            </a:r>
            <a:endParaRPr lang="en-US" altLang="zh-CN" b="1" dirty="0">
              <a:latin typeface="Times New Roman" pitchFamily="18" charset="0"/>
            </a:endParaRPr>
          </a:p>
        </p:txBody>
      </p:sp>
      <p:sp>
        <p:nvSpPr>
          <p:cNvPr id="43" name="Text Box 68"/>
          <p:cNvSpPr txBox="1">
            <a:spLocks noChangeArrowheads="1"/>
          </p:cNvSpPr>
          <p:nvPr/>
        </p:nvSpPr>
        <p:spPr bwMode="auto">
          <a:xfrm>
            <a:off x="7362858" y="2808278"/>
            <a:ext cx="1058877" cy="401643"/>
          </a:xfrm>
          <a:prstGeom prst="rect">
            <a:avLst/>
          </a:prstGeom>
          <a:noFill/>
          <a:ln w="9525">
            <a:noFill/>
            <a:miter lim="800000"/>
            <a:headEnd/>
            <a:tailEnd/>
          </a:ln>
        </p:spPr>
        <p:txBody>
          <a:bodyPr wrap="square">
            <a:spAutoFit/>
          </a:bodyPr>
          <a:lstStyle/>
          <a:p>
            <a:pPr>
              <a:spcBef>
                <a:spcPct val="50000"/>
              </a:spcBef>
            </a:pPr>
            <a:r>
              <a:rPr lang="en-US" altLang="zh-CN" b="1" i="1" dirty="0" smtClean="0">
                <a:latin typeface="Times New Roman" pitchFamily="18" charset="0"/>
              </a:rPr>
              <a:t>NIPS</a:t>
            </a:r>
            <a:endParaRPr lang="en-US" altLang="zh-CN" b="1" i="1" dirty="0">
              <a:latin typeface="Times New Roman" pitchFamily="18" charset="0"/>
            </a:endParaRPr>
          </a:p>
        </p:txBody>
      </p:sp>
      <p:sp>
        <p:nvSpPr>
          <p:cNvPr id="45" name="Line 54"/>
          <p:cNvSpPr>
            <a:spLocks noChangeShapeType="1"/>
          </p:cNvSpPr>
          <p:nvPr/>
        </p:nvSpPr>
        <p:spPr bwMode="auto">
          <a:xfrm flipV="1">
            <a:off x="3675045" y="3136895"/>
            <a:ext cx="2665449" cy="1533545"/>
          </a:xfrm>
          <a:prstGeom prst="line">
            <a:avLst/>
          </a:prstGeom>
          <a:noFill/>
          <a:ln w="9525">
            <a:solidFill>
              <a:srgbClr val="3366FF"/>
            </a:solidFill>
            <a:round/>
            <a:headEnd/>
            <a:tailEnd type="triangle" w="med" len="med"/>
          </a:ln>
        </p:spPr>
        <p:txBody>
          <a:bodyPr/>
          <a:lstStyle/>
          <a:p>
            <a:endParaRPr lang="en-US"/>
          </a:p>
        </p:txBody>
      </p:sp>
    </p:spTree>
    <p:custDataLst>
      <p:tags r:id="rId2"/>
    </p:custDataLst>
    <p:extLst>
      <p:ext uri="{BB962C8B-B14F-4D97-AF65-F5344CB8AC3E}">
        <p14:creationId xmlns:p14="http://schemas.microsoft.com/office/powerpoint/2010/main" val="240106262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3931">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linds(horizontal)">
                                      <p:cBhvr>
                                        <p:cTn id="11" dur="500"/>
                                        <p:tgtEl>
                                          <p:spTgt spid="2"/>
                                        </p:tgtEl>
                                      </p:cBhvr>
                                    </p:animEffect>
                                  </p:childTnLst>
                                </p:cTn>
                              </p:par>
                              <p:par>
                                <p:cTn id="12" presetID="3" presetClass="entr" presetSubtype="10" fill="hold"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linds(horizont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393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393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393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393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394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2394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2395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2395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2395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2397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2395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2397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23953"/>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23954"/>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23935"/>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23941"/>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23936"/>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23943"/>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123947"/>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23948"/>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123959"/>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123958"/>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123971"/>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43"/>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123931">
                                            <p:txEl>
                                              <p:pRg st="0" end="0"/>
                                            </p:txEl>
                                          </p:spTgt>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123931">
                                            <p:txEl>
                                              <p:pRg st="3" end="3"/>
                                            </p:txEl>
                                          </p:spTgt>
                                        </p:tgtEl>
                                        <p:attrNameLst>
                                          <p:attrName>style.visibility</p:attrName>
                                        </p:attrNameLst>
                                      </p:cBhvr>
                                      <p:to>
                                        <p:strVal val="visible"/>
                                      </p:to>
                                    </p:set>
                                  </p:childTnLst>
                                </p:cTn>
                              </p:par>
                              <p:par>
                                <p:cTn id="77" presetID="1" presetClass="exit" presetSubtype="0" fill="hold" grpId="1" nodeType="withEffect">
                                  <p:stCondLst>
                                    <p:cond delay="0"/>
                                  </p:stCondLst>
                                  <p:childTnLst>
                                    <p:set>
                                      <p:cBhvr>
                                        <p:cTn id="78" dur="1" fill="hold">
                                          <p:stCondLst>
                                            <p:cond delay="0"/>
                                          </p:stCondLst>
                                        </p:cTn>
                                        <p:tgtEl>
                                          <p:spTgt spid="123970"/>
                                        </p:tgtEl>
                                        <p:attrNameLst>
                                          <p:attrName>style.visibility</p:attrName>
                                        </p:attrNameLst>
                                      </p:cBhvr>
                                      <p:to>
                                        <p:strVal val="hidden"/>
                                      </p:to>
                                    </p:set>
                                  </p:childTnLst>
                                </p:cTn>
                              </p:par>
                              <p:par>
                                <p:cTn id="79" presetID="1" presetClass="exit" presetSubtype="0" fill="hold" grpId="1" nodeType="withEffect">
                                  <p:stCondLst>
                                    <p:cond delay="0"/>
                                  </p:stCondLst>
                                  <p:childTnLst>
                                    <p:set>
                                      <p:cBhvr>
                                        <p:cTn id="80" dur="1" fill="hold">
                                          <p:stCondLst>
                                            <p:cond delay="0"/>
                                          </p:stCondLst>
                                        </p:cTn>
                                        <p:tgtEl>
                                          <p:spTgt spid="123971"/>
                                        </p:tgtEl>
                                        <p:attrNameLst>
                                          <p:attrName>style.visibility</p:attrName>
                                        </p:attrNameLst>
                                      </p:cBhvr>
                                      <p:to>
                                        <p:strVal val="hidden"/>
                                      </p:to>
                                    </p:set>
                                  </p:childTnLst>
                                </p:cTn>
                              </p:par>
                              <p:par>
                                <p:cTn id="81" presetID="1" presetClass="entr" presetSubtype="0" fill="hold" grpId="0" nodeType="withEffect">
                                  <p:stCondLst>
                                    <p:cond delay="0"/>
                                  </p:stCondLst>
                                  <p:childTnLst>
                                    <p:set>
                                      <p:cBhvr>
                                        <p:cTn id="82" dur="1" fill="hold">
                                          <p:stCondLst>
                                            <p:cond delay="0"/>
                                          </p:stCondLst>
                                        </p:cTn>
                                        <p:tgtEl>
                                          <p:spTgt spid="45"/>
                                        </p:tgtEl>
                                        <p:attrNameLst>
                                          <p:attrName>style.visibility</p:attrName>
                                        </p:attrNameLst>
                                      </p:cBhvr>
                                      <p:to>
                                        <p:strVal val="visible"/>
                                      </p:to>
                                    </p:set>
                                  </p:childTnLst>
                                </p:cTn>
                              </p:par>
                              <p:par>
                                <p:cTn id="83" presetID="1" presetClass="exit" presetSubtype="0" fill="hold" grpId="1" nodeType="withEffect">
                                  <p:stCondLst>
                                    <p:cond delay="0"/>
                                  </p:stCondLst>
                                  <p:childTnLst>
                                    <p:set>
                                      <p:cBhvr>
                                        <p:cTn id="84" dur="1" fill="hold">
                                          <p:stCondLst>
                                            <p:cond delay="0"/>
                                          </p:stCondLst>
                                        </p:cTn>
                                        <p:tgtEl>
                                          <p:spTgt spid="123958"/>
                                        </p:tgtEl>
                                        <p:attrNameLst>
                                          <p:attrName>style.visibility</p:attrName>
                                        </p:attrNameLst>
                                      </p:cBhvr>
                                      <p:to>
                                        <p:strVal val="hidden"/>
                                      </p:to>
                                    </p:set>
                                  </p:childTnLst>
                                </p:cTn>
                              </p:par>
                              <p:par>
                                <p:cTn id="85" presetID="1" presetClass="exit" presetSubtype="0" fill="hold" grpId="1" nodeType="withEffect">
                                  <p:stCondLst>
                                    <p:cond delay="0"/>
                                  </p:stCondLst>
                                  <p:childTnLst>
                                    <p:set>
                                      <p:cBhvr>
                                        <p:cTn id="86" dur="1" fill="hold">
                                          <p:stCondLst>
                                            <p:cond delay="0"/>
                                          </p:stCondLst>
                                        </p:cTn>
                                        <p:tgtEl>
                                          <p:spTgt spid="4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932" grpId="0"/>
      <p:bldP spid="123933" grpId="0"/>
      <p:bldP spid="123935" grpId="0"/>
      <p:bldP spid="123936" grpId="0"/>
      <p:bldP spid="123938" grpId="0" animBg="1"/>
      <p:bldP spid="123939" grpId="0" animBg="1"/>
      <p:bldP spid="123941" grpId="0" animBg="1"/>
      <p:bldP spid="123943" grpId="0" animBg="1"/>
      <p:bldP spid="123944" grpId="0"/>
      <p:bldP spid="123945" grpId="0"/>
      <p:bldP spid="123947" grpId="0"/>
      <p:bldP spid="123948" grpId="0"/>
      <p:bldP spid="123950" grpId="0" animBg="1"/>
      <p:bldP spid="123951" grpId="0" animBg="1"/>
      <p:bldP spid="123953" grpId="0" animBg="1"/>
      <p:bldP spid="123954" grpId="0" animBg="1"/>
      <p:bldP spid="123956" grpId="0" animBg="1"/>
      <p:bldP spid="123957" grpId="0" animBg="1"/>
      <p:bldP spid="123958" grpId="0" animBg="1"/>
      <p:bldP spid="123958" grpId="1" animBg="1"/>
      <p:bldP spid="123959" grpId="0" animBg="1"/>
      <p:bldP spid="123970" grpId="0"/>
      <p:bldP spid="123970" grpId="1"/>
      <p:bldP spid="123971" grpId="0"/>
      <p:bldP spid="123971" grpId="1"/>
      <p:bldP spid="123972" grpId="0"/>
      <p:bldP spid="43" grpId="0"/>
      <p:bldP spid="43" grpId="1"/>
      <p:bldP spid="45" grpId="0" animBg="1"/>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标题 1"/>
          <p:cNvSpPr>
            <a:spLocks noGrp="1"/>
          </p:cNvSpPr>
          <p:nvPr>
            <p:ph type="title"/>
          </p:nvPr>
        </p:nvSpPr>
        <p:spPr/>
        <p:txBody>
          <a:bodyPr/>
          <a:lstStyle/>
          <a:p>
            <a:r>
              <a:rPr lang="en-US" altLang="zh-CN" smtClean="0"/>
              <a:t>ACT Model 1</a:t>
            </a:r>
            <a:endParaRPr lang="zh-CN" altLang="en-US" smtClean="0"/>
          </a:p>
        </p:txBody>
      </p:sp>
      <p:pic>
        <p:nvPicPr>
          <p:cNvPr id="194562" name="Picture 2"/>
          <p:cNvPicPr>
            <a:picLocks noChangeAspect="1" noChangeArrowheads="1"/>
          </p:cNvPicPr>
          <p:nvPr/>
        </p:nvPicPr>
        <p:blipFill>
          <a:blip r:embed="rId2"/>
          <a:srcRect/>
          <a:stretch>
            <a:fillRect/>
          </a:stretch>
        </p:blipFill>
        <p:spPr bwMode="auto">
          <a:xfrm>
            <a:off x="3748071" y="1931967"/>
            <a:ext cx="5830845" cy="3067092"/>
          </a:xfrm>
          <a:prstGeom prst="rect">
            <a:avLst/>
          </a:prstGeom>
          <a:noFill/>
          <a:ln w="9525">
            <a:noFill/>
            <a:miter lim="800000"/>
            <a:headEnd/>
            <a:tailEnd/>
          </a:ln>
          <a:effectLst/>
        </p:spPr>
      </p:pic>
      <p:sp>
        <p:nvSpPr>
          <p:cNvPr id="7" name="矩形 6"/>
          <p:cNvSpPr/>
          <p:nvPr/>
        </p:nvSpPr>
        <p:spPr>
          <a:xfrm>
            <a:off x="4368792" y="1457298"/>
            <a:ext cx="2884528" cy="5476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dirty="0" smtClean="0">
                <a:solidFill>
                  <a:schemeClr val="tx1"/>
                </a:solidFill>
              </a:rPr>
              <a:t>Generative process:</a:t>
            </a:r>
            <a:endParaRPr lang="zh-CN" altLang="en-US" dirty="0">
              <a:solidFill>
                <a:schemeClr val="tx1"/>
              </a:solidFill>
            </a:endParaRPr>
          </a:p>
        </p:txBody>
      </p:sp>
      <p:pic>
        <p:nvPicPr>
          <p:cNvPr id="194563" name="Picture 3"/>
          <p:cNvPicPr>
            <a:picLocks noChangeAspect="1" noChangeArrowheads="1"/>
          </p:cNvPicPr>
          <p:nvPr/>
        </p:nvPicPr>
        <p:blipFill>
          <a:blip r:embed="rId3"/>
          <a:srcRect/>
          <a:stretch>
            <a:fillRect/>
          </a:stretch>
        </p:blipFill>
        <p:spPr bwMode="auto">
          <a:xfrm>
            <a:off x="4361979" y="5095911"/>
            <a:ext cx="4790016" cy="1104547"/>
          </a:xfrm>
          <a:prstGeom prst="rect">
            <a:avLst/>
          </a:prstGeom>
          <a:noFill/>
          <a:ln w="9525">
            <a:noFill/>
            <a:miter lim="800000"/>
            <a:headEnd/>
            <a:tailEnd/>
          </a:ln>
          <a:effectLst/>
        </p:spPr>
      </p:pic>
      <p:sp>
        <p:nvSpPr>
          <p:cNvPr id="9" name="矩形 8"/>
          <p:cNvSpPr/>
          <p:nvPr/>
        </p:nvSpPr>
        <p:spPr>
          <a:xfrm>
            <a:off x="4587870" y="3136896"/>
            <a:ext cx="4965768" cy="1131903"/>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4444473" y="5072085"/>
            <a:ext cx="4491099" cy="1131903"/>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内容占位符 5" descr="ACT1.emf"/>
          <p:cNvPicPr>
            <a:picLocks noChangeAspect="1"/>
          </p:cNvPicPr>
          <p:nvPr/>
        </p:nvPicPr>
        <p:blipFill>
          <a:blip r:embed="rId4"/>
          <a:stretch>
            <a:fillRect/>
          </a:stretch>
        </p:blipFill>
        <p:spPr bwMode="auto">
          <a:xfrm>
            <a:off x="534927" y="1822428"/>
            <a:ext cx="2658000" cy="2964000"/>
          </a:xfrm>
          <a:prstGeom prst="rect">
            <a:avLst/>
          </a:prstGeom>
          <a:noFill/>
          <a:ln w="9525">
            <a:noFill/>
            <a:miter lim="800000"/>
            <a:headEnd/>
            <a:tailEnd/>
          </a:ln>
        </p:spPr>
      </p:pic>
      <p:sp>
        <p:nvSpPr>
          <p:cNvPr id="12" name="矩形 11"/>
          <p:cNvSpPr/>
          <p:nvPr/>
        </p:nvSpPr>
        <p:spPr>
          <a:xfrm>
            <a:off x="1009596" y="4926033"/>
            <a:ext cx="1898676" cy="5476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solidFill>
                  <a:schemeClr val="tx1"/>
                </a:solidFill>
              </a:rPr>
              <a:t>ACT1</a:t>
            </a:r>
            <a:endParaRPr lang="zh-CN" altLang="en-US" dirty="0">
              <a:solidFill>
                <a:schemeClr val="tx1"/>
              </a:solidFill>
            </a:endParaRPr>
          </a:p>
        </p:txBody>
      </p:sp>
    </p:spTree>
    <p:extLst>
      <p:ext uri="{BB962C8B-B14F-4D97-AF65-F5344CB8AC3E}">
        <p14:creationId xmlns:p14="http://schemas.microsoft.com/office/powerpoint/2010/main" val="176224353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45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Topic Modeling Results</a:t>
            </a:r>
            <a:endParaRPr lang="en-US" dirty="0"/>
          </a:p>
        </p:txBody>
      </p:sp>
      <p:pic>
        <p:nvPicPr>
          <p:cNvPr id="4" name="Picture 3" descr="Screen Shot 2013-05-10 at 6.44.11 P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52500" y="1016732"/>
            <a:ext cx="8733420" cy="5409889"/>
          </a:xfrm>
          <a:prstGeom prst="rect">
            <a:avLst/>
          </a:prstGeom>
        </p:spPr>
      </p:pic>
    </p:spTree>
    <p:extLst>
      <p:ext uri="{BB962C8B-B14F-4D97-AF65-F5344CB8AC3E}">
        <p14:creationId xmlns:p14="http://schemas.microsoft.com/office/powerpoint/2010/main" val="114731436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Knowledge Base</a:t>
            </a:r>
            <a:endParaRPr lang="zh-CN" altLang="en-US" dirty="0"/>
          </a:p>
        </p:txBody>
      </p:sp>
      <p:sp>
        <p:nvSpPr>
          <p:cNvPr id="3" name="内容占位符 2"/>
          <p:cNvSpPr>
            <a:spLocks noGrp="1"/>
          </p:cNvSpPr>
          <p:nvPr>
            <p:ph idx="1"/>
          </p:nvPr>
        </p:nvSpPr>
        <p:spPr>
          <a:xfrm>
            <a:off x="350489" y="1232756"/>
            <a:ext cx="9139237" cy="5625244"/>
          </a:xfrm>
        </p:spPr>
        <p:txBody>
          <a:bodyPr/>
          <a:lstStyle/>
          <a:p>
            <a:r>
              <a:rPr lang="en-US" altLang="zh-CN" dirty="0" smtClean="0"/>
              <a:t>Wikipedia-&gt;</a:t>
            </a:r>
            <a:r>
              <a:rPr lang="en-US" altLang="zh-CN" dirty="0" err="1" smtClean="0"/>
              <a:t>DBpedia</a:t>
            </a:r>
            <a:endParaRPr lang="en-US" altLang="zh-CN" dirty="0" smtClean="0"/>
          </a:p>
          <a:p>
            <a:pPr lvl="1"/>
            <a:r>
              <a:rPr lang="en-US" altLang="zh-CN" dirty="0" smtClean="0"/>
              <a:t>The central position of multi-lingual </a:t>
            </a:r>
            <a:r>
              <a:rPr lang="en-US" altLang="zh-CN" dirty="0" err="1" smtClean="0"/>
              <a:t>DBpedia</a:t>
            </a:r>
            <a:endParaRPr lang="en-US" altLang="zh-CN" dirty="0" smtClean="0"/>
          </a:p>
          <a:p>
            <a:pPr lvl="1"/>
            <a:endParaRPr lang="en-US" altLang="zh-CN" dirty="0"/>
          </a:p>
          <a:p>
            <a:pPr lvl="1"/>
            <a:endParaRPr lang="en-US" altLang="zh-CN" dirty="0" smtClean="0"/>
          </a:p>
          <a:p>
            <a:pPr marL="457200" lvl="1" indent="0">
              <a:buNone/>
            </a:pPr>
            <a:endParaRPr lang="en-US" altLang="zh-CN" dirty="0" smtClean="0"/>
          </a:p>
          <a:p>
            <a:pPr marL="457200" lvl="1" indent="0">
              <a:buNone/>
            </a:pPr>
            <a:endParaRPr lang="en-US" altLang="zh-CN" dirty="0"/>
          </a:p>
          <a:p>
            <a:pPr lvl="1"/>
            <a:endParaRPr lang="en-US" altLang="zh-CN" dirty="0" smtClean="0"/>
          </a:p>
          <a:p>
            <a:pPr lvl="1"/>
            <a:endParaRPr lang="en-US" altLang="zh-CN" dirty="0" smtClean="0"/>
          </a:p>
          <a:p>
            <a:pPr lvl="1"/>
            <a:r>
              <a:rPr lang="en-US" altLang="zh-CN" dirty="0" err="1" smtClean="0"/>
              <a:t>DBpedia</a:t>
            </a:r>
            <a:r>
              <a:rPr lang="en-US" altLang="zh-CN" dirty="0" smtClean="0"/>
              <a:t> contains about 3.64 million entities: 416K persons, 520K places, etc.</a:t>
            </a:r>
          </a:p>
        </p:txBody>
      </p:sp>
      <p:grpSp>
        <p:nvGrpSpPr>
          <p:cNvPr id="4" name="组合 3"/>
          <p:cNvGrpSpPr/>
          <p:nvPr/>
        </p:nvGrpSpPr>
        <p:grpSpPr>
          <a:xfrm>
            <a:off x="1784648" y="2456892"/>
            <a:ext cx="5436604" cy="2772308"/>
            <a:chOff x="2483768" y="2420888"/>
            <a:chExt cx="6511494" cy="3773016"/>
          </a:xfrm>
        </p:grpSpPr>
        <p:pic>
          <p:nvPicPr>
            <p:cNvPr id="5" name="内容占位符 4" descr="lod-datasets_2009-07-14_cropped.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23928" y="2420888"/>
              <a:ext cx="5071334" cy="3773016"/>
            </a:xfrm>
            <a:prstGeom prst="rect">
              <a:avLst/>
            </a:prstGeom>
          </p:spPr>
        </p:pic>
        <p:pic>
          <p:nvPicPr>
            <p:cNvPr id="6" name="图片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483768" y="4378784"/>
              <a:ext cx="1008112" cy="623575"/>
            </a:xfrm>
            <a:prstGeom prst="rect">
              <a:avLst/>
            </a:prstGeom>
          </p:spPr>
        </p:pic>
        <p:sp>
          <p:nvSpPr>
            <p:cNvPr id="7" name="椭圆 6"/>
            <p:cNvSpPr/>
            <p:nvPr/>
          </p:nvSpPr>
          <p:spPr>
            <a:xfrm>
              <a:off x="4860032" y="4163380"/>
              <a:ext cx="864096" cy="87888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8" name="直接箭头连接符 7"/>
            <p:cNvCxnSpPr/>
            <p:nvPr/>
          </p:nvCxnSpPr>
          <p:spPr>
            <a:xfrm>
              <a:off x="3491880" y="4619183"/>
              <a:ext cx="1368152"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22248353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5938851" y="1603350"/>
            <a:ext cx="2263806" cy="47467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t"/>
          <a:lstStyle/>
          <a:p>
            <a:pPr algn="ctr">
              <a:defRPr/>
            </a:pPr>
            <a:r>
              <a:rPr lang="en-US" altLang="zh-CN" sz="1400" dirty="0" smtClean="0">
                <a:solidFill>
                  <a:srgbClr val="0000CC"/>
                </a:solidFill>
              </a:rPr>
              <a:t>Random walk over the academic network</a:t>
            </a:r>
            <a:endParaRPr lang="zh-CN" altLang="en-US" sz="1400" dirty="0">
              <a:solidFill>
                <a:srgbClr val="0000CC"/>
              </a:solidFill>
            </a:endParaRPr>
          </a:p>
        </p:txBody>
      </p:sp>
      <p:sp>
        <p:nvSpPr>
          <p:cNvPr id="10" name="矩形 9"/>
          <p:cNvSpPr/>
          <p:nvPr/>
        </p:nvSpPr>
        <p:spPr>
          <a:xfrm>
            <a:off x="1849395" y="1639863"/>
            <a:ext cx="1898676" cy="47467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t"/>
          <a:lstStyle/>
          <a:p>
            <a:pPr algn="ctr">
              <a:defRPr/>
            </a:pPr>
            <a:r>
              <a:rPr lang="en-US" altLang="zh-CN" sz="1400" dirty="0" smtClean="0">
                <a:solidFill>
                  <a:srgbClr val="0000CC"/>
                </a:solidFill>
              </a:rPr>
              <a:t>Modeling academic network with topics</a:t>
            </a:r>
            <a:endParaRPr lang="zh-CN" altLang="en-US" sz="1400" dirty="0">
              <a:solidFill>
                <a:srgbClr val="0000CC"/>
              </a:solidFill>
            </a:endParaRPr>
          </a:p>
        </p:txBody>
      </p:sp>
      <p:sp>
        <p:nvSpPr>
          <p:cNvPr id="2" name="标题 1"/>
          <p:cNvSpPr>
            <a:spLocks noGrp="1"/>
          </p:cNvSpPr>
          <p:nvPr>
            <p:ph type="title"/>
          </p:nvPr>
        </p:nvSpPr>
        <p:spPr>
          <a:xfrm>
            <a:off x="133284" y="188913"/>
            <a:ext cx="9245661" cy="792162"/>
          </a:xfrm>
        </p:spPr>
        <p:txBody>
          <a:bodyPr/>
          <a:lstStyle/>
          <a:p>
            <a:r>
              <a:rPr lang="en-US" smtClean="0"/>
              <a:t>(2) Integrating with Random Walk</a:t>
            </a:r>
            <a:r>
              <a:rPr lang="en-US" baseline="30000" smtClean="0"/>
              <a:t>[1]</a:t>
            </a:r>
            <a:endParaRPr lang="en-US" baseline="30000" dirty="0"/>
          </a:p>
        </p:txBody>
      </p:sp>
      <p:graphicFrame>
        <p:nvGraphicFramePr>
          <p:cNvPr id="117768" name="Object 8"/>
          <p:cNvGraphicFramePr>
            <a:graphicFrameLocks noChangeAspect="1"/>
          </p:cNvGraphicFramePr>
          <p:nvPr/>
        </p:nvGraphicFramePr>
        <p:xfrm>
          <a:off x="5975364" y="2552688"/>
          <a:ext cx="2555910" cy="2368700"/>
        </p:xfrm>
        <a:graphic>
          <a:graphicData uri="http://schemas.openxmlformats.org/presentationml/2006/ole">
            <mc:AlternateContent xmlns:mc="http://schemas.openxmlformats.org/markup-compatibility/2006">
              <mc:Choice xmlns:v="urn:schemas-microsoft-com:vml" Requires="v">
                <p:oleObj spid="_x0000_s414913" name="Visio" r:id="rId5" imgW="7028307" imgH="7154799" progId="Visio.Drawing.11">
                  <p:embed/>
                </p:oleObj>
              </mc:Choice>
              <mc:Fallback>
                <p:oleObj name="Visio" r:id="rId5" imgW="7028307" imgH="7154799" progId="Visio.Drawing.11">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75364" y="2552688"/>
                        <a:ext cx="2555910" cy="2368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7" name="Oval 6"/>
          <p:cNvSpPr>
            <a:spLocks noChangeArrowheads="1"/>
          </p:cNvSpPr>
          <p:nvPr/>
        </p:nvSpPr>
        <p:spPr bwMode="auto">
          <a:xfrm>
            <a:off x="5610234" y="2114532"/>
            <a:ext cx="3067092" cy="3067092"/>
          </a:xfrm>
          <a:prstGeom prst="ellipse">
            <a:avLst/>
          </a:prstGeom>
          <a:noFill/>
          <a:ln w="25400">
            <a:solidFill>
              <a:srgbClr val="FF0000"/>
            </a:solidFill>
            <a:round/>
            <a:headEnd/>
            <a:tailEnd/>
          </a:ln>
        </p:spPr>
        <p:txBody>
          <a:bodyPr wrap="none" anchor="ctr"/>
          <a:lstStyle/>
          <a:p>
            <a:endParaRPr lang="en-US"/>
          </a:p>
        </p:txBody>
      </p:sp>
      <p:sp>
        <p:nvSpPr>
          <p:cNvPr id="8" name="矩形 7"/>
          <p:cNvSpPr/>
          <p:nvPr/>
        </p:nvSpPr>
        <p:spPr>
          <a:xfrm>
            <a:off x="4843461" y="3392487"/>
            <a:ext cx="766773" cy="5476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7200" dirty="0" smtClean="0">
                <a:solidFill>
                  <a:srgbClr val="C00000"/>
                </a:solidFill>
              </a:rPr>
              <a:t>+</a:t>
            </a:r>
            <a:endParaRPr lang="zh-CN" altLang="en-US" sz="7200" dirty="0">
              <a:solidFill>
                <a:srgbClr val="C00000"/>
              </a:solidFill>
            </a:endParaRPr>
          </a:p>
        </p:txBody>
      </p:sp>
      <p:sp>
        <p:nvSpPr>
          <p:cNvPr id="18" name="矩形 23"/>
          <p:cNvSpPr/>
          <p:nvPr/>
        </p:nvSpPr>
        <p:spPr>
          <a:xfrm>
            <a:off x="1009596" y="5400702"/>
            <a:ext cx="3395709" cy="7302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solidFill>
                  <a:srgbClr val="0000CC"/>
                </a:solidFill>
              </a:rPr>
              <a:t>Author-Conference-Topic Model [Tang et al., 08]</a:t>
            </a:r>
            <a:endParaRPr lang="zh-CN" altLang="en-US" dirty="0">
              <a:solidFill>
                <a:srgbClr val="0000CC"/>
              </a:solidFill>
            </a:endParaRPr>
          </a:p>
        </p:txBody>
      </p:sp>
      <p:pic>
        <p:nvPicPr>
          <p:cNvPr id="19" name="Picture 2"/>
          <p:cNvPicPr>
            <a:picLocks noChangeAspect="1" noChangeArrowheads="1"/>
          </p:cNvPicPr>
          <p:nvPr/>
        </p:nvPicPr>
        <p:blipFill>
          <a:blip r:embed="rId7" cstate="print"/>
          <a:srcRect/>
          <a:stretch>
            <a:fillRect/>
          </a:stretch>
        </p:blipFill>
        <p:spPr bwMode="auto">
          <a:xfrm>
            <a:off x="758375" y="2625714"/>
            <a:ext cx="3833865" cy="2488073"/>
          </a:xfrm>
          <a:prstGeom prst="rect">
            <a:avLst/>
          </a:prstGeom>
          <a:noFill/>
          <a:ln w="9525">
            <a:noFill/>
            <a:miter lim="800000"/>
            <a:headEnd/>
            <a:tailEnd/>
          </a:ln>
          <a:effectLst/>
        </p:spPr>
      </p:pic>
      <p:sp>
        <p:nvSpPr>
          <p:cNvPr id="20" name="Oval 6"/>
          <p:cNvSpPr>
            <a:spLocks noChangeArrowheads="1"/>
          </p:cNvSpPr>
          <p:nvPr/>
        </p:nvSpPr>
        <p:spPr bwMode="auto">
          <a:xfrm>
            <a:off x="721862" y="2151046"/>
            <a:ext cx="4085086" cy="3067092"/>
          </a:xfrm>
          <a:prstGeom prst="ellipse">
            <a:avLst/>
          </a:prstGeom>
          <a:noFill/>
          <a:ln w="25400">
            <a:solidFill>
              <a:srgbClr val="FF0000"/>
            </a:solidFill>
            <a:round/>
            <a:headEnd/>
            <a:tailEnd/>
          </a:ln>
        </p:spPr>
        <p:txBody>
          <a:bodyPr wrap="none" anchor="ctr"/>
          <a:lstStyle/>
          <a:p>
            <a:endParaRPr lang="en-US"/>
          </a:p>
        </p:txBody>
      </p:sp>
      <p:sp>
        <p:nvSpPr>
          <p:cNvPr id="12" name="矩形 2"/>
          <p:cNvSpPr>
            <a:spLocks noChangeArrowheads="1"/>
          </p:cNvSpPr>
          <p:nvPr/>
        </p:nvSpPr>
        <p:spPr bwMode="auto">
          <a:xfrm>
            <a:off x="0" y="6396337"/>
            <a:ext cx="9906000" cy="461664"/>
          </a:xfrm>
          <a:prstGeom prst="rect">
            <a:avLst/>
          </a:prstGeom>
          <a:solidFill>
            <a:schemeClr val="bg1"/>
          </a:solidFill>
          <a:ln w="9525">
            <a:noFill/>
            <a:miter lim="800000"/>
            <a:headEnd/>
            <a:tailEnd/>
          </a:ln>
        </p:spPr>
        <p:txBody>
          <a:bodyPr wrap="square">
            <a:noAutofit/>
          </a:bodyPr>
          <a:lstStyle/>
          <a:p>
            <a:r>
              <a:rPr lang="en-US" altLang="zh-CN" sz="1200" dirty="0"/>
              <a:t>[1] </a:t>
            </a:r>
            <a:r>
              <a:rPr lang="en-US" altLang="zh-CN" sz="1200" dirty="0" smtClean="0"/>
              <a:t>J. Tang, J. Zhang, R. Jin, Z. Yang, K. </a:t>
            </a:r>
            <a:r>
              <a:rPr lang="en-US" altLang="zh-CN" sz="1200" dirty="0" err="1" smtClean="0"/>
              <a:t>Cai</a:t>
            </a:r>
            <a:r>
              <a:rPr lang="en-US" altLang="zh-CN" sz="1200" dirty="0" smtClean="0"/>
              <a:t>, L. Zhang, and Z. Su. Topic Level Expertise Search over Heterogeneous Networks. Machine Learning Journal, Volume 82, Issue 2 (2011), Pages 211-237</a:t>
            </a:r>
            <a:r>
              <a:rPr lang="da-DK" altLang="zh-CN" sz="1200" dirty="0" smtClean="0"/>
              <a:t>.</a:t>
            </a:r>
            <a:endParaRPr lang="zh-CN" altLang="en-US" sz="1200" dirty="0"/>
          </a:p>
        </p:txBody>
      </p:sp>
    </p:spTree>
    <p:custDataLst>
      <p:tags r:id="rId2"/>
    </p:custDataLst>
    <p:extLst>
      <p:ext uri="{BB962C8B-B14F-4D97-AF65-F5344CB8AC3E}">
        <p14:creationId xmlns:p14="http://schemas.microsoft.com/office/powerpoint/2010/main" val="347022359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smtClean="0"/>
              <a:t>Combination Method 1</a:t>
            </a:r>
            <a:endParaRPr lang="en-US" dirty="0"/>
          </a:p>
        </p:txBody>
      </p:sp>
      <p:pic>
        <p:nvPicPr>
          <p:cNvPr id="367618" name="Picture 2" descr="D:\Privacy\Paper\Social network mining\expert finding\ppt\pic\rw.emf"/>
          <p:cNvPicPr>
            <a:picLocks noChangeAspect="1" noChangeArrowheads="1"/>
          </p:cNvPicPr>
          <p:nvPr/>
        </p:nvPicPr>
        <p:blipFill>
          <a:blip r:embed="rId3" cstate="print"/>
          <a:srcRect/>
          <a:stretch>
            <a:fillRect/>
          </a:stretch>
        </p:blipFill>
        <p:spPr bwMode="auto">
          <a:xfrm>
            <a:off x="1046109" y="1238220"/>
            <a:ext cx="3286170" cy="1755296"/>
          </a:xfrm>
          <a:prstGeom prst="rect">
            <a:avLst/>
          </a:prstGeom>
          <a:noFill/>
        </p:spPr>
      </p:pic>
      <p:sp>
        <p:nvSpPr>
          <p:cNvPr id="7" name="Text Box 9"/>
          <p:cNvSpPr txBox="1">
            <a:spLocks noChangeArrowheads="1"/>
          </p:cNvSpPr>
          <p:nvPr/>
        </p:nvSpPr>
        <p:spPr bwMode="auto">
          <a:xfrm>
            <a:off x="133284" y="1712322"/>
            <a:ext cx="1168416" cy="561692"/>
          </a:xfrm>
          <a:prstGeom prst="rect">
            <a:avLst/>
          </a:prstGeom>
          <a:noFill/>
          <a:ln w="9525">
            <a:noFill/>
            <a:miter lim="800000"/>
            <a:headEnd/>
            <a:tailEnd/>
          </a:ln>
        </p:spPr>
        <p:txBody>
          <a:bodyPr wrap="square">
            <a:spAutoFit/>
          </a:bodyPr>
          <a:lstStyle/>
          <a:p>
            <a:pPr>
              <a:spcBef>
                <a:spcPct val="50000"/>
              </a:spcBef>
            </a:pPr>
            <a:r>
              <a:rPr lang="en-US" altLang="zh-CN" sz="1400" dirty="0" smtClean="0">
                <a:solidFill>
                  <a:srgbClr val="0000CC"/>
                </a:solidFill>
              </a:rPr>
              <a:t>Stage 1:</a:t>
            </a:r>
          </a:p>
          <a:p>
            <a:pPr>
              <a:spcBef>
                <a:spcPct val="50000"/>
              </a:spcBef>
            </a:pPr>
            <a:r>
              <a:rPr lang="en-US" altLang="zh-CN" sz="1100" dirty="0" smtClean="0">
                <a:solidFill>
                  <a:srgbClr val="0000CC"/>
                </a:solidFill>
              </a:rPr>
              <a:t>Random walk</a:t>
            </a:r>
            <a:endParaRPr lang="en-US" altLang="zh-CN" sz="1100" dirty="0">
              <a:solidFill>
                <a:srgbClr val="0000CC"/>
              </a:solidFill>
            </a:endParaRPr>
          </a:p>
        </p:txBody>
      </p:sp>
      <p:sp>
        <p:nvSpPr>
          <p:cNvPr id="8" name="Text Box 9"/>
          <p:cNvSpPr txBox="1">
            <a:spLocks noChangeArrowheads="1"/>
          </p:cNvSpPr>
          <p:nvPr/>
        </p:nvSpPr>
        <p:spPr bwMode="auto">
          <a:xfrm>
            <a:off x="206310" y="3721104"/>
            <a:ext cx="1022364" cy="730969"/>
          </a:xfrm>
          <a:prstGeom prst="rect">
            <a:avLst/>
          </a:prstGeom>
          <a:noFill/>
          <a:ln w="9525">
            <a:noFill/>
            <a:miter lim="800000"/>
            <a:headEnd/>
            <a:tailEnd/>
          </a:ln>
        </p:spPr>
        <p:txBody>
          <a:bodyPr wrap="square">
            <a:spAutoFit/>
          </a:bodyPr>
          <a:lstStyle/>
          <a:p>
            <a:pPr>
              <a:spcBef>
                <a:spcPct val="50000"/>
              </a:spcBef>
            </a:pPr>
            <a:r>
              <a:rPr lang="en-US" altLang="zh-CN" sz="1400" dirty="0" smtClean="0">
                <a:solidFill>
                  <a:srgbClr val="0000CC"/>
                </a:solidFill>
              </a:rPr>
              <a:t>Stage 2.</a:t>
            </a:r>
          </a:p>
          <a:p>
            <a:pPr>
              <a:spcBef>
                <a:spcPct val="50000"/>
              </a:spcBef>
            </a:pPr>
            <a:r>
              <a:rPr lang="en-US" altLang="zh-CN" sz="1100" dirty="0" smtClean="0">
                <a:solidFill>
                  <a:srgbClr val="0000CC"/>
                </a:solidFill>
              </a:rPr>
              <a:t>Topic-based relevance</a:t>
            </a:r>
            <a:endParaRPr lang="en-US" altLang="zh-CN" sz="1100" dirty="0">
              <a:solidFill>
                <a:srgbClr val="0000CC"/>
              </a:solidFill>
            </a:endParaRPr>
          </a:p>
        </p:txBody>
      </p:sp>
      <p:sp>
        <p:nvSpPr>
          <p:cNvPr id="9" name="右箭头 8"/>
          <p:cNvSpPr/>
          <p:nvPr/>
        </p:nvSpPr>
        <p:spPr>
          <a:xfrm>
            <a:off x="4478331" y="1785915"/>
            <a:ext cx="693747" cy="182565"/>
          </a:xfrm>
          <a:prstGeom prst="rightArrow">
            <a:avLst/>
          </a:prstGeom>
          <a:solidFill>
            <a:srgbClr val="FFCC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5245104" y="1712889"/>
            <a:ext cx="1424007" cy="328618"/>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t"/>
          <a:lstStyle/>
          <a:p>
            <a:pPr algn="ctr">
              <a:defRPr/>
            </a:pPr>
            <a:r>
              <a:rPr lang="en-US" altLang="zh-CN" sz="1200" dirty="0" smtClean="0">
                <a:solidFill>
                  <a:srgbClr val="C00000"/>
                </a:solidFill>
              </a:rPr>
              <a:t>Ranking score</a:t>
            </a:r>
            <a:endParaRPr lang="zh-CN" altLang="en-US" sz="1200" dirty="0">
              <a:solidFill>
                <a:srgbClr val="C00000"/>
              </a:solidFill>
            </a:endParaRPr>
          </a:p>
        </p:txBody>
      </p:sp>
      <p:sp>
        <p:nvSpPr>
          <p:cNvPr id="11" name="右箭头 10"/>
          <p:cNvSpPr/>
          <p:nvPr/>
        </p:nvSpPr>
        <p:spPr>
          <a:xfrm>
            <a:off x="3894123" y="3611565"/>
            <a:ext cx="693747" cy="182565"/>
          </a:xfrm>
          <a:prstGeom prst="rightArrow">
            <a:avLst/>
          </a:prstGeom>
          <a:solidFill>
            <a:srgbClr val="FFCC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右箭头 11"/>
          <p:cNvSpPr/>
          <p:nvPr/>
        </p:nvSpPr>
        <p:spPr>
          <a:xfrm rot="18747949">
            <a:off x="3670024" y="4442631"/>
            <a:ext cx="1193006" cy="182565"/>
          </a:xfrm>
          <a:prstGeom prst="rightArrow">
            <a:avLst/>
          </a:prstGeom>
          <a:solidFill>
            <a:srgbClr val="FFCC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4660896" y="3575052"/>
            <a:ext cx="1424007" cy="474670"/>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t"/>
          <a:lstStyle/>
          <a:p>
            <a:pPr algn="ctr">
              <a:defRPr/>
            </a:pPr>
            <a:r>
              <a:rPr lang="en-US" altLang="zh-CN" sz="1200" dirty="0" smtClean="0">
                <a:solidFill>
                  <a:srgbClr val="C00000"/>
                </a:solidFill>
              </a:rPr>
              <a:t>Topic-based relevance score</a:t>
            </a:r>
            <a:endParaRPr lang="zh-CN" altLang="en-US" sz="1200" dirty="0">
              <a:solidFill>
                <a:srgbClr val="C00000"/>
              </a:solidFill>
            </a:endParaRPr>
          </a:p>
        </p:txBody>
      </p:sp>
      <p:sp>
        <p:nvSpPr>
          <p:cNvPr id="14" name="右箭头 13"/>
          <p:cNvSpPr/>
          <p:nvPr/>
        </p:nvSpPr>
        <p:spPr>
          <a:xfrm rot="2093619">
            <a:off x="6606228" y="2187013"/>
            <a:ext cx="693747" cy="182565"/>
          </a:xfrm>
          <a:prstGeom prst="rightArrow">
            <a:avLst/>
          </a:prstGeom>
          <a:solidFill>
            <a:srgbClr val="FFCC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7253319" y="2516174"/>
            <a:ext cx="1424007" cy="511183"/>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t" anchorCtr="0"/>
          <a:lstStyle/>
          <a:p>
            <a:pPr algn="ctr">
              <a:defRPr/>
            </a:pPr>
            <a:r>
              <a:rPr lang="en-US" altLang="zh-CN" sz="1200" dirty="0" smtClean="0">
                <a:solidFill>
                  <a:srgbClr val="C00000"/>
                </a:solidFill>
              </a:rPr>
              <a:t>Combination by multiplication</a:t>
            </a:r>
            <a:endParaRPr lang="zh-CN" altLang="en-US" sz="1200" dirty="0">
              <a:solidFill>
                <a:srgbClr val="C00000"/>
              </a:solidFill>
            </a:endParaRPr>
          </a:p>
        </p:txBody>
      </p:sp>
      <p:sp>
        <p:nvSpPr>
          <p:cNvPr id="16" name="右箭头 15"/>
          <p:cNvSpPr/>
          <p:nvPr/>
        </p:nvSpPr>
        <p:spPr>
          <a:xfrm rot="19742986">
            <a:off x="6098300" y="3175086"/>
            <a:ext cx="1193006" cy="182565"/>
          </a:xfrm>
          <a:prstGeom prst="rightArrow">
            <a:avLst/>
          </a:prstGeom>
          <a:solidFill>
            <a:srgbClr val="FFCC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67622" name="Picture 6"/>
          <p:cNvPicPr>
            <a:picLocks noChangeAspect="1" noChangeArrowheads="1"/>
          </p:cNvPicPr>
          <p:nvPr/>
        </p:nvPicPr>
        <p:blipFill>
          <a:blip r:embed="rId4" cstate="print"/>
          <a:srcRect/>
          <a:stretch>
            <a:fillRect/>
          </a:stretch>
        </p:blipFill>
        <p:spPr bwMode="auto">
          <a:xfrm>
            <a:off x="6302690" y="1019142"/>
            <a:ext cx="3335148" cy="511181"/>
          </a:xfrm>
          <a:prstGeom prst="rect">
            <a:avLst/>
          </a:prstGeom>
          <a:noFill/>
          <a:ln w="9525">
            <a:solidFill>
              <a:srgbClr val="008000"/>
            </a:solidFill>
            <a:miter lim="800000"/>
            <a:headEnd/>
            <a:tailEnd/>
          </a:ln>
          <a:effectLst/>
        </p:spPr>
      </p:pic>
      <p:cxnSp>
        <p:nvCxnSpPr>
          <p:cNvPr id="21" name="直接箭头连接符 20"/>
          <p:cNvCxnSpPr>
            <a:stCxn id="367622" idx="1"/>
            <a:endCxn id="10" idx="0"/>
          </p:cNvCxnSpPr>
          <p:nvPr/>
        </p:nvCxnSpPr>
        <p:spPr>
          <a:xfrm rot="10800000" flipV="1">
            <a:off x="5957108" y="1274733"/>
            <a:ext cx="345582" cy="438156"/>
          </a:xfrm>
          <a:prstGeom prst="straightConnector1">
            <a:avLst/>
          </a:prstGeom>
          <a:ln>
            <a:solidFill>
              <a:srgbClr val="008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367623" name="Picture 7"/>
          <p:cNvPicPr>
            <a:picLocks noChangeAspect="1" noChangeArrowheads="1"/>
          </p:cNvPicPr>
          <p:nvPr/>
        </p:nvPicPr>
        <p:blipFill>
          <a:blip r:embed="rId5" cstate="print"/>
          <a:srcRect/>
          <a:stretch>
            <a:fillRect/>
          </a:stretch>
        </p:blipFill>
        <p:spPr bwMode="auto">
          <a:xfrm>
            <a:off x="7581936" y="3355974"/>
            <a:ext cx="1885976" cy="328617"/>
          </a:xfrm>
          <a:prstGeom prst="rect">
            <a:avLst/>
          </a:prstGeom>
          <a:noFill/>
          <a:ln w="9525">
            <a:solidFill>
              <a:srgbClr val="008000"/>
            </a:solidFill>
            <a:miter lim="800000"/>
            <a:headEnd/>
            <a:tailEnd/>
          </a:ln>
          <a:effectLst/>
        </p:spPr>
      </p:pic>
      <p:cxnSp>
        <p:nvCxnSpPr>
          <p:cNvPr id="23" name="直接箭头连接符 22"/>
          <p:cNvCxnSpPr>
            <a:stCxn id="367623" idx="0"/>
            <a:endCxn id="15" idx="2"/>
          </p:cNvCxnSpPr>
          <p:nvPr/>
        </p:nvCxnSpPr>
        <p:spPr>
          <a:xfrm rot="16200000" flipV="1">
            <a:off x="8080816" y="2911865"/>
            <a:ext cx="328617" cy="559601"/>
          </a:xfrm>
          <a:prstGeom prst="straightConnector1">
            <a:avLst/>
          </a:prstGeom>
          <a:ln>
            <a:solidFill>
              <a:srgbClr val="008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8" name="直接箭头连接符 27"/>
          <p:cNvCxnSpPr>
            <a:endCxn id="13" idx="2"/>
          </p:cNvCxnSpPr>
          <p:nvPr/>
        </p:nvCxnSpPr>
        <p:spPr>
          <a:xfrm rot="10800000">
            <a:off x="5372901" y="4049723"/>
            <a:ext cx="638977" cy="584207"/>
          </a:xfrm>
          <a:prstGeom prst="straightConnector1">
            <a:avLst/>
          </a:prstGeom>
          <a:ln>
            <a:solidFill>
              <a:srgbClr val="008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367624" name="Picture 8"/>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391156" y="4633929"/>
            <a:ext cx="3972650" cy="1277955"/>
          </a:xfrm>
          <a:prstGeom prst="rect">
            <a:avLst/>
          </a:prstGeom>
          <a:noFill/>
          <a:ln w="9525">
            <a:solidFill>
              <a:srgbClr val="008000"/>
            </a:solidFill>
            <a:miter lim="800000"/>
            <a:headEnd/>
            <a:tailEnd/>
          </a:ln>
          <a:effectLst/>
        </p:spPr>
      </p:pic>
      <p:pic>
        <p:nvPicPr>
          <p:cNvPr id="386049" name="Picture 1" descr="D:\Privacy\Paper\Social network mining\expert finding\ppt\pic\topical relevance.emf"/>
          <p:cNvPicPr>
            <a:picLocks noChangeAspect="1" noChangeArrowheads="1"/>
          </p:cNvPicPr>
          <p:nvPr/>
        </p:nvPicPr>
        <p:blipFill>
          <a:blip r:embed="rId7" cstate="print"/>
          <a:srcRect/>
          <a:stretch>
            <a:fillRect/>
          </a:stretch>
        </p:blipFill>
        <p:spPr bwMode="auto">
          <a:xfrm>
            <a:off x="1301700" y="3282949"/>
            <a:ext cx="2487027" cy="3213144"/>
          </a:xfrm>
          <a:prstGeom prst="rect">
            <a:avLst/>
          </a:prstGeom>
          <a:noFill/>
        </p:spPr>
      </p:pic>
      <p:sp>
        <p:nvSpPr>
          <p:cNvPr id="22" name="矩形 21"/>
          <p:cNvSpPr/>
          <p:nvPr/>
        </p:nvSpPr>
        <p:spPr>
          <a:xfrm>
            <a:off x="2944785" y="3063870"/>
            <a:ext cx="839799" cy="255591"/>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anchor="t"/>
          <a:lstStyle/>
          <a:p>
            <a:pPr algn="ctr">
              <a:defRPr/>
            </a:pPr>
            <a:r>
              <a:rPr lang="en-US" altLang="zh-CN" sz="1000" dirty="0" smtClean="0">
                <a:solidFill>
                  <a:schemeClr val="tx1"/>
                </a:solidFill>
              </a:rPr>
              <a:t>Topic layer</a:t>
            </a:r>
            <a:endParaRPr lang="zh-CN" altLang="en-US" sz="1000" dirty="0">
              <a:solidFill>
                <a:schemeClr val="tx1"/>
              </a:solidFill>
            </a:endParaRPr>
          </a:p>
        </p:txBody>
      </p:sp>
    </p:spTree>
    <p:custDataLst>
      <p:tags r:id="rId1"/>
    </p:custDataLst>
    <p:extLst>
      <p:ext uri="{BB962C8B-B14F-4D97-AF65-F5344CB8AC3E}">
        <p14:creationId xmlns:p14="http://schemas.microsoft.com/office/powerpoint/2010/main" val="2860035545"/>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67618"/>
                                        </p:tgtEl>
                                        <p:attrNameLst>
                                          <p:attrName>style.visibility</p:attrName>
                                        </p:attrNameLst>
                                      </p:cBhvr>
                                      <p:to>
                                        <p:strVal val="visible"/>
                                      </p:to>
                                    </p:set>
                                    <p:animEffect transition="in" filter="blinds(horizontal)">
                                      <p:cBhvr>
                                        <p:cTn id="7" dur="500"/>
                                        <p:tgtEl>
                                          <p:spTgt spid="3676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linds(horizontal)">
                                      <p:cBhvr>
                                        <p:cTn id="15" dur="500"/>
                                        <p:tgtEl>
                                          <p:spTgt spid="10"/>
                                        </p:tgtEl>
                                      </p:cBhvr>
                                    </p:animEffect>
                                  </p:childTnLst>
                                </p:cTn>
                              </p:par>
                              <p:par>
                                <p:cTn id="16" presetID="3" presetClass="entr" presetSubtype="10"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blinds(horizontal)">
                                      <p:cBhvr>
                                        <p:cTn id="18" dur="500"/>
                                        <p:tgtEl>
                                          <p:spTgt spid="21"/>
                                        </p:tgtEl>
                                      </p:cBhvr>
                                    </p:animEffect>
                                  </p:childTnLst>
                                </p:cTn>
                              </p:par>
                              <p:par>
                                <p:cTn id="19" presetID="3" presetClass="entr" presetSubtype="10" fill="hold" nodeType="withEffect">
                                  <p:stCondLst>
                                    <p:cond delay="0"/>
                                  </p:stCondLst>
                                  <p:childTnLst>
                                    <p:set>
                                      <p:cBhvr>
                                        <p:cTn id="20" dur="1" fill="hold">
                                          <p:stCondLst>
                                            <p:cond delay="0"/>
                                          </p:stCondLst>
                                        </p:cTn>
                                        <p:tgtEl>
                                          <p:spTgt spid="367622"/>
                                        </p:tgtEl>
                                        <p:attrNameLst>
                                          <p:attrName>style.visibility</p:attrName>
                                        </p:attrNameLst>
                                      </p:cBhvr>
                                      <p:to>
                                        <p:strVal val="visible"/>
                                      </p:to>
                                    </p:set>
                                    <p:animEffect transition="in" filter="blinds(horizontal)">
                                      <p:cBhvr>
                                        <p:cTn id="21" dur="500"/>
                                        <p:tgtEl>
                                          <p:spTgt spid="367622"/>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nodeType="clickEffect">
                                  <p:stCondLst>
                                    <p:cond delay="0"/>
                                  </p:stCondLst>
                                  <p:childTnLst>
                                    <p:set>
                                      <p:cBhvr>
                                        <p:cTn id="25" dur="1" fill="hold">
                                          <p:stCondLst>
                                            <p:cond delay="0"/>
                                          </p:stCondLst>
                                        </p:cTn>
                                        <p:tgtEl>
                                          <p:spTgt spid="386049"/>
                                        </p:tgtEl>
                                        <p:attrNameLst>
                                          <p:attrName>style.visibility</p:attrName>
                                        </p:attrNameLst>
                                      </p:cBhvr>
                                      <p:to>
                                        <p:strVal val="visible"/>
                                      </p:to>
                                    </p:set>
                                    <p:animEffect transition="in" filter="blinds(horizontal)">
                                      <p:cBhvr>
                                        <p:cTn id="26" dur="500"/>
                                        <p:tgtEl>
                                          <p:spTgt spid="386049"/>
                                        </p:tgtEl>
                                      </p:cBhvr>
                                    </p:animEffect>
                                  </p:childTnLst>
                                </p:cTn>
                              </p:par>
                              <p:par>
                                <p:cTn id="27" presetID="3" presetClass="entr" presetSubtype="10"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blinds(horizontal)">
                                      <p:cBhvr>
                                        <p:cTn id="29" dur="500"/>
                                        <p:tgtEl>
                                          <p:spTgt spid="22"/>
                                        </p:tgtEl>
                                      </p:cBhvr>
                                    </p:animEffect>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blinds(horizontal)">
                                      <p:cBhvr>
                                        <p:cTn id="34" dur="500"/>
                                        <p:tgtEl>
                                          <p:spTgt spid="11"/>
                                        </p:tgtEl>
                                      </p:cBhvr>
                                    </p:animEffect>
                                  </p:childTnLst>
                                </p:cTn>
                              </p:par>
                              <p:par>
                                <p:cTn id="35" presetID="3" presetClass="entr" presetSubtype="10"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blinds(horizontal)">
                                      <p:cBhvr>
                                        <p:cTn id="37" dur="500"/>
                                        <p:tgtEl>
                                          <p:spTgt spid="12"/>
                                        </p:tgtEl>
                                      </p:cBhvr>
                                    </p:animEffect>
                                  </p:childTnLst>
                                </p:cTn>
                              </p:par>
                              <p:par>
                                <p:cTn id="38" presetID="3" presetClass="entr" presetSubtype="10" fill="hold" grpId="0" nodeType="with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blinds(horizontal)">
                                      <p:cBhvr>
                                        <p:cTn id="40" dur="500"/>
                                        <p:tgtEl>
                                          <p:spTgt spid="13"/>
                                        </p:tgtEl>
                                      </p:cBhvr>
                                    </p:animEffect>
                                  </p:childTnLst>
                                </p:cTn>
                              </p:par>
                              <p:par>
                                <p:cTn id="41" presetID="3" presetClass="entr" presetSubtype="10" fill="hold" nodeType="with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blinds(horizontal)">
                                      <p:cBhvr>
                                        <p:cTn id="43" dur="500"/>
                                        <p:tgtEl>
                                          <p:spTgt spid="28"/>
                                        </p:tgtEl>
                                      </p:cBhvr>
                                    </p:animEffect>
                                  </p:childTnLst>
                                </p:cTn>
                              </p:par>
                              <p:par>
                                <p:cTn id="44" presetID="3" presetClass="entr" presetSubtype="10" fill="hold" nodeType="withEffect">
                                  <p:stCondLst>
                                    <p:cond delay="0"/>
                                  </p:stCondLst>
                                  <p:childTnLst>
                                    <p:set>
                                      <p:cBhvr>
                                        <p:cTn id="45" dur="1" fill="hold">
                                          <p:stCondLst>
                                            <p:cond delay="0"/>
                                          </p:stCondLst>
                                        </p:cTn>
                                        <p:tgtEl>
                                          <p:spTgt spid="367624"/>
                                        </p:tgtEl>
                                        <p:attrNameLst>
                                          <p:attrName>style.visibility</p:attrName>
                                        </p:attrNameLst>
                                      </p:cBhvr>
                                      <p:to>
                                        <p:strVal val="visible"/>
                                      </p:to>
                                    </p:set>
                                    <p:animEffect transition="in" filter="blinds(horizontal)">
                                      <p:cBhvr>
                                        <p:cTn id="46" dur="500"/>
                                        <p:tgtEl>
                                          <p:spTgt spid="367624"/>
                                        </p:tgtEl>
                                      </p:cBhvr>
                                    </p:animEffect>
                                  </p:childTnLst>
                                </p:cTn>
                              </p:par>
                            </p:childTnLst>
                          </p:cTn>
                        </p:par>
                      </p:childTnLst>
                    </p:cTn>
                  </p:par>
                  <p:par>
                    <p:cTn id="47" fill="hold">
                      <p:stCondLst>
                        <p:cond delay="indefinite"/>
                      </p:stCondLst>
                      <p:childTnLst>
                        <p:par>
                          <p:cTn id="48" fill="hold">
                            <p:stCondLst>
                              <p:cond delay="0"/>
                            </p:stCondLst>
                            <p:childTnLst>
                              <p:par>
                                <p:cTn id="49" presetID="3" presetClass="entr" presetSubtype="10"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blinds(horizontal)">
                                      <p:cBhvr>
                                        <p:cTn id="51" dur="500"/>
                                        <p:tgtEl>
                                          <p:spTgt spid="14"/>
                                        </p:tgtEl>
                                      </p:cBhvr>
                                    </p:animEffect>
                                  </p:childTnLst>
                                </p:cTn>
                              </p:par>
                              <p:par>
                                <p:cTn id="52" presetID="3" presetClass="entr" presetSubtype="10" fill="hold" grpId="0" nodeType="with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blinds(horizontal)">
                                      <p:cBhvr>
                                        <p:cTn id="54" dur="500"/>
                                        <p:tgtEl>
                                          <p:spTgt spid="16"/>
                                        </p:tgtEl>
                                      </p:cBhvr>
                                    </p:animEffect>
                                  </p:childTnLst>
                                </p:cTn>
                              </p:par>
                              <p:par>
                                <p:cTn id="55" presetID="3" presetClass="entr" presetSubtype="10" fill="hold" grpId="0" nodeType="with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blinds(horizontal)">
                                      <p:cBhvr>
                                        <p:cTn id="57" dur="500"/>
                                        <p:tgtEl>
                                          <p:spTgt spid="15"/>
                                        </p:tgtEl>
                                      </p:cBhvr>
                                    </p:animEffect>
                                  </p:childTnLst>
                                </p:cTn>
                              </p:par>
                              <p:par>
                                <p:cTn id="58" presetID="3" presetClass="entr" presetSubtype="10" fill="hold" nodeType="withEffect">
                                  <p:stCondLst>
                                    <p:cond delay="0"/>
                                  </p:stCondLst>
                                  <p:childTnLst>
                                    <p:set>
                                      <p:cBhvr>
                                        <p:cTn id="59" dur="1" fill="hold">
                                          <p:stCondLst>
                                            <p:cond delay="0"/>
                                          </p:stCondLst>
                                        </p:cTn>
                                        <p:tgtEl>
                                          <p:spTgt spid="23"/>
                                        </p:tgtEl>
                                        <p:attrNameLst>
                                          <p:attrName>style.visibility</p:attrName>
                                        </p:attrNameLst>
                                      </p:cBhvr>
                                      <p:to>
                                        <p:strVal val="visible"/>
                                      </p:to>
                                    </p:set>
                                    <p:animEffect transition="in" filter="blinds(horizontal)">
                                      <p:cBhvr>
                                        <p:cTn id="60" dur="500"/>
                                        <p:tgtEl>
                                          <p:spTgt spid="23"/>
                                        </p:tgtEl>
                                      </p:cBhvr>
                                    </p:animEffect>
                                  </p:childTnLst>
                                </p:cTn>
                              </p:par>
                              <p:par>
                                <p:cTn id="61" presetID="3" presetClass="entr" presetSubtype="10" fill="hold" nodeType="withEffect">
                                  <p:stCondLst>
                                    <p:cond delay="0"/>
                                  </p:stCondLst>
                                  <p:childTnLst>
                                    <p:set>
                                      <p:cBhvr>
                                        <p:cTn id="62" dur="1" fill="hold">
                                          <p:stCondLst>
                                            <p:cond delay="0"/>
                                          </p:stCondLst>
                                        </p:cTn>
                                        <p:tgtEl>
                                          <p:spTgt spid="367623"/>
                                        </p:tgtEl>
                                        <p:attrNameLst>
                                          <p:attrName>style.visibility</p:attrName>
                                        </p:attrNameLst>
                                      </p:cBhvr>
                                      <p:to>
                                        <p:strVal val="visible"/>
                                      </p:to>
                                    </p:set>
                                    <p:animEffect transition="in" filter="blinds(horizontal)">
                                      <p:cBhvr>
                                        <p:cTn id="63" dur="500"/>
                                        <p:tgtEl>
                                          <p:spTgt spid="3676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15" grpId="0" animBg="1"/>
      <p:bldP spid="16" grpId="0" animBg="1"/>
      <p:bldP spid="22" grpId="0"/>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6601" name="Picture 9"/>
          <p:cNvPicPr>
            <a:picLocks noChangeAspect="1" noChangeArrowheads="1"/>
          </p:cNvPicPr>
          <p:nvPr/>
        </p:nvPicPr>
        <p:blipFill>
          <a:blip r:embed="rId3" cstate="print"/>
          <a:srcRect/>
          <a:stretch>
            <a:fillRect/>
          </a:stretch>
        </p:blipFill>
        <p:spPr bwMode="auto">
          <a:xfrm>
            <a:off x="5084607" y="1752484"/>
            <a:ext cx="4651596" cy="1786055"/>
          </a:xfrm>
          <a:prstGeom prst="rect">
            <a:avLst/>
          </a:prstGeom>
          <a:noFill/>
          <a:ln w="9525">
            <a:noFill/>
            <a:miter lim="800000"/>
            <a:headEnd/>
            <a:tailEnd/>
          </a:ln>
          <a:effectLst/>
        </p:spPr>
      </p:pic>
      <p:pic>
        <p:nvPicPr>
          <p:cNvPr id="366599" name="Picture 7" descr="D:\Privacy\Paper\Social network mining\expert finding\ppt\pic\trw.emf"/>
          <p:cNvPicPr>
            <a:picLocks noChangeAspect="1" noChangeArrowheads="1"/>
          </p:cNvPicPr>
          <p:nvPr/>
        </p:nvPicPr>
        <p:blipFill>
          <a:blip r:embed="rId4" cstate="print"/>
          <a:srcRect/>
          <a:stretch>
            <a:fillRect/>
          </a:stretch>
        </p:blipFill>
        <p:spPr bwMode="auto">
          <a:xfrm>
            <a:off x="242823" y="1238220"/>
            <a:ext cx="4603531" cy="4746690"/>
          </a:xfrm>
          <a:prstGeom prst="rect">
            <a:avLst/>
          </a:prstGeom>
          <a:noFill/>
        </p:spPr>
      </p:pic>
      <p:sp>
        <p:nvSpPr>
          <p:cNvPr id="2" name="标题 1"/>
          <p:cNvSpPr>
            <a:spLocks noGrp="1"/>
          </p:cNvSpPr>
          <p:nvPr>
            <p:ph type="title"/>
          </p:nvPr>
        </p:nvSpPr>
        <p:spPr/>
        <p:txBody>
          <a:bodyPr/>
          <a:lstStyle/>
          <a:p>
            <a:r>
              <a:rPr lang="en-US" dirty="0" smtClean="0"/>
              <a:t>Combination Method 2</a:t>
            </a:r>
            <a:endParaRPr lang="en-US" dirty="0"/>
          </a:p>
        </p:txBody>
      </p:sp>
      <p:pic>
        <p:nvPicPr>
          <p:cNvPr id="366595" name="Picture 3"/>
          <p:cNvPicPr>
            <a:picLocks noChangeAspect="1" noChangeArrowheads="1"/>
          </p:cNvPicPr>
          <p:nvPr/>
        </p:nvPicPr>
        <p:blipFill>
          <a:blip r:embed="rId5" cstate="print"/>
          <a:srcRect/>
          <a:stretch>
            <a:fillRect/>
          </a:stretch>
        </p:blipFill>
        <p:spPr bwMode="auto">
          <a:xfrm>
            <a:off x="5071594" y="3648078"/>
            <a:ext cx="2692907" cy="3067092"/>
          </a:xfrm>
          <a:prstGeom prst="rect">
            <a:avLst/>
          </a:prstGeom>
          <a:noFill/>
          <a:ln w="9525">
            <a:noFill/>
            <a:miter lim="800000"/>
            <a:headEnd/>
            <a:tailEnd/>
          </a:ln>
          <a:effectLst/>
        </p:spPr>
      </p:pic>
      <p:sp>
        <p:nvSpPr>
          <p:cNvPr id="5" name="矩形 4"/>
          <p:cNvSpPr/>
          <p:nvPr/>
        </p:nvSpPr>
        <p:spPr>
          <a:xfrm>
            <a:off x="388875" y="3648078"/>
            <a:ext cx="2957553" cy="2409858"/>
          </a:xfrm>
          <a:prstGeom prst="rect">
            <a:avLst/>
          </a:prstGeom>
          <a:solidFill>
            <a:srgbClr val="FFCCCC">
              <a:alpha val="19000"/>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Box 9"/>
          <p:cNvSpPr txBox="1">
            <a:spLocks noChangeArrowheads="1"/>
          </p:cNvSpPr>
          <p:nvPr/>
        </p:nvSpPr>
        <p:spPr bwMode="auto">
          <a:xfrm>
            <a:off x="4989512" y="1384272"/>
            <a:ext cx="2081241" cy="338554"/>
          </a:xfrm>
          <a:prstGeom prst="rect">
            <a:avLst/>
          </a:prstGeom>
          <a:noFill/>
          <a:ln w="9525">
            <a:noFill/>
            <a:miter lim="800000"/>
            <a:headEnd/>
            <a:tailEnd/>
          </a:ln>
        </p:spPr>
        <p:txBody>
          <a:bodyPr wrap="square">
            <a:spAutoFit/>
          </a:bodyPr>
          <a:lstStyle/>
          <a:p>
            <a:pPr>
              <a:spcBef>
                <a:spcPct val="50000"/>
              </a:spcBef>
            </a:pPr>
            <a:r>
              <a:rPr lang="en-US" altLang="zh-CN" sz="1600" dirty="0" smtClean="0">
                <a:solidFill>
                  <a:srgbClr val="C00000"/>
                </a:solidFill>
              </a:rPr>
              <a:t>Ranking score</a:t>
            </a:r>
            <a:endParaRPr lang="en-US" altLang="zh-CN" sz="1600" dirty="0">
              <a:solidFill>
                <a:srgbClr val="C00000"/>
              </a:solidFill>
            </a:endParaRPr>
          </a:p>
        </p:txBody>
      </p:sp>
      <p:sp>
        <p:nvSpPr>
          <p:cNvPr id="14" name="矩形 13"/>
          <p:cNvSpPr/>
          <p:nvPr/>
        </p:nvSpPr>
        <p:spPr>
          <a:xfrm>
            <a:off x="6486546" y="1785915"/>
            <a:ext cx="620721" cy="255591"/>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6632598" y="2187558"/>
            <a:ext cx="620721" cy="255591"/>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8494761" y="1785915"/>
            <a:ext cx="620721" cy="255591"/>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p:cNvSpPr/>
          <p:nvPr/>
        </p:nvSpPr>
        <p:spPr>
          <a:xfrm>
            <a:off x="8531274" y="2187558"/>
            <a:ext cx="620721" cy="255591"/>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p:nvSpPr>
        <p:spPr>
          <a:xfrm>
            <a:off x="8640813" y="2662227"/>
            <a:ext cx="620721" cy="255591"/>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p:cNvSpPr/>
          <p:nvPr/>
        </p:nvSpPr>
        <p:spPr>
          <a:xfrm>
            <a:off x="8677326" y="3136896"/>
            <a:ext cx="620721" cy="255591"/>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Text Box 9"/>
          <p:cNvSpPr txBox="1">
            <a:spLocks noChangeArrowheads="1"/>
          </p:cNvSpPr>
          <p:nvPr/>
        </p:nvSpPr>
        <p:spPr bwMode="auto">
          <a:xfrm>
            <a:off x="5026026" y="3282948"/>
            <a:ext cx="2519397" cy="338554"/>
          </a:xfrm>
          <a:prstGeom prst="rect">
            <a:avLst/>
          </a:prstGeom>
          <a:noFill/>
          <a:ln w="9525">
            <a:noFill/>
            <a:miter lim="800000"/>
            <a:headEnd/>
            <a:tailEnd/>
          </a:ln>
        </p:spPr>
        <p:txBody>
          <a:bodyPr wrap="square">
            <a:spAutoFit/>
          </a:bodyPr>
          <a:lstStyle/>
          <a:p>
            <a:pPr>
              <a:spcBef>
                <a:spcPct val="50000"/>
              </a:spcBef>
            </a:pPr>
            <a:r>
              <a:rPr lang="en-US" altLang="zh-CN" sz="1600" dirty="0" smtClean="0">
                <a:solidFill>
                  <a:srgbClr val="C00000"/>
                </a:solidFill>
              </a:rPr>
              <a:t>Transition probability</a:t>
            </a:r>
            <a:endParaRPr lang="en-US" altLang="zh-CN" sz="1600" dirty="0">
              <a:solidFill>
                <a:srgbClr val="C00000"/>
              </a:solidFill>
            </a:endParaRPr>
          </a:p>
        </p:txBody>
      </p:sp>
    </p:spTree>
    <p:custDataLst>
      <p:tags r:id="rId1"/>
    </p:custDataLst>
    <p:extLst>
      <p:ext uri="{BB962C8B-B14F-4D97-AF65-F5344CB8AC3E}">
        <p14:creationId xmlns:p14="http://schemas.microsoft.com/office/powerpoint/2010/main" val="2693725279"/>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66601"/>
                                        </p:tgtEl>
                                        <p:attrNameLst>
                                          <p:attrName>style.visibility</p:attrName>
                                        </p:attrNameLst>
                                      </p:cBhvr>
                                      <p:to>
                                        <p:strVal val="visible"/>
                                      </p:to>
                                    </p:set>
                                    <p:animEffect transition="in" filter="blinds(horizontal)">
                                      <p:cBhvr>
                                        <p:cTn id="12" dur="500"/>
                                        <p:tgtEl>
                                          <p:spTgt spid="366601"/>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linds(horizont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19"/>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grpId="0"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blinds(horizontal)">
                                      <p:cBhvr>
                                        <p:cTn id="34" dur="500"/>
                                        <p:tgtEl>
                                          <p:spTgt spid="20"/>
                                        </p:tgtEl>
                                      </p:cBhvr>
                                    </p:animEffect>
                                  </p:childTnLst>
                                </p:cTn>
                              </p:par>
                              <p:par>
                                <p:cTn id="35" presetID="3" presetClass="entr" presetSubtype="10" fill="hold" nodeType="withEffect">
                                  <p:stCondLst>
                                    <p:cond delay="0"/>
                                  </p:stCondLst>
                                  <p:childTnLst>
                                    <p:set>
                                      <p:cBhvr>
                                        <p:cTn id="36" dur="1" fill="hold">
                                          <p:stCondLst>
                                            <p:cond delay="0"/>
                                          </p:stCondLst>
                                        </p:cTn>
                                        <p:tgtEl>
                                          <p:spTgt spid="366595"/>
                                        </p:tgtEl>
                                        <p:attrNameLst>
                                          <p:attrName>style.visibility</p:attrName>
                                        </p:attrNameLst>
                                      </p:cBhvr>
                                      <p:to>
                                        <p:strVal val="visible"/>
                                      </p:to>
                                    </p:set>
                                    <p:animEffect transition="in" filter="blinds(horizontal)">
                                      <p:cBhvr>
                                        <p:cTn id="37" dur="500"/>
                                        <p:tgtEl>
                                          <p:spTgt spid="3665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2" grpId="0"/>
      <p:bldP spid="14" grpId="0" animBg="1"/>
      <p:bldP spid="15" grpId="0" animBg="1"/>
      <p:bldP spid="16" grpId="0" animBg="1"/>
      <p:bldP spid="17" grpId="0" animBg="1"/>
      <p:bldP spid="18" grpId="0" animBg="1"/>
      <p:bldP spid="19" grpId="0" animBg="1"/>
      <p:bldP spid="20" grpId="0"/>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矩形 42"/>
          <p:cNvSpPr/>
          <p:nvPr/>
        </p:nvSpPr>
        <p:spPr>
          <a:xfrm>
            <a:off x="1029443" y="4249849"/>
            <a:ext cx="2243959" cy="329217"/>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200" dirty="0" smtClean="0">
                <a:solidFill>
                  <a:srgbClr val="C00000"/>
                </a:solidFill>
              </a:rPr>
              <a:t>Hot topic on a conference</a:t>
            </a:r>
            <a:endParaRPr lang="zh-CN" altLang="en-US" sz="1200" dirty="0">
              <a:solidFill>
                <a:srgbClr val="C00000"/>
              </a:solidFill>
            </a:endParaRPr>
          </a:p>
        </p:txBody>
      </p:sp>
      <p:sp>
        <p:nvSpPr>
          <p:cNvPr id="2" name="标题 1"/>
          <p:cNvSpPr>
            <a:spLocks noGrp="1"/>
          </p:cNvSpPr>
          <p:nvPr>
            <p:ph type="title"/>
          </p:nvPr>
        </p:nvSpPr>
        <p:spPr/>
        <p:txBody>
          <a:bodyPr/>
          <a:lstStyle/>
          <a:p>
            <a:r>
              <a:rPr lang="en-US" altLang="zh-CN" dirty="0" smtClean="0"/>
              <a:t>Potential Applications</a:t>
            </a:r>
            <a:endParaRPr lang="zh-CN" altLang="en-US" dirty="0"/>
          </a:p>
        </p:txBody>
      </p:sp>
      <p:grpSp>
        <p:nvGrpSpPr>
          <p:cNvPr id="22" name="组合 21"/>
          <p:cNvGrpSpPr/>
          <p:nvPr/>
        </p:nvGrpSpPr>
        <p:grpSpPr>
          <a:xfrm>
            <a:off x="7180293" y="1311247"/>
            <a:ext cx="2373345" cy="2044728"/>
            <a:chOff x="4476780" y="2039931"/>
            <a:chExt cx="3296626" cy="2776563"/>
          </a:xfrm>
        </p:grpSpPr>
        <p:sp>
          <p:nvSpPr>
            <p:cNvPr id="4" name="Oval 37"/>
            <p:cNvSpPr>
              <a:spLocks noChangeArrowheads="1"/>
            </p:cNvSpPr>
            <p:nvPr/>
          </p:nvSpPr>
          <p:spPr bwMode="auto">
            <a:xfrm>
              <a:off x="5072387" y="2039931"/>
              <a:ext cx="758045" cy="347070"/>
            </a:xfrm>
            <a:prstGeom prst="ellipse">
              <a:avLst/>
            </a:prstGeom>
            <a:solidFill>
              <a:srgbClr val="FFCCCC"/>
            </a:solidFill>
            <a:ln w="9525">
              <a:solidFill>
                <a:schemeClr val="tx1"/>
              </a:solidFill>
              <a:round/>
              <a:headEnd/>
              <a:tailEnd/>
            </a:ln>
          </p:spPr>
          <p:txBody>
            <a:bodyPr wrap="none" anchor="ctr"/>
            <a:lstStyle/>
            <a:p>
              <a:pPr algn="ctr"/>
              <a:r>
                <a:rPr lang="en-US" altLang="zh-CN" sz="1100"/>
                <a:t>LDA</a:t>
              </a:r>
            </a:p>
          </p:txBody>
        </p:sp>
        <p:sp>
          <p:nvSpPr>
            <p:cNvPr id="5" name="Oval 38"/>
            <p:cNvSpPr>
              <a:spLocks noChangeArrowheads="1"/>
            </p:cNvSpPr>
            <p:nvPr/>
          </p:nvSpPr>
          <p:spPr bwMode="auto">
            <a:xfrm>
              <a:off x="4476780" y="2791917"/>
              <a:ext cx="758045" cy="347070"/>
            </a:xfrm>
            <a:prstGeom prst="ellipse">
              <a:avLst/>
            </a:prstGeom>
            <a:solidFill>
              <a:srgbClr val="FFCCCC"/>
            </a:solidFill>
            <a:ln w="9525">
              <a:solidFill>
                <a:schemeClr val="tx1"/>
              </a:solidFill>
              <a:round/>
              <a:headEnd/>
              <a:tailEnd/>
            </a:ln>
          </p:spPr>
          <p:txBody>
            <a:bodyPr wrap="none" anchor="ctr"/>
            <a:lstStyle/>
            <a:p>
              <a:pPr algn="ctr"/>
              <a:r>
                <a:rPr lang="en-US" altLang="zh-CN" sz="1100"/>
                <a:t>AT</a:t>
              </a:r>
            </a:p>
          </p:txBody>
        </p:sp>
        <p:sp>
          <p:nvSpPr>
            <p:cNvPr id="6" name="Oval 39"/>
            <p:cNvSpPr>
              <a:spLocks noChangeArrowheads="1"/>
            </p:cNvSpPr>
            <p:nvPr/>
          </p:nvSpPr>
          <p:spPr bwMode="auto">
            <a:xfrm>
              <a:off x="4747510" y="3717438"/>
              <a:ext cx="758045" cy="347070"/>
            </a:xfrm>
            <a:prstGeom prst="ellipse">
              <a:avLst/>
            </a:prstGeom>
            <a:solidFill>
              <a:srgbClr val="FFCCCC"/>
            </a:solidFill>
            <a:ln w="9525">
              <a:solidFill>
                <a:schemeClr val="tx1"/>
              </a:solidFill>
              <a:round/>
              <a:headEnd/>
              <a:tailEnd/>
            </a:ln>
          </p:spPr>
          <p:txBody>
            <a:bodyPr wrap="none" anchor="ctr"/>
            <a:lstStyle/>
            <a:p>
              <a:pPr algn="ctr"/>
              <a:r>
                <a:rPr lang="en-US" altLang="zh-CN" sz="1100"/>
                <a:t>ACT</a:t>
              </a:r>
            </a:p>
          </p:txBody>
        </p:sp>
        <p:sp>
          <p:nvSpPr>
            <p:cNvPr id="7" name="Oval 42"/>
            <p:cNvSpPr>
              <a:spLocks noChangeArrowheads="1"/>
            </p:cNvSpPr>
            <p:nvPr/>
          </p:nvSpPr>
          <p:spPr bwMode="auto">
            <a:xfrm>
              <a:off x="5505555" y="4469424"/>
              <a:ext cx="758045" cy="347070"/>
            </a:xfrm>
            <a:prstGeom prst="ellipse">
              <a:avLst/>
            </a:prstGeom>
            <a:solidFill>
              <a:srgbClr val="FFCCCC"/>
            </a:solidFill>
            <a:ln w="9525">
              <a:solidFill>
                <a:schemeClr val="tx1"/>
              </a:solidFill>
              <a:round/>
              <a:headEnd/>
              <a:tailEnd/>
            </a:ln>
          </p:spPr>
          <p:txBody>
            <a:bodyPr wrap="none" anchor="ctr"/>
            <a:lstStyle/>
            <a:p>
              <a:pPr algn="ctr"/>
              <a:r>
                <a:rPr lang="en-US" altLang="zh-CN" sz="1100" dirty="0"/>
                <a:t>ACCT</a:t>
              </a:r>
            </a:p>
          </p:txBody>
        </p:sp>
        <p:sp>
          <p:nvSpPr>
            <p:cNvPr id="8" name="Oval 44"/>
            <p:cNvSpPr>
              <a:spLocks noChangeArrowheads="1"/>
            </p:cNvSpPr>
            <p:nvPr/>
          </p:nvSpPr>
          <p:spPr bwMode="auto">
            <a:xfrm>
              <a:off x="6371892" y="2734072"/>
              <a:ext cx="758045" cy="347070"/>
            </a:xfrm>
            <a:prstGeom prst="ellipse">
              <a:avLst/>
            </a:prstGeom>
            <a:solidFill>
              <a:srgbClr val="FFCCCC"/>
            </a:solidFill>
            <a:ln w="9525">
              <a:solidFill>
                <a:schemeClr val="tx1"/>
              </a:solidFill>
              <a:round/>
              <a:headEnd/>
              <a:tailEnd/>
            </a:ln>
          </p:spPr>
          <p:txBody>
            <a:bodyPr wrap="none" anchor="ctr"/>
            <a:lstStyle/>
            <a:p>
              <a:pPr algn="ctr"/>
              <a:r>
                <a:rPr lang="en-US" altLang="zh-CN" sz="1100" dirty="0"/>
                <a:t>PHITS</a:t>
              </a:r>
            </a:p>
          </p:txBody>
        </p:sp>
        <p:sp>
          <p:nvSpPr>
            <p:cNvPr id="9" name="Oval 45"/>
            <p:cNvSpPr>
              <a:spLocks noChangeArrowheads="1"/>
            </p:cNvSpPr>
            <p:nvPr/>
          </p:nvSpPr>
          <p:spPr bwMode="auto">
            <a:xfrm>
              <a:off x="5830432" y="3543903"/>
              <a:ext cx="866337" cy="404915"/>
            </a:xfrm>
            <a:prstGeom prst="ellipse">
              <a:avLst/>
            </a:prstGeom>
            <a:solidFill>
              <a:srgbClr val="FFCCCC"/>
            </a:solidFill>
            <a:ln w="9525">
              <a:solidFill>
                <a:schemeClr val="tx1"/>
              </a:solidFill>
              <a:round/>
              <a:headEnd/>
              <a:tailEnd/>
            </a:ln>
          </p:spPr>
          <p:txBody>
            <a:bodyPr wrap="none" anchor="ctr"/>
            <a:lstStyle/>
            <a:p>
              <a:pPr algn="ctr"/>
              <a:r>
                <a:rPr lang="en-US" altLang="zh-CN" sz="1000" dirty="0"/>
                <a:t>Citation </a:t>
              </a:r>
            </a:p>
            <a:p>
              <a:pPr algn="ctr"/>
              <a:r>
                <a:rPr lang="en-US" altLang="zh-CN" sz="1000" dirty="0"/>
                <a:t>Influence</a:t>
              </a:r>
            </a:p>
          </p:txBody>
        </p:sp>
        <p:sp>
          <p:nvSpPr>
            <p:cNvPr id="10" name="Line 46"/>
            <p:cNvSpPr>
              <a:spLocks noChangeShapeType="1"/>
            </p:cNvSpPr>
            <p:nvPr/>
          </p:nvSpPr>
          <p:spPr bwMode="auto">
            <a:xfrm flipV="1">
              <a:off x="4909949" y="2387001"/>
              <a:ext cx="270730" cy="404915"/>
            </a:xfrm>
            <a:prstGeom prst="line">
              <a:avLst/>
            </a:prstGeom>
            <a:noFill/>
            <a:ln w="9525">
              <a:solidFill>
                <a:schemeClr val="tx1"/>
              </a:solidFill>
              <a:round/>
              <a:headEnd/>
              <a:tailEnd type="triangle" w="med" len="med"/>
            </a:ln>
          </p:spPr>
          <p:txBody>
            <a:bodyPr/>
            <a:lstStyle/>
            <a:p>
              <a:endParaRPr lang="zh-CN" altLang="en-US" sz="1100"/>
            </a:p>
          </p:txBody>
        </p:sp>
        <p:sp>
          <p:nvSpPr>
            <p:cNvPr id="11" name="Line 48"/>
            <p:cNvSpPr>
              <a:spLocks noChangeShapeType="1"/>
            </p:cNvSpPr>
            <p:nvPr/>
          </p:nvSpPr>
          <p:spPr bwMode="auto">
            <a:xfrm flipH="1" flipV="1">
              <a:off x="4909949" y="3196832"/>
              <a:ext cx="216584" cy="462761"/>
            </a:xfrm>
            <a:prstGeom prst="line">
              <a:avLst/>
            </a:prstGeom>
            <a:noFill/>
            <a:ln w="9525">
              <a:solidFill>
                <a:schemeClr val="tx1"/>
              </a:solidFill>
              <a:round/>
              <a:headEnd/>
              <a:tailEnd type="triangle" w="med" len="med"/>
            </a:ln>
          </p:spPr>
          <p:txBody>
            <a:bodyPr/>
            <a:lstStyle/>
            <a:p>
              <a:endParaRPr lang="zh-CN" altLang="en-US" sz="1100"/>
            </a:p>
          </p:txBody>
        </p:sp>
        <p:sp>
          <p:nvSpPr>
            <p:cNvPr id="12" name="Line 52"/>
            <p:cNvSpPr>
              <a:spLocks noChangeShapeType="1"/>
            </p:cNvSpPr>
            <p:nvPr/>
          </p:nvSpPr>
          <p:spPr bwMode="auto">
            <a:xfrm flipH="1" flipV="1">
              <a:off x="5697313" y="2401458"/>
              <a:ext cx="403849" cy="1142445"/>
            </a:xfrm>
            <a:prstGeom prst="line">
              <a:avLst/>
            </a:prstGeom>
            <a:noFill/>
            <a:ln w="9525">
              <a:solidFill>
                <a:schemeClr val="tx1"/>
              </a:solidFill>
              <a:round/>
              <a:headEnd/>
              <a:tailEnd type="triangle" w="med" len="med"/>
            </a:ln>
          </p:spPr>
          <p:txBody>
            <a:bodyPr/>
            <a:lstStyle/>
            <a:p>
              <a:endParaRPr lang="zh-CN" altLang="en-US" sz="1100"/>
            </a:p>
          </p:txBody>
        </p:sp>
        <p:sp>
          <p:nvSpPr>
            <p:cNvPr id="13" name="Line 53"/>
            <p:cNvSpPr>
              <a:spLocks noChangeShapeType="1"/>
            </p:cNvSpPr>
            <p:nvPr/>
          </p:nvSpPr>
          <p:spPr bwMode="auto">
            <a:xfrm flipV="1">
              <a:off x="6534331" y="3138987"/>
              <a:ext cx="270730" cy="462761"/>
            </a:xfrm>
            <a:prstGeom prst="line">
              <a:avLst/>
            </a:prstGeom>
            <a:noFill/>
            <a:ln w="9525">
              <a:solidFill>
                <a:schemeClr val="tx1"/>
              </a:solidFill>
              <a:round/>
              <a:headEnd/>
              <a:tailEnd type="triangle" w="med" len="med"/>
            </a:ln>
          </p:spPr>
          <p:txBody>
            <a:bodyPr/>
            <a:lstStyle/>
            <a:p>
              <a:endParaRPr lang="zh-CN" altLang="en-US" sz="1100"/>
            </a:p>
          </p:txBody>
        </p:sp>
        <p:sp>
          <p:nvSpPr>
            <p:cNvPr id="14" name="Line 55"/>
            <p:cNvSpPr>
              <a:spLocks noChangeShapeType="1"/>
            </p:cNvSpPr>
            <p:nvPr/>
          </p:nvSpPr>
          <p:spPr bwMode="auto">
            <a:xfrm flipH="1" flipV="1">
              <a:off x="5288971" y="4122353"/>
              <a:ext cx="270730" cy="347070"/>
            </a:xfrm>
            <a:prstGeom prst="line">
              <a:avLst/>
            </a:prstGeom>
            <a:noFill/>
            <a:ln w="9525">
              <a:solidFill>
                <a:schemeClr val="tx1"/>
              </a:solidFill>
              <a:round/>
              <a:headEnd/>
              <a:tailEnd type="triangle" w="med" len="med"/>
            </a:ln>
          </p:spPr>
          <p:txBody>
            <a:bodyPr/>
            <a:lstStyle/>
            <a:p>
              <a:endParaRPr lang="zh-CN" altLang="en-US" sz="1100"/>
            </a:p>
          </p:txBody>
        </p:sp>
        <p:sp>
          <p:nvSpPr>
            <p:cNvPr id="15" name="Line 56"/>
            <p:cNvSpPr>
              <a:spLocks noChangeShapeType="1"/>
            </p:cNvSpPr>
            <p:nvPr/>
          </p:nvSpPr>
          <p:spPr bwMode="auto">
            <a:xfrm flipV="1">
              <a:off x="5956767" y="4006662"/>
              <a:ext cx="306833" cy="445913"/>
            </a:xfrm>
            <a:prstGeom prst="line">
              <a:avLst/>
            </a:prstGeom>
            <a:noFill/>
            <a:ln w="9525">
              <a:solidFill>
                <a:schemeClr val="tx1"/>
              </a:solidFill>
              <a:round/>
              <a:headEnd/>
              <a:tailEnd type="triangle" w="med" len="med"/>
            </a:ln>
          </p:spPr>
          <p:txBody>
            <a:bodyPr/>
            <a:lstStyle/>
            <a:p>
              <a:endParaRPr lang="zh-CN" altLang="en-US" sz="1100"/>
            </a:p>
          </p:txBody>
        </p:sp>
        <p:sp>
          <p:nvSpPr>
            <p:cNvPr id="16" name="Oval 57"/>
            <p:cNvSpPr>
              <a:spLocks noChangeArrowheads="1"/>
            </p:cNvSpPr>
            <p:nvPr/>
          </p:nvSpPr>
          <p:spPr bwMode="auto">
            <a:xfrm>
              <a:off x="6084903" y="2039931"/>
              <a:ext cx="812191" cy="347070"/>
            </a:xfrm>
            <a:prstGeom prst="ellipse">
              <a:avLst/>
            </a:prstGeom>
            <a:solidFill>
              <a:srgbClr val="FFCCCC"/>
            </a:solidFill>
            <a:ln w="9525">
              <a:solidFill>
                <a:schemeClr val="tx1"/>
              </a:solidFill>
              <a:round/>
              <a:headEnd/>
              <a:tailEnd/>
            </a:ln>
          </p:spPr>
          <p:txBody>
            <a:bodyPr wrap="none" anchor="ctr"/>
            <a:lstStyle/>
            <a:p>
              <a:pPr algn="ctr"/>
              <a:r>
                <a:rPr lang="en-US" altLang="zh-CN" sz="1100"/>
                <a:t>PLSA</a:t>
              </a:r>
            </a:p>
          </p:txBody>
        </p:sp>
        <p:sp>
          <p:nvSpPr>
            <p:cNvPr id="17" name="Line 58"/>
            <p:cNvSpPr>
              <a:spLocks noChangeShapeType="1"/>
            </p:cNvSpPr>
            <p:nvPr/>
          </p:nvSpPr>
          <p:spPr bwMode="auto">
            <a:xfrm flipH="1" flipV="1">
              <a:off x="6486546" y="2406635"/>
              <a:ext cx="137197" cy="327435"/>
            </a:xfrm>
            <a:prstGeom prst="line">
              <a:avLst/>
            </a:prstGeom>
            <a:noFill/>
            <a:ln w="9525">
              <a:solidFill>
                <a:schemeClr val="tx1"/>
              </a:solidFill>
              <a:round/>
              <a:headEnd/>
              <a:tailEnd type="triangle" w="med" len="med"/>
            </a:ln>
          </p:spPr>
          <p:txBody>
            <a:bodyPr/>
            <a:lstStyle/>
            <a:p>
              <a:endParaRPr lang="zh-CN" altLang="en-US" sz="1100"/>
            </a:p>
          </p:txBody>
        </p:sp>
        <p:sp>
          <p:nvSpPr>
            <p:cNvPr id="18" name="Line 52"/>
            <p:cNvSpPr>
              <a:spLocks noChangeShapeType="1"/>
            </p:cNvSpPr>
            <p:nvPr/>
          </p:nvSpPr>
          <p:spPr bwMode="auto">
            <a:xfrm flipV="1">
              <a:off x="5152461" y="2429175"/>
              <a:ext cx="259453" cy="1247301"/>
            </a:xfrm>
            <a:prstGeom prst="line">
              <a:avLst/>
            </a:prstGeom>
            <a:noFill/>
            <a:ln w="9525">
              <a:solidFill>
                <a:schemeClr val="tx1"/>
              </a:solidFill>
              <a:round/>
              <a:headEnd/>
              <a:tailEnd type="triangle" w="med" len="med"/>
            </a:ln>
          </p:spPr>
          <p:txBody>
            <a:bodyPr/>
            <a:lstStyle/>
            <a:p>
              <a:endParaRPr lang="zh-CN" altLang="en-US" sz="1100"/>
            </a:p>
          </p:txBody>
        </p:sp>
        <p:sp>
          <p:nvSpPr>
            <p:cNvPr id="19" name="Line 58"/>
            <p:cNvSpPr>
              <a:spLocks noChangeShapeType="1"/>
            </p:cNvSpPr>
            <p:nvPr/>
          </p:nvSpPr>
          <p:spPr bwMode="auto">
            <a:xfrm flipV="1">
              <a:off x="6890800" y="2443148"/>
              <a:ext cx="216468" cy="263205"/>
            </a:xfrm>
            <a:prstGeom prst="line">
              <a:avLst/>
            </a:prstGeom>
            <a:noFill/>
            <a:ln w="9525">
              <a:solidFill>
                <a:schemeClr val="tx1"/>
              </a:solidFill>
              <a:round/>
              <a:headEnd/>
              <a:tailEnd type="triangle" w="med" len="med"/>
            </a:ln>
          </p:spPr>
          <p:txBody>
            <a:bodyPr/>
            <a:lstStyle/>
            <a:p>
              <a:endParaRPr lang="zh-CN" altLang="en-US" sz="1100"/>
            </a:p>
          </p:txBody>
        </p:sp>
        <p:sp>
          <p:nvSpPr>
            <p:cNvPr id="20" name="Oval 57"/>
            <p:cNvSpPr>
              <a:spLocks noChangeArrowheads="1"/>
            </p:cNvSpPr>
            <p:nvPr/>
          </p:nvSpPr>
          <p:spPr bwMode="auto">
            <a:xfrm>
              <a:off x="6961215" y="2068844"/>
              <a:ext cx="812191" cy="347070"/>
            </a:xfrm>
            <a:prstGeom prst="ellipse">
              <a:avLst/>
            </a:prstGeom>
            <a:solidFill>
              <a:srgbClr val="FFCCCC"/>
            </a:solidFill>
            <a:ln w="9525">
              <a:solidFill>
                <a:schemeClr val="tx1"/>
              </a:solidFill>
              <a:round/>
              <a:headEnd/>
              <a:tailEnd/>
            </a:ln>
          </p:spPr>
          <p:txBody>
            <a:bodyPr wrap="none" anchor="ctr"/>
            <a:lstStyle/>
            <a:p>
              <a:pPr algn="ctr"/>
              <a:r>
                <a:rPr lang="en-US" altLang="zh-CN" sz="1100" dirty="0" smtClean="0"/>
                <a:t>HITS</a:t>
              </a:r>
              <a:endParaRPr lang="en-US" altLang="zh-CN" sz="1100" dirty="0"/>
            </a:p>
          </p:txBody>
        </p:sp>
      </p:grpSp>
      <p:sp>
        <p:nvSpPr>
          <p:cNvPr id="24" name="矩形 23"/>
          <p:cNvSpPr/>
          <p:nvPr/>
        </p:nvSpPr>
        <p:spPr>
          <a:xfrm>
            <a:off x="7362858" y="982629"/>
            <a:ext cx="2081241" cy="292099"/>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200" dirty="0" smtClean="0">
                <a:solidFill>
                  <a:srgbClr val="C00000"/>
                </a:solidFill>
              </a:rPr>
              <a:t>Citation Tracing</a:t>
            </a:r>
            <a:endParaRPr lang="zh-CN" altLang="en-US" sz="1200" dirty="0">
              <a:solidFill>
                <a:srgbClr val="C00000"/>
              </a:solidFill>
            </a:endParaRPr>
          </a:p>
        </p:txBody>
      </p:sp>
      <p:cxnSp>
        <p:nvCxnSpPr>
          <p:cNvPr id="27" name="直接箭头连接符 26"/>
          <p:cNvCxnSpPr/>
          <p:nvPr/>
        </p:nvCxnSpPr>
        <p:spPr>
          <a:xfrm>
            <a:off x="6559572" y="3100384"/>
            <a:ext cx="657234" cy="584207"/>
          </a:xfrm>
          <a:prstGeom prst="straightConnector1">
            <a:avLst/>
          </a:prstGeom>
          <a:ln w="19050">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28" name="直接箭头连接符 27"/>
          <p:cNvCxnSpPr/>
          <p:nvPr/>
        </p:nvCxnSpPr>
        <p:spPr>
          <a:xfrm>
            <a:off x="6523059" y="2187558"/>
            <a:ext cx="474669" cy="1588"/>
          </a:xfrm>
          <a:prstGeom prst="straightConnector1">
            <a:avLst/>
          </a:prstGeom>
          <a:ln w="19050">
            <a:solidFill>
              <a:srgbClr val="002060"/>
            </a:solidFill>
            <a:tailEnd type="arrow"/>
          </a:ln>
        </p:spPr>
        <p:style>
          <a:lnRef idx="1">
            <a:schemeClr val="accent1"/>
          </a:lnRef>
          <a:fillRef idx="0">
            <a:schemeClr val="accent1"/>
          </a:fillRef>
          <a:effectRef idx="0">
            <a:schemeClr val="accent1"/>
          </a:effectRef>
          <a:fontRef idx="minor">
            <a:schemeClr val="tx1"/>
          </a:fontRef>
        </p:style>
      </p:cxnSp>
      <p:pic>
        <p:nvPicPr>
          <p:cNvPr id="199682"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489941" y="4552115"/>
            <a:ext cx="2485423" cy="2081241"/>
          </a:xfrm>
          <a:prstGeom prst="rect">
            <a:avLst/>
          </a:prstGeom>
          <a:noFill/>
          <a:ln w="9525">
            <a:noFill/>
            <a:miter lim="800000"/>
            <a:headEnd/>
            <a:tailEnd/>
          </a:ln>
          <a:effectLst/>
        </p:spPr>
      </p:pic>
      <p:pic>
        <p:nvPicPr>
          <p:cNvPr id="199683"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25050" y="4588119"/>
            <a:ext cx="2584865" cy="2081241"/>
          </a:xfrm>
          <a:prstGeom prst="rect">
            <a:avLst/>
          </a:prstGeom>
          <a:noFill/>
          <a:ln w="9525">
            <a:noFill/>
            <a:miter lim="800000"/>
            <a:headEnd/>
            <a:tailEnd/>
          </a:ln>
          <a:effectLst/>
        </p:spPr>
      </p:pic>
      <p:cxnSp>
        <p:nvCxnSpPr>
          <p:cNvPr id="35" name="直接箭头连接符 34"/>
          <p:cNvCxnSpPr/>
          <p:nvPr/>
        </p:nvCxnSpPr>
        <p:spPr>
          <a:xfrm rot="5400000">
            <a:off x="4259252" y="4108494"/>
            <a:ext cx="584211" cy="73024"/>
          </a:xfrm>
          <a:prstGeom prst="straightConnector1">
            <a:avLst/>
          </a:prstGeom>
          <a:ln w="19050">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37" name="直接箭头连接符 36"/>
          <p:cNvCxnSpPr>
            <a:endCxn id="43" idx="3"/>
          </p:cNvCxnSpPr>
          <p:nvPr/>
        </p:nvCxnSpPr>
        <p:spPr>
          <a:xfrm flipH="1">
            <a:off x="3273402" y="3789040"/>
            <a:ext cx="599478" cy="625418"/>
          </a:xfrm>
          <a:prstGeom prst="straightConnector1">
            <a:avLst/>
          </a:prstGeom>
          <a:ln w="19050">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41" name="直接箭头连接符 40"/>
          <p:cNvCxnSpPr/>
          <p:nvPr/>
        </p:nvCxnSpPr>
        <p:spPr>
          <a:xfrm rot="10800000">
            <a:off x="3346428" y="2187559"/>
            <a:ext cx="438160" cy="36515"/>
          </a:xfrm>
          <a:prstGeom prst="straightConnector1">
            <a:avLst/>
          </a:prstGeom>
          <a:ln w="19050">
            <a:solidFill>
              <a:srgbClr val="002060"/>
            </a:solidFill>
            <a:tailEnd type="arrow"/>
          </a:ln>
        </p:spPr>
        <p:style>
          <a:lnRef idx="1">
            <a:schemeClr val="accent1"/>
          </a:lnRef>
          <a:fillRef idx="0">
            <a:schemeClr val="accent1"/>
          </a:fillRef>
          <a:effectRef idx="0">
            <a:schemeClr val="accent1"/>
          </a:effectRef>
          <a:fontRef idx="minor">
            <a:schemeClr val="tx1"/>
          </a:fontRef>
        </p:style>
      </p:cxnSp>
      <p:sp>
        <p:nvSpPr>
          <p:cNvPr id="45" name="矩形 44"/>
          <p:cNvSpPr/>
          <p:nvPr/>
        </p:nvSpPr>
        <p:spPr>
          <a:xfrm>
            <a:off x="4697409" y="4186985"/>
            <a:ext cx="1204929" cy="365125"/>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200" dirty="0" smtClean="0">
                <a:solidFill>
                  <a:srgbClr val="C00000"/>
                </a:solidFill>
              </a:rPr>
              <a:t>Researcher interests</a:t>
            </a:r>
            <a:endParaRPr lang="zh-CN" altLang="en-US" sz="1200" dirty="0">
              <a:solidFill>
                <a:srgbClr val="C00000"/>
              </a:solidFill>
            </a:endParaRPr>
          </a:p>
        </p:txBody>
      </p:sp>
      <p:pic>
        <p:nvPicPr>
          <p:cNvPr id="52" name="图片 51" descr="nips-topics.emf"/>
          <p:cNvPicPr>
            <a:picLocks noChangeAspect="1"/>
          </p:cNvPicPr>
          <p:nvPr/>
        </p:nvPicPr>
        <p:blipFill>
          <a:blip r:embed="rId4"/>
          <a:stretch>
            <a:fillRect/>
          </a:stretch>
        </p:blipFill>
        <p:spPr>
          <a:xfrm>
            <a:off x="7326345" y="3756470"/>
            <a:ext cx="2446371" cy="1239641"/>
          </a:xfrm>
          <a:prstGeom prst="rect">
            <a:avLst/>
          </a:prstGeom>
        </p:spPr>
      </p:pic>
      <p:sp>
        <p:nvSpPr>
          <p:cNvPr id="63" name="矩形 62"/>
          <p:cNvSpPr/>
          <p:nvPr/>
        </p:nvSpPr>
        <p:spPr>
          <a:xfrm>
            <a:off x="7545423" y="3502026"/>
            <a:ext cx="2081241" cy="292099"/>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200" dirty="0" smtClean="0">
                <a:solidFill>
                  <a:srgbClr val="C00000"/>
                </a:solidFill>
              </a:rPr>
              <a:t>Topic trend analysis</a:t>
            </a:r>
            <a:endParaRPr lang="zh-CN" altLang="en-US" sz="1200" dirty="0">
              <a:solidFill>
                <a:srgbClr val="C00000"/>
              </a:solidFill>
            </a:endParaRPr>
          </a:p>
        </p:txBody>
      </p:sp>
      <p:pic>
        <p:nvPicPr>
          <p:cNvPr id="199685" name="Picture 5"/>
          <p:cNvPicPr>
            <a:picLocks noChangeAspect="1" noChangeArrowheads="1"/>
          </p:cNvPicPr>
          <p:nvPr/>
        </p:nvPicPr>
        <p:blipFill>
          <a:blip r:embed="rId5"/>
          <a:srcRect/>
          <a:stretch>
            <a:fillRect/>
          </a:stretch>
        </p:blipFill>
        <p:spPr bwMode="auto">
          <a:xfrm>
            <a:off x="6219275" y="5154980"/>
            <a:ext cx="2586153" cy="1296350"/>
          </a:xfrm>
          <a:prstGeom prst="rect">
            <a:avLst/>
          </a:prstGeom>
          <a:noFill/>
          <a:ln w="9525">
            <a:noFill/>
            <a:miter lim="800000"/>
            <a:headEnd/>
            <a:tailEnd/>
          </a:ln>
          <a:effectLst/>
        </p:spPr>
      </p:pic>
      <p:cxnSp>
        <p:nvCxnSpPr>
          <p:cNvPr id="72" name="直接箭头连接符 71"/>
          <p:cNvCxnSpPr/>
          <p:nvPr/>
        </p:nvCxnSpPr>
        <p:spPr>
          <a:xfrm>
            <a:off x="6267468" y="3428999"/>
            <a:ext cx="845772" cy="1764197"/>
          </a:xfrm>
          <a:prstGeom prst="straightConnector1">
            <a:avLst/>
          </a:prstGeom>
          <a:ln w="19050">
            <a:solidFill>
              <a:srgbClr val="002060"/>
            </a:solidFill>
            <a:tailEnd type="arrow"/>
          </a:ln>
        </p:spPr>
        <p:style>
          <a:lnRef idx="1">
            <a:schemeClr val="accent1"/>
          </a:lnRef>
          <a:fillRef idx="0">
            <a:schemeClr val="accent1"/>
          </a:fillRef>
          <a:effectRef idx="0">
            <a:schemeClr val="accent1"/>
          </a:effectRef>
          <a:fontRef idx="minor">
            <a:schemeClr val="tx1"/>
          </a:fontRef>
        </p:style>
      </p:cxnSp>
      <p:sp>
        <p:nvSpPr>
          <p:cNvPr id="76" name="矩形 75"/>
          <p:cNvSpPr/>
          <p:nvPr/>
        </p:nvSpPr>
        <p:spPr>
          <a:xfrm>
            <a:off x="6803483" y="6449264"/>
            <a:ext cx="1935189" cy="292104"/>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200" dirty="0" smtClean="0">
                <a:solidFill>
                  <a:srgbClr val="C00000"/>
                </a:solidFill>
              </a:rPr>
              <a:t>Association search</a:t>
            </a:r>
            <a:endParaRPr lang="zh-CN" altLang="en-US" sz="1200" dirty="0">
              <a:solidFill>
                <a:srgbClr val="C00000"/>
              </a:solidFill>
            </a:endParaRPr>
          </a:p>
        </p:txBody>
      </p:sp>
      <p:pic>
        <p:nvPicPr>
          <p:cNvPr id="39" name="内容占位符 5" descr="ACT1.emf"/>
          <p:cNvPicPr>
            <a:picLocks noGrp="1" noChangeAspect="1"/>
          </p:cNvPicPr>
          <p:nvPr>
            <p:ph idx="1"/>
          </p:nvPr>
        </p:nvPicPr>
        <p:blipFill>
          <a:blip r:embed="rId6" cstate="print"/>
          <a:stretch>
            <a:fillRect/>
          </a:stretch>
        </p:blipFill>
        <p:spPr>
          <a:xfrm>
            <a:off x="3908884" y="999339"/>
            <a:ext cx="2412268" cy="2609681"/>
          </a:xfrm>
        </p:spPr>
      </p:pic>
      <p:pic>
        <p:nvPicPr>
          <p:cNvPr id="40" name="Picture 1"/>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44488" y="1230346"/>
            <a:ext cx="2808312" cy="2808312"/>
          </a:xfrm>
          <a:prstGeom prst="rect">
            <a:avLst/>
          </a:prstGeom>
          <a:noFill/>
          <a:ln w="9525">
            <a:solidFill>
              <a:schemeClr val="tx1"/>
            </a:solidFill>
            <a:miter lim="800000"/>
            <a:headEnd/>
            <a:tailEnd/>
          </a:ln>
        </p:spPr>
      </p:pic>
      <p:sp>
        <p:nvSpPr>
          <p:cNvPr id="64" name="矩形 63"/>
          <p:cNvSpPr/>
          <p:nvPr/>
        </p:nvSpPr>
        <p:spPr>
          <a:xfrm>
            <a:off x="717492" y="944724"/>
            <a:ext cx="2081241" cy="292099"/>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200" dirty="0" smtClean="0">
                <a:solidFill>
                  <a:srgbClr val="C00000"/>
                </a:solidFill>
              </a:rPr>
              <a:t>Expertise search</a:t>
            </a:r>
            <a:endParaRPr lang="zh-CN" altLang="en-US" sz="1200" dirty="0">
              <a:solidFill>
                <a:srgbClr val="C00000"/>
              </a:solidFill>
            </a:endParaRPr>
          </a:p>
        </p:txBody>
      </p:sp>
    </p:spTree>
    <p:extLst>
      <p:ext uri="{BB962C8B-B14F-4D97-AF65-F5344CB8AC3E}">
        <p14:creationId xmlns:p14="http://schemas.microsoft.com/office/powerpoint/2010/main" val="1015642629"/>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1"/>
                                        </p:tgtEl>
                                        <p:attrNameLst>
                                          <p:attrName>style.visibility</p:attrName>
                                        </p:attrNameLst>
                                      </p:cBhvr>
                                      <p:to>
                                        <p:strVal val="visible"/>
                                      </p:to>
                                    </p:set>
                                  </p:childTnLst>
                                </p:cTn>
                              </p:par>
                              <p:par>
                                <p:cTn id="9" presetID="3" presetClass="entr" presetSubtype="10" fill="hold" nodeType="withEffect">
                                  <p:stCondLst>
                                    <p:cond delay="0"/>
                                  </p:stCondLst>
                                  <p:childTnLst>
                                    <p:set>
                                      <p:cBhvr>
                                        <p:cTn id="10" dur="1" fill="hold">
                                          <p:stCondLst>
                                            <p:cond delay="0"/>
                                          </p:stCondLst>
                                        </p:cTn>
                                        <p:tgtEl>
                                          <p:spTgt spid="40"/>
                                        </p:tgtEl>
                                        <p:attrNameLst>
                                          <p:attrName>style.visibility</p:attrName>
                                        </p:attrNameLst>
                                      </p:cBhvr>
                                      <p:to>
                                        <p:strVal val="visible"/>
                                      </p:to>
                                    </p:set>
                                    <p:animEffect transition="in" filter="blinds(horizontal)">
                                      <p:cBhvr>
                                        <p:cTn id="11" dur="500"/>
                                        <p:tgtEl>
                                          <p:spTgt spid="40"/>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43"/>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199683"/>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37"/>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45"/>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199682"/>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35"/>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199685"/>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72"/>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76"/>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27"/>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63"/>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52"/>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28"/>
                                        </p:tgtEl>
                                        <p:attrNameLst>
                                          <p:attrName>style.visibility</p:attrName>
                                        </p:attrNameLst>
                                      </p:cBhvr>
                                      <p:to>
                                        <p:strVal val="visible"/>
                                      </p:to>
                                    </p:set>
                                  </p:childTnLst>
                                </p:cTn>
                              </p:par>
                              <p:par>
                                <p:cTn id="48" presetID="1" presetClass="entr" presetSubtype="0" fill="hold" nodeType="withEffect">
                                  <p:stCondLst>
                                    <p:cond delay="0"/>
                                  </p:stCondLst>
                                  <p:childTnLst>
                                    <p:set>
                                      <p:cBhvr>
                                        <p:cTn id="49" dur="1" fill="hold">
                                          <p:stCondLst>
                                            <p:cond delay="0"/>
                                          </p:stCondLst>
                                        </p:cTn>
                                        <p:tgtEl>
                                          <p:spTgt spid="22"/>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24" grpId="0" animBg="1"/>
      <p:bldP spid="45" grpId="0" animBg="1"/>
      <p:bldP spid="63" grpId="0" animBg="1"/>
      <p:bldP spid="76" grpId="0" animBg="1"/>
      <p:bldP spid="64" grpId="0" animBg="1"/>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标题 1"/>
          <p:cNvSpPr>
            <a:spLocks noGrp="1"/>
          </p:cNvSpPr>
          <p:nvPr>
            <p:ph type="title"/>
          </p:nvPr>
        </p:nvSpPr>
        <p:spPr/>
        <p:txBody>
          <a:bodyPr/>
          <a:lstStyle/>
          <a:p>
            <a:r>
              <a:rPr lang="en-US" altLang="zh-CN" dirty="0" smtClean="0"/>
              <a:t>Academic Search Results</a:t>
            </a:r>
            <a:endParaRPr lang="zh-CN" altLang="en-US" dirty="0" smtClean="0"/>
          </a:p>
        </p:txBody>
      </p:sp>
      <p:sp>
        <p:nvSpPr>
          <p:cNvPr id="39951" name="Rectangle 6"/>
          <p:cNvSpPr>
            <a:spLocks noChangeArrowheads="1"/>
          </p:cNvSpPr>
          <p:nvPr/>
        </p:nvSpPr>
        <p:spPr bwMode="auto">
          <a:xfrm>
            <a:off x="206376" y="1201707"/>
            <a:ext cx="3249591" cy="4673663"/>
          </a:xfrm>
          <a:prstGeom prst="rect">
            <a:avLst/>
          </a:prstGeom>
          <a:solidFill>
            <a:schemeClr val="accent1"/>
          </a:solidFill>
          <a:ln w="9525">
            <a:solidFill>
              <a:schemeClr val="tx1"/>
            </a:solidFill>
            <a:miter lim="800000"/>
            <a:headEnd/>
            <a:tailEnd/>
          </a:ln>
        </p:spPr>
        <p:txBody>
          <a:bodyPr lIns="72000" rIns="72000" anchor="t"/>
          <a:lstStyle/>
          <a:p>
            <a:r>
              <a:rPr lang="en-US" altLang="zh-CN" dirty="0" err="1" smtClean="0"/>
              <a:t>Arnetminer</a:t>
            </a:r>
            <a:r>
              <a:rPr lang="en-US" altLang="zh-CN" dirty="0" smtClean="0"/>
              <a:t> data:</a:t>
            </a:r>
          </a:p>
          <a:p>
            <a:r>
              <a:rPr lang="en-US" altLang="zh-CN" dirty="0" smtClean="0"/>
              <a:t>  14,134 researchers</a:t>
            </a:r>
          </a:p>
          <a:p>
            <a:r>
              <a:rPr lang="en-US" altLang="zh-CN" dirty="0" smtClean="0"/>
              <a:t>  10,716 papers</a:t>
            </a:r>
          </a:p>
          <a:p>
            <a:r>
              <a:rPr lang="en-US" altLang="zh-CN" dirty="0" smtClean="0"/>
              <a:t>  1,434 conferences</a:t>
            </a:r>
          </a:p>
          <a:p>
            <a:endParaRPr lang="en-US" altLang="zh-CN" dirty="0" smtClean="0"/>
          </a:p>
          <a:p>
            <a:r>
              <a:rPr lang="en-US" altLang="zh-CN" dirty="0" smtClean="0"/>
              <a:t>Evaluation measures:  </a:t>
            </a:r>
          </a:p>
          <a:p>
            <a:r>
              <a:rPr lang="en-US" altLang="zh-CN" dirty="0" smtClean="0"/>
              <a:t>  pooled relevance</a:t>
            </a:r>
          </a:p>
          <a:p>
            <a:r>
              <a:rPr lang="en-US" altLang="zh-CN" dirty="0" smtClean="0"/>
              <a:t>  + human </a:t>
            </a:r>
            <a:r>
              <a:rPr lang="en-US" altLang="zh-CN" dirty="0" err="1" smtClean="0"/>
              <a:t>judgement</a:t>
            </a:r>
            <a:endParaRPr lang="en-US" altLang="zh-CN" dirty="0" smtClean="0"/>
          </a:p>
          <a:p>
            <a:endParaRPr lang="en-US" altLang="zh-CN" dirty="0" smtClean="0"/>
          </a:p>
          <a:p>
            <a:r>
              <a:rPr lang="en-US" altLang="zh-CN" dirty="0" smtClean="0"/>
              <a:t>Baselines:</a:t>
            </a:r>
          </a:p>
          <a:p>
            <a:r>
              <a:rPr lang="en-US" altLang="zh-CN" dirty="0" smtClean="0"/>
              <a:t>  - BM25</a:t>
            </a:r>
          </a:p>
          <a:p>
            <a:r>
              <a:rPr lang="en-US" altLang="zh-CN" dirty="0" smtClean="0"/>
              <a:t>  - LM</a:t>
            </a:r>
          </a:p>
          <a:p>
            <a:r>
              <a:rPr lang="en-US" altLang="zh-CN" dirty="0" smtClean="0"/>
              <a:t>  - PLSI</a:t>
            </a:r>
          </a:p>
          <a:p>
            <a:r>
              <a:rPr lang="en-US" altLang="zh-CN" dirty="0" smtClean="0"/>
              <a:t>  - LDA</a:t>
            </a:r>
          </a:p>
          <a:p>
            <a:r>
              <a:rPr lang="en-US" altLang="zh-CN" dirty="0" smtClean="0"/>
              <a:t>  - AT</a:t>
            </a:r>
            <a:endParaRPr lang="en-US" altLang="zh-CN" dirty="0"/>
          </a:p>
        </p:txBody>
      </p:sp>
      <p:pic>
        <p:nvPicPr>
          <p:cNvPr id="179201" name="Picture 1"/>
          <p:cNvPicPr>
            <a:picLocks noChangeAspect="1" noChangeArrowheads="1"/>
          </p:cNvPicPr>
          <p:nvPr/>
        </p:nvPicPr>
        <p:blipFill>
          <a:blip r:embed="rId2"/>
          <a:srcRect/>
          <a:stretch>
            <a:fillRect/>
          </a:stretch>
        </p:blipFill>
        <p:spPr bwMode="auto">
          <a:xfrm>
            <a:off x="3821097" y="1165194"/>
            <a:ext cx="5331700" cy="5207025"/>
          </a:xfrm>
          <a:prstGeom prst="rect">
            <a:avLst/>
          </a:prstGeom>
          <a:noFill/>
          <a:ln w="9525">
            <a:noFill/>
            <a:miter lim="800000"/>
            <a:headEnd/>
            <a:tailEnd/>
          </a:ln>
          <a:effectLst/>
        </p:spPr>
      </p:pic>
    </p:spTree>
    <p:extLst>
      <p:ext uri="{BB962C8B-B14F-4D97-AF65-F5344CB8AC3E}">
        <p14:creationId xmlns:p14="http://schemas.microsoft.com/office/powerpoint/2010/main" val="146249245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Academic Search Results (cont.)</a:t>
            </a:r>
            <a:endParaRPr lang="zh-CN" altLang="en-US" dirty="0"/>
          </a:p>
        </p:txBody>
      </p:sp>
      <p:pic>
        <p:nvPicPr>
          <p:cNvPr id="200706" name="Picture 2"/>
          <p:cNvPicPr>
            <a:picLocks noChangeAspect="1" noChangeArrowheads="1"/>
          </p:cNvPicPr>
          <p:nvPr/>
        </p:nvPicPr>
        <p:blipFill>
          <a:blip r:embed="rId2"/>
          <a:srcRect/>
          <a:stretch>
            <a:fillRect/>
          </a:stretch>
        </p:blipFill>
        <p:spPr bwMode="auto">
          <a:xfrm>
            <a:off x="3967149" y="1420785"/>
            <a:ext cx="5181271" cy="4162482"/>
          </a:xfrm>
          <a:prstGeom prst="rect">
            <a:avLst/>
          </a:prstGeom>
          <a:noFill/>
          <a:ln w="9525">
            <a:noFill/>
            <a:miter lim="800000"/>
            <a:headEnd/>
            <a:tailEnd/>
          </a:ln>
          <a:effectLst/>
        </p:spPr>
      </p:pic>
      <p:sp>
        <p:nvSpPr>
          <p:cNvPr id="5" name="Rectangle 6"/>
          <p:cNvSpPr>
            <a:spLocks noChangeArrowheads="1"/>
          </p:cNvSpPr>
          <p:nvPr/>
        </p:nvSpPr>
        <p:spPr bwMode="auto">
          <a:xfrm>
            <a:off x="206376" y="1201707"/>
            <a:ext cx="3249591" cy="4673663"/>
          </a:xfrm>
          <a:prstGeom prst="rect">
            <a:avLst/>
          </a:prstGeom>
          <a:solidFill>
            <a:schemeClr val="accent1"/>
          </a:solidFill>
          <a:ln w="9525">
            <a:solidFill>
              <a:schemeClr val="tx1"/>
            </a:solidFill>
            <a:miter lim="800000"/>
            <a:headEnd/>
            <a:tailEnd/>
          </a:ln>
        </p:spPr>
        <p:txBody>
          <a:bodyPr lIns="72000" rIns="72000" anchor="t"/>
          <a:lstStyle/>
          <a:p>
            <a:r>
              <a:rPr lang="en-US" altLang="zh-CN" dirty="0" err="1" smtClean="0"/>
              <a:t>Arnetminer</a:t>
            </a:r>
            <a:r>
              <a:rPr lang="en-US" altLang="zh-CN" dirty="0" smtClean="0"/>
              <a:t> data:</a:t>
            </a:r>
          </a:p>
          <a:p>
            <a:r>
              <a:rPr lang="en-US" altLang="zh-CN" dirty="0" smtClean="0"/>
              <a:t>  448,365 researchers</a:t>
            </a:r>
          </a:p>
          <a:p>
            <a:r>
              <a:rPr lang="en-US" altLang="zh-CN" dirty="0" smtClean="0"/>
              <a:t>  981,599 papers</a:t>
            </a:r>
          </a:p>
          <a:p>
            <a:r>
              <a:rPr lang="en-US" altLang="zh-CN" dirty="0" smtClean="0"/>
              <a:t>  4,435 conferences</a:t>
            </a:r>
          </a:p>
          <a:p>
            <a:endParaRPr lang="en-US" altLang="zh-CN" dirty="0" smtClean="0"/>
          </a:p>
          <a:p>
            <a:r>
              <a:rPr lang="en-US" altLang="zh-CN" dirty="0" smtClean="0"/>
              <a:t>Evaluation measures:  </a:t>
            </a:r>
          </a:p>
          <a:p>
            <a:r>
              <a:rPr lang="en-US" altLang="zh-CN" dirty="0" smtClean="0"/>
              <a:t>  pooled relevance</a:t>
            </a:r>
          </a:p>
          <a:p>
            <a:endParaRPr lang="en-US" altLang="zh-CN" dirty="0" smtClean="0"/>
          </a:p>
          <a:p>
            <a:r>
              <a:rPr lang="en-US" altLang="zh-CN" dirty="0" smtClean="0"/>
              <a:t>Baselines:</a:t>
            </a:r>
          </a:p>
          <a:p>
            <a:r>
              <a:rPr lang="en-US" altLang="zh-CN" dirty="0" smtClean="0"/>
              <a:t>  - BM25</a:t>
            </a:r>
          </a:p>
          <a:p>
            <a:r>
              <a:rPr lang="en-US" altLang="zh-CN" dirty="0" smtClean="0"/>
              <a:t>  - Libra</a:t>
            </a:r>
          </a:p>
          <a:p>
            <a:r>
              <a:rPr lang="en-US" altLang="zh-CN" dirty="0" smtClean="0"/>
              <a:t>  - </a:t>
            </a:r>
            <a:r>
              <a:rPr lang="en-US" altLang="zh-CN" dirty="0" err="1" smtClean="0"/>
              <a:t>Rexa</a:t>
            </a:r>
            <a:endParaRPr lang="en-US" altLang="zh-CN" dirty="0"/>
          </a:p>
        </p:txBody>
      </p:sp>
    </p:spTree>
    <p:extLst>
      <p:ext uri="{BB962C8B-B14F-4D97-AF65-F5344CB8AC3E}">
        <p14:creationId xmlns:p14="http://schemas.microsoft.com/office/powerpoint/2010/main" val="217472415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p:txBody>
          <a:bodyPr/>
          <a:lstStyle/>
          <a:p>
            <a:r>
              <a:rPr lang="en-US" dirty="0">
                <a:latin typeface="Arial" charset="0"/>
                <a:ea typeface="宋体" charset="0"/>
              </a:rPr>
              <a:t>Knowledge </a:t>
            </a:r>
            <a:r>
              <a:rPr lang="en-US" dirty="0" smtClean="0">
                <a:latin typeface="Arial" charset="0"/>
                <a:ea typeface="宋体" charset="0"/>
              </a:rPr>
              <a:t>Search Outline</a:t>
            </a:r>
            <a:endParaRPr lang="en-US" dirty="0">
              <a:latin typeface="Arial" charset="0"/>
              <a:ea typeface="宋体" charset="0"/>
            </a:endParaRPr>
          </a:p>
        </p:txBody>
      </p:sp>
      <p:sp>
        <p:nvSpPr>
          <p:cNvPr id="40963" name="Content Placeholder 2"/>
          <p:cNvSpPr>
            <a:spLocks noGrp="1"/>
          </p:cNvSpPr>
          <p:nvPr>
            <p:ph idx="1"/>
          </p:nvPr>
        </p:nvSpPr>
        <p:spPr>
          <a:xfrm>
            <a:off x="936625" y="1530350"/>
            <a:ext cx="8553450" cy="4595813"/>
          </a:xfrm>
        </p:spPr>
        <p:txBody>
          <a:bodyPr/>
          <a:lstStyle/>
          <a:p>
            <a:pPr>
              <a:lnSpc>
                <a:spcPct val="150000"/>
              </a:lnSpc>
              <a:spcBef>
                <a:spcPts val="1800"/>
              </a:spcBef>
            </a:pPr>
            <a:r>
              <a:rPr lang="en-US" dirty="0" smtClean="0">
                <a:latin typeface="Arial" charset="0"/>
                <a:ea typeface="宋体" charset="0"/>
              </a:rPr>
              <a:t>Topic Modeling</a:t>
            </a:r>
            <a:endParaRPr lang="en-US" dirty="0">
              <a:latin typeface="Arial" charset="0"/>
              <a:ea typeface="宋体" charset="0"/>
            </a:endParaRPr>
          </a:p>
          <a:p>
            <a:pPr>
              <a:lnSpc>
                <a:spcPct val="150000"/>
              </a:lnSpc>
              <a:spcBef>
                <a:spcPts val="1800"/>
              </a:spcBef>
            </a:pPr>
            <a:r>
              <a:rPr lang="en-US" dirty="0" smtClean="0">
                <a:latin typeface="Arial" charset="0"/>
                <a:ea typeface="宋体" charset="0"/>
              </a:rPr>
              <a:t>Expertise Search</a:t>
            </a:r>
            <a:endParaRPr lang="en-US" dirty="0">
              <a:latin typeface="Arial" charset="0"/>
              <a:ea typeface="宋体" charset="0"/>
            </a:endParaRPr>
          </a:p>
          <a:p>
            <a:pPr>
              <a:lnSpc>
                <a:spcPct val="150000"/>
              </a:lnSpc>
              <a:spcBef>
                <a:spcPts val="1800"/>
              </a:spcBef>
            </a:pPr>
            <a:r>
              <a:rPr lang="en-US" dirty="0" smtClean="0">
                <a:solidFill>
                  <a:srgbClr val="FF0000"/>
                </a:solidFill>
                <a:latin typeface="Arial" charset="0"/>
                <a:ea typeface="宋体" charset="0"/>
              </a:rPr>
              <a:t>Cross-domain Search</a:t>
            </a:r>
          </a:p>
          <a:p>
            <a:pPr>
              <a:lnSpc>
                <a:spcPct val="150000"/>
              </a:lnSpc>
              <a:spcBef>
                <a:spcPts val="1800"/>
              </a:spcBef>
            </a:pPr>
            <a:r>
              <a:rPr lang="en-US" dirty="0" smtClean="0">
                <a:latin typeface="Arial" charset="0"/>
                <a:ea typeface="宋体" charset="0"/>
              </a:rPr>
              <a:t>Topic </a:t>
            </a:r>
            <a:r>
              <a:rPr lang="en-US" dirty="0">
                <a:latin typeface="Arial" charset="0"/>
                <a:ea typeface="宋体" charset="0"/>
              </a:rPr>
              <a:t>T</a:t>
            </a:r>
            <a:r>
              <a:rPr lang="en-US" dirty="0" smtClean="0">
                <a:latin typeface="Arial" charset="0"/>
                <a:ea typeface="宋体" charset="0"/>
              </a:rPr>
              <a:t>rend Analysis</a:t>
            </a:r>
            <a:endParaRPr lang="en-US" dirty="0">
              <a:latin typeface="Arial" charset="0"/>
              <a:ea typeface="宋体" charset="0"/>
            </a:endParaRPr>
          </a:p>
          <a:p>
            <a:pPr>
              <a:lnSpc>
                <a:spcPct val="150000"/>
              </a:lnSpc>
              <a:spcBef>
                <a:spcPts val="1800"/>
              </a:spcBef>
            </a:pPr>
            <a:endParaRPr lang="en-US" dirty="0">
              <a:latin typeface="Arial" charset="0"/>
              <a:ea typeface="宋体" charset="0"/>
            </a:endParaRPr>
          </a:p>
        </p:txBody>
      </p:sp>
    </p:spTree>
    <p:extLst>
      <p:ext uri="{BB962C8B-B14F-4D97-AF65-F5344CB8AC3E}">
        <p14:creationId xmlns:p14="http://schemas.microsoft.com/office/powerpoint/2010/main" val="210361482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Cross-domain Collaboration</a:t>
            </a:r>
            <a:r>
              <a:rPr lang="en-US" altLang="zh-CN" baseline="30000" dirty="0" smtClean="0"/>
              <a:t>[1]</a:t>
            </a:r>
            <a:endParaRPr lang="zh-CN" altLang="en-US" baseline="30000" dirty="0"/>
          </a:p>
        </p:txBody>
      </p:sp>
      <p:sp>
        <p:nvSpPr>
          <p:cNvPr id="3" name="内容占位符 2"/>
          <p:cNvSpPr>
            <a:spLocks noGrp="1"/>
          </p:cNvSpPr>
          <p:nvPr>
            <p:ph idx="1"/>
          </p:nvPr>
        </p:nvSpPr>
        <p:spPr>
          <a:xfrm>
            <a:off x="350845" y="1196975"/>
            <a:ext cx="9246671" cy="4929188"/>
          </a:xfrm>
        </p:spPr>
        <p:txBody>
          <a:bodyPr/>
          <a:lstStyle/>
          <a:p>
            <a:r>
              <a:rPr lang="en-US" altLang="zh-CN" smtClean="0"/>
              <a:t>Interdisciplinary collaborations have generated huge impact, for example,</a:t>
            </a:r>
          </a:p>
          <a:p>
            <a:pPr lvl="1"/>
            <a:r>
              <a:rPr lang="en-US" altLang="zh-CN" smtClean="0">
                <a:solidFill>
                  <a:srgbClr val="FF0000"/>
                </a:solidFill>
              </a:rPr>
              <a:t>51 (&gt;1/3) of the KDD 2012 papers </a:t>
            </a:r>
            <a:r>
              <a:rPr lang="en-US" altLang="zh-CN" smtClean="0"/>
              <a:t>are result of cross-domain collaborations between </a:t>
            </a:r>
            <a:r>
              <a:rPr lang="en-US" altLang="zh-CN" smtClean="0">
                <a:solidFill>
                  <a:srgbClr val="002060"/>
                </a:solidFill>
              </a:rPr>
              <a:t>graph theory</a:t>
            </a:r>
            <a:r>
              <a:rPr lang="en-US" altLang="zh-CN" smtClean="0"/>
              <a:t>, </a:t>
            </a:r>
            <a:r>
              <a:rPr lang="en-US" altLang="zh-CN" smtClean="0">
                <a:solidFill>
                  <a:srgbClr val="C00000"/>
                </a:solidFill>
              </a:rPr>
              <a:t>visualization</a:t>
            </a:r>
            <a:r>
              <a:rPr lang="en-US" altLang="zh-CN" smtClean="0"/>
              <a:t>, </a:t>
            </a:r>
            <a:r>
              <a:rPr lang="en-US" altLang="zh-CN" smtClean="0">
                <a:solidFill>
                  <a:srgbClr val="0000FF"/>
                </a:solidFill>
              </a:rPr>
              <a:t>economics</a:t>
            </a:r>
            <a:r>
              <a:rPr lang="en-US" altLang="zh-CN" smtClean="0"/>
              <a:t>, </a:t>
            </a:r>
            <a:r>
              <a:rPr lang="en-US" altLang="zh-CN" smtClean="0">
                <a:solidFill>
                  <a:srgbClr val="00B050"/>
                </a:solidFill>
              </a:rPr>
              <a:t>medical inf.</a:t>
            </a:r>
            <a:r>
              <a:rPr lang="en-US" altLang="zh-CN" smtClean="0"/>
              <a:t>,</a:t>
            </a:r>
            <a:r>
              <a:rPr lang="en-US" altLang="zh-CN" smtClean="0">
                <a:solidFill>
                  <a:srgbClr val="00B050"/>
                </a:solidFill>
              </a:rPr>
              <a:t> </a:t>
            </a:r>
            <a:r>
              <a:rPr lang="en-US" altLang="zh-CN" smtClean="0">
                <a:solidFill>
                  <a:srgbClr val="FF5050"/>
                </a:solidFill>
              </a:rPr>
              <a:t>DB</a:t>
            </a:r>
            <a:r>
              <a:rPr lang="en-US" altLang="zh-CN" smtClean="0"/>
              <a:t>, NLP, </a:t>
            </a:r>
            <a:r>
              <a:rPr lang="en-US" altLang="zh-CN" smtClean="0">
                <a:solidFill>
                  <a:srgbClr val="FFC000"/>
                </a:solidFill>
              </a:rPr>
              <a:t>IR</a:t>
            </a:r>
          </a:p>
          <a:p>
            <a:pPr lvl="1"/>
            <a:r>
              <a:rPr lang="en-US" altLang="zh-CN" smtClean="0"/>
              <a:t>Research field evolution</a:t>
            </a:r>
          </a:p>
          <a:p>
            <a:endParaRPr lang="zh-CN" altLang="en-US" sz="3600" smtClean="0">
              <a:cs typeface="+mn-cs"/>
            </a:endParaRPr>
          </a:p>
        </p:txBody>
      </p:sp>
      <p:sp>
        <p:nvSpPr>
          <p:cNvPr id="4" name="椭圆 3"/>
          <p:cNvSpPr/>
          <p:nvPr/>
        </p:nvSpPr>
        <p:spPr>
          <a:xfrm>
            <a:off x="1964668" y="4221088"/>
            <a:ext cx="2268252" cy="1044116"/>
          </a:xfrm>
          <a:prstGeom prst="ellipse">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altLang="zh-CN" sz="2800" smtClean="0">
                <a:solidFill>
                  <a:schemeClr val="tx1"/>
                </a:solidFill>
              </a:rPr>
              <a:t>Biology</a:t>
            </a:r>
            <a:endParaRPr lang="zh-CN" altLang="en-US" sz="2800">
              <a:solidFill>
                <a:schemeClr val="tx1"/>
              </a:solidFill>
            </a:endParaRPr>
          </a:p>
        </p:txBody>
      </p:sp>
      <p:sp>
        <p:nvSpPr>
          <p:cNvPr id="5" name="椭圆 4"/>
          <p:cNvSpPr/>
          <p:nvPr/>
        </p:nvSpPr>
        <p:spPr>
          <a:xfrm>
            <a:off x="1964668" y="5309828"/>
            <a:ext cx="2268252" cy="1044116"/>
          </a:xfrm>
          <a:prstGeom prst="ellipse">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altLang="zh-CN" sz="2800" smtClean="0">
                <a:solidFill>
                  <a:srgbClr val="0000CC"/>
                </a:solidFill>
              </a:rPr>
              <a:t>Computer </a:t>
            </a:r>
            <a:br>
              <a:rPr lang="en-US" altLang="zh-CN" sz="2800" smtClean="0">
                <a:solidFill>
                  <a:srgbClr val="0000CC"/>
                </a:solidFill>
              </a:rPr>
            </a:br>
            <a:r>
              <a:rPr lang="en-US" altLang="zh-CN" sz="2800" smtClean="0">
                <a:solidFill>
                  <a:srgbClr val="0000CC"/>
                </a:solidFill>
              </a:rPr>
              <a:t>Science</a:t>
            </a:r>
            <a:endParaRPr lang="zh-CN" altLang="en-US" sz="2800">
              <a:solidFill>
                <a:srgbClr val="0000CC"/>
              </a:solidFill>
            </a:endParaRPr>
          </a:p>
        </p:txBody>
      </p:sp>
      <p:sp>
        <p:nvSpPr>
          <p:cNvPr id="6" name="椭圆 5"/>
          <p:cNvSpPr/>
          <p:nvPr/>
        </p:nvSpPr>
        <p:spPr>
          <a:xfrm>
            <a:off x="6213140" y="4725144"/>
            <a:ext cx="2268252" cy="1188132"/>
          </a:xfrm>
          <a:prstGeom prst="ellipse">
            <a:avLst/>
          </a:prstGeom>
          <a:solidFill>
            <a:srgbClr val="FFCC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altLang="zh-CN" sz="3200" smtClean="0">
                <a:solidFill>
                  <a:srgbClr val="FF0000"/>
                </a:solidFill>
              </a:rPr>
              <a:t>bioinformatics</a:t>
            </a:r>
            <a:endParaRPr lang="zh-CN" altLang="en-US" sz="3200">
              <a:solidFill>
                <a:srgbClr val="FF0000"/>
              </a:solidFill>
            </a:endParaRPr>
          </a:p>
        </p:txBody>
      </p:sp>
      <p:sp>
        <p:nvSpPr>
          <p:cNvPr id="8" name="右箭头 7"/>
          <p:cNvSpPr/>
          <p:nvPr/>
        </p:nvSpPr>
        <p:spPr>
          <a:xfrm rot="781585">
            <a:off x="4584075" y="4739173"/>
            <a:ext cx="1224136" cy="429602"/>
          </a:xfrm>
          <a:prstGeom prst="rightArrow">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右箭头 8"/>
          <p:cNvSpPr/>
          <p:nvPr/>
        </p:nvSpPr>
        <p:spPr>
          <a:xfrm rot="20793462">
            <a:off x="4587669" y="5419281"/>
            <a:ext cx="1224136" cy="429602"/>
          </a:xfrm>
          <a:prstGeom prst="rightArrow">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2"/>
          <p:cNvSpPr>
            <a:spLocks noChangeArrowheads="1"/>
          </p:cNvSpPr>
          <p:nvPr/>
        </p:nvSpPr>
        <p:spPr bwMode="auto">
          <a:xfrm>
            <a:off x="0" y="6453335"/>
            <a:ext cx="9906000" cy="404665"/>
          </a:xfrm>
          <a:prstGeom prst="rect">
            <a:avLst/>
          </a:prstGeom>
          <a:solidFill>
            <a:schemeClr val="bg1"/>
          </a:solidFill>
          <a:ln w="9525">
            <a:noFill/>
            <a:miter lim="800000"/>
            <a:headEnd/>
            <a:tailEnd/>
          </a:ln>
        </p:spPr>
        <p:txBody>
          <a:bodyPr wrap="square">
            <a:noAutofit/>
          </a:bodyPr>
          <a:lstStyle/>
          <a:p>
            <a:r>
              <a:rPr lang="en-US" altLang="zh-CN" sz="1200" dirty="0"/>
              <a:t>[1] </a:t>
            </a:r>
            <a:r>
              <a:rPr lang="en-US" altLang="zh-CN" sz="1200" dirty="0" smtClean="0"/>
              <a:t>J. </a:t>
            </a:r>
            <a:r>
              <a:rPr lang="en-US" altLang="zh-CN" sz="1200" dirty="0"/>
              <a:t>Tang, </a:t>
            </a:r>
            <a:r>
              <a:rPr lang="en-US" altLang="zh-CN" sz="1200" dirty="0" smtClean="0"/>
              <a:t>S. </a:t>
            </a:r>
            <a:r>
              <a:rPr lang="en-US" altLang="zh-CN" sz="1200" dirty="0"/>
              <a:t>Wu, </a:t>
            </a:r>
            <a:r>
              <a:rPr lang="en-US" altLang="zh-CN" sz="1200" dirty="0" smtClean="0"/>
              <a:t>J. </a:t>
            </a:r>
            <a:r>
              <a:rPr lang="en-US" altLang="zh-CN" sz="1200" dirty="0"/>
              <a:t>Sun, and </a:t>
            </a:r>
            <a:r>
              <a:rPr lang="en-US" altLang="zh-CN" sz="1200" dirty="0" smtClean="0"/>
              <a:t>H. </a:t>
            </a:r>
            <a:r>
              <a:rPr lang="en-US" altLang="zh-CN" sz="1200" dirty="0"/>
              <a:t>Su. Cross-domain Collaboration Recommendation. </a:t>
            </a:r>
            <a:r>
              <a:rPr lang="en-US" altLang="zh-CN" sz="1200" dirty="0" smtClean="0"/>
              <a:t>SIGKDD’12. </a:t>
            </a:r>
            <a:r>
              <a:rPr lang="en-US" altLang="zh-CN" sz="1200" dirty="0"/>
              <a:t>pp. 1285-</a:t>
            </a:r>
            <a:r>
              <a:rPr lang="en-US" altLang="zh-CN" sz="1200" dirty="0" smtClean="0"/>
              <a:t>1293.</a:t>
            </a:r>
            <a:endParaRPr lang="zh-CN" altLang="en-US" sz="1200" dirty="0"/>
          </a:p>
        </p:txBody>
      </p:sp>
    </p:spTree>
    <p:extLst>
      <p:ext uri="{BB962C8B-B14F-4D97-AF65-F5344CB8AC3E}">
        <p14:creationId xmlns:p14="http://schemas.microsoft.com/office/powerpoint/2010/main" val="24864967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p:cNvSpPr>
            <a:spLocks noGrp="1"/>
          </p:cNvSpPr>
          <p:nvPr>
            <p:ph type="title"/>
          </p:nvPr>
        </p:nvSpPr>
        <p:spPr/>
        <p:txBody>
          <a:bodyPr/>
          <a:lstStyle/>
          <a:p>
            <a:r>
              <a:rPr lang="en-US" altLang="zh-CN" smtClean="0"/>
              <a:t>Cross-domain Collaboration (cont.)</a:t>
            </a:r>
            <a:endParaRPr lang="zh-CN" altLang="en-US"/>
          </a:p>
        </p:txBody>
      </p:sp>
      <p:sp>
        <p:nvSpPr>
          <p:cNvPr id="8" name="内容占位符 7"/>
          <p:cNvSpPr>
            <a:spLocks noGrp="1"/>
          </p:cNvSpPr>
          <p:nvPr>
            <p:ph idx="1"/>
          </p:nvPr>
        </p:nvSpPr>
        <p:spPr/>
        <p:txBody>
          <a:bodyPr/>
          <a:lstStyle/>
          <a:p>
            <a:r>
              <a:rPr lang="en-US" altLang="zh-CN" smtClean="0"/>
              <a:t>Increasing trend of cross-domain collaborations</a:t>
            </a:r>
          </a:p>
          <a:p>
            <a:endParaRPr lang="en-US" altLang="zh-CN" smtClean="0"/>
          </a:p>
          <a:p>
            <a:endParaRPr lang="en-US" altLang="zh-CN" smtClean="0"/>
          </a:p>
          <a:p>
            <a:endParaRPr lang="en-US" altLang="zh-CN" smtClean="0"/>
          </a:p>
          <a:p>
            <a:endParaRPr lang="en-US" altLang="zh-CN" smtClean="0"/>
          </a:p>
          <a:p>
            <a:endParaRPr lang="en-US" altLang="zh-CN" smtClean="0"/>
          </a:p>
          <a:p>
            <a:pPr>
              <a:buNone/>
            </a:pPr>
            <a:r>
              <a:rPr lang="en-US" altLang="zh-CN" sz="2000" b="1" smtClean="0"/>
              <a:t>Data Mining(DM)</a:t>
            </a:r>
            <a:r>
              <a:rPr lang="en-US" altLang="zh-CN" sz="2000" smtClean="0"/>
              <a:t>, </a:t>
            </a:r>
            <a:r>
              <a:rPr lang="en-US" altLang="zh-CN" sz="2000" b="1" smtClean="0"/>
              <a:t>Medical Informatics(MI), Theory(TH), Visualization(VIS)</a:t>
            </a:r>
            <a:endParaRPr lang="en-US" altLang="zh-CN" sz="2000" smtClean="0"/>
          </a:p>
          <a:p>
            <a:endParaRPr lang="zh-CN" altLang="en-US"/>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0409" y="1925350"/>
            <a:ext cx="9926409" cy="2475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6901020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mtClean="0"/>
              <a:t>Challenges</a:t>
            </a:r>
            <a:endParaRPr lang="zh-CN" altLang="en-US" dirty="0"/>
          </a:p>
        </p:txBody>
      </p:sp>
      <p:sp>
        <p:nvSpPr>
          <p:cNvPr id="3" name="Oval 2"/>
          <p:cNvSpPr/>
          <p:nvPr/>
        </p:nvSpPr>
        <p:spPr bwMode="auto">
          <a:xfrm>
            <a:off x="660400" y="1828800"/>
            <a:ext cx="3384550" cy="4343400"/>
          </a:xfrm>
          <a:prstGeom prst="ellipse">
            <a:avLst/>
          </a:prstGeom>
          <a:noFill/>
          <a:ln w="38100" cap="flat" cmpd="sng" algn="ctr">
            <a:solidFill>
              <a:schemeClr val="tx2"/>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742950" marR="0" indent="-285750" algn="l" defTabSz="914400" rtl="0" eaLnBrk="1" fontAlgn="base" latinLnBrk="0" hangingPunct="1">
              <a:lnSpc>
                <a:spcPct val="100000"/>
              </a:lnSpc>
              <a:spcBef>
                <a:spcPct val="20000"/>
              </a:spcBef>
              <a:spcAft>
                <a:spcPct val="0"/>
              </a:spcAft>
              <a:buClrTx/>
              <a:buSzTx/>
              <a:buFontTx/>
              <a:buChar char="–"/>
              <a:tabLst/>
            </a:pPr>
            <a:endParaRPr kumimoji="0" lang="en-US" sz="2800" b="0" i="0" u="none" strike="noStrike" cap="none" normalizeH="0" baseline="0" smtClean="0">
              <a:ln>
                <a:noFill/>
              </a:ln>
              <a:solidFill>
                <a:srgbClr val="003399"/>
              </a:solidFill>
              <a:effectLst/>
              <a:latin typeface="Verdana" pitchFamily="34" charset="0"/>
              <a:ea typeface="黑体" pitchFamily="2" charset="-122"/>
            </a:endParaRPr>
          </a:p>
        </p:txBody>
      </p:sp>
      <p:sp>
        <p:nvSpPr>
          <p:cNvPr id="48" name="Oval 47"/>
          <p:cNvSpPr/>
          <p:nvPr/>
        </p:nvSpPr>
        <p:spPr bwMode="auto">
          <a:xfrm>
            <a:off x="5952911" y="1828800"/>
            <a:ext cx="3181463" cy="4343400"/>
          </a:xfrm>
          <a:prstGeom prst="ellipse">
            <a:avLst/>
          </a:prstGeom>
          <a:noFill/>
          <a:ln w="38100" cap="flat" cmpd="sng" algn="ctr">
            <a:solidFill>
              <a:schemeClr val="tx2"/>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742950" marR="0" indent="-285750" algn="l" defTabSz="914400" rtl="0" eaLnBrk="1" fontAlgn="base" latinLnBrk="0" hangingPunct="1">
              <a:lnSpc>
                <a:spcPct val="100000"/>
              </a:lnSpc>
              <a:spcBef>
                <a:spcPct val="20000"/>
              </a:spcBef>
              <a:spcAft>
                <a:spcPct val="0"/>
              </a:spcAft>
              <a:buClrTx/>
              <a:buSzTx/>
              <a:buFontTx/>
              <a:buChar char="–"/>
              <a:tabLst/>
            </a:pPr>
            <a:endParaRPr kumimoji="0" lang="en-US" sz="2800" b="0" i="0" u="none" strike="noStrike" cap="none" normalizeH="0" baseline="0" smtClean="0">
              <a:ln>
                <a:noFill/>
              </a:ln>
              <a:solidFill>
                <a:srgbClr val="003399"/>
              </a:solidFill>
              <a:effectLst/>
              <a:latin typeface="Verdana" pitchFamily="34" charset="0"/>
              <a:ea typeface="黑体" pitchFamily="2" charset="-122"/>
            </a:endParaRPr>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413007" y="3507760"/>
            <a:ext cx="727471" cy="856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852139" y="2575813"/>
            <a:ext cx="680178" cy="834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 name="Straight Connector 5"/>
          <p:cNvCxnSpPr>
            <a:stCxn id="1026" idx="3"/>
            <a:endCxn id="1027" idx="1"/>
          </p:cNvCxnSpPr>
          <p:nvPr/>
        </p:nvCxnSpPr>
        <p:spPr bwMode="auto">
          <a:xfrm flipV="1">
            <a:off x="7140479" y="2993254"/>
            <a:ext cx="711660" cy="942673"/>
          </a:xfrm>
          <a:prstGeom prst="line">
            <a:avLst/>
          </a:prstGeom>
          <a:noFill/>
          <a:ln w="38100" cap="flat" cmpd="sng" algn="ctr">
            <a:solidFill>
              <a:schemeClr val="tx2"/>
            </a:solidFill>
            <a:prstDash val="solid"/>
            <a:round/>
            <a:headEnd type="none" w="med" len="med"/>
            <a:tailEnd type="none" w="lg" len="lg"/>
          </a:ln>
          <a:effectLst/>
        </p:spPr>
      </p:cxnSp>
      <p:pic>
        <p:nvPicPr>
          <p:cNvPr id="1028" name="Picture 4"/>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8168565" y="4238167"/>
            <a:ext cx="660400" cy="8445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7" name="Straight Connector 56"/>
          <p:cNvCxnSpPr>
            <a:stCxn id="1026" idx="3"/>
            <a:endCxn id="1028" idx="1"/>
          </p:cNvCxnSpPr>
          <p:nvPr/>
        </p:nvCxnSpPr>
        <p:spPr bwMode="auto">
          <a:xfrm>
            <a:off x="7140479" y="3935927"/>
            <a:ext cx="1028087" cy="724533"/>
          </a:xfrm>
          <a:prstGeom prst="line">
            <a:avLst/>
          </a:prstGeom>
          <a:noFill/>
          <a:ln w="19050" cap="flat" cmpd="sng" algn="ctr">
            <a:solidFill>
              <a:schemeClr val="tx2"/>
            </a:solidFill>
            <a:prstDash val="solid"/>
            <a:round/>
            <a:headEnd type="none" w="med" len="med"/>
            <a:tailEnd type="none" w="lg" len="lg"/>
          </a:ln>
          <a:effectLst/>
        </p:spPr>
      </p:cxnSp>
      <p:pic>
        <p:nvPicPr>
          <p:cNvPr id="1029" name="Picture 5"/>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159016" y="5110572"/>
            <a:ext cx="769254" cy="814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8" name="Straight Connector 67"/>
          <p:cNvCxnSpPr>
            <a:stCxn id="1029" idx="3"/>
            <a:endCxn id="1028" idx="2"/>
          </p:cNvCxnSpPr>
          <p:nvPr/>
        </p:nvCxnSpPr>
        <p:spPr bwMode="auto">
          <a:xfrm flipV="1">
            <a:off x="7928271" y="5082751"/>
            <a:ext cx="570495" cy="435014"/>
          </a:xfrm>
          <a:prstGeom prst="line">
            <a:avLst/>
          </a:prstGeom>
          <a:noFill/>
          <a:ln w="38100" cap="flat" cmpd="sng" algn="ctr">
            <a:solidFill>
              <a:schemeClr val="tx2"/>
            </a:solidFill>
            <a:prstDash val="solid"/>
            <a:round/>
            <a:headEnd type="none" w="med" len="med"/>
            <a:tailEnd type="none" w="lg" len="lg"/>
          </a:ln>
          <a:effectLst/>
        </p:spPr>
      </p:cxnSp>
      <p:cxnSp>
        <p:nvCxnSpPr>
          <p:cNvPr id="69" name="Straight Connector 68"/>
          <p:cNvCxnSpPr>
            <a:stCxn id="1033" idx="2"/>
            <a:endCxn id="1026" idx="0"/>
          </p:cNvCxnSpPr>
          <p:nvPr/>
        </p:nvCxnSpPr>
        <p:spPr bwMode="auto">
          <a:xfrm flipH="1">
            <a:off x="6776744" y="2726762"/>
            <a:ext cx="676759" cy="780998"/>
          </a:xfrm>
          <a:prstGeom prst="line">
            <a:avLst/>
          </a:prstGeom>
          <a:noFill/>
          <a:ln w="38100" cap="flat" cmpd="sng" algn="ctr">
            <a:solidFill>
              <a:schemeClr val="tx2"/>
            </a:solidFill>
            <a:prstDash val="solid"/>
            <a:round/>
            <a:headEnd type="none" w="med" len="med"/>
            <a:tailEnd type="none" w="lg" len="lg"/>
          </a:ln>
          <a:effectLst/>
        </p:spPr>
      </p:cxnSp>
      <p:pic>
        <p:nvPicPr>
          <p:cNvPr id="1031" name="Picture 7"/>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3027634" y="3507411"/>
            <a:ext cx="602137" cy="628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2718463" y="2349801"/>
            <a:ext cx="618339" cy="576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7125882" y="2155262"/>
            <a:ext cx="655240" cy="57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4" name="Picture 10"/>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1116011" y="4025807"/>
            <a:ext cx="679040"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6" name="Picture 12"/>
          <p:cNvPicPr>
            <a:picLocks noChangeAspect="1" noChangeArrowheads="1"/>
          </p:cNvPicPr>
          <p:nvPr/>
        </p:nvPicPr>
        <p:blipFill>
          <a:blip r:embed="rId12" cstate="print">
            <a:extLst>
              <a:ext uri="{28A0092B-C50C-407E-A947-70E740481C1C}">
                <a14:useLocalDpi xmlns:a14="http://schemas.microsoft.com/office/drawing/2010/main"/>
              </a:ext>
            </a:extLst>
          </a:blip>
          <a:srcRect/>
          <a:stretch>
            <a:fillRect/>
          </a:stretch>
        </p:blipFill>
        <p:spPr bwMode="auto">
          <a:xfrm>
            <a:off x="1412670" y="2455185"/>
            <a:ext cx="706833" cy="7208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87" name="Straight Connector 86"/>
          <p:cNvCxnSpPr>
            <a:stCxn id="1031" idx="2"/>
            <a:endCxn id="1037" idx="0"/>
          </p:cNvCxnSpPr>
          <p:nvPr/>
        </p:nvCxnSpPr>
        <p:spPr bwMode="auto">
          <a:xfrm flipH="1">
            <a:off x="2313717" y="4136061"/>
            <a:ext cx="1014986" cy="828874"/>
          </a:xfrm>
          <a:prstGeom prst="line">
            <a:avLst/>
          </a:prstGeom>
          <a:noFill/>
          <a:ln w="28575" cap="flat" cmpd="sng" algn="ctr">
            <a:solidFill>
              <a:schemeClr val="tx2"/>
            </a:solidFill>
            <a:prstDash val="solid"/>
            <a:round/>
            <a:headEnd type="none" w="med" len="med"/>
            <a:tailEnd type="none" w="lg" len="lg"/>
          </a:ln>
          <a:effectLst/>
        </p:spPr>
      </p:cxnSp>
      <p:cxnSp>
        <p:nvCxnSpPr>
          <p:cNvPr id="90" name="Straight Connector 89"/>
          <p:cNvCxnSpPr>
            <a:stCxn id="1034" idx="3"/>
            <a:endCxn id="1031" idx="1"/>
          </p:cNvCxnSpPr>
          <p:nvPr/>
        </p:nvCxnSpPr>
        <p:spPr bwMode="auto">
          <a:xfrm flipV="1">
            <a:off x="1795051" y="3821736"/>
            <a:ext cx="1232582" cy="527921"/>
          </a:xfrm>
          <a:prstGeom prst="line">
            <a:avLst/>
          </a:prstGeom>
          <a:noFill/>
          <a:ln w="38100" cap="flat" cmpd="sng" algn="ctr">
            <a:solidFill>
              <a:schemeClr val="tx2"/>
            </a:solidFill>
            <a:prstDash val="solid"/>
            <a:round/>
            <a:headEnd type="none" w="med" len="med"/>
            <a:tailEnd type="none" w="lg" len="lg"/>
          </a:ln>
          <a:effectLst/>
        </p:spPr>
      </p:cxnSp>
      <p:cxnSp>
        <p:nvCxnSpPr>
          <p:cNvPr id="93" name="Straight Connector 92"/>
          <p:cNvCxnSpPr>
            <a:stCxn id="1031" idx="0"/>
            <a:endCxn id="1032" idx="2"/>
          </p:cNvCxnSpPr>
          <p:nvPr/>
        </p:nvCxnSpPr>
        <p:spPr bwMode="auto">
          <a:xfrm flipH="1" flipV="1">
            <a:off x="3027633" y="2926063"/>
            <a:ext cx="301069" cy="581348"/>
          </a:xfrm>
          <a:prstGeom prst="line">
            <a:avLst/>
          </a:prstGeom>
          <a:noFill/>
          <a:ln w="38100" cap="flat" cmpd="sng" algn="ctr">
            <a:solidFill>
              <a:schemeClr val="tx2"/>
            </a:solidFill>
            <a:prstDash val="solid"/>
            <a:round/>
            <a:headEnd type="none" w="med" len="med"/>
            <a:tailEnd type="none" w="lg" len="lg"/>
          </a:ln>
          <a:effectLst/>
        </p:spPr>
      </p:cxnSp>
      <p:cxnSp>
        <p:nvCxnSpPr>
          <p:cNvPr id="96" name="Straight Connector 95"/>
          <p:cNvCxnSpPr>
            <a:stCxn id="1034" idx="0"/>
            <a:endCxn id="1036" idx="2"/>
          </p:cNvCxnSpPr>
          <p:nvPr/>
        </p:nvCxnSpPr>
        <p:spPr bwMode="auto">
          <a:xfrm flipV="1">
            <a:off x="1455531" y="3175999"/>
            <a:ext cx="310556" cy="849808"/>
          </a:xfrm>
          <a:prstGeom prst="line">
            <a:avLst/>
          </a:prstGeom>
          <a:noFill/>
          <a:ln w="19050" cap="flat" cmpd="sng" algn="ctr">
            <a:solidFill>
              <a:schemeClr val="tx2"/>
            </a:solidFill>
            <a:prstDash val="solid"/>
            <a:round/>
            <a:headEnd type="none" w="med" len="med"/>
            <a:tailEnd type="none" w="lg" len="lg"/>
          </a:ln>
          <a:effectLst/>
        </p:spPr>
      </p:cxnSp>
      <p:cxnSp>
        <p:nvCxnSpPr>
          <p:cNvPr id="99" name="Straight Connector 98"/>
          <p:cNvCxnSpPr>
            <a:stCxn id="1036" idx="3"/>
            <a:endCxn id="1032" idx="1"/>
          </p:cNvCxnSpPr>
          <p:nvPr/>
        </p:nvCxnSpPr>
        <p:spPr bwMode="auto">
          <a:xfrm flipV="1">
            <a:off x="2119503" y="2637932"/>
            <a:ext cx="598961" cy="177660"/>
          </a:xfrm>
          <a:prstGeom prst="line">
            <a:avLst/>
          </a:prstGeom>
          <a:noFill/>
          <a:ln w="57150" cap="flat" cmpd="sng" algn="ctr">
            <a:solidFill>
              <a:schemeClr val="tx2"/>
            </a:solidFill>
            <a:prstDash val="solid"/>
            <a:round/>
            <a:headEnd type="none" w="med" len="med"/>
            <a:tailEnd type="none" w="lg" len="lg"/>
          </a:ln>
          <a:effectLst/>
        </p:spPr>
      </p:cxnSp>
      <p:cxnSp>
        <p:nvCxnSpPr>
          <p:cNvPr id="128" name="Straight Connector 127"/>
          <p:cNvCxnSpPr>
            <a:stCxn id="1031" idx="3"/>
            <a:endCxn id="1033" idx="1"/>
          </p:cNvCxnSpPr>
          <p:nvPr/>
        </p:nvCxnSpPr>
        <p:spPr bwMode="auto">
          <a:xfrm flipV="1">
            <a:off x="3629770" y="2441012"/>
            <a:ext cx="3496112" cy="1380724"/>
          </a:xfrm>
          <a:prstGeom prst="line">
            <a:avLst/>
          </a:prstGeom>
          <a:noFill/>
          <a:ln w="38100" cap="flat" cmpd="sng" algn="ctr">
            <a:solidFill>
              <a:srgbClr val="0000CC"/>
            </a:solidFill>
            <a:prstDash val="solid"/>
            <a:round/>
            <a:headEnd type="none" w="med" len="med"/>
            <a:tailEnd type="none" w="lg" len="lg"/>
          </a:ln>
          <a:effectLst/>
        </p:spPr>
      </p:cxnSp>
      <p:cxnSp>
        <p:nvCxnSpPr>
          <p:cNvPr id="131" name="Straight Connector 130"/>
          <p:cNvCxnSpPr>
            <a:stCxn id="1031" idx="3"/>
            <a:endCxn id="1026" idx="1"/>
          </p:cNvCxnSpPr>
          <p:nvPr/>
        </p:nvCxnSpPr>
        <p:spPr bwMode="auto">
          <a:xfrm>
            <a:off x="3629770" y="3821736"/>
            <a:ext cx="2783237" cy="114190"/>
          </a:xfrm>
          <a:prstGeom prst="line">
            <a:avLst/>
          </a:prstGeom>
          <a:noFill/>
          <a:ln w="38100" cap="flat" cmpd="sng" algn="ctr">
            <a:solidFill>
              <a:srgbClr val="0000CC"/>
            </a:solidFill>
            <a:prstDash val="solid"/>
            <a:round/>
            <a:headEnd type="none" w="med" len="med"/>
            <a:tailEnd type="none" w="lg" len="lg"/>
          </a:ln>
          <a:effectLst/>
        </p:spPr>
      </p:cxnSp>
      <p:pic>
        <p:nvPicPr>
          <p:cNvPr id="1037" name="Picture 13"/>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1964668" y="4964935"/>
            <a:ext cx="698098" cy="768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72" name="Straight Connector 171"/>
          <p:cNvCxnSpPr>
            <a:stCxn id="1032" idx="3"/>
            <a:endCxn id="1026" idx="1"/>
          </p:cNvCxnSpPr>
          <p:nvPr/>
        </p:nvCxnSpPr>
        <p:spPr bwMode="auto">
          <a:xfrm>
            <a:off x="3336802" y="2637932"/>
            <a:ext cx="3076205" cy="1297994"/>
          </a:xfrm>
          <a:prstGeom prst="line">
            <a:avLst/>
          </a:prstGeom>
          <a:noFill/>
          <a:ln w="38100" cap="flat" cmpd="sng" algn="ctr">
            <a:solidFill>
              <a:srgbClr val="C00000"/>
            </a:solidFill>
            <a:prstDash val="sysDash"/>
            <a:round/>
            <a:headEnd type="none" w="med" len="med"/>
            <a:tailEnd type="none" w="lg" len="lg"/>
          </a:ln>
          <a:effectLst/>
        </p:spPr>
      </p:cxnSp>
      <p:cxnSp>
        <p:nvCxnSpPr>
          <p:cNvPr id="175" name="Straight Connector 174"/>
          <p:cNvCxnSpPr>
            <a:stCxn id="1032" idx="3"/>
            <a:endCxn id="1027" idx="1"/>
          </p:cNvCxnSpPr>
          <p:nvPr/>
        </p:nvCxnSpPr>
        <p:spPr bwMode="auto">
          <a:xfrm>
            <a:off x="3336802" y="2637933"/>
            <a:ext cx="4515337" cy="355321"/>
          </a:xfrm>
          <a:prstGeom prst="line">
            <a:avLst/>
          </a:prstGeom>
          <a:noFill/>
          <a:ln w="38100" cap="flat" cmpd="sng" algn="ctr">
            <a:solidFill>
              <a:srgbClr val="C00000"/>
            </a:solidFill>
            <a:prstDash val="sysDash"/>
            <a:round/>
            <a:headEnd type="none" w="med" len="med"/>
            <a:tailEnd type="none" w="lg" len="lg"/>
          </a:ln>
          <a:effectLst/>
        </p:spPr>
      </p:cxnSp>
      <p:sp>
        <p:nvSpPr>
          <p:cNvPr id="1024" name="TextBox 1023"/>
          <p:cNvSpPr txBox="1"/>
          <p:nvPr/>
        </p:nvSpPr>
        <p:spPr>
          <a:xfrm>
            <a:off x="5239858" y="2460277"/>
            <a:ext cx="341760" cy="400110"/>
          </a:xfrm>
          <a:prstGeom prst="rect">
            <a:avLst/>
          </a:prstGeom>
          <a:noFill/>
        </p:spPr>
        <p:txBody>
          <a:bodyPr wrap="none" rtlCol="0">
            <a:spAutoFit/>
          </a:bodyPr>
          <a:lstStyle/>
          <a:p>
            <a:r>
              <a:rPr lang="en-US" b="1" dirty="0" smtClean="0">
                <a:solidFill>
                  <a:srgbClr val="FF0000"/>
                </a:solidFill>
              </a:rPr>
              <a:t>?</a:t>
            </a:r>
            <a:endParaRPr lang="en-US" b="1" dirty="0">
              <a:solidFill>
                <a:srgbClr val="FF0000"/>
              </a:solidFill>
            </a:endParaRPr>
          </a:p>
        </p:txBody>
      </p:sp>
      <p:sp>
        <p:nvSpPr>
          <p:cNvPr id="182" name="TextBox 181"/>
          <p:cNvSpPr txBox="1"/>
          <p:nvPr/>
        </p:nvSpPr>
        <p:spPr>
          <a:xfrm>
            <a:off x="4520293" y="2917597"/>
            <a:ext cx="341760" cy="400110"/>
          </a:xfrm>
          <a:prstGeom prst="rect">
            <a:avLst/>
          </a:prstGeom>
          <a:noFill/>
        </p:spPr>
        <p:txBody>
          <a:bodyPr wrap="none" rtlCol="0">
            <a:spAutoFit/>
          </a:bodyPr>
          <a:lstStyle/>
          <a:p>
            <a:r>
              <a:rPr lang="en-US" b="1" dirty="0" smtClean="0">
                <a:solidFill>
                  <a:srgbClr val="FF0000"/>
                </a:solidFill>
              </a:rPr>
              <a:t>?</a:t>
            </a:r>
            <a:endParaRPr lang="en-US" b="1" dirty="0">
              <a:solidFill>
                <a:srgbClr val="FF0000"/>
              </a:solidFill>
            </a:endParaRPr>
          </a:p>
        </p:txBody>
      </p:sp>
      <p:sp>
        <p:nvSpPr>
          <p:cNvPr id="183" name="TextBox 182"/>
          <p:cNvSpPr txBox="1"/>
          <p:nvPr/>
        </p:nvSpPr>
        <p:spPr>
          <a:xfrm>
            <a:off x="1412670" y="1367554"/>
            <a:ext cx="1553630" cy="400110"/>
          </a:xfrm>
          <a:prstGeom prst="rect">
            <a:avLst/>
          </a:prstGeom>
          <a:noFill/>
        </p:spPr>
        <p:txBody>
          <a:bodyPr wrap="none" rtlCol="0">
            <a:spAutoFit/>
          </a:bodyPr>
          <a:lstStyle/>
          <a:p>
            <a:r>
              <a:rPr lang="en-US" sz="2000" dirty="0">
                <a:solidFill>
                  <a:srgbClr val="003399"/>
                </a:solidFill>
                <a:effectLst>
                  <a:outerShdw blurRad="38100" dist="38100" dir="2700000" algn="tl">
                    <a:srgbClr val="C0C0C0"/>
                  </a:outerShdw>
                </a:effectLst>
              </a:rPr>
              <a:t>Data</a:t>
            </a:r>
            <a:r>
              <a:rPr lang="en-US" b="1" dirty="0" smtClean="0">
                <a:solidFill>
                  <a:srgbClr val="002060"/>
                </a:solidFill>
              </a:rPr>
              <a:t> </a:t>
            </a:r>
            <a:r>
              <a:rPr lang="en-US" sz="2000" dirty="0">
                <a:solidFill>
                  <a:srgbClr val="003399"/>
                </a:solidFill>
                <a:effectLst>
                  <a:outerShdw blurRad="38100" dist="38100" dir="2700000" algn="tl">
                    <a:srgbClr val="C0C0C0"/>
                  </a:outerShdw>
                </a:effectLst>
              </a:rPr>
              <a:t>Mining</a:t>
            </a:r>
          </a:p>
        </p:txBody>
      </p:sp>
      <p:sp>
        <p:nvSpPr>
          <p:cNvPr id="184" name="TextBox 183"/>
          <p:cNvSpPr txBox="1"/>
          <p:nvPr/>
        </p:nvSpPr>
        <p:spPr>
          <a:xfrm>
            <a:off x="6871572" y="1367554"/>
            <a:ext cx="982961" cy="400110"/>
          </a:xfrm>
          <a:prstGeom prst="rect">
            <a:avLst/>
          </a:prstGeom>
          <a:noFill/>
        </p:spPr>
        <p:txBody>
          <a:bodyPr wrap="none" rtlCol="0">
            <a:spAutoFit/>
          </a:bodyPr>
          <a:lstStyle/>
          <a:p>
            <a:r>
              <a:rPr lang="en-US" sz="2000" dirty="0" smtClean="0">
                <a:solidFill>
                  <a:srgbClr val="003399"/>
                </a:solidFill>
                <a:effectLst>
                  <a:outerShdw blurRad="38100" dist="38100" dir="2700000" algn="tl">
                    <a:srgbClr val="C0C0C0"/>
                  </a:outerShdw>
                </a:effectLst>
              </a:rPr>
              <a:t>Theory</a:t>
            </a:r>
            <a:endParaRPr lang="en-US" sz="2000" dirty="0">
              <a:solidFill>
                <a:srgbClr val="003399"/>
              </a:solidFill>
              <a:effectLst>
                <a:outerShdw blurRad="38100" dist="38100" dir="2700000" algn="tl">
                  <a:srgbClr val="C0C0C0"/>
                </a:outerShdw>
              </a:effectLst>
            </a:endParaRPr>
          </a:p>
        </p:txBody>
      </p:sp>
      <p:sp>
        <p:nvSpPr>
          <p:cNvPr id="34" name="爆炸形 1 33"/>
          <p:cNvSpPr/>
          <p:nvPr/>
        </p:nvSpPr>
        <p:spPr>
          <a:xfrm>
            <a:off x="3008784" y="980728"/>
            <a:ext cx="3924436" cy="1620180"/>
          </a:xfrm>
          <a:prstGeom prst="irregularSeal1">
            <a:avLst/>
          </a:prstGeom>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mtClean="0">
                <a:solidFill>
                  <a:srgbClr val="0000CC"/>
                </a:solidFill>
              </a:rPr>
              <a:t>Sparse Connection: &lt;1%</a:t>
            </a:r>
            <a:endParaRPr lang="zh-CN" altLang="en-US">
              <a:solidFill>
                <a:srgbClr val="0000CC"/>
              </a:solidFill>
            </a:endParaRPr>
          </a:p>
        </p:txBody>
      </p:sp>
      <p:sp>
        <p:nvSpPr>
          <p:cNvPr id="35" name="椭圆 34"/>
          <p:cNvSpPr/>
          <p:nvPr/>
        </p:nvSpPr>
        <p:spPr>
          <a:xfrm>
            <a:off x="3944888" y="1376772"/>
            <a:ext cx="360040" cy="360040"/>
          </a:xfrm>
          <a:prstGeom prst="ellipse">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mtClean="0">
                <a:solidFill>
                  <a:srgbClr val="FF0000"/>
                </a:solidFill>
              </a:rPr>
              <a:t>1</a:t>
            </a:r>
            <a:endParaRPr lang="zh-CN" altLang="en-US">
              <a:solidFill>
                <a:srgbClr val="FF0000"/>
              </a:solidFill>
            </a:endParaRPr>
          </a:p>
        </p:txBody>
      </p:sp>
      <p:sp>
        <p:nvSpPr>
          <p:cNvPr id="36" name="爆炸形 1 35"/>
          <p:cNvSpPr/>
          <p:nvPr/>
        </p:nvSpPr>
        <p:spPr>
          <a:xfrm>
            <a:off x="3440832" y="3609020"/>
            <a:ext cx="3636404" cy="1620180"/>
          </a:xfrm>
          <a:prstGeom prst="irregularSeal1">
            <a:avLst/>
          </a:prstGeom>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mtClean="0">
                <a:solidFill>
                  <a:srgbClr val="0000CC"/>
                </a:solidFill>
              </a:rPr>
              <a:t>Complementary expertise</a:t>
            </a:r>
            <a:endParaRPr lang="zh-CN" altLang="en-US">
              <a:solidFill>
                <a:srgbClr val="0000CC"/>
              </a:solidFill>
            </a:endParaRPr>
          </a:p>
        </p:txBody>
      </p:sp>
      <p:sp>
        <p:nvSpPr>
          <p:cNvPr id="37" name="椭圆 36"/>
          <p:cNvSpPr/>
          <p:nvPr/>
        </p:nvSpPr>
        <p:spPr>
          <a:xfrm>
            <a:off x="3908884" y="4041068"/>
            <a:ext cx="360040" cy="360040"/>
          </a:xfrm>
          <a:prstGeom prst="ellipse">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mtClean="0">
                <a:solidFill>
                  <a:srgbClr val="FF0000"/>
                </a:solidFill>
              </a:rPr>
              <a:t>2</a:t>
            </a:r>
            <a:endParaRPr lang="zh-CN" altLang="en-US">
              <a:solidFill>
                <a:srgbClr val="FF0000"/>
              </a:solidFill>
            </a:endParaRPr>
          </a:p>
        </p:txBody>
      </p:sp>
      <p:sp>
        <p:nvSpPr>
          <p:cNvPr id="38" name="爆炸形 1 37"/>
          <p:cNvSpPr/>
          <p:nvPr/>
        </p:nvSpPr>
        <p:spPr>
          <a:xfrm>
            <a:off x="3332820" y="5049180"/>
            <a:ext cx="3384376" cy="1620180"/>
          </a:xfrm>
          <a:prstGeom prst="irregularSeal1">
            <a:avLst/>
          </a:prstGeom>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mtClean="0">
                <a:solidFill>
                  <a:srgbClr val="0000CC"/>
                </a:solidFill>
              </a:rPr>
              <a:t>Topic skewness: 9%</a:t>
            </a:r>
            <a:endParaRPr lang="zh-CN" altLang="en-US">
              <a:solidFill>
                <a:srgbClr val="0000CC"/>
              </a:solidFill>
            </a:endParaRPr>
          </a:p>
        </p:txBody>
      </p:sp>
      <p:sp>
        <p:nvSpPr>
          <p:cNvPr id="39" name="椭圆 38"/>
          <p:cNvSpPr/>
          <p:nvPr/>
        </p:nvSpPr>
        <p:spPr>
          <a:xfrm>
            <a:off x="4052900" y="5481228"/>
            <a:ext cx="360040" cy="360040"/>
          </a:xfrm>
          <a:prstGeom prst="ellipse">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mtClean="0">
                <a:solidFill>
                  <a:srgbClr val="FF0000"/>
                </a:solidFill>
              </a:rPr>
              <a:t>3</a:t>
            </a:r>
            <a:endParaRPr lang="zh-CN" altLang="en-US">
              <a:solidFill>
                <a:srgbClr val="FF0000"/>
              </a:solidFill>
            </a:endParaRPr>
          </a:p>
        </p:txBody>
      </p:sp>
      <p:sp>
        <p:nvSpPr>
          <p:cNvPr id="40" name="矩形 39"/>
          <p:cNvSpPr/>
          <p:nvPr/>
        </p:nvSpPr>
        <p:spPr>
          <a:xfrm>
            <a:off x="1820652" y="1988840"/>
            <a:ext cx="972108" cy="4680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smtClean="0">
                <a:solidFill>
                  <a:schemeClr val="tx1"/>
                </a:solidFill>
              </a:rPr>
              <a:t>Large graph</a:t>
            </a:r>
            <a:endParaRPr lang="zh-CN" altLang="en-US" sz="1600">
              <a:solidFill>
                <a:schemeClr val="tx1"/>
              </a:solidFill>
            </a:endParaRPr>
          </a:p>
        </p:txBody>
      </p:sp>
      <p:sp>
        <p:nvSpPr>
          <p:cNvPr id="41" name="矩形 40"/>
          <p:cNvSpPr/>
          <p:nvPr/>
        </p:nvSpPr>
        <p:spPr>
          <a:xfrm>
            <a:off x="740532" y="3537012"/>
            <a:ext cx="1620180" cy="4680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smtClean="0">
                <a:solidFill>
                  <a:schemeClr val="tx1"/>
                </a:solidFill>
              </a:rPr>
              <a:t>heterogeneous network</a:t>
            </a:r>
            <a:endParaRPr lang="zh-CN" altLang="en-US" sz="1600">
              <a:solidFill>
                <a:schemeClr val="tx1"/>
              </a:solidFill>
            </a:endParaRPr>
          </a:p>
        </p:txBody>
      </p:sp>
      <p:sp>
        <p:nvSpPr>
          <p:cNvPr id="42" name="矩形 41"/>
          <p:cNvSpPr/>
          <p:nvPr/>
        </p:nvSpPr>
        <p:spPr>
          <a:xfrm>
            <a:off x="2432720" y="4473116"/>
            <a:ext cx="1476164" cy="4680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smtClean="0">
                <a:solidFill>
                  <a:schemeClr val="tx1"/>
                </a:solidFill>
              </a:rPr>
              <a:t>Sociall network</a:t>
            </a:r>
            <a:endParaRPr lang="zh-CN" altLang="en-US" sz="1600">
              <a:solidFill>
                <a:schemeClr val="tx1"/>
              </a:solidFill>
            </a:endParaRPr>
          </a:p>
        </p:txBody>
      </p:sp>
      <p:sp>
        <p:nvSpPr>
          <p:cNvPr id="43" name="矩形 42"/>
          <p:cNvSpPr/>
          <p:nvPr/>
        </p:nvSpPr>
        <p:spPr>
          <a:xfrm>
            <a:off x="7005228" y="3897052"/>
            <a:ext cx="1476164" cy="4680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smtClean="0">
                <a:solidFill>
                  <a:schemeClr val="tx1"/>
                </a:solidFill>
              </a:rPr>
              <a:t>Graph theory</a:t>
            </a:r>
            <a:endParaRPr lang="zh-CN" altLang="en-US" sz="1600">
              <a:solidFill>
                <a:schemeClr val="tx1"/>
              </a:solidFill>
            </a:endParaRPr>
          </a:p>
        </p:txBody>
      </p:sp>
      <p:sp>
        <p:nvSpPr>
          <p:cNvPr id="44" name="矩形 43"/>
          <p:cNvSpPr/>
          <p:nvPr/>
        </p:nvSpPr>
        <p:spPr>
          <a:xfrm>
            <a:off x="6717196" y="4653136"/>
            <a:ext cx="1476164" cy="4680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smtClean="0">
                <a:solidFill>
                  <a:schemeClr val="tx1"/>
                </a:solidFill>
              </a:rPr>
              <a:t>Complexity theory</a:t>
            </a:r>
            <a:endParaRPr lang="zh-CN" altLang="en-US" sz="1600">
              <a:solidFill>
                <a:schemeClr val="tx1"/>
              </a:solidFill>
            </a:endParaRPr>
          </a:p>
        </p:txBody>
      </p:sp>
      <p:sp>
        <p:nvSpPr>
          <p:cNvPr id="45" name="矩形 44"/>
          <p:cNvSpPr/>
          <p:nvPr/>
        </p:nvSpPr>
        <p:spPr>
          <a:xfrm>
            <a:off x="7221252" y="3392996"/>
            <a:ext cx="1476164" cy="4680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smtClean="0">
                <a:solidFill>
                  <a:schemeClr val="tx1"/>
                </a:solidFill>
              </a:rPr>
              <a:t>Automata theory</a:t>
            </a:r>
            <a:endParaRPr lang="zh-CN" altLang="en-US" sz="1600">
              <a:solidFill>
                <a:schemeClr val="tx1"/>
              </a:solidFill>
            </a:endParaRPr>
          </a:p>
        </p:txBody>
      </p:sp>
      <p:sp>
        <p:nvSpPr>
          <p:cNvPr id="46" name="椭圆 45"/>
          <p:cNvSpPr/>
          <p:nvPr/>
        </p:nvSpPr>
        <p:spPr>
          <a:xfrm>
            <a:off x="2612740" y="2204864"/>
            <a:ext cx="828092" cy="828092"/>
          </a:xfrm>
          <a:prstGeom prst="ellipse">
            <a:avLst/>
          </a:prstGeom>
          <a:solidFill>
            <a:srgbClr val="00B0F0">
              <a:alpha val="22000"/>
            </a:srgb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ustDataLst>
      <p:tags r:id="rId1"/>
    </p:custDataLst>
    <p:extLst>
      <p:ext uri="{BB962C8B-B14F-4D97-AF65-F5344CB8AC3E}">
        <p14:creationId xmlns:p14="http://schemas.microsoft.com/office/powerpoint/2010/main" val="426129798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72"/>
                                        </p:tgtEl>
                                        <p:attrNameLst>
                                          <p:attrName>style.visibility</p:attrName>
                                        </p:attrNameLst>
                                      </p:cBhvr>
                                      <p:to>
                                        <p:strVal val="visible"/>
                                      </p:to>
                                    </p:set>
                                    <p:animEffect transition="in" filter="wipe(left)">
                                      <p:cBhvr>
                                        <p:cTn id="7" dur="2000"/>
                                        <p:tgtEl>
                                          <p:spTgt spid="172"/>
                                        </p:tgtEl>
                                      </p:cBhvr>
                                    </p:animEffect>
                                  </p:childTnLst>
                                </p:cTn>
                              </p:par>
                              <p:par>
                                <p:cTn id="8" presetID="22" presetClass="entr" presetSubtype="8" fill="hold" nodeType="withEffect">
                                  <p:stCondLst>
                                    <p:cond delay="0"/>
                                  </p:stCondLst>
                                  <p:childTnLst>
                                    <p:set>
                                      <p:cBhvr>
                                        <p:cTn id="9" dur="1" fill="hold">
                                          <p:stCondLst>
                                            <p:cond delay="0"/>
                                          </p:stCondLst>
                                        </p:cTn>
                                        <p:tgtEl>
                                          <p:spTgt spid="175"/>
                                        </p:tgtEl>
                                        <p:attrNameLst>
                                          <p:attrName>style.visibility</p:attrName>
                                        </p:attrNameLst>
                                      </p:cBhvr>
                                      <p:to>
                                        <p:strVal val="visible"/>
                                      </p:to>
                                    </p:set>
                                    <p:animEffect transition="in" filter="wipe(left)">
                                      <p:cBhvr>
                                        <p:cTn id="10" dur="500"/>
                                        <p:tgtEl>
                                          <p:spTgt spid="175"/>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024"/>
                                        </p:tgtEl>
                                        <p:attrNameLst>
                                          <p:attrName>style.visibility</p:attrName>
                                        </p:attrNameLst>
                                      </p:cBhvr>
                                      <p:to>
                                        <p:strVal val="visible"/>
                                      </p:to>
                                    </p:set>
                                    <p:animEffect transition="in" filter="wipe(left)">
                                      <p:cBhvr>
                                        <p:cTn id="13" dur="500"/>
                                        <p:tgtEl>
                                          <p:spTgt spid="1024"/>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82"/>
                                        </p:tgtEl>
                                        <p:attrNameLst>
                                          <p:attrName>style.visibility</p:attrName>
                                        </p:attrNameLst>
                                      </p:cBhvr>
                                      <p:to>
                                        <p:strVal val="visible"/>
                                      </p:to>
                                    </p:set>
                                    <p:animEffect transition="in" filter="wipe(left)">
                                      <p:cBhvr>
                                        <p:cTn id="16" dur="500"/>
                                        <p:tgtEl>
                                          <p:spTgt spid="182"/>
                                        </p:tgtEl>
                                      </p:cBhvr>
                                    </p:animEffect>
                                  </p:childTnLst>
                                </p:cTn>
                              </p:par>
                              <p:par>
                                <p:cTn id="17" presetID="26" presetClass="emph" presetSubtype="0" fill="hold" grpId="1" nodeType="withEffect">
                                  <p:stCondLst>
                                    <p:cond delay="0"/>
                                  </p:stCondLst>
                                  <p:childTnLst>
                                    <p:animEffect transition="out" filter="fade">
                                      <p:cBhvr>
                                        <p:cTn id="18" dur="1000" tmFilter="0, 0; .2, .5; .8, .5; 1, 0"/>
                                        <p:tgtEl>
                                          <p:spTgt spid="1024"/>
                                        </p:tgtEl>
                                      </p:cBhvr>
                                    </p:animEffect>
                                    <p:animScale>
                                      <p:cBhvr>
                                        <p:cTn id="19" dur="500" autoRev="1" fill="hold"/>
                                        <p:tgtEl>
                                          <p:spTgt spid="1024"/>
                                        </p:tgtEl>
                                      </p:cBhvr>
                                      <p:by x="105000" y="105000"/>
                                    </p:animScale>
                                  </p:childTnLst>
                                </p:cTn>
                              </p:par>
                              <p:par>
                                <p:cTn id="20" presetID="26" presetClass="emph" presetSubtype="0" fill="hold" grpId="1" nodeType="withEffect">
                                  <p:stCondLst>
                                    <p:cond delay="0"/>
                                  </p:stCondLst>
                                  <p:childTnLst>
                                    <p:animEffect transition="out" filter="fade">
                                      <p:cBhvr>
                                        <p:cTn id="21" dur="1000" tmFilter="0, 0; .2, .5; .8, .5; 1, 0"/>
                                        <p:tgtEl>
                                          <p:spTgt spid="182"/>
                                        </p:tgtEl>
                                      </p:cBhvr>
                                    </p:animEffect>
                                    <p:animScale>
                                      <p:cBhvr>
                                        <p:cTn id="22" dur="500" autoRev="1" fill="hold"/>
                                        <p:tgtEl>
                                          <p:spTgt spid="182"/>
                                        </p:tgtEl>
                                      </p:cBhvr>
                                      <p:by x="105000" y="105000"/>
                                    </p:animScale>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blinds(horizontal)">
                                      <p:cBhvr>
                                        <p:cTn id="27" dur="500"/>
                                        <p:tgtEl>
                                          <p:spTgt spid="34"/>
                                        </p:tgtEl>
                                      </p:cBhvr>
                                    </p:animEffect>
                                  </p:childTnLst>
                                </p:cTn>
                              </p:par>
                              <p:par>
                                <p:cTn id="28" presetID="3" presetClass="entr" presetSubtype="10" fill="hold" grpId="0" nodeType="withEffect">
                                  <p:stCondLst>
                                    <p:cond delay="0"/>
                                  </p:stCondLst>
                                  <p:childTnLst>
                                    <p:set>
                                      <p:cBhvr>
                                        <p:cTn id="29" dur="1" fill="hold">
                                          <p:stCondLst>
                                            <p:cond delay="0"/>
                                          </p:stCondLst>
                                        </p:cTn>
                                        <p:tgtEl>
                                          <p:spTgt spid="35"/>
                                        </p:tgtEl>
                                        <p:attrNameLst>
                                          <p:attrName>style.visibility</p:attrName>
                                        </p:attrNameLst>
                                      </p:cBhvr>
                                      <p:to>
                                        <p:strVal val="visible"/>
                                      </p:to>
                                    </p:set>
                                    <p:animEffect transition="in" filter="blinds(horizontal)">
                                      <p:cBhvr>
                                        <p:cTn id="30" dur="500"/>
                                        <p:tgtEl>
                                          <p:spTgt spid="35"/>
                                        </p:tgtEl>
                                      </p:cBhvr>
                                    </p:animEffect>
                                  </p:childTnLst>
                                </p:cTn>
                              </p:par>
                              <p:par>
                                <p:cTn id="31" presetID="3" presetClass="entr" presetSubtype="10" fill="hold" grpId="0" nodeType="withEffect">
                                  <p:stCondLst>
                                    <p:cond delay="0"/>
                                  </p:stCondLst>
                                  <p:childTnLst>
                                    <p:set>
                                      <p:cBhvr>
                                        <p:cTn id="32" dur="1" fill="hold">
                                          <p:stCondLst>
                                            <p:cond delay="0"/>
                                          </p:stCondLst>
                                        </p:cTn>
                                        <p:tgtEl>
                                          <p:spTgt spid="37"/>
                                        </p:tgtEl>
                                        <p:attrNameLst>
                                          <p:attrName>style.visibility</p:attrName>
                                        </p:attrNameLst>
                                      </p:cBhvr>
                                      <p:to>
                                        <p:strVal val="visible"/>
                                      </p:to>
                                    </p:set>
                                    <p:animEffect transition="in" filter="blinds(horizontal)">
                                      <p:cBhvr>
                                        <p:cTn id="33" dur="500"/>
                                        <p:tgtEl>
                                          <p:spTgt spid="37"/>
                                        </p:tgtEl>
                                      </p:cBhvr>
                                    </p:animEffect>
                                  </p:childTnLst>
                                </p:cTn>
                              </p:par>
                              <p:par>
                                <p:cTn id="34" presetID="3" presetClass="entr" presetSubtype="10" fill="hold" grpId="0" nodeType="withEffect">
                                  <p:stCondLst>
                                    <p:cond delay="0"/>
                                  </p:stCondLst>
                                  <p:childTnLst>
                                    <p:set>
                                      <p:cBhvr>
                                        <p:cTn id="35" dur="1" fill="hold">
                                          <p:stCondLst>
                                            <p:cond delay="0"/>
                                          </p:stCondLst>
                                        </p:cTn>
                                        <p:tgtEl>
                                          <p:spTgt spid="36"/>
                                        </p:tgtEl>
                                        <p:attrNameLst>
                                          <p:attrName>style.visibility</p:attrName>
                                        </p:attrNameLst>
                                      </p:cBhvr>
                                      <p:to>
                                        <p:strVal val="visible"/>
                                      </p:to>
                                    </p:set>
                                    <p:animEffect transition="in" filter="blinds(horizontal)">
                                      <p:cBhvr>
                                        <p:cTn id="36" dur="500"/>
                                        <p:tgtEl>
                                          <p:spTgt spid="36"/>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39"/>
                                        </p:tgtEl>
                                        <p:attrNameLst>
                                          <p:attrName>style.visibility</p:attrName>
                                        </p:attrNameLst>
                                      </p:cBhvr>
                                      <p:to>
                                        <p:strVal val="visible"/>
                                      </p:to>
                                    </p:set>
                                    <p:animEffect transition="in" filter="blinds(horizontal)">
                                      <p:cBhvr>
                                        <p:cTn id="39" dur="500"/>
                                        <p:tgtEl>
                                          <p:spTgt spid="39"/>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38"/>
                                        </p:tgtEl>
                                        <p:attrNameLst>
                                          <p:attrName>style.visibility</p:attrName>
                                        </p:attrNameLst>
                                      </p:cBhvr>
                                      <p:to>
                                        <p:strVal val="visible"/>
                                      </p:to>
                                    </p:set>
                                    <p:animEffect transition="in" filter="blinds(horizontal)">
                                      <p:cBhvr>
                                        <p:cTn id="42"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 grpId="0"/>
      <p:bldP spid="1024" grpId="1"/>
      <p:bldP spid="182" grpId="0"/>
      <p:bldP spid="182" grpId="1"/>
      <p:bldP spid="34" grpId="0" animBg="1"/>
      <p:bldP spid="35" grpId="0" animBg="1"/>
      <p:bldP spid="36" grpId="0" animBg="1"/>
      <p:bldP spid="37" grpId="0" animBg="1"/>
      <p:bldP spid="38" grpId="0" animBg="1"/>
      <p:bldP spid="3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err="1" smtClean="0"/>
              <a:t>ConceptNet</a:t>
            </a:r>
            <a:endParaRPr lang="zh-CN" altLang="en-US" dirty="0"/>
          </a:p>
        </p:txBody>
      </p:sp>
      <p:pic>
        <p:nvPicPr>
          <p:cNvPr id="4" name="Content Placeholder 3"/>
          <p:cNvPicPr>
            <a:picLocks noGrp="1" noChangeAspect="1"/>
          </p:cNvPicPr>
          <p:nvPr>
            <p:ph idx="1"/>
          </p:nvPr>
        </p:nvPicPr>
        <p:blipFill>
          <a:blip r:embed="rId2"/>
          <a:stretch>
            <a:fillRect/>
          </a:stretch>
        </p:blipFill>
        <p:spPr>
          <a:xfrm>
            <a:off x="4880992" y="3428808"/>
            <a:ext cx="5040560" cy="3456575"/>
          </a:xfrm>
          <a:prstGeom prst="rect">
            <a:avLst/>
          </a:prstGeom>
        </p:spPr>
      </p:pic>
      <p:sp>
        <p:nvSpPr>
          <p:cNvPr id="7" name="AutoShape 2" descr="http://griffsgraphs.files.wordpress.com/2012/07/cropped-header.png"/>
          <p:cNvSpPr txBox="1">
            <a:spLocks noChangeAspect="1" noChangeArrowheads="1"/>
          </p:cNvSpPr>
          <p:nvPr/>
        </p:nvSpPr>
        <p:spPr bwMode="auto">
          <a:xfrm>
            <a:off x="271464" y="981075"/>
            <a:ext cx="9139237" cy="169184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r>
              <a:rPr lang="en-US" altLang="zh-CN" kern="0" dirty="0" err="1" smtClean="0"/>
              <a:t>ConceptNet</a:t>
            </a:r>
            <a:endParaRPr lang="en-US" altLang="zh-CN" kern="0" dirty="0" smtClean="0"/>
          </a:p>
          <a:p>
            <a:pPr lvl="1"/>
            <a:r>
              <a:rPr lang="en-US" altLang="zh-CN" kern="0" dirty="0" smtClean="0"/>
              <a:t>A project initiated by MIT;</a:t>
            </a:r>
          </a:p>
          <a:p>
            <a:pPr lvl="1"/>
            <a:r>
              <a:rPr lang="en-US" altLang="zh-CN" kern="0" dirty="0" smtClean="0"/>
              <a:t>A semantic network containing common sense knowledge computers should know about the world</a:t>
            </a:r>
          </a:p>
          <a:p>
            <a:pPr lvl="1"/>
            <a:r>
              <a:rPr lang="en-US" altLang="zh-CN" kern="0" dirty="0" smtClean="0"/>
              <a:t>Data comes from:</a:t>
            </a:r>
          </a:p>
          <a:p>
            <a:pPr lvl="2"/>
            <a:r>
              <a:rPr lang="en-US" altLang="zh-CN" dirty="0"/>
              <a:t>Open Mind Common Sense </a:t>
            </a:r>
            <a:r>
              <a:rPr lang="en-US" altLang="zh-CN" dirty="0" smtClean="0"/>
              <a:t>project</a:t>
            </a:r>
          </a:p>
          <a:p>
            <a:pPr lvl="2"/>
            <a:r>
              <a:rPr lang="en-US" altLang="zh-CN" kern="0" dirty="0" err="1" smtClean="0"/>
              <a:t>DBPedia</a:t>
            </a:r>
            <a:endParaRPr lang="en-US" altLang="zh-CN" kern="0" dirty="0" smtClean="0"/>
          </a:p>
          <a:p>
            <a:pPr lvl="2"/>
            <a:r>
              <a:rPr lang="en-US" altLang="zh-CN" kern="0" dirty="0" err="1" smtClean="0"/>
              <a:t>ReVerb</a:t>
            </a:r>
            <a:endParaRPr lang="en-US" altLang="zh-CN" kern="0" dirty="0" smtClean="0"/>
          </a:p>
          <a:p>
            <a:pPr lvl="2"/>
            <a:r>
              <a:rPr lang="en-US" altLang="zh-CN" kern="0" dirty="0" err="1" smtClean="0"/>
              <a:t>WordNet</a:t>
            </a:r>
            <a:endParaRPr lang="en-US" altLang="zh-CN" kern="0" dirty="0" smtClean="0"/>
          </a:p>
          <a:p>
            <a:pPr lvl="2"/>
            <a:r>
              <a:rPr lang="en-US" altLang="zh-CN" kern="0" dirty="0" smtClean="0"/>
              <a:t>“game with a purpose”</a:t>
            </a:r>
          </a:p>
          <a:p>
            <a:endParaRPr lang="zh-CN" altLang="en-US" kern="0" dirty="0"/>
          </a:p>
        </p:txBody>
      </p:sp>
    </p:spTree>
    <p:extLst>
      <p:ext uri="{BB962C8B-B14F-4D97-AF65-F5344CB8AC3E}">
        <p14:creationId xmlns:p14="http://schemas.microsoft.com/office/powerpoint/2010/main" val="228829314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766359" y="5949280"/>
            <a:ext cx="3699530" cy="6120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altLang="zh-CN" dirty="0" smtClean="0"/>
              <a:t>Approach 1: Author Matching</a:t>
            </a:r>
            <a:endParaRPr lang="en-US" dirty="0"/>
          </a:p>
        </p:txBody>
      </p:sp>
      <p:sp>
        <p:nvSpPr>
          <p:cNvPr id="5" name="Oval 4"/>
          <p:cNvSpPr/>
          <p:nvPr/>
        </p:nvSpPr>
        <p:spPr bwMode="auto">
          <a:xfrm>
            <a:off x="2011669" y="1529680"/>
            <a:ext cx="1816100" cy="4347592"/>
          </a:xfrm>
          <a:prstGeom prst="ellipse">
            <a:avLst/>
          </a:prstGeom>
          <a:noFill/>
          <a:ln w="38100" cap="flat" cmpd="sng" algn="ctr">
            <a:solidFill>
              <a:schemeClr val="tx2"/>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742950" marR="0" indent="-285750" algn="l" defTabSz="914400" rtl="0" eaLnBrk="1" fontAlgn="base" latinLnBrk="0" hangingPunct="1">
              <a:lnSpc>
                <a:spcPct val="100000"/>
              </a:lnSpc>
              <a:spcBef>
                <a:spcPct val="20000"/>
              </a:spcBef>
              <a:spcAft>
                <a:spcPct val="0"/>
              </a:spcAft>
              <a:buClrTx/>
              <a:buSzTx/>
              <a:buFontTx/>
              <a:buChar char="–"/>
              <a:tabLst/>
            </a:pPr>
            <a:endParaRPr kumimoji="0" lang="en-US" sz="2800" b="0" i="0" u="none" strike="noStrike" cap="none" normalizeH="0" baseline="0" smtClean="0">
              <a:ln>
                <a:noFill/>
              </a:ln>
              <a:solidFill>
                <a:srgbClr val="003399"/>
              </a:solidFill>
              <a:effectLst/>
              <a:latin typeface="Verdana" pitchFamily="34" charset="0"/>
              <a:ea typeface="黑体" pitchFamily="2" charset="-122"/>
            </a:endParaRPr>
          </a:p>
        </p:txBody>
      </p:sp>
      <p:sp>
        <p:nvSpPr>
          <p:cNvPr id="6" name="TextBox 5"/>
          <p:cNvSpPr txBox="1"/>
          <p:nvPr/>
        </p:nvSpPr>
        <p:spPr>
          <a:xfrm>
            <a:off x="2732068" y="1693748"/>
            <a:ext cx="455574" cy="400110"/>
          </a:xfrm>
          <a:prstGeom prst="rect">
            <a:avLst/>
          </a:prstGeom>
          <a:noFill/>
        </p:spPr>
        <p:txBody>
          <a:bodyPr wrap="none" rtlCol="0">
            <a:spAutoFit/>
          </a:bodyPr>
          <a:lstStyle/>
          <a:p>
            <a:r>
              <a:rPr lang="en-US" sz="2000" i="1" dirty="0" smtClean="0">
                <a:latin typeface="Times New Roman" pitchFamily="18" charset="0"/>
                <a:cs typeface="Times New Roman" pitchFamily="18" charset="0"/>
              </a:rPr>
              <a:t>G</a:t>
            </a:r>
            <a:r>
              <a:rPr lang="en-US" sz="2000" i="1" baseline="30000" dirty="0" smtClean="0">
                <a:latin typeface="Times New Roman" pitchFamily="18" charset="0"/>
                <a:cs typeface="Times New Roman" pitchFamily="18" charset="0"/>
              </a:rPr>
              <a:t>S</a:t>
            </a:r>
            <a:endParaRPr lang="en-US" i="1" baseline="30000" dirty="0">
              <a:latin typeface="Times New Roman" pitchFamily="18" charset="0"/>
              <a:cs typeface="Times New Roman" pitchFamily="18" charset="0"/>
            </a:endParaRPr>
          </a:p>
        </p:txBody>
      </p:sp>
      <p:sp>
        <p:nvSpPr>
          <p:cNvPr id="7" name="Oval 6"/>
          <p:cNvSpPr/>
          <p:nvPr/>
        </p:nvSpPr>
        <p:spPr bwMode="auto">
          <a:xfrm>
            <a:off x="2607363" y="2225035"/>
            <a:ext cx="742950" cy="685800"/>
          </a:xfrm>
          <a:prstGeom prst="ellipse">
            <a:avLst/>
          </a:prstGeom>
          <a:noFill/>
          <a:ln w="38100" cap="flat" cmpd="sng" algn="ctr">
            <a:solidFill>
              <a:schemeClr val="tx2"/>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742950" marR="0" indent="-285750" algn="l" defTabSz="914400" rtl="0" eaLnBrk="1" fontAlgn="base" latinLnBrk="0" hangingPunct="1">
              <a:lnSpc>
                <a:spcPct val="100000"/>
              </a:lnSpc>
              <a:spcBef>
                <a:spcPct val="20000"/>
              </a:spcBef>
              <a:spcAft>
                <a:spcPct val="0"/>
              </a:spcAft>
              <a:buClrTx/>
              <a:buSzTx/>
              <a:buFontTx/>
              <a:buChar char="–"/>
              <a:tabLst/>
            </a:pPr>
            <a:endParaRPr kumimoji="0" lang="en-US" sz="2800" b="0" i="0" u="none" strike="noStrike" cap="none" normalizeH="0" baseline="0" smtClean="0">
              <a:ln>
                <a:noFill/>
              </a:ln>
              <a:solidFill>
                <a:srgbClr val="003399"/>
              </a:solidFill>
              <a:effectLst/>
              <a:latin typeface="Verdana" pitchFamily="34" charset="0"/>
              <a:ea typeface="黑体" pitchFamily="2" charset="-122"/>
            </a:endParaRPr>
          </a:p>
        </p:txBody>
      </p:sp>
      <p:sp>
        <p:nvSpPr>
          <p:cNvPr id="8" name="Oval 7"/>
          <p:cNvSpPr/>
          <p:nvPr/>
        </p:nvSpPr>
        <p:spPr bwMode="auto">
          <a:xfrm>
            <a:off x="2603828" y="3074039"/>
            <a:ext cx="742950" cy="685800"/>
          </a:xfrm>
          <a:prstGeom prst="ellipse">
            <a:avLst/>
          </a:prstGeom>
          <a:noFill/>
          <a:ln w="38100" cap="flat" cmpd="sng" algn="ctr">
            <a:solidFill>
              <a:schemeClr val="tx2"/>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742950" marR="0" indent="-285750" algn="l" defTabSz="914400" rtl="0" eaLnBrk="1" fontAlgn="base" latinLnBrk="0" hangingPunct="1">
              <a:lnSpc>
                <a:spcPct val="100000"/>
              </a:lnSpc>
              <a:spcBef>
                <a:spcPct val="20000"/>
              </a:spcBef>
              <a:spcAft>
                <a:spcPct val="0"/>
              </a:spcAft>
              <a:buClrTx/>
              <a:buSzTx/>
              <a:buFontTx/>
              <a:buChar char="–"/>
              <a:tabLst/>
            </a:pPr>
            <a:endParaRPr kumimoji="0" lang="en-US" sz="2800" b="0" i="0" u="none" strike="noStrike" cap="none" normalizeH="0" baseline="0" smtClean="0">
              <a:ln>
                <a:noFill/>
              </a:ln>
              <a:solidFill>
                <a:srgbClr val="003399"/>
              </a:solidFill>
              <a:effectLst/>
              <a:latin typeface="Verdana" pitchFamily="34" charset="0"/>
              <a:ea typeface="黑体" pitchFamily="2" charset="-122"/>
            </a:endParaRPr>
          </a:p>
        </p:txBody>
      </p:sp>
      <p:sp>
        <p:nvSpPr>
          <p:cNvPr id="9" name="Oval 8"/>
          <p:cNvSpPr/>
          <p:nvPr/>
        </p:nvSpPr>
        <p:spPr bwMode="auto">
          <a:xfrm>
            <a:off x="2607363" y="4196680"/>
            <a:ext cx="742950" cy="685800"/>
          </a:xfrm>
          <a:prstGeom prst="ellipse">
            <a:avLst/>
          </a:prstGeom>
          <a:noFill/>
          <a:ln w="38100" cap="flat" cmpd="sng" algn="ctr">
            <a:solidFill>
              <a:schemeClr val="tx2"/>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742950" marR="0" indent="-285750" algn="l" defTabSz="914400" rtl="0" eaLnBrk="1" fontAlgn="base" latinLnBrk="0" hangingPunct="1">
              <a:lnSpc>
                <a:spcPct val="100000"/>
              </a:lnSpc>
              <a:spcBef>
                <a:spcPct val="20000"/>
              </a:spcBef>
              <a:spcAft>
                <a:spcPct val="0"/>
              </a:spcAft>
              <a:buClrTx/>
              <a:buSzTx/>
              <a:buFontTx/>
              <a:buChar char="–"/>
              <a:tabLst/>
            </a:pPr>
            <a:endParaRPr kumimoji="0" lang="en-US" sz="2800" b="0" i="0" u="none" strike="noStrike" cap="none" normalizeH="0" baseline="0" smtClean="0">
              <a:ln>
                <a:noFill/>
              </a:ln>
              <a:solidFill>
                <a:srgbClr val="003399"/>
              </a:solidFill>
              <a:effectLst/>
              <a:latin typeface="Verdana" pitchFamily="34" charset="0"/>
              <a:ea typeface="黑体" pitchFamily="2" charset="-122"/>
            </a:endParaRPr>
          </a:p>
        </p:txBody>
      </p:sp>
      <p:sp>
        <p:nvSpPr>
          <p:cNvPr id="10" name="Oval 9"/>
          <p:cNvSpPr/>
          <p:nvPr/>
        </p:nvSpPr>
        <p:spPr bwMode="auto">
          <a:xfrm>
            <a:off x="2672069" y="5111080"/>
            <a:ext cx="660400" cy="609600"/>
          </a:xfrm>
          <a:prstGeom prst="ellipse">
            <a:avLst/>
          </a:prstGeom>
          <a:solidFill>
            <a:schemeClr val="bg1">
              <a:lumMod val="75000"/>
            </a:schemeClr>
          </a:solidFill>
          <a:ln w="38100" cap="flat" cmpd="sng" algn="ctr">
            <a:solidFill>
              <a:schemeClr val="tx2"/>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742950" marR="0" indent="-285750" algn="l" defTabSz="914400" rtl="0" eaLnBrk="1" fontAlgn="base" latinLnBrk="0" hangingPunct="1">
              <a:lnSpc>
                <a:spcPct val="100000"/>
              </a:lnSpc>
              <a:spcBef>
                <a:spcPct val="20000"/>
              </a:spcBef>
              <a:spcAft>
                <a:spcPct val="0"/>
              </a:spcAft>
              <a:buClrTx/>
              <a:buSzTx/>
              <a:buFontTx/>
              <a:buChar char="–"/>
              <a:tabLst/>
            </a:pPr>
            <a:endParaRPr kumimoji="0" lang="en-US" sz="2800" b="0" i="0" u="none" strike="noStrike" cap="none" normalizeH="0" baseline="0" smtClean="0">
              <a:ln>
                <a:noFill/>
              </a:ln>
              <a:solidFill>
                <a:srgbClr val="003399"/>
              </a:solidFill>
              <a:effectLst/>
              <a:latin typeface="Verdana" pitchFamily="34" charset="0"/>
              <a:ea typeface="黑体" pitchFamily="2" charset="-122"/>
            </a:endParaRPr>
          </a:p>
        </p:txBody>
      </p:sp>
      <p:sp>
        <p:nvSpPr>
          <p:cNvPr id="25" name="Arc 24"/>
          <p:cNvSpPr/>
          <p:nvPr/>
        </p:nvSpPr>
        <p:spPr bwMode="auto">
          <a:xfrm rot="16043936">
            <a:off x="1686173" y="4082497"/>
            <a:ext cx="2112374" cy="746431"/>
          </a:xfrm>
          <a:prstGeom prst="arc">
            <a:avLst>
              <a:gd name="adj1" fmla="val 11245070"/>
              <a:gd name="adj2" fmla="val 21240479"/>
            </a:avLst>
          </a:prstGeom>
          <a:noFill/>
          <a:ln w="12700" cap="flat" cmpd="sng" algn="ctr">
            <a:solidFill>
              <a:schemeClr val="tx2"/>
            </a:solidFill>
            <a:prstDash val="solid"/>
            <a:round/>
            <a:headEnd type="none" w="med" len="med"/>
            <a:tailEnd type="none" w="lg" len="lg"/>
          </a:ln>
          <a:effectLst/>
        </p:spPr>
        <p:txBody>
          <a:bodyPr vert="horz" wrap="square" lIns="91440" tIns="45720" rIns="91440" bIns="45720" numCol="1" rtlCol="0" anchor="t" anchorCtr="0" compatLnSpc="1">
            <a:prstTxWarp prst="textNoShape">
              <a:avLst/>
            </a:prstTxWarp>
          </a:bodyPr>
          <a:lstStyle/>
          <a:p>
            <a:pPr marL="742950" marR="0" indent="-285750" algn="l" defTabSz="914400" rtl="0" eaLnBrk="1" fontAlgn="base" latinLnBrk="0" hangingPunct="1">
              <a:lnSpc>
                <a:spcPct val="100000"/>
              </a:lnSpc>
              <a:spcBef>
                <a:spcPct val="20000"/>
              </a:spcBef>
              <a:spcAft>
                <a:spcPct val="0"/>
              </a:spcAft>
              <a:buClrTx/>
              <a:buSzTx/>
              <a:buFontTx/>
              <a:buChar char="–"/>
              <a:tabLst/>
            </a:pPr>
            <a:endParaRPr kumimoji="0" lang="en-US" sz="2800" b="0" i="0" u="none" strike="noStrike" cap="none" normalizeH="0" baseline="0" smtClean="0">
              <a:ln>
                <a:noFill/>
              </a:ln>
              <a:solidFill>
                <a:srgbClr val="003399"/>
              </a:solidFill>
              <a:effectLst/>
              <a:latin typeface="Verdana" pitchFamily="34" charset="0"/>
              <a:ea typeface="黑体" pitchFamily="2" charset="-122"/>
            </a:endParaRPr>
          </a:p>
        </p:txBody>
      </p:sp>
      <p:sp>
        <p:nvSpPr>
          <p:cNvPr id="26" name="Arc 25"/>
          <p:cNvSpPr/>
          <p:nvPr/>
        </p:nvSpPr>
        <p:spPr bwMode="auto">
          <a:xfrm rot="16043936">
            <a:off x="2268998" y="4854091"/>
            <a:ext cx="806142" cy="196559"/>
          </a:xfrm>
          <a:prstGeom prst="arc">
            <a:avLst>
              <a:gd name="adj1" fmla="val 11004788"/>
              <a:gd name="adj2" fmla="val 21240479"/>
            </a:avLst>
          </a:prstGeom>
          <a:noFill/>
          <a:ln w="12700" cap="flat" cmpd="sng" algn="ctr">
            <a:solidFill>
              <a:schemeClr val="tx2"/>
            </a:solidFill>
            <a:prstDash val="solid"/>
            <a:round/>
            <a:headEnd type="none" w="med" len="med"/>
            <a:tailEnd type="none" w="lg" len="lg"/>
          </a:ln>
          <a:effectLst/>
        </p:spPr>
        <p:txBody>
          <a:bodyPr vert="horz" wrap="square" lIns="91440" tIns="45720" rIns="91440" bIns="45720" numCol="1" rtlCol="0" anchor="t" anchorCtr="0" compatLnSpc="1">
            <a:prstTxWarp prst="textNoShape">
              <a:avLst/>
            </a:prstTxWarp>
          </a:bodyPr>
          <a:lstStyle/>
          <a:p>
            <a:pPr marL="742950" marR="0" indent="-285750" algn="l" defTabSz="914400" rtl="0" eaLnBrk="1" fontAlgn="base" latinLnBrk="0" hangingPunct="1">
              <a:lnSpc>
                <a:spcPct val="100000"/>
              </a:lnSpc>
              <a:spcBef>
                <a:spcPct val="20000"/>
              </a:spcBef>
              <a:spcAft>
                <a:spcPct val="0"/>
              </a:spcAft>
              <a:buClrTx/>
              <a:buSzTx/>
              <a:buFontTx/>
              <a:buChar char="–"/>
              <a:tabLst/>
            </a:pPr>
            <a:endParaRPr kumimoji="0" lang="en-US" sz="2800" b="0" i="0" u="none" strike="noStrike" cap="none" normalizeH="0" baseline="0" smtClean="0">
              <a:ln>
                <a:noFill/>
              </a:ln>
              <a:solidFill>
                <a:srgbClr val="003399"/>
              </a:solidFill>
              <a:effectLst/>
              <a:latin typeface="Verdana" pitchFamily="34" charset="0"/>
              <a:ea typeface="黑体" pitchFamily="2" charset="-122"/>
            </a:endParaRPr>
          </a:p>
        </p:txBody>
      </p:sp>
      <p:sp>
        <p:nvSpPr>
          <p:cNvPr id="27" name="Arc 26"/>
          <p:cNvSpPr/>
          <p:nvPr/>
        </p:nvSpPr>
        <p:spPr bwMode="auto">
          <a:xfrm rot="16043936">
            <a:off x="1686425" y="3209932"/>
            <a:ext cx="2112374" cy="746431"/>
          </a:xfrm>
          <a:prstGeom prst="arc">
            <a:avLst>
              <a:gd name="adj1" fmla="val 11446320"/>
              <a:gd name="adj2" fmla="val 21273939"/>
            </a:avLst>
          </a:prstGeom>
          <a:noFill/>
          <a:ln w="12700" cap="flat" cmpd="sng" algn="ctr">
            <a:solidFill>
              <a:schemeClr val="tx2"/>
            </a:solidFill>
            <a:prstDash val="solid"/>
            <a:round/>
            <a:headEnd type="none" w="med" len="med"/>
            <a:tailEnd type="none" w="lg" len="lg"/>
          </a:ln>
          <a:effectLst/>
        </p:spPr>
        <p:txBody>
          <a:bodyPr vert="horz" wrap="square" lIns="91440" tIns="45720" rIns="91440" bIns="45720" numCol="1" rtlCol="0" anchor="t" anchorCtr="0" compatLnSpc="1">
            <a:prstTxWarp prst="textNoShape">
              <a:avLst/>
            </a:prstTxWarp>
          </a:bodyPr>
          <a:lstStyle/>
          <a:p>
            <a:pPr marL="742950" marR="0" indent="-285750" algn="l" defTabSz="914400" rtl="0" eaLnBrk="1" fontAlgn="base" latinLnBrk="0" hangingPunct="1">
              <a:lnSpc>
                <a:spcPct val="100000"/>
              </a:lnSpc>
              <a:spcBef>
                <a:spcPct val="20000"/>
              </a:spcBef>
              <a:spcAft>
                <a:spcPct val="0"/>
              </a:spcAft>
              <a:buClrTx/>
              <a:buSzTx/>
              <a:buFontTx/>
              <a:buChar char="–"/>
              <a:tabLst/>
            </a:pPr>
            <a:endParaRPr kumimoji="0" lang="en-US" sz="2800" b="0" i="0" u="none" strike="noStrike" cap="none" normalizeH="0" baseline="0" smtClean="0">
              <a:ln>
                <a:noFill/>
              </a:ln>
              <a:solidFill>
                <a:srgbClr val="003399"/>
              </a:solidFill>
              <a:effectLst/>
              <a:latin typeface="Verdana" pitchFamily="34" charset="0"/>
              <a:ea typeface="黑体" pitchFamily="2" charset="-122"/>
            </a:endParaRPr>
          </a:p>
        </p:txBody>
      </p:sp>
      <p:sp>
        <p:nvSpPr>
          <p:cNvPr id="28" name="TextBox 27"/>
          <p:cNvSpPr txBox="1"/>
          <p:nvPr/>
        </p:nvSpPr>
        <p:spPr>
          <a:xfrm>
            <a:off x="2769822" y="2367880"/>
            <a:ext cx="383438" cy="400110"/>
          </a:xfrm>
          <a:prstGeom prst="rect">
            <a:avLst/>
          </a:prstGeom>
          <a:noFill/>
        </p:spPr>
        <p:txBody>
          <a:bodyPr wrap="none" rtlCol="0">
            <a:spAutoFit/>
          </a:bodyPr>
          <a:lstStyle/>
          <a:p>
            <a:r>
              <a:rPr lang="en-US" sz="2000" i="1" dirty="0" smtClean="0">
                <a:latin typeface="Times New Roman" pitchFamily="18" charset="0"/>
                <a:cs typeface="Times New Roman" pitchFamily="18" charset="0"/>
              </a:rPr>
              <a:t>v</a:t>
            </a:r>
            <a:r>
              <a:rPr lang="en-US" sz="2000" i="1" baseline="-25000" dirty="0" smtClean="0">
                <a:latin typeface="Times New Roman" pitchFamily="18" charset="0"/>
                <a:cs typeface="Times New Roman" pitchFamily="18" charset="0"/>
              </a:rPr>
              <a:t>1</a:t>
            </a:r>
            <a:endParaRPr lang="en-US" i="1" baseline="30000" dirty="0">
              <a:latin typeface="Times New Roman" pitchFamily="18" charset="0"/>
              <a:cs typeface="Times New Roman" pitchFamily="18" charset="0"/>
            </a:endParaRPr>
          </a:p>
        </p:txBody>
      </p:sp>
      <p:sp>
        <p:nvSpPr>
          <p:cNvPr id="29" name="TextBox 28"/>
          <p:cNvSpPr txBox="1"/>
          <p:nvPr/>
        </p:nvSpPr>
        <p:spPr>
          <a:xfrm>
            <a:off x="2766287" y="3216884"/>
            <a:ext cx="383438" cy="400110"/>
          </a:xfrm>
          <a:prstGeom prst="rect">
            <a:avLst/>
          </a:prstGeom>
          <a:noFill/>
        </p:spPr>
        <p:txBody>
          <a:bodyPr wrap="none" rtlCol="0">
            <a:spAutoFit/>
          </a:bodyPr>
          <a:lstStyle/>
          <a:p>
            <a:r>
              <a:rPr lang="en-US" sz="2000" i="1" dirty="0" smtClean="0">
                <a:latin typeface="Times New Roman" pitchFamily="18" charset="0"/>
                <a:cs typeface="Times New Roman" pitchFamily="18" charset="0"/>
              </a:rPr>
              <a:t>v</a:t>
            </a:r>
            <a:r>
              <a:rPr lang="en-US" sz="2000" i="1" baseline="-25000" dirty="0" smtClean="0">
                <a:latin typeface="Times New Roman" pitchFamily="18" charset="0"/>
                <a:cs typeface="Times New Roman" pitchFamily="18" charset="0"/>
              </a:rPr>
              <a:t>2</a:t>
            </a:r>
            <a:endParaRPr lang="en-US" i="1" baseline="30000" dirty="0">
              <a:latin typeface="Times New Roman" pitchFamily="18" charset="0"/>
              <a:cs typeface="Times New Roman" pitchFamily="18" charset="0"/>
            </a:endParaRPr>
          </a:p>
        </p:txBody>
      </p:sp>
      <p:sp>
        <p:nvSpPr>
          <p:cNvPr id="30" name="TextBox 29"/>
          <p:cNvSpPr txBox="1"/>
          <p:nvPr/>
        </p:nvSpPr>
        <p:spPr>
          <a:xfrm>
            <a:off x="2751978" y="4329970"/>
            <a:ext cx="412292" cy="400110"/>
          </a:xfrm>
          <a:prstGeom prst="rect">
            <a:avLst/>
          </a:prstGeom>
          <a:noFill/>
        </p:spPr>
        <p:txBody>
          <a:bodyPr wrap="none" rtlCol="0">
            <a:spAutoFit/>
          </a:bodyPr>
          <a:lstStyle/>
          <a:p>
            <a:r>
              <a:rPr lang="en-US" sz="2000" i="1" dirty="0" err="1" smtClean="0">
                <a:latin typeface="Times New Roman" pitchFamily="18" charset="0"/>
                <a:cs typeface="Times New Roman" pitchFamily="18" charset="0"/>
              </a:rPr>
              <a:t>v</a:t>
            </a:r>
            <a:r>
              <a:rPr lang="en-US" sz="2000" i="1" baseline="-25000" dirty="0" err="1" smtClean="0">
                <a:latin typeface="Times New Roman" pitchFamily="18" charset="0"/>
                <a:cs typeface="Times New Roman" pitchFamily="18" charset="0"/>
              </a:rPr>
              <a:t>N</a:t>
            </a:r>
            <a:endParaRPr lang="en-US" i="1" baseline="30000" dirty="0">
              <a:latin typeface="Times New Roman" pitchFamily="18" charset="0"/>
              <a:cs typeface="Times New Roman" pitchFamily="18" charset="0"/>
            </a:endParaRPr>
          </a:p>
        </p:txBody>
      </p:sp>
      <p:sp>
        <p:nvSpPr>
          <p:cNvPr id="31" name="TextBox 30"/>
          <p:cNvSpPr txBox="1"/>
          <p:nvPr/>
        </p:nvSpPr>
        <p:spPr>
          <a:xfrm>
            <a:off x="2803270" y="5187280"/>
            <a:ext cx="383438" cy="400110"/>
          </a:xfrm>
          <a:prstGeom prst="rect">
            <a:avLst/>
          </a:prstGeom>
          <a:noFill/>
        </p:spPr>
        <p:txBody>
          <a:bodyPr wrap="none" rtlCol="0">
            <a:spAutoFit/>
          </a:bodyPr>
          <a:lstStyle/>
          <a:p>
            <a:r>
              <a:rPr lang="en-US" sz="2000" i="1" dirty="0" err="1" smtClean="0">
                <a:latin typeface="Times New Roman" pitchFamily="18" charset="0"/>
                <a:cs typeface="Times New Roman" pitchFamily="18" charset="0"/>
              </a:rPr>
              <a:t>v</a:t>
            </a:r>
            <a:r>
              <a:rPr lang="en-US" sz="2000" i="1" baseline="-25000" dirty="0" err="1" smtClean="0">
                <a:latin typeface="Times New Roman" pitchFamily="18" charset="0"/>
                <a:cs typeface="Times New Roman" pitchFamily="18" charset="0"/>
              </a:rPr>
              <a:t>q</a:t>
            </a:r>
            <a:endParaRPr lang="en-US" i="1" baseline="30000" dirty="0">
              <a:latin typeface="Times New Roman" pitchFamily="18" charset="0"/>
              <a:cs typeface="Times New Roman" pitchFamily="18" charset="0"/>
            </a:endParaRPr>
          </a:p>
        </p:txBody>
      </p:sp>
      <p:sp>
        <p:nvSpPr>
          <p:cNvPr id="32" name="TextBox 31"/>
          <p:cNvSpPr txBox="1"/>
          <p:nvPr/>
        </p:nvSpPr>
        <p:spPr>
          <a:xfrm>
            <a:off x="2729451" y="3663280"/>
            <a:ext cx="503664" cy="523220"/>
          </a:xfrm>
          <a:prstGeom prst="rect">
            <a:avLst/>
          </a:prstGeom>
          <a:noFill/>
        </p:spPr>
        <p:txBody>
          <a:bodyPr wrap="none" rtlCol="0">
            <a:spAutoFit/>
          </a:bodyPr>
          <a:lstStyle/>
          <a:p>
            <a:r>
              <a:rPr lang="en-US" sz="2800" i="1" dirty="0" smtClean="0">
                <a:latin typeface="Times New Roman" pitchFamily="18" charset="0"/>
                <a:cs typeface="Times New Roman" pitchFamily="18" charset="0"/>
              </a:rPr>
              <a:t>…</a:t>
            </a:r>
            <a:endParaRPr lang="en-US" i="1" dirty="0">
              <a:latin typeface="Times New Roman" pitchFamily="18" charset="0"/>
              <a:cs typeface="Times New Roman" pitchFamily="18" charset="0"/>
            </a:endParaRPr>
          </a:p>
        </p:txBody>
      </p:sp>
      <p:sp>
        <p:nvSpPr>
          <p:cNvPr id="33" name="Oval 32"/>
          <p:cNvSpPr/>
          <p:nvPr/>
        </p:nvSpPr>
        <p:spPr bwMode="auto">
          <a:xfrm>
            <a:off x="5478769" y="1529680"/>
            <a:ext cx="1816100" cy="4275584"/>
          </a:xfrm>
          <a:prstGeom prst="ellipse">
            <a:avLst/>
          </a:prstGeom>
          <a:noFill/>
          <a:ln w="38100" cap="flat" cmpd="sng" algn="ctr">
            <a:solidFill>
              <a:schemeClr val="tx2"/>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742950" marR="0" indent="-285750" algn="l" defTabSz="914400" rtl="0" eaLnBrk="1" fontAlgn="base" latinLnBrk="0" hangingPunct="1">
              <a:lnSpc>
                <a:spcPct val="100000"/>
              </a:lnSpc>
              <a:spcBef>
                <a:spcPct val="20000"/>
              </a:spcBef>
              <a:spcAft>
                <a:spcPct val="0"/>
              </a:spcAft>
              <a:buClrTx/>
              <a:buSzTx/>
              <a:buFontTx/>
              <a:buChar char="–"/>
              <a:tabLst/>
            </a:pPr>
            <a:endParaRPr kumimoji="0" lang="en-US" sz="2800" b="0" i="0" u="none" strike="noStrike" cap="none" normalizeH="0" baseline="0" smtClean="0">
              <a:ln>
                <a:noFill/>
              </a:ln>
              <a:solidFill>
                <a:srgbClr val="003399"/>
              </a:solidFill>
              <a:effectLst/>
              <a:latin typeface="Verdana" pitchFamily="34" charset="0"/>
              <a:ea typeface="黑体" pitchFamily="2" charset="-122"/>
            </a:endParaRPr>
          </a:p>
        </p:txBody>
      </p:sp>
      <p:sp>
        <p:nvSpPr>
          <p:cNvPr id="34" name="TextBox 33"/>
          <p:cNvSpPr txBox="1"/>
          <p:nvPr/>
        </p:nvSpPr>
        <p:spPr>
          <a:xfrm>
            <a:off x="6171458" y="1703610"/>
            <a:ext cx="465192" cy="400110"/>
          </a:xfrm>
          <a:prstGeom prst="rect">
            <a:avLst/>
          </a:prstGeom>
          <a:noFill/>
        </p:spPr>
        <p:txBody>
          <a:bodyPr wrap="none" rtlCol="0">
            <a:spAutoFit/>
          </a:bodyPr>
          <a:lstStyle/>
          <a:p>
            <a:r>
              <a:rPr lang="en-US" sz="2000" i="1" dirty="0" smtClean="0">
                <a:latin typeface="Times New Roman" pitchFamily="18" charset="0"/>
                <a:cs typeface="Times New Roman" pitchFamily="18" charset="0"/>
              </a:rPr>
              <a:t>G</a:t>
            </a:r>
            <a:r>
              <a:rPr lang="en-US" sz="2000" i="1" baseline="30000" dirty="0" smtClean="0">
                <a:latin typeface="Times New Roman" pitchFamily="18" charset="0"/>
                <a:cs typeface="Times New Roman" pitchFamily="18" charset="0"/>
              </a:rPr>
              <a:t>T</a:t>
            </a:r>
            <a:endParaRPr lang="en-US" i="1" baseline="30000" dirty="0">
              <a:latin typeface="Times New Roman" pitchFamily="18" charset="0"/>
              <a:cs typeface="Times New Roman" pitchFamily="18" charset="0"/>
            </a:endParaRPr>
          </a:p>
        </p:txBody>
      </p:sp>
      <p:sp>
        <p:nvSpPr>
          <p:cNvPr id="35" name="Oval 34"/>
          <p:cNvSpPr/>
          <p:nvPr/>
        </p:nvSpPr>
        <p:spPr bwMode="auto">
          <a:xfrm>
            <a:off x="6097894" y="2367880"/>
            <a:ext cx="742950" cy="685800"/>
          </a:xfrm>
          <a:prstGeom prst="ellipse">
            <a:avLst/>
          </a:prstGeom>
          <a:noFill/>
          <a:ln w="38100" cap="flat" cmpd="sng" algn="ctr">
            <a:solidFill>
              <a:schemeClr val="tx2"/>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742950" marR="0" indent="-285750" algn="l" defTabSz="914400" rtl="0" eaLnBrk="1" fontAlgn="base" latinLnBrk="0" hangingPunct="1">
              <a:lnSpc>
                <a:spcPct val="100000"/>
              </a:lnSpc>
              <a:spcBef>
                <a:spcPct val="20000"/>
              </a:spcBef>
              <a:spcAft>
                <a:spcPct val="0"/>
              </a:spcAft>
              <a:buClrTx/>
              <a:buSzTx/>
              <a:buFontTx/>
              <a:buChar char="–"/>
              <a:tabLst/>
            </a:pPr>
            <a:endParaRPr kumimoji="0" lang="en-US" sz="2800" b="0" i="0" u="none" strike="noStrike" cap="none" normalizeH="0" baseline="0" smtClean="0">
              <a:ln>
                <a:noFill/>
              </a:ln>
              <a:solidFill>
                <a:srgbClr val="003399"/>
              </a:solidFill>
              <a:effectLst/>
              <a:latin typeface="Verdana" pitchFamily="34" charset="0"/>
              <a:ea typeface="黑体" pitchFamily="2" charset="-122"/>
            </a:endParaRPr>
          </a:p>
        </p:txBody>
      </p:sp>
      <p:sp>
        <p:nvSpPr>
          <p:cNvPr id="36" name="Oval 35"/>
          <p:cNvSpPr/>
          <p:nvPr/>
        </p:nvSpPr>
        <p:spPr bwMode="auto">
          <a:xfrm>
            <a:off x="6106590" y="3265873"/>
            <a:ext cx="742950" cy="685800"/>
          </a:xfrm>
          <a:prstGeom prst="ellipse">
            <a:avLst/>
          </a:prstGeom>
          <a:noFill/>
          <a:ln w="38100" cap="flat" cmpd="sng" algn="ctr">
            <a:solidFill>
              <a:schemeClr val="tx2"/>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742950" marR="0" indent="-285750" algn="l" defTabSz="914400" rtl="0" eaLnBrk="1" fontAlgn="base" latinLnBrk="0" hangingPunct="1">
              <a:lnSpc>
                <a:spcPct val="100000"/>
              </a:lnSpc>
              <a:spcBef>
                <a:spcPct val="20000"/>
              </a:spcBef>
              <a:spcAft>
                <a:spcPct val="0"/>
              </a:spcAft>
              <a:buClrTx/>
              <a:buSzTx/>
              <a:buFontTx/>
              <a:buChar char="–"/>
              <a:tabLst/>
            </a:pPr>
            <a:endParaRPr kumimoji="0" lang="en-US" sz="2800" b="0" i="0" u="none" strike="noStrike" cap="none" normalizeH="0" baseline="0" smtClean="0">
              <a:ln>
                <a:noFill/>
              </a:ln>
              <a:solidFill>
                <a:srgbClr val="003399"/>
              </a:solidFill>
              <a:effectLst/>
              <a:latin typeface="Verdana" pitchFamily="34" charset="0"/>
              <a:ea typeface="黑体" pitchFamily="2" charset="-122"/>
            </a:endParaRPr>
          </a:p>
        </p:txBody>
      </p:sp>
      <p:sp>
        <p:nvSpPr>
          <p:cNvPr id="37" name="Oval 36"/>
          <p:cNvSpPr/>
          <p:nvPr/>
        </p:nvSpPr>
        <p:spPr bwMode="auto">
          <a:xfrm>
            <a:off x="6107651" y="4516170"/>
            <a:ext cx="742950" cy="685800"/>
          </a:xfrm>
          <a:prstGeom prst="ellipse">
            <a:avLst/>
          </a:prstGeom>
          <a:noFill/>
          <a:ln w="38100" cap="flat" cmpd="sng" algn="ctr">
            <a:solidFill>
              <a:schemeClr val="tx2"/>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742950" marR="0" indent="-285750" algn="l" defTabSz="914400" rtl="0" eaLnBrk="1" fontAlgn="base" latinLnBrk="0" hangingPunct="1">
              <a:lnSpc>
                <a:spcPct val="100000"/>
              </a:lnSpc>
              <a:spcBef>
                <a:spcPct val="20000"/>
              </a:spcBef>
              <a:spcAft>
                <a:spcPct val="0"/>
              </a:spcAft>
              <a:buClrTx/>
              <a:buSzTx/>
              <a:buFontTx/>
              <a:buChar char="–"/>
              <a:tabLst/>
            </a:pPr>
            <a:endParaRPr kumimoji="0" lang="en-US" sz="2800" b="0" i="0" u="none" strike="noStrike" cap="none" normalizeH="0" baseline="0" smtClean="0">
              <a:ln>
                <a:noFill/>
              </a:ln>
              <a:solidFill>
                <a:srgbClr val="003399"/>
              </a:solidFill>
              <a:effectLst/>
              <a:latin typeface="Verdana" pitchFamily="34" charset="0"/>
              <a:ea typeface="黑体" pitchFamily="2" charset="-122"/>
            </a:endParaRPr>
          </a:p>
        </p:txBody>
      </p:sp>
      <p:sp>
        <p:nvSpPr>
          <p:cNvPr id="39" name="Arc 38"/>
          <p:cNvSpPr/>
          <p:nvPr/>
        </p:nvSpPr>
        <p:spPr bwMode="auto">
          <a:xfrm rot="5400000">
            <a:off x="6161164" y="3966870"/>
            <a:ext cx="1282956" cy="501445"/>
          </a:xfrm>
          <a:prstGeom prst="arc">
            <a:avLst>
              <a:gd name="adj1" fmla="val 11142736"/>
              <a:gd name="adj2" fmla="val 21240479"/>
            </a:avLst>
          </a:prstGeom>
          <a:noFill/>
          <a:ln w="12700" cap="flat" cmpd="sng" algn="ctr">
            <a:solidFill>
              <a:schemeClr val="tx2"/>
            </a:solidFill>
            <a:prstDash val="solid"/>
            <a:round/>
            <a:headEnd type="none" w="med" len="med"/>
            <a:tailEnd type="none" w="lg" len="lg"/>
          </a:ln>
          <a:effectLst/>
        </p:spPr>
        <p:txBody>
          <a:bodyPr vert="horz" wrap="square" lIns="91440" tIns="45720" rIns="91440" bIns="45720" numCol="1" rtlCol="0" anchor="t" anchorCtr="0" compatLnSpc="1">
            <a:prstTxWarp prst="textNoShape">
              <a:avLst/>
            </a:prstTxWarp>
          </a:bodyPr>
          <a:lstStyle/>
          <a:p>
            <a:pPr marL="742950" marR="0" indent="-285750" algn="l" defTabSz="914400" rtl="0" eaLnBrk="1" fontAlgn="base" latinLnBrk="0" hangingPunct="1">
              <a:lnSpc>
                <a:spcPct val="100000"/>
              </a:lnSpc>
              <a:spcBef>
                <a:spcPct val="20000"/>
              </a:spcBef>
              <a:spcAft>
                <a:spcPct val="0"/>
              </a:spcAft>
              <a:buClrTx/>
              <a:buSzTx/>
              <a:buFontTx/>
              <a:buChar char="–"/>
              <a:tabLst/>
            </a:pPr>
            <a:endParaRPr kumimoji="0" lang="en-US" sz="2800" b="0" i="0" u="none" strike="noStrike" cap="none" normalizeH="0" baseline="0" smtClean="0">
              <a:ln>
                <a:noFill/>
              </a:ln>
              <a:solidFill>
                <a:srgbClr val="003399"/>
              </a:solidFill>
              <a:effectLst/>
              <a:latin typeface="Verdana" pitchFamily="34" charset="0"/>
              <a:ea typeface="黑体" pitchFamily="2" charset="-122"/>
            </a:endParaRPr>
          </a:p>
        </p:txBody>
      </p:sp>
      <p:sp>
        <p:nvSpPr>
          <p:cNvPr id="40" name="Arc 39"/>
          <p:cNvSpPr/>
          <p:nvPr/>
        </p:nvSpPr>
        <p:spPr bwMode="auto">
          <a:xfrm rot="5554141">
            <a:off x="6397123" y="2974364"/>
            <a:ext cx="863637" cy="352944"/>
          </a:xfrm>
          <a:prstGeom prst="arc">
            <a:avLst>
              <a:gd name="adj1" fmla="val 11004788"/>
              <a:gd name="adj2" fmla="val 21240479"/>
            </a:avLst>
          </a:prstGeom>
          <a:noFill/>
          <a:ln w="12700" cap="flat" cmpd="sng" algn="ctr">
            <a:solidFill>
              <a:schemeClr val="tx2"/>
            </a:solidFill>
            <a:prstDash val="solid"/>
            <a:round/>
            <a:headEnd type="none" w="med" len="med"/>
            <a:tailEnd type="none" w="lg" len="lg"/>
          </a:ln>
          <a:effectLst/>
        </p:spPr>
        <p:txBody>
          <a:bodyPr vert="horz" wrap="square" lIns="91440" tIns="45720" rIns="91440" bIns="45720" numCol="1" rtlCol="0" anchor="t" anchorCtr="0" compatLnSpc="1">
            <a:prstTxWarp prst="textNoShape">
              <a:avLst/>
            </a:prstTxWarp>
          </a:bodyPr>
          <a:lstStyle/>
          <a:p>
            <a:pPr marL="742950" marR="0" indent="-285750" algn="l" defTabSz="914400" rtl="0" eaLnBrk="1" fontAlgn="base" latinLnBrk="0" hangingPunct="1">
              <a:lnSpc>
                <a:spcPct val="100000"/>
              </a:lnSpc>
              <a:spcBef>
                <a:spcPct val="20000"/>
              </a:spcBef>
              <a:spcAft>
                <a:spcPct val="0"/>
              </a:spcAft>
              <a:buClrTx/>
              <a:buSzTx/>
              <a:buFontTx/>
              <a:buChar char="–"/>
              <a:tabLst/>
            </a:pPr>
            <a:endParaRPr kumimoji="0" lang="en-US" sz="2800" b="0" i="0" u="none" strike="noStrike" cap="none" normalizeH="0" baseline="0" smtClean="0">
              <a:ln>
                <a:noFill/>
              </a:ln>
              <a:solidFill>
                <a:srgbClr val="003399"/>
              </a:solidFill>
              <a:effectLst/>
              <a:latin typeface="Verdana" pitchFamily="34" charset="0"/>
              <a:ea typeface="黑体" pitchFamily="2" charset="-122"/>
            </a:endParaRPr>
          </a:p>
        </p:txBody>
      </p:sp>
      <p:sp>
        <p:nvSpPr>
          <p:cNvPr id="42" name="TextBox 41"/>
          <p:cNvSpPr txBox="1"/>
          <p:nvPr/>
        </p:nvSpPr>
        <p:spPr>
          <a:xfrm>
            <a:off x="6240848" y="2510725"/>
            <a:ext cx="437940" cy="400110"/>
          </a:xfrm>
          <a:prstGeom prst="rect">
            <a:avLst/>
          </a:prstGeom>
          <a:noFill/>
        </p:spPr>
        <p:txBody>
          <a:bodyPr wrap="none" rtlCol="0">
            <a:spAutoFit/>
          </a:bodyPr>
          <a:lstStyle/>
          <a:p>
            <a:r>
              <a:rPr lang="en-US" sz="2000" i="1" dirty="0" smtClean="0">
                <a:latin typeface="Times New Roman" pitchFamily="18" charset="0"/>
                <a:cs typeface="Times New Roman" pitchFamily="18" charset="0"/>
              </a:rPr>
              <a:t>v'</a:t>
            </a:r>
            <a:r>
              <a:rPr lang="en-US" sz="2000" i="1" baseline="-25000" dirty="0" smtClean="0">
                <a:latin typeface="Times New Roman" pitchFamily="18" charset="0"/>
                <a:cs typeface="Times New Roman" pitchFamily="18" charset="0"/>
              </a:rPr>
              <a:t>1</a:t>
            </a:r>
            <a:endParaRPr lang="en-US" i="1" baseline="30000" dirty="0">
              <a:latin typeface="Times New Roman" pitchFamily="18" charset="0"/>
              <a:cs typeface="Times New Roman" pitchFamily="18" charset="0"/>
            </a:endParaRPr>
          </a:p>
        </p:txBody>
      </p:sp>
      <p:sp>
        <p:nvSpPr>
          <p:cNvPr id="43" name="TextBox 42"/>
          <p:cNvSpPr txBox="1"/>
          <p:nvPr/>
        </p:nvSpPr>
        <p:spPr>
          <a:xfrm>
            <a:off x="6241908" y="3358480"/>
            <a:ext cx="437940" cy="400110"/>
          </a:xfrm>
          <a:prstGeom prst="rect">
            <a:avLst/>
          </a:prstGeom>
          <a:noFill/>
        </p:spPr>
        <p:txBody>
          <a:bodyPr wrap="none" rtlCol="0">
            <a:spAutoFit/>
          </a:bodyPr>
          <a:lstStyle/>
          <a:p>
            <a:r>
              <a:rPr lang="en-US" sz="2000" i="1" dirty="0" smtClean="0">
                <a:latin typeface="Times New Roman" pitchFamily="18" charset="0"/>
                <a:cs typeface="Times New Roman" pitchFamily="18" charset="0"/>
              </a:rPr>
              <a:t>v'</a:t>
            </a:r>
            <a:r>
              <a:rPr lang="en-US" sz="2000" i="1" baseline="-25000" dirty="0" smtClean="0">
                <a:latin typeface="Times New Roman" pitchFamily="18" charset="0"/>
                <a:cs typeface="Times New Roman" pitchFamily="18" charset="0"/>
              </a:rPr>
              <a:t>2</a:t>
            </a:r>
            <a:endParaRPr lang="en-US" i="1" baseline="30000" dirty="0">
              <a:latin typeface="Times New Roman" pitchFamily="18" charset="0"/>
              <a:cs typeface="Times New Roman" pitchFamily="18" charset="0"/>
            </a:endParaRPr>
          </a:p>
        </p:txBody>
      </p:sp>
      <p:sp>
        <p:nvSpPr>
          <p:cNvPr id="44" name="TextBox 43"/>
          <p:cNvSpPr txBox="1"/>
          <p:nvPr/>
        </p:nvSpPr>
        <p:spPr>
          <a:xfrm>
            <a:off x="6186907" y="4666932"/>
            <a:ext cx="529312" cy="400110"/>
          </a:xfrm>
          <a:prstGeom prst="rect">
            <a:avLst/>
          </a:prstGeom>
          <a:noFill/>
        </p:spPr>
        <p:txBody>
          <a:bodyPr wrap="none" rtlCol="0">
            <a:spAutoFit/>
          </a:bodyPr>
          <a:lstStyle/>
          <a:p>
            <a:r>
              <a:rPr lang="en-US" sz="2000" i="1" dirty="0" smtClean="0">
                <a:latin typeface="Times New Roman" pitchFamily="18" charset="0"/>
                <a:cs typeface="Times New Roman" pitchFamily="18" charset="0"/>
              </a:rPr>
              <a:t>v</a:t>
            </a:r>
            <a:r>
              <a:rPr lang="en-US" sz="2000" i="1" baseline="30000" dirty="0" smtClean="0">
                <a:latin typeface="Times New Roman" pitchFamily="18" charset="0"/>
                <a:cs typeface="Times New Roman" pitchFamily="18" charset="0"/>
              </a:rPr>
              <a:t>' </a:t>
            </a:r>
            <a:r>
              <a:rPr lang="en-US" sz="2000" i="1" baseline="-25000" dirty="0" smtClean="0">
                <a:latin typeface="Times New Roman" pitchFamily="18" charset="0"/>
                <a:cs typeface="Times New Roman" pitchFamily="18" charset="0"/>
              </a:rPr>
              <a:t>N</a:t>
            </a:r>
            <a:r>
              <a:rPr lang="en-US" i="1" baseline="-25000" dirty="0" smtClean="0">
                <a:latin typeface="Times New Roman" pitchFamily="18" charset="0"/>
                <a:cs typeface="Times New Roman" pitchFamily="18" charset="0"/>
              </a:rPr>
              <a:t>'</a:t>
            </a:r>
            <a:endParaRPr lang="en-US" i="1" baseline="-25000" dirty="0">
              <a:latin typeface="Times New Roman" pitchFamily="18" charset="0"/>
              <a:cs typeface="Times New Roman" pitchFamily="18" charset="0"/>
            </a:endParaRPr>
          </a:p>
        </p:txBody>
      </p:sp>
      <p:sp>
        <p:nvSpPr>
          <p:cNvPr id="46" name="TextBox 45"/>
          <p:cNvSpPr txBox="1"/>
          <p:nvPr/>
        </p:nvSpPr>
        <p:spPr>
          <a:xfrm>
            <a:off x="6139169" y="3902060"/>
            <a:ext cx="503664" cy="523220"/>
          </a:xfrm>
          <a:prstGeom prst="rect">
            <a:avLst/>
          </a:prstGeom>
          <a:noFill/>
        </p:spPr>
        <p:txBody>
          <a:bodyPr wrap="none" rtlCol="0">
            <a:spAutoFit/>
          </a:bodyPr>
          <a:lstStyle/>
          <a:p>
            <a:r>
              <a:rPr lang="en-US" sz="2800" i="1" dirty="0" smtClean="0">
                <a:latin typeface="Times New Roman" pitchFamily="18" charset="0"/>
                <a:cs typeface="Times New Roman" pitchFamily="18" charset="0"/>
              </a:rPr>
              <a:t>…</a:t>
            </a:r>
            <a:endParaRPr lang="en-US" i="1" dirty="0">
              <a:latin typeface="Times New Roman" pitchFamily="18" charset="0"/>
              <a:cs typeface="Times New Roman" pitchFamily="18" charset="0"/>
            </a:endParaRPr>
          </a:p>
        </p:txBody>
      </p:sp>
      <p:cxnSp>
        <p:nvCxnSpPr>
          <p:cNvPr id="48" name="Straight Connector 47"/>
          <p:cNvCxnSpPr>
            <a:stCxn id="8" idx="6"/>
            <a:endCxn id="35" idx="2"/>
          </p:cNvCxnSpPr>
          <p:nvPr/>
        </p:nvCxnSpPr>
        <p:spPr bwMode="auto">
          <a:xfrm flipV="1">
            <a:off x="3346778" y="2710781"/>
            <a:ext cx="2751116" cy="706159"/>
          </a:xfrm>
          <a:prstGeom prst="line">
            <a:avLst/>
          </a:prstGeom>
          <a:noFill/>
          <a:ln w="19050" cap="flat" cmpd="sng" algn="ctr">
            <a:solidFill>
              <a:schemeClr val="tx2"/>
            </a:solidFill>
            <a:prstDash val="solid"/>
            <a:round/>
            <a:headEnd type="none" w="med" len="med"/>
            <a:tailEnd type="none" w="lg" len="lg"/>
          </a:ln>
          <a:effectLst/>
        </p:spPr>
      </p:cxnSp>
      <p:cxnSp>
        <p:nvCxnSpPr>
          <p:cNvPr id="55" name="Straight Connector 54"/>
          <p:cNvCxnSpPr>
            <a:stCxn id="8" idx="6"/>
            <a:endCxn id="37" idx="2"/>
          </p:cNvCxnSpPr>
          <p:nvPr/>
        </p:nvCxnSpPr>
        <p:spPr bwMode="auto">
          <a:xfrm>
            <a:off x="3346778" y="3416940"/>
            <a:ext cx="2760873" cy="1442131"/>
          </a:xfrm>
          <a:prstGeom prst="line">
            <a:avLst/>
          </a:prstGeom>
          <a:noFill/>
          <a:ln w="19050" cap="flat" cmpd="sng" algn="ctr">
            <a:solidFill>
              <a:schemeClr val="tx2"/>
            </a:solidFill>
            <a:prstDash val="solid"/>
            <a:round/>
            <a:headEnd type="none" w="med" len="med"/>
            <a:tailEnd type="none" w="lg" len="lg"/>
          </a:ln>
          <a:effectLst/>
        </p:spPr>
      </p:cxnSp>
      <p:cxnSp>
        <p:nvCxnSpPr>
          <p:cNvPr id="58" name="Straight Connector 57"/>
          <p:cNvCxnSpPr>
            <a:stCxn id="7" idx="6"/>
            <a:endCxn id="36" idx="2"/>
          </p:cNvCxnSpPr>
          <p:nvPr/>
        </p:nvCxnSpPr>
        <p:spPr bwMode="auto">
          <a:xfrm>
            <a:off x="3350313" y="2567935"/>
            <a:ext cx="2756277" cy="1040838"/>
          </a:xfrm>
          <a:prstGeom prst="line">
            <a:avLst/>
          </a:prstGeom>
          <a:noFill/>
          <a:ln w="19050" cap="flat" cmpd="sng" algn="ctr">
            <a:solidFill>
              <a:schemeClr val="tx2"/>
            </a:solidFill>
            <a:prstDash val="solid"/>
            <a:round/>
            <a:headEnd type="none" w="med" len="med"/>
            <a:tailEnd type="none" w="lg" len="lg"/>
          </a:ln>
          <a:effectLst/>
        </p:spPr>
      </p:cxnSp>
      <p:cxnSp>
        <p:nvCxnSpPr>
          <p:cNvPr id="61" name="Straight Connector 60"/>
          <p:cNvCxnSpPr>
            <a:stCxn id="9" idx="6"/>
            <a:endCxn id="36" idx="2"/>
          </p:cNvCxnSpPr>
          <p:nvPr/>
        </p:nvCxnSpPr>
        <p:spPr bwMode="auto">
          <a:xfrm flipV="1">
            <a:off x="3350313" y="3608774"/>
            <a:ext cx="2756277" cy="930807"/>
          </a:xfrm>
          <a:prstGeom prst="line">
            <a:avLst/>
          </a:prstGeom>
          <a:noFill/>
          <a:ln w="19050" cap="flat" cmpd="sng" algn="ctr">
            <a:solidFill>
              <a:schemeClr val="tx2"/>
            </a:solidFill>
            <a:prstDash val="solid"/>
            <a:round/>
            <a:headEnd type="none" w="med" len="med"/>
            <a:tailEnd type="none" w="lg" len="lg"/>
          </a:ln>
          <a:effectLst/>
        </p:spPr>
      </p:cxnSp>
      <p:sp>
        <p:nvSpPr>
          <p:cNvPr id="38" name="TextBox 37"/>
          <p:cNvSpPr txBox="1"/>
          <p:nvPr/>
        </p:nvSpPr>
        <p:spPr>
          <a:xfrm>
            <a:off x="2062881" y="1068016"/>
            <a:ext cx="1747594" cy="461665"/>
          </a:xfrm>
          <a:prstGeom prst="rect">
            <a:avLst/>
          </a:prstGeom>
          <a:noFill/>
        </p:spPr>
        <p:txBody>
          <a:bodyPr wrap="none" rtlCol="0">
            <a:spAutoFit/>
          </a:bodyPr>
          <a:lstStyle/>
          <a:p>
            <a:r>
              <a:rPr lang="en-US" sz="2400" smtClean="0">
                <a:solidFill>
                  <a:schemeClr val="accent6">
                    <a:lumMod val="10000"/>
                  </a:schemeClr>
                </a:solidFill>
                <a:latin typeface="Times New Roman" pitchFamily="18" charset="0"/>
                <a:cs typeface="Times New Roman" pitchFamily="18" charset="0"/>
              </a:rPr>
              <a:t>Data Mining</a:t>
            </a:r>
            <a:endParaRPr lang="en-US" sz="2400" dirty="0">
              <a:solidFill>
                <a:schemeClr val="accent6">
                  <a:lumMod val="10000"/>
                </a:schemeClr>
              </a:solidFill>
              <a:latin typeface="Times New Roman" pitchFamily="18" charset="0"/>
              <a:cs typeface="Times New Roman" pitchFamily="18" charset="0"/>
            </a:endParaRPr>
          </a:p>
        </p:txBody>
      </p:sp>
      <p:sp>
        <p:nvSpPr>
          <p:cNvPr id="41" name="TextBox 40"/>
          <p:cNvSpPr txBox="1"/>
          <p:nvPr/>
        </p:nvSpPr>
        <p:spPr>
          <a:xfrm>
            <a:off x="5362973" y="1065108"/>
            <a:ext cx="2685351" cy="461665"/>
          </a:xfrm>
          <a:prstGeom prst="rect">
            <a:avLst/>
          </a:prstGeom>
          <a:noFill/>
        </p:spPr>
        <p:txBody>
          <a:bodyPr wrap="none" rtlCol="0">
            <a:spAutoFit/>
          </a:bodyPr>
          <a:lstStyle/>
          <a:p>
            <a:r>
              <a:rPr lang="en-US" sz="2400" smtClean="0">
                <a:solidFill>
                  <a:schemeClr val="accent6">
                    <a:lumMod val="10000"/>
                  </a:schemeClr>
                </a:solidFill>
                <a:latin typeface="Times New Roman" pitchFamily="18" charset="0"/>
                <a:cs typeface="Times New Roman" pitchFamily="18" charset="0"/>
              </a:rPr>
              <a:t>Medical Informatics</a:t>
            </a:r>
            <a:endParaRPr lang="en-US" sz="2400" dirty="0">
              <a:solidFill>
                <a:schemeClr val="accent6">
                  <a:lumMod val="10000"/>
                </a:schemeClr>
              </a:solidFill>
              <a:latin typeface="Times New Roman" pitchFamily="18" charset="0"/>
              <a:cs typeface="Times New Roman" pitchFamily="18" charset="0"/>
            </a:endParaRPr>
          </a:p>
        </p:txBody>
      </p:sp>
      <p:sp>
        <p:nvSpPr>
          <p:cNvPr id="49" name="TextBox 48"/>
          <p:cNvSpPr txBox="1"/>
          <p:nvPr/>
        </p:nvSpPr>
        <p:spPr>
          <a:xfrm>
            <a:off x="672062" y="2312876"/>
            <a:ext cx="1076582" cy="369332"/>
          </a:xfrm>
          <a:prstGeom prst="rect">
            <a:avLst/>
          </a:prstGeom>
          <a:noFill/>
        </p:spPr>
        <p:txBody>
          <a:bodyPr wrap="square" rtlCol="0">
            <a:spAutoFit/>
          </a:bodyPr>
          <a:lstStyle/>
          <a:p>
            <a:pPr>
              <a:buNone/>
            </a:pPr>
            <a:r>
              <a:rPr lang="en-US" altLang="zh-CN" sz="1800" smtClean="0"/>
              <a:t>Author</a:t>
            </a:r>
            <a:endParaRPr lang="zh-CN" altLang="en-US" sz="1600" dirty="0"/>
          </a:p>
        </p:txBody>
      </p:sp>
      <p:cxnSp>
        <p:nvCxnSpPr>
          <p:cNvPr id="50" name="直接箭头连接符 56"/>
          <p:cNvCxnSpPr>
            <a:endCxn id="49" idx="3"/>
          </p:cNvCxnSpPr>
          <p:nvPr/>
        </p:nvCxnSpPr>
        <p:spPr bwMode="auto">
          <a:xfrm flipH="1" flipV="1">
            <a:off x="1748644" y="2497542"/>
            <a:ext cx="879041" cy="70037"/>
          </a:xfrm>
          <a:prstGeom prst="straightConnector1">
            <a:avLst/>
          </a:prstGeom>
          <a:noFill/>
          <a:ln w="28575" cap="flat" cmpd="sng" algn="ctr">
            <a:solidFill>
              <a:schemeClr val="tx1"/>
            </a:solidFill>
            <a:prstDash val="solid"/>
            <a:round/>
            <a:headEnd type="none" w="med" len="med"/>
            <a:tailEnd type="arrow"/>
          </a:ln>
          <a:effectLst/>
        </p:spPr>
      </p:cxnSp>
      <p:sp>
        <p:nvSpPr>
          <p:cNvPr id="64" name="TextBox 63"/>
          <p:cNvSpPr txBox="1"/>
          <p:nvPr/>
        </p:nvSpPr>
        <p:spPr>
          <a:xfrm>
            <a:off x="298881" y="4138005"/>
            <a:ext cx="1593779" cy="338554"/>
          </a:xfrm>
          <a:prstGeom prst="rect">
            <a:avLst/>
          </a:prstGeom>
          <a:noFill/>
          <a:ln>
            <a:noFill/>
          </a:ln>
        </p:spPr>
        <p:txBody>
          <a:bodyPr wrap="square" rtlCol="0">
            <a:spAutoFit/>
          </a:bodyPr>
          <a:lstStyle/>
          <a:p>
            <a:pPr>
              <a:buNone/>
            </a:pPr>
            <a:r>
              <a:rPr lang="en-US" altLang="zh-CN" sz="1600" smtClean="0"/>
              <a:t>Coauthorships</a:t>
            </a:r>
            <a:endParaRPr lang="en-US" altLang="zh-CN" sz="1600" dirty="0" smtClean="0"/>
          </a:p>
        </p:txBody>
      </p:sp>
      <p:cxnSp>
        <p:nvCxnSpPr>
          <p:cNvPr id="65" name="直接箭头连接符 47"/>
          <p:cNvCxnSpPr>
            <a:endCxn id="64" idx="3"/>
          </p:cNvCxnSpPr>
          <p:nvPr/>
        </p:nvCxnSpPr>
        <p:spPr bwMode="auto">
          <a:xfrm flipH="1" flipV="1">
            <a:off x="1892660" y="4307282"/>
            <a:ext cx="504056" cy="309850"/>
          </a:xfrm>
          <a:prstGeom prst="straightConnector1">
            <a:avLst/>
          </a:prstGeom>
          <a:noFill/>
          <a:ln w="28575" cap="flat" cmpd="sng" algn="ctr">
            <a:solidFill>
              <a:schemeClr val="tx1"/>
            </a:solidFill>
            <a:prstDash val="solid"/>
            <a:round/>
            <a:headEnd type="none" w="med" len="med"/>
            <a:tailEnd type="arrow"/>
          </a:ln>
          <a:effectLst/>
        </p:spPr>
      </p:cxnSp>
      <p:sp>
        <p:nvSpPr>
          <p:cNvPr id="71" name="椭圆 54"/>
          <p:cNvSpPr/>
          <p:nvPr/>
        </p:nvSpPr>
        <p:spPr bwMode="auto">
          <a:xfrm>
            <a:off x="2670765" y="5111080"/>
            <a:ext cx="682819" cy="609600"/>
          </a:xfrm>
          <a:prstGeom prst="ellipse">
            <a:avLst/>
          </a:prstGeom>
          <a:noFill/>
          <a:ln w="28575" cap="flat" cmpd="sng" algn="ctr">
            <a:solidFill>
              <a:srgbClr val="C00000"/>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742950" marR="0" indent="-285750" algn="l" defTabSz="914400" rtl="0" eaLnBrk="1" fontAlgn="base" latinLnBrk="0" hangingPunct="1">
              <a:lnSpc>
                <a:spcPct val="100000"/>
              </a:lnSpc>
              <a:spcBef>
                <a:spcPct val="20000"/>
              </a:spcBef>
              <a:spcAft>
                <a:spcPct val="0"/>
              </a:spcAft>
              <a:buClrTx/>
              <a:buSzTx/>
              <a:buFontTx/>
              <a:buChar char="–"/>
              <a:tabLst/>
            </a:pPr>
            <a:endParaRPr kumimoji="0" lang="zh-CN" altLang="en-US" sz="2800" b="0" i="0" u="none" strike="noStrike" cap="none" normalizeH="0" baseline="0" smtClean="0">
              <a:ln>
                <a:noFill/>
              </a:ln>
              <a:solidFill>
                <a:srgbClr val="9900CC"/>
              </a:solidFill>
              <a:effectLst/>
              <a:latin typeface="Verdana" pitchFamily="34" charset="0"/>
              <a:ea typeface="黑体" pitchFamily="2" charset="-122"/>
            </a:endParaRPr>
          </a:p>
        </p:txBody>
      </p:sp>
      <p:cxnSp>
        <p:nvCxnSpPr>
          <p:cNvPr id="72" name="直接箭头连接符 56"/>
          <p:cNvCxnSpPr>
            <a:stCxn id="71" idx="6"/>
            <a:endCxn id="75" idx="1"/>
          </p:cNvCxnSpPr>
          <p:nvPr/>
        </p:nvCxnSpPr>
        <p:spPr bwMode="auto">
          <a:xfrm>
            <a:off x="3353584" y="5415880"/>
            <a:ext cx="492895" cy="142002"/>
          </a:xfrm>
          <a:prstGeom prst="straightConnector1">
            <a:avLst/>
          </a:prstGeom>
          <a:noFill/>
          <a:ln w="28575" cap="flat" cmpd="sng" algn="ctr">
            <a:solidFill>
              <a:srgbClr val="C00000"/>
            </a:solidFill>
            <a:prstDash val="solid"/>
            <a:round/>
            <a:headEnd type="none" w="med" len="med"/>
            <a:tailEnd type="arrow"/>
          </a:ln>
          <a:effectLst/>
        </p:spPr>
      </p:cxnSp>
      <p:sp>
        <p:nvSpPr>
          <p:cNvPr id="75" name="TextBox 74"/>
          <p:cNvSpPr txBox="1"/>
          <p:nvPr/>
        </p:nvSpPr>
        <p:spPr>
          <a:xfrm>
            <a:off x="3846479" y="5373216"/>
            <a:ext cx="1548172" cy="369332"/>
          </a:xfrm>
          <a:prstGeom prst="rect">
            <a:avLst/>
          </a:prstGeom>
          <a:noFill/>
          <a:ln>
            <a:noFill/>
          </a:ln>
        </p:spPr>
        <p:txBody>
          <a:bodyPr wrap="square" rtlCol="0">
            <a:spAutoFit/>
          </a:bodyPr>
          <a:lstStyle/>
          <a:p>
            <a:pPr>
              <a:buNone/>
            </a:pPr>
            <a:r>
              <a:rPr lang="en-US" altLang="zh-CN" sz="1800" b="1" dirty="0" smtClean="0">
                <a:solidFill>
                  <a:schemeClr val="accent6">
                    <a:lumMod val="25000"/>
                  </a:schemeClr>
                </a:solidFill>
              </a:rPr>
              <a:t>Query</a:t>
            </a:r>
            <a:r>
              <a:rPr lang="en-US" altLang="zh-CN" sz="1800" b="1" i="1" dirty="0" smtClean="0">
                <a:solidFill>
                  <a:schemeClr val="accent6">
                    <a:lumMod val="25000"/>
                  </a:schemeClr>
                </a:solidFill>
              </a:rPr>
              <a:t> user</a:t>
            </a:r>
            <a:endParaRPr lang="zh-CN" altLang="en-US" sz="1800" b="1" i="1" dirty="0">
              <a:solidFill>
                <a:schemeClr val="accent6">
                  <a:lumMod val="25000"/>
                </a:schemeClr>
              </a:solidFill>
            </a:endParaRPr>
          </a:p>
        </p:txBody>
      </p:sp>
      <p:sp>
        <p:nvSpPr>
          <p:cNvPr id="80" name="TextBox 79"/>
          <p:cNvSpPr txBox="1"/>
          <p:nvPr/>
        </p:nvSpPr>
        <p:spPr>
          <a:xfrm>
            <a:off x="3810475" y="2052137"/>
            <a:ext cx="1692188" cy="584775"/>
          </a:xfrm>
          <a:prstGeom prst="rect">
            <a:avLst/>
          </a:prstGeom>
          <a:noFill/>
          <a:ln>
            <a:noFill/>
          </a:ln>
        </p:spPr>
        <p:txBody>
          <a:bodyPr wrap="square" rtlCol="0">
            <a:spAutoFit/>
          </a:bodyPr>
          <a:lstStyle/>
          <a:p>
            <a:pPr>
              <a:buNone/>
            </a:pPr>
            <a:r>
              <a:rPr lang="en-US" altLang="zh-CN" sz="1600" smtClean="0"/>
              <a:t>Cross-domain coauthorships</a:t>
            </a:r>
            <a:endParaRPr lang="zh-CN" altLang="en-US" sz="1600" dirty="0"/>
          </a:p>
        </p:txBody>
      </p:sp>
      <p:cxnSp>
        <p:nvCxnSpPr>
          <p:cNvPr id="69" name="直接箭头连接符 56"/>
          <p:cNvCxnSpPr>
            <a:stCxn id="78" idx="0"/>
            <a:endCxn id="75" idx="3"/>
          </p:cNvCxnSpPr>
          <p:nvPr/>
        </p:nvCxnSpPr>
        <p:spPr bwMode="auto">
          <a:xfrm flipH="1" flipV="1">
            <a:off x="5394651" y="5557882"/>
            <a:ext cx="918102" cy="562126"/>
          </a:xfrm>
          <a:prstGeom prst="straightConnector1">
            <a:avLst/>
          </a:prstGeom>
          <a:noFill/>
          <a:ln w="28575" cap="flat" cmpd="sng" algn="ctr">
            <a:solidFill>
              <a:srgbClr val="C00000"/>
            </a:solidFill>
            <a:prstDash val="solid"/>
            <a:round/>
            <a:headEnd type="none" w="med" len="med"/>
            <a:tailEnd type="arrow"/>
          </a:ln>
          <a:effectLst/>
        </p:spPr>
      </p:cxnSp>
      <p:sp>
        <p:nvSpPr>
          <p:cNvPr id="78" name="TextBox 77"/>
          <p:cNvSpPr txBox="1"/>
          <p:nvPr/>
        </p:nvSpPr>
        <p:spPr>
          <a:xfrm>
            <a:off x="6186739" y="6120008"/>
            <a:ext cx="252028" cy="369332"/>
          </a:xfrm>
          <a:prstGeom prst="rect">
            <a:avLst/>
          </a:prstGeom>
          <a:noFill/>
          <a:ln>
            <a:solidFill>
              <a:srgbClr val="C00000"/>
            </a:solidFill>
          </a:ln>
        </p:spPr>
        <p:txBody>
          <a:bodyPr wrap="square" rtlCol="0">
            <a:spAutoFit/>
          </a:bodyPr>
          <a:lstStyle/>
          <a:p>
            <a:pPr>
              <a:buNone/>
            </a:pPr>
            <a:endParaRPr lang="zh-CN" altLang="en-US" sz="1800" b="1" i="1" dirty="0">
              <a:solidFill>
                <a:schemeClr val="accent6">
                  <a:lumMod val="25000"/>
                </a:schemeClr>
              </a:solidFill>
            </a:endParaRPr>
          </a:p>
        </p:txBody>
      </p:sp>
      <p:sp>
        <p:nvSpPr>
          <p:cNvPr id="47" name="Rectangle 6"/>
          <p:cNvSpPr>
            <a:spLocks noChangeArrowheads="1"/>
          </p:cNvSpPr>
          <p:nvPr/>
        </p:nvSpPr>
        <p:spPr bwMode="auto">
          <a:xfrm rot="21194221">
            <a:off x="4917654" y="2197058"/>
            <a:ext cx="4205170" cy="972705"/>
          </a:xfrm>
          <a:prstGeom prst="rect">
            <a:avLst/>
          </a:prstGeom>
          <a:solidFill>
            <a:schemeClr val="bg1"/>
          </a:solidFill>
          <a:ln w="38100" cmpd="dbl" algn="ctr">
            <a:solidFill>
              <a:srgbClr val="CC0066"/>
            </a:solidFill>
            <a:miter lim="800000"/>
            <a:headEnd/>
            <a:tailEnd type="none" w="lg" len="lg"/>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nchor="ctr">
            <a:noAutofit/>
          </a:bodyPr>
          <a:lstStyle/>
          <a:p>
            <a:pPr algn="ctr">
              <a:spcBef>
                <a:spcPct val="20000"/>
              </a:spcBef>
              <a:buFont typeface="Wingdings" pitchFamily="2" charset="2"/>
              <a:buNone/>
            </a:pPr>
            <a:r>
              <a:rPr lang="en-US" sz="2800" b="1" smtClean="0">
                <a:solidFill>
                  <a:srgbClr val="FF0000"/>
                </a:solidFill>
              </a:rPr>
              <a:t>Sparse connection!</a:t>
            </a:r>
            <a:endParaRPr lang="zh-CN" altLang="en-US" sz="2800" b="1" dirty="0">
              <a:solidFill>
                <a:srgbClr val="FF0000"/>
              </a:solidFill>
              <a:latin typeface="Verdana" pitchFamily="34" charset="0"/>
              <a:ea typeface="华文行楷" pitchFamily="2" charset="-122"/>
              <a:cs typeface="Times New Roman" pitchFamily="18" charset="0"/>
              <a:sym typeface="Wingdings" pitchFamily="2" charset="2"/>
            </a:endParaRPr>
          </a:p>
        </p:txBody>
      </p:sp>
      <p:sp>
        <p:nvSpPr>
          <p:cNvPr id="88" name="椭圆 87"/>
          <p:cNvSpPr/>
          <p:nvPr/>
        </p:nvSpPr>
        <p:spPr>
          <a:xfrm>
            <a:off x="4989004" y="2744924"/>
            <a:ext cx="360040" cy="360040"/>
          </a:xfrm>
          <a:prstGeom prst="ellipse">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mtClean="0">
                <a:solidFill>
                  <a:srgbClr val="FF0000"/>
                </a:solidFill>
              </a:rPr>
              <a:t>1</a:t>
            </a:r>
            <a:endParaRPr lang="zh-CN" altLang="en-US">
              <a:solidFill>
                <a:srgbClr val="FF0000"/>
              </a:solidFill>
            </a:endParaRPr>
          </a:p>
        </p:txBody>
      </p:sp>
    </p:spTree>
    <p:extLst>
      <p:ext uri="{BB962C8B-B14F-4D97-AF65-F5344CB8AC3E}">
        <p14:creationId xmlns:p14="http://schemas.microsoft.com/office/powerpoint/2010/main" val="2582758569"/>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p:cTn id="7" dur="500" fill="hold"/>
                                        <p:tgtEl>
                                          <p:spTgt spid="47"/>
                                        </p:tgtEl>
                                        <p:attrNameLst>
                                          <p:attrName>ppt_w</p:attrName>
                                        </p:attrNameLst>
                                      </p:cBhvr>
                                      <p:tavLst>
                                        <p:tav tm="0">
                                          <p:val>
                                            <p:fltVal val="0"/>
                                          </p:val>
                                        </p:tav>
                                        <p:tav tm="100000">
                                          <p:val>
                                            <p:strVal val="#ppt_w"/>
                                          </p:val>
                                        </p:tav>
                                      </p:tavLst>
                                    </p:anim>
                                    <p:anim calcmode="lin" valueType="num">
                                      <p:cBhvr>
                                        <p:cTn id="8" dur="500" fill="hold"/>
                                        <p:tgtEl>
                                          <p:spTgt spid="47"/>
                                        </p:tgtEl>
                                        <p:attrNameLst>
                                          <p:attrName>ppt_h</p:attrName>
                                        </p:attrNameLst>
                                      </p:cBhvr>
                                      <p:tavLst>
                                        <p:tav tm="0">
                                          <p:val>
                                            <p:fltVal val="0"/>
                                          </p:val>
                                        </p:tav>
                                        <p:tav tm="100000">
                                          <p:val>
                                            <p:strVal val="#ppt_h"/>
                                          </p:val>
                                        </p:tav>
                                      </p:tavLst>
                                    </p:anim>
                                    <p:animEffect transition="in" filter="fade">
                                      <p:cBhvr>
                                        <p:cTn id="9" dur="500"/>
                                        <p:tgtEl>
                                          <p:spTgt spid="47"/>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88"/>
                                        </p:tgtEl>
                                        <p:attrNameLst>
                                          <p:attrName>style.visibility</p:attrName>
                                        </p:attrNameLst>
                                      </p:cBhvr>
                                      <p:to>
                                        <p:strVal val="visible"/>
                                      </p:to>
                                    </p:set>
                                    <p:anim calcmode="lin" valueType="num">
                                      <p:cBhvr>
                                        <p:cTn id="12" dur="500" fill="hold"/>
                                        <p:tgtEl>
                                          <p:spTgt spid="88"/>
                                        </p:tgtEl>
                                        <p:attrNameLst>
                                          <p:attrName>ppt_w</p:attrName>
                                        </p:attrNameLst>
                                      </p:cBhvr>
                                      <p:tavLst>
                                        <p:tav tm="0">
                                          <p:val>
                                            <p:fltVal val="0"/>
                                          </p:val>
                                        </p:tav>
                                        <p:tav tm="100000">
                                          <p:val>
                                            <p:strVal val="#ppt_w"/>
                                          </p:val>
                                        </p:tav>
                                      </p:tavLst>
                                    </p:anim>
                                    <p:anim calcmode="lin" valueType="num">
                                      <p:cBhvr>
                                        <p:cTn id="13" dur="500" fill="hold"/>
                                        <p:tgtEl>
                                          <p:spTgt spid="88"/>
                                        </p:tgtEl>
                                        <p:attrNameLst>
                                          <p:attrName>ppt_h</p:attrName>
                                        </p:attrNameLst>
                                      </p:cBhvr>
                                      <p:tavLst>
                                        <p:tav tm="0">
                                          <p:val>
                                            <p:fltVal val="0"/>
                                          </p:val>
                                        </p:tav>
                                        <p:tav tm="100000">
                                          <p:val>
                                            <p:strVal val="#ppt_h"/>
                                          </p:val>
                                        </p:tav>
                                      </p:tavLst>
                                    </p:anim>
                                    <p:animEffect transition="in" filter="fade">
                                      <p:cBhvr>
                                        <p:cTn id="14" dur="500"/>
                                        <p:tgtEl>
                                          <p:spTgt spid="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88" grpId="0" animBg="1"/>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Approach </a:t>
            </a:r>
            <a:r>
              <a:rPr lang="en-US" altLang="zh-CN" dirty="0" smtClean="0"/>
              <a:t>2: </a:t>
            </a:r>
            <a:r>
              <a:rPr lang="en-US" dirty="0" smtClean="0"/>
              <a:t>Topic Matching</a:t>
            </a:r>
            <a:endParaRPr lang="en-US" dirty="0"/>
          </a:p>
        </p:txBody>
      </p:sp>
      <p:sp>
        <p:nvSpPr>
          <p:cNvPr id="4" name="Oval 3"/>
          <p:cNvSpPr/>
          <p:nvPr/>
        </p:nvSpPr>
        <p:spPr bwMode="auto">
          <a:xfrm>
            <a:off x="1216948" y="1800641"/>
            <a:ext cx="1898650" cy="4419600"/>
          </a:xfrm>
          <a:prstGeom prst="ellipse">
            <a:avLst/>
          </a:prstGeom>
          <a:noFill/>
          <a:ln w="38100" cap="flat" cmpd="sng" algn="ctr">
            <a:solidFill>
              <a:schemeClr val="tx2"/>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742950" marR="0" indent="-285750" algn="l" defTabSz="914400" rtl="0" eaLnBrk="1" fontAlgn="base" latinLnBrk="0" hangingPunct="1">
              <a:lnSpc>
                <a:spcPct val="100000"/>
              </a:lnSpc>
              <a:spcBef>
                <a:spcPct val="20000"/>
              </a:spcBef>
              <a:spcAft>
                <a:spcPct val="0"/>
              </a:spcAft>
              <a:buClrTx/>
              <a:buSzTx/>
              <a:buFontTx/>
              <a:buChar char="–"/>
              <a:tabLst/>
            </a:pPr>
            <a:endParaRPr kumimoji="0" lang="en-US" sz="2800" b="0" i="0" u="none" strike="noStrike" cap="none" normalizeH="0" baseline="0" smtClean="0">
              <a:ln>
                <a:noFill/>
              </a:ln>
              <a:solidFill>
                <a:srgbClr val="003399"/>
              </a:solidFill>
              <a:effectLst/>
              <a:latin typeface="Verdana" pitchFamily="34" charset="0"/>
              <a:ea typeface="黑体" pitchFamily="2" charset="-122"/>
            </a:endParaRPr>
          </a:p>
        </p:txBody>
      </p:sp>
      <p:sp>
        <p:nvSpPr>
          <p:cNvPr id="5" name="TextBox 4"/>
          <p:cNvSpPr txBox="1"/>
          <p:nvPr/>
        </p:nvSpPr>
        <p:spPr>
          <a:xfrm>
            <a:off x="1930944" y="1943794"/>
            <a:ext cx="510076" cy="461665"/>
          </a:xfrm>
          <a:prstGeom prst="rect">
            <a:avLst/>
          </a:prstGeom>
          <a:noFill/>
        </p:spPr>
        <p:txBody>
          <a:bodyPr wrap="none" rtlCol="0">
            <a:spAutoFit/>
          </a:bodyPr>
          <a:lstStyle/>
          <a:p>
            <a:r>
              <a:rPr lang="en-US" sz="2400" i="1" dirty="0" smtClean="0">
                <a:latin typeface="Times New Roman" pitchFamily="18" charset="0"/>
                <a:cs typeface="Times New Roman" pitchFamily="18" charset="0"/>
              </a:rPr>
              <a:t>G</a:t>
            </a:r>
            <a:r>
              <a:rPr lang="en-US" sz="2400" i="1" baseline="30000" dirty="0" smtClean="0">
                <a:latin typeface="Times New Roman" pitchFamily="18" charset="0"/>
                <a:cs typeface="Times New Roman" pitchFamily="18" charset="0"/>
              </a:rPr>
              <a:t>S</a:t>
            </a:r>
            <a:endParaRPr lang="en-US" i="1" baseline="30000" dirty="0">
              <a:latin typeface="Times New Roman" pitchFamily="18" charset="0"/>
              <a:cs typeface="Times New Roman" pitchFamily="18" charset="0"/>
            </a:endParaRPr>
          </a:p>
        </p:txBody>
      </p:sp>
      <p:sp>
        <p:nvSpPr>
          <p:cNvPr id="6" name="Oval 5"/>
          <p:cNvSpPr/>
          <p:nvPr/>
        </p:nvSpPr>
        <p:spPr bwMode="auto">
          <a:xfrm>
            <a:off x="1794799" y="2486442"/>
            <a:ext cx="776721" cy="762000"/>
          </a:xfrm>
          <a:prstGeom prst="ellipse">
            <a:avLst/>
          </a:prstGeom>
          <a:noFill/>
          <a:ln w="38100" cap="flat" cmpd="sng" algn="ctr">
            <a:solidFill>
              <a:schemeClr val="tx2"/>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742950" marR="0" indent="-285750" algn="l" defTabSz="914400" rtl="0" eaLnBrk="1" fontAlgn="base" latinLnBrk="0" hangingPunct="1">
              <a:lnSpc>
                <a:spcPct val="100000"/>
              </a:lnSpc>
              <a:spcBef>
                <a:spcPct val="20000"/>
              </a:spcBef>
              <a:spcAft>
                <a:spcPct val="0"/>
              </a:spcAft>
              <a:buClrTx/>
              <a:buSzTx/>
              <a:buFontTx/>
              <a:buChar char="–"/>
              <a:tabLst/>
            </a:pPr>
            <a:endParaRPr kumimoji="0" lang="en-US" sz="2800" b="0" i="0" u="none" strike="noStrike" cap="none" normalizeH="0" baseline="0" smtClean="0">
              <a:ln>
                <a:noFill/>
              </a:ln>
              <a:solidFill>
                <a:srgbClr val="003399"/>
              </a:solidFill>
              <a:effectLst/>
              <a:latin typeface="Verdana" pitchFamily="34" charset="0"/>
              <a:ea typeface="黑体" pitchFamily="2" charset="-122"/>
            </a:endParaRPr>
          </a:p>
        </p:txBody>
      </p:sp>
      <p:sp>
        <p:nvSpPr>
          <p:cNvPr id="7" name="Oval 6"/>
          <p:cNvSpPr/>
          <p:nvPr/>
        </p:nvSpPr>
        <p:spPr bwMode="auto">
          <a:xfrm>
            <a:off x="1819966" y="3386218"/>
            <a:ext cx="742950" cy="685800"/>
          </a:xfrm>
          <a:prstGeom prst="ellipse">
            <a:avLst/>
          </a:prstGeom>
          <a:noFill/>
          <a:ln w="38100" cap="flat" cmpd="sng" algn="ctr">
            <a:solidFill>
              <a:schemeClr val="tx2"/>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742950" marR="0" indent="-285750" algn="l" defTabSz="914400" rtl="0" eaLnBrk="1" fontAlgn="base" latinLnBrk="0" hangingPunct="1">
              <a:lnSpc>
                <a:spcPct val="100000"/>
              </a:lnSpc>
              <a:spcBef>
                <a:spcPct val="20000"/>
              </a:spcBef>
              <a:spcAft>
                <a:spcPct val="0"/>
              </a:spcAft>
              <a:buClrTx/>
              <a:buSzTx/>
              <a:buFontTx/>
              <a:buChar char="–"/>
              <a:tabLst/>
            </a:pPr>
            <a:endParaRPr kumimoji="0" lang="en-US" sz="2800" b="0" i="0" u="none" strike="noStrike" cap="none" normalizeH="0" baseline="0" smtClean="0">
              <a:ln>
                <a:noFill/>
              </a:ln>
              <a:solidFill>
                <a:srgbClr val="003399"/>
              </a:solidFill>
              <a:effectLst/>
              <a:latin typeface="Verdana" pitchFamily="34" charset="0"/>
              <a:ea typeface="黑体" pitchFamily="2" charset="-122"/>
            </a:endParaRPr>
          </a:p>
        </p:txBody>
      </p:sp>
      <p:sp>
        <p:nvSpPr>
          <p:cNvPr id="8" name="Oval 7"/>
          <p:cNvSpPr/>
          <p:nvPr/>
        </p:nvSpPr>
        <p:spPr bwMode="auto">
          <a:xfrm>
            <a:off x="1818508" y="4515292"/>
            <a:ext cx="742950" cy="685800"/>
          </a:xfrm>
          <a:prstGeom prst="ellipse">
            <a:avLst/>
          </a:prstGeom>
          <a:noFill/>
          <a:ln w="38100" cap="flat" cmpd="sng" algn="ctr">
            <a:solidFill>
              <a:schemeClr val="tx2"/>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742950" marR="0" indent="-285750" algn="l" defTabSz="914400" rtl="0" eaLnBrk="1" fontAlgn="base" latinLnBrk="0" hangingPunct="1">
              <a:lnSpc>
                <a:spcPct val="100000"/>
              </a:lnSpc>
              <a:spcBef>
                <a:spcPct val="20000"/>
              </a:spcBef>
              <a:spcAft>
                <a:spcPct val="0"/>
              </a:spcAft>
              <a:buClrTx/>
              <a:buSzTx/>
              <a:buFontTx/>
              <a:buChar char="–"/>
              <a:tabLst/>
            </a:pPr>
            <a:endParaRPr kumimoji="0" lang="en-US" sz="2800" b="0" i="0" u="none" strike="noStrike" cap="none" normalizeH="0" baseline="0" smtClean="0">
              <a:ln>
                <a:noFill/>
              </a:ln>
              <a:solidFill>
                <a:srgbClr val="003399"/>
              </a:solidFill>
              <a:effectLst/>
              <a:latin typeface="Verdana" pitchFamily="34" charset="0"/>
              <a:ea typeface="黑体" pitchFamily="2" charset="-122"/>
            </a:endParaRPr>
          </a:p>
        </p:txBody>
      </p:sp>
      <p:sp>
        <p:nvSpPr>
          <p:cNvPr id="9" name="Oval 8"/>
          <p:cNvSpPr/>
          <p:nvPr/>
        </p:nvSpPr>
        <p:spPr bwMode="auto">
          <a:xfrm>
            <a:off x="1900217" y="5439996"/>
            <a:ext cx="690418" cy="609600"/>
          </a:xfrm>
          <a:prstGeom prst="ellipse">
            <a:avLst/>
          </a:prstGeom>
          <a:solidFill>
            <a:schemeClr val="bg1">
              <a:lumMod val="75000"/>
            </a:schemeClr>
          </a:solidFill>
          <a:ln w="38100" cap="flat" cmpd="sng" algn="ctr">
            <a:solidFill>
              <a:srgbClr val="C00000"/>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742950" marR="0" indent="-285750" algn="l" defTabSz="914400" rtl="0" eaLnBrk="1" fontAlgn="base" latinLnBrk="0" hangingPunct="1">
              <a:lnSpc>
                <a:spcPct val="100000"/>
              </a:lnSpc>
              <a:spcBef>
                <a:spcPct val="20000"/>
              </a:spcBef>
              <a:spcAft>
                <a:spcPct val="0"/>
              </a:spcAft>
              <a:buClrTx/>
              <a:buSzTx/>
              <a:buFontTx/>
              <a:buChar char="–"/>
              <a:tabLst/>
            </a:pPr>
            <a:endParaRPr kumimoji="0" lang="en-US" sz="2800" b="0" i="0" u="none" strike="noStrike" cap="none" normalizeH="0" baseline="0" smtClean="0">
              <a:ln>
                <a:noFill/>
              </a:ln>
              <a:solidFill>
                <a:srgbClr val="003399"/>
              </a:solidFill>
              <a:effectLst/>
              <a:latin typeface="Verdana" pitchFamily="34" charset="0"/>
              <a:ea typeface="黑体" pitchFamily="2" charset="-122"/>
            </a:endParaRPr>
          </a:p>
        </p:txBody>
      </p:sp>
      <p:sp>
        <p:nvSpPr>
          <p:cNvPr id="10" name="Arc 9"/>
          <p:cNvSpPr/>
          <p:nvPr/>
        </p:nvSpPr>
        <p:spPr bwMode="auto">
          <a:xfrm rot="16043936">
            <a:off x="932666" y="4337202"/>
            <a:ext cx="2112374" cy="780360"/>
          </a:xfrm>
          <a:prstGeom prst="arc">
            <a:avLst>
              <a:gd name="adj1" fmla="val 11245070"/>
              <a:gd name="adj2" fmla="val 21240479"/>
            </a:avLst>
          </a:prstGeom>
          <a:noFill/>
          <a:ln w="12700" cap="flat" cmpd="sng" algn="ctr">
            <a:solidFill>
              <a:schemeClr val="tx2"/>
            </a:solidFill>
            <a:prstDash val="solid"/>
            <a:round/>
            <a:headEnd type="none" w="med" len="med"/>
            <a:tailEnd type="none" w="lg" len="lg"/>
          </a:ln>
          <a:effectLst/>
        </p:spPr>
        <p:txBody>
          <a:bodyPr vert="horz" wrap="square" lIns="91440" tIns="45720" rIns="91440" bIns="45720" numCol="1" rtlCol="0" anchor="t" anchorCtr="0" compatLnSpc="1">
            <a:prstTxWarp prst="textNoShape">
              <a:avLst/>
            </a:prstTxWarp>
          </a:bodyPr>
          <a:lstStyle/>
          <a:p>
            <a:pPr marL="742950" marR="0" indent="-285750" algn="l" defTabSz="914400" rtl="0" eaLnBrk="1" fontAlgn="base" latinLnBrk="0" hangingPunct="1">
              <a:lnSpc>
                <a:spcPct val="100000"/>
              </a:lnSpc>
              <a:spcBef>
                <a:spcPct val="20000"/>
              </a:spcBef>
              <a:spcAft>
                <a:spcPct val="0"/>
              </a:spcAft>
              <a:buClrTx/>
              <a:buSzTx/>
              <a:buFontTx/>
              <a:buChar char="–"/>
              <a:tabLst/>
            </a:pPr>
            <a:endParaRPr kumimoji="0" lang="en-US" sz="2800" b="0" i="0" u="none" strike="noStrike" cap="none" normalizeH="0" baseline="0" smtClean="0">
              <a:ln>
                <a:noFill/>
              </a:ln>
              <a:solidFill>
                <a:srgbClr val="003399"/>
              </a:solidFill>
              <a:effectLst/>
              <a:latin typeface="Verdana" pitchFamily="34" charset="0"/>
              <a:ea typeface="黑体" pitchFamily="2" charset="-122"/>
            </a:endParaRPr>
          </a:p>
        </p:txBody>
      </p:sp>
      <p:sp>
        <p:nvSpPr>
          <p:cNvPr id="11" name="Arc 10"/>
          <p:cNvSpPr/>
          <p:nvPr/>
        </p:nvSpPr>
        <p:spPr bwMode="auto">
          <a:xfrm rot="16043936">
            <a:off x="1430358" y="5122240"/>
            <a:ext cx="844011" cy="238981"/>
          </a:xfrm>
          <a:prstGeom prst="arc">
            <a:avLst>
              <a:gd name="adj1" fmla="val 11004788"/>
              <a:gd name="adj2" fmla="val 21240479"/>
            </a:avLst>
          </a:prstGeom>
          <a:noFill/>
          <a:ln w="12700" cap="flat" cmpd="sng" algn="ctr">
            <a:solidFill>
              <a:schemeClr val="tx2"/>
            </a:solidFill>
            <a:prstDash val="solid"/>
            <a:round/>
            <a:headEnd type="none" w="med" len="med"/>
            <a:tailEnd type="none" w="lg" len="lg"/>
          </a:ln>
          <a:effectLst/>
        </p:spPr>
        <p:txBody>
          <a:bodyPr vert="horz" wrap="square" lIns="91440" tIns="45720" rIns="91440" bIns="45720" numCol="1" rtlCol="0" anchor="t" anchorCtr="0" compatLnSpc="1">
            <a:prstTxWarp prst="textNoShape">
              <a:avLst/>
            </a:prstTxWarp>
          </a:bodyPr>
          <a:lstStyle/>
          <a:p>
            <a:pPr marL="742950" marR="0" indent="-285750" algn="l" defTabSz="914400" rtl="0" eaLnBrk="1" fontAlgn="base" latinLnBrk="0" hangingPunct="1">
              <a:lnSpc>
                <a:spcPct val="100000"/>
              </a:lnSpc>
              <a:spcBef>
                <a:spcPct val="20000"/>
              </a:spcBef>
              <a:spcAft>
                <a:spcPct val="0"/>
              </a:spcAft>
              <a:buClrTx/>
              <a:buSzTx/>
              <a:buFontTx/>
              <a:buChar char="–"/>
              <a:tabLst/>
            </a:pPr>
            <a:endParaRPr kumimoji="0" lang="en-US" sz="2800" b="0" i="0" u="none" strike="noStrike" cap="none" normalizeH="0" baseline="0" smtClean="0">
              <a:ln>
                <a:noFill/>
              </a:ln>
              <a:solidFill>
                <a:srgbClr val="003399"/>
              </a:solidFill>
              <a:effectLst/>
              <a:latin typeface="Verdana" pitchFamily="34" charset="0"/>
              <a:ea typeface="黑体" pitchFamily="2" charset="-122"/>
            </a:endParaRPr>
          </a:p>
        </p:txBody>
      </p:sp>
      <p:sp>
        <p:nvSpPr>
          <p:cNvPr id="12" name="Arc 11"/>
          <p:cNvSpPr/>
          <p:nvPr/>
        </p:nvSpPr>
        <p:spPr bwMode="auto">
          <a:xfrm rot="16043936">
            <a:off x="874757" y="3464637"/>
            <a:ext cx="2112374" cy="780360"/>
          </a:xfrm>
          <a:prstGeom prst="arc">
            <a:avLst>
              <a:gd name="adj1" fmla="val 11347249"/>
              <a:gd name="adj2" fmla="val 21310999"/>
            </a:avLst>
          </a:prstGeom>
          <a:noFill/>
          <a:ln w="12700" cap="flat" cmpd="sng" algn="ctr">
            <a:solidFill>
              <a:schemeClr val="tx2"/>
            </a:solidFill>
            <a:prstDash val="solid"/>
            <a:round/>
            <a:headEnd type="none" w="med" len="med"/>
            <a:tailEnd type="none" w="lg" len="lg"/>
          </a:ln>
          <a:effectLst/>
        </p:spPr>
        <p:txBody>
          <a:bodyPr vert="horz" wrap="square" lIns="91440" tIns="45720" rIns="91440" bIns="45720" numCol="1" rtlCol="0" anchor="t" anchorCtr="0" compatLnSpc="1">
            <a:prstTxWarp prst="textNoShape">
              <a:avLst/>
            </a:prstTxWarp>
          </a:bodyPr>
          <a:lstStyle/>
          <a:p>
            <a:pPr marL="742950" marR="0" indent="-285750" algn="l" defTabSz="914400" rtl="0" eaLnBrk="1" fontAlgn="base" latinLnBrk="0" hangingPunct="1">
              <a:lnSpc>
                <a:spcPct val="100000"/>
              </a:lnSpc>
              <a:spcBef>
                <a:spcPct val="20000"/>
              </a:spcBef>
              <a:spcAft>
                <a:spcPct val="0"/>
              </a:spcAft>
              <a:buClrTx/>
              <a:buSzTx/>
              <a:buFontTx/>
              <a:buChar char="–"/>
              <a:tabLst/>
            </a:pPr>
            <a:endParaRPr kumimoji="0" lang="en-US" sz="2800" b="0" i="0" u="none" strike="noStrike" cap="none" normalizeH="0" baseline="0" smtClean="0">
              <a:ln>
                <a:noFill/>
              </a:ln>
              <a:solidFill>
                <a:srgbClr val="003399"/>
              </a:solidFill>
              <a:effectLst/>
              <a:latin typeface="Verdana" pitchFamily="34" charset="0"/>
              <a:ea typeface="黑体" pitchFamily="2" charset="-122"/>
            </a:endParaRPr>
          </a:p>
        </p:txBody>
      </p:sp>
      <p:sp>
        <p:nvSpPr>
          <p:cNvPr id="13" name="TextBox 12"/>
          <p:cNvSpPr txBox="1"/>
          <p:nvPr/>
        </p:nvSpPr>
        <p:spPr>
          <a:xfrm>
            <a:off x="1929881" y="2638842"/>
            <a:ext cx="543162" cy="461665"/>
          </a:xfrm>
          <a:prstGeom prst="rect">
            <a:avLst/>
          </a:prstGeom>
          <a:noFill/>
        </p:spPr>
        <p:txBody>
          <a:bodyPr wrap="square" rtlCol="0">
            <a:spAutoFit/>
          </a:bodyPr>
          <a:lstStyle/>
          <a:p>
            <a:r>
              <a:rPr lang="en-US" sz="2400" i="1" dirty="0" smtClean="0">
                <a:latin typeface="Times New Roman" pitchFamily="18" charset="0"/>
                <a:cs typeface="Times New Roman" pitchFamily="18" charset="0"/>
              </a:rPr>
              <a:t>v</a:t>
            </a:r>
            <a:r>
              <a:rPr lang="en-US" sz="2400" i="1" baseline="-25000" dirty="0" smtClean="0">
                <a:latin typeface="Times New Roman" pitchFamily="18" charset="0"/>
                <a:cs typeface="Times New Roman" pitchFamily="18" charset="0"/>
              </a:rPr>
              <a:t>1</a:t>
            </a:r>
            <a:endParaRPr lang="en-US" sz="2000" i="1" baseline="30000" dirty="0">
              <a:latin typeface="Times New Roman" pitchFamily="18" charset="0"/>
              <a:cs typeface="Times New Roman" pitchFamily="18" charset="0"/>
            </a:endParaRPr>
          </a:p>
        </p:txBody>
      </p:sp>
      <p:sp>
        <p:nvSpPr>
          <p:cNvPr id="14" name="TextBox 13"/>
          <p:cNvSpPr txBox="1"/>
          <p:nvPr/>
        </p:nvSpPr>
        <p:spPr>
          <a:xfrm>
            <a:off x="1959899" y="3487846"/>
            <a:ext cx="539627" cy="461665"/>
          </a:xfrm>
          <a:prstGeom prst="rect">
            <a:avLst/>
          </a:prstGeom>
          <a:noFill/>
        </p:spPr>
        <p:txBody>
          <a:bodyPr wrap="square" rtlCol="0">
            <a:spAutoFit/>
          </a:bodyPr>
          <a:lstStyle/>
          <a:p>
            <a:r>
              <a:rPr lang="en-US" sz="2400" i="1" dirty="0" smtClean="0">
                <a:latin typeface="Times New Roman" pitchFamily="18" charset="0"/>
                <a:cs typeface="Times New Roman" pitchFamily="18" charset="0"/>
              </a:rPr>
              <a:t>v</a:t>
            </a:r>
            <a:r>
              <a:rPr lang="en-US" sz="2400" i="1" baseline="-25000" dirty="0" smtClean="0">
                <a:latin typeface="Times New Roman" pitchFamily="18" charset="0"/>
                <a:cs typeface="Times New Roman" pitchFamily="18" charset="0"/>
              </a:rPr>
              <a:t>2</a:t>
            </a:r>
            <a:endParaRPr lang="en-US" i="1" baseline="30000" dirty="0">
              <a:latin typeface="Times New Roman" pitchFamily="18" charset="0"/>
              <a:cs typeface="Times New Roman" pitchFamily="18" charset="0"/>
            </a:endParaRPr>
          </a:p>
        </p:txBody>
      </p:sp>
      <p:sp>
        <p:nvSpPr>
          <p:cNvPr id="15" name="TextBox 14"/>
          <p:cNvSpPr txBox="1"/>
          <p:nvPr/>
        </p:nvSpPr>
        <p:spPr>
          <a:xfrm>
            <a:off x="1959899" y="4600932"/>
            <a:ext cx="526559" cy="461665"/>
          </a:xfrm>
          <a:prstGeom prst="rect">
            <a:avLst/>
          </a:prstGeom>
          <a:noFill/>
        </p:spPr>
        <p:txBody>
          <a:bodyPr wrap="square" rtlCol="0">
            <a:spAutoFit/>
          </a:bodyPr>
          <a:lstStyle/>
          <a:p>
            <a:r>
              <a:rPr lang="en-US" sz="2400" i="1" dirty="0" err="1" smtClean="0">
                <a:latin typeface="Times New Roman" pitchFamily="18" charset="0"/>
                <a:cs typeface="Times New Roman" pitchFamily="18" charset="0"/>
              </a:rPr>
              <a:t>v</a:t>
            </a:r>
            <a:r>
              <a:rPr lang="en-US" sz="2400" i="1" baseline="-25000" dirty="0" err="1" smtClean="0">
                <a:latin typeface="Times New Roman" pitchFamily="18" charset="0"/>
                <a:cs typeface="Times New Roman" pitchFamily="18" charset="0"/>
              </a:rPr>
              <a:t>N</a:t>
            </a:r>
            <a:endParaRPr lang="en-US" i="1" baseline="30000" dirty="0">
              <a:latin typeface="Times New Roman" pitchFamily="18" charset="0"/>
              <a:cs typeface="Times New Roman" pitchFamily="18" charset="0"/>
            </a:endParaRPr>
          </a:p>
        </p:txBody>
      </p:sp>
      <p:sp>
        <p:nvSpPr>
          <p:cNvPr id="16" name="TextBox 15"/>
          <p:cNvSpPr txBox="1"/>
          <p:nvPr/>
        </p:nvSpPr>
        <p:spPr>
          <a:xfrm>
            <a:off x="2018879" y="5513964"/>
            <a:ext cx="517637" cy="461665"/>
          </a:xfrm>
          <a:prstGeom prst="rect">
            <a:avLst/>
          </a:prstGeom>
          <a:noFill/>
        </p:spPr>
        <p:txBody>
          <a:bodyPr wrap="square" rtlCol="0">
            <a:spAutoFit/>
          </a:bodyPr>
          <a:lstStyle/>
          <a:p>
            <a:r>
              <a:rPr lang="en-US" sz="2400" i="1" dirty="0" err="1" smtClean="0">
                <a:latin typeface="Times New Roman" pitchFamily="18" charset="0"/>
                <a:cs typeface="Times New Roman" pitchFamily="18" charset="0"/>
              </a:rPr>
              <a:t>v</a:t>
            </a:r>
            <a:r>
              <a:rPr lang="en-US" sz="2400" i="1" baseline="-25000" dirty="0" err="1" smtClean="0">
                <a:latin typeface="Times New Roman" pitchFamily="18" charset="0"/>
                <a:cs typeface="Times New Roman" pitchFamily="18" charset="0"/>
              </a:rPr>
              <a:t>q</a:t>
            </a:r>
            <a:endParaRPr lang="en-US" i="1" baseline="30000" dirty="0">
              <a:latin typeface="Times New Roman" pitchFamily="18" charset="0"/>
              <a:cs typeface="Times New Roman" pitchFamily="18" charset="0"/>
            </a:endParaRPr>
          </a:p>
        </p:txBody>
      </p:sp>
      <p:sp>
        <p:nvSpPr>
          <p:cNvPr id="17" name="TextBox 16"/>
          <p:cNvSpPr txBox="1"/>
          <p:nvPr/>
        </p:nvSpPr>
        <p:spPr>
          <a:xfrm>
            <a:off x="1937960" y="3930247"/>
            <a:ext cx="570438" cy="584775"/>
          </a:xfrm>
          <a:prstGeom prst="rect">
            <a:avLst/>
          </a:prstGeom>
          <a:noFill/>
        </p:spPr>
        <p:txBody>
          <a:bodyPr wrap="square" rtlCol="0">
            <a:spAutoFit/>
          </a:bodyPr>
          <a:lstStyle/>
          <a:p>
            <a:r>
              <a:rPr lang="en-US" sz="3200" i="1" dirty="0" smtClean="0">
                <a:latin typeface="Times New Roman" pitchFamily="18" charset="0"/>
                <a:cs typeface="Times New Roman" pitchFamily="18" charset="0"/>
              </a:rPr>
              <a:t>…</a:t>
            </a:r>
            <a:endParaRPr lang="en-US" sz="2000" i="1" dirty="0">
              <a:latin typeface="Times New Roman" pitchFamily="18" charset="0"/>
              <a:cs typeface="Times New Roman" pitchFamily="18" charset="0"/>
            </a:endParaRPr>
          </a:p>
        </p:txBody>
      </p:sp>
      <p:sp>
        <p:nvSpPr>
          <p:cNvPr id="18" name="Oval 17"/>
          <p:cNvSpPr/>
          <p:nvPr/>
        </p:nvSpPr>
        <p:spPr bwMode="auto">
          <a:xfrm>
            <a:off x="6747798" y="1800641"/>
            <a:ext cx="1816100" cy="4419600"/>
          </a:xfrm>
          <a:prstGeom prst="ellipse">
            <a:avLst/>
          </a:prstGeom>
          <a:noFill/>
          <a:ln w="38100" cap="flat" cmpd="sng" algn="ctr">
            <a:solidFill>
              <a:schemeClr val="tx2"/>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742950" marR="0" indent="-285750" algn="l" defTabSz="914400" rtl="0" eaLnBrk="1" fontAlgn="base" latinLnBrk="0" hangingPunct="1">
              <a:lnSpc>
                <a:spcPct val="100000"/>
              </a:lnSpc>
              <a:spcBef>
                <a:spcPct val="20000"/>
              </a:spcBef>
              <a:spcAft>
                <a:spcPct val="0"/>
              </a:spcAft>
              <a:buClrTx/>
              <a:buSzTx/>
              <a:buFontTx/>
              <a:buChar char="–"/>
              <a:tabLst/>
            </a:pPr>
            <a:endParaRPr kumimoji="0" lang="en-US" sz="2800" b="0" i="0" u="none" strike="noStrike" cap="none" normalizeH="0" baseline="0" smtClean="0">
              <a:ln>
                <a:noFill/>
              </a:ln>
              <a:solidFill>
                <a:srgbClr val="003399"/>
              </a:solidFill>
              <a:effectLst/>
              <a:latin typeface="Verdana" pitchFamily="34" charset="0"/>
              <a:ea typeface="黑体" pitchFamily="2" charset="-122"/>
            </a:endParaRPr>
          </a:p>
        </p:txBody>
      </p:sp>
      <p:sp>
        <p:nvSpPr>
          <p:cNvPr id="19" name="TextBox 18"/>
          <p:cNvSpPr txBox="1"/>
          <p:nvPr/>
        </p:nvSpPr>
        <p:spPr>
          <a:xfrm>
            <a:off x="7440487" y="1974571"/>
            <a:ext cx="465192" cy="400110"/>
          </a:xfrm>
          <a:prstGeom prst="rect">
            <a:avLst/>
          </a:prstGeom>
          <a:noFill/>
        </p:spPr>
        <p:txBody>
          <a:bodyPr wrap="none" rtlCol="0">
            <a:spAutoFit/>
          </a:bodyPr>
          <a:lstStyle/>
          <a:p>
            <a:r>
              <a:rPr lang="en-US" sz="2000" i="1" dirty="0" smtClean="0">
                <a:latin typeface="Times New Roman" pitchFamily="18" charset="0"/>
                <a:cs typeface="Times New Roman" pitchFamily="18" charset="0"/>
              </a:rPr>
              <a:t>G</a:t>
            </a:r>
            <a:r>
              <a:rPr lang="en-US" sz="2000" i="1" baseline="30000" dirty="0" smtClean="0">
                <a:latin typeface="Times New Roman" pitchFamily="18" charset="0"/>
                <a:cs typeface="Times New Roman" pitchFamily="18" charset="0"/>
              </a:rPr>
              <a:t>T</a:t>
            </a:r>
            <a:endParaRPr lang="en-US" i="1" baseline="30000" dirty="0">
              <a:latin typeface="Times New Roman" pitchFamily="18" charset="0"/>
              <a:cs typeface="Times New Roman" pitchFamily="18" charset="0"/>
            </a:endParaRPr>
          </a:p>
        </p:txBody>
      </p:sp>
      <p:sp>
        <p:nvSpPr>
          <p:cNvPr id="20" name="Oval 19"/>
          <p:cNvSpPr/>
          <p:nvPr/>
        </p:nvSpPr>
        <p:spPr bwMode="auto">
          <a:xfrm>
            <a:off x="7366923" y="2638841"/>
            <a:ext cx="742950" cy="747377"/>
          </a:xfrm>
          <a:prstGeom prst="ellipse">
            <a:avLst/>
          </a:prstGeom>
          <a:noFill/>
          <a:ln w="38100" cap="flat" cmpd="sng" algn="ctr">
            <a:solidFill>
              <a:schemeClr val="tx2"/>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742950" marR="0" indent="-285750" algn="l" defTabSz="914400" rtl="0" eaLnBrk="1" fontAlgn="base" latinLnBrk="0" hangingPunct="1">
              <a:lnSpc>
                <a:spcPct val="100000"/>
              </a:lnSpc>
              <a:spcBef>
                <a:spcPct val="20000"/>
              </a:spcBef>
              <a:spcAft>
                <a:spcPct val="0"/>
              </a:spcAft>
              <a:buClrTx/>
              <a:buSzTx/>
              <a:buFontTx/>
              <a:buChar char="–"/>
              <a:tabLst/>
            </a:pPr>
            <a:endParaRPr kumimoji="0" lang="en-US" sz="2800" b="0" i="0" u="none" strike="noStrike" cap="none" normalizeH="0" baseline="0" smtClean="0">
              <a:ln>
                <a:noFill/>
              </a:ln>
              <a:solidFill>
                <a:srgbClr val="003399"/>
              </a:solidFill>
              <a:effectLst/>
              <a:latin typeface="Verdana" pitchFamily="34" charset="0"/>
              <a:ea typeface="黑体" pitchFamily="2" charset="-122"/>
            </a:endParaRPr>
          </a:p>
        </p:txBody>
      </p:sp>
      <p:sp>
        <p:nvSpPr>
          <p:cNvPr id="21" name="Oval 20"/>
          <p:cNvSpPr/>
          <p:nvPr/>
        </p:nvSpPr>
        <p:spPr bwMode="auto">
          <a:xfrm>
            <a:off x="7375619" y="3536834"/>
            <a:ext cx="742950" cy="685800"/>
          </a:xfrm>
          <a:prstGeom prst="ellipse">
            <a:avLst/>
          </a:prstGeom>
          <a:noFill/>
          <a:ln w="38100" cap="flat" cmpd="sng" algn="ctr">
            <a:solidFill>
              <a:schemeClr val="tx2"/>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742950" marR="0" indent="-285750" algn="l" defTabSz="914400" rtl="0" eaLnBrk="1" fontAlgn="base" latinLnBrk="0" hangingPunct="1">
              <a:lnSpc>
                <a:spcPct val="100000"/>
              </a:lnSpc>
              <a:spcBef>
                <a:spcPct val="20000"/>
              </a:spcBef>
              <a:spcAft>
                <a:spcPct val="0"/>
              </a:spcAft>
              <a:buClrTx/>
              <a:buSzTx/>
              <a:buFontTx/>
              <a:buChar char="–"/>
              <a:tabLst/>
            </a:pPr>
            <a:endParaRPr kumimoji="0" lang="en-US" sz="2800" b="0" i="0" u="none" strike="noStrike" cap="none" normalizeH="0" baseline="0" smtClean="0">
              <a:ln>
                <a:noFill/>
              </a:ln>
              <a:solidFill>
                <a:srgbClr val="003399"/>
              </a:solidFill>
              <a:effectLst/>
              <a:latin typeface="Verdana" pitchFamily="34" charset="0"/>
              <a:ea typeface="黑体" pitchFamily="2" charset="-122"/>
            </a:endParaRPr>
          </a:p>
        </p:txBody>
      </p:sp>
      <p:sp>
        <p:nvSpPr>
          <p:cNvPr id="22" name="Oval 21"/>
          <p:cNvSpPr/>
          <p:nvPr/>
        </p:nvSpPr>
        <p:spPr bwMode="auto">
          <a:xfrm>
            <a:off x="7376680" y="4848641"/>
            <a:ext cx="742950" cy="685800"/>
          </a:xfrm>
          <a:prstGeom prst="ellipse">
            <a:avLst/>
          </a:prstGeom>
          <a:noFill/>
          <a:ln w="38100" cap="flat" cmpd="sng" algn="ctr">
            <a:solidFill>
              <a:schemeClr val="tx2"/>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742950" marR="0" indent="-285750" algn="l" defTabSz="914400" rtl="0" eaLnBrk="1" fontAlgn="base" latinLnBrk="0" hangingPunct="1">
              <a:lnSpc>
                <a:spcPct val="100000"/>
              </a:lnSpc>
              <a:spcBef>
                <a:spcPct val="20000"/>
              </a:spcBef>
              <a:spcAft>
                <a:spcPct val="0"/>
              </a:spcAft>
              <a:buClrTx/>
              <a:buSzTx/>
              <a:buFontTx/>
              <a:buChar char="–"/>
              <a:tabLst/>
            </a:pPr>
            <a:endParaRPr kumimoji="0" lang="en-US" sz="2800" b="0" i="0" u="none" strike="noStrike" cap="none" normalizeH="0" baseline="0" smtClean="0">
              <a:ln>
                <a:noFill/>
              </a:ln>
              <a:solidFill>
                <a:srgbClr val="003399"/>
              </a:solidFill>
              <a:effectLst/>
              <a:latin typeface="Verdana" pitchFamily="34" charset="0"/>
              <a:ea typeface="黑体" pitchFamily="2" charset="-122"/>
            </a:endParaRPr>
          </a:p>
        </p:txBody>
      </p:sp>
      <p:sp>
        <p:nvSpPr>
          <p:cNvPr id="23" name="Arc 22"/>
          <p:cNvSpPr/>
          <p:nvPr/>
        </p:nvSpPr>
        <p:spPr bwMode="auto">
          <a:xfrm rot="5400000">
            <a:off x="7430193" y="4237831"/>
            <a:ext cx="1282956" cy="501445"/>
          </a:xfrm>
          <a:prstGeom prst="arc">
            <a:avLst>
              <a:gd name="adj1" fmla="val 11142736"/>
              <a:gd name="adj2" fmla="val 21367368"/>
            </a:avLst>
          </a:prstGeom>
          <a:noFill/>
          <a:ln w="12700" cap="flat" cmpd="sng" algn="ctr">
            <a:solidFill>
              <a:schemeClr val="tx2"/>
            </a:solidFill>
            <a:prstDash val="solid"/>
            <a:round/>
            <a:headEnd type="none" w="med" len="med"/>
            <a:tailEnd type="none" w="lg" len="lg"/>
          </a:ln>
          <a:effectLst/>
        </p:spPr>
        <p:txBody>
          <a:bodyPr vert="horz" wrap="square" lIns="91440" tIns="45720" rIns="91440" bIns="45720" numCol="1" rtlCol="0" anchor="t" anchorCtr="0" compatLnSpc="1">
            <a:prstTxWarp prst="textNoShape">
              <a:avLst/>
            </a:prstTxWarp>
          </a:bodyPr>
          <a:lstStyle/>
          <a:p>
            <a:pPr marL="742950" marR="0" indent="-285750" algn="l" defTabSz="914400" rtl="0" eaLnBrk="1" fontAlgn="base" latinLnBrk="0" hangingPunct="1">
              <a:lnSpc>
                <a:spcPct val="100000"/>
              </a:lnSpc>
              <a:spcBef>
                <a:spcPct val="20000"/>
              </a:spcBef>
              <a:spcAft>
                <a:spcPct val="0"/>
              </a:spcAft>
              <a:buClrTx/>
              <a:buSzTx/>
              <a:buFontTx/>
              <a:buChar char="–"/>
              <a:tabLst/>
            </a:pPr>
            <a:endParaRPr kumimoji="0" lang="en-US" sz="2800" b="0" i="0" u="none" strike="noStrike" cap="none" normalizeH="0" baseline="0" smtClean="0">
              <a:ln>
                <a:noFill/>
              </a:ln>
              <a:solidFill>
                <a:srgbClr val="003399"/>
              </a:solidFill>
              <a:effectLst/>
              <a:latin typeface="Verdana" pitchFamily="34" charset="0"/>
              <a:ea typeface="黑体" pitchFamily="2" charset="-122"/>
            </a:endParaRPr>
          </a:p>
        </p:txBody>
      </p:sp>
      <p:sp>
        <p:nvSpPr>
          <p:cNvPr id="24" name="Arc 23"/>
          <p:cNvSpPr/>
          <p:nvPr/>
        </p:nvSpPr>
        <p:spPr bwMode="auto">
          <a:xfrm rot="5554141">
            <a:off x="7666152" y="3245325"/>
            <a:ext cx="863637" cy="352944"/>
          </a:xfrm>
          <a:prstGeom prst="arc">
            <a:avLst>
              <a:gd name="adj1" fmla="val 11004788"/>
              <a:gd name="adj2" fmla="val 21240479"/>
            </a:avLst>
          </a:prstGeom>
          <a:noFill/>
          <a:ln w="12700" cap="flat" cmpd="sng" algn="ctr">
            <a:solidFill>
              <a:schemeClr val="tx2"/>
            </a:solidFill>
            <a:prstDash val="solid"/>
            <a:round/>
            <a:headEnd type="none" w="med" len="med"/>
            <a:tailEnd type="none" w="lg" len="lg"/>
          </a:ln>
          <a:effectLst/>
        </p:spPr>
        <p:txBody>
          <a:bodyPr vert="horz" wrap="square" lIns="91440" tIns="45720" rIns="91440" bIns="45720" numCol="1" rtlCol="0" anchor="t" anchorCtr="0" compatLnSpc="1">
            <a:prstTxWarp prst="textNoShape">
              <a:avLst/>
            </a:prstTxWarp>
          </a:bodyPr>
          <a:lstStyle/>
          <a:p>
            <a:pPr marL="742950" marR="0" indent="-285750" algn="l" defTabSz="914400" rtl="0" eaLnBrk="1" fontAlgn="base" latinLnBrk="0" hangingPunct="1">
              <a:lnSpc>
                <a:spcPct val="100000"/>
              </a:lnSpc>
              <a:spcBef>
                <a:spcPct val="20000"/>
              </a:spcBef>
              <a:spcAft>
                <a:spcPct val="0"/>
              </a:spcAft>
              <a:buClrTx/>
              <a:buSzTx/>
              <a:buFontTx/>
              <a:buChar char="–"/>
              <a:tabLst/>
            </a:pPr>
            <a:endParaRPr kumimoji="0" lang="en-US" sz="2800" b="0" i="0" u="none" strike="noStrike" cap="none" normalizeH="0" baseline="0" smtClean="0">
              <a:ln>
                <a:noFill/>
              </a:ln>
              <a:solidFill>
                <a:srgbClr val="003399"/>
              </a:solidFill>
              <a:effectLst/>
              <a:latin typeface="Verdana" pitchFamily="34" charset="0"/>
              <a:ea typeface="黑体" pitchFamily="2" charset="-122"/>
            </a:endParaRPr>
          </a:p>
        </p:txBody>
      </p:sp>
      <p:sp>
        <p:nvSpPr>
          <p:cNvPr id="25" name="TextBox 24"/>
          <p:cNvSpPr txBox="1"/>
          <p:nvPr/>
        </p:nvSpPr>
        <p:spPr>
          <a:xfrm>
            <a:off x="7509877" y="2781686"/>
            <a:ext cx="437940" cy="400110"/>
          </a:xfrm>
          <a:prstGeom prst="rect">
            <a:avLst/>
          </a:prstGeom>
          <a:noFill/>
        </p:spPr>
        <p:txBody>
          <a:bodyPr wrap="none" rtlCol="0">
            <a:spAutoFit/>
          </a:bodyPr>
          <a:lstStyle/>
          <a:p>
            <a:r>
              <a:rPr lang="en-US" sz="2000" i="1" dirty="0" smtClean="0">
                <a:latin typeface="Times New Roman" pitchFamily="18" charset="0"/>
                <a:cs typeface="Times New Roman" pitchFamily="18" charset="0"/>
              </a:rPr>
              <a:t>v'</a:t>
            </a:r>
            <a:r>
              <a:rPr lang="en-US" sz="2000" i="1" baseline="-25000" dirty="0" smtClean="0">
                <a:latin typeface="Times New Roman" pitchFamily="18" charset="0"/>
                <a:cs typeface="Times New Roman" pitchFamily="18" charset="0"/>
              </a:rPr>
              <a:t>1</a:t>
            </a:r>
            <a:endParaRPr lang="en-US" i="1" baseline="30000" dirty="0">
              <a:latin typeface="Times New Roman" pitchFamily="18" charset="0"/>
              <a:cs typeface="Times New Roman" pitchFamily="18" charset="0"/>
            </a:endParaRPr>
          </a:p>
        </p:txBody>
      </p:sp>
      <p:sp>
        <p:nvSpPr>
          <p:cNvPr id="26" name="TextBox 25"/>
          <p:cNvSpPr txBox="1"/>
          <p:nvPr/>
        </p:nvSpPr>
        <p:spPr>
          <a:xfrm>
            <a:off x="7510937" y="3686531"/>
            <a:ext cx="437940" cy="400110"/>
          </a:xfrm>
          <a:prstGeom prst="rect">
            <a:avLst/>
          </a:prstGeom>
          <a:noFill/>
        </p:spPr>
        <p:txBody>
          <a:bodyPr wrap="none" rtlCol="0">
            <a:spAutoFit/>
          </a:bodyPr>
          <a:lstStyle/>
          <a:p>
            <a:r>
              <a:rPr lang="en-US" sz="2000" i="1" dirty="0" smtClean="0">
                <a:latin typeface="Times New Roman" pitchFamily="18" charset="0"/>
                <a:cs typeface="Times New Roman" pitchFamily="18" charset="0"/>
              </a:rPr>
              <a:t>v'</a:t>
            </a:r>
            <a:r>
              <a:rPr lang="en-US" sz="2000" i="1" baseline="-25000" dirty="0" smtClean="0">
                <a:latin typeface="Times New Roman" pitchFamily="18" charset="0"/>
                <a:cs typeface="Times New Roman" pitchFamily="18" charset="0"/>
              </a:rPr>
              <a:t>2</a:t>
            </a:r>
            <a:endParaRPr lang="en-US" i="1" baseline="30000" dirty="0">
              <a:latin typeface="Times New Roman" pitchFamily="18" charset="0"/>
              <a:cs typeface="Times New Roman" pitchFamily="18" charset="0"/>
            </a:endParaRPr>
          </a:p>
        </p:txBody>
      </p:sp>
      <p:sp>
        <p:nvSpPr>
          <p:cNvPr id="27" name="TextBox 26"/>
          <p:cNvSpPr txBox="1"/>
          <p:nvPr/>
        </p:nvSpPr>
        <p:spPr>
          <a:xfrm>
            <a:off x="7455936" y="4937893"/>
            <a:ext cx="529312" cy="400110"/>
          </a:xfrm>
          <a:prstGeom prst="rect">
            <a:avLst/>
          </a:prstGeom>
          <a:noFill/>
        </p:spPr>
        <p:txBody>
          <a:bodyPr wrap="none" rtlCol="0">
            <a:spAutoFit/>
          </a:bodyPr>
          <a:lstStyle/>
          <a:p>
            <a:r>
              <a:rPr lang="en-US" sz="2000" i="1" dirty="0" smtClean="0">
                <a:latin typeface="Times New Roman" pitchFamily="18" charset="0"/>
                <a:cs typeface="Times New Roman" pitchFamily="18" charset="0"/>
              </a:rPr>
              <a:t>v</a:t>
            </a:r>
            <a:r>
              <a:rPr lang="en-US" sz="2000" i="1" baseline="30000" dirty="0" smtClean="0">
                <a:latin typeface="Times New Roman" pitchFamily="18" charset="0"/>
                <a:cs typeface="Times New Roman" pitchFamily="18" charset="0"/>
              </a:rPr>
              <a:t>' </a:t>
            </a:r>
            <a:r>
              <a:rPr lang="en-US" sz="2000" i="1" baseline="-25000" dirty="0" smtClean="0">
                <a:latin typeface="Times New Roman" pitchFamily="18" charset="0"/>
                <a:cs typeface="Times New Roman" pitchFamily="18" charset="0"/>
              </a:rPr>
              <a:t>N</a:t>
            </a:r>
            <a:r>
              <a:rPr lang="en-US" i="1" baseline="-25000" dirty="0" smtClean="0">
                <a:latin typeface="Times New Roman" pitchFamily="18" charset="0"/>
                <a:cs typeface="Times New Roman" pitchFamily="18" charset="0"/>
              </a:rPr>
              <a:t>'</a:t>
            </a:r>
            <a:endParaRPr lang="en-US" i="1" baseline="-25000" dirty="0">
              <a:latin typeface="Times New Roman" pitchFamily="18" charset="0"/>
              <a:cs typeface="Times New Roman" pitchFamily="18" charset="0"/>
            </a:endParaRPr>
          </a:p>
        </p:txBody>
      </p:sp>
      <p:sp>
        <p:nvSpPr>
          <p:cNvPr id="28" name="TextBox 27"/>
          <p:cNvSpPr txBox="1"/>
          <p:nvPr/>
        </p:nvSpPr>
        <p:spPr>
          <a:xfrm>
            <a:off x="7408199" y="4173022"/>
            <a:ext cx="550151" cy="584775"/>
          </a:xfrm>
          <a:prstGeom prst="rect">
            <a:avLst/>
          </a:prstGeom>
          <a:noFill/>
        </p:spPr>
        <p:txBody>
          <a:bodyPr wrap="none" rtlCol="0">
            <a:spAutoFit/>
          </a:bodyPr>
          <a:lstStyle/>
          <a:p>
            <a:r>
              <a:rPr lang="en-US" sz="3200" i="1" dirty="0" smtClean="0">
                <a:latin typeface="Times New Roman" pitchFamily="18" charset="0"/>
                <a:cs typeface="Times New Roman" pitchFamily="18" charset="0"/>
              </a:rPr>
              <a:t>…</a:t>
            </a:r>
            <a:endParaRPr lang="en-US" sz="2000" i="1" dirty="0">
              <a:latin typeface="Times New Roman" pitchFamily="18" charset="0"/>
              <a:cs typeface="Times New Roman" pitchFamily="18" charset="0"/>
            </a:endParaRPr>
          </a:p>
        </p:txBody>
      </p:sp>
      <p:sp>
        <p:nvSpPr>
          <p:cNvPr id="43" name="Rectangle 42"/>
          <p:cNvSpPr/>
          <p:nvPr/>
        </p:nvSpPr>
        <p:spPr bwMode="auto">
          <a:xfrm>
            <a:off x="3490828" y="1974571"/>
            <a:ext cx="1275770" cy="3794689"/>
          </a:xfrm>
          <a:prstGeom prst="rect">
            <a:avLst/>
          </a:prstGeom>
          <a:noFill/>
          <a:ln w="12700" cap="flat" cmpd="sng" algn="ctr">
            <a:solidFill>
              <a:schemeClr val="tx2"/>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742950" marR="0" indent="-285750" algn="l" defTabSz="914400" rtl="0" eaLnBrk="1" fontAlgn="base" latinLnBrk="0" hangingPunct="1">
              <a:lnSpc>
                <a:spcPct val="100000"/>
              </a:lnSpc>
              <a:spcBef>
                <a:spcPct val="20000"/>
              </a:spcBef>
              <a:spcAft>
                <a:spcPct val="0"/>
              </a:spcAft>
              <a:buClrTx/>
              <a:buSzTx/>
              <a:buFontTx/>
              <a:buChar char="–"/>
              <a:tabLst/>
            </a:pPr>
            <a:endParaRPr kumimoji="0" lang="en-US" sz="2800" b="0" i="0" u="none" strike="noStrike" cap="none" normalizeH="0" baseline="0" smtClean="0">
              <a:ln>
                <a:noFill/>
              </a:ln>
              <a:solidFill>
                <a:srgbClr val="003399"/>
              </a:solidFill>
              <a:effectLst/>
              <a:latin typeface="Verdana" pitchFamily="34" charset="0"/>
              <a:ea typeface="黑体" pitchFamily="2" charset="-122"/>
            </a:endParaRPr>
          </a:p>
        </p:txBody>
      </p:sp>
      <p:sp>
        <p:nvSpPr>
          <p:cNvPr id="45" name="Rectangle 44"/>
          <p:cNvSpPr/>
          <p:nvPr/>
        </p:nvSpPr>
        <p:spPr bwMode="auto">
          <a:xfrm>
            <a:off x="5109812" y="1983779"/>
            <a:ext cx="1294775" cy="3749477"/>
          </a:xfrm>
          <a:prstGeom prst="rect">
            <a:avLst/>
          </a:prstGeom>
          <a:noFill/>
          <a:ln w="12700" cap="flat" cmpd="sng" algn="ctr">
            <a:solidFill>
              <a:schemeClr val="tx2"/>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742950" marR="0" indent="-285750" algn="l" defTabSz="914400" rtl="0" eaLnBrk="1" fontAlgn="base" latinLnBrk="0" hangingPunct="1">
              <a:lnSpc>
                <a:spcPct val="100000"/>
              </a:lnSpc>
              <a:spcBef>
                <a:spcPct val="20000"/>
              </a:spcBef>
              <a:spcAft>
                <a:spcPct val="0"/>
              </a:spcAft>
              <a:buClrTx/>
              <a:buSzTx/>
              <a:buFontTx/>
              <a:buChar char="–"/>
              <a:tabLst/>
            </a:pPr>
            <a:endParaRPr kumimoji="0" lang="en-US" sz="2800" b="0" i="0" u="none" strike="noStrike" cap="none" normalizeH="0" baseline="0" smtClean="0">
              <a:ln>
                <a:noFill/>
              </a:ln>
              <a:solidFill>
                <a:srgbClr val="003399"/>
              </a:solidFill>
              <a:effectLst/>
              <a:latin typeface="Verdana" pitchFamily="34" charset="0"/>
              <a:ea typeface="黑体" pitchFamily="2" charset="-122"/>
            </a:endParaRPr>
          </a:p>
        </p:txBody>
      </p:sp>
      <p:sp>
        <p:nvSpPr>
          <p:cNvPr id="46" name="Rectangle 45"/>
          <p:cNvSpPr/>
          <p:nvPr/>
        </p:nvSpPr>
        <p:spPr bwMode="auto">
          <a:xfrm>
            <a:off x="5420392" y="2132856"/>
            <a:ext cx="670688" cy="614788"/>
          </a:xfrm>
          <a:prstGeom prst="rect">
            <a:avLst/>
          </a:prstGeom>
          <a:noFill/>
          <a:ln w="12700" cap="flat" cmpd="sng" algn="ctr">
            <a:solidFill>
              <a:schemeClr val="tx2"/>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742950" marR="0" indent="-285750" algn="l" defTabSz="914400" rtl="0" eaLnBrk="1" fontAlgn="base" latinLnBrk="0" hangingPunct="1">
              <a:lnSpc>
                <a:spcPct val="100000"/>
              </a:lnSpc>
              <a:spcBef>
                <a:spcPct val="20000"/>
              </a:spcBef>
              <a:spcAft>
                <a:spcPct val="0"/>
              </a:spcAft>
              <a:buClrTx/>
              <a:buSzTx/>
              <a:buFontTx/>
              <a:buChar char="–"/>
              <a:tabLst/>
            </a:pPr>
            <a:endParaRPr kumimoji="0" lang="en-US" sz="2800" b="0" i="0" u="none" strike="noStrike" cap="none" normalizeH="0" baseline="0" smtClean="0">
              <a:ln>
                <a:noFill/>
              </a:ln>
              <a:solidFill>
                <a:srgbClr val="003399"/>
              </a:solidFill>
              <a:effectLst/>
              <a:latin typeface="Verdana" pitchFamily="34" charset="0"/>
              <a:ea typeface="黑体" pitchFamily="2" charset="-122"/>
            </a:endParaRPr>
          </a:p>
        </p:txBody>
      </p:sp>
      <p:sp>
        <p:nvSpPr>
          <p:cNvPr id="47" name="Rectangle 46"/>
          <p:cNvSpPr/>
          <p:nvPr/>
        </p:nvSpPr>
        <p:spPr bwMode="auto">
          <a:xfrm>
            <a:off x="5420391" y="2960948"/>
            <a:ext cx="670688" cy="614788"/>
          </a:xfrm>
          <a:prstGeom prst="rect">
            <a:avLst/>
          </a:prstGeom>
          <a:noFill/>
          <a:ln w="12700" cap="flat" cmpd="sng" algn="ctr">
            <a:solidFill>
              <a:schemeClr val="tx2"/>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742950" marR="0" indent="-285750" algn="l" defTabSz="914400" rtl="0" eaLnBrk="1" fontAlgn="base" latinLnBrk="0" hangingPunct="1">
              <a:lnSpc>
                <a:spcPct val="100000"/>
              </a:lnSpc>
              <a:spcBef>
                <a:spcPct val="20000"/>
              </a:spcBef>
              <a:spcAft>
                <a:spcPct val="0"/>
              </a:spcAft>
              <a:buClrTx/>
              <a:buSzTx/>
              <a:buFontTx/>
              <a:buChar char="–"/>
              <a:tabLst/>
            </a:pPr>
            <a:endParaRPr kumimoji="0" lang="en-US" sz="2800" b="0" i="0" u="none" strike="noStrike" cap="none" normalizeH="0" baseline="0" smtClean="0">
              <a:ln>
                <a:noFill/>
              </a:ln>
              <a:solidFill>
                <a:srgbClr val="003399"/>
              </a:solidFill>
              <a:effectLst/>
              <a:latin typeface="Verdana" pitchFamily="34" charset="0"/>
              <a:ea typeface="黑体" pitchFamily="2" charset="-122"/>
            </a:endParaRPr>
          </a:p>
        </p:txBody>
      </p:sp>
      <p:sp>
        <p:nvSpPr>
          <p:cNvPr id="48" name="Rectangle 47"/>
          <p:cNvSpPr/>
          <p:nvPr/>
        </p:nvSpPr>
        <p:spPr bwMode="auto">
          <a:xfrm>
            <a:off x="5421854" y="3789040"/>
            <a:ext cx="670688" cy="614788"/>
          </a:xfrm>
          <a:prstGeom prst="rect">
            <a:avLst/>
          </a:prstGeom>
          <a:noFill/>
          <a:ln w="12700" cap="flat" cmpd="sng" algn="ctr">
            <a:solidFill>
              <a:schemeClr val="tx2"/>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742950" marR="0" indent="-285750" algn="l" defTabSz="914400" rtl="0" eaLnBrk="1" fontAlgn="base" latinLnBrk="0" hangingPunct="1">
              <a:lnSpc>
                <a:spcPct val="100000"/>
              </a:lnSpc>
              <a:spcBef>
                <a:spcPct val="20000"/>
              </a:spcBef>
              <a:spcAft>
                <a:spcPct val="0"/>
              </a:spcAft>
              <a:buClrTx/>
              <a:buSzTx/>
              <a:buFontTx/>
              <a:buChar char="–"/>
              <a:tabLst/>
            </a:pPr>
            <a:endParaRPr kumimoji="0" lang="en-US" sz="2800" b="0" i="0" u="none" strike="noStrike" cap="none" normalizeH="0" baseline="0" smtClean="0">
              <a:ln>
                <a:noFill/>
              </a:ln>
              <a:solidFill>
                <a:srgbClr val="003399"/>
              </a:solidFill>
              <a:effectLst/>
              <a:latin typeface="Verdana" pitchFamily="34" charset="0"/>
              <a:ea typeface="黑体" pitchFamily="2" charset="-122"/>
            </a:endParaRPr>
          </a:p>
        </p:txBody>
      </p:sp>
      <p:sp>
        <p:nvSpPr>
          <p:cNvPr id="49" name="Rectangle 48"/>
          <p:cNvSpPr/>
          <p:nvPr/>
        </p:nvSpPr>
        <p:spPr bwMode="auto">
          <a:xfrm>
            <a:off x="5421854" y="4941168"/>
            <a:ext cx="670688" cy="614788"/>
          </a:xfrm>
          <a:prstGeom prst="rect">
            <a:avLst/>
          </a:prstGeom>
          <a:noFill/>
          <a:ln w="12700" cap="flat" cmpd="sng" algn="ctr">
            <a:solidFill>
              <a:schemeClr val="tx2"/>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742950" marR="0" indent="-285750" algn="l" defTabSz="914400" rtl="0" eaLnBrk="1" fontAlgn="base" latinLnBrk="0" hangingPunct="1">
              <a:lnSpc>
                <a:spcPct val="100000"/>
              </a:lnSpc>
              <a:spcBef>
                <a:spcPct val="20000"/>
              </a:spcBef>
              <a:spcAft>
                <a:spcPct val="0"/>
              </a:spcAft>
              <a:buClrTx/>
              <a:buSzTx/>
              <a:buFontTx/>
              <a:buChar char="–"/>
              <a:tabLst/>
            </a:pPr>
            <a:endParaRPr kumimoji="0" lang="en-US" sz="2800" b="0" i="0" u="none" strike="noStrike" cap="none" normalizeH="0" baseline="0" smtClean="0">
              <a:ln>
                <a:noFill/>
              </a:ln>
              <a:solidFill>
                <a:srgbClr val="003399"/>
              </a:solidFill>
              <a:effectLst/>
              <a:latin typeface="Verdana" pitchFamily="34" charset="0"/>
              <a:ea typeface="黑体" pitchFamily="2" charset="-122"/>
            </a:endParaRPr>
          </a:p>
        </p:txBody>
      </p:sp>
      <p:sp>
        <p:nvSpPr>
          <p:cNvPr id="50" name="TextBox 49"/>
          <p:cNvSpPr txBox="1"/>
          <p:nvPr/>
        </p:nvSpPr>
        <p:spPr>
          <a:xfrm>
            <a:off x="3794566" y="4286552"/>
            <a:ext cx="570438" cy="584775"/>
          </a:xfrm>
          <a:prstGeom prst="rect">
            <a:avLst/>
          </a:prstGeom>
          <a:noFill/>
        </p:spPr>
        <p:txBody>
          <a:bodyPr wrap="square" rtlCol="0">
            <a:spAutoFit/>
          </a:bodyPr>
          <a:lstStyle/>
          <a:p>
            <a:r>
              <a:rPr lang="en-US" sz="3200" i="1" dirty="0" smtClean="0">
                <a:latin typeface="Times New Roman" pitchFamily="18" charset="0"/>
                <a:cs typeface="Times New Roman" pitchFamily="18" charset="0"/>
              </a:rPr>
              <a:t>…</a:t>
            </a:r>
            <a:endParaRPr lang="en-US" sz="2000" i="1" dirty="0">
              <a:latin typeface="Times New Roman" pitchFamily="18" charset="0"/>
              <a:cs typeface="Times New Roman" pitchFamily="18" charset="0"/>
            </a:endParaRPr>
          </a:p>
        </p:txBody>
      </p:sp>
      <p:sp>
        <p:nvSpPr>
          <p:cNvPr id="51" name="TextBox 50"/>
          <p:cNvSpPr txBox="1"/>
          <p:nvPr/>
        </p:nvSpPr>
        <p:spPr>
          <a:xfrm>
            <a:off x="5459360" y="4322233"/>
            <a:ext cx="570438" cy="584775"/>
          </a:xfrm>
          <a:prstGeom prst="rect">
            <a:avLst/>
          </a:prstGeom>
          <a:noFill/>
        </p:spPr>
        <p:txBody>
          <a:bodyPr wrap="square" rtlCol="0">
            <a:spAutoFit/>
          </a:bodyPr>
          <a:lstStyle/>
          <a:p>
            <a:r>
              <a:rPr lang="en-US" sz="3200" i="1" dirty="0" smtClean="0">
                <a:latin typeface="Times New Roman" pitchFamily="18" charset="0"/>
                <a:cs typeface="Times New Roman" pitchFamily="18" charset="0"/>
              </a:rPr>
              <a:t>…</a:t>
            </a:r>
            <a:endParaRPr lang="en-US" sz="2000" i="1" dirty="0">
              <a:latin typeface="Times New Roman" pitchFamily="18" charset="0"/>
              <a:cs typeface="Times New Roman" pitchFamily="18" charset="0"/>
            </a:endParaRPr>
          </a:p>
        </p:txBody>
      </p:sp>
      <p:sp>
        <p:nvSpPr>
          <p:cNvPr id="57" name="TextBox 56"/>
          <p:cNvSpPr txBox="1"/>
          <p:nvPr/>
        </p:nvSpPr>
        <p:spPr>
          <a:xfrm>
            <a:off x="5519981" y="2240195"/>
            <a:ext cx="423514" cy="400110"/>
          </a:xfrm>
          <a:prstGeom prst="rect">
            <a:avLst/>
          </a:prstGeom>
          <a:noFill/>
        </p:spPr>
        <p:txBody>
          <a:bodyPr wrap="none" rtlCol="0">
            <a:spAutoFit/>
          </a:bodyPr>
          <a:lstStyle/>
          <a:p>
            <a:r>
              <a:rPr lang="en-US" sz="2000" i="1" dirty="0" smtClean="0">
                <a:latin typeface="Times New Roman" pitchFamily="18" charset="0"/>
                <a:cs typeface="Times New Roman" pitchFamily="18" charset="0"/>
              </a:rPr>
              <a:t>z'</a:t>
            </a:r>
            <a:r>
              <a:rPr lang="en-US" sz="2000" i="1" baseline="-25000" dirty="0" smtClean="0">
                <a:latin typeface="Times New Roman" pitchFamily="18" charset="0"/>
                <a:cs typeface="Times New Roman" pitchFamily="18" charset="0"/>
              </a:rPr>
              <a:t>1</a:t>
            </a:r>
            <a:endParaRPr lang="en-US" i="1" baseline="30000" dirty="0">
              <a:latin typeface="Times New Roman" pitchFamily="18" charset="0"/>
              <a:cs typeface="Times New Roman" pitchFamily="18" charset="0"/>
            </a:endParaRPr>
          </a:p>
        </p:txBody>
      </p:sp>
      <p:sp>
        <p:nvSpPr>
          <p:cNvPr id="58" name="TextBox 57"/>
          <p:cNvSpPr txBox="1"/>
          <p:nvPr/>
        </p:nvSpPr>
        <p:spPr>
          <a:xfrm>
            <a:off x="5527795" y="3036754"/>
            <a:ext cx="423514" cy="400110"/>
          </a:xfrm>
          <a:prstGeom prst="rect">
            <a:avLst/>
          </a:prstGeom>
          <a:noFill/>
        </p:spPr>
        <p:txBody>
          <a:bodyPr wrap="none" rtlCol="0">
            <a:spAutoFit/>
          </a:bodyPr>
          <a:lstStyle/>
          <a:p>
            <a:r>
              <a:rPr lang="en-US" sz="2000" i="1" dirty="0" smtClean="0">
                <a:latin typeface="Times New Roman" pitchFamily="18" charset="0"/>
                <a:cs typeface="Times New Roman" pitchFamily="18" charset="0"/>
              </a:rPr>
              <a:t>z'</a:t>
            </a:r>
            <a:r>
              <a:rPr lang="en-US" sz="2000" i="1" baseline="-25000" dirty="0" smtClean="0">
                <a:latin typeface="Times New Roman" pitchFamily="18" charset="0"/>
                <a:cs typeface="Times New Roman" pitchFamily="18" charset="0"/>
              </a:rPr>
              <a:t>2</a:t>
            </a:r>
            <a:endParaRPr lang="en-US" i="1" baseline="30000" dirty="0">
              <a:latin typeface="Times New Roman" pitchFamily="18" charset="0"/>
              <a:cs typeface="Times New Roman" pitchFamily="18" charset="0"/>
            </a:endParaRPr>
          </a:p>
        </p:txBody>
      </p:sp>
      <p:sp>
        <p:nvSpPr>
          <p:cNvPr id="59" name="TextBox 58"/>
          <p:cNvSpPr txBox="1"/>
          <p:nvPr/>
        </p:nvSpPr>
        <p:spPr>
          <a:xfrm>
            <a:off x="5526330" y="3894546"/>
            <a:ext cx="423514" cy="400110"/>
          </a:xfrm>
          <a:prstGeom prst="rect">
            <a:avLst/>
          </a:prstGeom>
          <a:noFill/>
        </p:spPr>
        <p:txBody>
          <a:bodyPr wrap="none" rtlCol="0">
            <a:spAutoFit/>
          </a:bodyPr>
          <a:lstStyle/>
          <a:p>
            <a:r>
              <a:rPr lang="en-US" sz="2000" i="1" dirty="0" smtClean="0">
                <a:latin typeface="Times New Roman" pitchFamily="18" charset="0"/>
                <a:cs typeface="Times New Roman" pitchFamily="18" charset="0"/>
              </a:rPr>
              <a:t>z'</a:t>
            </a:r>
            <a:r>
              <a:rPr lang="en-US" sz="2000" i="1" baseline="-25000" dirty="0" smtClean="0">
                <a:latin typeface="Times New Roman" pitchFamily="18" charset="0"/>
                <a:cs typeface="Times New Roman" pitchFamily="18" charset="0"/>
              </a:rPr>
              <a:t>3</a:t>
            </a:r>
            <a:endParaRPr lang="en-US" i="1" baseline="30000" dirty="0">
              <a:latin typeface="Times New Roman" pitchFamily="18" charset="0"/>
              <a:cs typeface="Times New Roman" pitchFamily="18" charset="0"/>
            </a:endParaRPr>
          </a:p>
        </p:txBody>
      </p:sp>
      <p:sp>
        <p:nvSpPr>
          <p:cNvPr id="61" name="TextBox 60"/>
          <p:cNvSpPr txBox="1"/>
          <p:nvPr/>
        </p:nvSpPr>
        <p:spPr>
          <a:xfrm>
            <a:off x="5527795" y="5041046"/>
            <a:ext cx="433132" cy="400110"/>
          </a:xfrm>
          <a:prstGeom prst="rect">
            <a:avLst/>
          </a:prstGeom>
          <a:noFill/>
        </p:spPr>
        <p:txBody>
          <a:bodyPr wrap="none" rtlCol="0">
            <a:spAutoFit/>
          </a:bodyPr>
          <a:lstStyle/>
          <a:p>
            <a:r>
              <a:rPr lang="en-US" sz="2000" i="1" dirty="0" err="1" smtClean="0">
                <a:latin typeface="Times New Roman" pitchFamily="18" charset="0"/>
                <a:cs typeface="Times New Roman" pitchFamily="18" charset="0"/>
              </a:rPr>
              <a:t>z'</a:t>
            </a:r>
            <a:r>
              <a:rPr lang="en-US" sz="2000" i="1" baseline="-25000" dirty="0" err="1" smtClean="0">
                <a:latin typeface="Times New Roman" pitchFamily="18" charset="0"/>
                <a:cs typeface="Times New Roman" pitchFamily="18" charset="0"/>
              </a:rPr>
              <a:t>T</a:t>
            </a:r>
            <a:endParaRPr lang="en-US" i="1" baseline="30000" dirty="0">
              <a:latin typeface="Times New Roman" pitchFamily="18" charset="0"/>
              <a:cs typeface="Times New Roman" pitchFamily="18" charset="0"/>
            </a:endParaRPr>
          </a:p>
        </p:txBody>
      </p:sp>
      <p:cxnSp>
        <p:nvCxnSpPr>
          <p:cNvPr id="62" name="Straight Connector 61"/>
          <p:cNvCxnSpPr>
            <a:stCxn id="6" idx="6"/>
            <a:endCxn id="65" idx="1"/>
          </p:cNvCxnSpPr>
          <p:nvPr/>
        </p:nvCxnSpPr>
        <p:spPr bwMode="auto">
          <a:xfrm flipV="1">
            <a:off x="2571520" y="2440250"/>
            <a:ext cx="1214976" cy="427192"/>
          </a:xfrm>
          <a:prstGeom prst="line">
            <a:avLst/>
          </a:prstGeom>
          <a:noFill/>
          <a:ln w="19050" cap="flat" cmpd="sng" algn="ctr">
            <a:solidFill>
              <a:schemeClr val="tx2"/>
            </a:solidFill>
            <a:prstDash val="solid"/>
            <a:round/>
            <a:headEnd type="none" w="med" len="med"/>
            <a:tailEnd type="none" w="lg" len="lg"/>
          </a:ln>
          <a:effectLst/>
        </p:spPr>
      </p:cxnSp>
      <p:cxnSp>
        <p:nvCxnSpPr>
          <p:cNvPr id="71" name="Straight Connector 70"/>
          <p:cNvCxnSpPr>
            <a:stCxn id="7" idx="6"/>
            <a:endCxn id="65" idx="1"/>
          </p:cNvCxnSpPr>
          <p:nvPr/>
        </p:nvCxnSpPr>
        <p:spPr bwMode="auto">
          <a:xfrm flipV="1">
            <a:off x="2562916" y="2440250"/>
            <a:ext cx="1223580" cy="1288868"/>
          </a:xfrm>
          <a:prstGeom prst="line">
            <a:avLst/>
          </a:prstGeom>
          <a:noFill/>
          <a:ln w="19050" cap="flat" cmpd="sng" algn="ctr">
            <a:solidFill>
              <a:schemeClr val="tx2"/>
            </a:solidFill>
            <a:prstDash val="solid"/>
            <a:round/>
            <a:headEnd type="none" w="med" len="med"/>
            <a:tailEnd type="none" w="lg" len="lg"/>
          </a:ln>
          <a:effectLst/>
        </p:spPr>
      </p:cxnSp>
      <p:cxnSp>
        <p:nvCxnSpPr>
          <p:cNvPr id="77" name="Straight Connector 76"/>
          <p:cNvCxnSpPr>
            <a:stCxn id="7" idx="6"/>
            <a:endCxn id="68" idx="1"/>
          </p:cNvCxnSpPr>
          <p:nvPr/>
        </p:nvCxnSpPr>
        <p:spPr bwMode="auto">
          <a:xfrm flipV="1">
            <a:off x="2562916" y="3265299"/>
            <a:ext cx="1231650" cy="463819"/>
          </a:xfrm>
          <a:prstGeom prst="line">
            <a:avLst/>
          </a:prstGeom>
          <a:noFill/>
          <a:ln w="19050" cap="flat" cmpd="sng" algn="ctr">
            <a:solidFill>
              <a:schemeClr val="tx2"/>
            </a:solidFill>
            <a:prstDash val="solid"/>
            <a:round/>
            <a:headEnd type="none" w="med" len="med"/>
            <a:tailEnd type="none" w="lg" len="lg"/>
          </a:ln>
          <a:effectLst/>
        </p:spPr>
      </p:cxnSp>
      <p:cxnSp>
        <p:nvCxnSpPr>
          <p:cNvPr id="83" name="Straight Connector 82"/>
          <p:cNvCxnSpPr>
            <a:stCxn id="7" idx="6"/>
            <a:endCxn id="70" idx="1"/>
          </p:cNvCxnSpPr>
          <p:nvPr/>
        </p:nvCxnSpPr>
        <p:spPr bwMode="auto">
          <a:xfrm>
            <a:off x="2562916" y="3729118"/>
            <a:ext cx="1227337" cy="1483440"/>
          </a:xfrm>
          <a:prstGeom prst="line">
            <a:avLst/>
          </a:prstGeom>
          <a:noFill/>
          <a:ln w="19050" cap="flat" cmpd="sng" algn="ctr">
            <a:solidFill>
              <a:schemeClr val="tx2"/>
            </a:solidFill>
            <a:prstDash val="solid"/>
            <a:round/>
            <a:headEnd type="none" w="med" len="med"/>
            <a:tailEnd type="none" w="lg" len="lg"/>
          </a:ln>
          <a:effectLst/>
        </p:spPr>
      </p:cxnSp>
      <p:cxnSp>
        <p:nvCxnSpPr>
          <p:cNvPr id="87" name="Straight Connector 86"/>
          <p:cNvCxnSpPr>
            <a:stCxn id="8" idx="6"/>
            <a:endCxn id="68" idx="1"/>
          </p:cNvCxnSpPr>
          <p:nvPr/>
        </p:nvCxnSpPr>
        <p:spPr bwMode="auto">
          <a:xfrm flipV="1">
            <a:off x="2561458" y="3265299"/>
            <a:ext cx="1233108" cy="1592893"/>
          </a:xfrm>
          <a:prstGeom prst="line">
            <a:avLst/>
          </a:prstGeom>
          <a:noFill/>
          <a:ln w="19050" cap="flat" cmpd="sng" algn="ctr">
            <a:solidFill>
              <a:schemeClr val="tx2"/>
            </a:solidFill>
            <a:prstDash val="solid"/>
            <a:round/>
            <a:headEnd type="none" w="med" len="med"/>
            <a:tailEnd type="none" w="lg" len="lg"/>
          </a:ln>
          <a:effectLst/>
        </p:spPr>
      </p:cxnSp>
      <p:cxnSp>
        <p:nvCxnSpPr>
          <p:cNvPr id="90" name="Straight Connector 89"/>
          <p:cNvCxnSpPr>
            <a:stCxn id="8" idx="6"/>
            <a:endCxn id="69" idx="1"/>
          </p:cNvCxnSpPr>
          <p:nvPr/>
        </p:nvCxnSpPr>
        <p:spPr bwMode="auto">
          <a:xfrm flipV="1">
            <a:off x="2561458" y="4096434"/>
            <a:ext cx="1214541" cy="761758"/>
          </a:xfrm>
          <a:prstGeom prst="line">
            <a:avLst/>
          </a:prstGeom>
          <a:noFill/>
          <a:ln w="19050" cap="flat" cmpd="sng" algn="ctr">
            <a:solidFill>
              <a:schemeClr val="tx2"/>
            </a:solidFill>
            <a:prstDash val="solid"/>
            <a:round/>
            <a:headEnd type="none" w="med" len="med"/>
            <a:tailEnd type="none" w="lg" len="lg"/>
          </a:ln>
          <a:effectLst/>
        </p:spPr>
      </p:cxnSp>
      <p:cxnSp>
        <p:nvCxnSpPr>
          <p:cNvPr id="93" name="Straight Connector 92"/>
          <p:cNvCxnSpPr>
            <a:stCxn id="8" idx="6"/>
            <a:endCxn id="70" idx="1"/>
          </p:cNvCxnSpPr>
          <p:nvPr/>
        </p:nvCxnSpPr>
        <p:spPr bwMode="auto">
          <a:xfrm>
            <a:off x="2561458" y="4858192"/>
            <a:ext cx="1228795" cy="354366"/>
          </a:xfrm>
          <a:prstGeom prst="line">
            <a:avLst/>
          </a:prstGeom>
          <a:noFill/>
          <a:ln w="19050" cap="flat" cmpd="sng" algn="ctr">
            <a:solidFill>
              <a:schemeClr val="tx2"/>
            </a:solidFill>
            <a:prstDash val="solid"/>
            <a:round/>
            <a:headEnd type="none" w="med" len="med"/>
            <a:tailEnd type="none" w="lg" len="lg"/>
          </a:ln>
          <a:effectLst/>
        </p:spPr>
      </p:cxnSp>
      <p:cxnSp>
        <p:nvCxnSpPr>
          <p:cNvPr id="99" name="Straight Connector 98"/>
          <p:cNvCxnSpPr>
            <a:stCxn id="9" idx="6"/>
            <a:endCxn id="69" idx="1"/>
          </p:cNvCxnSpPr>
          <p:nvPr/>
        </p:nvCxnSpPr>
        <p:spPr bwMode="auto">
          <a:xfrm flipV="1">
            <a:off x="2590635" y="4096434"/>
            <a:ext cx="1185364" cy="1648362"/>
          </a:xfrm>
          <a:prstGeom prst="line">
            <a:avLst/>
          </a:prstGeom>
          <a:noFill/>
          <a:ln w="19050" cap="flat" cmpd="sng" algn="ctr">
            <a:solidFill>
              <a:schemeClr val="tx2"/>
            </a:solidFill>
            <a:prstDash val="solid"/>
            <a:round/>
            <a:headEnd type="none" w="med" len="med"/>
            <a:tailEnd type="none" w="lg" len="lg"/>
          </a:ln>
          <a:effectLst/>
        </p:spPr>
      </p:cxnSp>
      <p:cxnSp>
        <p:nvCxnSpPr>
          <p:cNvPr id="102" name="Straight Connector 101"/>
          <p:cNvCxnSpPr>
            <a:stCxn id="65" idx="3"/>
          </p:cNvCxnSpPr>
          <p:nvPr/>
        </p:nvCxnSpPr>
        <p:spPr bwMode="auto">
          <a:xfrm>
            <a:off x="4457184" y="2440250"/>
            <a:ext cx="963206" cy="858030"/>
          </a:xfrm>
          <a:prstGeom prst="line">
            <a:avLst/>
          </a:prstGeom>
          <a:noFill/>
          <a:ln w="19050" cap="flat" cmpd="sng" algn="ctr">
            <a:solidFill>
              <a:schemeClr val="tx2"/>
            </a:solidFill>
            <a:prstDash val="solid"/>
            <a:round/>
            <a:headEnd type="none" w="med" len="med"/>
            <a:tailEnd type="none" w="lg" len="lg"/>
          </a:ln>
          <a:effectLst/>
        </p:spPr>
      </p:cxnSp>
      <p:cxnSp>
        <p:nvCxnSpPr>
          <p:cNvPr id="105" name="Straight Connector 104"/>
          <p:cNvCxnSpPr>
            <a:stCxn id="68" idx="3"/>
          </p:cNvCxnSpPr>
          <p:nvPr/>
        </p:nvCxnSpPr>
        <p:spPr bwMode="auto">
          <a:xfrm>
            <a:off x="4465254" y="3265299"/>
            <a:ext cx="955136" cy="990274"/>
          </a:xfrm>
          <a:prstGeom prst="line">
            <a:avLst/>
          </a:prstGeom>
          <a:noFill/>
          <a:ln w="19050" cap="flat" cmpd="sng" algn="ctr">
            <a:solidFill>
              <a:schemeClr val="tx2"/>
            </a:solidFill>
            <a:prstDash val="solid"/>
            <a:round/>
            <a:headEnd type="none" w="med" len="med"/>
            <a:tailEnd type="none" w="lg" len="lg"/>
          </a:ln>
          <a:effectLst/>
        </p:spPr>
      </p:cxnSp>
      <p:cxnSp>
        <p:nvCxnSpPr>
          <p:cNvPr id="108" name="Straight Connector 107"/>
          <p:cNvCxnSpPr>
            <a:stCxn id="69" idx="3"/>
          </p:cNvCxnSpPr>
          <p:nvPr/>
        </p:nvCxnSpPr>
        <p:spPr bwMode="auto">
          <a:xfrm flipV="1">
            <a:off x="4457183" y="2883126"/>
            <a:ext cx="1052365" cy="1213308"/>
          </a:xfrm>
          <a:prstGeom prst="line">
            <a:avLst/>
          </a:prstGeom>
          <a:noFill/>
          <a:ln w="19050" cap="flat" cmpd="sng" algn="ctr">
            <a:solidFill>
              <a:schemeClr val="tx2"/>
            </a:solidFill>
            <a:prstDash val="solid"/>
            <a:round/>
            <a:headEnd type="none" w="med" len="med"/>
            <a:tailEnd type="none" w="lg" len="lg"/>
          </a:ln>
          <a:effectLst/>
        </p:spPr>
      </p:cxnSp>
      <p:cxnSp>
        <p:nvCxnSpPr>
          <p:cNvPr id="114" name="Straight Connector 113"/>
          <p:cNvCxnSpPr>
            <a:stCxn id="70" idx="3"/>
            <a:endCxn id="49" idx="1"/>
          </p:cNvCxnSpPr>
          <p:nvPr/>
        </p:nvCxnSpPr>
        <p:spPr bwMode="auto">
          <a:xfrm>
            <a:off x="4460941" y="5212558"/>
            <a:ext cx="960913" cy="36004"/>
          </a:xfrm>
          <a:prstGeom prst="line">
            <a:avLst/>
          </a:prstGeom>
          <a:noFill/>
          <a:ln w="19050" cap="flat" cmpd="sng" algn="ctr">
            <a:solidFill>
              <a:schemeClr val="tx2"/>
            </a:solidFill>
            <a:prstDash val="solid"/>
            <a:round/>
            <a:headEnd type="none" w="med" len="med"/>
            <a:tailEnd type="none" w="lg" len="lg"/>
          </a:ln>
          <a:effectLst/>
        </p:spPr>
      </p:cxnSp>
      <p:cxnSp>
        <p:nvCxnSpPr>
          <p:cNvPr id="117" name="Straight Connector 116"/>
          <p:cNvCxnSpPr>
            <a:endCxn id="22" idx="2"/>
          </p:cNvCxnSpPr>
          <p:nvPr/>
        </p:nvCxnSpPr>
        <p:spPr bwMode="auto">
          <a:xfrm flipV="1">
            <a:off x="6087398" y="5191541"/>
            <a:ext cx="1289282" cy="342900"/>
          </a:xfrm>
          <a:prstGeom prst="line">
            <a:avLst/>
          </a:prstGeom>
          <a:noFill/>
          <a:ln w="19050" cap="flat" cmpd="sng" algn="ctr">
            <a:solidFill>
              <a:schemeClr val="tx2"/>
            </a:solidFill>
            <a:prstDash val="solid"/>
            <a:round/>
            <a:headEnd type="none" w="med" len="med"/>
            <a:tailEnd type="none" w="lg" len="lg"/>
          </a:ln>
          <a:effectLst/>
        </p:spPr>
      </p:cxnSp>
      <p:cxnSp>
        <p:nvCxnSpPr>
          <p:cNvPr id="120" name="Straight Connector 119"/>
          <p:cNvCxnSpPr>
            <a:endCxn id="22" idx="2"/>
          </p:cNvCxnSpPr>
          <p:nvPr/>
        </p:nvCxnSpPr>
        <p:spPr bwMode="auto">
          <a:xfrm>
            <a:off x="6092542" y="4620041"/>
            <a:ext cx="1284138" cy="571500"/>
          </a:xfrm>
          <a:prstGeom prst="line">
            <a:avLst/>
          </a:prstGeom>
          <a:noFill/>
          <a:ln w="19050" cap="flat" cmpd="sng" algn="ctr">
            <a:solidFill>
              <a:schemeClr val="tx2"/>
            </a:solidFill>
            <a:prstDash val="solid"/>
            <a:round/>
            <a:headEnd type="none" w="med" len="med"/>
            <a:tailEnd type="none" w="lg" len="lg"/>
          </a:ln>
          <a:effectLst/>
        </p:spPr>
      </p:cxnSp>
      <p:cxnSp>
        <p:nvCxnSpPr>
          <p:cNvPr id="123" name="Straight Connector 122"/>
          <p:cNvCxnSpPr>
            <a:endCxn id="21" idx="2"/>
          </p:cNvCxnSpPr>
          <p:nvPr/>
        </p:nvCxnSpPr>
        <p:spPr bwMode="auto">
          <a:xfrm flipV="1">
            <a:off x="6092543" y="3879734"/>
            <a:ext cx="1283077" cy="440282"/>
          </a:xfrm>
          <a:prstGeom prst="line">
            <a:avLst/>
          </a:prstGeom>
          <a:noFill/>
          <a:ln w="19050" cap="flat" cmpd="sng" algn="ctr">
            <a:solidFill>
              <a:schemeClr val="tx2"/>
            </a:solidFill>
            <a:prstDash val="solid"/>
            <a:round/>
            <a:headEnd type="none" w="med" len="med"/>
            <a:tailEnd type="none" w="lg" len="lg"/>
          </a:ln>
          <a:effectLst/>
        </p:spPr>
      </p:cxnSp>
      <p:cxnSp>
        <p:nvCxnSpPr>
          <p:cNvPr id="126" name="Straight Connector 125"/>
          <p:cNvCxnSpPr>
            <a:endCxn id="21" idx="2"/>
          </p:cNvCxnSpPr>
          <p:nvPr/>
        </p:nvCxnSpPr>
        <p:spPr bwMode="auto">
          <a:xfrm>
            <a:off x="6087399" y="3629442"/>
            <a:ext cx="1288221" cy="250293"/>
          </a:xfrm>
          <a:prstGeom prst="line">
            <a:avLst/>
          </a:prstGeom>
          <a:noFill/>
          <a:ln w="19050" cap="flat" cmpd="sng" algn="ctr">
            <a:solidFill>
              <a:schemeClr val="tx2"/>
            </a:solidFill>
            <a:prstDash val="solid"/>
            <a:round/>
            <a:headEnd type="none" w="med" len="med"/>
            <a:tailEnd type="none" w="lg" len="lg"/>
          </a:ln>
          <a:effectLst/>
        </p:spPr>
      </p:cxnSp>
      <p:cxnSp>
        <p:nvCxnSpPr>
          <p:cNvPr id="129" name="Straight Connector 128"/>
          <p:cNvCxnSpPr>
            <a:endCxn id="20" idx="2"/>
          </p:cNvCxnSpPr>
          <p:nvPr/>
        </p:nvCxnSpPr>
        <p:spPr bwMode="auto">
          <a:xfrm flipV="1">
            <a:off x="6087398" y="3012529"/>
            <a:ext cx="1279525" cy="1160492"/>
          </a:xfrm>
          <a:prstGeom prst="line">
            <a:avLst/>
          </a:prstGeom>
          <a:noFill/>
          <a:ln w="19050" cap="flat" cmpd="sng" algn="ctr">
            <a:solidFill>
              <a:schemeClr val="tx2"/>
            </a:solidFill>
            <a:prstDash val="solid"/>
            <a:round/>
            <a:headEnd type="none" w="med" len="med"/>
            <a:tailEnd type="none" w="lg" len="lg"/>
          </a:ln>
          <a:effectLst/>
        </p:spPr>
      </p:cxnSp>
      <p:cxnSp>
        <p:nvCxnSpPr>
          <p:cNvPr id="132" name="Straight Connector 131"/>
          <p:cNvCxnSpPr>
            <a:endCxn id="20" idx="2"/>
          </p:cNvCxnSpPr>
          <p:nvPr/>
        </p:nvCxnSpPr>
        <p:spPr bwMode="auto">
          <a:xfrm flipV="1">
            <a:off x="6087398" y="3012529"/>
            <a:ext cx="1279525" cy="409268"/>
          </a:xfrm>
          <a:prstGeom prst="line">
            <a:avLst/>
          </a:prstGeom>
          <a:noFill/>
          <a:ln w="19050" cap="flat" cmpd="sng" algn="ctr">
            <a:solidFill>
              <a:schemeClr val="tx2"/>
            </a:solidFill>
            <a:prstDash val="solid"/>
            <a:round/>
            <a:headEnd type="none" w="med" len="med"/>
            <a:tailEnd type="none" w="lg" len="lg"/>
          </a:ln>
          <a:effectLst/>
        </p:spPr>
      </p:cxnSp>
      <p:cxnSp>
        <p:nvCxnSpPr>
          <p:cNvPr id="135" name="Straight Connector 134"/>
          <p:cNvCxnSpPr>
            <a:endCxn id="20" idx="2"/>
          </p:cNvCxnSpPr>
          <p:nvPr/>
        </p:nvCxnSpPr>
        <p:spPr bwMode="auto">
          <a:xfrm>
            <a:off x="6087398" y="2638841"/>
            <a:ext cx="1279525" cy="373688"/>
          </a:xfrm>
          <a:prstGeom prst="line">
            <a:avLst/>
          </a:prstGeom>
          <a:noFill/>
          <a:ln w="19050" cap="flat" cmpd="sng" algn="ctr">
            <a:solidFill>
              <a:schemeClr val="tx2"/>
            </a:solidFill>
            <a:prstDash val="solid"/>
            <a:round/>
            <a:headEnd type="none" w="med" len="med"/>
            <a:tailEnd type="none" w="lg" len="lg"/>
          </a:ln>
          <a:effectLst/>
        </p:spPr>
      </p:cxnSp>
      <p:sp>
        <p:nvSpPr>
          <p:cNvPr id="137" name="TextBox 136"/>
          <p:cNvSpPr txBox="1"/>
          <p:nvPr/>
        </p:nvSpPr>
        <p:spPr>
          <a:xfrm>
            <a:off x="1155701" y="1338976"/>
            <a:ext cx="1747594" cy="461665"/>
          </a:xfrm>
          <a:prstGeom prst="rect">
            <a:avLst/>
          </a:prstGeom>
          <a:noFill/>
        </p:spPr>
        <p:txBody>
          <a:bodyPr wrap="none" rtlCol="0">
            <a:spAutoFit/>
          </a:bodyPr>
          <a:lstStyle/>
          <a:p>
            <a:r>
              <a:rPr lang="en-US" altLang="zh-CN" sz="2400" smtClean="0">
                <a:solidFill>
                  <a:schemeClr val="accent6">
                    <a:lumMod val="10000"/>
                  </a:schemeClr>
                </a:solidFill>
                <a:latin typeface="Times New Roman" pitchFamily="18" charset="0"/>
                <a:cs typeface="Times New Roman" pitchFamily="18" charset="0"/>
              </a:rPr>
              <a:t>Data Mining</a:t>
            </a:r>
            <a:endParaRPr lang="en-US" altLang="zh-CN" sz="2400" dirty="0">
              <a:solidFill>
                <a:schemeClr val="accent6">
                  <a:lumMod val="10000"/>
                </a:schemeClr>
              </a:solidFill>
              <a:latin typeface="Times New Roman" pitchFamily="18" charset="0"/>
              <a:cs typeface="Times New Roman" pitchFamily="18" charset="0"/>
            </a:endParaRPr>
          </a:p>
        </p:txBody>
      </p:sp>
      <p:sp>
        <p:nvSpPr>
          <p:cNvPr id="139" name="TextBox 138"/>
          <p:cNvSpPr txBox="1"/>
          <p:nvPr/>
        </p:nvSpPr>
        <p:spPr>
          <a:xfrm>
            <a:off x="6608070" y="1338976"/>
            <a:ext cx="2685351" cy="461665"/>
          </a:xfrm>
          <a:prstGeom prst="rect">
            <a:avLst/>
          </a:prstGeom>
          <a:noFill/>
        </p:spPr>
        <p:txBody>
          <a:bodyPr wrap="none" rtlCol="0">
            <a:spAutoFit/>
          </a:bodyPr>
          <a:lstStyle/>
          <a:p>
            <a:r>
              <a:rPr lang="en-US" altLang="zh-CN" sz="2400" smtClean="0">
                <a:solidFill>
                  <a:schemeClr val="accent6">
                    <a:lumMod val="10000"/>
                  </a:schemeClr>
                </a:solidFill>
                <a:latin typeface="Times New Roman" pitchFamily="18" charset="0"/>
                <a:cs typeface="Times New Roman" pitchFamily="18" charset="0"/>
              </a:rPr>
              <a:t>Medical Informatics</a:t>
            </a:r>
            <a:endParaRPr lang="en-US" altLang="zh-CN" sz="2400" dirty="0">
              <a:solidFill>
                <a:schemeClr val="accent6">
                  <a:lumMod val="10000"/>
                </a:schemeClr>
              </a:solidFill>
              <a:latin typeface="Times New Roman" pitchFamily="18" charset="0"/>
              <a:cs typeface="Times New Roman" pitchFamily="18" charset="0"/>
            </a:endParaRPr>
          </a:p>
        </p:txBody>
      </p:sp>
      <p:sp>
        <p:nvSpPr>
          <p:cNvPr id="140" name="TextBox 139"/>
          <p:cNvSpPr txBox="1"/>
          <p:nvPr/>
        </p:nvSpPr>
        <p:spPr>
          <a:xfrm>
            <a:off x="3653794" y="1476731"/>
            <a:ext cx="864083" cy="400110"/>
          </a:xfrm>
          <a:prstGeom prst="rect">
            <a:avLst/>
          </a:prstGeom>
          <a:noFill/>
        </p:spPr>
        <p:txBody>
          <a:bodyPr wrap="none" rtlCol="0">
            <a:spAutoFit/>
          </a:bodyPr>
          <a:lstStyle/>
          <a:p>
            <a:r>
              <a:rPr lang="en-US" sz="2000" dirty="0" smtClean="0">
                <a:solidFill>
                  <a:schemeClr val="accent6">
                    <a:lumMod val="10000"/>
                  </a:schemeClr>
                </a:solidFill>
                <a:latin typeface="Times New Roman" pitchFamily="18" charset="0"/>
                <a:cs typeface="Times New Roman" pitchFamily="18" charset="0"/>
              </a:rPr>
              <a:t>Topics</a:t>
            </a:r>
            <a:endParaRPr lang="en-US" sz="2000" dirty="0">
              <a:solidFill>
                <a:schemeClr val="accent6">
                  <a:lumMod val="10000"/>
                </a:schemeClr>
              </a:solidFill>
              <a:latin typeface="Times New Roman" pitchFamily="18" charset="0"/>
              <a:cs typeface="Times New Roman" pitchFamily="18" charset="0"/>
            </a:endParaRPr>
          </a:p>
        </p:txBody>
      </p:sp>
      <p:sp>
        <p:nvSpPr>
          <p:cNvPr id="141" name="TextBox 140"/>
          <p:cNvSpPr txBox="1"/>
          <p:nvPr/>
        </p:nvSpPr>
        <p:spPr>
          <a:xfrm>
            <a:off x="5316409" y="1476731"/>
            <a:ext cx="864083" cy="400110"/>
          </a:xfrm>
          <a:prstGeom prst="rect">
            <a:avLst/>
          </a:prstGeom>
          <a:noFill/>
        </p:spPr>
        <p:txBody>
          <a:bodyPr wrap="none" rtlCol="0">
            <a:spAutoFit/>
          </a:bodyPr>
          <a:lstStyle/>
          <a:p>
            <a:r>
              <a:rPr lang="en-US" sz="2000" dirty="0" smtClean="0">
                <a:solidFill>
                  <a:schemeClr val="accent6">
                    <a:lumMod val="10000"/>
                  </a:schemeClr>
                </a:solidFill>
                <a:latin typeface="Times New Roman" pitchFamily="18" charset="0"/>
                <a:cs typeface="Times New Roman" pitchFamily="18" charset="0"/>
              </a:rPr>
              <a:t>Topics</a:t>
            </a:r>
            <a:endParaRPr lang="en-US" sz="2000" dirty="0">
              <a:solidFill>
                <a:schemeClr val="accent6">
                  <a:lumMod val="10000"/>
                </a:schemeClr>
              </a:solidFill>
              <a:latin typeface="Times New Roman" pitchFamily="18" charset="0"/>
              <a:cs typeface="Times New Roman" pitchFamily="18" charset="0"/>
            </a:endParaRPr>
          </a:p>
        </p:txBody>
      </p:sp>
      <p:sp>
        <p:nvSpPr>
          <p:cNvPr id="91" name="矩形 6"/>
          <p:cNvSpPr/>
          <p:nvPr/>
        </p:nvSpPr>
        <p:spPr bwMode="auto">
          <a:xfrm>
            <a:off x="3503624" y="1962045"/>
            <a:ext cx="1270643" cy="3771582"/>
          </a:xfrm>
          <a:prstGeom prst="rect">
            <a:avLst/>
          </a:prstGeom>
          <a:solidFill>
            <a:schemeClr val="accent5">
              <a:lumMod val="50000"/>
              <a:alpha val="25000"/>
            </a:schemeClr>
          </a:solidFill>
          <a:ln>
            <a:noFill/>
            <a:headEnd type="none" w="med" len="med"/>
            <a:tailEnd type="triangle" w="lg" len="lg"/>
          </a:ln>
          <a:effectLst>
            <a:outerShdw blurRad="40000" dist="20000" dir="5400000" rotWithShape="0">
              <a:srgbClr val="000000">
                <a:alpha val="38000"/>
              </a:srgbClr>
            </a:outerShdw>
            <a:reflection endPos="0" dist="50800" dir="5400000" sy="-100000" algn="bl" rotWithShape="0"/>
          </a:effectLst>
        </p:spPr>
        <p:style>
          <a:lnRef idx="1">
            <a:schemeClr val="accent4"/>
          </a:lnRef>
          <a:fillRef idx="2">
            <a:schemeClr val="accent4"/>
          </a:fillRef>
          <a:effectRef idx="1">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742950" marR="0" indent="-285750" algn="l" defTabSz="914400" rtl="0" eaLnBrk="1" fontAlgn="base" latinLnBrk="0" hangingPunct="1">
              <a:lnSpc>
                <a:spcPct val="100000"/>
              </a:lnSpc>
              <a:spcBef>
                <a:spcPct val="20000"/>
              </a:spcBef>
              <a:spcAft>
                <a:spcPct val="0"/>
              </a:spcAft>
              <a:buClrTx/>
              <a:buSzTx/>
              <a:buFontTx/>
              <a:buChar char="–"/>
              <a:tabLst/>
            </a:pPr>
            <a:endParaRPr kumimoji="0" lang="en-US" sz="2800" b="0" i="0" u="none" strike="noStrike" cap="none" normalizeH="0" baseline="0" dirty="0" smtClean="0">
              <a:ln>
                <a:noFill/>
              </a:ln>
              <a:solidFill>
                <a:srgbClr val="003399"/>
              </a:solidFill>
              <a:effectLst/>
              <a:latin typeface="Verdana" pitchFamily="34" charset="0"/>
              <a:ea typeface="黑体" pitchFamily="2" charset="-122"/>
            </a:endParaRPr>
          </a:p>
        </p:txBody>
      </p:sp>
      <p:sp>
        <p:nvSpPr>
          <p:cNvPr id="94" name="矩形 6"/>
          <p:cNvSpPr/>
          <p:nvPr/>
        </p:nvSpPr>
        <p:spPr bwMode="auto">
          <a:xfrm>
            <a:off x="5133020" y="1952837"/>
            <a:ext cx="1279235" cy="3780420"/>
          </a:xfrm>
          <a:prstGeom prst="rect">
            <a:avLst/>
          </a:prstGeom>
          <a:solidFill>
            <a:schemeClr val="accent5">
              <a:lumMod val="50000"/>
              <a:alpha val="25000"/>
            </a:schemeClr>
          </a:solidFill>
          <a:ln>
            <a:noFill/>
            <a:headEnd type="none" w="med" len="med"/>
            <a:tailEnd type="triangle" w="lg" len="lg"/>
          </a:ln>
          <a:effectLst>
            <a:outerShdw blurRad="40000" dist="20000" dir="5400000" rotWithShape="0">
              <a:srgbClr val="000000">
                <a:alpha val="38000"/>
              </a:srgbClr>
            </a:outerShdw>
            <a:reflection endPos="0" dist="50800" dir="5400000" sy="-100000" algn="bl" rotWithShape="0"/>
          </a:effectLst>
        </p:spPr>
        <p:style>
          <a:lnRef idx="1">
            <a:schemeClr val="accent4"/>
          </a:lnRef>
          <a:fillRef idx="2">
            <a:schemeClr val="accent4"/>
          </a:fillRef>
          <a:effectRef idx="1">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742950" marR="0" indent="-285750" algn="l" defTabSz="914400" rtl="0" eaLnBrk="1" fontAlgn="base" latinLnBrk="0" hangingPunct="1">
              <a:lnSpc>
                <a:spcPct val="100000"/>
              </a:lnSpc>
              <a:spcBef>
                <a:spcPct val="20000"/>
              </a:spcBef>
              <a:spcAft>
                <a:spcPct val="0"/>
              </a:spcAft>
              <a:buClrTx/>
              <a:buSzTx/>
              <a:buFontTx/>
              <a:buChar char="–"/>
              <a:tabLst/>
            </a:pPr>
            <a:endParaRPr kumimoji="0" lang="en-US" sz="2800" b="0" i="0" u="none" strike="noStrike" cap="none" normalizeH="0" baseline="0" dirty="0" smtClean="0">
              <a:ln>
                <a:noFill/>
              </a:ln>
              <a:solidFill>
                <a:srgbClr val="003399"/>
              </a:solidFill>
              <a:effectLst/>
              <a:latin typeface="Verdana" pitchFamily="34" charset="0"/>
              <a:ea typeface="黑体" pitchFamily="2" charset="-122"/>
            </a:endParaRPr>
          </a:p>
        </p:txBody>
      </p:sp>
      <p:cxnSp>
        <p:nvCxnSpPr>
          <p:cNvPr id="97" name="直接箭头连接符 56"/>
          <p:cNvCxnSpPr>
            <a:endCxn id="103" idx="2"/>
          </p:cNvCxnSpPr>
          <p:nvPr/>
        </p:nvCxnSpPr>
        <p:spPr bwMode="auto">
          <a:xfrm flipV="1">
            <a:off x="3224808" y="1407550"/>
            <a:ext cx="1818202" cy="1229362"/>
          </a:xfrm>
          <a:prstGeom prst="straightConnector1">
            <a:avLst/>
          </a:prstGeom>
          <a:noFill/>
          <a:ln w="28575" cap="flat" cmpd="sng" algn="ctr">
            <a:solidFill>
              <a:srgbClr val="C00000"/>
            </a:solidFill>
            <a:prstDash val="solid"/>
            <a:round/>
            <a:headEnd type="none" w="med" len="med"/>
            <a:tailEnd type="arrow"/>
          </a:ln>
          <a:effectLst/>
        </p:spPr>
      </p:cxnSp>
      <p:sp>
        <p:nvSpPr>
          <p:cNvPr id="103" name="TextBox 102"/>
          <p:cNvSpPr txBox="1"/>
          <p:nvPr/>
        </p:nvSpPr>
        <p:spPr>
          <a:xfrm>
            <a:off x="3836876" y="1007440"/>
            <a:ext cx="2412268" cy="400110"/>
          </a:xfrm>
          <a:prstGeom prst="rect">
            <a:avLst/>
          </a:prstGeom>
          <a:noFill/>
          <a:ln>
            <a:noFill/>
          </a:ln>
        </p:spPr>
        <p:txBody>
          <a:bodyPr wrap="square" rtlCol="0">
            <a:spAutoFit/>
          </a:bodyPr>
          <a:lstStyle/>
          <a:p>
            <a:pPr algn="ctr">
              <a:buNone/>
            </a:pPr>
            <a:r>
              <a:rPr lang="en-US" altLang="zh-CN" b="1" smtClean="0">
                <a:solidFill>
                  <a:schemeClr val="accent5">
                    <a:lumMod val="25000"/>
                  </a:schemeClr>
                </a:solidFill>
              </a:rPr>
              <a:t>Topics Extraction</a:t>
            </a:r>
            <a:endParaRPr lang="zh-CN" altLang="en-US" b="1" dirty="0">
              <a:solidFill>
                <a:schemeClr val="accent5">
                  <a:lumMod val="25000"/>
                </a:schemeClr>
              </a:solidFill>
            </a:endParaRPr>
          </a:p>
        </p:txBody>
      </p:sp>
      <p:sp>
        <p:nvSpPr>
          <p:cNvPr id="106" name="椭圆 54"/>
          <p:cNvSpPr/>
          <p:nvPr/>
        </p:nvSpPr>
        <p:spPr bwMode="auto">
          <a:xfrm>
            <a:off x="4787236" y="2474897"/>
            <a:ext cx="309780" cy="3078340"/>
          </a:xfrm>
          <a:prstGeom prst="ellipse">
            <a:avLst/>
          </a:prstGeom>
          <a:noFill/>
          <a:ln w="28575" cap="flat" cmpd="sng" algn="ctr">
            <a:solidFill>
              <a:srgbClr val="0000CC"/>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742950" marR="0" indent="-285750" algn="l" defTabSz="914400" rtl="0" eaLnBrk="1" fontAlgn="base" latinLnBrk="0" hangingPunct="1">
              <a:lnSpc>
                <a:spcPct val="100000"/>
              </a:lnSpc>
              <a:spcBef>
                <a:spcPct val="20000"/>
              </a:spcBef>
              <a:spcAft>
                <a:spcPct val="0"/>
              </a:spcAft>
              <a:buClrTx/>
              <a:buSzTx/>
              <a:buFontTx/>
              <a:buChar char="–"/>
              <a:tabLst/>
            </a:pPr>
            <a:endParaRPr kumimoji="0" lang="zh-CN" altLang="en-US" sz="2800" b="0" i="0" u="none" strike="noStrike" cap="none" normalizeH="0" baseline="0" smtClean="0">
              <a:ln>
                <a:noFill/>
              </a:ln>
              <a:solidFill>
                <a:srgbClr val="0000CC"/>
              </a:solidFill>
              <a:effectLst/>
              <a:latin typeface="Verdana" pitchFamily="34" charset="0"/>
              <a:ea typeface="黑体" pitchFamily="2" charset="-122"/>
            </a:endParaRPr>
          </a:p>
        </p:txBody>
      </p:sp>
      <p:sp>
        <p:nvSpPr>
          <p:cNvPr id="109" name="TextBox 108"/>
          <p:cNvSpPr txBox="1"/>
          <p:nvPr/>
        </p:nvSpPr>
        <p:spPr>
          <a:xfrm>
            <a:off x="3656856" y="5985284"/>
            <a:ext cx="2412268" cy="369332"/>
          </a:xfrm>
          <a:prstGeom prst="rect">
            <a:avLst/>
          </a:prstGeom>
          <a:noFill/>
          <a:ln>
            <a:noFill/>
          </a:ln>
        </p:spPr>
        <p:txBody>
          <a:bodyPr wrap="square" rtlCol="0">
            <a:spAutoFit/>
          </a:bodyPr>
          <a:lstStyle/>
          <a:p>
            <a:pPr algn="ctr">
              <a:buNone/>
            </a:pPr>
            <a:r>
              <a:rPr lang="en-US" altLang="zh-CN" sz="1800" b="1" dirty="0" smtClean="0">
                <a:solidFill>
                  <a:srgbClr val="0000CC"/>
                </a:solidFill>
              </a:rPr>
              <a:t>Topics correlations</a:t>
            </a:r>
            <a:endParaRPr lang="zh-CN" altLang="en-US" sz="1800" b="1" dirty="0">
              <a:solidFill>
                <a:srgbClr val="0000CC"/>
              </a:solidFill>
            </a:endParaRPr>
          </a:p>
        </p:txBody>
      </p:sp>
      <p:cxnSp>
        <p:nvCxnSpPr>
          <p:cNvPr id="110" name="直接箭头连接符 56"/>
          <p:cNvCxnSpPr>
            <a:stCxn id="106" idx="4"/>
            <a:endCxn id="109" idx="0"/>
          </p:cNvCxnSpPr>
          <p:nvPr/>
        </p:nvCxnSpPr>
        <p:spPr bwMode="auto">
          <a:xfrm flipH="1">
            <a:off x="4862990" y="5553237"/>
            <a:ext cx="79136" cy="432047"/>
          </a:xfrm>
          <a:prstGeom prst="straightConnector1">
            <a:avLst/>
          </a:prstGeom>
          <a:noFill/>
          <a:ln w="28575" cap="flat" cmpd="sng" algn="ctr">
            <a:solidFill>
              <a:srgbClr val="0000CC"/>
            </a:solidFill>
            <a:prstDash val="solid"/>
            <a:round/>
            <a:headEnd type="none" w="med" len="med"/>
            <a:tailEnd type="arrow"/>
          </a:ln>
          <a:effectLst/>
        </p:spPr>
      </p:cxnSp>
      <p:cxnSp>
        <p:nvCxnSpPr>
          <p:cNvPr id="88" name="直接箭头连接符 56"/>
          <p:cNvCxnSpPr>
            <a:endCxn id="103" idx="2"/>
          </p:cNvCxnSpPr>
          <p:nvPr/>
        </p:nvCxnSpPr>
        <p:spPr bwMode="auto">
          <a:xfrm flipH="1" flipV="1">
            <a:off x="5043010" y="1407550"/>
            <a:ext cx="1530170" cy="1337374"/>
          </a:xfrm>
          <a:prstGeom prst="straightConnector1">
            <a:avLst/>
          </a:prstGeom>
          <a:noFill/>
          <a:ln w="28575" cap="flat" cmpd="sng" algn="ctr">
            <a:solidFill>
              <a:srgbClr val="C00000"/>
            </a:solidFill>
            <a:prstDash val="solid"/>
            <a:round/>
            <a:headEnd type="none" w="med" len="med"/>
            <a:tailEnd type="arrow"/>
          </a:ln>
          <a:effectLst/>
        </p:spPr>
      </p:cxnSp>
      <p:sp>
        <p:nvSpPr>
          <p:cNvPr id="53" name="TextBox 52"/>
          <p:cNvSpPr txBox="1"/>
          <p:nvPr/>
        </p:nvSpPr>
        <p:spPr>
          <a:xfrm>
            <a:off x="3893237" y="2198560"/>
            <a:ext cx="543162" cy="461665"/>
          </a:xfrm>
          <a:prstGeom prst="rect">
            <a:avLst/>
          </a:prstGeom>
          <a:noFill/>
        </p:spPr>
        <p:txBody>
          <a:bodyPr wrap="square" rtlCol="0">
            <a:spAutoFit/>
          </a:bodyPr>
          <a:lstStyle/>
          <a:p>
            <a:r>
              <a:rPr lang="en-US" sz="2400" i="1" dirty="0" smtClean="0">
                <a:latin typeface="Times New Roman" pitchFamily="18" charset="0"/>
                <a:cs typeface="Times New Roman" pitchFamily="18" charset="0"/>
              </a:rPr>
              <a:t>z</a:t>
            </a:r>
            <a:r>
              <a:rPr lang="en-US" sz="2400" i="1" baseline="-25000" dirty="0" smtClean="0">
                <a:latin typeface="Times New Roman" pitchFamily="18" charset="0"/>
                <a:cs typeface="Times New Roman" pitchFamily="18" charset="0"/>
              </a:rPr>
              <a:t>1</a:t>
            </a:r>
            <a:endParaRPr lang="en-US" sz="2000" i="1" baseline="30000" dirty="0">
              <a:latin typeface="Times New Roman" pitchFamily="18" charset="0"/>
              <a:cs typeface="Times New Roman" pitchFamily="18" charset="0"/>
            </a:endParaRPr>
          </a:p>
        </p:txBody>
      </p:sp>
      <p:sp>
        <p:nvSpPr>
          <p:cNvPr id="54" name="TextBox 53"/>
          <p:cNvSpPr txBox="1"/>
          <p:nvPr/>
        </p:nvSpPr>
        <p:spPr>
          <a:xfrm>
            <a:off x="3917778" y="3005976"/>
            <a:ext cx="543162" cy="461665"/>
          </a:xfrm>
          <a:prstGeom prst="rect">
            <a:avLst/>
          </a:prstGeom>
          <a:noFill/>
        </p:spPr>
        <p:txBody>
          <a:bodyPr wrap="square" rtlCol="0">
            <a:spAutoFit/>
          </a:bodyPr>
          <a:lstStyle/>
          <a:p>
            <a:r>
              <a:rPr lang="en-US" sz="2400" i="1" dirty="0" smtClean="0">
                <a:latin typeface="Times New Roman" pitchFamily="18" charset="0"/>
                <a:cs typeface="Times New Roman" pitchFamily="18" charset="0"/>
              </a:rPr>
              <a:t>z</a:t>
            </a:r>
            <a:r>
              <a:rPr lang="en-US" sz="2400" i="1" baseline="-25000" dirty="0" smtClean="0">
                <a:latin typeface="Times New Roman" pitchFamily="18" charset="0"/>
                <a:cs typeface="Times New Roman" pitchFamily="18" charset="0"/>
              </a:rPr>
              <a:t>2</a:t>
            </a:r>
            <a:endParaRPr lang="en-US" sz="2000" i="1" baseline="30000" dirty="0">
              <a:latin typeface="Times New Roman" pitchFamily="18" charset="0"/>
              <a:cs typeface="Times New Roman" pitchFamily="18" charset="0"/>
            </a:endParaRPr>
          </a:p>
        </p:txBody>
      </p:sp>
      <p:sp>
        <p:nvSpPr>
          <p:cNvPr id="55" name="TextBox 54"/>
          <p:cNvSpPr txBox="1"/>
          <p:nvPr/>
        </p:nvSpPr>
        <p:spPr>
          <a:xfrm>
            <a:off x="3917778" y="3824887"/>
            <a:ext cx="543162" cy="461665"/>
          </a:xfrm>
          <a:prstGeom prst="rect">
            <a:avLst/>
          </a:prstGeom>
          <a:noFill/>
        </p:spPr>
        <p:txBody>
          <a:bodyPr wrap="square" rtlCol="0">
            <a:spAutoFit/>
          </a:bodyPr>
          <a:lstStyle/>
          <a:p>
            <a:r>
              <a:rPr lang="en-US" sz="2400" i="1" dirty="0" smtClean="0">
                <a:latin typeface="Times New Roman" pitchFamily="18" charset="0"/>
                <a:cs typeface="Times New Roman" pitchFamily="18" charset="0"/>
              </a:rPr>
              <a:t>z</a:t>
            </a:r>
            <a:r>
              <a:rPr lang="en-US" sz="2400" i="1" baseline="-25000" dirty="0" smtClean="0">
                <a:latin typeface="Times New Roman" pitchFamily="18" charset="0"/>
                <a:cs typeface="Times New Roman" pitchFamily="18" charset="0"/>
              </a:rPr>
              <a:t>3</a:t>
            </a:r>
            <a:endParaRPr lang="en-US" sz="2000" i="1" baseline="30000" dirty="0">
              <a:latin typeface="Times New Roman" pitchFamily="18" charset="0"/>
              <a:cs typeface="Times New Roman" pitchFamily="18" charset="0"/>
            </a:endParaRPr>
          </a:p>
        </p:txBody>
      </p:sp>
      <p:sp>
        <p:nvSpPr>
          <p:cNvPr id="56" name="TextBox 55"/>
          <p:cNvSpPr txBox="1"/>
          <p:nvPr/>
        </p:nvSpPr>
        <p:spPr>
          <a:xfrm>
            <a:off x="3905295" y="4971213"/>
            <a:ext cx="543162" cy="461665"/>
          </a:xfrm>
          <a:prstGeom prst="rect">
            <a:avLst/>
          </a:prstGeom>
          <a:noFill/>
        </p:spPr>
        <p:txBody>
          <a:bodyPr wrap="square" rtlCol="0">
            <a:spAutoFit/>
          </a:bodyPr>
          <a:lstStyle/>
          <a:p>
            <a:r>
              <a:rPr lang="en-US" sz="2400" i="1" smtClean="0">
                <a:latin typeface="Times New Roman" pitchFamily="18" charset="0"/>
                <a:cs typeface="Times New Roman" pitchFamily="18" charset="0"/>
              </a:rPr>
              <a:t>z</a:t>
            </a:r>
            <a:r>
              <a:rPr lang="en-US" sz="2400" i="1" baseline="-25000" smtClean="0">
                <a:latin typeface="Times New Roman" pitchFamily="18" charset="0"/>
                <a:cs typeface="Times New Roman" pitchFamily="18" charset="0"/>
              </a:rPr>
              <a:t>T</a:t>
            </a:r>
            <a:endParaRPr lang="en-US" sz="2000" i="1" baseline="30000" dirty="0">
              <a:latin typeface="Times New Roman" pitchFamily="18" charset="0"/>
              <a:cs typeface="Times New Roman" pitchFamily="18" charset="0"/>
            </a:endParaRPr>
          </a:p>
        </p:txBody>
      </p:sp>
      <p:sp>
        <p:nvSpPr>
          <p:cNvPr id="65" name="Rectangle 64"/>
          <p:cNvSpPr/>
          <p:nvPr/>
        </p:nvSpPr>
        <p:spPr bwMode="auto">
          <a:xfrm>
            <a:off x="3786496" y="2132856"/>
            <a:ext cx="670688" cy="614788"/>
          </a:xfrm>
          <a:prstGeom prst="rect">
            <a:avLst/>
          </a:prstGeom>
          <a:noFill/>
          <a:ln w="12700" cap="flat" cmpd="sng" algn="ctr">
            <a:solidFill>
              <a:schemeClr val="tx2"/>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742950" marR="0" indent="-285750" algn="l" defTabSz="914400" rtl="0" eaLnBrk="1" fontAlgn="base" latinLnBrk="0" hangingPunct="1">
              <a:lnSpc>
                <a:spcPct val="100000"/>
              </a:lnSpc>
              <a:spcBef>
                <a:spcPct val="20000"/>
              </a:spcBef>
              <a:spcAft>
                <a:spcPct val="0"/>
              </a:spcAft>
              <a:buClrTx/>
              <a:buSzTx/>
              <a:buFontTx/>
              <a:buChar char="–"/>
              <a:tabLst/>
            </a:pPr>
            <a:endParaRPr kumimoji="0" lang="en-US" sz="2800" b="0" i="0" u="none" strike="noStrike" cap="none" normalizeH="0" baseline="0" smtClean="0">
              <a:ln>
                <a:noFill/>
              </a:ln>
              <a:solidFill>
                <a:srgbClr val="003399"/>
              </a:solidFill>
              <a:effectLst/>
              <a:latin typeface="Verdana" pitchFamily="34" charset="0"/>
              <a:ea typeface="黑体" pitchFamily="2" charset="-122"/>
            </a:endParaRPr>
          </a:p>
        </p:txBody>
      </p:sp>
      <p:sp>
        <p:nvSpPr>
          <p:cNvPr id="68" name="Rectangle 67"/>
          <p:cNvSpPr/>
          <p:nvPr/>
        </p:nvSpPr>
        <p:spPr bwMode="auto">
          <a:xfrm>
            <a:off x="3794566" y="2960948"/>
            <a:ext cx="670688" cy="608701"/>
          </a:xfrm>
          <a:prstGeom prst="rect">
            <a:avLst/>
          </a:prstGeom>
          <a:noFill/>
          <a:ln w="12700" cap="flat" cmpd="sng" algn="ctr">
            <a:solidFill>
              <a:schemeClr val="tx2"/>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742950" marR="0" indent="-285750" algn="l" defTabSz="914400" rtl="0" eaLnBrk="1" fontAlgn="base" latinLnBrk="0" hangingPunct="1">
              <a:lnSpc>
                <a:spcPct val="100000"/>
              </a:lnSpc>
              <a:spcBef>
                <a:spcPct val="20000"/>
              </a:spcBef>
              <a:spcAft>
                <a:spcPct val="0"/>
              </a:spcAft>
              <a:buClrTx/>
              <a:buSzTx/>
              <a:buFontTx/>
              <a:buChar char="–"/>
              <a:tabLst/>
            </a:pPr>
            <a:endParaRPr kumimoji="0" lang="en-US" sz="2800" b="0" i="0" u="none" strike="noStrike" cap="none" normalizeH="0" baseline="0" smtClean="0">
              <a:ln>
                <a:noFill/>
              </a:ln>
              <a:solidFill>
                <a:srgbClr val="003399"/>
              </a:solidFill>
              <a:effectLst/>
              <a:latin typeface="Verdana" pitchFamily="34" charset="0"/>
              <a:ea typeface="黑体" pitchFamily="2" charset="-122"/>
            </a:endParaRPr>
          </a:p>
        </p:txBody>
      </p:sp>
      <p:sp>
        <p:nvSpPr>
          <p:cNvPr id="69" name="Rectangle 68"/>
          <p:cNvSpPr/>
          <p:nvPr/>
        </p:nvSpPr>
        <p:spPr bwMode="auto">
          <a:xfrm>
            <a:off x="3775999" y="3789040"/>
            <a:ext cx="681184" cy="614788"/>
          </a:xfrm>
          <a:prstGeom prst="rect">
            <a:avLst/>
          </a:prstGeom>
          <a:noFill/>
          <a:ln w="12700" cap="flat" cmpd="sng" algn="ctr">
            <a:solidFill>
              <a:schemeClr val="tx2"/>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742950" marR="0" indent="-285750" algn="l" defTabSz="914400" rtl="0" eaLnBrk="1" fontAlgn="base" latinLnBrk="0" hangingPunct="1">
              <a:lnSpc>
                <a:spcPct val="100000"/>
              </a:lnSpc>
              <a:spcBef>
                <a:spcPct val="20000"/>
              </a:spcBef>
              <a:spcAft>
                <a:spcPct val="0"/>
              </a:spcAft>
              <a:buClrTx/>
              <a:buSzTx/>
              <a:buFontTx/>
              <a:buChar char="–"/>
              <a:tabLst/>
            </a:pPr>
            <a:endParaRPr kumimoji="0" lang="en-US" sz="2800" b="0" i="0" u="none" strike="noStrike" cap="none" normalizeH="0" baseline="0" smtClean="0">
              <a:ln>
                <a:noFill/>
              </a:ln>
              <a:solidFill>
                <a:srgbClr val="003399"/>
              </a:solidFill>
              <a:effectLst/>
              <a:latin typeface="Verdana" pitchFamily="34" charset="0"/>
              <a:ea typeface="黑体" pitchFamily="2" charset="-122"/>
            </a:endParaRPr>
          </a:p>
        </p:txBody>
      </p:sp>
      <p:sp>
        <p:nvSpPr>
          <p:cNvPr id="70" name="Rectangle 69"/>
          <p:cNvSpPr/>
          <p:nvPr/>
        </p:nvSpPr>
        <p:spPr bwMode="auto">
          <a:xfrm>
            <a:off x="3790253" y="4905164"/>
            <a:ext cx="670688" cy="614788"/>
          </a:xfrm>
          <a:prstGeom prst="rect">
            <a:avLst/>
          </a:prstGeom>
          <a:noFill/>
          <a:ln w="12700" cap="flat" cmpd="sng" algn="ctr">
            <a:solidFill>
              <a:schemeClr val="tx2"/>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742950" marR="0" indent="-285750" algn="l" defTabSz="914400" rtl="0" eaLnBrk="1" fontAlgn="base" latinLnBrk="0" hangingPunct="1">
              <a:lnSpc>
                <a:spcPct val="100000"/>
              </a:lnSpc>
              <a:spcBef>
                <a:spcPct val="20000"/>
              </a:spcBef>
              <a:spcAft>
                <a:spcPct val="0"/>
              </a:spcAft>
              <a:buClrTx/>
              <a:buSzTx/>
              <a:buFontTx/>
              <a:buChar char="–"/>
              <a:tabLst/>
            </a:pPr>
            <a:endParaRPr kumimoji="0" lang="en-US" sz="2800" b="0" i="0" u="none" strike="noStrike" cap="none" normalizeH="0" baseline="0" smtClean="0">
              <a:ln>
                <a:noFill/>
              </a:ln>
              <a:solidFill>
                <a:srgbClr val="003399"/>
              </a:solidFill>
              <a:effectLst/>
              <a:latin typeface="Verdana" pitchFamily="34" charset="0"/>
              <a:ea typeface="黑体" pitchFamily="2" charset="-122"/>
            </a:endParaRPr>
          </a:p>
        </p:txBody>
      </p:sp>
      <p:sp>
        <p:nvSpPr>
          <p:cNvPr id="143" name="Rectangle 6"/>
          <p:cNvSpPr>
            <a:spLocks noChangeArrowheads="1"/>
          </p:cNvSpPr>
          <p:nvPr/>
        </p:nvSpPr>
        <p:spPr bwMode="auto">
          <a:xfrm rot="21194221">
            <a:off x="4562356" y="1598832"/>
            <a:ext cx="5253608" cy="1625065"/>
          </a:xfrm>
          <a:prstGeom prst="rect">
            <a:avLst/>
          </a:prstGeom>
          <a:solidFill>
            <a:schemeClr val="bg1"/>
          </a:solidFill>
          <a:ln w="38100" cmpd="dbl" algn="ctr">
            <a:solidFill>
              <a:srgbClr val="CC0066"/>
            </a:solidFill>
            <a:miter lim="800000"/>
            <a:headEnd/>
            <a:tailEnd type="none" w="lg" len="lg"/>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144000" tIns="46800" rIns="90000" bIns="46800" anchor="ctr">
            <a:noAutofit/>
          </a:bodyPr>
          <a:lstStyle/>
          <a:p>
            <a:r>
              <a:rPr lang="en-US" altLang="zh-CN" sz="2800" b="1" smtClean="0">
                <a:solidFill>
                  <a:srgbClr val="FF0000"/>
                </a:solidFill>
              </a:rPr>
              <a:t>    Complementary Expertise!</a:t>
            </a:r>
            <a:endParaRPr lang="en-US" altLang="zh-CN" sz="2800" b="1" dirty="0">
              <a:solidFill>
                <a:srgbClr val="FF0000"/>
              </a:solidFill>
            </a:endParaRPr>
          </a:p>
          <a:p>
            <a:pPr>
              <a:spcBef>
                <a:spcPts val="1200"/>
              </a:spcBef>
            </a:pPr>
            <a:r>
              <a:rPr lang="en-US" sz="2800" b="1" smtClean="0">
                <a:solidFill>
                  <a:srgbClr val="FF0000"/>
                </a:solidFill>
              </a:rPr>
              <a:t>    Topic skewness!</a:t>
            </a:r>
            <a:endParaRPr lang="en-US" sz="2800" b="1" dirty="0">
              <a:solidFill>
                <a:srgbClr val="FF0000"/>
              </a:solidFill>
            </a:endParaRPr>
          </a:p>
        </p:txBody>
      </p:sp>
      <p:sp>
        <p:nvSpPr>
          <p:cNvPr id="148" name="椭圆 147"/>
          <p:cNvSpPr/>
          <p:nvPr/>
        </p:nvSpPr>
        <p:spPr>
          <a:xfrm>
            <a:off x="4664968" y="2240868"/>
            <a:ext cx="360040" cy="360040"/>
          </a:xfrm>
          <a:prstGeom prst="ellipse">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mtClean="0">
                <a:solidFill>
                  <a:srgbClr val="FF0000"/>
                </a:solidFill>
              </a:rPr>
              <a:t>2</a:t>
            </a:r>
            <a:endParaRPr lang="zh-CN" altLang="en-US">
              <a:solidFill>
                <a:srgbClr val="FF0000"/>
              </a:solidFill>
            </a:endParaRPr>
          </a:p>
        </p:txBody>
      </p:sp>
      <p:sp>
        <p:nvSpPr>
          <p:cNvPr id="149" name="椭圆 148"/>
          <p:cNvSpPr/>
          <p:nvPr/>
        </p:nvSpPr>
        <p:spPr>
          <a:xfrm>
            <a:off x="4736976" y="2780928"/>
            <a:ext cx="360040" cy="360040"/>
          </a:xfrm>
          <a:prstGeom prst="ellipse">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mtClean="0">
                <a:solidFill>
                  <a:srgbClr val="FF0000"/>
                </a:solidFill>
              </a:rPr>
              <a:t>3</a:t>
            </a:r>
            <a:endParaRPr lang="zh-CN" altLang="en-US">
              <a:solidFill>
                <a:srgbClr val="FF0000"/>
              </a:solidFill>
            </a:endParaRPr>
          </a:p>
        </p:txBody>
      </p:sp>
    </p:spTree>
    <p:extLst>
      <p:ext uri="{BB962C8B-B14F-4D97-AF65-F5344CB8AC3E}">
        <p14:creationId xmlns:p14="http://schemas.microsoft.com/office/powerpoint/2010/main" val="1317719487"/>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3"/>
                                        </p:tgtEl>
                                        <p:attrNameLst>
                                          <p:attrName>style.visibility</p:attrName>
                                        </p:attrNameLst>
                                      </p:cBhvr>
                                      <p:to>
                                        <p:strVal val="visible"/>
                                      </p:to>
                                    </p:set>
                                    <p:anim calcmode="lin" valueType="num">
                                      <p:cBhvr>
                                        <p:cTn id="7" dur="500" fill="hold"/>
                                        <p:tgtEl>
                                          <p:spTgt spid="143"/>
                                        </p:tgtEl>
                                        <p:attrNameLst>
                                          <p:attrName>ppt_w</p:attrName>
                                        </p:attrNameLst>
                                      </p:cBhvr>
                                      <p:tavLst>
                                        <p:tav tm="0">
                                          <p:val>
                                            <p:fltVal val="0"/>
                                          </p:val>
                                        </p:tav>
                                        <p:tav tm="100000">
                                          <p:val>
                                            <p:strVal val="#ppt_w"/>
                                          </p:val>
                                        </p:tav>
                                      </p:tavLst>
                                    </p:anim>
                                    <p:anim calcmode="lin" valueType="num">
                                      <p:cBhvr>
                                        <p:cTn id="8" dur="500" fill="hold"/>
                                        <p:tgtEl>
                                          <p:spTgt spid="143"/>
                                        </p:tgtEl>
                                        <p:attrNameLst>
                                          <p:attrName>ppt_h</p:attrName>
                                        </p:attrNameLst>
                                      </p:cBhvr>
                                      <p:tavLst>
                                        <p:tav tm="0">
                                          <p:val>
                                            <p:fltVal val="0"/>
                                          </p:val>
                                        </p:tav>
                                        <p:tav tm="100000">
                                          <p:val>
                                            <p:strVal val="#ppt_h"/>
                                          </p:val>
                                        </p:tav>
                                      </p:tavLst>
                                    </p:anim>
                                    <p:animEffect transition="in" filter="fade">
                                      <p:cBhvr>
                                        <p:cTn id="9" dur="500"/>
                                        <p:tgtEl>
                                          <p:spTgt spid="143"/>
                                        </p:tgtEl>
                                      </p:cBhvr>
                                    </p:animEffect>
                                  </p:childTnLst>
                                </p:cTn>
                              </p:par>
                              <p:par>
                                <p:cTn id="10" presetID="3" presetClass="entr" presetSubtype="10" fill="hold" grpId="0" nodeType="withEffect">
                                  <p:stCondLst>
                                    <p:cond delay="0"/>
                                  </p:stCondLst>
                                  <p:childTnLst>
                                    <p:set>
                                      <p:cBhvr>
                                        <p:cTn id="11" dur="1" fill="hold">
                                          <p:stCondLst>
                                            <p:cond delay="0"/>
                                          </p:stCondLst>
                                        </p:cTn>
                                        <p:tgtEl>
                                          <p:spTgt spid="148"/>
                                        </p:tgtEl>
                                        <p:attrNameLst>
                                          <p:attrName>style.visibility</p:attrName>
                                        </p:attrNameLst>
                                      </p:cBhvr>
                                      <p:to>
                                        <p:strVal val="visible"/>
                                      </p:to>
                                    </p:set>
                                    <p:animEffect transition="in" filter="blinds(horizontal)">
                                      <p:cBhvr>
                                        <p:cTn id="12" dur="500"/>
                                        <p:tgtEl>
                                          <p:spTgt spid="148"/>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149"/>
                                        </p:tgtEl>
                                        <p:attrNameLst>
                                          <p:attrName>style.visibility</p:attrName>
                                        </p:attrNameLst>
                                      </p:cBhvr>
                                      <p:to>
                                        <p:strVal val="visible"/>
                                      </p:to>
                                    </p:set>
                                    <p:animEffect transition="in" filter="blinds(horizontal)">
                                      <p:cBhvr>
                                        <p:cTn id="15" dur="500"/>
                                        <p:tgtEl>
                                          <p:spTgt spid="1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 grpId="0" animBg="1"/>
      <p:bldP spid="148" grpId="0" animBg="1"/>
      <p:bldP spid="149" grpId="0" animBg="1"/>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8913"/>
            <a:ext cx="9906000" cy="792162"/>
          </a:xfrm>
        </p:spPr>
        <p:txBody>
          <a:bodyPr/>
          <a:lstStyle/>
          <a:p>
            <a:r>
              <a:rPr lang="en-US" dirty="0" smtClean="0"/>
              <a:t>Approach 3: Cross</a:t>
            </a:r>
            <a:r>
              <a:rPr lang="en-US" dirty="0"/>
              <a:t>-domain Topic Learning</a:t>
            </a:r>
          </a:p>
        </p:txBody>
      </p:sp>
      <p:sp>
        <p:nvSpPr>
          <p:cNvPr id="5" name="Oval 4"/>
          <p:cNvSpPr/>
          <p:nvPr/>
        </p:nvSpPr>
        <p:spPr bwMode="auto">
          <a:xfrm>
            <a:off x="1428722" y="1981200"/>
            <a:ext cx="1898650" cy="4419600"/>
          </a:xfrm>
          <a:prstGeom prst="ellipse">
            <a:avLst/>
          </a:prstGeom>
          <a:noFill/>
          <a:ln w="38100" cap="flat" cmpd="sng" algn="ctr">
            <a:solidFill>
              <a:schemeClr val="tx2"/>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742950" marR="0" indent="-285750" algn="l" defTabSz="914400" rtl="0" eaLnBrk="1" fontAlgn="base" latinLnBrk="0" hangingPunct="1">
              <a:lnSpc>
                <a:spcPct val="100000"/>
              </a:lnSpc>
              <a:spcBef>
                <a:spcPct val="20000"/>
              </a:spcBef>
              <a:spcAft>
                <a:spcPct val="0"/>
              </a:spcAft>
              <a:buClrTx/>
              <a:buSzTx/>
              <a:buFontTx/>
              <a:buChar char="–"/>
              <a:tabLst/>
            </a:pPr>
            <a:endParaRPr kumimoji="0" lang="en-US" sz="2800" b="0" i="0" u="none" strike="noStrike" cap="none" normalizeH="0" baseline="0" smtClean="0">
              <a:ln>
                <a:noFill/>
              </a:ln>
              <a:solidFill>
                <a:srgbClr val="003399"/>
              </a:solidFill>
              <a:effectLst/>
              <a:latin typeface="Verdana" pitchFamily="34" charset="0"/>
              <a:ea typeface="黑体" pitchFamily="2" charset="-122"/>
            </a:endParaRPr>
          </a:p>
        </p:txBody>
      </p:sp>
      <p:sp>
        <p:nvSpPr>
          <p:cNvPr id="6" name="TextBox 5"/>
          <p:cNvSpPr txBox="1"/>
          <p:nvPr/>
        </p:nvSpPr>
        <p:spPr>
          <a:xfrm>
            <a:off x="2142718" y="2124353"/>
            <a:ext cx="510076" cy="461665"/>
          </a:xfrm>
          <a:prstGeom prst="rect">
            <a:avLst/>
          </a:prstGeom>
          <a:noFill/>
        </p:spPr>
        <p:txBody>
          <a:bodyPr wrap="none" rtlCol="0">
            <a:spAutoFit/>
          </a:bodyPr>
          <a:lstStyle/>
          <a:p>
            <a:r>
              <a:rPr lang="en-US" sz="2400" i="1" dirty="0" smtClean="0">
                <a:latin typeface="Times New Roman" pitchFamily="18" charset="0"/>
                <a:cs typeface="Times New Roman" pitchFamily="18" charset="0"/>
              </a:rPr>
              <a:t>G</a:t>
            </a:r>
            <a:r>
              <a:rPr lang="en-US" sz="2400" i="1" baseline="30000" dirty="0" smtClean="0">
                <a:latin typeface="Times New Roman" pitchFamily="18" charset="0"/>
                <a:cs typeface="Times New Roman" pitchFamily="18" charset="0"/>
              </a:rPr>
              <a:t>S</a:t>
            </a:r>
            <a:endParaRPr lang="en-US" i="1" baseline="30000" dirty="0">
              <a:latin typeface="Times New Roman" pitchFamily="18" charset="0"/>
              <a:cs typeface="Times New Roman" pitchFamily="18" charset="0"/>
            </a:endParaRPr>
          </a:p>
        </p:txBody>
      </p:sp>
      <p:sp>
        <p:nvSpPr>
          <p:cNvPr id="7" name="Oval 6"/>
          <p:cNvSpPr/>
          <p:nvPr/>
        </p:nvSpPr>
        <p:spPr bwMode="auto">
          <a:xfrm>
            <a:off x="2006572" y="2667001"/>
            <a:ext cx="776721" cy="762000"/>
          </a:xfrm>
          <a:prstGeom prst="ellipse">
            <a:avLst/>
          </a:prstGeom>
          <a:noFill/>
          <a:ln w="38100" cap="flat" cmpd="sng" algn="ctr">
            <a:solidFill>
              <a:schemeClr val="tx2"/>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742950" marR="0" indent="-285750" algn="l" defTabSz="914400" rtl="0" eaLnBrk="1" fontAlgn="base" latinLnBrk="0" hangingPunct="1">
              <a:lnSpc>
                <a:spcPct val="100000"/>
              </a:lnSpc>
              <a:spcBef>
                <a:spcPct val="20000"/>
              </a:spcBef>
              <a:spcAft>
                <a:spcPct val="0"/>
              </a:spcAft>
              <a:buClrTx/>
              <a:buSzTx/>
              <a:buFontTx/>
              <a:buChar char="–"/>
              <a:tabLst/>
            </a:pPr>
            <a:endParaRPr kumimoji="0" lang="en-US" sz="2800" b="0" i="0" u="none" strike="noStrike" cap="none" normalizeH="0" baseline="0" smtClean="0">
              <a:ln>
                <a:noFill/>
              </a:ln>
              <a:solidFill>
                <a:srgbClr val="003399"/>
              </a:solidFill>
              <a:effectLst/>
              <a:latin typeface="Verdana" pitchFamily="34" charset="0"/>
              <a:ea typeface="黑体" pitchFamily="2" charset="-122"/>
            </a:endParaRPr>
          </a:p>
        </p:txBody>
      </p:sp>
      <p:sp>
        <p:nvSpPr>
          <p:cNvPr id="8" name="Oval 7"/>
          <p:cNvSpPr/>
          <p:nvPr/>
        </p:nvSpPr>
        <p:spPr bwMode="auto">
          <a:xfrm>
            <a:off x="2031740" y="3566777"/>
            <a:ext cx="742950" cy="685800"/>
          </a:xfrm>
          <a:prstGeom prst="ellipse">
            <a:avLst/>
          </a:prstGeom>
          <a:noFill/>
          <a:ln w="38100" cap="flat" cmpd="sng" algn="ctr">
            <a:solidFill>
              <a:schemeClr val="tx2"/>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742950" marR="0" indent="-285750" algn="l" defTabSz="914400" rtl="0" eaLnBrk="1" fontAlgn="base" latinLnBrk="0" hangingPunct="1">
              <a:lnSpc>
                <a:spcPct val="100000"/>
              </a:lnSpc>
              <a:spcBef>
                <a:spcPct val="20000"/>
              </a:spcBef>
              <a:spcAft>
                <a:spcPct val="0"/>
              </a:spcAft>
              <a:buClrTx/>
              <a:buSzTx/>
              <a:buFontTx/>
              <a:buChar char="–"/>
              <a:tabLst/>
            </a:pPr>
            <a:endParaRPr kumimoji="0" lang="en-US" sz="2800" b="0" i="0" u="none" strike="noStrike" cap="none" normalizeH="0" baseline="0" smtClean="0">
              <a:ln>
                <a:noFill/>
              </a:ln>
              <a:solidFill>
                <a:srgbClr val="003399"/>
              </a:solidFill>
              <a:effectLst/>
              <a:latin typeface="Verdana" pitchFamily="34" charset="0"/>
              <a:ea typeface="黑体" pitchFamily="2" charset="-122"/>
            </a:endParaRPr>
          </a:p>
        </p:txBody>
      </p:sp>
      <p:sp>
        <p:nvSpPr>
          <p:cNvPr id="9" name="Oval 8"/>
          <p:cNvSpPr/>
          <p:nvPr/>
        </p:nvSpPr>
        <p:spPr bwMode="auto">
          <a:xfrm>
            <a:off x="2030282" y="4695851"/>
            <a:ext cx="742950" cy="685800"/>
          </a:xfrm>
          <a:prstGeom prst="ellipse">
            <a:avLst/>
          </a:prstGeom>
          <a:noFill/>
          <a:ln w="38100" cap="flat" cmpd="sng" algn="ctr">
            <a:solidFill>
              <a:schemeClr val="tx2"/>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742950" marR="0" indent="-285750" algn="l" defTabSz="914400" rtl="0" eaLnBrk="1" fontAlgn="base" latinLnBrk="0" hangingPunct="1">
              <a:lnSpc>
                <a:spcPct val="100000"/>
              </a:lnSpc>
              <a:spcBef>
                <a:spcPct val="20000"/>
              </a:spcBef>
              <a:spcAft>
                <a:spcPct val="0"/>
              </a:spcAft>
              <a:buClrTx/>
              <a:buSzTx/>
              <a:buFontTx/>
              <a:buChar char="–"/>
              <a:tabLst/>
            </a:pPr>
            <a:endParaRPr kumimoji="0" lang="en-US" sz="2800" b="0" i="0" u="none" strike="noStrike" cap="none" normalizeH="0" baseline="0" smtClean="0">
              <a:ln>
                <a:noFill/>
              </a:ln>
              <a:solidFill>
                <a:srgbClr val="003399"/>
              </a:solidFill>
              <a:effectLst/>
              <a:latin typeface="Verdana" pitchFamily="34" charset="0"/>
              <a:ea typeface="黑体" pitchFamily="2" charset="-122"/>
            </a:endParaRPr>
          </a:p>
        </p:txBody>
      </p:sp>
      <p:sp>
        <p:nvSpPr>
          <p:cNvPr id="10" name="Oval 9"/>
          <p:cNvSpPr/>
          <p:nvPr/>
        </p:nvSpPr>
        <p:spPr bwMode="auto">
          <a:xfrm>
            <a:off x="2111990" y="5620555"/>
            <a:ext cx="690418" cy="609600"/>
          </a:xfrm>
          <a:prstGeom prst="ellipse">
            <a:avLst/>
          </a:prstGeom>
          <a:solidFill>
            <a:schemeClr val="bg1">
              <a:lumMod val="75000"/>
            </a:schemeClr>
          </a:solidFill>
          <a:ln w="38100" cap="flat" cmpd="sng" algn="ctr">
            <a:solidFill>
              <a:srgbClr val="C00000"/>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742950" marR="0" indent="-285750" algn="l" defTabSz="914400" rtl="0" eaLnBrk="1" fontAlgn="base" latinLnBrk="0" hangingPunct="1">
              <a:lnSpc>
                <a:spcPct val="100000"/>
              </a:lnSpc>
              <a:spcBef>
                <a:spcPct val="20000"/>
              </a:spcBef>
              <a:spcAft>
                <a:spcPct val="0"/>
              </a:spcAft>
              <a:buClrTx/>
              <a:buSzTx/>
              <a:buFontTx/>
              <a:buChar char="–"/>
              <a:tabLst/>
            </a:pPr>
            <a:endParaRPr kumimoji="0" lang="en-US" sz="2800" b="0" i="0" u="none" strike="noStrike" cap="none" normalizeH="0" baseline="0" smtClean="0">
              <a:ln>
                <a:noFill/>
              </a:ln>
              <a:solidFill>
                <a:srgbClr val="003399"/>
              </a:solidFill>
              <a:effectLst/>
              <a:latin typeface="Verdana" pitchFamily="34" charset="0"/>
              <a:ea typeface="黑体" pitchFamily="2" charset="-122"/>
            </a:endParaRPr>
          </a:p>
        </p:txBody>
      </p:sp>
      <p:sp>
        <p:nvSpPr>
          <p:cNvPr id="11" name="Arc 10"/>
          <p:cNvSpPr/>
          <p:nvPr/>
        </p:nvSpPr>
        <p:spPr bwMode="auto">
          <a:xfrm rot="16043936">
            <a:off x="1144439" y="4517761"/>
            <a:ext cx="2112374" cy="780360"/>
          </a:xfrm>
          <a:prstGeom prst="arc">
            <a:avLst>
              <a:gd name="adj1" fmla="val 11245070"/>
              <a:gd name="adj2" fmla="val 21240479"/>
            </a:avLst>
          </a:prstGeom>
          <a:noFill/>
          <a:ln w="12700" cap="flat" cmpd="sng" algn="ctr">
            <a:solidFill>
              <a:schemeClr val="tx2"/>
            </a:solidFill>
            <a:prstDash val="solid"/>
            <a:round/>
            <a:headEnd type="none" w="med" len="med"/>
            <a:tailEnd type="none" w="lg" len="lg"/>
          </a:ln>
          <a:effectLst/>
        </p:spPr>
        <p:txBody>
          <a:bodyPr vert="horz" wrap="square" lIns="91440" tIns="45720" rIns="91440" bIns="45720" numCol="1" rtlCol="0" anchor="t" anchorCtr="0" compatLnSpc="1">
            <a:prstTxWarp prst="textNoShape">
              <a:avLst/>
            </a:prstTxWarp>
          </a:bodyPr>
          <a:lstStyle/>
          <a:p>
            <a:pPr marL="742950" marR="0" indent="-285750" algn="l" defTabSz="914400" rtl="0" eaLnBrk="1" fontAlgn="base" latinLnBrk="0" hangingPunct="1">
              <a:lnSpc>
                <a:spcPct val="100000"/>
              </a:lnSpc>
              <a:spcBef>
                <a:spcPct val="20000"/>
              </a:spcBef>
              <a:spcAft>
                <a:spcPct val="0"/>
              </a:spcAft>
              <a:buClrTx/>
              <a:buSzTx/>
              <a:buFontTx/>
              <a:buChar char="–"/>
              <a:tabLst/>
            </a:pPr>
            <a:endParaRPr kumimoji="0" lang="en-US" sz="2800" b="0" i="0" u="none" strike="noStrike" cap="none" normalizeH="0" baseline="0" smtClean="0">
              <a:ln>
                <a:noFill/>
              </a:ln>
              <a:solidFill>
                <a:srgbClr val="003399"/>
              </a:solidFill>
              <a:effectLst/>
              <a:latin typeface="Verdana" pitchFamily="34" charset="0"/>
              <a:ea typeface="黑体" pitchFamily="2" charset="-122"/>
            </a:endParaRPr>
          </a:p>
        </p:txBody>
      </p:sp>
      <p:sp>
        <p:nvSpPr>
          <p:cNvPr id="12" name="Arc 11"/>
          <p:cNvSpPr/>
          <p:nvPr/>
        </p:nvSpPr>
        <p:spPr bwMode="auto">
          <a:xfrm rot="16043936">
            <a:off x="1642131" y="5302799"/>
            <a:ext cx="844011" cy="238981"/>
          </a:xfrm>
          <a:prstGeom prst="arc">
            <a:avLst>
              <a:gd name="adj1" fmla="val 11004788"/>
              <a:gd name="adj2" fmla="val 21240479"/>
            </a:avLst>
          </a:prstGeom>
          <a:noFill/>
          <a:ln w="12700" cap="flat" cmpd="sng" algn="ctr">
            <a:solidFill>
              <a:schemeClr val="tx2"/>
            </a:solidFill>
            <a:prstDash val="solid"/>
            <a:round/>
            <a:headEnd type="none" w="med" len="med"/>
            <a:tailEnd type="none" w="lg" len="lg"/>
          </a:ln>
          <a:effectLst/>
        </p:spPr>
        <p:txBody>
          <a:bodyPr vert="horz" wrap="square" lIns="91440" tIns="45720" rIns="91440" bIns="45720" numCol="1" rtlCol="0" anchor="t" anchorCtr="0" compatLnSpc="1">
            <a:prstTxWarp prst="textNoShape">
              <a:avLst/>
            </a:prstTxWarp>
          </a:bodyPr>
          <a:lstStyle/>
          <a:p>
            <a:pPr marL="742950" marR="0" indent="-285750" algn="l" defTabSz="914400" rtl="0" eaLnBrk="1" fontAlgn="base" latinLnBrk="0" hangingPunct="1">
              <a:lnSpc>
                <a:spcPct val="100000"/>
              </a:lnSpc>
              <a:spcBef>
                <a:spcPct val="20000"/>
              </a:spcBef>
              <a:spcAft>
                <a:spcPct val="0"/>
              </a:spcAft>
              <a:buClrTx/>
              <a:buSzTx/>
              <a:buFontTx/>
              <a:buChar char="–"/>
              <a:tabLst/>
            </a:pPr>
            <a:endParaRPr kumimoji="0" lang="en-US" sz="2800" b="0" i="0" u="none" strike="noStrike" cap="none" normalizeH="0" baseline="0" smtClean="0">
              <a:ln>
                <a:noFill/>
              </a:ln>
              <a:solidFill>
                <a:srgbClr val="003399"/>
              </a:solidFill>
              <a:effectLst/>
              <a:latin typeface="Verdana" pitchFamily="34" charset="0"/>
              <a:ea typeface="黑体" pitchFamily="2" charset="-122"/>
            </a:endParaRPr>
          </a:p>
        </p:txBody>
      </p:sp>
      <p:sp>
        <p:nvSpPr>
          <p:cNvPr id="13" name="Arc 12"/>
          <p:cNvSpPr/>
          <p:nvPr/>
        </p:nvSpPr>
        <p:spPr bwMode="auto">
          <a:xfrm rot="16043936">
            <a:off x="1086530" y="3645196"/>
            <a:ext cx="2112374" cy="780360"/>
          </a:xfrm>
          <a:prstGeom prst="arc">
            <a:avLst>
              <a:gd name="adj1" fmla="val 11347249"/>
              <a:gd name="adj2" fmla="val 21310999"/>
            </a:avLst>
          </a:prstGeom>
          <a:noFill/>
          <a:ln w="12700" cap="flat" cmpd="sng" algn="ctr">
            <a:solidFill>
              <a:schemeClr val="tx2"/>
            </a:solidFill>
            <a:prstDash val="solid"/>
            <a:round/>
            <a:headEnd type="none" w="med" len="med"/>
            <a:tailEnd type="none" w="lg" len="lg"/>
          </a:ln>
          <a:effectLst/>
        </p:spPr>
        <p:txBody>
          <a:bodyPr vert="horz" wrap="square" lIns="91440" tIns="45720" rIns="91440" bIns="45720" numCol="1" rtlCol="0" anchor="t" anchorCtr="0" compatLnSpc="1">
            <a:prstTxWarp prst="textNoShape">
              <a:avLst/>
            </a:prstTxWarp>
          </a:bodyPr>
          <a:lstStyle/>
          <a:p>
            <a:pPr marL="742950" marR="0" indent="-285750" algn="l" defTabSz="914400" rtl="0" eaLnBrk="1" fontAlgn="base" latinLnBrk="0" hangingPunct="1">
              <a:lnSpc>
                <a:spcPct val="100000"/>
              </a:lnSpc>
              <a:spcBef>
                <a:spcPct val="20000"/>
              </a:spcBef>
              <a:spcAft>
                <a:spcPct val="0"/>
              </a:spcAft>
              <a:buClrTx/>
              <a:buSzTx/>
              <a:buFontTx/>
              <a:buChar char="–"/>
              <a:tabLst/>
            </a:pPr>
            <a:endParaRPr kumimoji="0" lang="en-US" sz="2800" b="0" i="0" u="none" strike="noStrike" cap="none" normalizeH="0" baseline="0" smtClean="0">
              <a:ln>
                <a:noFill/>
              </a:ln>
              <a:solidFill>
                <a:srgbClr val="003399"/>
              </a:solidFill>
              <a:effectLst/>
              <a:latin typeface="Verdana" pitchFamily="34" charset="0"/>
              <a:ea typeface="黑体" pitchFamily="2" charset="-122"/>
            </a:endParaRPr>
          </a:p>
        </p:txBody>
      </p:sp>
      <p:sp>
        <p:nvSpPr>
          <p:cNvPr id="14" name="TextBox 13"/>
          <p:cNvSpPr txBox="1"/>
          <p:nvPr/>
        </p:nvSpPr>
        <p:spPr>
          <a:xfrm>
            <a:off x="2141655" y="2819401"/>
            <a:ext cx="543162" cy="461665"/>
          </a:xfrm>
          <a:prstGeom prst="rect">
            <a:avLst/>
          </a:prstGeom>
          <a:noFill/>
        </p:spPr>
        <p:txBody>
          <a:bodyPr wrap="square" rtlCol="0">
            <a:spAutoFit/>
          </a:bodyPr>
          <a:lstStyle/>
          <a:p>
            <a:r>
              <a:rPr lang="en-US" sz="2400" i="1" dirty="0" smtClean="0">
                <a:latin typeface="Times New Roman" pitchFamily="18" charset="0"/>
                <a:cs typeface="Times New Roman" pitchFamily="18" charset="0"/>
              </a:rPr>
              <a:t>v</a:t>
            </a:r>
            <a:r>
              <a:rPr lang="en-US" sz="2400" i="1" baseline="-25000" dirty="0" smtClean="0">
                <a:latin typeface="Times New Roman" pitchFamily="18" charset="0"/>
                <a:cs typeface="Times New Roman" pitchFamily="18" charset="0"/>
              </a:rPr>
              <a:t>1</a:t>
            </a:r>
            <a:endParaRPr lang="en-US" sz="2000" i="1" baseline="30000" dirty="0">
              <a:latin typeface="Times New Roman" pitchFamily="18" charset="0"/>
              <a:cs typeface="Times New Roman" pitchFamily="18" charset="0"/>
            </a:endParaRPr>
          </a:p>
        </p:txBody>
      </p:sp>
      <p:sp>
        <p:nvSpPr>
          <p:cNvPr id="15" name="TextBox 14"/>
          <p:cNvSpPr txBox="1"/>
          <p:nvPr/>
        </p:nvSpPr>
        <p:spPr>
          <a:xfrm>
            <a:off x="2171672" y="3668405"/>
            <a:ext cx="539627" cy="461665"/>
          </a:xfrm>
          <a:prstGeom prst="rect">
            <a:avLst/>
          </a:prstGeom>
          <a:noFill/>
        </p:spPr>
        <p:txBody>
          <a:bodyPr wrap="square" rtlCol="0">
            <a:spAutoFit/>
          </a:bodyPr>
          <a:lstStyle/>
          <a:p>
            <a:r>
              <a:rPr lang="en-US" sz="2400" i="1" dirty="0" smtClean="0">
                <a:latin typeface="Times New Roman" pitchFamily="18" charset="0"/>
                <a:cs typeface="Times New Roman" pitchFamily="18" charset="0"/>
              </a:rPr>
              <a:t>v</a:t>
            </a:r>
            <a:r>
              <a:rPr lang="en-US" sz="2400" i="1" baseline="-25000" dirty="0" smtClean="0">
                <a:latin typeface="Times New Roman" pitchFamily="18" charset="0"/>
                <a:cs typeface="Times New Roman" pitchFamily="18" charset="0"/>
              </a:rPr>
              <a:t>2</a:t>
            </a:r>
            <a:endParaRPr lang="en-US" i="1" baseline="30000" dirty="0">
              <a:latin typeface="Times New Roman" pitchFamily="18" charset="0"/>
              <a:cs typeface="Times New Roman" pitchFamily="18" charset="0"/>
            </a:endParaRPr>
          </a:p>
        </p:txBody>
      </p:sp>
      <p:sp>
        <p:nvSpPr>
          <p:cNvPr id="16" name="TextBox 15"/>
          <p:cNvSpPr txBox="1"/>
          <p:nvPr/>
        </p:nvSpPr>
        <p:spPr>
          <a:xfrm>
            <a:off x="2171673" y="4781491"/>
            <a:ext cx="526559" cy="461665"/>
          </a:xfrm>
          <a:prstGeom prst="rect">
            <a:avLst/>
          </a:prstGeom>
          <a:noFill/>
        </p:spPr>
        <p:txBody>
          <a:bodyPr wrap="square" rtlCol="0">
            <a:spAutoFit/>
          </a:bodyPr>
          <a:lstStyle/>
          <a:p>
            <a:r>
              <a:rPr lang="en-US" sz="2400" i="1" dirty="0" err="1" smtClean="0">
                <a:latin typeface="Times New Roman" pitchFamily="18" charset="0"/>
                <a:cs typeface="Times New Roman" pitchFamily="18" charset="0"/>
              </a:rPr>
              <a:t>v</a:t>
            </a:r>
            <a:r>
              <a:rPr lang="en-US" sz="2400" i="1" baseline="-25000" dirty="0" err="1" smtClean="0">
                <a:latin typeface="Times New Roman" pitchFamily="18" charset="0"/>
                <a:cs typeface="Times New Roman" pitchFamily="18" charset="0"/>
              </a:rPr>
              <a:t>N</a:t>
            </a:r>
            <a:endParaRPr lang="en-US" i="1" baseline="30000" dirty="0">
              <a:latin typeface="Times New Roman" pitchFamily="18" charset="0"/>
              <a:cs typeface="Times New Roman" pitchFamily="18" charset="0"/>
            </a:endParaRPr>
          </a:p>
        </p:txBody>
      </p:sp>
      <p:sp>
        <p:nvSpPr>
          <p:cNvPr id="17" name="TextBox 16"/>
          <p:cNvSpPr txBox="1"/>
          <p:nvPr/>
        </p:nvSpPr>
        <p:spPr>
          <a:xfrm>
            <a:off x="2230652" y="5694523"/>
            <a:ext cx="517637" cy="461665"/>
          </a:xfrm>
          <a:prstGeom prst="rect">
            <a:avLst/>
          </a:prstGeom>
          <a:noFill/>
        </p:spPr>
        <p:txBody>
          <a:bodyPr wrap="square" rtlCol="0">
            <a:spAutoFit/>
          </a:bodyPr>
          <a:lstStyle/>
          <a:p>
            <a:r>
              <a:rPr lang="en-US" sz="2400" i="1" dirty="0" err="1" smtClean="0">
                <a:latin typeface="Times New Roman" pitchFamily="18" charset="0"/>
                <a:cs typeface="Times New Roman" pitchFamily="18" charset="0"/>
              </a:rPr>
              <a:t>v</a:t>
            </a:r>
            <a:r>
              <a:rPr lang="en-US" sz="2400" i="1" baseline="-25000" dirty="0" err="1" smtClean="0">
                <a:latin typeface="Times New Roman" pitchFamily="18" charset="0"/>
                <a:cs typeface="Times New Roman" pitchFamily="18" charset="0"/>
              </a:rPr>
              <a:t>q</a:t>
            </a:r>
            <a:endParaRPr lang="en-US" i="1" baseline="30000" dirty="0">
              <a:latin typeface="Times New Roman" pitchFamily="18" charset="0"/>
              <a:cs typeface="Times New Roman" pitchFamily="18" charset="0"/>
            </a:endParaRPr>
          </a:p>
        </p:txBody>
      </p:sp>
      <p:sp>
        <p:nvSpPr>
          <p:cNvPr id="18" name="TextBox 17"/>
          <p:cNvSpPr txBox="1"/>
          <p:nvPr/>
        </p:nvSpPr>
        <p:spPr>
          <a:xfrm>
            <a:off x="2149733" y="4110806"/>
            <a:ext cx="570438" cy="584775"/>
          </a:xfrm>
          <a:prstGeom prst="rect">
            <a:avLst/>
          </a:prstGeom>
          <a:noFill/>
        </p:spPr>
        <p:txBody>
          <a:bodyPr wrap="square" rtlCol="0">
            <a:spAutoFit/>
          </a:bodyPr>
          <a:lstStyle/>
          <a:p>
            <a:r>
              <a:rPr lang="en-US" sz="3200" i="1" dirty="0" smtClean="0">
                <a:latin typeface="Times New Roman" pitchFamily="18" charset="0"/>
                <a:cs typeface="Times New Roman" pitchFamily="18" charset="0"/>
              </a:rPr>
              <a:t>…</a:t>
            </a:r>
            <a:endParaRPr lang="en-US" sz="2000" i="1" dirty="0">
              <a:latin typeface="Times New Roman" pitchFamily="18" charset="0"/>
              <a:cs typeface="Times New Roman" pitchFamily="18" charset="0"/>
            </a:endParaRPr>
          </a:p>
        </p:txBody>
      </p:sp>
      <p:sp>
        <p:nvSpPr>
          <p:cNvPr id="19" name="Oval 18"/>
          <p:cNvSpPr/>
          <p:nvPr/>
        </p:nvSpPr>
        <p:spPr bwMode="auto">
          <a:xfrm>
            <a:off x="6381722" y="1981200"/>
            <a:ext cx="1816100" cy="4419600"/>
          </a:xfrm>
          <a:prstGeom prst="ellipse">
            <a:avLst/>
          </a:prstGeom>
          <a:noFill/>
          <a:ln w="38100" cap="flat" cmpd="sng" algn="ctr">
            <a:solidFill>
              <a:schemeClr val="tx2"/>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742950" marR="0" indent="-285750" algn="l" defTabSz="914400" rtl="0" eaLnBrk="1" fontAlgn="base" latinLnBrk="0" hangingPunct="1">
              <a:lnSpc>
                <a:spcPct val="100000"/>
              </a:lnSpc>
              <a:spcBef>
                <a:spcPct val="20000"/>
              </a:spcBef>
              <a:spcAft>
                <a:spcPct val="0"/>
              </a:spcAft>
              <a:buClrTx/>
              <a:buSzTx/>
              <a:buFontTx/>
              <a:buChar char="–"/>
              <a:tabLst/>
            </a:pPr>
            <a:endParaRPr kumimoji="0" lang="en-US" sz="2800" b="0" i="0" u="none" strike="noStrike" cap="none" normalizeH="0" baseline="0" smtClean="0">
              <a:ln>
                <a:noFill/>
              </a:ln>
              <a:solidFill>
                <a:srgbClr val="003399"/>
              </a:solidFill>
              <a:effectLst/>
              <a:latin typeface="Verdana" pitchFamily="34" charset="0"/>
              <a:ea typeface="黑体" pitchFamily="2" charset="-122"/>
            </a:endParaRPr>
          </a:p>
        </p:txBody>
      </p:sp>
      <p:sp>
        <p:nvSpPr>
          <p:cNvPr id="20" name="TextBox 19"/>
          <p:cNvSpPr txBox="1"/>
          <p:nvPr/>
        </p:nvSpPr>
        <p:spPr>
          <a:xfrm>
            <a:off x="7074410" y="2155130"/>
            <a:ext cx="465192" cy="400110"/>
          </a:xfrm>
          <a:prstGeom prst="rect">
            <a:avLst/>
          </a:prstGeom>
          <a:noFill/>
        </p:spPr>
        <p:txBody>
          <a:bodyPr wrap="none" rtlCol="0">
            <a:spAutoFit/>
          </a:bodyPr>
          <a:lstStyle/>
          <a:p>
            <a:r>
              <a:rPr lang="en-US" sz="2000" i="1" dirty="0" smtClean="0">
                <a:latin typeface="Times New Roman" pitchFamily="18" charset="0"/>
                <a:cs typeface="Times New Roman" pitchFamily="18" charset="0"/>
              </a:rPr>
              <a:t>G</a:t>
            </a:r>
            <a:r>
              <a:rPr lang="en-US" sz="2000" i="1" baseline="30000" dirty="0" smtClean="0">
                <a:latin typeface="Times New Roman" pitchFamily="18" charset="0"/>
                <a:cs typeface="Times New Roman" pitchFamily="18" charset="0"/>
              </a:rPr>
              <a:t>T</a:t>
            </a:r>
            <a:endParaRPr lang="en-US" i="1" baseline="30000" dirty="0">
              <a:latin typeface="Times New Roman" pitchFamily="18" charset="0"/>
              <a:cs typeface="Times New Roman" pitchFamily="18" charset="0"/>
            </a:endParaRPr>
          </a:p>
        </p:txBody>
      </p:sp>
      <p:sp>
        <p:nvSpPr>
          <p:cNvPr id="21" name="Oval 20"/>
          <p:cNvSpPr/>
          <p:nvPr/>
        </p:nvSpPr>
        <p:spPr bwMode="auto">
          <a:xfrm>
            <a:off x="7000847" y="2819400"/>
            <a:ext cx="742950" cy="747377"/>
          </a:xfrm>
          <a:prstGeom prst="ellipse">
            <a:avLst/>
          </a:prstGeom>
          <a:noFill/>
          <a:ln w="38100" cap="flat" cmpd="sng" algn="ctr">
            <a:solidFill>
              <a:schemeClr val="tx2"/>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742950" marR="0" indent="-285750" algn="l" defTabSz="914400" rtl="0" eaLnBrk="1" fontAlgn="base" latinLnBrk="0" hangingPunct="1">
              <a:lnSpc>
                <a:spcPct val="100000"/>
              </a:lnSpc>
              <a:spcBef>
                <a:spcPct val="20000"/>
              </a:spcBef>
              <a:spcAft>
                <a:spcPct val="0"/>
              </a:spcAft>
              <a:buClrTx/>
              <a:buSzTx/>
              <a:buFontTx/>
              <a:buChar char="–"/>
              <a:tabLst/>
            </a:pPr>
            <a:endParaRPr kumimoji="0" lang="en-US" sz="2800" b="0" i="0" u="none" strike="noStrike" cap="none" normalizeH="0" baseline="0" smtClean="0">
              <a:ln>
                <a:noFill/>
              </a:ln>
              <a:solidFill>
                <a:srgbClr val="003399"/>
              </a:solidFill>
              <a:effectLst/>
              <a:latin typeface="Verdana" pitchFamily="34" charset="0"/>
              <a:ea typeface="黑体" pitchFamily="2" charset="-122"/>
            </a:endParaRPr>
          </a:p>
        </p:txBody>
      </p:sp>
      <p:sp>
        <p:nvSpPr>
          <p:cNvPr id="22" name="Oval 21"/>
          <p:cNvSpPr/>
          <p:nvPr/>
        </p:nvSpPr>
        <p:spPr bwMode="auto">
          <a:xfrm>
            <a:off x="7009543" y="3717393"/>
            <a:ext cx="742950" cy="685800"/>
          </a:xfrm>
          <a:prstGeom prst="ellipse">
            <a:avLst/>
          </a:prstGeom>
          <a:noFill/>
          <a:ln w="38100" cap="flat" cmpd="sng" algn="ctr">
            <a:solidFill>
              <a:schemeClr val="tx2"/>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742950" marR="0" indent="-285750" algn="l" defTabSz="914400" rtl="0" eaLnBrk="1" fontAlgn="base" latinLnBrk="0" hangingPunct="1">
              <a:lnSpc>
                <a:spcPct val="100000"/>
              </a:lnSpc>
              <a:spcBef>
                <a:spcPct val="20000"/>
              </a:spcBef>
              <a:spcAft>
                <a:spcPct val="0"/>
              </a:spcAft>
              <a:buClrTx/>
              <a:buSzTx/>
              <a:buFontTx/>
              <a:buChar char="–"/>
              <a:tabLst/>
            </a:pPr>
            <a:endParaRPr kumimoji="0" lang="en-US" sz="2800" b="0" i="0" u="none" strike="noStrike" cap="none" normalizeH="0" baseline="0" smtClean="0">
              <a:ln>
                <a:noFill/>
              </a:ln>
              <a:solidFill>
                <a:srgbClr val="003399"/>
              </a:solidFill>
              <a:effectLst/>
              <a:latin typeface="Verdana" pitchFamily="34" charset="0"/>
              <a:ea typeface="黑体" pitchFamily="2" charset="-122"/>
            </a:endParaRPr>
          </a:p>
        </p:txBody>
      </p:sp>
      <p:sp>
        <p:nvSpPr>
          <p:cNvPr id="23" name="Oval 22"/>
          <p:cNvSpPr/>
          <p:nvPr/>
        </p:nvSpPr>
        <p:spPr bwMode="auto">
          <a:xfrm>
            <a:off x="7010603" y="5029200"/>
            <a:ext cx="742950" cy="685800"/>
          </a:xfrm>
          <a:prstGeom prst="ellipse">
            <a:avLst/>
          </a:prstGeom>
          <a:noFill/>
          <a:ln w="38100" cap="flat" cmpd="sng" algn="ctr">
            <a:solidFill>
              <a:schemeClr val="tx2"/>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742950" marR="0" indent="-285750" algn="l" defTabSz="914400" rtl="0" eaLnBrk="1" fontAlgn="base" latinLnBrk="0" hangingPunct="1">
              <a:lnSpc>
                <a:spcPct val="100000"/>
              </a:lnSpc>
              <a:spcBef>
                <a:spcPct val="20000"/>
              </a:spcBef>
              <a:spcAft>
                <a:spcPct val="0"/>
              </a:spcAft>
              <a:buClrTx/>
              <a:buSzTx/>
              <a:buFontTx/>
              <a:buChar char="–"/>
              <a:tabLst/>
            </a:pPr>
            <a:endParaRPr kumimoji="0" lang="en-US" sz="2800" b="0" i="0" u="none" strike="noStrike" cap="none" normalizeH="0" baseline="0" smtClean="0">
              <a:ln>
                <a:noFill/>
              </a:ln>
              <a:solidFill>
                <a:srgbClr val="003399"/>
              </a:solidFill>
              <a:effectLst/>
              <a:latin typeface="Verdana" pitchFamily="34" charset="0"/>
              <a:ea typeface="黑体" pitchFamily="2" charset="-122"/>
            </a:endParaRPr>
          </a:p>
        </p:txBody>
      </p:sp>
      <p:sp>
        <p:nvSpPr>
          <p:cNvPr id="24" name="Arc 23"/>
          <p:cNvSpPr/>
          <p:nvPr/>
        </p:nvSpPr>
        <p:spPr bwMode="auto">
          <a:xfrm rot="5400000">
            <a:off x="7064116" y="4418390"/>
            <a:ext cx="1282956" cy="501445"/>
          </a:xfrm>
          <a:prstGeom prst="arc">
            <a:avLst>
              <a:gd name="adj1" fmla="val 11142736"/>
              <a:gd name="adj2" fmla="val 21367368"/>
            </a:avLst>
          </a:prstGeom>
          <a:noFill/>
          <a:ln w="12700" cap="flat" cmpd="sng" algn="ctr">
            <a:solidFill>
              <a:schemeClr val="tx2"/>
            </a:solidFill>
            <a:prstDash val="solid"/>
            <a:round/>
            <a:headEnd type="none" w="med" len="med"/>
            <a:tailEnd type="none" w="lg" len="lg"/>
          </a:ln>
          <a:effectLst/>
        </p:spPr>
        <p:txBody>
          <a:bodyPr vert="horz" wrap="square" lIns="91440" tIns="45720" rIns="91440" bIns="45720" numCol="1" rtlCol="0" anchor="t" anchorCtr="0" compatLnSpc="1">
            <a:prstTxWarp prst="textNoShape">
              <a:avLst/>
            </a:prstTxWarp>
          </a:bodyPr>
          <a:lstStyle/>
          <a:p>
            <a:pPr marL="742950" marR="0" indent="-285750" algn="l" defTabSz="914400" rtl="0" eaLnBrk="1" fontAlgn="base" latinLnBrk="0" hangingPunct="1">
              <a:lnSpc>
                <a:spcPct val="100000"/>
              </a:lnSpc>
              <a:spcBef>
                <a:spcPct val="20000"/>
              </a:spcBef>
              <a:spcAft>
                <a:spcPct val="0"/>
              </a:spcAft>
              <a:buClrTx/>
              <a:buSzTx/>
              <a:buFontTx/>
              <a:buChar char="–"/>
              <a:tabLst/>
            </a:pPr>
            <a:endParaRPr kumimoji="0" lang="en-US" sz="2800" b="0" i="0" u="none" strike="noStrike" cap="none" normalizeH="0" baseline="0" smtClean="0">
              <a:ln>
                <a:noFill/>
              </a:ln>
              <a:solidFill>
                <a:srgbClr val="003399"/>
              </a:solidFill>
              <a:effectLst/>
              <a:latin typeface="Verdana" pitchFamily="34" charset="0"/>
              <a:ea typeface="黑体" pitchFamily="2" charset="-122"/>
            </a:endParaRPr>
          </a:p>
        </p:txBody>
      </p:sp>
      <p:sp>
        <p:nvSpPr>
          <p:cNvPr id="25" name="Arc 24"/>
          <p:cNvSpPr/>
          <p:nvPr/>
        </p:nvSpPr>
        <p:spPr bwMode="auto">
          <a:xfrm rot="5554141">
            <a:off x="7300076" y="3425884"/>
            <a:ext cx="863637" cy="352944"/>
          </a:xfrm>
          <a:prstGeom prst="arc">
            <a:avLst>
              <a:gd name="adj1" fmla="val 11004788"/>
              <a:gd name="adj2" fmla="val 21240479"/>
            </a:avLst>
          </a:prstGeom>
          <a:noFill/>
          <a:ln w="12700" cap="flat" cmpd="sng" algn="ctr">
            <a:solidFill>
              <a:schemeClr val="tx2"/>
            </a:solidFill>
            <a:prstDash val="solid"/>
            <a:round/>
            <a:headEnd type="none" w="med" len="med"/>
            <a:tailEnd type="none" w="lg" len="lg"/>
          </a:ln>
          <a:effectLst/>
        </p:spPr>
        <p:txBody>
          <a:bodyPr vert="horz" wrap="square" lIns="91440" tIns="45720" rIns="91440" bIns="45720" numCol="1" rtlCol="0" anchor="t" anchorCtr="0" compatLnSpc="1">
            <a:prstTxWarp prst="textNoShape">
              <a:avLst/>
            </a:prstTxWarp>
          </a:bodyPr>
          <a:lstStyle/>
          <a:p>
            <a:pPr marL="742950" marR="0" indent="-285750" algn="l" defTabSz="914400" rtl="0" eaLnBrk="1" fontAlgn="base" latinLnBrk="0" hangingPunct="1">
              <a:lnSpc>
                <a:spcPct val="100000"/>
              </a:lnSpc>
              <a:spcBef>
                <a:spcPct val="20000"/>
              </a:spcBef>
              <a:spcAft>
                <a:spcPct val="0"/>
              </a:spcAft>
              <a:buClrTx/>
              <a:buSzTx/>
              <a:buFontTx/>
              <a:buChar char="–"/>
              <a:tabLst/>
            </a:pPr>
            <a:endParaRPr kumimoji="0" lang="en-US" sz="2800" b="0" i="0" u="none" strike="noStrike" cap="none" normalizeH="0" baseline="0" smtClean="0">
              <a:ln>
                <a:noFill/>
              </a:ln>
              <a:solidFill>
                <a:srgbClr val="003399"/>
              </a:solidFill>
              <a:effectLst/>
              <a:latin typeface="Verdana" pitchFamily="34" charset="0"/>
              <a:ea typeface="黑体" pitchFamily="2" charset="-122"/>
            </a:endParaRPr>
          </a:p>
        </p:txBody>
      </p:sp>
      <p:sp>
        <p:nvSpPr>
          <p:cNvPr id="26" name="TextBox 25"/>
          <p:cNvSpPr txBox="1"/>
          <p:nvPr/>
        </p:nvSpPr>
        <p:spPr>
          <a:xfrm>
            <a:off x="7143800" y="2962245"/>
            <a:ext cx="437940" cy="400110"/>
          </a:xfrm>
          <a:prstGeom prst="rect">
            <a:avLst/>
          </a:prstGeom>
          <a:noFill/>
        </p:spPr>
        <p:txBody>
          <a:bodyPr wrap="none" rtlCol="0">
            <a:spAutoFit/>
          </a:bodyPr>
          <a:lstStyle/>
          <a:p>
            <a:r>
              <a:rPr lang="en-US" sz="2000" i="1" dirty="0" smtClean="0">
                <a:latin typeface="Times New Roman" pitchFamily="18" charset="0"/>
                <a:cs typeface="Times New Roman" pitchFamily="18" charset="0"/>
              </a:rPr>
              <a:t>v'</a:t>
            </a:r>
            <a:r>
              <a:rPr lang="en-US" sz="2000" i="1" baseline="-25000" dirty="0" smtClean="0">
                <a:latin typeface="Times New Roman" pitchFamily="18" charset="0"/>
                <a:cs typeface="Times New Roman" pitchFamily="18" charset="0"/>
              </a:rPr>
              <a:t>1</a:t>
            </a:r>
            <a:endParaRPr lang="en-US" i="1" baseline="30000" dirty="0">
              <a:latin typeface="Times New Roman" pitchFamily="18" charset="0"/>
              <a:cs typeface="Times New Roman" pitchFamily="18" charset="0"/>
            </a:endParaRPr>
          </a:p>
        </p:txBody>
      </p:sp>
      <p:sp>
        <p:nvSpPr>
          <p:cNvPr id="27" name="TextBox 26"/>
          <p:cNvSpPr txBox="1"/>
          <p:nvPr/>
        </p:nvSpPr>
        <p:spPr>
          <a:xfrm>
            <a:off x="7144861" y="3867090"/>
            <a:ext cx="437940" cy="400110"/>
          </a:xfrm>
          <a:prstGeom prst="rect">
            <a:avLst/>
          </a:prstGeom>
          <a:noFill/>
        </p:spPr>
        <p:txBody>
          <a:bodyPr wrap="none" rtlCol="0">
            <a:spAutoFit/>
          </a:bodyPr>
          <a:lstStyle/>
          <a:p>
            <a:r>
              <a:rPr lang="en-US" sz="2000" i="1" dirty="0" smtClean="0">
                <a:latin typeface="Times New Roman" pitchFamily="18" charset="0"/>
                <a:cs typeface="Times New Roman" pitchFamily="18" charset="0"/>
              </a:rPr>
              <a:t>v'</a:t>
            </a:r>
            <a:r>
              <a:rPr lang="en-US" sz="2000" i="1" baseline="-25000" dirty="0" smtClean="0">
                <a:latin typeface="Times New Roman" pitchFamily="18" charset="0"/>
                <a:cs typeface="Times New Roman" pitchFamily="18" charset="0"/>
              </a:rPr>
              <a:t>2</a:t>
            </a:r>
            <a:endParaRPr lang="en-US" i="1" baseline="30000" dirty="0">
              <a:latin typeface="Times New Roman" pitchFamily="18" charset="0"/>
              <a:cs typeface="Times New Roman" pitchFamily="18" charset="0"/>
            </a:endParaRPr>
          </a:p>
        </p:txBody>
      </p:sp>
      <p:sp>
        <p:nvSpPr>
          <p:cNvPr id="28" name="TextBox 27"/>
          <p:cNvSpPr txBox="1"/>
          <p:nvPr/>
        </p:nvSpPr>
        <p:spPr>
          <a:xfrm>
            <a:off x="7089859" y="5118452"/>
            <a:ext cx="529312" cy="400110"/>
          </a:xfrm>
          <a:prstGeom prst="rect">
            <a:avLst/>
          </a:prstGeom>
          <a:noFill/>
        </p:spPr>
        <p:txBody>
          <a:bodyPr wrap="none" rtlCol="0">
            <a:spAutoFit/>
          </a:bodyPr>
          <a:lstStyle/>
          <a:p>
            <a:r>
              <a:rPr lang="en-US" sz="2000" i="1" dirty="0" smtClean="0">
                <a:latin typeface="Times New Roman" pitchFamily="18" charset="0"/>
                <a:cs typeface="Times New Roman" pitchFamily="18" charset="0"/>
              </a:rPr>
              <a:t>v</a:t>
            </a:r>
            <a:r>
              <a:rPr lang="en-US" sz="2000" i="1" baseline="30000" dirty="0" smtClean="0">
                <a:latin typeface="Times New Roman" pitchFamily="18" charset="0"/>
                <a:cs typeface="Times New Roman" pitchFamily="18" charset="0"/>
              </a:rPr>
              <a:t>' </a:t>
            </a:r>
            <a:r>
              <a:rPr lang="en-US" sz="2000" i="1" baseline="-25000" dirty="0" smtClean="0">
                <a:latin typeface="Times New Roman" pitchFamily="18" charset="0"/>
                <a:cs typeface="Times New Roman" pitchFamily="18" charset="0"/>
              </a:rPr>
              <a:t>N</a:t>
            </a:r>
            <a:r>
              <a:rPr lang="en-US" i="1" baseline="-25000" dirty="0" smtClean="0">
                <a:latin typeface="Times New Roman" pitchFamily="18" charset="0"/>
                <a:cs typeface="Times New Roman" pitchFamily="18" charset="0"/>
              </a:rPr>
              <a:t>'</a:t>
            </a:r>
            <a:endParaRPr lang="en-US" i="1" baseline="-25000" dirty="0">
              <a:latin typeface="Times New Roman" pitchFamily="18" charset="0"/>
              <a:cs typeface="Times New Roman" pitchFamily="18" charset="0"/>
            </a:endParaRPr>
          </a:p>
        </p:txBody>
      </p:sp>
      <p:sp>
        <p:nvSpPr>
          <p:cNvPr id="29" name="TextBox 28"/>
          <p:cNvSpPr txBox="1"/>
          <p:nvPr/>
        </p:nvSpPr>
        <p:spPr>
          <a:xfrm>
            <a:off x="7042122" y="4353581"/>
            <a:ext cx="550151" cy="584775"/>
          </a:xfrm>
          <a:prstGeom prst="rect">
            <a:avLst/>
          </a:prstGeom>
          <a:noFill/>
        </p:spPr>
        <p:txBody>
          <a:bodyPr wrap="none" rtlCol="0">
            <a:spAutoFit/>
          </a:bodyPr>
          <a:lstStyle/>
          <a:p>
            <a:r>
              <a:rPr lang="en-US" sz="3200" i="1" dirty="0" smtClean="0">
                <a:latin typeface="Times New Roman" pitchFamily="18" charset="0"/>
                <a:cs typeface="Times New Roman" pitchFamily="18" charset="0"/>
              </a:rPr>
              <a:t>…</a:t>
            </a:r>
            <a:endParaRPr lang="en-US" sz="2000" i="1" dirty="0">
              <a:latin typeface="Times New Roman" pitchFamily="18" charset="0"/>
              <a:cs typeface="Times New Roman" pitchFamily="18" charset="0"/>
            </a:endParaRPr>
          </a:p>
        </p:txBody>
      </p:sp>
      <p:sp>
        <p:nvSpPr>
          <p:cNvPr id="30" name="Rectangle 29"/>
          <p:cNvSpPr/>
          <p:nvPr/>
        </p:nvSpPr>
        <p:spPr bwMode="auto">
          <a:xfrm>
            <a:off x="4235422" y="2133600"/>
            <a:ext cx="1275770" cy="4245670"/>
          </a:xfrm>
          <a:prstGeom prst="rect">
            <a:avLst/>
          </a:prstGeom>
          <a:noFill/>
          <a:ln w="12700" cap="flat" cmpd="sng" algn="ctr">
            <a:solidFill>
              <a:schemeClr val="tx2"/>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742950" marR="0" indent="-285750" algn="l" defTabSz="914400" rtl="0" eaLnBrk="1" fontAlgn="base" latinLnBrk="0" hangingPunct="1">
              <a:lnSpc>
                <a:spcPct val="100000"/>
              </a:lnSpc>
              <a:spcBef>
                <a:spcPct val="20000"/>
              </a:spcBef>
              <a:spcAft>
                <a:spcPct val="0"/>
              </a:spcAft>
              <a:buClrTx/>
              <a:buSzTx/>
              <a:buFontTx/>
              <a:buChar char="–"/>
              <a:tabLst/>
            </a:pPr>
            <a:endParaRPr kumimoji="0" lang="en-US" sz="2800" b="0" i="0" u="none" strike="noStrike" cap="none" normalizeH="0" baseline="0" smtClean="0">
              <a:ln>
                <a:noFill/>
              </a:ln>
              <a:solidFill>
                <a:srgbClr val="003399"/>
              </a:solidFill>
              <a:effectLst/>
              <a:latin typeface="Verdana" pitchFamily="34" charset="0"/>
              <a:ea typeface="黑体" pitchFamily="2" charset="-122"/>
            </a:endParaRPr>
          </a:p>
        </p:txBody>
      </p:sp>
      <p:sp>
        <p:nvSpPr>
          <p:cNvPr id="36" name="TextBox 35"/>
          <p:cNvSpPr txBox="1"/>
          <p:nvPr/>
        </p:nvSpPr>
        <p:spPr>
          <a:xfrm>
            <a:off x="4539159" y="4822007"/>
            <a:ext cx="570438" cy="584775"/>
          </a:xfrm>
          <a:prstGeom prst="rect">
            <a:avLst/>
          </a:prstGeom>
          <a:noFill/>
        </p:spPr>
        <p:txBody>
          <a:bodyPr wrap="square" rtlCol="0">
            <a:spAutoFit/>
          </a:bodyPr>
          <a:lstStyle/>
          <a:p>
            <a:r>
              <a:rPr lang="en-US" sz="3200" i="1" dirty="0" smtClean="0">
                <a:latin typeface="Times New Roman" pitchFamily="18" charset="0"/>
                <a:cs typeface="Times New Roman" pitchFamily="18" charset="0"/>
              </a:rPr>
              <a:t>…</a:t>
            </a:r>
            <a:endParaRPr lang="en-US" sz="2000" i="1" dirty="0">
              <a:latin typeface="Times New Roman" pitchFamily="18" charset="0"/>
              <a:cs typeface="Times New Roman" pitchFamily="18" charset="0"/>
            </a:endParaRPr>
          </a:p>
        </p:txBody>
      </p:sp>
      <p:sp>
        <p:nvSpPr>
          <p:cNvPr id="38" name="TextBox 37"/>
          <p:cNvSpPr txBox="1"/>
          <p:nvPr/>
        </p:nvSpPr>
        <p:spPr>
          <a:xfrm>
            <a:off x="4637830" y="2438401"/>
            <a:ext cx="543162" cy="461665"/>
          </a:xfrm>
          <a:prstGeom prst="rect">
            <a:avLst/>
          </a:prstGeom>
          <a:noFill/>
        </p:spPr>
        <p:txBody>
          <a:bodyPr wrap="square" rtlCol="0">
            <a:spAutoFit/>
          </a:bodyPr>
          <a:lstStyle/>
          <a:p>
            <a:r>
              <a:rPr lang="en-US" sz="2400" i="1" dirty="0" smtClean="0">
                <a:latin typeface="Times New Roman" pitchFamily="18" charset="0"/>
                <a:cs typeface="Times New Roman" pitchFamily="18" charset="0"/>
              </a:rPr>
              <a:t>z</a:t>
            </a:r>
            <a:r>
              <a:rPr lang="en-US" sz="2400" i="1" baseline="-25000" dirty="0" smtClean="0">
                <a:latin typeface="Times New Roman" pitchFamily="18" charset="0"/>
                <a:cs typeface="Times New Roman" pitchFamily="18" charset="0"/>
              </a:rPr>
              <a:t>1</a:t>
            </a:r>
            <a:endParaRPr lang="en-US" sz="2000" i="1" baseline="30000" dirty="0">
              <a:latin typeface="Times New Roman" pitchFamily="18" charset="0"/>
              <a:cs typeface="Times New Roman" pitchFamily="18" charset="0"/>
            </a:endParaRPr>
          </a:p>
        </p:txBody>
      </p:sp>
      <p:sp>
        <p:nvSpPr>
          <p:cNvPr id="39" name="TextBox 38"/>
          <p:cNvSpPr txBox="1"/>
          <p:nvPr/>
        </p:nvSpPr>
        <p:spPr>
          <a:xfrm>
            <a:off x="4662372" y="3352801"/>
            <a:ext cx="543162" cy="461665"/>
          </a:xfrm>
          <a:prstGeom prst="rect">
            <a:avLst/>
          </a:prstGeom>
          <a:noFill/>
        </p:spPr>
        <p:txBody>
          <a:bodyPr wrap="square" rtlCol="0">
            <a:spAutoFit/>
          </a:bodyPr>
          <a:lstStyle/>
          <a:p>
            <a:r>
              <a:rPr lang="en-US" sz="2400" i="1" dirty="0" smtClean="0">
                <a:latin typeface="Times New Roman" pitchFamily="18" charset="0"/>
                <a:cs typeface="Times New Roman" pitchFamily="18" charset="0"/>
              </a:rPr>
              <a:t>z</a:t>
            </a:r>
            <a:r>
              <a:rPr lang="en-US" sz="2400" i="1" baseline="-25000" dirty="0" smtClean="0">
                <a:latin typeface="Times New Roman" pitchFamily="18" charset="0"/>
                <a:cs typeface="Times New Roman" pitchFamily="18" charset="0"/>
              </a:rPr>
              <a:t>2</a:t>
            </a:r>
            <a:endParaRPr lang="en-US" sz="2000" i="1" baseline="30000" dirty="0">
              <a:latin typeface="Times New Roman" pitchFamily="18" charset="0"/>
              <a:cs typeface="Times New Roman" pitchFamily="18" charset="0"/>
            </a:endParaRPr>
          </a:p>
        </p:txBody>
      </p:sp>
      <p:sp>
        <p:nvSpPr>
          <p:cNvPr id="40" name="TextBox 39"/>
          <p:cNvSpPr txBox="1"/>
          <p:nvPr/>
        </p:nvSpPr>
        <p:spPr>
          <a:xfrm>
            <a:off x="4648172" y="4338936"/>
            <a:ext cx="543162" cy="461665"/>
          </a:xfrm>
          <a:prstGeom prst="rect">
            <a:avLst/>
          </a:prstGeom>
          <a:noFill/>
        </p:spPr>
        <p:txBody>
          <a:bodyPr wrap="square" rtlCol="0">
            <a:spAutoFit/>
          </a:bodyPr>
          <a:lstStyle/>
          <a:p>
            <a:r>
              <a:rPr lang="en-US" sz="2400" i="1" dirty="0" smtClean="0">
                <a:latin typeface="Times New Roman" pitchFamily="18" charset="0"/>
                <a:cs typeface="Times New Roman" pitchFamily="18" charset="0"/>
              </a:rPr>
              <a:t>z</a:t>
            </a:r>
            <a:r>
              <a:rPr lang="en-US" sz="2400" i="1" baseline="-25000" dirty="0" smtClean="0">
                <a:latin typeface="Times New Roman" pitchFamily="18" charset="0"/>
                <a:cs typeface="Times New Roman" pitchFamily="18" charset="0"/>
              </a:rPr>
              <a:t>3</a:t>
            </a:r>
            <a:endParaRPr lang="en-US" sz="2000" i="1" baseline="30000" dirty="0">
              <a:latin typeface="Times New Roman" pitchFamily="18" charset="0"/>
              <a:cs typeface="Times New Roman" pitchFamily="18" charset="0"/>
            </a:endParaRPr>
          </a:p>
        </p:txBody>
      </p:sp>
      <p:sp>
        <p:nvSpPr>
          <p:cNvPr id="41" name="TextBox 40"/>
          <p:cNvSpPr txBox="1"/>
          <p:nvPr/>
        </p:nvSpPr>
        <p:spPr>
          <a:xfrm>
            <a:off x="4620514" y="5529913"/>
            <a:ext cx="543162" cy="461665"/>
          </a:xfrm>
          <a:prstGeom prst="rect">
            <a:avLst/>
          </a:prstGeom>
          <a:noFill/>
        </p:spPr>
        <p:txBody>
          <a:bodyPr wrap="square" rtlCol="0">
            <a:spAutoFit/>
          </a:bodyPr>
          <a:lstStyle/>
          <a:p>
            <a:r>
              <a:rPr lang="en-US" sz="2400" i="1" dirty="0" err="1" smtClean="0">
                <a:latin typeface="Times New Roman" pitchFamily="18" charset="0"/>
                <a:cs typeface="Times New Roman" pitchFamily="18" charset="0"/>
              </a:rPr>
              <a:t>z</a:t>
            </a:r>
            <a:r>
              <a:rPr lang="en-US" sz="2400" i="1" baseline="-25000" dirty="0" err="1" smtClean="0">
                <a:latin typeface="Times New Roman" pitchFamily="18" charset="0"/>
                <a:cs typeface="Times New Roman" pitchFamily="18" charset="0"/>
              </a:rPr>
              <a:t>K</a:t>
            </a:r>
            <a:endParaRPr lang="en-US" sz="2000" i="1" baseline="30000" dirty="0">
              <a:latin typeface="Times New Roman" pitchFamily="18" charset="0"/>
              <a:cs typeface="Times New Roman" pitchFamily="18" charset="0"/>
            </a:endParaRPr>
          </a:p>
        </p:txBody>
      </p:sp>
      <p:cxnSp>
        <p:nvCxnSpPr>
          <p:cNvPr id="46" name="Straight Connector 45"/>
          <p:cNvCxnSpPr>
            <a:stCxn id="7" idx="6"/>
            <a:endCxn id="47" idx="1"/>
          </p:cNvCxnSpPr>
          <p:nvPr/>
        </p:nvCxnSpPr>
        <p:spPr bwMode="auto">
          <a:xfrm flipV="1">
            <a:off x="2783293" y="2723903"/>
            <a:ext cx="1744001" cy="324099"/>
          </a:xfrm>
          <a:prstGeom prst="line">
            <a:avLst/>
          </a:prstGeom>
          <a:noFill/>
          <a:ln w="19050" cap="flat" cmpd="sng" algn="ctr">
            <a:solidFill>
              <a:schemeClr val="tx2"/>
            </a:solidFill>
            <a:prstDash val="solid"/>
            <a:round/>
            <a:headEnd type="none" w="med" len="med"/>
            <a:tailEnd type="none" w="lg" len="lg"/>
          </a:ln>
          <a:effectLst/>
        </p:spPr>
      </p:cxnSp>
      <p:sp>
        <p:nvSpPr>
          <p:cNvPr id="47" name="Rectangle 46"/>
          <p:cNvSpPr/>
          <p:nvPr/>
        </p:nvSpPr>
        <p:spPr bwMode="auto">
          <a:xfrm>
            <a:off x="4527294" y="2416508"/>
            <a:ext cx="670688" cy="614788"/>
          </a:xfrm>
          <a:prstGeom prst="rect">
            <a:avLst/>
          </a:prstGeom>
          <a:noFill/>
          <a:ln w="12700" cap="flat" cmpd="sng" algn="ctr">
            <a:solidFill>
              <a:schemeClr val="tx2"/>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742950" marR="0" indent="-285750" algn="l" defTabSz="914400" rtl="0" eaLnBrk="1" fontAlgn="base" latinLnBrk="0" hangingPunct="1">
              <a:lnSpc>
                <a:spcPct val="100000"/>
              </a:lnSpc>
              <a:spcBef>
                <a:spcPct val="20000"/>
              </a:spcBef>
              <a:spcAft>
                <a:spcPct val="0"/>
              </a:spcAft>
              <a:buClrTx/>
              <a:buSzTx/>
              <a:buFontTx/>
              <a:buChar char="–"/>
              <a:tabLst/>
            </a:pPr>
            <a:endParaRPr kumimoji="0" lang="en-US" sz="2800" b="0" i="0" u="none" strike="noStrike" cap="none" normalizeH="0" baseline="0" smtClean="0">
              <a:ln>
                <a:noFill/>
              </a:ln>
              <a:solidFill>
                <a:srgbClr val="003399"/>
              </a:solidFill>
              <a:effectLst/>
              <a:latin typeface="Verdana" pitchFamily="34" charset="0"/>
              <a:ea typeface="黑体" pitchFamily="2" charset="-122"/>
            </a:endParaRPr>
          </a:p>
        </p:txBody>
      </p:sp>
      <p:sp>
        <p:nvSpPr>
          <p:cNvPr id="48" name="Rectangle 47"/>
          <p:cNvSpPr/>
          <p:nvPr/>
        </p:nvSpPr>
        <p:spPr bwMode="auto">
          <a:xfrm>
            <a:off x="4520592" y="3308437"/>
            <a:ext cx="660400" cy="608701"/>
          </a:xfrm>
          <a:prstGeom prst="rect">
            <a:avLst/>
          </a:prstGeom>
          <a:noFill/>
          <a:ln w="12700" cap="flat" cmpd="sng" algn="ctr">
            <a:solidFill>
              <a:schemeClr val="tx2"/>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742950" marR="0" indent="-285750" algn="l" defTabSz="914400" rtl="0" eaLnBrk="1" fontAlgn="base" latinLnBrk="0" hangingPunct="1">
              <a:lnSpc>
                <a:spcPct val="100000"/>
              </a:lnSpc>
              <a:spcBef>
                <a:spcPct val="20000"/>
              </a:spcBef>
              <a:spcAft>
                <a:spcPct val="0"/>
              </a:spcAft>
              <a:buClrTx/>
              <a:buSzTx/>
              <a:buFontTx/>
              <a:buChar char="–"/>
              <a:tabLst/>
            </a:pPr>
            <a:endParaRPr kumimoji="0" lang="en-US" sz="2800" b="0" i="0" u="none" strike="noStrike" cap="none" normalizeH="0" baseline="0" smtClean="0">
              <a:ln>
                <a:noFill/>
              </a:ln>
              <a:solidFill>
                <a:srgbClr val="003399"/>
              </a:solidFill>
              <a:effectLst/>
              <a:latin typeface="Verdana" pitchFamily="34" charset="0"/>
              <a:ea typeface="黑体" pitchFamily="2" charset="-122"/>
            </a:endParaRPr>
          </a:p>
        </p:txBody>
      </p:sp>
      <p:sp>
        <p:nvSpPr>
          <p:cNvPr id="49" name="Rectangle 48"/>
          <p:cNvSpPr/>
          <p:nvPr/>
        </p:nvSpPr>
        <p:spPr bwMode="auto">
          <a:xfrm>
            <a:off x="4520592" y="4267200"/>
            <a:ext cx="681184" cy="614788"/>
          </a:xfrm>
          <a:prstGeom prst="rect">
            <a:avLst/>
          </a:prstGeom>
          <a:noFill/>
          <a:ln w="12700" cap="flat" cmpd="sng" algn="ctr">
            <a:solidFill>
              <a:schemeClr val="tx2"/>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742950" marR="0" indent="-285750" algn="l" defTabSz="914400" rtl="0" eaLnBrk="1" fontAlgn="base" latinLnBrk="0" hangingPunct="1">
              <a:lnSpc>
                <a:spcPct val="100000"/>
              </a:lnSpc>
              <a:spcBef>
                <a:spcPct val="20000"/>
              </a:spcBef>
              <a:spcAft>
                <a:spcPct val="0"/>
              </a:spcAft>
              <a:buClrTx/>
              <a:buSzTx/>
              <a:buFontTx/>
              <a:buChar char="–"/>
              <a:tabLst/>
            </a:pPr>
            <a:endParaRPr kumimoji="0" lang="en-US" sz="2800" b="0" i="0" u="none" strike="noStrike" cap="none" normalizeH="0" baseline="0" smtClean="0">
              <a:ln>
                <a:noFill/>
              </a:ln>
              <a:solidFill>
                <a:srgbClr val="003399"/>
              </a:solidFill>
              <a:effectLst/>
              <a:latin typeface="Verdana" pitchFamily="34" charset="0"/>
              <a:ea typeface="黑体" pitchFamily="2" charset="-122"/>
            </a:endParaRPr>
          </a:p>
        </p:txBody>
      </p:sp>
      <p:sp>
        <p:nvSpPr>
          <p:cNvPr id="50" name="Rectangle 49"/>
          <p:cNvSpPr/>
          <p:nvPr/>
        </p:nvSpPr>
        <p:spPr bwMode="auto">
          <a:xfrm>
            <a:off x="4520646" y="5474425"/>
            <a:ext cx="670688" cy="614788"/>
          </a:xfrm>
          <a:prstGeom prst="rect">
            <a:avLst/>
          </a:prstGeom>
          <a:noFill/>
          <a:ln w="12700" cap="flat" cmpd="sng" algn="ctr">
            <a:solidFill>
              <a:schemeClr val="tx2"/>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742950" marR="0" indent="-285750" algn="l" defTabSz="914400" rtl="0" eaLnBrk="1" fontAlgn="base" latinLnBrk="0" hangingPunct="1">
              <a:lnSpc>
                <a:spcPct val="100000"/>
              </a:lnSpc>
              <a:spcBef>
                <a:spcPct val="20000"/>
              </a:spcBef>
              <a:spcAft>
                <a:spcPct val="0"/>
              </a:spcAft>
              <a:buClrTx/>
              <a:buSzTx/>
              <a:buFontTx/>
              <a:buChar char="–"/>
              <a:tabLst/>
            </a:pPr>
            <a:endParaRPr kumimoji="0" lang="en-US" sz="2800" b="0" i="0" u="none" strike="noStrike" cap="none" normalizeH="0" baseline="0" smtClean="0">
              <a:ln>
                <a:noFill/>
              </a:ln>
              <a:solidFill>
                <a:srgbClr val="003399"/>
              </a:solidFill>
              <a:effectLst/>
              <a:latin typeface="Verdana" pitchFamily="34" charset="0"/>
              <a:ea typeface="黑体" pitchFamily="2" charset="-122"/>
            </a:endParaRPr>
          </a:p>
        </p:txBody>
      </p:sp>
      <p:cxnSp>
        <p:nvCxnSpPr>
          <p:cNvPr id="51" name="Straight Connector 50"/>
          <p:cNvCxnSpPr>
            <a:stCxn id="8" idx="6"/>
          </p:cNvCxnSpPr>
          <p:nvPr/>
        </p:nvCxnSpPr>
        <p:spPr bwMode="auto">
          <a:xfrm flipV="1">
            <a:off x="2774690" y="2885951"/>
            <a:ext cx="1745902" cy="1023726"/>
          </a:xfrm>
          <a:prstGeom prst="line">
            <a:avLst/>
          </a:prstGeom>
          <a:noFill/>
          <a:ln w="19050" cap="flat" cmpd="sng" algn="ctr">
            <a:solidFill>
              <a:schemeClr val="tx2"/>
            </a:solidFill>
            <a:prstDash val="solid"/>
            <a:round/>
            <a:headEnd type="none" w="med" len="med"/>
            <a:tailEnd type="none" w="lg" len="lg"/>
          </a:ln>
          <a:effectLst/>
        </p:spPr>
      </p:cxnSp>
      <p:cxnSp>
        <p:nvCxnSpPr>
          <p:cNvPr id="52" name="Straight Connector 51"/>
          <p:cNvCxnSpPr>
            <a:stCxn id="8" idx="6"/>
            <a:endCxn id="48" idx="1"/>
          </p:cNvCxnSpPr>
          <p:nvPr/>
        </p:nvCxnSpPr>
        <p:spPr bwMode="auto">
          <a:xfrm flipV="1">
            <a:off x="2774690" y="3612787"/>
            <a:ext cx="1745902" cy="296890"/>
          </a:xfrm>
          <a:prstGeom prst="line">
            <a:avLst/>
          </a:prstGeom>
          <a:noFill/>
          <a:ln w="19050" cap="flat" cmpd="sng" algn="ctr">
            <a:solidFill>
              <a:schemeClr val="tx2"/>
            </a:solidFill>
            <a:prstDash val="solid"/>
            <a:round/>
            <a:headEnd type="none" w="med" len="med"/>
            <a:tailEnd type="none" w="lg" len="lg"/>
          </a:ln>
          <a:effectLst/>
        </p:spPr>
      </p:cxnSp>
      <p:cxnSp>
        <p:nvCxnSpPr>
          <p:cNvPr id="54" name="Straight Connector 53"/>
          <p:cNvCxnSpPr>
            <a:stCxn id="8" idx="6"/>
          </p:cNvCxnSpPr>
          <p:nvPr/>
        </p:nvCxnSpPr>
        <p:spPr bwMode="auto">
          <a:xfrm>
            <a:off x="2774690" y="3909677"/>
            <a:ext cx="1745955" cy="1564748"/>
          </a:xfrm>
          <a:prstGeom prst="line">
            <a:avLst/>
          </a:prstGeom>
          <a:noFill/>
          <a:ln w="19050" cap="flat" cmpd="sng" algn="ctr">
            <a:solidFill>
              <a:schemeClr val="tx2"/>
            </a:solidFill>
            <a:prstDash val="solid"/>
            <a:round/>
            <a:headEnd type="none" w="med" len="med"/>
            <a:tailEnd type="none" w="lg" len="lg"/>
          </a:ln>
          <a:effectLst/>
        </p:spPr>
      </p:cxnSp>
      <p:cxnSp>
        <p:nvCxnSpPr>
          <p:cNvPr id="55" name="Straight Connector 54"/>
          <p:cNvCxnSpPr>
            <a:stCxn id="9" idx="6"/>
          </p:cNvCxnSpPr>
          <p:nvPr/>
        </p:nvCxnSpPr>
        <p:spPr bwMode="auto">
          <a:xfrm flipV="1">
            <a:off x="2773232" y="3877707"/>
            <a:ext cx="1747360" cy="1161045"/>
          </a:xfrm>
          <a:prstGeom prst="line">
            <a:avLst/>
          </a:prstGeom>
          <a:noFill/>
          <a:ln w="19050" cap="flat" cmpd="sng" algn="ctr">
            <a:solidFill>
              <a:schemeClr val="tx2"/>
            </a:solidFill>
            <a:prstDash val="solid"/>
            <a:round/>
            <a:headEnd type="none" w="med" len="med"/>
            <a:tailEnd type="none" w="lg" len="lg"/>
          </a:ln>
          <a:effectLst/>
        </p:spPr>
      </p:cxnSp>
      <p:cxnSp>
        <p:nvCxnSpPr>
          <p:cNvPr id="56" name="Straight Connector 55"/>
          <p:cNvCxnSpPr>
            <a:stCxn id="9" idx="6"/>
          </p:cNvCxnSpPr>
          <p:nvPr/>
        </p:nvCxnSpPr>
        <p:spPr bwMode="auto">
          <a:xfrm flipV="1">
            <a:off x="2773232" y="4645967"/>
            <a:ext cx="1747360" cy="392784"/>
          </a:xfrm>
          <a:prstGeom prst="line">
            <a:avLst/>
          </a:prstGeom>
          <a:noFill/>
          <a:ln w="19050" cap="flat" cmpd="sng" algn="ctr">
            <a:solidFill>
              <a:schemeClr val="tx2"/>
            </a:solidFill>
            <a:prstDash val="solid"/>
            <a:round/>
            <a:headEnd type="none" w="med" len="med"/>
            <a:tailEnd type="none" w="lg" len="lg"/>
          </a:ln>
          <a:effectLst/>
        </p:spPr>
      </p:cxnSp>
      <p:cxnSp>
        <p:nvCxnSpPr>
          <p:cNvPr id="57" name="Straight Connector 56"/>
          <p:cNvCxnSpPr>
            <a:stCxn id="9" idx="6"/>
          </p:cNvCxnSpPr>
          <p:nvPr/>
        </p:nvCxnSpPr>
        <p:spPr bwMode="auto">
          <a:xfrm>
            <a:off x="2773232" y="5038752"/>
            <a:ext cx="1747360" cy="600049"/>
          </a:xfrm>
          <a:prstGeom prst="line">
            <a:avLst/>
          </a:prstGeom>
          <a:noFill/>
          <a:ln w="19050" cap="flat" cmpd="sng" algn="ctr">
            <a:solidFill>
              <a:schemeClr val="tx2"/>
            </a:solidFill>
            <a:prstDash val="solid"/>
            <a:round/>
            <a:headEnd type="none" w="med" len="med"/>
            <a:tailEnd type="none" w="lg" len="lg"/>
          </a:ln>
          <a:effectLst/>
        </p:spPr>
      </p:cxnSp>
      <p:cxnSp>
        <p:nvCxnSpPr>
          <p:cNvPr id="59" name="Straight Connector 58"/>
          <p:cNvCxnSpPr>
            <a:stCxn id="10" idx="6"/>
          </p:cNvCxnSpPr>
          <p:nvPr/>
        </p:nvCxnSpPr>
        <p:spPr bwMode="auto">
          <a:xfrm flipV="1">
            <a:off x="2802408" y="4800601"/>
            <a:ext cx="1718184" cy="1124755"/>
          </a:xfrm>
          <a:prstGeom prst="line">
            <a:avLst/>
          </a:prstGeom>
          <a:noFill/>
          <a:ln w="19050" cap="flat" cmpd="sng" algn="ctr">
            <a:solidFill>
              <a:schemeClr val="tx2"/>
            </a:solidFill>
            <a:prstDash val="solid"/>
            <a:round/>
            <a:headEnd type="none" w="med" len="med"/>
            <a:tailEnd type="none" w="lg" len="lg"/>
          </a:ln>
          <a:effectLst/>
        </p:spPr>
      </p:cxnSp>
      <p:cxnSp>
        <p:nvCxnSpPr>
          <p:cNvPr id="64" name="Straight Connector 63"/>
          <p:cNvCxnSpPr>
            <a:endCxn id="23" idx="2"/>
          </p:cNvCxnSpPr>
          <p:nvPr/>
        </p:nvCxnSpPr>
        <p:spPr bwMode="auto">
          <a:xfrm flipV="1">
            <a:off x="5201776" y="5372100"/>
            <a:ext cx="1808828" cy="322422"/>
          </a:xfrm>
          <a:prstGeom prst="line">
            <a:avLst/>
          </a:prstGeom>
          <a:noFill/>
          <a:ln w="19050" cap="flat" cmpd="sng" algn="ctr">
            <a:solidFill>
              <a:schemeClr val="tx2"/>
            </a:solidFill>
            <a:prstDash val="solid"/>
            <a:round/>
            <a:headEnd type="none" w="med" len="med"/>
            <a:tailEnd type="none" w="lg" len="lg"/>
          </a:ln>
          <a:effectLst/>
        </p:spPr>
      </p:cxnSp>
      <p:cxnSp>
        <p:nvCxnSpPr>
          <p:cNvPr id="66" name="Straight Connector 65"/>
          <p:cNvCxnSpPr>
            <a:endCxn id="22" idx="2"/>
          </p:cNvCxnSpPr>
          <p:nvPr/>
        </p:nvCxnSpPr>
        <p:spPr bwMode="auto">
          <a:xfrm flipV="1">
            <a:off x="5205534" y="4060293"/>
            <a:ext cx="1804009" cy="440282"/>
          </a:xfrm>
          <a:prstGeom prst="line">
            <a:avLst/>
          </a:prstGeom>
          <a:noFill/>
          <a:ln w="19050" cap="flat" cmpd="sng" algn="ctr">
            <a:solidFill>
              <a:schemeClr val="tx2"/>
            </a:solidFill>
            <a:prstDash val="solid"/>
            <a:round/>
            <a:headEnd type="none" w="med" len="med"/>
            <a:tailEnd type="none" w="lg" len="lg"/>
          </a:ln>
          <a:effectLst/>
        </p:spPr>
      </p:cxnSp>
      <p:cxnSp>
        <p:nvCxnSpPr>
          <p:cNvPr id="67" name="Straight Connector 66"/>
          <p:cNvCxnSpPr>
            <a:endCxn id="22" idx="2"/>
          </p:cNvCxnSpPr>
          <p:nvPr/>
        </p:nvCxnSpPr>
        <p:spPr bwMode="auto">
          <a:xfrm>
            <a:off x="5191334" y="3717393"/>
            <a:ext cx="1818209" cy="342900"/>
          </a:xfrm>
          <a:prstGeom prst="line">
            <a:avLst/>
          </a:prstGeom>
          <a:noFill/>
          <a:ln w="19050" cap="flat" cmpd="sng" algn="ctr">
            <a:solidFill>
              <a:schemeClr val="tx2"/>
            </a:solidFill>
            <a:prstDash val="solid"/>
            <a:round/>
            <a:headEnd type="none" w="med" len="med"/>
            <a:tailEnd type="none" w="lg" len="lg"/>
          </a:ln>
          <a:effectLst/>
        </p:spPr>
      </p:cxnSp>
      <p:cxnSp>
        <p:nvCxnSpPr>
          <p:cNvPr id="68" name="Straight Connector 67"/>
          <p:cNvCxnSpPr>
            <a:endCxn id="21" idx="2"/>
          </p:cNvCxnSpPr>
          <p:nvPr/>
        </p:nvCxnSpPr>
        <p:spPr bwMode="auto">
          <a:xfrm flipV="1">
            <a:off x="5109597" y="3193089"/>
            <a:ext cx="1891250" cy="2281337"/>
          </a:xfrm>
          <a:prstGeom prst="line">
            <a:avLst/>
          </a:prstGeom>
          <a:noFill/>
          <a:ln w="19050" cap="flat" cmpd="sng" algn="ctr">
            <a:solidFill>
              <a:schemeClr val="tx2"/>
            </a:solidFill>
            <a:prstDash val="solid"/>
            <a:round/>
            <a:headEnd type="none" w="med" len="med"/>
            <a:tailEnd type="none" w="lg" len="lg"/>
          </a:ln>
          <a:effectLst/>
        </p:spPr>
      </p:cxnSp>
      <p:cxnSp>
        <p:nvCxnSpPr>
          <p:cNvPr id="69" name="Straight Connector 68"/>
          <p:cNvCxnSpPr>
            <a:stCxn id="39" idx="3"/>
            <a:endCxn id="21" idx="2"/>
          </p:cNvCxnSpPr>
          <p:nvPr/>
        </p:nvCxnSpPr>
        <p:spPr bwMode="auto">
          <a:xfrm flipV="1">
            <a:off x="5205534" y="3193089"/>
            <a:ext cx="1795313" cy="390545"/>
          </a:xfrm>
          <a:prstGeom prst="line">
            <a:avLst/>
          </a:prstGeom>
          <a:noFill/>
          <a:ln w="19050" cap="flat" cmpd="sng" algn="ctr">
            <a:solidFill>
              <a:schemeClr val="tx2"/>
            </a:solidFill>
            <a:prstDash val="solid"/>
            <a:round/>
            <a:headEnd type="none" w="med" len="med"/>
            <a:tailEnd type="none" w="lg" len="lg"/>
          </a:ln>
          <a:effectLst/>
        </p:spPr>
      </p:cxnSp>
      <p:cxnSp>
        <p:nvCxnSpPr>
          <p:cNvPr id="70" name="Straight Connector 69"/>
          <p:cNvCxnSpPr>
            <a:endCxn id="21" idx="2"/>
          </p:cNvCxnSpPr>
          <p:nvPr/>
        </p:nvCxnSpPr>
        <p:spPr bwMode="auto">
          <a:xfrm>
            <a:off x="5205534" y="2819400"/>
            <a:ext cx="1795313" cy="373688"/>
          </a:xfrm>
          <a:prstGeom prst="line">
            <a:avLst/>
          </a:prstGeom>
          <a:noFill/>
          <a:ln w="19050" cap="flat" cmpd="sng" algn="ctr">
            <a:solidFill>
              <a:schemeClr val="tx2"/>
            </a:solidFill>
            <a:prstDash val="solid"/>
            <a:round/>
            <a:headEnd type="none" w="med" len="med"/>
            <a:tailEnd type="none" w="lg" len="lg"/>
          </a:ln>
          <a:effectLst/>
        </p:spPr>
      </p:cxnSp>
      <p:sp>
        <p:nvSpPr>
          <p:cNvPr id="71" name="TextBox 70"/>
          <p:cNvSpPr txBox="1"/>
          <p:nvPr/>
        </p:nvSpPr>
        <p:spPr>
          <a:xfrm>
            <a:off x="1532574" y="1447801"/>
            <a:ext cx="1747594" cy="461665"/>
          </a:xfrm>
          <a:prstGeom prst="rect">
            <a:avLst/>
          </a:prstGeom>
          <a:noFill/>
        </p:spPr>
        <p:txBody>
          <a:bodyPr wrap="none" rtlCol="0">
            <a:spAutoFit/>
          </a:bodyPr>
          <a:lstStyle/>
          <a:p>
            <a:r>
              <a:rPr lang="en-US" altLang="zh-CN" sz="2400" smtClean="0">
                <a:solidFill>
                  <a:schemeClr val="accent6">
                    <a:lumMod val="10000"/>
                  </a:schemeClr>
                </a:solidFill>
                <a:latin typeface="Times New Roman" pitchFamily="18" charset="0"/>
                <a:cs typeface="Times New Roman" pitchFamily="18" charset="0"/>
              </a:rPr>
              <a:t>Data Mining</a:t>
            </a:r>
            <a:endParaRPr lang="en-US" altLang="zh-CN" sz="2400" dirty="0">
              <a:solidFill>
                <a:schemeClr val="accent6">
                  <a:lumMod val="10000"/>
                </a:schemeClr>
              </a:solidFill>
              <a:latin typeface="Times New Roman" pitchFamily="18" charset="0"/>
              <a:cs typeface="Times New Roman" pitchFamily="18" charset="0"/>
            </a:endParaRPr>
          </a:p>
        </p:txBody>
      </p:sp>
      <p:sp>
        <p:nvSpPr>
          <p:cNvPr id="72" name="TextBox 71"/>
          <p:cNvSpPr txBox="1"/>
          <p:nvPr/>
        </p:nvSpPr>
        <p:spPr>
          <a:xfrm>
            <a:off x="6134072" y="1447801"/>
            <a:ext cx="2685351" cy="461665"/>
          </a:xfrm>
          <a:prstGeom prst="rect">
            <a:avLst/>
          </a:prstGeom>
          <a:noFill/>
        </p:spPr>
        <p:txBody>
          <a:bodyPr wrap="none" rtlCol="0">
            <a:spAutoFit/>
          </a:bodyPr>
          <a:lstStyle/>
          <a:p>
            <a:r>
              <a:rPr lang="en-US" altLang="zh-CN" sz="2400" smtClean="0">
                <a:solidFill>
                  <a:schemeClr val="accent6">
                    <a:lumMod val="10000"/>
                  </a:schemeClr>
                </a:solidFill>
                <a:latin typeface="Times New Roman" pitchFamily="18" charset="0"/>
                <a:cs typeface="Times New Roman" pitchFamily="18" charset="0"/>
              </a:rPr>
              <a:t>Medical Informatics</a:t>
            </a:r>
            <a:endParaRPr lang="en-US" altLang="zh-CN" sz="2400" dirty="0">
              <a:solidFill>
                <a:schemeClr val="accent6">
                  <a:lumMod val="10000"/>
                </a:schemeClr>
              </a:solidFill>
              <a:latin typeface="Times New Roman" pitchFamily="18" charset="0"/>
              <a:cs typeface="Times New Roman" pitchFamily="18" charset="0"/>
            </a:endParaRPr>
          </a:p>
        </p:txBody>
      </p:sp>
      <p:sp>
        <p:nvSpPr>
          <p:cNvPr id="73" name="TextBox 72"/>
          <p:cNvSpPr txBox="1"/>
          <p:nvPr/>
        </p:nvSpPr>
        <p:spPr>
          <a:xfrm>
            <a:off x="4196916" y="1660738"/>
            <a:ext cx="864083" cy="400110"/>
          </a:xfrm>
          <a:prstGeom prst="rect">
            <a:avLst/>
          </a:prstGeom>
          <a:noFill/>
        </p:spPr>
        <p:txBody>
          <a:bodyPr wrap="none" rtlCol="0">
            <a:spAutoFit/>
          </a:bodyPr>
          <a:lstStyle/>
          <a:p>
            <a:r>
              <a:rPr lang="en-US" sz="2000" dirty="0" smtClean="0">
                <a:solidFill>
                  <a:schemeClr val="accent6">
                    <a:lumMod val="10000"/>
                  </a:schemeClr>
                </a:solidFill>
                <a:latin typeface="Times New Roman" pitchFamily="18" charset="0"/>
                <a:cs typeface="Times New Roman" pitchFamily="18" charset="0"/>
              </a:rPr>
              <a:t>Topics</a:t>
            </a:r>
            <a:endParaRPr lang="en-US" sz="2000" dirty="0">
              <a:solidFill>
                <a:schemeClr val="accent6">
                  <a:lumMod val="10000"/>
                </a:schemeClr>
              </a:solidFill>
              <a:latin typeface="Times New Roman" pitchFamily="18" charset="0"/>
              <a:cs typeface="Times New Roman" pitchFamily="18" charset="0"/>
            </a:endParaRPr>
          </a:p>
        </p:txBody>
      </p:sp>
      <p:sp>
        <p:nvSpPr>
          <p:cNvPr id="80" name="矩形 6"/>
          <p:cNvSpPr/>
          <p:nvPr/>
        </p:nvSpPr>
        <p:spPr bwMode="auto">
          <a:xfrm>
            <a:off x="4260208" y="2133600"/>
            <a:ext cx="1270643" cy="4236462"/>
          </a:xfrm>
          <a:prstGeom prst="rect">
            <a:avLst/>
          </a:prstGeom>
          <a:solidFill>
            <a:schemeClr val="accent5">
              <a:lumMod val="50000"/>
              <a:alpha val="25000"/>
            </a:schemeClr>
          </a:solidFill>
          <a:ln>
            <a:noFill/>
            <a:headEnd type="none" w="med" len="med"/>
            <a:tailEnd type="triangle" w="lg" len="lg"/>
          </a:ln>
          <a:effectLst>
            <a:outerShdw blurRad="40000" dist="20000" dir="5400000" rotWithShape="0">
              <a:srgbClr val="000000">
                <a:alpha val="38000"/>
              </a:srgbClr>
            </a:outerShdw>
            <a:reflection endPos="0" dist="50800" dir="5400000" sy="-100000" algn="bl" rotWithShape="0"/>
          </a:effectLst>
        </p:spPr>
        <p:style>
          <a:lnRef idx="1">
            <a:schemeClr val="accent4"/>
          </a:lnRef>
          <a:fillRef idx="2">
            <a:schemeClr val="accent4"/>
          </a:fillRef>
          <a:effectRef idx="1">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742950" marR="0" indent="-285750" algn="l" defTabSz="914400" rtl="0" eaLnBrk="1" fontAlgn="base" latinLnBrk="0" hangingPunct="1">
              <a:lnSpc>
                <a:spcPct val="100000"/>
              </a:lnSpc>
              <a:spcBef>
                <a:spcPct val="20000"/>
              </a:spcBef>
              <a:spcAft>
                <a:spcPct val="0"/>
              </a:spcAft>
              <a:buClrTx/>
              <a:buSzTx/>
              <a:buFontTx/>
              <a:buChar char="–"/>
              <a:tabLst/>
            </a:pPr>
            <a:endParaRPr kumimoji="0" lang="en-US" sz="2800" b="0" i="0" u="none" strike="noStrike" cap="none" normalizeH="0" baseline="0" dirty="0" smtClean="0">
              <a:ln>
                <a:noFill/>
              </a:ln>
              <a:solidFill>
                <a:srgbClr val="003399"/>
              </a:solidFill>
              <a:effectLst/>
              <a:latin typeface="Verdana" pitchFamily="34" charset="0"/>
              <a:ea typeface="黑体" pitchFamily="2" charset="-122"/>
            </a:endParaRPr>
          </a:p>
        </p:txBody>
      </p:sp>
      <p:cxnSp>
        <p:nvCxnSpPr>
          <p:cNvPr id="81" name="直接箭头连接符 56"/>
          <p:cNvCxnSpPr>
            <a:stCxn id="80" idx="0"/>
            <a:endCxn id="82" idx="2"/>
          </p:cNvCxnSpPr>
          <p:nvPr/>
        </p:nvCxnSpPr>
        <p:spPr bwMode="auto">
          <a:xfrm flipV="1">
            <a:off x="4895530" y="1478397"/>
            <a:ext cx="363504" cy="655203"/>
          </a:xfrm>
          <a:prstGeom prst="straightConnector1">
            <a:avLst/>
          </a:prstGeom>
          <a:noFill/>
          <a:ln w="28575" cap="flat" cmpd="sng" algn="ctr">
            <a:solidFill>
              <a:srgbClr val="C00000"/>
            </a:solidFill>
            <a:prstDash val="solid"/>
            <a:round/>
            <a:headEnd type="none" w="med" len="med"/>
            <a:tailEnd type="arrow"/>
          </a:ln>
          <a:effectLst/>
        </p:spPr>
      </p:cxnSp>
      <p:sp>
        <p:nvSpPr>
          <p:cNvPr id="82" name="TextBox 81"/>
          <p:cNvSpPr txBox="1"/>
          <p:nvPr/>
        </p:nvSpPr>
        <p:spPr>
          <a:xfrm>
            <a:off x="2900772" y="1016732"/>
            <a:ext cx="4716524" cy="461665"/>
          </a:xfrm>
          <a:prstGeom prst="rect">
            <a:avLst/>
          </a:prstGeom>
          <a:noFill/>
          <a:ln>
            <a:noFill/>
          </a:ln>
        </p:spPr>
        <p:txBody>
          <a:bodyPr wrap="square" rtlCol="0">
            <a:spAutoFit/>
          </a:bodyPr>
          <a:lstStyle/>
          <a:p>
            <a:pPr algn="ctr">
              <a:buNone/>
            </a:pPr>
            <a:r>
              <a:rPr lang="en-US" altLang="zh-CN" sz="2400" b="1" smtClean="0">
                <a:solidFill>
                  <a:schemeClr val="accent5">
                    <a:lumMod val="25000"/>
                  </a:schemeClr>
                </a:solidFill>
              </a:rPr>
              <a:t>Identify “cross-domain” </a:t>
            </a:r>
            <a:r>
              <a:rPr lang="en-US" altLang="zh-CN" sz="2400" b="1" dirty="0" smtClean="0">
                <a:solidFill>
                  <a:schemeClr val="accent5">
                    <a:lumMod val="25000"/>
                  </a:schemeClr>
                </a:solidFill>
              </a:rPr>
              <a:t>Topics</a:t>
            </a:r>
            <a:endParaRPr lang="zh-CN" altLang="en-US" sz="2400" b="1" dirty="0">
              <a:solidFill>
                <a:schemeClr val="accent5">
                  <a:lumMod val="25000"/>
                </a:schemeClr>
              </a:solidFill>
            </a:endParaRPr>
          </a:p>
        </p:txBody>
      </p:sp>
    </p:spTree>
    <p:extLst>
      <p:ext uri="{BB962C8B-B14F-4D97-AF65-F5344CB8AC3E}">
        <p14:creationId xmlns:p14="http://schemas.microsoft.com/office/powerpoint/2010/main" val="120524609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C:\JieTang\Papers\social-network\cross-collaborate\KDD2012\Figures\ctl.emf"/>
          <p:cNvPicPr>
            <a:picLocks noChangeAspect="1" noChangeArrowheads="1"/>
          </p:cNvPicPr>
          <p:nvPr/>
        </p:nvPicPr>
        <p:blipFill>
          <a:blip r:embed="rId3" cstate="print"/>
          <a:srcRect/>
          <a:stretch>
            <a:fillRect/>
          </a:stretch>
        </p:blipFill>
        <p:spPr bwMode="auto">
          <a:xfrm>
            <a:off x="56456" y="2492896"/>
            <a:ext cx="4917687" cy="2952328"/>
          </a:xfrm>
          <a:prstGeom prst="rect">
            <a:avLst/>
          </a:prstGeom>
          <a:noFill/>
        </p:spPr>
      </p:pic>
      <p:sp>
        <p:nvSpPr>
          <p:cNvPr id="2" name="Title 1"/>
          <p:cNvSpPr>
            <a:spLocks noGrp="1"/>
          </p:cNvSpPr>
          <p:nvPr>
            <p:ph type="title"/>
          </p:nvPr>
        </p:nvSpPr>
        <p:spPr/>
        <p:txBody>
          <a:bodyPr/>
          <a:lstStyle/>
          <a:p>
            <a:r>
              <a:rPr lang="en-US" dirty="0" smtClean="0"/>
              <a:t>Collaboration Topics Extraction</a:t>
            </a:r>
            <a:r>
              <a:rPr lang="en-US" baseline="30000" dirty="0" smtClean="0"/>
              <a:t>[1]</a:t>
            </a:r>
          </a:p>
        </p:txBody>
      </p:sp>
      <p:pic>
        <p:nvPicPr>
          <p:cNvPr id="7" name="Picture 2"/>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989004" y="1413983"/>
            <a:ext cx="4916996" cy="45352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矩形 6"/>
          <p:cNvSpPr/>
          <p:nvPr/>
        </p:nvSpPr>
        <p:spPr bwMode="auto">
          <a:xfrm flipV="1">
            <a:off x="5025008" y="2744924"/>
            <a:ext cx="4880992" cy="576064"/>
          </a:xfrm>
          <a:prstGeom prst="rect">
            <a:avLst/>
          </a:prstGeom>
          <a:solidFill>
            <a:schemeClr val="accent5">
              <a:lumMod val="50000"/>
              <a:alpha val="25000"/>
            </a:schemeClr>
          </a:solidFill>
          <a:ln>
            <a:noFill/>
            <a:headEnd type="none" w="med" len="med"/>
            <a:tailEnd type="triangle" w="lg" len="lg"/>
          </a:ln>
          <a:effectLst>
            <a:outerShdw blurRad="40000" dist="20000" dir="5400000" rotWithShape="0">
              <a:srgbClr val="000000">
                <a:alpha val="38000"/>
              </a:srgbClr>
            </a:outerShdw>
            <a:reflection endPos="0" dist="50800" dir="5400000" sy="-100000" algn="bl" rotWithShape="0"/>
          </a:effectLst>
        </p:spPr>
        <p:style>
          <a:lnRef idx="1">
            <a:schemeClr val="accent4"/>
          </a:lnRef>
          <a:fillRef idx="2">
            <a:schemeClr val="accent4"/>
          </a:fillRef>
          <a:effectRef idx="1">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742950" marR="0" indent="-285750" algn="l" defTabSz="914400" rtl="0" eaLnBrk="1" fontAlgn="base" latinLnBrk="0" hangingPunct="1">
              <a:lnSpc>
                <a:spcPct val="100000"/>
              </a:lnSpc>
              <a:spcBef>
                <a:spcPct val="20000"/>
              </a:spcBef>
              <a:spcAft>
                <a:spcPct val="0"/>
              </a:spcAft>
              <a:buClrTx/>
              <a:buSzTx/>
              <a:buFontTx/>
              <a:buChar char="–"/>
              <a:tabLst/>
            </a:pPr>
            <a:endParaRPr kumimoji="0" lang="en-US" sz="2800" b="0" i="0" u="none" strike="noStrike" cap="none" normalizeH="0" baseline="0" dirty="0" smtClean="0">
              <a:ln>
                <a:noFill/>
              </a:ln>
              <a:solidFill>
                <a:srgbClr val="003399"/>
              </a:solidFill>
              <a:effectLst/>
              <a:latin typeface="Verdana" pitchFamily="34" charset="0"/>
              <a:ea typeface="黑体" pitchFamily="2" charset="-122"/>
            </a:endParaRPr>
          </a:p>
        </p:txBody>
      </p:sp>
      <p:sp>
        <p:nvSpPr>
          <p:cNvPr id="10" name="矩形 6"/>
          <p:cNvSpPr/>
          <p:nvPr/>
        </p:nvSpPr>
        <p:spPr bwMode="auto">
          <a:xfrm flipV="1">
            <a:off x="740532" y="2492896"/>
            <a:ext cx="1188133" cy="1728192"/>
          </a:xfrm>
          <a:prstGeom prst="rect">
            <a:avLst/>
          </a:prstGeom>
          <a:solidFill>
            <a:schemeClr val="accent5">
              <a:lumMod val="50000"/>
              <a:alpha val="25000"/>
            </a:schemeClr>
          </a:solidFill>
          <a:ln>
            <a:noFill/>
            <a:headEnd type="none" w="med" len="med"/>
            <a:tailEnd type="triangle" w="lg" len="lg"/>
          </a:ln>
          <a:effectLst>
            <a:outerShdw blurRad="40000" dist="20000" dir="5400000" rotWithShape="0">
              <a:srgbClr val="000000">
                <a:alpha val="38000"/>
              </a:srgbClr>
            </a:outerShdw>
            <a:reflection endPos="0" dist="50800" dir="5400000" sy="-100000" algn="bl" rotWithShape="0"/>
          </a:effectLst>
        </p:spPr>
        <p:style>
          <a:lnRef idx="1">
            <a:schemeClr val="accent4"/>
          </a:lnRef>
          <a:fillRef idx="2">
            <a:schemeClr val="accent4"/>
          </a:fillRef>
          <a:effectRef idx="1">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742950" marR="0" indent="-285750" algn="l" defTabSz="914400" rtl="0" eaLnBrk="1" fontAlgn="base" latinLnBrk="0" hangingPunct="1">
              <a:lnSpc>
                <a:spcPct val="100000"/>
              </a:lnSpc>
              <a:spcBef>
                <a:spcPct val="20000"/>
              </a:spcBef>
              <a:spcAft>
                <a:spcPct val="0"/>
              </a:spcAft>
              <a:buClrTx/>
              <a:buSzTx/>
              <a:buFontTx/>
              <a:buChar char="–"/>
              <a:tabLst/>
            </a:pPr>
            <a:endParaRPr kumimoji="0" lang="en-US" sz="2800" b="0" i="0" u="none" strike="noStrike" cap="none" normalizeH="0" baseline="0" dirty="0" smtClean="0">
              <a:ln>
                <a:noFill/>
              </a:ln>
              <a:solidFill>
                <a:srgbClr val="003399"/>
              </a:solidFill>
              <a:effectLst/>
              <a:latin typeface="Verdana" pitchFamily="34" charset="0"/>
              <a:ea typeface="黑体" pitchFamily="2" charset="-122"/>
            </a:endParaRPr>
          </a:p>
        </p:txBody>
      </p:sp>
      <p:sp>
        <p:nvSpPr>
          <p:cNvPr id="11" name="矩形 6"/>
          <p:cNvSpPr/>
          <p:nvPr/>
        </p:nvSpPr>
        <p:spPr bwMode="auto">
          <a:xfrm flipV="1">
            <a:off x="5025008" y="3465004"/>
            <a:ext cx="4880992" cy="648072"/>
          </a:xfrm>
          <a:prstGeom prst="rect">
            <a:avLst/>
          </a:prstGeom>
          <a:solidFill>
            <a:srgbClr val="FF9999">
              <a:alpha val="25000"/>
            </a:srgbClr>
          </a:solidFill>
          <a:ln>
            <a:noFill/>
            <a:headEnd type="none" w="med" len="med"/>
            <a:tailEnd type="triangle" w="lg" len="lg"/>
          </a:ln>
          <a:effectLst>
            <a:outerShdw blurRad="40000" dist="20000" dir="5400000" rotWithShape="0">
              <a:srgbClr val="000000">
                <a:alpha val="38000"/>
              </a:srgbClr>
            </a:outerShdw>
            <a:reflection endPos="0" dist="50800" dir="5400000" sy="-100000" algn="bl" rotWithShape="0"/>
          </a:effectLst>
        </p:spPr>
        <p:style>
          <a:lnRef idx="1">
            <a:schemeClr val="accent4"/>
          </a:lnRef>
          <a:fillRef idx="2">
            <a:schemeClr val="accent4"/>
          </a:fillRef>
          <a:effectRef idx="1">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742950" marR="0" indent="-285750" algn="l" defTabSz="914400" rtl="0" eaLnBrk="1" fontAlgn="base" latinLnBrk="0" hangingPunct="1">
              <a:lnSpc>
                <a:spcPct val="100000"/>
              </a:lnSpc>
              <a:spcBef>
                <a:spcPct val="20000"/>
              </a:spcBef>
              <a:spcAft>
                <a:spcPct val="0"/>
              </a:spcAft>
              <a:buClrTx/>
              <a:buSzTx/>
              <a:buFontTx/>
              <a:buChar char="–"/>
              <a:tabLst/>
            </a:pPr>
            <a:endParaRPr kumimoji="0" lang="en-US" sz="2800" b="0" i="0" u="none" strike="noStrike" cap="none" normalizeH="0" baseline="0" dirty="0" smtClean="0">
              <a:ln>
                <a:noFill/>
              </a:ln>
              <a:solidFill>
                <a:srgbClr val="003399"/>
              </a:solidFill>
              <a:effectLst/>
              <a:latin typeface="Verdana" pitchFamily="34" charset="0"/>
              <a:ea typeface="黑体" pitchFamily="2" charset="-122"/>
            </a:endParaRPr>
          </a:p>
        </p:txBody>
      </p:sp>
      <p:sp>
        <p:nvSpPr>
          <p:cNvPr id="12" name="矩形 6"/>
          <p:cNvSpPr/>
          <p:nvPr/>
        </p:nvSpPr>
        <p:spPr bwMode="auto">
          <a:xfrm flipV="1">
            <a:off x="1928664" y="4437112"/>
            <a:ext cx="2952328" cy="648072"/>
          </a:xfrm>
          <a:prstGeom prst="rect">
            <a:avLst/>
          </a:prstGeom>
          <a:solidFill>
            <a:srgbClr val="FFFF00">
              <a:alpha val="25000"/>
            </a:srgbClr>
          </a:solidFill>
          <a:ln>
            <a:noFill/>
            <a:headEnd type="none" w="med" len="med"/>
            <a:tailEnd type="triangle" w="lg" len="lg"/>
          </a:ln>
          <a:effectLst>
            <a:outerShdw blurRad="40000" dist="20000" dir="5400000" rotWithShape="0">
              <a:srgbClr val="000000">
                <a:alpha val="38000"/>
              </a:srgbClr>
            </a:outerShdw>
            <a:reflection endPos="0" dist="50800" dir="5400000" sy="-100000" algn="bl" rotWithShape="0"/>
          </a:effectLst>
        </p:spPr>
        <p:style>
          <a:lnRef idx="1">
            <a:schemeClr val="accent4"/>
          </a:lnRef>
          <a:fillRef idx="2">
            <a:schemeClr val="accent4"/>
          </a:fillRef>
          <a:effectRef idx="1">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742950" marR="0" indent="-285750" algn="l" defTabSz="914400" rtl="0" eaLnBrk="1" fontAlgn="base" latinLnBrk="0" hangingPunct="1">
              <a:lnSpc>
                <a:spcPct val="100000"/>
              </a:lnSpc>
              <a:spcBef>
                <a:spcPct val="20000"/>
              </a:spcBef>
              <a:spcAft>
                <a:spcPct val="0"/>
              </a:spcAft>
              <a:buClrTx/>
              <a:buSzTx/>
              <a:buFontTx/>
              <a:buChar char="–"/>
              <a:tabLst/>
            </a:pPr>
            <a:endParaRPr kumimoji="0" lang="en-US" sz="2800" b="0" i="0" u="none" strike="noStrike" cap="none" normalizeH="0" baseline="0" dirty="0" smtClean="0">
              <a:ln>
                <a:noFill/>
              </a:ln>
              <a:solidFill>
                <a:srgbClr val="003399"/>
              </a:solidFill>
              <a:effectLst/>
              <a:latin typeface="Verdana" pitchFamily="34" charset="0"/>
              <a:ea typeface="黑体" pitchFamily="2" charset="-122"/>
            </a:endParaRPr>
          </a:p>
        </p:txBody>
      </p:sp>
      <p:sp>
        <p:nvSpPr>
          <p:cNvPr id="13" name="矩形 6"/>
          <p:cNvSpPr/>
          <p:nvPr/>
        </p:nvSpPr>
        <p:spPr bwMode="auto">
          <a:xfrm flipV="1">
            <a:off x="5025008" y="4437112"/>
            <a:ext cx="4880992" cy="576064"/>
          </a:xfrm>
          <a:prstGeom prst="rect">
            <a:avLst/>
          </a:prstGeom>
          <a:solidFill>
            <a:srgbClr val="FFFF00">
              <a:alpha val="25000"/>
            </a:srgbClr>
          </a:solidFill>
          <a:ln>
            <a:noFill/>
            <a:headEnd type="none" w="med" len="med"/>
            <a:tailEnd type="triangle" w="lg" len="lg"/>
          </a:ln>
          <a:effectLst>
            <a:outerShdw blurRad="40000" dist="20000" dir="5400000" rotWithShape="0">
              <a:srgbClr val="000000">
                <a:alpha val="38000"/>
              </a:srgbClr>
            </a:outerShdw>
            <a:reflection endPos="0" dist="50800" dir="5400000" sy="-100000" algn="bl" rotWithShape="0"/>
          </a:effectLst>
        </p:spPr>
        <p:style>
          <a:lnRef idx="1">
            <a:schemeClr val="accent4"/>
          </a:lnRef>
          <a:fillRef idx="2">
            <a:schemeClr val="accent4"/>
          </a:fillRef>
          <a:effectRef idx="1">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742950" marR="0" indent="-285750" algn="l" defTabSz="914400" rtl="0" eaLnBrk="1" fontAlgn="base" latinLnBrk="0" hangingPunct="1">
              <a:lnSpc>
                <a:spcPct val="100000"/>
              </a:lnSpc>
              <a:spcBef>
                <a:spcPct val="20000"/>
              </a:spcBef>
              <a:spcAft>
                <a:spcPct val="0"/>
              </a:spcAft>
              <a:buClrTx/>
              <a:buSzTx/>
              <a:buFontTx/>
              <a:buChar char="–"/>
              <a:tabLst/>
            </a:pPr>
            <a:endParaRPr kumimoji="0" lang="en-US" sz="2800" b="0" i="0" u="none" strike="noStrike" cap="none" normalizeH="0" baseline="0" dirty="0" smtClean="0">
              <a:ln>
                <a:noFill/>
              </a:ln>
              <a:solidFill>
                <a:srgbClr val="003399"/>
              </a:solidFill>
              <a:effectLst/>
              <a:latin typeface="Verdana" pitchFamily="34" charset="0"/>
              <a:ea typeface="黑体" pitchFamily="2" charset="-122"/>
            </a:endParaRPr>
          </a:p>
        </p:txBody>
      </p:sp>
      <p:sp>
        <p:nvSpPr>
          <p:cNvPr id="14" name="矩形 6"/>
          <p:cNvSpPr/>
          <p:nvPr/>
        </p:nvSpPr>
        <p:spPr bwMode="auto">
          <a:xfrm flipV="1">
            <a:off x="1964668" y="2996952"/>
            <a:ext cx="1548172" cy="1224136"/>
          </a:xfrm>
          <a:prstGeom prst="rect">
            <a:avLst/>
          </a:prstGeom>
          <a:solidFill>
            <a:srgbClr val="FF9999">
              <a:alpha val="25000"/>
            </a:srgbClr>
          </a:solidFill>
          <a:ln>
            <a:noFill/>
            <a:headEnd type="none" w="med" len="med"/>
            <a:tailEnd type="triangle" w="lg" len="lg"/>
          </a:ln>
          <a:effectLst>
            <a:outerShdw blurRad="40000" dist="20000" dir="5400000" rotWithShape="0">
              <a:srgbClr val="000000">
                <a:alpha val="38000"/>
              </a:srgbClr>
            </a:outerShdw>
            <a:reflection endPos="0" dist="50800" dir="5400000" sy="-100000" algn="bl" rotWithShape="0"/>
          </a:effectLst>
        </p:spPr>
        <p:style>
          <a:lnRef idx="1">
            <a:schemeClr val="accent4"/>
          </a:lnRef>
          <a:fillRef idx="2">
            <a:schemeClr val="accent4"/>
          </a:fillRef>
          <a:effectRef idx="1">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742950" marR="0" indent="-285750" algn="l" defTabSz="914400" rtl="0" eaLnBrk="1" fontAlgn="base" latinLnBrk="0" hangingPunct="1">
              <a:lnSpc>
                <a:spcPct val="100000"/>
              </a:lnSpc>
              <a:spcBef>
                <a:spcPct val="20000"/>
              </a:spcBef>
              <a:spcAft>
                <a:spcPct val="0"/>
              </a:spcAft>
              <a:buClrTx/>
              <a:buSzTx/>
              <a:buFontTx/>
              <a:buChar char="–"/>
              <a:tabLst/>
            </a:pPr>
            <a:endParaRPr kumimoji="0" lang="en-US" sz="2800" b="0" i="0" u="none" strike="noStrike" cap="none" normalizeH="0" baseline="0" dirty="0" smtClean="0">
              <a:ln>
                <a:noFill/>
              </a:ln>
              <a:solidFill>
                <a:srgbClr val="003399"/>
              </a:solidFill>
              <a:effectLst/>
              <a:latin typeface="Verdana" pitchFamily="34" charset="0"/>
              <a:ea typeface="黑体" pitchFamily="2" charset="-122"/>
            </a:endParaRPr>
          </a:p>
        </p:txBody>
      </p:sp>
      <p:sp>
        <p:nvSpPr>
          <p:cNvPr id="15" name="矩形 6"/>
          <p:cNvSpPr/>
          <p:nvPr/>
        </p:nvSpPr>
        <p:spPr bwMode="auto">
          <a:xfrm flipV="1">
            <a:off x="5025008" y="1916832"/>
            <a:ext cx="4880992" cy="504056"/>
          </a:xfrm>
          <a:prstGeom prst="rect">
            <a:avLst/>
          </a:prstGeom>
          <a:noFill/>
          <a:ln w="28575">
            <a:solidFill>
              <a:srgbClr val="0000FF"/>
            </a:solidFill>
            <a:headEnd type="none" w="med" len="med"/>
            <a:tailEnd type="triangle" w="lg" len="lg"/>
          </a:ln>
          <a:effectLst>
            <a:outerShdw blurRad="40000" dist="20000" dir="5400000" rotWithShape="0">
              <a:srgbClr val="000000">
                <a:alpha val="38000"/>
              </a:srgbClr>
            </a:outerShdw>
            <a:reflection endPos="0" dist="50800" dir="5400000" sy="-100000" algn="bl" rotWithShape="0"/>
          </a:effectLst>
        </p:spPr>
        <p:style>
          <a:lnRef idx="1">
            <a:schemeClr val="accent4"/>
          </a:lnRef>
          <a:fillRef idx="2">
            <a:schemeClr val="accent4"/>
          </a:fillRef>
          <a:effectRef idx="1">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742950" marR="0" indent="-285750" algn="l" defTabSz="914400" rtl="0" eaLnBrk="1" fontAlgn="base" latinLnBrk="0" hangingPunct="1">
              <a:lnSpc>
                <a:spcPct val="100000"/>
              </a:lnSpc>
              <a:spcBef>
                <a:spcPct val="20000"/>
              </a:spcBef>
              <a:spcAft>
                <a:spcPct val="0"/>
              </a:spcAft>
              <a:buClrTx/>
              <a:buSzTx/>
              <a:buFontTx/>
              <a:buChar char="–"/>
              <a:tabLst/>
            </a:pPr>
            <a:endParaRPr kumimoji="0" lang="en-US" sz="2800" b="0" i="0" u="none" strike="noStrike" cap="none" normalizeH="0" baseline="0" dirty="0" smtClean="0">
              <a:ln>
                <a:noFill/>
              </a:ln>
              <a:solidFill>
                <a:srgbClr val="003399"/>
              </a:solidFill>
              <a:latin typeface="Verdana" pitchFamily="34" charset="0"/>
              <a:ea typeface="黑体" pitchFamily="2" charset="-122"/>
            </a:endParaRPr>
          </a:p>
        </p:txBody>
      </p:sp>
      <p:sp>
        <p:nvSpPr>
          <p:cNvPr id="16" name="矩形 15"/>
          <p:cNvSpPr/>
          <p:nvPr/>
        </p:nvSpPr>
        <p:spPr>
          <a:xfrm>
            <a:off x="4052900" y="1880828"/>
            <a:ext cx="1044116" cy="3240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mtClean="0">
                <a:solidFill>
                  <a:srgbClr val="C00000"/>
                </a:solidFill>
              </a:rPr>
              <a:t>Step 1:</a:t>
            </a:r>
            <a:endParaRPr lang="zh-CN" altLang="en-US">
              <a:solidFill>
                <a:srgbClr val="C00000"/>
              </a:solidFill>
            </a:endParaRPr>
          </a:p>
        </p:txBody>
      </p:sp>
      <p:sp>
        <p:nvSpPr>
          <p:cNvPr id="17" name="矩形 16"/>
          <p:cNvSpPr/>
          <p:nvPr/>
        </p:nvSpPr>
        <p:spPr>
          <a:xfrm>
            <a:off x="4016896" y="2600908"/>
            <a:ext cx="1044116" cy="3240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mtClean="0">
                <a:solidFill>
                  <a:srgbClr val="C00000"/>
                </a:solidFill>
              </a:rPr>
              <a:t>Step 2:</a:t>
            </a:r>
            <a:endParaRPr lang="zh-CN" altLang="en-US">
              <a:solidFill>
                <a:srgbClr val="C00000"/>
              </a:solidFill>
            </a:endParaRPr>
          </a:p>
        </p:txBody>
      </p:sp>
      <p:sp>
        <p:nvSpPr>
          <p:cNvPr id="18" name="矩形 6"/>
          <p:cNvSpPr/>
          <p:nvPr/>
        </p:nvSpPr>
        <p:spPr bwMode="auto">
          <a:xfrm flipV="1">
            <a:off x="5025008" y="2600908"/>
            <a:ext cx="4880992" cy="3240360"/>
          </a:xfrm>
          <a:prstGeom prst="rect">
            <a:avLst/>
          </a:prstGeom>
          <a:noFill/>
          <a:ln w="28575">
            <a:solidFill>
              <a:srgbClr val="006600"/>
            </a:solidFill>
            <a:headEnd type="none" w="med" len="med"/>
            <a:tailEnd type="triangle" w="lg" len="lg"/>
          </a:ln>
          <a:effectLst>
            <a:outerShdw blurRad="40000" dist="20000" dir="5400000" rotWithShape="0">
              <a:srgbClr val="000000">
                <a:alpha val="38000"/>
              </a:srgbClr>
            </a:outerShdw>
            <a:reflection endPos="0" dist="50800" dir="5400000" sy="-100000" algn="bl" rotWithShape="0"/>
          </a:effectLst>
        </p:spPr>
        <p:style>
          <a:lnRef idx="1">
            <a:schemeClr val="accent4"/>
          </a:lnRef>
          <a:fillRef idx="2">
            <a:schemeClr val="accent4"/>
          </a:fillRef>
          <a:effectRef idx="1">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742950" marR="0" indent="-285750" algn="l" defTabSz="914400" rtl="0" eaLnBrk="1" fontAlgn="base" latinLnBrk="0" hangingPunct="1">
              <a:lnSpc>
                <a:spcPct val="100000"/>
              </a:lnSpc>
              <a:spcBef>
                <a:spcPct val="20000"/>
              </a:spcBef>
              <a:spcAft>
                <a:spcPct val="0"/>
              </a:spcAft>
              <a:buClrTx/>
              <a:buSzTx/>
              <a:buFontTx/>
              <a:buChar char="–"/>
              <a:tabLst/>
            </a:pPr>
            <a:endParaRPr kumimoji="0" lang="en-US" sz="2800" b="0" i="0" u="none" strike="noStrike" cap="none" normalizeH="0" baseline="0" dirty="0" smtClean="0">
              <a:ln>
                <a:noFill/>
              </a:ln>
              <a:solidFill>
                <a:srgbClr val="003399"/>
              </a:solidFill>
              <a:latin typeface="Verdana" pitchFamily="34" charset="0"/>
              <a:ea typeface="黑体" pitchFamily="2" charset="-122"/>
            </a:endParaRPr>
          </a:p>
        </p:txBody>
      </p:sp>
      <p:sp>
        <p:nvSpPr>
          <p:cNvPr id="19" name="矩形 2"/>
          <p:cNvSpPr>
            <a:spLocks noChangeArrowheads="1"/>
          </p:cNvSpPr>
          <p:nvPr/>
        </p:nvSpPr>
        <p:spPr bwMode="auto">
          <a:xfrm>
            <a:off x="0" y="6453335"/>
            <a:ext cx="9906000" cy="404665"/>
          </a:xfrm>
          <a:prstGeom prst="rect">
            <a:avLst/>
          </a:prstGeom>
          <a:solidFill>
            <a:schemeClr val="bg1"/>
          </a:solidFill>
          <a:ln w="9525">
            <a:noFill/>
            <a:miter lim="800000"/>
            <a:headEnd/>
            <a:tailEnd/>
          </a:ln>
        </p:spPr>
        <p:txBody>
          <a:bodyPr wrap="square">
            <a:noAutofit/>
          </a:bodyPr>
          <a:lstStyle/>
          <a:p>
            <a:r>
              <a:rPr lang="en-US" altLang="zh-CN" sz="1200" dirty="0"/>
              <a:t>[1] </a:t>
            </a:r>
            <a:r>
              <a:rPr lang="en-US" altLang="zh-CN" sz="1200" dirty="0" smtClean="0"/>
              <a:t>J. </a:t>
            </a:r>
            <a:r>
              <a:rPr lang="en-US" altLang="zh-CN" sz="1200" dirty="0"/>
              <a:t>Tang, </a:t>
            </a:r>
            <a:r>
              <a:rPr lang="en-US" altLang="zh-CN" sz="1200" dirty="0" smtClean="0"/>
              <a:t>S. </a:t>
            </a:r>
            <a:r>
              <a:rPr lang="en-US" altLang="zh-CN" sz="1200" dirty="0"/>
              <a:t>Wu, </a:t>
            </a:r>
            <a:r>
              <a:rPr lang="en-US" altLang="zh-CN" sz="1200" dirty="0" smtClean="0"/>
              <a:t>J. </a:t>
            </a:r>
            <a:r>
              <a:rPr lang="en-US" altLang="zh-CN" sz="1200" dirty="0"/>
              <a:t>Sun, and </a:t>
            </a:r>
            <a:r>
              <a:rPr lang="en-US" altLang="zh-CN" sz="1200" dirty="0" smtClean="0"/>
              <a:t>H. </a:t>
            </a:r>
            <a:r>
              <a:rPr lang="en-US" altLang="zh-CN" sz="1200" dirty="0"/>
              <a:t>Su. Cross-domain Collaboration Recommendation. </a:t>
            </a:r>
            <a:r>
              <a:rPr lang="en-US" altLang="zh-CN" sz="1200" dirty="0" smtClean="0"/>
              <a:t>SIGKDD’12. </a:t>
            </a:r>
            <a:r>
              <a:rPr lang="en-US" altLang="zh-CN" sz="1200" dirty="0"/>
              <a:t>pp. 1285-</a:t>
            </a:r>
            <a:r>
              <a:rPr lang="en-US" altLang="zh-CN" sz="1200" dirty="0" smtClean="0"/>
              <a:t>1293.</a:t>
            </a:r>
            <a:endParaRPr lang="zh-CN" altLang="en-US" sz="1200" dirty="0"/>
          </a:p>
        </p:txBody>
      </p:sp>
    </p:spTree>
    <p:extLst>
      <p:ext uri="{BB962C8B-B14F-4D97-AF65-F5344CB8AC3E}">
        <p14:creationId xmlns:p14="http://schemas.microsoft.com/office/powerpoint/2010/main" val="70242433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linds(horizontal)">
                                      <p:cBhvr>
                                        <p:cTn id="7" dur="500"/>
                                        <p:tgtEl>
                                          <p:spTgt spid="17"/>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linds(horizontal)">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dissolve">
                                      <p:cBhvr>
                                        <p:cTn id="15" dur="500"/>
                                        <p:tgtEl>
                                          <p:spTgt spid="8"/>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dissolv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dissolve">
                                      <p:cBhvr>
                                        <p:cTn id="23" dur="500"/>
                                        <p:tgtEl>
                                          <p:spTgt spid="12"/>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dissolve">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dissolve">
                                      <p:cBhvr>
                                        <p:cTn id="31" dur="500"/>
                                        <p:tgtEl>
                                          <p:spTgt spid="11"/>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dissolve">
                                      <p:cBhvr>
                                        <p:cTn id="3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P spid="12" grpId="0" animBg="1"/>
      <p:bldP spid="13" grpId="0" animBg="1"/>
      <p:bldP spid="14" grpId="0" animBg="1"/>
      <p:bldP spid="17" grpId="0"/>
      <p:bldP spid="18" grpId="0" animBg="1"/>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464" y="188913"/>
            <a:ext cx="9182031" cy="792162"/>
          </a:xfrm>
        </p:spPr>
        <p:txBody>
          <a:bodyPr/>
          <a:lstStyle/>
          <a:p>
            <a:r>
              <a:rPr lang="en-US" dirty="0"/>
              <a:t>Intuitive explanation </a:t>
            </a:r>
            <a:r>
              <a:rPr lang="en-US"/>
              <a:t>of </a:t>
            </a:r>
            <a:r>
              <a:rPr lang="en-US" smtClean="0"/>
              <a:t>Step 2 in CTL</a:t>
            </a:r>
            <a:endParaRPr lang="en-US" dirty="0"/>
          </a:p>
        </p:txBody>
      </p:sp>
      <p:pic>
        <p:nvPicPr>
          <p:cNvPr id="4103" name="Picture 7"/>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10847" y="1600200"/>
            <a:ext cx="9264954" cy="44802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矩形 6"/>
          <p:cNvSpPr/>
          <p:nvPr/>
        </p:nvSpPr>
        <p:spPr bwMode="auto">
          <a:xfrm>
            <a:off x="6851650" y="2819400"/>
            <a:ext cx="825500" cy="2438400"/>
          </a:xfrm>
          <a:prstGeom prst="rect">
            <a:avLst/>
          </a:prstGeom>
          <a:solidFill>
            <a:schemeClr val="accent5">
              <a:lumMod val="50000"/>
              <a:alpha val="25000"/>
            </a:schemeClr>
          </a:solidFill>
          <a:ln>
            <a:noFill/>
            <a:headEnd type="none" w="med" len="med"/>
            <a:tailEnd type="triangle" w="lg" len="lg"/>
          </a:ln>
          <a:effectLst>
            <a:outerShdw blurRad="40000" dist="20000" dir="5400000" rotWithShape="0">
              <a:srgbClr val="000000">
                <a:alpha val="38000"/>
              </a:srgbClr>
            </a:outerShdw>
            <a:reflection endPos="0" dist="50800" dir="5400000" sy="-100000" algn="bl" rotWithShape="0"/>
          </a:effectLst>
        </p:spPr>
        <p:style>
          <a:lnRef idx="1">
            <a:schemeClr val="accent4"/>
          </a:lnRef>
          <a:fillRef idx="2">
            <a:schemeClr val="accent4"/>
          </a:fillRef>
          <a:effectRef idx="1">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742950" marR="0" indent="-285750" algn="l" defTabSz="914400" rtl="0" eaLnBrk="1" fontAlgn="base" latinLnBrk="0" hangingPunct="1">
              <a:lnSpc>
                <a:spcPct val="100000"/>
              </a:lnSpc>
              <a:spcBef>
                <a:spcPct val="20000"/>
              </a:spcBef>
              <a:spcAft>
                <a:spcPct val="0"/>
              </a:spcAft>
              <a:buClrTx/>
              <a:buSzTx/>
              <a:buFontTx/>
              <a:buChar char="–"/>
              <a:tabLst/>
            </a:pPr>
            <a:endParaRPr kumimoji="0" lang="en-US" sz="2800" b="0" i="0" u="none" strike="noStrike" cap="none" normalizeH="0" baseline="0" dirty="0" smtClean="0">
              <a:ln>
                <a:noFill/>
              </a:ln>
              <a:solidFill>
                <a:srgbClr val="003399"/>
              </a:solidFill>
              <a:effectLst/>
              <a:latin typeface="Verdana" pitchFamily="34" charset="0"/>
              <a:ea typeface="黑体" pitchFamily="2" charset="-122"/>
            </a:endParaRPr>
          </a:p>
        </p:txBody>
      </p:sp>
      <p:sp>
        <p:nvSpPr>
          <p:cNvPr id="12" name="TextBox 11"/>
          <p:cNvSpPr txBox="1"/>
          <p:nvPr/>
        </p:nvSpPr>
        <p:spPr>
          <a:xfrm>
            <a:off x="7761312" y="2888940"/>
            <a:ext cx="1548172" cy="584775"/>
          </a:xfrm>
          <a:prstGeom prst="rect">
            <a:avLst/>
          </a:prstGeom>
          <a:noFill/>
        </p:spPr>
        <p:txBody>
          <a:bodyPr wrap="square" rtlCol="0">
            <a:spAutoFit/>
          </a:bodyPr>
          <a:lstStyle/>
          <a:p>
            <a:pPr>
              <a:buNone/>
            </a:pPr>
            <a:r>
              <a:rPr lang="en-US" sz="1600" b="1" dirty="0" smtClean="0">
                <a:solidFill>
                  <a:srgbClr val="C00000"/>
                </a:solidFill>
              </a:rPr>
              <a:t>Collaboration topics</a:t>
            </a:r>
            <a:endParaRPr lang="en-US" sz="1600" b="1" dirty="0">
              <a:solidFill>
                <a:srgbClr val="C00000"/>
              </a:solidFill>
            </a:endParaRPr>
          </a:p>
        </p:txBody>
      </p:sp>
    </p:spTree>
    <p:extLst>
      <p:ext uri="{BB962C8B-B14F-4D97-AF65-F5344CB8AC3E}">
        <p14:creationId xmlns:p14="http://schemas.microsoft.com/office/powerpoint/2010/main" val="389076010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dissolve">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内容占位符 2"/>
          <p:cNvSpPr txBox="1">
            <a:spLocks/>
          </p:cNvSpPr>
          <p:nvPr/>
        </p:nvSpPr>
        <p:spPr bwMode="auto">
          <a:xfrm>
            <a:off x="350845" y="1088740"/>
            <a:ext cx="9139237" cy="503742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altLang="zh-CN" sz="2800" b="0" i="0" u="none" strike="noStrike" kern="0" cap="none" spc="0" normalizeH="0" baseline="0" noProof="0" smtClean="0">
                <a:ln>
                  <a:noFill/>
                </a:ln>
                <a:solidFill>
                  <a:schemeClr val="tx1"/>
                </a:solidFill>
                <a:effectLst/>
                <a:uLnTx/>
                <a:uFillTx/>
                <a:latin typeface="+mn-lt"/>
                <a:ea typeface="+mn-ea"/>
                <a:cs typeface="+mn-cs"/>
              </a:rPr>
              <a:t>Arnetminer</a:t>
            </a:r>
            <a:r>
              <a:rPr kumimoji="0" lang="en-US" altLang="zh-CN" sz="3200" b="0" i="0" u="none" strike="noStrike" kern="0" cap="none" spc="0" normalizeH="0" noProof="0" smtClean="0">
                <a:ln>
                  <a:noFill/>
                </a:ln>
                <a:solidFill>
                  <a:schemeClr val="tx1"/>
                </a:solidFill>
                <a:effectLst/>
                <a:uLnTx/>
                <a:uFillTx/>
                <a:latin typeface="+mn-lt"/>
                <a:ea typeface="+mn-ea"/>
                <a:cs typeface="+mn-cs"/>
              </a:rPr>
              <a:t> </a:t>
            </a:r>
            <a:r>
              <a:rPr kumimoji="0" lang="en-US" altLang="zh-CN" sz="2800" b="0" i="0" u="none" strike="noStrike" kern="0" cap="none" spc="0" normalizeH="0" noProof="0" smtClean="0">
                <a:ln>
                  <a:noFill/>
                </a:ln>
                <a:solidFill>
                  <a:schemeClr val="tx1"/>
                </a:solidFill>
                <a:effectLst/>
                <a:uLnTx/>
                <a:uFillTx/>
                <a:latin typeface="+mn-lt"/>
                <a:ea typeface="+mn-ea"/>
                <a:cs typeface="+mn-cs"/>
              </a:rPr>
              <a:t>(</a:t>
            </a:r>
            <a:r>
              <a:rPr kumimoji="0" lang="en-US" altLang="zh-CN" sz="2400" b="0" i="0" u="none" strike="noStrike" kern="0" cap="none" spc="0" normalizeH="0" baseline="0" noProof="0" smtClean="0">
                <a:ln>
                  <a:noFill/>
                </a:ln>
                <a:solidFill>
                  <a:schemeClr val="tx1"/>
                </a:solidFill>
                <a:effectLst/>
                <a:uLnTx/>
                <a:uFillTx/>
                <a:latin typeface="+mn-lt"/>
                <a:ea typeface="+mn-ea"/>
                <a:cs typeface="+mn-cs"/>
              </a:rPr>
              <a:t>available at </a:t>
            </a:r>
            <a:r>
              <a:rPr kumimoji="0" lang="en-US" altLang="zh-CN" b="0" i="0" u="none" strike="noStrike" kern="0" cap="none" spc="0" normalizeH="0" baseline="0" noProof="0" smtClean="0">
                <a:ln>
                  <a:noFill/>
                </a:ln>
                <a:solidFill>
                  <a:schemeClr val="tx1"/>
                </a:solidFill>
                <a:effectLst/>
                <a:uLnTx/>
                <a:uFillTx/>
                <a:latin typeface="+mn-lt"/>
                <a:ea typeface="+mn-ea"/>
                <a:cs typeface="+mn-cs"/>
                <a:hlinkClick r:id="rId3"/>
              </a:rPr>
              <a:t>http://arnetminer.org/collaboration</a:t>
            </a:r>
            <a:r>
              <a:rPr kumimoji="0" lang="en-US" altLang="zh-CN" sz="2800" b="0" i="0" u="none" strike="noStrike" kern="0" cap="none" spc="0" normalizeH="0" baseline="0" noProof="0" smtClean="0">
                <a:ln>
                  <a:noFill/>
                </a:ln>
                <a:solidFill>
                  <a:schemeClr val="tx1"/>
                </a:solidFill>
                <a:effectLst/>
                <a:uLnTx/>
                <a:uFillTx/>
                <a:latin typeface="+mn-lt"/>
                <a:ea typeface="+mn-ea"/>
                <a:cs typeface="+mn-cs"/>
              </a:rPr>
              <a:t>)</a:t>
            </a:r>
            <a:endParaRPr kumimoji="0" lang="en-US" altLang="zh-CN" sz="3200" b="0" i="0" u="none" strike="noStrike" kern="0" cap="none" spc="0" normalizeH="0" baseline="0" noProof="0" smtClean="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Tx/>
              <a:buChar char="•"/>
              <a:tabLst/>
              <a:defRPr/>
            </a:pPr>
            <a:endParaRPr lang="en-US" altLang="zh-CN" sz="3600" kern="0" smtClean="0">
              <a:latin typeface="+mn-lt"/>
              <a:ea typeface="+mn-ea"/>
            </a:endParaRPr>
          </a:p>
          <a:p>
            <a:pPr marL="342900" marR="0" lvl="0" indent="-342900" algn="l" defTabSz="914400" rtl="0" eaLnBrk="0" fontAlgn="base" latinLnBrk="0" hangingPunct="0">
              <a:lnSpc>
                <a:spcPct val="100000"/>
              </a:lnSpc>
              <a:spcBef>
                <a:spcPct val="20000"/>
              </a:spcBef>
              <a:spcAft>
                <a:spcPct val="0"/>
              </a:spcAft>
              <a:buClrTx/>
              <a:buSzTx/>
              <a:buFontTx/>
              <a:buChar char="•"/>
              <a:tabLst/>
              <a:defRPr/>
            </a:pPr>
            <a:endParaRPr lang="en-US" altLang="zh-CN" sz="3600" kern="0" smtClean="0">
              <a:latin typeface="+mn-lt"/>
              <a:ea typeface="+mn-ea"/>
            </a:endParaRPr>
          </a:p>
          <a:p>
            <a:pPr marL="342900" marR="0" lvl="0" indent="-342900" algn="l" defTabSz="914400" rtl="0" eaLnBrk="0" fontAlgn="base" latinLnBrk="0" hangingPunct="0">
              <a:lnSpc>
                <a:spcPct val="100000"/>
              </a:lnSpc>
              <a:spcBef>
                <a:spcPct val="20000"/>
              </a:spcBef>
              <a:spcAft>
                <a:spcPct val="0"/>
              </a:spcAft>
              <a:buClrTx/>
              <a:buSzTx/>
              <a:buFontTx/>
              <a:buChar char="•"/>
              <a:tabLst/>
              <a:defRPr/>
            </a:pPr>
            <a:endParaRPr lang="en-US" altLang="zh-CN" sz="3600" kern="0" smtClean="0">
              <a:latin typeface="+mn-lt"/>
              <a:ea typeface="+mn-ea"/>
            </a:endParaRPr>
          </a:p>
          <a:p>
            <a:pPr marL="342900" marR="0" lvl="0" indent="-342900" algn="l" defTabSz="914400" rtl="0" eaLnBrk="0" fontAlgn="base" latinLnBrk="0" hangingPunct="0">
              <a:lnSpc>
                <a:spcPct val="100000"/>
              </a:lnSpc>
              <a:spcBef>
                <a:spcPct val="20000"/>
              </a:spcBef>
              <a:spcAft>
                <a:spcPct val="0"/>
              </a:spcAft>
              <a:buClrTx/>
              <a:buSzTx/>
              <a:buFontTx/>
              <a:buChar char="•"/>
              <a:tabLst/>
              <a:defRPr/>
            </a:pPr>
            <a:endParaRPr lang="en-US" altLang="zh-CN" sz="3200" kern="0" smtClean="0">
              <a:latin typeface="+mn-lt"/>
              <a:ea typeface="+mn-ea"/>
            </a:endParaRP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altLang="zh-CN" sz="2800" b="0" i="0" u="none" strike="noStrike" kern="0" cap="none" spc="0" normalizeH="0" baseline="0" noProof="0" smtClean="0">
                <a:ln>
                  <a:noFill/>
                </a:ln>
                <a:solidFill>
                  <a:schemeClr val="tx1"/>
                </a:solidFill>
                <a:effectLst/>
                <a:uLnTx/>
                <a:uFillTx/>
                <a:latin typeface="+mn-lt"/>
                <a:ea typeface="+mn-ea"/>
                <a:cs typeface="+mn-cs"/>
              </a:rPr>
              <a:t>Baselines</a:t>
            </a:r>
          </a:p>
          <a:p>
            <a:pPr marL="742950" marR="0" lvl="1" indent="-285750" algn="l" defTabSz="914400" rtl="0" eaLnBrk="0" fontAlgn="base" latinLnBrk="0" hangingPunct="0">
              <a:lnSpc>
                <a:spcPct val="100000"/>
              </a:lnSpc>
              <a:spcBef>
                <a:spcPts val="400"/>
              </a:spcBef>
              <a:spcAft>
                <a:spcPct val="0"/>
              </a:spcAft>
              <a:buClrTx/>
              <a:buSzTx/>
              <a:buFontTx/>
              <a:buChar char="–"/>
              <a:tabLst/>
              <a:defRPr/>
            </a:pPr>
            <a:r>
              <a:rPr kumimoji="0" lang="en-US" sz="2000" b="0" u="none" strike="noStrike" kern="0" cap="none" spc="0" normalizeH="0" baseline="0" noProof="0" smtClean="0">
                <a:ln>
                  <a:noFill/>
                </a:ln>
                <a:solidFill>
                  <a:schemeClr val="tx1"/>
                </a:solidFill>
                <a:effectLst/>
                <a:uLnTx/>
                <a:uFillTx/>
                <a:latin typeface="+mn-lt"/>
                <a:ea typeface="+mn-ea"/>
              </a:rPr>
              <a:t>Content Similarity</a:t>
            </a:r>
            <a:r>
              <a:rPr kumimoji="0" lang="en-US" altLang="zh-CN" sz="2000" b="0" u="none" strike="noStrike" kern="0" cap="none" spc="0" normalizeH="0" baseline="0" noProof="0" smtClean="0">
                <a:ln>
                  <a:noFill/>
                </a:ln>
                <a:solidFill>
                  <a:schemeClr val="tx1"/>
                </a:solidFill>
                <a:effectLst/>
                <a:uLnTx/>
                <a:uFillTx/>
                <a:latin typeface="+mn-lt"/>
                <a:ea typeface="+mn-ea"/>
              </a:rPr>
              <a:t>(Content)</a:t>
            </a:r>
          </a:p>
          <a:p>
            <a:pPr marL="742950" marR="0" lvl="1" indent="-285750" algn="l" defTabSz="914400" rtl="0" eaLnBrk="0" fontAlgn="base" latinLnBrk="0" hangingPunct="0">
              <a:lnSpc>
                <a:spcPct val="100000"/>
              </a:lnSpc>
              <a:spcBef>
                <a:spcPts val="400"/>
              </a:spcBef>
              <a:spcAft>
                <a:spcPct val="0"/>
              </a:spcAft>
              <a:buClrTx/>
              <a:buSzTx/>
              <a:buFontTx/>
              <a:buChar char="–"/>
              <a:tabLst/>
              <a:defRPr/>
            </a:pPr>
            <a:r>
              <a:rPr kumimoji="0" lang="en-US" sz="2000" b="0" u="none" strike="noStrike" kern="0" cap="none" spc="0" normalizeH="0" baseline="0" noProof="0" smtClean="0">
                <a:ln>
                  <a:noFill/>
                </a:ln>
                <a:solidFill>
                  <a:schemeClr val="tx1"/>
                </a:solidFill>
                <a:effectLst/>
                <a:uLnTx/>
                <a:uFillTx/>
                <a:latin typeface="+mn-lt"/>
                <a:ea typeface="+mn-ea"/>
              </a:rPr>
              <a:t>Collaborative Filtering</a:t>
            </a:r>
            <a:r>
              <a:rPr kumimoji="0" lang="en-US" altLang="zh-CN" sz="2000" b="0" u="none" strike="noStrike" kern="0" cap="none" spc="0" normalizeH="0" baseline="0" noProof="0" smtClean="0">
                <a:ln>
                  <a:noFill/>
                </a:ln>
                <a:solidFill>
                  <a:schemeClr val="tx1"/>
                </a:solidFill>
                <a:effectLst/>
                <a:uLnTx/>
                <a:uFillTx/>
                <a:latin typeface="+mn-lt"/>
                <a:ea typeface="+mn-ea"/>
              </a:rPr>
              <a:t>(CF)</a:t>
            </a:r>
          </a:p>
          <a:p>
            <a:pPr marL="742950" marR="0" lvl="1" indent="-285750" algn="l" defTabSz="914400" rtl="0" eaLnBrk="0" fontAlgn="base" latinLnBrk="0" hangingPunct="0">
              <a:lnSpc>
                <a:spcPct val="100000"/>
              </a:lnSpc>
              <a:spcBef>
                <a:spcPts val="400"/>
              </a:spcBef>
              <a:spcAft>
                <a:spcPct val="0"/>
              </a:spcAft>
              <a:buClrTx/>
              <a:buSzTx/>
              <a:buFontTx/>
              <a:buChar char="–"/>
              <a:tabLst/>
              <a:defRPr/>
            </a:pPr>
            <a:r>
              <a:rPr kumimoji="0" lang="en-US" altLang="zh-CN" sz="2000" b="0" u="none" strike="noStrike" kern="0" cap="none" spc="0" normalizeH="0" baseline="0" noProof="0" smtClean="0">
                <a:ln>
                  <a:noFill/>
                </a:ln>
                <a:solidFill>
                  <a:schemeClr val="tx1"/>
                </a:solidFill>
                <a:effectLst/>
                <a:uLnTx/>
                <a:uFillTx/>
                <a:latin typeface="+mn-lt"/>
                <a:ea typeface="+mn-ea"/>
              </a:rPr>
              <a:t>Hybrid</a:t>
            </a:r>
          </a:p>
          <a:p>
            <a:pPr marL="742950" marR="0" lvl="1" indent="-285750" algn="l" defTabSz="914400" rtl="0" eaLnBrk="0" fontAlgn="base" latinLnBrk="0" hangingPunct="0">
              <a:lnSpc>
                <a:spcPct val="100000"/>
              </a:lnSpc>
              <a:spcBef>
                <a:spcPts val="400"/>
              </a:spcBef>
              <a:spcAft>
                <a:spcPct val="0"/>
              </a:spcAft>
              <a:buClrTx/>
              <a:buSzTx/>
              <a:buFontTx/>
              <a:buChar char="–"/>
              <a:tabLst/>
              <a:defRPr/>
            </a:pPr>
            <a:r>
              <a:rPr kumimoji="0" lang="en-US" altLang="zh-CN" sz="2000" b="0" u="none" strike="noStrike" kern="0" cap="none" spc="0" normalizeH="0" baseline="0" noProof="0" smtClean="0">
                <a:ln>
                  <a:noFill/>
                </a:ln>
                <a:solidFill>
                  <a:schemeClr val="tx1"/>
                </a:solidFill>
                <a:effectLst/>
                <a:uLnTx/>
                <a:uFillTx/>
                <a:latin typeface="+mn-lt"/>
                <a:ea typeface="+mn-ea"/>
              </a:rPr>
              <a:t>Katz</a:t>
            </a:r>
          </a:p>
          <a:p>
            <a:pPr marL="742950" marR="0" lvl="1" indent="-285750" algn="l" defTabSz="914400" rtl="0" eaLnBrk="0" fontAlgn="base" latinLnBrk="0" hangingPunct="0">
              <a:lnSpc>
                <a:spcPct val="100000"/>
              </a:lnSpc>
              <a:spcBef>
                <a:spcPts val="400"/>
              </a:spcBef>
              <a:spcAft>
                <a:spcPct val="0"/>
              </a:spcAft>
              <a:buClrTx/>
              <a:buSzTx/>
              <a:buFontTx/>
              <a:buChar char="–"/>
              <a:tabLst/>
              <a:defRPr/>
            </a:pPr>
            <a:r>
              <a:rPr kumimoji="0" lang="en-US" altLang="zh-CN" sz="2000" b="0" u="none" strike="noStrike" kern="0" cap="none" spc="0" normalizeH="0" baseline="0" noProof="0" smtClean="0">
                <a:ln>
                  <a:noFill/>
                </a:ln>
                <a:solidFill>
                  <a:schemeClr val="tx1"/>
                </a:solidFill>
                <a:effectLst/>
                <a:uLnTx/>
                <a:uFillTx/>
                <a:latin typeface="+mn-lt"/>
                <a:ea typeface="+mn-ea"/>
              </a:rPr>
              <a:t>Author Matching(Author), Topic Matching(Topic)</a:t>
            </a:r>
          </a:p>
        </p:txBody>
      </p:sp>
      <p:sp>
        <p:nvSpPr>
          <p:cNvPr id="2" name="Title 1"/>
          <p:cNvSpPr>
            <a:spLocks noGrp="1"/>
          </p:cNvSpPr>
          <p:nvPr>
            <p:ph type="title"/>
          </p:nvPr>
        </p:nvSpPr>
        <p:spPr/>
        <p:txBody>
          <a:bodyPr/>
          <a:lstStyle/>
          <a:p>
            <a:r>
              <a:rPr lang="en-US" altLang="zh-CN"/>
              <a:t>Data </a:t>
            </a:r>
            <a:r>
              <a:rPr lang="en-US" altLang="zh-CN" smtClean="0"/>
              <a:t>Set and Baselines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585029554"/>
              </p:ext>
            </p:extLst>
          </p:nvPr>
        </p:nvGraphicFramePr>
        <p:xfrm>
          <a:off x="380492" y="1816028"/>
          <a:ext cx="9139237" cy="2225040"/>
        </p:xfrm>
        <a:graphic>
          <a:graphicData uri="http://schemas.openxmlformats.org/drawingml/2006/table">
            <a:tbl>
              <a:tblPr firstRow="1" bandRow="1">
                <a:tableStyleId>{073A0DAA-6AF3-43AB-8588-CEC1D06C72B9}</a:tableStyleId>
              </a:tblPr>
              <a:tblGrid>
                <a:gridCol w="2376264"/>
                <a:gridCol w="1368152"/>
                <a:gridCol w="1908212"/>
                <a:gridCol w="3486609"/>
              </a:tblGrid>
              <a:tr h="370840">
                <a:tc>
                  <a:txBody>
                    <a:bodyPr/>
                    <a:lstStyle/>
                    <a:p>
                      <a:r>
                        <a:rPr lang="en-US" dirty="0" smtClean="0"/>
                        <a:t>Domain</a:t>
                      </a:r>
                      <a:endParaRPr lang="en-US" dirty="0"/>
                    </a:p>
                  </a:txBody>
                  <a:tcPr marL="101547" marR="101547"/>
                </a:tc>
                <a:tc>
                  <a:txBody>
                    <a:bodyPr/>
                    <a:lstStyle/>
                    <a:p>
                      <a:r>
                        <a:rPr lang="en-US" sz="1800" b="1" kern="1200" dirty="0" smtClean="0">
                          <a:solidFill>
                            <a:schemeClr val="lt1"/>
                          </a:solidFill>
                          <a:latin typeface="+mn-lt"/>
                          <a:ea typeface="+mn-ea"/>
                          <a:cs typeface="+mn-cs"/>
                        </a:rPr>
                        <a:t>Authors</a:t>
                      </a:r>
                      <a:endParaRPr lang="en-US" sz="1800" b="1" kern="1200" dirty="0">
                        <a:solidFill>
                          <a:schemeClr val="lt1"/>
                        </a:solidFill>
                        <a:latin typeface="+mn-lt"/>
                        <a:ea typeface="+mn-ea"/>
                        <a:cs typeface="+mn-cs"/>
                      </a:endParaRPr>
                    </a:p>
                  </a:txBody>
                  <a:tcPr marL="101547" marR="101547"/>
                </a:tc>
                <a:tc>
                  <a:txBody>
                    <a:bodyPr/>
                    <a:lstStyle/>
                    <a:p>
                      <a:r>
                        <a:rPr lang="en-US" sz="1800" b="1" kern="1200" dirty="0" smtClean="0">
                          <a:solidFill>
                            <a:schemeClr val="lt1"/>
                          </a:solidFill>
                          <a:latin typeface="+mn-lt"/>
                          <a:ea typeface="+mn-ea"/>
                          <a:cs typeface="+mn-cs"/>
                        </a:rPr>
                        <a:t>Relationships</a:t>
                      </a:r>
                      <a:endParaRPr lang="en-US" sz="1800" b="1" kern="1200" dirty="0">
                        <a:solidFill>
                          <a:schemeClr val="lt1"/>
                        </a:solidFill>
                        <a:latin typeface="+mn-lt"/>
                        <a:ea typeface="+mn-ea"/>
                        <a:cs typeface="+mn-cs"/>
                      </a:endParaRPr>
                    </a:p>
                  </a:txBody>
                  <a:tcPr marL="101547" marR="101547"/>
                </a:tc>
                <a:tc>
                  <a:txBody>
                    <a:bodyPr/>
                    <a:lstStyle/>
                    <a:p>
                      <a:r>
                        <a:rPr lang="en-US" dirty="0" smtClean="0"/>
                        <a:t>Source</a:t>
                      </a:r>
                      <a:endParaRPr lang="en-US" dirty="0"/>
                    </a:p>
                  </a:txBody>
                  <a:tcPr marL="101547" marR="101547"/>
                </a:tc>
              </a:tr>
              <a:tr h="370840">
                <a:tc>
                  <a:txBody>
                    <a:bodyPr/>
                    <a:lstStyle/>
                    <a:p>
                      <a:r>
                        <a:rPr lang="en-US" sz="1800" b="0" i="0" u="none" strike="noStrike" kern="1200" baseline="0" dirty="0" smtClean="0">
                          <a:solidFill>
                            <a:schemeClr val="dk1"/>
                          </a:solidFill>
                          <a:latin typeface="+mn-lt"/>
                          <a:ea typeface="+mn-ea"/>
                          <a:cs typeface="+mn-cs"/>
                        </a:rPr>
                        <a:t>Data Mining</a:t>
                      </a:r>
                      <a:endParaRPr lang="en-US" dirty="0"/>
                    </a:p>
                  </a:txBody>
                  <a:tcPr marL="101547" marR="101547"/>
                </a:tc>
                <a:tc>
                  <a:txBody>
                    <a:bodyPr/>
                    <a:lstStyle/>
                    <a:p>
                      <a:r>
                        <a:rPr lang="en-US" sz="1800" b="0" i="0" u="none" strike="noStrike" kern="1200" baseline="0" dirty="0" smtClean="0">
                          <a:solidFill>
                            <a:schemeClr val="dk1"/>
                          </a:solidFill>
                          <a:latin typeface="+mn-lt"/>
                          <a:ea typeface="+mn-ea"/>
                          <a:cs typeface="+mn-cs"/>
                        </a:rPr>
                        <a:t>6,282</a:t>
                      </a:r>
                      <a:endParaRPr lang="en-US" dirty="0"/>
                    </a:p>
                  </a:txBody>
                  <a:tcPr marL="101547" marR="101547"/>
                </a:tc>
                <a:tc>
                  <a:txBody>
                    <a:bodyPr/>
                    <a:lstStyle/>
                    <a:p>
                      <a:r>
                        <a:rPr lang="en-US" sz="1800" b="0" i="0" u="none" strike="noStrike" kern="1200" baseline="0" dirty="0" smtClean="0">
                          <a:solidFill>
                            <a:schemeClr val="dk1"/>
                          </a:solidFill>
                          <a:latin typeface="+mn-lt"/>
                          <a:ea typeface="+mn-ea"/>
                          <a:cs typeface="+mn-cs"/>
                        </a:rPr>
                        <a:t>22,862</a:t>
                      </a:r>
                      <a:endParaRPr lang="en-US" dirty="0"/>
                    </a:p>
                  </a:txBody>
                  <a:tcPr marL="101547" marR="101547"/>
                </a:tc>
                <a:tc>
                  <a:txBody>
                    <a:bodyPr/>
                    <a:lstStyle/>
                    <a:p>
                      <a:r>
                        <a:rPr lang="en-US" sz="1600" b="0" i="0" u="none" strike="noStrike" kern="1200" baseline="0" dirty="0" smtClean="0">
                          <a:solidFill>
                            <a:schemeClr val="dk1"/>
                          </a:solidFill>
                          <a:latin typeface="+mn-lt"/>
                          <a:ea typeface="+mn-ea"/>
                          <a:cs typeface="+mn-cs"/>
                        </a:rPr>
                        <a:t>KDD, SDM, ICDM, WSDM, PKDD</a:t>
                      </a:r>
                      <a:endParaRPr lang="en-US" sz="1600" dirty="0"/>
                    </a:p>
                  </a:txBody>
                  <a:tcPr marL="101547" marR="101547"/>
                </a:tc>
              </a:tr>
              <a:tr h="370840">
                <a:tc>
                  <a:txBody>
                    <a:bodyPr/>
                    <a:lstStyle/>
                    <a:p>
                      <a:r>
                        <a:rPr lang="en-US" sz="1800" b="0" i="0" u="none" strike="noStrike" kern="1200" baseline="0" dirty="0" smtClean="0">
                          <a:solidFill>
                            <a:schemeClr val="dk1"/>
                          </a:solidFill>
                          <a:latin typeface="+mn-lt"/>
                          <a:ea typeface="+mn-ea"/>
                          <a:cs typeface="+mn-cs"/>
                        </a:rPr>
                        <a:t>Medical Informatics</a:t>
                      </a:r>
                      <a:endParaRPr lang="en-US" dirty="0"/>
                    </a:p>
                  </a:txBody>
                  <a:tcPr marL="101547" marR="101547"/>
                </a:tc>
                <a:tc>
                  <a:txBody>
                    <a:bodyPr/>
                    <a:lstStyle/>
                    <a:p>
                      <a:r>
                        <a:rPr lang="en-US" sz="1800" b="0" i="0" u="none" strike="noStrike" kern="1200" baseline="0" dirty="0" smtClean="0">
                          <a:solidFill>
                            <a:schemeClr val="dk1"/>
                          </a:solidFill>
                          <a:latin typeface="+mn-lt"/>
                          <a:ea typeface="+mn-ea"/>
                          <a:cs typeface="+mn-cs"/>
                        </a:rPr>
                        <a:t>9,150</a:t>
                      </a:r>
                      <a:endParaRPr lang="en-US" dirty="0"/>
                    </a:p>
                  </a:txBody>
                  <a:tcPr marL="101547" marR="101547"/>
                </a:tc>
                <a:tc>
                  <a:txBody>
                    <a:bodyPr/>
                    <a:lstStyle/>
                    <a:p>
                      <a:r>
                        <a:rPr lang="en-US" sz="1800" b="0" i="0" u="none" strike="noStrike" kern="1200" baseline="0" dirty="0" smtClean="0">
                          <a:solidFill>
                            <a:schemeClr val="dk1"/>
                          </a:solidFill>
                          <a:latin typeface="+mn-lt"/>
                          <a:ea typeface="+mn-ea"/>
                          <a:cs typeface="+mn-cs"/>
                        </a:rPr>
                        <a:t>31,851</a:t>
                      </a:r>
                      <a:endParaRPr lang="en-US" dirty="0"/>
                    </a:p>
                  </a:txBody>
                  <a:tcPr marL="101547" marR="101547"/>
                </a:tc>
                <a:tc>
                  <a:txBody>
                    <a:bodyPr/>
                    <a:lstStyle/>
                    <a:p>
                      <a:r>
                        <a:rPr lang="en-US" sz="1600" b="0" i="0" u="none" strike="noStrike" kern="1200" baseline="0" dirty="0" smtClean="0">
                          <a:solidFill>
                            <a:schemeClr val="dk1"/>
                          </a:solidFill>
                          <a:latin typeface="+mn-lt"/>
                          <a:ea typeface="+mn-ea"/>
                          <a:cs typeface="+mn-cs"/>
                        </a:rPr>
                        <a:t>JAMIA, JBI, AIM, TMI, TITB</a:t>
                      </a:r>
                      <a:endParaRPr lang="en-US" sz="1600" dirty="0"/>
                    </a:p>
                  </a:txBody>
                  <a:tcPr marL="101547" marR="101547"/>
                </a:tc>
              </a:tr>
              <a:tr h="370840">
                <a:tc>
                  <a:txBody>
                    <a:bodyPr/>
                    <a:lstStyle/>
                    <a:p>
                      <a:r>
                        <a:rPr lang="en-US" sz="1800" b="0" i="0" u="none" strike="noStrike" kern="1200" baseline="0" dirty="0" smtClean="0">
                          <a:solidFill>
                            <a:schemeClr val="dk1"/>
                          </a:solidFill>
                          <a:latin typeface="+mn-lt"/>
                          <a:ea typeface="+mn-ea"/>
                          <a:cs typeface="+mn-cs"/>
                        </a:rPr>
                        <a:t>Theory</a:t>
                      </a:r>
                      <a:endParaRPr lang="en-US" dirty="0"/>
                    </a:p>
                  </a:txBody>
                  <a:tcPr marL="101547" marR="101547"/>
                </a:tc>
                <a:tc>
                  <a:txBody>
                    <a:bodyPr/>
                    <a:lstStyle/>
                    <a:p>
                      <a:r>
                        <a:rPr lang="en-US" sz="1800" b="0" i="0" u="none" strike="noStrike" kern="1200" baseline="0" dirty="0" smtClean="0">
                          <a:solidFill>
                            <a:schemeClr val="dk1"/>
                          </a:solidFill>
                          <a:latin typeface="+mn-lt"/>
                          <a:ea typeface="+mn-ea"/>
                          <a:cs typeface="+mn-cs"/>
                        </a:rPr>
                        <a:t>5,449</a:t>
                      </a:r>
                      <a:endParaRPr lang="en-US" dirty="0"/>
                    </a:p>
                  </a:txBody>
                  <a:tcPr marL="101547" marR="101547"/>
                </a:tc>
                <a:tc>
                  <a:txBody>
                    <a:bodyPr/>
                    <a:lstStyle/>
                    <a:p>
                      <a:r>
                        <a:rPr lang="en-US" sz="1800" b="0" i="0" u="none" strike="noStrike" kern="1200" baseline="0" dirty="0" smtClean="0">
                          <a:solidFill>
                            <a:schemeClr val="dk1"/>
                          </a:solidFill>
                          <a:latin typeface="+mn-lt"/>
                          <a:ea typeface="+mn-ea"/>
                          <a:cs typeface="+mn-cs"/>
                        </a:rPr>
                        <a:t>27,712</a:t>
                      </a:r>
                      <a:endParaRPr lang="en-US" dirty="0"/>
                    </a:p>
                  </a:txBody>
                  <a:tcPr marL="101547" marR="101547"/>
                </a:tc>
                <a:tc>
                  <a:txBody>
                    <a:bodyPr/>
                    <a:lstStyle/>
                    <a:p>
                      <a:r>
                        <a:rPr lang="en-US" sz="1600" b="0" i="0" u="none" strike="noStrike" kern="1200" baseline="0" dirty="0" smtClean="0">
                          <a:solidFill>
                            <a:schemeClr val="dk1"/>
                          </a:solidFill>
                          <a:latin typeface="+mn-lt"/>
                          <a:ea typeface="+mn-ea"/>
                          <a:cs typeface="+mn-cs"/>
                        </a:rPr>
                        <a:t>STOC, FOCS, SODA</a:t>
                      </a:r>
                      <a:endParaRPr lang="en-US" sz="1600" dirty="0"/>
                    </a:p>
                  </a:txBody>
                  <a:tcPr marL="101547" marR="101547"/>
                </a:tc>
              </a:tr>
              <a:tr h="370840">
                <a:tc>
                  <a:txBody>
                    <a:bodyPr/>
                    <a:lstStyle/>
                    <a:p>
                      <a:r>
                        <a:rPr lang="en-US" sz="1800" b="0" i="0" u="none" strike="noStrike" kern="1200" baseline="0" dirty="0" smtClean="0">
                          <a:solidFill>
                            <a:schemeClr val="dk1"/>
                          </a:solidFill>
                          <a:latin typeface="+mn-lt"/>
                          <a:ea typeface="+mn-ea"/>
                          <a:cs typeface="+mn-cs"/>
                        </a:rPr>
                        <a:t>Visualization</a:t>
                      </a:r>
                      <a:endParaRPr lang="en-US" dirty="0"/>
                    </a:p>
                  </a:txBody>
                  <a:tcPr marL="101547" marR="101547"/>
                </a:tc>
                <a:tc>
                  <a:txBody>
                    <a:bodyPr/>
                    <a:lstStyle/>
                    <a:p>
                      <a:r>
                        <a:rPr lang="en-US" sz="1800" b="0" i="0" u="none" strike="noStrike" kern="1200" baseline="0" dirty="0" smtClean="0">
                          <a:solidFill>
                            <a:schemeClr val="dk1"/>
                          </a:solidFill>
                          <a:latin typeface="+mn-lt"/>
                          <a:ea typeface="+mn-ea"/>
                          <a:cs typeface="+mn-cs"/>
                        </a:rPr>
                        <a:t>5,268</a:t>
                      </a:r>
                      <a:endParaRPr lang="en-US" dirty="0"/>
                    </a:p>
                  </a:txBody>
                  <a:tcPr marL="101547" marR="101547"/>
                </a:tc>
                <a:tc>
                  <a:txBody>
                    <a:bodyPr/>
                    <a:lstStyle/>
                    <a:p>
                      <a:r>
                        <a:rPr lang="en-US" sz="1800" b="0" i="0" u="none" strike="noStrike" kern="1200" baseline="0" dirty="0" smtClean="0">
                          <a:solidFill>
                            <a:schemeClr val="dk1"/>
                          </a:solidFill>
                          <a:latin typeface="+mn-lt"/>
                          <a:ea typeface="+mn-ea"/>
                          <a:cs typeface="+mn-cs"/>
                        </a:rPr>
                        <a:t>19,261</a:t>
                      </a:r>
                      <a:endParaRPr lang="en-US" dirty="0"/>
                    </a:p>
                  </a:txBody>
                  <a:tcPr marL="101547" marR="101547"/>
                </a:tc>
                <a:tc>
                  <a:txBody>
                    <a:bodyPr/>
                    <a:lstStyle/>
                    <a:p>
                      <a:r>
                        <a:rPr lang="en-US" sz="1600" b="0" i="0" u="none" strike="noStrike" kern="1200" baseline="0" dirty="0" smtClean="0">
                          <a:solidFill>
                            <a:schemeClr val="dk1"/>
                          </a:solidFill>
                          <a:latin typeface="+mn-lt"/>
                          <a:ea typeface="+mn-ea"/>
                          <a:cs typeface="+mn-cs"/>
                        </a:rPr>
                        <a:t>CVPR, ICCV, VAST, TVCG, IV</a:t>
                      </a:r>
                      <a:endParaRPr lang="en-US" sz="1600" dirty="0"/>
                    </a:p>
                  </a:txBody>
                  <a:tcPr marL="101547" marR="101547"/>
                </a:tc>
              </a:tr>
              <a:tr h="370840">
                <a:tc>
                  <a:txBody>
                    <a:bodyPr/>
                    <a:lstStyle/>
                    <a:p>
                      <a:r>
                        <a:rPr lang="en-US" sz="1800" b="0" i="0" u="none" strike="noStrike" kern="1200" baseline="0" dirty="0" smtClean="0">
                          <a:solidFill>
                            <a:schemeClr val="dk1"/>
                          </a:solidFill>
                          <a:latin typeface="+mn-lt"/>
                          <a:ea typeface="+mn-ea"/>
                          <a:cs typeface="+mn-cs"/>
                        </a:rPr>
                        <a:t>Database</a:t>
                      </a:r>
                      <a:endParaRPr lang="en-US" dirty="0"/>
                    </a:p>
                  </a:txBody>
                  <a:tcPr marL="101547" marR="101547"/>
                </a:tc>
                <a:tc>
                  <a:txBody>
                    <a:bodyPr/>
                    <a:lstStyle/>
                    <a:p>
                      <a:r>
                        <a:rPr lang="en-US" sz="1800" b="0" i="0" u="none" strike="noStrike" kern="1200" baseline="0" dirty="0" smtClean="0">
                          <a:solidFill>
                            <a:schemeClr val="dk1"/>
                          </a:solidFill>
                          <a:latin typeface="+mn-lt"/>
                          <a:ea typeface="+mn-ea"/>
                          <a:cs typeface="+mn-cs"/>
                        </a:rPr>
                        <a:t>7,590</a:t>
                      </a:r>
                      <a:endParaRPr lang="en-US" dirty="0"/>
                    </a:p>
                  </a:txBody>
                  <a:tcPr marL="101547" marR="101547"/>
                </a:tc>
                <a:tc>
                  <a:txBody>
                    <a:bodyPr/>
                    <a:lstStyle/>
                    <a:p>
                      <a:r>
                        <a:rPr lang="en-US" sz="1800" b="0" i="0" u="none" strike="noStrike" kern="1200" baseline="0" dirty="0" smtClean="0">
                          <a:solidFill>
                            <a:schemeClr val="dk1"/>
                          </a:solidFill>
                          <a:latin typeface="+mn-lt"/>
                          <a:ea typeface="+mn-ea"/>
                          <a:cs typeface="+mn-cs"/>
                        </a:rPr>
                        <a:t>37,592</a:t>
                      </a:r>
                      <a:endParaRPr lang="en-US" dirty="0"/>
                    </a:p>
                  </a:txBody>
                  <a:tcPr marL="101547" marR="101547"/>
                </a:tc>
                <a:tc>
                  <a:txBody>
                    <a:bodyPr/>
                    <a:lstStyle/>
                    <a:p>
                      <a:r>
                        <a:rPr lang="en-US" sz="1600" b="0" i="0" u="none" strike="noStrike" kern="1200" baseline="0" dirty="0" smtClean="0">
                          <a:solidFill>
                            <a:schemeClr val="dk1"/>
                          </a:solidFill>
                          <a:latin typeface="+mn-lt"/>
                          <a:ea typeface="+mn-ea"/>
                          <a:cs typeface="+mn-cs"/>
                        </a:rPr>
                        <a:t>SIGMOD, VLDB, ICDE</a:t>
                      </a:r>
                      <a:endParaRPr lang="en-US" sz="1600" dirty="0"/>
                    </a:p>
                  </a:txBody>
                  <a:tcPr marL="101547" marR="101547"/>
                </a:tc>
              </a:tr>
            </a:tbl>
          </a:graphicData>
        </a:graphic>
      </p:graphicFrame>
    </p:spTree>
    <p:extLst>
      <p:ext uri="{BB962C8B-B14F-4D97-AF65-F5344CB8AC3E}">
        <p14:creationId xmlns:p14="http://schemas.microsoft.com/office/powerpoint/2010/main" val="362087553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Performance </a:t>
            </a:r>
            <a:r>
              <a:rPr lang="en-US" altLang="zh-CN" dirty="0" smtClean="0"/>
              <a:t>Analysis</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158026919"/>
              </p:ext>
            </p:extLst>
          </p:nvPr>
        </p:nvGraphicFramePr>
        <p:xfrm>
          <a:off x="495300" y="1793240"/>
          <a:ext cx="8915400" cy="3296920"/>
        </p:xfrm>
        <a:graphic>
          <a:graphicData uri="http://schemas.openxmlformats.org/drawingml/2006/table">
            <a:tbl>
              <a:tblPr firstRow="1" bandRow="1">
                <a:tableStyleId>{073A0DAA-6AF3-43AB-8588-CEC1D06C72B9}</a:tableStyleId>
              </a:tblPr>
              <a:tblGrid>
                <a:gridCol w="1320800"/>
                <a:gridCol w="990600"/>
                <a:gridCol w="1073150"/>
                <a:gridCol w="1155700"/>
                <a:gridCol w="1073150"/>
                <a:gridCol w="1155700"/>
                <a:gridCol w="1073150"/>
                <a:gridCol w="1073150"/>
              </a:tblGrid>
              <a:tr h="370840">
                <a:tc>
                  <a:txBody>
                    <a:bodyPr/>
                    <a:lstStyle/>
                    <a:p>
                      <a:pPr algn="ctr"/>
                      <a:r>
                        <a:rPr lang="en-US" sz="2000" dirty="0" smtClean="0"/>
                        <a:t>Cross Domain</a:t>
                      </a:r>
                      <a:endParaRPr lang="en-US" sz="2000" dirty="0"/>
                    </a:p>
                  </a:txBody>
                  <a:tcPr marL="99060" marR="99060"/>
                </a:tc>
                <a:tc>
                  <a:txBody>
                    <a:bodyPr/>
                    <a:lstStyle/>
                    <a:p>
                      <a:pPr algn="ctr"/>
                      <a:r>
                        <a:rPr lang="en-US" sz="2000" b="0" i="0" u="none" strike="noStrike" kern="1200" baseline="0" dirty="0" smtClean="0">
                          <a:solidFill>
                            <a:schemeClr val="lt1"/>
                          </a:solidFill>
                          <a:latin typeface="+mn-lt"/>
                          <a:ea typeface="+mn-ea"/>
                          <a:cs typeface="+mn-cs"/>
                        </a:rPr>
                        <a:t>ALG</a:t>
                      </a:r>
                      <a:endParaRPr lang="en-US" sz="2000" dirty="0"/>
                    </a:p>
                  </a:txBody>
                  <a:tcPr marL="99060" marR="99060"/>
                </a:tc>
                <a:tc>
                  <a:txBody>
                    <a:bodyPr/>
                    <a:lstStyle/>
                    <a:p>
                      <a:pPr algn="ctr"/>
                      <a:r>
                        <a:rPr lang="en-US" sz="2000" b="0" i="0" u="none" strike="noStrike" kern="1200" baseline="0" dirty="0" smtClean="0">
                          <a:solidFill>
                            <a:schemeClr val="lt1"/>
                          </a:solidFill>
                          <a:latin typeface="+mn-lt"/>
                          <a:ea typeface="+mn-ea"/>
                          <a:cs typeface="+mn-cs"/>
                        </a:rPr>
                        <a:t>P@10</a:t>
                      </a:r>
                      <a:endParaRPr lang="en-US" sz="2000" dirty="0"/>
                    </a:p>
                  </a:txBody>
                  <a:tcPr marL="99060" marR="99060"/>
                </a:tc>
                <a:tc>
                  <a:txBody>
                    <a:bodyPr/>
                    <a:lstStyle/>
                    <a:p>
                      <a:pPr algn="ctr"/>
                      <a:r>
                        <a:rPr lang="en-US" sz="2000" b="0" i="0" u="none" strike="noStrike" kern="1200" baseline="0" dirty="0" smtClean="0">
                          <a:solidFill>
                            <a:schemeClr val="lt1"/>
                          </a:solidFill>
                          <a:latin typeface="+mn-lt"/>
                          <a:ea typeface="+mn-ea"/>
                          <a:cs typeface="+mn-cs"/>
                        </a:rPr>
                        <a:t>P@20</a:t>
                      </a:r>
                      <a:endParaRPr lang="en-US" sz="2000" dirty="0"/>
                    </a:p>
                  </a:txBody>
                  <a:tcPr marL="99060" marR="99060"/>
                </a:tc>
                <a:tc>
                  <a:txBody>
                    <a:bodyPr/>
                    <a:lstStyle/>
                    <a:p>
                      <a:pPr algn="ctr"/>
                      <a:r>
                        <a:rPr lang="en-US" sz="2000" b="0" i="0" u="none" strike="noStrike" kern="1200" baseline="0" dirty="0" smtClean="0">
                          <a:solidFill>
                            <a:schemeClr val="lt1"/>
                          </a:solidFill>
                          <a:latin typeface="+mn-lt"/>
                          <a:ea typeface="+mn-ea"/>
                          <a:cs typeface="+mn-cs"/>
                        </a:rPr>
                        <a:t>MAP </a:t>
                      </a:r>
                      <a:endParaRPr lang="en-US" sz="2000" dirty="0"/>
                    </a:p>
                  </a:txBody>
                  <a:tcPr marL="99060" marR="99060"/>
                </a:tc>
                <a:tc>
                  <a:txBody>
                    <a:bodyPr/>
                    <a:lstStyle/>
                    <a:p>
                      <a:pPr algn="ctr"/>
                      <a:r>
                        <a:rPr lang="en-US" sz="2000" b="0" i="0" u="none" strike="noStrike" kern="1200" baseline="0" dirty="0" smtClean="0">
                          <a:solidFill>
                            <a:schemeClr val="lt1"/>
                          </a:solidFill>
                          <a:latin typeface="+mn-lt"/>
                          <a:ea typeface="+mn-ea"/>
                          <a:cs typeface="+mn-cs"/>
                        </a:rPr>
                        <a:t>R@100</a:t>
                      </a:r>
                      <a:endParaRPr lang="en-US" sz="2000" dirty="0"/>
                    </a:p>
                  </a:txBody>
                  <a:tcPr marL="99060" marR="99060"/>
                </a:tc>
                <a:tc>
                  <a:txBody>
                    <a:bodyPr/>
                    <a:lstStyle/>
                    <a:p>
                      <a:pPr algn="ctr"/>
                      <a:r>
                        <a:rPr lang="en-US" sz="2000" b="0" i="0" u="none" strike="noStrike" kern="1200" baseline="0" dirty="0" smtClean="0">
                          <a:solidFill>
                            <a:schemeClr val="lt1"/>
                          </a:solidFill>
                          <a:latin typeface="+mn-lt"/>
                          <a:ea typeface="+mn-ea"/>
                          <a:cs typeface="+mn-cs"/>
                        </a:rPr>
                        <a:t>ARHR</a:t>
                      </a:r>
                    </a:p>
                    <a:p>
                      <a:pPr algn="ctr"/>
                      <a:r>
                        <a:rPr lang="en-US" sz="2000" b="0" i="0" u="none" strike="noStrike" kern="1200" baseline="0" dirty="0" smtClean="0">
                          <a:solidFill>
                            <a:schemeClr val="lt1"/>
                          </a:solidFill>
                          <a:latin typeface="+mn-lt"/>
                          <a:ea typeface="+mn-ea"/>
                          <a:cs typeface="+mn-cs"/>
                        </a:rPr>
                        <a:t>-10</a:t>
                      </a:r>
                    </a:p>
                  </a:txBody>
                  <a:tcPr marL="99060" marR="99060"/>
                </a:tc>
                <a:tc>
                  <a:txBody>
                    <a:bodyPr/>
                    <a:lstStyle/>
                    <a:p>
                      <a:pPr algn="ctr"/>
                      <a:r>
                        <a:rPr lang="en-US" sz="2000" b="0" i="0" u="none" strike="noStrike" kern="1200" baseline="0" dirty="0" smtClean="0">
                          <a:solidFill>
                            <a:schemeClr val="lt1"/>
                          </a:solidFill>
                          <a:latin typeface="+mn-lt"/>
                          <a:ea typeface="+mn-ea"/>
                          <a:cs typeface="+mn-cs"/>
                        </a:rPr>
                        <a:t>ARHR</a:t>
                      </a:r>
                    </a:p>
                    <a:p>
                      <a:pPr algn="ctr"/>
                      <a:r>
                        <a:rPr lang="en-US" sz="2000" b="0" i="0" u="none" strike="noStrike" kern="1200" baseline="0" dirty="0" smtClean="0">
                          <a:solidFill>
                            <a:schemeClr val="lt1"/>
                          </a:solidFill>
                          <a:latin typeface="+mn-lt"/>
                          <a:ea typeface="+mn-ea"/>
                          <a:cs typeface="+mn-cs"/>
                        </a:rPr>
                        <a:t>-20</a:t>
                      </a:r>
                      <a:endParaRPr lang="en-US" sz="2000" dirty="0" smtClean="0"/>
                    </a:p>
                  </a:txBody>
                  <a:tcPr marL="99060" marR="99060"/>
                </a:tc>
              </a:tr>
              <a:tr h="370840">
                <a:tc rowSpan="7">
                  <a:txBody>
                    <a:bodyPr/>
                    <a:lstStyle/>
                    <a:p>
                      <a:pPr algn="ctr"/>
                      <a:r>
                        <a:rPr lang="en-US" sz="1800" dirty="0" smtClean="0"/>
                        <a:t>Data Mining(S) to Theory(T)</a:t>
                      </a:r>
                      <a:endParaRPr lang="en-US" sz="2000" dirty="0"/>
                    </a:p>
                  </a:txBody>
                  <a:tcPr marL="99060" marR="99060" anchor="ctr"/>
                </a:tc>
                <a:tc>
                  <a:txBody>
                    <a:bodyPr/>
                    <a:lstStyle/>
                    <a:p>
                      <a:pPr algn="ctr"/>
                      <a:r>
                        <a:rPr lang="en-US" sz="1600" b="0" dirty="0" smtClean="0"/>
                        <a:t>Content</a:t>
                      </a:r>
                      <a:endParaRPr lang="en-US" sz="1600" b="0" dirty="0"/>
                    </a:p>
                  </a:txBody>
                  <a:tcPr marL="99060" marR="99060" anchor="ctr"/>
                </a:tc>
                <a:tc>
                  <a:txBody>
                    <a:bodyPr/>
                    <a:lstStyle/>
                    <a:p>
                      <a:pPr algn="ctr"/>
                      <a:r>
                        <a:rPr lang="en-US" sz="1600" dirty="0" smtClean="0"/>
                        <a:t>10.3</a:t>
                      </a:r>
                      <a:endParaRPr lang="en-US" sz="1600" dirty="0"/>
                    </a:p>
                  </a:txBody>
                  <a:tcPr marL="99060" marR="99060"/>
                </a:tc>
                <a:tc>
                  <a:txBody>
                    <a:bodyPr/>
                    <a:lstStyle/>
                    <a:p>
                      <a:pPr algn="ctr"/>
                      <a:r>
                        <a:rPr lang="en-US" sz="1600" dirty="0" smtClean="0"/>
                        <a:t>10.2</a:t>
                      </a:r>
                      <a:endParaRPr lang="en-US" sz="1600" dirty="0"/>
                    </a:p>
                  </a:txBody>
                  <a:tcPr marL="99060" marR="99060"/>
                </a:tc>
                <a:tc>
                  <a:txBody>
                    <a:bodyPr/>
                    <a:lstStyle/>
                    <a:p>
                      <a:pPr algn="ctr"/>
                      <a:r>
                        <a:rPr lang="en-US" sz="1600" dirty="0" smtClean="0"/>
                        <a:t>10.9</a:t>
                      </a:r>
                      <a:endParaRPr lang="en-US" sz="1600" dirty="0"/>
                    </a:p>
                  </a:txBody>
                  <a:tcPr marL="99060" marR="99060"/>
                </a:tc>
                <a:tc>
                  <a:txBody>
                    <a:bodyPr/>
                    <a:lstStyle/>
                    <a:p>
                      <a:pPr algn="ctr"/>
                      <a:r>
                        <a:rPr lang="en-US" sz="1600" dirty="0" smtClean="0"/>
                        <a:t>31.4</a:t>
                      </a:r>
                      <a:endParaRPr lang="en-US" sz="1600" dirty="0"/>
                    </a:p>
                  </a:txBody>
                  <a:tcPr marL="99060" marR="99060"/>
                </a:tc>
                <a:tc>
                  <a:txBody>
                    <a:bodyPr/>
                    <a:lstStyle/>
                    <a:p>
                      <a:pPr algn="ctr"/>
                      <a:r>
                        <a:rPr lang="en-US" sz="1600" dirty="0" smtClean="0"/>
                        <a:t>4.9</a:t>
                      </a:r>
                      <a:endParaRPr lang="en-US" sz="1600" dirty="0"/>
                    </a:p>
                  </a:txBody>
                  <a:tcPr marL="99060" marR="99060"/>
                </a:tc>
                <a:tc>
                  <a:txBody>
                    <a:bodyPr/>
                    <a:lstStyle/>
                    <a:p>
                      <a:pPr algn="ctr"/>
                      <a:r>
                        <a:rPr lang="en-US" sz="1600" dirty="0" smtClean="0"/>
                        <a:t>2.1</a:t>
                      </a:r>
                      <a:endParaRPr lang="en-US" sz="1600" dirty="0"/>
                    </a:p>
                  </a:txBody>
                  <a:tcPr marL="99060" marR="99060"/>
                </a:tc>
              </a:tr>
              <a:tr h="370840">
                <a:tc vMerge="1">
                  <a:txBody>
                    <a:bodyPr/>
                    <a:lstStyle/>
                    <a:p>
                      <a:endParaRPr lang="en-US" dirty="0"/>
                    </a:p>
                  </a:txBody>
                  <a:tcPr/>
                </a:tc>
                <a:tc>
                  <a:txBody>
                    <a:bodyPr/>
                    <a:lstStyle/>
                    <a:p>
                      <a:pPr algn="ctr"/>
                      <a:r>
                        <a:rPr lang="en-US" sz="1600" b="0" dirty="0" smtClean="0"/>
                        <a:t>CF</a:t>
                      </a:r>
                      <a:endParaRPr lang="en-US" sz="1600" b="0" dirty="0"/>
                    </a:p>
                  </a:txBody>
                  <a:tcPr marL="99060" marR="99060" anchor="ctr"/>
                </a:tc>
                <a:tc>
                  <a:txBody>
                    <a:bodyPr/>
                    <a:lstStyle/>
                    <a:p>
                      <a:pPr algn="ctr"/>
                      <a:r>
                        <a:rPr lang="en-US" sz="1600" dirty="0" smtClean="0"/>
                        <a:t>15.6</a:t>
                      </a:r>
                      <a:endParaRPr lang="en-US" sz="1600" dirty="0"/>
                    </a:p>
                  </a:txBody>
                  <a:tcPr marL="99060" marR="99060"/>
                </a:tc>
                <a:tc>
                  <a:txBody>
                    <a:bodyPr/>
                    <a:lstStyle/>
                    <a:p>
                      <a:pPr algn="ctr"/>
                      <a:r>
                        <a:rPr lang="en-US" sz="1600" dirty="0" smtClean="0"/>
                        <a:t>13.3</a:t>
                      </a:r>
                      <a:endParaRPr lang="en-US" sz="1600" dirty="0"/>
                    </a:p>
                  </a:txBody>
                  <a:tcPr marL="99060" marR="99060"/>
                </a:tc>
                <a:tc>
                  <a:txBody>
                    <a:bodyPr/>
                    <a:lstStyle/>
                    <a:p>
                      <a:pPr algn="ctr"/>
                      <a:r>
                        <a:rPr lang="en-US" sz="1600" dirty="0" smtClean="0"/>
                        <a:t>23.1</a:t>
                      </a:r>
                      <a:endParaRPr lang="en-US" sz="1600" dirty="0"/>
                    </a:p>
                  </a:txBody>
                  <a:tcPr marL="99060" marR="99060"/>
                </a:tc>
                <a:tc>
                  <a:txBody>
                    <a:bodyPr/>
                    <a:lstStyle/>
                    <a:p>
                      <a:pPr algn="ctr"/>
                      <a:r>
                        <a:rPr lang="en-US" sz="1600" dirty="0" smtClean="0"/>
                        <a:t>26.2</a:t>
                      </a:r>
                      <a:endParaRPr lang="en-US" sz="1600" dirty="0"/>
                    </a:p>
                  </a:txBody>
                  <a:tcPr marL="99060" marR="99060"/>
                </a:tc>
                <a:tc>
                  <a:txBody>
                    <a:bodyPr/>
                    <a:lstStyle/>
                    <a:p>
                      <a:pPr algn="ctr"/>
                      <a:r>
                        <a:rPr lang="en-US" sz="1600" dirty="0" smtClean="0"/>
                        <a:t>4.9</a:t>
                      </a:r>
                      <a:endParaRPr lang="en-US" sz="1600" dirty="0"/>
                    </a:p>
                  </a:txBody>
                  <a:tcPr marL="99060" marR="99060"/>
                </a:tc>
                <a:tc>
                  <a:txBody>
                    <a:bodyPr/>
                    <a:lstStyle/>
                    <a:p>
                      <a:pPr algn="ctr"/>
                      <a:r>
                        <a:rPr lang="en-US" sz="1600" dirty="0" smtClean="0"/>
                        <a:t>2.8</a:t>
                      </a:r>
                      <a:endParaRPr lang="en-US" sz="1600" dirty="0"/>
                    </a:p>
                  </a:txBody>
                  <a:tcPr marL="99060" marR="99060"/>
                </a:tc>
              </a:tr>
              <a:tr h="370840">
                <a:tc vMerge="1">
                  <a:txBody>
                    <a:bodyPr/>
                    <a:lstStyle/>
                    <a:p>
                      <a:endParaRPr lang="en-US" dirty="0"/>
                    </a:p>
                  </a:txBody>
                  <a:tcPr/>
                </a:tc>
                <a:tc>
                  <a:txBody>
                    <a:bodyPr/>
                    <a:lstStyle/>
                    <a:p>
                      <a:pPr algn="ctr"/>
                      <a:r>
                        <a:rPr lang="en-US" sz="1600" b="0" dirty="0" smtClean="0"/>
                        <a:t>Hybrid</a:t>
                      </a:r>
                      <a:endParaRPr lang="en-US" sz="1600" b="0" dirty="0"/>
                    </a:p>
                  </a:txBody>
                  <a:tcPr marL="99060" marR="99060" anchor="ctr"/>
                </a:tc>
                <a:tc>
                  <a:txBody>
                    <a:bodyPr/>
                    <a:lstStyle/>
                    <a:p>
                      <a:pPr algn="ctr"/>
                      <a:r>
                        <a:rPr lang="en-US" sz="1600" dirty="0" smtClean="0"/>
                        <a:t>17.4</a:t>
                      </a:r>
                      <a:endParaRPr lang="en-US" sz="1600" dirty="0"/>
                    </a:p>
                  </a:txBody>
                  <a:tcPr marL="99060" marR="99060"/>
                </a:tc>
                <a:tc>
                  <a:txBody>
                    <a:bodyPr/>
                    <a:lstStyle/>
                    <a:p>
                      <a:pPr algn="ctr"/>
                      <a:r>
                        <a:rPr lang="en-US" sz="1600" dirty="0" smtClean="0"/>
                        <a:t>19.1</a:t>
                      </a:r>
                      <a:endParaRPr lang="en-US" sz="1600" dirty="0"/>
                    </a:p>
                  </a:txBody>
                  <a:tcPr marL="99060" marR="99060"/>
                </a:tc>
                <a:tc>
                  <a:txBody>
                    <a:bodyPr/>
                    <a:lstStyle/>
                    <a:p>
                      <a:pPr algn="ctr"/>
                      <a:r>
                        <a:rPr lang="en-US" sz="1600" dirty="0" smtClean="0"/>
                        <a:t>20.0</a:t>
                      </a:r>
                      <a:endParaRPr lang="en-US" sz="1600" dirty="0"/>
                    </a:p>
                  </a:txBody>
                  <a:tcPr marL="99060" marR="99060"/>
                </a:tc>
                <a:tc>
                  <a:txBody>
                    <a:bodyPr/>
                    <a:lstStyle/>
                    <a:p>
                      <a:pPr algn="ctr"/>
                      <a:r>
                        <a:rPr lang="en-US" sz="1600" dirty="0" smtClean="0"/>
                        <a:t>29.5</a:t>
                      </a:r>
                      <a:endParaRPr lang="en-US" sz="1600" dirty="0"/>
                    </a:p>
                  </a:txBody>
                  <a:tcPr marL="99060" marR="99060"/>
                </a:tc>
                <a:tc>
                  <a:txBody>
                    <a:bodyPr/>
                    <a:lstStyle/>
                    <a:p>
                      <a:pPr algn="ctr"/>
                      <a:r>
                        <a:rPr lang="en-US" sz="1600" dirty="0" smtClean="0"/>
                        <a:t>5.0</a:t>
                      </a:r>
                      <a:endParaRPr lang="en-US" sz="1600" dirty="0"/>
                    </a:p>
                  </a:txBody>
                  <a:tcPr marL="99060" marR="99060"/>
                </a:tc>
                <a:tc>
                  <a:txBody>
                    <a:bodyPr/>
                    <a:lstStyle/>
                    <a:p>
                      <a:pPr algn="ctr"/>
                      <a:r>
                        <a:rPr lang="en-US" sz="1600" dirty="0" smtClean="0"/>
                        <a:t>2.4</a:t>
                      </a:r>
                      <a:endParaRPr lang="en-US" sz="1600" dirty="0"/>
                    </a:p>
                  </a:txBody>
                  <a:tcPr marL="99060" marR="99060"/>
                </a:tc>
              </a:tr>
              <a:tr h="370840">
                <a:tc vMerge="1">
                  <a:txBody>
                    <a:bodyPr/>
                    <a:lstStyle/>
                    <a:p>
                      <a:endParaRPr lang="en-US" dirty="0"/>
                    </a:p>
                  </a:txBody>
                  <a:tcPr/>
                </a:tc>
                <a:tc>
                  <a:txBody>
                    <a:bodyPr/>
                    <a:lstStyle/>
                    <a:p>
                      <a:pPr algn="ctr"/>
                      <a:r>
                        <a:rPr lang="en-US" sz="1600" b="0" dirty="0" smtClean="0"/>
                        <a:t>Author</a:t>
                      </a:r>
                      <a:endParaRPr lang="en-US" sz="1600" b="0" dirty="0"/>
                    </a:p>
                  </a:txBody>
                  <a:tcPr marL="99060" marR="99060" anchor="ctr"/>
                </a:tc>
                <a:tc>
                  <a:txBody>
                    <a:bodyPr/>
                    <a:lstStyle/>
                    <a:p>
                      <a:pPr algn="ctr"/>
                      <a:r>
                        <a:rPr lang="en-US" sz="1600" dirty="0" smtClean="0"/>
                        <a:t>27.2</a:t>
                      </a:r>
                      <a:endParaRPr lang="en-US" sz="1600" dirty="0"/>
                    </a:p>
                  </a:txBody>
                  <a:tcPr marL="99060" marR="99060"/>
                </a:tc>
                <a:tc>
                  <a:txBody>
                    <a:bodyPr/>
                    <a:lstStyle/>
                    <a:p>
                      <a:pPr algn="ctr"/>
                      <a:r>
                        <a:rPr lang="en-US" sz="1600" dirty="0" smtClean="0"/>
                        <a:t>22.3</a:t>
                      </a:r>
                      <a:endParaRPr lang="en-US" sz="1600" dirty="0"/>
                    </a:p>
                  </a:txBody>
                  <a:tcPr marL="99060" marR="99060"/>
                </a:tc>
                <a:tc>
                  <a:txBody>
                    <a:bodyPr/>
                    <a:lstStyle/>
                    <a:p>
                      <a:pPr algn="ctr"/>
                      <a:r>
                        <a:rPr lang="en-US" sz="1600" dirty="0" smtClean="0"/>
                        <a:t>25.7</a:t>
                      </a:r>
                      <a:endParaRPr lang="en-US" sz="1600" dirty="0"/>
                    </a:p>
                  </a:txBody>
                  <a:tcPr marL="99060" marR="99060"/>
                </a:tc>
                <a:tc>
                  <a:txBody>
                    <a:bodyPr/>
                    <a:lstStyle/>
                    <a:p>
                      <a:pPr algn="ctr"/>
                      <a:r>
                        <a:rPr lang="en-US" sz="1600" dirty="0" smtClean="0"/>
                        <a:t>32.4</a:t>
                      </a:r>
                      <a:endParaRPr lang="en-US" sz="1600" dirty="0"/>
                    </a:p>
                  </a:txBody>
                  <a:tcPr marL="99060" marR="99060"/>
                </a:tc>
                <a:tc>
                  <a:txBody>
                    <a:bodyPr/>
                    <a:lstStyle/>
                    <a:p>
                      <a:pPr algn="ctr"/>
                      <a:r>
                        <a:rPr lang="en-US" sz="1600" dirty="0" smtClean="0"/>
                        <a:t>10.1</a:t>
                      </a:r>
                      <a:endParaRPr lang="en-US" sz="1600" dirty="0"/>
                    </a:p>
                  </a:txBody>
                  <a:tcPr marL="99060" marR="99060"/>
                </a:tc>
                <a:tc>
                  <a:txBody>
                    <a:bodyPr/>
                    <a:lstStyle/>
                    <a:p>
                      <a:pPr algn="ctr"/>
                      <a:r>
                        <a:rPr lang="en-US" sz="1600" dirty="0" smtClean="0"/>
                        <a:t>6.4</a:t>
                      </a:r>
                      <a:endParaRPr lang="en-US" sz="1600" dirty="0"/>
                    </a:p>
                  </a:txBody>
                  <a:tcPr marL="99060" marR="99060"/>
                </a:tc>
              </a:tr>
              <a:tr h="370840">
                <a:tc vMerge="1">
                  <a:txBody>
                    <a:bodyPr/>
                    <a:lstStyle/>
                    <a:p>
                      <a:endParaRPr lang="en-US" dirty="0"/>
                    </a:p>
                  </a:txBody>
                  <a:tcPr/>
                </a:tc>
                <a:tc>
                  <a:txBody>
                    <a:bodyPr/>
                    <a:lstStyle/>
                    <a:p>
                      <a:pPr algn="ctr"/>
                      <a:r>
                        <a:rPr lang="en-US" sz="1600" b="0" dirty="0" smtClean="0"/>
                        <a:t>Topic</a:t>
                      </a:r>
                      <a:endParaRPr lang="en-US" sz="1600" b="0" dirty="0"/>
                    </a:p>
                  </a:txBody>
                  <a:tcPr marL="99060" marR="99060" anchor="ctr"/>
                </a:tc>
                <a:tc>
                  <a:txBody>
                    <a:bodyPr/>
                    <a:lstStyle/>
                    <a:p>
                      <a:pPr algn="ctr"/>
                      <a:r>
                        <a:rPr lang="en-US" sz="1600" dirty="0" smtClean="0"/>
                        <a:t>28.0</a:t>
                      </a:r>
                      <a:endParaRPr lang="en-US" sz="1600" dirty="0"/>
                    </a:p>
                  </a:txBody>
                  <a:tcPr marL="99060" marR="99060"/>
                </a:tc>
                <a:tc>
                  <a:txBody>
                    <a:bodyPr/>
                    <a:lstStyle/>
                    <a:p>
                      <a:pPr algn="ctr"/>
                      <a:r>
                        <a:rPr lang="en-US" sz="1600" dirty="0" smtClean="0"/>
                        <a:t>26.0</a:t>
                      </a:r>
                      <a:endParaRPr lang="en-US" sz="1600" dirty="0"/>
                    </a:p>
                  </a:txBody>
                  <a:tcPr marL="99060" marR="99060"/>
                </a:tc>
                <a:tc>
                  <a:txBody>
                    <a:bodyPr/>
                    <a:lstStyle/>
                    <a:p>
                      <a:pPr algn="ctr"/>
                      <a:r>
                        <a:rPr lang="en-US" sz="1600" dirty="0" smtClean="0"/>
                        <a:t>32.4</a:t>
                      </a:r>
                      <a:endParaRPr lang="en-US" sz="1600" dirty="0"/>
                    </a:p>
                  </a:txBody>
                  <a:tcPr marL="99060" marR="99060"/>
                </a:tc>
                <a:tc>
                  <a:txBody>
                    <a:bodyPr/>
                    <a:lstStyle/>
                    <a:p>
                      <a:pPr algn="ctr"/>
                      <a:r>
                        <a:rPr lang="en-US" sz="1600" dirty="0" smtClean="0"/>
                        <a:t>33.5</a:t>
                      </a:r>
                      <a:endParaRPr lang="en-US" sz="1600" dirty="0"/>
                    </a:p>
                  </a:txBody>
                  <a:tcPr marL="99060" marR="99060"/>
                </a:tc>
                <a:tc>
                  <a:txBody>
                    <a:bodyPr/>
                    <a:lstStyle/>
                    <a:p>
                      <a:pPr algn="ctr"/>
                      <a:r>
                        <a:rPr lang="en-US" sz="1600" dirty="0" smtClean="0"/>
                        <a:t>13.4</a:t>
                      </a:r>
                      <a:endParaRPr lang="en-US" sz="1600" dirty="0"/>
                    </a:p>
                  </a:txBody>
                  <a:tcPr marL="99060" marR="99060"/>
                </a:tc>
                <a:tc>
                  <a:txBody>
                    <a:bodyPr/>
                    <a:lstStyle/>
                    <a:p>
                      <a:pPr algn="ctr"/>
                      <a:r>
                        <a:rPr lang="en-US" sz="1600" dirty="0" smtClean="0"/>
                        <a:t>7.1</a:t>
                      </a:r>
                      <a:endParaRPr lang="en-US" sz="1600" dirty="0"/>
                    </a:p>
                  </a:txBody>
                  <a:tcPr marL="99060" marR="99060"/>
                </a:tc>
              </a:tr>
              <a:tr h="370840">
                <a:tc vMerge="1">
                  <a:txBody>
                    <a:bodyPr/>
                    <a:lstStyle/>
                    <a:p>
                      <a:endParaRPr lang="en-US" dirty="0"/>
                    </a:p>
                  </a:txBody>
                  <a:tcPr/>
                </a:tc>
                <a:tc>
                  <a:txBody>
                    <a:bodyPr/>
                    <a:lstStyle/>
                    <a:p>
                      <a:pPr algn="ctr"/>
                      <a:r>
                        <a:rPr lang="en-US" sz="1600" b="0" dirty="0" smtClean="0"/>
                        <a:t>Katz</a:t>
                      </a:r>
                      <a:endParaRPr lang="en-US" sz="1600" b="0" dirty="0"/>
                    </a:p>
                  </a:txBody>
                  <a:tcPr marL="99060" marR="99060" anchor="ctr"/>
                </a:tc>
                <a:tc>
                  <a:txBody>
                    <a:bodyPr/>
                    <a:lstStyle/>
                    <a:p>
                      <a:pPr algn="ctr"/>
                      <a:r>
                        <a:rPr lang="en-US" sz="1600" dirty="0" smtClean="0"/>
                        <a:t>30.4</a:t>
                      </a:r>
                      <a:endParaRPr lang="en-US" sz="1600" dirty="0"/>
                    </a:p>
                  </a:txBody>
                  <a:tcPr marL="99060" marR="99060"/>
                </a:tc>
                <a:tc>
                  <a:txBody>
                    <a:bodyPr/>
                    <a:lstStyle/>
                    <a:p>
                      <a:pPr algn="ctr"/>
                      <a:r>
                        <a:rPr lang="en-US" sz="1600" dirty="0" smtClean="0"/>
                        <a:t>29.8</a:t>
                      </a:r>
                      <a:endParaRPr lang="en-US" sz="1600" dirty="0"/>
                    </a:p>
                  </a:txBody>
                  <a:tcPr marL="99060" marR="99060"/>
                </a:tc>
                <a:tc>
                  <a:txBody>
                    <a:bodyPr/>
                    <a:lstStyle/>
                    <a:p>
                      <a:pPr algn="ctr"/>
                      <a:r>
                        <a:rPr lang="en-US" sz="1600" dirty="0" smtClean="0"/>
                        <a:t>21.6</a:t>
                      </a:r>
                      <a:endParaRPr lang="en-US" sz="1600" dirty="0"/>
                    </a:p>
                  </a:txBody>
                  <a:tcPr marL="99060" marR="99060"/>
                </a:tc>
                <a:tc>
                  <a:txBody>
                    <a:bodyPr/>
                    <a:lstStyle/>
                    <a:p>
                      <a:pPr algn="ctr"/>
                      <a:r>
                        <a:rPr lang="en-US" sz="1600" dirty="0" smtClean="0"/>
                        <a:t>27.4</a:t>
                      </a:r>
                      <a:endParaRPr lang="en-US" sz="1600" dirty="0"/>
                    </a:p>
                  </a:txBody>
                  <a:tcPr marL="99060" marR="99060"/>
                </a:tc>
                <a:tc>
                  <a:txBody>
                    <a:bodyPr/>
                    <a:lstStyle/>
                    <a:p>
                      <a:pPr algn="ctr"/>
                      <a:r>
                        <a:rPr lang="en-US" sz="1600" dirty="0" smtClean="0"/>
                        <a:t>11.2</a:t>
                      </a:r>
                      <a:endParaRPr lang="en-US" sz="1600" dirty="0"/>
                    </a:p>
                  </a:txBody>
                  <a:tcPr marL="99060" marR="99060"/>
                </a:tc>
                <a:tc>
                  <a:txBody>
                    <a:bodyPr/>
                    <a:lstStyle/>
                    <a:p>
                      <a:pPr algn="ctr"/>
                      <a:r>
                        <a:rPr lang="en-US" sz="1600" dirty="0" smtClean="0"/>
                        <a:t>5.9</a:t>
                      </a:r>
                      <a:endParaRPr lang="en-US" sz="1600" dirty="0"/>
                    </a:p>
                  </a:txBody>
                  <a:tcPr marL="99060" marR="99060"/>
                </a:tc>
              </a:tr>
              <a:tr h="370840">
                <a:tc vMerge="1">
                  <a:txBody>
                    <a:bodyPr/>
                    <a:lstStyle/>
                    <a:p>
                      <a:endParaRPr lang="en-US" dirty="0"/>
                    </a:p>
                  </a:txBody>
                  <a:tcPr/>
                </a:tc>
                <a:tc>
                  <a:txBody>
                    <a:bodyPr/>
                    <a:lstStyle/>
                    <a:p>
                      <a:pPr algn="ctr"/>
                      <a:r>
                        <a:rPr lang="en-US" sz="1600" b="0" dirty="0" smtClean="0"/>
                        <a:t>CTL</a:t>
                      </a:r>
                      <a:endParaRPr lang="en-US" sz="1600" b="0" dirty="0"/>
                    </a:p>
                  </a:txBody>
                  <a:tcPr marL="99060" marR="99060" anchor="ctr"/>
                </a:tc>
                <a:tc>
                  <a:txBody>
                    <a:bodyPr/>
                    <a:lstStyle/>
                    <a:p>
                      <a:pPr algn="ctr"/>
                      <a:r>
                        <a:rPr lang="en-US" sz="1600" dirty="0" smtClean="0">
                          <a:solidFill>
                            <a:srgbClr val="FF0000"/>
                          </a:solidFill>
                        </a:rPr>
                        <a:t>37.7</a:t>
                      </a:r>
                      <a:endParaRPr lang="en-US" sz="1600" dirty="0">
                        <a:solidFill>
                          <a:srgbClr val="FF0000"/>
                        </a:solidFill>
                      </a:endParaRPr>
                    </a:p>
                  </a:txBody>
                  <a:tcPr marL="99060" marR="99060"/>
                </a:tc>
                <a:tc>
                  <a:txBody>
                    <a:bodyPr/>
                    <a:lstStyle/>
                    <a:p>
                      <a:pPr algn="ctr"/>
                      <a:r>
                        <a:rPr lang="en-US" sz="1600" dirty="0" smtClean="0">
                          <a:solidFill>
                            <a:srgbClr val="FF0000"/>
                          </a:solidFill>
                        </a:rPr>
                        <a:t>36.4</a:t>
                      </a:r>
                      <a:endParaRPr lang="en-US" sz="1600" dirty="0">
                        <a:solidFill>
                          <a:srgbClr val="FF0000"/>
                        </a:solidFill>
                      </a:endParaRPr>
                    </a:p>
                  </a:txBody>
                  <a:tcPr marL="99060" marR="99060"/>
                </a:tc>
                <a:tc>
                  <a:txBody>
                    <a:bodyPr/>
                    <a:lstStyle/>
                    <a:p>
                      <a:pPr algn="ctr"/>
                      <a:r>
                        <a:rPr lang="en-US" sz="1600" dirty="0" smtClean="0">
                          <a:solidFill>
                            <a:srgbClr val="FF0000"/>
                          </a:solidFill>
                        </a:rPr>
                        <a:t>40.6</a:t>
                      </a:r>
                      <a:endParaRPr lang="en-US" sz="1600" dirty="0">
                        <a:solidFill>
                          <a:srgbClr val="FF0000"/>
                        </a:solidFill>
                      </a:endParaRPr>
                    </a:p>
                  </a:txBody>
                  <a:tcPr marL="99060" marR="99060"/>
                </a:tc>
                <a:tc>
                  <a:txBody>
                    <a:bodyPr/>
                    <a:lstStyle/>
                    <a:p>
                      <a:pPr algn="ctr"/>
                      <a:r>
                        <a:rPr lang="en-US" sz="1600" dirty="0" smtClean="0">
                          <a:solidFill>
                            <a:srgbClr val="FF0000"/>
                          </a:solidFill>
                        </a:rPr>
                        <a:t>35.6</a:t>
                      </a:r>
                      <a:endParaRPr lang="en-US" sz="1600" dirty="0">
                        <a:solidFill>
                          <a:srgbClr val="FF0000"/>
                        </a:solidFill>
                      </a:endParaRPr>
                    </a:p>
                  </a:txBody>
                  <a:tcPr marL="99060" marR="99060"/>
                </a:tc>
                <a:tc>
                  <a:txBody>
                    <a:bodyPr/>
                    <a:lstStyle/>
                    <a:p>
                      <a:pPr algn="ctr"/>
                      <a:r>
                        <a:rPr lang="en-US" sz="1600" dirty="0" smtClean="0">
                          <a:solidFill>
                            <a:srgbClr val="FF0000"/>
                          </a:solidFill>
                        </a:rPr>
                        <a:t>14.3</a:t>
                      </a:r>
                      <a:endParaRPr lang="en-US" sz="1600" dirty="0">
                        <a:solidFill>
                          <a:srgbClr val="FF0000"/>
                        </a:solidFill>
                      </a:endParaRPr>
                    </a:p>
                  </a:txBody>
                  <a:tcPr marL="99060" marR="99060"/>
                </a:tc>
                <a:tc>
                  <a:txBody>
                    <a:bodyPr/>
                    <a:lstStyle/>
                    <a:p>
                      <a:pPr algn="ctr"/>
                      <a:r>
                        <a:rPr lang="en-US" sz="1600" dirty="0" smtClean="0">
                          <a:solidFill>
                            <a:srgbClr val="FF0000"/>
                          </a:solidFill>
                        </a:rPr>
                        <a:t>7.5</a:t>
                      </a:r>
                      <a:endParaRPr lang="en-US" sz="1600" dirty="0">
                        <a:solidFill>
                          <a:srgbClr val="FF0000"/>
                        </a:solidFill>
                      </a:endParaRPr>
                    </a:p>
                  </a:txBody>
                  <a:tcPr marL="99060" marR="99060"/>
                </a:tc>
              </a:tr>
            </a:tbl>
          </a:graphicData>
        </a:graphic>
      </p:graphicFrame>
      <p:sp>
        <p:nvSpPr>
          <p:cNvPr id="7" name="Rectangle 6"/>
          <p:cNvSpPr/>
          <p:nvPr/>
        </p:nvSpPr>
        <p:spPr>
          <a:xfrm>
            <a:off x="825500" y="5257801"/>
            <a:ext cx="8255000" cy="1200329"/>
          </a:xfrm>
          <a:prstGeom prst="rect">
            <a:avLst/>
          </a:prstGeom>
        </p:spPr>
        <p:txBody>
          <a:bodyPr wrap="square">
            <a:spAutoFit/>
          </a:bodyPr>
          <a:lstStyle/>
          <a:p>
            <a:r>
              <a:rPr lang="en-US" sz="1200" b="1" dirty="0">
                <a:solidFill>
                  <a:srgbClr val="003399"/>
                </a:solidFill>
                <a:latin typeface="Verdana" pitchFamily="34" charset="0"/>
                <a:ea typeface="黑体" pitchFamily="2" charset="-122"/>
              </a:rPr>
              <a:t>Content</a:t>
            </a:r>
            <a:r>
              <a:rPr lang="en-US" sz="1000" b="1" i="1" dirty="0" smtClean="0"/>
              <a:t> </a:t>
            </a:r>
            <a:r>
              <a:rPr lang="en-US" sz="1200" b="1" dirty="0">
                <a:solidFill>
                  <a:srgbClr val="003399"/>
                </a:solidFill>
                <a:latin typeface="Verdana" pitchFamily="34" charset="0"/>
                <a:ea typeface="黑体" pitchFamily="2" charset="-122"/>
              </a:rPr>
              <a:t>Similarity</a:t>
            </a:r>
            <a:r>
              <a:rPr lang="en-US" altLang="zh-CN" sz="1200" b="1" dirty="0">
                <a:solidFill>
                  <a:srgbClr val="003399"/>
                </a:solidFill>
                <a:latin typeface="Verdana" pitchFamily="34" charset="0"/>
                <a:ea typeface="黑体" pitchFamily="2" charset="-122"/>
              </a:rPr>
              <a:t>(Content</a:t>
            </a:r>
            <a:r>
              <a:rPr lang="en-US" altLang="zh-CN" sz="1200" b="1" dirty="0" smtClean="0">
                <a:solidFill>
                  <a:srgbClr val="003399"/>
                </a:solidFill>
                <a:latin typeface="Verdana" pitchFamily="34" charset="0"/>
                <a:ea typeface="黑体" pitchFamily="2" charset="-122"/>
              </a:rPr>
              <a:t>)</a:t>
            </a:r>
            <a:r>
              <a:rPr lang="en-US" altLang="zh-CN" sz="1200" dirty="0" smtClean="0">
                <a:solidFill>
                  <a:srgbClr val="003399"/>
                </a:solidFill>
                <a:latin typeface="Verdana" pitchFamily="34" charset="0"/>
                <a:ea typeface="黑体" pitchFamily="2" charset="-122"/>
              </a:rPr>
              <a:t>: based </a:t>
            </a:r>
            <a:r>
              <a:rPr lang="en-US" altLang="zh-CN" sz="1200" dirty="0">
                <a:solidFill>
                  <a:srgbClr val="003399"/>
                </a:solidFill>
                <a:latin typeface="Verdana" pitchFamily="34" charset="0"/>
                <a:ea typeface="黑体" pitchFamily="2" charset="-122"/>
              </a:rPr>
              <a:t>on similarity between</a:t>
            </a:r>
            <a:r>
              <a:rPr lang="zh-CN" altLang="en-US" sz="1200" dirty="0">
                <a:solidFill>
                  <a:srgbClr val="003399"/>
                </a:solidFill>
                <a:latin typeface="Verdana" pitchFamily="34" charset="0"/>
                <a:ea typeface="黑体" pitchFamily="2" charset="-122"/>
              </a:rPr>
              <a:t> </a:t>
            </a:r>
            <a:r>
              <a:rPr lang="en-US" altLang="zh-CN" sz="1200" dirty="0">
                <a:solidFill>
                  <a:srgbClr val="003399"/>
                </a:solidFill>
                <a:latin typeface="Verdana" pitchFamily="34" charset="0"/>
                <a:ea typeface="黑体" pitchFamily="2" charset="-122"/>
              </a:rPr>
              <a:t>authors</a:t>
            </a:r>
            <a:r>
              <a:rPr lang="en-US" altLang="zh-CN" sz="1200" dirty="0" smtClean="0">
                <a:solidFill>
                  <a:srgbClr val="003399"/>
                </a:solidFill>
                <a:latin typeface="Verdana" pitchFamily="34" charset="0"/>
                <a:ea typeface="黑体" pitchFamily="2" charset="-122"/>
              </a:rPr>
              <a:t>’ </a:t>
            </a:r>
            <a:r>
              <a:rPr lang="en-US" altLang="zh-CN" sz="1200" dirty="0">
                <a:solidFill>
                  <a:srgbClr val="003399"/>
                </a:solidFill>
                <a:latin typeface="Verdana" pitchFamily="34" charset="0"/>
                <a:ea typeface="黑体" pitchFamily="2" charset="-122"/>
              </a:rPr>
              <a:t>publications</a:t>
            </a:r>
          </a:p>
          <a:p>
            <a:r>
              <a:rPr lang="en-US" sz="1200" b="1" dirty="0">
                <a:solidFill>
                  <a:srgbClr val="003399"/>
                </a:solidFill>
                <a:latin typeface="Verdana" pitchFamily="34" charset="0"/>
                <a:ea typeface="黑体" pitchFamily="2" charset="-122"/>
              </a:rPr>
              <a:t>Collaborative Filtering</a:t>
            </a:r>
            <a:r>
              <a:rPr lang="en-US" altLang="zh-CN" sz="1200" b="1" dirty="0">
                <a:solidFill>
                  <a:srgbClr val="003399"/>
                </a:solidFill>
                <a:latin typeface="Verdana" pitchFamily="34" charset="0"/>
                <a:ea typeface="黑体" pitchFamily="2" charset="-122"/>
              </a:rPr>
              <a:t>(CF</a:t>
            </a:r>
            <a:r>
              <a:rPr lang="en-US" altLang="zh-CN" sz="1200" b="1" dirty="0" smtClean="0">
                <a:solidFill>
                  <a:srgbClr val="003399"/>
                </a:solidFill>
                <a:latin typeface="Verdana" pitchFamily="34" charset="0"/>
                <a:ea typeface="黑体" pitchFamily="2" charset="-122"/>
              </a:rPr>
              <a:t>)</a:t>
            </a:r>
            <a:r>
              <a:rPr lang="en-US" altLang="zh-CN" sz="1200" dirty="0" smtClean="0">
                <a:solidFill>
                  <a:srgbClr val="003399"/>
                </a:solidFill>
                <a:latin typeface="Verdana" pitchFamily="34" charset="0"/>
                <a:ea typeface="黑体" pitchFamily="2" charset="-122"/>
              </a:rPr>
              <a:t>: based </a:t>
            </a:r>
            <a:r>
              <a:rPr lang="en-US" altLang="zh-CN" sz="1200" dirty="0">
                <a:solidFill>
                  <a:srgbClr val="003399"/>
                </a:solidFill>
                <a:latin typeface="Verdana" pitchFamily="34" charset="0"/>
                <a:ea typeface="黑体" pitchFamily="2" charset="-122"/>
              </a:rPr>
              <a:t>on existing collaborations</a:t>
            </a:r>
            <a:endParaRPr lang="zh-CN" altLang="en-US" sz="1200" dirty="0">
              <a:solidFill>
                <a:srgbClr val="003399"/>
              </a:solidFill>
              <a:latin typeface="Verdana" pitchFamily="34" charset="0"/>
              <a:ea typeface="黑体" pitchFamily="2" charset="-122"/>
            </a:endParaRPr>
          </a:p>
          <a:p>
            <a:r>
              <a:rPr lang="en-US" altLang="zh-CN" sz="1200" b="1" dirty="0" smtClean="0">
                <a:solidFill>
                  <a:srgbClr val="003399"/>
                </a:solidFill>
                <a:latin typeface="Verdana" pitchFamily="34" charset="0"/>
                <a:ea typeface="黑体" pitchFamily="2" charset="-122"/>
              </a:rPr>
              <a:t>Hybrid</a:t>
            </a:r>
            <a:r>
              <a:rPr lang="en-US" altLang="zh-CN" sz="1200" dirty="0" smtClean="0">
                <a:solidFill>
                  <a:srgbClr val="003399"/>
                </a:solidFill>
                <a:latin typeface="Verdana" pitchFamily="34" charset="0"/>
                <a:ea typeface="黑体" pitchFamily="2" charset="-122"/>
              </a:rPr>
              <a:t>: a </a:t>
            </a:r>
            <a:r>
              <a:rPr lang="en-US" altLang="zh-CN" sz="1200" dirty="0">
                <a:solidFill>
                  <a:srgbClr val="003399"/>
                </a:solidFill>
                <a:latin typeface="Verdana" pitchFamily="34" charset="0"/>
                <a:ea typeface="黑体" pitchFamily="2" charset="-122"/>
              </a:rPr>
              <a:t>linear combination of the scores obtained</a:t>
            </a:r>
            <a:r>
              <a:rPr lang="zh-CN" altLang="en-US" sz="1200" dirty="0">
                <a:solidFill>
                  <a:srgbClr val="003399"/>
                </a:solidFill>
                <a:latin typeface="Verdana" pitchFamily="34" charset="0"/>
                <a:ea typeface="黑体" pitchFamily="2" charset="-122"/>
              </a:rPr>
              <a:t> </a:t>
            </a:r>
            <a:r>
              <a:rPr lang="en-US" altLang="zh-CN" sz="1200" dirty="0">
                <a:solidFill>
                  <a:srgbClr val="003399"/>
                </a:solidFill>
                <a:latin typeface="Verdana" pitchFamily="34" charset="0"/>
                <a:ea typeface="黑体" pitchFamily="2" charset="-122"/>
              </a:rPr>
              <a:t>by the Content and the CF methods.</a:t>
            </a:r>
            <a:endParaRPr lang="zh-CN" altLang="en-US" sz="1200" dirty="0">
              <a:solidFill>
                <a:srgbClr val="003399"/>
              </a:solidFill>
              <a:latin typeface="Verdana" pitchFamily="34" charset="0"/>
              <a:ea typeface="黑体" pitchFamily="2" charset="-122"/>
            </a:endParaRPr>
          </a:p>
          <a:p>
            <a:r>
              <a:rPr lang="en-US" altLang="zh-CN" sz="1200" b="1" dirty="0" smtClean="0">
                <a:solidFill>
                  <a:srgbClr val="003399"/>
                </a:solidFill>
                <a:latin typeface="Verdana" pitchFamily="34" charset="0"/>
                <a:ea typeface="黑体" pitchFamily="2" charset="-122"/>
              </a:rPr>
              <a:t>Katz</a:t>
            </a:r>
            <a:r>
              <a:rPr lang="en-US" altLang="zh-CN" sz="1200" dirty="0" smtClean="0">
                <a:solidFill>
                  <a:srgbClr val="003399"/>
                </a:solidFill>
                <a:latin typeface="Verdana" pitchFamily="34" charset="0"/>
                <a:ea typeface="黑体" pitchFamily="2" charset="-122"/>
              </a:rPr>
              <a:t>: the </a:t>
            </a:r>
            <a:r>
              <a:rPr lang="en-US" altLang="zh-CN" sz="1200" dirty="0">
                <a:solidFill>
                  <a:srgbClr val="003399"/>
                </a:solidFill>
                <a:latin typeface="Verdana" pitchFamily="34" charset="0"/>
                <a:ea typeface="黑体" pitchFamily="2" charset="-122"/>
              </a:rPr>
              <a:t>best link predictor in</a:t>
            </a:r>
            <a:r>
              <a:rPr lang="zh-CN" altLang="en-US" sz="1200" dirty="0">
                <a:solidFill>
                  <a:srgbClr val="003399"/>
                </a:solidFill>
                <a:latin typeface="Verdana" pitchFamily="34" charset="0"/>
                <a:ea typeface="黑体" pitchFamily="2" charset="-122"/>
              </a:rPr>
              <a:t> </a:t>
            </a:r>
            <a:r>
              <a:rPr lang="en-US" altLang="zh-CN" sz="1200" dirty="0">
                <a:solidFill>
                  <a:srgbClr val="003399"/>
                </a:solidFill>
                <a:latin typeface="Verdana" pitchFamily="34" charset="0"/>
                <a:ea typeface="黑体" pitchFamily="2" charset="-122"/>
              </a:rPr>
              <a:t>link-prediction problem</a:t>
            </a:r>
            <a:r>
              <a:rPr lang="zh-CN" altLang="en-US" sz="1200" dirty="0">
                <a:solidFill>
                  <a:srgbClr val="003399"/>
                </a:solidFill>
                <a:latin typeface="Verdana" pitchFamily="34" charset="0"/>
                <a:ea typeface="黑体" pitchFamily="2" charset="-122"/>
              </a:rPr>
              <a:t> </a:t>
            </a:r>
            <a:r>
              <a:rPr lang="en-US" altLang="zh-CN" sz="1200" dirty="0">
                <a:solidFill>
                  <a:srgbClr val="003399"/>
                </a:solidFill>
                <a:latin typeface="Verdana" pitchFamily="34" charset="0"/>
                <a:ea typeface="黑体" pitchFamily="2" charset="-122"/>
              </a:rPr>
              <a:t>for social networks</a:t>
            </a:r>
            <a:endParaRPr lang="zh-CN" altLang="en-US" sz="1200" dirty="0">
              <a:solidFill>
                <a:srgbClr val="003399"/>
              </a:solidFill>
              <a:latin typeface="Verdana" pitchFamily="34" charset="0"/>
              <a:ea typeface="黑体" pitchFamily="2" charset="-122"/>
            </a:endParaRPr>
          </a:p>
          <a:p>
            <a:r>
              <a:rPr lang="en-US" altLang="zh-CN" sz="1200" b="1" dirty="0">
                <a:solidFill>
                  <a:srgbClr val="003399"/>
                </a:solidFill>
                <a:latin typeface="Verdana" pitchFamily="34" charset="0"/>
                <a:ea typeface="黑体" pitchFamily="2" charset="-122"/>
              </a:rPr>
              <a:t>Author Matching(Author</a:t>
            </a:r>
            <a:r>
              <a:rPr lang="en-US" altLang="zh-CN" sz="1200" b="1" dirty="0" smtClean="0">
                <a:solidFill>
                  <a:srgbClr val="003399"/>
                </a:solidFill>
                <a:latin typeface="Verdana" pitchFamily="34" charset="0"/>
                <a:ea typeface="黑体" pitchFamily="2" charset="-122"/>
              </a:rPr>
              <a:t>)</a:t>
            </a:r>
            <a:r>
              <a:rPr lang="en-US" altLang="zh-CN" sz="1200" dirty="0" smtClean="0">
                <a:solidFill>
                  <a:srgbClr val="003399"/>
                </a:solidFill>
                <a:latin typeface="Verdana" pitchFamily="34" charset="0"/>
                <a:ea typeface="黑体" pitchFamily="2" charset="-122"/>
              </a:rPr>
              <a:t>: based </a:t>
            </a:r>
            <a:r>
              <a:rPr lang="en-US" altLang="zh-CN" sz="1200" dirty="0">
                <a:solidFill>
                  <a:srgbClr val="003399"/>
                </a:solidFill>
                <a:latin typeface="Verdana" pitchFamily="34" charset="0"/>
                <a:ea typeface="黑体" pitchFamily="2" charset="-122"/>
              </a:rPr>
              <a:t>on the random walk with restart on the collaboration graph</a:t>
            </a:r>
            <a:endParaRPr lang="zh-CN" altLang="en-US" sz="1200" dirty="0">
              <a:solidFill>
                <a:srgbClr val="003399"/>
              </a:solidFill>
              <a:latin typeface="Verdana" pitchFamily="34" charset="0"/>
              <a:ea typeface="黑体" pitchFamily="2" charset="-122"/>
            </a:endParaRPr>
          </a:p>
          <a:p>
            <a:r>
              <a:rPr lang="en-US" altLang="zh-CN" sz="1200" b="1" dirty="0">
                <a:solidFill>
                  <a:srgbClr val="003399"/>
                </a:solidFill>
                <a:latin typeface="Verdana" pitchFamily="34" charset="0"/>
                <a:ea typeface="黑体" pitchFamily="2" charset="-122"/>
              </a:rPr>
              <a:t>Topic </a:t>
            </a:r>
            <a:r>
              <a:rPr lang="en-US" altLang="zh-CN" sz="1200" b="1" dirty="0" smtClean="0">
                <a:solidFill>
                  <a:srgbClr val="003399"/>
                </a:solidFill>
                <a:latin typeface="Verdana" pitchFamily="34" charset="0"/>
                <a:ea typeface="黑体" pitchFamily="2" charset="-122"/>
              </a:rPr>
              <a:t>Matching(Topic)</a:t>
            </a:r>
            <a:r>
              <a:rPr lang="en-US" altLang="zh-CN" sz="1200" dirty="0" smtClean="0">
                <a:solidFill>
                  <a:srgbClr val="003399"/>
                </a:solidFill>
                <a:latin typeface="Verdana" pitchFamily="34" charset="0"/>
                <a:ea typeface="黑体" pitchFamily="2" charset="-122"/>
              </a:rPr>
              <a:t>: combining</a:t>
            </a:r>
            <a:r>
              <a:rPr lang="zh-CN" altLang="en-US" sz="1200" dirty="0" smtClean="0">
                <a:solidFill>
                  <a:srgbClr val="003399"/>
                </a:solidFill>
                <a:latin typeface="Verdana" pitchFamily="34" charset="0"/>
                <a:ea typeface="黑体" pitchFamily="2" charset="-122"/>
              </a:rPr>
              <a:t> </a:t>
            </a:r>
            <a:r>
              <a:rPr lang="en-US" altLang="zh-CN" sz="1200" dirty="0">
                <a:solidFill>
                  <a:srgbClr val="003399"/>
                </a:solidFill>
                <a:latin typeface="Verdana" pitchFamily="34" charset="0"/>
                <a:ea typeface="黑体" pitchFamily="2" charset="-122"/>
              </a:rPr>
              <a:t>the extracted topics into the random walking algorithm</a:t>
            </a:r>
          </a:p>
        </p:txBody>
      </p:sp>
      <p:sp>
        <p:nvSpPr>
          <p:cNvPr id="5" name="TextBox 4"/>
          <p:cNvSpPr txBox="1"/>
          <p:nvPr/>
        </p:nvSpPr>
        <p:spPr>
          <a:xfrm>
            <a:off x="452500" y="1105580"/>
            <a:ext cx="8964698" cy="523220"/>
          </a:xfrm>
          <a:prstGeom prst="rect">
            <a:avLst/>
          </a:prstGeom>
          <a:noFill/>
        </p:spPr>
        <p:txBody>
          <a:bodyPr wrap="none" rtlCol="0">
            <a:spAutoFit/>
          </a:bodyPr>
          <a:lstStyle/>
          <a:p>
            <a:r>
              <a:rPr lang="en-US" altLang="zh-CN" sz="2800" smtClean="0">
                <a:solidFill>
                  <a:srgbClr val="0000CC"/>
                </a:solidFill>
                <a:latin typeface="Times New Roman" pitchFamily="18" charset="0"/>
                <a:cs typeface="Times New Roman" pitchFamily="18" charset="0"/>
              </a:rPr>
              <a:t>Training:</a:t>
            </a:r>
            <a:r>
              <a:rPr lang="en-US" altLang="zh-CN" sz="2800" smtClean="0">
                <a:solidFill>
                  <a:schemeClr val="accent6">
                    <a:lumMod val="10000"/>
                  </a:schemeClr>
                </a:solidFill>
                <a:latin typeface="Times New Roman" pitchFamily="18" charset="0"/>
                <a:cs typeface="Times New Roman" pitchFamily="18" charset="0"/>
              </a:rPr>
              <a:t> collaboration before 2001     </a:t>
            </a:r>
            <a:r>
              <a:rPr lang="en-US" altLang="zh-CN" sz="2800" smtClean="0">
                <a:solidFill>
                  <a:srgbClr val="0000CC"/>
                </a:solidFill>
                <a:latin typeface="Times New Roman" pitchFamily="18" charset="0"/>
                <a:cs typeface="Times New Roman" pitchFamily="18" charset="0"/>
              </a:rPr>
              <a:t>Validation: </a:t>
            </a:r>
            <a:r>
              <a:rPr lang="en-US" altLang="zh-CN" sz="2800" smtClean="0">
                <a:solidFill>
                  <a:schemeClr val="accent6">
                    <a:lumMod val="10000"/>
                  </a:schemeClr>
                </a:solidFill>
                <a:latin typeface="Times New Roman" pitchFamily="18" charset="0"/>
                <a:cs typeface="Times New Roman" pitchFamily="18" charset="0"/>
              </a:rPr>
              <a:t>2001-2005</a:t>
            </a:r>
            <a:endParaRPr lang="en-US" altLang="zh-CN" sz="2800" dirty="0">
              <a:solidFill>
                <a:schemeClr val="accent6">
                  <a:lumMod val="10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230306602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1469" y="440594"/>
            <a:ext cx="9146027" cy="792162"/>
          </a:xfrm>
        </p:spPr>
        <p:txBody>
          <a:bodyPr/>
          <a:lstStyle/>
          <a:p>
            <a:r>
              <a:rPr lang="en-US" dirty="0"/>
              <a:t>Performance </a:t>
            </a:r>
            <a:r>
              <a:rPr lang="en-US"/>
              <a:t>on </a:t>
            </a:r>
            <a:r>
              <a:rPr lang="en-US" smtClean="0"/>
              <a:t>New Collaboration </a:t>
            </a:r>
            <a:r>
              <a:rPr lang="en-US" dirty="0" smtClean="0"/>
              <a:t>P</a:t>
            </a:r>
            <a:r>
              <a:rPr lang="en-US" smtClean="0"/>
              <a:t>rediction</a:t>
            </a:r>
            <a:endParaRPr lang="en-US" dirty="0"/>
          </a:p>
        </p:txBody>
      </p:sp>
      <p:pic>
        <p:nvPicPr>
          <p:cNvPr id="1026"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73150" y="1676400"/>
            <a:ext cx="7635875" cy="4044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412750" y="5872535"/>
            <a:ext cx="9163050" cy="307777"/>
          </a:xfrm>
          <a:prstGeom prst="rect">
            <a:avLst/>
          </a:prstGeom>
          <a:noFill/>
        </p:spPr>
        <p:txBody>
          <a:bodyPr wrap="square" rtlCol="0">
            <a:spAutoFit/>
          </a:bodyPr>
          <a:lstStyle/>
          <a:p>
            <a:r>
              <a:rPr lang="en-US" sz="1400" dirty="0"/>
              <a:t>CTL can still </a:t>
            </a:r>
            <a:r>
              <a:rPr lang="en-US" sz="1400" dirty="0" smtClean="0"/>
              <a:t>maintain </a:t>
            </a:r>
            <a:r>
              <a:rPr lang="en-US" sz="1400" dirty="0"/>
              <a:t>about 0.3 in terms of MAP which is significantly higher </a:t>
            </a:r>
            <a:r>
              <a:rPr lang="en-US" sz="1400" dirty="0" smtClean="0"/>
              <a:t>than baselines.</a:t>
            </a:r>
            <a:endParaRPr lang="en-US" sz="1400" dirty="0"/>
          </a:p>
        </p:txBody>
      </p:sp>
    </p:spTree>
    <p:extLst>
      <p:ext uri="{BB962C8B-B14F-4D97-AF65-F5344CB8AC3E}">
        <p14:creationId xmlns:p14="http://schemas.microsoft.com/office/powerpoint/2010/main" val="167204176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Parameter Analysis</a:t>
            </a:r>
            <a:endParaRPr lang="en-US" dirty="0"/>
          </a:p>
        </p:txBody>
      </p:sp>
      <p:pic>
        <p:nvPicPr>
          <p:cNvPr id="2051" name="Picture 3"/>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280592" y="920231"/>
            <a:ext cx="3472991" cy="26167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308836" y="908720"/>
            <a:ext cx="3481824" cy="26763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280592" y="3584527"/>
            <a:ext cx="3312356" cy="26167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5406184" y="3584526"/>
            <a:ext cx="3349708" cy="26167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0" y="6239053"/>
            <a:ext cx="9906000" cy="646331"/>
          </a:xfrm>
          <a:prstGeom prst="rect">
            <a:avLst/>
          </a:prstGeom>
          <a:solidFill>
            <a:schemeClr val="bg1"/>
          </a:solidFill>
        </p:spPr>
        <p:txBody>
          <a:bodyPr wrap="square" rtlCol="0">
            <a:spAutoFit/>
          </a:bodyPr>
          <a:lstStyle/>
          <a:p>
            <a:pPr marL="228600" indent="-228600"/>
            <a:r>
              <a:rPr lang="en-US" sz="1800" smtClean="0">
                <a:latin typeface="Times New Roman" pitchFamily="18" charset="0"/>
                <a:cs typeface="Times New Roman" pitchFamily="18" charset="0"/>
              </a:rPr>
              <a:t>       (a) varying </a:t>
            </a:r>
            <a:r>
              <a:rPr lang="en-US" sz="1800" dirty="0">
                <a:latin typeface="Times New Roman" pitchFamily="18" charset="0"/>
                <a:cs typeface="Times New Roman" pitchFamily="18" charset="0"/>
              </a:rPr>
              <a:t>the number of </a:t>
            </a:r>
            <a:r>
              <a:rPr lang="en-US" sz="1800">
                <a:latin typeface="Times New Roman" pitchFamily="18" charset="0"/>
                <a:cs typeface="Times New Roman" pitchFamily="18" charset="0"/>
              </a:rPr>
              <a:t>topics </a:t>
            </a:r>
            <a:r>
              <a:rPr lang="en-US" sz="1800" smtClean="0">
                <a:latin typeface="Times New Roman" pitchFamily="18" charset="0"/>
                <a:cs typeface="Times New Roman" pitchFamily="18" charset="0"/>
              </a:rPr>
              <a:t>T                                       (b) varying </a:t>
            </a:r>
            <a:r>
              <a:rPr lang="en-US" sz="1800">
                <a:latin typeface="Times New Roman" pitchFamily="18" charset="0"/>
                <a:cs typeface="Times New Roman" pitchFamily="18" charset="0"/>
              </a:rPr>
              <a:t>α </a:t>
            </a:r>
            <a:r>
              <a:rPr lang="en-US" sz="1800" smtClean="0">
                <a:latin typeface="Times New Roman" pitchFamily="18" charset="0"/>
                <a:cs typeface="Times New Roman" pitchFamily="18" charset="0"/>
              </a:rPr>
              <a:t>parameter</a:t>
            </a:r>
            <a:endParaRPr lang="en-US" sz="1800" dirty="0">
              <a:latin typeface="Times New Roman" pitchFamily="18" charset="0"/>
              <a:cs typeface="Times New Roman" pitchFamily="18" charset="0"/>
            </a:endParaRPr>
          </a:p>
          <a:p>
            <a:pPr marL="228600" indent="-228600"/>
            <a:r>
              <a:rPr lang="en-US" sz="1800" smtClean="0">
                <a:latin typeface="Times New Roman" pitchFamily="18" charset="0"/>
                <a:cs typeface="Times New Roman" pitchFamily="18" charset="0"/>
              </a:rPr>
              <a:t>       (c) varying </a:t>
            </a:r>
            <a:r>
              <a:rPr lang="en-US" sz="1800" dirty="0">
                <a:latin typeface="Times New Roman" pitchFamily="18" charset="0"/>
                <a:cs typeface="Times New Roman" pitchFamily="18" charset="0"/>
              </a:rPr>
              <a:t>the restart parameter </a:t>
            </a:r>
            <a:r>
              <a:rPr lang="en-US" sz="1800" i="1" dirty="0">
                <a:latin typeface="Times New Roman" pitchFamily="18" charset="0"/>
                <a:cs typeface="Times New Roman" pitchFamily="18" charset="0"/>
              </a:rPr>
              <a:t>τ</a:t>
            </a:r>
            <a:r>
              <a:rPr lang="en-US" sz="1800" dirty="0">
                <a:latin typeface="Times New Roman" pitchFamily="18" charset="0"/>
                <a:cs typeface="Times New Roman" pitchFamily="18" charset="0"/>
              </a:rPr>
              <a:t> in the </a:t>
            </a:r>
            <a:r>
              <a:rPr lang="en-US" sz="1800">
                <a:latin typeface="Times New Roman" pitchFamily="18" charset="0"/>
                <a:cs typeface="Times New Roman" pitchFamily="18" charset="0"/>
              </a:rPr>
              <a:t>random </a:t>
            </a:r>
            <a:r>
              <a:rPr lang="en-US" sz="1800" smtClean="0">
                <a:latin typeface="Times New Roman" pitchFamily="18" charset="0"/>
                <a:cs typeface="Times New Roman" pitchFamily="18" charset="0"/>
              </a:rPr>
              <a:t>walk        (d) Convergence analysis</a:t>
            </a:r>
            <a:endParaRPr lang="en-US" sz="1800" dirty="0">
              <a:latin typeface="Times New Roman" pitchFamily="18" charset="0"/>
              <a:cs typeface="Times New Roman" pitchFamily="18" charset="0"/>
            </a:endParaRPr>
          </a:p>
        </p:txBody>
      </p:sp>
    </p:spTree>
    <p:extLst>
      <p:ext uri="{BB962C8B-B14F-4D97-AF65-F5344CB8AC3E}">
        <p14:creationId xmlns:p14="http://schemas.microsoft.com/office/powerpoint/2010/main" val="275533461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64468" y="296578"/>
            <a:ext cx="9038015" cy="792162"/>
          </a:xfrm>
        </p:spPr>
        <p:txBody>
          <a:bodyPr/>
          <a:lstStyle/>
          <a:p>
            <a:r>
              <a:rPr lang="en-US" altLang="zh-CN" smtClean="0"/>
              <a:t>Prototype System  </a:t>
            </a:r>
            <a:br>
              <a:rPr lang="en-US" altLang="zh-CN" smtClean="0"/>
            </a:br>
            <a:r>
              <a:rPr lang="en-US" altLang="zh-CN" sz="2400" smtClean="0">
                <a:hlinkClick r:id="rId3"/>
              </a:rPr>
              <a:t>http://arnetminer.org/collaborator</a:t>
            </a:r>
            <a:r>
              <a:rPr lang="en-US" altLang="zh-CN" sz="2400" smtClean="0"/>
              <a:t> </a:t>
            </a:r>
            <a:endParaRPr lang="zh-CN" altLang="en-US" sz="4400" dirty="0"/>
          </a:p>
        </p:txBody>
      </p:sp>
      <p:pic>
        <p:nvPicPr>
          <p:cNvPr id="3074" name="Picture 2" descr="C:\Users\Sen Wu\Desktop\system_v2.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58011" y="1376772"/>
            <a:ext cx="4630993" cy="5435490"/>
          </a:xfrm>
          <a:prstGeom prst="rect">
            <a:avLst/>
          </a:prstGeom>
          <a:noFill/>
          <a:extLst>
            <a:ext uri="{909E8E84-426E-40dd-AFC4-6F175D3DCCD1}">
              <a14:hiddenFill xmlns:a14="http://schemas.microsoft.com/office/drawing/2010/main">
                <a:solidFill>
                  <a:srgbClr val="FFFFFF"/>
                </a:solidFill>
              </a14:hiddenFill>
            </a:ext>
          </a:extLst>
        </p:spPr>
      </p:pic>
      <p:sp>
        <p:nvSpPr>
          <p:cNvPr id="8" name="Line Callout 2 7"/>
          <p:cNvSpPr/>
          <p:nvPr/>
        </p:nvSpPr>
        <p:spPr bwMode="auto">
          <a:xfrm>
            <a:off x="380492" y="1981200"/>
            <a:ext cx="3169158" cy="1828800"/>
          </a:xfrm>
          <a:prstGeom prst="borderCallout2">
            <a:avLst>
              <a:gd name="adj1" fmla="val 17423"/>
              <a:gd name="adj2" fmla="val 102856"/>
              <a:gd name="adj3" fmla="val 17422"/>
              <a:gd name="adj4" fmla="val 125991"/>
              <a:gd name="adj5" fmla="val -987"/>
              <a:gd name="adj6" fmla="val 161468"/>
            </a:avLst>
          </a:prstGeom>
          <a:noFill/>
          <a:ln w="38100" cap="flat" cmpd="sng" algn="ctr">
            <a:solidFill>
              <a:schemeClr val="tx2"/>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742950" marR="0" indent="-285750" algn="l" defTabSz="914400" rtl="0" eaLnBrk="1" fontAlgn="base" latinLnBrk="0" hangingPunct="1">
              <a:lnSpc>
                <a:spcPct val="100000"/>
              </a:lnSpc>
              <a:spcBef>
                <a:spcPct val="20000"/>
              </a:spcBef>
              <a:spcAft>
                <a:spcPct val="0"/>
              </a:spcAft>
              <a:buClrTx/>
              <a:buSzTx/>
              <a:buFontTx/>
              <a:buChar char="–"/>
              <a:tabLst/>
            </a:pPr>
            <a:endParaRPr kumimoji="0" lang="en-US" sz="2800" b="0" i="0" u="none" strike="noStrike" cap="none" normalizeH="0" baseline="0" smtClean="0">
              <a:ln>
                <a:noFill/>
              </a:ln>
              <a:solidFill>
                <a:srgbClr val="003399"/>
              </a:solidFill>
              <a:effectLst/>
              <a:latin typeface="Verdana" pitchFamily="34" charset="0"/>
              <a:ea typeface="黑体" pitchFamily="2" charset="-122"/>
            </a:endParaRPr>
          </a:p>
        </p:txBody>
      </p:sp>
      <p:sp>
        <p:nvSpPr>
          <p:cNvPr id="11" name="TextBox 10"/>
          <p:cNvSpPr txBox="1"/>
          <p:nvPr/>
        </p:nvSpPr>
        <p:spPr>
          <a:xfrm>
            <a:off x="5437759" y="1675107"/>
            <a:ext cx="3187649" cy="385741"/>
          </a:xfrm>
          <a:prstGeom prst="rect">
            <a:avLst/>
          </a:prstGeom>
          <a:noFill/>
        </p:spPr>
        <p:txBody>
          <a:bodyPr wrap="none" rtlCol="0">
            <a:noAutofit/>
          </a:bodyPr>
          <a:lstStyle/>
          <a:p>
            <a:r>
              <a:rPr lang="en-US" sz="1800" dirty="0" err="1">
                <a:solidFill>
                  <a:srgbClr val="003399"/>
                </a:solidFill>
              </a:rPr>
              <a:t>Treemap</a:t>
            </a:r>
            <a:r>
              <a:rPr lang="en-US" sz="1800">
                <a:solidFill>
                  <a:srgbClr val="003399"/>
                </a:solidFill>
              </a:rPr>
              <a:t>:</a:t>
            </a:r>
            <a:r>
              <a:rPr lang="en-US" sz="1200" smtClean="0"/>
              <a:t> </a:t>
            </a:r>
            <a:r>
              <a:rPr lang="en-US" sz="1800" smtClean="0"/>
              <a:t>representing subtopic </a:t>
            </a:r>
          </a:p>
          <a:p>
            <a:r>
              <a:rPr lang="en-US" sz="1800" smtClean="0"/>
              <a:t>in the target domain</a:t>
            </a:r>
            <a:endParaRPr lang="en-US" sz="1800" dirty="0"/>
          </a:p>
        </p:txBody>
      </p:sp>
      <p:pic>
        <p:nvPicPr>
          <p:cNvPr id="3075" name="Picture 3"/>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709084" y="2690166"/>
            <a:ext cx="2568222" cy="3052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8277306" y="2636912"/>
            <a:ext cx="1302116" cy="3106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14"/>
          <p:cNvSpPr txBox="1"/>
          <p:nvPr/>
        </p:nvSpPr>
        <p:spPr>
          <a:xfrm>
            <a:off x="5916347" y="5841268"/>
            <a:ext cx="3211135" cy="646331"/>
          </a:xfrm>
          <a:prstGeom prst="rect">
            <a:avLst/>
          </a:prstGeom>
          <a:noFill/>
        </p:spPr>
        <p:txBody>
          <a:bodyPr wrap="none" rtlCol="0">
            <a:spAutoFit/>
          </a:bodyPr>
          <a:lstStyle/>
          <a:p>
            <a:pPr algn="ctr"/>
            <a:r>
              <a:rPr lang="en-US" sz="1800" dirty="0" smtClean="0">
                <a:solidFill>
                  <a:srgbClr val="003399"/>
                </a:solidFill>
              </a:rPr>
              <a:t>Recommend Collaborators &amp; </a:t>
            </a:r>
          </a:p>
          <a:p>
            <a:pPr algn="ctr"/>
            <a:r>
              <a:rPr lang="en-US" sz="1800" dirty="0" smtClean="0">
                <a:solidFill>
                  <a:srgbClr val="003399"/>
                </a:solidFill>
              </a:rPr>
              <a:t>Their relevant publications</a:t>
            </a:r>
            <a:endParaRPr lang="en-US" sz="1800" dirty="0"/>
          </a:p>
        </p:txBody>
      </p:sp>
      <p:sp>
        <p:nvSpPr>
          <p:cNvPr id="9" name="Line Callout 3 8"/>
          <p:cNvSpPr/>
          <p:nvPr/>
        </p:nvSpPr>
        <p:spPr bwMode="auto">
          <a:xfrm>
            <a:off x="380492" y="3897052"/>
            <a:ext cx="4530896" cy="2960948"/>
          </a:xfrm>
          <a:prstGeom prst="borderCallout3">
            <a:avLst>
              <a:gd name="adj1" fmla="val 35971"/>
              <a:gd name="adj2" fmla="val 103612"/>
              <a:gd name="adj3" fmla="val 31179"/>
              <a:gd name="adj4" fmla="val 109305"/>
              <a:gd name="adj5" fmla="val 29293"/>
              <a:gd name="adj6" fmla="val 111743"/>
              <a:gd name="adj7" fmla="val 19751"/>
              <a:gd name="adj8" fmla="val 119222"/>
            </a:avLst>
          </a:prstGeom>
          <a:noFill/>
          <a:ln w="38100" cap="flat" cmpd="sng" algn="ctr">
            <a:solidFill>
              <a:schemeClr val="tx2"/>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742950" marR="0" indent="-285750" algn="l" defTabSz="914400" rtl="0" eaLnBrk="1" fontAlgn="base" latinLnBrk="0" hangingPunct="1">
              <a:lnSpc>
                <a:spcPct val="100000"/>
              </a:lnSpc>
              <a:spcBef>
                <a:spcPct val="20000"/>
              </a:spcBef>
              <a:spcAft>
                <a:spcPct val="0"/>
              </a:spcAft>
              <a:buClrTx/>
              <a:buSzTx/>
              <a:buFontTx/>
              <a:buChar char="–"/>
              <a:tabLst/>
            </a:pPr>
            <a:endParaRPr kumimoji="0" lang="en-US" sz="2800" b="0" i="0" u="none" strike="noStrike" cap="none" normalizeH="0" baseline="0" smtClean="0">
              <a:ln>
                <a:noFill/>
              </a:ln>
              <a:solidFill>
                <a:srgbClr val="003399"/>
              </a:solidFill>
              <a:effectLst/>
              <a:latin typeface="Verdana" pitchFamily="34" charset="0"/>
              <a:ea typeface="黑体" pitchFamily="2" charset="-122"/>
            </a:endParaRPr>
          </a:p>
        </p:txBody>
      </p:sp>
    </p:spTree>
    <p:extLst>
      <p:ext uri="{BB962C8B-B14F-4D97-AF65-F5344CB8AC3E}">
        <p14:creationId xmlns:p14="http://schemas.microsoft.com/office/powerpoint/2010/main" val="209777039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500"/>
                                        <p:tgtEl>
                                          <p:spTgt spid="9"/>
                                        </p:tgtEl>
                                      </p:cBhvr>
                                    </p:animEffect>
                                  </p:childTnLst>
                                </p:cTn>
                              </p:par>
                            </p:childTnLst>
                          </p:cTn>
                        </p:par>
                        <p:par>
                          <p:cTn id="17" fill="hold">
                            <p:stCondLst>
                              <p:cond delay="500"/>
                            </p:stCondLst>
                            <p:childTnLst>
                              <p:par>
                                <p:cTn id="18" presetID="22" presetClass="entr" presetSubtype="8" fill="hold" nodeType="afterEffect">
                                  <p:stCondLst>
                                    <p:cond delay="0"/>
                                  </p:stCondLst>
                                  <p:childTnLst>
                                    <p:set>
                                      <p:cBhvr>
                                        <p:cTn id="19" dur="1" fill="hold">
                                          <p:stCondLst>
                                            <p:cond delay="0"/>
                                          </p:stCondLst>
                                        </p:cTn>
                                        <p:tgtEl>
                                          <p:spTgt spid="3075"/>
                                        </p:tgtEl>
                                        <p:attrNameLst>
                                          <p:attrName>style.visibility</p:attrName>
                                        </p:attrNameLst>
                                      </p:cBhvr>
                                      <p:to>
                                        <p:strVal val="visible"/>
                                      </p:to>
                                    </p:set>
                                    <p:animEffect transition="in" filter="wipe(left)">
                                      <p:cBhvr>
                                        <p:cTn id="20" dur="500"/>
                                        <p:tgtEl>
                                          <p:spTgt spid="3075"/>
                                        </p:tgtEl>
                                      </p:cBhvr>
                                    </p:animEffect>
                                  </p:childTnLst>
                                </p:cTn>
                              </p:par>
                            </p:childTnLst>
                          </p:cTn>
                        </p:par>
                        <p:par>
                          <p:cTn id="21" fill="hold">
                            <p:stCondLst>
                              <p:cond delay="1000"/>
                            </p:stCondLst>
                            <p:childTnLst>
                              <p:par>
                                <p:cTn id="22" presetID="22" presetClass="entr" presetSubtype="8" fill="hold" nodeType="afterEffect">
                                  <p:stCondLst>
                                    <p:cond delay="0"/>
                                  </p:stCondLst>
                                  <p:childTnLst>
                                    <p:set>
                                      <p:cBhvr>
                                        <p:cTn id="23" dur="1" fill="hold">
                                          <p:stCondLst>
                                            <p:cond delay="0"/>
                                          </p:stCondLst>
                                        </p:cTn>
                                        <p:tgtEl>
                                          <p:spTgt spid="3076"/>
                                        </p:tgtEl>
                                        <p:attrNameLst>
                                          <p:attrName>style.visibility</p:attrName>
                                        </p:attrNameLst>
                                      </p:cBhvr>
                                      <p:to>
                                        <p:strVal val="visible"/>
                                      </p:to>
                                    </p:set>
                                    <p:animEffect transition="in" filter="wipe(left)">
                                      <p:cBhvr>
                                        <p:cTn id="24" dur="500"/>
                                        <p:tgtEl>
                                          <p:spTgt spid="3076"/>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left)">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p:bldP spid="15" grpId="0"/>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smtClean="0"/>
              <a:t>Freebase</a:t>
            </a:r>
            <a:endParaRPr lang="en-US" dirty="0"/>
          </a:p>
        </p:txBody>
      </p:sp>
      <p:sp>
        <p:nvSpPr>
          <p:cNvPr id="4" name="AutoShape 2" descr="http://griffsgraphs.files.wordpress.com/2012/07/cropped-header.png"/>
          <p:cNvSpPr>
            <a:spLocks noGrp="1" noChangeAspect="1" noChangeArrowheads="1"/>
          </p:cNvSpPr>
          <p:nvPr>
            <p:ph idx="1"/>
          </p:nvPr>
        </p:nvSpPr>
        <p:spPr bwMode="auto">
          <a:xfrm>
            <a:off x="350839" y="1196975"/>
            <a:ext cx="9426697" cy="492918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r>
              <a:rPr lang="en-US" altLang="zh-CN" sz="2800" dirty="0" smtClean="0"/>
              <a:t>Freebase</a:t>
            </a:r>
            <a:endParaRPr lang="en-US" altLang="zh-CN" sz="2800" dirty="0"/>
          </a:p>
          <a:p>
            <a:pPr lvl="1"/>
            <a:r>
              <a:rPr lang="en-US" sz="2400" dirty="0"/>
              <a:t>A product of </a:t>
            </a:r>
            <a:r>
              <a:rPr lang="en-US" sz="2400" dirty="0" err="1"/>
              <a:t>Metaweb</a:t>
            </a:r>
            <a:r>
              <a:rPr lang="en-US" sz="2400" dirty="0"/>
              <a:t> that was acquired by Google in 2010;</a:t>
            </a:r>
          </a:p>
          <a:p>
            <a:pPr lvl="1"/>
            <a:r>
              <a:rPr lang="en-US" altLang="zh-CN" sz="2400" dirty="0" smtClean="0"/>
              <a:t>A </a:t>
            </a:r>
            <a:r>
              <a:rPr lang="en-US" sz="2400" dirty="0"/>
              <a:t>collaborative </a:t>
            </a:r>
            <a:r>
              <a:rPr lang="en-US" altLang="zh-CN" sz="2400" dirty="0" smtClean="0"/>
              <a:t>knowledge base containing &gt;23M entities.</a:t>
            </a:r>
          </a:p>
          <a:p>
            <a:pPr lvl="1"/>
            <a:endParaRPr lang="en-US" altLang="zh-CN" sz="2400" dirty="0" smtClean="0"/>
          </a:p>
          <a:p>
            <a:pPr lvl="1"/>
            <a:endParaRPr lang="en-US" altLang="zh-CN" sz="2400" dirty="0" smtClean="0"/>
          </a:p>
          <a:p>
            <a:pPr lvl="1"/>
            <a:endParaRPr lang="en-US" altLang="zh-CN" sz="2400" dirty="0"/>
          </a:p>
          <a:p>
            <a:pPr lvl="1"/>
            <a:endParaRPr lang="en-US" altLang="zh-CN" sz="2400" dirty="0" smtClean="0"/>
          </a:p>
          <a:p>
            <a:pPr lvl="1"/>
            <a:endParaRPr lang="en-US" altLang="zh-CN" sz="2400" dirty="0"/>
          </a:p>
          <a:p>
            <a:pPr lvl="1"/>
            <a:endParaRPr lang="en-US" altLang="zh-CN" sz="2400" dirty="0" smtClean="0"/>
          </a:p>
          <a:p>
            <a:pPr lvl="1"/>
            <a:endParaRPr lang="en-US" altLang="zh-CN" sz="2400" dirty="0"/>
          </a:p>
          <a:p>
            <a:pPr lvl="1"/>
            <a:r>
              <a:rPr lang="en-US" altLang="zh-CN" sz="2400" dirty="0" smtClean="0"/>
              <a:t>Composed collaboratively by its community</a:t>
            </a:r>
            <a:r>
              <a:rPr lang="en-US" altLang="zh-CN" sz="2400" dirty="0"/>
              <a:t> members</a:t>
            </a:r>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23876" y="2954077"/>
            <a:ext cx="8858250" cy="2167111"/>
          </a:xfrm>
          <a:prstGeom prst="rect">
            <a:avLst/>
          </a:prstGeom>
        </p:spPr>
      </p:pic>
      <p:sp>
        <p:nvSpPr>
          <p:cNvPr id="6" name="AutoShape 4" descr="Freebase-logo.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pic>
        <p:nvPicPr>
          <p:cNvPr id="7" name="Picture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005228" y="2960948"/>
            <a:ext cx="2354662" cy="365064"/>
          </a:xfrm>
          <a:prstGeom prst="rect">
            <a:avLst/>
          </a:prstGeom>
        </p:spPr>
      </p:pic>
    </p:spTree>
    <p:extLst>
      <p:ext uri="{BB962C8B-B14F-4D97-AF65-F5344CB8AC3E}">
        <p14:creationId xmlns:p14="http://schemas.microsoft.com/office/powerpoint/2010/main" val="341909822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p:txBody>
          <a:bodyPr/>
          <a:lstStyle/>
          <a:p>
            <a:r>
              <a:rPr lang="en-US" dirty="0">
                <a:latin typeface="Arial" charset="0"/>
                <a:ea typeface="宋体" charset="0"/>
              </a:rPr>
              <a:t>Knowledge </a:t>
            </a:r>
            <a:r>
              <a:rPr lang="en-US" dirty="0" smtClean="0">
                <a:latin typeface="Arial" charset="0"/>
                <a:ea typeface="宋体" charset="0"/>
              </a:rPr>
              <a:t>Search Outline</a:t>
            </a:r>
            <a:endParaRPr lang="en-US" dirty="0">
              <a:latin typeface="Arial" charset="0"/>
              <a:ea typeface="宋体" charset="0"/>
            </a:endParaRPr>
          </a:p>
        </p:txBody>
      </p:sp>
      <p:sp>
        <p:nvSpPr>
          <p:cNvPr id="40963" name="Content Placeholder 2"/>
          <p:cNvSpPr>
            <a:spLocks noGrp="1"/>
          </p:cNvSpPr>
          <p:nvPr>
            <p:ph idx="1"/>
          </p:nvPr>
        </p:nvSpPr>
        <p:spPr>
          <a:xfrm>
            <a:off x="936625" y="1530350"/>
            <a:ext cx="8553450" cy="4595813"/>
          </a:xfrm>
        </p:spPr>
        <p:txBody>
          <a:bodyPr/>
          <a:lstStyle/>
          <a:p>
            <a:pPr>
              <a:lnSpc>
                <a:spcPct val="150000"/>
              </a:lnSpc>
              <a:spcBef>
                <a:spcPts val="1800"/>
              </a:spcBef>
            </a:pPr>
            <a:r>
              <a:rPr lang="en-US" dirty="0" smtClean="0">
                <a:latin typeface="Arial" charset="0"/>
                <a:ea typeface="宋体" charset="0"/>
              </a:rPr>
              <a:t>Topic Modeling</a:t>
            </a:r>
            <a:endParaRPr lang="en-US" dirty="0">
              <a:latin typeface="Arial" charset="0"/>
              <a:ea typeface="宋体" charset="0"/>
            </a:endParaRPr>
          </a:p>
          <a:p>
            <a:pPr>
              <a:lnSpc>
                <a:spcPct val="150000"/>
              </a:lnSpc>
              <a:spcBef>
                <a:spcPts val="1800"/>
              </a:spcBef>
            </a:pPr>
            <a:r>
              <a:rPr lang="en-US" dirty="0" smtClean="0">
                <a:latin typeface="Arial" charset="0"/>
                <a:ea typeface="宋体" charset="0"/>
              </a:rPr>
              <a:t>Expertise Search</a:t>
            </a:r>
            <a:endParaRPr lang="en-US" dirty="0">
              <a:latin typeface="Arial" charset="0"/>
              <a:ea typeface="宋体" charset="0"/>
            </a:endParaRPr>
          </a:p>
          <a:p>
            <a:pPr>
              <a:lnSpc>
                <a:spcPct val="150000"/>
              </a:lnSpc>
              <a:spcBef>
                <a:spcPts val="1800"/>
              </a:spcBef>
            </a:pPr>
            <a:r>
              <a:rPr lang="en-US" dirty="0" smtClean="0">
                <a:latin typeface="Arial" charset="0"/>
                <a:ea typeface="宋体" charset="0"/>
              </a:rPr>
              <a:t>Cross-domain Search</a:t>
            </a:r>
          </a:p>
          <a:p>
            <a:pPr>
              <a:lnSpc>
                <a:spcPct val="150000"/>
              </a:lnSpc>
              <a:spcBef>
                <a:spcPts val="1800"/>
              </a:spcBef>
            </a:pPr>
            <a:r>
              <a:rPr lang="en-US" dirty="0" smtClean="0">
                <a:solidFill>
                  <a:srgbClr val="FF0000"/>
                </a:solidFill>
                <a:latin typeface="Arial" charset="0"/>
                <a:ea typeface="宋体" charset="0"/>
              </a:rPr>
              <a:t>Topic </a:t>
            </a:r>
            <a:r>
              <a:rPr lang="en-US" dirty="0">
                <a:solidFill>
                  <a:srgbClr val="FF0000"/>
                </a:solidFill>
                <a:latin typeface="Arial" charset="0"/>
                <a:ea typeface="宋体" charset="0"/>
              </a:rPr>
              <a:t>T</a:t>
            </a:r>
            <a:r>
              <a:rPr lang="en-US" dirty="0" smtClean="0">
                <a:solidFill>
                  <a:srgbClr val="FF0000"/>
                </a:solidFill>
                <a:latin typeface="Arial" charset="0"/>
                <a:ea typeface="宋体" charset="0"/>
              </a:rPr>
              <a:t>rend Analysis</a:t>
            </a:r>
            <a:endParaRPr lang="en-US" dirty="0">
              <a:solidFill>
                <a:srgbClr val="FF0000"/>
              </a:solidFill>
              <a:latin typeface="Arial" charset="0"/>
              <a:ea typeface="宋体" charset="0"/>
            </a:endParaRPr>
          </a:p>
          <a:p>
            <a:pPr>
              <a:lnSpc>
                <a:spcPct val="150000"/>
              </a:lnSpc>
              <a:spcBef>
                <a:spcPts val="1800"/>
              </a:spcBef>
            </a:pPr>
            <a:endParaRPr lang="en-US" dirty="0">
              <a:latin typeface="Arial" charset="0"/>
              <a:ea typeface="宋体" charset="0"/>
            </a:endParaRPr>
          </a:p>
        </p:txBody>
      </p:sp>
    </p:spTree>
    <p:extLst>
      <p:ext uri="{BB962C8B-B14F-4D97-AF65-F5344CB8AC3E}">
        <p14:creationId xmlns:p14="http://schemas.microsoft.com/office/powerpoint/2010/main" val="369846444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64468" y="188913"/>
            <a:ext cx="9397044" cy="792162"/>
          </a:xfrm>
        </p:spPr>
        <p:txBody>
          <a:bodyPr>
            <a:normAutofit/>
          </a:bodyPr>
          <a:lstStyle/>
          <a:p>
            <a:r>
              <a:rPr lang="en-US" altLang="zh-CN" dirty="0" smtClean="0"/>
              <a:t>Modeling the Academic Network</a:t>
            </a:r>
            <a:r>
              <a:rPr lang="en-US" altLang="zh-CN" baseline="30000" dirty="0" smtClean="0"/>
              <a:t>[1]</a:t>
            </a:r>
            <a:endParaRPr lang="zh-CN" altLang="en-US" baseline="30000" dirty="0"/>
          </a:p>
        </p:txBody>
      </p:sp>
      <p:pic>
        <p:nvPicPr>
          <p:cNvPr id="6" name="内容占位符 5" descr="ACT1.emf"/>
          <p:cNvPicPr>
            <a:picLocks noGrp="1" noChangeAspect="1"/>
          </p:cNvPicPr>
          <p:nvPr>
            <p:ph idx="1"/>
          </p:nvPr>
        </p:nvPicPr>
        <p:blipFill>
          <a:blip r:embed="rId3" cstate="print"/>
          <a:stretch>
            <a:fillRect/>
          </a:stretch>
        </p:blipFill>
        <p:spPr>
          <a:xfrm>
            <a:off x="3714750" y="1600200"/>
            <a:ext cx="2658000" cy="2964000"/>
          </a:xfrm>
        </p:spPr>
      </p:pic>
      <p:sp>
        <p:nvSpPr>
          <p:cNvPr id="9" name="矩形 8"/>
          <p:cNvSpPr/>
          <p:nvPr/>
        </p:nvSpPr>
        <p:spPr>
          <a:xfrm>
            <a:off x="825500" y="1066801"/>
            <a:ext cx="1898676" cy="5476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2" name="Text Box 50"/>
          <p:cNvSpPr txBox="1">
            <a:spLocks noChangeArrowheads="1"/>
          </p:cNvSpPr>
          <p:nvPr/>
        </p:nvSpPr>
        <p:spPr bwMode="auto">
          <a:xfrm>
            <a:off x="3302000" y="2057400"/>
            <a:ext cx="990600" cy="369332"/>
          </a:xfrm>
          <a:prstGeom prst="rect">
            <a:avLst/>
          </a:prstGeom>
          <a:noFill/>
          <a:ln w="9525">
            <a:noFill/>
            <a:miter lim="800000"/>
            <a:headEnd/>
            <a:tailEnd/>
          </a:ln>
        </p:spPr>
        <p:txBody>
          <a:bodyPr>
            <a:spAutoFit/>
          </a:bodyPr>
          <a:lstStyle/>
          <a:p>
            <a:pPr>
              <a:spcBef>
                <a:spcPct val="50000"/>
              </a:spcBef>
            </a:pPr>
            <a:r>
              <a:rPr lang="en-US" altLang="zh-CN" sz="1800" dirty="0">
                <a:solidFill>
                  <a:srgbClr val="CC6600"/>
                </a:solidFill>
              </a:rPr>
              <a:t>authors</a:t>
            </a:r>
            <a:endParaRPr lang="en-US" altLang="zh-CN" dirty="0">
              <a:solidFill>
                <a:srgbClr val="CC6600"/>
              </a:solidFill>
            </a:endParaRPr>
          </a:p>
        </p:txBody>
      </p:sp>
      <p:sp>
        <p:nvSpPr>
          <p:cNvPr id="13" name="Line 51"/>
          <p:cNvSpPr>
            <a:spLocks noChangeShapeType="1"/>
          </p:cNvSpPr>
          <p:nvPr/>
        </p:nvSpPr>
        <p:spPr bwMode="auto">
          <a:xfrm>
            <a:off x="3860803" y="2293948"/>
            <a:ext cx="146052" cy="803287"/>
          </a:xfrm>
          <a:prstGeom prst="line">
            <a:avLst/>
          </a:prstGeom>
          <a:noFill/>
          <a:ln w="9525">
            <a:solidFill>
              <a:srgbClr val="FF9933"/>
            </a:solidFill>
            <a:round/>
            <a:headEnd/>
            <a:tailEnd type="triangle" w="med" len="med"/>
          </a:ln>
        </p:spPr>
        <p:txBody>
          <a:bodyPr/>
          <a:lstStyle/>
          <a:p>
            <a:endParaRPr lang="en-US">
              <a:solidFill>
                <a:srgbClr val="CC6600"/>
              </a:solidFill>
            </a:endParaRPr>
          </a:p>
        </p:txBody>
      </p:sp>
      <p:sp>
        <p:nvSpPr>
          <p:cNvPr id="14" name="Oval 35"/>
          <p:cNvSpPr>
            <a:spLocks noChangeArrowheads="1"/>
          </p:cNvSpPr>
          <p:nvPr/>
        </p:nvSpPr>
        <p:spPr bwMode="auto">
          <a:xfrm>
            <a:off x="3872994" y="3133746"/>
            <a:ext cx="342900" cy="342900"/>
          </a:xfrm>
          <a:prstGeom prst="ellipse">
            <a:avLst/>
          </a:prstGeom>
          <a:noFill/>
          <a:ln w="25400">
            <a:solidFill>
              <a:srgbClr val="008000"/>
            </a:solidFill>
            <a:round/>
            <a:headEnd/>
            <a:tailEnd/>
          </a:ln>
        </p:spPr>
        <p:txBody>
          <a:bodyPr wrap="none" anchor="ctr"/>
          <a:lstStyle/>
          <a:p>
            <a:endParaRPr lang="en-US">
              <a:solidFill>
                <a:srgbClr val="008000"/>
              </a:solidFill>
            </a:endParaRPr>
          </a:p>
        </p:txBody>
      </p:sp>
      <p:sp>
        <p:nvSpPr>
          <p:cNvPr id="15" name="Oval 40"/>
          <p:cNvSpPr>
            <a:spLocks noChangeArrowheads="1"/>
          </p:cNvSpPr>
          <p:nvPr/>
        </p:nvSpPr>
        <p:spPr bwMode="auto">
          <a:xfrm>
            <a:off x="5090052" y="3133746"/>
            <a:ext cx="342900" cy="342900"/>
          </a:xfrm>
          <a:prstGeom prst="ellipse">
            <a:avLst/>
          </a:prstGeom>
          <a:noFill/>
          <a:ln w="25400">
            <a:solidFill>
              <a:srgbClr val="FF0000"/>
            </a:solidFill>
            <a:round/>
            <a:headEnd/>
            <a:tailEnd/>
          </a:ln>
        </p:spPr>
        <p:txBody>
          <a:bodyPr wrap="none" anchor="ctr"/>
          <a:lstStyle/>
          <a:p>
            <a:endParaRPr lang="en-US"/>
          </a:p>
        </p:txBody>
      </p:sp>
      <p:sp>
        <p:nvSpPr>
          <p:cNvPr id="16" name="Text Box 53"/>
          <p:cNvSpPr txBox="1">
            <a:spLocks noChangeArrowheads="1"/>
          </p:cNvSpPr>
          <p:nvPr/>
        </p:nvSpPr>
        <p:spPr bwMode="auto">
          <a:xfrm>
            <a:off x="3476628" y="4249757"/>
            <a:ext cx="1600200" cy="400110"/>
          </a:xfrm>
          <a:prstGeom prst="rect">
            <a:avLst/>
          </a:prstGeom>
          <a:noFill/>
          <a:ln w="9525">
            <a:noFill/>
            <a:miter lim="800000"/>
            <a:headEnd/>
            <a:tailEnd/>
          </a:ln>
        </p:spPr>
        <p:txBody>
          <a:bodyPr>
            <a:spAutoFit/>
          </a:bodyPr>
          <a:lstStyle/>
          <a:p>
            <a:pPr>
              <a:spcBef>
                <a:spcPct val="50000"/>
              </a:spcBef>
            </a:pPr>
            <a:r>
              <a:rPr lang="en-US" altLang="zh-CN" b="1">
                <a:solidFill>
                  <a:srgbClr val="FF0000"/>
                </a:solidFill>
              </a:rPr>
              <a:t>Topic</a:t>
            </a:r>
          </a:p>
        </p:txBody>
      </p:sp>
      <p:sp>
        <p:nvSpPr>
          <p:cNvPr id="17" name="Line 54"/>
          <p:cNvSpPr>
            <a:spLocks noChangeShapeType="1"/>
          </p:cNvSpPr>
          <p:nvPr/>
        </p:nvSpPr>
        <p:spPr bwMode="auto">
          <a:xfrm flipV="1">
            <a:off x="3933828" y="3389337"/>
            <a:ext cx="1204929" cy="860418"/>
          </a:xfrm>
          <a:prstGeom prst="line">
            <a:avLst/>
          </a:prstGeom>
          <a:noFill/>
          <a:ln w="9525">
            <a:solidFill>
              <a:srgbClr val="FF0000"/>
            </a:solidFill>
            <a:round/>
            <a:headEnd/>
            <a:tailEnd type="triangle" w="med" len="med"/>
          </a:ln>
        </p:spPr>
        <p:txBody>
          <a:bodyPr/>
          <a:lstStyle/>
          <a:p>
            <a:endParaRPr lang="en-US"/>
          </a:p>
        </p:txBody>
      </p:sp>
      <p:sp>
        <p:nvSpPr>
          <p:cNvPr id="18" name="Oval 38"/>
          <p:cNvSpPr>
            <a:spLocks noChangeArrowheads="1"/>
          </p:cNvSpPr>
          <p:nvPr/>
        </p:nvSpPr>
        <p:spPr bwMode="auto">
          <a:xfrm>
            <a:off x="5656323" y="2901972"/>
            <a:ext cx="342900" cy="342900"/>
          </a:xfrm>
          <a:prstGeom prst="ellipse">
            <a:avLst/>
          </a:prstGeom>
          <a:noFill/>
          <a:ln w="25400">
            <a:solidFill>
              <a:srgbClr val="008000"/>
            </a:solidFill>
            <a:round/>
            <a:headEnd/>
            <a:tailEnd/>
          </a:ln>
        </p:spPr>
        <p:txBody>
          <a:bodyPr wrap="none" anchor="ctr"/>
          <a:lstStyle/>
          <a:p>
            <a:endParaRPr lang="en-US">
              <a:solidFill>
                <a:srgbClr val="008000"/>
              </a:solidFill>
            </a:endParaRPr>
          </a:p>
        </p:txBody>
      </p:sp>
      <p:sp>
        <p:nvSpPr>
          <p:cNvPr id="19" name="Text Box 48"/>
          <p:cNvSpPr txBox="1">
            <a:spLocks noChangeArrowheads="1"/>
          </p:cNvSpPr>
          <p:nvPr/>
        </p:nvSpPr>
        <p:spPr bwMode="auto">
          <a:xfrm>
            <a:off x="6234147" y="1819278"/>
            <a:ext cx="990600" cy="400110"/>
          </a:xfrm>
          <a:prstGeom prst="rect">
            <a:avLst/>
          </a:prstGeom>
          <a:noFill/>
          <a:ln w="9525">
            <a:noFill/>
            <a:miter lim="800000"/>
            <a:headEnd/>
            <a:tailEnd/>
          </a:ln>
        </p:spPr>
        <p:txBody>
          <a:bodyPr>
            <a:spAutoFit/>
          </a:bodyPr>
          <a:lstStyle/>
          <a:p>
            <a:pPr>
              <a:spcBef>
                <a:spcPct val="50000"/>
              </a:spcBef>
            </a:pPr>
            <a:r>
              <a:rPr lang="en-US" altLang="zh-CN" dirty="0">
                <a:solidFill>
                  <a:srgbClr val="CC6600"/>
                </a:solidFill>
              </a:rPr>
              <a:t>words</a:t>
            </a:r>
          </a:p>
        </p:txBody>
      </p:sp>
      <p:sp>
        <p:nvSpPr>
          <p:cNvPr id="20" name="Line 49"/>
          <p:cNvSpPr>
            <a:spLocks noChangeShapeType="1"/>
          </p:cNvSpPr>
          <p:nvPr/>
        </p:nvSpPr>
        <p:spPr bwMode="auto">
          <a:xfrm flipH="1">
            <a:off x="5942043" y="2147896"/>
            <a:ext cx="401643" cy="803286"/>
          </a:xfrm>
          <a:prstGeom prst="line">
            <a:avLst/>
          </a:prstGeom>
          <a:noFill/>
          <a:ln w="9525">
            <a:solidFill>
              <a:srgbClr val="FF9933"/>
            </a:solidFill>
            <a:round/>
            <a:headEnd/>
            <a:tailEnd type="triangle" w="med" len="med"/>
          </a:ln>
        </p:spPr>
        <p:txBody>
          <a:bodyPr/>
          <a:lstStyle/>
          <a:p>
            <a:endParaRPr lang="en-US">
              <a:solidFill>
                <a:srgbClr val="CC6600"/>
              </a:solidFill>
            </a:endParaRPr>
          </a:p>
        </p:txBody>
      </p:sp>
      <p:sp>
        <p:nvSpPr>
          <p:cNvPr id="21" name="Oval 37"/>
          <p:cNvSpPr>
            <a:spLocks noChangeArrowheads="1"/>
          </p:cNvSpPr>
          <p:nvPr/>
        </p:nvSpPr>
        <p:spPr bwMode="auto">
          <a:xfrm>
            <a:off x="5684298" y="3356573"/>
            <a:ext cx="342900" cy="342900"/>
          </a:xfrm>
          <a:prstGeom prst="ellipse">
            <a:avLst/>
          </a:prstGeom>
          <a:noFill/>
          <a:ln w="25400">
            <a:solidFill>
              <a:srgbClr val="008000"/>
            </a:solidFill>
            <a:round/>
            <a:headEnd/>
            <a:tailEnd/>
          </a:ln>
        </p:spPr>
        <p:txBody>
          <a:bodyPr wrap="none" anchor="ctr"/>
          <a:lstStyle/>
          <a:p>
            <a:endParaRPr lang="en-US">
              <a:solidFill>
                <a:srgbClr val="008000"/>
              </a:solidFill>
            </a:endParaRPr>
          </a:p>
        </p:txBody>
      </p:sp>
      <p:sp>
        <p:nvSpPr>
          <p:cNvPr id="22" name="Text Box 43"/>
          <p:cNvSpPr txBox="1">
            <a:spLocks noChangeArrowheads="1"/>
          </p:cNvSpPr>
          <p:nvPr/>
        </p:nvSpPr>
        <p:spPr bwMode="auto">
          <a:xfrm>
            <a:off x="5467373" y="4703805"/>
            <a:ext cx="1600200" cy="400110"/>
          </a:xfrm>
          <a:prstGeom prst="rect">
            <a:avLst/>
          </a:prstGeom>
          <a:noFill/>
          <a:ln w="9525">
            <a:noFill/>
            <a:miter lim="800000"/>
            <a:headEnd/>
            <a:tailEnd/>
          </a:ln>
        </p:spPr>
        <p:txBody>
          <a:bodyPr>
            <a:spAutoFit/>
          </a:bodyPr>
          <a:lstStyle/>
          <a:p>
            <a:pPr>
              <a:spcBef>
                <a:spcPct val="50000"/>
              </a:spcBef>
            </a:pPr>
            <a:r>
              <a:rPr lang="en-US" altLang="zh-CN" dirty="0">
                <a:solidFill>
                  <a:srgbClr val="CC6600"/>
                </a:solidFill>
              </a:rPr>
              <a:t>conference</a:t>
            </a:r>
          </a:p>
        </p:txBody>
      </p:sp>
      <p:sp>
        <p:nvSpPr>
          <p:cNvPr id="23" name="Line 46"/>
          <p:cNvSpPr>
            <a:spLocks noChangeShapeType="1"/>
          </p:cNvSpPr>
          <p:nvPr/>
        </p:nvSpPr>
        <p:spPr bwMode="auto">
          <a:xfrm flipH="1" flipV="1">
            <a:off x="5978555" y="3717954"/>
            <a:ext cx="255591" cy="985851"/>
          </a:xfrm>
          <a:prstGeom prst="line">
            <a:avLst/>
          </a:prstGeom>
          <a:noFill/>
          <a:ln w="9525">
            <a:solidFill>
              <a:srgbClr val="FF9933"/>
            </a:solidFill>
            <a:round/>
            <a:headEnd/>
            <a:tailEnd type="triangle" w="med" len="med"/>
          </a:ln>
        </p:spPr>
        <p:txBody>
          <a:bodyPr/>
          <a:lstStyle/>
          <a:p>
            <a:endParaRPr lang="en-US">
              <a:solidFill>
                <a:srgbClr val="CC6600"/>
              </a:solidFill>
            </a:endParaRPr>
          </a:p>
        </p:txBody>
      </p:sp>
      <p:sp>
        <p:nvSpPr>
          <p:cNvPr id="24" name="矩形 23"/>
          <p:cNvSpPr/>
          <p:nvPr/>
        </p:nvSpPr>
        <p:spPr>
          <a:xfrm>
            <a:off x="1898651" y="5257801"/>
            <a:ext cx="6170698" cy="5476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solidFill>
                  <a:srgbClr val="0000CC"/>
                </a:solidFill>
              </a:rPr>
              <a:t>Author-Conference-Topic Model (ACT Model)</a:t>
            </a:r>
            <a:endParaRPr lang="zh-CN" altLang="en-US" dirty="0">
              <a:solidFill>
                <a:srgbClr val="0000CC"/>
              </a:solidFill>
            </a:endParaRPr>
          </a:p>
        </p:txBody>
      </p:sp>
      <p:sp>
        <p:nvSpPr>
          <p:cNvPr id="26" name="TextBox 25"/>
          <p:cNvSpPr txBox="1"/>
          <p:nvPr/>
        </p:nvSpPr>
        <p:spPr>
          <a:xfrm>
            <a:off x="330200" y="2667001"/>
            <a:ext cx="3054350" cy="1631216"/>
          </a:xfrm>
          <a:prstGeom prst="rect">
            <a:avLst/>
          </a:prstGeom>
          <a:noFill/>
        </p:spPr>
        <p:txBody>
          <a:bodyPr wrap="square" rtlCol="0">
            <a:spAutoFit/>
          </a:bodyPr>
          <a:lstStyle/>
          <a:p>
            <a:r>
              <a:rPr lang="en-US" dirty="0" smtClean="0"/>
              <a:t>Coauthors decide topics, then each topic generates words and decides a publication venue</a:t>
            </a:r>
            <a:endParaRPr lang="en-US" dirty="0"/>
          </a:p>
        </p:txBody>
      </p:sp>
      <p:sp>
        <p:nvSpPr>
          <p:cNvPr id="25" name="矩形 2"/>
          <p:cNvSpPr>
            <a:spLocks noChangeArrowheads="1"/>
          </p:cNvSpPr>
          <p:nvPr/>
        </p:nvSpPr>
        <p:spPr bwMode="auto">
          <a:xfrm>
            <a:off x="0" y="6396337"/>
            <a:ext cx="9906000" cy="461664"/>
          </a:xfrm>
          <a:prstGeom prst="rect">
            <a:avLst/>
          </a:prstGeom>
          <a:solidFill>
            <a:schemeClr val="bg1"/>
          </a:solidFill>
          <a:ln w="9525">
            <a:noFill/>
            <a:miter lim="800000"/>
            <a:headEnd/>
            <a:tailEnd/>
          </a:ln>
        </p:spPr>
        <p:txBody>
          <a:bodyPr wrap="square">
            <a:noAutofit/>
          </a:bodyPr>
          <a:lstStyle/>
          <a:p>
            <a:r>
              <a:rPr lang="en-US" altLang="zh-CN" sz="1200" dirty="0"/>
              <a:t>[1] </a:t>
            </a:r>
            <a:r>
              <a:rPr lang="en-US" altLang="zh-CN" sz="1200" dirty="0" smtClean="0"/>
              <a:t>J. Tang, J. Zhang, L. Yao, J. Li, L. Zhang, and Z. Su. </a:t>
            </a:r>
            <a:r>
              <a:rPr lang="en-US" altLang="zh-CN" sz="1200" dirty="0" err="1" smtClean="0"/>
              <a:t>ArnetMiner</a:t>
            </a:r>
            <a:r>
              <a:rPr lang="en-US" altLang="zh-CN" sz="1200" dirty="0" smtClean="0"/>
              <a:t>: Extraction and Mining of Academic Social Networks. SIGKDD’08. pages 990-998, 2008.</a:t>
            </a:r>
            <a:endParaRPr lang="zh-CN" altLang="en-US" sz="1200" dirty="0"/>
          </a:p>
        </p:txBody>
      </p:sp>
    </p:spTree>
    <p:custDataLst>
      <p:tags r:id="rId1"/>
    </p:custDataLst>
    <p:extLst>
      <p:ext uri="{BB962C8B-B14F-4D97-AF65-F5344CB8AC3E}">
        <p14:creationId xmlns:p14="http://schemas.microsoft.com/office/powerpoint/2010/main" val="372943776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Topic Modeling Results</a:t>
            </a:r>
            <a:endParaRPr lang="en-US" dirty="0"/>
          </a:p>
        </p:txBody>
      </p:sp>
      <p:pic>
        <p:nvPicPr>
          <p:cNvPr id="4" name="Picture 3" descr="Screen Shot 2013-05-10 at 6.44.11 P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52500" y="1016732"/>
            <a:ext cx="8733420" cy="5409889"/>
          </a:xfrm>
          <a:prstGeom prst="rect">
            <a:avLst/>
          </a:prstGeom>
        </p:spPr>
      </p:pic>
    </p:spTree>
    <p:extLst>
      <p:ext uri="{BB962C8B-B14F-4D97-AF65-F5344CB8AC3E}">
        <p14:creationId xmlns:p14="http://schemas.microsoft.com/office/powerpoint/2010/main" val="372348711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1464" y="188913"/>
            <a:ext cx="8785992" cy="683803"/>
          </a:xfrm>
        </p:spPr>
        <p:txBody>
          <a:bodyPr/>
          <a:lstStyle/>
          <a:p>
            <a:r>
              <a:rPr lang="en-US" altLang="zh-CN" dirty="0"/>
              <a:t>Topic Trend </a:t>
            </a:r>
            <a:r>
              <a:rPr lang="en-US" altLang="zh-CN" dirty="0" smtClean="0"/>
              <a:t>Analysis</a:t>
            </a:r>
            <a:endParaRPr lang="zh-CN" altLang="en-US" dirty="0"/>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64468" y="1664804"/>
            <a:ext cx="5111643" cy="4946130"/>
          </a:xfrm>
          <a:prstGeom prst="rect">
            <a:avLst/>
          </a:prstGeom>
          <a:ln>
            <a:solidFill>
              <a:srgbClr val="7F7F7F"/>
            </a:solidFill>
          </a:ln>
        </p:spPr>
      </p:pic>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385048" y="1664804"/>
            <a:ext cx="4394932" cy="5303416"/>
          </a:xfrm>
          <a:prstGeom prst="rect">
            <a:avLst/>
          </a:prstGeom>
          <a:ln>
            <a:solidFill>
              <a:schemeClr val="bg1">
                <a:lumMod val="50000"/>
              </a:schemeClr>
            </a:solidFill>
          </a:ln>
        </p:spPr>
      </p:pic>
      <p:sp>
        <p:nvSpPr>
          <p:cNvPr id="7" name="Rectangle 6"/>
          <p:cNvSpPr>
            <a:spLocks noChangeArrowheads="1"/>
          </p:cNvSpPr>
          <p:nvPr/>
        </p:nvSpPr>
        <p:spPr bwMode="auto">
          <a:xfrm>
            <a:off x="2279441" y="986549"/>
            <a:ext cx="4725787" cy="570244"/>
          </a:xfrm>
          <a:prstGeom prst="rect">
            <a:avLst/>
          </a:prstGeom>
          <a:solidFill>
            <a:srgbClr val="FFCCCC"/>
          </a:solidFill>
          <a:ln w="9525">
            <a:solidFill>
              <a:schemeClr val="tx1"/>
            </a:solidFill>
            <a:miter lim="800000"/>
            <a:headEnd/>
            <a:tailEnd/>
          </a:ln>
        </p:spPr>
        <p:txBody>
          <a:bodyPr lIns="18000" rIns="18000" anchor="ctr"/>
          <a:lstStyle>
            <a:defPPr>
              <a:defRPr lang="zh-CN"/>
            </a:defPPr>
            <a:lvl1pPr algn="l" rtl="0" fontAlgn="base">
              <a:spcBef>
                <a:spcPct val="0"/>
              </a:spcBef>
              <a:spcAft>
                <a:spcPct val="0"/>
              </a:spcAft>
              <a:defRPr sz="2000" kern="1200">
                <a:solidFill>
                  <a:schemeClr val="tx1"/>
                </a:solidFill>
                <a:latin typeface="Arial" pitchFamily="34" charset="0"/>
                <a:ea typeface="宋体" pitchFamily="2" charset="-122"/>
                <a:cs typeface="+mn-cs"/>
              </a:defRPr>
            </a:lvl1pPr>
            <a:lvl2pPr marL="457200" algn="l" rtl="0" fontAlgn="base">
              <a:spcBef>
                <a:spcPct val="0"/>
              </a:spcBef>
              <a:spcAft>
                <a:spcPct val="0"/>
              </a:spcAft>
              <a:defRPr sz="2000" kern="1200">
                <a:solidFill>
                  <a:schemeClr val="tx1"/>
                </a:solidFill>
                <a:latin typeface="Arial" pitchFamily="34" charset="0"/>
                <a:ea typeface="宋体" pitchFamily="2" charset="-122"/>
                <a:cs typeface="+mn-cs"/>
              </a:defRPr>
            </a:lvl2pPr>
            <a:lvl3pPr marL="914400" algn="l" rtl="0" fontAlgn="base">
              <a:spcBef>
                <a:spcPct val="0"/>
              </a:spcBef>
              <a:spcAft>
                <a:spcPct val="0"/>
              </a:spcAft>
              <a:defRPr sz="2000" kern="1200">
                <a:solidFill>
                  <a:schemeClr val="tx1"/>
                </a:solidFill>
                <a:latin typeface="Arial" pitchFamily="34" charset="0"/>
                <a:ea typeface="宋体" pitchFamily="2" charset="-122"/>
                <a:cs typeface="+mn-cs"/>
              </a:defRPr>
            </a:lvl3pPr>
            <a:lvl4pPr marL="1371600" algn="l" rtl="0" fontAlgn="base">
              <a:spcBef>
                <a:spcPct val="0"/>
              </a:spcBef>
              <a:spcAft>
                <a:spcPct val="0"/>
              </a:spcAft>
              <a:defRPr sz="2000" kern="1200">
                <a:solidFill>
                  <a:schemeClr val="tx1"/>
                </a:solidFill>
                <a:latin typeface="Arial" pitchFamily="34" charset="0"/>
                <a:ea typeface="宋体" pitchFamily="2" charset="-122"/>
                <a:cs typeface="+mn-cs"/>
              </a:defRPr>
            </a:lvl4pPr>
            <a:lvl5pPr marL="1828800" algn="l" rtl="0" fontAlgn="base">
              <a:spcBef>
                <a:spcPct val="0"/>
              </a:spcBef>
              <a:spcAft>
                <a:spcPct val="0"/>
              </a:spcAft>
              <a:defRPr sz="2000" kern="1200">
                <a:solidFill>
                  <a:schemeClr val="tx1"/>
                </a:solidFill>
                <a:latin typeface="Arial" pitchFamily="34" charset="0"/>
                <a:ea typeface="宋体" pitchFamily="2" charset="-122"/>
                <a:cs typeface="+mn-cs"/>
              </a:defRPr>
            </a:lvl5pPr>
            <a:lvl6pPr marL="2286000" algn="l" defTabSz="914400" rtl="0" eaLnBrk="1" latinLnBrk="0" hangingPunct="1">
              <a:defRPr sz="2000" kern="1200">
                <a:solidFill>
                  <a:schemeClr val="tx1"/>
                </a:solidFill>
                <a:latin typeface="Arial" pitchFamily="34" charset="0"/>
                <a:ea typeface="宋体" pitchFamily="2" charset="-122"/>
                <a:cs typeface="+mn-cs"/>
              </a:defRPr>
            </a:lvl6pPr>
            <a:lvl7pPr marL="2743200" algn="l" defTabSz="914400" rtl="0" eaLnBrk="1" latinLnBrk="0" hangingPunct="1">
              <a:defRPr sz="2000" kern="1200">
                <a:solidFill>
                  <a:schemeClr val="tx1"/>
                </a:solidFill>
                <a:latin typeface="Arial" pitchFamily="34" charset="0"/>
                <a:ea typeface="宋体" pitchFamily="2" charset="-122"/>
                <a:cs typeface="+mn-cs"/>
              </a:defRPr>
            </a:lvl7pPr>
            <a:lvl8pPr marL="3200400" algn="l" defTabSz="914400" rtl="0" eaLnBrk="1" latinLnBrk="0" hangingPunct="1">
              <a:defRPr sz="2000" kern="1200">
                <a:solidFill>
                  <a:schemeClr val="tx1"/>
                </a:solidFill>
                <a:latin typeface="Arial" pitchFamily="34" charset="0"/>
                <a:ea typeface="宋体" pitchFamily="2" charset="-122"/>
                <a:cs typeface="+mn-cs"/>
              </a:defRPr>
            </a:lvl8pPr>
            <a:lvl9pPr marL="3657600" algn="l" defTabSz="914400" rtl="0" eaLnBrk="1" latinLnBrk="0" hangingPunct="1">
              <a:defRPr sz="2000" kern="1200">
                <a:solidFill>
                  <a:schemeClr val="tx1"/>
                </a:solidFill>
                <a:latin typeface="Arial" pitchFamily="34" charset="0"/>
                <a:ea typeface="宋体" pitchFamily="2" charset="-122"/>
                <a:cs typeface="+mn-cs"/>
              </a:defRPr>
            </a:lvl9pPr>
          </a:lstStyle>
          <a:p>
            <a:pPr algn="ctr"/>
            <a:r>
              <a:rPr lang="en-US" altLang="zh-CN" dirty="0" smtClean="0"/>
              <a:t>Timeline for “deep learning”  </a:t>
            </a:r>
            <a:endParaRPr lang="zh-CN" altLang="en-US" dirty="0"/>
          </a:p>
        </p:txBody>
      </p:sp>
    </p:spTree>
    <p:extLst>
      <p:ext uri="{BB962C8B-B14F-4D97-AF65-F5344CB8AC3E}">
        <p14:creationId xmlns:p14="http://schemas.microsoft.com/office/powerpoint/2010/main" val="188979634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1464" y="80628"/>
            <a:ext cx="9290048" cy="972108"/>
          </a:xfrm>
        </p:spPr>
        <p:txBody>
          <a:bodyPr/>
          <a:lstStyle/>
          <a:p>
            <a:r>
              <a:rPr lang="en-US" altLang="zh-CN" dirty="0" smtClean="0"/>
              <a:t>Topic Trend Analysis</a:t>
            </a:r>
            <a:endParaRPr lang="zh-CN" altLang="en-US" dirty="0"/>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92027" y="1136817"/>
            <a:ext cx="4899759" cy="5307137"/>
          </a:xfrm>
          <a:prstGeom prst="rect">
            <a:avLst/>
          </a:prstGeom>
        </p:spPr>
      </p:pic>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889104" y="3032956"/>
            <a:ext cx="3854957" cy="3257600"/>
          </a:xfrm>
          <a:prstGeom prst="rect">
            <a:avLst/>
          </a:prstGeom>
        </p:spPr>
      </p:pic>
      <p:sp>
        <p:nvSpPr>
          <p:cNvPr id="6" name="Rectangle 6"/>
          <p:cNvSpPr>
            <a:spLocks noChangeArrowheads="1"/>
          </p:cNvSpPr>
          <p:nvPr/>
        </p:nvSpPr>
        <p:spPr bwMode="auto">
          <a:xfrm>
            <a:off x="5728350" y="1146950"/>
            <a:ext cx="2284990" cy="841890"/>
          </a:xfrm>
          <a:prstGeom prst="rect">
            <a:avLst/>
          </a:prstGeom>
          <a:solidFill>
            <a:srgbClr val="FFCCCC"/>
          </a:solidFill>
          <a:ln w="9525">
            <a:solidFill>
              <a:schemeClr val="tx1"/>
            </a:solidFill>
            <a:miter lim="800000"/>
            <a:headEnd/>
            <a:tailEnd/>
          </a:ln>
        </p:spPr>
        <p:txBody>
          <a:bodyPr lIns="18000" rIns="18000" anchor="ctr"/>
          <a:lstStyle/>
          <a:p>
            <a:pPr algn="ctr"/>
            <a:r>
              <a:rPr lang="en-US" altLang="zh-CN" dirty="0"/>
              <a:t>T</a:t>
            </a:r>
            <a:r>
              <a:rPr lang="en-US" altLang="zh-CN" dirty="0" smtClean="0"/>
              <a:t>rend analysis of  “deep learning”</a:t>
            </a:r>
            <a:endParaRPr lang="en-US" altLang="zh-CN" dirty="0"/>
          </a:p>
        </p:txBody>
      </p:sp>
      <p:cxnSp>
        <p:nvCxnSpPr>
          <p:cNvPr id="7" name="直接箭头连接符 19"/>
          <p:cNvCxnSpPr/>
          <p:nvPr/>
        </p:nvCxnSpPr>
        <p:spPr>
          <a:xfrm flipH="1">
            <a:off x="4943367" y="1611768"/>
            <a:ext cx="784983" cy="1144238"/>
          </a:xfrm>
          <a:prstGeom prst="straightConnector1">
            <a:avLst/>
          </a:prstGeom>
          <a:ln w="28575">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2" name="Rectangle 11"/>
          <p:cNvSpPr>
            <a:spLocks noChangeArrowheads="1"/>
          </p:cNvSpPr>
          <p:nvPr/>
        </p:nvSpPr>
        <p:spPr bwMode="auto">
          <a:xfrm>
            <a:off x="6922013" y="2129542"/>
            <a:ext cx="2351467" cy="867410"/>
          </a:xfrm>
          <a:prstGeom prst="rect">
            <a:avLst/>
          </a:prstGeom>
          <a:solidFill>
            <a:srgbClr val="FFCCCC"/>
          </a:solidFill>
          <a:ln w="9525">
            <a:solidFill>
              <a:schemeClr val="tx1"/>
            </a:solidFill>
            <a:miter lim="800000"/>
            <a:headEnd/>
            <a:tailEnd/>
          </a:ln>
        </p:spPr>
        <p:txBody>
          <a:bodyPr lIns="18000" rIns="18000" anchor="ctr"/>
          <a:lstStyle>
            <a:defPPr>
              <a:defRPr lang="zh-CN"/>
            </a:defPPr>
            <a:lvl1pPr algn="l" rtl="0" fontAlgn="base">
              <a:spcBef>
                <a:spcPct val="0"/>
              </a:spcBef>
              <a:spcAft>
                <a:spcPct val="0"/>
              </a:spcAft>
              <a:defRPr sz="2000" kern="1200">
                <a:solidFill>
                  <a:schemeClr val="tx1"/>
                </a:solidFill>
                <a:latin typeface="Arial" pitchFamily="34" charset="0"/>
                <a:ea typeface="宋体" pitchFamily="2" charset="-122"/>
                <a:cs typeface="+mn-cs"/>
              </a:defRPr>
            </a:lvl1pPr>
            <a:lvl2pPr marL="457200" algn="l" rtl="0" fontAlgn="base">
              <a:spcBef>
                <a:spcPct val="0"/>
              </a:spcBef>
              <a:spcAft>
                <a:spcPct val="0"/>
              </a:spcAft>
              <a:defRPr sz="2000" kern="1200">
                <a:solidFill>
                  <a:schemeClr val="tx1"/>
                </a:solidFill>
                <a:latin typeface="Arial" pitchFamily="34" charset="0"/>
                <a:ea typeface="宋体" pitchFamily="2" charset="-122"/>
                <a:cs typeface="+mn-cs"/>
              </a:defRPr>
            </a:lvl2pPr>
            <a:lvl3pPr marL="914400" algn="l" rtl="0" fontAlgn="base">
              <a:spcBef>
                <a:spcPct val="0"/>
              </a:spcBef>
              <a:spcAft>
                <a:spcPct val="0"/>
              </a:spcAft>
              <a:defRPr sz="2000" kern="1200">
                <a:solidFill>
                  <a:schemeClr val="tx1"/>
                </a:solidFill>
                <a:latin typeface="Arial" pitchFamily="34" charset="0"/>
                <a:ea typeface="宋体" pitchFamily="2" charset="-122"/>
                <a:cs typeface="+mn-cs"/>
              </a:defRPr>
            </a:lvl3pPr>
            <a:lvl4pPr marL="1371600" algn="l" rtl="0" fontAlgn="base">
              <a:spcBef>
                <a:spcPct val="0"/>
              </a:spcBef>
              <a:spcAft>
                <a:spcPct val="0"/>
              </a:spcAft>
              <a:defRPr sz="2000" kern="1200">
                <a:solidFill>
                  <a:schemeClr val="tx1"/>
                </a:solidFill>
                <a:latin typeface="Arial" pitchFamily="34" charset="0"/>
                <a:ea typeface="宋体" pitchFamily="2" charset="-122"/>
                <a:cs typeface="+mn-cs"/>
              </a:defRPr>
            </a:lvl4pPr>
            <a:lvl5pPr marL="1828800" algn="l" rtl="0" fontAlgn="base">
              <a:spcBef>
                <a:spcPct val="0"/>
              </a:spcBef>
              <a:spcAft>
                <a:spcPct val="0"/>
              </a:spcAft>
              <a:defRPr sz="2000" kern="1200">
                <a:solidFill>
                  <a:schemeClr val="tx1"/>
                </a:solidFill>
                <a:latin typeface="Arial" pitchFamily="34" charset="0"/>
                <a:ea typeface="宋体" pitchFamily="2" charset="-122"/>
                <a:cs typeface="+mn-cs"/>
              </a:defRPr>
            </a:lvl5pPr>
            <a:lvl6pPr marL="2286000" algn="l" defTabSz="914400" rtl="0" eaLnBrk="1" latinLnBrk="0" hangingPunct="1">
              <a:defRPr sz="2000" kern="1200">
                <a:solidFill>
                  <a:schemeClr val="tx1"/>
                </a:solidFill>
                <a:latin typeface="Arial" pitchFamily="34" charset="0"/>
                <a:ea typeface="宋体" pitchFamily="2" charset="-122"/>
                <a:cs typeface="+mn-cs"/>
              </a:defRPr>
            </a:lvl6pPr>
            <a:lvl7pPr marL="2743200" algn="l" defTabSz="914400" rtl="0" eaLnBrk="1" latinLnBrk="0" hangingPunct="1">
              <a:defRPr sz="2000" kern="1200">
                <a:solidFill>
                  <a:schemeClr val="tx1"/>
                </a:solidFill>
                <a:latin typeface="Arial" pitchFamily="34" charset="0"/>
                <a:ea typeface="宋体" pitchFamily="2" charset="-122"/>
                <a:cs typeface="+mn-cs"/>
              </a:defRPr>
            </a:lvl7pPr>
            <a:lvl8pPr marL="3200400" algn="l" defTabSz="914400" rtl="0" eaLnBrk="1" latinLnBrk="0" hangingPunct="1">
              <a:defRPr sz="2000" kern="1200">
                <a:solidFill>
                  <a:schemeClr val="tx1"/>
                </a:solidFill>
                <a:latin typeface="Arial" pitchFamily="34" charset="0"/>
                <a:ea typeface="宋体" pitchFamily="2" charset="-122"/>
                <a:cs typeface="+mn-cs"/>
              </a:defRPr>
            </a:lvl8pPr>
            <a:lvl9pPr marL="3657600" algn="l" defTabSz="914400" rtl="0" eaLnBrk="1" latinLnBrk="0" hangingPunct="1">
              <a:defRPr sz="2000" kern="1200">
                <a:solidFill>
                  <a:schemeClr val="tx1"/>
                </a:solidFill>
                <a:latin typeface="Arial" pitchFamily="34" charset="0"/>
                <a:ea typeface="宋体" pitchFamily="2" charset="-122"/>
                <a:cs typeface="+mn-cs"/>
              </a:defRPr>
            </a:lvl9pPr>
          </a:lstStyle>
          <a:p>
            <a:pPr algn="ctr"/>
            <a:r>
              <a:rPr lang="en-US" altLang="zh-CN" dirty="0"/>
              <a:t>C</a:t>
            </a:r>
            <a:r>
              <a:rPr lang="en-US" altLang="zh-CN" dirty="0" smtClean="0"/>
              <a:t>ommunities of the “deep learning”</a:t>
            </a:r>
            <a:endParaRPr lang="en-US" altLang="zh-CN" dirty="0"/>
          </a:p>
        </p:txBody>
      </p:sp>
      <p:cxnSp>
        <p:nvCxnSpPr>
          <p:cNvPr id="13" name="直接箭头连接符 19"/>
          <p:cNvCxnSpPr>
            <a:stCxn id="12" idx="2"/>
          </p:cNvCxnSpPr>
          <p:nvPr/>
        </p:nvCxnSpPr>
        <p:spPr>
          <a:xfrm>
            <a:off x="8097747" y="2996952"/>
            <a:ext cx="359798" cy="537529"/>
          </a:xfrm>
          <a:prstGeom prst="straightConnector1">
            <a:avLst/>
          </a:prstGeom>
          <a:ln w="28575">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596399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图示 3"/>
          <p:cNvGraphicFramePr>
            <a:graphicFrameLocks noChangeAspect="1"/>
          </p:cNvGraphicFramePr>
          <p:nvPr>
            <p:extLst>
              <p:ext uri="{D42A27DB-BD31-4B8C-83A1-F6EECF244321}">
                <p14:modId xmlns:p14="http://schemas.microsoft.com/office/powerpoint/2010/main" val="3005007352"/>
              </p:ext>
            </p:extLst>
          </p:nvPr>
        </p:nvGraphicFramePr>
        <p:xfrm>
          <a:off x="-1023664" y="1169891"/>
          <a:ext cx="8777374" cy="512903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下箭头 4"/>
          <p:cNvSpPr/>
          <p:nvPr/>
        </p:nvSpPr>
        <p:spPr bwMode="auto">
          <a:xfrm rot="13876724">
            <a:off x="1981660" y="1758246"/>
            <a:ext cx="435136" cy="803437"/>
          </a:xfrm>
          <a:prstGeom prst="downArrow">
            <a:avLst/>
          </a:prstGeom>
          <a:solidFill>
            <a:srgbClr val="C00000"/>
          </a:solidFill>
          <a:ln>
            <a:headEnd type="none" w="med" len="med"/>
            <a:tailEnd type="none" w="med" len="med"/>
          </a:ln>
        </p:spPr>
        <p:style>
          <a:lnRef idx="3">
            <a:schemeClr val="lt1"/>
          </a:lnRef>
          <a:fillRef idx="1">
            <a:schemeClr val="accent1"/>
          </a:fillRef>
          <a:effectRef idx="1">
            <a:schemeClr val="accent1"/>
          </a:effectRef>
          <a:fontRef idx="minor">
            <a:schemeClr val="lt1"/>
          </a:fontRef>
        </p:style>
        <p:txBody>
          <a:bodyPr wrap="none" anchor="ctr"/>
          <a:lstStyle/>
          <a:p>
            <a:pPr algn="ctr">
              <a:defRPr/>
            </a:pPr>
            <a:endParaRPr lang="zh-CN" altLang="en-US" sz="1600">
              <a:solidFill>
                <a:schemeClr val="tx1"/>
              </a:solidFill>
            </a:endParaRPr>
          </a:p>
        </p:txBody>
      </p:sp>
      <p:sp>
        <p:nvSpPr>
          <p:cNvPr id="31" name="椭圆 30"/>
          <p:cNvSpPr/>
          <p:nvPr/>
        </p:nvSpPr>
        <p:spPr>
          <a:xfrm>
            <a:off x="3584848" y="1357620"/>
            <a:ext cx="431800" cy="395287"/>
          </a:xfrm>
          <a:prstGeom prst="ellipse">
            <a:avLst/>
          </a:prstGeom>
          <a:solidFill>
            <a:schemeClr val="accent1"/>
          </a:solidFill>
          <a:ln>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400" b="1" dirty="0">
                <a:solidFill>
                  <a:srgbClr val="A6A6A6"/>
                </a:solidFill>
                <a:ea typeface="黑体" pitchFamily="49" charset="-122"/>
              </a:rPr>
              <a:t>1</a:t>
            </a:r>
            <a:endParaRPr lang="zh-CN" altLang="en-US" sz="2400" b="1" dirty="0">
              <a:solidFill>
                <a:srgbClr val="A6A6A6"/>
              </a:solidFill>
              <a:ea typeface="黑体" pitchFamily="49" charset="-122"/>
            </a:endParaRPr>
          </a:p>
        </p:txBody>
      </p:sp>
      <p:sp>
        <p:nvSpPr>
          <p:cNvPr id="32" name="椭圆 31"/>
          <p:cNvSpPr/>
          <p:nvPr/>
        </p:nvSpPr>
        <p:spPr>
          <a:xfrm>
            <a:off x="4340932" y="2533697"/>
            <a:ext cx="430213" cy="395288"/>
          </a:xfrm>
          <a:prstGeom prst="ellipse">
            <a:avLst/>
          </a:prstGeom>
          <a:solidFill>
            <a:schemeClr val="accent1"/>
          </a:solidFill>
          <a:ln>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400" b="1" dirty="0">
                <a:solidFill>
                  <a:srgbClr val="A6A6A6"/>
                </a:solidFill>
                <a:ea typeface="黑体" pitchFamily="49" charset="-122"/>
              </a:rPr>
              <a:t>2</a:t>
            </a:r>
            <a:endParaRPr lang="zh-CN" altLang="en-US" sz="2400" b="1" dirty="0">
              <a:solidFill>
                <a:srgbClr val="A6A6A6"/>
              </a:solidFill>
              <a:ea typeface="黑体" pitchFamily="49" charset="-122"/>
            </a:endParaRPr>
          </a:p>
        </p:txBody>
      </p:sp>
      <p:sp>
        <p:nvSpPr>
          <p:cNvPr id="33" name="椭圆 32"/>
          <p:cNvSpPr/>
          <p:nvPr/>
        </p:nvSpPr>
        <p:spPr>
          <a:xfrm>
            <a:off x="4304928" y="4076623"/>
            <a:ext cx="431800" cy="395288"/>
          </a:xfrm>
          <a:prstGeom prst="ellipse">
            <a:avLst/>
          </a:prstGeom>
          <a:solidFill>
            <a:schemeClr val="accent1"/>
          </a:solidFill>
          <a:ln>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400" b="1" dirty="0">
                <a:solidFill>
                  <a:srgbClr val="A6A6A6"/>
                </a:solidFill>
                <a:ea typeface="黑体" pitchFamily="49" charset="-122"/>
              </a:rPr>
              <a:t>3</a:t>
            </a:r>
            <a:endParaRPr lang="zh-CN" altLang="en-US" sz="2400" b="1" dirty="0">
              <a:solidFill>
                <a:srgbClr val="A6A6A6"/>
              </a:solidFill>
              <a:ea typeface="黑体" pitchFamily="49" charset="-122"/>
            </a:endParaRPr>
          </a:p>
        </p:txBody>
      </p:sp>
      <p:sp>
        <p:nvSpPr>
          <p:cNvPr id="2" name="Rectangle 1"/>
          <p:cNvSpPr/>
          <p:nvPr/>
        </p:nvSpPr>
        <p:spPr>
          <a:xfrm>
            <a:off x="6536409" y="2270074"/>
            <a:ext cx="2881087" cy="906898"/>
          </a:xfrm>
          <a:prstGeom prst="rect">
            <a:avLst/>
          </a:prstGeom>
          <a:solidFill>
            <a:schemeClr val="bg1"/>
          </a:solidFill>
          <a:ln>
            <a:solidFill>
              <a:srgbClr val="7F7F7F"/>
            </a:solidFill>
          </a:ln>
        </p:spPr>
        <p:style>
          <a:lnRef idx="1">
            <a:schemeClr val="accent1"/>
          </a:lnRef>
          <a:fillRef idx="3">
            <a:schemeClr val="accent1"/>
          </a:fillRef>
          <a:effectRef idx="2">
            <a:schemeClr val="accent1"/>
          </a:effectRef>
          <a:fontRef idx="minor">
            <a:schemeClr val="lt1"/>
          </a:fontRef>
        </p:style>
        <p:txBody>
          <a:bodyPr rtlCol="0" anchor="ctr"/>
          <a:lstStyle/>
          <a:p>
            <a:pPr marL="342900" lvl="1" indent="-342900">
              <a:buFont typeface="Wingdings" charset="2"/>
              <a:buChar char="§"/>
            </a:pPr>
            <a:r>
              <a:rPr lang="en-US" sz="1800" dirty="0" smtClean="0">
                <a:solidFill>
                  <a:srgbClr val="A6A6A6"/>
                </a:solidFill>
              </a:rPr>
              <a:t>Ontology matching</a:t>
            </a:r>
          </a:p>
          <a:p>
            <a:pPr marL="342900" lvl="1" indent="-342900">
              <a:buFont typeface="Wingdings" charset="2"/>
              <a:buChar char="§"/>
            </a:pPr>
            <a:r>
              <a:rPr lang="en-US" sz="1800" dirty="0" smtClean="0">
                <a:solidFill>
                  <a:srgbClr val="A6A6A6"/>
                </a:solidFill>
              </a:rPr>
              <a:t>Knowledge linking</a:t>
            </a:r>
            <a:endParaRPr lang="en-US" sz="1800" dirty="0">
              <a:solidFill>
                <a:srgbClr val="A6A6A6"/>
              </a:solidFill>
            </a:endParaRPr>
          </a:p>
        </p:txBody>
      </p:sp>
      <p:sp>
        <p:nvSpPr>
          <p:cNvPr id="16" name="Rectangle 15"/>
          <p:cNvSpPr/>
          <p:nvPr/>
        </p:nvSpPr>
        <p:spPr>
          <a:xfrm>
            <a:off x="6536409" y="3537012"/>
            <a:ext cx="3061107" cy="1404156"/>
          </a:xfrm>
          <a:prstGeom prst="rect">
            <a:avLst/>
          </a:prstGeom>
          <a:solidFill>
            <a:schemeClr val="bg1"/>
          </a:solidFill>
          <a:ln>
            <a:solidFill>
              <a:srgbClr val="7F7F7F"/>
            </a:solidFill>
          </a:ln>
        </p:spPr>
        <p:style>
          <a:lnRef idx="1">
            <a:schemeClr val="accent1"/>
          </a:lnRef>
          <a:fillRef idx="3">
            <a:schemeClr val="accent1"/>
          </a:fillRef>
          <a:effectRef idx="2">
            <a:schemeClr val="accent1"/>
          </a:effectRef>
          <a:fontRef idx="minor">
            <a:schemeClr val="lt1"/>
          </a:fontRef>
        </p:style>
        <p:txBody>
          <a:bodyPr rtlCol="0" anchor="ctr"/>
          <a:lstStyle/>
          <a:p>
            <a:pPr marL="342900" lvl="1" indent="-342900">
              <a:buFont typeface="Wingdings" charset="2"/>
              <a:buChar char="§"/>
            </a:pPr>
            <a:r>
              <a:rPr lang="en-US" sz="1800" dirty="0" smtClean="0">
                <a:solidFill>
                  <a:srgbClr val="A6A6A6"/>
                </a:solidFill>
              </a:rPr>
              <a:t>Topic modeling</a:t>
            </a:r>
          </a:p>
          <a:p>
            <a:pPr marL="342900" lvl="1" indent="-342900">
              <a:buFont typeface="Wingdings" charset="2"/>
              <a:buChar char="§"/>
            </a:pPr>
            <a:r>
              <a:rPr lang="en-US" sz="1800" dirty="0" smtClean="0">
                <a:solidFill>
                  <a:srgbClr val="A6A6A6"/>
                </a:solidFill>
              </a:rPr>
              <a:t>Expertise search</a:t>
            </a:r>
          </a:p>
          <a:p>
            <a:pPr marL="342900" lvl="1" indent="-342900">
              <a:buFont typeface="Wingdings" charset="2"/>
              <a:buChar char="§"/>
            </a:pPr>
            <a:r>
              <a:rPr lang="en-US" altLang="zh-CN" sz="1800" dirty="0">
                <a:solidFill>
                  <a:srgbClr val="A6A6A6"/>
                </a:solidFill>
              </a:rPr>
              <a:t>Cross domain </a:t>
            </a:r>
            <a:r>
              <a:rPr lang="en-US" altLang="zh-CN" sz="1800" dirty="0" smtClean="0">
                <a:solidFill>
                  <a:srgbClr val="A6A6A6"/>
                </a:solidFill>
              </a:rPr>
              <a:t>search</a:t>
            </a:r>
            <a:endParaRPr lang="en-US" sz="1800" dirty="0" smtClean="0">
              <a:solidFill>
                <a:srgbClr val="A6A6A6"/>
              </a:solidFill>
            </a:endParaRPr>
          </a:p>
          <a:p>
            <a:pPr marL="342900" lvl="1" indent="-342900">
              <a:buFont typeface="Wingdings" charset="2"/>
              <a:buChar char="§"/>
            </a:pPr>
            <a:r>
              <a:rPr lang="en-US" altLang="zh-CN" sz="1800" dirty="0" smtClean="0">
                <a:solidFill>
                  <a:srgbClr val="A6A6A6"/>
                </a:solidFill>
              </a:rPr>
              <a:t>Topic </a:t>
            </a:r>
            <a:r>
              <a:rPr lang="en-US" altLang="zh-CN" sz="1800" dirty="0">
                <a:solidFill>
                  <a:srgbClr val="A6A6A6"/>
                </a:solidFill>
              </a:rPr>
              <a:t>trend </a:t>
            </a:r>
            <a:r>
              <a:rPr lang="en-US" altLang="zh-CN" sz="1800" dirty="0" smtClean="0">
                <a:solidFill>
                  <a:srgbClr val="A6A6A6"/>
                </a:solidFill>
              </a:rPr>
              <a:t>analysis</a:t>
            </a:r>
            <a:endParaRPr lang="en-US" altLang="zh-CN" sz="1800" dirty="0">
              <a:solidFill>
                <a:srgbClr val="A6A6A6"/>
              </a:solidFill>
            </a:endParaRPr>
          </a:p>
        </p:txBody>
      </p:sp>
      <p:sp>
        <p:nvSpPr>
          <p:cNvPr id="17" name="Rectangle 16"/>
          <p:cNvSpPr/>
          <p:nvPr/>
        </p:nvSpPr>
        <p:spPr>
          <a:xfrm>
            <a:off x="5745088" y="5245295"/>
            <a:ext cx="2947086" cy="1188132"/>
          </a:xfrm>
          <a:prstGeom prst="rect">
            <a:avLst/>
          </a:prstGeom>
          <a:solidFill>
            <a:schemeClr val="bg1"/>
          </a:solid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marL="342900" lvl="1" indent="-342900">
              <a:buFont typeface="Wingdings" charset="2"/>
              <a:buChar char="§"/>
            </a:pPr>
            <a:r>
              <a:rPr lang="en-US" altLang="zh-CN" sz="1800" dirty="0" smtClean="0">
                <a:solidFill>
                  <a:srgbClr val="000000"/>
                </a:solidFill>
              </a:rPr>
              <a:t>Social </a:t>
            </a:r>
            <a:r>
              <a:rPr lang="en-US" altLang="zh-CN" sz="1800" dirty="0">
                <a:solidFill>
                  <a:srgbClr val="000000"/>
                </a:solidFill>
              </a:rPr>
              <a:t>tie </a:t>
            </a:r>
            <a:r>
              <a:rPr lang="en-US" altLang="zh-CN" sz="1800" dirty="0" smtClean="0">
                <a:solidFill>
                  <a:srgbClr val="000000"/>
                </a:solidFill>
              </a:rPr>
              <a:t>analysis</a:t>
            </a:r>
          </a:p>
          <a:p>
            <a:pPr marL="342900" lvl="1" indent="-342900">
              <a:buFont typeface="Wingdings" charset="2"/>
              <a:buChar char="§"/>
            </a:pPr>
            <a:r>
              <a:rPr lang="en-US" altLang="zh-CN" sz="1800" dirty="0" smtClean="0">
                <a:solidFill>
                  <a:srgbClr val="000000"/>
                </a:solidFill>
              </a:rPr>
              <a:t>Kernel community</a:t>
            </a:r>
            <a:endParaRPr lang="en-US" altLang="zh-CN" sz="1800" dirty="0">
              <a:solidFill>
                <a:srgbClr val="000000"/>
              </a:solidFill>
            </a:endParaRPr>
          </a:p>
          <a:p>
            <a:pPr marL="342900" lvl="1" indent="-342900">
              <a:buFont typeface="Wingdings" charset="2"/>
              <a:buChar char="§"/>
            </a:pPr>
            <a:r>
              <a:rPr lang="en-US" altLang="zh-CN" sz="1800" dirty="0" smtClean="0">
                <a:solidFill>
                  <a:srgbClr val="000000"/>
                </a:solidFill>
              </a:rPr>
              <a:t>Collaborative reading</a:t>
            </a:r>
          </a:p>
        </p:txBody>
      </p:sp>
      <p:sp>
        <p:nvSpPr>
          <p:cNvPr id="18" name="Title 1"/>
          <p:cNvSpPr txBox="1">
            <a:spLocks/>
          </p:cNvSpPr>
          <p:nvPr/>
        </p:nvSpPr>
        <p:spPr bwMode="auto">
          <a:xfrm>
            <a:off x="575874" y="260648"/>
            <a:ext cx="8280125" cy="5635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Arial" charset="0"/>
                <a:ea typeface="宋体" pitchFamily="2" charset="-122"/>
              </a:defRPr>
            </a:lvl2pPr>
            <a:lvl3pPr algn="ctr" rtl="0" eaLnBrk="0" fontAlgn="base" hangingPunct="0">
              <a:spcBef>
                <a:spcPct val="0"/>
              </a:spcBef>
              <a:spcAft>
                <a:spcPct val="0"/>
              </a:spcAft>
              <a:defRPr sz="4000">
                <a:solidFill>
                  <a:schemeClr val="tx2"/>
                </a:solidFill>
                <a:latin typeface="Arial" charset="0"/>
                <a:ea typeface="宋体" pitchFamily="2" charset="-122"/>
              </a:defRPr>
            </a:lvl3pPr>
            <a:lvl4pPr algn="ctr" rtl="0" eaLnBrk="0" fontAlgn="base" hangingPunct="0">
              <a:spcBef>
                <a:spcPct val="0"/>
              </a:spcBef>
              <a:spcAft>
                <a:spcPct val="0"/>
              </a:spcAft>
              <a:defRPr sz="4000">
                <a:solidFill>
                  <a:schemeClr val="tx2"/>
                </a:solidFill>
                <a:latin typeface="Arial" charset="0"/>
                <a:ea typeface="宋体" pitchFamily="2" charset="-122"/>
              </a:defRPr>
            </a:lvl4pPr>
            <a:lvl5pPr algn="ctr" rtl="0" eaLnBrk="0" fontAlgn="base" hangingPunct="0">
              <a:spcBef>
                <a:spcPct val="0"/>
              </a:spcBef>
              <a:spcAft>
                <a:spcPct val="0"/>
              </a:spcAft>
              <a:defRPr sz="4000">
                <a:solidFill>
                  <a:schemeClr val="tx2"/>
                </a:solidFill>
                <a:latin typeface="Arial" charset="0"/>
                <a:ea typeface="宋体" pitchFamily="2" charset="-122"/>
              </a:defRPr>
            </a:lvl5pPr>
            <a:lvl6pPr marL="457200" algn="ctr" rtl="0" fontAlgn="base">
              <a:spcBef>
                <a:spcPct val="0"/>
              </a:spcBef>
              <a:spcAft>
                <a:spcPct val="0"/>
              </a:spcAft>
              <a:defRPr sz="4000">
                <a:solidFill>
                  <a:schemeClr val="tx2"/>
                </a:solidFill>
                <a:latin typeface="Arial" charset="0"/>
                <a:ea typeface="宋体" pitchFamily="2" charset="-122"/>
              </a:defRPr>
            </a:lvl6pPr>
            <a:lvl7pPr marL="914400" algn="ctr" rtl="0" fontAlgn="base">
              <a:spcBef>
                <a:spcPct val="0"/>
              </a:spcBef>
              <a:spcAft>
                <a:spcPct val="0"/>
              </a:spcAft>
              <a:defRPr sz="4000">
                <a:solidFill>
                  <a:schemeClr val="tx2"/>
                </a:solidFill>
                <a:latin typeface="Arial" charset="0"/>
                <a:ea typeface="宋体" pitchFamily="2" charset="-122"/>
              </a:defRPr>
            </a:lvl7pPr>
            <a:lvl8pPr marL="1371600" algn="ctr" rtl="0" fontAlgn="base">
              <a:spcBef>
                <a:spcPct val="0"/>
              </a:spcBef>
              <a:spcAft>
                <a:spcPct val="0"/>
              </a:spcAft>
              <a:defRPr sz="4000">
                <a:solidFill>
                  <a:schemeClr val="tx2"/>
                </a:solidFill>
                <a:latin typeface="Arial" charset="0"/>
                <a:ea typeface="宋体" pitchFamily="2" charset="-122"/>
              </a:defRPr>
            </a:lvl8pPr>
            <a:lvl9pPr marL="1828800" algn="ctr" rtl="0" fontAlgn="base">
              <a:spcBef>
                <a:spcPct val="0"/>
              </a:spcBef>
              <a:spcAft>
                <a:spcPct val="0"/>
              </a:spcAft>
              <a:defRPr sz="4000">
                <a:solidFill>
                  <a:schemeClr val="tx2"/>
                </a:solidFill>
                <a:latin typeface="Arial" charset="0"/>
                <a:ea typeface="宋体" pitchFamily="2" charset="-122"/>
              </a:defRPr>
            </a:lvl9pPr>
          </a:lstStyle>
          <a:p>
            <a:r>
              <a:rPr lang="en-US" altLang="en-US" dirty="0" smtClean="0">
                <a:ea typeface="宋体" pitchFamily="2" charset="-122"/>
              </a:rPr>
              <a:t>Mining </a:t>
            </a:r>
            <a:r>
              <a:rPr lang="en-US" altLang="en-US" dirty="0">
                <a:ea typeface="宋体" pitchFamily="2" charset="-122"/>
              </a:rPr>
              <a:t>Data </a:t>
            </a:r>
            <a:r>
              <a:rPr lang="en-US" altLang="en-US" dirty="0" smtClean="0">
                <a:ea typeface="宋体" pitchFamily="2" charset="-122"/>
              </a:rPr>
              <a:t>Semantics</a:t>
            </a:r>
            <a:endParaRPr lang="en-US" kern="0" dirty="0"/>
          </a:p>
        </p:txBody>
      </p:sp>
      <p:sp>
        <p:nvSpPr>
          <p:cNvPr id="19" name="椭圆 32"/>
          <p:cNvSpPr/>
          <p:nvPr/>
        </p:nvSpPr>
        <p:spPr>
          <a:xfrm>
            <a:off x="3656856" y="5513130"/>
            <a:ext cx="431800" cy="395288"/>
          </a:xfrm>
          <a:prstGeom prst="ellipse">
            <a:avLst/>
          </a:prstGeom>
          <a:solidFill>
            <a:schemeClr val="accent1"/>
          </a:solid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400" b="1" dirty="0" smtClean="0">
                <a:solidFill>
                  <a:schemeClr val="tx1"/>
                </a:solidFill>
                <a:ea typeface="黑体" pitchFamily="49" charset="-122"/>
              </a:rPr>
              <a:t>4</a:t>
            </a:r>
            <a:endParaRPr lang="zh-CN" altLang="en-US" sz="2400" b="1" dirty="0">
              <a:solidFill>
                <a:schemeClr val="tx1"/>
              </a:solidFill>
              <a:ea typeface="黑体" pitchFamily="49" charset="-122"/>
            </a:endParaRPr>
          </a:p>
        </p:txBody>
      </p:sp>
      <p:sp>
        <p:nvSpPr>
          <p:cNvPr id="23" name="下箭头 4"/>
          <p:cNvSpPr/>
          <p:nvPr/>
        </p:nvSpPr>
        <p:spPr bwMode="auto">
          <a:xfrm rot="15233275">
            <a:off x="2560922" y="2643803"/>
            <a:ext cx="435136" cy="803437"/>
          </a:xfrm>
          <a:prstGeom prst="downArrow">
            <a:avLst/>
          </a:prstGeom>
          <a:solidFill>
            <a:srgbClr val="C00000"/>
          </a:solidFill>
          <a:ln>
            <a:headEnd type="none" w="med" len="med"/>
            <a:tailEnd type="none" w="med" len="med"/>
          </a:ln>
        </p:spPr>
        <p:style>
          <a:lnRef idx="3">
            <a:schemeClr val="lt1"/>
          </a:lnRef>
          <a:fillRef idx="1">
            <a:schemeClr val="accent1"/>
          </a:fillRef>
          <a:effectRef idx="1">
            <a:schemeClr val="accent1"/>
          </a:effectRef>
          <a:fontRef idx="minor">
            <a:schemeClr val="lt1"/>
          </a:fontRef>
        </p:style>
        <p:txBody>
          <a:bodyPr wrap="none" anchor="ctr"/>
          <a:lstStyle/>
          <a:p>
            <a:pPr algn="ctr">
              <a:defRPr/>
            </a:pPr>
            <a:endParaRPr lang="zh-CN" altLang="en-US" sz="1600">
              <a:solidFill>
                <a:schemeClr val="tx1"/>
              </a:solidFill>
            </a:endParaRPr>
          </a:p>
        </p:txBody>
      </p:sp>
      <p:sp>
        <p:nvSpPr>
          <p:cNvPr id="24" name="下箭头 4"/>
          <p:cNvSpPr/>
          <p:nvPr/>
        </p:nvSpPr>
        <p:spPr bwMode="auto">
          <a:xfrm rot="16820489">
            <a:off x="2588367" y="3640635"/>
            <a:ext cx="435136" cy="803437"/>
          </a:xfrm>
          <a:prstGeom prst="downArrow">
            <a:avLst/>
          </a:prstGeom>
          <a:solidFill>
            <a:srgbClr val="C00000"/>
          </a:solidFill>
          <a:ln>
            <a:headEnd type="none" w="med" len="med"/>
            <a:tailEnd type="none" w="med" len="med"/>
          </a:ln>
        </p:spPr>
        <p:style>
          <a:lnRef idx="3">
            <a:schemeClr val="lt1"/>
          </a:lnRef>
          <a:fillRef idx="1">
            <a:schemeClr val="accent1"/>
          </a:fillRef>
          <a:effectRef idx="1">
            <a:schemeClr val="accent1"/>
          </a:effectRef>
          <a:fontRef idx="minor">
            <a:schemeClr val="lt1"/>
          </a:fontRef>
        </p:style>
        <p:txBody>
          <a:bodyPr wrap="none" anchor="ctr"/>
          <a:lstStyle/>
          <a:p>
            <a:pPr algn="ctr">
              <a:defRPr/>
            </a:pPr>
            <a:endParaRPr lang="zh-CN" altLang="en-US" sz="1600">
              <a:solidFill>
                <a:schemeClr val="tx1"/>
              </a:solidFill>
            </a:endParaRPr>
          </a:p>
        </p:txBody>
      </p:sp>
      <p:sp>
        <p:nvSpPr>
          <p:cNvPr id="25" name="下箭头 4"/>
          <p:cNvSpPr/>
          <p:nvPr/>
        </p:nvSpPr>
        <p:spPr bwMode="auto">
          <a:xfrm rot="17800730">
            <a:off x="2131729" y="4612820"/>
            <a:ext cx="435136" cy="803437"/>
          </a:xfrm>
          <a:prstGeom prst="downArrow">
            <a:avLst/>
          </a:prstGeom>
          <a:solidFill>
            <a:srgbClr val="C00000"/>
          </a:solidFill>
          <a:ln>
            <a:headEnd type="none" w="med" len="med"/>
            <a:tailEnd type="none" w="med" len="med"/>
          </a:ln>
        </p:spPr>
        <p:style>
          <a:lnRef idx="3">
            <a:schemeClr val="lt1"/>
          </a:lnRef>
          <a:fillRef idx="1">
            <a:schemeClr val="accent1"/>
          </a:fillRef>
          <a:effectRef idx="1">
            <a:schemeClr val="accent1"/>
          </a:effectRef>
          <a:fontRef idx="minor">
            <a:schemeClr val="lt1"/>
          </a:fontRef>
        </p:style>
        <p:txBody>
          <a:bodyPr wrap="none" anchor="ctr"/>
          <a:lstStyle/>
          <a:p>
            <a:pPr algn="ctr">
              <a:defRPr/>
            </a:pPr>
            <a:endParaRPr lang="zh-CN" altLang="en-US" sz="1600">
              <a:solidFill>
                <a:schemeClr val="tx1"/>
              </a:solidFill>
            </a:endParaRPr>
          </a:p>
        </p:txBody>
      </p:sp>
      <p:sp>
        <p:nvSpPr>
          <p:cNvPr id="26" name="Rectangle 25"/>
          <p:cNvSpPr/>
          <p:nvPr/>
        </p:nvSpPr>
        <p:spPr>
          <a:xfrm>
            <a:off x="5839355" y="1016732"/>
            <a:ext cx="3146093" cy="900100"/>
          </a:xfrm>
          <a:prstGeom prst="rect">
            <a:avLst/>
          </a:prstGeom>
          <a:solidFill>
            <a:schemeClr val="bg1"/>
          </a:solidFill>
          <a:ln>
            <a:solidFill>
              <a:srgbClr val="7F7F7F"/>
            </a:solidFill>
          </a:ln>
        </p:spPr>
        <p:style>
          <a:lnRef idx="1">
            <a:schemeClr val="accent1"/>
          </a:lnRef>
          <a:fillRef idx="3">
            <a:schemeClr val="accent1"/>
          </a:fillRef>
          <a:effectRef idx="2">
            <a:schemeClr val="accent1"/>
          </a:effectRef>
          <a:fontRef idx="minor">
            <a:schemeClr val="lt1"/>
          </a:fontRef>
        </p:style>
        <p:txBody>
          <a:bodyPr rtlCol="0" anchor="ctr"/>
          <a:lstStyle/>
          <a:p>
            <a:pPr marL="342900" lvl="1" indent="-342900">
              <a:buFont typeface="Wingdings" charset="2"/>
              <a:buChar char="§"/>
            </a:pPr>
            <a:r>
              <a:rPr lang="en-US" sz="1800" dirty="0" smtClean="0">
                <a:solidFill>
                  <a:srgbClr val="A6A6A6"/>
                </a:solidFill>
              </a:rPr>
              <a:t>Knowledge extraction</a:t>
            </a:r>
            <a:endParaRPr lang="en-US" sz="1800" dirty="0">
              <a:solidFill>
                <a:srgbClr val="A6A6A6"/>
              </a:solidFill>
            </a:endParaRPr>
          </a:p>
          <a:p>
            <a:pPr marL="342900" lvl="1" indent="-342900">
              <a:buFont typeface="Wingdings" charset="2"/>
              <a:buChar char="§"/>
            </a:pPr>
            <a:r>
              <a:rPr lang="en-US" sz="1800" dirty="0" smtClean="0">
                <a:solidFill>
                  <a:srgbClr val="A6A6A6"/>
                </a:solidFill>
              </a:rPr>
              <a:t>Name disambiguation</a:t>
            </a:r>
            <a:endParaRPr lang="en-US" sz="1800" dirty="0">
              <a:solidFill>
                <a:srgbClr val="A6A6A6"/>
              </a:solidFill>
            </a:endParaRPr>
          </a:p>
        </p:txBody>
      </p:sp>
    </p:spTree>
    <p:custDataLst>
      <p:tags r:id="rId1"/>
    </p:custDataLst>
    <p:extLst>
      <p:ext uri="{BB962C8B-B14F-4D97-AF65-F5344CB8AC3E}">
        <p14:creationId xmlns:p14="http://schemas.microsoft.com/office/powerpoint/2010/main" val="329447721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Mining semantics of relationships</a:t>
            </a:r>
            <a:endParaRPr lang="zh-CN" altLang="en-US" dirty="0"/>
          </a:p>
        </p:txBody>
      </p:sp>
      <p:sp>
        <p:nvSpPr>
          <p:cNvPr id="3" name="内容占位符 2"/>
          <p:cNvSpPr>
            <a:spLocks noGrp="1"/>
          </p:cNvSpPr>
          <p:nvPr>
            <p:ph idx="1"/>
          </p:nvPr>
        </p:nvSpPr>
        <p:spPr>
          <a:xfrm>
            <a:off x="350839" y="1219201"/>
            <a:ext cx="9555161" cy="4906962"/>
          </a:xfrm>
          <a:solidFill>
            <a:schemeClr val="bg1"/>
          </a:solidFill>
        </p:spPr>
        <p:txBody>
          <a:bodyPr/>
          <a:lstStyle/>
          <a:p>
            <a:r>
              <a:rPr lang="en-US" altLang="zh-CN" sz="2800" dirty="0" smtClean="0"/>
              <a:t>Nobody exists merely in one social network.</a:t>
            </a:r>
          </a:p>
          <a:p>
            <a:pPr lvl="1"/>
            <a:r>
              <a:rPr lang="en-US" altLang="zh-CN" sz="2400" dirty="0" smtClean="0"/>
              <a:t>Public network vs. private network</a:t>
            </a:r>
          </a:p>
          <a:p>
            <a:pPr lvl="1"/>
            <a:r>
              <a:rPr lang="en-US" altLang="zh-CN" sz="2400" dirty="0" smtClean="0"/>
              <a:t>Business network vs. family network</a:t>
            </a:r>
          </a:p>
          <a:p>
            <a:r>
              <a:rPr lang="en-US" altLang="zh-CN" sz="2800" dirty="0" smtClean="0"/>
              <a:t>However, existing networks (e.g., </a:t>
            </a:r>
            <a:r>
              <a:rPr lang="en-US" altLang="zh-CN" sz="2800" dirty="0" err="1" smtClean="0"/>
              <a:t>Facebook</a:t>
            </a:r>
            <a:r>
              <a:rPr lang="en-US" altLang="zh-CN" sz="2800" dirty="0" smtClean="0"/>
              <a:t> and Twitter) are trying to lump everyone into one big network</a:t>
            </a:r>
          </a:p>
          <a:p>
            <a:pPr lvl="1"/>
            <a:r>
              <a:rPr lang="en-US" altLang="zh-CN" sz="2400" dirty="0" smtClean="0"/>
              <a:t>FB/QQ tries to solve this problem via </a:t>
            </a:r>
            <a:r>
              <a:rPr lang="en-US" altLang="zh-CN" sz="2400" dirty="0" smtClean="0">
                <a:solidFill>
                  <a:srgbClr val="C00000"/>
                </a:solidFill>
              </a:rPr>
              <a:t>lists/groups</a:t>
            </a:r>
          </a:p>
          <a:p>
            <a:pPr lvl="1"/>
            <a:r>
              <a:rPr lang="en-US" altLang="zh-CN" sz="2400" dirty="0" smtClean="0"/>
              <a:t>however…</a:t>
            </a:r>
          </a:p>
          <a:p>
            <a:r>
              <a:rPr lang="en-US" altLang="zh-CN" sz="2800" dirty="0" smtClean="0"/>
              <a:t>Google circles</a:t>
            </a:r>
          </a:p>
          <a:p>
            <a:endParaRPr lang="en-US" altLang="zh-CN" sz="2600" dirty="0" smtClean="0"/>
          </a:p>
          <a:p>
            <a:pPr lvl="1">
              <a:buNone/>
            </a:pPr>
            <a:endParaRPr lang="zh-CN" altLang="en-US" sz="2400" i="1" dirty="0"/>
          </a:p>
        </p:txBody>
      </p:sp>
      <p:pic>
        <p:nvPicPr>
          <p:cNvPr id="55301" name="Picture 5"/>
          <p:cNvPicPr>
            <a:picLocks noChangeAspect="1" noChangeArrowheads="1"/>
          </p:cNvPicPr>
          <p:nvPr/>
        </p:nvPicPr>
        <p:blipFill>
          <a:blip r:embed="rId3" cstate="print"/>
          <a:srcRect/>
          <a:stretch>
            <a:fillRect/>
          </a:stretch>
        </p:blipFill>
        <p:spPr bwMode="auto">
          <a:xfrm>
            <a:off x="4106862" y="4495800"/>
            <a:ext cx="4560888" cy="2324100"/>
          </a:xfrm>
          <a:prstGeom prst="rect">
            <a:avLst/>
          </a:prstGeom>
          <a:noFill/>
          <a:ln w="9525">
            <a:noFill/>
            <a:miter lim="800000"/>
            <a:headEnd/>
            <a:tailEnd/>
          </a:ln>
        </p:spPr>
      </p:pic>
    </p:spTree>
    <p:extLst>
      <p:ext uri="{BB962C8B-B14F-4D97-AF65-F5344CB8AC3E}">
        <p14:creationId xmlns:p14="http://schemas.microsoft.com/office/powerpoint/2010/main" val="19951787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blinds(horizontal)">
                                      <p:cBhvr>
                                        <p:cTn id="7" dur="5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blinds(horizontal)">
                                      <p:cBhvr>
                                        <p:cTn id="12" dur="5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blinds(horizontal)">
                                      <p:cBhvr>
                                        <p:cTn id="17" dur="500"/>
                                        <p:tgtEl>
                                          <p:spTgt spid="3">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blinds(horizontal)">
                                      <p:cBhvr>
                                        <p:cTn id="22" dur="500"/>
                                        <p:tgtEl>
                                          <p:spTgt spid="3">
                                            <p:txEl>
                                              <p:pRg st="6" end="6"/>
                                            </p:txEl>
                                          </p:spTgt>
                                        </p:tgtEl>
                                      </p:cBhvr>
                                    </p:animEffect>
                                  </p:childTnLst>
                                </p:cTn>
                              </p:par>
                              <p:par>
                                <p:cTn id="23" presetID="3" presetClass="entr" presetSubtype="10" fill="hold" nodeType="withEffect">
                                  <p:stCondLst>
                                    <p:cond delay="0"/>
                                  </p:stCondLst>
                                  <p:childTnLst>
                                    <p:set>
                                      <p:cBhvr>
                                        <p:cTn id="24" dur="1" fill="hold">
                                          <p:stCondLst>
                                            <p:cond delay="0"/>
                                          </p:stCondLst>
                                        </p:cTn>
                                        <p:tgtEl>
                                          <p:spTgt spid="55301"/>
                                        </p:tgtEl>
                                        <p:attrNameLst>
                                          <p:attrName>style.visibility</p:attrName>
                                        </p:attrNameLst>
                                      </p:cBhvr>
                                      <p:to>
                                        <p:strVal val="visible"/>
                                      </p:to>
                                    </p:set>
                                    <p:animEffect transition="in" filter="blinds(horizontal)">
                                      <p:cBhvr>
                                        <p:cTn id="25" dur="500"/>
                                        <p:tgtEl>
                                          <p:spTgt spid="553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Mining semantics of relationships</a:t>
            </a:r>
            <a:endParaRPr lang="zh-CN" altLang="en-US" dirty="0"/>
          </a:p>
        </p:txBody>
      </p:sp>
      <p:sp>
        <p:nvSpPr>
          <p:cNvPr id="3" name="内容占位符 2"/>
          <p:cNvSpPr>
            <a:spLocks noGrp="1"/>
          </p:cNvSpPr>
          <p:nvPr>
            <p:ph idx="1"/>
          </p:nvPr>
        </p:nvSpPr>
        <p:spPr>
          <a:xfrm>
            <a:off x="350839" y="1196975"/>
            <a:ext cx="9555161" cy="4929188"/>
          </a:xfrm>
        </p:spPr>
        <p:txBody>
          <a:bodyPr/>
          <a:lstStyle/>
          <a:p>
            <a:r>
              <a:rPr lang="en-US" altLang="zh-CN" sz="2800" dirty="0" smtClean="0">
                <a:solidFill>
                  <a:srgbClr val="0000CC"/>
                </a:solidFill>
              </a:rPr>
              <a:t>Only 16% </a:t>
            </a:r>
            <a:r>
              <a:rPr lang="en-US" altLang="zh-CN" sz="2800" dirty="0" smtClean="0"/>
              <a:t>of mobile phone users in Europe have created custom contact groups</a:t>
            </a:r>
          </a:p>
          <a:p>
            <a:pPr lvl="1"/>
            <a:r>
              <a:rPr lang="en-US" altLang="zh-CN" sz="2400" i="1" dirty="0" smtClean="0">
                <a:solidFill>
                  <a:srgbClr val="C00000"/>
                </a:solidFill>
              </a:rPr>
              <a:t>users do not </a:t>
            </a:r>
            <a:r>
              <a:rPr lang="en-US" altLang="zh-CN" sz="2400" dirty="0" smtClean="0"/>
              <a:t>take the time to create it</a:t>
            </a:r>
          </a:p>
          <a:p>
            <a:pPr lvl="1"/>
            <a:r>
              <a:rPr lang="en-US" altLang="zh-CN" sz="2400" i="1" dirty="0" smtClean="0">
                <a:solidFill>
                  <a:srgbClr val="C00000"/>
                </a:solidFill>
              </a:rPr>
              <a:t>users do not</a:t>
            </a:r>
            <a:r>
              <a:rPr lang="en-US" altLang="zh-CN" sz="2400" dirty="0" smtClean="0"/>
              <a:t> know how to circle their friends</a:t>
            </a:r>
          </a:p>
          <a:p>
            <a:endParaRPr lang="en-US" altLang="zh-CN" sz="2800" dirty="0" smtClean="0"/>
          </a:p>
          <a:p>
            <a:r>
              <a:rPr lang="en-US" altLang="zh-CN" sz="2600" dirty="0" smtClean="0"/>
              <a:t>The Problem is that online social network are </a:t>
            </a:r>
          </a:p>
          <a:p>
            <a:pPr>
              <a:buNone/>
            </a:pPr>
            <a:r>
              <a:rPr lang="en-US" altLang="zh-CN" sz="2600" b="1" dirty="0" smtClean="0"/>
              <a:t>    </a:t>
            </a:r>
            <a:r>
              <a:rPr lang="en-US" altLang="zh-CN" sz="2800" b="1" dirty="0" smtClean="0">
                <a:ln>
                  <a:solidFill>
                    <a:schemeClr val="tx1"/>
                  </a:solidFill>
                </a:ln>
                <a:solidFill>
                  <a:schemeClr val="bg1"/>
                </a:solidFill>
              </a:rPr>
              <a:t>black</a:t>
            </a:r>
            <a:r>
              <a:rPr lang="en-US" altLang="zh-CN" sz="2800" dirty="0" smtClean="0"/>
              <a:t> </a:t>
            </a:r>
            <a:r>
              <a:rPr lang="en-US" altLang="zh-CN" sz="2800" b="1" dirty="0" smtClean="0">
                <a:ln>
                  <a:solidFill>
                    <a:schemeClr val="tx1"/>
                  </a:solidFill>
                </a:ln>
              </a:rPr>
              <a:t>white</a:t>
            </a:r>
            <a:r>
              <a:rPr lang="en-US" altLang="zh-CN" sz="2800" dirty="0" smtClean="0"/>
              <a:t>…</a:t>
            </a:r>
            <a:endParaRPr lang="zh-CN" altLang="en-US" sz="3600" dirty="0"/>
          </a:p>
        </p:txBody>
      </p:sp>
    </p:spTree>
    <p:extLst>
      <p:ext uri="{BB962C8B-B14F-4D97-AF65-F5344CB8AC3E}">
        <p14:creationId xmlns:p14="http://schemas.microsoft.com/office/powerpoint/2010/main" val="427118107"/>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blinds(horizontal)">
                                      <p:cBhvr>
                                        <p:cTn id="7" dur="500"/>
                                        <p:tgtEl>
                                          <p:spTgt spid="3">
                                            <p:txEl>
                                              <p:pRg st="4" end="4"/>
                                            </p:txEl>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
                                            <p:txEl>
                                              <p:pRg st="5" end="5"/>
                                            </p:txEl>
                                          </p:spTgt>
                                        </p:tgtEl>
                                        <p:attrNameLst>
                                          <p:attrName>style.visibility</p:attrName>
                                        </p:attrNameLst>
                                      </p:cBhvr>
                                      <p:to>
                                        <p:strVal val="visible"/>
                                      </p:to>
                                    </p:set>
                                    <p:animEffect transition="in" filter="blinds(horizontal)">
                                      <p:cBhvr>
                                        <p:cTn id="10"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71464" y="188913"/>
            <a:ext cx="9363075" cy="877887"/>
          </a:xfrm>
        </p:spPr>
        <p:txBody>
          <a:bodyPr/>
          <a:lstStyle/>
          <a:p>
            <a:r>
              <a:rPr lang="en-US" altLang="zh-CN" dirty="0" smtClean="0"/>
              <a:t>Mining Advisor-advisor relationships</a:t>
            </a:r>
            <a:r>
              <a:rPr lang="en-US" altLang="zh-CN" baseline="30000" dirty="0" smtClean="0"/>
              <a:t>[1]</a:t>
            </a:r>
            <a:endParaRPr lang="zh-CN" altLang="en-US" sz="3600" baseline="30000" dirty="0">
              <a:solidFill>
                <a:schemeClr val="tx1"/>
              </a:solidFill>
            </a:endParaRPr>
          </a:p>
        </p:txBody>
      </p:sp>
      <p:pic>
        <p:nvPicPr>
          <p:cNvPr id="72705" name="Picture 1"/>
          <p:cNvPicPr>
            <a:picLocks noChangeAspect="1" noChangeArrowheads="1"/>
          </p:cNvPicPr>
          <p:nvPr/>
        </p:nvPicPr>
        <p:blipFill>
          <a:blip r:embed="rId2" cstate="print"/>
          <a:srcRect/>
          <a:stretch>
            <a:fillRect/>
          </a:stretch>
        </p:blipFill>
        <p:spPr bwMode="auto">
          <a:xfrm>
            <a:off x="1" y="1219200"/>
            <a:ext cx="5138808" cy="3467100"/>
          </a:xfrm>
          <a:prstGeom prst="rect">
            <a:avLst/>
          </a:prstGeom>
          <a:noFill/>
          <a:ln w="9525">
            <a:noFill/>
            <a:miter lim="800000"/>
            <a:headEnd/>
            <a:tailEnd/>
          </a:ln>
        </p:spPr>
      </p:pic>
      <p:pic>
        <p:nvPicPr>
          <p:cNvPr id="4" name="Picture 1"/>
          <p:cNvPicPr>
            <a:picLocks noChangeAspect="1" noChangeArrowheads="1"/>
          </p:cNvPicPr>
          <p:nvPr/>
        </p:nvPicPr>
        <p:blipFill>
          <a:blip r:embed="rId3" cstate="print"/>
          <a:srcRect/>
          <a:stretch>
            <a:fillRect/>
          </a:stretch>
        </p:blipFill>
        <p:spPr bwMode="auto">
          <a:xfrm>
            <a:off x="4787901" y="2636912"/>
            <a:ext cx="5118101" cy="3758046"/>
          </a:xfrm>
          <a:prstGeom prst="rect">
            <a:avLst/>
          </a:prstGeom>
          <a:noFill/>
          <a:ln w="9525">
            <a:noFill/>
            <a:miter lim="800000"/>
            <a:headEnd/>
            <a:tailEnd/>
          </a:ln>
        </p:spPr>
      </p:pic>
      <p:sp>
        <p:nvSpPr>
          <p:cNvPr id="6" name="右弧形箭头 5"/>
          <p:cNvSpPr/>
          <p:nvPr/>
        </p:nvSpPr>
        <p:spPr>
          <a:xfrm rot="19156496">
            <a:off x="5338803" y="1770554"/>
            <a:ext cx="440068" cy="1476044"/>
          </a:xfrm>
          <a:prstGeom prst="curvedLeftArrow">
            <a:avLst>
              <a:gd name="adj1" fmla="val 25000"/>
              <a:gd name="adj2" fmla="val 63870"/>
              <a:gd name="adj3" fmla="val 25000"/>
            </a:avLst>
          </a:prstGeom>
          <a:solidFill>
            <a:srgbClr val="FF0000"/>
          </a:solid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7" name="左弧形箭头 6"/>
          <p:cNvSpPr/>
          <p:nvPr/>
        </p:nvSpPr>
        <p:spPr>
          <a:xfrm rot="18607942">
            <a:off x="4143863" y="4027362"/>
            <a:ext cx="395277" cy="1425427"/>
          </a:xfrm>
          <a:prstGeom prst="curvedRightArrow">
            <a:avLst/>
          </a:prstGeom>
          <a:solidFill>
            <a:srgbClr val="FF0000"/>
          </a:solid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8" name="矩形 2"/>
          <p:cNvSpPr>
            <a:spLocks noChangeArrowheads="1"/>
          </p:cNvSpPr>
          <p:nvPr/>
        </p:nvSpPr>
        <p:spPr bwMode="auto">
          <a:xfrm>
            <a:off x="0" y="6396337"/>
            <a:ext cx="9906000" cy="461664"/>
          </a:xfrm>
          <a:prstGeom prst="rect">
            <a:avLst/>
          </a:prstGeom>
          <a:solidFill>
            <a:schemeClr val="bg1"/>
          </a:solidFill>
          <a:ln w="9525">
            <a:noFill/>
            <a:miter lim="800000"/>
            <a:headEnd/>
            <a:tailEnd/>
          </a:ln>
        </p:spPr>
        <p:txBody>
          <a:bodyPr wrap="square">
            <a:noAutofit/>
          </a:bodyPr>
          <a:lstStyle/>
          <a:p>
            <a:r>
              <a:rPr lang="en-US" altLang="zh-CN" sz="1200" dirty="0"/>
              <a:t>[1] </a:t>
            </a:r>
            <a:r>
              <a:rPr lang="en-US" altLang="zh-CN" sz="1200" dirty="0" smtClean="0"/>
              <a:t>C. </a:t>
            </a:r>
            <a:r>
              <a:rPr lang="en-US" altLang="zh-CN" sz="1200" dirty="0"/>
              <a:t>Wang, </a:t>
            </a:r>
            <a:r>
              <a:rPr lang="en-US" altLang="zh-CN" sz="1200" dirty="0" smtClean="0"/>
              <a:t>J. </a:t>
            </a:r>
            <a:r>
              <a:rPr lang="en-US" altLang="zh-CN" sz="1200" dirty="0"/>
              <a:t>Han, </a:t>
            </a:r>
            <a:r>
              <a:rPr lang="en-US" altLang="zh-CN" sz="1200" dirty="0" smtClean="0"/>
              <a:t>Y. </a:t>
            </a:r>
            <a:r>
              <a:rPr lang="en-US" altLang="zh-CN" sz="1200" dirty="0" err="1"/>
              <a:t>Jia</a:t>
            </a:r>
            <a:r>
              <a:rPr lang="en-US" altLang="zh-CN" sz="1200" dirty="0"/>
              <a:t>, </a:t>
            </a:r>
            <a:r>
              <a:rPr lang="en-US" altLang="zh-CN" sz="1200" dirty="0" smtClean="0"/>
              <a:t>J. </a:t>
            </a:r>
            <a:r>
              <a:rPr lang="en-US" altLang="zh-CN" sz="1200" dirty="0"/>
              <a:t>Tang, </a:t>
            </a:r>
            <a:r>
              <a:rPr lang="en-US" altLang="zh-CN" sz="1200" dirty="0" smtClean="0"/>
              <a:t>D. </a:t>
            </a:r>
            <a:r>
              <a:rPr lang="en-US" altLang="zh-CN" sz="1200" dirty="0"/>
              <a:t>Zhang, </a:t>
            </a:r>
            <a:r>
              <a:rPr lang="en-US" altLang="zh-CN" sz="1200" dirty="0" smtClean="0"/>
              <a:t>Y. </a:t>
            </a:r>
            <a:r>
              <a:rPr lang="en-US" altLang="zh-CN" sz="1200" dirty="0"/>
              <a:t>Yu, and </a:t>
            </a:r>
            <a:r>
              <a:rPr lang="en-US" altLang="zh-CN" sz="1200" dirty="0" smtClean="0"/>
              <a:t>J. </a:t>
            </a:r>
            <a:r>
              <a:rPr lang="en-US" altLang="zh-CN" sz="1200" dirty="0" err="1"/>
              <a:t>Guo</a:t>
            </a:r>
            <a:r>
              <a:rPr lang="en-US" altLang="zh-CN" sz="1200" dirty="0"/>
              <a:t>. Mining Advisor-Advisee Relationships from Research Publication Networks. </a:t>
            </a:r>
            <a:r>
              <a:rPr lang="en-US" altLang="zh-CN" sz="1200" dirty="0" smtClean="0"/>
              <a:t>SIGKDD</a:t>
            </a:r>
            <a:r>
              <a:rPr lang="en-US" altLang="zh-CN" sz="1200" dirty="0"/>
              <a:t>'</a:t>
            </a:r>
            <a:r>
              <a:rPr lang="en-US" altLang="zh-CN" sz="1200" dirty="0" smtClean="0"/>
              <a:t>10. </a:t>
            </a:r>
            <a:r>
              <a:rPr lang="en-US" altLang="zh-CN" sz="1200" dirty="0"/>
              <a:t>pp. 203-</a:t>
            </a:r>
            <a:r>
              <a:rPr lang="en-US" altLang="zh-CN" sz="1200" dirty="0" smtClean="0"/>
              <a:t>212.</a:t>
            </a:r>
            <a:endParaRPr lang="zh-CN" altLang="en-US" sz="1200" dirty="0"/>
          </a:p>
        </p:txBody>
      </p:sp>
    </p:spTree>
    <p:extLst>
      <p:ext uri="{BB962C8B-B14F-4D97-AF65-F5344CB8AC3E}">
        <p14:creationId xmlns:p14="http://schemas.microsoft.com/office/powerpoint/2010/main" val="296143807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linds(horizontal)">
                                      <p:cBhvr>
                                        <p:cTn id="10" dur="500"/>
                                        <p:tgtEl>
                                          <p:spTgt spid="6"/>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Users\chiwang1\Documents\Project\advisor-advisee\ChiWang_kdd10\Figures\shades_gt.pn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4375151" y="1600201"/>
            <a:ext cx="5018135" cy="4010025"/>
          </a:xfrm>
          <a:prstGeom prst="rect">
            <a:avLst/>
          </a:prstGeom>
          <a:noFill/>
        </p:spPr>
      </p:pic>
      <p:sp>
        <p:nvSpPr>
          <p:cNvPr id="2" name="Title 1"/>
          <p:cNvSpPr>
            <a:spLocks noGrp="1"/>
          </p:cNvSpPr>
          <p:nvPr>
            <p:ph type="title"/>
          </p:nvPr>
        </p:nvSpPr>
        <p:spPr>
          <a:xfrm>
            <a:off x="0" y="0"/>
            <a:ext cx="9906000" cy="1219200"/>
          </a:xfrm>
          <a:noFill/>
        </p:spPr>
        <p:txBody>
          <a:bodyPr/>
          <a:lstStyle/>
          <a:p>
            <a:r>
              <a:rPr lang="en-US" altLang="zh-CN" dirty="0" smtClean="0"/>
              <a:t>General Approach to Identify Social Ties</a:t>
            </a:r>
            <a:r>
              <a:rPr lang="en-US" altLang="zh-CN" baseline="30000" dirty="0" smtClean="0"/>
              <a:t>[1]</a:t>
            </a:r>
            <a:endParaRPr lang="en-US" baseline="30000" dirty="0">
              <a:ln>
                <a:solidFill>
                  <a:schemeClr val="tx1"/>
                </a:solidFill>
              </a:ln>
              <a:solidFill>
                <a:schemeClr val="bg1"/>
              </a:solidFill>
            </a:endParaRPr>
          </a:p>
        </p:txBody>
      </p:sp>
      <p:sp>
        <p:nvSpPr>
          <p:cNvPr id="8" name="TextBox 7"/>
          <p:cNvSpPr txBox="1"/>
          <p:nvPr/>
        </p:nvSpPr>
        <p:spPr>
          <a:xfrm>
            <a:off x="2476500" y="2667000"/>
            <a:ext cx="740457" cy="400110"/>
          </a:xfrm>
          <a:prstGeom prst="rect">
            <a:avLst/>
          </a:prstGeom>
          <a:noFill/>
        </p:spPr>
        <p:txBody>
          <a:bodyPr wrap="none" rtlCol="0">
            <a:spAutoFit/>
          </a:bodyPr>
          <a:lstStyle/>
          <a:p>
            <a:r>
              <a:rPr lang="en-US" dirty="0" smtClean="0"/>
              <a:t>CEO</a:t>
            </a:r>
            <a:endParaRPr lang="en-US" dirty="0"/>
          </a:p>
        </p:txBody>
      </p:sp>
      <p:cxnSp>
        <p:nvCxnSpPr>
          <p:cNvPr id="10" name="Straight Connector 9"/>
          <p:cNvCxnSpPr>
            <a:stCxn id="8" idx="3"/>
            <a:endCxn id="13" idx="7"/>
          </p:cNvCxnSpPr>
          <p:nvPr/>
        </p:nvCxnSpPr>
        <p:spPr>
          <a:xfrm>
            <a:off x="3216957" y="2867055"/>
            <a:ext cx="3423311" cy="519223"/>
          </a:xfrm>
          <a:prstGeom prst="line">
            <a:avLst/>
          </a:prstGeom>
          <a:ln>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3" name="Oval 12"/>
          <p:cNvSpPr/>
          <p:nvPr/>
        </p:nvSpPr>
        <p:spPr>
          <a:xfrm flipH="1">
            <a:off x="6604000" y="3352800"/>
            <a:ext cx="247650" cy="228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2476500" y="3581400"/>
            <a:ext cx="1325178" cy="400110"/>
          </a:xfrm>
          <a:prstGeom prst="rect">
            <a:avLst/>
          </a:prstGeom>
          <a:noFill/>
        </p:spPr>
        <p:txBody>
          <a:bodyPr wrap="none" rtlCol="0">
            <a:spAutoFit/>
          </a:bodyPr>
          <a:lstStyle/>
          <a:p>
            <a:r>
              <a:rPr lang="en-US" dirty="0" smtClean="0"/>
              <a:t>Employee</a:t>
            </a:r>
            <a:endParaRPr lang="en-US" dirty="0"/>
          </a:p>
        </p:txBody>
      </p:sp>
      <p:cxnSp>
        <p:nvCxnSpPr>
          <p:cNvPr id="17" name="Straight Connector 16"/>
          <p:cNvCxnSpPr>
            <a:stCxn id="22" idx="3"/>
            <a:endCxn id="29" idx="7"/>
          </p:cNvCxnSpPr>
          <p:nvPr/>
        </p:nvCxnSpPr>
        <p:spPr>
          <a:xfrm>
            <a:off x="3686013" y="3324255"/>
            <a:ext cx="2541505" cy="595423"/>
          </a:xfrm>
          <a:prstGeom prst="line">
            <a:avLst/>
          </a:prstGeom>
          <a:ln>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a:stCxn id="14" idx="3"/>
          </p:cNvCxnSpPr>
          <p:nvPr/>
        </p:nvCxnSpPr>
        <p:spPr>
          <a:xfrm>
            <a:off x="3801678" y="3781455"/>
            <a:ext cx="1729172" cy="409545"/>
          </a:xfrm>
          <a:prstGeom prst="line">
            <a:avLst/>
          </a:prstGeom>
          <a:ln>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7" name="Left Brace 26"/>
          <p:cNvSpPr/>
          <p:nvPr/>
        </p:nvSpPr>
        <p:spPr>
          <a:xfrm>
            <a:off x="1981200" y="2895600"/>
            <a:ext cx="247650" cy="838200"/>
          </a:xfrm>
          <a:prstGeom prst="leftBrace">
            <a:avLst/>
          </a:prstGeom>
          <a:ln>
            <a:solidFill>
              <a:srgbClr val="0000C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Content Placeholder 2"/>
          <p:cNvSpPr txBox="1">
            <a:spLocks/>
          </p:cNvSpPr>
          <p:nvPr/>
        </p:nvSpPr>
        <p:spPr>
          <a:xfrm>
            <a:off x="247650" y="2819400"/>
            <a:ext cx="1733550" cy="1295400"/>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How to infer</a:t>
            </a: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sp>
        <p:nvSpPr>
          <p:cNvPr id="22" name="TextBox 21"/>
          <p:cNvSpPr txBox="1"/>
          <p:nvPr/>
        </p:nvSpPr>
        <p:spPr>
          <a:xfrm>
            <a:off x="2488249" y="3124200"/>
            <a:ext cx="1197764" cy="400110"/>
          </a:xfrm>
          <a:prstGeom prst="rect">
            <a:avLst/>
          </a:prstGeom>
          <a:noFill/>
        </p:spPr>
        <p:txBody>
          <a:bodyPr wrap="none" rtlCol="0">
            <a:spAutoFit/>
          </a:bodyPr>
          <a:lstStyle/>
          <a:p>
            <a:r>
              <a:rPr lang="en-US" dirty="0" smtClean="0"/>
              <a:t>Manager</a:t>
            </a:r>
            <a:endParaRPr lang="en-US" dirty="0"/>
          </a:p>
        </p:txBody>
      </p:sp>
      <p:sp>
        <p:nvSpPr>
          <p:cNvPr id="29" name="Oval 28"/>
          <p:cNvSpPr/>
          <p:nvPr/>
        </p:nvSpPr>
        <p:spPr>
          <a:xfrm flipH="1">
            <a:off x="6191250" y="3886200"/>
            <a:ext cx="247650" cy="228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ontent Placeholder 2"/>
          <p:cNvSpPr txBox="1">
            <a:spLocks/>
          </p:cNvSpPr>
          <p:nvPr/>
        </p:nvSpPr>
        <p:spPr bwMode="auto">
          <a:xfrm>
            <a:off x="4705350" y="1219200"/>
            <a:ext cx="4210050" cy="38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lnSpcReduction="10000"/>
          </a:bodyPr>
          <a:lstStyle/>
          <a:p>
            <a:pPr marL="342900" marR="0" lvl="0" indent="-342900" algn="ctr" defTabSz="914400" rtl="0" eaLnBrk="0" fontAlgn="base" latinLnBrk="0" hangingPunct="0">
              <a:lnSpc>
                <a:spcPct val="100000"/>
              </a:lnSpc>
              <a:spcBef>
                <a:spcPct val="20000"/>
              </a:spcBef>
              <a:spcAft>
                <a:spcPct val="0"/>
              </a:spcAft>
              <a:buClr>
                <a:schemeClr val="tx2"/>
              </a:buClr>
              <a:buSzPct val="70000"/>
              <a:buFont typeface="Wingdings" pitchFamily="2" charset="2"/>
              <a:buNone/>
              <a:tabLst/>
              <a:defRPr/>
            </a:pPr>
            <a:r>
              <a:rPr kumimoji="0" lang="en-US" sz="2000" b="1" i="0" u="none" strike="noStrike" kern="1200" cap="none" spc="0" normalizeH="0" baseline="0" noProof="0" dirty="0" smtClean="0">
                <a:ln>
                  <a:noFill/>
                </a:ln>
                <a:solidFill>
                  <a:schemeClr val="tx1"/>
                </a:solidFill>
                <a:effectLst/>
                <a:uLnTx/>
                <a:uFillTx/>
                <a:latin typeface="+mn-lt"/>
                <a:ea typeface="+mn-ea"/>
                <a:cs typeface="+mn-cs"/>
              </a:rPr>
              <a:t>Enterprise</a:t>
            </a:r>
            <a:r>
              <a:rPr kumimoji="0" lang="en-US" sz="2000" b="1" i="0" u="none" strike="noStrike" kern="1200" cap="none" spc="0" normalizeH="0" noProof="0" dirty="0" smtClean="0">
                <a:ln>
                  <a:noFill/>
                </a:ln>
                <a:solidFill>
                  <a:schemeClr val="tx1"/>
                </a:solidFill>
                <a:effectLst/>
                <a:uLnTx/>
                <a:uFillTx/>
                <a:latin typeface="+mn-lt"/>
                <a:ea typeface="+mn-ea"/>
                <a:cs typeface="+mn-cs"/>
              </a:rPr>
              <a:t> e</a:t>
            </a:r>
            <a:r>
              <a:rPr kumimoji="0" lang="en-US" sz="2000" b="1" i="0" u="none" strike="noStrike" kern="1200" cap="none" spc="0" normalizeH="0" baseline="0" noProof="0" dirty="0" smtClean="0">
                <a:ln>
                  <a:noFill/>
                </a:ln>
                <a:solidFill>
                  <a:schemeClr val="tx1"/>
                </a:solidFill>
                <a:effectLst/>
                <a:uLnTx/>
                <a:uFillTx/>
                <a:latin typeface="+mn-lt"/>
                <a:ea typeface="+mn-ea"/>
                <a:cs typeface="+mn-cs"/>
              </a:rPr>
              <a:t>mail network</a:t>
            </a:r>
            <a:endParaRPr kumimoji="0" lang="en-US" sz="2000" b="1" i="0" u="none" strike="noStrike" kern="1200" cap="none" spc="0" normalizeH="0" baseline="0" noProof="0" dirty="0">
              <a:ln>
                <a:noFill/>
              </a:ln>
              <a:solidFill>
                <a:schemeClr val="tx1"/>
              </a:solidFill>
              <a:effectLst/>
              <a:uLnTx/>
              <a:uFillTx/>
              <a:latin typeface="+mn-lt"/>
              <a:ea typeface="+mn-ea"/>
              <a:cs typeface="+mn-cs"/>
            </a:endParaRPr>
          </a:p>
        </p:txBody>
      </p:sp>
      <p:sp>
        <p:nvSpPr>
          <p:cNvPr id="21" name="Content Placeholder 2"/>
          <p:cNvSpPr txBox="1">
            <a:spLocks/>
          </p:cNvSpPr>
          <p:nvPr/>
        </p:nvSpPr>
        <p:spPr>
          <a:xfrm>
            <a:off x="577850" y="5410200"/>
            <a:ext cx="8997950" cy="838200"/>
          </a:xfrm>
          <a:prstGeom prst="rect">
            <a:avLst/>
          </a:prstGeom>
          <a:solidFill>
            <a:schemeClr val="bg1"/>
          </a:solidFill>
          <a:ln w="19050">
            <a:solidFill>
              <a:srgbClr val="000099"/>
            </a:solidFill>
          </a:ln>
        </p:spPr>
        <p:txBody>
          <a:bodyPr vert="horz" lIns="91440" tIns="288000" rIns="91440" bIns="72000" rtlCol="0">
            <a:normAutofit lnSpcReduction="10000"/>
          </a:bodyPr>
          <a:lstStyle/>
          <a:p>
            <a:r>
              <a:rPr lang="en-US" altLang="zh-CN" sz="3200" dirty="0" smtClean="0"/>
              <a:t>User interactions may form </a:t>
            </a:r>
            <a:r>
              <a:rPr lang="en-US" altLang="zh-CN" sz="3200" i="1" dirty="0" smtClean="0">
                <a:solidFill>
                  <a:srgbClr val="C00000"/>
                </a:solidFill>
              </a:rPr>
              <a:t>implicit groups</a:t>
            </a:r>
            <a:r>
              <a:rPr lang="en-US" altLang="zh-CN" sz="3200" i="1" dirty="0" smtClean="0"/>
              <a:t> </a:t>
            </a:r>
          </a:p>
        </p:txBody>
      </p:sp>
      <p:sp>
        <p:nvSpPr>
          <p:cNvPr id="16" name="矩形 2"/>
          <p:cNvSpPr>
            <a:spLocks noChangeArrowheads="1"/>
          </p:cNvSpPr>
          <p:nvPr/>
        </p:nvSpPr>
        <p:spPr bwMode="auto">
          <a:xfrm>
            <a:off x="0" y="6396337"/>
            <a:ext cx="9906000" cy="461664"/>
          </a:xfrm>
          <a:prstGeom prst="rect">
            <a:avLst/>
          </a:prstGeom>
          <a:solidFill>
            <a:schemeClr val="bg1"/>
          </a:solidFill>
          <a:ln w="9525">
            <a:noFill/>
            <a:miter lim="800000"/>
            <a:headEnd/>
            <a:tailEnd/>
          </a:ln>
        </p:spPr>
        <p:txBody>
          <a:bodyPr wrap="square">
            <a:noAutofit/>
          </a:bodyPr>
          <a:lstStyle/>
          <a:p>
            <a:r>
              <a:rPr lang="en-US" altLang="zh-CN" sz="1200" dirty="0"/>
              <a:t>[1] </a:t>
            </a:r>
            <a:r>
              <a:rPr lang="en-US" altLang="zh-CN" sz="1200" dirty="0" smtClean="0"/>
              <a:t>W. </a:t>
            </a:r>
            <a:r>
              <a:rPr lang="en-US" altLang="zh-CN" sz="1200" dirty="0"/>
              <a:t>Tang, </a:t>
            </a:r>
            <a:r>
              <a:rPr lang="en-US" altLang="zh-CN" sz="1200" dirty="0" smtClean="0"/>
              <a:t>H. </a:t>
            </a:r>
            <a:r>
              <a:rPr lang="en-US" altLang="zh-CN" sz="1200" dirty="0" err="1"/>
              <a:t>Zhuang</a:t>
            </a:r>
            <a:r>
              <a:rPr lang="en-US" altLang="zh-CN" sz="1200" dirty="0"/>
              <a:t>, and </a:t>
            </a:r>
            <a:r>
              <a:rPr lang="en-US" altLang="zh-CN" sz="1200" dirty="0" smtClean="0"/>
              <a:t>J. </a:t>
            </a:r>
            <a:r>
              <a:rPr lang="en-US" altLang="zh-CN" sz="1200" dirty="0"/>
              <a:t>Tang. Learning to Infer Social Ties in Large Networks. </a:t>
            </a:r>
            <a:r>
              <a:rPr lang="en-US" altLang="zh-CN" sz="1200" dirty="0" smtClean="0"/>
              <a:t>ECML</a:t>
            </a:r>
            <a:r>
              <a:rPr lang="en-US" altLang="zh-CN" sz="1200" dirty="0"/>
              <a:t>/PKDD'</a:t>
            </a:r>
            <a:r>
              <a:rPr lang="en-US" altLang="zh-CN" sz="1200" dirty="0" smtClean="0"/>
              <a:t>11. </a:t>
            </a:r>
            <a:r>
              <a:rPr lang="en-US" altLang="zh-CN" sz="1200" dirty="0"/>
              <a:t>pp.381-397. </a:t>
            </a:r>
            <a:r>
              <a:rPr lang="en-US" altLang="zh-CN" sz="1200" dirty="0" smtClean="0"/>
              <a:t>(</a:t>
            </a:r>
            <a:r>
              <a:rPr lang="en-US" altLang="zh-CN" sz="1200" b="1" dirty="0"/>
              <a:t>Best Student Paper Runner-up</a:t>
            </a:r>
            <a:r>
              <a:rPr lang="en-US" altLang="zh-CN" sz="1200" dirty="0"/>
              <a:t>)</a:t>
            </a:r>
            <a:endParaRPr lang="zh-CN" altLang="en-US" sz="1200" dirty="0"/>
          </a:p>
        </p:txBody>
      </p:sp>
    </p:spTree>
    <p:extLst>
      <p:ext uri="{BB962C8B-B14F-4D97-AF65-F5344CB8AC3E}">
        <p14:creationId xmlns:p14="http://schemas.microsoft.com/office/powerpoint/2010/main" val="27643784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Probase</a:t>
            </a:r>
            <a:endParaRPr lang="en-US" dirty="0"/>
          </a:p>
        </p:txBody>
      </p:sp>
      <p:sp>
        <p:nvSpPr>
          <p:cNvPr id="3" name="Content Placeholder 2"/>
          <p:cNvSpPr>
            <a:spLocks noGrp="1"/>
          </p:cNvSpPr>
          <p:nvPr>
            <p:ph idx="1"/>
          </p:nvPr>
        </p:nvSpPr>
        <p:spPr>
          <a:xfrm>
            <a:off x="350839" y="1196975"/>
            <a:ext cx="9282681" cy="4929188"/>
          </a:xfrm>
        </p:spPr>
        <p:txBody>
          <a:bodyPr/>
          <a:lstStyle/>
          <a:p>
            <a:r>
              <a:rPr lang="en-US" dirty="0" smtClean="0"/>
              <a:t>Text-&gt;Knowledge</a:t>
            </a:r>
          </a:p>
          <a:p>
            <a:pPr lvl="1"/>
            <a:r>
              <a:rPr lang="en-US" dirty="0"/>
              <a:t>A product of Microsoft;</a:t>
            </a:r>
          </a:p>
          <a:p>
            <a:pPr lvl="1"/>
            <a:r>
              <a:rPr lang="en-US" dirty="0" smtClean="0"/>
              <a:t>Concepts are automatically acquired from unstructured web pages;</a:t>
            </a:r>
          </a:p>
          <a:p>
            <a:pPr lvl="1"/>
            <a:r>
              <a:rPr lang="en-US" dirty="0" smtClean="0"/>
              <a:t>Knowledge is represented with </a:t>
            </a:r>
            <a:r>
              <a:rPr lang="en-US" dirty="0" err="1" smtClean="0"/>
              <a:t>uncerntainty</a:t>
            </a:r>
            <a:r>
              <a:rPr lang="en-US" dirty="0"/>
              <a:t>.</a:t>
            </a:r>
            <a:endParaRPr lang="en-US" dirty="0" smtClean="0"/>
          </a:p>
          <a:p>
            <a:r>
              <a:rPr lang="en-US" sz="2800" dirty="0" err="1" smtClean="0"/>
              <a:t>Probase</a:t>
            </a:r>
            <a:r>
              <a:rPr lang="en-US" sz="2800" dirty="0" smtClean="0"/>
              <a:t> </a:t>
            </a:r>
            <a:r>
              <a:rPr lang="en-US" sz="2800" dirty="0"/>
              <a:t>has </a:t>
            </a:r>
            <a:r>
              <a:rPr lang="en-US" sz="2800" dirty="0" smtClean="0"/>
              <a:t>a large </a:t>
            </a:r>
          </a:p>
          <a:p>
            <a:pPr marL="0" indent="0">
              <a:buNone/>
            </a:pPr>
            <a:r>
              <a:rPr lang="en-US" sz="2800" dirty="0" smtClean="0"/>
              <a:t>   concept space </a:t>
            </a:r>
          </a:p>
          <a:p>
            <a:pPr marL="0" indent="0">
              <a:buNone/>
            </a:pPr>
            <a:r>
              <a:rPr lang="en-US" sz="2800" dirty="0"/>
              <a:t> </a:t>
            </a:r>
            <a:r>
              <a:rPr lang="en-US" sz="2800" dirty="0" smtClean="0"/>
              <a:t>  (&gt;2.7M categories).</a:t>
            </a:r>
          </a:p>
        </p:txBody>
      </p:sp>
      <p:pic>
        <p:nvPicPr>
          <p:cNvPr id="5" name="Picture 4" descr="Screen Shot 2013-05-09 at 6.22.14 PM.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097016" y="3795528"/>
            <a:ext cx="4824536" cy="3073490"/>
          </a:xfrm>
          <a:prstGeom prst="rect">
            <a:avLst/>
          </a:prstGeom>
        </p:spPr>
      </p:pic>
    </p:spTree>
    <p:extLst>
      <p:ext uri="{BB962C8B-B14F-4D97-AF65-F5344CB8AC3E}">
        <p14:creationId xmlns:p14="http://schemas.microsoft.com/office/powerpoint/2010/main" val="340697734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标题 1"/>
          <p:cNvSpPr>
            <a:spLocks noGrp="1"/>
          </p:cNvSpPr>
          <p:nvPr>
            <p:ph type="title" idx="4294967295"/>
          </p:nvPr>
        </p:nvSpPr>
        <p:spPr>
          <a:xfrm>
            <a:off x="371475" y="116632"/>
            <a:ext cx="8915400" cy="706090"/>
          </a:xfrm>
        </p:spPr>
        <p:txBody>
          <a:bodyPr>
            <a:normAutofit/>
          </a:bodyPr>
          <a:lstStyle/>
          <a:p>
            <a:pPr eaLnBrk="1" fontAlgn="auto" hangingPunct="1">
              <a:spcAft>
                <a:spcPts val="0"/>
              </a:spcAft>
              <a:defRPr/>
            </a:pPr>
            <a:r>
              <a:rPr lang="en-US" sz="4000" dirty="0" smtClean="0"/>
              <a:t>Community Kernel</a:t>
            </a:r>
            <a:r>
              <a:rPr lang="en-US" sz="4000" baseline="30000" dirty="0" smtClean="0"/>
              <a:t>[1]</a:t>
            </a:r>
            <a:endParaRPr lang="zh-CN" altLang="en-US" sz="4000" baseline="30000" dirty="0" smtClean="0"/>
          </a:p>
        </p:txBody>
      </p:sp>
      <p:sp>
        <p:nvSpPr>
          <p:cNvPr id="4" name="TextBox 3"/>
          <p:cNvSpPr txBox="1">
            <a:spLocks noChangeArrowheads="1"/>
          </p:cNvSpPr>
          <p:nvPr/>
        </p:nvSpPr>
        <p:spPr bwMode="auto">
          <a:xfrm>
            <a:off x="495300" y="4678104"/>
            <a:ext cx="9080500" cy="1538883"/>
          </a:xfrm>
          <a:prstGeom prst="rect">
            <a:avLst/>
          </a:prstGeom>
          <a:noFill/>
          <a:ln w="9525">
            <a:noFill/>
            <a:miter lim="800000"/>
            <a:headEnd/>
            <a:tailEnd/>
          </a:ln>
        </p:spPr>
        <p:txBody>
          <a:bodyPr>
            <a:spAutoFit/>
          </a:bodyPr>
          <a:lstStyle/>
          <a:p>
            <a:r>
              <a:rPr lang="en-US" dirty="0" smtClean="0">
                <a:solidFill>
                  <a:srgbClr val="FF0000"/>
                </a:solidFill>
              </a:rPr>
              <a:t>Pareto </a:t>
            </a:r>
            <a:r>
              <a:rPr lang="en-US" dirty="0">
                <a:solidFill>
                  <a:srgbClr val="FF0000"/>
                </a:solidFill>
              </a:rPr>
              <a:t>Principle</a:t>
            </a:r>
            <a:r>
              <a:rPr lang="en-US" dirty="0"/>
              <a:t>: Less than </a:t>
            </a:r>
            <a:r>
              <a:rPr lang="en-US" dirty="0">
                <a:solidFill>
                  <a:srgbClr val="FF0000"/>
                </a:solidFill>
              </a:rPr>
              <a:t>1%</a:t>
            </a:r>
            <a:r>
              <a:rPr lang="en-US" dirty="0"/>
              <a:t> of the Twitter users </a:t>
            </a:r>
            <a:r>
              <a:rPr lang="en-US" sz="1400" dirty="0"/>
              <a:t>(e.g. entertainers, politicians, writers)</a:t>
            </a:r>
            <a:r>
              <a:rPr lang="en-US" dirty="0"/>
              <a:t> produce </a:t>
            </a:r>
            <a:r>
              <a:rPr lang="en-US" dirty="0">
                <a:solidFill>
                  <a:srgbClr val="FF0000"/>
                </a:solidFill>
              </a:rPr>
              <a:t>50%</a:t>
            </a:r>
            <a:r>
              <a:rPr lang="en-US" dirty="0"/>
              <a:t> of its content, while the others </a:t>
            </a:r>
            <a:r>
              <a:rPr lang="en-US" sz="1400" dirty="0"/>
              <a:t>(e.g. fans, followers, readers)</a:t>
            </a:r>
            <a:r>
              <a:rPr lang="en-US" dirty="0"/>
              <a:t> have much less influence and completely different social </a:t>
            </a:r>
            <a:r>
              <a:rPr lang="en-US"/>
              <a:t>behavior</a:t>
            </a:r>
            <a:r>
              <a:rPr lang="en-US" smtClean="0"/>
              <a:t>.</a:t>
            </a:r>
          </a:p>
          <a:p>
            <a:endParaRPr lang="en-US" sz="1400" smtClean="0"/>
          </a:p>
          <a:p>
            <a:r>
              <a:rPr lang="en-US" altLang="zh-CN" smtClean="0">
                <a:solidFill>
                  <a:srgbClr val="0000FF"/>
                </a:solidFill>
              </a:rPr>
              <a:t>Kernel </a:t>
            </a:r>
            <a:r>
              <a:rPr lang="en-US" altLang="zh-CN" dirty="0" smtClean="0">
                <a:solidFill>
                  <a:srgbClr val="0000FF"/>
                </a:solidFill>
              </a:rPr>
              <a:t>users and ordinary users exhibit very different behaviors.</a:t>
            </a:r>
            <a:endParaRPr lang="en-US" altLang="zh-CN" dirty="0" smtClean="0"/>
          </a:p>
        </p:txBody>
      </p:sp>
      <p:pic>
        <p:nvPicPr>
          <p:cNvPr id="39939" name="Picture 3"/>
          <p:cNvPicPr>
            <a:picLocks noChangeAspect="1" noChangeArrowheads="1"/>
          </p:cNvPicPr>
          <p:nvPr/>
        </p:nvPicPr>
        <p:blipFill>
          <a:blip r:embed="rId3" cstate="print"/>
          <a:srcRect/>
          <a:stretch>
            <a:fillRect/>
          </a:stretch>
        </p:blipFill>
        <p:spPr bwMode="auto">
          <a:xfrm>
            <a:off x="1238250" y="1219202"/>
            <a:ext cx="2601147" cy="3496386"/>
          </a:xfrm>
          <a:prstGeom prst="rect">
            <a:avLst/>
          </a:prstGeom>
          <a:noFill/>
          <a:ln w="9525">
            <a:noFill/>
            <a:miter lim="800000"/>
            <a:headEnd/>
            <a:tailEnd/>
          </a:ln>
        </p:spPr>
      </p:pic>
      <p:pic>
        <p:nvPicPr>
          <p:cNvPr id="39940" name="Picture 4"/>
          <p:cNvPicPr>
            <a:picLocks noChangeAspect="1" noChangeArrowheads="1"/>
          </p:cNvPicPr>
          <p:nvPr/>
        </p:nvPicPr>
        <p:blipFill>
          <a:blip r:embed="rId4" cstate="print"/>
          <a:srcRect/>
          <a:stretch>
            <a:fillRect/>
          </a:stretch>
        </p:blipFill>
        <p:spPr bwMode="auto">
          <a:xfrm>
            <a:off x="4637995" y="1143000"/>
            <a:ext cx="4140825" cy="3546140"/>
          </a:xfrm>
          <a:prstGeom prst="rect">
            <a:avLst/>
          </a:prstGeom>
          <a:noFill/>
          <a:ln w="9525">
            <a:noFill/>
            <a:miter lim="800000"/>
            <a:headEnd/>
            <a:tailEnd/>
          </a:ln>
        </p:spPr>
      </p:pic>
      <p:sp>
        <p:nvSpPr>
          <p:cNvPr id="8" name="Right Arrow 41"/>
          <p:cNvSpPr/>
          <p:nvPr/>
        </p:nvSpPr>
        <p:spPr>
          <a:xfrm>
            <a:off x="4044950" y="2852936"/>
            <a:ext cx="577850" cy="325443"/>
          </a:xfrm>
          <a:prstGeom prst="rightArrow">
            <a:avLst/>
          </a:prstGeom>
          <a:solidFill>
            <a:srgbClr val="FFCCCC"/>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2"/>
          <p:cNvSpPr>
            <a:spLocks noChangeArrowheads="1"/>
          </p:cNvSpPr>
          <p:nvPr/>
        </p:nvSpPr>
        <p:spPr bwMode="auto">
          <a:xfrm>
            <a:off x="0" y="6489340"/>
            <a:ext cx="9906000" cy="432048"/>
          </a:xfrm>
          <a:prstGeom prst="rect">
            <a:avLst/>
          </a:prstGeom>
          <a:solidFill>
            <a:schemeClr val="bg1"/>
          </a:solidFill>
          <a:ln w="9525">
            <a:noFill/>
            <a:miter lim="800000"/>
            <a:headEnd/>
            <a:tailEnd/>
          </a:ln>
        </p:spPr>
        <p:txBody>
          <a:bodyPr wrap="square">
            <a:noAutofit/>
          </a:bodyPr>
          <a:lstStyle/>
          <a:p>
            <a:r>
              <a:rPr lang="en-US" altLang="zh-CN" sz="1200"/>
              <a:t>[1] </a:t>
            </a:r>
            <a:r>
              <a:rPr lang="en-US" altLang="zh-CN" sz="1200" smtClean="0"/>
              <a:t>L. Wang, T. Lou, J. Tang, and J. Hopcroft. Detecting Community Kernels in Large Social Networks. ICDM’11, pages 784-793, 2011.</a:t>
            </a:r>
            <a:endParaRPr lang="zh-CN" altLang="en-US" sz="1200"/>
          </a:p>
        </p:txBody>
      </p:sp>
    </p:spTree>
    <p:extLst>
      <p:ext uri="{BB962C8B-B14F-4D97-AF65-F5344CB8AC3E}">
        <p14:creationId xmlns:p14="http://schemas.microsoft.com/office/powerpoint/2010/main" val="4212232117"/>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childTnLst>
                          </p:cTn>
                        </p:par>
                        <p:par>
                          <p:cTn id="14" fill="hold">
                            <p:stCondLst>
                              <p:cond delay="500"/>
                            </p:stCondLst>
                            <p:childTnLst>
                              <p:par>
                                <p:cTn id="15" presetID="22" presetClass="entr" presetSubtype="8" fill="hold" nodeType="afterEffect">
                                  <p:stCondLst>
                                    <p:cond delay="0"/>
                                  </p:stCondLst>
                                  <p:childTnLst>
                                    <p:set>
                                      <p:cBhvr>
                                        <p:cTn id="16" dur="1" fill="hold">
                                          <p:stCondLst>
                                            <p:cond delay="0"/>
                                          </p:stCondLst>
                                        </p:cTn>
                                        <p:tgtEl>
                                          <p:spTgt spid="39940"/>
                                        </p:tgtEl>
                                        <p:attrNameLst>
                                          <p:attrName>style.visibility</p:attrName>
                                        </p:attrNameLst>
                                      </p:cBhvr>
                                      <p:to>
                                        <p:strVal val="visible"/>
                                      </p:to>
                                    </p:set>
                                    <p:animEffect transition="in" filter="wipe(left)">
                                      <p:cBhvr>
                                        <p:cTn id="17" dur="500"/>
                                        <p:tgtEl>
                                          <p:spTgt spid="399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标题 1"/>
          <p:cNvSpPr>
            <a:spLocks noGrp="1"/>
          </p:cNvSpPr>
          <p:nvPr>
            <p:ph type="title" idx="4294967295"/>
          </p:nvPr>
        </p:nvSpPr>
        <p:spPr>
          <a:xfrm>
            <a:off x="371475" y="274638"/>
            <a:ext cx="8915400" cy="1143000"/>
          </a:xfrm>
        </p:spPr>
        <p:txBody>
          <a:bodyPr>
            <a:normAutofit/>
          </a:bodyPr>
          <a:lstStyle/>
          <a:p>
            <a:pPr eaLnBrk="1" fontAlgn="auto" hangingPunct="1">
              <a:spcAft>
                <a:spcPts val="0"/>
              </a:spcAft>
              <a:defRPr/>
            </a:pPr>
            <a:r>
              <a:rPr lang="en-US" altLang="zh-CN" sz="4000" dirty="0" smtClean="0"/>
              <a:t>Approach </a:t>
            </a:r>
            <a:r>
              <a:rPr lang="en-US" altLang="zh-CN" sz="4000" smtClean="0"/>
              <a:t>(Greedy &amp; </a:t>
            </a:r>
            <a:r>
              <a:rPr lang="en-US" altLang="zh-CN" sz="4000" dirty="0" err="1" smtClean="0"/>
              <a:t>WeBA</a:t>
            </a:r>
            <a:r>
              <a:rPr lang="en-US" altLang="zh-CN" sz="4000" dirty="0" smtClean="0"/>
              <a:t>)</a:t>
            </a:r>
            <a:endParaRPr lang="zh-CN" altLang="en-US" sz="4000" dirty="0" smtClean="0"/>
          </a:p>
        </p:txBody>
      </p:sp>
      <p:pic>
        <p:nvPicPr>
          <p:cNvPr id="6" name="Picture 2"/>
          <p:cNvPicPr>
            <a:picLocks noChangeAspect="1" noChangeArrowheads="1"/>
          </p:cNvPicPr>
          <p:nvPr/>
        </p:nvPicPr>
        <p:blipFill>
          <a:blip r:embed="rId3" cstate="print"/>
          <a:srcRect/>
          <a:stretch>
            <a:fillRect/>
          </a:stretch>
        </p:blipFill>
        <p:spPr bwMode="auto">
          <a:xfrm>
            <a:off x="5649521" y="2521482"/>
            <a:ext cx="3758760" cy="2955394"/>
          </a:xfrm>
          <a:prstGeom prst="rect">
            <a:avLst/>
          </a:prstGeom>
          <a:noFill/>
          <a:ln w="9525">
            <a:noFill/>
            <a:miter lim="800000"/>
            <a:headEnd/>
            <a:tailEnd/>
          </a:ln>
        </p:spPr>
      </p:pic>
      <p:sp>
        <p:nvSpPr>
          <p:cNvPr id="8" name="Content Placeholder 5"/>
          <p:cNvSpPr txBox="1">
            <a:spLocks/>
          </p:cNvSpPr>
          <p:nvPr/>
        </p:nvSpPr>
        <p:spPr>
          <a:xfrm>
            <a:off x="386954" y="1571626"/>
            <a:ext cx="5804296" cy="5000625"/>
          </a:xfrm>
          <a:prstGeom prst="rect">
            <a:avLst/>
          </a:prstGeom>
        </p:spPr>
        <p:txBody>
          <a:bodyPr>
            <a:normAutofit lnSpcReduction="10000"/>
          </a:bodyPr>
          <a:lstStyle/>
          <a:p>
            <a:pPr marL="274320" indent="-274320" fontAlgn="auto">
              <a:spcBef>
                <a:spcPts val="600"/>
              </a:spcBef>
              <a:spcAft>
                <a:spcPts val="0"/>
              </a:spcAft>
              <a:buClr>
                <a:schemeClr val="accent1"/>
              </a:buClr>
              <a:buSzPct val="70000"/>
              <a:buFont typeface="Wingdings"/>
              <a:buChar char=""/>
              <a:defRPr/>
            </a:pPr>
            <a:r>
              <a:rPr lang="en-US" sz="2400" dirty="0" smtClean="0"/>
              <a:t>Challenges</a:t>
            </a:r>
          </a:p>
          <a:p>
            <a:pPr marL="731520" lvl="1" indent="-274320" fontAlgn="auto">
              <a:spcBef>
                <a:spcPts val="600"/>
              </a:spcBef>
              <a:spcAft>
                <a:spcPts val="0"/>
              </a:spcAft>
              <a:buClr>
                <a:schemeClr val="accent1"/>
              </a:buClr>
              <a:buSzPct val="70000"/>
              <a:buFont typeface="Wingdings"/>
              <a:buChar char=""/>
              <a:defRPr/>
            </a:pPr>
            <a:r>
              <a:rPr lang="en-US" sz="2000" dirty="0" smtClean="0"/>
              <a:t>How </a:t>
            </a:r>
            <a:r>
              <a:rPr lang="en-US" sz="2000" dirty="0"/>
              <a:t>to identify kernel members, </a:t>
            </a:r>
            <a:r>
              <a:rPr lang="en-US" sz="2000" dirty="0" smtClean="0"/>
              <a:t>and</a:t>
            </a:r>
          </a:p>
          <a:p>
            <a:pPr marL="731520" lvl="1" indent="-274320" fontAlgn="auto">
              <a:spcBef>
                <a:spcPts val="600"/>
              </a:spcBef>
              <a:spcAft>
                <a:spcPts val="0"/>
              </a:spcAft>
              <a:buClr>
                <a:schemeClr val="accent1"/>
              </a:buClr>
              <a:buSzPct val="70000"/>
              <a:buFont typeface="Wingdings"/>
              <a:buChar char=""/>
              <a:defRPr/>
            </a:pPr>
            <a:r>
              <a:rPr lang="en-US" sz="2000" dirty="0" smtClean="0"/>
              <a:t>How </a:t>
            </a:r>
            <a:r>
              <a:rPr lang="en-US" sz="2000" dirty="0"/>
              <a:t>to determine the structural of community kernels.</a:t>
            </a:r>
            <a:endParaRPr lang="en-US" sz="2400" dirty="0">
              <a:latin typeface="+mn-lt"/>
              <a:ea typeface="+mn-ea"/>
            </a:endParaRPr>
          </a:p>
          <a:p>
            <a:pPr marL="274320" indent="-274320" fontAlgn="auto">
              <a:spcBef>
                <a:spcPts val="600"/>
              </a:spcBef>
              <a:spcAft>
                <a:spcPts val="0"/>
              </a:spcAft>
              <a:buClr>
                <a:schemeClr val="accent1"/>
              </a:buClr>
              <a:buSzPct val="70000"/>
              <a:buFont typeface="Wingdings"/>
              <a:buChar char=""/>
              <a:defRPr/>
            </a:pPr>
            <a:r>
              <a:rPr lang="en-US" sz="2400" dirty="0" smtClean="0"/>
              <a:t>Formalize the problem into an optimization problem.</a:t>
            </a:r>
          </a:p>
          <a:p>
            <a:pPr marL="731520" lvl="1" indent="-274320" fontAlgn="auto">
              <a:spcBef>
                <a:spcPts val="600"/>
              </a:spcBef>
              <a:spcAft>
                <a:spcPts val="0"/>
              </a:spcAft>
              <a:buClr>
                <a:schemeClr val="accent1"/>
              </a:buClr>
              <a:buSzPct val="70000"/>
              <a:buFont typeface="Wingdings"/>
              <a:buChar char=""/>
              <a:defRPr/>
            </a:pPr>
            <a:r>
              <a:rPr lang="en-US" sz="2000" dirty="0" smtClean="0"/>
              <a:t>Proposed two new algorithms</a:t>
            </a:r>
          </a:p>
          <a:p>
            <a:pPr marL="731520" lvl="1" indent="-274320" fontAlgn="auto">
              <a:spcBef>
                <a:spcPts val="600"/>
              </a:spcBef>
              <a:spcAft>
                <a:spcPts val="0"/>
              </a:spcAft>
              <a:buClr>
                <a:schemeClr val="accent1"/>
              </a:buClr>
              <a:buSzPct val="70000"/>
              <a:buFont typeface="Wingdings"/>
              <a:buChar char=""/>
              <a:defRPr/>
            </a:pPr>
            <a:r>
              <a:rPr lang="en-US" sz="2000" dirty="0" smtClean="0"/>
              <a:t>Greedy </a:t>
            </a:r>
          </a:p>
          <a:p>
            <a:pPr marL="1188720" lvl="2" indent="-274320" fontAlgn="auto">
              <a:spcBef>
                <a:spcPts val="600"/>
              </a:spcBef>
              <a:spcAft>
                <a:spcPts val="0"/>
              </a:spcAft>
              <a:buClr>
                <a:schemeClr val="accent1"/>
              </a:buClr>
              <a:buSzPct val="70000"/>
              <a:buFont typeface="Wingdings"/>
              <a:buChar char=""/>
              <a:defRPr/>
            </a:pPr>
            <a:r>
              <a:rPr lang="en-US" sz="2000" dirty="0" smtClean="0"/>
              <a:t>Maximum cardinality search(MCS)</a:t>
            </a:r>
          </a:p>
          <a:p>
            <a:pPr marL="1188720" lvl="2" indent="-274320" fontAlgn="auto">
              <a:spcBef>
                <a:spcPts val="600"/>
              </a:spcBef>
              <a:spcAft>
                <a:spcPts val="0"/>
              </a:spcAft>
              <a:buClr>
                <a:schemeClr val="accent1"/>
              </a:buClr>
              <a:buSzPct val="70000"/>
              <a:buFont typeface="Wingdings"/>
              <a:buChar char=""/>
              <a:defRPr/>
            </a:pPr>
            <a:r>
              <a:rPr lang="en-US" sz="2000" dirty="0" smtClean="0"/>
              <a:t>Runs in linear time</a:t>
            </a:r>
          </a:p>
          <a:p>
            <a:pPr marL="731520" lvl="1" indent="-274320" fontAlgn="auto">
              <a:spcBef>
                <a:spcPts val="600"/>
              </a:spcBef>
              <a:spcAft>
                <a:spcPts val="0"/>
              </a:spcAft>
              <a:buClr>
                <a:schemeClr val="accent1"/>
              </a:buClr>
              <a:buSzPct val="70000"/>
              <a:buFont typeface="Wingdings"/>
              <a:buChar char=""/>
              <a:defRPr/>
            </a:pPr>
            <a:r>
              <a:rPr lang="en-US" sz="2000" dirty="0" smtClean="0"/>
              <a:t>Global Relaxation</a:t>
            </a:r>
          </a:p>
          <a:p>
            <a:pPr marL="1188720" lvl="2" indent="-274320" fontAlgn="auto">
              <a:spcBef>
                <a:spcPts val="600"/>
              </a:spcBef>
              <a:spcAft>
                <a:spcPts val="0"/>
              </a:spcAft>
              <a:buClr>
                <a:schemeClr val="accent1"/>
              </a:buClr>
              <a:buSzPct val="70000"/>
              <a:buFont typeface="Wingdings"/>
              <a:buChar char=""/>
              <a:defRPr/>
            </a:pPr>
            <a:r>
              <a:rPr lang="en-US" sz="2000" dirty="0" smtClean="0"/>
              <a:t>Random walk(Annealing)</a:t>
            </a:r>
          </a:p>
          <a:p>
            <a:pPr marL="1188720" lvl="2" indent="-274320" fontAlgn="auto">
              <a:spcBef>
                <a:spcPts val="600"/>
              </a:spcBef>
              <a:spcAft>
                <a:spcPts val="0"/>
              </a:spcAft>
              <a:buClr>
                <a:schemeClr val="accent1"/>
              </a:buClr>
              <a:buSzPct val="70000"/>
              <a:buFont typeface="Wingdings"/>
              <a:buChar char=""/>
              <a:defRPr/>
            </a:pPr>
            <a:r>
              <a:rPr lang="en-US" sz="2000" dirty="0" smtClean="0"/>
              <a:t>Theoretical error bound</a:t>
            </a:r>
          </a:p>
          <a:p>
            <a:pPr marL="1188720" lvl="2" indent="-274320" fontAlgn="auto">
              <a:spcBef>
                <a:spcPts val="600"/>
              </a:spcBef>
              <a:spcAft>
                <a:spcPts val="0"/>
              </a:spcAft>
              <a:buClr>
                <a:schemeClr val="accent1"/>
              </a:buClr>
              <a:buSzPct val="70000"/>
              <a:buFont typeface="Wingdings"/>
              <a:buChar char=""/>
              <a:defRPr/>
            </a:pPr>
            <a:r>
              <a:rPr lang="en-US" sz="2000" dirty="0" smtClean="0"/>
              <a:t>Almost linear time.</a:t>
            </a:r>
            <a:endParaRPr lang="en-US" sz="2000" dirty="0"/>
          </a:p>
          <a:p>
            <a:pPr marL="274320" indent="-274320" fontAlgn="auto">
              <a:spcBef>
                <a:spcPts val="600"/>
              </a:spcBef>
              <a:spcAft>
                <a:spcPts val="0"/>
              </a:spcAft>
              <a:buClr>
                <a:schemeClr val="accent1"/>
              </a:buClr>
              <a:buSzPct val="70000"/>
              <a:buFont typeface="Wingdings"/>
              <a:buChar char=""/>
              <a:defRPr/>
            </a:pPr>
            <a:endParaRPr lang="en-US" sz="2000" dirty="0"/>
          </a:p>
        </p:txBody>
      </p:sp>
    </p:spTree>
    <p:extLst>
      <p:ext uri="{BB962C8B-B14F-4D97-AF65-F5344CB8AC3E}">
        <p14:creationId xmlns:p14="http://schemas.microsoft.com/office/powerpoint/2010/main" val="247782131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small" dirty="0" smtClean="0"/>
              <a:t>Experimental Results</a:t>
            </a:r>
            <a:endParaRPr lang="en-US" cap="small" dirty="0"/>
          </a:p>
        </p:txBody>
      </p:sp>
      <p:sp>
        <p:nvSpPr>
          <p:cNvPr id="3" name="Content Placeholder 2"/>
          <p:cNvSpPr>
            <a:spLocks noGrp="1"/>
          </p:cNvSpPr>
          <p:nvPr>
            <p:ph idx="1"/>
          </p:nvPr>
        </p:nvSpPr>
        <p:spPr/>
        <p:txBody>
          <a:bodyPr>
            <a:normAutofit/>
          </a:bodyPr>
          <a:lstStyle/>
          <a:p>
            <a:r>
              <a:rPr lang="en-US" dirty="0" smtClean="0"/>
              <a:t>Data Sets</a:t>
            </a:r>
          </a:p>
          <a:p>
            <a:pPr lvl="1"/>
            <a:r>
              <a:rPr lang="en-US" dirty="0" smtClean="0"/>
              <a:t>Coauthor (</a:t>
            </a:r>
            <a:r>
              <a:rPr lang="en-US" dirty="0" smtClean="0">
                <a:solidFill>
                  <a:srgbClr val="0000FF"/>
                </a:solidFill>
              </a:rPr>
              <a:t>822,415 nodes</a:t>
            </a:r>
            <a:r>
              <a:rPr lang="en-US" dirty="0" smtClean="0"/>
              <a:t>;</a:t>
            </a:r>
            <a:r>
              <a:rPr lang="en-US" dirty="0" smtClean="0">
                <a:solidFill>
                  <a:srgbClr val="0000FF"/>
                </a:solidFill>
              </a:rPr>
              <a:t> </a:t>
            </a:r>
            <a:r>
              <a:rPr lang="en-US" dirty="0">
                <a:solidFill>
                  <a:srgbClr val="0000FF"/>
                </a:solidFill>
              </a:rPr>
              <a:t>2,928,360 </a:t>
            </a:r>
            <a:r>
              <a:rPr lang="en-US" dirty="0" smtClean="0">
                <a:solidFill>
                  <a:srgbClr val="0000FF"/>
                </a:solidFill>
              </a:rPr>
              <a:t>edges</a:t>
            </a:r>
            <a:r>
              <a:rPr lang="en-US" dirty="0" smtClean="0"/>
              <a:t>)</a:t>
            </a:r>
            <a:r>
              <a:rPr lang="en-US" dirty="0" smtClean="0">
                <a:solidFill>
                  <a:srgbClr val="0000FF"/>
                </a:solidFill>
              </a:rPr>
              <a:t> </a:t>
            </a:r>
            <a:endParaRPr lang="en-US" dirty="0">
              <a:solidFill>
                <a:srgbClr val="0000FF"/>
              </a:solidFill>
            </a:endParaRPr>
          </a:p>
          <a:p>
            <a:pPr lvl="2"/>
            <a:r>
              <a:rPr lang="en-US" sz="1600" dirty="0" smtClean="0"/>
              <a:t>Benchmark coauthor </a:t>
            </a:r>
            <a:r>
              <a:rPr lang="en-US" sz="1600" dirty="0"/>
              <a:t>network (52,146 nodes; </a:t>
            </a:r>
            <a:r>
              <a:rPr lang="en-US" sz="1600" dirty="0" smtClean="0"/>
              <a:t>134,539 edges)</a:t>
            </a:r>
          </a:p>
          <a:p>
            <a:pPr lvl="1"/>
            <a:r>
              <a:rPr lang="en-US" dirty="0" smtClean="0"/>
              <a:t>Wikipedia (</a:t>
            </a:r>
            <a:r>
              <a:rPr lang="en-US" dirty="0">
                <a:solidFill>
                  <a:srgbClr val="0000FF"/>
                </a:solidFill>
              </a:rPr>
              <a:t>310,990 </a:t>
            </a:r>
            <a:r>
              <a:rPr lang="en-US" dirty="0" smtClean="0">
                <a:solidFill>
                  <a:srgbClr val="0000FF"/>
                </a:solidFill>
              </a:rPr>
              <a:t>nodes</a:t>
            </a:r>
            <a:r>
              <a:rPr lang="en-US" dirty="0" smtClean="0"/>
              <a:t>;</a:t>
            </a:r>
            <a:r>
              <a:rPr lang="en-US" dirty="0" smtClean="0">
                <a:solidFill>
                  <a:srgbClr val="0000FF"/>
                </a:solidFill>
              </a:rPr>
              <a:t> </a:t>
            </a:r>
            <a:r>
              <a:rPr lang="en-US" dirty="0">
                <a:solidFill>
                  <a:srgbClr val="0000FF"/>
                </a:solidFill>
              </a:rPr>
              <a:t>10,780,996 edges</a:t>
            </a:r>
            <a:r>
              <a:rPr lang="en-US" dirty="0" smtClean="0"/>
              <a:t>)</a:t>
            </a:r>
          </a:p>
          <a:p>
            <a:pPr lvl="2"/>
            <a:r>
              <a:rPr lang="en-US" sz="1600" dirty="0" smtClean="0"/>
              <a:t>Namespace talk pages (263 nodes; 1,075 edges)</a:t>
            </a:r>
          </a:p>
          <a:p>
            <a:pPr lvl="2"/>
            <a:r>
              <a:rPr lang="en-US" sz="1600" dirty="0" smtClean="0"/>
              <a:t>User personal pages (266 nodes; 33,829 edges)</a:t>
            </a:r>
          </a:p>
          <a:p>
            <a:pPr lvl="1"/>
            <a:r>
              <a:rPr lang="en-US" dirty="0" smtClean="0"/>
              <a:t>Twitter (</a:t>
            </a:r>
            <a:r>
              <a:rPr lang="en-US" dirty="0">
                <a:solidFill>
                  <a:srgbClr val="0000FF"/>
                </a:solidFill>
              </a:rPr>
              <a:t>465,023 </a:t>
            </a:r>
            <a:r>
              <a:rPr lang="en-US" dirty="0" smtClean="0">
                <a:solidFill>
                  <a:srgbClr val="0000FF"/>
                </a:solidFill>
              </a:rPr>
              <a:t>nodes</a:t>
            </a:r>
            <a:r>
              <a:rPr lang="en-US" dirty="0" smtClean="0"/>
              <a:t>;</a:t>
            </a:r>
            <a:r>
              <a:rPr lang="en-US" dirty="0" smtClean="0">
                <a:solidFill>
                  <a:srgbClr val="0000FF"/>
                </a:solidFill>
              </a:rPr>
              <a:t> </a:t>
            </a:r>
            <a:r>
              <a:rPr lang="en-US" dirty="0">
                <a:solidFill>
                  <a:srgbClr val="0000FF"/>
                </a:solidFill>
              </a:rPr>
              <a:t>833,590 edges</a:t>
            </a:r>
            <a:r>
              <a:rPr lang="en-US" dirty="0" smtClean="0"/>
              <a:t>)</a:t>
            </a:r>
          </a:p>
          <a:p>
            <a:pPr lvl="1"/>
            <a:endParaRPr lang="en-US" sz="800" dirty="0" smtClean="0"/>
          </a:p>
          <a:p>
            <a:r>
              <a:rPr lang="en-US" dirty="0" smtClean="0"/>
              <a:t>Algorithms</a:t>
            </a:r>
          </a:p>
        </p:txBody>
      </p:sp>
      <p:graphicFrame>
        <p:nvGraphicFramePr>
          <p:cNvPr id="5" name="Table 4"/>
          <p:cNvGraphicFramePr>
            <a:graphicFrameLocks noGrp="1"/>
          </p:cNvGraphicFramePr>
          <p:nvPr>
            <p:extLst>
              <p:ext uri="{D42A27DB-BD31-4B8C-83A1-F6EECF244321}">
                <p14:modId xmlns:p14="http://schemas.microsoft.com/office/powerpoint/2010/main" val="873668558"/>
              </p:ext>
            </p:extLst>
          </p:nvPr>
        </p:nvGraphicFramePr>
        <p:xfrm>
          <a:off x="1073150" y="4983480"/>
          <a:ext cx="7346950" cy="1493520"/>
        </p:xfrm>
        <a:graphic>
          <a:graphicData uri="http://schemas.openxmlformats.org/drawingml/2006/table">
            <a:tbl>
              <a:tblPr firstRow="1" bandRow="1">
                <a:tableStyleId>{69CF1AB2-1976-4502-BF36-3FF5EA218861}</a:tableStyleId>
              </a:tblPr>
              <a:tblGrid>
                <a:gridCol w="3928072"/>
                <a:gridCol w="3418878"/>
              </a:tblGrid>
              <a:tr h="381000">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600" b="0" dirty="0" smtClean="0"/>
                        <a:t>Local Spectral Partitioning (LSP) </a:t>
                      </a:r>
                      <a:endParaRPr lang="en-US" sz="1600" b="0" dirty="0"/>
                    </a:p>
                  </a:txBody>
                  <a:tcPr marL="99060" marR="99060"/>
                </a:tc>
                <a:tc>
                  <a:txBody>
                    <a:bodyPr/>
                    <a:lstStyle/>
                    <a:p>
                      <a:r>
                        <a:rPr lang="en-US" sz="1600" b="0" cap="small" baseline="0" dirty="0" err="1" smtClean="0"/>
                        <a:t>Metis+MQI</a:t>
                      </a:r>
                      <a:endParaRPr lang="en-US" sz="1600" b="0" cap="small" baseline="0" dirty="0"/>
                    </a:p>
                  </a:txBody>
                  <a:tcPr marL="99060" marR="99060"/>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d-LSP </a:t>
                      </a:r>
                      <a:r>
                        <a:rPr lang="en-US" sz="1600" cap="small" baseline="0" dirty="0" smtClean="0"/>
                        <a:t>(</a:t>
                      </a:r>
                      <a:r>
                        <a:rPr lang="en-US" sz="1600" cap="none" baseline="0" dirty="0" smtClean="0"/>
                        <a:t>high-degree</a:t>
                      </a:r>
                      <a:r>
                        <a:rPr lang="en-US" sz="1600" cap="small" baseline="0" dirty="0" smtClean="0"/>
                        <a:t>)</a:t>
                      </a:r>
                    </a:p>
                  </a:txBody>
                  <a:tcPr marL="99060" marR="99060"/>
                </a:tc>
                <a:tc>
                  <a:txBody>
                    <a:bodyPr/>
                    <a:lstStyle/>
                    <a:p>
                      <a:r>
                        <a:rPr lang="en-US" sz="1600" cap="small" baseline="0" dirty="0" smtClean="0"/>
                        <a:t>Newman1 (</a:t>
                      </a:r>
                      <a:r>
                        <a:rPr lang="en-US" sz="1600" cap="none" baseline="0" dirty="0" err="1" smtClean="0"/>
                        <a:t>betweenness</a:t>
                      </a:r>
                      <a:r>
                        <a:rPr lang="en-US" sz="1600" cap="small" baseline="0" dirty="0" smtClean="0"/>
                        <a:t>)</a:t>
                      </a:r>
                      <a:endParaRPr lang="en-US" sz="1600" cap="small" baseline="0" dirty="0"/>
                    </a:p>
                  </a:txBody>
                  <a:tcPr marL="99060" marR="99060"/>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p-LSP </a:t>
                      </a:r>
                      <a:r>
                        <a:rPr lang="en-US" sz="1600" cap="small" baseline="0" dirty="0" smtClean="0"/>
                        <a:t>(</a:t>
                      </a:r>
                      <a:r>
                        <a:rPr lang="en-US" sz="1600" cap="none" baseline="0" dirty="0" smtClean="0"/>
                        <a:t>high-PageRank</a:t>
                      </a:r>
                      <a:r>
                        <a:rPr lang="en-US" sz="1600" cap="small" baseline="0" dirty="0" smtClean="0"/>
                        <a:t>)</a:t>
                      </a:r>
                    </a:p>
                  </a:txBody>
                  <a:tcPr marL="99060" marR="99060"/>
                </a:tc>
                <a:tc>
                  <a:txBody>
                    <a:bodyPr/>
                    <a:lstStyle/>
                    <a:p>
                      <a:r>
                        <a:rPr lang="en-US" sz="1600" cap="small" baseline="0" dirty="0" smtClean="0"/>
                        <a:t>Newman2 (</a:t>
                      </a:r>
                      <a:r>
                        <a:rPr lang="en-US" sz="1600" cap="none" baseline="0" dirty="0" smtClean="0"/>
                        <a:t>modularity</a:t>
                      </a:r>
                      <a:r>
                        <a:rPr lang="en-US" sz="1600" cap="small" baseline="0" dirty="0" smtClean="0"/>
                        <a:t>)</a:t>
                      </a:r>
                      <a:endParaRPr lang="en-US" sz="1600" cap="small" baseline="0" dirty="0"/>
                    </a:p>
                  </a:txBody>
                  <a:tcPr marL="99060" marR="99060"/>
                </a:tc>
              </a:tr>
              <a:tr h="370840">
                <a:tc>
                  <a:txBody>
                    <a:bodyPr/>
                    <a:lstStyle/>
                    <a:p>
                      <a:r>
                        <a:rPr lang="en-US" sz="1600" i="1" cap="none" baseline="0" dirty="0" smtClean="0"/>
                        <a:t>α-</a:t>
                      </a:r>
                      <a:r>
                        <a:rPr lang="el-GR" sz="1600" i="1" cap="none" baseline="0" dirty="0" smtClean="0"/>
                        <a:t>β</a:t>
                      </a:r>
                      <a:endParaRPr lang="en-US" sz="1600" cap="small" baseline="0" dirty="0"/>
                    </a:p>
                  </a:txBody>
                  <a:tcPr marL="99060" marR="99060"/>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600" cap="small" baseline="0" dirty="0" smtClean="0"/>
                        <a:t>Louvain</a:t>
                      </a:r>
                      <a:endParaRPr lang="en-US" sz="1600" i="1" cap="none" baseline="0" dirty="0" smtClean="0"/>
                    </a:p>
                  </a:txBody>
                  <a:tcPr marL="99060" marR="99060"/>
                </a:tc>
              </a:tr>
            </a:tbl>
          </a:graphicData>
        </a:graphic>
      </p:graphicFrame>
    </p:spTree>
    <p:extLst>
      <p:ext uri="{BB962C8B-B14F-4D97-AF65-F5344CB8AC3E}">
        <p14:creationId xmlns:p14="http://schemas.microsoft.com/office/powerpoint/2010/main" val="1644584398"/>
      </p:ext>
    </p:extLst>
  </p:cSld>
  <p:clrMapOvr>
    <a:masterClrMapping/>
  </p:clrMapOvr>
  <p:timing>
    <p:tnLst>
      <p:par>
        <p:cTn xmlns:p14="http://schemas.microsoft.com/office/powerpoint/2010/mai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small" dirty="0" smtClean="0"/>
              <a:t>Case Study on Twitter</a:t>
            </a:r>
            <a:endParaRPr lang="en-US" cap="small" dirty="0"/>
          </a:p>
        </p:txBody>
      </p:sp>
      <p:sp>
        <p:nvSpPr>
          <p:cNvPr id="3" name="Content Placeholder 2"/>
          <p:cNvSpPr>
            <a:spLocks noGrp="1"/>
          </p:cNvSpPr>
          <p:nvPr>
            <p:ph idx="1"/>
          </p:nvPr>
        </p:nvSpPr>
        <p:spPr/>
        <p:txBody>
          <a:bodyPr/>
          <a:lstStyle/>
          <a:p>
            <a:endParaRPr lang="en-US" dirty="0"/>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65100" y="1447800"/>
            <a:ext cx="9575800" cy="533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5994374"/>
      </p:ext>
    </p:extLst>
  </p:cSld>
  <p:clrMapOvr>
    <a:masterClrMapping/>
  </p:clrMapOvr>
  <p:timing>
    <p:tnLst>
      <p:par>
        <p:cTn xmlns:p14="http://schemas.microsoft.com/office/powerpoint/2010/mai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标题 1"/>
          <p:cNvSpPr>
            <a:spLocks noGrp="1"/>
          </p:cNvSpPr>
          <p:nvPr>
            <p:ph type="title" idx="4294967295"/>
          </p:nvPr>
        </p:nvSpPr>
        <p:spPr>
          <a:xfrm>
            <a:off x="371475" y="274638"/>
            <a:ext cx="8915400" cy="1143000"/>
          </a:xfrm>
        </p:spPr>
        <p:txBody>
          <a:bodyPr>
            <a:normAutofit/>
          </a:bodyPr>
          <a:lstStyle/>
          <a:p>
            <a:pPr eaLnBrk="1" fontAlgn="auto" hangingPunct="1">
              <a:spcAft>
                <a:spcPts val="0"/>
              </a:spcAft>
              <a:defRPr/>
            </a:pPr>
            <a:r>
              <a:rPr lang="en-US" altLang="zh-CN" sz="4000" dirty="0" smtClean="0"/>
              <a:t>Results on Coauthor &amp; Wikipedia</a:t>
            </a:r>
            <a:endParaRPr lang="zh-CN" altLang="en-US" sz="4000" dirty="0" smtClean="0"/>
          </a:p>
        </p:txBody>
      </p:sp>
      <p:sp>
        <p:nvSpPr>
          <p:cNvPr id="4" name="Content Placeholder 4"/>
          <p:cNvSpPr txBox="1">
            <a:spLocks/>
          </p:cNvSpPr>
          <p:nvPr/>
        </p:nvSpPr>
        <p:spPr>
          <a:xfrm>
            <a:off x="495300" y="1600200"/>
            <a:ext cx="8915400" cy="4876800"/>
          </a:xfrm>
          <a:prstGeom prst="rect">
            <a:avLst/>
          </a:prstGeom>
        </p:spPr>
        <p:txBody>
          <a:bodyPr>
            <a:normAutofit/>
          </a:bodyPr>
          <a:lstStyle/>
          <a:p>
            <a:pPr marL="274320" indent="-274320" fontAlgn="auto">
              <a:spcBef>
                <a:spcPts val="600"/>
              </a:spcBef>
              <a:spcAft>
                <a:spcPts val="0"/>
              </a:spcAft>
              <a:buClr>
                <a:schemeClr val="accent1"/>
              </a:buClr>
              <a:buSzPct val="70000"/>
              <a:buFont typeface="Wingdings"/>
              <a:buChar char=""/>
              <a:defRPr/>
            </a:pPr>
            <a:r>
              <a:rPr lang="en-US" b="1" dirty="0">
                <a:latin typeface="+mn-lt"/>
                <a:ea typeface="+mn-ea"/>
              </a:rPr>
              <a:t>On average, </a:t>
            </a:r>
            <a:r>
              <a:rPr lang="en-US" b="1" cap="small" dirty="0" err="1">
                <a:latin typeface="+mn-lt"/>
                <a:ea typeface="+mn-ea"/>
              </a:rPr>
              <a:t>WeBA</a:t>
            </a:r>
            <a:r>
              <a:rPr lang="en-US" b="1" dirty="0">
                <a:latin typeface="+mn-lt"/>
                <a:ea typeface="+mn-ea"/>
              </a:rPr>
              <a:t> improves Precision by </a:t>
            </a:r>
            <a:r>
              <a:rPr lang="en-US" b="1" dirty="0">
                <a:solidFill>
                  <a:srgbClr val="0000FF"/>
                </a:solidFill>
                <a:latin typeface="+mn-lt"/>
                <a:ea typeface="+mn-ea"/>
              </a:rPr>
              <a:t>340%</a:t>
            </a:r>
            <a:r>
              <a:rPr lang="en-US" b="1" dirty="0">
                <a:latin typeface="+mn-lt"/>
                <a:ea typeface="+mn-ea"/>
              </a:rPr>
              <a:t> (wiki) and </a:t>
            </a:r>
            <a:r>
              <a:rPr lang="en-US" b="1" dirty="0">
                <a:solidFill>
                  <a:srgbClr val="0000FF"/>
                </a:solidFill>
                <a:latin typeface="+mn-lt"/>
                <a:ea typeface="+mn-ea"/>
              </a:rPr>
              <a:t>70%</a:t>
            </a:r>
            <a:r>
              <a:rPr lang="en-US" b="1" dirty="0">
                <a:latin typeface="+mn-lt"/>
                <a:ea typeface="+mn-ea"/>
              </a:rPr>
              <a:t> (coauthor), and improves Recall by </a:t>
            </a:r>
            <a:r>
              <a:rPr lang="en-US" b="1" dirty="0">
                <a:solidFill>
                  <a:srgbClr val="0000FF"/>
                </a:solidFill>
                <a:latin typeface="+mn-lt"/>
                <a:ea typeface="+mn-ea"/>
              </a:rPr>
              <a:t>130%</a:t>
            </a:r>
            <a:r>
              <a:rPr lang="en-US" b="1" dirty="0">
                <a:latin typeface="+mn-lt"/>
                <a:ea typeface="+mn-ea"/>
              </a:rPr>
              <a:t> (wiki) and </a:t>
            </a:r>
            <a:r>
              <a:rPr lang="en-US" b="1" dirty="0">
                <a:solidFill>
                  <a:srgbClr val="0000FF"/>
                </a:solidFill>
                <a:latin typeface="+mn-lt"/>
                <a:ea typeface="+mn-ea"/>
              </a:rPr>
              <a:t>41%</a:t>
            </a:r>
            <a:r>
              <a:rPr lang="en-US" b="1" dirty="0">
                <a:latin typeface="+mn-lt"/>
                <a:ea typeface="+mn-ea"/>
              </a:rPr>
              <a:t> (coauthor).</a:t>
            </a:r>
          </a:p>
        </p:txBody>
      </p:sp>
      <p:sp>
        <p:nvSpPr>
          <p:cNvPr id="5" name="Content Placeholder 4"/>
          <p:cNvSpPr txBox="1">
            <a:spLocks/>
          </p:cNvSpPr>
          <p:nvPr/>
        </p:nvSpPr>
        <p:spPr>
          <a:xfrm>
            <a:off x="495300" y="1600200"/>
            <a:ext cx="8915400" cy="4876800"/>
          </a:xfrm>
          <a:prstGeom prst="rect">
            <a:avLst/>
          </a:prstGeom>
        </p:spPr>
        <p:txBody>
          <a:bodyPr>
            <a:normAutofit/>
          </a:bodyPr>
          <a:lstStyle/>
          <a:p>
            <a:pPr marL="274320" indent="-274320" fontAlgn="auto">
              <a:spcBef>
                <a:spcPts val="600"/>
              </a:spcBef>
              <a:spcAft>
                <a:spcPts val="0"/>
              </a:spcAft>
              <a:buClr>
                <a:schemeClr val="accent1"/>
              </a:buClr>
              <a:buSzPct val="70000"/>
              <a:buFont typeface="Wingdings"/>
              <a:buChar char=""/>
              <a:defRPr/>
            </a:pPr>
            <a:endParaRPr lang="en-US" b="1" dirty="0">
              <a:latin typeface="+mn-lt"/>
              <a:ea typeface="+mn-ea"/>
            </a:endParaRPr>
          </a:p>
        </p:txBody>
      </p:sp>
      <p:graphicFrame>
        <p:nvGraphicFramePr>
          <p:cNvPr id="6" name="Content Placeholder 7"/>
          <p:cNvGraphicFramePr>
            <a:graphicFrameLocks/>
          </p:cNvGraphicFramePr>
          <p:nvPr/>
        </p:nvGraphicFramePr>
        <p:xfrm>
          <a:off x="577850" y="2590800"/>
          <a:ext cx="8585200" cy="3124199"/>
        </p:xfrm>
        <a:graphic>
          <a:graphicData uri="http://schemas.openxmlformats.org/drawingml/2006/table">
            <a:tbl>
              <a:tblPr firstRow="1" bandRow="1">
                <a:tableStyleId>{6E25E649-3F16-4E02-A733-19D2CDBF48F0}</a:tableStyleId>
              </a:tblPr>
              <a:tblGrid>
                <a:gridCol w="1155700"/>
                <a:gridCol w="660400"/>
                <a:gridCol w="660400"/>
                <a:gridCol w="660400"/>
                <a:gridCol w="330200"/>
                <a:gridCol w="660400"/>
                <a:gridCol w="825500"/>
                <a:gridCol w="577850"/>
                <a:gridCol w="660400"/>
                <a:gridCol w="660400"/>
                <a:gridCol w="330200"/>
                <a:gridCol w="660400"/>
                <a:gridCol w="742950"/>
              </a:tblGrid>
              <a:tr h="294640">
                <a:tc>
                  <a:txBody>
                    <a:bodyPr/>
                    <a:lstStyle/>
                    <a:p>
                      <a:pPr algn="ctr" fontAlgn="b"/>
                      <a:endParaRPr lang="en-US" sz="1400" b="0" i="0" u="none" strike="noStrike" dirty="0">
                        <a:solidFill>
                          <a:srgbClr val="000000"/>
                        </a:solidFill>
                        <a:effectLst/>
                        <a:latin typeface="+mn-lt"/>
                        <a:cs typeface="Calibri" pitchFamily="34" charset="0"/>
                      </a:endParaRPr>
                    </a:p>
                  </a:txBody>
                  <a:tcPr marL="10319" marR="10319" marT="9525" marB="0" anchor="ctr"/>
                </a:tc>
                <a:tc gridSpan="6">
                  <a:txBody>
                    <a:bodyPr/>
                    <a:lstStyle/>
                    <a:p>
                      <a:pPr algn="ctr" fontAlgn="b"/>
                      <a:r>
                        <a:rPr lang="en-US" sz="1800" u="none" strike="noStrike" dirty="0" smtClean="0">
                          <a:effectLst/>
                        </a:rPr>
                        <a:t>Precision</a:t>
                      </a:r>
                      <a:endParaRPr lang="en-US" sz="1800" b="0" i="0" u="none" strike="noStrike" dirty="0">
                        <a:solidFill>
                          <a:srgbClr val="000000"/>
                        </a:solidFill>
                        <a:effectLst/>
                        <a:latin typeface="Calibri" pitchFamily="34" charset="0"/>
                        <a:cs typeface="Calibri" pitchFamily="34" charset="0"/>
                      </a:endParaRPr>
                    </a:p>
                  </a:txBody>
                  <a:tcPr marL="10319" marR="10319" marT="9525" marB="0" anchor="ctr"/>
                </a:tc>
                <a:tc hMerge="1">
                  <a:txBody>
                    <a:bodyPr/>
                    <a:lstStyle/>
                    <a:p>
                      <a:endParaRPr lang="en-US"/>
                    </a:p>
                  </a:txBody>
                  <a:tcPr/>
                </a:tc>
                <a:tc hMerge="1">
                  <a:txBody>
                    <a:bodyPr/>
                    <a:lstStyle/>
                    <a:p>
                      <a:pPr algn="ctr" fontAlgn="b"/>
                      <a:endParaRPr lang="en-US" sz="1800" b="0" i="0" u="none" strike="noStrike" dirty="0">
                        <a:solidFill>
                          <a:srgbClr val="000000"/>
                        </a:solidFill>
                        <a:effectLst/>
                        <a:latin typeface="Calibri"/>
                      </a:endParaRPr>
                    </a:p>
                  </a:txBody>
                  <a:tcPr marL="9525" marR="9525" marT="9525" marB="0" anchor="b">
                    <a:lnB w="38100" cmpd="sng">
                      <a:noFill/>
                    </a:lnB>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algn="ctr" fontAlgn="b"/>
                      <a:r>
                        <a:rPr lang="en-US" sz="1800" u="none" strike="noStrike" dirty="0" smtClean="0">
                          <a:effectLst/>
                        </a:rPr>
                        <a:t>Recall</a:t>
                      </a:r>
                      <a:endParaRPr lang="en-US" sz="1800" b="0" i="0" u="none" strike="noStrike" dirty="0">
                        <a:solidFill>
                          <a:srgbClr val="000000"/>
                        </a:solidFill>
                        <a:effectLst/>
                        <a:latin typeface="Calibri" pitchFamily="34" charset="0"/>
                        <a:cs typeface="Calibri" pitchFamily="34" charset="0"/>
                      </a:endParaRPr>
                    </a:p>
                  </a:txBody>
                  <a:tcPr marL="10319" marR="10319" marT="9525" marB="0" anchor="ctr"/>
                </a:tc>
                <a:tc hMerge="1">
                  <a:txBody>
                    <a:bodyPr/>
                    <a:lstStyle/>
                    <a:p>
                      <a:endParaRPr lang="en-US"/>
                    </a:p>
                  </a:txBody>
                  <a:tcPr/>
                </a:tc>
                <a:tc hMerge="1">
                  <a:txBody>
                    <a:bodyPr/>
                    <a:lstStyle/>
                    <a:p>
                      <a:pPr marL="0" marR="0" indent="0" algn="ctr" defTabSz="914400" rtl="0" eaLnBrk="1" fontAlgn="b" latinLnBrk="0" hangingPunct="1">
                        <a:lnSpc>
                          <a:spcPct val="100000"/>
                        </a:lnSpc>
                        <a:spcBef>
                          <a:spcPts val="0"/>
                        </a:spcBef>
                        <a:spcAft>
                          <a:spcPts val="0"/>
                        </a:spcAft>
                        <a:buClrTx/>
                        <a:buSzTx/>
                        <a:buFontTx/>
                        <a:buNone/>
                        <a:tabLst/>
                        <a:defRPr/>
                      </a:pPr>
                      <a:endParaRPr lang="en-US" sz="1800" b="0" i="0" u="none" strike="noStrike" dirty="0" smtClean="0">
                        <a:solidFill>
                          <a:srgbClr val="000000"/>
                        </a:solidFill>
                        <a:effectLst/>
                        <a:latin typeface="Calibri"/>
                      </a:endParaRPr>
                    </a:p>
                  </a:txBody>
                  <a:tcPr marL="9525" marR="9525" marT="9525" marB="0" anchor="b"/>
                </a:tc>
                <a:tc hMerge="1">
                  <a:txBody>
                    <a:bodyPr/>
                    <a:lstStyle/>
                    <a:p>
                      <a:endParaRPr lang="en-US"/>
                    </a:p>
                  </a:txBody>
                  <a:tcPr/>
                </a:tc>
                <a:tc hMerge="1">
                  <a:txBody>
                    <a:bodyPr/>
                    <a:lstStyle/>
                    <a:p>
                      <a:endParaRPr lang="en-US"/>
                    </a:p>
                  </a:txBody>
                  <a:tcPr/>
                </a:tc>
                <a:tc hMerge="1">
                  <a:txBody>
                    <a:bodyPr/>
                    <a:lstStyle/>
                    <a:p>
                      <a:endParaRPr lang="en-US"/>
                    </a:p>
                  </a:txBody>
                  <a:tcPr/>
                </a:tc>
              </a:tr>
              <a:tr h="238760">
                <a:tc>
                  <a:txBody>
                    <a:bodyPr/>
                    <a:lstStyle/>
                    <a:p>
                      <a:pPr algn="ctr" fontAlgn="b"/>
                      <a:endParaRPr lang="en-US" sz="1400" b="0" i="0" u="none" strike="noStrike" dirty="0">
                        <a:solidFill>
                          <a:srgbClr val="000000"/>
                        </a:solidFill>
                        <a:effectLst/>
                        <a:latin typeface="+mn-lt"/>
                        <a:cs typeface="Calibri" pitchFamily="34" charset="0"/>
                      </a:endParaRPr>
                    </a:p>
                  </a:txBody>
                  <a:tcPr marL="10319" marR="10319" marT="9525" marB="0" anchor="ctr">
                    <a:lnR w="12700" cap="flat" cmpd="sng" algn="ctr">
                      <a:solidFill>
                        <a:schemeClr val="tx1"/>
                      </a:solidFill>
                      <a:prstDash val="solid"/>
                      <a:round/>
                      <a:headEnd type="none" w="med" len="med"/>
                      <a:tailEnd type="none" w="med" len="med"/>
                    </a:lnR>
                  </a:tcPr>
                </a:tc>
                <a:tc gridSpan="2">
                  <a:txBody>
                    <a:bodyPr/>
                    <a:lstStyle/>
                    <a:p>
                      <a:pPr algn="ctr" fontAlgn="b"/>
                      <a:r>
                        <a:rPr lang="en-US" sz="1800" u="none" strike="noStrike" dirty="0" smtClean="0">
                          <a:effectLst/>
                        </a:rPr>
                        <a:t>wiki</a:t>
                      </a:r>
                      <a:endParaRPr lang="en-US" sz="1800" b="0" i="0" u="none" strike="noStrike" dirty="0">
                        <a:solidFill>
                          <a:srgbClr val="000000"/>
                        </a:solidFill>
                        <a:effectLst/>
                        <a:latin typeface="Calibri" pitchFamily="34" charset="0"/>
                        <a:cs typeface="Calibri" pitchFamily="34" charset="0"/>
                      </a:endParaRPr>
                    </a:p>
                  </a:txBody>
                  <a:tcPr marL="10319" marR="10319"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hMerge="1">
                  <a:txBody>
                    <a:bodyPr/>
                    <a:lstStyle/>
                    <a:p>
                      <a:pPr algn="l" fontAlgn="b"/>
                      <a:endParaRPr lang="en-US" sz="1100" b="0" i="0" u="none" strike="noStrike" dirty="0">
                        <a:solidFill>
                          <a:srgbClr val="000000"/>
                        </a:solidFill>
                        <a:effectLst/>
                        <a:latin typeface="Calibri"/>
                      </a:endParaRPr>
                    </a:p>
                  </a:txBody>
                  <a:tcPr marL="9525" marR="9525" marT="9525" marB="0" anchor="b"/>
                </a:tc>
                <a:tc gridSpan="4">
                  <a:txBody>
                    <a:bodyPr/>
                    <a:lstStyle/>
                    <a:p>
                      <a:pPr algn="ctr" fontAlgn="b"/>
                      <a:r>
                        <a:rPr lang="en-US" sz="1800" u="none" strike="noStrike" dirty="0" smtClean="0">
                          <a:effectLst/>
                        </a:rPr>
                        <a:t>coauthor</a:t>
                      </a:r>
                      <a:endParaRPr lang="en-US" sz="1800" b="0" i="0" u="none" strike="noStrike" dirty="0">
                        <a:solidFill>
                          <a:srgbClr val="000000"/>
                        </a:solidFill>
                        <a:effectLst/>
                        <a:latin typeface="Calibri" pitchFamily="34" charset="0"/>
                        <a:cs typeface="Calibri" pitchFamily="34" charset="0"/>
                      </a:endParaRPr>
                    </a:p>
                  </a:txBody>
                  <a:tcPr marL="10319" marR="10319"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hMerge="1">
                  <a:txBody>
                    <a:bodyPr/>
                    <a:lstStyle/>
                    <a:p>
                      <a:pPr algn="l" fontAlgn="b"/>
                      <a:endParaRPr lang="en-US" sz="1100" b="0" i="0" u="none" strike="noStrike" dirty="0">
                        <a:solidFill>
                          <a:srgbClr val="000000"/>
                        </a:solidFill>
                        <a:effectLst/>
                        <a:latin typeface="Calibri"/>
                      </a:endParaRPr>
                    </a:p>
                  </a:txBody>
                  <a:tcPr marL="9525" marR="9525" marT="9525" marB="0" anchor="b"/>
                </a:tc>
                <a:tc hMerge="1">
                  <a:txBody>
                    <a:bodyPr/>
                    <a:lstStyle/>
                    <a:p>
                      <a:pPr algn="l" fontAlgn="b"/>
                      <a:endParaRPr lang="en-US" sz="1100" b="0" i="0" u="none" strike="noStrike" dirty="0">
                        <a:solidFill>
                          <a:srgbClr val="000000"/>
                        </a:solidFill>
                        <a:effectLst/>
                        <a:latin typeface="Calibri"/>
                      </a:endParaRPr>
                    </a:p>
                  </a:txBody>
                  <a:tcPr marL="9525" marR="9525" marT="9525" marB="0" anchor="b"/>
                </a:tc>
                <a:tc hMerge="1">
                  <a:txBody>
                    <a:bodyPr/>
                    <a:lstStyle/>
                    <a:p>
                      <a:pPr algn="l" fontAlgn="b"/>
                      <a:endParaRPr lang="en-US" sz="1100" b="0" i="0" u="none" strike="noStrike" dirty="0">
                        <a:solidFill>
                          <a:srgbClr val="000000"/>
                        </a:solidFill>
                        <a:effectLst/>
                        <a:latin typeface="Calibri"/>
                      </a:endParaRPr>
                    </a:p>
                  </a:txBody>
                  <a:tcPr marL="9525" marR="9525" marT="9525" marB="0" anchor="b"/>
                </a:tc>
                <a:tc gridSpan="2">
                  <a:txBody>
                    <a:bodyPr/>
                    <a:lstStyle/>
                    <a:p>
                      <a:pPr algn="ctr" fontAlgn="b"/>
                      <a:r>
                        <a:rPr lang="en-US" sz="1800" u="none" strike="noStrike" dirty="0" smtClean="0">
                          <a:effectLst/>
                        </a:rPr>
                        <a:t>wiki</a:t>
                      </a:r>
                      <a:endParaRPr lang="en-US" sz="1800" b="0" i="0" u="none" strike="noStrike" dirty="0">
                        <a:solidFill>
                          <a:srgbClr val="000000"/>
                        </a:solidFill>
                        <a:effectLst/>
                        <a:latin typeface="Calibri" pitchFamily="34" charset="0"/>
                        <a:cs typeface="Calibri" pitchFamily="34" charset="0"/>
                      </a:endParaRPr>
                    </a:p>
                  </a:txBody>
                  <a:tcPr marL="10319" marR="10319"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hMerge="1">
                  <a:txBody>
                    <a:bodyPr/>
                    <a:lstStyle/>
                    <a:p>
                      <a:pPr algn="ctr" fontAlgn="b"/>
                      <a:endParaRPr lang="en-US" sz="1800" b="0" i="0" u="none" strike="noStrike" dirty="0">
                        <a:solidFill>
                          <a:srgbClr val="000000"/>
                        </a:solidFill>
                        <a:effectLst/>
                        <a:latin typeface="Calibri"/>
                      </a:endParaRPr>
                    </a:p>
                  </a:txBody>
                  <a:tcPr marL="9525" marR="9525" marT="9525" marB="0" anchor="b"/>
                </a:tc>
                <a:tc gridSpan="4">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800" u="none" strike="noStrike" dirty="0" smtClean="0">
                          <a:effectLst/>
                        </a:rPr>
                        <a:t>coauthor</a:t>
                      </a:r>
                      <a:endParaRPr lang="en-US" sz="1800" b="0" i="0" u="none" strike="noStrike" dirty="0" smtClean="0">
                        <a:solidFill>
                          <a:srgbClr val="000000"/>
                        </a:solidFill>
                        <a:effectLst/>
                        <a:latin typeface="Calibri" pitchFamily="34" charset="0"/>
                        <a:cs typeface="Calibri" pitchFamily="34" charset="0"/>
                      </a:endParaRPr>
                    </a:p>
                  </a:txBody>
                  <a:tcPr marL="10319" marR="10319" marT="9525" marB="0" anchor="ctr">
                    <a:lnL w="12700" cap="flat" cmpd="sng" algn="ctr">
                      <a:solidFill>
                        <a:schemeClr val="tx1"/>
                      </a:solidFill>
                      <a:prstDash val="solid"/>
                      <a:round/>
                      <a:headEnd type="none" w="med" len="med"/>
                      <a:tailEnd type="none" w="med" len="med"/>
                    </a:lnL>
                  </a:tcPr>
                </a:tc>
                <a:tc hMerge="1">
                  <a:txBody>
                    <a:bodyPr/>
                    <a:lstStyle/>
                    <a:p>
                      <a:pPr algn="ctr" fontAlgn="b"/>
                      <a:endParaRPr lang="en-US" sz="1800" b="0" i="0" u="none" strike="noStrike" dirty="0">
                        <a:solidFill>
                          <a:srgbClr val="000000"/>
                        </a:solidFill>
                        <a:effectLst/>
                        <a:latin typeface="Calibri"/>
                      </a:endParaRPr>
                    </a:p>
                  </a:txBody>
                  <a:tcPr marL="9525" marR="9525" marT="9525" marB="0" anchor="b"/>
                </a:tc>
                <a:tc hMerge="1">
                  <a:txBody>
                    <a:bodyPr/>
                    <a:lstStyle/>
                    <a:p>
                      <a:pPr algn="ctr" fontAlgn="b"/>
                      <a:endParaRPr lang="en-US" sz="1800" b="0" i="0" u="none" strike="noStrike" dirty="0">
                        <a:solidFill>
                          <a:srgbClr val="000000"/>
                        </a:solidFill>
                        <a:effectLst/>
                        <a:latin typeface="Calibri"/>
                      </a:endParaRPr>
                    </a:p>
                  </a:txBody>
                  <a:tcPr marL="9525" marR="9525" marT="9525" marB="0" anchor="b"/>
                </a:tc>
                <a:tc hMerge="1">
                  <a:txBody>
                    <a:bodyPr/>
                    <a:lstStyle/>
                    <a:p>
                      <a:pPr algn="ctr" fontAlgn="b"/>
                      <a:endParaRPr lang="en-US" sz="1800" b="0" i="0" u="none" strike="noStrike" dirty="0">
                        <a:solidFill>
                          <a:srgbClr val="000000"/>
                        </a:solidFill>
                        <a:effectLst/>
                        <a:latin typeface="Calibri"/>
                      </a:endParaRPr>
                    </a:p>
                  </a:txBody>
                  <a:tcPr marL="9525" marR="9525" marT="9525" marB="0" anchor="b"/>
                </a:tc>
              </a:tr>
              <a:tr h="172720">
                <a:tc>
                  <a:txBody>
                    <a:bodyPr/>
                    <a:lstStyle/>
                    <a:p>
                      <a:pPr algn="ctr" fontAlgn="b"/>
                      <a:endParaRPr lang="en-US" sz="1400" b="0" i="0" u="none" strike="noStrike" dirty="0">
                        <a:solidFill>
                          <a:srgbClr val="000000"/>
                        </a:solidFill>
                        <a:effectLst/>
                        <a:latin typeface="+mn-lt"/>
                        <a:cs typeface="Calibri" pitchFamily="34" charset="0"/>
                      </a:endParaRPr>
                    </a:p>
                  </a:txBody>
                  <a:tcPr marL="10319" marR="10319" marT="9525" marB="0" anchor="ctr">
                    <a:lnR w="12700" cap="flat" cmpd="sng" algn="ctr">
                      <a:solidFill>
                        <a:schemeClr val="tx1"/>
                      </a:solidFill>
                      <a:prstDash val="solid"/>
                      <a:round/>
                      <a:headEnd type="none" w="med" len="med"/>
                      <a:tailEnd type="none" w="med" len="med"/>
                    </a:lnR>
                  </a:tcPr>
                </a:tc>
                <a:tc>
                  <a:txBody>
                    <a:bodyPr/>
                    <a:lstStyle/>
                    <a:p>
                      <a:pPr algn="ctr" fontAlgn="b"/>
                      <a:r>
                        <a:rPr lang="en-US" sz="1200" u="none" strike="noStrike" dirty="0">
                          <a:effectLst/>
                        </a:rPr>
                        <a:t>﻿Talk </a:t>
                      </a:r>
                      <a:endParaRPr lang="en-US" sz="1200" b="0" i="0" u="none" strike="noStrike" dirty="0">
                        <a:solidFill>
                          <a:srgbClr val="000000"/>
                        </a:solidFill>
                        <a:effectLst/>
                        <a:latin typeface="Calibri" pitchFamily="34" charset="0"/>
                        <a:cs typeface="Calibri" pitchFamily="34" charset="0"/>
                      </a:endParaRPr>
                    </a:p>
                  </a:txBody>
                  <a:tcPr marL="10319" marR="10319" marT="9525" marB="0" anchor="ctr">
                    <a:lnL w="12700" cap="flat" cmpd="sng" algn="ctr">
                      <a:solidFill>
                        <a:schemeClr val="tx1"/>
                      </a:solidFill>
                      <a:prstDash val="solid"/>
                      <a:round/>
                      <a:headEnd type="none" w="med" len="med"/>
                      <a:tailEnd type="none" w="med" len="med"/>
                    </a:lnL>
                  </a:tcPr>
                </a:tc>
                <a:tc>
                  <a:txBody>
                    <a:bodyPr/>
                    <a:lstStyle/>
                    <a:p>
                      <a:pPr algn="ctr" fontAlgn="b"/>
                      <a:r>
                        <a:rPr lang="en-US" sz="1200" u="none" strike="noStrike" dirty="0">
                          <a:effectLst/>
                        </a:rPr>
                        <a:t>User </a:t>
                      </a:r>
                      <a:endParaRPr lang="en-US" sz="1200" b="0" i="0" u="none" strike="noStrike" dirty="0">
                        <a:solidFill>
                          <a:srgbClr val="000000"/>
                        </a:solidFill>
                        <a:effectLst/>
                        <a:latin typeface="Calibri" pitchFamily="34" charset="0"/>
                        <a:cs typeface="Calibri" pitchFamily="34" charset="0"/>
                      </a:endParaRPr>
                    </a:p>
                  </a:txBody>
                  <a:tcPr marL="10319" marR="10319" marT="9525" marB="0" anchor="ctr">
                    <a:lnR w="12700" cap="flat" cmpd="sng" algn="ctr">
                      <a:solidFill>
                        <a:schemeClr val="tx1"/>
                      </a:solidFill>
                      <a:prstDash val="solid"/>
                      <a:round/>
                      <a:headEnd type="none" w="med" len="med"/>
                      <a:tailEnd type="none" w="med" len="med"/>
                    </a:lnR>
                  </a:tcPr>
                </a:tc>
                <a:tc>
                  <a:txBody>
                    <a:bodyPr/>
                    <a:lstStyle/>
                    <a:p>
                      <a:pPr algn="ctr" fontAlgn="b"/>
                      <a:r>
                        <a:rPr lang="en-US" sz="1200" u="none" strike="noStrike" dirty="0">
                          <a:effectLst/>
                        </a:rPr>
                        <a:t>AI </a:t>
                      </a:r>
                      <a:endParaRPr lang="en-US" sz="1200" b="0" i="0" u="none" strike="noStrike" dirty="0">
                        <a:solidFill>
                          <a:srgbClr val="000000"/>
                        </a:solidFill>
                        <a:effectLst/>
                        <a:latin typeface="Calibri" pitchFamily="34" charset="0"/>
                        <a:cs typeface="Calibri" pitchFamily="34" charset="0"/>
                      </a:endParaRPr>
                    </a:p>
                  </a:txBody>
                  <a:tcPr marL="10319" marR="10319" marT="9525" marB="0" anchor="ctr">
                    <a:lnL w="12700" cap="flat" cmpd="sng" algn="ctr">
                      <a:solidFill>
                        <a:schemeClr val="tx1"/>
                      </a:solidFill>
                      <a:prstDash val="solid"/>
                      <a:round/>
                      <a:headEnd type="none" w="med" len="med"/>
                      <a:tailEnd type="none" w="med" len="med"/>
                    </a:lnL>
                  </a:tcPr>
                </a:tc>
                <a:tc>
                  <a:txBody>
                    <a:bodyPr/>
                    <a:lstStyle/>
                    <a:p>
                      <a:pPr algn="ctr"/>
                      <a:r>
                        <a:rPr lang="en-US" sz="1200" dirty="0" smtClean="0"/>
                        <a:t>…</a:t>
                      </a:r>
                      <a:endParaRPr lang="en-US" sz="1200" dirty="0">
                        <a:latin typeface="Calibri" pitchFamily="34" charset="0"/>
                        <a:cs typeface="Calibri" pitchFamily="34" charset="0"/>
                      </a:endParaRPr>
                    </a:p>
                  </a:txBody>
                  <a:tcPr marL="10319" marR="10319" marT="9525" marB="0" anchor="ctr"/>
                </a:tc>
                <a:tc>
                  <a:txBody>
                    <a:bodyPr/>
                    <a:lstStyle/>
                    <a:p>
                      <a:pPr algn="ctr" fontAlgn="b"/>
                      <a:r>
                        <a:rPr lang="en-US" sz="1200" u="none" strike="noStrike" dirty="0" smtClean="0">
                          <a:effectLst/>
                        </a:rPr>
                        <a:t>NC </a:t>
                      </a:r>
                      <a:endParaRPr lang="en-US" sz="1200" b="0" i="0" u="none" strike="noStrike" dirty="0">
                        <a:solidFill>
                          <a:srgbClr val="000000"/>
                        </a:solidFill>
                        <a:effectLst/>
                        <a:latin typeface="Calibri" pitchFamily="34" charset="0"/>
                        <a:cs typeface="Calibri" pitchFamily="34" charset="0"/>
                      </a:endParaRPr>
                    </a:p>
                  </a:txBody>
                  <a:tcPr marL="10319" marR="10319" marT="9525" marB="0" anchor="ctr"/>
                </a:tc>
                <a:tc>
                  <a:txBody>
                    <a:bodyPr/>
                    <a:lstStyle/>
                    <a:p>
                      <a:pPr algn="ctr" fontAlgn="b"/>
                      <a:r>
                        <a:rPr lang="en-US" sz="1200" u="none" strike="noStrike" dirty="0">
                          <a:effectLst/>
                        </a:rPr>
                        <a:t>Average </a:t>
                      </a:r>
                      <a:endParaRPr lang="en-US" sz="1200" b="0" i="0" u="none" strike="noStrike" dirty="0">
                        <a:solidFill>
                          <a:srgbClr val="000000"/>
                        </a:solidFill>
                        <a:effectLst/>
                        <a:latin typeface="Calibri" pitchFamily="34" charset="0"/>
                        <a:cs typeface="Calibri" pitchFamily="34" charset="0"/>
                      </a:endParaRPr>
                    </a:p>
                  </a:txBody>
                  <a:tcPr marL="10319" marR="10319" marT="9525" marB="0" anchor="ctr">
                    <a:lnR w="12700" cap="flat" cmpd="sng" algn="ctr">
                      <a:solidFill>
                        <a:schemeClr val="tx1"/>
                      </a:solidFill>
                      <a:prstDash val="solid"/>
                      <a:round/>
                      <a:headEnd type="none" w="med" len="med"/>
                      <a:tailEnd type="none" w="med" len="med"/>
                    </a:lnR>
                  </a:tcPr>
                </a:tc>
                <a:tc>
                  <a:txBody>
                    <a:bodyPr/>
                    <a:lstStyle/>
                    <a:p>
                      <a:pPr algn="ctr" fontAlgn="b"/>
                      <a:r>
                        <a:rPr lang="en-US" sz="1200" u="none" strike="noStrike" dirty="0" smtClean="0">
                          <a:effectLst/>
                        </a:rPr>
                        <a:t>Talk</a:t>
                      </a:r>
                      <a:endParaRPr lang="en-US" sz="1200" b="0" i="0" u="none" strike="noStrike" dirty="0">
                        <a:solidFill>
                          <a:srgbClr val="000000"/>
                        </a:solidFill>
                        <a:effectLst/>
                        <a:latin typeface="Calibri" pitchFamily="34" charset="0"/>
                        <a:cs typeface="Calibri" pitchFamily="34" charset="0"/>
                      </a:endParaRPr>
                    </a:p>
                  </a:txBody>
                  <a:tcPr marL="10319" marR="10319" marT="9525" marB="0" anchor="ctr">
                    <a:lnL w="12700" cap="flat" cmpd="sng" algn="ctr">
                      <a:solidFill>
                        <a:schemeClr val="tx1"/>
                      </a:solidFill>
                      <a:prstDash val="solid"/>
                      <a:round/>
                      <a:headEnd type="none" w="med" len="med"/>
                      <a:tailEnd type="none" w="med" len="med"/>
                    </a:lnL>
                  </a:tcPr>
                </a:tc>
                <a:tc>
                  <a:txBody>
                    <a:bodyPr/>
                    <a:lstStyle/>
                    <a:p>
                      <a:pPr algn="ctr" fontAlgn="b"/>
                      <a:r>
                        <a:rPr lang="en-US" sz="1200" u="none" strike="noStrike" dirty="0" smtClean="0">
                          <a:effectLst/>
                        </a:rPr>
                        <a:t>User</a:t>
                      </a:r>
                      <a:endParaRPr lang="en-US" sz="1200" b="0" i="0" u="none" strike="noStrike" dirty="0">
                        <a:solidFill>
                          <a:srgbClr val="000000"/>
                        </a:solidFill>
                        <a:effectLst/>
                        <a:latin typeface="Calibri" pitchFamily="34" charset="0"/>
                        <a:cs typeface="Calibri" pitchFamily="34" charset="0"/>
                      </a:endParaRPr>
                    </a:p>
                  </a:txBody>
                  <a:tcPr marL="10319" marR="10319" marT="9525" marB="0" anchor="ctr">
                    <a:lnR w="12700" cap="flat" cmpd="sng" algn="ctr">
                      <a:solidFill>
                        <a:schemeClr val="tx1"/>
                      </a:solidFill>
                      <a:prstDash val="solid"/>
                      <a:round/>
                      <a:headEnd type="none" w="med" len="med"/>
                      <a:tailEnd type="none" w="med" len="med"/>
                    </a:lnR>
                  </a:tcPr>
                </a:tc>
                <a:tc>
                  <a:txBody>
                    <a:bodyPr/>
                    <a:lstStyle/>
                    <a:p>
                      <a:pPr algn="ctr" fontAlgn="b"/>
                      <a:r>
                        <a:rPr lang="en-US" sz="1200" u="none" strike="noStrike" dirty="0" smtClean="0">
                          <a:effectLst/>
                        </a:rPr>
                        <a:t>AI</a:t>
                      </a:r>
                      <a:endParaRPr lang="en-US" sz="1200" b="0" i="0" u="none" strike="noStrike" dirty="0">
                        <a:solidFill>
                          <a:srgbClr val="000000"/>
                        </a:solidFill>
                        <a:effectLst/>
                        <a:latin typeface="Calibri" pitchFamily="34" charset="0"/>
                        <a:cs typeface="Calibri" pitchFamily="34" charset="0"/>
                      </a:endParaRPr>
                    </a:p>
                  </a:txBody>
                  <a:tcPr marL="10319" marR="10319" marT="9525" marB="0" anchor="ctr">
                    <a:lnL w="12700" cap="flat" cmpd="sng" algn="ctr">
                      <a:solidFill>
                        <a:schemeClr val="tx1"/>
                      </a:solidFill>
                      <a:prstDash val="solid"/>
                      <a:round/>
                      <a:headEnd type="none" w="med" len="med"/>
                      <a:tailEnd type="none" w="med" len="med"/>
                    </a:lnL>
                  </a:tcPr>
                </a:tc>
                <a:tc>
                  <a:txBody>
                    <a:bodyPr/>
                    <a:lstStyle/>
                    <a:p>
                      <a:pPr algn="ctr"/>
                      <a:r>
                        <a:rPr lang="en-US" sz="1200" dirty="0" smtClean="0"/>
                        <a:t>…</a:t>
                      </a:r>
                      <a:endParaRPr lang="en-US" sz="1200" dirty="0">
                        <a:latin typeface="Calibri" pitchFamily="34" charset="0"/>
                        <a:cs typeface="Calibri" pitchFamily="34" charset="0"/>
                      </a:endParaRPr>
                    </a:p>
                  </a:txBody>
                  <a:tcPr marL="10319" marR="10319" marT="9525" marB="0" anchor="ctr"/>
                </a:tc>
                <a:tc>
                  <a:txBody>
                    <a:bodyPr/>
                    <a:lstStyle/>
                    <a:p>
                      <a:pPr algn="ctr" fontAlgn="b"/>
                      <a:r>
                        <a:rPr lang="en-US" sz="1200" u="none" strike="noStrike" dirty="0" smtClean="0">
                          <a:effectLst/>
                        </a:rPr>
                        <a:t>NC</a:t>
                      </a:r>
                      <a:endParaRPr lang="en-US" sz="1200" b="0" i="0" u="none" strike="noStrike" dirty="0">
                        <a:solidFill>
                          <a:srgbClr val="000000"/>
                        </a:solidFill>
                        <a:effectLst/>
                        <a:latin typeface="Calibri" pitchFamily="34" charset="0"/>
                        <a:cs typeface="Calibri" pitchFamily="34" charset="0"/>
                      </a:endParaRPr>
                    </a:p>
                  </a:txBody>
                  <a:tcPr marL="10319" marR="10319" marT="9525" marB="0" anchor="ctr"/>
                </a:tc>
                <a:tc>
                  <a:txBody>
                    <a:bodyPr/>
                    <a:lstStyle/>
                    <a:p>
                      <a:pPr algn="ctr" fontAlgn="b"/>
                      <a:r>
                        <a:rPr lang="en-US" sz="1200" u="none" strike="noStrike" dirty="0" smtClean="0">
                          <a:effectLst/>
                        </a:rPr>
                        <a:t>Average</a:t>
                      </a:r>
                      <a:endParaRPr lang="en-US" sz="1200" b="0" i="0" u="none" strike="noStrike" dirty="0">
                        <a:solidFill>
                          <a:srgbClr val="000000"/>
                        </a:solidFill>
                        <a:effectLst/>
                        <a:latin typeface="Calibri" pitchFamily="34" charset="0"/>
                        <a:cs typeface="Calibri" pitchFamily="34" charset="0"/>
                      </a:endParaRPr>
                    </a:p>
                  </a:txBody>
                  <a:tcPr marL="10319" marR="10319" marT="9525" marB="0" anchor="ctr"/>
                </a:tc>
              </a:tr>
              <a:tr h="265430">
                <a:tc>
                  <a:txBody>
                    <a:bodyPr/>
                    <a:lstStyle/>
                    <a:p>
                      <a:pPr algn="ctr" fontAlgn="b"/>
                      <a:r>
                        <a:rPr lang="en-US" sz="1400" u="none" strike="noStrike" dirty="0">
                          <a:effectLst/>
                          <a:latin typeface="+mn-lt"/>
                        </a:rPr>
                        <a:t>LSP </a:t>
                      </a:r>
                      <a:endParaRPr lang="en-US" sz="1400" b="0" i="0" u="none" strike="noStrike" dirty="0">
                        <a:solidFill>
                          <a:srgbClr val="000000"/>
                        </a:solidFill>
                        <a:effectLst/>
                        <a:latin typeface="+mn-lt"/>
                        <a:cs typeface="Calibri" pitchFamily="34" charset="0"/>
                      </a:endParaRPr>
                    </a:p>
                  </a:txBody>
                  <a:tcPr marL="10319" marR="10319" marT="9525" marB="0" anchor="ctr">
                    <a:lnR w="12700" cap="flat" cmpd="sng" algn="ctr">
                      <a:solidFill>
                        <a:schemeClr val="tx1"/>
                      </a:solidFill>
                      <a:prstDash val="solid"/>
                      <a:round/>
                      <a:headEnd type="none" w="med" len="med"/>
                      <a:tailEnd type="none" w="med" len="med"/>
                    </a:lnR>
                  </a:tcPr>
                </a:tc>
                <a:tc>
                  <a:txBody>
                    <a:bodyPr/>
                    <a:lstStyle/>
                    <a:p>
                      <a:pPr algn="ctr" fontAlgn="b"/>
                      <a:r>
                        <a:rPr lang="en-US" sz="1200" u="none" strike="noStrike" dirty="0">
                          <a:effectLst/>
                        </a:rPr>
                        <a:t>0.061</a:t>
                      </a:r>
                      <a:endParaRPr lang="en-US" sz="1200" b="0" i="0" u="none" strike="noStrike" dirty="0">
                        <a:solidFill>
                          <a:srgbClr val="000000"/>
                        </a:solidFill>
                        <a:effectLst/>
                        <a:latin typeface="Calibri" pitchFamily="34" charset="0"/>
                        <a:cs typeface="Calibri" pitchFamily="34" charset="0"/>
                      </a:endParaRPr>
                    </a:p>
                  </a:txBody>
                  <a:tcPr marL="10319" marR="10319" marT="9525" marB="0" anchor="ctr">
                    <a:lnL w="12700" cap="flat" cmpd="sng" algn="ctr">
                      <a:solidFill>
                        <a:schemeClr val="tx1"/>
                      </a:solidFill>
                      <a:prstDash val="solid"/>
                      <a:round/>
                      <a:headEnd type="none" w="med" len="med"/>
                      <a:tailEnd type="none" w="med" len="med"/>
                    </a:lnL>
                  </a:tcPr>
                </a:tc>
                <a:tc>
                  <a:txBody>
                    <a:bodyPr/>
                    <a:lstStyle/>
                    <a:p>
                      <a:pPr algn="ctr" fontAlgn="b"/>
                      <a:r>
                        <a:rPr lang="en-US" sz="1200" u="none" strike="noStrike" dirty="0">
                          <a:effectLst/>
                        </a:rPr>
                        <a:t>0.085</a:t>
                      </a:r>
                      <a:endParaRPr lang="en-US" sz="1200" b="0" i="0" u="none" strike="noStrike" dirty="0">
                        <a:solidFill>
                          <a:srgbClr val="000000"/>
                        </a:solidFill>
                        <a:effectLst/>
                        <a:latin typeface="Calibri" pitchFamily="34" charset="0"/>
                        <a:cs typeface="Calibri" pitchFamily="34" charset="0"/>
                      </a:endParaRPr>
                    </a:p>
                  </a:txBody>
                  <a:tcPr marL="10319" marR="10319" marT="9525" marB="0" anchor="ctr">
                    <a:lnR w="12700" cap="flat" cmpd="sng" algn="ctr">
                      <a:solidFill>
                        <a:schemeClr val="tx1"/>
                      </a:solidFill>
                      <a:prstDash val="solid"/>
                      <a:round/>
                      <a:headEnd type="none" w="med" len="med"/>
                      <a:tailEnd type="none" w="med" len="med"/>
                    </a:lnR>
                  </a:tcPr>
                </a:tc>
                <a:tc>
                  <a:txBody>
                    <a:bodyPr/>
                    <a:lstStyle/>
                    <a:p>
                      <a:pPr algn="ctr" fontAlgn="b"/>
                      <a:r>
                        <a:rPr lang="en-US" sz="1200" u="none" strike="noStrike" dirty="0">
                          <a:effectLst/>
                        </a:rPr>
                        <a:t>0.502</a:t>
                      </a:r>
                      <a:endParaRPr lang="en-US" sz="1200" b="0" i="0" u="none" strike="noStrike" dirty="0">
                        <a:solidFill>
                          <a:srgbClr val="000000"/>
                        </a:solidFill>
                        <a:effectLst/>
                        <a:latin typeface="Calibri" pitchFamily="34" charset="0"/>
                        <a:cs typeface="Calibri" pitchFamily="34" charset="0"/>
                      </a:endParaRPr>
                    </a:p>
                  </a:txBody>
                  <a:tcPr marL="10319" marR="10319" marT="9525" marB="0" anchor="ctr">
                    <a:lnL w="12700" cap="flat" cmpd="sng" algn="ctr">
                      <a:solidFill>
                        <a:schemeClr val="tx1"/>
                      </a:solidFill>
                      <a:prstDash val="solid"/>
                      <a:round/>
                      <a:headEnd type="none" w="med" len="med"/>
                      <a:tailEnd type="none" w="med" len="med"/>
                    </a:lnL>
                  </a:tcPr>
                </a:tc>
                <a:tc>
                  <a:txBody>
                    <a:bodyPr/>
                    <a:lstStyle/>
                    <a:p>
                      <a:pPr algn="ctr"/>
                      <a:r>
                        <a:rPr lang="en-US" sz="1200" dirty="0" smtClean="0"/>
                        <a:t>…</a:t>
                      </a:r>
                      <a:endParaRPr lang="en-US" sz="1200" dirty="0">
                        <a:latin typeface="Calibri" pitchFamily="34" charset="0"/>
                        <a:cs typeface="Calibri" pitchFamily="34" charset="0"/>
                      </a:endParaRPr>
                    </a:p>
                  </a:txBody>
                  <a:tcPr marL="10319" marR="10319" marT="9525" marB="0" anchor="ctr"/>
                </a:tc>
                <a:tc>
                  <a:txBody>
                    <a:bodyPr/>
                    <a:lstStyle/>
                    <a:p>
                      <a:pPr algn="ctr" fontAlgn="b"/>
                      <a:r>
                        <a:rPr lang="en-US" sz="1200" b="0" i="0" u="none" strike="noStrike">
                          <a:solidFill>
                            <a:srgbClr val="000000"/>
                          </a:solidFill>
                          <a:effectLst/>
                          <a:latin typeface="+mn-lt"/>
                        </a:rPr>
                        <a:t>0.342</a:t>
                      </a:r>
                    </a:p>
                  </a:txBody>
                  <a:tcPr marL="10319" marR="10319" marT="9525" marB="0" anchor="ctr"/>
                </a:tc>
                <a:tc>
                  <a:txBody>
                    <a:bodyPr/>
                    <a:lstStyle/>
                    <a:p>
                      <a:pPr algn="ctr" fontAlgn="b"/>
                      <a:r>
                        <a:rPr lang="en-US" sz="1200" u="none" strike="noStrike" dirty="0">
                          <a:effectLst/>
                        </a:rPr>
                        <a:t>0.573</a:t>
                      </a:r>
                      <a:endParaRPr lang="en-US" sz="1200" b="0" i="0" u="none" strike="noStrike" dirty="0">
                        <a:solidFill>
                          <a:srgbClr val="000000"/>
                        </a:solidFill>
                        <a:effectLst/>
                        <a:latin typeface="Calibri" pitchFamily="34" charset="0"/>
                        <a:cs typeface="Calibri" pitchFamily="34" charset="0"/>
                      </a:endParaRPr>
                    </a:p>
                  </a:txBody>
                  <a:tcPr marL="10319" marR="10319" marT="9525" marB="0" anchor="ctr">
                    <a:lnR w="12700" cap="flat" cmpd="sng" algn="ctr">
                      <a:solidFill>
                        <a:schemeClr val="tx1"/>
                      </a:solidFill>
                      <a:prstDash val="solid"/>
                      <a:round/>
                      <a:headEnd type="none" w="med" len="med"/>
                      <a:tailEnd type="none" w="med" len="med"/>
                    </a:lnR>
                  </a:tcPr>
                </a:tc>
                <a:tc>
                  <a:txBody>
                    <a:bodyPr/>
                    <a:lstStyle/>
                    <a:p>
                      <a:pPr algn="ctr" fontAlgn="b"/>
                      <a:r>
                        <a:rPr lang="en-US" sz="1200" b="0" i="0" u="none" strike="noStrike" dirty="0">
                          <a:solidFill>
                            <a:srgbClr val="000000"/>
                          </a:solidFill>
                          <a:effectLst/>
                          <a:latin typeface="+mn-lt"/>
                        </a:rPr>
                        <a:t>0.171</a:t>
                      </a:r>
                    </a:p>
                  </a:txBody>
                  <a:tcPr marL="10319" marR="10319" marT="9525" marB="0" anchor="ctr">
                    <a:lnL w="12700" cap="flat" cmpd="sng" algn="ctr">
                      <a:solidFill>
                        <a:schemeClr val="tx1"/>
                      </a:solidFill>
                      <a:prstDash val="solid"/>
                      <a:round/>
                      <a:headEnd type="none" w="med" len="med"/>
                      <a:tailEnd type="none" w="med" len="med"/>
                    </a:lnL>
                  </a:tcPr>
                </a:tc>
                <a:tc>
                  <a:txBody>
                    <a:bodyPr/>
                    <a:lstStyle/>
                    <a:p>
                      <a:pPr algn="ctr" fontAlgn="b"/>
                      <a:r>
                        <a:rPr lang="en-US" sz="1200" b="0" i="0" u="none" strike="noStrike">
                          <a:solidFill>
                            <a:srgbClr val="000000"/>
                          </a:solidFill>
                          <a:effectLst/>
                          <a:latin typeface="+mn-lt"/>
                        </a:rPr>
                        <a:t>0.315</a:t>
                      </a:r>
                    </a:p>
                  </a:txBody>
                  <a:tcPr marL="10319" marR="10319" marT="9525" marB="0" anchor="ctr">
                    <a:lnR w="12700" cap="flat" cmpd="sng" algn="ctr">
                      <a:solidFill>
                        <a:schemeClr val="tx1"/>
                      </a:solidFill>
                      <a:prstDash val="solid"/>
                      <a:round/>
                      <a:headEnd type="none" w="med" len="med"/>
                      <a:tailEnd type="none" w="med" len="med"/>
                    </a:lnR>
                  </a:tcPr>
                </a:tc>
                <a:tc>
                  <a:txBody>
                    <a:bodyPr/>
                    <a:lstStyle/>
                    <a:p>
                      <a:pPr algn="ctr" fontAlgn="b"/>
                      <a:r>
                        <a:rPr lang="en-US" sz="1200" b="0" i="0" u="none" strike="noStrike" dirty="0">
                          <a:solidFill>
                            <a:srgbClr val="000000"/>
                          </a:solidFill>
                          <a:effectLst/>
                          <a:latin typeface="+mn-lt"/>
                        </a:rPr>
                        <a:t>0.458</a:t>
                      </a:r>
                    </a:p>
                  </a:txBody>
                  <a:tcPr marL="10319" marR="10319" marT="9525" marB="0" anchor="ctr">
                    <a:lnL w="12700" cap="flat" cmpd="sng" algn="ctr">
                      <a:solidFill>
                        <a:schemeClr val="tx1"/>
                      </a:solidFill>
                      <a:prstDash val="solid"/>
                      <a:round/>
                      <a:headEnd type="none" w="med" len="med"/>
                      <a:tailEnd type="none" w="med" len="med"/>
                    </a:lnL>
                  </a:tcPr>
                </a:tc>
                <a:tc>
                  <a:txBody>
                    <a:bodyPr/>
                    <a:lstStyle/>
                    <a:p>
                      <a:pPr algn="ctr"/>
                      <a:r>
                        <a:rPr lang="en-US" sz="1200" dirty="0" smtClean="0">
                          <a:latin typeface="+mn-lt"/>
                        </a:rPr>
                        <a:t>…</a:t>
                      </a:r>
                      <a:endParaRPr lang="en-US" sz="1200" dirty="0">
                        <a:latin typeface="+mn-lt"/>
                        <a:cs typeface="Calibri" pitchFamily="34" charset="0"/>
                      </a:endParaRPr>
                    </a:p>
                  </a:txBody>
                  <a:tcPr marL="10319" marR="10319" marT="9525" marB="0" anchor="ctr"/>
                </a:tc>
                <a:tc>
                  <a:txBody>
                    <a:bodyPr/>
                    <a:lstStyle/>
                    <a:p>
                      <a:pPr algn="ctr" fontAlgn="b"/>
                      <a:r>
                        <a:rPr lang="en-US" sz="1200" b="0" i="0" u="none" strike="noStrike">
                          <a:solidFill>
                            <a:srgbClr val="000000"/>
                          </a:solidFill>
                          <a:effectLst/>
                          <a:latin typeface="+mn-lt"/>
                        </a:rPr>
                        <a:t>0.398</a:t>
                      </a:r>
                    </a:p>
                  </a:txBody>
                  <a:tcPr marL="10319" marR="10319" marT="9525" marB="0" anchor="ctr"/>
                </a:tc>
                <a:tc>
                  <a:txBody>
                    <a:bodyPr/>
                    <a:lstStyle/>
                    <a:p>
                      <a:pPr algn="ctr" fontAlgn="b"/>
                      <a:r>
                        <a:rPr lang="en-US" sz="1200" b="0" i="0" u="none" strike="noStrike">
                          <a:solidFill>
                            <a:srgbClr val="000000"/>
                          </a:solidFill>
                          <a:effectLst/>
                          <a:latin typeface="+mn-lt"/>
                        </a:rPr>
                        <a:t>0.561</a:t>
                      </a:r>
                    </a:p>
                  </a:txBody>
                  <a:tcPr marL="10319" marR="10319" marT="9525" marB="0" anchor="ctr"/>
                </a:tc>
              </a:tr>
              <a:tr h="228600">
                <a:tc>
                  <a:txBody>
                    <a:bodyPr/>
                    <a:lstStyle/>
                    <a:p>
                      <a:pPr algn="ctr" fontAlgn="b"/>
                      <a:r>
                        <a:rPr lang="en-US" sz="1400" u="none" strike="noStrike" dirty="0">
                          <a:effectLst/>
                          <a:latin typeface="+mn-lt"/>
                        </a:rPr>
                        <a:t>d-LSP </a:t>
                      </a:r>
                      <a:endParaRPr lang="en-US" sz="1400" b="0" i="0" u="none" strike="noStrike" dirty="0">
                        <a:solidFill>
                          <a:srgbClr val="000000"/>
                        </a:solidFill>
                        <a:effectLst/>
                        <a:latin typeface="+mn-lt"/>
                        <a:cs typeface="Calibri" pitchFamily="34" charset="0"/>
                      </a:endParaRPr>
                    </a:p>
                  </a:txBody>
                  <a:tcPr marL="10319" marR="10319" marT="9525" marB="0" anchor="ctr">
                    <a:lnR w="12700" cap="flat" cmpd="sng" algn="ctr">
                      <a:solidFill>
                        <a:schemeClr val="tx1"/>
                      </a:solidFill>
                      <a:prstDash val="solid"/>
                      <a:round/>
                      <a:headEnd type="none" w="med" len="med"/>
                      <a:tailEnd type="none" w="med" len="med"/>
                    </a:lnR>
                  </a:tcPr>
                </a:tc>
                <a:tc>
                  <a:txBody>
                    <a:bodyPr/>
                    <a:lstStyle/>
                    <a:p>
                      <a:pPr algn="ctr" fontAlgn="b"/>
                      <a:r>
                        <a:rPr lang="en-US" sz="1200" u="none" strike="noStrike" dirty="0">
                          <a:effectLst/>
                        </a:rPr>
                        <a:t>0.051</a:t>
                      </a:r>
                      <a:endParaRPr lang="en-US" sz="1200" b="0" i="0" u="none" strike="noStrike" dirty="0">
                        <a:solidFill>
                          <a:srgbClr val="000000"/>
                        </a:solidFill>
                        <a:effectLst/>
                        <a:latin typeface="Calibri" pitchFamily="34" charset="0"/>
                        <a:cs typeface="Calibri" pitchFamily="34" charset="0"/>
                      </a:endParaRPr>
                    </a:p>
                  </a:txBody>
                  <a:tcPr marL="10319" marR="10319" marT="9525" marB="0" anchor="ctr">
                    <a:lnL w="12700" cap="flat" cmpd="sng" algn="ctr">
                      <a:solidFill>
                        <a:schemeClr val="tx1"/>
                      </a:solidFill>
                      <a:prstDash val="solid"/>
                      <a:round/>
                      <a:headEnd type="none" w="med" len="med"/>
                      <a:tailEnd type="none" w="med" len="med"/>
                    </a:lnL>
                  </a:tcPr>
                </a:tc>
                <a:tc>
                  <a:txBody>
                    <a:bodyPr/>
                    <a:lstStyle/>
                    <a:p>
                      <a:pPr algn="ctr" fontAlgn="b"/>
                      <a:r>
                        <a:rPr lang="en-US" sz="1200" u="none" strike="noStrike" dirty="0">
                          <a:effectLst/>
                        </a:rPr>
                        <a:t>0.091</a:t>
                      </a:r>
                      <a:endParaRPr lang="en-US" sz="1200" b="0" i="0" u="none" strike="noStrike" dirty="0">
                        <a:solidFill>
                          <a:srgbClr val="000000"/>
                        </a:solidFill>
                        <a:effectLst/>
                        <a:latin typeface="Calibri" pitchFamily="34" charset="0"/>
                        <a:cs typeface="Calibri" pitchFamily="34" charset="0"/>
                      </a:endParaRPr>
                    </a:p>
                  </a:txBody>
                  <a:tcPr marL="10319" marR="10319" marT="9525" marB="0" anchor="ctr">
                    <a:lnR w="12700" cap="flat" cmpd="sng" algn="ctr">
                      <a:solidFill>
                        <a:schemeClr val="tx1"/>
                      </a:solidFill>
                      <a:prstDash val="solid"/>
                      <a:round/>
                      <a:headEnd type="none" w="med" len="med"/>
                      <a:tailEnd type="none" w="med" len="med"/>
                    </a:lnR>
                  </a:tcPr>
                </a:tc>
                <a:tc>
                  <a:txBody>
                    <a:bodyPr/>
                    <a:lstStyle/>
                    <a:p>
                      <a:pPr algn="ctr" fontAlgn="b"/>
                      <a:r>
                        <a:rPr lang="en-US" sz="1200" u="none" strike="noStrike" dirty="0">
                          <a:effectLst/>
                        </a:rPr>
                        <a:t>0.528</a:t>
                      </a:r>
                      <a:endParaRPr lang="en-US" sz="1200" b="0" i="0" u="none" strike="noStrike" dirty="0">
                        <a:solidFill>
                          <a:srgbClr val="000000"/>
                        </a:solidFill>
                        <a:effectLst/>
                        <a:latin typeface="Calibri" pitchFamily="34" charset="0"/>
                        <a:cs typeface="Calibri" pitchFamily="34" charset="0"/>
                      </a:endParaRPr>
                    </a:p>
                  </a:txBody>
                  <a:tcPr marL="10319" marR="10319" marT="9525" marB="0" anchor="ctr">
                    <a:lnL w="12700" cap="flat" cmpd="sng" algn="ctr">
                      <a:solidFill>
                        <a:schemeClr val="tx1"/>
                      </a:solidFill>
                      <a:prstDash val="solid"/>
                      <a:round/>
                      <a:headEnd type="none" w="med" len="med"/>
                      <a:tailEnd type="none" w="med" len="med"/>
                    </a:lnL>
                  </a:tcPr>
                </a:tc>
                <a:tc>
                  <a:txBody>
                    <a:bodyPr/>
                    <a:lstStyle/>
                    <a:p>
                      <a:pPr algn="ctr"/>
                      <a:r>
                        <a:rPr lang="en-US" sz="1200" dirty="0" smtClean="0"/>
                        <a:t>…</a:t>
                      </a:r>
                      <a:endParaRPr lang="en-US" sz="1200" dirty="0">
                        <a:latin typeface="Calibri" pitchFamily="34" charset="0"/>
                        <a:cs typeface="Calibri" pitchFamily="34" charset="0"/>
                      </a:endParaRPr>
                    </a:p>
                  </a:txBody>
                  <a:tcPr marL="10319" marR="10319" marT="9525" marB="0" anchor="ctr"/>
                </a:tc>
                <a:tc>
                  <a:txBody>
                    <a:bodyPr/>
                    <a:lstStyle/>
                    <a:p>
                      <a:pPr algn="ctr" fontAlgn="b"/>
                      <a:r>
                        <a:rPr lang="en-US" sz="1200" b="0" i="0" u="none" strike="noStrike">
                          <a:solidFill>
                            <a:srgbClr val="000000"/>
                          </a:solidFill>
                          <a:effectLst/>
                          <a:latin typeface="+mn-lt"/>
                        </a:rPr>
                        <a:t>0.504</a:t>
                      </a:r>
                    </a:p>
                  </a:txBody>
                  <a:tcPr marL="10319" marR="10319" marT="9525" marB="0" anchor="ctr"/>
                </a:tc>
                <a:tc>
                  <a:txBody>
                    <a:bodyPr/>
                    <a:lstStyle/>
                    <a:p>
                      <a:pPr algn="ctr" fontAlgn="b"/>
                      <a:r>
                        <a:rPr lang="en-US" sz="1200" u="none" strike="noStrike" dirty="0">
                          <a:effectLst/>
                        </a:rPr>
                        <a:t>0.617</a:t>
                      </a:r>
                      <a:endParaRPr lang="en-US" sz="1200" b="0" i="0" u="none" strike="noStrike" dirty="0">
                        <a:solidFill>
                          <a:srgbClr val="000000"/>
                        </a:solidFill>
                        <a:effectLst/>
                        <a:latin typeface="Calibri" pitchFamily="34" charset="0"/>
                        <a:cs typeface="Calibri" pitchFamily="34" charset="0"/>
                      </a:endParaRPr>
                    </a:p>
                  </a:txBody>
                  <a:tcPr marL="10319" marR="10319" marT="9525" marB="0" anchor="ctr">
                    <a:lnR w="12700" cap="flat" cmpd="sng" algn="ctr">
                      <a:solidFill>
                        <a:schemeClr val="tx1"/>
                      </a:solidFill>
                      <a:prstDash val="solid"/>
                      <a:round/>
                      <a:headEnd type="none" w="med" len="med"/>
                      <a:tailEnd type="none" w="med" len="med"/>
                    </a:lnR>
                  </a:tcPr>
                </a:tc>
                <a:tc>
                  <a:txBody>
                    <a:bodyPr/>
                    <a:lstStyle/>
                    <a:p>
                      <a:pPr algn="ctr" fontAlgn="b"/>
                      <a:r>
                        <a:rPr lang="en-US" sz="1200" b="0" i="0" u="none" strike="noStrike" dirty="0">
                          <a:solidFill>
                            <a:srgbClr val="000000"/>
                          </a:solidFill>
                          <a:effectLst/>
                          <a:latin typeface="+mn-lt"/>
                        </a:rPr>
                        <a:t>0.427</a:t>
                      </a:r>
                    </a:p>
                  </a:txBody>
                  <a:tcPr marL="10319" marR="10319" marT="9525" marB="0" anchor="ctr">
                    <a:lnL w="12700" cap="flat" cmpd="sng" algn="ctr">
                      <a:solidFill>
                        <a:schemeClr val="tx1"/>
                      </a:solidFill>
                      <a:prstDash val="solid"/>
                      <a:round/>
                      <a:headEnd type="none" w="med" len="med"/>
                      <a:tailEnd type="none" w="med" len="med"/>
                    </a:lnL>
                  </a:tcPr>
                </a:tc>
                <a:tc>
                  <a:txBody>
                    <a:bodyPr/>
                    <a:lstStyle/>
                    <a:p>
                      <a:pPr algn="ctr" fontAlgn="b"/>
                      <a:r>
                        <a:rPr lang="en-US" sz="1200" b="0" i="0" u="none" strike="noStrike">
                          <a:solidFill>
                            <a:srgbClr val="000000"/>
                          </a:solidFill>
                          <a:effectLst/>
                          <a:latin typeface="+mn-lt"/>
                        </a:rPr>
                        <a:t>0.273</a:t>
                      </a:r>
                    </a:p>
                  </a:txBody>
                  <a:tcPr marL="10319" marR="10319" marT="9525" marB="0" anchor="ctr">
                    <a:lnR w="12700" cap="flat" cmpd="sng" algn="ctr">
                      <a:solidFill>
                        <a:schemeClr val="tx1"/>
                      </a:solidFill>
                      <a:prstDash val="solid"/>
                      <a:round/>
                      <a:headEnd type="none" w="med" len="med"/>
                      <a:tailEnd type="none" w="med" len="med"/>
                    </a:lnR>
                  </a:tcPr>
                </a:tc>
                <a:tc>
                  <a:txBody>
                    <a:bodyPr/>
                    <a:lstStyle/>
                    <a:p>
                      <a:pPr algn="ctr" fontAlgn="b"/>
                      <a:r>
                        <a:rPr lang="en-US" sz="1200" b="0" i="0" u="none" strike="noStrike">
                          <a:solidFill>
                            <a:srgbClr val="000000"/>
                          </a:solidFill>
                          <a:effectLst/>
                          <a:latin typeface="+mn-lt"/>
                        </a:rPr>
                        <a:t>0.519</a:t>
                      </a:r>
                    </a:p>
                  </a:txBody>
                  <a:tcPr marL="10319" marR="10319" marT="9525" marB="0" anchor="ctr">
                    <a:lnL w="12700" cap="flat" cmpd="sng" algn="ctr">
                      <a:solidFill>
                        <a:schemeClr val="tx1"/>
                      </a:solidFill>
                      <a:prstDash val="solid"/>
                      <a:round/>
                      <a:headEnd type="none" w="med" len="med"/>
                      <a:tailEnd type="none" w="med" len="med"/>
                    </a:lnL>
                  </a:tcPr>
                </a:tc>
                <a:tc>
                  <a:txBody>
                    <a:bodyPr/>
                    <a:lstStyle/>
                    <a:p>
                      <a:pPr algn="ctr"/>
                      <a:r>
                        <a:rPr lang="en-US" sz="1200" dirty="0" smtClean="0">
                          <a:latin typeface="+mn-lt"/>
                        </a:rPr>
                        <a:t>…</a:t>
                      </a:r>
                      <a:endParaRPr lang="en-US" sz="1200" dirty="0">
                        <a:latin typeface="+mn-lt"/>
                        <a:cs typeface="Calibri" pitchFamily="34" charset="0"/>
                      </a:endParaRPr>
                    </a:p>
                  </a:txBody>
                  <a:tcPr marL="10319" marR="10319" marT="9525" marB="0" anchor="ctr"/>
                </a:tc>
                <a:tc>
                  <a:txBody>
                    <a:bodyPr/>
                    <a:lstStyle/>
                    <a:p>
                      <a:pPr algn="ctr" fontAlgn="b"/>
                      <a:r>
                        <a:rPr lang="en-US" sz="1200" b="0" i="0" u="none" strike="noStrike">
                          <a:solidFill>
                            <a:srgbClr val="000000"/>
                          </a:solidFill>
                          <a:effectLst/>
                          <a:latin typeface="+mn-lt"/>
                        </a:rPr>
                        <a:t>0.463</a:t>
                      </a:r>
                    </a:p>
                  </a:txBody>
                  <a:tcPr marL="10319" marR="10319" marT="9525" marB="0" anchor="ctr"/>
                </a:tc>
                <a:tc>
                  <a:txBody>
                    <a:bodyPr/>
                    <a:lstStyle/>
                    <a:p>
                      <a:pPr algn="ctr" fontAlgn="b"/>
                      <a:r>
                        <a:rPr lang="en-US" sz="1200" b="0" i="0" u="none" strike="noStrike">
                          <a:solidFill>
                            <a:srgbClr val="000000"/>
                          </a:solidFill>
                          <a:effectLst/>
                          <a:latin typeface="+mn-lt"/>
                        </a:rPr>
                        <a:t>0.609</a:t>
                      </a:r>
                    </a:p>
                  </a:txBody>
                  <a:tcPr marL="10319" marR="10319" marT="9525" marB="0" anchor="ctr"/>
                </a:tc>
              </a:tr>
              <a:tr h="228600">
                <a:tc>
                  <a:txBody>
                    <a:bodyPr/>
                    <a:lstStyle/>
                    <a:p>
                      <a:pPr algn="ctr" fontAlgn="b"/>
                      <a:r>
                        <a:rPr lang="en-US" sz="1400" u="none" strike="noStrike" dirty="0">
                          <a:effectLst/>
                          <a:latin typeface="+mn-lt"/>
                        </a:rPr>
                        <a:t>p-LSP </a:t>
                      </a:r>
                      <a:endParaRPr lang="en-US" sz="1400" b="0" i="0" u="none" strike="noStrike" dirty="0">
                        <a:solidFill>
                          <a:srgbClr val="000000"/>
                        </a:solidFill>
                        <a:effectLst/>
                        <a:latin typeface="+mn-lt"/>
                        <a:cs typeface="Calibri" pitchFamily="34" charset="0"/>
                      </a:endParaRPr>
                    </a:p>
                  </a:txBody>
                  <a:tcPr marL="10319" marR="10319" marT="9525" marB="0" anchor="ctr">
                    <a:lnR w="12700" cap="flat" cmpd="sng" algn="ctr">
                      <a:solidFill>
                        <a:schemeClr val="tx1"/>
                      </a:solidFill>
                      <a:prstDash val="solid"/>
                      <a:round/>
                      <a:headEnd type="none" w="med" len="med"/>
                      <a:tailEnd type="none" w="med" len="med"/>
                    </a:lnR>
                  </a:tcPr>
                </a:tc>
                <a:tc>
                  <a:txBody>
                    <a:bodyPr/>
                    <a:lstStyle/>
                    <a:p>
                      <a:pPr algn="ctr" fontAlgn="b"/>
                      <a:r>
                        <a:rPr lang="en-US" sz="1200" u="none" strike="noStrike" dirty="0">
                          <a:effectLst/>
                        </a:rPr>
                        <a:t>0.046</a:t>
                      </a:r>
                      <a:endParaRPr lang="en-US" sz="1200" b="0" i="0" u="none" strike="noStrike" dirty="0">
                        <a:solidFill>
                          <a:srgbClr val="000000"/>
                        </a:solidFill>
                        <a:effectLst/>
                        <a:latin typeface="Calibri" pitchFamily="34" charset="0"/>
                        <a:cs typeface="Calibri" pitchFamily="34" charset="0"/>
                      </a:endParaRPr>
                    </a:p>
                  </a:txBody>
                  <a:tcPr marL="10319" marR="10319" marT="9525" marB="0" anchor="ctr">
                    <a:lnL w="12700" cap="flat" cmpd="sng" algn="ctr">
                      <a:solidFill>
                        <a:schemeClr val="tx1"/>
                      </a:solidFill>
                      <a:prstDash val="solid"/>
                      <a:round/>
                      <a:headEnd type="none" w="med" len="med"/>
                      <a:tailEnd type="none" w="med" len="med"/>
                    </a:lnL>
                  </a:tcPr>
                </a:tc>
                <a:tc>
                  <a:txBody>
                    <a:bodyPr/>
                    <a:lstStyle/>
                    <a:p>
                      <a:pPr algn="ctr" fontAlgn="b"/>
                      <a:r>
                        <a:rPr lang="en-US" sz="1200" u="none" strike="noStrike" dirty="0">
                          <a:effectLst/>
                        </a:rPr>
                        <a:t>0.082</a:t>
                      </a:r>
                      <a:endParaRPr lang="en-US" sz="1200" b="0" i="0" u="none" strike="noStrike" dirty="0">
                        <a:solidFill>
                          <a:srgbClr val="000000"/>
                        </a:solidFill>
                        <a:effectLst/>
                        <a:latin typeface="Calibri" pitchFamily="34" charset="0"/>
                        <a:cs typeface="Calibri" pitchFamily="34" charset="0"/>
                      </a:endParaRPr>
                    </a:p>
                  </a:txBody>
                  <a:tcPr marL="10319" marR="10319" marT="9525" marB="0" anchor="ctr">
                    <a:lnR w="12700" cap="flat" cmpd="sng" algn="ctr">
                      <a:solidFill>
                        <a:schemeClr val="tx1"/>
                      </a:solidFill>
                      <a:prstDash val="solid"/>
                      <a:round/>
                      <a:headEnd type="none" w="med" len="med"/>
                      <a:tailEnd type="none" w="med" len="med"/>
                    </a:lnR>
                  </a:tcPr>
                </a:tc>
                <a:tc>
                  <a:txBody>
                    <a:bodyPr/>
                    <a:lstStyle/>
                    <a:p>
                      <a:pPr algn="ctr" fontAlgn="b"/>
                      <a:r>
                        <a:rPr lang="en-US" sz="1200" u="none" strike="noStrike" dirty="0">
                          <a:effectLst/>
                        </a:rPr>
                        <a:t>0.678</a:t>
                      </a:r>
                      <a:endParaRPr lang="en-US" sz="1200" b="0" i="0" u="none" strike="noStrike" dirty="0">
                        <a:solidFill>
                          <a:srgbClr val="000000"/>
                        </a:solidFill>
                        <a:effectLst/>
                        <a:latin typeface="Calibri" pitchFamily="34" charset="0"/>
                        <a:cs typeface="Calibri" pitchFamily="34" charset="0"/>
                      </a:endParaRPr>
                    </a:p>
                  </a:txBody>
                  <a:tcPr marL="10319" marR="10319" marT="9525" marB="0" anchor="ctr">
                    <a:lnL w="12700" cap="flat" cmpd="sng" algn="ctr">
                      <a:solidFill>
                        <a:schemeClr val="tx1"/>
                      </a:solidFill>
                      <a:prstDash val="solid"/>
                      <a:round/>
                      <a:headEnd type="none" w="med" len="med"/>
                      <a:tailEnd type="none" w="med" len="med"/>
                    </a:lnL>
                  </a:tcPr>
                </a:tc>
                <a:tc>
                  <a:txBody>
                    <a:bodyPr/>
                    <a:lstStyle/>
                    <a:p>
                      <a:pPr algn="ctr"/>
                      <a:r>
                        <a:rPr lang="en-US" sz="1200" dirty="0" smtClean="0"/>
                        <a:t>…</a:t>
                      </a:r>
                      <a:endParaRPr lang="en-US" sz="1200" dirty="0">
                        <a:latin typeface="Calibri" pitchFamily="34" charset="0"/>
                        <a:cs typeface="Calibri" pitchFamily="34" charset="0"/>
                      </a:endParaRPr>
                    </a:p>
                  </a:txBody>
                  <a:tcPr marL="10319" marR="10319" marT="9525" marB="0" anchor="ctr"/>
                </a:tc>
                <a:tc>
                  <a:txBody>
                    <a:bodyPr/>
                    <a:lstStyle/>
                    <a:p>
                      <a:pPr algn="ctr" fontAlgn="b"/>
                      <a:r>
                        <a:rPr lang="en-US" sz="1200" b="0" i="0" u="none" strike="noStrike">
                          <a:solidFill>
                            <a:srgbClr val="000000"/>
                          </a:solidFill>
                          <a:effectLst/>
                          <a:latin typeface="+mn-lt"/>
                        </a:rPr>
                        <a:t>0.403</a:t>
                      </a:r>
                    </a:p>
                  </a:txBody>
                  <a:tcPr marL="10319" marR="10319" marT="9525" marB="0" anchor="ctr"/>
                </a:tc>
                <a:tc>
                  <a:txBody>
                    <a:bodyPr/>
                    <a:lstStyle/>
                    <a:p>
                      <a:pPr algn="ctr" fontAlgn="b"/>
                      <a:r>
                        <a:rPr lang="en-US" sz="1200" u="none" strike="noStrike" dirty="0">
                          <a:effectLst/>
                        </a:rPr>
                        <a:t>0.641</a:t>
                      </a:r>
                      <a:endParaRPr lang="en-US" sz="1200" b="0" i="0" u="none" strike="noStrike" dirty="0">
                        <a:solidFill>
                          <a:srgbClr val="000000"/>
                        </a:solidFill>
                        <a:effectLst/>
                        <a:latin typeface="Calibri" pitchFamily="34" charset="0"/>
                        <a:cs typeface="Calibri" pitchFamily="34" charset="0"/>
                      </a:endParaRPr>
                    </a:p>
                  </a:txBody>
                  <a:tcPr marL="10319" marR="10319" marT="9525" marB="0" anchor="ctr">
                    <a:lnR w="12700" cap="flat" cmpd="sng" algn="ctr">
                      <a:solidFill>
                        <a:schemeClr val="tx1"/>
                      </a:solidFill>
                      <a:prstDash val="solid"/>
                      <a:round/>
                      <a:headEnd type="none" w="med" len="med"/>
                      <a:tailEnd type="none" w="med" len="med"/>
                    </a:lnR>
                  </a:tcPr>
                </a:tc>
                <a:tc>
                  <a:txBody>
                    <a:bodyPr/>
                    <a:lstStyle/>
                    <a:p>
                      <a:pPr algn="ctr" fontAlgn="b"/>
                      <a:r>
                        <a:rPr lang="en-US" sz="1200" b="0" i="0" u="none" strike="noStrike" dirty="0">
                          <a:solidFill>
                            <a:srgbClr val="000000"/>
                          </a:solidFill>
                          <a:effectLst/>
                          <a:latin typeface="+mn-lt"/>
                        </a:rPr>
                        <a:t>0.442</a:t>
                      </a:r>
                    </a:p>
                  </a:txBody>
                  <a:tcPr marL="10319" marR="10319" marT="9525" marB="0" anchor="ctr">
                    <a:lnL w="12700" cap="flat" cmpd="sng" algn="ctr">
                      <a:solidFill>
                        <a:schemeClr val="tx1"/>
                      </a:solidFill>
                      <a:prstDash val="solid"/>
                      <a:round/>
                      <a:headEnd type="none" w="med" len="med"/>
                      <a:tailEnd type="none" w="med" len="med"/>
                    </a:lnL>
                  </a:tcPr>
                </a:tc>
                <a:tc>
                  <a:txBody>
                    <a:bodyPr/>
                    <a:lstStyle/>
                    <a:p>
                      <a:pPr algn="ctr" fontAlgn="b"/>
                      <a:r>
                        <a:rPr lang="en-US" sz="1200" b="0" i="0" u="none" strike="noStrike">
                          <a:solidFill>
                            <a:srgbClr val="000000"/>
                          </a:solidFill>
                          <a:effectLst/>
                          <a:latin typeface="+mn-lt"/>
                        </a:rPr>
                        <a:t>0.237</a:t>
                      </a:r>
                    </a:p>
                  </a:txBody>
                  <a:tcPr marL="10319" marR="10319" marT="9525" marB="0" anchor="ctr">
                    <a:lnR w="12700" cap="flat" cmpd="sng" algn="ctr">
                      <a:solidFill>
                        <a:schemeClr val="tx1"/>
                      </a:solidFill>
                      <a:prstDash val="solid"/>
                      <a:round/>
                      <a:headEnd type="none" w="med" len="med"/>
                      <a:tailEnd type="none" w="med" len="med"/>
                    </a:lnR>
                  </a:tcPr>
                </a:tc>
                <a:tc>
                  <a:txBody>
                    <a:bodyPr/>
                    <a:lstStyle/>
                    <a:p>
                      <a:pPr algn="ctr" fontAlgn="b"/>
                      <a:r>
                        <a:rPr lang="en-US" sz="1200" b="0" i="0" u="none" strike="noStrike">
                          <a:solidFill>
                            <a:srgbClr val="000000"/>
                          </a:solidFill>
                          <a:effectLst/>
                          <a:latin typeface="+mn-lt"/>
                        </a:rPr>
                        <a:t>0.337</a:t>
                      </a:r>
                    </a:p>
                  </a:txBody>
                  <a:tcPr marL="10319" marR="10319" marT="9525" marB="0" anchor="ctr">
                    <a:lnL w="12700" cap="flat" cmpd="sng" algn="ctr">
                      <a:solidFill>
                        <a:schemeClr val="tx1"/>
                      </a:solidFill>
                      <a:prstDash val="solid"/>
                      <a:round/>
                      <a:headEnd type="none" w="med" len="med"/>
                      <a:tailEnd type="none" w="med" len="med"/>
                    </a:lnL>
                  </a:tcPr>
                </a:tc>
                <a:tc>
                  <a:txBody>
                    <a:bodyPr/>
                    <a:lstStyle/>
                    <a:p>
                      <a:pPr algn="ctr"/>
                      <a:r>
                        <a:rPr lang="en-US" sz="1200" dirty="0" smtClean="0">
                          <a:latin typeface="+mn-lt"/>
                        </a:rPr>
                        <a:t>…</a:t>
                      </a:r>
                      <a:endParaRPr lang="en-US" sz="1200" dirty="0">
                        <a:latin typeface="+mn-lt"/>
                        <a:cs typeface="Calibri" pitchFamily="34" charset="0"/>
                      </a:endParaRPr>
                    </a:p>
                  </a:txBody>
                  <a:tcPr marL="10319" marR="10319" marT="9525" marB="0" anchor="ctr"/>
                </a:tc>
                <a:tc>
                  <a:txBody>
                    <a:bodyPr/>
                    <a:lstStyle/>
                    <a:p>
                      <a:pPr algn="ctr" fontAlgn="b"/>
                      <a:r>
                        <a:rPr lang="en-US" sz="1200" b="0" i="0" u="none" strike="noStrike">
                          <a:solidFill>
                            <a:srgbClr val="000000"/>
                          </a:solidFill>
                          <a:effectLst/>
                          <a:latin typeface="+mn-lt"/>
                        </a:rPr>
                        <a:t>0.491</a:t>
                      </a:r>
                    </a:p>
                  </a:txBody>
                  <a:tcPr marL="10319" marR="10319" marT="9525" marB="0" anchor="ctr"/>
                </a:tc>
                <a:tc>
                  <a:txBody>
                    <a:bodyPr/>
                    <a:lstStyle/>
                    <a:p>
                      <a:pPr algn="ctr" fontAlgn="b"/>
                      <a:r>
                        <a:rPr lang="en-US" sz="1200" b="0" i="0" u="none" strike="noStrike">
                          <a:solidFill>
                            <a:srgbClr val="000000"/>
                          </a:solidFill>
                          <a:effectLst/>
                          <a:latin typeface="+mn-lt"/>
                        </a:rPr>
                        <a:t>0.574</a:t>
                      </a:r>
                    </a:p>
                  </a:txBody>
                  <a:tcPr marL="10319" marR="10319" marT="9525" marB="0" anchor="ctr"/>
                </a:tc>
              </a:tr>
              <a:tr h="228600">
                <a:tc>
                  <a:txBody>
                    <a:bodyPr/>
                    <a:lstStyle/>
                    <a:p>
                      <a:pPr algn="ctr" fontAlgn="b"/>
                      <a:r>
                        <a:rPr lang="en-US" sz="1400" u="none" strike="noStrike" cap="small" baseline="0" dirty="0" err="1" smtClean="0">
                          <a:effectLst/>
                          <a:latin typeface="+mn-lt"/>
                        </a:rPr>
                        <a:t>Metis+MQ</a:t>
                      </a:r>
                      <a:r>
                        <a:rPr lang="en-US" sz="1400" u="none" strike="noStrike" dirty="0" err="1" smtClean="0">
                          <a:effectLst/>
                          <a:latin typeface="+mn-lt"/>
                        </a:rPr>
                        <a:t>I</a:t>
                      </a:r>
                      <a:r>
                        <a:rPr lang="en-US" sz="1400" u="none" strike="noStrike" dirty="0" smtClean="0">
                          <a:effectLst/>
                          <a:latin typeface="+mn-lt"/>
                        </a:rPr>
                        <a:t> </a:t>
                      </a:r>
                      <a:endParaRPr lang="en-US" sz="1400" b="0" i="0" u="none" strike="noStrike" dirty="0">
                        <a:solidFill>
                          <a:srgbClr val="000000"/>
                        </a:solidFill>
                        <a:effectLst/>
                        <a:latin typeface="+mn-lt"/>
                        <a:cs typeface="Calibri" pitchFamily="34" charset="0"/>
                      </a:endParaRPr>
                    </a:p>
                  </a:txBody>
                  <a:tcPr marL="10319" marR="10319" marT="9525" marB="0" anchor="ctr">
                    <a:lnR w="12700" cap="flat" cmpd="sng" algn="ctr">
                      <a:solidFill>
                        <a:schemeClr val="tx1"/>
                      </a:solidFill>
                      <a:prstDash val="solid"/>
                      <a:round/>
                      <a:headEnd type="none" w="med" len="med"/>
                      <a:tailEnd type="none" w="med" len="med"/>
                    </a:lnR>
                  </a:tcPr>
                </a:tc>
                <a:tc>
                  <a:txBody>
                    <a:bodyPr/>
                    <a:lstStyle/>
                    <a:p>
                      <a:pPr algn="ctr" fontAlgn="b"/>
                      <a:r>
                        <a:rPr lang="en-US" sz="1200" u="none" strike="noStrike" dirty="0">
                          <a:effectLst/>
                        </a:rPr>
                        <a:t>0.049</a:t>
                      </a:r>
                      <a:endParaRPr lang="en-US" sz="1200" b="0" i="0" u="none" strike="noStrike" dirty="0">
                        <a:solidFill>
                          <a:srgbClr val="000000"/>
                        </a:solidFill>
                        <a:effectLst/>
                        <a:latin typeface="Calibri" pitchFamily="34" charset="0"/>
                        <a:cs typeface="Calibri" pitchFamily="34" charset="0"/>
                      </a:endParaRPr>
                    </a:p>
                  </a:txBody>
                  <a:tcPr marL="10319" marR="10319" marT="9525" marB="0" anchor="ctr">
                    <a:lnL w="12700" cap="flat" cmpd="sng" algn="ctr">
                      <a:solidFill>
                        <a:schemeClr val="tx1"/>
                      </a:solidFill>
                      <a:prstDash val="solid"/>
                      <a:round/>
                      <a:headEnd type="none" w="med" len="med"/>
                      <a:tailEnd type="none" w="med" len="med"/>
                    </a:lnL>
                  </a:tcPr>
                </a:tc>
                <a:tc>
                  <a:txBody>
                    <a:bodyPr/>
                    <a:lstStyle/>
                    <a:p>
                      <a:pPr algn="ctr" fontAlgn="b"/>
                      <a:r>
                        <a:rPr lang="en-US" sz="1200" u="none" strike="noStrike" dirty="0">
                          <a:effectLst/>
                        </a:rPr>
                        <a:t>0.012</a:t>
                      </a:r>
                      <a:endParaRPr lang="en-US" sz="1200" b="0" i="0" u="none" strike="noStrike" dirty="0">
                        <a:solidFill>
                          <a:srgbClr val="000000"/>
                        </a:solidFill>
                        <a:effectLst/>
                        <a:latin typeface="Calibri" pitchFamily="34" charset="0"/>
                        <a:cs typeface="Calibri" pitchFamily="34" charset="0"/>
                      </a:endParaRPr>
                    </a:p>
                  </a:txBody>
                  <a:tcPr marL="10319" marR="10319" marT="9525" marB="0" anchor="ctr">
                    <a:lnR w="12700" cap="flat" cmpd="sng" algn="ctr">
                      <a:solidFill>
                        <a:schemeClr val="tx1"/>
                      </a:solidFill>
                      <a:prstDash val="solid"/>
                      <a:round/>
                      <a:headEnd type="none" w="med" len="med"/>
                      <a:tailEnd type="none" w="med" len="med"/>
                    </a:lnR>
                  </a:tcPr>
                </a:tc>
                <a:tc>
                  <a:txBody>
                    <a:bodyPr/>
                    <a:lstStyle/>
                    <a:p>
                      <a:pPr algn="ctr" fontAlgn="b"/>
                      <a:r>
                        <a:rPr lang="en-US" sz="1200" u="none" strike="noStrike" dirty="0">
                          <a:effectLst/>
                        </a:rPr>
                        <a:t>0.847</a:t>
                      </a:r>
                      <a:endParaRPr lang="en-US" sz="1200" b="0" i="0" u="none" strike="noStrike" dirty="0">
                        <a:solidFill>
                          <a:srgbClr val="000000"/>
                        </a:solidFill>
                        <a:effectLst/>
                        <a:latin typeface="Calibri" pitchFamily="34" charset="0"/>
                        <a:cs typeface="Calibri" pitchFamily="34" charset="0"/>
                      </a:endParaRPr>
                    </a:p>
                  </a:txBody>
                  <a:tcPr marL="10319" marR="10319" marT="9525" marB="0" anchor="ctr">
                    <a:lnL w="12700" cap="flat" cmpd="sng" algn="ctr">
                      <a:solidFill>
                        <a:schemeClr val="tx1"/>
                      </a:solidFill>
                      <a:prstDash val="solid"/>
                      <a:round/>
                      <a:headEnd type="none" w="med" len="med"/>
                      <a:tailEnd type="none" w="med" len="med"/>
                    </a:lnL>
                  </a:tcPr>
                </a:tc>
                <a:tc>
                  <a:txBody>
                    <a:bodyPr/>
                    <a:lstStyle/>
                    <a:p>
                      <a:pPr algn="ctr"/>
                      <a:r>
                        <a:rPr lang="en-US" sz="1200" dirty="0" smtClean="0"/>
                        <a:t>…</a:t>
                      </a:r>
                      <a:endParaRPr lang="en-US" sz="1200" dirty="0">
                        <a:latin typeface="Calibri" pitchFamily="34" charset="0"/>
                        <a:cs typeface="Calibri" pitchFamily="34" charset="0"/>
                      </a:endParaRPr>
                    </a:p>
                  </a:txBody>
                  <a:tcPr marL="10319" marR="10319" marT="9525" marB="0" anchor="ctr"/>
                </a:tc>
                <a:tc>
                  <a:txBody>
                    <a:bodyPr/>
                    <a:lstStyle/>
                    <a:p>
                      <a:pPr algn="ctr" fontAlgn="b"/>
                      <a:r>
                        <a:rPr lang="en-US" sz="1200" b="0" i="0" u="none" strike="noStrike">
                          <a:solidFill>
                            <a:srgbClr val="000000"/>
                          </a:solidFill>
                          <a:effectLst/>
                          <a:latin typeface="+mn-lt"/>
                        </a:rPr>
                        <a:t>0.055</a:t>
                      </a:r>
                    </a:p>
                  </a:txBody>
                  <a:tcPr marL="10319" marR="10319" marT="9525" marB="0" anchor="ctr"/>
                </a:tc>
                <a:tc>
                  <a:txBody>
                    <a:bodyPr/>
                    <a:lstStyle/>
                    <a:p>
                      <a:pPr algn="ctr" fontAlgn="b"/>
                      <a:r>
                        <a:rPr lang="en-US" sz="1200" u="none" strike="noStrike" dirty="0">
                          <a:effectLst/>
                        </a:rPr>
                        <a:t>0.488</a:t>
                      </a:r>
                      <a:endParaRPr lang="en-US" sz="1200" b="0" i="0" u="none" strike="noStrike" dirty="0">
                        <a:solidFill>
                          <a:srgbClr val="000000"/>
                        </a:solidFill>
                        <a:effectLst/>
                        <a:latin typeface="Calibri" pitchFamily="34" charset="0"/>
                        <a:cs typeface="Calibri" pitchFamily="34" charset="0"/>
                      </a:endParaRPr>
                    </a:p>
                  </a:txBody>
                  <a:tcPr marL="10319" marR="10319" marT="9525" marB="0" anchor="ctr">
                    <a:lnR w="12700" cap="flat" cmpd="sng" algn="ctr">
                      <a:solidFill>
                        <a:schemeClr val="tx1"/>
                      </a:solidFill>
                      <a:prstDash val="solid"/>
                      <a:round/>
                      <a:headEnd type="none" w="med" len="med"/>
                      <a:tailEnd type="none" w="med" len="med"/>
                    </a:lnR>
                  </a:tcPr>
                </a:tc>
                <a:tc>
                  <a:txBody>
                    <a:bodyPr/>
                    <a:lstStyle/>
                    <a:p>
                      <a:pPr algn="ctr" fontAlgn="b"/>
                      <a:r>
                        <a:rPr lang="en-US" sz="1200" b="0" i="0" u="none" strike="noStrike">
                          <a:solidFill>
                            <a:srgbClr val="000000"/>
                          </a:solidFill>
                          <a:effectLst/>
                          <a:latin typeface="+mn-lt"/>
                        </a:rPr>
                        <a:t>0.062</a:t>
                      </a:r>
                    </a:p>
                  </a:txBody>
                  <a:tcPr marL="10319" marR="10319" marT="9525" marB="0" anchor="ctr">
                    <a:lnL w="12700" cap="flat" cmpd="sng" algn="ctr">
                      <a:solidFill>
                        <a:schemeClr val="tx1"/>
                      </a:solidFill>
                      <a:prstDash val="solid"/>
                      <a:round/>
                      <a:headEnd type="none" w="med" len="med"/>
                      <a:tailEnd type="none" w="med" len="med"/>
                    </a:lnL>
                  </a:tcPr>
                </a:tc>
                <a:tc>
                  <a:txBody>
                    <a:bodyPr/>
                    <a:lstStyle/>
                    <a:p>
                      <a:pPr algn="ctr" fontAlgn="b"/>
                      <a:r>
                        <a:rPr lang="en-US" sz="1200" b="0" i="0" u="none" strike="noStrike">
                          <a:solidFill>
                            <a:srgbClr val="000000"/>
                          </a:solidFill>
                          <a:effectLst/>
                          <a:latin typeface="+mn-lt"/>
                        </a:rPr>
                        <a:t>0.361</a:t>
                      </a:r>
                    </a:p>
                  </a:txBody>
                  <a:tcPr marL="10319" marR="10319" marT="9525" marB="0" anchor="ctr">
                    <a:lnR w="12700" cap="flat" cmpd="sng" algn="ctr">
                      <a:solidFill>
                        <a:schemeClr val="tx1"/>
                      </a:solidFill>
                      <a:prstDash val="solid"/>
                      <a:round/>
                      <a:headEnd type="none" w="med" len="med"/>
                      <a:tailEnd type="none" w="med" len="med"/>
                    </a:lnR>
                  </a:tcPr>
                </a:tc>
                <a:tc>
                  <a:txBody>
                    <a:bodyPr/>
                    <a:lstStyle/>
                    <a:p>
                      <a:pPr algn="ctr" fontAlgn="b"/>
                      <a:r>
                        <a:rPr lang="en-US" sz="1200" b="0" i="0" u="none" strike="noStrike">
                          <a:solidFill>
                            <a:srgbClr val="000000"/>
                          </a:solidFill>
                          <a:effectLst/>
                          <a:latin typeface="+mn-lt"/>
                        </a:rPr>
                        <a:t>0.089</a:t>
                      </a:r>
                    </a:p>
                  </a:txBody>
                  <a:tcPr marL="10319" marR="10319" marT="9525" marB="0" anchor="ctr">
                    <a:lnL w="12700" cap="flat" cmpd="sng" algn="ctr">
                      <a:solidFill>
                        <a:schemeClr val="tx1"/>
                      </a:solidFill>
                      <a:prstDash val="solid"/>
                      <a:round/>
                      <a:headEnd type="none" w="med" len="med"/>
                      <a:tailEnd type="none" w="med" len="med"/>
                    </a:lnL>
                  </a:tcPr>
                </a:tc>
                <a:tc>
                  <a:txBody>
                    <a:bodyPr/>
                    <a:lstStyle/>
                    <a:p>
                      <a:pPr algn="ctr"/>
                      <a:r>
                        <a:rPr lang="en-US" sz="1200" dirty="0" smtClean="0">
                          <a:latin typeface="+mn-lt"/>
                        </a:rPr>
                        <a:t>…</a:t>
                      </a:r>
                      <a:endParaRPr lang="en-US" sz="1200" dirty="0">
                        <a:latin typeface="+mn-lt"/>
                        <a:cs typeface="Calibri" pitchFamily="34" charset="0"/>
                      </a:endParaRPr>
                    </a:p>
                  </a:txBody>
                  <a:tcPr marL="10319" marR="10319" marT="9525" marB="0" anchor="ctr"/>
                </a:tc>
                <a:tc>
                  <a:txBody>
                    <a:bodyPr/>
                    <a:lstStyle/>
                    <a:p>
                      <a:pPr algn="ctr" fontAlgn="b"/>
                      <a:r>
                        <a:rPr lang="en-US" sz="1200" b="0" i="0" u="none" strike="noStrike" dirty="0">
                          <a:solidFill>
                            <a:srgbClr val="000000"/>
                          </a:solidFill>
                          <a:effectLst/>
                          <a:latin typeface="+mn-lt"/>
                        </a:rPr>
                        <a:t>0.077</a:t>
                      </a:r>
                    </a:p>
                  </a:txBody>
                  <a:tcPr marL="10319" marR="10319" marT="9525" marB="0" anchor="ctr"/>
                </a:tc>
                <a:tc>
                  <a:txBody>
                    <a:bodyPr/>
                    <a:lstStyle/>
                    <a:p>
                      <a:pPr algn="ctr" fontAlgn="b"/>
                      <a:r>
                        <a:rPr lang="en-US" sz="1200" b="0" i="0" u="none" strike="noStrike">
                          <a:solidFill>
                            <a:srgbClr val="000000"/>
                          </a:solidFill>
                          <a:effectLst/>
                          <a:latin typeface="+mn-lt"/>
                        </a:rPr>
                        <a:t>0.379</a:t>
                      </a:r>
                    </a:p>
                  </a:txBody>
                  <a:tcPr marL="10319" marR="10319" marT="9525" marB="0" anchor="ctr"/>
                </a:tc>
              </a:tr>
              <a:tr h="228600">
                <a:tc>
                  <a:txBody>
                    <a:bodyPr/>
                    <a:lstStyle/>
                    <a:p>
                      <a:pPr algn="ctr" fontAlgn="b"/>
                      <a:r>
                        <a:rPr lang="en-US" sz="1400" u="none" strike="noStrike" cap="small" baseline="0" dirty="0" smtClean="0">
                          <a:effectLst/>
                          <a:latin typeface="+mn-lt"/>
                        </a:rPr>
                        <a:t>Louvain</a:t>
                      </a:r>
                      <a:endParaRPr lang="en-US" sz="1400" b="0" i="0" u="none" strike="noStrike" cap="small" baseline="0" dirty="0">
                        <a:solidFill>
                          <a:srgbClr val="000000"/>
                        </a:solidFill>
                        <a:effectLst/>
                        <a:latin typeface="+mn-lt"/>
                        <a:cs typeface="Calibri" pitchFamily="34" charset="0"/>
                      </a:endParaRPr>
                    </a:p>
                  </a:txBody>
                  <a:tcPr marL="10319" marR="10319" marT="9525" marB="0" anchor="ctr">
                    <a:lnR w="12700" cap="flat" cmpd="sng" algn="ctr">
                      <a:solidFill>
                        <a:schemeClr val="tx1"/>
                      </a:solidFill>
                      <a:prstDash val="solid"/>
                      <a:round/>
                      <a:headEnd type="none" w="med" len="med"/>
                      <a:tailEnd type="none" w="med" len="med"/>
                    </a:lnR>
                  </a:tcPr>
                </a:tc>
                <a:tc>
                  <a:txBody>
                    <a:bodyPr/>
                    <a:lstStyle/>
                    <a:p>
                      <a:pPr algn="ctr" fontAlgn="b"/>
                      <a:r>
                        <a:rPr lang="en-US" sz="1200" u="none" strike="noStrike" dirty="0">
                          <a:effectLst/>
                        </a:rPr>
                        <a:t>0.063</a:t>
                      </a:r>
                      <a:endParaRPr lang="en-US" sz="1200" b="0" i="0" u="none" strike="noStrike" dirty="0">
                        <a:solidFill>
                          <a:srgbClr val="000000"/>
                        </a:solidFill>
                        <a:effectLst/>
                        <a:latin typeface="Calibri" pitchFamily="34" charset="0"/>
                        <a:cs typeface="Calibri" pitchFamily="34" charset="0"/>
                      </a:endParaRPr>
                    </a:p>
                  </a:txBody>
                  <a:tcPr marL="10319" marR="10319" marT="9525" marB="0" anchor="ctr">
                    <a:lnL w="12700" cap="flat" cmpd="sng" algn="ctr">
                      <a:solidFill>
                        <a:schemeClr val="tx1"/>
                      </a:solidFill>
                      <a:prstDash val="solid"/>
                      <a:round/>
                      <a:headEnd type="none" w="med" len="med"/>
                      <a:tailEnd type="none" w="med" len="med"/>
                    </a:lnL>
                  </a:tcPr>
                </a:tc>
                <a:tc>
                  <a:txBody>
                    <a:bodyPr/>
                    <a:lstStyle/>
                    <a:p>
                      <a:pPr algn="ctr" fontAlgn="b"/>
                      <a:r>
                        <a:rPr lang="en-US" sz="1200" u="none" strike="noStrike" dirty="0">
                          <a:effectLst/>
                        </a:rPr>
                        <a:t>0.122</a:t>
                      </a:r>
                      <a:endParaRPr lang="en-US" sz="1200" b="0" i="0" u="none" strike="noStrike" dirty="0">
                        <a:solidFill>
                          <a:srgbClr val="000000"/>
                        </a:solidFill>
                        <a:effectLst/>
                        <a:latin typeface="Calibri" pitchFamily="34" charset="0"/>
                        <a:cs typeface="Calibri" pitchFamily="34" charset="0"/>
                      </a:endParaRPr>
                    </a:p>
                  </a:txBody>
                  <a:tcPr marL="10319" marR="10319" marT="9525" marB="0" anchor="ctr">
                    <a:lnR w="12700" cap="flat" cmpd="sng" algn="ctr">
                      <a:solidFill>
                        <a:schemeClr val="tx1"/>
                      </a:solidFill>
                      <a:prstDash val="solid"/>
                      <a:round/>
                      <a:headEnd type="none" w="med" len="med"/>
                      <a:tailEnd type="none" w="med" len="med"/>
                    </a:lnR>
                  </a:tcPr>
                </a:tc>
                <a:tc>
                  <a:txBody>
                    <a:bodyPr/>
                    <a:lstStyle/>
                    <a:p>
                      <a:pPr algn="ctr" fontAlgn="b"/>
                      <a:r>
                        <a:rPr lang="en-US" sz="1200" u="none" strike="noStrike" dirty="0">
                          <a:effectLst/>
                        </a:rPr>
                        <a:t>0.216</a:t>
                      </a:r>
                      <a:endParaRPr lang="en-US" sz="1200" b="0" i="0" u="none" strike="noStrike" dirty="0">
                        <a:solidFill>
                          <a:srgbClr val="000000"/>
                        </a:solidFill>
                        <a:effectLst/>
                        <a:latin typeface="Calibri" pitchFamily="34" charset="0"/>
                        <a:cs typeface="Calibri" pitchFamily="34" charset="0"/>
                      </a:endParaRPr>
                    </a:p>
                  </a:txBody>
                  <a:tcPr marL="10319" marR="10319" marT="9525" marB="0" anchor="ctr">
                    <a:lnL w="12700" cap="flat" cmpd="sng" algn="ctr">
                      <a:solidFill>
                        <a:schemeClr val="tx1"/>
                      </a:solidFill>
                      <a:prstDash val="solid"/>
                      <a:round/>
                      <a:headEnd type="none" w="med" len="med"/>
                      <a:tailEnd type="none" w="med" len="med"/>
                    </a:lnL>
                  </a:tcPr>
                </a:tc>
                <a:tc>
                  <a:txBody>
                    <a:bodyPr/>
                    <a:lstStyle/>
                    <a:p>
                      <a:pPr algn="ctr"/>
                      <a:r>
                        <a:rPr lang="en-US" sz="1200" dirty="0" smtClean="0"/>
                        <a:t>…</a:t>
                      </a:r>
                      <a:endParaRPr lang="en-US" sz="1200" dirty="0">
                        <a:latin typeface="Calibri" pitchFamily="34" charset="0"/>
                        <a:cs typeface="Calibri" pitchFamily="34" charset="0"/>
                      </a:endParaRPr>
                    </a:p>
                  </a:txBody>
                  <a:tcPr marL="10319" marR="10319" marT="9525" marB="0" anchor="ctr"/>
                </a:tc>
                <a:tc>
                  <a:txBody>
                    <a:bodyPr/>
                    <a:lstStyle/>
                    <a:p>
                      <a:pPr algn="ctr" fontAlgn="b"/>
                      <a:r>
                        <a:rPr lang="en-US" sz="1200" b="0" i="0" u="none" strike="noStrike">
                          <a:solidFill>
                            <a:srgbClr val="000000"/>
                          </a:solidFill>
                          <a:effectLst/>
                          <a:latin typeface="+mn-lt"/>
                        </a:rPr>
                        <a:t>0.272</a:t>
                      </a:r>
                    </a:p>
                  </a:txBody>
                  <a:tcPr marL="10319" marR="10319" marT="9525" marB="0" anchor="ctr"/>
                </a:tc>
                <a:tc>
                  <a:txBody>
                    <a:bodyPr/>
                    <a:lstStyle/>
                    <a:p>
                      <a:pPr algn="ctr" fontAlgn="b"/>
                      <a:r>
                        <a:rPr lang="en-US" sz="1200" u="none" strike="noStrike" dirty="0">
                          <a:effectLst/>
                        </a:rPr>
                        <a:t>0.437</a:t>
                      </a:r>
                      <a:endParaRPr lang="en-US" sz="1200" b="0" i="0" u="none" strike="noStrike" dirty="0">
                        <a:solidFill>
                          <a:srgbClr val="000000"/>
                        </a:solidFill>
                        <a:effectLst/>
                        <a:latin typeface="Calibri" pitchFamily="34" charset="0"/>
                        <a:cs typeface="Calibri" pitchFamily="34" charset="0"/>
                      </a:endParaRPr>
                    </a:p>
                  </a:txBody>
                  <a:tcPr marL="10319" marR="10319" marT="9525" marB="0" anchor="ctr">
                    <a:lnR w="12700" cap="flat" cmpd="sng" algn="ctr">
                      <a:solidFill>
                        <a:schemeClr val="tx1"/>
                      </a:solidFill>
                      <a:prstDash val="solid"/>
                      <a:round/>
                      <a:headEnd type="none" w="med" len="med"/>
                      <a:tailEnd type="none" w="med" len="med"/>
                    </a:lnR>
                  </a:tcPr>
                </a:tc>
                <a:tc>
                  <a:txBody>
                    <a:bodyPr/>
                    <a:lstStyle/>
                    <a:p>
                      <a:pPr algn="ctr" fontAlgn="b"/>
                      <a:r>
                        <a:rPr lang="en-US" sz="1200" b="0" i="0" u="none" strike="noStrike">
                          <a:solidFill>
                            <a:srgbClr val="000000"/>
                          </a:solidFill>
                          <a:effectLst/>
                          <a:latin typeface="+mn-lt"/>
                        </a:rPr>
                        <a:t>0.388</a:t>
                      </a:r>
                    </a:p>
                  </a:txBody>
                  <a:tcPr marL="10319" marR="10319" marT="9525" marB="0" anchor="ctr">
                    <a:lnL w="12700" cap="flat" cmpd="sng" algn="ctr">
                      <a:solidFill>
                        <a:schemeClr val="tx1"/>
                      </a:solidFill>
                      <a:prstDash val="solid"/>
                      <a:round/>
                      <a:headEnd type="none" w="med" len="med"/>
                      <a:tailEnd type="none" w="med" len="med"/>
                    </a:lnL>
                  </a:tcPr>
                </a:tc>
                <a:tc>
                  <a:txBody>
                    <a:bodyPr/>
                    <a:lstStyle/>
                    <a:p>
                      <a:pPr algn="ctr" fontAlgn="b"/>
                      <a:r>
                        <a:rPr lang="en-US" sz="1200" b="0" i="0" u="none" strike="noStrike" dirty="0">
                          <a:solidFill>
                            <a:srgbClr val="000000"/>
                          </a:solidFill>
                          <a:effectLst/>
                          <a:latin typeface="+mn-lt"/>
                        </a:rPr>
                        <a:t>0.348</a:t>
                      </a:r>
                    </a:p>
                  </a:txBody>
                  <a:tcPr marL="10319" marR="10319" marT="9525" marB="0" anchor="ctr">
                    <a:lnR w="12700" cap="flat" cmpd="sng" algn="ctr">
                      <a:solidFill>
                        <a:schemeClr val="tx1"/>
                      </a:solidFill>
                      <a:prstDash val="solid"/>
                      <a:round/>
                      <a:headEnd type="none" w="med" len="med"/>
                      <a:tailEnd type="none" w="med" len="med"/>
                    </a:lnR>
                  </a:tcPr>
                </a:tc>
                <a:tc>
                  <a:txBody>
                    <a:bodyPr/>
                    <a:lstStyle/>
                    <a:p>
                      <a:pPr algn="ctr" fontAlgn="b"/>
                      <a:r>
                        <a:rPr lang="en-US" sz="1200" b="0" i="0" u="none" strike="noStrike">
                          <a:solidFill>
                            <a:srgbClr val="000000"/>
                          </a:solidFill>
                          <a:effectLst/>
                          <a:latin typeface="+mn-lt"/>
                        </a:rPr>
                        <a:t>0.184</a:t>
                      </a:r>
                    </a:p>
                  </a:txBody>
                  <a:tcPr marL="10319" marR="10319" marT="9525" marB="0" anchor="ctr">
                    <a:lnL w="12700" cap="flat" cmpd="sng" algn="ctr">
                      <a:solidFill>
                        <a:schemeClr val="tx1"/>
                      </a:solidFill>
                      <a:prstDash val="solid"/>
                      <a:round/>
                      <a:headEnd type="none" w="med" len="med"/>
                      <a:tailEnd type="none" w="med" len="med"/>
                    </a:lnL>
                  </a:tcPr>
                </a:tc>
                <a:tc>
                  <a:txBody>
                    <a:bodyPr/>
                    <a:lstStyle/>
                    <a:p>
                      <a:pPr algn="ctr"/>
                      <a:r>
                        <a:rPr lang="en-US" sz="1200" dirty="0" smtClean="0">
                          <a:latin typeface="+mn-lt"/>
                        </a:rPr>
                        <a:t>…</a:t>
                      </a:r>
                      <a:endParaRPr lang="en-US" sz="1200" dirty="0">
                        <a:latin typeface="+mn-lt"/>
                        <a:cs typeface="Calibri" pitchFamily="34" charset="0"/>
                      </a:endParaRPr>
                    </a:p>
                  </a:txBody>
                  <a:tcPr marL="10319" marR="10319" marT="9525" marB="0" anchor="ctr"/>
                </a:tc>
                <a:tc>
                  <a:txBody>
                    <a:bodyPr/>
                    <a:lstStyle/>
                    <a:p>
                      <a:pPr algn="ctr" fontAlgn="b"/>
                      <a:r>
                        <a:rPr lang="en-US" sz="1200" b="0" i="0" u="none" strike="noStrike">
                          <a:solidFill>
                            <a:srgbClr val="000000"/>
                          </a:solidFill>
                          <a:effectLst/>
                          <a:latin typeface="+mn-lt"/>
                        </a:rPr>
                        <a:t>0.19</a:t>
                      </a:r>
                    </a:p>
                  </a:txBody>
                  <a:tcPr marL="10319" marR="10319" marT="9525" marB="0" anchor="ctr"/>
                </a:tc>
                <a:tc>
                  <a:txBody>
                    <a:bodyPr/>
                    <a:lstStyle/>
                    <a:p>
                      <a:pPr algn="ctr" fontAlgn="b"/>
                      <a:r>
                        <a:rPr lang="en-US" sz="1200" b="0" i="0" u="none" strike="noStrike">
                          <a:solidFill>
                            <a:srgbClr val="000000"/>
                          </a:solidFill>
                          <a:effectLst/>
                          <a:latin typeface="+mn-lt"/>
                        </a:rPr>
                        <a:t>0.343</a:t>
                      </a:r>
                    </a:p>
                  </a:txBody>
                  <a:tcPr marL="10319" marR="10319" marT="9525" marB="0" anchor="ctr"/>
                </a:tc>
              </a:tr>
              <a:tr h="228600">
                <a:tc>
                  <a:txBody>
                    <a:bodyPr/>
                    <a:lstStyle/>
                    <a:p>
                      <a:pPr algn="ctr" fontAlgn="b"/>
                      <a:r>
                        <a:rPr lang="en-US" sz="1400" u="none" strike="noStrike" cap="small" baseline="0" dirty="0" smtClean="0">
                          <a:effectLst/>
                          <a:latin typeface="+mn-lt"/>
                        </a:rPr>
                        <a:t>Newman</a:t>
                      </a:r>
                      <a:r>
                        <a:rPr lang="en-US" sz="1400" u="none" strike="noStrike" dirty="0" smtClean="0">
                          <a:effectLst/>
                          <a:latin typeface="+mn-lt"/>
                        </a:rPr>
                        <a:t>1 </a:t>
                      </a:r>
                      <a:endParaRPr lang="en-US" sz="1400" b="0" i="0" u="none" strike="noStrike" dirty="0">
                        <a:solidFill>
                          <a:srgbClr val="000000"/>
                        </a:solidFill>
                        <a:effectLst/>
                        <a:latin typeface="+mn-lt"/>
                        <a:cs typeface="Calibri" pitchFamily="34" charset="0"/>
                      </a:endParaRPr>
                    </a:p>
                  </a:txBody>
                  <a:tcPr marL="10319" marR="10319" marT="9525" marB="0" anchor="ctr">
                    <a:lnR w="12700" cap="flat" cmpd="sng" algn="ctr">
                      <a:solidFill>
                        <a:schemeClr val="tx1"/>
                      </a:solidFill>
                      <a:prstDash val="solid"/>
                      <a:round/>
                      <a:headEnd type="none" w="med" len="med"/>
                      <a:tailEnd type="none" w="med" len="med"/>
                    </a:lnR>
                  </a:tcPr>
                </a:tc>
                <a:tc>
                  <a:txBody>
                    <a:bodyPr/>
                    <a:lstStyle/>
                    <a:p>
                      <a:pPr algn="ctr" fontAlgn="b"/>
                      <a:r>
                        <a:rPr lang="en-US" sz="1200" u="none" strike="noStrike" dirty="0">
                          <a:effectLst/>
                        </a:rPr>
                        <a:t>0.033</a:t>
                      </a:r>
                      <a:endParaRPr lang="en-US" sz="1200" b="0" i="0" u="none" strike="noStrike" dirty="0">
                        <a:solidFill>
                          <a:srgbClr val="000000"/>
                        </a:solidFill>
                        <a:effectLst/>
                        <a:latin typeface="Calibri" pitchFamily="34" charset="0"/>
                        <a:cs typeface="Calibri" pitchFamily="34" charset="0"/>
                      </a:endParaRPr>
                    </a:p>
                  </a:txBody>
                  <a:tcPr marL="10319" marR="10319" marT="9525" marB="0" anchor="ctr">
                    <a:lnL w="12700" cap="flat" cmpd="sng" algn="ctr">
                      <a:solidFill>
                        <a:schemeClr val="tx1"/>
                      </a:solidFill>
                      <a:prstDash val="solid"/>
                      <a:round/>
                      <a:headEnd type="none" w="med" len="med"/>
                      <a:tailEnd type="none" w="med" len="med"/>
                    </a:lnL>
                  </a:tcPr>
                </a:tc>
                <a:tc>
                  <a:txBody>
                    <a:bodyPr/>
                    <a:lstStyle/>
                    <a:p>
                      <a:pPr algn="ctr" fontAlgn="b"/>
                      <a:r>
                        <a:rPr lang="en-US" sz="1200" u="none" strike="noStrike" dirty="0">
                          <a:effectLst/>
                        </a:rPr>
                        <a:t>0.203</a:t>
                      </a:r>
                      <a:endParaRPr lang="en-US" sz="1200" b="0" i="0" u="none" strike="noStrike" dirty="0">
                        <a:solidFill>
                          <a:srgbClr val="000000"/>
                        </a:solidFill>
                        <a:effectLst/>
                        <a:latin typeface="Calibri" pitchFamily="34" charset="0"/>
                        <a:cs typeface="Calibri" pitchFamily="34" charset="0"/>
                      </a:endParaRPr>
                    </a:p>
                  </a:txBody>
                  <a:tcPr marL="10319" marR="10319" marT="9525" marB="0" anchor="ctr">
                    <a:lnR w="12700" cap="flat" cmpd="sng" algn="ctr">
                      <a:solidFill>
                        <a:schemeClr val="tx1"/>
                      </a:solidFill>
                      <a:prstDash val="solid"/>
                      <a:round/>
                      <a:headEnd type="none" w="med" len="med"/>
                      <a:tailEnd type="none" w="med" len="med"/>
                    </a:lnR>
                  </a:tcPr>
                </a:tc>
                <a:tc>
                  <a:txBody>
                    <a:bodyPr/>
                    <a:lstStyle/>
                    <a:p>
                      <a:pPr algn="ctr" fontAlgn="b"/>
                      <a:r>
                        <a:rPr lang="en-US" sz="1200" u="none" strike="noStrike" dirty="0">
                          <a:effectLst/>
                        </a:rPr>
                        <a:t>0.4</a:t>
                      </a:r>
                      <a:endParaRPr lang="en-US" sz="1200" b="0" i="0" u="none" strike="noStrike" dirty="0">
                        <a:solidFill>
                          <a:srgbClr val="000000"/>
                        </a:solidFill>
                        <a:effectLst/>
                        <a:latin typeface="Calibri" pitchFamily="34" charset="0"/>
                        <a:cs typeface="Calibri" pitchFamily="34" charset="0"/>
                      </a:endParaRPr>
                    </a:p>
                  </a:txBody>
                  <a:tcPr marL="10319" marR="10319" marT="9525" marB="0" anchor="ctr">
                    <a:lnL w="12700" cap="flat" cmpd="sng" algn="ctr">
                      <a:solidFill>
                        <a:schemeClr val="tx1"/>
                      </a:solidFill>
                      <a:prstDash val="solid"/>
                      <a:round/>
                      <a:headEnd type="none" w="med" len="med"/>
                      <a:tailEnd type="none" w="med" len="med"/>
                    </a:lnL>
                  </a:tcPr>
                </a:tc>
                <a:tc>
                  <a:txBody>
                    <a:bodyPr/>
                    <a:lstStyle/>
                    <a:p>
                      <a:pPr algn="ctr"/>
                      <a:r>
                        <a:rPr lang="en-US" sz="1200" dirty="0" smtClean="0"/>
                        <a:t>…</a:t>
                      </a:r>
                      <a:endParaRPr lang="en-US" sz="1200" dirty="0">
                        <a:latin typeface="Calibri" pitchFamily="34" charset="0"/>
                        <a:cs typeface="Calibri" pitchFamily="34" charset="0"/>
                      </a:endParaRPr>
                    </a:p>
                  </a:txBody>
                  <a:tcPr marL="10319" marR="10319" marT="9525" marB="0" anchor="ctr"/>
                </a:tc>
                <a:tc>
                  <a:txBody>
                    <a:bodyPr/>
                    <a:lstStyle/>
                    <a:p>
                      <a:pPr algn="ctr" fontAlgn="b"/>
                      <a:r>
                        <a:rPr lang="en-US" sz="1200" b="0" i="0" u="none" strike="noStrike">
                          <a:solidFill>
                            <a:srgbClr val="000000"/>
                          </a:solidFill>
                          <a:effectLst/>
                          <a:latin typeface="+mn-lt"/>
                        </a:rPr>
                        <a:t>0.259</a:t>
                      </a:r>
                    </a:p>
                  </a:txBody>
                  <a:tcPr marL="10319" marR="10319" marT="9525" marB="0" anchor="ctr"/>
                </a:tc>
                <a:tc>
                  <a:txBody>
                    <a:bodyPr/>
                    <a:lstStyle/>
                    <a:p>
                      <a:pPr algn="ctr" fontAlgn="b"/>
                      <a:r>
                        <a:rPr lang="en-US" sz="1200" u="none" strike="noStrike" dirty="0">
                          <a:effectLst/>
                        </a:rPr>
                        <a:t>0.431</a:t>
                      </a:r>
                      <a:endParaRPr lang="en-US" sz="1200" b="0" i="0" u="none" strike="noStrike" dirty="0">
                        <a:solidFill>
                          <a:srgbClr val="000000"/>
                        </a:solidFill>
                        <a:effectLst/>
                        <a:latin typeface="Calibri" pitchFamily="34" charset="0"/>
                        <a:cs typeface="Calibri" pitchFamily="34" charset="0"/>
                      </a:endParaRPr>
                    </a:p>
                  </a:txBody>
                  <a:tcPr marL="10319" marR="10319" marT="9525" marB="0" anchor="ctr">
                    <a:lnR w="12700" cap="flat" cmpd="sng" algn="ctr">
                      <a:solidFill>
                        <a:schemeClr val="tx1"/>
                      </a:solidFill>
                      <a:prstDash val="solid"/>
                      <a:round/>
                      <a:headEnd type="none" w="med" len="med"/>
                      <a:tailEnd type="none" w="med" len="med"/>
                    </a:lnR>
                  </a:tcPr>
                </a:tc>
                <a:tc>
                  <a:txBody>
                    <a:bodyPr/>
                    <a:lstStyle/>
                    <a:p>
                      <a:pPr algn="ctr" fontAlgn="b"/>
                      <a:r>
                        <a:rPr lang="en-US" sz="1200" b="0" i="0" u="none" strike="noStrike">
                          <a:solidFill>
                            <a:srgbClr val="000000"/>
                          </a:solidFill>
                          <a:effectLst/>
                          <a:latin typeface="+mn-lt"/>
                        </a:rPr>
                        <a:t>0.009</a:t>
                      </a:r>
                    </a:p>
                  </a:txBody>
                  <a:tcPr marL="10319" marR="10319" marT="9525" marB="0" anchor="ctr">
                    <a:lnL w="12700" cap="flat" cmpd="sng" algn="ctr">
                      <a:solidFill>
                        <a:schemeClr val="tx1"/>
                      </a:solidFill>
                      <a:prstDash val="solid"/>
                      <a:round/>
                      <a:headEnd type="none" w="med" len="med"/>
                      <a:tailEnd type="none" w="med" len="med"/>
                    </a:lnL>
                  </a:tcPr>
                </a:tc>
                <a:tc>
                  <a:txBody>
                    <a:bodyPr/>
                    <a:lstStyle/>
                    <a:p>
                      <a:pPr algn="ctr" fontAlgn="b"/>
                      <a:r>
                        <a:rPr lang="en-US" sz="1200" b="0" i="0" u="none" strike="noStrike">
                          <a:solidFill>
                            <a:srgbClr val="000000"/>
                          </a:solidFill>
                          <a:effectLst/>
                          <a:latin typeface="+mn-lt"/>
                        </a:rPr>
                        <a:t>0.077</a:t>
                      </a:r>
                    </a:p>
                  </a:txBody>
                  <a:tcPr marL="10319" marR="10319" marT="9525" marB="0" anchor="ctr">
                    <a:lnR w="12700" cap="flat" cmpd="sng" algn="ctr">
                      <a:solidFill>
                        <a:schemeClr val="tx1"/>
                      </a:solidFill>
                      <a:prstDash val="solid"/>
                      <a:round/>
                      <a:headEnd type="none" w="med" len="med"/>
                      <a:tailEnd type="none" w="med" len="med"/>
                    </a:lnR>
                  </a:tcPr>
                </a:tc>
                <a:tc>
                  <a:txBody>
                    <a:bodyPr/>
                    <a:lstStyle/>
                    <a:p>
                      <a:pPr algn="ctr" fontAlgn="b"/>
                      <a:r>
                        <a:rPr lang="en-US" sz="1200" b="0" i="0" u="none" strike="noStrike">
                          <a:solidFill>
                            <a:srgbClr val="000000"/>
                          </a:solidFill>
                          <a:effectLst/>
                          <a:latin typeface="+mn-lt"/>
                        </a:rPr>
                        <a:t>0.306</a:t>
                      </a:r>
                    </a:p>
                  </a:txBody>
                  <a:tcPr marL="10319" marR="10319" marT="9525" marB="0" anchor="ctr">
                    <a:lnL w="12700" cap="flat" cmpd="sng" algn="ctr">
                      <a:solidFill>
                        <a:schemeClr val="tx1"/>
                      </a:solidFill>
                      <a:prstDash val="solid"/>
                      <a:round/>
                      <a:headEnd type="none" w="med" len="med"/>
                      <a:tailEnd type="none" w="med" len="med"/>
                    </a:lnL>
                  </a:tcPr>
                </a:tc>
                <a:tc>
                  <a:txBody>
                    <a:bodyPr/>
                    <a:lstStyle/>
                    <a:p>
                      <a:pPr algn="ctr"/>
                      <a:r>
                        <a:rPr lang="en-US" sz="1200" dirty="0" smtClean="0">
                          <a:latin typeface="+mn-lt"/>
                        </a:rPr>
                        <a:t>…</a:t>
                      </a:r>
                      <a:endParaRPr lang="en-US" sz="1200" dirty="0">
                        <a:latin typeface="+mn-lt"/>
                        <a:cs typeface="Calibri" pitchFamily="34" charset="0"/>
                      </a:endParaRPr>
                    </a:p>
                  </a:txBody>
                  <a:tcPr marL="10319" marR="10319" marT="9525" marB="0" anchor="ctr"/>
                </a:tc>
                <a:tc>
                  <a:txBody>
                    <a:bodyPr/>
                    <a:lstStyle/>
                    <a:p>
                      <a:pPr algn="ctr" fontAlgn="b"/>
                      <a:r>
                        <a:rPr lang="en-US" sz="1200" b="0" i="0" u="none" strike="noStrike">
                          <a:solidFill>
                            <a:srgbClr val="000000"/>
                          </a:solidFill>
                          <a:effectLst/>
                          <a:latin typeface="+mn-lt"/>
                        </a:rPr>
                        <a:t>0.174</a:t>
                      </a:r>
                    </a:p>
                  </a:txBody>
                  <a:tcPr marL="10319" marR="10319" marT="9525" marB="0" anchor="ctr"/>
                </a:tc>
                <a:tc>
                  <a:txBody>
                    <a:bodyPr/>
                    <a:lstStyle/>
                    <a:p>
                      <a:pPr algn="ctr" fontAlgn="b"/>
                      <a:r>
                        <a:rPr lang="en-US" sz="1200" b="0" i="0" u="none" strike="noStrike">
                          <a:solidFill>
                            <a:srgbClr val="000000"/>
                          </a:solidFill>
                          <a:effectLst/>
                          <a:latin typeface="+mn-lt"/>
                        </a:rPr>
                        <a:t>0.311</a:t>
                      </a:r>
                    </a:p>
                  </a:txBody>
                  <a:tcPr marL="10319" marR="10319" marT="9525" marB="0" anchor="ctr"/>
                </a:tc>
              </a:tr>
              <a:tr h="228600">
                <a:tc>
                  <a:txBody>
                    <a:bodyPr/>
                    <a:lstStyle/>
                    <a:p>
                      <a:pPr algn="ctr" fontAlgn="b"/>
                      <a:r>
                        <a:rPr lang="en-US" sz="1400" u="none" strike="noStrike" cap="small" baseline="0" dirty="0" smtClean="0">
                          <a:effectLst/>
                          <a:latin typeface="+mn-lt"/>
                        </a:rPr>
                        <a:t>Newman2</a:t>
                      </a:r>
                      <a:r>
                        <a:rPr lang="en-US" sz="1400" u="none" strike="noStrike" dirty="0" smtClean="0">
                          <a:effectLst/>
                          <a:latin typeface="+mn-lt"/>
                        </a:rPr>
                        <a:t> </a:t>
                      </a:r>
                      <a:endParaRPr lang="en-US" sz="1400" b="0" i="0" u="none" strike="noStrike" dirty="0">
                        <a:solidFill>
                          <a:srgbClr val="000000"/>
                        </a:solidFill>
                        <a:effectLst/>
                        <a:latin typeface="+mn-lt"/>
                        <a:cs typeface="Calibri" pitchFamily="34" charset="0"/>
                      </a:endParaRPr>
                    </a:p>
                  </a:txBody>
                  <a:tcPr marL="10319" marR="10319" marT="9525" marB="0" anchor="ctr">
                    <a:lnR w="12700" cap="flat" cmpd="sng" algn="ctr">
                      <a:solidFill>
                        <a:schemeClr val="tx1"/>
                      </a:solidFill>
                      <a:prstDash val="solid"/>
                      <a:round/>
                      <a:headEnd type="none" w="med" len="med"/>
                      <a:tailEnd type="none" w="med" len="med"/>
                    </a:lnR>
                  </a:tcPr>
                </a:tc>
                <a:tc>
                  <a:txBody>
                    <a:bodyPr/>
                    <a:lstStyle/>
                    <a:p>
                      <a:pPr algn="ctr" fontAlgn="b"/>
                      <a:r>
                        <a:rPr lang="en-US" sz="1200" u="none" strike="noStrike" dirty="0">
                          <a:effectLst/>
                        </a:rPr>
                        <a:t>0.039</a:t>
                      </a:r>
                      <a:endParaRPr lang="en-US" sz="1200" b="0" i="0" u="none" strike="noStrike" dirty="0">
                        <a:solidFill>
                          <a:srgbClr val="000000"/>
                        </a:solidFill>
                        <a:effectLst/>
                        <a:latin typeface="Calibri" pitchFamily="34" charset="0"/>
                        <a:cs typeface="Calibri" pitchFamily="34" charset="0"/>
                      </a:endParaRPr>
                    </a:p>
                  </a:txBody>
                  <a:tcPr marL="10319" marR="10319" marT="9525" marB="0" anchor="ctr">
                    <a:lnL w="12700" cap="flat" cmpd="sng" algn="ctr">
                      <a:solidFill>
                        <a:schemeClr val="tx1"/>
                      </a:solidFill>
                      <a:prstDash val="solid"/>
                      <a:round/>
                      <a:headEnd type="none" w="med" len="med"/>
                      <a:tailEnd type="none" w="med" len="med"/>
                    </a:lnL>
                  </a:tcPr>
                </a:tc>
                <a:tc>
                  <a:txBody>
                    <a:bodyPr/>
                    <a:lstStyle/>
                    <a:p>
                      <a:pPr algn="ctr" fontAlgn="b"/>
                      <a:r>
                        <a:rPr lang="en-US" sz="1200" u="none" strike="noStrike" dirty="0">
                          <a:effectLst/>
                        </a:rPr>
                        <a:t>0.085</a:t>
                      </a:r>
                      <a:endParaRPr lang="en-US" sz="1200" b="0" i="0" u="none" strike="noStrike" dirty="0">
                        <a:solidFill>
                          <a:srgbClr val="000000"/>
                        </a:solidFill>
                        <a:effectLst/>
                        <a:latin typeface="Calibri" pitchFamily="34" charset="0"/>
                        <a:cs typeface="Calibri" pitchFamily="34" charset="0"/>
                      </a:endParaRPr>
                    </a:p>
                  </a:txBody>
                  <a:tcPr marL="10319" marR="10319" marT="9525" marB="0" anchor="ctr">
                    <a:lnR w="12700" cap="flat" cmpd="sng" algn="ctr">
                      <a:solidFill>
                        <a:schemeClr val="tx1"/>
                      </a:solidFill>
                      <a:prstDash val="solid"/>
                      <a:round/>
                      <a:headEnd type="none" w="med" len="med"/>
                      <a:tailEnd type="none" w="med" len="med"/>
                    </a:lnR>
                  </a:tcPr>
                </a:tc>
                <a:tc>
                  <a:txBody>
                    <a:bodyPr/>
                    <a:lstStyle/>
                    <a:p>
                      <a:pPr algn="ctr" fontAlgn="b"/>
                      <a:r>
                        <a:rPr lang="en-US" sz="1200" u="none" strike="noStrike" dirty="0">
                          <a:effectLst/>
                        </a:rPr>
                        <a:t>0.298</a:t>
                      </a:r>
                      <a:endParaRPr lang="en-US" sz="1200" b="0" i="0" u="none" strike="noStrike" dirty="0">
                        <a:solidFill>
                          <a:srgbClr val="000000"/>
                        </a:solidFill>
                        <a:effectLst/>
                        <a:latin typeface="Calibri" pitchFamily="34" charset="0"/>
                        <a:cs typeface="Calibri" pitchFamily="34" charset="0"/>
                      </a:endParaRPr>
                    </a:p>
                  </a:txBody>
                  <a:tcPr marL="10319" marR="10319" marT="9525" marB="0" anchor="ctr">
                    <a:lnL w="12700" cap="flat" cmpd="sng" algn="ctr">
                      <a:solidFill>
                        <a:schemeClr val="tx1"/>
                      </a:solidFill>
                      <a:prstDash val="solid"/>
                      <a:round/>
                      <a:headEnd type="none" w="med" len="med"/>
                      <a:tailEnd type="none" w="med" len="med"/>
                    </a:lnL>
                  </a:tcPr>
                </a:tc>
                <a:tc>
                  <a:txBody>
                    <a:bodyPr/>
                    <a:lstStyle/>
                    <a:p>
                      <a:pPr algn="ctr"/>
                      <a:r>
                        <a:rPr lang="en-US" sz="1200" dirty="0" smtClean="0"/>
                        <a:t>…</a:t>
                      </a:r>
                      <a:endParaRPr lang="en-US" sz="1200" dirty="0">
                        <a:latin typeface="Calibri" pitchFamily="34" charset="0"/>
                        <a:cs typeface="Calibri" pitchFamily="34" charset="0"/>
                      </a:endParaRPr>
                    </a:p>
                  </a:txBody>
                  <a:tcPr marL="10319" marR="10319" marT="9525" marB="0" anchor="ctr"/>
                </a:tc>
                <a:tc>
                  <a:txBody>
                    <a:bodyPr/>
                    <a:lstStyle/>
                    <a:p>
                      <a:pPr algn="ctr" fontAlgn="b"/>
                      <a:r>
                        <a:rPr lang="en-US" sz="1200" b="0" i="0" u="none" strike="noStrike">
                          <a:solidFill>
                            <a:srgbClr val="000000"/>
                          </a:solidFill>
                          <a:effectLst/>
                          <a:latin typeface="+mn-lt"/>
                        </a:rPr>
                        <a:t>0.613</a:t>
                      </a:r>
                    </a:p>
                  </a:txBody>
                  <a:tcPr marL="10319" marR="10319" marT="9525" marB="0" anchor="ctr"/>
                </a:tc>
                <a:tc>
                  <a:txBody>
                    <a:bodyPr/>
                    <a:lstStyle/>
                    <a:p>
                      <a:pPr algn="ctr" fontAlgn="b"/>
                      <a:r>
                        <a:rPr lang="en-US" sz="1200" u="none" strike="noStrike" dirty="0">
                          <a:effectLst/>
                        </a:rPr>
                        <a:t>0.463</a:t>
                      </a:r>
                      <a:endParaRPr lang="en-US" sz="1200" b="0" i="0" u="none" strike="noStrike" dirty="0">
                        <a:solidFill>
                          <a:srgbClr val="000000"/>
                        </a:solidFill>
                        <a:effectLst/>
                        <a:latin typeface="Calibri" pitchFamily="34" charset="0"/>
                        <a:cs typeface="Calibri" pitchFamily="34" charset="0"/>
                      </a:endParaRPr>
                    </a:p>
                  </a:txBody>
                  <a:tcPr marL="10319" marR="10319" marT="9525" marB="0" anchor="ctr">
                    <a:lnR w="12700" cap="flat" cmpd="sng" algn="ctr">
                      <a:solidFill>
                        <a:schemeClr val="tx1"/>
                      </a:solidFill>
                      <a:prstDash val="solid"/>
                      <a:round/>
                      <a:headEnd type="none" w="med" len="med"/>
                      <a:tailEnd type="none" w="med" len="med"/>
                    </a:lnR>
                  </a:tcPr>
                </a:tc>
                <a:tc>
                  <a:txBody>
                    <a:bodyPr/>
                    <a:lstStyle/>
                    <a:p>
                      <a:pPr algn="ctr" fontAlgn="b"/>
                      <a:r>
                        <a:rPr lang="en-US" sz="1200" b="0" i="0" u="none" strike="noStrike" dirty="0">
                          <a:solidFill>
                            <a:srgbClr val="000000"/>
                          </a:solidFill>
                          <a:effectLst/>
                          <a:latin typeface="+mn-lt"/>
                        </a:rPr>
                        <a:t>0.029</a:t>
                      </a:r>
                    </a:p>
                  </a:txBody>
                  <a:tcPr marL="10319" marR="10319" marT="9525" marB="0" anchor="ctr">
                    <a:lnL w="12700" cap="flat" cmpd="sng" algn="ctr">
                      <a:solidFill>
                        <a:schemeClr val="tx1"/>
                      </a:solidFill>
                      <a:prstDash val="solid"/>
                      <a:round/>
                      <a:headEnd type="none" w="med" len="med"/>
                      <a:tailEnd type="none" w="med" len="med"/>
                    </a:lnL>
                  </a:tcPr>
                </a:tc>
                <a:tc>
                  <a:txBody>
                    <a:bodyPr/>
                    <a:lstStyle/>
                    <a:p>
                      <a:pPr algn="ctr" fontAlgn="b"/>
                      <a:r>
                        <a:rPr lang="en-US" sz="1200" b="0" i="0" u="none" strike="noStrike" dirty="0">
                          <a:solidFill>
                            <a:srgbClr val="000000"/>
                          </a:solidFill>
                          <a:effectLst/>
                          <a:latin typeface="+mn-lt"/>
                        </a:rPr>
                        <a:t>0.075</a:t>
                      </a:r>
                    </a:p>
                  </a:txBody>
                  <a:tcPr marL="10319" marR="10319" marT="9525" marB="0" anchor="ctr">
                    <a:lnR w="12700" cap="flat" cmpd="sng" algn="ctr">
                      <a:solidFill>
                        <a:schemeClr val="tx1"/>
                      </a:solidFill>
                      <a:prstDash val="solid"/>
                      <a:round/>
                      <a:headEnd type="none" w="med" len="med"/>
                      <a:tailEnd type="none" w="med" len="med"/>
                    </a:lnR>
                  </a:tcPr>
                </a:tc>
                <a:tc>
                  <a:txBody>
                    <a:bodyPr/>
                    <a:lstStyle/>
                    <a:p>
                      <a:pPr algn="ctr" fontAlgn="b"/>
                      <a:r>
                        <a:rPr lang="en-US" sz="1200" b="0" i="0" u="none" strike="noStrike">
                          <a:solidFill>
                            <a:srgbClr val="000000"/>
                          </a:solidFill>
                          <a:effectLst/>
                          <a:latin typeface="+mn-lt"/>
                        </a:rPr>
                        <a:t>0.364</a:t>
                      </a:r>
                    </a:p>
                  </a:txBody>
                  <a:tcPr marL="10319" marR="10319" marT="9525" marB="0" anchor="ctr">
                    <a:lnL w="12700" cap="flat" cmpd="sng" algn="ctr">
                      <a:solidFill>
                        <a:schemeClr val="tx1"/>
                      </a:solidFill>
                      <a:prstDash val="solid"/>
                      <a:round/>
                      <a:headEnd type="none" w="med" len="med"/>
                      <a:tailEnd type="none" w="med" len="med"/>
                    </a:lnL>
                  </a:tcPr>
                </a:tc>
                <a:tc>
                  <a:txBody>
                    <a:bodyPr/>
                    <a:lstStyle/>
                    <a:p>
                      <a:pPr algn="ctr"/>
                      <a:r>
                        <a:rPr lang="en-US" sz="1200" dirty="0" smtClean="0">
                          <a:latin typeface="+mn-lt"/>
                        </a:rPr>
                        <a:t>…</a:t>
                      </a:r>
                      <a:endParaRPr lang="en-US" sz="1200" dirty="0">
                        <a:latin typeface="+mn-lt"/>
                        <a:cs typeface="Calibri" pitchFamily="34" charset="0"/>
                      </a:endParaRPr>
                    </a:p>
                  </a:txBody>
                  <a:tcPr marL="10319" marR="10319" marT="9525" marB="0" anchor="ctr"/>
                </a:tc>
                <a:tc>
                  <a:txBody>
                    <a:bodyPr/>
                    <a:lstStyle/>
                    <a:p>
                      <a:pPr algn="ctr" fontAlgn="b"/>
                      <a:r>
                        <a:rPr lang="en-US" sz="1200" b="0" i="0" u="none" strike="noStrike">
                          <a:solidFill>
                            <a:srgbClr val="000000"/>
                          </a:solidFill>
                          <a:effectLst/>
                          <a:latin typeface="+mn-lt"/>
                        </a:rPr>
                        <a:t>0.467</a:t>
                      </a:r>
                    </a:p>
                  </a:txBody>
                  <a:tcPr marL="10319" marR="10319" marT="9525" marB="0" anchor="ctr"/>
                </a:tc>
                <a:tc>
                  <a:txBody>
                    <a:bodyPr/>
                    <a:lstStyle/>
                    <a:p>
                      <a:pPr algn="ctr" fontAlgn="b"/>
                      <a:r>
                        <a:rPr lang="en-US" sz="1200" b="0" i="0" u="none" strike="noStrike">
                          <a:solidFill>
                            <a:srgbClr val="000000"/>
                          </a:solidFill>
                          <a:effectLst/>
                          <a:latin typeface="+mn-lt"/>
                        </a:rPr>
                        <a:t>0.335</a:t>
                      </a:r>
                    </a:p>
                  </a:txBody>
                  <a:tcPr marL="10319" marR="10319" marT="9525" marB="0" anchor="ctr"/>
                </a:tc>
              </a:tr>
              <a:tr h="228600">
                <a:tc>
                  <a:txBody>
                    <a:bodyPr/>
                    <a:lstStyle/>
                    <a:p>
                      <a:pPr algn="ctr" fontAlgn="b"/>
                      <a:r>
                        <a:rPr lang="el-GR" sz="1400" i="1" u="none" strike="noStrike" dirty="0" smtClean="0">
                          <a:effectLst/>
                          <a:latin typeface="+mn-lt"/>
                        </a:rPr>
                        <a:t>α</a:t>
                      </a:r>
                      <a:r>
                        <a:rPr lang="en-US" sz="1400" i="1" u="none" strike="noStrike" dirty="0" smtClean="0">
                          <a:effectLst/>
                          <a:latin typeface="+mn-lt"/>
                        </a:rPr>
                        <a:t>-</a:t>
                      </a:r>
                      <a:r>
                        <a:rPr lang="el-GR" sz="1400" i="1" u="none" strike="noStrike" dirty="0" smtClean="0">
                          <a:effectLst/>
                          <a:latin typeface="+mn-lt"/>
                        </a:rPr>
                        <a:t>β</a:t>
                      </a:r>
                      <a:r>
                        <a:rPr lang="en-US" sz="1400" u="none" strike="noStrike" dirty="0" smtClean="0">
                          <a:effectLst/>
                          <a:latin typeface="+mn-lt"/>
                        </a:rPr>
                        <a:t> </a:t>
                      </a:r>
                      <a:endParaRPr lang="en-US" sz="1400" b="0" i="0" u="none" strike="noStrike" dirty="0">
                        <a:solidFill>
                          <a:srgbClr val="000000"/>
                        </a:solidFill>
                        <a:effectLst/>
                        <a:latin typeface="+mn-lt"/>
                        <a:cs typeface="Calibri" pitchFamily="34" charset="0"/>
                      </a:endParaRPr>
                    </a:p>
                  </a:txBody>
                  <a:tcPr marL="10319" marR="10319" marT="9525" marB="0" anchor="ctr">
                    <a:lnR w="12700" cap="flat" cmpd="sng" algn="ctr">
                      <a:solidFill>
                        <a:schemeClr val="tx1"/>
                      </a:solidFill>
                      <a:prstDash val="solid"/>
                      <a:round/>
                      <a:headEnd type="none" w="med" len="med"/>
                      <a:tailEnd type="none" w="med" len="med"/>
                    </a:lnR>
                    <a:lnB w="28575" cap="flat" cmpd="sng" algn="ctr">
                      <a:solidFill>
                        <a:schemeClr val="tx1"/>
                      </a:solidFill>
                      <a:prstDash val="solid"/>
                      <a:round/>
                      <a:headEnd type="none" w="med" len="med"/>
                      <a:tailEnd type="none" w="med" len="med"/>
                    </a:lnB>
                  </a:tcPr>
                </a:tc>
                <a:tc>
                  <a:txBody>
                    <a:bodyPr/>
                    <a:lstStyle/>
                    <a:p>
                      <a:pPr algn="ctr" fontAlgn="b"/>
                      <a:r>
                        <a:rPr lang="en-US" sz="1200" u="none" strike="noStrike" dirty="0">
                          <a:effectLst/>
                        </a:rPr>
                        <a:t>0.324</a:t>
                      </a:r>
                      <a:endParaRPr lang="en-US" sz="1200" b="0" i="0" u="none" strike="noStrike" dirty="0">
                        <a:solidFill>
                          <a:srgbClr val="000000"/>
                        </a:solidFill>
                        <a:effectLst/>
                        <a:latin typeface="Calibri" pitchFamily="34" charset="0"/>
                        <a:cs typeface="Calibri" pitchFamily="34" charset="0"/>
                      </a:endParaRPr>
                    </a:p>
                  </a:txBody>
                  <a:tcPr marL="10319" marR="10319" marT="9525" marB="0" anchor="ctr">
                    <a:lnL w="12700" cap="flat" cmpd="sng" algn="ctr">
                      <a:solidFill>
                        <a:schemeClr val="tx1"/>
                      </a:solidFill>
                      <a:prstDash val="solid"/>
                      <a:round/>
                      <a:headEnd type="none" w="med" len="med"/>
                      <a:tailEnd type="none" w="med" len="med"/>
                    </a:lnL>
                    <a:lnB w="28575" cap="flat" cmpd="sng" algn="ctr">
                      <a:solidFill>
                        <a:schemeClr val="tx1"/>
                      </a:solidFill>
                      <a:prstDash val="solid"/>
                      <a:round/>
                      <a:headEnd type="none" w="med" len="med"/>
                      <a:tailEnd type="none" w="med" len="med"/>
                    </a:lnB>
                  </a:tcPr>
                </a:tc>
                <a:tc>
                  <a:txBody>
                    <a:bodyPr/>
                    <a:lstStyle/>
                    <a:p>
                      <a:pPr algn="ctr" fontAlgn="b"/>
                      <a:r>
                        <a:rPr lang="en-US" sz="1200" u="none" strike="noStrike" dirty="0">
                          <a:effectLst/>
                        </a:rPr>
                        <a:t>0.336</a:t>
                      </a:r>
                      <a:endParaRPr lang="en-US" sz="1200" b="0" i="0" u="none" strike="noStrike" dirty="0">
                        <a:solidFill>
                          <a:srgbClr val="000000"/>
                        </a:solidFill>
                        <a:effectLst/>
                        <a:latin typeface="Calibri" pitchFamily="34" charset="0"/>
                        <a:cs typeface="Calibri" pitchFamily="34" charset="0"/>
                      </a:endParaRPr>
                    </a:p>
                  </a:txBody>
                  <a:tcPr marL="10319" marR="10319" marT="9525" marB="0" anchor="ctr">
                    <a:lnR w="12700" cap="flat" cmpd="sng" algn="ctr">
                      <a:solidFill>
                        <a:schemeClr val="tx1"/>
                      </a:solidFill>
                      <a:prstDash val="solid"/>
                      <a:round/>
                      <a:headEnd type="none" w="med" len="med"/>
                      <a:tailEnd type="none" w="med" len="med"/>
                    </a:lnR>
                    <a:lnB w="28575" cap="flat" cmpd="sng" algn="ctr">
                      <a:solidFill>
                        <a:schemeClr val="tx1"/>
                      </a:solidFill>
                      <a:prstDash val="solid"/>
                      <a:round/>
                      <a:headEnd type="none" w="med" len="med"/>
                      <a:tailEnd type="none" w="med" len="med"/>
                    </a:lnB>
                  </a:tcPr>
                </a:tc>
                <a:tc>
                  <a:txBody>
                    <a:bodyPr/>
                    <a:lstStyle/>
                    <a:p>
                      <a:pPr algn="ctr" fontAlgn="b"/>
                      <a:r>
                        <a:rPr lang="en-US" sz="1200" u="none" strike="noStrike" dirty="0">
                          <a:effectLst/>
                        </a:rPr>
                        <a:t>0.443</a:t>
                      </a:r>
                      <a:endParaRPr lang="en-US" sz="1200" b="0" i="0" u="none" strike="noStrike" dirty="0">
                        <a:solidFill>
                          <a:srgbClr val="000000"/>
                        </a:solidFill>
                        <a:effectLst/>
                        <a:latin typeface="Calibri" pitchFamily="34" charset="0"/>
                        <a:cs typeface="Calibri" pitchFamily="34" charset="0"/>
                      </a:endParaRPr>
                    </a:p>
                  </a:txBody>
                  <a:tcPr marL="10319" marR="10319" marT="9525" marB="0" anchor="ctr">
                    <a:lnL w="12700" cap="flat" cmpd="sng" algn="ctr">
                      <a:solidFill>
                        <a:schemeClr val="tx1"/>
                      </a:solidFill>
                      <a:prstDash val="solid"/>
                      <a:round/>
                      <a:headEnd type="none" w="med" len="med"/>
                      <a:tailEnd type="none" w="med" len="med"/>
                    </a:lnL>
                    <a:lnB w="28575" cap="flat" cmpd="sng" algn="ctr">
                      <a:solidFill>
                        <a:schemeClr val="tx1"/>
                      </a:solidFill>
                      <a:prstDash val="solid"/>
                      <a:round/>
                      <a:headEnd type="none" w="med" len="med"/>
                      <a:tailEnd type="none" w="med" len="med"/>
                    </a:lnB>
                  </a:tcPr>
                </a:tc>
                <a:tc>
                  <a:txBody>
                    <a:bodyPr/>
                    <a:lstStyle/>
                    <a:p>
                      <a:pPr algn="ctr"/>
                      <a:r>
                        <a:rPr lang="en-US" sz="1200" dirty="0" smtClean="0"/>
                        <a:t>…</a:t>
                      </a:r>
                      <a:endParaRPr lang="en-US" sz="1200" dirty="0">
                        <a:latin typeface="Calibri" pitchFamily="34" charset="0"/>
                        <a:cs typeface="Calibri" pitchFamily="34" charset="0"/>
                      </a:endParaRPr>
                    </a:p>
                  </a:txBody>
                  <a:tcPr marL="10319" marR="10319" marT="9525" marB="0" anchor="ctr">
                    <a:lnB w="28575" cap="flat" cmpd="sng" algn="ctr">
                      <a:solidFill>
                        <a:schemeClr val="tx1"/>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mn-lt"/>
                        </a:rPr>
                        <a:t>0.747</a:t>
                      </a:r>
                    </a:p>
                  </a:txBody>
                  <a:tcPr marL="10319" marR="10319" marT="9525" marB="0" anchor="ctr">
                    <a:lnB w="28575" cap="flat" cmpd="sng" algn="ctr">
                      <a:solidFill>
                        <a:schemeClr val="tx1"/>
                      </a:solidFill>
                      <a:prstDash val="solid"/>
                      <a:round/>
                      <a:headEnd type="none" w="med" len="med"/>
                      <a:tailEnd type="none" w="med" len="med"/>
                    </a:lnB>
                  </a:tcPr>
                </a:tc>
                <a:tc>
                  <a:txBody>
                    <a:bodyPr/>
                    <a:lstStyle/>
                    <a:p>
                      <a:pPr algn="ctr" fontAlgn="b"/>
                      <a:r>
                        <a:rPr lang="en-US" sz="1200" u="none" strike="noStrike" dirty="0">
                          <a:effectLst/>
                        </a:rPr>
                        <a:t>0.626</a:t>
                      </a:r>
                      <a:endParaRPr lang="en-US" sz="1200" b="0" i="0" u="none" strike="noStrike" dirty="0">
                        <a:solidFill>
                          <a:srgbClr val="000000"/>
                        </a:solidFill>
                        <a:effectLst/>
                        <a:latin typeface="Calibri" pitchFamily="34" charset="0"/>
                        <a:cs typeface="Calibri" pitchFamily="34" charset="0"/>
                      </a:endParaRPr>
                    </a:p>
                  </a:txBody>
                  <a:tcPr marL="10319" marR="10319" marT="9525" marB="0" anchor="ctr">
                    <a:lnR w="12700" cap="flat" cmpd="sng" algn="ctr">
                      <a:solidFill>
                        <a:schemeClr val="tx1"/>
                      </a:solidFill>
                      <a:prstDash val="solid"/>
                      <a:round/>
                      <a:headEnd type="none" w="med" len="med"/>
                      <a:tailEnd type="none" w="med" len="med"/>
                    </a:lnR>
                    <a:lnB w="28575" cap="flat" cmpd="sng" algn="ctr">
                      <a:solidFill>
                        <a:schemeClr val="tx1"/>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mn-lt"/>
                        </a:rPr>
                        <a:t>0.422</a:t>
                      </a:r>
                    </a:p>
                  </a:txBody>
                  <a:tcPr marL="10319" marR="10319" marT="9525" marB="0" anchor="ctr">
                    <a:lnL w="12700" cap="flat" cmpd="sng" algn="ctr">
                      <a:solidFill>
                        <a:schemeClr val="tx1"/>
                      </a:solidFill>
                      <a:prstDash val="solid"/>
                      <a:round/>
                      <a:headEnd type="none" w="med" len="med"/>
                      <a:tailEnd type="none" w="med" len="med"/>
                    </a:lnL>
                    <a:lnB w="28575" cap="flat" cmpd="sng" algn="ctr">
                      <a:solidFill>
                        <a:schemeClr val="tx1"/>
                      </a:solidFill>
                      <a:prstDash val="solid"/>
                      <a:round/>
                      <a:headEnd type="none" w="med" len="med"/>
                      <a:tailEnd type="none" w="med" len="med"/>
                    </a:lnB>
                    <a:noFill/>
                  </a:tcPr>
                </a:tc>
                <a:tc>
                  <a:txBody>
                    <a:bodyPr/>
                    <a:lstStyle/>
                    <a:p>
                      <a:pPr algn="ctr" fontAlgn="b"/>
                      <a:r>
                        <a:rPr lang="en-US" sz="1200" b="0" i="0" u="none" strike="noStrike" dirty="0">
                          <a:solidFill>
                            <a:srgbClr val="000000"/>
                          </a:solidFill>
                          <a:effectLst/>
                          <a:latin typeface="+mn-lt"/>
                        </a:rPr>
                        <a:t>0.427</a:t>
                      </a:r>
                    </a:p>
                  </a:txBody>
                  <a:tcPr marL="10319" marR="10319" marT="9525" marB="0" anchor="ctr">
                    <a:lnR w="12700" cap="flat" cmpd="sng" algn="ctr">
                      <a:solidFill>
                        <a:schemeClr val="tx1"/>
                      </a:solidFill>
                      <a:prstDash val="solid"/>
                      <a:round/>
                      <a:headEnd type="none" w="med" len="med"/>
                      <a:tailEnd type="none" w="med" len="med"/>
                    </a:lnR>
                    <a:lnB w="28575" cap="flat" cmpd="sng" algn="ctr">
                      <a:solidFill>
                        <a:schemeClr val="tx1"/>
                      </a:solidFill>
                      <a:prstDash val="solid"/>
                      <a:round/>
                      <a:headEnd type="none" w="med" len="med"/>
                      <a:tailEnd type="none" w="med" len="med"/>
                    </a:lnB>
                    <a:noFill/>
                  </a:tcPr>
                </a:tc>
                <a:tc>
                  <a:txBody>
                    <a:bodyPr/>
                    <a:lstStyle/>
                    <a:p>
                      <a:pPr algn="ctr" fontAlgn="b"/>
                      <a:r>
                        <a:rPr lang="en-US" sz="1200" b="1" i="0" u="none" strike="noStrike" dirty="0">
                          <a:solidFill>
                            <a:srgbClr val="000000"/>
                          </a:solidFill>
                          <a:effectLst/>
                          <a:latin typeface="+mn-lt"/>
                        </a:rPr>
                        <a:t>0.602</a:t>
                      </a:r>
                    </a:p>
                  </a:txBody>
                  <a:tcPr marL="10319" marR="10319" marT="9525" marB="0" anchor="ctr">
                    <a:lnL w="12700" cap="flat" cmpd="sng" algn="ctr">
                      <a:solidFill>
                        <a:schemeClr val="tx1"/>
                      </a:solidFill>
                      <a:prstDash val="solid"/>
                      <a:round/>
                      <a:headEnd type="none" w="med" len="med"/>
                      <a:tailEnd type="none" w="med" len="med"/>
                    </a:lnL>
                    <a:lnB w="28575" cap="flat" cmpd="sng" algn="ctr">
                      <a:solidFill>
                        <a:schemeClr val="tx1"/>
                      </a:solidFill>
                      <a:prstDash val="solid"/>
                      <a:round/>
                      <a:headEnd type="none" w="med" len="med"/>
                      <a:tailEnd type="none" w="med" len="med"/>
                    </a:lnB>
                    <a:noFill/>
                  </a:tcPr>
                </a:tc>
                <a:tc>
                  <a:txBody>
                    <a:bodyPr/>
                    <a:lstStyle/>
                    <a:p>
                      <a:pPr algn="ctr"/>
                      <a:r>
                        <a:rPr lang="en-US" sz="1200" dirty="0" smtClean="0">
                          <a:latin typeface="+mn-lt"/>
                        </a:rPr>
                        <a:t>…</a:t>
                      </a:r>
                      <a:endParaRPr lang="en-US" sz="1200" dirty="0">
                        <a:latin typeface="+mn-lt"/>
                        <a:cs typeface="Calibri" pitchFamily="34" charset="0"/>
                      </a:endParaRPr>
                    </a:p>
                  </a:txBody>
                  <a:tcPr marL="10319" marR="10319" marT="9525" marB="0" anchor="ctr">
                    <a:lnB w="28575" cap="flat" cmpd="sng" algn="ctr">
                      <a:solidFill>
                        <a:schemeClr val="tx1"/>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mn-lt"/>
                        </a:rPr>
                        <a:t>0.568</a:t>
                      </a:r>
                    </a:p>
                  </a:txBody>
                  <a:tcPr marL="10319" marR="10319" marT="9525" marB="0" anchor="ctr">
                    <a:lnB w="28575" cap="flat" cmpd="sng" algn="ctr">
                      <a:solidFill>
                        <a:schemeClr val="tx1"/>
                      </a:solidFill>
                      <a:prstDash val="solid"/>
                      <a:round/>
                      <a:headEnd type="none" w="med" len="med"/>
                      <a:tailEnd type="none" w="med" len="med"/>
                    </a:lnB>
                    <a:noFill/>
                  </a:tcPr>
                </a:tc>
                <a:tc>
                  <a:txBody>
                    <a:bodyPr/>
                    <a:lstStyle/>
                    <a:p>
                      <a:pPr algn="ctr" fontAlgn="b"/>
                      <a:r>
                        <a:rPr lang="en-US" sz="1200" b="0" i="0" u="none" strike="noStrike" dirty="0">
                          <a:solidFill>
                            <a:srgbClr val="000000"/>
                          </a:solidFill>
                          <a:effectLst/>
                          <a:latin typeface="+mn-lt"/>
                        </a:rPr>
                        <a:t>0.654</a:t>
                      </a:r>
                    </a:p>
                  </a:txBody>
                  <a:tcPr marL="10319" marR="10319" marT="9525" marB="0" anchor="ctr">
                    <a:lnB w="28575" cap="flat" cmpd="sng" algn="ctr">
                      <a:solidFill>
                        <a:schemeClr val="tx1"/>
                      </a:solidFill>
                      <a:prstDash val="solid"/>
                      <a:round/>
                      <a:headEnd type="none" w="med" len="med"/>
                      <a:tailEnd type="none" w="med" len="med"/>
                    </a:lnB>
                  </a:tcPr>
                </a:tc>
              </a:tr>
              <a:tr h="228600">
                <a:tc>
                  <a:txBody>
                    <a:bodyPr/>
                    <a:lstStyle/>
                    <a:p>
                      <a:pPr algn="ctr" fontAlgn="b"/>
                      <a:r>
                        <a:rPr lang="en-US" sz="1400" b="1" u="none" strike="noStrike" cap="small" baseline="0" dirty="0" err="1" smtClean="0">
                          <a:effectLst/>
                          <a:latin typeface="+mn-lt"/>
                        </a:rPr>
                        <a:t>WeBA</a:t>
                      </a:r>
                      <a:r>
                        <a:rPr lang="en-US" sz="1400" b="1" u="none" strike="noStrike" dirty="0" smtClean="0">
                          <a:effectLst/>
                          <a:latin typeface="+mn-lt"/>
                        </a:rPr>
                        <a:t> </a:t>
                      </a:r>
                      <a:endParaRPr lang="en-US" sz="1400" b="1" i="0" u="none" strike="noStrike" dirty="0">
                        <a:solidFill>
                          <a:srgbClr val="000000"/>
                        </a:solidFill>
                        <a:effectLst/>
                        <a:latin typeface="+mn-lt"/>
                        <a:cs typeface="Calibri" pitchFamily="34" charset="0"/>
                      </a:endParaRPr>
                    </a:p>
                  </a:txBody>
                  <a:tcPr marL="10319" marR="10319" marT="9525" marB="0" anchor="ctr">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solidFill>
                      <a:srgbClr val="FFFF00"/>
                    </a:solidFill>
                  </a:tcPr>
                </a:tc>
                <a:tc>
                  <a:txBody>
                    <a:bodyPr/>
                    <a:lstStyle/>
                    <a:p>
                      <a:pPr algn="ctr" fontAlgn="b"/>
                      <a:r>
                        <a:rPr lang="en-US" sz="1200" b="1" u="none" strike="noStrike" dirty="0">
                          <a:effectLst/>
                        </a:rPr>
                        <a:t>0.456</a:t>
                      </a:r>
                      <a:endParaRPr lang="en-US" sz="1200" b="1" i="0" u="none" strike="noStrike" dirty="0">
                        <a:solidFill>
                          <a:srgbClr val="000000"/>
                        </a:solidFill>
                        <a:effectLst/>
                        <a:latin typeface="Calibri" pitchFamily="34" charset="0"/>
                        <a:cs typeface="Calibri" pitchFamily="34" charset="0"/>
                      </a:endParaRPr>
                    </a:p>
                  </a:txBody>
                  <a:tcPr marL="10319" marR="10319" marT="9525" marB="0" anchor="ctr">
                    <a:lnL w="12700"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solidFill>
                      <a:srgbClr val="FFFF00"/>
                    </a:solidFill>
                  </a:tcPr>
                </a:tc>
                <a:tc>
                  <a:txBody>
                    <a:bodyPr/>
                    <a:lstStyle/>
                    <a:p>
                      <a:pPr algn="ctr" fontAlgn="b"/>
                      <a:r>
                        <a:rPr lang="en-US" sz="1200" b="1" u="none" strike="noStrike" dirty="0">
                          <a:effectLst/>
                        </a:rPr>
                        <a:t>0.46</a:t>
                      </a:r>
                      <a:endParaRPr lang="en-US" sz="1200" b="1" i="0" u="none" strike="noStrike" dirty="0">
                        <a:solidFill>
                          <a:srgbClr val="000000"/>
                        </a:solidFill>
                        <a:effectLst/>
                        <a:latin typeface="Calibri" pitchFamily="34" charset="0"/>
                        <a:cs typeface="Calibri" pitchFamily="34" charset="0"/>
                      </a:endParaRPr>
                    </a:p>
                  </a:txBody>
                  <a:tcPr marL="10319" marR="10319" marT="9525" marB="0" anchor="ctr">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solidFill>
                      <a:srgbClr val="FFFF00"/>
                    </a:solidFill>
                  </a:tcPr>
                </a:tc>
                <a:tc>
                  <a:txBody>
                    <a:bodyPr/>
                    <a:lstStyle/>
                    <a:p>
                      <a:pPr algn="ctr" fontAlgn="b"/>
                      <a:r>
                        <a:rPr lang="en-US" sz="1200" b="1" u="none" strike="noStrike" dirty="0">
                          <a:effectLst/>
                        </a:rPr>
                        <a:t>0.852</a:t>
                      </a:r>
                      <a:endParaRPr lang="en-US" sz="1200" b="1" i="0" u="none" strike="noStrike" dirty="0">
                        <a:solidFill>
                          <a:srgbClr val="000000"/>
                        </a:solidFill>
                        <a:effectLst/>
                        <a:latin typeface="Calibri" pitchFamily="34" charset="0"/>
                        <a:cs typeface="Calibri" pitchFamily="34" charset="0"/>
                      </a:endParaRPr>
                    </a:p>
                  </a:txBody>
                  <a:tcPr marL="10319" marR="10319" marT="9525" marB="0" anchor="ctr">
                    <a:lnL w="12700"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solidFill>
                      <a:srgbClr val="FFFF00"/>
                    </a:solidFill>
                  </a:tcPr>
                </a:tc>
                <a:tc>
                  <a:txBody>
                    <a:bodyPr/>
                    <a:lstStyle/>
                    <a:p>
                      <a:pPr algn="ctr"/>
                      <a:r>
                        <a:rPr lang="en-US" sz="1200" b="0" dirty="0" smtClean="0"/>
                        <a:t>…</a:t>
                      </a:r>
                      <a:endParaRPr lang="en-US" sz="1200" b="0" dirty="0">
                        <a:latin typeface="Calibri" pitchFamily="34" charset="0"/>
                        <a:cs typeface="Calibri" pitchFamily="34" charset="0"/>
                      </a:endParaRPr>
                    </a:p>
                  </a:txBody>
                  <a:tcPr marL="10319" marR="10319" marT="9525" marB="0" anchor="ctr">
                    <a:lnT w="28575" cap="flat" cmpd="sng" algn="ctr">
                      <a:solidFill>
                        <a:schemeClr val="tx1"/>
                      </a:solidFill>
                      <a:prstDash val="solid"/>
                      <a:round/>
                      <a:headEnd type="none" w="med" len="med"/>
                      <a:tailEnd type="none" w="med" len="med"/>
                    </a:lnT>
                    <a:solidFill>
                      <a:srgbClr val="FFFF00"/>
                    </a:solidFill>
                  </a:tcPr>
                </a:tc>
                <a:tc>
                  <a:txBody>
                    <a:bodyPr/>
                    <a:lstStyle/>
                    <a:p>
                      <a:pPr algn="ctr" fontAlgn="b"/>
                      <a:r>
                        <a:rPr lang="en-US" sz="1200" b="1" i="0" u="none" strike="noStrike" dirty="0">
                          <a:solidFill>
                            <a:srgbClr val="000000"/>
                          </a:solidFill>
                          <a:effectLst/>
                          <a:latin typeface="+mn-lt"/>
                        </a:rPr>
                        <a:t>0.837</a:t>
                      </a:r>
                    </a:p>
                  </a:txBody>
                  <a:tcPr marL="10319" marR="10319" marT="9525" marB="0" anchor="ctr">
                    <a:lnT w="28575" cap="flat" cmpd="sng" algn="ctr">
                      <a:solidFill>
                        <a:schemeClr val="tx1"/>
                      </a:solidFill>
                      <a:prstDash val="solid"/>
                      <a:round/>
                      <a:headEnd type="none" w="med" len="med"/>
                      <a:tailEnd type="none" w="med" len="med"/>
                    </a:lnT>
                    <a:solidFill>
                      <a:srgbClr val="FFFF00"/>
                    </a:solidFill>
                  </a:tcPr>
                </a:tc>
                <a:tc>
                  <a:txBody>
                    <a:bodyPr/>
                    <a:lstStyle/>
                    <a:p>
                      <a:pPr algn="ctr" fontAlgn="b"/>
                      <a:r>
                        <a:rPr lang="en-US" sz="1200" b="1" u="none" strike="noStrike" dirty="0">
                          <a:effectLst/>
                        </a:rPr>
                        <a:t>0.911</a:t>
                      </a:r>
                      <a:endParaRPr lang="en-US" sz="1200" b="1" i="0" u="none" strike="noStrike" dirty="0">
                        <a:solidFill>
                          <a:srgbClr val="000000"/>
                        </a:solidFill>
                        <a:effectLst/>
                        <a:latin typeface="Calibri" pitchFamily="34" charset="0"/>
                        <a:cs typeface="Calibri" pitchFamily="34" charset="0"/>
                      </a:endParaRPr>
                    </a:p>
                  </a:txBody>
                  <a:tcPr marL="10319" marR="10319" marT="9525" marB="0" anchor="ctr">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solidFill>
                      <a:srgbClr val="FFFF00"/>
                    </a:solidFill>
                  </a:tcPr>
                </a:tc>
                <a:tc>
                  <a:txBody>
                    <a:bodyPr/>
                    <a:lstStyle/>
                    <a:p>
                      <a:pPr algn="ctr" fontAlgn="b"/>
                      <a:r>
                        <a:rPr lang="en-US" sz="1200" b="1" i="0" u="none" strike="noStrike" dirty="0">
                          <a:solidFill>
                            <a:srgbClr val="000000"/>
                          </a:solidFill>
                          <a:effectLst/>
                          <a:latin typeface="+mn-lt"/>
                        </a:rPr>
                        <a:t>0.589</a:t>
                      </a:r>
                    </a:p>
                  </a:txBody>
                  <a:tcPr marL="10319" marR="10319" marT="9525" marB="0" anchor="ctr">
                    <a:lnL w="12700"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solidFill>
                      <a:srgbClr val="FFFF00"/>
                    </a:solidFill>
                  </a:tcPr>
                </a:tc>
                <a:tc>
                  <a:txBody>
                    <a:bodyPr/>
                    <a:lstStyle/>
                    <a:p>
                      <a:pPr algn="ctr" fontAlgn="b"/>
                      <a:r>
                        <a:rPr lang="en-US" sz="1200" b="1" i="0" u="none" strike="noStrike" dirty="0">
                          <a:solidFill>
                            <a:srgbClr val="000000"/>
                          </a:solidFill>
                          <a:effectLst/>
                          <a:latin typeface="+mn-lt"/>
                        </a:rPr>
                        <a:t>0.57</a:t>
                      </a:r>
                    </a:p>
                  </a:txBody>
                  <a:tcPr marL="10319" marR="10319" marT="9525" marB="0" anchor="ctr">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solidFill>
                      <a:srgbClr val="FFFF00"/>
                    </a:solidFill>
                  </a:tcPr>
                </a:tc>
                <a:tc>
                  <a:txBody>
                    <a:bodyPr/>
                    <a:lstStyle/>
                    <a:p>
                      <a:pPr algn="ctr" fontAlgn="b"/>
                      <a:r>
                        <a:rPr lang="en-US" sz="1200" b="0" i="0" u="none" strike="noStrike" dirty="0">
                          <a:solidFill>
                            <a:srgbClr val="000000"/>
                          </a:solidFill>
                          <a:effectLst/>
                          <a:latin typeface="+mn-lt"/>
                        </a:rPr>
                        <a:t>0.577</a:t>
                      </a:r>
                    </a:p>
                  </a:txBody>
                  <a:tcPr marL="10319" marR="10319" marT="9525" marB="0" anchor="ctr">
                    <a:lnL w="12700"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solidFill>
                      <a:srgbClr val="FFFF00"/>
                    </a:solidFill>
                  </a:tcPr>
                </a:tc>
                <a:tc>
                  <a:txBody>
                    <a:bodyPr/>
                    <a:lstStyle/>
                    <a:p>
                      <a:pPr algn="ctr"/>
                      <a:r>
                        <a:rPr lang="en-US" sz="1200" b="0" dirty="0" smtClean="0">
                          <a:latin typeface="+mn-lt"/>
                        </a:rPr>
                        <a:t>…</a:t>
                      </a:r>
                      <a:endParaRPr lang="en-US" sz="1200" b="0" dirty="0">
                        <a:latin typeface="+mn-lt"/>
                        <a:cs typeface="Calibri" pitchFamily="34" charset="0"/>
                      </a:endParaRPr>
                    </a:p>
                  </a:txBody>
                  <a:tcPr marL="10319" marR="10319" marT="9525" marB="0" anchor="ctr">
                    <a:lnT w="28575" cap="flat" cmpd="sng" algn="ctr">
                      <a:solidFill>
                        <a:schemeClr val="tx1"/>
                      </a:solidFill>
                      <a:prstDash val="solid"/>
                      <a:round/>
                      <a:headEnd type="none" w="med" len="med"/>
                      <a:tailEnd type="none" w="med" len="med"/>
                    </a:lnT>
                    <a:solidFill>
                      <a:srgbClr val="FFFF00"/>
                    </a:solidFill>
                  </a:tcPr>
                </a:tc>
                <a:tc>
                  <a:txBody>
                    <a:bodyPr/>
                    <a:lstStyle/>
                    <a:p>
                      <a:pPr algn="ctr" fontAlgn="b"/>
                      <a:r>
                        <a:rPr lang="en-US" sz="1200" b="1" i="0" u="none" strike="noStrike" dirty="0">
                          <a:solidFill>
                            <a:srgbClr val="000000"/>
                          </a:solidFill>
                          <a:effectLst/>
                          <a:latin typeface="+mn-lt"/>
                        </a:rPr>
                        <a:t>0.582</a:t>
                      </a:r>
                    </a:p>
                  </a:txBody>
                  <a:tcPr marL="10319" marR="10319" marT="9525" marB="0" anchor="ctr">
                    <a:lnT w="28575" cap="flat" cmpd="sng" algn="ctr">
                      <a:solidFill>
                        <a:schemeClr val="tx1"/>
                      </a:solidFill>
                      <a:prstDash val="solid"/>
                      <a:round/>
                      <a:headEnd type="none" w="med" len="med"/>
                      <a:tailEnd type="none" w="med" len="med"/>
                    </a:lnT>
                    <a:solidFill>
                      <a:srgbClr val="FFFF00"/>
                    </a:solidFill>
                  </a:tcPr>
                </a:tc>
                <a:tc>
                  <a:txBody>
                    <a:bodyPr/>
                    <a:lstStyle/>
                    <a:p>
                      <a:pPr algn="ctr" fontAlgn="b"/>
                      <a:r>
                        <a:rPr lang="en-US" sz="1200" b="1" i="0" u="none" strike="noStrike" dirty="0">
                          <a:solidFill>
                            <a:srgbClr val="000000"/>
                          </a:solidFill>
                          <a:effectLst/>
                          <a:latin typeface="+mn-lt"/>
                        </a:rPr>
                        <a:t>0.664</a:t>
                      </a:r>
                    </a:p>
                  </a:txBody>
                  <a:tcPr marL="10319" marR="10319" marT="9525" marB="0" anchor="ctr">
                    <a:lnT w="28575" cap="flat" cmpd="sng" algn="ctr">
                      <a:solidFill>
                        <a:schemeClr val="tx1"/>
                      </a:solidFill>
                      <a:prstDash val="solid"/>
                      <a:round/>
                      <a:headEnd type="none" w="med" len="med"/>
                      <a:tailEnd type="none" w="med" len="med"/>
                    </a:lnT>
                    <a:solidFill>
                      <a:srgbClr val="FFFF00"/>
                    </a:solidFill>
                  </a:tcPr>
                </a:tc>
              </a:tr>
              <a:tr h="228600">
                <a:tc>
                  <a:txBody>
                    <a:bodyPr/>
                    <a:lstStyle/>
                    <a:p>
                      <a:pPr algn="ctr" fontAlgn="b"/>
                      <a:r>
                        <a:rPr lang="en-US" sz="1400" b="1" u="none" strike="noStrike" cap="small" baseline="0" dirty="0" smtClean="0">
                          <a:effectLst/>
                          <a:latin typeface="+mn-lt"/>
                        </a:rPr>
                        <a:t>Greedy </a:t>
                      </a:r>
                      <a:endParaRPr lang="en-US" sz="1400" b="1" i="0" u="none" strike="noStrike" cap="small" baseline="0" dirty="0">
                        <a:solidFill>
                          <a:srgbClr val="000000"/>
                        </a:solidFill>
                        <a:effectLst/>
                        <a:latin typeface="+mn-lt"/>
                        <a:cs typeface="Calibri" pitchFamily="34" charset="0"/>
                      </a:endParaRPr>
                    </a:p>
                  </a:txBody>
                  <a:tcPr marL="10319" marR="10319" marT="9525" marB="0" anchor="ctr">
                    <a:lnR w="12700" cap="flat" cmpd="sng" algn="ctr">
                      <a:solidFill>
                        <a:schemeClr val="tx1"/>
                      </a:solidFill>
                      <a:prstDash val="solid"/>
                      <a:round/>
                      <a:headEnd type="none" w="med" len="med"/>
                      <a:tailEnd type="none" w="med" len="med"/>
                    </a:lnR>
                  </a:tcPr>
                </a:tc>
                <a:tc>
                  <a:txBody>
                    <a:bodyPr/>
                    <a:lstStyle/>
                    <a:p>
                      <a:pPr algn="ctr" fontAlgn="b"/>
                      <a:r>
                        <a:rPr lang="en-US" sz="1200" u="none" strike="noStrike" dirty="0">
                          <a:effectLst/>
                        </a:rPr>
                        <a:t>0.334</a:t>
                      </a:r>
                      <a:endParaRPr lang="en-US" sz="1200" b="0" i="0" u="none" strike="noStrike" dirty="0">
                        <a:solidFill>
                          <a:srgbClr val="000000"/>
                        </a:solidFill>
                        <a:effectLst/>
                        <a:latin typeface="Calibri" pitchFamily="34" charset="0"/>
                        <a:cs typeface="Calibri" pitchFamily="34" charset="0"/>
                      </a:endParaRPr>
                    </a:p>
                  </a:txBody>
                  <a:tcPr marL="10319" marR="10319" marT="9525" marB="0" anchor="ctr">
                    <a:lnL w="12700" cap="flat" cmpd="sng" algn="ctr">
                      <a:solidFill>
                        <a:schemeClr val="tx1"/>
                      </a:solidFill>
                      <a:prstDash val="solid"/>
                      <a:round/>
                      <a:headEnd type="none" w="med" len="med"/>
                      <a:tailEnd type="none" w="med" len="med"/>
                    </a:lnL>
                  </a:tcPr>
                </a:tc>
                <a:tc>
                  <a:txBody>
                    <a:bodyPr/>
                    <a:lstStyle/>
                    <a:p>
                      <a:pPr algn="ctr" fontAlgn="b"/>
                      <a:r>
                        <a:rPr lang="en-US" sz="1200" u="none" strike="noStrike" dirty="0">
                          <a:effectLst/>
                        </a:rPr>
                        <a:t>0.403</a:t>
                      </a:r>
                      <a:endParaRPr lang="en-US" sz="1200" b="0" i="0" u="none" strike="noStrike" dirty="0">
                        <a:solidFill>
                          <a:srgbClr val="000000"/>
                        </a:solidFill>
                        <a:effectLst/>
                        <a:latin typeface="Calibri" pitchFamily="34" charset="0"/>
                        <a:cs typeface="Calibri" pitchFamily="34" charset="0"/>
                      </a:endParaRPr>
                    </a:p>
                  </a:txBody>
                  <a:tcPr marL="10319" marR="10319" marT="9525" marB="0" anchor="ctr">
                    <a:lnR w="12700" cap="flat" cmpd="sng" algn="ctr">
                      <a:solidFill>
                        <a:schemeClr val="tx1"/>
                      </a:solidFill>
                      <a:prstDash val="solid"/>
                      <a:round/>
                      <a:headEnd type="none" w="med" len="med"/>
                      <a:tailEnd type="none" w="med" len="med"/>
                    </a:lnR>
                  </a:tcPr>
                </a:tc>
                <a:tc>
                  <a:txBody>
                    <a:bodyPr/>
                    <a:lstStyle/>
                    <a:p>
                      <a:pPr algn="ctr" fontAlgn="b"/>
                      <a:r>
                        <a:rPr lang="en-US" sz="1200" u="none" strike="noStrike" dirty="0">
                          <a:effectLst/>
                        </a:rPr>
                        <a:t>0.83</a:t>
                      </a:r>
                      <a:endParaRPr lang="en-US" sz="1200" b="0" i="0" u="none" strike="noStrike" dirty="0">
                        <a:solidFill>
                          <a:srgbClr val="000000"/>
                        </a:solidFill>
                        <a:effectLst/>
                        <a:latin typeface="Calibri" pitchFamily="34" charset="0"/>
                        <a:cs typeface="Calibri" pitchFamily="34" charset="0"/>
                      </a:endParaRPr>
                    </a:p>
                  </a:txBody>
                  <a:tcPr marL="10319" marR="10319" marT="9525" marB="0" anchor="ctr">
                    <a:lnL w="12700" cap="flat" cmpd="sng" algn="ctr">
                      <a:solidFill>
                        <a:schemeClr val="tx1"/>
                      </a:solidFill>
                      <a:prstDash val="solid"/>
                      <a:round/>
                      <a:headEnd type="none" w="med" len="med"/>
                      <a:tailEnd type="none" w="med" len="med"/>
                    </a:lnL>
                  </a:tcPr>
                </a:tc>
                <a:tc>
                  <a:txBody>
                    <a:bodyPr/>
                    <a:lstStyle/>
                    <a:p>
                      <a:pPr algn="ctr"/>
                      <a:r>
                        <a:rPr lang="en-US" sz="1200" dirty="0" smtClean="0"/>
                        <a:t>…</a:t>
                      </a:r>
                      <a:endParaRPr lang="en-US" sz="1200" dirty="0">
                        <a:latin typeface="Calibri" pitchFamily="34" charset="0"/>
                        <a:cs typeface="Calibri" pitchFamily="34" charset="0"/>
                      </a:endParaRPr>
                    </a:p>
                  </a:txBody>
                  <a:tcPr marL="10319" marR="10319" marT="9525" marB="0" anchor="ctr"/>
                </a:tc>
                <a:tc>
                  <a:txBody>
                    <a:bodyPr/>
                    <a:lstStyle/>
                    <a:p>
                      <a:pPr algn="ctr" fontAlgn="b"/>
                      <a:r>
                        <a:rPr lang="en-US" sz="1200" b="0" i="0" u="none" strike="noStrike" dirty="0">
                          <a:solidFill>
                            <a:srgbClr val="000000"/>
                          </a:solidFill>
                          <a:effectLst/>
                          <a:latin typeface="+mn-lt"/>
                        </a:rPr>
                        <a:t>0.746</a:t>
                      </a:r>
                    </a:p>
                  </a:txBody>
                  <a:tcPr marL="10319" marR="10319" marT="9525" marB="0" anchor="ctr"/>
                </a:tc>
                <a:tc>
                  <a:txBody>
                    <a:bodyPr/>
                    <a:lstStyle/>
                    <a:p>
                      <a:pPr algn="ctr" fontAlgn="b"/>
                      <a:r>
                        <a:rPr lang="en-US" sz="1200" u="none" strike="noStrike" dirty="0">
                          <a:effectLst/>
                        </a:rPr>
                        <a:t>0.752</a:t>
                      </a:r>
                      <a:endParaRPr lang="en-US" sz="1200" b="0" i="0" u="none" strike="noStrike" dirty="0">
                        <a:solidFill>
                          <a:srgbClr val="000000"/>
                        </a:solidFill>
                        <a:effectLst/>
                        <a:latin typeface="Calibri" pitchFamily="34" charset="0"/>
                        <a:cs typeface="Calibri" pitchFamily="34" charset="0"/>
                      </a:endParaRPr>
                    </a:p>
                  </a:txBody>
                  <a:tcPr marL="10319" marR="10319" marT="9525" marB="0" anchor="ctr">
                    <a:lnR w="12700" cap="flat" cmpd="sng" algn="ctr">
                      <a:solidFill>
                        <a:schemeClr val="tx1"/>
                      </a:solidFill>
                      <a:prstDash val="solid"/>
                      <a:round/>
                      <a:headEnd type="none" w="med" len="med"/>
                      <a:tailEnd type="none" w="med" len="med"/>
                    </a:lnR>
                  </a:tcPr>
                </a:tc>
                <a:tc>
                  <a:txBody>
                    <a:bodyPr/>
                    <a:lstStyle/>
                    <a:p>
                      <a:pPr algn="ctr" fontAlgn="b"/>
                      <a:r>
                        <a:rPr lang="en-US" sz="1200" b="0" i="0" u="none" strike="noStrike">
                          <a:solidFill>
                            <a:srgbClr val="000000"/>
                          </a:solidFill>
                          <a:effectLst/>
                          <a:latin typeface="+mn-lt"/>
                        </a:rPr>
                        <a:t>0.432</a:t>
                      </a:r>
                    </a:p>
                  </a:txBody>
                  <a:tcPr marL="10319" marR="10319" marT="9525" marB="0" anchor="ctr">
                    <a:lnL w="12700" cap="flat" cmpd="sng" algn="ctr">
                      <a:solidFill>
                        <a:schemeClr val="tx1"/>
                      </a:solidFill>
                      <a:prstDash val="solid"/>
                      <a:round/>
                      <a:headEnd type="none" w="med" len="med"/>
                      <a:tailEnd type="none" w="med" len="med"/>
                    </a:lnL>
                  </a:tcPr>
                </a:tc>
                <a:tc>
                  <a:txBody>
                    <a:bodyPr/>
                    <a:lstStyle/>
                    <a:p>
                      <a:pPr algn="ctr" fontAlgn="b"/>
                      <a:r>
                        <a:rPr lang="en-US" sz="1200" b="0" i="0" u="none" strike="noStrike" dirty="0">
                          <a:solidFill>
                            <a:srgbClr val="000000"/>
                          </a:solidFill>
                          <a:effectLst/>
                          <a:latin typeface="+mn-lt"/>
                        </a:rPr>
                        <a:t>0.499</a:t>
                      </a:r>
                    </a:p>
                  </a:txBody>
                  <a:tcPr marL="10319" marR="10319" marT="9525" marB="0" anchor="ctr">
                    <a:lnR w="12700" cap="flat" cmpd="sng" algn="ctr">
                      <a:solidFill>
                        <a:schemeClr val="tx1"/>
                      </a:solidFill>
                      <a:prstDash val="solid"/>
                      <a:round/>
                      <a:headEnd type="none" w="med" len="med"/>
                      <a:tailEnd type="none" w="med" len="med"/>
                    </a:lnR>
                  </a:tcPr>
                </a:tc>
                <a:tc>
                  <a:txBody>
                    <a:bodyPr/>
                    <a:lstStyle/>
                    <a:p>
                      <a:pPr algn="ctr" fontAlgn="b"/>
                      <a:r>
                        <a:rPr lang="en-US" sz="1200" b="0" i="0" u="none" strike="noStrike" dirty="0">
                          <a:solidFill>
                            <a:srgbClr val="000000"/>
                          </a:solidFill>
                          <a:effectLst/>
                          <a:latin typeface="+mn-lt"/>
                        </a:rPr>
                        <a:t>0.545</a:t>
                      </a:r>
                    </a:p>
                  </a:txBody>
                  <a:tcPr marL="10319" marR="10319" marT="9525" marB="0" anchor="ctr">
                    <a:lnL w="12700" cap="flat" cmpd="sng" algn="ctr">
                      <a:solidFill>
                        <a:schemeClr val="tx1"/>
                      </a:solidFill>
                      <a:prstDash val="solid"/>
                      <a:round/>
                      <a:headEnd type="none" w="med" len="med"/>
                      <a:tailEnd type="none" w="med" len="med"/>
                    </a:lnL>
                  </a:tcPr>
                </a:tc>
                <a:tc>
                  <a:txBody>
                    <a:bodyPr/>
                    <a:lstStyle/>
                    <a:p>
                      <a:pPr algn="ctr"/>
                      <a:r>
                        <a:rPr lang="en-US" sz="1200" dirty="0" smtClean="0">
                          <a:latin typeface="+mn-lt"/>
                        </a:rPr>
                        <a:t>…</a:t>
                      </a:r>
                      <a:endParaRPr lang="en-US" sz="1200" dirty="0">
                        <a:latin typeface="+mn-lt"/>
                        <a:cs typeface="Calibri" pitchFamily="34" charset="0"/>
                      </a:endParaRPr>
                    </a:p>
                  </a:txBody>
                  <a:tcPr marL="10319" marR="10319" marT="9525" marB="0" anchor="ctr"/>
                </a:tc>
                <a:tc>
                  <a:txBody>
                    <a:bodyPr/>
                    <a:lstStyle/>
                    <a:p>
                      <a:pPr algn="ctr" fontAlgn="b"/>
                      <a:r>
                        <a:rPr lang="en-US" sz="1200" b="0" i="0" u="none" strike="noStrike" dirty="0">
                          <a:solidFill>
                            <a:srgbClr val="000000"/>
                          </a:solidFill>
                          <a:effectLst/>
                          <a:latin typeface="+mn-lt"/>
                        </a:rPr>
                        <a:t>0.56</a:t>
                      </a:r>
                    </a:p>
                  </a:txBody>
                  <a:tcPr marL="10319" marR="10319" marT="9525" marB="0" anchor="ctr"/>
                </a:tc>
                <a:tc>
                  <a:txBody>
                    <a:bodyPr/>
                    <a:lstStyle/>
                    <a:p>
                      <a:pPr algn="ctr" fontAlgn="b"/>
                      <a:r>
                        <a:rPr lang="en-US" sz="1200" b="0" i="0" u="none" strike="noStrike" dirty="0">
                          <a:solidFill>
                            <a:srgbClr val="000000"/>
                          </a:solidFill>
                          <a:effectLst/>
                          <a:latin typeface="+mn-lt"/>
                        </a:rPr>
                        <a:t>0.659</a:t>
                      </a:r>
                    </a:p>
                  </a:txBody>
                  <a:tcPr marL="10319" marR="10319" marT="9525" marB="0" anchor="ctr"/>
                </a:tc>
              </a:tr>
            </a:tbl>
          </a:graphicData>
        </a:graphic>
      </p:graphicFrame>
      <p:sp>
        <p:nvSpPr>
          <p:cNvPr id="7" name="Rounded Rectangle 6"/>
          <p:cNvSpPr/>
          <p:nvPr/>
        </p:nvSpPr>
        <p:spPr>
          <a:xfrm>
            <a:off x="4127500" y="5257800"/>
            <a:ext cx="495300" cy="2286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8" name="Rounded Rectangle 7"/>
          <p:cNvSpPr/>
          <p:nvPr/>
        </p:nvSpPr>
        <p:spPr>
          <a:xfrm>
            <a:off x="3136900" y="5257800"/>
            <a:ext cx="495300" cy="2286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9" name="Rounded Rectangle 8"/>
          <p:cNvSpPr/>
          <p:nvPr/>
        </p:nvSpPr>
        <p:spPr>
          <a:xfrm>
            <a:off x="3136900" y="4114800"/>
            <a:ext cx="495300" cy="2286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0" name="Rounded Rectangle 9"/>
          <p:cNvSpPr/>
          <p:nvPr/>
        </p:nvSpPr>
        <p:spPr>
          <a:xfrm>
            <a:off x="4127500" y="4114800"/>
            <a:ext cx="495300" cy="2286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1" name="Rounded Rectangle 10"/>
          <p:cNvSpPr/>
          <p:nvPr/>
        </p:nvSpPr>
        <p:spPr>
          <a:xfrm>
            <a:off x="4870450" y="4114800"/>
            <a:ext cx="495300" cy="2286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2" name="Rounded Rectangle 11"/>
          <p:cNvSpPr/>
          <p:nvPr/>
        </p:nvSpPr>
        <p:spPr>
          <a:xfrm>
            <a:off x="4870450" y="5257800"/>
            <a:ext cx="495300" cy="2286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3" name="Curved Left Arrow 12"/>
          <p:cNvSpPr/>
          <p:nvPr/>
        </p:nvSpPr>
        <p:spPr>
          <a:xfrm>
            <a:off x="5365750" y="4191000"/>
            <a:ext cx="247650" cy="1219200"/>
          </a:xfrm>
          <a:prstGeom prst="curved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14" name="TextBox 13"/>
          <p:cNvSpPr txBox="1">
            <a:spLocks noChangeArrowheads="1"/>
          </p:cNvSpPr>
          <p:nvPr/>
        </p:nvSpPr>
        <p:spPr bwMode="auto">
          <a:xfrm>
            <a:off x="5613400" y="4343401"/>
            <a:ext cx="1320800" cy="646113"/>
          </a:xfrm>
          <a:prstGeom prst="rect">
            <a:avLst/>
          </a:prstGeom>
          <a:noFill/>
          <a:ln w="9525">
            <a:noFill/>
            <a:miter lim="800000"/>
            <a:headEnd/>
            <a:tailEnd/>
          </a:ln>
        </p:spPr>
        <p:txBody>
          <a:bodyPr>
            <a:spAutoFit/>
          </a:bodyPr>
          <a:lstStyle/>
          <a:p>
            <a:r>
              <a:rPr lang="en-US" sz="3600" b="1">
                <a:solidFill>
                  <a:srgbClr val="FF0000"/>
                </a:solidFill>
              </a:rPr>
              <a:t>87%</a:t>
            </a:r>
          </a:p>
        </p:txBody>
      </p:sp>
    </p:spTree>
    <p:extLst>
      <p:ext uri="{BB962C8B-B14F-4D97-AF65-F5344CB8AC3E}">
        <p14:creationId xmlns:p14="http://schemas.microsoft.com/office/powerpoint/2010/main" val="380788189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4" grpId="0"/>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small" dirty="0" smtClean="0"/>
              <a:t>Efficiency </a:t>
            </a:r>
            <a:r>
              <a:rPr lang="en-US" sz="3200" cap="small" dirty="0" smtClean="0"/>
              <a:t>— Twitter &amp; Coauthor</a:t>
            </a:r>
            <a:endParaRPr lang="en-US" sz="3200" cap="small" dirty="0"/>
          </a:p>
        </p:txBody>
      </p:sp>
      <p:pic>
        <p:nvPicPr>
          <p:cNvPr id="8194"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2550" y="1600200"/>
            <a:ext cx="4457700" cy="27319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742950" y="1295400"/>
            <a:ext cx="3962400" cy="400110"/>
          </a:xfrm>
          <a:prstGeom prst="rect">
            <a:avLst/>
          </a:prstGeom>
          <a:noFill/>
        </p:spPr>
        <p:txBody>
          <a:bodyPr wrap="square" rtlCol="0">
            <a:spAutoFit/>
          </a:bodyPr>
          <a:lstStyle/>
          <a:p>
            <a:r>
              <a:rPr lang="en-US" dirty="0" smtClean="0">
                <a:solidFill>
                  <a:srgbClr val="0000FF"/>
                </a:solidFill>
              </a:rPr>
              <a:t>465,023 nodes, 833,590 edges </a:t>
            </a:r>
            <a:endParaRPr lang="en-US" dirty="0">
              <a:solidFill>
                <a:srgbClr val="0000FF"/>
              </a:solidFill>
            </a:endParaRPr>
          </a:p>
        </p:txBody>
      </p:sp>
      <p:pic>
        <p:nvPicPr>
          <p:cNvPr id="6"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540250" y="3581401"/>
            <a:ext cx="4953000" cy="2913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5613400" y="3276600"/>
            <a:ext cx="3962400" cy="400110"/>
          </a:xfrm>
          <a:prstGeom prst="rect">
            <a:avLst/>
          </a:prstGeom>
          <a:noFill/>
        </p:spPr>
        <p:txBody>
          <a:bodyPr wrap="square" rtlCol="0">
            <a:spAutoFit/>
          </a:bodyPr>
          <a:lstStyle/>
          <a:p>
            <a:r>
              <a:rPr lang="en-US" dirty="0" smtClean="0">
                <a:solidFill>
                  <a:srgbClr val="0000FF"/>
                </a:solidFill>
              </a:rPr>
              <a:t>822,415 nodes, 2,928,360 edges </a:t>
            </a:r>
            <a:endParaRPr lang="en-US" dirty="0">
              <a:solidFill>
                <a:srgbClr val="0000FF"/>
              </a:solidFill>
            </a:endParaRPr>
          </a:p>
        </p:txBody>
      </p:sp>
    </p:spTree>
    <p:extLst>
      <p:ext uri="{BB962C8B-B14F-4D97-AF65-F5344CB8AC3E}">
        <p14:creationId xmlns:p14="http://schemas.microsoft.com/office/powerpoint/2010/main" val="3447041755"/>
      </p:ext>
    </p:extLst>
  </p:cSld>
  <p:clrMapOvr>
    <a:masterClrMapping/>
  </p:clrMapOvr>
  <p:timing>
    <p:tnLst>
      <p:par>
        <p:cTn xmlns:p14="http://schemas.microsoft.com/office/powerpoint/2010/mai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If you are interested in…</a:t>
            </a:r>
            <a:endParaRPr lang="en-US" dirty="0"/>
          </a:p>
        </p:txBody>
      </p:sp>
      <p:sp>
        <p:nvSpPr>
          <p:cNvPr id="3" name="Content Placeholder 2"/>
          <p:cNvSpPr>
            <a:spLocks noGrp="1"/>
          </p:cNvSpPr>
          <p:nvPr>
            <p:ph idx="1"/>
          </p:nvPr>
        </p:nvSpPr>
        <p:spPr>
          <a:xfrm>
            <a:off x="452500" y="1412776"/>
            <a:ext cx="9037576" cy="4713386"/>
          </a:xfrm>
        </p:spPr>
        <p:txBody>
          <a:bodyPr/>
          <a:lstStyle/>
          <a:p>
            <a:r>
              <a:rPr lang="en-US" dirty="0"/>
              <a:t>Social Tie Analysis--Computational </a:t>
            </a:r>
            <a:r>
              <a:rPr lang="en-US" dirty="0" smtClean="0"/>
              <a:t>Aspects</a:t>
            </a:r>
          </a:p>
          <a:p>
            <a:pPr lvl="1"/>
            <a:r>
              <a:rPr lang="en-US" sz="2400" dirty="0" smtClean="0">
                <a:hlinkClick r:id="rId2"/>
              </a:rPr>
              <a:t>http</a:t>
            </a:r>
            <a:r>
              <a:rPr lang="en-US" sz="2400" dirty="0">
                <a:hlinkClick r:id="rId2"/>
              </a:rPr>
              <a:t>://keg.cs.tsinghua.edu.cn/jietang/publications/2012-Jie-Tang-Social-tie-</a:t>
            </a:r>
            <a:r>
              <a:rPr lang="en-US" sz="2400" dirty="0" smtClean="0">
                <a:hlinkClick r:id="rId2"/>
              </a:rPr>
              <a:t>analysis.pdf</a:t>
            </a:r>
            <a:r>
              <a:rPr lang="en-US" sz="2400" dirty="0" smtClean="0"/>
              <a:t> </a:t>
            </a:r>
          </a:p>
          <a:p>
            <a:pPr>
              <a:spcBef>
                <a:spcPts val="1968"/>
              </a:spcBef>
            </a:pPr>
            <a:r>
              <a:rPr lang="en-US" dirty="0" smtClean="0"/>
              <a:t>Kernel Community, Structural Hole</a:t>
            </a:r>
            <a:endParaRPr lang="en-US" dirty="0"/>
          </a:p>
          <a:p>
            <a:pPr lvl="1"/>
            <a:r>
              <a:rPr lang="en-US" sz="2400" dirty="0">
                <a:hlinkClick r:id="rId3"/>
              </a:rPr>
              <a:t>http://keg.cs.tsinghua.edu.cn/jietang/publications/2012-Jie-Tang-Influence-kernel-structural-</a:t>
            </a:r>
            <a:r>
              <a:rPr lang="en-US" sz="2400" dirty="0" smtClean="0">
                <a:hlinkClick r:id="rId3"/>
              </a:rPr>
              <a:t>hole.pdf</a:t>
            </a:r>
            <a:r>
              <a:rPr lang="en-US" sz="2400" dirty="0" smtClean="0"/>
              <a:t>  </a:t>
            </a:r>
            <a:endParaRPr lang="en-US" sz="2400" dirty="0"/>
          </a:p>
          <a:p>
            <a:pPr>
              <a:spcBef>
                <a:spcPts val="1968"/>
              </a:spcBef>
            </a:pPr>
            <a:r>
              <a:rPr lang="en-US" dirty="0" smtClean="0"/>
              <a:t>Social Influence</a:t>
            </a:r>
            <a:endParaRPr lang="en-US" dirty="0"/>
          </a:p>
          <a:p>
            <a:pPr lvl="1"/>
            <a:r>
              <a:rPr lang="en-US" sz="2400" dirty="0">
                <a:hlinkClick r:id="rId4"/>
              </a:rPr>
              <a:t>http://keg.cs.tsinghua.edu.cn/jietang/publications/WSDM13-tutorial-social-influence-</a:t>
            </a:r>
            <a:r>
              <a:rPr lang="en-US" sz="2400" dirty="0" smtClean="0">
                <a:hlinkClick r:id="rId4"/>
              </a:rPr>
              <a:t>analysis.pdf</a:t>
            </a:r>
            <a:r>
              <a:rPr lang="en-US" sz="2400" dirty="0" smtClean="0"/>
              <a:t> </a:t>
            </a:r>
            <a:endParaRPr lang="en-US" sz="2400" dirty="0"/>
          </a:p>
        </p:txBody>
      </p:sp>
    </p:spTree>
    <p:extLst>
      <p:ext uri="{BB962C8B-B14F-4D97-AF65-F5344CB8AC3E}">
        <p14:creationId xmlns:p14="http://schemas.microsoft.com/office/powerpoint/2010/main" val="294837446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副标题 4"/>
          <p:cNvSpPr>
            <a:spLocks noGrp="1"/>
          </p:cNvSpPr>
          <p:nvPr>
            <p:ph type="subTitle" idx="1"/>
          </p:nvPr>
        </p:nvSpPr>
        <p:spPr>
          <a:xfrm>
            <a:off x="863544" y="3794130"/>
            <a:ext cx="8324964" cy="2409858"/>
          </a:xfrm>
        </p:spPr>
        <p:txBody>
          <a:bodyPr/>
          <a:lstStyle/>
          <a:p>
            <a:endParaRPr lang="en-US" altLang="zh-CN" sz="2800" dirty="0" smtClean="0"/>
          </a:p>
          <a:p>
            <a:r>
              <a:rPr lang="en-US" altLang="zh-CN" sz="2400" dirty="0" smtClean="0"/>
              <a:t>Papers published: ACM TKDD, IEEE TKDE, J. </a:t>
            </a:r>
            <a:r>
              <a:rPr lang="en-US" altLang="zh-CN" sz="2400" dirty="0" err="1" smtClean="0"/>
              <a:t>Informetrics</a:t>
            </a:r>
            <a:r>
              <a:rPr lang="en-US" altLang="zh-CN" sz="2400" dirty="0" smtClean="0"/>
              <a:t>,</a:t>
            </a:r>
            <a:br>
              <a:rPr lang="en-US" altLang="zh-CN" sz="2400" dirty="0" smtClean="0"/>
            </a:br>
            <a:r>
              <a:rPr lang="en-US" altLang="zh-CN" sz="2400" dirty="0" smtClean="0"/>
              <a:t>KDD’08-12, WWW’12, SIGMOD’09, IJCAI’09</a:t>
            </a:r>
          </a:p>
          <a:p>
            <a:pPr>
              <a:spcBef>
                <a:spcPts val="1200"/>
              </a:spcBef>
            </a:pPr>
            <a:r>
              <a:rPr lang="en-US" altLang="zh-CN" sz="2400" dirty="0" smtClean="0">
                <a:hlinkClick r:id="rId3"/>
              </a:rPr>
              <a:t>http://aminer.org/</a:t>
            </a:r>
            <a:r>
              <a:rPr lang="en-US" altLang="zh-CN" sz="2400" dirty="0" smtClean="0"/>
              <a:t> </a:t>
            </a:r>
            <a:endParaRPr lang="zh-CN" altLang="en-US" sz="2400" dirty="0" smtClean="0"/>
          </a:p>
        </p:txBody>
      </p:sp>
      <p:sp>
        <p:nvSpPr>
          <p:cNvPr id="41987" name="标题 3"/>
          <p:cNvSpPr>
            <a:spLocks noGrp="1"/>
          </p:cNvSpPr>
          <p:nvPr>
            <p:ph type="ctrTitle"/>
          </p:nvPr>
        </p:nvSpPr>
        <p:spPr>
          <a:xfrm>
            <a:off x="461901" y="2130427"/>
            <a:ext cx="8993253" cy="1470025"/>
          </a:xfrm>
        </p:spPr>
        <p:txBody>
          <a:bodyPr/>
          <a:lstStyle/>
          <a:p>
            <a:r>
              <a:rPr lang="en-US" altLang="zh-CN" b="1" dirty="0" err="1" smtClean="0"/>
              <a:t>AMiner.org</a:t>
            </a:r>
            <a:r>
              <a:rPr lang="en-US" altLang="zh-CN" b="1" dirty="0" smtClean="0"/>
              <a:t/>
            </a:r>
            <a:br>
              <a:rPr lang="en-US" altLang="zh-CN" b="1" dirty="0" smtClean="0"/>
            </a:br>
            <a:r>
              <a:rPr lang="en-US" altLang="zh-CN" sz="2400" b="1" dirty="0" smtClean="0"/>
              <a:t>-</a:t>
            </a:r>
            <a:r>
              <a:rPr lang="en-US" altLang="zh-CN" sz="2400" dirty="0" smtClean="0"/>
              <a:t> Knowledge-based academic social network analysis and mining</a:t>
            </a:r>
            <a:endParaRPr lang="zh-CN" altLang="en-US" sz="2800" dirty="0" smtClean="0"/>
          </a:p>
        </p:txBody>
      </p:sp>
    </p:spTree>
    <p:extLst>
      <p:ext uri="{BB962C8B-B14F-4D97-AF65-F5344CB8AC3E}">
        <p14:creationId xmlns:p14="http://schemas.microsoft.com/office/powerpoint/2010/main" val="16815130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err="1" smtClean="0"/>
              <a:t>ArnetMiner’s</a:t>
            </a:r>
            <a:r>
              <a:rPr lang="en-US" altLang="zh-CN" dirty="0" smtClean="0"/>
              <a:t> History</a:t>
            </a:r>
            <a:endParaRPr lang="zh-CN" altLang="en-US" dirty="0"/>
          </a:p>
        </p:txBody>
      </p:sp>
      <p:graphicFrame>
        <p:nvGraphicFramePr>
          <p:cNvPr id="4" name="表格 3"/>
          <p:cNvGraphicFramePr>
            <a:graphicFrameLocks noGrp="1"/>
          </p:cNvGraphicFramePr>
          <p:nvPr/>
        </p:nvGraphicFramePr>
        <p:xfrm>
          <a:off x="704528" y="1160748"/>
          <a:ext cx="8496944" cy="5417060"/>
        </p:xfrm>
        <a:graphic>
          <a:graphicData uri="http://schemas.openxmlformats.org/drawingml/2006/table">
            <a:tbl>
              <a:tblPr firstRow="1" bandRow="1">
                <a:tableStyleId>{5C22544A-7EE6-4342-B048-85BDC9FD1C3A}</a:tableStyleId>
              </a:tblPr>
              <a:tblGrid>
                <a:gridCol w="1142015"/>
                <a:gridCol w="1181395"/>
                <a:gridCol w="6173534"/>
              </a:tblGrid>
              <a:tr h="605410">
                <a:tc>
                  <a:txBody>
                    <a:bodyPr/>
                    <a:lstStyle/>
                    <a:p>
                      <a:pPr algn="ctr"/>
                      <a:r>
                        <a:rPr lang="en-US" altLang="zh-CN" b="1" dirty="0" smtClean="0">
                          <a:solidFill>
                            <a:schemeClr val="tx1"/>
                          </a:solidFill>
                        </a:rPr>
                        <a:t>Date</a:t>
                      </a:r>
                      <a:endParaRPr lang="zh-CN" altLang="en-US" b="1" dirty="0">
                        <a:solidFill>
                          <a:schemeClr val="tx1"/>
                        </a:solidFill>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b="1" dirty="0" smtClean="0">
                          <a:solidFill>
                            <a:schemeClr val="tx1"/>
                          </a:solidFill>
                        </a:rPr>
                        <a:t>Version</a:t>
                      </a:r>
                      <a:endParaRPr lang="zh-CN" altLang="en-US" b="1" dirty="0">
                        <a:solidFill>
                          <a:schemeClr val="tx1"/>
                        </a:solidFill>
                      </a:endParaRPr>
                    </a:p>
                  </a:txBody>
                  <a:tcPr/>
                </a:tc>
                <a:tc>
                  <a:txBody>
                    <a:bodyPr/>
                    <a:lstStyle/>
                    <a:p>
                      <a:pPr algn="ctr"/>
                      <a:r>
                        <a:rPr lang="en-US" altLang="zh-CN" b="1" dirty="0" smtClean="0">
                          <a:solidFill>
                            <a:schemeClr val="tx1"/>
                          </a:solidFill>
                        </a:rPr>
                        <a:t>New Features</a:t>
                      </a:r>
                      <a:endParaRPr lang="zh-CN" altLang="en-US" b="1" dirty="0">
                        <a:solidFill>
                          <a:schemeClr val="tx1"/>
                        </a:solidFill>
                      </a:endParaRPr>
                    </a:p>
                  </a:txBody>
                  <a:tcPr/>
                </a:tc>
              </a:tr>
              <a:tr h="345948">
                <a:tc>
                  <a:txBody>
                    <a:bodyPr/>
                    <a:lstStyle/>
                    <a:p>
                      <a:r>
                        <a:rPr lang="en-US" altLang="zh-CN" sz="1800" dirty="0" smtClean="0"/>
                        <a:t>2006/5</a:t>
                      </a:r>
                      <a:endParaRPr lang="zh-CN" altLang="en-US" dirty="0"/>
                    </a:p>
                  </a:txBody>
                  <a:tcPr/>
                </a:tc>
                <a:tc>
                  <a:txBody>
                    <a:bodyPr/>
                    <a:lstStyle/>
                    <a:p>
                      <a:r>
                        <a:rPr lang="en-US" altLang="zh-CN" dirty="0" smtClean="0"/>
                        <a:t>V0.1</a:t>
                      </a:r>
                      <a:endParaRPr lang="zh-CN" altLang="en-US" dirty="0"/>
                    </a:p>
                  </a:txBody>
                  <a:tcPr/>
                </a:tc>
                <a:tc>
                  <a:txBody>
                    <a:bodyPr/>
                    <a:lstStyle/>
                    <a:p>
                      <a:r>
                        <a:rPr lang="en-US" altLang="zh-CN" sz="1800" dirty="0" smtClean="0"/>
                        <a:t>Profile extraction, person/paper/conf. search</a:t>
                      </a:r>
                      <a:endParaRPr lang="zh-CN" altLang="en-US" dirty="0"/>
                    </a:p>
                  </a:txBody>
                  <a:tcPr/>
                </a:tc>
              </a:tr>
              <a:tr h="345948">
                <a:tc>
                  <a:txBody>
                    <a:bodyPr/>
                    <a:lstStyle/>
                    <a:p>
                      <a:r>
                        <a:rPr lang="en-US" altLang="zh-CN" sz="1800" dirty="0" smtClean="0"/>
                        <a:t>2006/8</a:t>
                      </a:r>
                      <a:endParaRPr lang="zh-CN" altLang="en-US" dirty="0"/>
                    </a:p>
                  </a:txBody>
                  <a:tcPr/>
                </a:tc>
                <a:tc>
                  <a:txBody>
                    <a:bodyPr/>
                    <a:lstStyle/>
                    <a:p>
                      <a:r>
                        <a:rPr lang="en-US" altLang="zh-CN" dirty="0" smtClean="0"/>
                        <a:t>V1.0</a:t>
                      </a:r>
                      <a:endParaRPr lang="zh-CN" altLang="en-US" dirty="0"/>
                    </a:p>
                  </a:txBody>
                  <a:tcPr/>
                </a:tc>
                <a:tc>
                  <a:txBody>
                    <a:bodyPr/>
                    <a:lstStyle/>
                    <a:p>
                      <a:r>
                        <a:rPr lang="en-US" altLang="zh-CN" sz="1800" dirty="0" smtClean="0"/>
                        <a:t>Rewritten all codes in Java.</a:t>
                      </a:r>
                      <a:endParaRPr lang="zh-CN" altLang="en-US" dirty="0"/>
                    </a:p>
                  </a:txBody>
                  <a:tcPr/>
                </a:tc>
              </a:tr>
              <a:tr h="345948">
                <a:tc>
                  <a:txBody>
                    <a:bodyPr/>
                    <a:lstStyle/>
                    <a:p>
                      <a:r>
                        <a:rPr lang="en-US" altLang="zh-CN" sz="1800" dirty="0" smtClean="0"/>
                        <a:t>2007/7</a:t>
                      </a:r>
                      <a:endParaRPr lang="zh-CN" altLang="en-US" dirty="0"/>
                    </a:p>
                  </a:txBody>
                  <a:tcPr/>
                </a:tc>
                <a:tc>
                  <a:txBody>
                    <a:bodyPr/>
                    <a:lstStyle/>
                    <a:p>
                      <a:r>
                        <a:rPr lang="en-US" altLang="zh-CN" dirty="0" smtClean="0"/>
                        <a:t>V2.0</a:t>
                      </a:r>
                      <a:endParaRPr lang="zh-CN" altLang="en-US" dirty="0"/>
                    </a:p>
                  </a:txBody>
                  <a:tcPr/>
                </a:tc>
                <a:tc>
                  <a:txBody>
                    <a:bodyPr/>
                    <a:lstStyle/>
                    <a:p>
                      <a:r>
                        <a:rPr lang="en-US" altLang="zh-CN" sz="1800" dirty="0" smtClean="0"/>
                        <a:t>Survey search, research interest, association search</a:t>
                      </a:r>
                      <a:endParaRPr lang="zh-CN" altLang="en-US" dirty="0"/>
                    </a:p>
                  </a:txBody>
                  <a:tcPr/>
                </a:tc>
              </a:tr>
              <a:tr h="345948">
                <a:tc>
                  <a:txBody>
                    <a:bodyPr/>
                    <a:lstStyle/>
                    <a:p>
                      <a:r>
                        <a:rPr lang="en-US" altLang="zh-CN" sz="1800" dirty="0" smtClean="0"/>
                        <a:t>2008/4</a:t>
                      </a:r>
                      <a:endParaRPr lang="zh-CN" altLang="en-US" dirty="0"/>
                    </a:p>
                  </a:txBody>
                  <a:tcPr/>
                </a:tc>
                <a:tc>
                  <a:txBody>
                    <a:bodyPr/>
                    <a:lstStyle/>
                    <a:p>
                      <a:r>
                        <a:rPr lang="en-US" altLang="zh-CN" dirty="0" smtClean="0"/>
                        <a:t>V3.0</a:t>
                      </a:r>
                      <a:endParaRPr lang="zh-CN" altLang="en-US" dirty="0"/>
                    </a:p>
                  </a:txBody>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altLang="zh-CN" sz="1800" dirty="0" smtClean="0"/>
                        <a:t>Query understanding, New search GUI, log analysis</a:t>
                      </a:r>
                      <a:endParaRPr lang="zh-CN" altLang="en-US" dirty="0"/>
                    </a:p>
                  </a:txBody>
                  <a:tcPr/>
                </a:tc>
              </a:tr>
              <a:tr h="345948">
                <a:tc>
                  <a:txBody>
                    <a:bodyPr/>
                    <a:lstStyle/>
                    <a:p>
                      <a:r>
                        <a:rPr lang="en-US" altLang="zh-CN" sz="1800" dirty="0" smtClean="0"/>
                        <a:t>2008/11</a:t>
                      </a:r>
                      <a:endParaRPr lang="zh-CN" altLang="en-US" dirty="0"/>
                    </a:p>
                  </a:txBody>
                  <a:tcPr/>
                </a:tc>
                <a:tc>
                  <a:txBody>
                    <a:bodyPr/>
                    <a:lstStyle/>
                    <a:p>
                      <a:r>
                        <a:rPr lang="en-US" altLang="zh-CN" dirty="0" smtClean="0"/>
                        <a:t>V4.0</a:t>
                      </a:r>
                      <a:endParaRPr lang="zh-CN" altLang="en-US" dirty="0"/>
                    </a:p>
                  </a:txBody>
                  <a:tcPr/>
                </a:tc>
                <a:tc>
                  <a:txBody>
                    <a:bodyPr/>
                    <a:lstStyle/>
                    <a:p>
                      <a:r>
                        <a:rPr lang="en-US" altLang="zh-CN" sz="1800" dirty="0" smtClean="0"/>
                        <a:t>Graph search, topic mining, NSFC/NSF</a:t>
                      </a:r>
                      <a:endParaRPr lang="zh-CN" altLang="en-US" dirty="0"/>
                    </a:p>
                  </a:txBody>
                  <a:tcPr/>
                </a:tc>
              </a:tr>
              <a:tr h="605410">
                <a:tc>
                  <a:txBody>
                    <a:bodyPr/>
                    <a:lstStyle/>
                    <a:p>
                      <a:r>
                        <a:rPr lang="en-US" altLang="zh-CN" sz="1800" dirty="0" smtClean="0"/>
                        <a:t>2009/4</a:t>
                      </a:r>
                      <a:endParaRPr lang="zh-CN" altLang="en-US" dirty="0"/>
                    </a:p>
                  </a:txBody>
                  <a:tcPr/>
                </a:tc>
                <a:tc>
                  <a:txBody>
                    <a:bodyPr/>
                    <a:lstStyle/>
                    <a:p>
                      <a:r>
                        <a:rPr lang="en-US" altLang="zh-CN" dirty="0" smtClean="0"/>
                        <a:t>V5.0</a:t>
                      </a:r>
                      <a:endParaRPr lang="zh-CN" altLang="en-US" dirty="0"/>
                    </a:p>
                  </a:txBody>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altLang="zh-CN" sz="1800" dirty="0" smtClean="0"/>
                        <a:t>Bole/course search, profile editing, open resources, #citation</a:t>
                      </a:r>
                      <a:endParaRPr lang="zh-CN" altLang="en-US" dirty="0"/>
                    </a:p>
                  </a:txBody>
                  <a:tcPr/>
                </a:tc>
              </a:tr>
              <a:tr h="605410">
                <a:tc>
                  <a:txBody>
                    <a:bodyPr/>
                    <a:lstStyle/>
                    <a:p>
                      <a:r>
                        <a:rPr lang="en-US" altLang="zh-CN" sz="1800" dirty="0" smtClean="0"/>
                        <a:t>2009/12</a:t>
                      </a:r>
                      <a:endParaRPr lang="zh-CN" altLang="en-US" dirty="0"/>
                    </a:p>
                  </a:txBody>
                  <a:tcPr/>
                </a:tc>
                <a:tc>
                  <a:txBody>
                    <a:bodyPr/>
                    <a:lstStyle/>
                    <a:p>
                      <a:r>
                        <a:rPr lang="en-US" altLang="zh-CN" dirty="0" smtClean="0"/>
                        <a:t>V6.0</a:t>
                      </a:r>
                      <a:endParaRPr lang="zh-CN" altLang="en-US" dirty="0"/>
                    </a:p>
                  </a:txBody>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altLang="zh-CN" sz="1800" dirty="0" smtClean="0"/>
                        <a:t>Academic statistics, user feedbacks, refined ranking</a:t>
                      </a:r>
                      <a:endParaRPr lang="zh-CN" altLang="en-US" dirty="0"/>
                    </a:p>
                  </a:txBody>
                  <a:tcPr/>
                </a:tc>
              </a:tr>
              <a:tr h="605410">
                <a:tc>
                  <a:txBody>
                    <a:bodyPr/>
                    <a:lstStyle/>
                    <a:p>
                      <a:r>
                        <a:rPr lang="en-US" altLang="zh-CN" sz="1800" dirty="0" smtClean="0"/>
                        <a:t>2010/5</a:t>
                      </a:r>
                      <a:endParaRPr lang="zh-CN" altLang="en-US" dirty="0"/>
                    </a:p>
                  </a:txBody>
                  <a:tcPr/>
                </a:tc>
                <a:tc>
                  <a:txBody>
                    <a:bodyPr/>
                    <a:lstStyle/>
                    <a:p>
                      <a:r>
                        <a:rPr lang="en-US" altLang="zh-CN" dirty="0" smtClean="0"/>
                        <a:t>V7.0</a:t>
                      </a:r>
                      <a:endParaRPr lang="zh-CN" altLang="en-US" dirty="0"/>
                    </a:p>
                  </a:txBody>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altLang="zh-CN" sz="1800" dirty="0" smtClean="0"/>
                        <a:t>Name disambiguation, reviewer assignment, supervisor suggestion, open API</a:t>
                      </a:r>
                      <a:endParaRPr lang="zh-CN" altLang="en-US" dirty="0"/>
                    </a:p>
                  </a:txBody>
                  <a:tcPr/>
                </a:tc>
              </a:tr>
              <a:tr h="345948">
                <a:tc>
                  <a:txBody>
                    <a:bodyPr/>
                    <a:lstStyle/>
                    <a:p>
                      <a:r>
                        <a:rPr lang="en-US" altLang="zh-CN" smtClean="0"/>
                        <a:t>2010/7</a:t>
                      </a:r>
                      <a:endParaRPr lang="zh-CN" altLang="en-US" dirty="0"/>
                    </a:p>
                  </a:txBody>
                  <a:tcPr/>
                </a:tc>
                <a:tc>
                  <a:txBody>
                    <a:bodyPr/>
                    <a:lstStyle/>
                    <a:p>
                      <a:r>
                        <a:rPr lang="en-US" altLang="zh-CN" dirty="0" smtClean="0"/>
                        <a:t>V8.0</a:t>
                      </a:r>
                      <a:endParaRPr lang="zh-CN" altLang="en-US" dirty="0"/>
                    </a:p>
                  </a:txBody>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altLang="zh-CN" dirty="0" err="1" smtClean="0"/>
                        <a:t>ArnetApp</a:t>
                      </a:r>
                      <a:r>
                        <a:rPr lang="en-US" altLang="zh-CN" baseline="0" dirty="0" smtClean="0"/>
                        <a:t> Platform</a:t>
                      </a:r>
                      <a:endParaRPr lang="zh-CN" altLang="en-US" dirty="0"/>
                    </a:p>
                  </a:txBody>
                  <a:tcPr/>
                </a:tc>
              </a:tr>
              <a:tr h="345948">
                <a:tc>
                  <a:txBody>
                    <a:bodyPr/>
                    <a:lstStyle/>
                    <a:p>
                      <a:r>
                        <a:rPr lang="en-US" altLang="zh-CN" smtClean="0"/>
                        <a:t>2011/7</a:t>
                      </a:r>
                      <a:endParaRPr lang="zh-CN" altLang="en-US" dirty="0"/>
                    </a:p>
                  </a:txBody>
                  <a:tcPr/>
                </a:tc>
                <a:tc>
                  <a:txBody>
                    <a:bodyPr/>
                    <a:lstStyle/>
                    <a:p>
                      <a:r>
                        <a:rPr lang="en-US" altLang="zh-CN" smtClean="0"/>
                        <a:t>V</a:t>
                      </a:r>
                      <a:r>
                        <a:rPr lang="en-US" altLang="zh-CN" baseline="0" smtClean="0"/>
                        <a:t> II</a:t>
                      </a:r>
                      <a:endParaRPr lang="zh-CN" altLang="en-US" dirty="0"/>
                    </a:p>
                  </a:txBody>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altLang="zh-CN" smtClean="0"/>
                        <a:t>AMiner, location search, conference</a:t>
                      </a:r>
                      <a:r>
                        <a:rPr lang="en-US" altLang="zh-CN" baseline="0" smtClean="0"/>
                        <a:t> analysis</a:t>
                      </a:r>
                      <a:endParaRPr lang="zh-CN" altLang="en-US" dirty="0"/>
                    </a:p>
                  </a:txBody>
                  <a:tcPr/>
                </a:tc>
              </a:tr>
              <a:tr h="345948">
                <a:tc>
                  <a:txBody>
                    <a:bodyPr/>
                    <a:lstStyle/>
                    <a:p>
                      <a:r>
                        <a:rPr lang="en-US" altLang="zh-CN" smtClean="0"/>
                        <a:t>2012</a:t>
                      </a:r>
                      <a:endParaRPr lang="zh-CN" altLang="en-US" dirty="0"/>
                    </a:p>
                  </a:txBody>
                  <a:tcPr/>
                </a:tc>
                <a:tc>
                  <a:txBody>
                    <a:bodyPr/>
                    <a:lstStyle/>
                    <a:p>
                      <a:r>
                        <a:rPr lang="en-US" altLang="zh-CN" smtClean="0"/>
                        <a:t>V 1.0</a:t>
                      </a:r>
                      <a:endParaRPr lang="zh-CN" altLang="en-US" dirty="0"/>
                    </a:p>
                  </a:txBody>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altLang="zh-CN" smtClean="0"/>
                        <a:t>New</a:t>
                      </a:r>
                      <a:r>
                        <a:rPr lang="en-US" altLang="zh-CN" baseline="0" smtClean="0"/>
                        <a:t> UI, cross-domain collaboration</a:t>
                      </a:r>
                      <a:endParaRPr lang="zh-CN" altLang="en-US" dirty="0"/>
                    </a:p>
                  </a:txBody>
                  <a:tcPr/>
                </a:tc>
              </a:tr>
            </a:tbl>
          </a:graphicData>
        </a:graphic>
      </p:graphicFrame>
    </p:spTree>
    <p:extLst>
      <p:ext uri="{BB962C8B-B14F-4D97-AF65-F5344CB8AC3E}">
        <p14:creationId xmlns:p14="http://schemas.microsoft.com/office/powerpoint/2010/main" val="364963596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任意多边形 12"/>
          <p:cNvSpPr/>
          <p:nvPr/>
        </p:nvSpPr>
        <p:spPr>
          <a:xfrm>
            <a:off x="17660" y="1628800"/>
            <a:ext cx="1646001" cy="1166400"/>
          </a:xfrm>
          <a:custGeom>
            <a:avLst/>
            <a:gdLst>
              <a:gd name="connsiteX0" fmla="*/ 0 w 1646001"/>
              <a:gd name="connsiteY0" fmla="*/ 116640 h 1166400"/>
              <a:gd name="connsiteX1" fmla="*/ 34163 w 1646001"/>
              <a:gd name="connsiteY1" fmla="*/ 34163 h 1166400"/>
              <a:gd name="connsiteX2" fmla="*/ 116640 w 1646001"/>
              <a:gd name="connsiteY2" fmla="*/ 0 h 1166400"/>
              <a:gd name="connsiteX3" fmla="*/ 1529361 w 1646001"/>
              <a:gd name="connsiteY3" fmla="*/ 0 h 1166400"/>
              <a:gd name="connsiteX4" fmla="*/ 1611838 w 1646001"/>
              <a:gd name="connsiteY4" fmla="*/ 34163 h 1166400"/>
              <a:gd name="connsiteX5" fmla="*/ 1646001 w 1646001"/>
              <a:gd name="connsiteY5" fmla="*/ 116640 h 1166400"/>
              <a:gd name="connsiteX6" fmla="*/ 1646001 w 1646001"/>
              <a:gd name="connsiteY6" fmla="*/ 1049760 h 1166400"/>
              <a:gd name="connsiteX7" fmla="*/ 1611838 w 1646001"/>
              <a:gd name="connsiteY7" fmla="*/ 1132237 h 1166400"/>
              <a:gd name="connsiteX8" fmla="*/ 1529361 w 1646001"/>
              <a:gd name="connsiteY8" fmla="*/ 1166400 h 1166400"/>
              <a:gd name="connsiteX9" fmla="*/ 116640 w 1646001"/>
              <a:gd name="connsiteY9" fmla="*/ 1166400 h 1166400"/>
              <a:gd name="connsiteX10" fmla="*/ 34163 w 1646001"/>
              <a:gd name="connsiteY10" fmla="*/ 1132237 h 1166400"/>
              <a:gd name="connsiteX11" fmla="*/ 0 w 1646001"/>
              <a:gd name="connsiteY11" fmla="*/ 1049760 h 1166400"/>
              <a:gd name="connsiteX12" fmla="*/ 0 w 1646001"/>
              <a:gd name="connsiteY12" fmla="*/ 116640 h 116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46001" h="1166400">
                <a:moveTo>
                  <a:pt x="0" y="116640"/>
                </a:moveTo>
                <a:cubicBezTo>
                  <a:pt x="0" y="85705"/>
                  <a:pt x="12289" y="56037"/>
                  <a:pt x="34163" y="34163"/>
                </a:cubicBezTo>
                <a:cubicBezTo>
                  <a:pt x="56037" y="12289"/>
                  <a:pt x="85705" y="0"/>
                  <a:pt x="116640" y="0"/>
                </a:cubicBezTo>
                <a:lnTo>
                  <a:pt x="1529361" y="0"/>
                </a:lnTo>
                <a:cubicBezTo>
                  <a:pt x="1560296" y="0"/>
                  <a:pt x="1589964" y="12289"/>
                  <a:pt x="1611838" y="34163"/>
                </a:cubicBezTo>
                <a:cubicBezTo>
                  <a:pt x="1633712" y="56037"/>
                  <a:pt x="1646001" y="85705"/>
                  <a:pt x="1646001" y="116640"/>
                </a:cubicBezTo>
                <a:lnTo>
                  <a:pt x="1646001" y="1049760"/>
                </a:lnTo>
                <a:cubicBezTo>
                  <a:pt x="1646001" y="1080695"/>
                  <a:pt x="1633712" y="1110363"/>
                  <a:pt x="1611838" y="1132237"/>
                </a:cubicBezTo>
                <a:cubicBezTo>
                  <a:pt x="1589964" y="1154111"/>
                  <a:pt x="1560296" y="1166400"/>
                  <a:pt x="1529361" y="1166400"/>
                </a:cubicBezTo>
                <a:lnTo>
                  <a:pt x="116640" y="1166400"/>
                </a:lnTo>
                <a:cubicBezTo>
                  <a:pt x="85705" y="1166400"/>
                  <a:pt x="56037" y="1154111"/>
                  <a:pt x="34163" y="1132237"/>
                </a:cubicBezTo>
                <a:cubicBezTo>
                  <a:pt x="12289" y="1110363"/>
                  <a:pt x="0" y="1080695"/>
                  <a:pt x="0" y="1049760"/>
                </a:cubicBezTo>
                <a:lnTo>
                  <a:pt x="0" y="116640"/>
                </a:lnTo>
                <a:close/>
              </a:path>
            </a:pathLst>
          </a:custGeom>
          <a:ln w="12700">
            <a:solidFill>
              <a:schemeClr val="tx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92024" tIns="192024" rIns="192024" bIns="610870" numCol="1" spcCol="1270" anchor="t" anchorCtr="0">
            <a:noAutofit/>
          </a:bodyPr>
          <a:lstStyle/>
          <a:p>
            <a:pPr lvl="0" algn="l" defTabSz="1200150">
              <a:lnSpc>
                <a:spcPct val="90000"/>
              </a:lnSpc>
              <a:spcBef>
                <a:spcPct val="0"/>
              </a:spcBef>
              <a:spcAft>
                <a:spcPct val="35000"/>
              </a:spcAft>
            </a:pPr>
            <a:r>
              <a:rPr lang="en-US" altLang="zh-CN" sz="2700" b="1" kern="1200" smtClean="0">
                <a:solidFill>
                  <a:srgbClr val="C00000"/>
                </a:solidFill>
              </a:rPr>
              <a:t>2006</a:t>
            </a:r>
            <a:endParaRPr lang="zh-CN" altLang="en-US" sz="2700" b="1" kern="1200">
              <a:solidFill>
                <a:srgbClr val="C00000"/>
              </a:solidFill>
            </a:endParaRPr>
          </a:p>
        </p:txBody>
      </p:sp>
      <p:sp>
        <p:nvSpPr>
          <p:cNvPr id="14" name="任意多边形 13"/>
          <p:cNvSpPr/>
          <p:nvPr/>
        </p:nvSpPr>
        <p:spPr>
          <a:xfrm>
            <a:off x="106169" y="2307518"/>
            <a:ext cx="2072541" cy="3764299"/>
          </a:xfrm>
          <a:custGeom>
            <a:avLst/>
            <a:gdLst>
              <a:gd name="connsiteX0" fmla="*/ 0 w 1611254"/>
              <a:gd name="connsiteY0" fmla="*/ 161125 h 1636474"/>
              <a:gd name="connsiteX1" fmla="*/ 47193 w 1611254"/>
              <a:gd name="connsiteY1" fmla="*/ 47192 h 1636474"/>
              <a:gd name="connsiteX2" fmla="*/ 161126 w 1611254"/>
              <a:gd name="connsiteY2" fmla="*/ 0 h 1636474"/>
              <a:gd name="connsiteX3" fmla="*/ 1450129 w 1611254"/>
              <a:gd name="connsiteY3" fmla="*/ 0 h 1636474"/>
              <a:gd name="connsiteX4" fmla="*/ 1564062 w 1611254"/>
              <a:gd name="connsiteY4" fmla="*/ 47193 h 1636474"/>
              <a:gd name="connsiteX5" fmla="*/ 1611254 w 1611254"/>
              <a:gd name="connsiteY5" fmla="*/ 161126 h 1636474"/>
              <a:gd name="connsiteX6" fmla="*/ 1611254 w 1611254"/>
              <a:gd name="connsiteY6" fmla="*/ 1475349 h 1636474"/>
              <a:gd name="connsiteX7" fmla="*/ 1564062 w 1611254"/>
              <a:gd name="connsiteY7" fmla="*/ 1589282 h 1636474"/>
              <a:gd name="connsiteX8" fmla="*/ 1450129 w 1611254"/>
              <a:gd name="connsiteY8" fmla="*/ 1636474 h 1636474"/>
              <a:gd name="connsiteX9" fmla="*/ 161125 w 1611254"/>
              <a:gd name="connsiteY9" fmla="*/ 1636474 h 1636474"/>
              <a:gd name="connsiteX10" fmla="*/ 47192 w 1611254"/>
              <a:gd name="connsiteY10" fmla="*/ 1589281 h 1636474"/>
              <a:gd name="connsiteX11" fmla="*/ 0 w 1611254"/>
              <a:gd name="connsiteY11" fmla="*/ 1475348 h 1636474"/>
              <a:gd name="connsiteX12" fmla="*/ 0 w 1611254"/>
              <a:gd name="connsiteY12" fmla="*/ 161125 h 1636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1254" h="1636474">
                <a:moveTo>
                  <a:pt x="0" y="161125"/>
                </a:moveTo>
                <a:cubicBezTo>
                  <a:pt x="0" y="118392"/>
                  <a:pt x="16976" y="77409"/>
                  <a:pt x="47193" y="47192"/>
                </a:cubicBezTo>
                <a:cubicBezTo>
                  <a:pt x="77410" y="16975"/>
                  <a:pt x="118393" y="0"/>
                  <a:pt x="161126" y="0"/>
                </a:cubicBezTo>
                <a:lnTo>
                  <a:pt x="1450129" y="0"/>
                </a:lnTo>
                <a:cubicBezTo>
                  <a:pt x="1492862" y="0"/>
                  <a:pt x="1533845" y="16976"/>
                  <a:pt x="1564062" y="47193"/>
                </a:cubicBezTo>
                <a:cubicBezTo>
                  <a:pt x="1594279" y="77410"/>
                  <a:pt x="1611254" y="118393"/>
                  <a:pt x="1611254" y="161126"/>
                </a:cubicBezTo>
                <a:lnTo>
                  <a:pt x="1611254" y="1475349"/>
                </a:lnTo>
                <a:cubicBezTo>
                  <a:pt x="1611254" y="1518082"/>
                  <a:pt x="1594278" y="1559065"/>
                  <a:pt x="1564062" y="1589282"/>
                </a:cubicBezTo>
                <a:cubicBezTo>
                  <a:pt x="1533845" y="1619499"/>
                  <a:pt x="1492862" y="1636474"/>
                  <a:pt x="1450129" y="1636474"/>
                </a:cubicBezTo>
                <a:lnTo>
                  <a:pt x="161125" y="1636474"/>
                </a:lnTo>
                <a:cubicBezTo>
                  <a:pt x="118392" y="1636474"/>
                  <a:pt x="77409" y="1619498"/>
                  <a:pt x="47192" y="1589281"/>
                </a:cubicBezTo>
                <a:cubicBezTo>
                  <a:pt x="16975" y="1559064"/>
                  <a:pt x="0" y="1518081"/>
                  <a:pt x="0" y="1475348"/>
                </a:cubicBezTo>
                <a:lnTo>
                  <a:pt x="0" y="161125"/>
                </a:lnTo>
                <a:close/>
              </a:path>
            </a:pathLst>
          </a:custGeom>
          <a:ln>
            <a:solidFill>
              <a:schemeClr val="tx1"/>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2000" tIns="252000" rIns="72000" bIns="252000" numCol="1" spcCol="1270" anchor="t" anchorCtr="0">
            <a:noAutofit/>
          </a:bodyPr>
          <a:lstStyle/>
          <a:p>
            <a:pPr marL="228600" lvl="1" indent="-228600" algn="l" defTabSz="1200150">
              <a:lnSpc>
                <a:spcPct val="90000"/>
              </a:lnSpc>
              <a:spcBef>
                <a:spcPct val="0"/>
              </a:spcBef>
              <a:spcAft>
                <a:spcPct val="15000"/>
              </a:spcAft>
              <a:buChar char="••"/>
            </a:pPr>
            <a:r>
              <a:rPr lang="en-US" altLang="zh-CN" dirty="0" smtClean="0">
                <a:ea typeface="黑体" pitchFamily="49" charset="-122"/>
              </a:rPr>
              <a:t>Research profiling</a:t>
            </a:r>
          </a:p>
          <a:p>
            <a:pPr marL="228600" lvl="1" indent="-228600" algn="l" defTabSz="1200150">
              <a:lnSpc>
                <a:spcPct val="90000"/>
              </a:lnSpc>
              <a:spcBef>
                <a:spcPct val="0"/>
              </a:spcBef>
              <a:spcAft>
                <a:spcPct val="15000"/>
              </a:spcAft>
              <a:buChar char="••"/>
            </a:pPr>
            <a:r>
              <a:rPr lang="en-US" altLang="zh-CN" dirty="0" smtClean="0">
                <a:ea typeface="黑体" pitchFamily="49" charset="-122"/>
              </a:rPr>
              <a:t>Integration</a:t>
            </a:r>
            <a:endParaRPr lang="en-US" altLang="zh-CN" kern="1200" dirty="0" smtClean="0">
              <a:ea typeface="黑体" pitchFamily="49" charset="-122"/>
            </a:endParaRPr>
          </a:p>
          <a:p>
            <a:pPr marL="228600" lvl="1" indent="-228600" algn="l" defTabSz="1200150">
              <a:lnSpc>
                <a:spcPct val="90000"/>
              </a:lnSpc>
              <a:spcBef>
                <a:spcPct val="0"/>
              </a:spcBef>
              <a:spcAft>
                <a:spcPct val="15000"/>
              </a:spcAft>
              <a:buChar char="••"/>
            </a:pPr>
            <a:r>
              <a:rPr lang="en-US" altLang="zh-CN" kern="1200" dirty="0" smtClean="0">
                <a:ea typeface="黑体" pitchFamily="49" charset="-122"/>
              </a:rPr>
              <a:t>Interest analysis</a:t>
            </a:r>
            <a:endParaRPr lang="en-US" altLang="zh-CN" dirty="0" smtClean="0">
              <a:ea typeface="黑体" pitchFamily="49" charset="-122"/>
            </a:endParaRPr>
          </a:p>
        </p:txBody>
      </p:sp>
      <p:sp>
        <p:nvSpPr>
          <p:cNvPr id="15" name="任意多边形 14"/>
          <p:cNvSpPr/>
          <p:nvPr/>
        </p:nvSpPr>
        <p:spPr>
          <a:xfrm rot="26592">
            <a:off x="1895127" y="1763370"/>
            <a:ext cx="519806" cy="409806"/>
          </a:xfrm>
          <a:custGeom>
            <a:avLst/>
            <a:gdLst>
              <a:gd name="connsiteX0" fmla="*/ 0 w 519806"/>
              <a:gd name="connsiteY0" fmla="*/ 81961 h 409806"/>
              <a:gd name="connsiteX1" fmla="*/ 314903 w 519806"/>
              <a:gd name="connsiteY1" fmla="*/ 81961 h 409806"/>
              <a:gd name="connsiteX2" fmla="*/ 314903 w 519806"/>
              <a:gd name="connsiteY2" fmla="*/ 0 h 409806"/>
              <a:gd name="connsiteX3" fmla="*/ 519806 w 519806"/>
              <a:gd name="connsiteY3" fmla="*/ 204903 h 409806"/>
              <a:gd name="connsiteX4" fmla="*/ 314903 w 519806"/>
              <a:gd name="connsiteY4" fmla="*/ 409806 h 409806"/>
              <a:gd name="connsiteX5" fmla="*/ 314903 w 519806"/>
              <a:gd name="connsiteY5" fmla="*/ 327845 h 409806"/>
              <a:gd name="connsiteX6" fmla="*/ 0 w 519806"/>
              <a:gd name="connsiteY6" fmla="*/ 327845 h 409806"/>
              <a:gd name="connsiteX7" fmla="*/ 0 w 519806"/>
              <a:gd name="connsiteY7" fmla="*/ 81961 h 409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9806" h="409806">
                <a:moveTo>
                  <a:pt x="0" y="81961"/>
                </a:moveTo>
                <a:lnTo>
                  <a:pt x="314903" y="81961"/>
                </a:lnTo>
                <a:lnTo>
                  <a:pt x="314903" y="0"/>
                </a:lnTo>
                <a:lnTo>
                  <a:pt x="519806" y="204903"/>
                </a:lnTo>
                <a:lnTo>
                  <a:pt x="314903" y="409806"/>
                </a:lnTo>
                <a:lnTo>
                  <a:pt x="314903" y="327845"/>
                </a:lnTo>
                <a:lnTo>
                  <a:pt x="0" y="327845"/>
                </a:lnTo>
                <a:lnTo>
                  <a:pt x="0" y="81961"/>
                </a:lnTo>
                <a:close/>
              </a:path>
            </a:pathLst>
          </a:custGeom>
          <a:solidFill>
            <a:srgbClr val="FFCCCC"/>
          </a:solidFill>
          <a:ln>
            <a:solidFill>
              <a:schemeClr val="tx1"/>
            </a:solidFill>
          </a:ln>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spcFirstLastPara="0" vert="horz" wrap="square" lIns="0" tIns="81961" rIns="122941" bIns="81960" numCol="1" spcCol="1270" anchor="ctr" anchorCtr="0">
            <a:noAutofit/>
          </a:bodyPr>
          <a:lstStyle/>
          <a:p>
            <a:pPr lvl="0" algn="ctr" defTabSz="800100">
              <a:lnSpc>
                <a:spcPct val="90000"/>
              </a:lnSpc>
              <a:spcBef>
                <a:spcPct val="0"/>
              </a:spcBef>
              <a:spcAft>
                <a:spcPct val="35000"/>
              </a:spcAft>
            </a:pPr>
            <a:endParaRPr lang="zh-CN" altLang="en-US" sz="1800" kern="1200"/>
          </a:p>
        </p:txBody>
      </p:sp>
      <p:sp>
        <p:nvSpPr>
          <p:cNvPr id="16" name="任意多边形 15"/>
          <p:cNvSpPr/>
          <p:nvPr/>
        </p:nvSpPr>
        <p:spPr>
          <a:xfrm>
            <a:off x="2612740" y="1649119"/>
            <a:ext cx="1646001" cy="1166400"/>
          </a:xfrm>
          <a:custGeom>
            <a:avLst/>
            <a:gdLst>
              <a:gd name="connsiteX0" fmla="*/ 0 w 1646001"/>
              <a:gd name="connsiteY0" fmla="*/ 116640 h 1166400"/>
              <a:gd name="connsiteX1" fmla="*/ 34163 w 1646001"/>
              <a:gd name="connsiteY1" fmla="*/ 34163 h 1166400"/>
              <a:gd name="connsiteX2" fmla="*/ 116640 w 1646001"/>
              <a:gd name="connsiteY2" fmla="*/ 0 h 1166400"/>
              <a:gd name="connsiteX3" fmla="*/ 1529361 w 1646001"/>
              <a:gd name="connsiteY3" fmla="*/ 0 h 1166400"/>
              <a:gd name="connsiteX4" fmla="*/ 1611838 w 1646001"/>
              <a:gd name="connsiteY4" fmla="*/ 34163 h 1166400"/>
              <a:gd name="connsiteX5" fmla="*/ 1646001 w 1646001"/>
              <a:gd name="connsiteY5" fmla="*/ 116640 h 1166400"/>
              <a:gd name="connsiteX6" fmla="*/ 1646001 w 1646001"/>
              <a:gd name="connsiteY6" fmla="*/ 1049760 h 1166400"/>
              <a:gd name="connsiteX7" fmla="*/ 1611838 w 1646001"/>
              <a:gd name="connsiteY7" fmla="*/ 1132237 h 1166400"/>
              <a:gd name="connsiteX8" fmla="*/ 1529361 w 1646001"/>
              <a:gd name="connsiteY8" fmla="*/ 1166400 h 1166400"/>
              <a:gd name="connsiteX9" fmla="*/ 116640 w 1646001"/>
              <a:gd name="connsiteY9" fmla="*/ 1166400 h 1166400"/>
              <a:gd name="connsiteX10" fmla="*/ 34163 w 1646001"/>
              <a:gd name="connsiteY10" fmla="*/ 1132237 h 1166400"/>
              <a:gd name="connsiteX11" fmla="*/ 0 w 1646001"/>
              <a:gd name="connsiteY11" fmla="*/ 1049760 h 1166400"/>
              <a:gd name="connsiteX12" fmla="*/ 0 w 1646001"/>
              <a:gd name="connsiteY12" fmla="*/ 116640 h 116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46001" h="1166400">
                <a:moveTo>
                  <a:pt x="0" y="116640"/>
                </a:moveTo>
                <a:cubicBezTo>
                  <a:pt x="0" y="85705"/>
                  <a:pt x="12289" y="56037"/>
                  <a:pt x="34163" y="34163"/>
                </a:cubicBezTo>
                <a:cubicBezTo>
                  <a:pt x="56037" y="12289"/>
                  <a:pt x="85705" y="0"/>
                  <a:pt x="116640" y="0"/>
                </a:cubicBezTo>
                <a:lnTo>
                  <a:pt x="1529361" y="0"/>
                </a:lnTo>
                <a:cubicBezTo>
                  <a:pt x="1560296" y="0"/>
                  <a:pt x="1589964" y="12289"/>
                  <a:pt x="1611838" y="34163"/>
                </a:cubicBezTo>
                <a:cubicBezTo>
                  <a:pt x="1633712" y="56037"/>
                  <a:pt x="1646001" y="85705"/>
                  <a:pt x="1646001" y="116640"/>
                </a:cubicBezTo>
                <a:lnTo>
                  <a:pt x="1646001" y="1049760"/>
                </a:lnTo>
                <a:cubicBezTo>
                  <a:pt x="1646001" y="1080695"/>
                  <a:pt x="1633712" y="1110363"/>
                  <a:pt x="1611838" y="1132237"/>
                </a:cubicBezTo>
                <a:cubicBezTo>
                  <a:pt x="1589964" y="1154111"/>
                  <a:pt x="1560296" y="1166400"/>
                  <a:pt x="1529361" y="1166400"/>
                </a:cubicBezTo>
                <a:lnTo>
                  <a:pt x="116640" y="1166400"/>
                </a:lnTo>
                <a:cubicBezTo>
                  <a:pt x="85705" y="1166400"/>
                  <a:pt x="56037" y="1154111"/>
                  <a:pt x="34163" y="1132237"/>
                </a:cubicBezTo>
                <a:cubicBezTo>
                  <a:pt x="12289" y="1110363"/>
                  <a:pt x="0" y="1080695"/>
                  <a:pt x="0" y="1049760"/>
                </a:cubicBezTo>
                <a:lnTo>
                  <a:pt x="0" y="116640"/>
                </a:lnTo>
                <a:close/>
              </a:path>
            </a:pathLst>
          </a:custGeom>
          <a:ln w="12700">
            <a:solidFill>
              <a:schemeClr val="tx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92024" tIns="192024" rIns="192024" bIns="610870" numCol="1" spcCol="1270" anchor="t" anchorCtr="0">
            <a:noAutofit/>
          </a:bodyPr>
          <a:lstStyle/>
          <a:p>
            <a:pPr lvl="0" algn="l" defTabSz="1200150">
              <a:lnSpc>
                <a:spcPct val="90000"/>
              </a:lnSpc>
              <a:spcBef>
                <a:spcPct val="0"/>
              </a:spcBef>
              <a:spcAft>
                <a:spcPct val="35000"/>
              </a:spcAft>
            </a:pPr>
            <a:r>
              <a:rPr lang="en-US" altLang="zh-CN" sz="2700" b="1" kern="1200" smtClean="0">
                <a:solidFill>
                  <a:srgbClr val="C00000"/>
                </a:solidFill>
              </a:rPr>
              <a:t>2009</a:t>
            </a:r>
            <a:endParaRPr lang="zh-CN" altLang="en-US" sz="2700" b="1" kern="1200">
              <a:solidFill>
                <a:srgbClr val="C00000"/>
              </a:solidFill>
            </a:endParaRPr>
          </a:p>
        </p:txBody>
      </p:sp>
      <p:sp>
        <p:nvSpPr>
          <p:cNvPr id="17" name="任意多边形 16"/>
          <p:cNvSpPr/>
          <p:nvPr/>
        </p:nvSpPr>
        <p:spPr>
          <a:xfrm>
            <a:off x="2683877" y="2307518"/>
            <a:ext cx="2073550" cy="3764299"/>
          </a:xfrm>
          <a:custGeom>
            <a:avLst/>
            <a:gdLst>
              <a:gd name="connsiteX0" fmla="*/ 0 w 1646001"/>
              <a:gd name="connsiteY0" fmla="*/ 155520 h 1555200"/>
              <a:gd name="connsiteX1" fmla="*/ 45551 w 1646001"/>
              <a:gd name="connsiteY1" fmla="*/ 45551 h 1555200"/>
              <a:gd name="connsiteX2" fmla="*/ 155520 w 1646001"/>
              <a:gd name="connsiteY2" fmla="*/ 0 h 1555200"/>
              <a:gd name="connsiteX3" fmla="*/ 1490481 w 1646001"/>
              <a:gd name="connsiteY3" fmla="*/ 0 h 1555200"/>
              <a:gd name="connsiteX4" fmla="*/ 1600450 w 1646001"/>
              <a:gd name="connsiteY4" fmla="*/ 45551 h 1555200"/>
              <a:gd name="connsiteX5" fmla="*/ 1646001 w 1646001"/>
              <a:gd name="connsiteY5" fmla="*/ 155520 h 1555200"/>
              <a:gd name="connsiteX6" fmla="*/ 1646001 w 1646001"/>
              <a:gd name="connsiteY6" fmla="*/ 1399680 h 1555200"/>
              <a:gd name="connsiteX7" fmla="*/ 1600450 w 1646001"/>
              <a:gd name="connsiteY7" fmla="*/ 1509649 h 1555200"/>
              <a:gd name="connsiteX8" fmla="*/ 1490481 w 1646001"/>
              <a:gd name="connsiteY8" fmla="*/ 1555200 h 1555200"/>
              <a:gd name="connsiteX9" fmla="*/ 155520 w 1646001"/>
              <a:gd name="connsiteY9" fmla="*/ 1555200 h 1555200"/>
              <a:gd name="connsiteX10" fmla="*/ 45551 w 1646001"/>
              <a:gd name="connsiteY10" fmla="*/ 1509649 h 1555200"/>
              <a:gd name="connsiteX11" fmla="*/ 0 w 1646001"/>
              <a:gd name="connsiteY11" fmla="*/ 1399680 h 1555200"/>
              <a:gd name="connsiteX12" fmla="*/ 0 w 1646001"/>
              <a:gd name="connsiteY12" fmla="*/ 155520 h 155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46001" h="1555200">
                <a:moveTo>
                  <a:pt x="0" y="155520"/>
                </a:moveTo>
                <a:cubicBezTo>
                  <a:pt x="0" y="114274"/>
                  <a:pt x="16385" y="74716"/>
                  <a:pt x="45551" y="45551"/>
                </a:cubicBezTo>
                <a:cubicBezTo>
                  <a:pt x="74717" y="16385"/>
                  <a:pt x="114274" y="0"/>
                  <a:pt x="155520" y="0"/>
                </a:cubicBezTo>
                <a:lnTo>
                  <a:pt x="1490481" y="0"/>
                </a:lnTo>
                <a:cubicBezTo>
                  <a:pt x="1531727" y="0"/>
                  <a:pt x="1571285" y="16385"/>
                  <a:pt x="1600450" y="45551"/>
                </a:cubicBezTo>
                <a:cubicBezTo>
                  <a:pt x="1629616" y="74717"/>
                  <a:pt x="1646001" y="114274"/>
                  <a:pt x="1646001" y="155520"/>
                </a:cubicBezTo>
                <a:lnTo>
                  <a:pt x="1646001" y="1399680"/>
                </a:lnTo>
                <a:cubicBezTo>
                  <a:pt x="1646001" y="1440926"/>
                  <a:pt x="1629616" y="1480484"/>
                  <a:pt x="1600450" y="1509649"/>
                </a:cubicBezTo>
                <a:cubicBezTo>
                  <a:pt x="1571284" y="1538815"/>
                  <a:pt x="1531727" y="1555200"/>
                  <a:pt x="1490481" y="1555200"/>
                </a:cubicBezTo>
                <a:lnTo>
                  <a:pt x="155520" y="1555200"/>
                </a:lnTo>
                <a:cubicBezTo>
                  <a:pt x="114274" y="1555200"/>
                  <a:pt x="74716" y="1538815"/>
                  <a:pt x="45551" y="1509649"/>
                </a:cubicBezTo>
                <a:cubicBezTo>
                  <a:pt x="16385" y="1480483"/>
                  <a:pt x="0" y="1440926"/>
                  <a:pt x="0" y="1399680"/>
                </a:cubicBezTo>
                <a:lnTo>
                  <a:pt x="0" y="155520"/>
                </a:lnTo>
                <a:close/>
              </a:path>
            </a:pathLst>
          </a:custGeom>
          <a:ln>
            <a:solidFill>
              <a:schemeClr val="tx1"/>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2000" tIns="252000" rIns="72000" bIns="252000" numCol="1" spcCol="1270" anchor="t" anchorCtr="0">
            <a:noAutofit/>
          </a:bodyPr>
          <a:lstStyle/>
          <a:p>
            <a:pPr marL="228600" lvl="1" indent="-228600" algn="l" defTabSz="1200150">
              <a:lnSpc>
                <a:spcPct val="90000"/>
              </a:lnSpc>
              <a:spcBef>
                <a:spcPct val="0"/>
              </a:spcBef>
              <a:spcAft>
                <a:spcPct val="15000"/>
              </a:spcAft>
              <a:buChar char="••"/>
            </a:pPr>
            <a:r>
              <a:rPr lang="en-US" altLang="zh-CN" kern="1200" dirty="0" smtClean="0">
                <a:ea typeface="黑体" pitchFamily="49" charset="-122"/>
              </a:rPr>
              <a:t>Topic analysis</a:t>
            </a:r>
          </a:p>
          <a:p>
            <a:pPr marL="228600" lvl="1" indent="-228600" algn="l" defTabSz="1200150">
              <a:lnSpc>
                <a:spcPct val="90000"/>
              </a:lnSpc>
              <a:spcBef>
                <a:spcPct val="0"/>
              </a:spcBef>
              <a:spcAft>
                <a:spcPct val="15000"/>
              </a:spcAft>
              <a:buChar char="••"/>
            </a:pPr>
            <a:r>
              <a:rPr lang="en-US" altLang="zh-CN" dirty="0" smtClean="0">
                <a:ea typeface="黑体" pitchFamily="49" charset="-122"/>
              </a:rPr>
              <a:t>Course search</a:t>
            </a:r>
          </a:p>
          <a:p>
            <a:pPr marL="228600" lvl="1" indent="-228600" algn="l" defTabSz="1200150">
              <a:lnSpc>
                <a:spcPct val="90000"/>
              </a:lnSpc>
              <a:spcBef>
                <a:spcPct val="0"/>
              </a:spcBef>
              <a:spcAft>
                <a:spcPct val="15000"/>
              </a:spcAft>
              <a:buChar char="••"/>
            </a:pPr>
            <a:r>
              <a:rPr lang="en-US" altLang="zh-CN" dirty="0" smtClean="0">
                <a:ea typeface="黑体" pitchFamily="49" charset="-122"/>
              </a:rPr>
              <a:t>Expert search</a:t>
            </a:r>
          </a:p>
          <a:p>
            <a:pPr marL="228600" lvl="1" indent="-228600" algn="l" defTabSz="1200150">
              <a:lnSpc>
                <a:spcPct val="90000"/>
              </a:lnSpc>
              <a:spcBef>
                <a:spcPct val="0"/>
              </a:spcBef>
              <a:spcAft>
                <a:spcPct val="15000"/>
              </a:spcAft>
              <a:buChar char="••"/>
            </a:pPr>
            <a:endParaRPr lang="en-US" altLang="zh-CN" dirty="0" smtClean="0">
              <a:ea typeface="黑体" pitchFamily="49" charset="-122"/>
            </a:endParaRPr>
          </a:p>
          <a:p>
            <a:pPr marL="228600" lvl="1" indent="-228600" algn="l" defTabSz="1200150">
              <a:lnSpc>
                <a:spcPct val="90000"/>
              </a:lnSpc>
              <a:spcBef>
                <a:spcPct val="0"/>
              </a:spcBef>
              <a:spcAft>
                <a:spcPct val="15000"/>
              </a:spcAft>
              <a:buChar char="••"/>
            </a:pPr>
            <a:r>
              <a:rPr lang="en-US" altLang="zh-CN" sz="1800" b="1" kern="1200" dirty="0" smtClean="0">
                <a:solidFill>
                  <a:srgbClr val="C00000"/>
                </a:solidFill>
                <a:ea typeface="黑体" pitchFamily="49" charset="-122"/>
              </a:rPr>
              <a:t>520K </a:t>
            </a:r>
            <a:r>
              <a:rPr lang="en-US" altLang="zh-CN" sz="1800" kern="1200" dirty="0" smtClean="0">
                <a:solidFill>
                  <a:srgbClr val="000000"/>
                </a:solidFill>
                <a:ea typeface="黑体" pitchFamily="49" charset="-122"/>
              </a:rPr>
              <a:t>users from </a:t>
            </a:r>
            <a:r>
              <a:rPr lang="en-US" altLang="zh-CN" sz="1800" b="1" kern="1200" dirty="0" smtClean="0">
                <a:solidFill>
                  <a:srgbClr val="C00000"/>
                </a:solidFill>
                <a:ea typeface="黑体" pitchFamily="49" charset="-122"/>
              </a:rPr>
              <a:t>187 </a:t>
            </a:r>
            <a:r>
              <a:rPr lang="en-US" altLang="zh-CN" sz="1800" kern="1200" dirty="0" smtClean="0">
                <a:solidFill>
                  <a:srgbClr val="000000"/>
                </a:solidFill>
                <a:ea typeface="黑体" pitchFamily="49" charset="-122"/>
              </a:rPr>
              <a:t>countries</a:t>
            </a:r>
            <a:endParaRPr lang="zh-CN" altLang="en-US" sz="1800" kern="1200" dirty="0">
              <a:solidFill>
                <a:srgbClr val="000000"/>
              </a:solidFill>
              <a:ea typeface="黑体" pitchFamily="49" charset="-122"/>
            </a:endParaRPr>
          </a:p>
        </p:txBody>
      </p:sp>
      <p:sp>
        <p:nvSpPr>
          <p:cNvPr id="18" name="任意多边形 17"/>
          <p:cNvSpPr/>
          <p:nvPr/>
        </p:nvSpPr>
        <p:spPr>
          <a:xfrm>
            <a:off x="4484948" y="1773416"/>
            <a:ext cx="528999" cy="409806"/>
          </a:xfrm>
          <a:custGeom>
            <a:avLst/>
            <a:gdLst>
              <a:gd name="connsiteX0" fmla="*/ 0 w 528999"/>
              <a:gd name="connsiteY0" fmla="*/ 81961 h 409806"/>
              <a:gd name="connsiteX1" fmla="*/ 324096 w 528999"/>
              <a:gd name="connsiteY1" fmla="*/ 81961 h 409806"/>
              <a:gd name="connsiteX2" fmla="*/ 324096 w 528999"/>
              <a:gd name="connsiteY2" fmla="*/ 0 h 409806"/>
              <a:gd name="connsiteX3" fmla="*/ 528999 w 528999"/>
              <a:gd name="connsiteY3" fmla="*/ 204903 h 409806"/>
              <a:gd name="connsiteX4" fmla="*/ 324096 w 528999"/>
              <a:gd name="connsiteY4" fmla="*/ 409806 h 409806"/>
              <a:gd name="connsiteX5" fmla="*/ 324096 w 528999"/>
              <a:gd name="connsiteY5" fmla="*/ 327845 h 409806"/>
              <a:gd name="connsiteX6" fmla="*/ 0 w 528999"/>
              <a:gd name="connsiteY6" fmla="*/ 327845 h 409806"/>
              <a:gd name="connsiteX7" fmla="*/ 0 w 528999"/>
              <a:gd name="connsiteY7" fmla="*/ 81961 h 409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8999" h="409806">
                <a:moveTo>
                  <a:pt x="0" y="81961"/>
                </a:moveTo>
                <a:lnTo>
                  <a:pt x="324096" y="81961"/>
                </a:lnTo>
                <a:lnTo>
                  <a:pt x="324096" y="0"/>
                </a:lnTo>
                <a:lnTo>
                  <a:pt x="528999" y="204903"/>
                </a:lnTo>
                <a:lnTo>
                  <a:pt x="324096" y="409806"/>
                </a:lnTo>
                <a:lnTo>
                  <a:pt x="324096" y="327845"/>
                </a:lnTo>
                <a:lnTo>
                  <a:pt x="0" y="327845"/>
                </a:lnTo>
                <a:lnTo>
                  <a:pt x="0" y="81961"/>
                </a:lnTo>
                <a:close/>
              </a:path>
            </a:pathLst>
          </a:custGeom>
          <a:solidFill>
            <a:srgbClr val="FFCCCC"/>
          </a:solidFill>
          <a:ln>
            <a:solidFill>
              <a:schemeClr val="tx1"/>
            </a:solidFill>
          </a:ln>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spcFirstLastPara="0" vert="horz" wrap="square" lIns="0" tIns="81961" rIns="122942" bIns="81961" numCol="1" spcCol="1270" anchor="ctr" anchorCtr="0">
            <a:noAutofit/>
          </a:bodyPr>
          <a:lstStyle/>
          <a:p>
            <a:pPr lvl="0" algn="ctr" defTabSz="800100">
              <a:lnSpc>
                <a:spcPct val="90000"/>
              </a:lnSpc>
              <a:spcBef>
                <a:spcPct val="0"/>
              </a:spcBef>
              <a:spcAft>
                <a:spcPct val="35000"/>
              </a:spcAft>
            </a:pPr>
            <a:endParaRPr lang="zh-CN" altLang="en-US" sz="1800" kern="1200"/>
          </a:p>
        </p:txBody>
      </p:sp>
      <p:sp>
        <p:nvSpPr>
          <p:cNvPr id="19" name="任意多边形 18"/>
          <p:cNvSpPr/>
          <p:nvPr/>
        </p:nvSpPr>
        <p:spPr>
          <a:xfrm>
            <a:off x="5169024" y="1649119"/>
            <a:ext cx="1646001" cy="1166400"/>
          </a:xfrm>
          <a:custGeom>
            <a:avLst/>
            <a:gdLst>
              <a:gd name="connsiteX0" fmla="*/ 0 w 1646001"/>
              <a:gd name="connsiteY0" fmla="*/ 116640 h 1166400"/>
              <a:gd name="connsiteX1" fmla="*/ 34163 w 1646001"/>
              <a:gd name="connsiteY1" fmla="*/ 34163 h 1166400"/>
              <a:gd name="connsiteX2" fmla="*/ 116640 w 1646001"/>
              <a:gd name="connsiteY2" fmla="*/ 0 h 1166400"/>
              <a:gd name="connsiteX3" fmla="*/ 1529361 w 1646001"/>
              <a:gd name="connsiteY3" fmla="*/ 0 h 1166400"/>
              <a:gd name="connsiteX4" fmla="*/ 1611838 w 1646001"/>
              <a:gd name="connsiteY4" fmla="*/ 34163 h 1166400"/>
              <a:gd name="connsiteX5" fmla="*/ 1646001 w 1646001"/>
              <a:gd name="connsiteY5" fmla="*/ 116640 h 1166400"/>
              <a:gd name="connsiteX6" fmla="*/ 1646001 w 1646001"/>
              <a:gd name="connsiteY6" fmla="*/ 1049760 h 1166400"/>
              <a:gd name="connsiteX7" fmla="*/ 1611838 w 1646001"/>
              <a:gd name="connsiteY7" fmla="*/ 1132237 h 1166400"/>
              <a:gd name="connsiteX8" fmla="*/ 1529361 w 1646001"/>
              <a:gd name="connsiteY8" fmla="*/ 1166400 h 1166400"/>
              <a:gd name="connsiteX9" fmla="*/ 116640 w 1646001"/>
              <a:gd name="connsiteY9" fmla="*/ 1166400 h 1166400"/>
              <a:gd name="connsiteX10" fmla="*/ 34163 w 1646001"/>
              <a:gd name="connsiteY10" fmla="*/ 1132237 h 1166400"/>
              <a:gd name="connsiteX11" fmla="*/ 0 w 1646001"/>
              <a:gd name="connsiteY11" fmla="*/ 1049760 h 1166400"/>
              <a:gd name="connsiteX12" fmla="*/ 0 w 1646001"/>
              <a:gd name="connsiteY12" fmla="*/ 116640 h 116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46001" h="1166400">
                <a:moveTo>
                  <a:pt x="0" y="116640"/>
                </a:moveTo>
                <a:cubicBezTo>
                  <a:pt x="0" y="85705"/>
                  <a:pt x="12289" y="56037"/>
                  <a:pt x="34163" y="34163"/>
                </a:cubicBezTo>
                <a:cubicBezTo>
                  <a:pt x="56037" y="12289"/>
                  <a:pt x="85705" y="0"/>
                  <a:pt x="116640" y="0"/>
                </a:cubicBezTo>
                <a:lnTo>
                  <a:pt x="1529361" y="0"/>
                </a:lnTo>
                <a:cubicBezTo>
                  <a:pt x="1560296" y="0"/>
                  <a:pt x="1589964" y="12289"/>
                  <a:pt x="1611838" y="34163"/>
                </a:cubicBezTo>
                <a:cubicBezTo>
                  <a:pt x="1633712" y="56037"/>
                  <a:pt x="1646001" y="85705"/>
                  <a:pt x="1646001" y="116640"/>
                </a:cubicBezTo>
                <a:lnTo>
                  <a:pt x="1646001" y="1049760"/>
                </a:lnTo>
                <a:cubicBezTo>
                  <a:pt x="1646001" y="1080695"/>
                  <a:pt x="1633712" y="1110363"/>
                  <a:pt x="1611838" y="1132237"/>
                </a:cubicBezTo>
                <a:cubicBezTo>
                  <a:pt x="1589964" y="1154111"/>
                  <a:pt x="1560296" y="1166400"/>
                  <a:pt x="1529361" y="1166400"/>
                </a:cubicBezTo>
                <a:lnTo>
                  <a:pt x="116640" y="1166400"/>
                </a:lnTo>
                <a:cubicBezTo>
                  <a:pt x="85705" y="1166400"/>
                  <a:pt x="56037" y="1154111"/>
                  <a:pt x="34163" y="1132237"/>
                </a:cubicBezTo>
                <a:cubicBezTo>
                  <a:pt x="12289" y="1110363"/>
                  <a:pt x="0" y="1080695"/>
                  <a:pt x="0" y="1049760"/>
                </a:cubicBezTo>
                <a:lnTo>
                  <a:pt x="0" y="116640"/>
                </a:lnTo>
                <a:close/>
              </a:path>
            </a:pathLst>
          </a:custGeom>
          <a:ln w="12700">
            <a:solidFill>
              <a:schemeClr val="tx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92024" tIns="192024" rIns="192024" bIns="610870" numCol="1" spcCol="1270" anchor="t" anchorCtr="0">
            <a:noAutofit/>
          </a:bodyPr>
          <a:lstStyle/>
          <a:p>
            <a:pPr lvl="0" algn="l" defTabSz="1200150">
              <a:lnSpc>
                <a:spcPct val="90000"/>
              </a:lnSpc>
              <a:spcBef>
                <a:spcPct val="0"/>
              </a:spcBef>
              <a:spcAft>
                <a:spcPct val="35000"/>
              </a:spcAft>
            </a:pPr>
            <a:r>
              <a:rPr lang="en-US" altLang="zh-CN" sz="2700" b="1" kern="1200" smtClean="0">
                <a:solidFill>
                  <a:srgbClr val="C00000"/>
                </a:solidFill>
              </a:rPr>
              <a:t>2010</a:t>
            </a:r>
            <a:endParaRPr lang="zh-CN" altLang="en-US" sz="2700" b="1" kern="1200">
              <a:solidFill>
                <a:srgbClr val="C00000"/>
              </a:solidFill>
            </a:endParaRPr>
          </a:p>
        </p:txBody>
      </p:sp>
      <p:sp>
        <p:nvSpPr>
          <p:cNvPr id="20" name="圆角矩形 19"/>
          <p:cNvSpPr/>
          <p:nvPr/>
        </p:nvSpPr>
        <p:spPr>
          <a:xfrm>
            <a:off x="5240161" y="2307518"/>
            <a:ext cx="2161111" cy="3764299"/>
          </a:xfrm>
          <a:prstGeom prst="roundRect">
            <a:avLst>
              <a:gd name="adj" fmla="val 10000"/>
            </a:avLst>
          </a:prstGeom>
          <a:ln>
            <a:solidFill>
              <a:schemeClr val="tx1"/>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lIns="0" tIns="180000" rIns="0" bIns="252000"/>
          <a:lstStyle/>
          <a:p>
            <a:pPr marL="228600" lvl="1" indent="-228600" defTabSz="1200150">
              <a:lnSpc>
                <a:spcPct val="90000"/>
              </a:lnSpc>
              <a:spcAft>
                <a:spcPct val="15000"/>
              </a:spcAft>
              <a:buFontTx/>
              <a:buChar char="••"/>
            </a:pPr>
            <a:r>
              <a:rPr lang="en-US" altLang="zh-CN" dirty="0" smtClean="0">
                <a:ea typeface="黑体" pitchFamily="49" charset="-122"/>
              </a:rPr>
              <a:t>Association</a:t>
            </a:r>
          </a:p>
          <a:p>
            <a:pPr marL="228600" lvl="1" indent="-228600" defTabSz="1200150">
              <a:lnSpc>
                <a:spcPct val="90000"/>
              </a:lnSpc>
              <a:spcAft>
                <a:spcPct val="15000"/>
              </a:spcAft>
              <a:buChar char="••"/>
            </a:pPr>
            <a:r>
              <a:rPr lang="en-US" altLang="zh-CN" dirty="0" smtClean="0">
                <a:ea typeface="黑体" pitchFamily="49" charset="-122"/>
              </a:rPr>
              <a:t>Disambiguation</a:t>
            </a:r>
          </a:p>
          <a:p>
            <a:pPr marL="228600" lvl="1" indent="-228600" defTabSz="1200150">
              <a:lnSpc>
                <a:spcPct val="90000"/>
              </a:lnSpc>
              <a:spcAft>
                <a:spcPct val="15000"/>
              </a:spcAft>
              <a:buChar char="••"/>
            </a:pPr>
            <a:r>
              <a:rPr lang="en-US" altLang="zh-CN" dirty="0" smtClean="0">
                <a:ea typeface="黑体" pitchFamily="49" charset="-122"/>
              </a:rPr>
              <a:t>Suggestion</a:t>
            </a:r>
          </a:p>
          <a:p>
            <a:pPr marL="228600" lvl="1" indent="-228600" defTabSz="1200150">
              <a:lnSpc>
                <a:spcPct val="90000"/>
              </a:lnSpc>
              <a:spcAft>
                <a:spcPct val="15000"/>
              </a:spcAft>
              <a:buChar char="••"/>
            </a:pPr>
            <a:endParaRPr lang="en-US" altLang="zh-CN" dirty="0" smtClean="0">
              <a:ea typeface="黑体" pitchFamily="49" charset="-122"/>
            </a:endParaRPr>
          </a:p>
          <a:p>
            <a:pPr marL="228600" lvl="1" indent="-228600" defTabSz="1200150">
              <a:lnSpc>
                <a:spcPct val="90000"/>
              </a:lnSpc>
              <a:spcAft>
                <a:spcPct val="15000"/>
              </a:spcAft>
              <a:buChar char="••"/>
            </a:pPr>
            <a:r>
              <a:rPr lang="en-US" altLang="zh-CN" sz="1800" b="1" dirty="0" smtClean="0">
                <a:solidFill>
                  <a:srgbClr val="C00000"/>
                </a:solidFill>
                <a:ea typeface="黑体" pitchFamily="49" charset="-122"/>
              </a:rPr>
              <a:t>1.02M </a:t>
            </a:r>
            <a:r>
              <a:rPr lang="en-US" altLang="zh-CN" sz="1800" dirty="0" smtClean="0">
                <a:solidFill>
                  <a:srgbClr val="000000"/>
                </a:solidFill>
                <a:ea typeface="黑体" pitchFamily="49" charset="-122"/>
              </a:rPr>
              <a:t>users </a:t>
            </a:r>
            <a:r>
              <a:rPr lang="en-US" altLang="zh-CN" sz="1800" dirty="0">
                <a:solidFill>
                  <a:srgbClr val="000000"/>
                </a:solidFill>
                <a:ea typeface="黑体" pitchFamily="49" charset="-122"/>
              </a:rPr>
              <a:t>from </a:t>
            </a:r>
            <a:r>
              <a:rPr lang="en-US" altLang="zh-CN" sz="1800" b="1" dirty="0" smtClean="0">
                <a:solidFill>
                  <a:srgbClr val="C00000"/>
                </a:solidFill>
                <a:ea typeface="黑体" pitchFamily="49" charset="-122"/>
              </a:rPr>
              <a:t>202 </a:t>
            </a:r>
            <a:r>
              <a:rPr lang="en-US" altLang="zh-CN" sz="1800" dirty="0">
                <a:solidFill>
                  <a:srgbClr val="000000"/>
                </a:solidFill>
                <a:ea typeface="黑体" pitchFamily="49" charset="-122"/>
              </a:rPr>
              <a:t>countries</a:t>
            </a:r>
            <a:endParaRPr lang="zh-CN" altLang="en-US" sz="1800" dirty="0">
              <a:solidFill>
                <a:srgbClr val="000000"/>
              </a:solidFill>
              <a:ea typeface="黑体" pitchFamily="49" charset="-122"/>
            </a:endParaRPr>
          </a:p>
          <a:p>
            <a:pPr marL="228600" lvl="1" indent="-228600" defTabSz="1200150">
              <a:lnSpc>
                <a:spcPct val="90000"/>
              </a:lnSpc>
              <a:spcAft>
                <a:spcPct val="15000"/>
              </a:spcAft>
              <a:buChar char="••"/>
            </a:pPr>
            <a:endParaRPr lang="en-US" altLang="zh-CN" dirty="0" smtClean="0">
              <a:ea typeface="黑体" pitchFamily="49" charset="-122"/>
            </a:endParaRPr>
          </a:p>
        </p:txBody>
      </p:sp>
      <p:sp>
        <p:nvSpPr>
          <p:cNvPr id="21" name="任意多边形 20"/>
          <p:cNvSpPr/>
          <p:nvPr/>
        </p:nvSpPr>
        <p:spPr>
          <a:xfrm>
            <a:off x="7113240" y="1773416"/>
            <a:ext cx="528999" cy="409806"/>
          </a:xfrm>
          <a:custGeom>
            <a:avLst/>
            <a:gdLst>
              <a:gd name="connsiteX0" fmla="*/ 0 w 528999"/>
              <a:gd name="connsiteY0" fmla="*/ 81961 h 409806"/>
              <a:gd name="connsiteX1" fmla="*/ 324096 w 528999"/>
              <a:gd name="connsiteY1" fmla="*/ 81961 h 409806"/>
              <a:gd name="connsiteX2" fmla="*/ 324096 w 528999"/>
              <a:gd name="connsiteY2" fmla="*/ 0 h 409806"/>
              <a:gd name="connsiteX3" fmla="*/ 528999 w 528999"/>
              <a:gd name="connsiteY3" fmla="*/ 204903 h 409806"/>
              <a:gd name="connsiteX4" fmla="*/ 324096 w 528999"/>
              <a:gd name="connsiteY4" fmla="*/ 409806 h 409806"/>
              <a:gd name="connsiteX5" fmla="*/ 324096 w 528999"/>
              <a:gd name="connsiteY5" fmla="*/ 327845 h 409806"/>
              <a:gd name="connsiteX6" fmla="*/ 0 w 528999"/>
              <a:gd name="connsiteY6" fmla="*/ 327845 h 409806"/>
              <a:gd name="connsiteX7" fmla="*/ 0 w 528999"/>
              <a:gd name="connsiteY7" fmla="*/ 81961 h 409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8999" h="409806">
                <a:moveTo>
                  <a:pt x="0" y="81961"/>
                </a:moveTo>
                <a:lnTo>
                  <a:pt x="324096" y="81961"/>
                </a:lnTo>
                <a:lnTo>
                  <a:pt x="324096" y="0"/>
                </a:lnTo>
                <a:lnTo>
                  <a:pt x="528999" y="204903"/>
                </a:lnTo>
                <a:lnTo>
                  <a:pt x="324096" y="409806"/>
                </a:lnTo>
                <a:lnTo>
                  <a:pt x="324096" y="327845"/>
                </a:lnTo>
                <a:lnTo>
                  <a:pt x="0" y="327845"/>
                </a:lnTo>
                <a:lnTo>
                  <a:pt x="0" y="81961"/>
                </a:lnTo>
                <a:close/>
              </a:path>
            </a:pathLst>
          </a:custGeom>
          <a:solidFill>
            <a:srgbClr val="FFCCCC"/>
          </a:solidFill>
          <a:ln>
            <a:solidFill>
              <a:schemeClr val="tx1"/>
            </a:solidFill>
          </a:ln>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spcFirstLastPara="0" vert="horz" wrap="square" lIns="0" tIns="81961" rIns="122942" bIns="81961" numCol="1" spcCol="1270" anchor="ctr" anchorCtr="0">
            <a:noAutofit/>
          </a:bodyPr>
          <a:lstStyle/>
          <a:p>
            <a:pPr lvl="0" algn="ctr" defTabSz="800100">
              <a:lnSpc>
                <a:spcPct val="90000"/>
              </a:lnSpc>
              <a:spcBef>
                <a:spcPct val="0"/>
              </a:spcBef>
              <a:spcAft>
                <a:spcPct val="35000"/>
              </a:spcAft>
            </a:pPr>
            <a:endParaRPr lang="zh-CN" altLang="en-US" sz="1800" kern="1200"/>
          </a:p>
        </p:txBody>
      </p:sp>
      <p:sp>
        <p:nvSpPr>
          <p:cNvPr id="22" name="任意多边形 21"/>
          <p:cNvSpPr/>
          <p:nvPr/>
        </p:nvSpPr>
        <p:spPr>
          <a:xfrm>
            <a:off x="7761312" y="1649119"/>
            <a:ext cx="1646001" cy="1166400"/>
          </a:xfrm>
          <a:custGeom>
            <a:avLst/>
            <a:gdLst>
              <a:gd name="connsiteX0" fmla="*/ 0 w 1646001"/>
              <a:gd name="connsiteY0" fmla="*/ 116640 h 1166400"/>
              <a:gd name="connsiteX1" fmla="*/ 34163 w 1646001"/>
              <a:gd name="connsiteY1" fmla="*/ 34163 h 1166400"/>
              <a:gd name="connsiteX2" fmla="*/ 116640 w 1646001"/>
              <a:gd name="connsiteY2" fmla="*/ 0 h 1166400"/>
              <a:gd name="connsiteX3" fmla="*/ 1529361 w 1646001"/>
              <a:gd name="connsiteY3" fmla="*/ 0 h 1166400"/>
              <a:gd name="connsiteX4" fmla="*/ 1611838 w 1646001"/>
              <a:gd name="connsiteY4" fmla="*/ 34163 h 1166400"/>
              <a:gd name="connsiteX5" fmla="*/ 1646001 w 1646001"/>
              <a:gd name="connsiteY5" fmla="*/ 116640 h 1166400"/>
              <a:gd name="connsiteX6" fmla="*/ 1646001 w 1646001"/>
              <a:gd name="connsiteY6" fmla="*/ 1049760 h 1166400"/>
              <a:gd name="connsiteX7" fmla="*/ 1611838 w 1646001"/>
              <a:gd name="connsiteY7" fmla="*/ 1132237 h 1166400"/>
              <a:gd name="connsiteX8" fmla="*/ 1529361 w 1646001"/>
              <a:gd name="connsiteY8" fmla="*/ 1166400 h 1166400"/>
              <a:gd name="connsiteX9" fmla="*/ 116640 w 1646001"/>
              <a:gd name="connsiteY9" fmla="*/ 1166400 h 1166400"/>
              <a:gd name="connsiteX10" fmla="*/ 34163 w 1646001"/>
              <a:gd name="connsiteY10" fmla="*/ 1132237 h 1166400"/>
              <a:gd name="connsiteX11" fmla="*/ 0 w 1646001"/>
              <a:gd name="connsiteY11" fmla="*/ 1049760 h 1166400"/>
              <a:gd name="connsiteX12" fmla="*/ 0 w 1646001"/>
              <a:gd name="connsiteY12" fmla="*/ 116640 h 116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46001" h="1166400">
                <a:moveTo>
                  <a:pt x="0" y="116640"/>
                </a:moveTo>
                <a:cubicBezTo>
                  <a:pt x="0" y="85705"/>
                  <a:pt x="12289" y="56037"/>
                  <a:pt x="34163" y="34163"/>
                </a:cubicBezTo>
                <a:cubicBezTo>
                  <a:pt x="56037" y="12289"/>
                  <a:pt x="85705" y="0"/>
                  <a:pt x="116640" y="0"/>
                </a:cubicBezTo>
                <a:lnTo>
                  <a:pt x="1529361" y="0"/>
                </a:lnTo>
                <a:cubicBezTo>
                  <a:pt x="1560296" y="0"/>
                  <a:pt x="1589964" y="12289"/>
                  <a:pt x="1611838" y="34163"/>
                </a:cubicBezTo>
                <a:cubicBezTo>
                  <a:pt x="1633712" y="56037"/>
                  <a:pt x="1646001" y="85705"/>
                  <a:pt x="1646001" y="116640"/>
                </a:cubicBezTo>
                <a:lnTo>
                  <a:pt x="1646001" y="1049760"/>
                </a:lnTo>
                <a:cubicBezTo>
                  <a:pt x="1646001" y="1080695"/>
                  <a:pt x="1633712" y="1110363"/>
                  <a:pt x="1611838" y="1132237"/>
                </a:cubicBezTo>
                <a:cubicBezTo>
                  <a:pt x="1589964" y="1154111"/>
                  <a:pt x="1560296" y="1166400"/>
                  <a:pt x="1529361" y="1166400"/>
                </a:cubicBezTo>
                <a:lnTo>
                  <a:pt x="116640" y="1166400"/>
                </a:lnTo>
                <a:cubicBezTo>
                  <a:pt x="85705" y="1166400"/>
                  <a:pt x="56037" y="1154111"/>
                  <a:pt x="34163" y="1132237"/>
                </a:cubicBezTo>
                <a:cubicBezTo>
                  <a:pt x="12289" y="1110363"/>
                  <a:pt x="0" y="1080695"/>
                  <a:pt x="0" y="1049760"/>
                </a:cubicBezTo>
                <a:lnTo>
                  <a:pt x="0" y="116640"/>
                </a:lnTo>
                <a:close/>
              </a:path>
            </a:pathLst>
          </a:custGeom>
          <a:ln w="12700">
            <a:solidFill>
              <a:schemeClr val="tx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92024" tIns="192024" rIns="192024" bIns="610870" numCol="1" spcCol="1270" anchor="t" anchorCtr="0">
            <a:noAutofit/>
          </a:bodyPr>
          <a:lstStyle/>
          <a:p>
            <a:pPr lvl="0" algn="l" defTabSz="1200150">
              <a:lnSpc>
                <a:spcPct val="90000"/>
              </a:lnSpc>
              <a:spcBef>
                <a:spcPct val="0"/>
              </a:spcBef>
              <a:spcAft>
                <a:spcPct val="35000"/>
              </a:spcAft>
            </a:pPr>
            <a:r>
              <a:rPr lang="en-US" altLang="zh-CN" sz="2700" b="1" kern="1200" smtClean="0">
                <a:solidFill>
                  <a:srgbClr val="C00000"/>
                </a:solidFill>
              </a:rPr>
              <a:t>2012</a:t>
            </a:r>
            <a:endParaRPr lang="zh-CN" altLang="en-US" sz="2700" b="1" kern="1200">
              <a:solidFill>
                <a:srgbClr val="C00000"/>
              </a:solidFill>
            </a:endParaRPr>
          </a:p>
        </p:txBody>
      </p:sp>
      <p:sp>
        <p:nvSpPr>
          <p:cNvPr id="23" name="任意多边形 22"/>
          <p:cNvSpPr/>
          <p:nvPr/>
        </p:nvSpPr>
        <p:spPr>
          <a:xfrm>
            <a:off x="7832450" y="2307518"/>
            <a:ext cx="2161110" cy="3764299"/>
          </a:xfrm>
          <a:custGeom>
            <a:avLst/>
            <a:gdLst>
              <a:gd name="connsiteX0" fmla="*/ 0 w 1646001"/>
              <a:gd name="connsiteY0" fmla="*/ 155520 h 1555200"/>
              <a:gd name="connsiteX1" fmla="*/ 45551 w 1646001"/>
              <a:gd name="connsiteY1" fmla="*/ 45551 h 1555200"/>
              <a:gd name="connsiteX2" fmla="*/ 155520 w 1646001"/>
              <a:gd name="connsiteY2" fmla="*/ 0 h 1555200"/>
              <a:gd name="connsiteX3" fmla="*/ 1490481 w 1646001"/>
              <a:gd name="connsiteY3" fmla="*/ 0 h 1555200"/>
              <a:gd name="connsiteX4" fmla="*/ 1600450 w 1646001"/>
              <a:gd name="connsiteY4" fmla="*/ 45551 h 1555200"/>
              <a:gd name="connsiteX5" fmla="*/ 1646001 w 1646001"/>
              <a:gd name="connsiteY5" fmla="*/ 155520 h 1555200"/>
              <a:gd name="connsiteX6" fmla="*/ 1646001 w 1646001"/>
              <a:gd name="connsiteY6" fmla="*/ 1399680 h 1555200"/>
              <a:gd name="connsiteX7" fmla="*/ 1600450 w 1646001"/>
              <a:gd name="connsiteY7" fmla="*/ 1509649 h 1555200"/>
              <a:gd name="connsiteX8" fmla="*/ 1490481 w 1646001"/>
              <a:gd name="connsiteY8" fmla="*/ 1555200 h 1555200"/>
              <a:gd name="connsiteX9" fmla="*/ 155520 w 1646001"/>
              <a:gd name="connsiteY9" fmla="*/ 1555200 h 1555200"/>
              <a:gd name="connsiteX10" fmla="*/ 45551 w 1646001"/>
              <a:gd name="connsiteY10" fmla="*/ 1509649 h 1555200"/>
              <a:gd name="connsiteX11" fmla="*/ 0 w 1646001"/>
              <a:gd name="connsiteY11" fmla="*/ 1399680 h 1555200"/>
              <a:gd name="connsiteX12" fmla="*/ 0 w 1646001"/>
              <a:gd name="connsiteY12" fmla="*/ 155520 h 155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46001" h="1555200">
                <a:moveTo>
                  <a:pt x="0" y="155520"/>
                </a:moveTo>
                <a:cubicBezTo>
                  <a:pt x="0" y="114274"/>
                  <a:pt x="16385" y="74716"/>
                  <a:pt x="45551" y="45551"/>
                </a:cubicBezTo>
                <a:cubicBezTo>
                  <a:pt x="74717" y="16385"/>
                  <a:pt x="114274" y="0"/>
                  <a:pt x="155520" y="0"/>
                </a:cubicBezTo>
                <a:lnTo>
                  <a:pt x="1490481" y="0"/>
                </a:lnTo>
                <a:cubicBezTo>
                  <a:pt x="1531727" y="0"/>
                  <a:pt x="1571285" y="16385"/>
                  <a:pt x="1600450" y="45551"/>
                </a:cubicBezTo>
                <a:cubicBezTo>
                  <a:pt x="1629616" y="74717"/>
                  <a:pt x="1646001" y="114274"/>
                  <a:pt x="1646001" y="155520"/>
                </a:cubicBezTo>
                <a:lnTo>
                  <a:pt x="1646001" y="1399680"/>
                </a:lnTo>
                <a:cubicBezTo>
                  <a:pt x="1646001" y="1440926"/>
                  <a:pt x="1629616" y="1480484"/>
                  <a:pt x="1600450" y="1509649"/>
                </a:cubicBezTo>
                <a:cubicBezTo>
                  <a:pt x="1571284" y="1538815"/>
                  <a:pt x="1531727" y="1555200"/>
                  <a:pt x="1490481" y="1555200"/>
                </a:cubicBezTo>
                <a:lnTo>
                  <a:pt x="155520" y="1555200"/>
                </a:lnTo>
                <a:cubicBezTo>
                  <a:pt x="114274" y="1555200"/>
                  <a:pt x="74716" y="1538815"/>
                  <a:pt x="45551" y="1509649"/>
                </a:cubicBezTo>
                <a:cubicBezTo>
                  <a:pt x="16385" y="1480483"/>
                  <a:pt x="0" y="1440926"/>
                  <a:pt x="0" y="1399680"/>
                </a:cubicBezTo>
                <a:lnTo>
                  <a:pt x="0" y="155520"/>
                </a:lnTo>
                <a:close/>
              </a:path>
            </a:pathLst>
          </a:custGeom>
          <a:ln>
            <a:solidFill>
              <a:schemeClr val="tx1"/>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2000" tIns="252000" rIns="72000" bIns="252000" numCol="1" spcCol="1270" anchor="t" anchorCtr="0">
            <a:noAutofit/>
          </a:bodyPr>
          <a:lstStyle/>
          <a:p>
            <a:pPr marL="228600" lvl="1" indent="-228600" defTabSz="1200150">
              <a:lnSpc>
                <a:spcPct val="90000"/>
              </a:lnSpc>
              <a:spcAft>
                <a:spcPct val="15000"/>
              </a:spcAft>
              <a:buChar char="••"/>
            </a:pPr>
            <a:r>
              <a:rPr lang="en-US" altLang="zh-CN" dirty="0" smtClean="0">
                <a:ea typeface="黑体" pitchFamily="49" charset="-122"/>
              </a:rPr>
              <a:t>Geo search</a:t>
            </a:r>
          </a:p>
          <a:p>
            <a:pPr marL="228600" lvl="1" indent="-228600" defTabSz="1200150">
              <a:lnSpc>
                <a:spcPct val="90000"/>
              </a:lnSpc>
              <a:spcAft>
                <a:spcPct val="15000"/>
              </a:spcAft>
              <a:buChar char="••"/>
            </a:pPr>
            <a:r>
              <a:rPr lang="en-US" altLang="zh-CN" dirty="0" smtClean="0">
                <a:ea typeface="黑体" pitchFamily="49" charset="-122"/>
              </a:rPr>
              <a:t>Collaboration </a:t>
            </a:r>
            <a:r>
              <a:rPr lang="en-US" altLang="zh-CN" sz="1800" dirty="0" smtClean="0">
                <a:ea typeface="黑体" pitchFamily="49" charset="-122"/>
              </a:rPr>
              <a:t>recommendation</a:t>
            </a:r>
            <a:endParaRPr lang="en-US" altLang="zh-CN" dirty="0" smtClean="0">
              <a:ea typeface="黑体" pitchFamily="49" charset="-122"/>
            </a:endParaRPr>
          </a:p>
          <a:p>
            <a:pPr marL="228600" lvl="1" indent="-228600" defTabSz="1200150">
              <a:lnSpc>
                <a:spcPct val="90000"/>
              </a:lnSpc>
              <a:spcAft>
                <a:spcPct val="15000"/>
              </a:spcAft>
              <a:buChar char="••"/>
            </a:pPr>
            <a:endParaRPr lang="en-US" altLang="zh-CN" dirty="0" smtClean="0">
              <a:ea typeface="黑体" pitchFamily="49" charset="-122"/>
            </a:endParaRPr>
          </a:p>
          <a:p>
            <a:pPr marL="228600" lvl="1" indent="-228600" defTabSz="1200150">
              <a:lnSpc>
                <a:spcPct val="90000"/>
              </a:lnSpc>
              <a:spcAft>
                <a:spcPct val="15000"/>
              </a:spcAft>
              <a:buChar char="••"/>
            </a:pPr>
            <a:r>
              <a:rPr lang="en-US" altLang="zh-CN" sz="1800" b="1" dirty="0" smtClean="0">
                <a:solidFill>
                  <a:srgbClr val="C00000"/>
                </a:solidFill>
                <a:ea typeface="黑体" pitchFamily="49" charset="-122"/>
              </a:rPr>
              <a:t>432M </a:t>
            </a:r>
            <a:r>
              <a:rPr lang="en-US" altLang="zh-CN" sz="1800" dirty="0">
                <a:solidFill>
                  <a:srgbClr val="000000"/>
                </a:solidFill>
                <a:ea typeface="黑体" pitchFamily="49" charset="-122"/>
              </a:rPr>
              <a:t>users from </a:t>
            </a:r>
            <a:r>
              <a:rPr lang="en-US" altLang="zh-CN" sz="1800" b="1" dirty="0" smtClean="0">
                <a:solidFill>
                  <a:srgbClr val="C00000"/>
                </a:solidFill>
                <a:ea typeface="黑体" pitchFamily="49" charset="-122"/>
              </a:rPr>
              <a:t>220 </a:t>
            </a:r>
            <a:r>
              <a:rPr lang="en-US" altLang="zh-CN" sz="1800" dirty="0">
                <a:solidFill>
                  <a:srgbClr val="000000"/>
                </a:solidFill>
                <a:ea typeface="黑体" pitchFamily="49" charset="-122"/>
              </a:rPr>
              <a:t>countries</a:t>
            </a:r>
            <a:endParaRPr lang="zh-CN" altLang="en-US" sz="1800" dirty="0">
              <a:solidFill>
                <a:srgbClr val="000000"/>
              </a:solidFill>
              <a:ea typeface="黑体" pitchFamily="49" charset="-122"/>
            </a:endParaRPr>
          </a:p>
        </p:txBody>
      </p:sp>
      <p:sp>
        <p:nvSpPr>
          <p:cNvPr id="24" name="标题 23"/>
          <p:cNvSpPr>
            <a:spLocks noGrp="1"/>
          </p:cNvSpPr>
          <p:nvPr>
            <p:ph type="title"/>
          </p:nvPr>
        </p:nvSpPr>
        <p:spPr/>
        <p:txBody>
          <a:bodyPr/>
          <a:lstStyle/>
          <a:p>
            <a:pPr>
              <a:defRPr/>
            </a:pPr>
            <a:r>
              <a:rPr kumimoji="1" lang="en-US" altLang="zh-CN" sz="4800" b="1" dirty="0" err="1" smtClean="0">
                <a:ea typeface="黑体" pitchFamily="49" charset="-122"/>
                <a:cs typeface="Times New Roman" pitchFamily="18" charset="0"/>
              </a:rPr>
              <a:t>AMiner</a:t>
            </a:r>
            <a:r>
              <a:rPr kumimoji="1" lang="en-US" altLang="zh-CN" sz="4800" b="1" dirty="0" smtClean="0">
                <a:ea typeface="黑体" pitchFamily="49" charset="-122"/>
                <a:cs typeface="Times New Roman" pitchFamily="18" charset="0"/>
              </a:rPr>
              <a:t> History</a:t>
            </a:r>
            <a:endParaRPr kumimoji="1" lang="zh-CN" altLang="en-US" sz="4800" b="1" dirty="0">
              <a:ea typeface="黑体" pitchFamily="49" charset="-122"/>
            </a:endParaRPr>
          </a:p>
        </p:txBody>
      </p:sp>
      <p:pic>
        <p:nvPicPr>
          <p:cNvPr id="1027" name="Picture 3"/>
          <p:cNvPicPr>
            <a:picLocks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00680" y="4523645"/>
            <a:ext cx="1872000" cy="1440000"/>
          </a:xfrm>
          <a:prstGeom prst="rect">
            <a:avLst/>
          </a:prstGeom>
          <a:noFill/>
          <a:ln w="9525">
            <a:noFill/>
            <a:miter lim="800000"/>
            <a:headEnd/>
            <a:tailEnd/>
          </a:ln>
        </p:spPr>
      </p:pic>
      <p:pic>
        <p:nvPicPr>
          <p:cNvPr id="1028" name="Picture 4"/>
          <p:cNvPicPr>
            <a:picLocks noChangeArrowheads="1"/>
          </p:cNvPicPr>
          <p:nvPr/>
        </p:nvPicPr>
        <p:blipFill>
          <a:blip r:embed="rId4" cstate="print"/>
          <a:srcRect/>
          <a:stretch>
            <a:fillRect/>
          </a:stretch>
        </p:blipFill>
        <p:spPr bwMode="auto">
          <a:xfrm>
            <a:off x="7977336" y="4523645"/>
            <a:ext cx="1872000" cy="1440000"/>
          </a:xfrm>
          <a:prstGeom prst="rect">
            <a:avLst/>
          </a:prstGeom>
          <a:noFill/>
          <a:ln w="9525">
            <a:solidFill>
              <a:schemeClr val="tx1"/>
            </a:solidFill>
            <a:miter lim="800000"/>
            <a:headEnd/>
            <a:tailEnd/>
          </a:ln>
        </p:spPr>
      </p:pic>
      <p:pic>
        <p:nvPicPr>
          <p:cNvPr id="31" name="Picture 1"/>
          <p:cNvPicPr>
            <a:picLocks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349252" y="4523645"/>
            <a:ext cx="1872000" cy="1440000"/>
          </a:xfrm>
          <a:prstGeom prst="rect">
            <a:avLst/>
          </a:prstGeom>
          <a:noFill/>
          <a:ln w="9525">
            <a:noFill/>
            <a:miter lim="800000"/>
            <a:headEnd/>
            <a:tailEnd/>
          </a:ln>
        </p:spPr>
      </p:pic>
      <p:pic>
        <p:nvPicPr>
          <p:cNvPr id="1029" name="Picture 5"/>
          <p:cNvPicPr>
            <a:picLocks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792968" y="4523645"/>
            <a:ext cx="1872000" cy="1440000"/>
          </a:xfrm>
          <a:prstGeom prst="rect">
            <a:avLst/>
          </a:prstGeom>
          <a:noFill/>
          <a:ln w="9525">
            <a:noFill/>
            <a:miter lim="800000"/>
            <a:headEnd/>
            <a:tailEnd/>
          </a:ln>
        </p:spPr>
      </p:pic>
    </p:spTree>
    <p:extLst>
      <p:ext uri="{BB962C8B-B14F-4D97-AF65-F5344CB8AC3E}">
        <p14:creationId xmlns:p14="http://schemas.microsoft.com/office/powerpoint/2010/main" val="16091081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78896" y="14463"/>
            <a:ext cx="8915400" cy="1143000"/>
          </a:xfrm>
        </p:spPr>
        <p:txBody>
          <a:bodyPr/>
          <a:lstStyle/>
          <a:p>
            <a:r>
              <a:rPr lang="da-DK" altLang="zh-CN" dirty="0"/>
              <a:t>Google Knowledge </a:t>
            </a:r>
            <a:r>
              <a:rPr lang="da-DK" altLang="zh-CN" dirty="0" smtClean="0"/>
              <a:t>Graph</a:t>
            </a:r>
            <a:endParaRPr lang="zh-CN" altLang="en-US" dirty="0"/>
          </a:p>
        </p:txBody>
      </p:sp>
      <p:pic>
        <p:nvPicPr>
          <p:cNvPr id="2050"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80870" y="2128663"/>
            <a:ext cx="4524503" cy="1419345"/>
          </a:xfrm>
          <a:prstGeom prst="roundRect">
            <a:avLst>
              <a:gd name="adj" fmla="val 8594"/>
            </a:avLst>
          </a:prstGeom>
          <a:solidFill>
            <a:srgbClr val="FFFFFF">
              <a:shade val="85000"/>
            </a:srgbClr>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485460" y="2128660"/>
            <a:ext cx="3216893" cy="3528393"/>
          </a:xfrm>
          <a:prstGeom prst="roundRect">
            <a:avLst>
              <a:gd name="adj" fmla="val 8594"/>
            </a:avLst>
          </a:prstGeom>
          <a:solidFill>
            <a:srgbClr val="FFFFFF">
              <a:shade val="85000"/>
            </a:srgbClr>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06506" y="3816766"/>
            <a:ext cx="5198867" cy="2348538"/>
          </a:xfrm>
          <a:prstGeom prst="roundRect">
            <a:avLst>
              <a:gd name="adj" fmla="val 8594"/>
            </a:avLst>
          </a:prstGeom>
          <a:solidFill>
            <a:srgbClr val="FFFFFF">
              <a:shade val="85000"/>
            </a:srgbClr>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pic>
      <p:sp>
        <p:nvSpPr>
          <p:cNvPr id="6" name="右箭头 5"/>
          <p:cNvSpPr/>
          <p:nvPr/>
        </p:nvSpPr>
        <p:spPr>
          <a:xfrm>
            <a:off x="5817323" y="2816825"/>
            <a:ext cx="546061" cy="226433"/>
          </a:xfrm>
          <a:prstGeom prst="rightArrow">
            <a:avLst>
              <a:gd name="adj1" fmla="val 50000"/>
              <a:gd name="adj2" fmla="val 69414"/>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zh-CN" altLang="en-US"/>
          </a:p>
        </p:txBody>
      </p:sp>
      <p:sp>
        <p:nvSpPr>
          <p:cNvPr id="10" name="右箭头 9"/>
          <p:cNvSpPr/>
          <p:nvPr/>
        </p:nvSpPr>
        <p:spPr>
          <a:xfrm flipH="1">
            <a:off x="5817323" y="4764603"/>
            <a:ext cx="546061" cy="226433"/>
          </a:xfrm>
          <a:prstGeom prst="rightArrow">
            <a:avLst>
              <a:gd name="adj1" fmla="val 50000"/>
              <a:gd name="adj2" fmla="val 69414"/>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zh-CN" altLang="en-US"/>
          </a:p>
        </p:txBody>
      </p:sp>
      <p:sp>
        <p:nvSpPr>
          <p:cNvPr id="3" name="内容占位符 2"/>
          <p:cNvSpPr>
            <a:spLocks noGrp="1"/>
          </p:cNvSpPr>
          <p:nvPr>
            <p:ph idx="1"/>
          </p:nvPr>
        </p:nvSpPr>
        <p:spPr>
          <a:xfrm>
            <a:off x="478896" y="1026146"/>
            <a:ext cx="9076615" cy="5499198"/>
          </a:xfrm>
        </p:spPr>
        <p:txBody>
          <a:bodyPr>
            <a:normAutofit/>
          </a:bodyPr>
          <a:lstStyle/>
          <a:p>
            <a:r>
              <a:rPr lang="en-US" altLang="zh-CN" sz="2600" dirty="0" smtClean="0"/>
              <a:t>Google Knowledge Graph</a:t>
            </a:r>
          </a:p>
          <a:p>
            <a:pPr lvl="1"/>
            <a:r>
              <a:rPr lang="en-US" altLang="zh-CN" sz="2200" dirty="0" smtClean="0"/>
              <a:t>Make search “</a:t>
            </a:r>
            <a:r>
              <a:rPr lang="en-US" altLang="zh-CN" sz="2200" i="1" dirty="0" smtClean="0"/>
              <a:t>more human</a:t>
            </a:r>
            <a:r>
              <a:rPr lang="en-US" altLang="zh-CN" sz="2200" dirty="0" smtClean="0"/>
              <a:t>”.</a:t>
            </a:r>
          </a:p>
          <a:p>
            <a:pPr lvl="1"/>
            <a:r>
              <a:rPr lang="en-US" altLang="zh-CN" sz="2200" dirty="0"/>
              <a:t>Derived from </a:t>
            </a:r>
            <a:r>
              <a:rPr lang="en-US" altLang="zh-CN" sz="2200" i="1" dirty="0"/>
              <a:t>CIA World </a:t>
            </a:r>
            <a:r>
              <a:rPr lang="en-US" altLang="zh-CN" sz="2200" i="1" dirty="0" err="1"/>
              <a:t>Factbook</a:t>
            </a:r>
            <a:r>
              <a:rPr lang="en-US" altLang="zh-CN" sz="2200" dirty="0"/>
              <a:t>, </a:t>
            </a:r>
            <a:r>
              <a:rPr lang="en-US" altLang="zh-CN" sz="2200" i="1" dirty="0"/>
              <a:t>Freebase</a:t>
            </a:r>
            <a:r>
              <a:rPr lang="en-US" altLang="zh-CN" sz="2200" dirty="0"/>
              <a:t> and </a:t>
            </a:r>
            <a:r>
              <a:rPr lang="en-US" altLang="zh-CN" sz="2200" i="1" dirty="0"/>
              <a:t>Wikipedia</a:t>
            </a:r>
            <a:r>
              <a:rPr lang="en-US" altLang="zh-CN" sz="2200" dirty="0" smtClean="0"/>
              <a:t>.</a:t>
            </a:r>
          </a:p>
          <a:p>
            <a:pPr lvl="1"/>
            <a:r>
              <a:rPr lang="en-US" altLang="zh-CN" sz="2400" dirty="0" smtClean="0"/>
              <a:t>500 </a:t>
            </a:r>
            <a:r>
              <a:rPr lang="en-US" altLang="zh-CN" sz="2400" dirty="0"/>
              <a:t>million </a:t>
            </a:r>
            <a:r>
              <a:rPr lang="en-US" altLang="zh-CN" sz="2400" dirty="0" smtClean="0"/>
              <a:t>objects, 3.5 </a:t>
            </a:r>
            <a:r>
              <a:rPr lang="en-US" altLang="zh-CN" sz="2400" dirty="0"/>
              <a:t>billion </a:t>
            </a:r>
            <a:r>
              <a:rPr lang="en-US" altLang="zh-CN" sz="2400" dirty="0" smtClean="0"/>
              <a:t>facts and relationships</a:t>
            </a:r>
            <a:endParaRPr lang="en-US" altLang="zh-CN" sz="2200" dirty="0"/>
          </a:p>
          <a:p>
            <a:pPr lvl="1"/>
            <a:r>
              <a:rPr lang="en-US" altLang="zh-CN" sz="2200" dirty="0"/>
              <a:t>Added to Google search engine on </a:t>
            </a:r>
            <a:r>
              <a:rPr lang="en-US" altLang="zh-CN" sz="2200" i="1" dirty="0"/>
              <a:t>May 16, 2012 in US</a:t>
            </a:r>
            <a:r>
              <a:rPr lang="en-US" altLang="zh-CN" sz="2200" dirty="0"/>
              <a:t>.</a:t>
            </a:r>
          </a:p>
          <a:p>
            <a:pPr lvl="1"/>
            <a:r>
              <a:rPr lang="en-US" altLang="zh-CN" sz="2200" dirty="0"/>
              <a:t>Also help </a:t>
            </a:r>
            <a:r>
              <a:rPr lang="en-US" altLang="zh-CN" sz="2200" dirty="0" smtClean="0"/>
              <a:t>improve question </a:t>
            </a:r>
            <a:r>
              <a:rPr lang="en-US" altLang="zh-CN" sz="2200" dirty="0"/>
              <a:t>answering, etc</a:t>
            </a:r>
            <a:r>
              <a:rPr lang="en-US" altLang="zh-CN" sz="2200" dirty="0" smtClean="0"/>
              <a:t>.</a:t>
            </a:r>
            <a:endParaRPr lang="en-US" altLang="zh-CN" sz="2200" dirty="0"/>
          </a:p>
        </p:txBody>
      </p:sp>
    </p:spTree>
    <p:extLst>
      <p:ext uri="{BB962C8B-B14F-4D97-AF65-F5344CB8AC3E}">
        <p14:creationId xmlns:p14="http://schemas.microsoft.com/office/powerpoint/2010/main" val="194947738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anim calcmode="lin" valueType="num">
                                      <p:cBhvr>
                                        <p:cTn id="8" dur="500" fill="hold"/>
                                        <p:tgtEl>
                                          <p:spTgt spid="2050"/>
                                        </p:tgtEl>
                                        <p:attrNameLst>
                                          <p:attrName>ppt_x</p:attrName>
                                        </p:attrNameLst>
                                      </p:cBhvr>
                                      <p:tavLst>
                                        <p:tav tm="0">
                                          <p:val>
                                            <p:strVal val="#ppt_x"/>
                                          </p:val>
                                        </p:tav>
                                        <p:tav tm="100000">
                                          <p:val>
                                            <p:strVal val="#ppt_x"/>
                                          </p:val>
                                        </p:tav>
                                      </p:tavLst>
                                    </p:anim>
                                    <p:anim calcmode="lin" valueType="num">
                                      <p:cBhvr>
                                        <p:cTn id="9" dur="500" fill="hold"/>
                                        <p:tgtEl>
                                          <p:spTgt spid="2050"/>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2051"/>
                                        </p:tgtEl>
                                        <p:attrNameLst>
                                          <p:attrName>style.visibility</p:attrName>
                                        </p:attrNameLst>
                                      </p:cBhvr>
                                      <p:to>
                                        <p:strVal val="visible"/>
                                      </p:to>
                                    </p:set>
                                    <p:animEffect transition="in" filter="fade">
                                      <p:cBhvr>
                                        <p:cTn id="17" dur="500"/>
                                        <p:tgtEl>
                                          <p:spTgt spid="2051"/>
                                        </p:tgtEl>
                                      </p:cBhvr>
                                    </p:animEffect>
                                  </p:childTnLst>
                                </p:cTn>
                              </p:par>
                            </p:childTnLst>
                          </p:cTn>
                        </p:par>
                        <p:par>
                          <p:cTn id="18" fill="hold">
                            <p:stCondLst>
                              <p:cond delay="1500"/>
                            </p:stCondLst>
                            <p:childTnLst>
                              <p:par>
                                <p:cTn id="19" presetID="10" presetClass="entr" presetSubtype="0"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par>
                          <p:cTn id="22" fill="hold">
                            <p:stCondLst>
                              <p:cond delay="2000"/>
                            </p:stCondLst>
                            <p:childTnLst>
                              <p:par>
                                <p:cTn id="23" presetID="10" presetClass="entr" presetSubtype="0" fill="hold" nodeType="afterEffect">
                                  <p:stCondLst>
                                    <p:cond delay="0"/>
                                  </p:stCondLst>
                                  <p:childTnLst>
                                    <p:set>
                                      <p:cBhvr>
                                        <p:cTn id="24" dur="1" fill="hold">
                                          <p:stCondLst>
                                            <p:cond delay="0"/>
                                          </p:stCondLst>
                                        </p:cTn>
                                        <p:tgtEl>
                                          <p:spTgt spid="2052"/>
                                        </p:tgtEl>
                                        <p:attrNameLst>
                                          <p:attrName>style.visibility</p:attrName>
                                        </p:attrNameLst>
                                      </p:cBhvr>
                                      <p:to>
                                        <p:strVal val="visible"/>
                                      </p:to>
                                    </p:set>
                                    <p:animEffect transition="in" filter="fade">
                                      <p:cBhvr>
                                        <p:cTn id="25" dur="500"/>
                                        <p:tgtEl>
                                          <p:spTgt spid="205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2050"/>
                                        </p:tgtEl>
                                      </p:cBhvr>
                                    </p:animEffect>
                                    <p:set>
                                      <p:cBhvr>
                                        <p:cTn id="30" dur="1" fill="hold">
                                          <p:stCondLst>
                                            <p:cond delay="499"/>
                                          </p:stCondLst>
                                        </p:cTn>
                                        <p:tgtEl>
                                          <p:spTgt spid="2050"/>
                                        </p:tgtEl>
                                        <p:attrNameLst>
                                          <p:attrName>style.visibility</p:attrName>
                                        </p:attrNameLst>
                                      </p:cBhvr>
                                      <p:to>
                                        <p:strVal val="hidden"/>
                                      </p:to>
                                    </p:set>
                                  </p:childTnLst>
                                </p:cTn>
                              </p:par>
                              <p:par>
                                <p:cTn id="31" presetID="10" presetClass="exit" presetSubtype="0" fill="hold" grpId="1" nodeType="withEffect">
                                  <p:stCondLst>
                                    <p:cond delay="0"/>
                                  </p:stCondLst>
                                  <p:childTnLst>
                                    <p:animEffect transition="out" filter="fade">
                                      <p:cBhvr>
                                        <p:cTn id="32" dur="500"/>
                                        <p:tgtEl>
                                          <p:spTgt spid="6"/>
                                        </p:tgtEl>
                                      </p:cBhvr>
                                    </p:animEffect>
                                    <p:set>
                                      <p:cBhvr>
                                        <p:cTn id="33" dur="1" fill="hold">
                                          <p:stCondLst>
                                            <p:cond delay="499"/>
                                          </p:stCondLst>
                                        </p:cTn>
                                        <p:tgtEl>
                                          <p:spTgt spid="6"/>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500"/>
                                        <p:tgtEl>
                                          <p:spTgt spid="2051"/>
                                        </p:tgtEl>
                                      </p:cBhvr>
                                    </p:animEffect>
                                    <p:set>
                                      <p:cBhvr>
                                        <p:cTn id="36" dur="1" fill="hold">
                                          <p:stCondLst>
                                            <p:cond delay="499"/>
                                          </p:stCondLst>
                                        </p:cTn>
                                        <p:tgtEl>
                                          <p:spTgt spid="2051"/>
                                        </p:tgtEl>
                                        <p:attrNameLst>
                                          <p:attrName>style.visibility</p:attrName>
                                        </p:attrNameLst>
                                      </p:cBhvr>
                                      <p:to>
                                        <p:strVal val="hidden"/>
                                      </p:to>
                                    </p:set>
                                  </p:childTnLst>
                                </p:cTn>
                              </p:par>
                              <p:par>
                                <p:cTn id="37" presetID="10" presetClass="exit" presetSubtype="0" fill="hold" grpId="1" nodeType="withEffect">
                                  <p:stCondLst>
                                    <p:cond delay="0"/>
                                  </p:stCondLst>
                                  <p:childTnLst>
                                    <p:animEffect transition="out" filter="fade">
                                      <p:cBhvr>
                                        <p:cTn id="38" dur="500"/>
                                        <p:tgtEl>
                                          <p:spTgt spid="10"/>
                                        </p:tgtEl>
                                      </p:cBhvr>
                                    </p:animEffect>
                                    <p:set>
                                      <p:cBhvr>
                                        <p:cTn id="39" dur="1" fill="hold">
                                          <p:stCondLst>
                                            <p:cond delay="499"/>
                                          </p:stCondLst>
                                        </p:cTn>
                                        <p:tgtEl>
                                          <p:spTgt spid="10"/>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500"/>
                                        <p:tgtEl>
                                          <p:spTgt spid="2052"/>
                                        </p:tgtEl>
                                      </p:cBhvr>
                                    </p:animEffect>
                                    <p:set>
                                      <p:cBhvr>
                                        <p:cTn id="42" dur="1" fill="hold">
                                          <p:stCondLst>
                                            <p:cond delay="499"/>
                                          </p:stCondLst>
                                        </p:cTn>
                                        <p:tgtEl>
                                          <p:spTgt spid="2052"/>
                                        </p:tgtEl>
                                        <p:attrNameLst>
                                          <p:attrName>style.visibility</p:attrName>
                                        </p:attrNameLst>
                                      </p:cBhvr>
                                      <p:to>
                                        <p:strVal val="hidden"/>
                                      </p:to>
                                    </p:set>
                                  </p:childTnLst>
                                </p:cTn>
                              </p:par>
                            </p:childTnLst>
                          </p:cTn>
                        </p:par>
                        <p:par>
                          <p:cTn id="43" fill="hold">
                            <p:stCondLst>
                              <p:cond delay="500"/>
                            </p:stCondLst>
                            <p:childTnLst>
                              <p:par>
                                <p:cTn id="44" presetID="1" presetClass="entr" presetSubtype="0" fill="hold" nodeType="afterEffect">
                                  <p:stCondLst>
                                    <p:cond delay="0"/>
                                  </p:stCondLst>
                                  <p:childTnLst>
                                    <p:set>
                                      <p:cBhvr>
                                        <p:cTn id="45" dur="1" fill="hold">
                                          <p:stCondLst>
                                            <p:cond delay="0"/>
                                          </p:stCondLst>
                                        </p:cTn>
                                        <p:tgtEl>
                                          <p:spTgt spid="3">
                                            <p:txEl>
                                              <p:pRg st="2" end="2"/>
                                            </p:txEl>
                                          </p:spTgt>
                                        </p:tgtEl>
                                        <p:attrNameLst>
                                          <p:attrName>style.visibility</p:attrName>
                                        </p:attrNameLst>
                                      </p:cBhvr>
                                      <p:to>
                                        <p:strVal val="visible"/>
                                      </p:to>
                                    </p:set>
                                  </p:childTnLst>
                                </p:cTn>
                              </p:par>
                            </p:childTnLst>
                          </p:cTn>
                        </p:par>
                        <p:par>
                          <p:cTn id="46" fill="hold">
                            <p:stCondLst>
                              <p:cond delay="500"/>
                            </p:stCondLst>
                            <p:childTnLst>
                              <p:par>
                                <p:cTn id="47" presetID="1" presetClass="entr" presetSubtype="0" fill="hold" nodeType="afterEffect">
                                  <p:stCondLst>
                                    <p:cond delay="0"/>
                                  </p:stCondLst>
                                  <p:childTnLst>
                                    <p:set>
                                      <p:cBhvr>
                                        <p:cTn id="48" dur="1" fill="hold">
                                          <p:stCondLst>
                                            <p:cond delay="0"/>
                                          </p:stCondLst>
                                        </p:cTn>
                                        <p:tgtEl>
                                          <p:spTgt spid="3">
                                            <p:txEl>
                                              <p:pRg st="3" end="3"/>
                                            </p:txEl>
                                          </p:spTgt>
                                        </p:tgtEl>
                                        <p:attrNameLst>
                                          <p:attrName>style.visibility</p:attrName>
                                        </p:attrNameLst>
                                      </p:cBhvr>
                                      <p:to>
                                        <p:strVal val="visible"/>
                                      </p:to>
                                    </p:set>
                                  </p:childTnLst>
                                </p:cTn>
                              </p:par>
                            </p:childTnLst>
                          </p:cTn>
                        </p:par>
                        <p:par>
                          <p:cTn id="49" fill="hold">
                            <p:stCondLst>
                              <p:cond delay="500"/>
                            </p:stCondLst>
                            <p:childTnLst>
                              <p:par>
                                <p:cTn id="50" presetID="1" presetClass="entr" presetSubtype="0" fill="hold" nodeType="afterEffect">
                                  <p:stCondLst>
                                    <p:cond delay="0"/>
                                  </p:stCondLst>
                                  <p:childTnLst>
                                    <p:set>
                                      <p:cBhvr>
                                        <p:cTn id="51" dur="1" fill="hold">
                                          <p:stCondLst>
                                            <p:cond delay="0"/>
                                          </p:stCondLst>
                                        </p:cTn>
                                        <p:tgtEl>
                                          <p:spTgt spid="3">
                                            <p:txEl>
                                              <p:pRg st="4" end="4"/>
                                            </p:txEl>
                                          </p:spTgt>
                                        </p:tgtEl>
                                        <p:attrNameLst>
                                          <p:attrName>style.visibility</p:attrName>
                                        </p:attrNameLst>
                                      </p:cBhvr>
                                      <p:to>
                                        <p:strVal val="visible"/>
                                      </p:to>
                                    </p:set>
                                  </p:childTnLst>
                                </p:cTn>
                              </p:par>
                            </p:childTnLst>
                          </p:cTn>
                        </p:par>
                        <p:par>
                          <p:cTn id="52" fill="hold">
                            <p:stCondLst>
                              <p:cond delay="500"/>
                            </p:stCondLst>
                            <p:childTnLst>
                              <p:par>
                                <p:cTn id="53" presetID="1" presetClass="entr" presetSubtype="0" fill="hold" nodeType="afterEffect">
                                  <p:stCondLst>
                                    <p:cond delay="0"/>
                                  </p:stCondLst>
                                  <p:childTnLst>
                                    <p:set>
                                      <p:cBhvr>
                                        <p:cTn id="5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10" grpId="0" animBg="1"/>
      <p:bldP spid="10" grpId="1" animBg="1"/>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mtClean="0"/>
              <a:t>Person Search</a:t>
            </a:r>
            <a:endParaRPr lang="zh-CN" altLang="en-US"/>
          </a:p>
        </p:txBody>
      </p:sp>
      <p:pic>
        <p:nvPicPr>
          <p:cNvPr id="449539" name="Picture 3"/>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3786" y="1016731"/>
            <a:ext cx="4853210" cy="4186357"/>
          </a:xfrm>
          <a:prstGeom prst="rect">
            <a:avLst/>
          </a:prstGeom>
          <a:noFill/>
          <a:ln w="9525">
            <a:noFill/>
            <a:miter lim="800000"/>
            <a:headEnd/>
            <a:tailEnd/>
          </a:ln>
        </p:spPr>
      </p:pic>
      <p:pic>
        <p:nvPicPr>
          <p:cNvPr id="449540"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313040" y="2276529"/>
            <a:ext cx="4592960" cy="4601701"/>
          </a:xfrm>
          <a:prstGeom prst="rect">
            <a:avLst/>
          </a:prstGeom>
          <a:noFill/>
          <a:ln w="9525">
            <a:noFill/>
            <a:miter lim="800000"/>
            <a:headEnd/>
            <a:tailEnd/>
          </a:ln>
        </p:spPr>
      </p:pic>
      <p:sp>
        <p:nvSpPr>
          <p:cNvPr id="7" name="左弧形箭头 6"/>
          <p:cNvSpPr/>
          <p:nvPr/>
        </p:nvSpPr>
        <p:spPr>
          <a:xfrm rot="16200000">
            <a:off x="4736975" y="4869159"/>
            <a:ext cx="216024" cy="864097"/>
          </a:xfrm>
          <a:prstGeom prst="curvedRightArrow">
            <a:avLst/>
          </a:prstGeom>
          <a:solidFill>
            <a:srgbClr val="FF0000"/>
          </a:solid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8" name="Rectangle 6"/>
          <p:cNvSpPr>
            <a:spLocks noChangeArrowheads="1"/>
          </p:cNvSpPr>
          <p:nvPr/>
        </p:nvSpPr>
        <p:spPr bwMode="auto">
          <a:xfrm>
            <a:off x="5061012" y="1088740"/>
            <a:ext cx="2268000" cy="432000"/>
          </a:xfrm>
          <a:prstGeom prst="rect">
            <a:avLst/>
          </a:prstGeom>
          <a:solidFill>
            <a:srgbClr val="FFCCCC"/>
          </a:solidFill>
          <a:ln w="9525">
            <a:solidFill>
              <a:schemeClr val="tx1"/>
            </a:solidFill>
            <a:miter lim="800000"/>
            <a:headEnd/>
            <a:tailEnd/>
          </a:ln>
        </p:spPr>
        <p:txBody>
          <a:bodyPr lIns="18000" rIns="18000" anchor="ctr"/>
          <a:lstStyle/>
          <a:p>
            <a:pPr algn="ctr"/>
            <a:r>
              <a:rPr lang="en-US" altLang="zh-CN"/>
              <a:t>Basic Info.</a:t>
            </a:r>
          </a:p>
        </p:txBody>
      </p:sp>
      <p:cxnSp>
        <p:nvCxnSpPr>
          <p:cNvPr id="12" name="直接箭头连接符 11"/>
          <p:cNvCxnSpPr>
            <a:stCxn id="8" idx="1"/>
          </p:cNvCxnSpPr>
          <p:nvPr/>
        </p:nvCxnSpPr>
        <p:spPr>
          <a:xfrm flipH="1">
            <a:off x="3008784" y="1304740"/>
            <a:ext cx="2052228" cy="396068"/>
          </a:xfrm>
          <a:prstGeom prst="straightConnector1">
            <a:avLst/>
          </a:prstGeom>
          <a:ln w="28575">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3" name="Rectangle 6"/>
          <p:cNvSpPr>
            <a:spLocks noChangeArrowheads="1"/>
          </p:cNvSpPr>
          <p:nvPr/>
        </p:nvSpPr>
        <p:spPr bwMode="auto">
          <a:xfrm>
            <a:off x="5061012" y="1736812"/>
            <a:ext cx="2268000" cy="432000"/>
          </a:xfrm>
          <a:prstGeom prst="rect">
            <a:avLst/>
          </a:prstGeom>
          <a:solidFill>
            <a:srgbClr val="FFCCCC"/>
          </a:solidFill>
          <a:ln w="9525">
            <a:solidFill>
              <a:schemeClr val="tx1"/>
            </a:solidFill>
            <a:miter lim="800000"/>
            <a:headEnd/>
            <a:tailEnd/>
          </a:ln>
        </p:spPr>
        <p:txBody>
          <a:bodyPr lIns="18000" rIns="18000" anchor="ctr"/>
          <a:lstStyle/>
          <a:p>
            <a:pPr algn="ctr"/>
            <a:r>
              <a:rPr lang="en-US" altLang="zh-CN" dirty="0" smtClean="0"/>
              <a:t>Citation statistics</a:t>
            </a:r>
            <a:endParaRPr lang="en-US" altLang="zh-CN" dirty="0"/>
          </a:p>
        </p:txBody>
      </p:sp>
      <p:cxnSp>
        <p:nvCxnSpPr>
          <p:cNvPr id="14" name="直接箭头连接符 13"/>
          <p:cNvCxnSpPr>
            <a:stCxn id="20" idx="3"/>
          </p:cNvCxnSpPr>
          <p:nvPr/>
        </p:nvCxnSpPr>
        <p:spPr>
          <a:xfrm flipV="1">
            <a:off x="5060760" y="5697252"/>
            <a:ext cx="504308" cy="179996"/>
          </a:xfrm>
          <a:prstGeom prst="straightConnector1">
            <a:avLst/>
          </a:prstGeom>
          <a:ln w="28575">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7" name="Rectangle 6"/>
          <p:cNvSpPr>
            <a:spLocks noChangeArrowheads="1"/>
          </p:cNvSpPr>
          <p:nvPr/>
        </p:nvSpPr>
        <p:spPr bwMode="auto">
          <a:xfrm>
            <a:off x="452500" y="5661248"/>
            <a:ext cx="2268000" cy="432000"/>
          </a:xfrm>
          <a:prstGeom prst="rect">
            <a:avLst/>
          </a:prstGeom>
          <a:solidFill>
            <a:srgbClr val="FFCCCC"/>
          </a:solidFill>
          <a:ln w="9525">
            <a:solidFill>
              <a:schemeClr val="tx1"/>
            </a:solidFill>
            <a:miter lim="800000"/>
            <a:headEnd/>
            <a:tailEnd/>
          </a:ln>
        </p:spPr>
        <p:txBody>
          <a:bodyPr lIns="18000" rIns="18000" anchor="ctr"/>
          <a:lstStyle/>
          <a:p>
            <a:pPr algn="ctr"/>
            <a:r>
              <a:rPr lang="en-US" altLang="zh-CN" dirty="0"/>
              <a:t>Research Interests</a:t>
            </a:r>
          </a:p>
        </p:txBody>
      </p:sp>
      <p:sp>
        <p:nvSpPr>
          <p:cNvPr id="20" name="Rectangle 6"/>
          <p:cNvSpPr>
            <a:spLocks noChangeArrowheads="1"/>
          </p:cNvSpPr>
          <p:nvPr/>
        </p:nvSpPr>
        <p:spPr bwMode="auto">
          <a:xfrm>
            <a:off x="3332820" y="5661248"/>
            <a:ext cx="1727940" cy="432000"/>
          </a:xfrm>
          <a:prstGeom prst="rect">
            <a:avLst/>
          </a:prstGeom>
          <a:solidFill>
            <a:srgbClr val="FFCCCC"/>
          </a:solidFill>
          <a:ln w="9525">
            <a:solidFill>
              <a:schemeClr val="tx1"/>
            </a:solidFill>
            <a:miter lim="800000"/>
            <a:headEnd/>
            <a:tailEnd/>
          </a:ln>
        </p:spPr>
        <p:txBody>
          <a:bodyPr lIns="18000" rIns="18000" anchor="ctr"/>
          <a:lstStyle/>
          <a:p>
            <a:pPr algn="ctr"/>
            <a:r>
              <a:rPr lang="en-US" altLang="zh-CN" dirty="0"/>
              <a:t>Publications</a:t>
            </a:r>
          </a:p>
        </p:txBody>
      </p:sp>
      <p:sp>
        <p:nvSpPr>
          <p:cNvPr id="21" name="Rectangle 6"/>
          <p:cNvSpPr>
            <a:spLocks noChangeArrowheads="1"/>
          </p:cNvSpPr>
          <p:nvPr/>
        </p:nvSpPr>
        <p:spPr bwMode="auto">
          <a:xfrm>
            <a:off x="7632848" y="1628800"/>
            <a:ext cx="1928664" cy="432000"/>
          </a:xfrm>
          <a:prstGeom prst="rect">
            <a:avLst/>
          </a:prstGeom>
          <a:solidFill>
            <a:srgbClr val="FFCCCC"/>
          </a:solidFill>
          <a:ln w="9525">
            <a:solidFill>
              <a:schemeClr val="tx1"/>
            </a:solidFill>
            <a:miter lim="800000"/>
            <a:headEnd/>
            <a:tailEnd/>
          </a:ln>
        </p:spPr>
        <p:txBody>
          <a:bodyPr lIns="18000" rIns="18000" anchor="ctr"/>
          <a:lstStyle/>
          <a:p>
            <a:pPr algn="ctr"/>
            <a:r>
              <a:rPr lang="en-US" altLang="zh-CN" dirty="0" smtClean="0"/>
              <a:t>Social Network</a:t>
            </a:r>
            <a:endParaRPr lang="en-US" altLang="zh-CN" dirty="0"/>
          </a:p>
        </p:txBody>
      </p:sp>
      <p:cxnSp>
        <p:nvCxnSpPr>
          <p:cNvPr id="25" name="直接箭头连接符 24"/>
          <p:cNvCxnSpPr>
            <a:stCxn id="13" idx="1"/>
          </p:cNvCxnSpPr>
          <p:nvPr/>
        </p:nvCxnSpPr>
        <p:spPr>
          <a:xfrm flipH="1">
            <a:off x="3476836" y="1952812"/>
            <a:ext cx="1584176" cy="720104"/>
          </a:xfrm>
          <a:prstGeom prst="straightConnector1">
            <a:avLst/>
          </a:prstGeom>
          <a:ln w="28575">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8" name="直接箭头连接符 27"/>
          <p:cNvCxnSpPr>
            <a:stCxn id="17" idx="0"/>
          </p:cNvCxnSpPr>
          <p:nvPr/>
        </p:nvCxnSpPr>
        <p:spPr>
          <a:xfrm flipH="1" flipV="1">
            <a:off x="1568624" y="4473116"/>
            <a:ext cx="17876" cy="1188132"/>
          </a:xfrm>
          <a:prstGeom prst="straightConnector1">
            <a:avLst/>
          </a:prstGeom>
          <a:ln w="28575">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1" name="直接箭头连接符 30"/>
          <p:cNvCxnSpPr>
            <a:stCxn id="21" idx="2"/>
          </p:cNvCxnSpPr>
          <p:nvPr/>
        </p:nvCxnSpPr>
        <p:spPr>
          <a:xfrm flipH="1">
            <a:off x="8388932" y="2060800"/>
            <a:ext cx="208248" cy="576112"/>
          </a:xfrm>
          <a:prstGeom prst="straightConnector1">
            <a:avLst/>
          </a:prstGeom>
          <a:ln w="28575">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81" name="Picture 1"/>
          <p:cNvPicPr>
            <a:picLocks noChangeAspect="1" noChangeArrowheads="1"/>
          </p:cNvPicPr>
          <p:nvPr/>
        </p:nvPicPr>
        <p:blipFill>
          <a:blip r:embed="rId2" cstate="print"/>
          <a:srcRect/>
          <a:stretch>
            <a:fillRect/>
          </a:stretch>
        </p:blipFill>
        <p:spPr bwMode="auto">
          <a:xfrm>
            <a:off x="2828764" y="1"/>
            <a:ext cx="7092788" cy="7092788"/>
          </a:xfrm>
          <a:prstGeom prst="rect">
            <a:avLst/>
          </a:prstGeom>
          <a:noFill/>
          <a:ln w="9525">
            <a:noFill/>
            <a:miter lim="800000"/>
            <a:headEnd/>
            <a:tailEnd/>
          </a:ln>
        </p:spPr>
      </p:pic>
      <p:sp>
        <p:nvSpPr>
          <p:cNvPr id="45058" name="标题 1"/>
          <p:cNvSpPr>
            <a:spLocks noGrp="1"/>
          </p:cNvSpPr>
          <p:nvPr>
            <p:ph type="title"/>
          </p:nvPr>
        </p:nvSpPr>
        <p:spPr/>
        <p:txBody>
          <a:bodyPr/>
          <a:lstStyle/>
          <a:p>
            <a:pPr algn="l"/>
            <a:r>
              <a:rPr lang="en-US" altLang="zh-CN" dirty="0" smtClean="0"/>
              <a:t/>
            </a:r>
            <a:br>
              <a:rPr lang="en-US" altLang="zh-CN" dirty="0" smtClean="0"/>
            </a:br>
            <a:r>
              <a:rPr lang="en-US" altLang="zh-CN" dirty="0" smtClean="0"/>
              <a:t>Expertise</a:t>
            </a:r>
            <a:br>
              <a:rPr lang="en-US" altLang="zh-CN" dirty="0" smtClean="0"/>
            </a:br>
            <a:r>
              <a:rPr lang="en-US" altLang="zh-CN" dirty="0" smtClean="0"/>
              <a:t>Search</a:t>
            </a:r>
            <a:endParaRPr lang="zh-CN" altLang="en-US" dirty="0" smtClean="0"/>
          </a:p>
        </p:txBody>
      </p:sp>
      <p:sp>
        <p:nvSpPr>
          <p:cNvPr id="45061" name="Rectangle 6"/>
          <p:cNvSpPr>
            <a:spLocks noChangeArrowheads="1"/>
          </p:cNvSpPr>
          <p:nvPr/>
        </p:nvSpPr>
        <p:spPr bwMode="auto">
          <a:xfrm>
            <a:off x="206310" y="2041506"/>
            <a:ext cx="2689193" cy="1862143"/>
          </a:xfrm>
          <a:prstGeom prst="rect">
            <a:avLst/>
          </a:prstGeom>
          <a:solidFill>
            <a:srgbClr val="FFCCCC"/>
          </a:solidFill>
          <a:ln w="9525">
            <a:solidFill>
              <a:schemeClr val="tx1"/>
            </a:solidFill>
            <a:miter lim="800000"/>
            <a:headEnd/>
            <a:tailEnd/>
          </a:ln>
        </p:spPr>
        <p:txBody>
          <a:bodyPr lIns="18000" rIns="18000" anchor="ctr"/>
          <a:lstStyle/>
          <a:p>
            <a:pPr algn="ctr"/>
            <a:r>
              <a:rPr lang="en-US" altLang="zh-CN" dirty="0" smtClean="0"/>
              <a:t>Finding experts,</a:t>
            </a:r>
          </a:p>
          <a:p>
            <a:pPr algn="ctr"/>
            <a:r>
              <a:rPr lang="en-US" altLang="zh-CN" dirty="0" smtClean="0"/>
              <a:t>expertise conferences, </a:t>
            </a:r>
          </a:p>
          <a:p>
            <a:pPr algn="ctr"/>
            <a:r>
              <a:rPr lang="en-US" altLang="zh-CN" dirty="0" smtClean="0"/>
              <a:t>and expertise papers </a:t>
            </a:r>
          </a:p>
          <a:p>
            <a:pPr algn="ctr"/>
            <a:r>
              <a:rPr lang="en-US" altLang="zh-CN" smtClean="0"/>
              <a:t>for “data mining”</a:t>
            </a:r>
            <a:endParaRPr lang="en-US" altLang="zh-CN" dirty="0"/>
          </a:p>
        </p:txBody>
      </p:sp>
      <p:sp>
        <p:nvSpPr>
          <p:cNvPr id="45062" name="Line 7"/>
          <p:cNvSpPr>
            <a:spLocks noChangeShapeType="1"/>
          </p:cNvSpPr>
          <p:nvPr/>
        </p:nvSpPr>
        <p:spPr bwMode="auto">
          <a:xfrm flipV="1">
            <a:off x="2871758" y="1858940"/>
            <a:ext cx="869121" cy="730261"/>
          </a:xfrm>
          <a:prstGeom prst="line">
            <a:avLst/>
          </a:prstGeom>
          <a:noFill/>
          <a:ln w="28575">
            <a:solidFill>
              <a:srgbClr val="C00000"/>
            </a:solidFill>
            <a:round/>
            <a:headEnd/>
            <a:tailEnd type="triangle" w="med" len="med"/>
          </a:ln>
        </p:spPr>
        <p:txBody>
          <a:bodyPr/>
          <a:lstStyle/>
          <a:p>
            <a:endParaRPr lang="zh-CN" altLang="en-US"/>
          </a:p>
        </p:txBody>
      </p:sp>
      <p:sp>
        <p:nvSpPr>
          <p:cNvPr id="8" name="Line 7"/>
          <p:cNvSpPr>
            <a:spLocks noChangeShapeType="1"/>
          </p:cNvSpPr>
          <p:nvPr/>
        </p:nvSpPr>
        <p:spPr bwMode="auto">
          <a:xfrm flipV="1">
            <a:off x="2908273" y="1712889"/>
            <a:ext cx="4637150" cy="839799"/>
          </a:xfrm>
          <a:prstGeom prst="line">
            <a:avLst/>
          </a:prstGeom>
          <a:noFill/>
          <a:ln w="28575">
            <a:solidFill>
              <a:srgbClr val="C00000"/>
            </a:solidFill>
            <a:round/>
            <a:headEnd/>
            <a:tailEnd type="triangle" w="med" len="med"/>
          </a:ln>
        </p:spPr>
        <p:txBody>
          <a:bodyPr/>
          <a:lstStyle/>
          <a:p>
            <a:endParaRPr lang="zh-CN" altLang="en-US"/>
          </a:p>
        </p:txBody>
      </p:sp>
      <p:sp>
        <p:nvSpPr>
          <p:cNvPr id="10" name="Line 7"/>
          <p:cNvSpPr>
            <a:spLocks noChangeShapeType="1"/>
          </p:cNvSpPr>
          <p:nvPr/>
        </p:nvSpPr>
        <p:spPr bwMode="auto">
          <a:xfrm>
            <a:off x="2871760" y="2552688"/>
            <a:ext cx="4856228" cy="2263806"/>
          </a:xfrm>
          <a:prstGeom prst="line">
            <a:avLst/>
          </a:prstGeom>
          <a:noFill/>
          <a:ln w="28575">
            <a:solidFill>
              <a:srgbClr val="C00000"/>
            </a:solidFill>
            <a:round/>
            <a:headEnd/>
            <a:tailEnd type="triangle" w="med" len="med"/>
          </a:ln>
        </p:spPr>
        <p:txBody>
          <a:bodyPr/>
          <a:lstStyle/>
          <a:p>
            <a:endParaRPr lang="zh-CN" altLang="en-US"/>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mtClean="0"/>
              <a:t>Geographic search</a:t>
            </a:r>
            <a:endParaRPr lang="zh-CN" altLang="en-US"/>
          </a:p>
        </p:txBody>
      </p:sp>
      <p:pic>
        <p:nvPicPr>
          <p:cNvPr id="450562" name="Picture 2"/>
          <p:cNvPicPr>
            <a:picLocks noChangeAspect="1" noChangeArrowheads="1"/>
          </p:cNvPicPr>
          <p:nvPr/>
        </p:nvPicPr>
        <p:blipFill>
          <a:blip r:embed="rId2" cstate="print"/>
          <a:srcRect/>
          <a:stretch>
            <a:fillRect/>
          </a:stretch>
        </p:blipFill>
        <p:spPr bwMode="auto">
          <a:xfrm>
            <a:off x="2654920" y="1160748"/>
            <a:ext cx="7251080" cy="5013176"/>
          </a:xfrm>
          <a:prstGeom prst="rect">
            <a:avLst/>
          </a:prstGeom>
          <a:noFill/>
          <a:ln w="9525">
            <a:noFill/>
            <a:miter lim="800000"/>
            <a:headEnd/>
            <a:tailEnd/>
          </a:ln>
        </p:spPr>
      </p:pic>
      <p:sp>
        <p:nvSpPr>
          <p:cNvPr id="5" name="Rectangle 6"/>
          <p:cNvSpPr>
            <a:spLocks noChangeArrowheads="1"/>
          </p:cNvSpPr>
          <p:nvPr/>
        </p:nvSpPr>
        <p:spPr bwMode="auto">
          <a:xfrm>
            <a:off x="200472" y="2348880"/>
            <a:ext cx="2304257" cy="1204929"/>
          </a:xfrm>
          <a:prstGeom prst="rect">
            <a:avLst/>
          </a:prstGeom>
          <a:solidFill>
            <a:srgbClr val="FFCCCC"/>
          </a:solidFill>
          <a:ln w="9525">
            <a:solidFill>
              <a:schemeClr val="tx1"/>
            </a:solidFill>
            <a:miter lim="800000"/>
            <a:headEnd/>
            <a:tailEnd/>
          </a:ln>
        </p:spPr>
        <p:txBody>
          <a:bodyPr lIns="18000" rIns="18000" anchor="ctr"/>
          <a:lstStyle/>
          <a:p>
            <a:pPr algn="ctr"/>
            <a:r>
              <a:rPr lang="en-US" altLang="zh-CN" smtClean="0"/>
              <a:t>Finding the most hot regions on </a:t>
            </a:r>
            <a:br>
              <a:rPr lang="en-US" altLang="zh-CN" smtClean="0"/>
            </a:br>
            <a:r>
              <a:rPr lang="en-US" altLang="zh-CN" smtClean="0"/>
              <a:t>“data mining”</a:t>
            </a:r>
            <a:endParaRPr lang="en-US" altLang="zh-CN" dirty="0"/>
          </a:p>
        </p:txBody>
      </p:sp>
      <p:cxnSp>
        <p:nvCxnSpPr>
          <p:cNvPr id="6" name="直接箭头连接符 5"/>
          <p:cNvCxnSpPr>
            <a:stCxn id="5" idx="3"/>
          </p:cNvCxnSpPr>
          <p:nvPr/>
        </p:nvCxnSpPr>
        <p:spPr>
          <a:xfrm>
            <a:off x="2504729" y="2951345"/>
            <a:ext cx="1152127" cy="369643"/>
          </a:xfrm>
          <a:prstGeom prst="straightConnector1">
            <a:avLst/>
          </a:prstGeom>
          <a:ln w="28575">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6"/>
          <p:cNvSpPr>
            <a:spLocks noChangeArrowheads="1"/>
          </p:cNvSpPr>
          <p:nvPr/>
        </p:nvSpPr>
        <p:spPr bwMode="auto">
          <a:xfrm>
            <a:off x="6918865" y="6021288"/>
            <a:ext cx="2987135" cy="836712"/>
          </a:xfrm>
          <a:prstGeom prst="rect">
            <a:avLst/>
          </a:prstGeom>
          <a:solidFill>
            <a:schemeClr val="bg1"/>
          </a:solidFill>
          <a:ln w="9525">
            <a:solidFill>
              <a:schemeClr val="bg1"/>
            </a:solidFill>
            <a:miter lim="800000"/>
            <a:headEnd/>
            <a:tailEnd/>
          </a:ln>
        </p:spPr>
        <p:txBody>
          <a:bodyPr lIns="108000" rIns="72000" anchor="ctr"/>
          <a:lstStyle/>
          <a:p>
            <a:endParaRPr lang="en-US" altLang="zh-CN" dirty="0"/>
          </a:p>
        </p:txBody>
      </p:sp>
      <p:sp>
        <p:nvSpPr>
          <p:cNvPr id="2" name="标题 1"/>
          <p:cNvSpPr>
            <a:spLocks noGrp="1"/>
          </p:cNvSpPr>
          <p:nvPr>
            <p:ph type="title"/>
          </p:nvPr>
        </p:nvSpPr>
        <p:spPr>
          <a:xfrm>
            <a:off x="271465" y="260921"/>
            <a:ext cx="3673424" cy="1115851"/>
          </a:xfrm>
        </p:spPr>
        <p:txBody>
          <a:bodyPr/>
          <a:lstStyle/>
          <a:p>
            <a:pPr algn="l"/>
            <a:r>
              <a:rPr lang="en-US" altLang="zh-CN" smtClean="0"/>
              <a:t>Conference Analysis</a:t>
            </a:r>
            <a:endParaRPr lang="zh-CN" altLang="en-US"/>
          </a:p>
        </p:txBody>
      </p:sp>
      <p:pic>
        <p:nvPicPr>
          <p:cNvPr id="451586"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011452" y="0"/>
            <a:ext cx="5894548" cy="4912123"/>
          </a:xfrm>
          <a:prstGeom prst="rect">
            <a:avLst/>
          </a:prstGeom>
          <a:noFill/>
          <a:ln w="9525">
            <a:noFill/>
            <a:miter lim="800000"/>
            <a:headEnd/>
            <a:tailEnd/>
          </a:ln>
        </p:spPr>
      </p:pic>
      <p:pic>
        <p:nvPicPr>
          <p:cNvPr id="451587" name="Picture 3"/>
          <p:cNvPicPr>
            <a:picLocks noChangeAspect="1" noChangeArrowheads="1"/>
          </p:cNvPicPr>
          <p:nvPr/>
        </p:nvPicPr>
        <p:blipFill>
          <a:blip r:embed="rId3" cstate="print"/>
          <a:srcRect/>
          <a:stretch>
            <a:fillRect/>
          </a:stretch>
        </p:blipFill>
        <p:spPr bwMode="auto">
          <a:xfrm>
            <a:off x="3940612" y="4905164"/>
            <a:ext cx="4752799" cy="6516724"/>
          </a:xfrm>
          <a:prstGeom prst="rect">
            <a:avLst/>
          </a:prstGeom>
          <a:noFill/>
          <a:ln w="9525">
            <a:noFill/>
            <a:miter lim="800000"/>
            <a:headEnd/>
            <a:tailEnd/>
          </a:ln>
        </p:spPr>
      </p:pic>
      <p:sp>
        <p:nvSpPr>
          <p:cNvPr id="6" name="Rectangle 6"/>
          <p:cNvSpPr>
            <a:spLocks noChangeArrowheads="1"/>
          </p:cNvSpPr>
          <p:nvPr/>
        </p:nvSpPr>
        <p:spPr bwMode="auto">
          <a:xfrm>
            <a:off x="200472" y="1448781"/>
            <a:ext cx="2987135" cy="3816424"/>
          </a:xfrm>
          <a:prstGeom prst="rect">
            <a:avLst/>
          </a:prstGeom>
          <a:solidFill>
            <a:srgbClr val="FFCCCC"/>
          </a:solidFill>
          <a:ln w="9525">
            <a:solidFill>
              <a:schemeClr val="tx1"/>
            </a:solidFill>
            <a:miter lim="800000"/>
            <a:headEnd/>
            <a:tailEnd/>
          </a:ln>
        </p:spPr>
        <p:txBody>
          <a:bodyPr lIns="108000" rIns="72000" anchor="ctr"/>
          <a:lstStyle/>
          <a:p>
            <a:r>
              <a:rPr lang="en-US" altLang="zh-CN" smtClean="0"/>
              <a:t>Which year is the most successful in the KDD’s history?</a:t>
            </a:r>
          </a:p>
          <a:p>
            <a:endParaRPr lang="en-US" altLang="zh-CN" smtClean="0"/>
          </a:p>
          <a:p>
            <a:r>
              <a:rPr lang="en-US" altLang="zh-CN" smtClean="0"/>
              <a:t>Who are the most cited authors?</a:t>
            </a:r>
          </a:p>
          <a:p>
            <a:endParaRPr lang="en-US" altLang="zh-CN" smtClean="0"/>
          </a:p>
          <a:p>
            <a:r>
              <a:rPr lang="en-US" altLang="zh-CN" smtClean="0"/>
              <a:t>What is author distribution for the highly cited KDD papers in the past years?</a:t>
            </a:r>
            <a:endParaRPr lang="en-US" altLang="zh-CN" dirty="0"/>
          </a:p>
        </p:txBody>
      </p:sp>
      <p:cxnSp>
        <p:nvCxnSpPr>
          <p:cNvPr id="7" name="直接箭头连接符 6"/>
          <p:cNvCxnSpPr/>
          <p:nvPr/>
        </p:nvCxnSpPr>
        <p:spPr>
          <a:xfrm flipV="1">
            <a:off x="3044788" y="1916833"/>
            <a:ext cx="1224136" cy="144015"/>
          </a:xfrm>
          <a:prstGeom prst="straightConnector1">
            <a:avLst/>
          </a:prstGeom>
          <a:ln w="28575">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 name="直接箭头连接符 7"/>
          <p:cNvCxnSpPr/>
          <p:nvPr/>
        </p:nvCxnSpPr>
        <p:spPr>
          <a:xfrm>
            <a:off x="3080792" y="3176972"/>
            <a:ext cx="1152128" cy="180020"/>
          </a:xfrm>
          <a:prstGeom prst="straightConnector1">
            <a:avLst/>
          </a:prstGeom>
          <a:ln w="28575">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2" name="直接箭头连接符 21"/>
          <p:cNvCxnSpPr/>
          <p:nvPr/>
        </p:nvCxnSpPr>
        <p:spPr>
          <a:xfrm flipV="1">
            <a:off x="3116796" y="2780928"/>
            <a:ext cx="4788532" cy="1656184"/>
          </a:xfrm>
          <a:prstGeom prst="straightConnector1">
            <a:avLst/>
          </a:prstGeom>
          <a:ln w="28575">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71465" y="188912"/>
            <a:ext cx="3133364" cy="1403883"/>
          </a:xfrm>
        </p:spPr>
        <p:txBody>
          <a:bodyPr/>
          <a:lstStyle/>
          <a:p>
            <a:pPr algn="l"/>
            <a:r>
              <a:rPr lang="en-US" altLang="zh-CN" smtClean="0"/>
              <a:t>Reviewer </a:t>
            </a:r>
            <a:br>
              <a:rPr lang="en-US" altLang="zh-CN" smtClean="0"/>
            </a:br>
            <a:r>
              <a:rPr lang="en-US" altLang="zh-CN" smtClean="0"/>
              <a:t>Suggestion</a:t>
            </a:r>
            <a:endParaRPr lang="zh-CN" altLang="en-US"/>
          </a:p>
        </p:txBody>
      </p:sp>
      <p:pic>
        <p:nvPicPr>
          <p:cNvPr id="453634" name="Picture 2"/>
          <p:cNvPicPr>
            <a:picLocks noChangeAspect="1" noChangeArrowheads="1"/>
          </p:cNvPicPr>
          <p:nvPr/>
        </p:nvPicPr>
        <p:blipFill>
          <a:blip r:embed="rId2" cstate="print"/>
          <a:srcRect/>
          <a:stretch>
            <a:fillRect/>
          </a:stretch>
        </p:blipFill>
        <p:spPr bwMode="auto">
          <a:xfrm>
            <a:off x="3147048" y="1"/>
            <a:ext cx="6738500" cy="6858000"/>
          </a:xfrm>
          <a:prstGeom prst="rect">
            <a:avLst/>
          </a:prstGeom>
          <a:noFill/>
          <a:ln w="9525">
            <a:noFill/>
            <a:miter lim="800000"/>
            <a:headEnd/>
            <a:tailEnd/>
          </a:ln>
        </p:spPr>
      </p:pic>
      <p:sp>
        <p:nvSpPr>
          <p:cNvPr id="5" name="Rectangle 6"/>
          <p:cNvSpPr>
            <a:spLocks noChangeArrowheads="1"/>
          </p:cNvSpPr>
          <p:nvPr/>
        </p:nvSpPr>
        <p:spPr bwMode="auto">
          <a:xfrm>
            <a:off x="236476" y="3465004"/>
            <a:ext cx="2987135" cy="1692188"/>
          </a:xfrm>
          <a:prstGeom prst="rect">
            <a:avLst/>
          </a:prstGeom>
          <a:solidFill>
            <a:srgbClr val="FFCCCC"/>
          </a:solidFill>
          <a:ln w="9525">
            <a:solidFill>
              <a:schemeClr val="tx1"/>
            </a:solidFill>
            <a:miter lim="800000"/>
            <a:headEnd/>
            <a:tailEnd/>
          </a:ln>
        </p:spPr>
        <p:txBody>
          <a:bodyPr lIns="108000" rIns="72000" anchor="ctr"/>
          <a:lstStyle/>
          <a:p>
            <a:r>
              <a:rPr lang="en-US" altLang="zh-CN" smtClean="0"/>
              <a:t>Inerest matching</a:t>
            </a:r>
          </a:p>
          <a:p>
            <a:r>
              <a:rPr lang="en-US" altLang="zh-CN" smtClean="0"/>
              <a:t>COI avoiding</a:t>
            </a:r>
          </a:p>
          <a:p>
            <a:r>
              <a:rPr lang="en-US" altLang="zh-CN" smtClean="0"/>
              <a:t>Load balancing</a:t>
            </a:r>
          </a:p>
          <a:p>
            <a:r>
              <a:rPr lang="en-US" altLang="zh-CN" smtClean="0"/>
              <a:t>Forcast review quality</a:t>
            </a:r>
          </a:p>
        </p:txBody>
      </p:sp>
      <p:cxnSp>
        <p:nvCxnSpPr>
          <p:cNvPr id="6" name="直接箭头连接符 5"/>
          <p:cNvCxnSpPr>
            <a:stCxn id="5" idx="3"/>
          </p:cNvCxnSpPr>
          <p:nvPr/>
        </p:nvCxnSpPr>
        <p:spPr>
          <a:xfrm flipV="1">
            <a:off x="3223611" y="4041068"/>
            <a:ext cx="2269449" cy="270030"/>
          </a:xfrm>
          <a:prstGeom prst="straightConnector1">
            <a:avLst/>
          </a:prstGeom>
          <a:ln w="28575">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2611" name="Picture 3"/>
          <p:cNvPicPr>
            <a:picLocks noChangeAspect="1" noChangeArrowheads="1"/>
          </p:cNvPicPr>
          <p:nvPr/>
        </p:nvPicPr>
        <p:blipFill>
          <a:blip r:embed="rId2" cstate="print"/>
          <a:srcRect/>
          <a:stretch>
            <a:fillRect/>
          </a:stretch>
        </p:blipFill>
        <p:spPr bwMode="auto">
          <a:xfrm>
            <a:off x="3459214" y="1"/>
            <a:ext cx="6446785" cy="6858000"/>
          </a:xfrm>
          <a:prstGeom prst="rect">
            <a:avLst/>
          </a:prstGeom>
          <a:noFill/>
          <a:ln w="9525">
            <a:noFill/>
            <a:miter lim="800000"/>
            <a:headEnd/>
            <a:tailEnd/>
          </a:ln>
        </p:spPr>
      </p:pic>
      <p:sp>
        <p:nvSpPr>
          <p:cNvPr id="2" name="标题 1"/>
          <p:cNvSpPr>
            <a:spLocks noGrp="1"/>
          </p:cNvSpPr>
          <p:nvPr>
            <p:ph type="title"/>
          </p:nvPr>
        </p:nvSpPr>
        <p:spPr>
          <a:xfrm>
            <a:off x="-15552" y="80628"/>
            <a:ext cx="4573523" cy="2051955"/>
          </a:xfrm>
        </p:spPr>
        <p:txBody>
          <a:bodyPr/>
          <a:lstStyle/>
          <a:p>
            <a:pPr algn="l"/>
            <a:r>
              <a:rPr lang="en-US" altLang="zh-CN" sz="3600" smtClean="0"/>
              <a:t>Cross-domain</a:t>
            </a:r>
            <a:br>
              <a:rPr lang="en-US" altLang="zh-CN" sz="3600" smtClean="0"/>
            </a:br>
            <a:r>
              <a:rPr lang="en-US" altLang="zh-CN" sz="3600" smtClean="0"/>
              <a:t>Collaboratinon</a:t>
            </a:r>
            <a:br>
              <a:rPr lang="en-US" altLang="zh-CN" sz="3600" smtClean="0"/>
            </a:br>
            <a:r>
              <a:rPr lang="en-US" altLang="zh-CN" sz="3600" smtClean="0"/>
              <a:t>Recommendation</a:t>
            </a:r>
            <a:endParaRPr lang="zh-CN" altLang="en-US" sz="3600"/>
          </a:p>
        </p:txBody>
      </p:sp>
      <p:sp>
        <p:nvSpPr>
          <p:cNvPr id="6" name="Rectangle 6"/>
          <p:cNvSpPr>
            <a:spLocks noChangeArrowheads="1"/>
          </p:cNvSpPr>
          <p:nvPr/>
        </p:nvSpPr>
        <p:spPr bwMode="auto">
          <a:xfrm>
            <a:off x="236476" y="2420888"/>
            <a:ext cx="2987135" cy="2520280"/>
          </a:xfrm>
          <a:prstGeom prst="rect">
            <a:avLst/>
          </a:prstGeom>
          <a:solidFill>
            <a:srgbClr val="FFCCCC"/>
          </a:solidFill>
          <a:ln w="9525">
            <a:solidFill>
              <a:schemeClr val="tx1"/>
            </a:solidFill>
            <a:miter lim="800000"/>
            <a:headEnd/>
            <a:tailEnd/>
          </a:ln>
        </p:spPr>
        <p:txBody>
          <a:bodyPr lIns="108000" rIns="72000" anchor="ctr"/>
          <a:lstStyle/>
          <a:p>
            <a:r>
              <a:rPr lang="en-US" altLang="zh-CN" smtClean="0"/>
              <a:t>What kinds of topics should you collaborate with the target domain?</a:t>
            </a:r>
          </a:p>
          <a:p>
            <a:endParaRPr lang="en-US" altLang="zh-CN" smtClean="0"/>
          </a:p>
          <a:p>
            <a:r>
              <a:rPr lang="en-US" altLang="zh-CN" smtClean="0"/>
              <a:t>Who are the best collaborators on each topic?</a:t>
            </a:r>
          </a:p>
        </p:txBody>
      </p:sp>
      <p:cxnSp>
        <p:nvCxnSpPr>
          <p:cNvPr id="7" name="直接箭头连接符 6"/>
          <p:cNvCxnSpPr/>
          <p:nvPr/>
        </p:nvCxnSpPr>
        <p:spPr>
          <a:xfrm flipV="1">
            <a:off x="3080792" y="2420888"/>
            <a:ext cx="648072" cy="612068"/>
          </a:xfrm>
          <a:prstGeom prst="straightConnector1">
            <a:avLst/>
          </a:prstGeom>
          <a:ln w="28575">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 name="直接箭头连接符 7"/>
          <p:cNvCxnSpPr/>
          <p:nvPr/>
        </p:nvCxnSpPr>
        <p:spPr>
          <a:xfrm flipV="1">
            <a:off x="2828764" y="4113076"/>
            <a:ext cx="864096" cy="180020"/>
          </a:xfrm>
          <a:prstGeom prst="straightConnector1">
            <a:avLst/>
          </a:prstGeom>
          <a:ln w="28575">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5809" name="Picture 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944724"/>
            <a:ext cx="4851615" cy="5445224"/>
          </a:xfrm>
          <a:prstGeom prst="rect">
            <a:avLst/>
          </a:prstGeom>
          <a:noFill/>
          <a:ln w="9525">
            <a:noFill/>
            <a:miter lim="800000"/>
            <a:headEnd/>
            <a:tailEnd/>
          </a:ln>
        </p:spPr>
      </p:pic>
      <p:sp>
        <p:nvSpPr>
          <p:cNvPr id="3" name="标题 1"/>
          <p:cNvSpPr txBox="1">
            <a:spLocks/>
          </p:cNvSpPr>
          <p:nvPr/>
        </p:nvSpPr>
        <p:spPr>
          <a:xfrm>
            <a:off x="206310" y="188913"/>
            <a:ext cx="9428229" cy="792162"/>
          </a:xfrm>
          <a:prstGeom prst="rect">
            <a:avLst/>
          </a:prstGeom>
        </p:spPr>
        <p:txBody>
          <a:bodyPr/>
          <a:lstStyle/>
          <a:p>
            <a:pPr lvl="0" eaLnBrk="0" hangingPunct="0">
              <a:defRPr/>
            </a:pPr>
            <a:r>
              <a:rPr kumimoji="0" lang="en-US" altLang="zh-CN" sz="4400" b="0" i="0" u="none" strike="noStrike" kern="0" cap="none" spc="0" normalizeH="0" baseline="0" noProof="0" dirty="0" smtClean="0">
                <a:ln>
                  <a:noFill/>
                </a:ln>
                <a:solidFill>
                  <a:schemeClr val="tx2"/>
                </a:solidFill>
                <a:effectLst/>
                <a:uLnTx/>
                <a:uFillTx/>
                <a:latin typeface="+mj-lt"/>
                <a:ea typeface="+mj-ea"/>
                <a:cs typeface="+mj-cs"/>
              </a:rPr>
              <a:t>Topic Browser</a:t>
            </a:r>
            <a:endParaRPr kumimoji="0" lang="zh-CN" altLang="en-US" sz="4400" b="0" i="0" u="none" strike="noStrike" kern="0" cap="none" spc="0" normalizeH="0" baseline="0" noProof="0" dirty="0">
              <a:ln>
                <a:noFill/>
              </a:ln>
              <a:solidFill>
                <a:schemeClr val="tx2"/>
              </a:solidFill>
              <a:effectLst/>
              <a:uLnTx/>
              <a:uFillTx/>
              <a:latin typeface="+mj-lt"/>
              <a:ea typeface="+mj-ea"/>
              <a:cs typeface="+mj-cs"/>
            </a:endParaRPr>
          </a:p>
        </p:txBody>
      </p:sp>
      <p:sp>
        <p:nvSpPr>
          <p:cNvPr id="8" name="AutoShape 33"/>
          <p:cNvSpPr>
            <a:spLocks noChangeArrowheads="1"/>
          </p:cNvSpPr>
          <p:nvPr/>
        </p:nvSpPr>
        <p:spPr bwMode="auto">
          <a:xfrm rot="16200000">
            <a:off x="587896" y="2060847"/>
            <a:ext cx="6858000" cy="2736303"/>
          </a:xfrm>
          <a:prstGeom prst="triangle">
            <a:avLst>
              <a:gd name="adj" fmla="val 23580"/>
            </a:avLst>
          </a:prstGeom>
          <a:solidFill>
            <a:srgbClr val="FFCCCC">
              <a:alpha val="60000"/>
            </a:srgbClr>
          </a:solidFill>
          <a:ln w="9525" algn="ctr">
            <a:noFill/>
            <a:miter lim="800000"/>
            <a:headEnd/>
            <a:tailEnd/>
          </a:ln>
        </p:spPr>
        <p:txBody>
          <a:bodyPr wrap="none" anchor="ctr"/>
          <a:lstStyle/>
          <a:p>
            <a:endParaRPr lang="en-US"/>
          </a:p>
        </p:txBody>
      </p:sp>
      <p:sp>
        <p:nvSpPr>
          <p:cNvPr id="6" name="Rectangle 6"/>
          <p:cNvSpPr>
            <a:spLocks noChangeArrowheads="1"/>
          </p:cNvSpPr>
          <p:nvPr/>
        </p:nvSpPr>
        <p:spPr bwMode="auto">
          <a:xfrm>
            <a:off x="119569" y="5546754"/>
            <a:ext cx="3573291" cy="1055655"/>
          </a:xfrm>
          <a:prstGeom prst="rect">
            <a:avLst/>
          </a:prstGeom>
          <a:solidFill>
            <a:srgbClr val="FFCCCC"/>
          </a:solidFill>
          <a:ln w="9525">
            <a:solidFill>
              <a:schemeClr val="tx1"/>
            </a:solidFill>
            <a:miter lim="800000"/>
            <a:headEnd/>
            <a:tailEnd/>
          </a:ln>
        </p:spPr>
        <p:txBody>
          <a:bodyPr lIns="18000" rIns="18000" anchor="ctr"/>
          <a:lstStyle/>
          <a:p>
            <a:pPr algn="ctr"/>
            <a:r>
              <a:rPr lang="en-US" altLang="zh-CN" dirty="0" smtClean="0"/>
              <a:t>200 topics have been discovered automatically from the academic network</a:t>
            </a:r>
            <a:endParaRPr lang="en-US" altLang="zh-CN" dirty="0"/>
          </a:p>
        </p:txBody>
      </p:sp>
      <p:pic>
        <p:nvPicPr>
          <p:cNvPr id="375810" name="Picture 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400963" y="8620"/>
            <a:ext cx="4268561" cy="4500500"/>
          </a:xfrm>
          <a:prstGeom prst="rect">
            <a:avLst/>
          </a:prstGeom>
          <a:noFill/>
          <a:ln w="9525">
            <a:noFill/>
            <a:miter lim="800000"/>
            <a:headEnd/>
            <a:tailEnd/>
          </a:ln>
        </p:spPr>
      </p:pic>
      <p:pic>
        <p:nvPicPr>
          <p:cNvPr id="375811" name="Picture 3"/>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398867" y="4509120"/>
            <a:ext cx="2914436" cy="2348880"/>
          </a:xfrm>
          <a:prstGeom prst="rect">
            <a:avLst/>
          </a:prstGeom>
          <a:noFill/>
          <a:ln w="9525">
            <a:noFill/>
            <a:miter lim="800000"/>
            <a:headEnd/>
            <a:tailEnd/>
          </a:ln>
        </p:spPr>
      </p:pic>
    </p:spTree>
    <p:custDataLst>
      <p:tags r:id="rId1"/>
    </p:custData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3"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trips(upRight)">
                                      <p:cBhvr>
                                        <p:cTn id="7" dur="500"/>
                                        <p:tgtEl>
                                          <p:spTgt spid="8"/>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75810"/>
                                        </p:tgtEl>
                                        <p:attrNameLst>
                                          <p:attrName>style.visibility</p:attrName>
                                        </p:attrNameLst>
                                      </p:cBhvr>
                                      <p:to>
                                        <p:strVal val="visible"/>
                                      </p:to>
                                    </p:set>
                                    <p:animEffect transition="in" filter="wipe(left)">
                                      <p:cBhvr>
                                        <p:cTn id="11" dur="500"/>
                                        <p:tgtEl>
                                          <p:spTgt spid="375810"/>
                                        </p:tgtEl>
                                      </p:cBhvr>
                                    </p:animEffect>
                                  </p:childTnLst>
                                </p:cTn>
                              </p:par>
                              <p:par>
                                <p:cTn id="12" presetID="22" presetClass="entr" presetSubtype="8" fill="hold" nodeType="withEffect">
                                  <p:stCondLst>
                                    <p:cond delay="0"/>
                                  </p:stCondLst>
                                  <p:childTnLst>
                                    <p:set>
                                      <p:cBhvr>
                                        <p:cTn id="13" dur="1" fill="hold">
                                          <p:stCondLst>
                                            <p:cond delay="0"/>
                                          </p:stCondLst>
                                        </p:cTn>
                                        <p:tgtEl>
                                          <p:spTgt spid="375811"/>
                                        </p:tgtEl>
                                        <p:attrNameLst>
                                          <p:attrName>style.visibility</p:attrName>
                                        </p:attrNameLst>
                                      </p:cBhvr>
                                      <p:to>
                                        <p:strVal val="visible"/>
                                      </p:to>
                                    </p:set>
                                    <p:animEffect transition="in" filter="wipe(left)">
                                      <p:cBhvr>
                                        <p:cTn id="14" dur="500"/>
                                        <p:tgtEl>
                                          <p:spTgt spid="3758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3761" name="Picture 1"/>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5552" y="1700808"/>
            <a:ext cx="4774357" cy="5184576"/>
          </a:xfrm>
          <a:prstGeom prst="rect">
            <a:avLst/>
          </a:prstGeom>
          <a:noFill/>
          <a:ln w="9525">
            <a:noFill/>
            <a:miter lim="800000"/>
            <a:headEnd/>
            <a:tailEnd/>
          </a:ln>
        </p:spPr>
      </p:pic>
      <p:sp>
        <p:nvSpPr>
          <p:cNvPr id="2" name="Title 1"/>
          <p:cNvSpPr>
            <a:spLocks noGrp="1"/>
          </p:cNvSpPr>
          <p:nvPr>
            <p:ph type="title"/>
          </p:nvPr>
        </p:nvSpPr>
        <p:spPr/>
        <p:txBody>
          <a:bodyPr/>
          <a:lstStyle/>
          <a:p>
            <a:r>
              <a:rPr lang="en-US" altLang="zh-CN" smtClean="0"/>
              <a:t>Academic Performance Measure</a:t>
            </a:r>
            <a:endParaRPr lang="zh-CN" altLang="en-US" dirty="0"/>
          </a:p>
        </p:txBody>
      </p:sp>
      <p:sp>
        <p:nvSpPr>
          <p:cNvPr id="5" name="Rectangle 6"/>
          <p:cNvSpPr>
            <a:spLocks noChangeArrowheads="1"/>
          </p:cNvSpPr>
          <p:nvPr/>
        </p:nvSpPr>
        <p:spPr bwMode="auto">
          <a:xfrm>
            <a:off x="848544" y="1155658"/>
            <a:ext cx="2665449" cy="365130"/>
          </a:xfrm>
          <a:prstGeom prst="rect">
            <a:avLst/>
          </a:prstGeom>
          <a:solidFill>
            <a:srgbClr val="FFCCCC"/>
          </a:solidFill>
          <a:ln w="9525">
            <a:solidFill>
              <a:schemeClr val="tx1"/>
            </a:solidFill>
            <a:miter lim="800000"/>
            <a:headEnd/>
            <a:tailEnd/>
          </a:ln>
        </p:spPr>
        <p:txBody>
          <a:bodyPr lIns="180000" rIns="72000" anchor="t"/>
          <a:lstStyle/>
          <a:p>
            <a:pPr algn="ctr"/>
            <a:r>
              <a:rPr lang="en-US" altLang="zh-CN" dirty="0" smtClean="0">
                <a:solidFill>
                  <a:srgbClr val="FF0000"/>
                </a:solidFill>
              </a:rPr>
              <a:t>Academic Statistics</a:t>
            </a:r>
          </a:p>
        </p:txBody>
      </p:sp>
      <p:pic>
        <p:nvPicPr>
          <p:cNvPr id="373762"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974326" y="1664804"/>
            <a:ext cx="4931674" cy="5220580"/>
          </a:xfrm>
          <a:prstGeom prst="rect">
            <a:avLst/>
          </a:prstGeom>
          <a:noFill/>
          <a:ln w="9525">
            <a:noFill/>
            <a:miter lim="800000"/>
            <a:headEnd/>
            <a:tailEnd/>
          </a:ln>
        </p:spPr>
      </p:pic>
      <p:sp>
        <p:nvSpPr>
          <p:cNvPr id="9" name="Rectangle 6"/>
          <p:cNvSpPr>
            <a:spLocks noChangeArrowheads="1"/>
          </p:cNvSpPr>
          <p:nvPr/>
        </p:nvSpPr>
        <p:spPr bwMode="auto">
          <a:xfrm>
            <a:off x="5709084" y="1155658"/>
            <a:ext cx="2665449" cy="365130"/>
          </a:xfrm>
          <a:prstGeom prst="rect">
            <a:avLst/>
          </a:prstGeom>
          <a:solidFill>
            <a:srgbClr val="FFCCCC"/>
          </a:solidFill>
          <a:ln w="9525">
            <a:solidFill>
              <a:schemeClr val="tx1"/>
            </a:solidFill>
            <a:miter lim="800000"/>
            <a:headEnd/>
            <a:tailEnd/>
          </a:ln>
        </p:spPr>
        <p:txBody>
          <a:bodyPr lIns="180000" rIns="72000" anchor="t"/>
          <a:lstStyle/>
          <a:p>
            <a:pPr algn="ctr"/>
            <a:r>
              <a:rPr lang="en-US" altLang="zh-CN" smtClean="0">
                <a:solidFill>
                  <a:srgbClr val="FF0000"/>
                </a:solidFill>
              </a:rPr>
              <a:t>New Stars</a:t>
            </a:r>
            <a:endParaRPr lang="en-US" altLang="zh-CN" dirty="0" smtClean="0">
              <a:solidFill>
                <a:srgbClr val="FF0000"/>
              </a:solidFill>
            </a:endParaRPr>
          </a:p>
        </p:txBody>
      </p:sp>
      <p:sp>
        <p:nvSpPr>
          <p:cNvPr id="10" name="右箭头 9"/>
          <p:cNvSpPr/>
          <p:nvPr/>
        </p:nvSpPr>
        <p:spPr>
          <a:xfrm>
            <a:off x="4592960" y="3537012"/>
            <a:ext cx="432048" cy="1908212"/>
          </a:xfrm>
          <a:prstGeom prst="rightArrow">
            <a:avLst/>
          </a:prstGeom>
          <a:solidFill>
            <a:srgbClr val="FFCCC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56456" y="1692016"/>
            <a:ext cx="4700972" cy="288032"/>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14"/>
          <p:cNvPicPr>
            <a:picLocks noChangeAspect="1" noChangeArrowheads="1"/>
          </p:cNvPicPr>
          <p:nvPr/>
        </p:nvPicPr>
        <p:blipFill>
          <a:blip r:embed="rId4" cstate="print"/>
          <a:srcRect/>
          <a:stretch>
            <a:fillRect/>
          </a:stretch>
        </p:blipFill>
        <p:spPr bwMode="auto">
          <a:xfrm>
            <a:off x="1100138" y="1016000"/>
            <a:ext cx="8172450" cy="5386388"/>
          </a:xfrm>
          <a:prstGeom prst="rect">
            <a:avLst/>
          </a:prstGeom>
          <a:noFill/>
          <a:ln w="19050">
            <a:solidFill>
              <a:srgbClr val="C00000"/>
            </a:solidFill>
            <a:miter lim="800000"/>
            <a:headEnd/>
            <a:tailEnd/>
          </a:ln>
        </p:spPr>
      </p:pic>
      <p:sp>
        <p:nvSpPr>
          <p:cNvPr id="4" name="矩形 3"/>
          <p:cNvSpPr/>
          <p:nvPr/>
        </p:nvSpPr>
        <p:spPr>
          <a:xfrm>
            <a:off x="1100138" y="1016001"/>
            <a:ext cx="8173342" cy="540792"/>
          </a:xfrm>
          <a:prstGeom prst="rect">
            <a:avLst/>
          </a:prstGeom>
          <a:solidFill>
            <a:srgbClr val="3366FF"/>
          </a:solidFill>
          <a:ln>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lvl="1" algn="ctr">
              <a:defRPr/>
            </a:pPr>
            <a:r>
              <a:rPr lang="en-US" altLang="zh-CN" sz="2800" b="1" smtClean="0">
                <a:solidFill>
                  <a:srgbClr val="FFFF00"/>
                </a:solidFill>
                <a:ea typeface="黑体" pitchFamily="49" charset="-122"/>
              </a:rPr>
              <a:t>4.04 million IP from 220 countries/regions</a:t>
            </a:r>
            <a:endParaRPr lang="en-US" altLang="zh-CN" sz="2800" b="1">
              <a:solidFill>
                <a:srgbClr val="FFFF00"/>
              </a:solidFill>
              <a:ea typeface="黑体" pitchFamily="49" charset="-122"/>
            </a:endParaRPr>
          </a:p>
        </p:txBody>
      </p:sp>
      <p:sp>
        <p:nvSpPr>
          <p:cNvPr id="5" name="标题 1"/>
          <p:cNvSpPr txBox="1">
            <a:spLocks/>
          </p:cNvSpPr>
          <p:nvPr/>
        </p:nvSpPr>
        <p:spPr bwMode="auto">
          <a:xfrm>
            <a:off x="0" y="188913"/>
            <a:ext cx="9363075" cy="863600"/>
          </a:xfrm>
          <a:prstGeom prst="rect">
            <a:avLst/>
          </a:prstGeom>
          <a:noFill/>
          <a:ln w="9525">
            <a:noFill/>
            <a:miter lim="800000"/>
            <a:headEnd/>
            <a:tailEnd/>
          </a:ln>
        </p:spPr>
        <p:txBody>
          <a:bodyPr anchor="ctr"/>
          <a:lstStyle/>
          <a:p>
            <a:pPr algn="ctr">
              <a:defRPr/>
            </a:pPr>
            <a:r>
              <a:rPr kumimoji="1" lang="en-US" altLang="zh-CN" sz="4800" b="1" smtClean="0">
                <a:ea typeface="黑体" pitchFamily="49" charset="-122"/>
                <a:cs typeface="Times New Roman" pitchFamily="18" charset="0"/>
              </a:rPr>
              <a:t>User Distribution</a:t>
            </a:r>
            <a:endParaRPr kumimoji="1" lang="zh-CN" altLang="en-US" sz="4800" b="1" kern="0" dirty="0">
              <a:latin typeface="+mj-lt"/>
              <a:ea typeface="黑体" pitchFamily="49" charset="-122"/>
              <a:cs typeface="+mj-cs"/>
            </a:endParaRPr>
          </a:p>
        </p:txBody>
      </p:sp>
    </p:spTree>
    <p:custDataLst>
      <p:tags r:id="rId1"/>
    </p:custData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14"/>
          <p:cNvPicPr>
            <a:picLocks noChangeAspect="1" noChangeArrowheads="1"/>
          </p:cNvPicPr>
          <p:nvPr/>
        </p:nvPicPr>
        <p:blipFill>
          <a:blip r:embed="rId4" cstate="print"/>
          <a:srcRect/>
          <a:stretch>
            <a:fillRect/>
          </a:stretch>
        </p:blipFill>
        <p:spPr bwMode="auto">
          <a:xfrm>
            <a:off x="1100138" y="1016000"/>
            <a:ext cx="8172450" cy="5386388"/>
          </a:xfrm>
          <a:prstGeom prst="rect">
            <a:avLst/>
          </a:prstGeom>
          <a:noFill/>
          <a:ln w="19050">
            <a:solidFill>
              <a:srgbClr val="C00000"/>
            </a:solidFill>
            <a:miter lim="800000"/>
            <a:headEnd/>
            <a:tailEnd/>
          </a:ln>
        </p:spPr>
      </p:pic>
      <p:sp>
        <p:nvSpPr>
          <p:cNvPr id="3" name="Rectangle 6"/>
          <p:cNvSpPr>
            <a:spLocks noChangeArrowheads="1"/>
          </p:cNvSpPr>
          <p:nvPr/>
        </p:nvSpPr>
        <p:spPr bwMode="auto">
          <a:xfrm>
            <a:off x="2360613" y="1989138"/>
            <a:ext cx="5761037" cy="3887787"/>
          </a:xfrm>
          <a:prstGeom prst="rect">
            <a:avLst/>
          </a:prstGeom>
          <a:solidFill>
            <a:schemeClr val="bg1"/>
          </a:solidFill>
          <a:ln w="9525">
            <a:solidFill>
              <a:schemeClr val="tx1"/>
            </a:solidFill>
            <a:miter lim="800000"/>
            <a:headEnd/>
            <a:tailEnd/>
          </a:ln>
        </p:spPr>
        <p:txBody>
          <a:bodyPr lIns="180000" rIns="72000"/>
          <a:lstStyle/>
          <a:p>
            <a:pPr>
              <a:defRPr/>
            </a:pPr>
            <a:endParaRPr lang="en-US" altLang="zh-CN" sz="2800" dirty="0">
              <a:latin typeface="Arial" pitchFamily="34" charset="0"/>
              <a:ea typeface="宋体" pitchFamily="2" charset="-122"/>
            </a:endParaRPr>
          </a:p>
          <a:p>
            <a:pPr>
              <a:defRPr/>
            </a:pPr>
            <a:r>
              <a:rPr lang="en-US" altLang="zh-CN" sz="3200" b="1" dirty="0">
                <a:solidFill>
                  <a:srgbClr val="0000DC"/>
                </a:solidFill>
                <a:latin typeface="Arial" pitchFamily="34" charset="0"/>
                <a:ea typeface="宋体" pitchFamily="2" charset="-122"/>
              </a:rPr>
              <a:t>Top 10 countries</a:t>
            </a:r>
          </a:p>
          <a:p>
            <a:pPr>
              <a:defRPr/>
            </a:pPr>
            <a:r>
              <a:rPr lang="en-US" altLang="zh-CN" sz="3200" dirty="0">
                <a:latin typeface="Arial" pitchFamily="34" charset="0"/>
                <a:ea typeface="宋体" pitchFamily="2" charset="-122"/>
              </a:rPr>
              <a:t>1.  </a:t>
            </a:r>
            <a:r>
              <a:rPr lang="en-US" altLang="zh-CN" sz="3200">
                <a:latin typeface="Arial" pitchFamily="34" charset="0"/>
                <a:ea typeface="宋体" pitchFamily="2" charset="-122"/>
              </a:rPr>
              <a:t>USA               6</a:t>
            </a:r>
            <a:r>
              <a:rPr lang="en-US" altLang="zh-CN" sz="3200" dirty="0">
                <a:latin typeface="Arial" pitchFamily="34" charset="0"/>
                <a:ea typeface="宋体" pitchFamily="2" charset="-122"/>
              </a:rPr>
              <a:t>. Canada</a:t>
            </a:r>
          </a:p>
          <a:p>
            <a:pPr>
              <a:defRPr/>
            </a:pPr>
            <a:r>
              <a:rPr lang="en-US" altLang="zh-CN" sz="3200" dirty="0">
                <a:latin typeface="Arial" pitchFamily="34" charset="0"/>
                <a:ea typeface="宋体" pitchFamily="2" charset="-122"/>
              </a:rPr>
              <a:t>2.  </a:t>
            </a:r>
            <a:r>
              <a:rPr lang="en-US" altLang="zh-CN" sz="3200">
                <a:latin typeface="Arial" pitchFamily="34" charset="0"/>
                <a:ea typeface="宋体" pitchFamily="2" charset="-122"/>
              </a:rPr>
              <a:t>China             7</a:t>
            </a:r>
            <a:r>
              <a:rPr lang="en-US" altLang="zh-CN" sz="3200" dirty="0">
                <a:latin typeface="Arial" pitchFamily="34" charset="0"/>
                <a:ea typeface="宋体" pitchFamily="2" charset="-122"/>
              </a:rPr>
              <a:t>. Japan</a:t>
            </a:r>
          </a:p>
          <a:p>
            <a:pPr marL="457200" indent="-457200">
              <a:defRPr/>
            </a:pPr>
            <a:r>
              <a:rPr lang="en-US" altLang="zh-CN" sz="3200" dirty="0">
                <a:latin typeface="Arial" pitchFamily="34" charset="0"/>
                <a:ea typeface="宋体" pitchFamily="2" charset="-122"/>
              </a:rPr>
              <a:t>3.  </a:t>
            </a:r>
            <a:r>
              <a:rPr lang="en-US" altLang="zh-CN" sz="3200">
                <a:latin typeface="Arial" pitchFamily="34" charset="0"/>
                <a:ea typeface="宋体" pitchFamily="2" charset="-122"/>
              </a:rPr>
              <a:t>Germany        8</a:t>
            </a:r>
            <a:r>
              <a:rPr lang="en-US" altLang="zh-CN" sz="3200" dirty="0">
                <a:latin typeface="Arial" pitchFamily="34" charset="0"/>
                <a:ea typeface="宋体" pitchFamily="2" charset="-122"/>
              </a:rPr>
              <a:t>. Spain</a:t>
            </a:r>
          </a:p>
          <a:p>
            <a:pPr marL="457200" indent="-457200">
              <a:defRPr/>
            </a:pPr>
            <a:r>
              <a:rPr lang="en-US" altLang="zh-CN" sz="3200" dirty="0">
                <a:latin typeface="Arial" pitchFamily="34" charset="0"/>
                <a:ea typeface="宋体" pitchFamily="2" charset="-122"/>
              </a:rPr>
              <a:t>4.  </a:t>
            </a:r>
            <a:r>
              <a:rPr lang="en-US" altLang="zh-CN" sz="3200">
                <a:latin typeface="Arial" pitchFamily="34" charset="0"/>
                <a:ea typeface="宋体" pitchFamily="2" charset="-122"/>
              </a:rPr>
              <a:t>India               9</a:t>
            </a:r>
            <a:r>
              <a:rPr lang="en-US" altLang="zh-CN" sz="3200" dirty="0">
                <a:latin typeface="Arial" pitchFamily="34" charset="0"/>
                <a:ea typeface="宋体" pitchFamily="2" charset="-122"/>
              </a:rPr>
              <a:t>. France</a:t>
            </a:r>
          </a:p>
          <a:p>
            <a:pPr>
              <a:defRPr/>
            </a:pPr>
            <a:r>
              <a:rPr lang="en-US" altLang="zh-CN" sz="3200" dirty="0">
                <a:latin typeface="Arial" pitchFamily="34" charset="0"/>
                <a:ea typeface="宋体" pitchFamily="2" charset="-122"/>
              </a:rPr>
              <a:t>5.  </a:t>
            </a:r>
            <a:r>
              <a:rPr lang="en-US" altLang="zh-CN" sz="3200">
                <a:latin typeface="Arial" pitchFamily="34" charset="0"/>
                <a:ea typeface="宋体" pitchFamily="2" charset="-122"/>
              </a:rPr>
              <a:t>UK                 10</a:t>
            </a:r>
            <a:r>
              <a:rPr lang="en-US" altLang="zh-CN" sz="3200" dirty="0">
                <a:latin typeface="Arial" pitchFamily="34" charset="0"/>
                <a:ea typeface="宋体" pitchFamily="2" charset="-122"/>
              </a:rPr>
              <a:t>. Italy</a:t>
            </a:r>
          </a:p>
        </p:txBody>
      </p:sp>
      <p:sp>
        <p:nvSpPr>
          <p:cNvPr id="4" name="矩形 3"/>
          <p:cNvSpPr/>
          <p:nvPr/>
        </p:nvSpPr>
        <p:spPr>
          <a:xfrm>
            <a:off x="1100138" y="1016001"/>
            <a:ext cx="8173342" cy="540792"/>
          </a:xfrm>
          <a:prstGeom prst="rect">
            <a:avLst/>
          </a:prstGeom>
          <a:solidFill>
            <a:srgbClr val="3366FF"/>
          </a:solidFill>
          <a:ln>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lvl="1" algn="ctr">
              <a:defRPr/>
            </a:pPr>
            <a:r>
              <a:rPr lang="en-US" altLang="zh-CN" sz="2800" b="1" dirty="0" smtClean="0">
                <a:solidFill>
                  <a:srgbClr val="FFFF00"/>
                </a:solidFill>
                <a:ea typeface="黑体" pitchFamily="49" charset="-122"/>
              </a:rPr>
              <a:t>4.32 million IP from 220 countries/regions</a:t>
            </a:r>
            <a:endParaRPr lang="en-US" altLang="zh-CN" sz="2800" b="1" dirty="0">
              <a:solidFill>
                <a:srgbClr val="FFFF00"/>
              </a:solidFill>
              <a:ea typeface="黑体" pitchFamily="49" charset="-122"/>
            </a:endParaRPr>
          </a:p>
        </p:txBody>
      </p:sp>
      <p:sp>
        <p:nvSpPr>
          <p:cNvPr id="5" name="标题 1"/>
          <p:cNvSpPr txBox="1">
            <a:spLocks/>
          </p:cNvSpPr>
          <p:nvPr/>
        </p:nvSpPr>
        <p:spPr bwMode="auto">
          <a:xfrm>
            <a:off x="0" y="188913"/>
            <a:ext cx="9363075" cy="863600"/>
          </a:xfrm>
          <a:prstGeom prst="rect">
            <a:avLst/>
          </a:prstGeom>
          <a:noFill/>
          <a:ln w="9525">
            <a:noFill/>
            <a:miter lim="800000"/>
            <a:headEnd/>
            <a:tailEnd/>
          </a:ln>
        </p:spPr>
        <p:txBody>
          <a:bodyPr anchor="ctr"/>
          <a:lstStyle/>
          <a:p>
            <a:pPr algn="ctr">
              <a:defRPr/>
            </a:pPr>
            <a:r>
              <a:rPr kumimoji="1" lang="en-US" altLang="zh-CN" sz="4800" b="1" smtClean="0">
                <a:ea typeface="黑体" pitchFamily="49" charset="-122"/>
                <a:cs typeface="Times New Roman" pitchFamily="18" charset="0"/>
              </a:rPr>
              <a:t>User Distribution</a:t>
            </a:r>
            <a:endParaRPr kumimoji="1" lang="zh-CN" altLang="en-US" sz="4800" b="1" kern="0" dirty="0">
              <a:latin typeface="+mj-lt"/>
              <a:ea typeface="黑体" pitchFamily="49" charset="-122"/>
              <a:cs typeface="+mj-cs"/>
            </a:endParaRPr>
          </a:p>
        </p:txBody>
      </p:sp>
    </p:spTree>
    <p:custDataLst>
      <p:tags r:id="rId1"/>
    </p:custData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307975" y="0"/>
            <a:ext cx="9245600" cy="1138238"/>
          </a:xfrm>
        </p:spPr>
        <p:txBody>
          <a:bodyPr/>
          <a:lstStyle/>
          <a:p>
            <a:pPr eaLnBrk="1" hangingPunct="1"/>
            <a:r>
              <a:rPr lang="zh-CN" altLang="en-US" smtClean="0"/>
              <a:t>链接数据</a:t>
            </a:r>
            <a:r>
              <a:rPr lang="en-US" altLang="zh-CN" smtClean="0"/>
              <a:t>-</a:t>
            </a:r>
            <a:r>
              <a:rPr lang="zh-CN" altLang="en-US" smtClean="0"/>
              <a:t>万维网上的数据库</a:t>
            </a:r>
            <a:endParaRPr lang="en-US" altLang="zh-CN" smtClean="0"/>
          </a:p>
        </p:txBody>
      </p:sp>
      <p:pic>
        <p:nvPicPr>
          <p:cNvPr id="18435" name="图片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906000"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5358139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标题 1"/>
          <p:cNvSpPr>
            <a:spLocks noGrp="1"/>
          </p:cNvSpPr>
          <p:nvPr>
            <p:ph type="title"/>
          </p:nvPr>
        </p:nvSpPr>
        <p:spPr>
          <a:xfrm>
            <a:off x="452438" y="188913"/>
            <a:ext cx="9182100" cy="792162"/>
          </a:xfrm>
        </p:spPr>
        <p:txBody>
          <a:bodyPr/>
          <a:lstStyle/>
          <a:p>
            <a:pPr eaLnBrk="1" hangingPunct="1">
              <a:defRPr/>
            </a:pPr>
            <a:r>
              <a:rPr kumimoji="1" lang="en-US" altLang="zh-CN" sz="4800" b="1" dirty="0" smtClean="0">
                <a:solidFill>
                  <a:schemeClr val="tx1"/>
                </a:solidFill>
                <a:latin typeface="+mn-lt"/>
                <a:ea typeface="隶书" pitchFamily="49" charset="-122"/>
              </a:rPr>
              <a:t>Widely used..</a:t>
            </a:r>
            <a:endParaRPr kumimoji="1" lang="zh-CN" altLang="en-US" sz="4800" b="1" dirty="0" smtClean="0">
              <a:solidFill>
                <a:schemeClr val="tx1"/>
              </a:solidFill>
              <a:latin typeface="隶书" pitchFamily="49" charset="-122"/>
              <a:ea typeface="隶书" pitchFamily="49" charset="-122"/>
            </a:endParaRPr>
          </a:p>
        </p:txBody>
      </p:sp>
      <p:grpSp>
        <p:nvGrpSpPr>
          <p:cNvPr id="2" name="组合 7"/>
          <p:cNvGrpSpPr>
            <a:grpSpLocks/>
          </p:cNvGrpSpPr>
          <p:nvPr/>
        </p:nvGrpSpPr>
        <p:grpSpPr bwMode="auto">
          <a:xfrm>
            <a:off x="2432050" y="908050"/>
            <a:ext cx="4449763" cy="4500563"/>
            <a:chOff x="-419835" y="260649"/>
            <a:chExt cx="4688759" cy="4365153"/>
          </a:xfrm>
        </p:grpSpPr>
        <p:pic>
          <p:nvPicPr>
            <p:cNvPr id="13328"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19835" y="260649"/>
              <a:ext cx="4684823" cy="2770456"/>
            </a:xfrm>
            <a:prstGeom prst="rect">
              <a:avLst/>
            </a:prstGeom>
            <a:noFill/>
            <a:ln w="9525">
              <a:noFill/>
              <a:miter lim="800000"/>
              <a:headEnd/>
              <a:tailEnd/>
            </a:ln>
          </p:spPr>
        </p:pic>
        <p:pic>
          <p:nvPicPr>
            <p:cNvPr id="13329" name="Picture 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11596" y="2960948"/>
              <a:ext cx="4680520" cy="1664854"/>
            </a:xfrm>
            <a:prstGeom prst="rect">
              <a:avLst/>
            </a:prstGeom>
            <a:noFill/>
            <a:ln w="9525">
              <a:noFill/>
              <a:miter lim="800000"/>
              <a:headEnd/>
              <a:tailEnd/>
            </a:ln>
          </p:spPr>
        </p:pic>
      </p:grpSp>
      <p:sp>
        <p:nvSpPr>
          <p:cNvPr id="11" name="矩形 10"/>
          <p:cNvSpPr/>
          <p:nvPr/>
        </p:nvSpPr>
        <p:spPr>
          <a:xfrm>
            <a:off x="5745163" y="2060575"/>
            <a:ext cx="1152525" cy="3421063"/>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0" name="矩形 9"/>
          <p:cNvSpPr/>
          <p:nvPr/>
        </p:nvSpPr>
        <p:spPr>
          <a:xfrm>
            <a:off x="8589963" y="6200775"/>
            <a:ext cx="935037" cy="288925"/>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nvGrpSpPr>
          <p:cNvPr id="3" name="组合 4"/>
          <p:cNvGrpSpPr>
            <a:grpSpLocks/>
          </p:cNvGrpSpPr>
          <p:nvPr/>
        </p:nvGrpSpPr>
        <p:grpSpPr bwMode="auto">
          <a:xfrm>
            <a:off x="4881563" y="1196975"/>
            <a:ext cx="4751387" cy="5364163"/>
            <a:chOff x="381000" y="600075"/>
            <a:chExt cx="4824028" cy="5489704"/>
          </a:xfrm>
        </p:grpSpPr>
        <p:pic>
          <p:nvPicPr>
            <p:cNvPr id="13326" name="Picture 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81000" y="600075"/>
              <a:ext cx="4824028" cy="2984867"/>
            </a:xfrm>
            <a:prstGeom prst="rect">
              <a:avLst/>
            </a:prstGeom>
            <a:noFill/>
            <a:ln w="9525">
              <a:noFill/>
              <a:miter lim="800000"/>
              <a:headEnd/>
              <a:tailEnd/>
            </a:ln>
          </p:spPr>
        </p:pic>
        <p:pic>
          <p:nvPicPr>
            <p:cNvPr id="13327" name="Picture 3"/>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86025" y="3320988"/>
              <a:ext cx="4819003" cy="2768791"/>
            </a:xfrm>
            <a:prstGeom prst="rect">
              <a:avLst/>
            </a:prstGeom>
            <a:noFill/>
            <a:ln w="9525">
              <a:noFill/>
              <a:miter lim="800000"/>
              <a:headEnd/>
              <a:tailEnd/>
            </a:ln>
          </p:spPr>
        </p:pic>
      </p:grpSp>
      <p:sp>
        <p:nvSpPr>
          <p:cNvPr id="9" name="矩形 8"/>
          <p:cNvSpPr/>
          <p:nvPr/>
        </p:nvSpPr>
        <p:spPr>
          <a:xfrm>
            <a:off x="4881563" y="1916113"/>
            <a:ext cx="2555875" cy="4456112"/>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nvGrpSpPr>
          <p:cNvPr id="4" name="组合 19"/>
          <p:cNvGrpSpPr>
            <a:grpSpLocks/>
          </p:cNvGrpSpPr>
          <p:nvPr/>
        </p:nvGrpSpPr>
        <p:grpSpPr bwMode="auto">
          <a:xfrm>
            <a:off x="2735263" y="2636838"/>
            <a:ext cx="3838575" cy="3808412"/>
            <a:chOff x="2735362" y="2636912"/>
            <a:chExt cx="3837818" cy="3807599"/>
          </a:xfrm>
        </p:grpSpPr>
        <p:pic>
          <p:nvPicPr>
            <p:cNvPr id="13324" name="Picture 2"/>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2735362" y="2636912"/>
              <a:ext cx="3837818" cy="3807599"/>
            </a:xfrm>
            <a:prstGeom prst="rect">
              <a:avLst/>
            </a:prstGeom>
            <a:noFill/>
            <a:ln w="9525">
              <a:noFill/>
              <a:miter lim="800000"/>
              <a:headEnd/>
              <a:tailEnd/>
            </a:ln>
          </p:spPr>
        </p:pic>
        <p:sp>
          <p:nvSpPr>
            <p:cNvPr id="15" name="矩形 14"/>
            <p:cNvSpPr/>
            <p:nvPr/>
          </p:nvSpPr>
          <p:spPr>
            <a:xfrm>
              <a:off x="3382934" y="3213051"/>
              <a:ext cx="2736310" cy="3194956"/>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sp>
        <p:nvSpPr>
          <p:cNvPr id="17" name="矩形 16"/>
          <p:cNvSpPr/>
          <p:nvPr/>
        </p:nvSpPr>
        <p:spPr>
          <a:xfrm>
            <a:off x="8374063" y="6057900"/>
            <a:ext cx="1150937" cy="458788"/>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8" name="内容占位符 2"/>
          <p:cNvSpPr txBox="1">
            <a:spLocks/>
          </p:cNvSpPr>
          <p:nvPr/>
        </p:nvSpPr>
        <p:spPr bwMode="auto">
          <a:xfrm>
            <a:off x="101600" y="1484313"/>
            <a:ext cx="2727325" cy="4608512"/>
          </a:xfrm>
          <a:prstGeom prst="rect">
            <a:avLst/>
          </a:prstGeom>
          <a:noFill/>
          <a:ln w="9525">
            <a:noFill/>
            <a:miter lim="800000"/>
            <a:headEnd/>
            <a:tailEnd/>
          </a:ln>
        </p:spPr>
        <p:txBody>
          <a:bodyPr/>
          <a:lstStyle/>
          <a:p>
            <a:pPr marL="285750" indent="-285750" eaLnBrk="0" hangingPunct="0">
              <a:spcBef>
                <a:spcPct val="20000"/>
              </a:spcBef>
              <a:buSzPct val="60000"/>
              <a:buFont typeface="Wingdings" pitchFamily="2" charset="2"/>
              <a:buChar char="l"/>
              <a:defRPr/>
            </a:pPr>
            <a:r>
              <a:rPr lang="en-US" altLang="zh-CN" b="1" kern="0" dirty="0" smtClean="0">
                <a:latin typeface="+mn-lt"/>
                <a:ea typeface="+mn-ea"/>
                <a:cs typeface="Times New Roman" pitchFamily="18" charset="0"/>
              </a:rPr>
              <a:t>The largest publisher:</a:t>
            </a:r>
            <a:endParaRPr lang="en-US" altLang="zh-CN" b="1" kern="0" dirty="0">
              <a:latin typeface="+mn-lt"/>
              <a:ea typeface="+mn-ea"/>
              <a:cs typeface="Times New Roman" pitchFamily="18" charset="0"/>
            </a:endParaRPr>
          </a:p>
          <a:p>
            <a:pPr marL="285750" indent="-285750" eaLnBrk="0" hangingPunct="0">
              <a:spcBef>
                <a:spcPct val="20000"/>
              </a:spcBef>
              <a:buSzPct val="60000"/>
              <a:defRPr/>
            </a:pPr>
            <a:r>
              <a:rPr lang="en-US" altLang="zh-CN" kern="0" dirty="0">
                <a:latin typeface="+mn-lt"/>
                <a:ea typeface="+mn-ea"/>
                <a:cs typeface="Times New Roman" pitchFamily="18" charset="0"/>
              </a:rPr>
              <a:t>     Elsevier</a:t>
            </a:r>
          </a:p>
          <a:p>
            <a:pPr marL="285750" indent="-285750" eaLnBrk="0" hangingPunct="0">
              <a:spcBef>
                <a:spcPct val="20000"/>
              </a:spcBef>
              <a:buSzPct val="60000"/>
              <a:buFont typeface="Wingdings" pitchFamily="2" charset="2"/>
              <a:buChar char="l"/>
              <a:defRPr/>
            </a:pPr>
            <a:r>
              <a:rPr lang="en-US" altLang="zh-CN" b="1" kern="0" dirty="0" smtClean="0">
                <a:latin typeface="+mn-lt"/>
                <a:ea typeface="+mn-ea"/>
                <a:cs typeface="Times New Roman" pitchFamily="18" charset="0"/>
              </a:rPr>
              <a:t>Conferences</a:t>
            </a:r>
            <a:endParaRPr lang="en-US" altLang="zh-CN" b="1" kern="0" dirty="0">
              <a:latin typeface="+mn-lt"/>
              <a:ea typeface="+mn-ea"/>
              <a:cs typeface="Times New Roman" pitchFamily="18" charset="0"/>
            </a:endParaRPr>
          </a:p>
          <a:p>
            <a:pPr marL="285750" indent="-285750" eaLnBrk="0" hangingPunct="0">
              <a:spcBef>
                <a:spcPct val="20000"/>
              </a:spcBef>
              <a:buSzPct val="60000"/>
              <a:defRPr/>
            </a:pPr>
            <a:r>
              <a:rPr lang="en-US" altLang="zh-CN" kern="0" dirty="0">
                <a:latin typeface="+mn-lt"/>
                <a:ea typeface="+mn-ea"/>
                <a:cs typeface="Times New Roman" pitchFamily="18" charset="0"/>
              </a:rPr>
              <a:t>     KDD 2010</a:t>
            </a:r>
          </a:p>
          <a:p>
            <a:pPr marL="285750" indent="-285750" eaLnBrk="0" hangingPunct="0">
              <a:spcBef>
                <a:spcPct val="20000"/>
              </a:spcBef>
              <a:buSzPct val="60000"/>
              <a:defRPr/>
            </a:pPr>
            <a:r>
              <a:rPr lang="en-US" altLang="zh-CN" kern="0" dirty="0">
                <a:latin typeface="+mn-lt"/>
                <a:ea typeface="+mn-ea"/>
                <a:cs typeface="Times New Roman" pitchFamily="18" charset="0"/>
              </a:rPr>
              <a:t>     </a:t>
            </a:r>
            <a:r>
              <a:rPr lang="en-US" altLang="zh-CN" kern="0">
                <a:latin typeface="+mn-lt"/>
                <a:ea typeface="+mn-ea"/>
                <a:cs typeface="Times New Roman" pitchFamily="18" charset="0"/>
              </a:rPr>
              <a:t>KDD </a:t>
            </a:r>
            <a:r>
              <a:rPr lang="en-US" altLang="zh-CN" kern="0" smtClean="0">
                <a:latin typeface="+mn-lt"/>
                <a:ea typeface="+mn-ea"/>
                <a:cs typeface="Times New Roman" pitchFamily="18" charset="0"/>
              </a:rPr>
              <a:t>2011</a:t>
            </a:r>
          </a:p>
          <a:p>
            <a:pPr marL="285750" indent="-285750" eaLnBrk="0" hangingPunct="0">
              <a:spcBef>
                <a:spcPct val="20000"/>
              </a:spcBef>
              <a:buSzPct val="60000"/>
              <a:defRPr/>
            </a:pPr>
            <a:r>
              <a:rPr lang="en-US" altLang="zh-CN" kern="0" smtClean="0">
                <a:latin typeface="+mn-lt"/>
                <a:ea typeface="+mn-ea"/>
                <a:cs typeface="Times New Roman" pitchFamily="18" charset="0"/>
              </a:rPr>
              <a:t>     KDD 2012</a:t>
            </a:r>
            <a:endParaRPr lang="en-US" altLang="zh-CN" kern="0" dirty="0">
              <a:latin typeface="+mn-lt"/>
              <a:ea typeface="+mn-ea"/>
              <a:cs typeface="Times New Roman" pitchFamily="18" charset="0"/>
            </a:endParaRPr>
          </a:p>
          <a:p>
            <a:pPr marL="285750" indent="-285750" eaLnBrk="0" hangingPunct="0">
              <a:spcBef>
                <a:spcPct val="20000"/>
              </a:spcBef>
              <a:buSzPct val="60000"/>
              <a:defRPr/>
            </a:pPr>
            <a:r>
              <a:rPr lang="en-US" altLang="zh-CN" kern="0" dirty="0">
                <a:latin typeface="+mn-lt"/>
                <a:ea typeface="+mn-ea"/>
                <a:cs typeface="Times New Roman" pitchFamily="18" charset="0"/>
              </a:rPr>
              <a:t>     WSDM 2011</a:t>
            </a:r>
          </a:p>
          <a:p>
            <a:pPr marL="285750" indent="-285750" eaLnBrk="0" hangingPunct="0">
              <a:spcBef>
                <a:spcPct val="20000"/>
              </a:spcBef>
              <a:buSzPct val="60000"/>
              <a:defRPr/>
            </a:pPr>
            <a:r>
              <a:rPr lang="en-US" altLang="zh-CN" kern="0" dirty="0">
                <a:latin typeface="+mn-lt"/>
                <a:ea typeface="+mn-ea"/>
                <a:cs typeface="Times New Roman" pitchFamily="18" charset="0"/>
              </a:rPr>
              <a:t>     </a:t>
            </a:r>
            <a:r>
              <a:rPr lang="en-US" altLang="zh-CN" kern="0">
                <a:latin typeface="+mn-lt"/>
                <a:ea typeface="+mn-ea"/>
                <a:cs typeface="Times New Roman" pitchFamily="18" charset="0"/>
              </a:rPr>
              <a:t>ICDM </a:t>
            </a:r>
            <a:r>
              <a:rPr lang="en-US" altLang="zh-CN" kern="0" smtClean="0">
                <a:latin typeface="+mn-lt"/>
                <a:ea typeface="+mn-ea"/>
                <a:cs typeface="Times New Roman" pitchFamily="18" charset="0"/>
              </a:rPr>
              <a:t>2011</a:t>
            </a:r>
          </a:p>
          <a:p>
            <a:pPr marL="285750" indent="-285750" eaLnBrk="0" hangingPunct="0">
              <a:spcBef>
                <a:spcPct val="20000"/>
              </a:spcBef>
              <a:buSzPct val="60000"/>
              <a:defRPr/>
            </a:pPr>
            <a:r>
              <a:rPr lang="en-US" altLang="zh-CN" kern="0" smtClean="0">
                <a:latin typeface="+mn-lt"/>
                <a:ea typeface="+mn-ea"/>
                <a:cs typeface="Times New Roman" pitchFamily="18" charset="0"/>
              </a:rPr>
              <a:t>     ICDM 2012</a:t>
            </a:r>
            <a:endParaRPr lang="en-US" altLang="zh-CN" kern="0" dirty="0">
              <a:latin typeface="+mn-lt"/>
              <a:ea typeface="+mn-ea"/>
              <a:cs typeface="Times New Roman" pitchFamily="18" charset="0"/>
            </a:endParaRPr>
          </a:p>
          <a:p>
            <a:pPr marL="285750" indent="-285750" eaLnBrk="0" hangingPunct="0">
              <a:spcBef>
                <a:spcPct val="20000"/>
              </a:spcBef>
              <a:buSzPct val="60000"/>
              <a:defRPr/>
            </a:pPr>
            <a:r>
              <a:rPr lang="en-US" altLang="zh-CN" kern="0" dirty="0">
                <a:latin typeface="+mn-lt"/>
                <a:ea typeface="+mn-ea"/>
                <a:cs typeface="Times New Roman" pitchFamily="18" charset="0"/>
              </a:rPr>
              <a:t>     </a:t>
            </a:r>
            <a:r>
              <a:rPr lang="en-US" altLang="zh-CN" kern="0" dirty="0" err="1">
                <a:latin typeface="+mn-lt"/>
                <a:ea typeface="+mn-ea"/>
                <a:cs typeface="Times New Roman" pitchFamily="18" charset="0"/>
              </a:rPr>
              <a:t>SocInfo</a:t>
            </a:r>
            <a:r>
              <a:rPr lang="en-US" altLang="zh-CN" kern="0" dirty="0">
                <a:latin typeface="+mn-lt"/>
                <a:ea typeface="+mn-ea"/>
                <a:cs typeface="Times New Roman" pitchFamily="18" charset="0"/>
              </a:rPr>
              <a:t> 2011</a:t>
            </a:r>
          </a:p>
          <a:p>
            <a:pPr marL="285750" indent="-285750" eaLnBrk="0" hangingPunct="0">
              <a:spcBef>
                <a:spcPct val="20000"/>
              </a:spcBef>
              <a:buSzPct val="60000"/>
              <a:defRPr/>
            </a:pPr>
            <a:r>
              <a:rPr lang="en-US" altLang="zh-CN" kern="0" dirty="0">
                <a:latin typeface="+mn-lt"/>
                <a:ea typeface="+mn-ea"/>
                <a:cs typeface="Times New Roman" pitchFamily="18" charset="0"/>
              </a:rPr>
              <a:t>     ICMLA 2011</a:t>
            </a:r>
          </a:p>
          <a:p>
            <a:pPr marL="285750" indent="-285750" eaLnBrk="0" hangingPunct="0">
              <a:spcBef>
                <a:spcPct val="20000"/>
              </a:spcBef>
              <a:buSzPct val="60000"/>
              <a:defRPr/>
            </a:pPr>
            <a:r>
              <a:rPr lang="en-US" altLang="zh-CN" kern="0" dirty="0">
                <a:latin typeface="+mn-lt"/>
                <a:ea typeface="+mn-ea"/>
                <a:cs typeface="Times New Roman" pitchFamily="18" charset="0"/>
              </a:rPr>
              <a:t>     WAIM 2011</a:t>
            </a:r>
          </a:p>
          <a:p>
            <a:pPr marL="285750" indent="-285750" eaLnBrk="0" hangingPunct="0">
              <a:spcBef>
                <a:spcPct val="20000"/>
              </a:spcBef>
              <a:buSzPct val="60000"/>
              <a:defRPr/>
            </a:pPr>
            <a:r>
              <a:rPr lang="en-US" altLang="zh-CN" kern="0" dirty="0">
                <a:latin typeface="+mn-lt"/>
                <a:ea typeface="+mn-ea"/>
                <a:cs typeface="Times New Roman" pitchFamily="18" charset="0"/>
              </a:rPr>
              <a:t>     etc.</a:t>
            </a:r>
          </a:p>
          <a:p>
            <a:pPr marL="285750" indent="-285750" eaLnBrk="0" hangingPunct="0">
              <a:spcBef>
                <a:spcPct val="20000"/>
              </a:spcBef>
              <a:buSzPct val="60000"/>
              <a:defRPr/>
            </a:pPr>
            <a:endParaRPr lang="en-US" altLang="zh-CN" kern="0" dirty="0">
              <a:latin typeface="+mn-lt"/>
              <a:ea typeface="+mn-ea"/>
              <a:cs typeface="Times New Roman" pitchFamily="18" charset="0"/>
            </a:endParaRPr>
          </a:p>
        </p:txBody>
      </p:sp>
      <p:sp>
        <p:nvSpPr>
          <p:cNvPr id="19" name="矩形 18"/>
          <p:cNvSpPr/>
          <p:nvPr/>
        </p:nvSpPr>
        <p:spPr>
          <a:xfrm>
            <a:off x="1784350" y="5553075"/>
            <a:ext cx="1512888" cy="5318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4000" b="1" dirty="0">
                <a:solidFill>
                  <a:schemeClr val="tx1"/>
                </a:solidFill>
              </a:rPr>
              <a:t>……</a:t>
            </a:r>
            <a:endParaRPr lang="zh-CN" altLang="en-US" sz="4000" b="1" dirty="0">
              <a:solidFill>
                <a:schemeClr val="tx1"/>
              </a:solidFill>
            </a:endParaRPr>
          </a:p>
        </p:txBody>
      </p:sp>
    </p:spTree>
    <p:custDataLst>
      <p:tags r:id="rId1"/>
    </p:custData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par>
                                <p:cTn id="8" presetID="3"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linds(horizontal)">
                                      <p:cBhvr>
                                        <p:cTn id="10" dur="500"/>
                                        <p:tgtEl>
                                          <p:spTgt spid="3"/>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linds(horizontal)">
                                      <p:cBhvr>
                                        <p:cTn id="13" dur="500"/>
                                        <p:tgtEl>
                                          <p:spTgt spid="10"/>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blinds(horizontal)">
                                      <p:cBhvr>
                                        <p:cTn id="16" dur="500"/>
                                        <p:tgtEl>
                                          <p:spTgt spid="17"/>
                                        </p:tgtEl>
                                      </p:cBhvr>
                                    </p:animEffect>
                                  </p:childTnLst>
                                </p:cTn>
                              </p:par>
                            </p:childTnLst>
                          </p:cTn>
                        </p:par>
                        <p:par>
                          <p:cTn id="17" fill="hold">
                            <p:stCondLst>
                              <p:cond delay="500"/>
                            </p:stCondLst>
                            <p:childTnLst>
                              <p:par>
                                <p:cTn id="18" presetID="1" presetClass="entr" presetSubtype="0" fill="hold" nodeType="afterEffect">
                                  <p:stCondLst>
                                    <p:cond delay="2000"/>
                                  </p:stCondLst>
                                  <p:childTnLst>
                                    <p:set>
                                      <p:cBhvr>
                                        <p:cTn id="19" dur="1" fill="hold">
                                          <p:stCondLst>
                                            <p:cond delay="0"/>
                                          </p:stCondLst>
                                        </p:cTn>
                                        <p:tgtEl>
                                          <p:spTgt spid="4"/>
                                        </p:tgtEl>
                                        <p:attrNameLst>
                                          <p:attrName>style.visibility</p:attrName>
                                        </p:attrNameLst>
                                      </p:cBhvr>
                                      <p:to>
                                        <p:strVal val="visible"/>
                                      </p:to>
                                    </p:set>
                                  </p:childTnLst>
                                </p:cTn>
                              </p:par>
                            </p:childTnLst>
                          </p:cTn>
                        </p:par>
                        <p:par>
                          <p:cTn id="20" fill="hold">
                            <p:stCondLst>
                              <p:cond delay="2500"/>
                            </p:stCondLst>
                            <p:childTnLst>
                              <p:par>
                                <p:cTn id="21" presetID="22" presetClass="entr" presetSubtype="2" fill="hold" grpId="0" nodeType="afterEffect">
                                  <p:stCondLst>
                                    <p:cond delay="1000"/>
                                  </p:stCondLst>
                                  <p:childTnLst>
                                    <p:set>
                                      <p:cBhvr>
                                        <p:cTn id="22" dur="1" fill="hold">
                                          <p:stCondLst>
                                            <p:cond delay="0"/>
                                          </p:stCondLst>
                                        </p:cTn>
                                        <p:tgtEl>
                                          <p:spTgt spid="19"/>
                                        </p:tgtEl>
                                        <p:attrNameLst>
                                          <p:attrName>style.visibility</p:attrName>
                                        </p:attrNameLst>
                                      </p:cBhvr>
                                      <p:to>
                                        <p:strVal val="visible"/>
                                      </p:to>
                                    </p:set>
                                    <p:animEffect transition="in" filter="wipe(right)">
                                      <p:cBhvr>
                                        <p:cTn id="2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9" grpId="0" animBg="1"/>
      <p:bldP spid="17" grpId="0" animBg="1"/>
      <p:bldP spid="19" grpId="0"/>
    </p:bld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副标题 4"/>
          <p:cNvSpPr>
            <a:spLocks noGrp="1"/>
          </p:cNvSpPr>
          <p:nvPr>
            <p:ph type="subTitle" idx="1"/>
          </p:nvPr>
        </p:nvSpPr>
        <p:spPr/>
        <p:txBody>
          <a:bodyPr/>
          <a:lstStyle/>
          <a:p>
            <a:endParaRPr lang="zh-CN" altLang="en-US"/>
          </a:p>
        </p:txBody>
      </p:sp>
      <p:sp>
        <p:nvSpPr>
          <p:cNvPr id="4" name="标题 3"/>
          <p:cNvSpPr>
            <a:spLocks noGrp="1"/>
          </p:cNvSpPr>
          <p:nvPr>
            <p:ph type="ctrTitle"/>
          </p:nvPr>
        </p:nvSpPr>
        <p:spPr/>
        <p:txBody>
          <a:bodyPr/>
          <a:lstStyle/>
          <a:p>
            <a:r>
              <a:rPr lang="en-US" altLang="zh-CN" dirty="0" smtClean="0"/>
              <a:t>Case 2: </a:t>
            </a:r>
            <a:r>
              <a:rPr lang="en-US" altLang="zh-CN" dirty="0" err="1" smtClean="0"/>
              <a:t>PatentMiner</a:t>
            </a:r>
            <a:endParaRPr lang="zh-CN" altLang="en-US"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a:t>
            </a:r>
            <a:r>
              <a:rPr lang="en-US" dirty="0" err="1" smtClean="0"/>
              <a:t>PMiner</a:t>
            </a:r>
            <a:r>
              <a:rPr lang="en-US" dirty="0" smtClean="0"/>
              <a:t>?</a:t>
            </a:r>
            <a:r>
              <a:rPr lang="en-US" baseline="30000" dirty="0" smtClean="0"/>
              <a:t>[1]</a:t>
            </a:r>
            <a:endParaRPr lang="en-US" baseline="30000" dirty="0"/>
          </a:p>
        </p:txBody>
      </p:sp>
      <p:sp>
        <p:nvSpPr>
          <p:cNvPr id="3" name="Content Placeholder 2"/>
          <p:cNvSpPr>
            <a:spLocks noGrp="1"/>
          </p:cNvSpPr>
          <p:nvPr>
            <p:ph idx="1"/>
          </p:nvPr>
        </p:nvSpPr>
        <p:spPr>
          <a:xfrm>
            <a:off x="0" y="1371601"/>
            <a:ext cx="5365750" cy="4525963"/>
          </a:xfrm>
        </p:spPr>
        <p:txBody>
          <a:bodyPr>
            <a:normAutofit lnSpcReduction="10000"/>
          </a:bodyPr>
          <a:lstStyle/>
          <a:p>
            <a:r>
              <a:rPr lang="en-US" sz="2400" dirty="0" smtClean="0"/>
              <a:t>Current patent analysis systems focus on search</a:t>
            </a:r>
          </a:p>
          <a:p>
            <a:pPr lvl="1"/>
            <a:r>
              <a:rPr lang="en-US" sz="2000" dirty="0" smtClean="0"/>
              <a:t>Google Patent, WikiPatent, FreePatentsOnline</a:t>
            </a:r>
          </a:p>
          <a:p>
            <a:endParaRPr lang="en-US" sz="2400" dirty="0" smtClean="0"/>
          </a:p>
          <a:p>
            <a:r>
              <a:rPr lang="en-US" sz="2400" dirty="0" err="1" smtClean="0"/>
              <a:t>PMiner</a:t>
            </a:r>
            <a:r>
              <a:rPr lang="en-US" sz="2400" dirty="0" smtClean="0"/>
              <a:t> is designed for an </a:t>
            </a:r>
            <a:r>
              <a:rPr lang="en-US" sz="2400" b="1" i="1" dirty="0" smtClean="0">
                <a:solidFill>
                  <a:srgbClr val="C80000"/>
                </a:solidFill>
              </a:rPr>
              <a:t>in-depth</a:t>
            </a:r>
            <a:r>
              <a:rPr lang="en-US" sz="2400" dirty="0" smtClean="0"/>
              <a:t> analysis of patent activity at the topic-level</a:t>
            </a:r>
          </a:p>
          <a:p>
            <a:pPr lvl="1"/>
            <a:r>
              <a:rPr lang="en-US" sz="2000" dirty="0" smtClean="0"/>
              <a:t>Topic-driven modeling of patents</a:t>
            </a:r>
          </a:p>
          <a:p>
            <a:pPr lvl="1"/>
            <a:r>
              <a:rPr lang="en-US" sz="2000" dirty="0" smtClean="0"/>
              <a:t>Heterogeneous network co-ranking</a:t>
            </a:r>
          </a:p>
          <a:p>
            <a:pPr lvl="1"/>
            <a:r>
              <a:rPr lang="en-US" sz="2000" dirty="0" smtClean="0"/>
              <a:t>Intelligent competitive analysis</a:t>
            </a:r>
          </a:p>
          <a:p>
            <a:pPr lvl="1"/>
            <a:r>
              <a:rPr lang="en-US" sz="2000" dirty="0" smtClean="0"/>
              <a:t>Patent summarization</a:t>
            </a:r>
            <a:endParaRPr lang="en-US" sz="2000" dirty="0"/>
          </a:p>
        </p:txBody>
      </p:sp>
      <p:sp>
        <p:nvSpPr>
          <p:cNvPr id="4" name="Rectangle 6"/>
          <p:cNvSpPr>
            <a:spLocks noChangeArrowheads="1"/>
          </p:cNvSpPr>
          <p:nvPr/>
        </p:nvSpPr>
        <p:spPr bwMode="auto">
          <a:xfrm>
            <a:off x="5530850" y="1371601"/>
            <a:ext cx="4375150" cy="4814663"/>
          </a:xfrm>
          <a:prstGeom prst="rect">
            <a:avLst/>
          </a:prstGeom>
          <a:solidFill>
            <a:srgbClr val="F8F8F8"/>
          </a:solidFill>
          <a:ln w="9525">
            <a:solidFill>
              <a:schemeClr val="tx1"/>
            </a:solidFill>
            <a:miter lim="800000"/>
            <a:headEnd/>
            <a:tailEnd/>
          </a:ln>
        </p:spPr>
        <p:txBody>
          <a:bodyPr lIns="108000" rIns="72000" anchor="t"/>
          <a:lstStyle/>
          <a:p>
            <a:r>
              <a:rPr lang="en-US" altLang="zh-CN" sz="2400" dirty="0" smtClean="0"/>
              <a:t>* Patent data:</a:t>
            </a:r>
          </a:p>
          <a:p>
            <a:r>
              <a:rPr lang="en-US" altLang="zh-CN" sz="2400" dirty="0" smtClean="0"/>
              <a:t>   &gt; 3.8M patents</a:t>
            </a:r>
          </a:p>
          <a:p>
            <a:r>
              <a:rPr lang="en-US" altLang="zh-CN" sz="2400" dirty="0" smtClean="0"/>
              <a:t>   &gt; 2.4M inventors</a:t>
            </a:r>
          </a:p>
          <a:p>
            <a:r>
              <a:rPr lang="en-US" altLang="zh-CN" sz="2400" dirty="0" smtClean="0"/>
              <a:t>   &gt; 400K companies </a:t>
            </a:r>
          </a:p>
          <a:p>
            <a:r>
              <a:rPr lang="en-US" altLang="zh-CN" sz="2400" dirty="0" smtClean="0"/>
              <a:t>   &gt; 10M citation relationships </a:t>
            </a:r>
          </a:p>
          <a:p>
            <a:endParaRPr lang="en-US" altLang="zh-CN" sz="2400" dirty="0" smtClean="0"/>
          </a:p>
          <a:p>
            <a:r>
              <a:rPr lang="en-US" altLang="zh-CN" sz="2400" dirty="0" smtClean="0"/>
              <a:t>* Journal data:</a:t>
            </a:r>
          </a:p>
          <a:p>
            <a:r>
              <a:rPr lang="en-US" altLang="zh-CN" sz="2400" dirty="0" smtClean="0"/>
              <a:t>   &gt; </a:t>
            </a:r>
            <a:r>
              <a:rPr lang="en-US" altLang="zh-CN" sz="2400" dirty="0" err="1" smtClean="0"/>
              <a:t>2k</a:t>
            </a:r>
            <a:r>
              <a:rPr lang="en-US" altLang="zh-CN" sz="2400" dirty="0" smtClean="0"/>
              <a:t> journal papers</a:t>
            </a:r>
          </a:p>
          <a:p>
            <a:r>
              <a:rPr lang="en-US" altLang="zh-CN" sz="2400" dirty="0" smtClean="0"/>
              <a:t>   &gt; 3.7k authors</a:t>
            </a:r>
          </a:p>
          <a:p>
            <a:r>
              <a:rPr lang="en-US" altLang="zh-CN" sz="2400" dirty="0" smtClean="0"/>
              <a:t> </a:t>
            </a:r>
          </a:p>
          <a:p>
            <a:endParaRPr lang="en-US" altLang="zh-CN" sz="2400" dirty="0" smtClean="0"/>
          </a:p>
          <a:p>
            <a:r>
              <a:rPr lang="en-US" altLang="zh-CN" sz="2400" dirty="0" smtClean="0"/>
              <a:t>The crawled data is increasing to &gt;300 Gigabytes.</a:t>
            </a:r>
          </a:p>
        </p:txBody>
      </p:sp>
      <p:sp>
        <p:nvSpPr>
          <p:cNvPr id="5" name="矩形 2"/>
          <p:cNvSpPr>
            <a:spLocks noChangeArrowheads="1"/>
          </p:cNvSpPr>
          <p:nvPr/>
        </p:nvSpPr>
        <p:spPr bwMode="auto">
          <a:xfrm>
            <a:off x="0" y="6489340"/>
            <a:ext cx="9906000" cy="432048"/>
          </a:xfrm>
          <a:prstGeom prst="rect">
            <a:avLst/>
          </a:prstGeom>
          <a:solidFill>
            <a:schemeClr val="bg1"/>
          </a:solidFill>
          <a:ln w="9525">
            <a:noFill/>
            <a:miter lim="800000"/>
            <a:headEnd/>
            <a:tailEnd/>
          </a:ln>
        </p:spPr>
        <p:txBody>
          <a:bodyPr wrap="square">
            <a:noAutofit/>
          </a:bodyPr>
          <a:lstStyle/>
          <a:p>
            <a:r>
              <a:rPr lang="en-US" altLang="zh-CN" sz="1200" dirty="0"/>
              <a:t>[1] </a:t>
            </a:r>
            <a:r>
              <a:rPr lang="en-US" altLang="zh-CN" sz="1200" dirty="0" smtClean="0"/>
              <a:t>J. </a:t>
            </a:r>
            <a:r>
              <a:rPr lang="en-US" altLang="zh-CN" sz="1200" dirty="0"/>
              <a:t>Tang, </a:t>
            </a:r>
            <a:r>
              <a:rPr lang="en-US" altLang="zh-CN" sz="1200" dirty="0" smtClean="0"/>
              <a:t>B. </a:t>
            </a:r>
            <a:r>
              <a:rPr lang="en-US" altLang="zh-CN" sz="1200" dirty="0"/>
              <a:t>Wang, </a:t>
            </a:r>
            <a:r>
              <a:rPr lang="en-US" altLang="zh-CN" sz="1200" dirty="0" smtClean="0"/>
              <a:t>Y. </a:t>
            </a:r>
            <a:r>
              <a:rPr lang="en-US" altLang="zh-CN" sz="1200" dirty="0"/>
              <a:t>Yang, </a:t>
            </a:r>
            <a:r>
              <a:rPr lang="en-US" altLang="zh-CN" sz="1200" dirty="0" smtClean="0"/>
              <a:t>P. </a:t>
            </a:r>
            <a:r>
              <a:rPr lang="en-US" altLang="zh-CN" sz="1200" dirty="0"/>
              <a:t>Hu, </a:t>
            </a:r>
            <a:r>
              <a:rPr lang="en-US" altLang="zh-CN" sz="1200" dirty="0" smtClean="0"/>
              <a:t>Y. </a:t>
            </a:r>
            <a:r>
              <a:rPr lang="en-US" altLang="zh-CN" sz="1200" dirty="0"/>
              <a:t>Zhao, </a:t>
            </a:r>
            <a:r>
              <a:rPr lang="en-US" altLang="zh-CN" sz="1200" dirty="0" smtClean="0"/>
              <a:t>X. </a:t>
            </a:r>
            <a:r>
              <a:rPr lang="en-US" altLang="zh-CN" sz="1200" dirty="0"/>
              <a:t>Yan, </a:t>
            </a:r>
            <a:r>
              <a:rPr lang="en-US" altLang="zh-CN" sz="1200" dirty="0" smtClean="0"/>
              <a:t>B. </a:t>
            </a:r>
            <a:r>
              <a:rPr lang="en-US" altLang="zh-CN" sz="1200" dirty="0" err="1"/>
              <a:t>Gao</a:t>
            </a:r>
            <a:r>
              <a:rPr lang="en-US" altLang="zh-CN" sz="1200" dirty="0"/>
              <a:t>, </a:t>
            </a:r>
            <a:r>
              <a:rPr lang="en-US" altLang="zh-CN" sz="1200" dirty="0" smtClean="0"/>
              <a:t>M. </a:t>
            </a:r>
            <a:r>
              <a:rPr lang="en-US" altLang="zh-CN" sz="1200" dirty="0"/>
              <a:t>Huang, </a:t>
            </a:r>
            <a:r>
              <a:rPr lang="en-US" altLang="zh-CN" sz="1200" dirty="0" smtClean="0"/>
              <a:t>P. </a:t>
            </a:r>
            <a:r>
              <a:rPr lang="en-US" altLang="zh-CN" sz="1200" dirty="0" err="1"/>
              <a:t>Xu</a:t>
            </a:r>
            <a:r>
              <a:rPr lang="en-US" altLang="zh-CN" sz="1200" dirty="0"/>
              <a:t>, </a:t>
            </a:r>
            <a:r>
              <a:rPr lang="en-US" altLang="zh-CN" sz="1200" dirty="0" smtClean="0"/>
              <a:t>W. </a:t>
            </a:r>
            <a:r>
              <a:rPr lang="en-US" altLang="zh-CN" sz="1200" dirty="0"/>
              <a:t>Li, and </a:t>
            </a:r>
            <a:r>
              <a:rPr lang="en-US" altLang="zh-CN" sz="1200" dirty="0" smtClean="0"/>
              <a:t>A. </a:t>
            </a:r>
            <a:r>
              <a:rPr lang="en-US" altLang="zh-CN" sz="1200" dirty="0"/>
              <a:t>K. </a:t>
            </a:r>
            <a:r>
              <a:rPr lang="en-US" altLang="zh-CN" sz="1200" dirty="0" err="1"/>
              <a:t>Usadi</a:t>
            </a:r>
            <a:r>
              <a:rPr lang="en-US" altLang="zh-CN" sz="1200" dirty="0"/>
              <a:t>. </a:t>
            </a:r>
            <a:r>
              <a:rPr lang="en-US" altLang="zh-CN" sz="1200" dirty="0" err="1"/>
              <a:t>PatentMiner</a:t>
            </a:r>
            <a:r>
              <a:rPr lang="en-US" altLang="zh-CN" sz="1200" dirty="0"/>
              <a:t>: Topic-driven Patent Analysis and Mining. KDD'12. pp. 1366-1374.</a:t>
            </a:r>
          </a:p>
        </p:txBody>
      </p:sp>
    </p:spTree>
    <p:extLst>
      <p:ext uri="{BB962C8B-B14F-4D97-AF65-F5344CB8AC3E}">
        <p14:creationId xmlns:p14="http://schemas.microsoft.com/office/powerpoint/2010/main" val="225702153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Knowledge and Network Integration</a:t>
            </a:r>
          </a:p>
        </p:txBody>
      </p:sp>
      <p:pic>
        <p:nvPicPr>
          <p:cNvPr id="4" name="Content Placeholder 5"/>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92460" y="1700808"/>
            <a:ext cx="1921336" cy="2912964"/>
          </a:xfrm>
          <a:prstGeom prst="rect">
            <a:avLst/>
          </a:prstGeom>
          <a:noFill/>
          <a:ln w="9525">
            <a:noFill/>
            <a:miter lim="800000"/>
            <a:headEnd/>
            <a:tailEnd/>
          </a:ln>
        </p:spPr>
      </p:pic>
      <p:sp>
        <p:nvSpPr>
          <p:cNvPr id="5" name="TextBox 4"/>
          <p:cNvSpPr txBox="1"/>
          <p:nvPr/>
        </p:nvSpPr>
        <p:spPr>
          <a:xfrm>
            <a:off x="524508" y="4725144"/>
            <a:ext cx="1080120" cy="40011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dirty="0" smtClean="0"/>
              <a:t>Patents</a:t>
            </a:r>
            <a:endParaRPr lang="en-US" dirty="0"/>
          </a:p>
        </p:txBody>
      </p:sp>
      <p:pic>
        <p:nvPicPr>
          <p:cNvPr id="10" name="Picture 9"/>
          <p:cNvPicPr>
            <a:picLocks noChangeAspect="1"/>
          </p:cNvPicPr>
          <p:nvPr/>
        </p:nvPicPr>
        <p:blipFill>
          <a:blip r:embed="rId3"/>
          <a:stretch>
            <a:fillRect/>
          </a:stretch>
        </p:blipFill>
        <p:spPr>
          <a:xfrm>
            <a:off x="6933220" y="1736812"/>
            <a:ext cx="2556284" cy="1809504"/>
          </a:xfrm>
          <a:prstGeom prst="rect">
            <a:avLst/>
          </a:prstGeom>
        </p:spPr>
      </p:pic>
      <p:sp>
        <p:nvSpPr>
          <p:cNvPr id="11" name="TextBox 10"/>
          <p:cNvSpPr txBox="1"/>
          <p:nvPr/>
        </p:nvSpPr>
        <p:spPr>
          <a:xfrm>
            <a:off x="7293260" y="3645024"/>
            <a:ext cx="1800200" cy="40011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dirty="0" smtClean="0"/>
              <a:t>Hidden Topics</a:t>
            </a:r>
            <a:endParaRPr lang="en-US" dirty="0"/>
          </a:p>
        </p:txBody>
      </p:sp>
      <p:pic>
        <p:nvPicPr>
          <p:cNvPr id="12" name="Content Placeholder 6" descr="example.eps"/>
          <p:cNvPicPr>
            <a:picLocks noChangeAspect="1"/>
          </p:cNvPicPr>
          <p:nvPr/>
        </p:nvPicPr>
        <p:blipFill>
          <a:blip r:embed="rId4" cstate="screen">
            <a:extLst>
              <a:ext uri="{28A0092B-C50C-407E-A947-70E740481C1C}">
                <a14:useLocalDpi xmlns:a14="http://schemas.microsoft.com/office/drawing/2010/main"/>
              </a:ext>
            </a:extLst>
          </a:blip>
          <a:srcRect l="-28051" r="-28051"/>
          <a:stretch>
            <a:fillRect/>
          </a:stretch>
        </p:blipFill>
        <p:spPr bwMode="auto">
          <a:xfrm>
            <a:off x="2216696" y="4113076"/>
            <a:ext cx="4068452" cy="2194293"/>
          </a:xfrm>
          <a:prstGeom prst="rect">
            <a:avLst/>
          </a:prstGeom>
          <a:noFill/>
          <a:ln w="9525">
            <a:noFill/>
            <a:miter lim="800000"/>
            <a:headEnd/>
            <a:tailEnd/>
          </a:ln>
        </p:spPr>
      </p:pic>
      <p:sp>
        <p:nvSpPr>
          <p:cNvPr id="13" name="TextBox 12"/>
          <p:cNvSpPr txBox="1"/>
          <p:nvPr/>
        </p:nvSpPr>
        <p:spPr>
          <a:xfrm>
            <a:off x="2972780" y="6309320"/>
            <a:ext cx="2628292" cy="40011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dirty="0" smtClean="0"/>
              <a:t>Competitive Network</a:t>
            </a:r>
            <a:endParaRPr lang="en-US" dirty="0"/>
          </a:p>
        </p:txBody>
      </p:sp>
      <p:cxnSp>
        <p:nvCxnSpPr>
          <p:cNvPr id="15" name="Straight Arrow Connector 14"/>
          <p:cNvCxnSpPr>
            <a:stCxn id="4" idx="3"/>
          </p:cNvCxnSpPr>
          <p:nvPr/>
        </p:nvCxnSpPr>
        <p:spPr>
          <a:xfrm flipV="1">
            <a:off x="2013796" y="3104964"/>
            <a:ext cx="742960" cy="52326"/>
          </a:xfrm>
          <a:prstGeom prst="straightConnector1">
            <a:avLst/>
          </a:prstGeom>
          <a:ln>
            <a:solidFill>
              <a:srgbClr val="FF0000"/>
            </a:solidFill>
            <a:tailEnd type="arrow"/>
          </a:ln>
        </p:spPr>
        <p:style>
          <a:lnRef idx="2">
            <a:schemeClr val="dk1"/>
          </a:lnRef>
          <a:fillRef idx="0">
            <a:schemeClr val="dk1"/>
          </a:fillRef>
          <a:effectRef idx="1">
            <a:schemeClr val="dk1"/>
          </a:effectRef>
          <a:fontRef idx="minor">
            <a:schemeClr val="tx1"/>
          </a:fontRef>
        </p:style>
      </p:cxnSp>
      <p:cxnSp>
        <p:nvCxnSpPr>
          <p:cNvPr id="17" name="Straight Arrow Connector 16"/>
          <p:cNvCxnSpPr/>
          <p:nvPr/>
        </p:nvCxnSpPr>
        <p:spPr>
          <a:xfrm flipH="1" flipV="1">
            <a:off x="6177136" y="2996952"/>
            <a:ext cx="684076" cy="180020"/>
          </a:xfrm>
          <a:prstGeom prst="straightConnector1">
            <a:avLst/>
          </a:prstGeom>
          <a:ln>
            <a:solidFill>
              <a:srgbClr val="FF0000"/>
            </a:solidFill>
            <a:tailEnd type="arrow"/>
          </a:ln>
        </p:spPr>
        <p:style>
          <a:lnRef idx="2">
            <a:schemeClr val="dk1"/>
          </a:lnRef>
          <a:fillRef idx="0">
            <a:schemeClr val="dk1"/>
          </a:fillRef>
          <a:effectRef idx="1">
            <a:schemeClr val="dk1"/>
          </a:effectRef>
          <a:fontRef idx="minor">
            <a:schemeClr val="tx1"/>
          </a:fontRef>
        </p:style>
      </p:cxnSp>
      <p:pic>
        <p:nvPicPr>
          <p:cNvPr id="3" name="Picture 2"/>
          <p:cNvPicPr>
            <a:picLocks noChangeAspect="1"/>
          </p:cNvPicPr>
          <p:nvPr/>
        </p:nvPicPr>
        <p:blipFill>
          <a:blip r:embed="rId5"/>
          <a:stretch>
            <a:fillRect/>
          </a:stretch>
        </p:blipFill>
        <p:spPr>
          <a:xfrm>
            <a:off x="2864768" y="2576004"/>
            <a:ext cx="3111500" cy="889000"/>
          </a:xfrm>
          <a:prstGeom prst="rect">
            <a:avLst/>
          </a:prstGeom>
        </p:spPr>
      </p:pic>
      <p:cxnSp>
        <p:nvCxnSpPr>
          <p:cNvPr id="26" name="Straight Arrow Connector 25"/>
          <p:cNvCxnSpPr>
            <a:endCxn id="3" idx="2"/>
          </p:cNvCxnSpPr>
          <p:nvPr/>
        </p:nvCxnSpPr>
        <p:spPr>
          <a:xfrm flipV="1">
            <a:off x="4412940" y="3465004"/>
            <a:ext cx="7578" cy="504056"/>
          </a:xfrm>
          <a:prstGeom prst="straightConnector1">
            <a:avLst/>
          </a:prstGeom>
          <a:ln>
            <a:solidFill>
              <a:srgbClr val="FF0000"/>
            </a:solidFill>
            <a:tailEnd type="arrow"/>
          </a:ln>
        </p:spPr>
        <p:style>
          <a:lnRef idx="2">
            <a:schemeClr val="dk1"/>
          </a:lnRef>
          <a:fillRef idx="0">
            <a:schemeClr val="dk1"/>
          </a:fillRef>
          <a:effectRef idx="1">
            <a:schemeClr val="dk1"/>
          </a:effectRef>
          <a:fontRef idx="minor">
            <a:schemeClr val="tx1"/>
          </a:fontRef>
        </p:style>
      </p:cxnSp>
      <p:sp>
        <p:nvSpPr>
          <p:cNvPr id="34" name="TextBox 33"/>
          <p:cNvSpPr txBox="1"/>
          <p:nvPr/>
        </p:nvSpPr>
        <p:spPr>
          <a:xfrm>
            <a:off x="2756756" y="1713002"/>
            <a:ext cx="3312368" cy="707886"/>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dirty="0" smtClean="0"/>
              <a:t>A Uniform Patent Search and Analytic System</a:t>
            </a:r>
            <a:endParaRPr lang="en-US" dirty="0"/>
          </a:p>
        </p:txBody>
      </p:sp>
    </p:spTree>
    <p:extLst>
      <p:ext uri="{BB962C8B-B14F-4D97-AF65-F5344CB8AC3E}">
        <p14:creationId xmlns:p14="http://schemas.microsoft.com/office/powerpoint/2010/main" val="919009447"/>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linds(horizontal)">
                                      <p:cBhvr>
                                        <p:cTn id="7" dur="500"/>
                                        <p:tgtEl>
                                          <p:spTgt spid="15"/>
                                        </p:tgtEl>
                                      </p:cBhvr>
                                    </p:animEffect>
                                  </p:childTnLst>
                                </p:cTn>
                              </p:par>
                              <p:par>
                                <p:cTn id="8" presetID="3" presetClass="entr" presetSubtype="1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linds(horizontal)">
                                      <p:cBhvr>
                                        <p:cTn id="10" dur="500"/>
                                        <p:tgtEl>
                                          <p:spTgt spid="12"/>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linds(horizontal)">
                                      <p:cBhvr>
                                        <p:cTn id="13" dur="500"/>
                                        <p:tgtEl>
                                          <p:spTgt spid="13"/>
                                        </p:tgtEl>
                                      </p:cBhvr>
                                    </p:animEffect>
                                  </p:childTnLst>
                                </p:cTn>
                              </p:par>
                              <p:par>
                                <p:cTn id="14" presetID="3" presetClass="entr" presetSubtype="10"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blinds(horizontal)">
                                      <p:cBhvr>
                                        <p:cTn id="16" dur="500"/>
                                        <p:tgtEl>
                                          <p:spTgt spid="17"/>
                                        </p:tgtEl>
                                      </p:cBhvr>
                                    </p:animEffect>
                                  </p:childTnLst>
                                </p:cTn>
                              </p:par>
                              <p:par>
                                <p:cTn id="17" presetID="3" presetClass="entr" presetSubtype="10"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blinds(horizontal)">
                                      <p:cBhvr>
                                        <p:cTn id="19" dur="500"/>
                                        <p:tgtEl>
                                          <p:spTgt spid="26"/>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blinds(horizontal)">
                                      <p:cBhvr>
                                        <p:cTn id="2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4" grpId="0" animBg="1"/>
    </p:bld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Patent Search</a:t>
            </a:r>
            <a:endParaRPr lang="en-US" dirty="0"/>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2892049" y="1004715"/>
            <a:ext cx="6345427" cy="5733695"/>
          </a:xfrm>
          <a:prstGeom prst="rect">
            <a:avLst/>
          </a:prstGeom>
        </p:spPr>
      </p:pic>
      <p:sp>
        <p:nvSpPr>
          <p:cNvPr id="6" name="Rectangle 5"/>
          <p:cNvSpPr/>
          <p:nvPr/>
        </p:nvSpPr>
        <p:spPr bwMode="auto">
          <a:xfrm>
            <a:off x="312097" y="1621920"/>
            <a:ext cx="1947333" cy="731813"/>
          </a:xfrm>
          <a:prstGeom prst="rect">
            <a:avLst/>
          </a:prstGeom>
          <a:solidFill>
            <a:srgbClr val="FFCCCC"/>
          </a:solidFill>
          <a:ln w="9525" cmpd="sng">
            <a:solidFill>
              <a:schemeClr val="tx1"/>
            </a:solidFill>
            <a:headEnd type="none" w="med" len="med"/>
            <a:tailEnd type="triangle" w="lg" len="lg"/>
          </a:ln>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algn="ctr"/>
            <a:r>
              <a:rPr lang="en-US" dirty="0">
                <a:solidFill>
                  <a:srgbClr val="000000"/>
                </a:solidFill>
              </a:rPr>
              <a:t>Topics of search results</a:t>
            </a:r>
          </a:p>
        </p:txBody>
      </p:sp>
      <p:cxnSp>
        <p:nvCxnSpPr>
          <p:cNvPr id="8" name="Straight Arrow Connector 7"/>
          <p:cNvCxnSpPr>
            <a:stCxn id="6" idx="3"/>
          </p:cNvCxnSpPr>
          <p:nvPr/>
        </p:nvCxnSpPr>
        <p:spPr bwMode="auto">
          <a:xfrm>
            <a:off x="2259430" y="1987827"/>
            <a:ext cx="929374" cy="181033"/>
          </a:xfrm>
          <a:prstGeom prst="straightConnector1">
            <a:avLst/>
          </a:prstGeom>
          <a:ln>
            <a:solidFill>
              <a:srgbClr val="800000"/>
            </a:solidFill>
            <a:headEnd type="none" w="med" len="med"/>
            <a:tailEnd type="arrow"/>
          </a:ln>
        </p:spPr>
        <p:style>
          <a:lnRef idx="3">
            <a:schemeClr val="lt1"/>
          </a:lnRef>
          <a:fillRef idx="1">
            <a:schemeClr val="accent1"/>
          </a:fillRef>
          <a:effectRef idx="1">
            <a:schemeClr val="accent1"/>
          </a:effectRef>
          <a:fontRef idx="minor">
            <a:schemeClr val="lt1"/>
          </a:fontRef>
        </p:style>
      </p:cxnSp>
      <p:cxnSp>
        <p:nvCxnSpPr>
          <p:cNvPr id="12" name="Straight Arrow Connector 11"/>
          <p:cNvCxnSpPr>
            <a:stCxn id="22" idx="3"/>
          </p:cNvCxnSpPr>
          <p:nvPr/>
        </p:nvCxnSpPr>
        <p:spPr bwMode="auto">
          <a:xfrm>
            <a:off x="2255817" y="3218843"/>
            <a:ext cx="1040999" cy="498189"/>
          </a:xfrm>
          <a:prstGeom prst="straightConnector1">
            <a:avLst/>
          </a:prstGeom>
          <a:ln>
            <a:solidFill>
              <a:srgbClr val="800000"/>
            </a:solidFill>
            <a:headEnd type="none" w="med" len="med"/>
            <a:tailEnd type="arrow"/>
          </a:ln>
        </p:spPr>
        <p:style>
          <a:lnRef idx="3">
            <a:schemeClr val="lt1"/>
          </a:lnRef>
          <a:fillRef idx="1">
            <a:schemeClr val="accent1"/>
          </a:fillRef>
          <a:effectRef idx="1">
            <a:schemeClr val="accent1"/>
          </a:effectRef>
          <a:fontRef idx="minor">
            <a:schemeClr val="lt1"/>
          </a:fontRef>
        </p:style>
      </p:cxnSp>
      <p:cxnSp>
        <p:nvCxnSpPr>
          <p:cNvPr id="13" name="Straight Arrow Connector 12"/>
          <p:cNvCxnSpPr/>
          <p:nvPr/>
        </p:nvCxnSpPr>
        <p:spPr bwMode="auto">
          <a:xfrm>
            <a:off x="2756756" y="5517232"/>
            <a:ext cx="4536504" cy="252028"/>
          </a:xfrm>
          <a:prstGeom prst="straightConnector1">
            <a:avLst/>
          </a:prstGeom>
          <a:ln>
            <a:solidFill>
              <a:srgbClr val="800000"/>
            </a:solidFill>
            <a:headEnd type="none" w="med" len="med"/>
            <a:tailEnd type="arrow"/>
          </a:ln>
        </p:spPr>
        <p:style>
          <a:lnRef idx="3">
            <a:schemeClr val="lt1"/>
          </a:lnRef>
          <a:fillRef idx="1">
            <a:schemeClr val="accent1"/>
          </a:fillRef>
          <a:effectRef idx="1">
            <a:schemeClr val="accent1"/>
          </a:effectRef>
          <a:fontRef idx="minor">
            <a:schemeClr val="lt1"/>
          </a:fontRef>
        </p:style>
      </p:cxnSp>
      <p:cxnSp>
        <p:nvCxnSpPr>
          <p:cNvPr id="14" name="Straight Arrow Connector 13"/>
          <p:cNvCxnSpPr>
            <a:stCxn id="16" idx="3"/>
          </p:cNvCxnSpPr>
          <p:nvPr/>
        </p:nvCxnSpPr>
        <p:spPr bwMode="auto">
          <a:xfrm>
            <a:off x="2729645" y="4399685"/>
            <a:ext cx="4563615" cy="37427"/>
          </a:xfrm>
          <a:prstGeom prst="straightConnector1">
            <a:avLst/>
          </a:prstGeom>
          <a:ln>
            <a:solidFill>
              <a:srgbClr val="800000"/>
            </a:solidFill>
            <a:headEnd type="none" w="med" len="med"/>
            <a:tailEnd type="arrow"/>
          </a:ln>
        </p:spPr>
        <p:style>
          <a:lnRef idx="3">
            <a:schemeClr val="lt1"/>
          </a:lnRef>
          <a:fillRef idx="1">
            <a:schemeClr val="accent1"/>
          </a:fillRef>
          <a:effectRef idx="1">
            <a:schemeClr val="accent1"/>
          </a:effectRef>
          <a:fontRef idx="minor">
            <a:schemeClr val="lt1"/>
          </a:fontRef>
        </p:style>
      </p:cxnSp>
      <p:sp>
        <p:nvSpPr>
          <p:cNvPr id="16" name="Rectangle 15"/>
          <p:cNvSpPr/>
          <p:nvPr/>
        </p:nvSpPr>
        <p:spPr bwMode="auto">
          <a:xfrm>
            <a:off x="312097" y="4033778"/>
            <a:ext cx="2417548" cy="731813"/>
          </a:xfrm>
          <a:prstGeom prst="rect">
            <a:avLst/>
          </a:prstGeom>
          <a:solidFill>
            <a:srgbClr val="FFCCCC"/>
          </a:solidFill>
          <a:ln w="9525" cmpd="sng">
            <a:solidFill>
              <a:schemeClr val="tx1"/>
            </a:solidFill>
            <a:headEnd type="none" w="med" len="med"/>
            <a:tailEnd type="triangle" w="lg" len="lg"/>
          </a:ln>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algn="ctr">
              <a:lnSpc>
                <a:spcPct val="150000"/>
              </a:lnSpc>
            </a:pPr>
            <a:r>
              <a:rPr lang="en-US" dirty="0" smtClean="0">
                <a:solidFill>
                  <a:srgbClr val="000000"/>
                </a:solidFill>
              </a:rPr>
              <a:t>Top Inventors</a:t>
            </a:r>
            <a:endParaRPr lang="en-US" dirty="0">
              <a:solidFill>
                <a:srgbClr val="000000"/>
              </a:solidFill>
            </a:endParaRPr>
          </a:p>
        </p:txBody>
      </p:sp>
      <p:sp>
        <p:nvSpPr>
          <p:cNvPr id="21" name="Rectangle 20"/>
          <p:cNvSpPr/>
          <p:nvPr/>
        </p:nvSpPr>
        <p:spPr bwMode="auto">
          <a:xfrm>
            <a:off x="6465168" y="1016732"/>
            <a:ext cx="2340260" cy="360040"/>
          </a:xfrm>
          <a:prstGeom prst="rect">
            <a:avLst/>
          </a:prstGeom>
          <a:noFill/>
          <a:ln w="57150" cap="flat" cmpd="sng" algn="ctr">
            <a:solidFill>
              <a:srgbClr val="C80000"/>
            </a:solidFill>
            <a:prstDash val="sysDash"/>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742950" marR="0" indent="-285750" algn="l" defTabSz="914400" rtl="0" eaLnBrk="1" fontAlgn="base" latinLnBrk="0" hangingPunct="1">
              <a:lnSpc>
                <a:spcPct val="100000"/>
              </a:lnSpc>
              <a:spcBef>
                <a:spcPct val="20000"/>
              </a:spcBef>
              <a:spcAft>
                <a:spcPct val="0"/>
              </a:spcAft>
              <a:buClrTx/>
              <a:buSzTx/>
              <a:buFontTx/>
              <a:buChar char="–"/>
              <a:tabLst/>
            </a:pPr>
            <a:endParaRPr kumimoji="0" lang="en-US" sz="2800" b="0" i="0" u="none" strike="noStrike" cap="none" normalizeH="0" baseline="0" smtClean="0">
              <a:ln>
                <a:noFill/>
              </a:ln>
              <a:solidFill>
                <a:srgbClr val="003399"/>
              </a:solidFill>
              <a:effectLst/>
              <a:latin typeface="Verdana" pitchFamily="34" charset="0"/>
              <a:ea typeface="黑体" pitchFamily="2" charset="-122"/>
            </a:endParaRPr>
          </a:p>
        </p:txBody>
      </p:sp>
      <p:sp>
        <p:nvSpPr>
          <p:cNvPr id="22" name="Rectangle 21"/>
          <p:cNvSpPr/>
          <p:nvPr/>
        </p:nvSpPr>
        <p:spPr bwMode="auto">
          <a:xfrm>
            <a:off x="308484" y="2852936"/>
            <a:ext cx="1947333" cy="731813"/>
          </a:xfrm>
          <a:prstGeom prst="rect">
            <a:avLst/>
          </a:prstGeom>
          <a:solidFill>
            <a:srgbClr val="FFCCCC"/>
          </a:solidFill>
          <a:ln w="9525" cmpd="sng">
            <a:solidFill>
              <a:schemeClr val="tx1"/>
            </a:solidFill>
            <a:headEnd type="none" w="med" len="med"/>
            <a:tailEnd type="triangle" w="lg" len="lg"/>
          </a:ln>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algn="ctr">
              <a:lnSpc>
                <a:spcPct val="150000"/>
              </a:lnSpc>
            </a:pPr>
            <a:r>
              <a:rPr lang="en-US" dirty="0" smtClean="0">
                <a:solidFill>
                  <a:srgbClr val="000000"/>
                </a:solidFill>
              </a:rPr>
              <a:t>Top Patents</a:t>
            </a:r>
            <a:endParaRPr lang="en-US" dirty="0">
              <a:solidFill>
                <a:srgbClr val="000000"/>
              </a:solidFill>
            </a:endParaRPr>
          </a:p>
        </p:txBody>
      </p:sp>
      <p:sp>
        <p:nvSpPr>
          <p:cNvPr id="25" name="Rectangle 24"/>
          <p:cNvSpPr/>
          <p:nvPr/>
        </p:nvSpPr>
        <p:spPr bwMode="auto">
          <a:xfrm>
            <a:off x="308484" y="5193196"/>
            <a:ext cx="2417548" cy="731813"/>
          </a:xfrm>
          <a:prstGeom prst="rect">
            <a:avLst/>
          </a:prstGeom>
          <a:solidFill>
            <a:srgbClr val="FFCCCC"/>
          </a:solidFill>
          <a:ln w="9525" cmpd="sng">
            <a:solidFill>
              <a:schemeClr val="tx1"/>
            </a:solidFill>
            <a:headEnd type="none" w="med" len="med"/>
            <a:tailEnd type="triangle" w="lg" len="lg"/>
          </a:ln>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algn="ctr">
              <a:lnSpc>
                <a:spcPct val="150000"/>
              </a:lnSpc>
            </a:pPr>
            <a:r>
              <a:rPr lang="en-US" dirty="0" smtClean="0">
                <a:solidFill>
                  <a:srgbClr val="000000"/>
                </a:solidFill>
              </a:rPr>
              <a:t>Top Companies</a:t>
            </a:r>
            <a:endParaRPr lang="en-US" dirty="0">
              <a:solidFill>
                <a:srgbClr val="000000"/>
              </a:solidFill>
            </a:endParaRPr>
          </a:p>
        </p:txBody>
      </p:sp>
    </p:spTree>
    <p:extLst>
      <p:ext uri="{BB962C8B-B14F-4D97-AF65-F5344CB8AC3E}">
        <p14:creationId xmlns:p14="http://schemas.microsoft.com/office/powerpoint/2010/main" val="254353245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down)">
                                      <p:cBhvr>
                                        <p:cTn id="11" dur="500"/>
                                        <p:tgtEl>
                                          <p:spTgt spid="8"/>
                                        </p:tgtEl>
                                      </p:cBhvr>
                                    </p:animEffect>
                                  </p:childTnLst>
                                </p:cTn>
                              </p:par>
                              <p:par>
                                <p:cTn id="12" presetID="22" presetClass="entr" presetSubtype="4" fill="hold"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down)">
                                      <p:cBhvr>
                                        <p:cTn id="14" dur="500"/>
                                        <p:tgtEl>
                                          <p:spTgt spid="12"/>
                                        </p:tgtEl>
                                      </p:cBhvr>
                                    </p:animEffect>
                                  </p:childTnLst>
                                </p:cTn>
                              </p:par>
                              <p:par>
                                <p:cTn id="15" presetID="22" presetClass="entr" presetSubtype="4"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par>
                                <p:cTn id="18" presetID="22" presetClass="entr" presetSubtype="4"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down)">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366889" y="1879593"/>
            <a:ext cx="6310104" cy="4204634"/>
          </a:xfrm>
          <a:prstGeom prst="rect">
            <a:avLst/>
          </a:prstGeom>
        </p:spPr>
      </p:pic>
      <p:sp>
        <p:nvSpPr>
          <p:cNvPr id="6" name="Line 7"/>
          <p:cNvSpPr>
            <a:spLocks noChangeShapeType="1"/>
          </p:cNvSpPr>
          <p:nvPr/>
        </p:nvSpPr>
        <p:spPr bwMode="auto">
          <a:xfrm flipH="1">
            <a:off x="2146300" y="1236133"/>
            <a:ext cx="3723929" cy="1202266"/>
          </a:xfrm>
          <a:prstGeom prst="line">
            <a:avLst/>
          </a:prstGeom>
          <a:noFill/>
          <a:ln w="38100" cmpd="sng">
            <a:solidFill>
              <a:srgbClr val="C00000"/>
            </a:solidFill>
            <a:round/>
            <a:headEnd/>
            <a:tailEnd type="triangle" w="med" len="med"/>
          </a:ln>
        </p:spPr>
        <p:txBody>
          <a:bodyPr/>
          <a:lstStyle/>
          <a:p>
            <a:endParaRPr lang="zh-CN" altLang="en-US"/>
          </a:p>
        </p:txBody>
      </p:sp>
      <p:sp>
        <p:nvSpPr>
          <p:cNvPr id="7" name="Line 7"/>
          <p:cNvSpPr>
            <a:spLocks noChangeShapeType="1"/>
          </p:cNvSpPr>
          <p:nvPr/>
        </p:nvSpPr>
        <p:spPr bwMode="auto">
          <a:xfrm flipH="1" flipV="1">
            <a:off x="3100210" y="2438399"/>
            <a:ext cx="2770018" cy="491068"/>
          </a:xfrm>
          <a:prstGeom prst="line">
            <a:avLst/>
          </a:prstGeom>
          <a:noFill/>
          <a:ln w="38100" cmpd="sng">
            <a:solidFill>
              <a:srgbClr val="C00000"/>
            </a:solidFill>
            <a:round/>
            <a:headEnd/>
            <a:tailEnd type="triangle" w="med" len="med"/>
          </a:ln>
        </p:spPr>
        <p:txBody>
          <a:bodyPr/>
          <a:lstStyle/>
          <a:p>
            <a:endParaRPr lang="zh-CN" altLang="en-US"/>
          </a:p>
        </p:txBody>
      </p:sp>
      <p:pic>
        <p:nvPicPr>
          <p:cNvPr id="2" name="Picture 1"/>
          <p:cNvPicPr>
            <a:picLocks noChangeAspect="1"/>
          </p:cNvPicPr>
          <p:nvPr/>
        </p:nvPicPr>
        <p:blipFill>
          <a:blip r:embed="rId4"/>
          <a:stretch>
            <a:fillRect/>
          </a:stretch>
        </p:blipFill>
        <p:spPr>
          <a:xfrm>
            <a:off x="5870230" y="2195757"/>
            <a:ext cx="3265304" cy="1828989"/>
          </a:xfrm>
          <a:prstGeom prst="rect">
            <a:avLst/>
          </a:prstGeom>
          <a:ln>
            <a:solidFill>
              <a:srgbClr val="000000"/>
            </a:solidFill>
          </a:ln>
        </p:spPr>
      </p:pic>
      <p:pic>
        <p:nvPicPr>
          <p:cNvPr id="8" name="Picture 7"/>
          <p:cNvPicPr>
            <a:picLocks noChangeAspect="1"/>
          </p:cNvPicPr>
          <p:nvPr/>
        </p:nvPicPr>
        <p:blipFill>
          <a:blip r:embed="rId5"/>
          <a:stretch>
            <a:fillRect/>
          </a:stretch>
        </p:blipFill>
        <p:spPr>
          <a:xfrm>
            <a:off x="5870229" y="4164454"/>
            <a:ext cx="3324735" cy="2587698"/>
          </a:xfrm>
          <a:prstGeom prst="rect">
            <a:avLst/>
          </a:prstGeom>
          <a:ln>
            <a:solidFill>
              <a:srgbClr val="000000"/>
            </a:solidFill>
          </a:ln>
        </p:spPr>
      </p:pic>
      <p:sp>
        <p:nvSpPr>
          <p:cNvPr id="5" name="AutoShape 33"/>
          <p:cNvSpPr>
            <a:spLocks noChangeArrowheads="1"/>
          </p:cNvSpPr>
          <p:nvPr/>
        </p:nvSpPr>
        <p:spPr bwMode="auto">
          <a:xfrm rot="16200000">
            <a:off x="4143401" y="4906789"/>
            <a:ext cx="2298688" cy="1154974"/>
          </a:xfrm>
          <a:prstGeom prst="triangle">
            <a:avLst>
              <a:gd name="adj" fmla="val 50000"/>
            </a:avLst>
          </a:prstGeom>
          <a:solidFill>
            <a:srgbClr val="FFCCCC">
              <a:alpha val="60000"/>
            </a:srgbClr>
          </a:solidFill>
          <a:ln w="9525" algn="ctr">
            <a:noFill/>
            <a:miter lim="800000"/>
            <a:headEnd/>
            <a:tailEnd/>
          </a:ln>
        </p:spPr>
        <p:txBody>
          <a:bodyPr wrap="none" anchor="ctr"/>
          <a:lstStyle/>
          <a:p>
            <a:endParaRPr lang="en-US"/>
          </a:p>
        </p:txBody>
      </p:sp>
      <p:sp>
        <p:nvSpPr>
          <p:cNvPr id="13" name="Title 1"/>
          <p:cNvSpPr>
            <a:spLocks noGrp="1"/>
          </p:cNvSpPr>
          <p:nvPr>
            <p:ph type="title"/>
          </p:nvPr>
        </p:nvSpPr>
        <p:spPr>
          <a:xfrm>
            <a:off x="479823" y="103188"/>
            <a:ext cx="8930878" cy="1314450"/>
          </a:xfrm>
        </p:spPr>
        <p:txBody>
          <a:bodyPr/>
          <a:lstStyle/>
          <a:p>
            <a:pPr algn="l"/>
            <a:r>
              <a:rPr lang="en-US" dirty="0" smtClean="0"/>
              <a:t>Topic-based Analysis</a:t>
            </a:r>
            <a:br>
              <a:rPr lang="en-US" dirty="0" smtClean="0"/>
            </a:br>
            <a:r>
              <a:rPr lang="en-US" dirty="0" smtClean="0"/>
              <a:t>for “Microsoft”</a:t>
            </a:r>
            <a:endParaRPr lang="en-US" dirty="0"/>
          </a:p>
        </p:txBody>
      </p:sp>
      <p:pic>
        <p:nvPicPr>
          <p:cNvPr id="9" name="Picture 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870230" y="306465"/>
            <a:ext cx="3265304" cy="1742458"/>
          </a:xfrm>
          <a:prstGeom prst="rect">
            <a:avLst/>
          </a:prstGeom>
          <a:ln>
            <a:solidFill>
              <a:srgbClr val="000000"/>
            </a:solidFill>
          </a:ln>
        </p:spPr>
      </p:pic>
    </p:spTree>
    <p:extLst>
      <p:ext uri="{BB962C8B-B14F-4D97-AF65-F5344CB8AC3E}">
        <p14:creationId xmlns:p14="http://schemas.microsoft.com/office/powerpoint/2010/main" val="71017703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linds(horizontal)">
                                      <p:cBhvr>
                                        <p:cTn id="15" dur="500"/>
                                        <p:tgtEl>
                                          <p:spTgt spid="7"/>
                                        </p:tgtEl>
                                      </p:cBhvr>
                                    </p:animEffect>
                                  </p:childTnLst>
                                </p:cTn>
                              </p:par>
                              <p:par>
                                <p:cTn id="16" presetID="22" presetClass="entr" presetSubtype="4"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down)">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left)">
                                      <p:cBhvr>
                                        <p:cTn id="23" dur="500"/>
                                        <p:tgtEl>
                                          <p:spTgt spid="5"/>
                                        </p:tgtEl>
                                      </p:cBhvr>
                                    </p:animEffect>
                                  </p:childTnLst>
                                </p:cTn>
                              </p:par>
                              <p:par>
                                <p:cTn id="24" presetID="22" presetClass="entr" presetSubtype="4"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down)">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5" grpId="0" animBg="1"/>
    </p:bld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2"/>
          <p:cNvPicPr>
            <a:picLocks noChangeAspect="1" noChangeArrowheads="1"/>
          </p:cNvPicPr>
          <p:nvPr/>
        </p:nvPicPr>
        <p:blipFill>
          <a:blip r:embed="rId2" cstate="print"/>
          <a:srcRect/>
          <a:stretch>
            <a:fillRect/>
          </a:stretch>
        </p:blipFill>
        <p:spPr bwMode="auto">
          <a:xfrm>
            <a:off x="247651" y="685800"/>
            <a:ext cx="6841331" cy="1066800"/>
          </a:xfrm>
          <a:prstGeom prst="rect">
            <a:avLst/>
          </a:prstGeom>
          <a:noFill/>
          <a:ln w="9525">
            <a:noFill/>
            <a:miter lim="800000"/>
            <a:headEnd/>
            <a:tailEnd/>
          </a:ln>
        </p:spPr>
      </p:pic>
      <p:pic>
        <p:nvPicPr>
          <p:cNvPr id="115715" name="Picture 3"/>
          <p:cNvPicPr>
            <a:picLocks noChangeAspect="1" noChangeArrowheads="1"/>
          </p:cNvPicPr>
          <p:nvPr/>
        </p:nvPicPr>
        <p:blipFill>
          <a:blip r:embed="rId3" cstate="print"/>
          <a:srcRect/>
          <a:stretch>
            <a:fillRect/>
          </a:stretch>
        </p:blipFill>
        <p:spPr bwMode="auto">
          <a:xfrm>
            <a:off x="5035550" y="0"/>
            <a:ext cx="4715669" cy="552450"/>
          </a:xfrm>
          <a:prstGeom prst="rect">
            <a:avLst/>
          </a:prstGeom>
          <a:noFill/>
          <a:ln w="9525">
            <a:noFill/>
            <a:miter lim="800000"/>
            <a:headEnd/>
            <a:tailEnd/>
          </a:ln>
        </p:spPr>
      </p:pic>
      <p:sp>
        <p:nvSpPr>
          <p:cNvPr id="6" name="Content Placeholder 2"/>
          <p:cNvSpPr>
            <a:spLocks noGrp="1"/>
          </p:cNvSpPr>
          <p:nvPr>
            <p:ph idx="1"/>
          </p:nvPr>
        </p:nvSpPr>
        <p:spPr>
          <a:xfrm>
            <a:off x="330200" y="1828800"/>
            <a:ext cx="6851650" cy="4572000"/>
          </a:xfrm>
        </p:spPr>
        <p:txBody>
          <a:bodyPr>
            <a:noAutofit/>
          </a:bodyPr>
          <a:lstStyle/>
          <a:p>
            <a:r>
              <a:rPr lang="en-US" sz="2400" dirty="0" smtClean="0"/>
              <a:t>A court decision in 08/2012: Samsung’s </a:t>
            </a:r>
            <a:r>
              <a:rPr lang="en-US" sz="2400" dirty="0"/>
              <a:t>Galaxy smart phone infringed upon a series of patents of Apple’s </a:t>
            </a:r>
            <a:r>
              <a:rPr lang="en-US" sz="2400" dirty="0" err="1"/>
              <a:t>iphone</a:t>
            </a:r>
            <a:r>
              <a:rPr lang="en-US" sz="2400" dirty="0"/>
              <a:t>, besides 4 appearance design patents, 3 software patents so-called </a:t>
            </a:r>
            <a:r>
              <a:rPr lang="en-US" sz="2400" dirty="0" smtClean="0"/>
              <a:t>381</a:t>
            </a:r>
            <a:r>
              <a:rPr lang="en-US" sz="2400" dirty="0"/>
              <a:t>, </a:t>
            </a:r>
            <a:r>
              <a:rPr lang="en-US" sz="2400" dirty="0" smtClean="0"/>
              <a:t>915</a:t>
            </a:r>
            <a:r>
              <a:rPr lang="en-US" sz="2400" dirty="0"/>
              <a:t>, and </a:t>
            </a:r>
            <a:r>
              <a:rPr lang="en-US" sz="2400" dirty="0" smtClean="0"/>
              <a:t>163 </a:t>
            </a:r>
            <a:r>
              <a:rPr lang="en-US" sz="2400" dirty="0"/>
              <a:t>are included, respectively cover "bounce back" , “pinch-to-zoom”, and “tap-to-zoom”.</a:t>
            </a:r>
          </a:p>
          <a:p>
            <a:r>
              <a:rPr lang="en-US" sz="2400" dirty="0"/>
              <a:t>The above 3 software </a:t>
            </a:r>
            <a:r>
              <a:rPr lang="en-US" sz="2400" dirty="0" smtClean="0"/>
              <a:t>patents all belong to the following three patent categories: active </a:t>
            </a:r>
            <a:r>
              <a:rPr lang="en-US" sz="2400" dirty="0"/>
              <a:t>solid-state </a:t>
            </a:r>
            <a:r>
              <a:rPr lang="en-US" sz="2400" dirty="0" smtClean="0"/>
              <a:t>devices </a:t>
            </a:r>
            <a:r>
              <a:rPr lang="en-US" sz="2400" dirty="0"/>
              <a:t>(touch </a:t>
            </a:r>
            <a:r>
              <a:rPr lang="en-US" sz="2400" dirty="0" smtClean="0"/>
              <a:t>screen), computer </a:t>
            </a:r>
            <a:r>
              <a:rPr lang="en-US" sz="2400" dirty="0"/>
              <a:t>graphics processing (graph scaling</a:t>
            </a:r>
            <a:r>
              <a:rPr lang="en-US" sz="2400" dirty="0" smtClean="0"/>
              <a:t>), </a:t>
            </a:r>
            <a:r>
              <a:rPr lang="en-US" sz="2400" dirty="0"/>
              <a:t>and selective visual display systems (tap to select</a:t>
            </a:r>
            <a:r>
              <a:rPr lang="en-US" sz="2400" dirty="0" smtClean="0"/>
              <a:t>). </a:t>
            </a:r>
            <a:endParaRPr lang="en-US" sz="2400" dirty="0"/>
          </a:p>
        </p:txBody>
      </p:sp>
      <p:pic>
        <p:nvPicPr>
          <p:cNvPr id="115716" name="Picture 4"/>
          <p:cNvPicPr>
            <a:picLocks noChangeAspect="1" noChangeArrowheads="1"/>
          </p:cNvPicPr>
          <p:nvPr/>
        </p:nvPicPr>
        <p:blipFill>
          <a:blip r:embed="rId4" cstate="print"/>
          <a:srcRect/>
          <a:stretch>
            <a:fillRect/>
          </a:stretch>
        </p:blipFill>
        <p:spPr bwMode="auto">
          <a:xfrm>
            <a:off x="7264400" y="2057400"/>
            <a:ext cx="2393950" cy="2133600"/>
          </a:xfrm>
          <a:prstGeom prst="rect">
            <a:avLst/>
          </a:prstGeom>
          <a:noFill/>
          <a:ln w="9525">
            <a:noFill/>
            <a:miter lim="800000"/>
            <a:headEnd/>
            <a:tailEnd/>
          </a:ln>
        </p:spPr>
      </p:pic>
    </p:spTree>
    <p:extLst>
      <p:ext uri="{BB962C8B-B14F-4D97-AF65-F5344CB8AC3E}">
        <p14:creationId xmlns:p14="http://schemas.microsoft.com/office/powerpoint/2010/main" val="296424528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Demo</a:t>
            </a:r>
            <a:r>
              <a:rPr lang="en-US" baseline="30000" dirty="0" smtClean="0"/>
              <a:t>[1]</a:t>
            </a:r>
            <a:endParaRPr lang="en-US" baseline="30000" dirty="0"/>
          </a:p>
        </p:txBody>
      </p:sp>
      <p:pic>
        <p:nvPicPr>
          <p:cNvPr id="156674" name="Picture 2"/>
          <p:cNvPicPr>
            <a:picLocks noGrp="1" noChangeAspect="1" noChangeArrowheads="1"/>
          </p:cNvPicPr>
          <p:nvPr>
            <p:ph idx="1"/>
          </p:nvPr>
        </p:nvPicPr>
        <p:blipFill>
          <a:blip r:embed="rId2" cstate="print"/>
          <a:srcRect/>
          <a:stretch>
            <a:fillRect/>
          </a:stretch>
        </p:blipFill>
        <p:spPr bwMode="auto">
          <a:xfrm>
            <a:off x="742950" y="3276601"/>
            <a:ext cx="8915400" cy="2892449"/>
          </a:xfrm>
          <a:prstGeom prst="rect">
            <a:avLst/>
          </a:prstGeom>
          <a:noFill/>
          <a:ln w="9525">
            <a:noFill/>
            <a:miter lim="800000"/>
            <a:headEnd/>
            <a:tailEnd/>
          </a:ln>
        </p:spPr>
      </p:pic>
      <p:pic>
        <p:nvPicPr>
          <p:cNvPr id="156675" name="Picture 3"/>
          <p:cNvPicPr>
            <a:picLocks noChangeAspect="1" noChangeArrowheads="1"/>
          </p:cNvPicPr>
          <p:nvPr/>
        </p:nvPicPr>
        <p:blipFill>
          <a:blip r:embed="rId3" cstate="print"/>
          <a:srcRect/>
          <a:stretch>
            <a:fillRect/>
          </a:stretch>
        </p:blipFill>
        <p:spPr bwMode="auto">
          <a:xfrm>
            <a:off x="908050" y="1066802"/>
            <a:ext cx="8100219" cy="2133599"/>
          </a:xfrm>
          <a:prstGeom prst="rect">
            <a:avLst/>
          </a:prstGeom>
          <a:noFill/>
          <a:ln w="9525">
            <a:noFill/>
            <a:miter lim="800000"/>
            <a:headEnd/>
            <a:tailEnd/>
          </a:ln>
        </p:spPr>
      </p:pic>
      <p:sp>
        <p:nvSpPr>
          <p:cNvPr id="5" name="矩形 2"/>
          <p:cNvSpPr>
            <a:spLocks noChangeArrowheads="1"/>
          </p:cNvSpPr>
          <p:nvPr/>
        </p:nvSpPr>
        <p:spPr bwMode="auto">
          <a:xfrm>
            <a:off x="0" y="6489340"/>
            <a:ext cx="9906000" cy="432048"/>
          </a:xfrm>
          <a:prstGeom prst="rect">
            <a:avLst/>
          </a:prstGeom>
          <a:solidFill>
            <a:schemeClr val="bg1"/>
          </a:solidFill>
          <a:ln w="9525">
            <a:noFill/>
            <a:miter lim="800000"/>
            <a:headEnd/>
            <a:tailEnd/>
          </a:ln>
        </p:spPr>
        <p:txBody>
          <a:bodyPr wrap="square">
            <a:noAutofit/>
          </a:bodyPr>
          <a:lstStyle/>
          <a:p>
            <a:r>
              <a:rPr lang="en-US" altLang="zh-CN" sz="1200" dirty="0"/>
              <a:t>[1] </a:t>
            </a:r>
            <a:r>
              <a:rPr lang="en-US" altLang="zh-CN" sz="1200" dirty="0" smtClean="0"/>
              <a:t>Y. </a:t>
            </a:r>
            <a:r>
              <a:rPr lang="en-US" altLang="zh-CN" sz="1200" dirty="0"/>
              <a:t>Yang, </a:t>
            </a:r>
            <a:r>
              <a:rPr lang="en-US" altLang="zh-CN" sz="1200" dirty="0" smtClean="0"/>
              <a:t>J. </a:t>
            </a:r>
            <a:r>
              <a:rPr lang="en-US" altLang="zh-CN" sz="1200" dirty="0"/>
              <a:t>Tang, </a:t>
            </a:r>
            <a:r>
              <a:rPr lang="en-US" altLang="zh-CN" sz="1200" dirty="0" smtClean="0"/>
              <a:t>J. </a:t>
            </a:r>
            <a:r>
              <a:rPr lang="en-US" altLang="zh-CN" sz="1200" dirty="0" err="1"/>
              <a:t>Keomany</a:t>
            </a:r>
            <a:r>
              <a:rPr lang="en-US" altLang="zh-CN" sz="1200" dirty="0"/>
              <a:t>, </a:t>
            </a:r>
            <a:r>
              <a:rPr lang="en-US" altLang="zh-CN" sz="1200" dirty="0" smtClean="0"/>
              <a:t>Y. Zhao</a:t>
            </a:r>
            <a:r>
              <a:rPr lang="en-US" altLang="zh-CN" sz="1200" dirty="0"/>
              <a:t>, </a:t>
            </a:r>
            <a:r>
              <a:rPr lang="en-US" altLang="zh-CN" sz="1200" dirty="0" smtClean="0"/>
              <a:t>Y. </a:t>
            </a:r>
            <a:r>
              <a:rPr lang="en-US" altLang="zh-CN" sz="1200" dirty="0"/>
              <a:t>Ding, </a:t>
            </a:r>
            <a:r>
              <a:rPr lang="en-US" altLang="zh-CN" sz="1200" dirty="0" smtClean="0"/>
              <a:t>J. </a:t>
            </a:r>
            <a:r>
              <a:rPr lang="en-US" altLang="zh-CN" sz="1200" dirty="0"/>
              <a:t>Li, and </a:t>
            </a:r>
            <a:r>
              <a:rPr lang="en-US" altLang="zh-CN" sz="1200" dirty="0" smtClean="0"/>
              <a:t>L. </a:t>
            </a:r>
            <a:r>
              <a:rPr lang="en-US" altLang="zh-CN" sz="1200" dirty="0"/>
              <a:t>Wang. Mining Competitive Relationships by Learning across Heterogeneous Networks. </a:t>
            </a:r>
            <a:r>
              <a:rPr lang="en-US" altLang="zh-CN" sz="1200" dirty="0" smtClean="0"/>
              <a:t>CIKM’12. </a:t>
            </a:r>
            <a:r>
              <a:rPr lang="en-US" altLang="zh-CN" sz="1200" dirty="0"/>
              <a:t>pp. 1432-</a:t>
            </a:r>
            <a:r>
              <a:rPr lang="en-US" altLang="zh-CN" sz="1200" dirty="0" smtClean="0"/>
              <a:t>1441.</a:t>
            </a:r>
            <a:endParaRPr lang="en-US" altLang="zh-CN" sz="1200" dirty="0"/>
          </a:p>
        </p:txBody>
      </p:sp>
    </p:spTree>
    <p:extLst>
      <p:ext uri="{BB962C8B-B14F-4D97-AF65-F5344CB8AC3E}">
        <p14:creationId xmlns:p14="http://schemas.microsoft.com/office/powerpoint/2010/main" val="341218091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p:txBody>
          <a:bodyPr/>
          <a:lstStyle/>
          <a:p>
            <a:endParaRPr lang="en-US"/>
          </a:p>
        </p:txBody>
      </p:sp>
      <p:sp>
        <p:nvSpPr>
          <p:cNvPr id="4" name="Title 3"/>
          <p:cNvSpPr>
            <a:spLocks noGrp="1"/>
          </p:cNvSpPr>
          <p:nvPr>
            <p:ph type="ctrTitle"/>
          </p:nvPr>
        </p:nvSpPr>
        <p:spPr/>
        <p:txBody>
          <a:bodyPr/>
          <a:lstStyle/>
          <a:p>
            <a:r>
              <a:rPr lang="en-US" dirty="0" smtClean="0"/>
              <a:t>Case 3: SLAP</a:t>
            </a:r>
            <a:br>
              <a:rPr lang="en-US" dirty="0" smtClean="0"/>
            </a:br>
            <a:r>
              <a:rPr lang="en-US" sz="3200" dirty="0" smtClean="0"/>
              <a:t>—</a:t>
            </a:r>
            <a:r>
              <a:rPr lang="en-US" sz="2800" dirty="0" smtClean="0"/>
              <a:t>Link </a:t>
            </a:r>
            <a:r>
              <a:rPr lang="en-US" sz="2800" dirty="0"/>
              <a:t>Prediction for Drug Discovery</a:t>
            </a:r>
            <a:endParaRPr lang="en-US" dirty="0"/>
          </a:p>
        </p:txBody>
      </p:sp>
    </p:spTree>
    <p:extLst>
      <p:ext uri="{BB962C8B-B14F-4D97-AF65-F5344CB8AC3E}">
        <p14:creationId xmlns:p14="http://schemas.microsoft.com/office/powerpoint/2010/main" val="124861500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4" descr="chembl"/>
          <p:cNvPicPr>
            <a:picLocks noChangeAspect="1" noChangeArrowheads="1"/>
          </p:cNvPicPr>
          <p:nvPr/>
        </p:nvPicPr>
        <p:blipFill>
          <a:blip r:embed="rId3" cstate="print"/>
          <a:srcRect/>
          <a:stretch>
            <a:fillRect/>
          </a:stretch>
        </p:blipFill>
        <p:spPr bwMode="auto">
          <a:xfrm>
            <a:off x="3467100" y="2667001"/>
            <a:ext cx="1166019" cy="714375"/>
          </a:xfrm>
          <a:prstGeom prst="rect">
            <a:avLst/>
          </a:prstGeom>
          <a:noFill/>
          <a:ln w="9525">
            <a:noFill/>
            <a:miter lim="800000"/>
            <a:headEnd/>
            <a:tailEnd/>
          </a:ln>
        </p:spPr>
      </p:pic>
      <p:pic>
        <p:nvPicPr>
          <p:cNvPr id="6148" name="Picture 2" descr="KEGG icon"/>
          <p:cNvPicPr>
            <a:picLocks noChangeAspect="1" noChangeArrowheads="1"/>
          </p:cNvPicPr>
          <p:nvPr/>
        </p:nvPicPr>
        <p:blipFill>
          <a:blip r:embed="rId4" cstate="print"/>
          <a:srcRect/>
          <a:stretch>
            <a:fillRect/>
          </a:stretch>
        </p:blipFill>
        <p:spPr bwMode="auto">
          <a:xfrm>
            <a:off x="1733550" y="3962401"/>
            <a:ext cx="990600" cy="657225"/>
          </a:xfrm>
          <a:prstGeom prst="rect">
            <a:avLst/>
          </a:prstGeom>
          <a:noFill/>
          <a:ln w="9525">
            <a:noFill/>
            <a:miter lim="800000"/>
            <a:headEnd/>
            <a:tailEnd/>
          </a:ln>
        </p:spPr>
      </p:pic>
      <p:pic>
        <p:nvPicPr>
          <p:cNvPr id="6149" name="Picture 6" descr="http://www.ncbi.nlm.nih.gov/portal/portal3rc.fcgi/43060/img/27729"/>
          <p:cNvPicPr>
            <a:picLocks noChangeAspect="1" noChangeArrowheads="1"/>
          </p:cNvPicPr>
          <p:nvPr/>
        </p:nvPicPr>
        <p:blipFill>
          <a:blip r:embed="rId5" cstate="print"/>
          <a:srcRect/>
          <a:stretch>
            <a:fillRect/>
          </a:stretch>
        </p:blipFill>
        <p:spPr bwMode="auto">
          <a:xfrm>
            <a:off x="2311400" y="4343400"/>
            <a:ext cx="3611563" cy="533400"/>
          </a:xfrm>
          <a:prstGeom prst="rect">
            <a:avLst/>
          </a:prstGeom>
          <a:noFill/>
          <a:ln w="9525">
            <a:noFill/>
            <a:miter lim="800000"/>
            <a:headEnd/>
            <a:tailEnd/>
          </a:ln>
        </p:spPr>
      </p:pic>
      <p:pic>
        <p:nvPicPr>
          <p:cNvPr id="6150" name="Picture 8" descr="Drugbank Logo"/>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073150" y="4724400"/>
            <a:ext cx="3136900" cy="952500"/>
          </a:xfrm>
          <a:prstGeom prst="rect">
            <a:avLst/>
          </a:prstGeom>
          <a:noFill/>
          <a:ln w="9525">
            <a:noFill/>
            <a:miter lim="800000"/>
            <a:headEnd/>
            <a:tailEnd/>
          </a:ln>
        </p:spPr>
      </p:pic>
      <p:pic>
        <p:nvPicPr>
          <p:cNvPr id="6151" name="Picture 10" descr="BindingDB logo">
            <a:hlinkClick r:id="rId7" tooltip="Home"/>
          </p:cNvPr>
          <p:cNvPicPr>
            <a:picLocks noChangeAspect="1" noChangeArrowheads="1"/>
          </p:cNvPicPr>
          <p:nvPr/>
        </p:nvPicPr>
        <p:blipFill>
          <a:blip r:embed="rId8" cstate="print"/>
          <a:srcRect/>
          <a:stretch>
            <a:fillRect/>
          </a:stretch>
        </p:blipFill>
        <p:spPr bwMode="auto">
          <a:xfrm>
            <a:off x="5365750" y="4648200"/>
            <a:ext cx="1816100" cy="933450"/>
          </a:xfrm>
          <a:prstGeom prst="rect">
            <a:avLst/>
          </a:prstGeom>
          <a:noFill/>
          <a:ln w="9525">
            <a:noFill/>
            <a:miter lim="800000"/>
            <a:headEnd/>
            <a:tailEnd/>
          </a:ln>
        </p:spPr>
      </p:pic>
      <p:pic>
        <p:nvPicPr>
          <p:cNvPr id="6152" name="Picture 12" descr="PharmGKB:  The Pharmacogenomics Knowledge Base">
            <a:hlinkClick r:id="rId9"/>
          </p:cNvPr>
          <p:cNvPicPr>
            <a:picLocks noChangeAspect="1" noChangeArrowheads="1"/>
          </p:cNvPicPr>
          <p:nvPr/>
        </p:nvPicPr>
        <p:blipFill>
          <a:blip r:embed="rId10" cstate="print"/>
          <a:srcRect/>
          <a:stretch>
            <a:fillRect/>
          </a:stretch>
        </p:blipFill>
        <p:spPr bwMode="auto">
          <a:xfrm>
            <a:off x="3384550" y="5029201"/>
            <a:ext cx="2971800" cy="523875"/>
          </a:xfrm>
          <a:prstGeom prst="rect">
            <a:avLst/>
          </a:prstGeom>
          <a:noFill/>
          <a:ln w="9525">
            <a:noFill/>
            <a:miter lim="800000"/>
            <a:headEnd/>
            <a:tailEnd/>
          </a:ln>
        </p:spPr>
      </p:pic>
      <p:pic>
        <p:nvPicPr>
          <p:cNvPr id="6153" name="Picture 14" descr="CTD: Comparative Toxicogenomics Database">
            <a:hlinkClick r:id="rId11"/>
          </p:cNvPr>
          <p:cNvPicPr>
            <a:picLocks noChangeAspect="1" noChangeArrowheads="1"/>
          </p:cNvPicPr>
          <p:nvPr/>
        </p:nvPicPr>
        <p:blipFill>
          <a:blip r:embed="rId12" cstate="print"/>
          <a:srcRect/>
          <a:stretch>
            <a:fillRect/>
          </a:stretch>
        </p:blipFill>
        <p:spPr bwMode="auto">
          <a:xfrm>
            <a:off x="4622800" y="5562601"/>
            <a:ext cx="928688" cy="352425"/>
          </a:xfrm>
          <a:prstGeom prst="rect">
            <a:avLst/>
          </a:prstGeom>
          <a:noFill/>
          <a:ln w="9525">
            <a:noFill/>
            <a:miter lim="800000"/>
            <a:headEnd/>
            <a:tailEnd/>
          </a:ln>
        </p:spPr>
      </p:pic>
      <p:pic>
        <p:nvPicPr>
          <p:cNvPr id="6154" name="Picture 16" descr="Therapeutic Targets Database">
            <a:hlinkClick r:id="rId13"/>
          </p:cNvPr>
          <p:cNvPicPr>
            <a:picLocks noChangeAspect="1" noChangeArrowheads="1"/>
          </p:cNvPicPr>
          <p:nvPr/>
        </p:nvPicPr>
        <p:blipFill>
          <a:blip r:embed="rId14" cstate="print"/>
          <a:srcRect/>
          <a:stretch>
            <a:fillRect/>
          </a:stretch>
        </p:blipFill>
        <p:spPr bwMode="auto">
          <a:xfrm>
            <a:off x="2146300" y="5486400"/>
            <a:ext cx="2063750" cy="571500"/>
          </a:xfrm>
          <a:prstGeom prst="rect">
            <a:avLst/>
          </a:prstGeom>
          <a:noFill/>
          <a:ln w="9525">
            <a:noFill/>
            <a:miter lim="800000"/>
            <a:headEnd/>
            <a:tailEnd/>
          </a:ln>
        </p:spPr>
      </p:pic>
      <p:pic>
        <p:nvPicPr>
          <p:cNvPr id="6155" name="Picture 18" descr="http://pdsp.med.unc.edu/images/pdspki.gif"/>
          <p:cNvPicPr>
            <a:picLocks noChangeAspect="1" noChangeArrowheads="1"/>
          </p:cNvPicPr>
          <p:nvPr/>
        </p:nvPicPr>
        <p:blipFill>
          <a:blip r:embed="rId15" cstate="print"/>
          <a:srcRect/>
          <a:stretch>
            <a:fillRect/>
          </a:stretch>
        </p:blipFill>
        <p:spPr bwMode="auto">
          <a:xfrm>
            <a:off x="3136900" y="3810001"/>
            <a:ext cx="1867694" cy="561975"/>
          </a:xfrm>
          <a:prstGeom prst="rect">
            <a:avLst/>
          </a:prstGeom>
          <a:noFill/>
          <a:ln w="9525">
            <a:noFill/>
            <a:miter lim="800000"/>
            <a:headEnd/>
            <a:tailEnd/>
          </a:ln>
        </p:spPr>
      </p:pic>
      <p:pic>
        <p:nvPicPr>
          <p:cNvPr id="6156" name="Picture 20" descr="QSAR WORLD">
            <a:hlinkClick r:id="rId16"/>
          </p:cNvPr>
          <p:cNvPicPr>
            <a:picLocks noChangeAspect="1" noChangeArrowheads="1"/>
          </p:cNvPicPr>
          <p:nvPr/>
        </p:nvPicPr>
        <p:blipFill>
          <a:blip r:embed="rId17" cstate="print"/>
          <a:srcRect/>
          <a:stretch>
            <a:fillRect/>
          </a:stretch>
        </p:blipFill>
        <p:spPr bwMode="auto">
          <a:xfrm>
            <a:off x="5035550" y="3962401"/>
            <a:ext cx="1651000" cy="523875"/>
          </a:xfrm>
          <a:prstGeom prst="rect">
            <a:avLst/>
          </a:prstGeom>
          <a:noFill/>
          <a:ln w="9525">
            <a:noFill/>
            <a:miter lim="800000"/>
            <a:headEnd/>
            <a:tailEnd/>
          </a:ln>
        </p:spPr>
      </p:pic>
      <p:pic>
        <p:nvPicPr>
          <p:cNvPr id="6158" name="Picture 2" descr="BindingMOAD logo">
            <a:hlinkClick r:id="rId18"/>
          </p:cNvPr>
          <p:cNvPicPr>
            <a:picLocks noChangeAspect="1" noChangeArrowheads="1"/>
          </p:cNvPicPr>
          <p:nvPr/>
        </p:nvPicPr>
        <p:blipFill>
          <a:blip r:embed="rId19" cstate="print"/>
          <a:srcRect/>
          <a:stretch>
            <a:fillRect/>
          </a:stretch>
        </p:blipFill>
        <p:spPr bwMode="auto">
          <a:xfrm>
            <a:off x="4870450" y="2819400"/>
            <a:ext cx="1485900" cy="685800"/>
          </a:xfrm>
          <a:prstGeom prst="rect">
            <a:avLst/>
          </a:prstGeom>
          <a:noFill/>
          <a:ln w="9525">
            <a:noFill/>
            <a:miter lim="800000"/>
            <a:headEnd/>
            <a:tailEnd/>
          </a:ln>
        </p:spPr>
      </p:pic>
      <p:pic>
        <p:nvPicPr>
          <p:cNvPr id="6159" name="Picture 2" descr="http://www.ncbi.nlm.nih.gov/portal/portal3rc.fcgi/76985/img/27730"/>
          <p:cNvPicPr>
            <a:picLocks noChangeAspect="1" noChangeArrowheads="1"/>
          </p:cNvPicPr>
          <p:nvPr/>
        </p:nvPicPr>
        <p:blipFill>
          <a:blip r:embed="rId20" cstate="print"/>
          <a:srcRect/>
          <a:stretch>
            <a:fillRect/>
          </a:stretch>
        </p:blipFill>
        <p:spPr bwMode="auto">
          <a:xfrm>
            <a:off x="412750" y="1752600"/>
            <a:ext cx="3095625" cy="457200"/>
          </a:xfrm>
          <a:prstGeom prst="rect">
            <a:avLst/>
          </a:prstGeom>
          <a:noFill/>
          <a:ln w="9525">
            <a:noFill/>
            <a:miter lim="800000"/>
            <a:headEnd/>
            <a:tailEnd/>
          </a:ln>
        </p:spPr>
      </p:pic>
      <p:pic>
        <p:nvPicPr>
          <p:cNvPr id="6160" name="Picture 4" descr="http://www.ebi.ac.uk/chebi/images/ChEBI_logo_mid.gif"/>
          <p:cNvPicPr>
            <a:picLocks noChangeAspect="1" noChangeArrowheads="1"/>
          </p:cNvPicPr>
          <p:nvPr/>
        </p:nvPicPr>
        <p:blipFill>
          <a:blip r:embed="rId21" cstate="print"/>
          <a:srcRect/>
          <a:stretch>
            <a:fillRect/>
          </a:stretch>
        </p:blipFill>
        <p:spPr bwMode="auto">
          <a:xfrm>
            <a:off x="3054350" y="1524001"/>
            <a:ext cx="1166019" cy="714375"/>
          </a:xfrm>
          <a:prstGeom prst="rect">
            <a:avLst/>
          </a:prstGeom>
          <a:noFill/>
          <a:ln w="9525">
            <a:noFill/>
            <a:miter lim="800000"/>
            <a:headEnd/>
            <a:tailEnd/>
          </a:ln>
        </p:spPr>
      </p:pic>
      <p:pic>
        <p:nvPicPr>
          <p:cNvPr id="6161" name="Picture 6" descr="HGNC logo">
            <a:hlinkClick r:id="rId22"/>
          </p:cNvPr>
          <p:cNvPicPr>
            <a:picLocks noChangeAspect="1" noChangeArrowheads="1"/>
          </p:cNvPicPr>
          <p:nvPr/>
        </p:nvPicPr>
        <p:blipFill>
          <a:blip r:embed="rId23" cstate="print"/>
          <a:srcRect/>
          <a:stretch>
            <a:fillRect/>
          </a:stretch>
        </p:blipFill>
        <p:spPr bwMode="auto">
          <a:xfrm>
            <a:off x="4705351" y="1524000"/>
            <a:ext cx="1227931" cy="571500"/>
          </a:xfrm>
          <a:prstGeom prst="rect">
            <a:avLst/>
          </a:prstGeom>
          <a:noFill/>
          <a:ln w="9525">
            <a:noFill/>
            <a:miter lim="800000"/>
            <a:headEnd/>
            <a:tailEnd/>
          </a:ln>
        </p:spPr>
      </p:pic>
      <p:pic>
        <p:nvPicPr>
          <p:cNvPr id="6162" name="Picture 8" descr="DIP logo">
            <a:hlinkClick r:id="rId24"/>
          </p:cNvPr>
          <p:cNvPicPr>
            <a:picLocks noChangeAspect="1" noChangeArrowheads="1"/>
          </p:cNvPicPr>
          <p:nvPr/>
        </p:nvPicPr>
        <p:blipFill>
          <a:blip r:embed="rId25" cstate="print"/>
          <a:srcRect/>
          <a:stretch>
            <a:fillRect/>
          </a:stretch>
        </p:blipFill>
        <p:spPr bwMode="auto">
          <a:xfrm>
            <a:off x="2724151" y="2590801"/>
            <a:ext cx="773906" cy="714375"/>
          </a:xfrm>
          <a:prstGeom prst="rect">
            <a:avLst/>
          </a:prstGeom>
          <a:noFill/>
          <a:ln w="9525">
            <a:noFill/>
            <a:miter lim="800000"/>
            <a:headEnd/>
            <a:tailEnd/>
          </a:ln>
        </p:spPr>
      </p:pic>
      <p:pic>
        <p:nvPicPr>
          <p:cNvPr id="6163" name="Picture 10" descr="http://www.hprd.org/images/logo.gif">
            <a:hlinkClick r:id="rId26"/>
          </p:cNvPr>
          <p:cNvPicPr>
            <a:picLocks noChangeAspect="1" noChangeArrowheads="1"/>
          </p:cNvPicPr>
          <p:nvPr/>
        </p:nvPicPr>
        <p:blipFill>
          <a:blip r:embed="rId27" cstate="print"/>
          <a:srcRect/>
          <a:stretch>
            <a:fillRect/>
          </a:stretch>
        </p:blipFill>
        <p:spPr bwMode="auto">
          <a:xfrm>
            <a:off x="247650" y="5334000"/>
            <a:ext cx="2321719" cy="666750"/>
          </a:xfrm>
          <a:prstGeom prst="rect">
            <a:avLst/>
          </a:prstGeom>
          <a:noFill/>
          <a:ln w="9525">
            <a:noFill/>
            <a:miter lim="800000"/>
            <a:headEnd/>
            <a:tailEnd/>
          </a:ln>
        </p:spPr>
      </p:pic>
      <p:pic>
        <p:nvPicPr>
          <p:cNvPr id="6164" name="Picture 12" descr="http://www.reactome.org/ReactomeGWT/images/half_height_banner1.png"/>
          <p:cNvPicPr>
            <a:picLocks noChangeAspect="1" noChangeArrowheads="1"/>
          </p:cNvPicPr>
          <p:nvPr/>
        </p:nvPicPr>
        <p:blipFill>
          <a:blip r:embed="rId28" cstate="screen">
            <a:extLst>
              <a:ext uri="{28A0092B-C50C-407E-A947-70E740481C1C}">
                <a14:useLocalDpi xmlns:a14="http://schemas.microsoft.com/office/drawing/2010/main"/>
              </a:ext>
            </a:extLst>
          </a:blip>
          <a:srcRect b="-8109"/>
          <a:stretch>
            <a:fillRect/>
          </a:stretch>
        </p:blipFill>
        <p:spPr bwMode="auto">
          <a:xfrm>
            <a:off x="660400" y="2667000"/>
            <a:ext cx="1981200" cy="457200"/>
          </a:xfrm>
          <a:prstGeom prst="rect">
            <a:avLst/>
          </a:prstGeom>
          <a:noFill/>
          <a:ln w="9525">
            <a:noFill/>
            <a:miter lim="800000"/>
            <a:headEnd/>
            <a:tailEnd/>
          </a:ln>
        </p:spPr>
      </p:pic>
      <p:pic>
        <p:nvPicPr>
          <p:cNvPr id="6165" name="Picture 14" descr="http://www.ncbi.nlm.nih.gov/portal/portal3rc.fcgi/76985/img/14164">
            <a:hlinkClick r:id="rId29"/>
          </p:cNvPr>
          <p:cNvPicPr>
            <a:picLocks noChangeAspect="1" noChangeArrowheads="1"/>
          </p:cNvPicPr>
          <p:nvPr/>
        </p:nvPicPr>
        <p:blipFill>
          <a:blip r:embed="rId30" cstate="print"/>
          <a:srcRect/>
          <a:stretch>
            <a:fillRect/>
          </a:stretch>
        </p:blipFill>
        <p:spPr bwMode="auto">
          <a:xfrm>
            <a:off x="330200" y="3352801"/>
            <a:ext cx="4182533" cy="381000"/>
          </a:xfrm>
          <a:prstGeom prst="rect">
            <a:avLst/>
          </a:prstGeom>
          <a:noFill/>
          <a:ln w="9525">
            <a:noFill/>
            <a:miter lim="800000"/>
            <a:headEnd/>
            <a:tailEnd/>
          </a:ln>
        </p:spPr>
      </p:pic>
      <p:pic>
        <p:nvPicPr>
          <p:cNvPr id="6166" name="Picture 15"/>
          <p:cNvPicPr>
            <a:picLocks noChangeAspect="1" noChangeArrowheads="1"/>
          </p:cNvPicPr>
          <p:nvPr/>
        </p:nvPicPr>
        <p:blipFill>
          <a:blip r:embed="rId31" cstate="print"/>
          <a:srcRect/>
          <a:stretch>
            <a:fillRect/>
          </a:stretch>
        </p:blipFill>
        <p:spPr bwMode="auto">
          <a:xfrm>
            <a:off x="4705350" y="3276601"/>
            <a:ext cx="1816100" cy="676275"/>
          </a:xfrm>
          <a:prstGeom prst="rect">
            <a:avLst/>
          </a:prstGeom>
          <a:noFill/>
          <a:ln w="9525">
            <a:noFill/>
            <a:miter lim="800000"/>
            <a:headEnd/>
            <a:tailEnd/>
          </a:ln>
        </p:spPr>
      </p:pic>
      <p:pic>
        <p:nvPicPr>
          <p:cNvPr id="6167" name="Picture 16"/>
          <p:cNvPicPr>
            <a:picLocks noChangeAspect="1" noChangeArrowheads="1"/>
          </p:cNvPicPr>
          <p:nvPr/>
        </p:nvPicPr>
        <p:blipFill>
          <a:blip r:embed="rId32" cstate="print"/>
          <a:srcRect/>
          <a:stretch>
            <a:fillRect/>
          </a:stretch>
        </p:blipFill>
        <p:spPr bwMode="auto">
          <a:xfrm>
            <a:off x="3219450" y="2133600"/>
            <a:ext cx="3302000" cy="609600"/>
          </a:xfrm>
          <a:prstGeom prst="rect">
            <a:avLst/>
          </a:prstGeom>
          <a:noFill/>
          <a:ln w="9525">
            <a:noFill/>
            <a:miter lim="800000"/>
            <a:headEnd/>
            <a:tailEnd/>
          </a:ln>
        </p:spPr>
      </p:pic>
      <p:pic>
        <p:nvPicPr>
          <p:cNvPr id="6168" name="Picture 18" descr="http://www.uniprot.org/images/logo_small.gif">
            <a:hlinkClick r:id="rId33"/>
          </p:cNvPr>
          <p:cNvPicPr>
            <a:picLocks noChangeAspect="1" noChangeArrowheads="1"/>
          </p:cNvPicPr>
          <p:nvPr/>
        </p:nvPicPr>
        <p:blipFill>
          <a:blip r:embed="rId34" cstate="print"/>
          <a:srcRect/>
          <a:stretch>
            <a:fillRect/>
          </a:stretch>
        </p:blipFill>
        <p:spPr bwMode="auto">
          <a:xfrm>
            <a:off x="908051" y="3886200"/>
            <a:ext cx="1633802" cy="685800"/>
          </a:xfrm>
          <a:prstGeom prst="rect">
            <a:avLst/>
          </a:prstGeom>
          <a:noFill/>
          <a:ln w="9525">
            <a:noFill/>
            <a:miter lim="800000"/>
            <a:headEnd/>
            <a:tailEnd/>
          </a:ln>
        </p:spPr>
      </p:pic>
      <p:sp>
        <p:nvSpPr>
          <p:cNvPr id="25" name="Right Arrow 24"/>
          <p:cNvSpPr/>
          <p:nvPr/>
        </p:nvSpPr>
        <p:spPr>
          <a:xfrm>
            <a:off x="577850" y="914400"/>
            <a:ext cx="6604000" cy="484632"/>
          </a:xfrm>
          <a:prstGeom prst="rightArrow">
            <a:avLst>
              <a:gd name="adj1" fmla="val 50000"/>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Down Arrow 25"/>
          <p:cNvSpPr/>
          <p:nvPr/>
        </p:nvSpPr>
        <p:spPr>
          <a:xfrm rot="10800000">
            <a:off x="7429500" y="1143000"/>
            <a:ext cx="495300" cy="5257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8007351" y="5943601"/>
            <a:ext cx="740582" cy="400110"/>
          </a:xfrm>
          <a:prstGeom prst="rect">
            <a:avLst/>
          </a:prstGeom>
          <a:noFill/>
        </p:spPr>
        <p:txBody>
          <a:bodyPr wrap="none" rtlCol="0">
            <a:spAutoFit/>
          </a:bodyPr>
          <a:lstStyle/>
          <a:p>
            <a:r>
              <a:rPr lang="en-US" dirty="0" smtClean="0"/>
              <a:t>Drug</a:t>
            </a:r>
            <a:endParaRPr lang="en-US" dirty="0"/>
          </a:p>
        </p:txBody>
      </p:sp>
      <p:sp>
        <p:nvSpPr>
          <p:cNvPr id="29" name="TextBox 28"/>
          <p:cNvSpPr txBox="1"/>
          <p:nvPr/>
        </p:nvSpPr>
        <p:spPr>
          <a:xfrm>
            <a:off x="7989267" y="5343526"/>
            <a:ext cx="1916733" cy="400110"/>
          </a:xfrm>
          <a:prstGeom prst="rect">
            <a:avLst/>
          </a:prstGeom>
          <a:noFill/>
        </p:spPr>
        <p:txBody>
          <a:bodyPr wrap="square" rtlCol="0">
            <a:spAutoFit/>
          </a:bodyPr>
          <a:lstStyle/>
          <a:p>
            <a:r>
              <a:rPr lang="en-US" dirty="0" smtClean="0"/>
              <a:t>Protein</a:t>
            </a:r>
            <a:endParaRPr lang="en-US" dirty="0"/>
          </a:p>
        </p:txBody>
      </p:sp>
      <p:sp>
        <p:nvSpPr>
          <p:cNvPr id="30" name="TextBox 29"/>
          <p:cNvSpPr txBox="1"/>
          <p:nvPr/>
        </p:nvSpPr>
        <p:spPr>
          <a:xfrm>
            <a:off x="7989267" y="4143376"/>
            <a:ext cx="1916733" cy="400110"/>
          </a:xfrm>
          <a:prstGeom prst="rect">
            <a:avLst/>
          </a:prstGeom>
          <a:noFill/>
        </p:spPr>
        <p:txBody>
          <a:bodyPr wrap="square" rtlCol="0">
            <a:spAutoFit/>
          </a:bodyPr>
          <a:lstStyle/>
          <a:p>
            <a:r>
              <a:rPr lang="en-US" dirty="0" smtClean="0"/>
              <a:t>DNA</a:t>
            </a:r>
            <a:endParaRPr lang="en-US" dirty="0"/>
          </a:p>
        </p:txBody>
      </p:sp>
      <p:sp>
        <p:nvSpPr>
          <p:cNvPr id="32" name="TextBox 31"/>
          <p:cNvSpPr txBox="1"/>
          <p:nvPr/>
        </p:nvSpPr>
        <p:spPr>
          <a:xfrm>
            <a:off x="7989267" y="2343151"/>
            <a:ext cx="1916733" cy="400110"/>
          </a:xfrm>
          <a:prstGeom prst="rect">
            <a:avLst/>
          </a:prstGeom>
          <a:noFill/>
        </p:spPr>
        <p:txBody>
          <a:bodyPr wrap="square" rtlCol="0">
            <a:spAutoFit/>
          </a:bodyPr>
          <a:lstStyle/>
          <a:p>
            <a:r>
              <a:rPr lang="en-US" dirty="0" smtClean="0"/>
              <a:t>Tissue</a:t>
            </a:r>
            <a:endParaRPr lang="en-US" dirty="0"/>
          </a:p>
        </p:txBody>
      </p:sp>
      <p:sp>
        <p:nvSpPr>
          <p:cNvPr id="34" name="TextBox 33"/>
          <p:cNvSpPr txBox="1"/>
          <p:nvPr/>
        </p:nvSpPr>
        <p:spPr>
          <a:xfrm>
            <a:off x="7989267" y="1143001"/>
            <a:ext cx="1916733" cy="400110"/>
          </a:xfrm>
          <a:prstGeom prst="rect">
            <a:avLst/>
          </a:prstGeom>
          <a:noFill/>
        </p:spPr>
        <p:txBody>
          <a:bodyPr wrap="square" rtlCol="0">
            <a:spAutoFit/>
          </a:bodyPr>
          <a:lstStyle/>
          <a:p>
            <a:r>
              <a:rPr lang="en-US" dirty="0" smtClean="0"/>
              <a:t>Patient</a:t>
            </a:r>
            <a:endParaRPr lang="en-US" dirty="0"/>
          </a:p>
        </p:txBody>
      </p:sp>
      <p:sp>
        <p:nvSpPr>
          <p:cNvPr id="35" name="TextBox 34"/>
          <p:cNvSpPr txBox="1"/>
          <p:nvPr/>
        </p:nvSpPr>
        <p:spPr>
          <a:xfrm>
            <a:off x="7989267" y="4743451"/>
            <a:ext cx="1916733" cy="400110"/>
          </a:xfrm>
          <a:prstGeom prst="rect">
            <a:avLst/>
          </a:prstGeom>
          <a:noFill/>
        </p:spPr>
        <p:txBody>
          <a:bodyPr wrap="square" rtlCol="0">
            <a:spAutoFit/>
          </a:bodyPr>
          <a:lstStyle/>
          <a:p>
            <a:r>
              <a:rPr lang="en-US" dirty="0" smtClean="0"/>
              <a:t>RNA</a:t>
            </a:r>
            <a:endParaRPr lang="en-US" dirty="0"/>
          </a:p>
        </p:txBody>
      </p:sp>
      <p:sp>
        <p:nvSpPr>
          <p:cNvPr id="36" name="TextBox 35"/>
          <p:cNvSpPr txBox="1"/>
          <p:nvPr/>
        </p:nvSpPr>
        <p:spPr>
          <a:xfrm>
            <a:off x="7989267" y="2943226"/>
            <a:ext cx="1916733" cy="400110"/>
          </a:xfrm>
          <a:prstGeom prst="rect">
            <a:avLst/>
          </a:prstGeom>
          <a:noFill/>
        </p:spPr>
        <p:txBody>
          <a:bodyPr wrap="square" rtlCol="0">
            <a:spAutoFit/>
          </a:bodyPr>
          <a:lstStyle/>
          <a:p>
            <a:r>
              <a:rPr lang="en-US" dirty="0" smtClean="0"/>
              <a:t>Cell</a:t>
            </a:r>
            <a:endParaRPr lang="en-US" dirty="0"/>
          </a:p>
        </p:txBody>
      </p:sp>
      <p:sp>
        <p:nvSpPr>
          <p:cNvPr id="37" name="TextBox 36"/>
          <p:cNvSpPr txBox="1"/>
          <p:nvPr/>
        </p:nvSpPr>
        <p:spPr>
          <a:xfrm>
            <a:off x="7989267" y="3543301"/>
            <a:ext cx="1916733" cy="400110"/>
          </a:xfrm>
          <a:prstGeom prst="rect">
            <a:avLst/>
          </a:prstGeom>
          <a:noFill/>
        </p:spPr>
        <p:txBody>
          <a:bodyPr wrap="square" rtlCol="0">
            <a:spAutoFit/>
          </a:bodyPr>
          <a:lstStyle/>
          <a:p>
            <a:r>
              <a:rPr lang="en-US" dirty="0" smtClean="0"/>
              <a:t>Pathway</a:t>
            </a:r>
            <a:endParaRPr lang="en-US" dirty="0"/>
          </a:p>
        </p:txBody>
      </p:sp>
      <p:sp>
        <p:nvSpPr>
          <p:cNvPr id="38" name="TextBox 37"/>
          <p:cNvSpPr txBox="1"/>
          <p:nvPr/>
        </p:nvSpPr>
        <p:spPr>
          <a:xfrm>
            <a:off x="7989267" y="1743076"/>
            <a:ext cx="1916733" cy="400110"/>
          </a:xfrm>
          <a:prstGeom prst="rect">
            <a:avLst/>
          </a:prstGeom>
          <a:noFill/>
        </p:spPr>
        <p:txBody>
          <a:bodyPr wrap="square" rtlCol="0">
            <a:spAutoFit/>
          </a:bodyPr>
          <a:lstStyle/>
          <a:p>
            <a:r>
              <a:rPr lang="en-US" dirty="0" smtClean="0"/>
              <a:t>Disease</a:t>
            </a:r>
            <a:endParaRPr lang="en-US" dirty="0"/>
          </a:p>
        </p:txBody>
      </p:sp>
      <p:sp>
        <p:nvSpPr>
          <p:cNvPr id="39" name="TextBox 38"/>
          <p:cNvSpPr txBox="1"/>
          <p:nvPr/>
        </p:nvSpPr>
        <p:spPr>
          <a:xfrm>
            <a:off x="577851" y="533401"/>
            <a:ext cx="655047" cy="400110"/>
          </a:xfrm>
          <a:prstGeom prst="rect">
            <a:avLst/>
          </a:prstGeom>
          <a:noFill/>
        </p:spPr>
        <p:txBody>
          <a:bodyPr wrap="none" rtlCol="0">
            <a:spAutoFit/>
          </a:bodyPr>
          <a:lstStyle/>
          <a:p>
            <a:r>
              <a:rPr lang="en-US" dirty="0" smtClean="0"/>
              <a:t>Text</a:t>
            </a:r>
            <a:endParaRPr lang="en-US" dirty="0"/>
          </a:p>
        </p:txBody>
      </p:sp>
      <p:sp>
        <p:nvSpPr>
          <p:cNvPr id="40" name="TextBox 39"/>
          <p:cNvSpPr txBox="1"/>
          <p:nvPr/>
        </p:nvSpPr>
        <p:spPr>
          <a:xfrm>
            <a:off x="1403350" y="533401"/>
            <a:ext cx="1916733" cy="400110"/>
          </a:xfrm>
          <a:prstGeom prst="rect">
            <a:avLst/>
          </a:prstGeom>
          <a:noFill/>
        </p:spPr>
        <p:txBody>
          <a:bodyPr wrap="square" rtlCol="0">
            <a:spAutoFit/>
          </a:bodyPr>
          <a:lstStyle/>
          <a:p>
            <a:r>
              <a:rPr lang="en-US" dirty="0" smtClean="0"/>
              <a:t>CSV</a:t>
            </a:r>
            <a:endParaRPr lang="en-US" dirty="0"/>
          </a:p>
        </p:txBody>
      </p:sp>
      <p:sp>
        <p:nvSpPr>
          <p:cNvPr id="41" name="TextBox 40"/>
          <p:cNvSpPr txBox="1"/>
          <p:nvPr/>
        </p:nvSpPr>
        <p:spPr>
          <a:xfrm>
            <a:off x="2559050" y="533401"/>
            <a:ext cx="1916733" cy="400110"/>
          </a:xfrm>
          <a:prstGeom prst="rect">
            <a:avLst/>
          </a:prstGeom>
          <a:noFill/>
        </p:spPr>
        <p:txBody>
          <a:bodyPr wrap="square" rtlCol="0">
            <a:spAutoFit/>
          </a:bodyPr>
          <a:lstStyle/>
          <a:p>
            <a:r>
              <a:rPr lang="en-US" dirty="0" smtClean="0"/>
              <a:t>Table</a:t>
            </a:r>
            <a:endParaRPr lang="en-US" dirty="0"/>
          </a:p>
        </p:txBody>
      </p:sp>
      <p:sp>
        <p:nvSpPr>
          <p:cNvPr id="42" name="TextBox 41"/>
          <p:cNvSpPr txBox="1"/>
          <p:nvPr/>
        </p:nvSpPr>
        <p:spPr>
          <a:xfrm>
            <a:off x="3714750" y="533401"/>
            <a:ext cx="1916733" cy="400110"/>
          </a:xfrm>
          <a:prstGeom prst="rect">
            <a:avLst/>
          </a:prstGeom>
          <a:noFill/>
        </p:spPr>
        <p:txBody>
          <a:bodyPr wrap="square" rtlCol="0">
            <a:spAutoFit/>
          </a:bodyPr>
          <a:lstStyle/>
          <a:p>
            <a:r>
              <a:rPr lang="en-US" dirty="0" smtClean="0"/>
              <a:t>HTML</a:t>
            </a:r>
            <a:endParaRPr lang="en-US" dirty="0"/>
          </a:p>
        </p:txBody>
      </p:sp>
      <p:sp>
        <p:nvSpPr>
          <p:cNvPr id="43" name="TextBox 42"/>
          <p:cNvSpPr txBox="1"/>
          <p:nvPr/>
        </p:nvSpPr>
        <p:spPr>
          <a:xfrm>
            <a:off x="4787900" y="533401"/>
            <a:ext cx="1916733" cy="400110"/>
          </a:xfrm>
          <a:prstGeom prst="rect">
            <a:avLst/>
          </a:prstGeom>
          <a:noFill/>
        </p:spPr>
        <p:txBody>
          <a:bodyPr wrap="square" rtlCol="0">
            <a:spAutoFit/>
          </a:bodyPr>
          <a:lstStyle/>
          <a:p>
            <a:r>
              <a:rPr lang="en-US" dirty="0" smtClean="0"/>
              <a:t>XML</a:t>
            </a:r>
            <a:endParaRPr lang="en-US" dirty="0"/>
          </a:p>
        </p:txBody>
      </p:sp>
      <p:sp>
        <p:nvSpPr>
          <p:cNvPr id="44" name="TextBox 43"/>
          <p:cNvSpPr txBox="1"/>
          <p:nvPr/>
        </p:nvSpPr>
        <p:spPr>
          <a:xfrm>
            <a:off x="5954774" y="0"/>
            <a:ext cx="3714750" cy="830997"/>
          </a:xfrm>
          <a:prstGeom prst="rect">
            <a:avLst/>
          </a:prstGeom>
          <a:noFill/>
        </p:spPr>
        <p:txBody>
          <a:bodyPr wrap="square" rtlCol="0">
            <a:spAutoFit/>
          </a:bodyPr>
          <a:lstStyle/>
          <a:p>
            <a:r>
              <a:rPr lang="en-US" sz="2400" b="1" dirty="0" smtClean="0"/>
              <a:t>SLAP: Link Prediction for Drug Discovery</a:t>
            </a:r>
            <a:r>
              <a:rPr lang="en-US" sz="2400" b="1" baseline="30000" dirty="0" smtClean="0"/>
              <a:t>[1]</a:t>
            </a:r>
            <a:endParaRPr lang="en-US" sz="2400" b="1" baseline="30000" dirty="0"/>
          </a:p>
        </p:txBody>
      </p:sp>
      <p:sp>
        <p:nvSpPr>
          <p:cNvPr id="45" name="矩形 2"/>
          <p:cNvSpPr>
            <a:spLocks noChangeArrowheads="1"/>
          </p:cNvSpPr>
          <p:nvPr/>
        </p:nvSpPr>
        <p:spPr bwMode="auto">
          <a:xfrm>
            <a:off x="0" y="6489340"/>
            <a:ext cx="9906000" cy="432048"/>
          </a:xfrm>
          <a:prstGeom prst="rect">
            <a:avLst/>
          </a:prstGeom>
          <a:solidFill>
            <a:schemeClr val="bg1"/>
          </a:solidFill>
          <a:ln w="9525">
            <a:noFill/>
            <a:miter lim="800000"/>
            <a:headEnd/>
            <a:tailEnd/>
          </a:ln>
        </p:spPr>
        <p:txBody>
          <a:bodyPr wrap="square">
            <a:noAutofit/>
          </a:bodyPr>
          <a:lstStyle/>
          <a:p>
            <a:r>
              <a:rPr lang="en-US" altLang="zh-CN" sz="1200" dirty="0"/>
              <a:t>[1] </a:t>
            </a:r>
            <a:r>
              <a:rPr lang="en-US" altLang="zh-CN" sz="1200" dirty="0" smtClean="0"/>
              <a:t>D. </a:t>
            </a:r>
            <a:r>
              <a:rPr lang="en-US" altLang="zh-CN" sz="1200" dirty="0"/>
              <a:t>J. Wild, </a:t>
            </a:r>
            <a:r>
              <a:rPr lang="en-US" altLang="zh-CN" sz="1200" dirty="0" smtClean="0"/>
              <a:t>Y. </a:t>
            </a:r>
            <a:r>
              <a:rPr lang="en-US" altLang="zh-CN" sz="1200" dirty="0"/>
              <a:t>Ding, </a:t>
            </a:r>
            <a:r>
              <a:rPr lang="en-US" altLang="zh-CN" sz="1200" dirty="0" smtClean="0"/>
              <a:t>A. </a:t>
            </a:r>
            <a:r>
              <a:rPr lang="en-US" altLang="zh-CN" sz="1200" dirty="0" err="1"/>
              <a:t>Sheth</a:t>
            </a:r>
            <a:r>
              <a:rPr lang="en-US" altLang="zh-CN" sz="1200" dirty="0"/>
              <a:t>, L. Harland, E. M. Gifford, and M.S. </a:t>
            </a:r>
            <a:r>
              <a:rPr lang="en-US" altLang="zh-CN" sz="1200" dirty="0" err="1"/>
              <a:t>Lajiness</a:t>
            </a:r>
            <a:r>
              <a:rPr lang="en-US" altLang="zh-CN" sz="1200" dirty="0"/>
              <a:t> System chemical biology and the Semantic Web: What they mean for the future of drug discovery research. Drug Discovery Today, 2012, 17(9-10), 469-474.</a:t>
            </a:r>
          </a:p>
        </p:txBody>
      </p:sp>
    </p:spTree>
    <p:extLst>
      <p:ext uri="{BB962C8B-B14F-4D97-AF65-F5344CB8AC3E}">
        <p14:creationId xmlns:p14="http://schemas.microsoft.com/office/powerpoint/2010/main" val="292683635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2000"/>
                                        <p:tgtEl>
                                          <p:spTgt spid="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2000"/>
                                        <p:tgtEl>
                                          <p:spTgt spid="2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2000"/>
                                        <p:tgtEl>
                                          <p:spTgt spid="2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fade">
                                      <p:cBhvr>
                                        <p:cTn id="16" dur="2000"/>
                                        <p:tgtEl>
                                          <p:spTgt spid="3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fade">
                                      <p:cBhvr>
                                        <p:cTn id="19" dur="2000"/>
                                        <p:tgtEl>
                                          <p:spTgt spid="3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fade">
                                      <p:cBhvr>
                                        <p:cTn id="22" dur="2000"/>
                                        <p:tgtEl>
                                          <p:spTgt spid="34"/>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5"/>
                                        </p:tgtEl>
                                        <p:attrNameLst>
                                          <p:attrName>style.visibility</p:attrName>
                                        </p:attrNameLst>
                                      </p:cBhvr>
                                      <p:to>
                                        <p:strVal val="visible"/>
                                      </p:to>
                                    </p:set>
                                    <p:animEffect transition="in" filter="fade">
                                      <p:cBhvr>
                                        <p:cTn id="25" dur="2000"/>
                                        <p:tgtEl>
                                          <p:spTgt spid="3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6"/>
                                        </p:tgtEl>
                                        <p:attrNameLst>
                                          <p:attrName>style.visibility</p:attrName>
                                        </p:attrNameLst>
                                      </p:cBhvr>
                                      <p:to>
                                        <p:strVal val="visible"/>
                                      </p:to>
                                    </p:set>
                                    <p:animEffect transition="in" filter="fade">
                                      <p:cBhvr>
                                        <p:cTn id="28" dur="2000"/>
                                        <p:tgtEl>
                                          <p:spTgt spid="36"/>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7"/>
                                        </p:tgtEl>
                                        <p:attrNameLst>
                                          <p:attrName>style.visibility</p:attrName>
                                        </p:attrNameLst>
                                      </p:cBhvr>
                                      <p:to>
                                        <p:strVal val="visible"/>
                                      </p:to>
                                    </p:set>
                                    <p:animEffect transition="in" filter="fade">
                                      <p:cBhvr>
                                        <p:cTn id="31" dur="2000"/>
                                        <p:tgtEl>
                                          <p:spTgt spid="37"/>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8"/>
                                        </p:tgtEl>
                                        <p:attrNameLst>
                                          <p:attrName>style.visibility</p:attrName>
                                        </p:attrNameLst>
                                      </p:cBhvr>
                                      <p:to>
                                        <p:strVal val="visible"/>
                                      </p:to>
                                    </p:set>
                                    <p:animEffect transition="in" filter="fade">
                                      <p:cBhvr>
                                        <p:cTn id="34" dur="2000"/>
                                        <p:tgtEl>
                                          <p:spTgt spid="38"/>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fade">
                                      <p:cBhvr>
                                        <p:cTn id="39" dur="2000"/>
                                        <p:tgtEl>
                                          <p:spTgt spid="25"/>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39"/>
                                        </p:tgtEl>
                                        <p:attrNameLst>
                                          <p:attrName>style.visibility</p:attrName>
                                        </p:attrNameLst>
                                      </p:cBhvr>
                                      <p:to>
                                        <p:strVal val="visible"/>
                                      </p:to>
                                    </p:set>
                                    <p:animEffect transition="in" filter="fade">
                                      <p:cBhvr>
                                        <p:cTn id="42" dur="2000"/>
                                        <p:tgtEl>
                                          <p:spTgt spid="39"/>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40"/>
                                        </p:tgtEl>
                                        <p:attrNameLst>
                                          <p:attrName>style.visibility</p:attrName>
                                        </p:attrNameLst>
                                      </p:cBhvr>
                                      <p:to>
                                        <p:strVal val="visible"/>
                                      </p:to>
                                    </p:set>
                                    <p:animEffect transition="in" filter="fade">
                                      <p:cBhvr>
                                        <p:cTn id="45" dur="2000"/>
                                        <p:tgtEl>
                                          <p:spTgt spid="40"/>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41"/>
                                        </p:tgtEl>
                                        <p:attrNameLst>
                                          <p:attrName>style.visibility</p:attrName>
                                        </p:attrNameLst>
                                      </p:cBhvr>
                                      <p:to>
                                        <p:strVal val="visible"/>
                                      </p:to>
                                    </p:set>
                                    <p:animEffect transition="in" filter="fade">
                                      <p:cBhvr>
                                        <p:cTn id="48" dur="2000"/>
                                        <p:tgtEl>
                                          <p:spTgt spid="41"/>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42"/>
                                        </p:tgtEl>
                                        <p:attrNameLst>
                                          <p:attrName>style.visibility</p:attrName>
                                        </p:attrNameLst>
                                      </p:cBhvr>
                                      <p:to>
                                        <p:strVal val="visible"/>
                                      </p:to>
                                    </p:set>
                                    <p:animEffect transition="in" filter="fade">
                                      <p:cBhvr>
                                        <p:cTn id="51" dur="2000"/>
                                        <p:tgtEl>
                                          <p:spTgt spid="42"/>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43"/>
                                        </p:tgtEl>
                                        <p:attrNameLst>
                                          <p:attrName>style.visibility</p:attrName>
                                        </p:attrNameLst>
                                      </p:cBhvr>
                                      <p:to>
                                        <p:strVal val="visible"/>
                                      </p:to>
                                    </p:set>
                                    <p:animEffect transition="in" filter="fade">
                                      <p:cBhvr>
                                        <p:cTn id="54" dur="20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p:bldP spid="29" grpId="0"/>
      <p:bldP spid="30" grpId="0"/>
      <p:bldP spid="32" grpId="0"/>
      <p:bldP spid="34" grpId="0"/>
      <p:bldP spid="35" grpId="0"/>
      <p:bldP spid="36" grpId="0"/>
      <p:bldP spid="37" grpId="0"/>
      <p:bldP spid="38" grpId="0"/>
      <p:bldP spid="39" grpId="0"/>
      <p:bldP spid="40" grpId="0"/>
      <p:bldP spid="41" grpId="0"/>
      <p:bldP spid="42" grpId="0"/>
      <p:bldP spid="4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Timeline</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83582550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2750" y="0"/>
            <a:ext cx="8280125" cy="503238"/>
          </a:xfrm>
        </p:spPr>
        <p:txBody>
          <a:bodyPr>
            <a:normAutofit fontScale="90000"/>
          </a:bodyPr>
          <a:lstStyle/>
          <a:p>
            <a:r>
              <a:rPr lang="en-US" dirty="0" smtClean="0"/>
              <a:t>Chem2Bio2RDF</a:t>
            </a:r>
            <a:r>
              <a:rPr lang="en-US" baseline="30000" dirty="0" smtClean="0"/>
              <a:t>[1]</a:t>
            </a:r>
            <a:endParaRPr lang="en-US" baseline="30000" dirty="0"/>
          </a:p>
        </p:txBody>
      </p:sp>
      <p:sp>
        <p:nvSpPr>
          <p:cNvPr id="6" name="Content Placeholder 2"/>
          <p:cNvSpPr>
            <a:spLocks noGrp="1"/>
          </p:cNvSpPr>
          <p:nvPr>
            <p:ph idx="1"/>
          </p:nvPr>
        </p:nvSpPr>
        <p:spPr>
          <a:xfrm>
            <a:off x="247650" y="609600"/>
            <a:ext cx="5448300" cy="4953000"/>
          </a:xfrm>
        </p:spPr>
        <p:txBody>
          <a:bodyPr>
            <a:normAutofit fontScale="40000" lnSpcReduction="20000"/>
          </a:bodyPr>
          <a:lstStyle/>
          <a:p>
            <a:pPr>
              <a:lnSpc>
                <a:spcPct val="120000"/>
              </a:lnSpc>
              <a:spcBef>
                <a:spcPts val="0"/>
              </a:spcBef>
            </a:pPr>
            <a:r>
              <a:rPr lang="en-US" sz="3800" dirty="0" smtClean="0"/>
              <a:t>NCI Human Tumor Cell Lines Data</a:t>
            </a:r>
          </a:p>
          <a:p>
            <a:pPr>
              <a:lnSpc>
                <a:spcPct val="120000"/>
              </a:lnSpc>
              <a:spcBef>
                <a:spcPts val="0"/>
              </a:spcBef>
            </a:pPr>
            <a:r>
              <a:rPr lang="en-US" sz="3800" dirty="0" err="1" smtClean="0"/>
              <a:t>PubChem</a:t>
            </a:r>
            <a:r>
              <a:rPr lang="en-US" sz="3800" dirty="0" smtClean="0"/>
              <a:t> Compound Database</a:t>
            </a:r>
          </a:p>
          <a:p>
            <a:pPr>
              <a:lnSpc>
                <a:spcPct val="120000"/>
              </a:lnSpc>
              <a:spcBef>
                <a:spcPts val="0"/>
              </a:spcBef>
            </a:pPr>
            <a:r>
              <a:rPr lang="en-US" sz="3800" dirty="0" err="1" smtClean="0"/>
              <a:t>PubChem</a:t>
            </a:r>
            <a:r>
              <a:rPr lang="en-US" sz="3800" dirty="0" smtClean="0"/>
              <a:t> Bioassay Database</a:t>
            </a:r>
          </a:p>
          <a:p>
            <a:pPr>
              <a:lnSpc>
                <a:spcPct val="120000"/>
              </a:lnSpc>
              <a:spcBef>
                <a:spcPts val="0"/>
              </a:spcBef>
            </a:pPr>
            <a:r>
              <a:rPr lang="en-US" sz="3800" dirty="0" err="1" smtClean="0"/>
              <a:t>PubChem</a:t>
            </a:r>
            <a:r>
              <a:rPr lang="en-US" sz="3800" dirty="0" smtClean="0"/>
              <a:t> Descriptions of all </a:t>
            </a:r>
            <a:r>
              <a:rPr lang="en-US" sz="3800" dirty="0" err="1" smtClean="0"/>
              <a:t>PubChem</a:t>
            </a:r>
            <a:r>
              <a:rPr lang="en-US" sz="3800" dirty="0" smtClean="0"/>
              <a:t> bioassays</a:t>
            </a:r>
          </a:p>
          <a:p>
            <a:pPr>
              <a:lnSpc>
                <a:spcPct val="120000"/>
              </a:lnSpc>
              <a:spcBef>
                <a:spcPts val="0"/>
              </a:spcBef>
            </a:pPr>
            <a:r>
              <a:rPr lang="en-US" sz="3800" dirty="0" smtClean="0"/>
              <a:t>Pub3D: A similarity-searchable database of minimized 3D structures for </a:t>
            </a:r>
            <a:r>
              <a:rPr lang="en-US" sz="3800" dirty="0" err="1" smtClean="0"/>
              <a:t>PubChem</a:t>
            </a:r>
            <a:r>
              <a:rPr lang="en-US" sz="3800" dirty="0" smtClean="0"/>
              <a:t> compounds</a:t>
            </a:r>
          </a:p>
          <a:p>
            <a:pPr>
              <a:lnSpc>
                <a:spcPct val="120000"/>
              </a:lnSpc>
              <a:spcBef>
                <a:spcPts val="0"/>
              </a:spcBef>
            </a:pPr>
            <a:r>
              <a:rPr lang="en-US" sz="3800" dirty="0" err="1" smtClean="0"/>
              <a:t>Drugbank</a:t>
            </a:r>
            <a:endParaRPr lang="en-US" sz="3800" dirty="0" smtClean="0"/>
          </a:p>
          <a:p>
            <a:pPr>
              <a:lnSpc>
                <a:spcPct val="120000"/>
              </a:lnSpc>
              <a:spcBef>
                <a:spcPts val="0"/>
              </a:spcBef>
            </a:pPr>
            <a:r>
              <a:rPr lang="en-US" sz="3800" dirty="0" smtClean="0"/>
              <a:t>MRTD: An implementation of the Maximum Recommended Therapeutic Dose set</a:t>
            </a:r>
          </a:p>
          <a:p>
            <a:pPr>
              <a:lnSpc>
                <a:spcPct val="120000"/>
              </a:lnSpc>
              <a:spcBef>
                <a:spcPts val="0"/>
              </a:spcBef>
            </a:pPr>
            <a:r>
              <a:rPr lang="en-US" sz="3800" dirty="0" smtClean="0"/>
              <a:t>Medline: IDs of papers indexed in Medline, with SMILES of chemical structures</a:t>
            </a:r>
          </a:p>
          <a:p>
            <a:pPr>
              <a:lnSpc>
                <a:spcPct val="120000"/>
              </a:lnSpc>
              <a:spcBef>
                <a:spcPts val="0"/>
              </a:spcBef>
            </a:pPr>
            <a:r>
              <a:rPr lang="en-US" sz="3800" dirty="0" err="1" smtClean="0"/>
              <a:t>ChEMBL</a:t>
            </a:r>
            <a:r>
              <a:rPr lang="en-US" sz="3800" dirty="0" smtClean="0"/>
              <a:t> </a:t>
            </a:r>
            <a:r>
              <a:rPr lang="en-US" sz="3800" dirty="0" err="1" smtClean="0"/>
              <a:t>chemogenomics</a:t>
            </a:r>
            <a:r>
              <a:rPr lang="en-US" sz="3800" dirty="0" smtClean="0"/>
              <a:t> database</a:t>
            </a:r>
          </a:p>
          <a:p>
            <a:pPr>
              <a:lnSpc>
                <a:spcPct val="120000"/>
              </a:lnSpc>
              <a:spcBef>
                <a:spcPts val="0"/>
              </a:spcBef>
            </a:pPr>
            <a:r>
              <a:rPr lang="en-US" sz="3800" dirty="0" smtClean="0"/>
              <a:t>KEGG Ligand pathway database</a:t>
            </a:r>
          </a:p>
          <a:p>
            <a:pPr>
              <a:lnSpc>
                <a:spcPct val="120000"/>
              </a:lnSpc>
              <a:spcBef>
                <a:spcPts val="0"/>
              </a:spcBef>
            </a:pPr>
            <a:r>
              <a:rPr lang="en-US" sz="3800" dirty="0" smtClean="0"/>
              <a:t>Chem2Bio2RDF</a:t>
            </a:r>
          </a:p>
          <a:p>
            <a:pPr>
              <a:lnSpc>
                <a:spcPct val="120000"/>
              </a:lnSpc>
              <a:spcBef>
                <a:spcPts val="0"/>
              </a:spcBef>
            </a:pPr>
            <a:r>
              <a:rPr lang="en-US" sz="3800" dirty="0" smtClean="0"/>
              <a:t>Comparative </a:t>
            </a:r>
            <a:r>
              <a:rPr lang="en-US" sz="3800" dirty="0" err="1" smtClean="0"/>
              <a:t>Toxicogenomics</a:t>
            </a:r>
            <a:r>
              <a:rPr lang="en-US" sz="3800" dirty="0" smtClean="0"/>
              <a:t> Database</a:t>
            </a:r>
          </a:p>
          <a:p>
            <a:pPr>
              <a:lnSpc>
                <a:spcPct val="120000"/>
              </a:lnSpc>
              <a:spcBef>
                <a:spcPts val="0"/>
              </a:spcBef>
            </a:pPr>
            <a:r>
              <a:rPr lang="da-DK" sz="3800" dirty="0" smtClean="0"/>
              <a:t>PhenoPred Data </a:t>
            </a:r>
          </a:p>
          <a:p>
            <a:pPr>
              <a:lnSpc>
                <a:spcPct val="120000"/>
              </a:lnSpc>
              <a:spcBef>
                <a:spcPts val="0"/>
              </a:spcBef>
            </a:pPr>
            <a:r>
              <a:rPr lang="en-US" sz="3800" dirty="0" err="1" smtClean="0"/>
              <a:t>HuGEpedia</a:t>
            </a:r>
            <a:r>
              <a:rPr lang="en-US" sz="3800" dirty="0" smtClean="0"/>
              <a:t>: an encyclopedia of human genetic variation in health and disease.</a:t>
            </a:r>
          </a:p>
        </p:txBody>
      </p: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13401" y="533400"/>
            <a:ext cx="3956397" cy="2971800"/>
          </a:xfrm>
          <a:prstGeom prst="rect">
            <a:avLst/>
          </a:prstGeom>
        </p:spPr>
      </p:pic>
      <p:sp>
        <p:nvSpPr>
          <p:cNvPr id="8" name="Rectangle 7"/>
          <p:cNvSpPr/>
          <p:nvPr/>
        </p:nvSpPr>
        <p:spPr>
          <a:xfrm>
            <a:off x="5695950" y="3573016"/>
            <a:ext cx="3714750" cy="2246769"/>
          </a:xfrm>
          <a:prstGeom prst="rect">
            <a:avLst/>
          </a:prstGeom>
        </p:spPr>
        <p:txBody>
          <a:bodyPr wrap="square">
            <a:spAutoFit/>
          </a:bodyPr>
          <a:lstStyle/>
          <a:p>
            <a:r>
              <a:rPr lang="en-US" b="1" dirty="0" smtClean="0"/>
              <a:t>31m chemical structures</a:t>
            </a:r>
          </a:p>
          <a:p>
            <a:r>
              <a:rPr lang="en-US" b="1" dirty="0" smtClean="0"/>
              <a:t>59m bioactivity data points</a:t>
            </a:r>
            <a:br>
              <a:rPr lang="en-US" b="1" dirty="0" smtClean="0"/>
            </a:br>
            <a:r>
              <a:rPr lang="en-US" b="1" dirty="0" smtClean="0"/>
              <a:t>19m publications</a:t>
            </a:r>
            <a:br>
              <a:rPr lang="en-US" b="1" dirty="0" smtClean="0"/>
            </a:br>
            <a:r>
              <a:rPr lang="en-US" b="1" dirty="0" smtClean="0"/>
              <a:t>~5,000 drugs</a:t>
            </a:r>
            <a:br>
              <a:rPr lang="en-US" b="1" dirty="0" smtClean="0"/>
            </a:br>
            <a:r>
              <a:rPr lang="en-US" b="1" dirty="0" smtClean="0"/>
              <a:t/>
            </a:r>
            <a:br>
              <a:rPr lang="en-US" b="1" dirty="0" smtClean="0"/>
            </a:br>
            <a:r>
              <a:rPr lang="en-US" b="1" dirty="0" smtClean="0"/>
              <a:t/>
            </a:r>
            <a:br>
              <a:rPr lang="en-US" b="1" dirty="0" smtClean="0"/>
            </a:br>
            <a:endParaRPr lang="en-US" b="1" dirty="0"/>
          </a:p>
        </p:txBody>
      </p:sp>
      <p:pic>
        <p:nvPicPr>
          <p:cNvPr id="10" name="Picture 2"/>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990600" y="4833156"/>
            <a:ext cx="6438900" cy="1676400"/>
          </a:xfrm>
          <a:prstGeom prst="rect">
            <a:avLst/>
          </a:prstGeom>
          <a:noFill/>
          <a:ln w="9525">
            <a:noFill/>
            <a:miter lim="800000"/>
            <a:headEnd/>
            <a:tailEnd/>
          </a:ln>
        </p:spPr>
      </p:pic>
      <p:sp>
        <p:nvSpPr>
          <p:cNvPr id="9" name="矩形 2"/>
          <p:cNvSpPr>
            <a:spLocks noChangeArrowheads="1"/>
          </p:cNvSpPr>
          <p:nvPr/>
        </p:nvSpPr>
        <p:spPr bwMode="auto">
          <a:xfrm>
            <a:off x="0" y="6489340"/>
            <a:ext cx="9906000" cy="432048"/>
          </a:xfrm>
          <a:prstGeom prst="rect">
            <a:avLst/>
          </a:prstGeom>
          <a:solidFill>
            <a:schemeClr val="bg1"/>
          </a:solidFill>
          <a:ln w="9525">
            <a:noFill/>
            <a:miter lim="800000"/>
            <a:headEnd/>
            <a:tailEnd/>
          </a:ln>
        </p:spPr>
        <p:txBody>
          <a:bodyPr wrap="square">
            <a:noAutofit/>
          </a:bodyPr>
          <a:lstStyle/>
          <a:p>
            <a:r>
              <a:rPr lang="en-US" altLang="zh-CN" sz="1200" dirty="0"/>
              <a:t>[1] </a:t>
            </a:r>
            <a:r>
              <a:rPr lang="en-US" altLang="zh-CN" sz="1200" dirty="0" smtClean="0"/>
              <a:t>B. </a:t>
            </a:r>
            <a:r>
              <a:rPr lang="en-US" altLang="zh-CN" sz="1200" dirty="0"/>
              <a:t>He, </a:t>
            </a:r>
            <a:r>
              <a:rPr lang="en-US" altLang="zh-CN" sz="1200" dirty="0" smtClean="0"/>
              <a:t>J. </a:t>
            </a:r>
            <a:r>
              <a:rPr lang="en-US" altLang="zh-CN" sz="1200" dirty="0"/>
              <a:t>Tang, </a:t>
            </a:r>
            <a:r>
              <a:rPr lang="en-US" altLang="zh-CN" sz="1200" dirty="0" smtClean="0"/>
              <a:t>Y. </a:t>
            </a:r>
            <a:r>
              <a:rPr lang="en-US" altLang="zh-CN" sz="1200" dirty="0"/>
              <a:t>Ding, </a:t>
            </a:r>
            <a:r>
              <a:rPr lang="en-US" altLang="zh-CN" sz="1200" dirty="0" smtClean="0"/>
              <a:t>H. </a:t>
            </a:r>
            <a:r>
              <a:rPr lang="en-US" altLang="zh-CN" sz="1200" dirty="0"/>
              <a:t>Wang, </a:t>
            </a:r>
            <a:r>
              <a:rPr lang="en-US" altLang="zh-CN" sz="1200" dirty="0" smtClean="0"/>
              <a:t>Y. </a:t>
            </a:r>
            <a:r>
              <a:rPr lang="en-US" altLang="zh-CN" sz="1200" dirty="0"/>
              <a:t>Sun, </a:t>
            </a:r>
            <a:r>
              <a:rPr lang="en-US" altLang="zh-CN" sz="1200" dirty="0" smtClean="0"/>
              <a:t>J. H. </a:t>
            </a:r>
            <a:r>
              <a:rPr lang="en-US" altLang="zh-CN" sz="1200" dirty="0"/>
              <a:t>Shin, </a:t>
            </a:r>
            <a:r>
              <a:rPr lang="en-US" altLang="zh-CN" sz="1200" dirty="0" smtClean="0"/>
              <a:t>B. </a:t>
            </a:r>
            <a:r>
              <a:rPr lang="en-US" altLang="zh-CN" sz="1200" dirty="0"/>
              <a:t>Chen, </a:t>
            </a:r>
            <a:r>
              <a:rPr lang="en-US" altLang="zh-CN" sz="1200" dirty="0" smtClean="0"/>
              <a:t>G. </a:t>
            </a:r>
            <a:r>
              <a:rPr lang="en-US" altLang="zh-CN" sz="1200" dirty="0" err="1"/>
              <a:t>Moorthy</a:t>
            </a:r>
            <a:r>
              <a:rPr lang="en-US" altLang="zh-CN" sz="1200" dirty="0"/>
              <a:t>, </a:t>
            </a:r>
            <a:r>
              <a:rPr lang="en-US" altLang="zh-CN" sz="1200" dirty="0" smtClean="0"/>
              <a:t>J. </a:t>
            </a:r>
            <a:r>
              <a:rPr lang="en-US" altLang="zh-CN" sz="1200" dirty="0" err="1"/>
              <a:t>Qiu</a:t>
            </a:r>
            <a:r>
              <a:rPr lang="en-US" altLang="zh-CN" sz="1200" dirty="0"/>
              <a:t>, </a:t>
            </a:r>
            <a:r>
              <a:rPr lang="en-US" altLang="zh-CN" sz="1200" dirty="0" smtClean="0"/>
              <a:t>P. </a:t>
            </a:r>
            <a:r>
              <a:rPr lang="en-US" altLang="zh-CN" sz="1200" dirty="0"/>
              <a:t>Desai, </a:t>
            </a:r>
            <a:r>
              <a:rPr lang="en-US" altLang="zh-CN" sz="1200" dirty="0" smtClean="0"/>
              <a:t>D. </a:t>
            </a:r>
            <a:r>
              <a:rPr lang="en-US" altLang="zh-CN" sz="1200" dirty="0"/>
              <a:t>J. Wild. Mining relational paths in integrated biomedical data. PLOS ONE, 2011, 6(12), pages e27506.</a:t>
            </a:r>
          </a:p>
        </p:txBody>
      </p:sp>
    </p:spTree>
    <p:extLst>
      <p:ext uri="{BB962C8B-B14F-4D97-AF65-F5344CB8AC3E}">
        <p14:creationId xmlns:p14="http://schemas.microsoft.com/office/powerpoint/2010/main" val="304043243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3" descr="D:\semantic\ref\linked_bubbles2.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30201" y="2438401"/>
            <a:ext cx="2048272" cy="1281113"/>
          </a:xfrm>
          <a:prstGeom prst="rect">
            <a:avLst/>
          </a:prstGeom>
          <a:noFill/>
          <a:ln w="9525">
            <a:noFill/>
            <a:miter lim="800000"/>
            <a:headEnd/>
            <a:tailEnd/>
          </a:ln>
        </p:spPr>
      </p:pic>
      <p:pic>
        <p:nvPicPr>
          <p:cNvPr id="17411" name="Picture 79"/>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95300" y="4191000"/>
            <a:ext cx="1651000" cy="1066800"/>
          </a:xfrm>
          <a:prstGeom prst="rect">
            <a:avLst/>
          </a:prstGeom>
          <a:noFill/>
          <a:ln w="9525">
            <a:noFill/>
            <a:miter lim="800000"/>
            <a:headEnd/>
            <a:tailEnd/>
          </a:ln>
        </p:spPr>
      </p:pic>
      <p:pic>
        <p:nvPicPr>
          <p:cNvPr id="17412" name="Picture 155"/>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30200" y="304800"/>
            <a:ext cx="1981200" cy="1671638"/>
          </a:xfrm>
          <a:prstGeom prst="rect">
            <a:avLst/>
          </a:prstGeom>
          <a:noFill/>
          <a:ln w="9525">
            <a:noFill/>
            <a:miter lim="800000"/>
            <a:headEnd/>
            <a:tailEnd/>
          </a:ln>
        </p:spPr>
      </p:pic>
      <p:sp>
        <p:nvSpPr>
          <p:cNvPr id="17413" name="Oval 158"/>
          <p:cNvSpPr>
            <a:spLocks noChangeArrowheads="1"/>
          </p:cNvSpPr>
          <p:nvPr/>
        </p:nvSpPr>
        <p:spPr bwMode="auto">
          <a:xfrm>
            <a:off x="742950" y="5638800"/>
            <a:ext cx="247650" cy="228600"/>
          </a:xfrm>
          <a:prstGeom prst="ellipse">
            <a:avLst/>
          </a:prstGeom>
          <a:solidFill>
            <a:srgbClr val="D3D1CB"/>
          </a:solidFill>
          <a:ln w="9525">
            <a:solidFill>
              <a:schemeClr val="tx1"/>
            </a:solidFill>
            <a:round/>
            <a:headEnd/>
            <a:tailEnd/>
          </a:ln>
        </p:spPr>
        <p:txBody>
          <a:bodyPr wrap="none" anchor="ctr"/>
          <a:lstStyle/>
          <a:p>
            <a:endParaRPr lang="en-US"/>
          </a:p>
        </p:txBody>
      </p:sp>
      <p:sp>
        <p:nvSpPr>
          <p:cNvPr id="17414" name="Oval 160"/>
          <p:cNvSpPr>
            <a:spLocks noChangeArrowheads="1"/>
          </p:cNvSpPr>
          <p:nvPr/>
        </p:nvSpPr>
        <p:spPr bwMode="auto">
          <a:xfrm>
            <a:off x="1155700" y="5562600"/>
            <a:ext cx="330200" cy="304800"/>
          </a:xfrm>
          <a:prstGeom prst="ellipse">
            <a:avLst/>
          </a:prstGeom>
          <a:noFill/>
          <a:ln w="9525">
            <a:solidFill>
              <a:schemeClr val="tx1"/>
            </a:solidFill>
            <a:round/>
            <a:headEnd/>
            <a:tailEnd/>
          </a:ln>
        </p:spPr>
        <p:txBody>
          <a:bodyPr wrap="none" anchor="ctr"/>
          <a:lstStyle/>
          <a:p>
            <a:endParaRPr lang="en-US" sz="800"/>
          </a:p>
        </p:txBody>
      </p:sp>
      <p:sp>
        <p:nvSpPr>
          <p:cNvPr id="17415" name="Oval 161"/>
          <p:cNvSpPr>
            <a:spLocks noChangeArrowheads="1"/>
          </p:cNvSpPr>
          <p:nvPr/>
        </p:nvSpPr>
        <p:spPr bwMode="auto">
          <a:xfrm>
            <a:off x="1403350" y="5943600"/>
            <a:ext cx="247650" cy="228600"/>
          </a:xfrm>
          <a:prstGeom prst="ellipse">
            <a:avLst/>
          </a:prstGeom>
          <a:solidFill>
            <a:schemeClr val="bg2"/>
          </a:solidFill>
          <a:ln w="9525">
            <a:solidFill>
              <a:schemeClr val="tx1"/>
            </a:solidFill>
            <a:round/>
            <a:headEnd/>
            <a:tailEnd/>
          </a:ln>
        </p:spPr>
        <p:txBody>
          <a:bodyPr wrap="none" anchor="ctr"/>
          <a:lstStyle/>
          <a:p>
            <a:endParaRPr lang="en-US"/>
          </a:p>
        </p:txBody>
      </p:sp>
      <p:sp>
        <p:nvSpPr>
          <p:cNvPr id="17416" name="Oval 162"/>
          <p:cNvSpPr>
            <a:spLocks noChangeArrowheads="1"/>
          </p:cNvSpPr>
          <p:nvPr/>
        </p:nvSpPr>
        <p:spPr bwMode="auto">
          <a:xfrm>
            <a:off x="742950" y="6096000"/>
            <a:ext cx="247650" cy="228600"/>
          </a:xfrm>
          <a:prstGeom prst="ellipse">
            <a:avLst/>
          </a:prstGeom>
          <a:noFill/>
          <a:ln w="9525">
            <a:solidFill>
              <a:schemeClr val="tx1"/>
            </a:solidFill>
            <a:round/>
            <a:headEnd/>
            <a:tailEnd/>
          </a:ln>
        </p:spPr>
        <p:txBody>
          <a:bodyPr wrap="none" anchor="ctr"/>
          <a:lstStyle/>
          <a:p>
            <a:endParaRPr lang="en-US"/>
          </a:p>
        </p:txBody>
      </p:sp>
      <p:sp>
        <p:nvSpPr>
          <p:cNvPr id="17417" name="TextBox 145"/>
          <p:cNvSpPr txBox="1">
            <a:spLocks noChangeArrowheads="1"/>
          </p:cNvSpPr>
          <p:nvPr/>
        </p:nvSpPr>
        <p:spPr bwMode="auto">
          <a:xfrm>
            <a:off x="1073151" y="5638800"/>
            <a:ext cx="505267" cy="215444"/>
          </a:xfrm>
          <a:prstGeom prst="rect">
            <a:avLst/>
          </a:prstGeom>
          <a:noFill/>
          <a:ln w="9525">
            <a:noFill/>
            <a:miter lim="800000"/>
            <a:headEnd/>
            <a:tailEnd/>
          </a:ln>
        </p:spPr>
        <p:txBody>
          <a:bodyPr wrap="none">
            <a:spAutoFit/>
          </a:bodyPr>
          <a:lstStyle/>
          <a:p>
            <a:r>
              <a:rPr lang="en-US" sz="800"/>
              <a:t>uniprot</a:t>
            </a:r>
          </a:p>
        </p:txBody>
      </p:sp>
      <p:cxnSp>
        <p:nvCxnSpPr>
          <p:cNvPr id="151" name="Straight Connector 150"/>
          <p:cNvCxnSpPr>
            <a:stCxn id="17414" idx="0"/>
          </p:cNvCxnSpPr>
          <p:nvPr/>
        </p:nvCxnSpPr>
        <p:spPr>
          <a:xfrm rot="5400000" flipH="1" flipV="1">
            <a:off x="574675" y="4403725"/>
            <a:ext cx="1905000" cy="41275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57" name="Straight Connector 156"/>
          <p:cNvCxnSpPr/>
          <p:nvPr/>
        </p:nvCxnSpPr>
        <p:spPr>
          <a:xfrm rot="5400000" flipH="1" flipV="1">
            <a:off x="650875" y="3844925"/>
            <a:ext cx="762000" cy="82550"/>
          </a:xfrm>
          <a:prstGeom prst="line">
            <a:avLst/>
          </a:prstGeom>
          <a:ln>
            <a:solidFill>
              <a:schemeClr val="tx1"/>
            </a:solidFill>
            <a:prstDash val="dash"/>
          </a:ln>
        </p:spPr>
        <p:style>
          <a:lnRef idx="1">
            <a:schemeClr val="accent2"/>
          </a:lnRef>
          <a:fillRef idx="0">
            <a:schemeClr val="accent2"/>
          </a:fillRef>
          <a:effectRef idx="0">
            <a:schemeClr val="accent2"/>
          </a:effectRef>
          <a:fontRef idx="minor">
            <a:schemeClr val="tx1"/>
          </a:fontRef>
        </p:style>
      </p:cxnSp>
      <p:cxnSp>
        <p:nvCxnSpPr>
          <p:cNvPr id="155" name="Straight Connector 154"/>
          <p:cNvCxnSpPr/>
          <p:nvPr/>
        </p:nvCxnSpPr>
        <p:spPr>
          <a:xfrm rot="5400000" flipH="1" flipV="1">
            <a:off x="488950" y="2324100"/>
            <a:ext cx="838200"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58" name="Flowchart: Process 157"/>
          <p:cNvSpPr/>
          <p:nvPr/>
        </p:nvSpPr>
        <p:spPr>
          <a:xfrm>
            <a:off x="247650" y="152400"/>
            <a:ext cx="2311400" cy="1905000"/>
          </a:xfrm>
          <a:prstGeom prst="flowChartProcess">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422" name="TextBox 158"/>
          <p:cNvSpPr txBox="1">
            <a:spLocks noChangeArrowheads="1"/>
          </p:cNvSpPr>
          <p:nvPr/>
        </p:nvSpPr>
        <p:spPr bwMode="auto">
          <a:xfrm>
            <a:off x="1568450" y="1752601"/>
            <a:ext cx="942698" cy="307777"/>
          </a:xfrm>
          <a:prstGeom prst="rect">
            <a:avLst/>
          </a:prstGeom>
          <a:noFill/>
          <a:ln w="9525">
            <a:noFill/>
            <a:miter lim="800000"/>
            <a:headEnd/>
            <a:tailEnd/>
          </a:ln>
        </p:spPr>
        <p:txBody>
          <a:bodyPr wrap="none">
            <a:spAutoFit/>
          </a:bodyPr>
          <a:lstStyle/>
          <a:p>
            <a:r>
              <a:rPr lang="en-US" sz="1400" b="1">
                <a:solidFill>
                  <a:srgbClr val="FF0000"/>
                </a:solidFill>
              </a:rPr>
              <a:t>Bio2RDF</a:t>
            </a:r>
          </a:p>
        </p:txBody>
      </p:sp>
      <p:sp>
        <p:nvSpPr>
          <p:cNvPr id="160" name="Flowchart: Process 159"/>
          <p:cNvSpPr/>
          <p:nvPr/>
        </p:nvSpPr>
        <p:spPr>
          <a:xfrm>
            <a:off x="247650" y="4114800"/>
            <a:ext cx="2311400" cy="1143000"/>
          </a:xfrm>
          <a:prstGeom prst="flowChartProcess">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4" name="Flowchart: Process 163"/>
          <p:cNvSpPr/>
          <p:nvPr/>
        </p:nvSpPr>
        <p:spPr>
          <a:xfrm>
            <a:off x="247650" y="5410200"/>
            <a:ext cx="2311400" cy="990600"/>
          </a:xfrm>
          <a:prstGeom prst="flowChartProcess">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425" name="TextBox 164"/>
          <p:cNvSpPr txBox="1">
            <a:spLocks noChangeArrowheads="1"/>
          </p:cNvSpPr>
          <p:nvPr/>
        </p:nvSpPr>
        <p:spPr bwMode="auto">
          <a:xfrm>
            <a:off x="1733550" y="6092826"/>
            <a:ext cx="763337" cy="307777"/>
          </a:xfrm>
          <a:prstGeom prst="rect">
            <a:avLst/>
          </a:prstGeom>
          <a:noFill/>
          <a:ln w="9525">
            <a:noFill/>
            <a:miter lim="800000"/>
            <a:headEnd/>
            <a:tailEnd/>
          </a:ln>
        </p:spPr>
        <p:txBody>
          <a:bodyPr wrap="none">
            <a:spAutoFit/>
          </a:bodyPr>
          <a:lstStyle/>
          <a:p>
            <a:r>
              <a:rPr lang="en-US" sz="1400" b="1">
                <a:solidFill>
                  <a:srgbClr val="FF0000"/>
                </a:solidFill>
              </a:rPr>
              <a:t>Others</a:t>
            </a:r>
          </a:p>
        </p:txBody>
      </p:sp>
      <p:cxnSp>
        <p:nvCxnSpPr>
          <p:cNvPr id="47" name="Straight Connector 46"/>
          <p:cNvCxnSpPr>
            <a:stCxn id="17417" idx="2"/>
            <a:endCxn id="17416" idx="7"/>
          </p:cNvCxnSpPr>
          <p:nvPr/>
        </p:nvCxnSpPr>
        <p:spPr>
          <a:xfrm flipH="1">
            <a:off x="954332" y="5854244"/>
            <a:ext cx="371453" cy="275234"/>
          </a:xfrm>
          <a:prstGeom prst="line">
            <a:avLst/>
          </a:prstGeom>
        </p:spPr>
        <p:style>
          <a:lnRef idx="1">
            <a:schemeClr val="accent2"/>
          </a:lnRef>
          <a:fillRef idx="0">
            <a:schemeClr val="accent2"/>
          </a:fillRef>
          <a:effectRef idx="0">
            <a:schemeClr val="accent2"/>
          </a:effectRef>
          <a:fontRef idx="minor">
            <a:schemeClr val="tx1"/>
          </a:fontRef>
        </p:style>
      </p:cxnSp>
      <p:sp>
        <p:nvSpPr>
          <p:cNvPr id="162" name="Flowchart: Process 161"/>
          <p:cNvSpPr/>
          <p:nvPr/>
        </p:nvSpPr>
        <p:spPr>
          <a:xfrm>
            <a:off x="247650" y="2438400"/>
            <a:ext cx="2311400" cy="1524000"/>
          </a:xfrm>
          <a:prstGeom prst="flowChartProcess">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428" name="TextBox 160"/>
          <p:cNvSpPr txBox="1">
            <a:spLocks noChangeArrowheads="1"/>
          </p:cNvSpPr>
          <p:nvPr/>
        </p:nvSpPr>
        <p:spPr bwMode="auto">
          <a:xfrm>
            <a:off x="1816100" y="4953001"/>
            <a:ext cx="908050" cy="304800"/>
          </a:xfrm>
          <a:prstGeom prst="rect">
            <a:avLst/>
          </a:prstGeom>
          <a:noFill/>
          <a:ln w="9525">
            <a:noFill/>
            <a:miter lim="800000"/>
            <a:headEnd/>
            <a:tailEnd/>
          </a:ln>
        </p:spPr>
        <p:txBody>
          <a:bodyPr wrap="square">
            <a:spAutoFit/>
          </a:bodyPr>
          <a:lstStyle/>
          <a:p>
            <a:r>
              <a:rPr lang="en-US" sz="1400" b="1" dirty="0">
                <a:solidFill>
                  <a:srgbClr val="FF0000"/>
                </a:solidFill>
              </a:rPr>
              <a:t>LODD</a:t>
            </a:r>
          </a:p>
        </p:txBody>
      </p:sp>
      <p:sp>
        <p:nvSpPr>
          <p:cNvPr id="17429" name="TextBox 162"/>
          <p:cNvSpPr txBox="1">
            <a:spLocks noChangeArrowheads="1"/>
          </p:cNvSpPr>
          <p:nvPr/>
        </p:nvSpPr>
        <p:spPr bwMode="auto">
          <a:xfrm>
            <a:off x="908051" y="3657601"/>
            <a:ext cx="1541357" cy="307777"/>
          </a:xfrm>
          <a:prstGeom prst="rect">
            <a:avLst/>
          </a:prstGeom>
          <a:noFill/>
          <a:ln w="9525">
            <a:noFill/>
            <a:miter lim="800000"/>
            <a:headEnd/>
            <a:tailEnd/>
          </a:ln>
        </p:spPr>
        <p:txBody>
          <a:bodyPr wrap="none">
            <a:spAutoFit/>
          </a:bodyPr>
          <a:lstStyle/>
          <a:p>
            <a:r>
              <a:rPr lang="en-US" sz="1400" b="1">
                <a:solidFill>
                  <a:srgbClr val="FF0000"/>
                </a:solidFill>
              </a:rPr>
              <a:t>Chem2Bio2RDF</a:t>
            </a:r>
          </a:p>
        </p:txBody>
      </p:sp>
      <p:cxnSp>
        <p:nvCxnSpPr>
          <p:cNvPr id="60" name="Straight Connector 59"/>
          <p:cNvCxnSpPr/>
          <p:nvPr/>
        </p:nvCxnSpPr>
        <p:spPr>
          <a:xfrm rot="16200000" flipV="1">
            <a:off x="1628312" y="3907962"/>
            <a:ext cx="838200" cy="32676"/>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rot="5400000" flipH="1" flipV="1">
            <a:off x="1123950" y="2044700"/>
            <a:ext cx="1219200" cy="33020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53" name="Straight Connector 152"/>
          <p:cNvCxnSpPr/>
          <p:nvPr/>
        </p:nvCxnSpPr>
        <p:spPr>
          <a:xfrm rot="5400000" flipH="1" flipV="1">
            <a:off x="676275" y="1863725"/>
            <a:ext cx="1371600" cy="8255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42" name="Right Arrow 41"/>
          <p:cNvSpPr/>
          <p:nvPr/>
        </p:nvSpPr>
        <p:spPr>
          <a:xfrm>
            <a:off x="2641600" y="3200400"/>
            <a:ext cx="11557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3" name="Flowchart: Magnetic Disk 42"/>
          <p:cNvSpPr/>
          <p:nvPr/>
        </p:nvSpPr>
        <p:spPr>
          <a:xfrm>
            <a:off x="3879850" y="2667000"/>
            <a:ext cx="1403350" cy="1676400"/>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a:p>
            <a:pPr algn="ctr">
              <a:defRPr/>
            </a:pPr>
            <a:r>
              <a:rPr lang="en-US" dirty="0" smtClean="0"/>
              <a:t>RDF</a:t>
            </a:r>
          </a:p>
          <a:p>
            <a:pPr algn="ctr">
              <a:defRPr/>
            </a:pPr>
            <a:r>
              <a:rPr lang="en-US" dirty="0" smtClean="0"/>
              <a:t>Triple </a:t>
            </a:r>
            <a:r>
              <a:rPr lang="en-US" dirty="0"/>
              <a:t>store</a:t>
            </a:r>
          </a:p>
        </p:txBody>
      </p:sp>
      <p:pic>
        <p:nvPicPr>
          <p:cNvPr id="17435" name="Picture 2"/>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851650" y="1"/>
            <a:ext cx="2476500" cy="1470025"/>
          </a:xfrm>
          <a:prstGeom prst="rect">
            <a:avLst/>
          </a:prstGeom>
          <a:noFill/>
          <a:ln w="9525">
            <a:noFill/>
            <a:miter lim="800000"/>
            <a:headEnd/>
            <a:tailEnd/>
          </a:ln>
        </p:spPr>
      </p:pic>
      <p:pic>
        <p:nvPicPr>
          <p:cNvPr id="17436" name="Picture 3" descr="D:\semantic\ref\plugin.jp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934200" y="1752600"/>
            <a:ext cx="2476500" cy="1295400"/>
          </a:xfrm>
          <a:prstGeom prst="rect">
            <a:avLst/>
          </a:prstGeom>
          <a:noFill/>
          <a:ln w="9525">
            <a:noFill/>
            <a:miter lim="800000"/>
            <a:headEnd/>
            <a:tailEnd/>
          </a:ln>
        </p:spPr>
      </p:pic>
      <p:pic>
        <p:nvPicPr>
          <p:cNvPr id="17437" name="Picture 4" descr="D:\semantic\ref\paper\LPG.jp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6934200" y="3276600"/>
            <a:ext cx="2526375" cy="1447800"/>
          </a:xfrm>
          <a:prstGeom prst="rect">
            <a:avLst/>
          </a:prstGeom>
          <a:noFill/>
          <a:ln w="9525">
            <a:noFill/>
            <a:miter lim="800000"/>
            <a:headEnd/>
            <a:tailEnd/>
          </a:ln>
        </p:spPr>
      </p:pic>
      <p:pic>
        <p:nvPicPr>
          <p:cNvPr id="17438" name="Picture 3"/>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2889250" y="0"/>
            <a:ext cx="3382831" cy="1752600"/>
          </a:xfrm>
          <a:prstGeom prst="rect">
            <a:avLst/>
          </a:prstGeom>
          <a:noFill/>
          <a:ln w="9525">
            <a:noFill/>
            <a:miter lim="800000"/>
            <a:headEnd/>
            <a:tailEnd/>
          </a:ln>
        </p:spPr>
      </p:pic>
      <p:pic>
        <p:nvPicPr>
          <p:cNvPr id="17439" name="Picture 2"/>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3054350" y="4724401"/>
            <a:ext cx="2971800" cy="1692275"/>
          </a:xfrm>
          <a:prstGeom prst="rect">
            <a:avLst/>
          </a:prstGeom>
          <a:noFill/>
          <a:ln w="9525">
            <a:noFill/>
            <a:miter lim="800000"/>
            <a:headEnd/>
            <a:tailEnd/>
          </a:ln>
        </p:spPr>
      </p:pic>
      <p:sp>
        <p:nvSpPr>
          <p:cNvPr id="17440" name="TextBox 49"/>
          <p:cNvSpPr txBox="1">
            <a:spLocks noChangeArrowheads="1"/>
          </p:cNvSpPr>
          <p:nvPr/>
        </p:nvSpPr>
        <p:spPr bwMode="auto">
          <a:xfrm>
            <a:off x="3384550" y="6550026"/>
            <a:ext cx="2889250" cy="307975"/>
          </a:xfrm>
          <a:prstGeom prst="rect">
            <a:avLst/>
          </a:prstGeom>
          <a:noFill/>
          <a:ln w="9525">
            <a:noFill/>
            <a:miter lim="800000"/>
            <a:headEnd/>
            <a:tailEnd/>
          </a:ln>
        </p:spPr>
        <p:txBody>
          <a:bodyPr wrap="square">
            <a:spAutoFit/>
          </a:bodyPr>
          <a:lstStyle/>
          <a:p>
            <a:r>
              <a:rPr lang="en-US" sz="1400" b="1" dirty="0">
                <a:solidFill>
                  <a:srgbClr val="FF0000"/>
                </a:solidFill>
              </a:rPr>
              <a:t>SPARQL ENDPOINTS</a:t>
            </a:r>
          </a:p>
        </p:txBody>
      </p:sp>
      <p:sp>
        <p:nvSpPr>
          <p:cNvPr id="17441" name="TextBox 50"/>
          <p:cNvSpPr txBox="1">
            <a:spLocks noChangeArrowheads="1"/>
          </p:cNvSpPr>
          <p:nvPr/>
        </p:nvSpPr>
        <p:spPr bwMode="auto">
          <a:xfrm>
            <a:off x="3879850" y="1"/>
            <a:ext cx="2318279" cy="307975"/>
          </a:xfrm>
          <a:prstGeom prst="rect">
            <a:avLst/>
          </a:prstGeom>
          <a:noFill/>
          <a:ln w="9525">
            <a:noFill/>
            <a:miter lim="800000"/>
            <a:headEnd/>
            <a:tailEnd/>
          </a:ln>
        </p:spPr>
        <p:txBody>
          <a:bodyPr>
            <a:spAutoFit/>
          </a:bodyPr>
          <a:lstStyle/>
          <a:p>
            <a:r>
              <a:rPr lang="en-US" sz="1400" b="1">
                <a:solidFill>
                  <a:srgbClr val="FF0000"/>
                </a:solidFill>
              </a:rPr>
              <a:t>Dereferenable URI</a:t>
            </a:r>
          </a:p>
        </p:txBody>
      </p:sp>
      <p:sp>
        <p:nvSpPr>
          <p:cNvPr id="17442" name="TextBox 54"/>
          <p:cNvSpPr txBox="1">
            <a:spLocks noChangeArrowheads="1"/>
          </p:cNvSpPr>
          <p:nvPr/>
        </p:nvSpPr>
        <p:spPr bwMode="auto">
          <a:xfrm>
            <a:off x="3879850" y="1752601"/>
            <a:ext cx="1320800" cy="307975"/>
          </a:xfrm>
          <a:prstGeom prst="rect">
            <a:avLst/>
          </a:prstGeom>
          <a:noFill/>
          <a:ln w="9525">
            <a:noFill/>
            <a:miter lim="800000"/>
            <a:headEnd/>
            <a:tailEnd/>
          </a:ln>
        </p:spPr>
        <p:txBody>
          <a:bodyPr>
            <a:spAutoFit/>
          </a:bodyPr>
          <a:lstStyle/>
          <a:p>
            <a:r>
              <a:rPr lang="en-US" sz="1400" b="1">
                <a:solidFill>
                  <a:srgbClr val="FF0000"/>
                </a:solidFill>
              </a:rPr>
              <a:t>Browsing</a:t>
            </a:r>
          </a:p>
        </p:txBody>
      </p:sp>
      <p:sp>
        <p:nvSpPr>
          <p:cNvPr id="17443" name="TextBox 55"/>
          <p:cNvSpPr txBox="1">
            <a:spLocks noChangeArrowheads="1"/>
          </p:cNvSpPr>
          <p:nvPr/>
        </p:nvSpPr>
        <p:spPr bwMode="auto">
          <a:xfrm>
            <a:off x="6686550" y="1447801"/>
            <a:ext cx="2483379" cy="304800"/>
          </a:xfrm>
          <a:prstGeom prst="rect">
            <a:avLst/>
          </a:prstGeom>
          <a:noFill/>
          <a:ln w="9525">
            <a:noFill/>
            <a:miter lim="800000"/>
            <a:headEnd/>
            <a:tailEnd/>
          </a:ln>
        </p:spPr>
        <p:txBody>
          <a:bodyPr wrap="square">
            <a:spAutoFit/>
          </a:bodyPr>
          <a:lstStyle/>
          <a:p>
            <a:r>
              <a:rPr lang="en-US" sz="1400" b="1" dirty="0" err="1">
                <a:solidFill>
                  <a:srgbClr val="FF0000"/>
                </a:solidFill>
              </a:rPr>
              <a:t>PlotViz</a:t>
            </a:r>
            <a:r>
              <a:rPr lang="en-US" sz="1400" b="1" dirty="0">
                <a:solidFill>
                  <a:srgbClr val="FF0000"/>
                </a:solidFill>
              </a:rPr>
              <a:t>: Visualization</a:t>
            </a:r>
          </a:p>
        </p:txBody>
      </p:sp>
      <p:sp>
        <p:nvSpPr>
          <p:cNvPr id="17444" name="TextBox 56"/>
          <p:cNvSpPr txBox="1">
            <a:spLocks noChangeArrowheads="1"/>
          </p:cNvSpPr>
          <p:nvPr/>
        </p:nvSpPr>
        <p:spPr bwMode="auto">
          <a:xfrm>
            <a:off x="7264400" y="2971800"/>
            <a:ext cx="1981200" cy="304800"/>
          </a:xfrm>
          <a:prstGeom prst="rect">
            <a:avLst/>
          </a:prstGeom>
          <a:noFill/>
          <a:ln w="9525">
            <a:noFill/>
            <a:miter lim="800000"/>
            <a:headEnd/>
            <a:tailEnd/>
          </a:ln>
        </p:spPr>
        <p:txBody>
          <a:bodyPr>
            <a:spAutoFit/>
          </a:bodyPr>
          <a:lstStyle/>
          <a:p>
            <a:r>
              <a:rPr lang="en-US" sz="1400" b="1">
                <a:solidFill>
                  <a:srgbClr val="FF0000"/>
                </a:solidFill>
              </a:rPr>
              <a:t>Cytoscape Plugin</a:t>
            </a:r>
          </a:p>
        </p:txBody>
      </p:sp>
      <p:sp>
        <p:nvSpPr>
          <p:cNvPr id="17445" name="TextBox 57"/>
          <p:cNvSpPr txBox="1">
            <a:spLocks noChangeArrowheads="1"/>
          </p:cNvSpPr>
          <p:nvPr/>
        </p:nvSpPr>
        <p:spPr bwMode="auto">
          <a:xfrm>
            <a:off x="7099300" y="4724401"/>
            <a:ext cx="2476500" cy="307777"/>
          </a:xfrm>
          <a:prstGeom prst="rect">
            <a:avLst/>
          </a:prstGeom>
          <a:noFill/>
          <a:ln w="9525">
            <a:noFill/>
            <a:miter lim="800000"/>
            <a:headEnd/>
            <a:tailEnd/>
          </a:ln>
        </p:spPr>
        <p:txBody>
          <a:bodyPr wrap="square">
            <a:spAutoFit/>
          </a:bodyPr>
          <a:lstStyle/>
          <a:p>
            <a:r>
              <a:rPr lang="en-US" sz="1400" b="1" dirty="0">
                <a:solidFill>
                  <a:srgbClr val="FF0000"/>
                </a:solidFill>
              </a:rPr>
              <a:t>Linked Path </a:t>
            </a:r>
            <a:r>
              <a:rPr lang="en-US" sz="1400" b="1" dirty="0" smtClean="0">
                <a:solidFill>
                  <a:srgbClr val="FF0000"/>
                </a:solidFill>
              </a:rPr>
              <a:t>Generation</a:t>
            </a:r>
            <a:endParaRPr lang="en-US" sz="1400" b="1" dirty="0">
              <a:solidFill>
                <a:srgbClr val="FF0000"/>
              </a:solidFill>
            </a:endParaRPr>
          </a:p>
        </p:txBody>
      </p:sp>
      <p:sp>
        <p:nvSpPr>
          <p:cNvPr id="59" name="Right Arrow 58"/>
          <p:cNvSpPr/>
          <p:nvPr/>
        </p:nvSpPr>
        <p:spPr>
          <a:xfrm>
            <a:off x="5448300" y="3200400"/>
            <a:ext cx="107315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1" name="Down Arrow 60"/>
          <p:cNvSpPr/>
          <p:nvPr/>
        </p:nvSpPr>
        <p:spPr>
          <a:xfrm>
            <a:off x="4375150" y="4343400"/>
            <a:ext cx="247650" cy="533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2" name="Up Arrow 61"/>
          <p:cNvSpPr/>
          <p:nvPr/>
        </p:nvSpPr>
        <p:spPr>
          <a:xfrm>
            <a:off x="4375150" y="1981200"/>
            <a:ext cx="330200" cy="6096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5" name="Right Arrow 44"/>
          <p:cNvSpPr/>
          <p:nvPr/>
        </p:nvSpPr>
        <p:spPr>
          <a:xfrm rot="20235371">
            <a:off x="5388108" y="2312988"/>
            <a:ext cx="107315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6" name="Right Arrow 45"/>
          <p:cNvSpPr/>
          <p:nvPr/>
        </p:nvSpPr>
        <p:spPr>
          <a:xfrm rot="1032882">
            <a:off x="5389827" y="3949700"/>
            <a:ext cx="107315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7451" name="Picture 4" descr="Sindice">
            <a:hlinkClick r:id="rId11"/>
          </p:cNvPr>
          <p:cNvPicPr>
            <a:picLocks noChangeAspect="1" noChangeArrowheads="1"/>
          </p:cNvPicPr>
          <p:nvPr/>
        </p:nvPicPr>
        <p:blipFill>
          <a:blip r:embed="rId12" cstate="print"/>
          <a:srcRect/>
          <a:stretch>
            <a:fillRect/>
          </a:stretch>
        </p:blipFill>
        <p:spPr bwMode="auto">
          <a:xfrm>
            <a:off x="7016750" y="6019800"/>
            <a:ext cx="1485900" cy="457200"/>
          </a:xfrm>
          <a:prstGeom prst="rect">
            <a:avLst/>
          </a:prstGeom>
          <a:noFill/>
          <a:ln w="9525">
            <a:noFill/>
            <a:miter lim="800000"/>
            <a:headEnd/>
            <a:tailEnd/>
          </a:ln>
        </p:spPr>
      </p:pic>
      <p:pic>
        <p:nvPicPr>
          <p:cNvPr id="17452" name="Picture 6" descr="logo of relfinder">
            <a:hlinkClick r:id="rId13"/>
          </p:cNvPr>
          <p:cNvPicPr>
            <a:picLocks noChangeAspect="1" noChangeArrowheads="1"/>
          </p:cNvPicPr>
          <p:nvPr/>
        </p:nvPicPr>
        <p:blipFill>
          <a:blip r:embed="rId14" cstate="print"/>
          <a:srcRect/>
          <a:stretch>
            <a:fillRect/>
          </a:stretch>
        </p:blipFill>
        <p:spPr bwMode="auto">
          <a:xfrm>
            <a:off x="6934200" y="5105400"/>
            <a:ext cx="1217613" cy="323850"/>
          </a:xfrm>
          <a:prstGeom prst="rect">
            <a:avLst/>
          </a:prstGeom>
          <a:noFill/>
          <a:ln w="9525">
            <a:noFill/>
            <a:miter lim="800000"/>
            <a:headEnd/>
            <a:tailEnd/>
          </a:ln>
        </p:spPr>
      </p:pic>
      <p:sp>
        <p:nvSpPr>
          <p:cNvPr id="54" name="Rectangle 53"/>
          <p:cNvSpPr/>
          <p:nvPr/>
        </p:nvSpPr>
        <p:spPr>
          <a:xfrm>
            <a:off x="6934200" y="5029200"/>
            <a:ext cx="2559050" cy="1524000"/>
          </a:xfrm>
          <a:prstGeom prst="rect">
            <a:avLst/>
          </a:prstGeom>
          <a:noFill/>
          <a:ln w="63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454" name="TextBox 63"/>
          <p:cNvSpPr txBox="1">
            <a:spLocks noChangeArrowheads="1"/>
          </p:cNvSpPr>
          <p:nvPr/>
        </p:nvSpPr>
        <p:spPr bwMode="auto">
          <a:xfrm>
            <a:off x="7346950" y="6553200"/>
            <a:ext cx="2228850" cy="304800"/>
          </a:xfrm>
          <a:prstGeom prst="rect">
            <a:avLst/>
          </a:prstGeom>
          <a:noFill/>
          <a:ln w="9525">
            <a:noFill/>
            <a:miter lim="800000"/>
            <a:headEnd/>
            <a:tailEnd/>
          </a:ln>
        </p:spPr>
        <p:txBody>
          <a:bodyPr wrap="square">
            <a:spAutoFit/>
          </a:bodyPr>
          <a:lstStyle/>
          <a:p>
            <a:r>
              <a:rPr lang="en-US" sz="1400" b="1" dirty="0">
                <a:solidFill>
                  <a:srgbClr val="FF0000"/>
                </a:solidFill>
              </a:rPr>
              <a:t>Third party tools</a:t>
            </a:r>
          </a:p>
        </p:txBody>
      </p:sp>
      <p:pic>
        <p:nvPicPr>
          <p:cNvPr id="17455" name="Picture 2" descr="Sindice">
            <a:hlinkClick r:id="rId15"/>
          </p:cNvPr>
          <p:cNvPicPr>
            <a:picLocks noChangeAspect="1" noChangeArrowheads="1"/>
          </p:cNvPicPr>
          <p:nvPr/>
        </p:nvPicPr>
        <p:blipFill>
          <a:blip r:embed="rId16" cstate="print"/>
          <a:srcRect/>
          <a:stretch>
            <a:fillRect/>
          </a:stretch>
        </p:blipFill>
        <p:spPr bwMode="auto">
          <a:xfrm>
            <a:off x="7677150" y="5486400"/>
            <a:ext cx="1785144" cy="666750"/>
          </a:xfrm>
          <a:prstGeom prst="rect">
            <a:avLst/>
          </a:prstGeom>
          <a:noFill/>
          <a:ln w="9525">
            <a:noFill/>
            <a:miter lim="800000"/>
            <a:headEnd/>
            <a:tailEnd/>
          </a:ln>
        </p:spPr>
      </p:pic>
    </p:spTree>
    <p:extLst>
      <p:ext uri="{BB962C8B-B14F-4D97-AF65-F5344CB8AC3E}">
        <p14:creationId xmlns:p14="http://schemas.microsoft.com/office/powerpoint/2010/main" val="7971848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3797300" y="228600"/>
            <a:ext cx="1733550" cy="533400"/>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800" dirty="0" smtClean="0"/>
              <a:t>Troglitazone</a:t>
            </a:r>
            <a:endParaRPr lang="en-US" sz="1800" dirty="0"/>
          </a:p>
        </p:txBody>
      </p:sp>
      <p:sp>
        <p:nvSpPr>
          <p:cNvPr id="6" name="Rounded Rectangle 5"/>
          <p:cNvSpPr/>
          <p:nvPr/>
        </p:nvSpPr>
        <p:spPr>
          <a:xfrm>
            <a:off x="4292600" y="6019800"/>
            <a:ext cx="1238250" cy="609600"/>
          </a:xfrm>
          <a:prstGeom prst="round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smtClean="0"/>
              <a:t>PPARG</a:t>
            </a:r>
            <a:endParaRPr lang="en-US" sz="1600" dirty="0"/>
          </a:p>
        </p:txBody>
      </p:sp>
      <p:grpSp>
        <p:nvGrpSpPr>
          <p:cNvPr id="2" name="Group 85"/>
          <p:cNvGrpSpPr/>
          <p:nvPr/>
        </p:nvGrpSpPr>
        <p:grpSpPr>
          <a:xfrm>
            <a:off x="4664075" y="762000"/>
            <a:ext cx="2765425" cy="1600200"/>
            <a:chOff x="4305300" y="762000"/>
            <a:chExt cx="2552700" cy="1600200"/>
          </a:xfrm>
        </p:grpSpPr>
        <p:sp>
          <p:nvSpPr>
            <p:cNvPr id="13" name="Oval 12"/>
            <p:cNvSpPr/>
            <p:nvPr/>
          </p:nvSpPr>
          <p:spPr>
            <a:xfrm>
              <a:off x="5486400" y="1752600"/>
              <a:ext cx="1371600" cy="609600"/>
            </a:xfrm>
            <a:prstGeom prst="ellipse">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800" dirty="0" smtClean="0"/>
                <a:t>ACSL4</a:t>
              </a:r>
              <a:endParaRPr lang="en-US" sz="1800" dirty="0"/>
            </a:p>
          </p:txBody>
        </p:sp>
        <p:cxnSp>
          <p:nvCxnSpPr>
            <p:cNvPr id="34" name="Straight Connector 33"/>
            <p:cNvCxnSpPr>
              <a:stCxn id="5" idx="2"/>
              <a:endCxn id="13" idx="0"/>
            </p:cNvCxnSpPr>
            <p:nvPr/>
          </p:nvCxnSpPr>
          <p:spPr>
            <a:xfrm>
              <a:off x="4305300" y="762000"/>
              <a:ext cx="1866900" cy="990600"/>
            </a:xfrm>
            <a:prstGeom prst="line">
              <a:avLst/>
            </a:prstGeom>
          </p:spPr>
          <p:style>
            <a:lnRef idx="1">
              <a:schemeClr val="accent2"/>
            </a:lnRef>
            <a:fillRef idx="0">
              <a:schemeClr val="accent2"/>
            </a:fillRef>
            <a:effectRef idx="0">
              <a:schemeClr val="accent2"/>
            </a:effectRef>
            <a:fontRef idx="minor">
              <a:schemeClr val="tx1"/>
            </a:fontRef>
          </p:style>
        </p:cxnSp>
        <p:sp>
          <p:nvSpPr>
            <p:cNvPr id="70" name="TextBox 69"/>
            <p:cNvSpPr txBox="1"/>
            <p:nvPr/>
          </p:nvSpPr>
          <p:spPr>
            <a:xfrm>
              <a:off x="5105400" y="1143000"/>
              <a:ext cx="483786" cy="307777"/>
            </a:xfrm>
            <a:prstGeom prst="rect">
              <a:avLst/>
            </a:prstGeom>
            <a:noFill/>
          </p:spPr>
          <p:txBody>
            <a:bodyPr wrap="none" rtlCol="0">
              <a:spAutoFit/>
            </a:bodyPr>
            <a:lstStyle/>
            <a:p>
              <a:r>
                <a:rPr lang="en-US" sz="1400" dirty="0" smtClean="0"/>
                <a:t>bind</a:t>
              </a:r>
              <a:endParaRPr lang="en-US" sz="1400" dirty="0"/>
            </a:p>
          </p:txBody>
        </p:sp>
      </p:grpSp>
      <p:grpSp>
        <p:nvGrpSpPr>
          <p:cNvPr id="3" name="Group 84"/>
          <p:cNvGrpSpPr/>
          <p:nvPr/>
        </p:nvGrpSpPr>
        <p:grpSpPr>
          <a:xfrm>
            <a:off x="2806700" y="762000"/>
            <a:ext cx="1857375" cy="3505200"/>
            <a:chOff x="2590800" y="762000"/>
            <a:chExt cx="1714500" cy="3505200"/>
          </a:xfrm>
        </p:grpSpPr>
        <p:sp>
          <p:nvSpPr>
            <p:cNvPr id="9" name="Oval 8"/>
            <p:cNvSpPr/>
            <p:nvPr/>
          </p:nvSpPr>
          <p:spPr>
            <a:xfrm>
              <a:off x="2590800" y="2438400"/>
              <a:ext cx="1371600" cy="609600"/>
            </a:xfrm>
            <a:prstGeom prst="ellipse">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800" dirty="0" smtClean="0"/>
                <a:t>PPARA</a:t>
              </a:r>
              <a:endParaRPr lang="en-US" sz="1800" dirty="0"/>
            </a:p>
          </p:txBody>
        </p:sp>
        <p:cxnSp>
          <p:nvCxnSpPr>
            <p:cNvPr id="30" name="Straight Connector 29"/>
            <p:cNvCxnSpPr>
              <a:stCxn id="5" idx="2"/>
              <a:endCxn id="9" idx="0"/>
            </p:cNvCxnSpPr>
            <p:nvPr/>
          </p:nvCxnSpPr>
          <p:spPr>
            <a:xfrm flipH="1">
              <a:off x="3276600" y="762000"/>
              <a:ext cx="1028700" cy="1676400"/>
            </a:xfrm>
            <a:prstGeom prst="line">
              <a:avLst/>
            </a:prstGeom>
          </p:spPr>
          <p:style>
            <a:lnRef idx="1">
              <a:schemeClr val="accent2"/>
            </a:lnRef>
            <a:fillRef idx="0">
              <a:schemeClr val="accent2"/>
            </a:fillRef>
            <a:effectRef idx="0">
              <a:schemeClr val="accent2"/>
            </a:effectRef>
            <a:fontRef idx="minor">
              <a:schemeClr val="tx1"/>
            </a:fontRef>
          </p:style>
        </p:cxnSp>
        <p:cxnSp>
          <p:nvCxnSpPr>
            <p:cNvPr id="32" name="Straight Connector 31"/>
            <p:cNvCxnSpPr>
              <a:stCxn id="9" idx="4"/>
              <a:endCxn id="8" idx="0"/>
            </p:cNvCxnSpPr>
            <p:nvPr/>
          </p:nvCxnSpPr>
          <p:spPr>
            <a:xfrm flipH="1">
              <a:off x="3200400" y="3048000"/>
              <a:ext cx="76200" cy="1219200"/>
            </a:xfrm>
            <a:prstGeom prst="line">
              <a:avLst/>
            </a:prstGeom>
          </p:spPr>
          <p:style>
            <a:lnRef idx="1">
              <a:schemeClr val="accent2"/>
            </a:lnRef>
            <a:fillRef idx="0">
              <a:schemeClr val="accent2"/>
            </a:fillRef>
            <a:effectRef idx="0">
              <a:schemeClr val="accent2"/>
            </a:effectRef>
            <a:fontRef idx="minor">
              <a:schemeClr val="tx1"/>
            </a:fontRef>
          </p:style>
        </p:cxnSp>
        <p:sp>
          <p:nvSpPr>
            <p:cNvPr id="73" name="TextBox 72"/>
            <p:cNvSpPr txBox="1"/>
            <p:nvPr/>
          </p:nvSpPr>
          <p:spPr>
            <a:xfrm>
              <a:off x="3581400" y="1600200"/>
              <a:ext cx="483786" cy="307777"/>
            </a:xfrm>
            <a:prstGeom prst="rect">
              <a:avLst/>
            </a:prstGeom>
            <a:noFill/>
          </p:spPr>
          <p:txBody>
            <a:bodyPr wrap="none" rtlCol="0">
              <a:spAutoFit/>
            </a:bodyPr>
            <a:lstStyle/>
            <a:p>
              <a:r>
                <a:rPr lang="en-US" sz="1400" dirty="0" smtClean="0"/>
                <a:t>bind</a:t>
              </a:r>
              <a:endParaRPr lang="en-US" sz="1400" dirty="0"/>
            </a:p>
          </p:txBody>
        </p:sp>
        <p:sp>
          <p:nvSpPr>
            <p:cNvPr id="74" name="TextBox 73"/>
            <p:cNvSpPr txBox="1"/>
            <p:nvPr/>
          </p:nvSpPr>
          <p:spPr>
            <a:xfrm>
              <a:off x="3124200" y="3200400"/>
              <a:ext cx="483786" cy="307777"/>
            </a:xfrm>
            <a:prstGeom prst="rect">
              <a:avLst/>
            </a:prstGeom>
            <a:noFill/>
          </p:spPr>
          <p:txBody>
            <a:bodyPr wrap="none" rtlCol="0">
              <a:spAutoFit/>
            </a:bodyPr>
            <a:lstStyle/>
            <a:p>
              <a:r>
                <a:rPr lang="en-US" sz="1400" dirty="0" smtClean="0"/>
                <a:t>bind</a:t>
              </a:r>
              <a:endParaRPr lang="en-US" sz="1400" dirty="0"/>
            </a:p>
          </p:txBody>
        </p:sp>
      </p:grpSp>
      <p:grpSp>
        <p:nvGrpSpPr>
          <p:cNvPr id="4" name="Group 83"/>
          <p:cNvGrpSpPr/>
          <p:nvPr/>
        </p:nvGrpSpPr>
        <p:grpSpPr>
          <a:xfrm>
            <a:off x="0" y="762000"/>
            <a:ext cx="4911725" cy="5562600"/>
            <a:chOff x="0" y="762000"/>
            <a:chExt cx="4533900" cy="5562600"/>
          </a:xfrm>
        </p:grpSpPr>
        <p:cxnSp>
          <p:nvCxnSpPr>
            <p:cNvPr id="22" name="Straight Connector 21"/>
            <p:cNvCxnSpPr>
              <a:stCxn id="10" idx="4"/>
              <a:endCxn id="7" idx="0"/>
            </p:cNvCxnSpPr>
            <p:nvPr/>
          </p:nvCxnSpPr>
          <p:spPr>
            <a:xfrm flipH="1">
              <a:off x="952500" y="2514600"/>
              <a:ext cx="533400" cy="1295400"/>
            </a:xfrm>
            <a:prstGeom prst="line">
              <a:avLst/>
            </a:prstGeom>
          </p:spPr>
          <p:style>
            <a:lnRef idx="1">
              <a:schemeClr val="accent2"/>
            </a:lnRef>
            <a:fillRef idx="0">
              <a:schemeClr val="accent2"/>
            </a:fillRef>
            <a:effectRef idx="0">
              <a:schemeClr val="accent2"/>
            </a:effectRef>
            <a:fontRef idx="minor">
              <a:schemeClr val="tx1"/>
            </a:fontRef>
          </p:style>
        </p:cxnSp>
        <p:grpSp>
          <p:nvGrpSpPr>
            <p:cNvPr id="12" name="Group 82"/>
            <p:cNvGrpSpPr/>
            <p:nvPr/>
          </p:nvGrpSpPr>
          <p:grpSpPr>
            <a:xfrm>
              <a:off x="0" y="762000"/>
              <a:ext cx="4533900" cy="5562600"/>
              <a:chOff x="0" y="762000"/>
              <a:chExt cx="4533900" cy="5562600"/>
            </a:xfrm>
          </p:grpSpPr>
          <p:sp>
            <p:nvSpPr>
              <p:cNvPr id="7" name="Oval 6"/>
              <p:cNvSpPr/>
              <p:nvPr/>
            </p:nvSpPr>
            <p:spPr>
              <a:xfrm>
                <a:off x="0" y="3810000"/>
                <a:ext cx="1905000" cy="6858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800" dirty="0" smtClean="0"/>
                  <a:t>Rosiglitazone</a:t>
                </a:r>
                <a:endParaRPr lang="en-US" sz="1800" dirty="0"/>
              </a:p>
            </p:txBody>
          </p:sp>
          <p:sp>
            <p:nvSpPr>
              <p:cNvPr id="8" name="Oval 7"/>
              <p:cNvSpPr/>
              <p:nvPr/>
            </p:nvSpPr>
            <p:spPr>
              <a:xfrm>
                <a:off x="2286000" y="4267200"/>
                <a:ext cx="1828800" cy="609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800" dirty="0" err="1" smtClean="0"/>
                  <a:t>Pioglitazone</a:t>
                </a:r>
                <a:endParaRPr lang="en-US" sz="1800" dirty="0"/>
              </a:p>
            </p:txBody>
          </p:sp>
          <p:sp>
            <p:nvSpPr>
              <p:cNvPr id="10" name="Oval 9"/>
              <p:cNvSpPr/>
              <p:nvPr/>
            </p:nvSpPr>
            <p:spPr>
              <a:xfrm>
                <a:off x="228600" y="1905000"/>
                <a:ext cx="2514600" cy="60960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800" dirty="0" smtClean="0"/>
                  <a:t>hypoglycemic drug</a:t>
                </a:r>
                <a:endParaRPr lang="en-US" sz="1800" dirty="0"/>
              </a:p>
            </p:txBody>
          </p:sp>
          <p:cxnSp>
            <p:nvCxnSpPr>
              <p:cNvPr id="17" name="Straight Connector 16"/>
              <p:cNvCxnSpPr>
                <a:stCxn id="5" idx="2"/>
                <a:endCxn id="10" idx="0"/>
              </p:cNvCxnSpPr>
              <p:nvPr/>
            </p:nvCxnSpPr>
            <p:spPr>
              <a:xfrm flipH="1">
                <a:off x="1485900" y="762000"/>
                <a:ext cx="2819400" cy="1143000"/>
              </a:xfrm>
              <a:prstGeom prst="line">
                <a:avLst/>
              </a:prstGeom>
            </p:spPr>
            <p:style>
              <a:lnRef idx="1">
                <a:schemeClr val="accent2"/>
              </a:lnRef>
              <a:fillRef idx="0">
                <a:schemeClr val="accent2"/>
              </a:fillRef>
              <a:effectRef idx="0">
                <a:schemeClr val="accent2"/>
              </a:effectRef>
              <a:fontRef idx="minor">
                <a:schemeClr val="tx1"/>
              </a:fontRef>
            </p:style>
          </p:cxnSp>
          <p:cxnSp>
            <p:nvCxnSpPr>
              <p:cNvPr id="24" name="Straight Connector 23"/>
              <p:cNvCxnSpPr>
                <a:stCxn id="7" idx="4"/>
                <a:endCxn id="6" idx="1"/>
              </p:cNvCxnSpPr>
              <p:nvPr/>
            </p:nvCxnSpPr>
            <p:spPr>
              <a:xfrm>
                <a:off x="952500" y="4495800"/>
                <a:ext cx="3009900" cy="1828800"/>
              </a:xfrm>
              <a:prstGeom prst="line">
                <a:avLst/>
              </a:prstGeom>
            </p:spPr>
            <p:style>
              <a:lnRef idx="1">
                <a:schemeClr val="accent2"/>
              </a:lnRef>
              <a:fillRef idx="0">
                <a:schemeClr val="accent2"/>
              </a:fillRef>
              <a:effectRef idx="0">
                <a:schemeClr val="accent2"/>
              </a:effectRef>
              <a:fontRef idx="minor">
                <a:schemeClr val="tx1"/>
              </a:fontRef>
            </p:style>
          </p:cxnSp>
          <p:cxnSp>
            <p:nvCxnSpPr>
              <p:cNvPr id="26" name="Straight Connector 25"/>
              <p:cNvCxnSpPr>
                <a:stCxn id="10" idx="4"/>
                <a:endCxn id="8" idx="0"/>
              </p:cNvCxnSpPr>
              <p:nvPr/>
            </p:nvCxnSpPr>
            <p:spPr>
              <a:xfrm>
                <a:off x="1485900" y="2514600"/>
                <a:ext cx="1714500" cy="1752600"/>
              </a:xfrm>
              <a:prstGeom prst="line">
                <a:avLst/>
              </a:prstGeom>
            </p:spPr>
            <p:style>
              <a:lnRef idx="1">
                <a:schemeClr val="accent2"/>
              </a:lnRef>
              <a:fillRef idx="0">
                <a:schemeClr val="accent2"/>
              </a:fillRef>
              <a:effectRef idx="0">
                <a:schemeClr val="accent2"/>
              </a:effectRef>
              <a:fontRef idx="minor">
                <a:schemeClr val="tx1"/>
              </a:fontRef>
            </p:style>
          </p:cxnSp>
          <p:cxnSp>
            <p:nvCxnSpPr>
              <p:cNvPr id="28" name="Straight Connector 27"/>
              <p:cNvCxnSpPr>
                <a:stCxn id="8" idx="4"/>
                <a:endCxn id="6" idx="0"/>
              </p:cNvCxnSpPr>
              <p:nvPr/>
            </p:nvCxnSpPr>
            <p:spPr>
              <a:xfrm>
                <a:off x="3200400" y="4876800"/>
                <a:ext cx="1333500" cy="1143000"/>
              </a:xfrm>
              <a:prstGeom prst="line">
                <a:avLst/>
              </a:prstGeom>
            </p:spPr>
            <p:style>
              <a:lnRef idx="1">
                <a:schemeClr val="accent2"/>
              </a:lnRef>
              <a:fillRef idx="0">
                <a:schemeClr val="accent2"/>
              </a:fillRef>
              <a:effectRef idx="0">
                <a:schemeClr val="accent2"/>
              </a:effectRef>
              <a:fontRef idx="minor">
                <a:schemeClr val="tx1"/>
              </a:fontRef>
            </p:style>
          </p:cxnSp>
          <p:sp>
            <p:nvSpPr>
              <p:cNvPr id="66" name="TextBox 65"/>
              <p:cNvSpPr txBox="1"/>
              <p:nvPr/>
            </p:nvSpPr>
            <p:spPr>
              <a:xfrm>
                <a:off x="1295400" y="1143000"/>
                <a:ext cx="1543618" cy="307777"/>
              </a:xfrm>
              <a:prstGeom prst="rect">
                <a:avLst/>
              </a:prstGeom>
              <a:noFill/>
            </p:spPr>
            <p:txBody>
              <a:bodyPr wrap="none" rtlCol="0">
                <a:spAutoFit/>
              </a:bodyPr>
              <a:lstStyle/>
              <a:p>
                <a:r>
                  <a:rPr lang="en-US" sz="1400" dirty="0" smtClean="0"/>
                  <a:t>Chemical ontology</a:t>
                </a:r>
                <a:endParaRPr lang="en-US" sz="1400" dirty="0"/>
              </a:p>
            </p:txBody>
          </p:sp>
          <p:sp>
            <p:nvSpPr>
              <p:cNvPr id="67" name="TextBox 66"/>
              <p:cNvSpPr txBox="1"/>
              <p:nvPr/>
            </p:nvSpPr>
            <p:spPr>
              <a:xfrm>
                <a:off x="0" y="2971800"/>
                <a:ext cx="1543618" cy="307777"/>
              </a:xfrm>
              <a:prstGeom prst="rect">
                <a:avLst/>
              </a:prstGeom>
              <a:noFill/>
            </p:spPr>
            <p:txBody>
              <a:bodyPr wrap="none" rtlCol="0">
                <a:spAutoFit/>
              </a:bodyPr>
              <a:lstStyle/>
              <a:p>
                <a:r>
                  <a:rPr lang="en-US" sz="1400" dirty="0" smtClean="0"/>
                  <a:t>Chemical ontology</a:t>
                </a:r>
                <a:endParaRPr lang="en-US" sz="1400" dirty="0"/>
              </a:p>
            </p:txBody>
          </p:sp>
          <p:sp>
            <p:nvSpPr>
              <p:cNvPr id="68" name="TextBox 67"/>
              <p:cNvSpPr txBox="1"/>
              <p:nvPr/>
            </p:nvSpPr>
            <p:spPr>
              <a:xfrm>
                <a:off x="1524000" y="3429000"/>
                <a:ext cx="1543618" cy="307777"/>
              </a:xfrm>
              <a:prstGeom prst="rect">
                <a:avLst/>
              </a:prstGeom>
              <a:noFill/>
            </p:spPr>
            <p:txBody>
              <a:bodyPr wrap="none" rtlCol="0">
                <a:spAutoFit/>
              </a:bodyPr>
              <a:lstStyle/>
              <a:p>
                <a:r>
                  <a:rPr lang="en-US" sz="1400" dirty="0" smtClean="0"/>
                  <a:t>Chemical ontology</a:t>
                </a:r>
                <a:endParaRPr lang="en-US" sz="1400" dirty="0"/>
              </a:p>
            </p:txBody>
          </p:sp>
          <p:sp>
            <p:nvSpPr>
              <p:cNvPr id="71" name="TextBox 70"/>
              <p:cNvSpPr txBox="1"/>
              <p:nvPr/>
            </p:nvSpPr>
            <p:spPr>
              <a:xfrm>
                <a:off x="3581400" y="5257800"/>
                <a:ext cx="483786" cy="307777"/>
              </a:xfrm>
              <a:prstGeom prst="rect">
                <a:avLst/>
              </a:prstGeom>
              <a:noFill/>
            </p:spPr>
            <p:txBody>
              <a:bodyPr wrap="none" rtlCol="0">
                <a:spAutoFit/>
              </a:bodyPr>
              <a:lstStyle/>
              <a:p>
                <a:r>
                  <a:rPr lang="en-US" sz="1400" dirty="0" smtClean="0"/>
                  <a:t>bind</a:t>
                </a:r>
                <a:endParaRPr lang="en-US" sz="1400" dirty="0"/>
              </a:p>
            </p:txBody>
          </p:sp>
          <p:sp>
            <p:nvSpPr>
              <p:cNvPr id="78" name="TextBox 77"/>
              <p:cNvSpPr txBox="1"/>
              <p:nvPr/>
            </p:nvSpPr>
            <p:spPr>
              <a:xfrm>
                <a:off x="1676400" y="5181600"/>
                <a:ext cx="483786" cy="307777"/>
              </a:xfrm>
              <a:prstGeom prst="rect">
                <a:avLst/>
              </a:prstGeom>
              <a:noFill/>
            </p:spPr>
            <p:txBody>
              <a:bodyPr wrap="none" rtlCol="0">
                <a:spAutoFit/>
              </a:bodyPr>
              <a:lstStyle/>
              <a:p>
                <a:r>
                  <a:rPr lang="en-US" sz="1400" dirty="0" smtClean="0"/>
                  <a:t>bind</a:t>
                </a:r>
                <a:endParaRPr lang="en-US" sz="1400" dirty="0"/>
              </a:p>
            </p:txBody>
          </p:sp>
        </p:grpSp>
      </p:grpSp>
      <p:grpSp>
        <p:nvGrpSpPr>
          <p:cNvPr id="16" name="Group 86"/>
          <p:cNvGrpSpPr/>
          <p:nvPr/>
        </p:nvGrpSpPr>
        <p:grpSpPr>
          <a:xfrm>
            <a:off x="4044950" y="2286000"/>
            <a:ext cx="5861050" cy="4038600"/>
            <a:chOff x="3733800" y="2286000"/>
            <a:chExt cx="5410200" cy="4038600"/>
          </a:xfrm>
        </p:grpSpPr>
        <p:sp>
          <p:nvSpPr>
            <p:cNvPr id="11" name="Oval 10"/>
            <p:cNvSpPr/>
            <p:nvPr/>
          </p:nvSpPr>
          <p:spPr>
            <a:xfrm>
              <a:off x="6858000" y="2667000"/>
              <a:ext cx="2286000" cy="76200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800" dirty="0" smtClean="0"/>
                <a:t>PPAR signaling pathway </a:t>
              </a:r>
              <a:endParaRPr lang="en-US" sz="1800" dirty="0"/>
            </a:p>
          </p:txBody>
        </p:sp>
        <p:sp>
          <p:nvSpPr>
            <p:cNvPr id="14" name="Oval 13"/>
            <p:cNvSpPr/>
            <p:nvPr/>
          </p:nvSpPr>
          <p:spPr>
            <a:xfrm>
              <a:off x="3733800" y="3124200"/>
              <a:ext cx="2438400" cy="609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800" dirty="0" err="1" smtClean="0"/>
                <a:t>Eicosapentaenoic</a:t>
              </a:r>
              <a:r>
                <a:rPr lang="en-US" sz="1800" dirty="0" smtClean="0"/>
                <a:t> Acid</a:t>
              </a:r>
              <a:endParaRPr lang="en-US" sz="1800" dirty="0"/>
            </a:p>
          </p:txBody>
        </p:sp>
        <p:sp>
          <p:nvSpPr>
            <p:cNvPr id="15" name="Oval 14"/>
            <p:cNvSpPr/>
            <p:nvPr/>
          </p:nvSpPr>
          <p:spPr>
            <a:xfrm>
              <a:off x="5181600" y="3886200"/>
              <a:ext cx="2438400" cy="609600"/>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800" dirty="0" smtClean="0"/>
                <a:t>Response to nutrient</a:t>
              </a:r>
              <a:endParaRPr lang="en-US" sz="1800" dirty="0"/>
            </a:p>
          </p:txBody>
        </p:sp>
        <p:cxnSp>
          <p:nvCxnSpPr>
            <p:cNvPr id="38" name="Straight Connector 37"/>
            <p:cNvCxnSpPr>
              <a:stCxn id="13" idx="4"/>
              <a:endCxn id="14" idx="0"/>
            </p:cNvCxnSpPr>
            <p:nvPr/>
          </p:nvCxnSpPr>
          <p:spPr>
            <a:xfrm flipH="1">
              <a:off x="4953000" y="2362200"/>
              <a:ext cx="1219200" cy="762000"/>
            </a:xfrm>
            <a:prstGeom prst="line">
              <a:avLst/>
            </a:prstGeom>
          </p:spPr>
          <p:style>
            <a:lnRef idx="1">
              <a:schemeClr val="accent2"/>
            </a:lnRef>
            <a:fillRef idx="0">
              <a:schemeClr val="accent2"/>
            </a:fillRef>
            <a:effectRef idx="0">
              <a:schemeClr val="accent2"/>
            </a:effectRef>
            <a:fontRef idx="minor">
              <a:schemeClr val="tx1"/>
            </a:fontRef>
          </p:style>
        </p:cxnSp>
        <p:cxnSp>
          <p:nvCxnSpPr>
            <p:cNvPr id="40" name="Straight Connector 39"/>
            <p:cNvCxnSpPr>
              <a:stCxn id="13" idx="4"/>
              <a:endCxn id="11" idx="0"/>
            </p:cNvCxnSpPr>
            <p:nvPr/>
          </p:nvCxnSpPr>
          <p:spPr>
            <a:xfrm>
              <a:off x="6172200" y="2362200"/>
              <a:ext cx="1828800" cy="304800"/>
            </a:xfrm>
            <a:prstGeom prst="line">
              <a:avLst/>
            </a:prstGeom>
          </p:spPr>
          <p:style>
            <a:lnRef idx="1">
              <a:schemeClr val="accent2"/>
            </a:lnRef>
            <a:fillRef idx="0">
              <a:schemeClr val="accent2"/>
            </a:fillRef>
            <a:effectRef idx="0">
              <a:schemeClr val="accent2"/>
            </a:effectRef>
            <a:fontRef idx="minor">
              <a:schemeClr val="tx1"/>
            </a:fontRef>
          </p:style>
        </p:cxnSp>
        <p:cxnSp>
          <p:nvCxnSpPr>
            <p:cNvPr id="42" name="Straight Connector 41"/>
            <p:cNvCxnSpPr>
              <a:stCxn id="13" idx="4"/>
              <a:endCxn id="15" idx="0"/>
            </p:cNvCxnSpPr>
            <p:nvPr/>
          </p:nvCxnSpPr>
          <p:spPr>
            <a:xfrm>
              <a:off x="6172200" y="2362200"/>
              <a:ext cx="228600" cy="1524000"/>
            </a:xfrm>
            <a:prstGeom prst="line">
              <a:avLst/>
            </a:prstGeom>
          </p:spPr>
          <p:style>
            <a:lnRef idx="1">
              <a:schemeClr val="accent2"/>
            </a:lnRef>
            <a:fillRef idx="0">
              <a:schemeClr val="accent2"/>
            </a:fillRef>
            <a:effectRef idx="0">
              <a:schemeClr val="accent2"/>
            </a:effectRef>
            <a:fontRef idx="minor">
              <a:schemeClr val="tx1"/>
            </a:fontRef>
          </p:style>
        </p:cxnSp>
        <p:cxnSp>
          <p:nvCxnSpPr>
            <p:cNvPr id="44" name="Straight Connector 43"/>
            <p:cNvCxnSpPr>
              <a:stCxn id="14" idx="4"/>
              <a:endCxn id="6" idx="0"/>
            </p:cNvCxnSpPr>
            <p:nvPr/>
          </p:nvCxnSpPr>
          <p:spPr>
            <a:xfrm flipH="1">
              <a:off x="4533900" y="3733800"/>
              <a:ext cx="419100" cy="2286000"/>
            </a:xfrm>
            <a:prstGeom prst="line">
              <a:avLst/>
            </a:prstGeom>
          </p:spPr>
          <p:style>
            <a:lnRef idx="1">
              <a:schemeClr val="accent2"/>
            </a:lnRef>
            <a:fillRef idx="0">
              <a:schemeClr val="accent2"/>
            </a:fillRef>
            <a:effectRef idx="0">
              <a:schemeClr val="accent2"/>
            </a:effectRef>
            <a:fontRef idx="minor">
              <a:schemeClr val="tx1"/>
            </a:fontRef>
          </p:style>
        </p:cxnSp>
        <p:cxnSp>
          <p:nvCxnSpPr>
            <p:cNvPr id="46" name="Straight Connector 45"/>
            <p:cNvCxnSpPr>
              <a:stCxn id="15" idx="4"/>
              <a:endCxn id="6" idx="0"/>
            </p:cNvCxnSpPr>
            <p:nvPr/>
          </p:nvCxnSpPr>
          <p:spPr>
            <a:xfrm flipH="1">
              <a:off x="4533900" y="4495800"/>
              <a:ext cx="1866900" cy="1524000"/>
            </a:xfrm>
            <a:prstGeom prst="line">
              <a:avLst/>
            </a:prstGeom>
          </p:spPr>
          <p:style>
            <a:lnRef idx="1">
              <a:schemeClr val="accent2"/>
            </a:lnRef>
            <a:fillRef idx="0">
              <a:schemeClr val="accent2"/>
            </a:fillRef>
            <a:effectRef idx="0">
              <a:schemeClr val="accent2"/>
            </a:effectRef>
            <a:fontRef idx="minor">
              <a:schemeClr val="tx1"/>
            </a:fontRef>
          </p:style>
        </p:cxnSp>
        <p:cxnSp>
          <p:nvCxnSpPr>
            <p:cNvPr id="50" name="Straight Connector 49"/>
            <p:cNvCxnSpPr>
              <a:stCxn id="11" idx="5"/>
              <a:endCxn id="6" idx="3"/>
            </p:cNvCxnSpPr>
            <p:nvPr/>
          </p:nvCxnSpPr>
          <p:spPr>
            <a:xfrm flipH="1">
              <a:off x="5105400" y="3317408"/>
              <a:ext cx="3703823" cy="3007192"/>
            </a:xfrm>
            <a:prstGeom prst="line">
              <a:avLst/>
            </a:prstGeom>
          </p:spPr>
          <p:style>
            <a:lnRef idx="1">
              <a:schemeClr val="accent2"/>
            </a:lnRef>
            <a:fillRef idx="0">
              <a:schemeClr val="accent2"/>
            </a:fillRef>
            <a:effectRef idx="0">
              <a:schemeClr val="accent2"/>
            </a:effectRef>
            <a:fontRef idx="minor">
              <a:schemeClr val="tx1"/>
            </a:fontRef>
          </p:style>
        </p:cxnSp>
        <p:sp>
          <p:nvSpPr>
            <p:cNvPr id="69" name="TextBox 68"/>
            <p:cNvSpPr txBox="1"/>
            <p:nvPr/>
          </p:nvSpPr>
          <p:spPr>
            <a:xfrm>
              <a:off x="6934200" y="2286000"/>
              <a:ext cx="797851" cy="307777"/>
            </a:xfrm>
            <a:prstGeom prst="rect">
              <a:avLst/>
            </a:prstGeom>
            <a:noFill/>
          </p:spPr>
          <p:txBody>
            <a:bodyPr wrap="none" rtlCol="0">
              <a:spAutoFit/>
            </a:bodyPr>
            <a:lstStyle/>
            <a:p>
              <a:r>
                <a:rPr lang="en-US" sz="1400" dirty="0" smtClean="0"/>
                <a:t>pathway</a:t>
              </a:r>
              <a:endParaRPr lang="en-US" sz="1400" dirty="0"/>
            </a:p>
          </p:txBody>
        </p:sp>
        <p:sp>
          <p:nvSpPr>
            <p:cNvPr id="72" name="TextBox 71"/>
            <p:cNvSpPr txBox="1"/>
            <p:nvPr/>
          </p:nvSpPr>
          <p:spPr>
            <a:xfrm>
              <a:off x="4572000" y="4495800"/>
              <a:ext cx="483786" cy="307777"/>
            </a:xfrm>
            <a:prstGeom prst="rect">
              <a:avLst/>
            </a:prstGeom>
            <a:noFill/>
          </p:spPr>
          <p:txBody>
            <a:bodyPr wrap="none" rtlCol="0">
              <a:spAutoFit/>
            </a:bodyPr>
            <a:lstStyle/>
            <a:p>
              <a:r>
                <a:rPr lang="en-US" sz="1400" dirty="0" smtClean="0"/>
                <a:t>bind</a:t>
              </a:r>
              <a:endParaRPr lang="en-US" sz="1400" dirty="0"/>
            </a:p>
          </p:txBody>
        </p:sp>
        <p:sp>
          <p:nvSpPr>
            <p:cNvPr id="75" name="TextBox 74"/>
            <p:cNvSpPr txBox="1"/>
            <p:nvPr/>
          </p:nvSpPr>
          <p:spPr>
            <a:xfrm>
              <a:off x="5181600" y="2590800"/>
              <a:ext cx="483786" cy="307777"/>
            </a:xfrm>
            <a:prstGeom prst="rect">
              <a:avLst/>
            </a:prstGeom>
            <a:noFill/>
          </p:spPr>
          <p:txBody>
            <a:bodyPr wrap="none" rtlCol="0">
              <a:spAutoFit/>
            </a:bodyPr>
            <a:lstStyle/>
            <a:p>
              <a:r>
                <a:rPr lang="en-US" sz="1400" dirty="0" smtClean="0"/>
                <a:t>bind</a:t>
              </a:r>
              <a:endParaRPr lang="en-US" sz="1400" dirty="0"/>
            </a:p>
          </p:txBody>
        </p:sp>
        <p:sp>
          <p:nvSpPr>
            <p:cNvPr id="76" name="TextBox 75"/>
            <p:cNvSpPr txBox="1"/>
            <p:nvPr/>
          </p:nvSpPr>
          <p:spPr>
            <a:xfrm>
              <a:off x="5486400" y="4876800"/>
              <a:ext cx="428274" cy="307777"/>
            </a:xfrm>
            <a:prstGeom prst="rect">
              <a:avLst/>
            </a:prstGeom>
            <a:noFill/>
          </p:spPr>
          <p:txBody>
            <a:bodyPr wrap="none" rtlCol="0">
              <a:spAutoFit/>
            </a:bodyPr>
            <a:lstStyle/>
            <a:p>
              <a:r>
                <a:rPr lang="en-US" sz="1400" dirty="0" smtClean="0"/>
                <a:t>GO</a:t>
              </a:r>
              <a:endParaRPr lang="en-US" sz="1400" dirty="0"/>
            </a:p>
          </p:txBody>
        </p:sp>
        <p:sp>
          <p:nvSpPr>
            <p:cNvPr id="77" name="TextBox 76"/>
            <p:cNvSpPr txBox="1"/>
            <p:nvPr/>
          </p:nvSpPr>
          <p:spPr>
            <a:xfrm>
              <a:off x="6172200" y="2819400"/>
              <a:ext cx="428274" cy="307777"/>
            </a:xfrm>
            <a:prstGeom prst="rect">
              <a:avLst/>
            </a:prstGeom>
            <a:noFill/>
          </p:spPr>
          <p:txBody>
            <a:bodyPr wrap="none" rtlCol="0">
              <a:spAutoFit/>
            </a:bodyPr>
            <a:lstStyle/>
            <a:p>
              <a:r>
                <a:rPr lang="en-US" sz="1400" dirty="0" smtClean="0"/>
                <a:t>GO</a:t>
              </a:r>
              <a:endParaRPr lang="en-US" sz="1400" dirty="0"/>
            </a:p>
          </p:txBody>
        </p:sp>
        <p:sp>
          <p:nvSpPr>
            <p:cNvPr id="79" name="TextBox 78"/>
            <p:cNvSpPr txBox="1"/>
            <p:nvPr/>
          </p:nvSpPr>
          <p:spPr>
            <a:xfrm>
              <a:off x="6705600" y="4800600"/>
              <a:ext cx="797851" cy="307777"/>
            </a:xfrm>
            <a:prstGeom prst="rect">
              <a:avLst/>
            </a:prstGeom>
            <a:noFill/>
          </p:spPr>
          <p:txBody>
            <a:bodyPr wrap="none" rtlCol="0">
              <a:spAutoFit/>
            </a:bodyPr>
            <a:lstStyle/>
            <a:p>
              <a:r>
                <a:rPr lang="en-US" sz="1400" dirty="0" smtClean="0"/>
                <a:t>pathway</a:t>
              </a:r>
              <a:endParaRPr lang="en-US" sz="1400" dirty="0"/>
            </a:p>
          </p:txBody>
        </p:sp>
      </p:grpSp>
    </p:spTree>
    <p:extLst>
      <p:ext uri="{BB962C8B-B14F-4D97-AF65-F5344CB8AC3E}">
        <p14:creationId xmlns:p14="http://schemas.microsoft.com/office/powerpoint/2010/main" val="196873312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20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p:cNvSpPr/>
          <p:nvPr/>
        </p:nvSpPr>
        <p:spPr>
          <a:xfrm>
            <a:off x="2889250" y="1524000"/>
            <a:ext cx="1089660" cy="10058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fontAlgn="auto">
              <a:spcBef>
                <a:spcPts val="0"/>
              </a:spcBef>
              <a:spcAft>
                <a:spcPts val="0"/>
              </a:spcAft>
              <a:defRPr/>
            </a:pPr>
            <a:r>
              <a:rPr lang="en-US" sz="1400" dirty="0">
                <a:solidFill>
                  <a:schemeClr val="tx1"/>
                </a:solidFill>
              </a:rPr>
              <a:t>Protein</a:t>
            </a:r>
          </a:p>
          <a:p>
            <a:pPr algn="ctr" fontAlgn="auto">
              <a:spcBef>
                <a:spcPts val="0"/>
              </a:spcBef>
              <a:spcAft>
                <a:spcPts val="0"/>
              </a:spcAft>
              <a:defRPr/>
            </a:pPr>
            <a:r>
              <a:rPr lang="en-US" sz="1400" dirty="0">
                <a:solidFill>
                  <a:schemeClr val="tx1"/>
                </a:solidFill>
              </a:rPr>
              <a:t>2</a:t>
            </a:r>
          </a:p>
        </p:txBody>
      </p:sp>
      <p:sp>
        <p:nvSpPr>
          <p:cNvPr id="22" name="Oval 21"/>
          <p:cNvSpPr/>
          <p:nvPr/>
        </p:nvSpPr>
        <p:spPr>
          <a:xfrm>
            <a:off x="0" y="1524000"/>
            <a:ext cx="1089660" cy="1005840"/>
          </a:xfrm>
          <a:prstGeom prst="ellipse">
            <a:avLst/>
          </a:prstGeom>
        </p:spPr>
        <p:style>
          <a:lnRef idx="2">
            <a:schemeClr val="dk1">
              <a:shade val="50000"/>
            </a:schemeClr>
          </a:lnRef>
          <a:fillRef idx="1">
            <a:schemeClr val="dk1"/>
          </a:fillRef>
          <a:effectRef idx="0">
            <a:schemeClr val="dk1"/>
          </a:effectRef>
          <a:fontRef idx="minor">
            <a:schemeClr val="lt1"/>
          </a:fontRef>
        </p:style>
        <p:txBody>
          <a:bodyPr lIns="0" tIns="0" rIns="0" bIns="0" anchor="ctr"/>
          <a:lstStyle/>
          <a:p>
            <a:pPr algn="ctr" fontAlgn="auto">
              <a:spcBef>
                <a:spcPts val="0"/>
              </a:spcBef>
              <a:spcAft>
                <a:spcPts val="0"/>
              </a:spcAft>
              <a:defRPr/>
            </a:pPr>
            <a:r>
              <a:rPr lang="en-US" sz="1400" dirty="0" err="1">
                <a:solidFill>
                  <a:schemeClr val="bg1"/>
                </a:solidFill>
              </a:rPr>
              <a:t>Cmpd</a:t>
            </a:r>
            <a:endParaRPr lang="en-US" sz="1400" dirty="0">
              <a:solidFill>
                <a:schemeClr val="bg1"/>
              </a:solidFill>
            </a:endParaRPr>
          </a:p>
          <a:p>
            <a:pPr algn="ctr" fontAlgn="auto">
              <a:spcBef>
                <a:spcPts val="0"/>
              </a:spcBef>
              <a:spcAft>
                <a:spcPts val="0"/>
              </a:spcAft>
              <a:defRPr/>
            </a:pPr>
            <a:r>
              <a:rPr lang="en-US" sz="1400" dirty="0">
                <a:solidFill>
                  <a:schemeClr val="bg1"/>
                </a:solidFill>
              </a:rPr>
              <a:t>1</a:t>
            </a:r>
          </a:p>
        </p:txBody>
      </p:sp>
      <p:sp>
        <p:nvSpPr>
          <p:cNvPr id="23" name="Oval 22"/>
          <p:cNvSpPr/>
          <p:nvPr/>
        </p:nvSpPr>
        <p:spPr>
          <a:xfrm>
            <a:off x="5778500" y="1524000"/>
            <a:ext cx="1089660" cy="1005840"/>
          </a:xfrm>
          <a:prstGeom prst="ellipse">
            <a:avLst/>
          </a:prstGeom>
        </p:spPr>
        <p:style>
          <a:lnRef idx="2">
            <a:schemeClr val="dk1">
              <a:shade val="50000"/>
            </a:schemeClr>
          </a:lnRef>
          <a:fillRef idx="1">
            <a:schemeClr val="dk1"/>
          </a:fillRef>
          <a:effectRef idx="0">
            <a:schemeClr val="dk1"/>
          </a:effectRef>
          <a:fontRef idx="minor">
            <a:schemeClr val="lt1"/>
          </a:fontRef>
        </p:style>
        <p:txBody>
          <a:bodyPr lIns="0" tIns="0" rIns="0" bIns="0" anchor="ctr"/>
          <a:lstStyle/>
          <a:p>
            <a:pPr algn="ctr" fontAlgn="auto">
              <a:spcBef>
                <a:spcPts val="0"/>
              </a:spcBef>
              <a:spcAft>
                <a:spcPts val="0"/>
              </a:spcAft>
              <a:defRPr/>
            </a:pPr>
            <a:r>
              <a:rPr lang="en-US" sz="1400" dirty="0" err="1">
                <a:solidFill>
                  <a:schemeClr val="bg1"/>
                </a:solidFill>
              </a:rPr>
              <a:t>Cmpd</a:t>
            </a:r>
            <a:r>
              <a:rPr lang="en-US" sz="1400" dirty="0">
                <a:solidFill>
                  <a:schemeClr val="bg1"/>
                </a:solidFill>
              </a:rPr>
              <a:t> 2</a:t>
            </a:r>
          </a:p>
        </p:txBody>
      </p:sp>
      <p:sp>
        <p:nvSpPr>
          <p:cNvPr id="25" name="Oval 24"/>
          <p:cNvSpPr/>
          <p:nvPr/>
        </p:nvSpPr>
        <p:spPr>
          <a:xfrm>
            <a:off x="8816340" y="1524000"/>
            <a:ext cx="1089660" cy="10058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fontAlgn="auto">
              <a:spcBef>
                <a:spcPts val="0"/>
              </a:spcBef>
              <a:spcAft>
                <a:spcPts val="0"/>
              </a:spcAft>
              <a:defRPr/>
            </a:pPr>
            <a:r>
              <a:rPr lang="en-US" sz="1400" dirty="0">
                <a:solidFill>
                  <a:srgbClr val="000000"/>
                </a:solidFill>
              </a:rPr>
              <a:t>Protein</a:t>
            </a:r>
          </a:p>
          <a:p>
            <a:pPr algn="ctr" fontAlgn="auto">
              <a:spcBef>
                <a:spcPts val="0"/>
              </a:spcBef>
              <a:spcAft>
                <a:spcPts val="0"/>
              </a:spcAft>
              <a:defRPr/>
            </a:pPr>
            <a:r>
              <a:rPr lang="en-US" sz="1400" dirty="0">
                <a:solidFill>
                  <a:srgbClr val="000000"/>
                </a:solidFill>
              </a:rPr>
              <a:t>1</a:t>
            </a:r>
          </a:p>
        </p:txBody>
      </p:sp>
      <p:sp>
        <p:nvSpPr>
          <p:cNvPr id="48" name="Oval 47"/>
          <p:cNvSpPr/>
          <p:nvPr/>
        </p:nvSpPr>
        <p:spPr>
          <a:xfrm>
            <a:off x="2971800" y="2606040"/>
            <a:ext cx="1089660" cy="10058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fontAlgn="auto">
              <a:spcBef>
                <a:spcPts val="0"/>
              </a:spcBef>
              <a:spcAft>
                <a:spcPts val="0"/>
              </a:spcAft>
              <a:defRPr/>
            </a:pPr>
            <a:r>
              <a:rPr lang="en-US" sz="1400" dirty="0">
                <a:solidFill>
                  <a:schemeClr val="tx1"/>
                </a:solidFill>
              </a:rPr>
              <a:t>Protein</a:t>
            </a:r>
          </a:p>
          <a:p>
            <a:pPr algn="ctr" fontAlgn="auto">
              <a:spcBef>
                <a:spcPts val="0"/>
              </a:spcBef>
              <a:spcAft>
                <a:spcPts val="0"/>
              </a:spcAft>
              <a:defRPr/>
            </a:pPr>
            <a:r>
              <a:rPr lang="en-US" sz="1400" dirty="0">
                <a:solidFill>
                  <a:schemeClr val="tx1"/>
                </a:solidFill>
              </a:rPr>
              <a:t>2</a:t>
            </a:r>
          </a:p>
        </p:txBody>
      </p:sp>
      <p:sp>
        <p:nvSpPr>
          <p:cNvPr id="49" name="Oval 48"/>
          <p:cNvSpPr/>
          <p:nvPr/>
        </p:nvSpPr>
        <p:spPr>
          <a:xfrm>
            <a:off x="0" y="2606040"/>
            <a:ext cx="1089660" cy="1005840"/>
          </a:xfrm>
          <a:prstGeom prst="ellipse">
            <a:avLst/>
          </a:prstGeom>
        </p:spPr>
        <p:style>
          <a:lnRef idx="2">
            <a:schemeClr val="dk1">
              <a:shade val="50000"/>
            </a:schemeClr>
          </a:lnRef>
          <a:fillRef idx="1">
            <a:schemeClr val="dk1"/>
          </a:fillRef>
          <a:effectRef idx="0">
            <a:schemeClr val="dk1"/>
          </a:effectRef>
          <a:fontRef idx="minor">
            <a:schemeClr val="lt1"/>
          </a:fontRef>
        </p:style>
        <p:txBody>
          <a:bodyPr lIns="0" tIns="0" rIns="0" bIns="0" anchor="ctr"/>
          <a:lstStyle/>
          <a:p>
            <a:pPr algn="ctr" fontAlgn="auto">
              <a:spcBef>
                <a:spcPts val="0"/>
              </a:spcBef>
              <a:spcAft>
                <a:spcPts val="0"/>
              </a:spcAft>
              <a:defRPr/>
            </a:pPr>
            <a:r>
              <a:rPr lang="en-US" sz="1400" dirty="0">
                <a:solidFill>
                  <a:schemeClr val="bg1"/>
                </a:solidFill>
              </a:rPr>
              <a:t>Cmpd1</a:t>
            </a:r>
          </a:p>
        </p:txBody>
      </p:sp>
      <p:sp>
        <p:nvSpPr>
          <p:cNvPr id="51" name="Oval 50"/>
          <p:cNvSpPr/>
          <p:nvPr/>
        </p:nvSpPr>
        <p:spPr>
          <a:xfrm>
            <a:off x="8816340" y="2606040"/>
            <a:ext cx="1089660" cy="10058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fontAlgn="auto">
              <a:spcBef>
                <a:spcPts val="0"/>
              </a:spcBef>
              <a:spcAft>
                <a:spcPts val="0"/>
              </a:spcAft>
              <a:defRPr/>
            </a:pPr>
            <a:r>
              <a:rPr lang="en-US" sz="1400" dirty="0">
                <a:solidFill>
                  <a:srgbClr val="000000"/>
                </a:solidFill>
              </a:rPr>
              <a:t>Protein</a:t>
            </a:r>
          </a:p>
          <a:p>
            <a:pPr algn="ctr" fontAlgn="auto">
              <a:spcBef>
                <a:spcPts val="0"/>
              </a:spcBef>
              <a:spcAft>
                <a:spcPts val="0"/>
              </a:spcAft>
              <a:defRPr/>
            </a:pPr>
            <a:r>
              <a:rPr lang="en-US" sz="1400" dirty="0">
                <a:solidFill>
                  <a:srgbClr val="000000"/>
                </a:solidFill>
              </a:rPr>
              <a:t>1</a:t>
            </a:r>
          </a:p>
        </p:txBody>
      </p:sp>
      <p:sp>
        <p:nvSpPr>
          <p:cNvPr id="12306" name="TextBox 55"/>
          <p:cNvSpPr txBox="1">
            <a:spLocks noChangeArrowheads="1"/>
          </p:cNvSpPr>
          <p:nvPr/>
        </p:nvSpPr>
        <p:spPr bwMode="auto">
          <a:xfrm>
            <a:off x="7346951" y="2743201"/>
            <a:ext cx="667345" cy="307777"/>
          </a:xfrm>
          <a:prstGeom prst="rect">
            <a:avLst/>
          </a:prstGeom>
          <a:noFill/>
          <a:ln w="9525">
            <a:noFill/>
            <a:miter lim="800000"/>
            <a:headEnd/>
            <a:tailEnd/>
          </a:ln>
        </p:spPr>
        <p:txBody>
          <a:bodyPr wrap="none">
            <a:spAutoFit/>
          </a:bodyPr>
          <a:lstStyle/>
          <a:p>
            <a:r>
              <a:rPr lang="en-US" sz="1400">
                <a:latin typeface="Calibri" pitchFamily="34" charset="0"/>
              </a:rPr>
              <a:t>hasGO</a:t>
            </a:r>
          </a:p>
        </p:txBody>
      </p:sp>
      <p:sp>
        <p:nvSpPr>
          <p:cNvPr id="12307" name="TextBox 56"/>
          <p:cNvSpPr txBox="1">
            <a:spLocks noChangeArrowheads="1"/>
          </p:cNvSpPr>
          <p:nvPr/>
        </p:nvSpPr>
        <p:spPr bwMode="auto">
          <a:xfrm>
            <a:off x="4622801" y="2819401"/>
            <a:ext cx="667345" cy="307777"/>
          </a:xfrm>
          <a:prstGeom prst="rect">
            <a:avLst/>
          </a:prstGeom>
          <a:noFill/>
          <a:ln w="9525">
            <a:noFill/>
            <a:miter lim="800000"/>
            <a:headEnd/>
            <a:tailEnd/>
          </a:ln>
        </p:spPr>
        <p:txBody>
          <a:bodyPr wrap="none">
            <a:spAutoFit/>
          </a:bodyPr>
          <a:lstStyle/>
          <a:p>
            <a:r>
              <a:rPr lang="en-US" sz="1400" dirty="0" err="1">
                <a:latin typeface="Calibri" pitchFamily="34" charset="0"/>
              </a:rPr>
              <a:t>hasGO</a:t>
            </a:r>
            <a:endParaRPr lang="en-US" sz="1400" dirty="0">
              <a:latin typeface="Calibri" pitchFamily="34" charset="0"/>
            </a:endParaRPr>
          </a:p>
        </p:txBody>
      </p:sp>
      <p:sp>
        <p:nvSpPr>
          <p:cNvPr id="58" name="Oval 57"/>
          <p:cNvSpPr/>
          <p:nvPr/>
        </p:nvSpPr>
        <p:spPr>
          <a:xfrm>
            <a:off x="2971800" y="3688080"/>
            <a:ext cx="1089660" cy="10058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fontAlgn="auto">
              <a:spcBef>
                <a:spcPts val="0"/>
              </a:spcBef>
              <a:spcAft>
                <a:spcPts val="0"/>
              </a:spcAft>
              <a:defRPr/>
            </a:pPr>
            <a:r>
              <a:rPr lang="en-US" sz="1400" dirty="0">
                <a:solidFill>
                  <a:schemeClr val="tx1"/>
                </a:solidFill>
              </a:rPr>
              <a:t>Protein</a:t>
            </a:r>
          </a:p>
          <a:p>
            <a:pPr algn="ctr" fontAlgn="auto">
              <a:spcBef>
                <a:spcPts val="0"/>
              </a:spcBef>
              <a:spcAft>
                <a:spcPts val="0"/>
              </a:spcAft>
              <a:defRPr/>
            </a:pPr>
            <a:r>
              <a:rPr lang="en-US" sz="1400" dirty="0">
                <a:solidFill>
                  <a:schemeClr val="tx1"/>
                </a:solidFill>
              </a:rPr>
              <a:t>2</a:t>
            </a:r>
          </a:p>
        </p:txBody>
      </p:sp>
      <p:sp>
        <p:nvSpPr>
          <p:cNvPr id="59" name="Oval 58"/>
          <p:cNvSpPr/>
          <p:nvPr/>
        </p:nvSpPr>
        <p:spPr>
          <a:xfrm>
            <a:off x="0" y="3688080"/>
            <a:ext cx="1089660" cy="1005840"/>
          </a:xfrm>
          <a:prstGeom prst="ellipse">
            <a:avLst/>
          </a:prstGeom>
        </p:spPr>
        <p:style>
          <a:lnRef idx="2">
            <a:schemeClr val="dk1">
              <a:shade val="50000"/>
            </a:schemeClr>
          </a:lnRef>
          <a:fillRef idx="1">
            <a:schemeClr val="dk1"/>
          </a:fillRef>
          <a:effectRef idx="0">
            <a:schemeClr val="dk1"/>
          </a:effectRef>
          <a:fontRef idx="minor">
            <a:schemeClr val="lt1"/>
          </a:fontRef>
        </p:style>
        <p:txBody>
          <a:bodyPr lIns="0" tIns="0" rIns="0" bIns="0" anchor="ctr"/>
          <a:lstStyle/>
          <a:p>
            <a:pPr algn="ctr" fontAlgn="auto">
              <a:spcBef>
                <a:spcPts val="0"/>
              </a:spcBef>
              <a:spcAft>
                <a:spcPts val="0"/>
              </a:spcAft>
              <a:defRPr/>
            </a:pPr>
            <a:r>
              <a:rPr lang="en-US" sz="1400" dirty="0">
                <a:solidFill>
                  <a:schemeClr val="bg1"/>
                </a:solidFill>
              </a:rPr>
              <a:t>Cmpd1</a:t>
            </a:r>
          </a:p>
        </p:txBody>
      </p:sp>
      <p:sp>
        <p:nvSpPr>
          <p:cNvPr id="61" name="Oval 60"/>
          <p:cNvSpPr/>
          <p:nvPr/>
        </p:nvSpPr>
        <p:spPr>
          <a:xfrm>
            <a:off x="8816340" y="3688080"/>
            <a:ext cx="1089660" cy="10058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fontAlgn="auto">
              <a:spcBef>
                <a:spcPts val="0"/>
              </a:spcBef>
              <a:spcAft>
                <a:spcPts val="0"/>
              </a:spcAft>
              <a:defRPr/>
            </a:pPr>
            <a:r>
              <a:rPr lang="en-US" sz="1400" dirty="0">
                <a:solidFill>
                  <a:srgbClr val="000000"/>
                </a:solidFill>
              </a:rPr>
              <a:t>Protein</a:t>
            </a:r>
          </a:p>
          <a:p>
            <a:pPr algn="ctr" fontAlgn="auto">
              <a:spcBef>
                <a:spcPts val="0"/>
              </a:spcBef>
              <a:spcAft>
                <a:spcPts val="0"/>
              </a:spcAft>
              <a:defRPr/>
            </a:pPr>
            <a:r>
              <a:rPr lang="en-US" sz="1400" dirty="0">
                <a:solidFill>
                  <a:srgbClr val="000000"/>
                </a:solidFill>
              </a:rPr>
              <a:t>1</a:t>
            </a:r>
          </a:p>
        </p:txBody>
      </p:sp>
      <p:sp>
        <p:nvSpPr>
          <p:cNvPr id="12311" name="TextBox 64"/>
          <p:cNvSpPr txBox="1">
            <a:spLocks noChangeArrowheads="1"/>
          </p:cNvSpPr>
          <p:nvPr/>
        </p:nvSpPr>
        <p:spPr bwMode="auto">
          <a:xfrm>
            <a:off x="1898650" y="3962401"/>
            <a:ext cx="508848" cy="307777"/>
          </a:xfrm>
          <a:prstGeom prst="rect">
            <a:avLst/>
          </a:prstGeom>
          <a:noFill/>
          <a:ln w="9525">
            <a:noFill/>
            <a:miter lim="800000"/>
            <a:headEnd/>
            <a:tailEnd/>
          </a:ln>
        </p:spPr>
        <p:txBody>
          <a:bodyPr wrap="none">
            <a:spAutoFit/>
          </a:bodyPr>
          <a:lstStyle/>
          <a:p>
            <a:r>
              <a:rPr lang="en-US" sz="1400" dirty="0" smtClean="0">
                <a:latin typeface="Calibri" pitchFamily="34" charset="0"/>
              </a:rPr>
              <a:t>bind</a:t>
            </a:r>
            <a:endParaRPr lang="en-US" sz="1400" dirty="0">
              <a:latin typeface="Calibri" pitchFamily="34" charset="0"/>
            </a:endParaRPr>
          </a:p>
        </p:txBody>
      </p:sp>
      <p:sp>
        <p:nvSpPr>
          <p:cNvPr id="12312" name="TextBox 66"/>
          <p:cNvSpPr txBox="1">
            <a:spLocks noChangeArrowheads="1"/>
          </p:cNvSpPr>
          <p:nvPr/>
        </p:nvSpPr>
        <p:spPr bwMode="auto">
          <a:xfrm>
            <a:off x="6026150" y="3959424"/>
            <a:ext cx="1073150" cy="307777"/>
          </a:xfrm>
          <a:prstGeom prst="rect">
            <a:avLst/>
          </a:prstGeom>
          <a:noFill/>
          <a:ln w="9525">
            <a:noFill/>
            <a:miter lim="800000"/>
            <a:headEnd/>
            <a:tailEnd/>
          </a:ln>
        </p:spPr>
        <p:txBody>
          <a:bodyPr>
            <a:spAutoFit/>
          </a:bodyPr>
          <a:lstStyle/>
          <a:p>
            <a:r>
              <a:rPr lang="en-US" sz="1400" dirty="0">
                <a:latin typeface="Calibri" pitchFamily="34" charset="0"/>
              </a:rPr>
              <a:t>PPI</a:t>
            </a:r>
          </a:p>
        </p:txBody>
      </p:sp>
      <p:cxnSp>
        <p:nvCxnSpPr>
          <p:cNvPr id="94" name="Straight Connector 93"/>
          <p:cNvCxnSpPr>
            <a:stCxn id="22" idx="6"/>
            <a:endCxn id="7" idx="2"/>
          </p:cNvCxnSpPr>
          <p:nvPr/>
        </p:nvCxnSpPr>
        <p:spPr>
          <a:xfrm>
            <a:off x="1089660" y="2026920"/>
            <a:ext cx="179959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96" name="Straight Connector 95"/>
          <p:cNvCxnSpPr>
            <a:stCxn id="7" idx="6"/>
            <a:endCxn id="23" idx="2"/>
          </p:cNvCxnSpPr>
          <p:nvPr/>
        </p:nvCxnSpPr>
        <p:spPr>
          <a:xfrm>
            <a:off x="3978910" y="2026920"/>
            <a:ext cx="179959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98" name="Straight Connector 97"/>
          <p:cNvCxnSpPr>
            <a:stCxn id="23" idx="6"/>
            <a:endCxn id="25" idx="2"/>
          </p:cNvCxnSpPr>
          <p:nvPr/>
        </p:nvCxnSpPr>
        <p:spPr>
          <a:xfrm>
            <a:off x="6868160" y="2026920"/>
            <a:ext cx="194818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00" name="Straight Connector 99"/>
          <p:cNvCxnSpPr>
            <a:stCxn id="49" idx="6"/>
            <a:endCxn id="48" idx="2"/>
          </p:cNvCxnSpPr>
          <p:nvPr/>
        </p:nvCxnSpPr>
        <p:spPr>
          <a:xfrm>
            <a:off x="1089660" y="3108960"/>
            <a:ext cx="188214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02" name="Straight Connector 101"/>
          <p:cNvCxnSpPr>
            <a:stCxn id="48" idx="6"/>
            <a:endCxn id="72" idx="2"/>
          </p:cNvCxnSpPr>
          <p:nvPr/>
        </p:nvCxnSpPr>
        <p:spPr>
          <a:xfrm flipV="1">
            <a:off x="4061460" y="3093720"/>
            <a:ext cx="1717040" cy="15240"/>
          </a:xfrm>
          <a:prstGeom prst="line">
            <a:avLst/>
          </a:prstGeom>
        </p:spPr>
        <p:style>
          <a:lnRef idx="2">
            <a:schemeClr val="accent1"/>
          </a:lnRef>
          <a:fillRef idx="0">
            <a:schemeClr val="accent1"/>
          </a:fillRef>
          <a:effectRef idx="1">
            <a:schemeClr val="accent1"/>
          </a:effectRef>
          <a:fontRef idx="minor">
            <a:schemeClr val="tx1"/>
          </a:fontRef>
        </p:style>
      </p:cxnSp>
      <p:cxnSp>
        <p:nvCxnSpPr>
          <p:cNvPr id="104" name="Straight Connector 103"/>
          <p:cNvCxnSpPr>
            <a:stCxn id="72" idx="6"/>
            <a:endCxn id="51" idx="2"/>
          </p:cNvCxnSpPr>
          <p:nvPr/>
        </p:nvCxnSpPr>
        <p:spPr>
          <a:xfrm>
            <a:off x="6868160" y="3093720"/>
            <a:ext cx="1948180" cy="15240"/>
          </a:xfrm>
          <a:prstGeom prst="line">
            <a:avLst/>
          </a:prstGeom>
        </p:spPr>
        <p:style>
          <a:lnRef idx="2">
            <a:schemeClr val="accent1"/>
          </a:lnRef>
          <a:fillRef idx="0">
            <a:schemeClr val="accent1"/>
          </a:fillRef>
          <a:effectRef idx="1">
            <a:schemeClr val="accent1"/>
          </a:effectRef>
          <a:fontRef idx="minor">
            <a:schemeClr val="tx1"/>
          </a:fontRef>
        </p:style>
      </p:cxnSp>
      <p:cxnSp>
        <p:nvCxnSpPr>
          <p:cNvPr id="106" name="Straight Connector 105"/>
          <p:cNvCxnSpPr>
            <a:stCxn id="59" idx="6"/>
            <a:endCxn id="58" idx="2"/>
          </p:cNvCxnSpPr>
          <p:nvPr/>
        </p:nvCxnSpPr>
        <p:spPr>
          <a:xfrm>
            <a:off x="1089660" y="4191000"/>
            <a:ext cx="188214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08" name="Straight Connector 107"/>
          <p:cNvCxnSpPr>
            <a:stCxn id="58" idx="6"/>
            <a:endCxn id="61" idx="2"/>
          </p:cNvCxnSpPr>
          <p:nvPr/>
        </p:nvCxnSpPr>
        <p:spPr>
          <a:xfrm>
            <a:off x="4061460" y="4191000"/>
            <a:ext cx="4754880" cy="0"/>
          </a:xfrm>
          <a:prstGeom prst="line">
            <a:avLst/>
          </a:prstGeom>
        </p:spPr>
        <p:style>
          <a:lnRef idx="2">
            <a:schemeClr val="accent1"/>
          </a:lnRef>
          <a:fillRef idx="0">
            <a:schemeClr val="accent1"/>
          </a:fillRef>
          <a:effectRef idx="1">
            <a:schemeClr val="accent1"/>
          </a:effectRef>
          <a:fontRef idx="minor">
            <a:schemeClr val="tx1"/>
          </a:fontRef>
        </p:style>
      </p:cxnSp>
      <p:sp>
        <p:nvSpPr>
          <p:cNvPr id="52" name="Oval 51"/>
          <p:cNvSpPr/>
          <p:nvPr/>
        </p:nvSpPr>
        <p:spPr>
          <a:xfrm>
            <a:off x="0" y="4770120"/>
            <a:ext cx="1089660" cy="1005840"/>
          </a:xfrm>
          <a:prstGeom prst="ellipse">
            <a:avLst/>
          </a:prstGeom>
        </p:spPr>
        <p:style>
          <a:lnRef idx="2">
            <a:schemeClr val="dk1">
              <a:shade val="50000"/>
            </a:schemeClr>
          </a:lnRef>
          <a:fillRef idx="1">
            <a:schemeClr val="dk1"/>
          </a:fillRef>
          <a:effectRef idx="0">
            <a:schemeClr val="dk1"/>
          </a:effectRef>
          <a:fontRef idx="minor">
            <a:schemeClr val="lt1"/>
          </a:fontRef>
        </p:style>
        <p:txBody>
          <a:bodyPr lIns="0" tIns="0" rIns="0" bIns="0" anchor="ctr"/>
          <a:lstStyle/>
          <a:p>
            <a:pPr algn="ctr" fontAlgn="auto">
              <a:spcBef>
                <a:spcPts val="0"/>
              </a:spcBef>
              <a:spcAft>
                <a:spcPts val="0"/>
              </a:spcAft>
              <a:defRPr/>
            </a:pPr>
            <a:r>
              <a:rPr lang="en-US" sz="1400" dirty="0">
                <a:solidFill>
                  <a:schemeClr val="bg1"/>
                </a:solidFill>
              </a:rPr>
              <a:t>Cmpd1</a:t>
            </a:r>
          </a:p>
        </p:txBody>
      </p:sp>
      <p:sp>
        <p:nvSpPr>
          <p:cNvPr id="53" name="Oval 52"/>
          <p:cNvSpPr/>
          <p:nvPr/>
        </p:nvSpPr>
        <p:spPr>
          <a:xfrm>
            <a:off x="8816340" y="4770120"/>
            <a:ext cx="1089660" cy="10058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fontAlgn="auto">
              <a:spcBef>
                <a:spcPts val="0"/>
              </a:spcBef>
              <a:spcAft>
                <a:spcPts val="0"/>
              </a:spcAft>
              <a:defRPr/>
            </a:pPr>
            <a:r>
              <a:rPr lang="en-US" sz="1400" dirty="0">
                <a:solidFill>
                  <a:srgbClr val="000000"/>
                </a:solidFill>
              </a:rPr>
              <a:t>Protein</a:t>
            </a:r>
          </a:p>
          <a:p>
            <a:pPr algn="ctr" fontAlgn="auto">
              <a:spcBef>
                <a:spcPts val="0"/>
              </a:spcBef>
              <a:spcAft>
                <a:spcPts val="0"/>
              </a:spcAft>
              <a:defRPr/>
            </a:pPr>
            <a:r>
              <a:rPr lang="en-US" sz="1400" dirty="0">
                <a:solidFill>
                  <a:srgbClr val="000000"/>
                </a:solidFill>
              </a:rPr>
              <a:t>1</a:t>
            </a:r>
          </a:p>
        </p:txBody>
      </p:sp>
      <p:sp>
        <p:nvSpPr>
          <p:cNvPr id="54" name="Oval 53"/>
          <p:cNvSpPr/>
          <p:nvPr/>
        </p:nvSpPr>
        <p:spPr>
          <a:xfrm>
            <a:off x="5767493" y="4770120"/>
            <a:ext cx="1089660" cy="1005840"/>
          </a:xfrm>
          <a:prstGeom prst="ellipse">
            <a:avLst/>
          </a:prstGeom>
        </p:spPr>
        <p:style>
          <a:lnRef idx="2">
            <a:schemeClr val="dk1">
              <a:shade val="50000"/>
            </a:schemeClr>
          </a:lnRef>
          <a:fillRef idx="1">
            <a:schemeClr val="dk1"/>
          </a:fillRef>
          <a:effectRef idx="0">
            <a:schemeClr val="dk1"/>
          </a:effectRef>
          <a:fontRef idx="minor">
            <a:schemeClr val="lt1"/>
          </a:fontRef>
        </p:style>
        <p:txBody>
          <a:bodyPr lIns="0" tIns="0" rIns="0" bIns="0" anchor="ctr"/>
          <a:lstStyle/>
          <a:p>
            <a:pPr algn="ctr" fontAlgn="auto">
              <a:spcBef>
                <a:spcPts val="0"/>
              </a:spcBef>
              <a:spcAft>
                <a:spcPts val="0"/>
              </a:spcAft>
              <a:defRPr/>
            </a:pPr>
            <a:r>
              <a:rPr lang="en-US" sz="1400" dirty="0" err="1">
                <a:solidFill>
                  <a:schemeClr val="bg1"/>
                </a:solidFill>
              </a:rPr>
              <a:t>Cmpd</a:t>
            </a:r>
            <a:r>
              <a:rPr lang="en-US" sz="1400" dirty="0">
                <a:solidFill>
                  <a:schemeClr val="bg1"/>
                </a:solidFill>
              </a:rPr>
              <a:t> 2</a:t>
            </a:r>
          </a:p>
        </p:txBody>
      </p:sp>
      <p:sp>
        <p:nvSpPr>
          <p:cNvPr id="12328" name="TextBox 61"/>
          <p:cNvSpPr txBox="1">
            <a:spLocks noChangeArrowheads="1"/>
          </p:cNvSpPr>
          <p:nvPr/>
        </p:nvSpPr>
        <p:spPr bwMode="auto">
          <a:xfrm>
            <a:off x="7429500" y="5029201"/>
            <a:ext cx="508848" cy="307777"/>
          </a:xfrm>
          <a:prstGeom prst="rect">
            <a:avLst/>
          </a:prstGeom>
          <a:noFill/>
          <a:ln w="9525">
            <a:noFill/>
            <a:miter lim="800000"/>
            <a:headEnd/>
            <a:tailEnd/>
          </a:ln>
        </p:spPr>
        <p:txBody>
          <a:bodyPr wrap="none">
            <a:spAutoFit/>
          </a:bodyPr>
          <a:lstStyle/>
          <a:p>
            <a:r>
              <a:rPr lang="en-US" sz="1400" dirty="0" smtClean="0">
                <a:latin typeface="Calibri" pitchFamily="34" charset="0"/>
              </a:rPr>
              <a:t>bind</a:t>
            </a:r>
            <a:endParaRPr lang="en-US" sz="1400" dirty="0">
              <a:latin typeface="Calibri" pitchFamily="34" charset="0"/>
            </a:endParaRPr>
          </a:p>
        </p:txBody>
      </p:sp>
      <p:cxnSp>
        <p:nvCxnSpPr>
          <p:cNvPr id="63" name="Straight Connector 62"/>
          <p:cNvCxnSpPr>
            <a:stCxn id="76" idx="6"/>
            <a:endCxn id="54" idx="2"/>
          </p:cNvCxnSpPr>
          <p:nvPr/>
        </p:nvCxnSpPr>
        <p:spPr>
          <a:xfrm>
            <a:off x="4055957" y="5273040"/>
            <a:ext cx="171153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64" name="Straight Connector 63"/>
          <p:cNvCxnSpPr>
            <a:stCxn id="54" idx="6"/>
            <a:endCxn id="53" idx="2"/>
          </p:cNvCxnSpPr>
          <p:nvPr/>
        </p:nvCxnSpPr>
        <p:spPr>
          <a:xfrm>
            <a:off x="6857153" y="5273040"/>
            <a:ext cx="195918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93" name="Straight Connector 92"/>
          <p:cNvCxnSpPr>
            <a:stCxn id="52" idx="6"/>
            <a:endCxn id="76" idx="2"/>
          </p:cNvCxnSpPr>
          <p:nvPr/>
        </p:nvCxnSpPr>
        <p:spPr>
          <a:xfrm>
            <a:off x="1089660" y="5273040"/>
            <a:ext cx="1876637" cy="0"/>
          </a:xfrm>
          <a:prstGeom prst="line">
            <a:avLst/>
          </a:prstGeom>
        </p:spPr>
        <p:style>
          <a:lnRef idx="2">
            <a:schemeClr val="accent1"/>
          </a:lnRef>
          <a:fillRef idx="0">
            <a:schemeClr val="accent1"/>
          </a:fillRef>
          <a:effectRef idx="1">
            <a:schemeClr val="accent1"/>
          </a:effectRef>
          <a:fontRef idx="minor">
            <a:schemeClr val="tx1"/>
          </a:fontRef>
        </p:style>
      </p:cxnSp>
      <p:sp>
        <p:nvSpPr>
          <p:cNvPr id="12333" name="TextBox 113"/>
          <p:cNvSpPr txBox="1">
            <a:spLocks noChangeArrowheads="1"/>
          </p:cNvSpPr>
          <p:nvPr/>
        </p:nvSpPr>
        <p:spPr bwMode="auto">
          <a:xfrm>
            <a:off x="1651001" y="5029201"/>
            <a:ext cx="1162034" cy="307777"/>
          </a:xfrm>
          <a:prstGeom prst="rect">
            <a:avLst/>
          </a:prstGeom>
          <a:noFill/>
          <a:ln w="9525">
            <a:noFill/>
            <a:miter lim="800000"/>
            <a:headEnd/>
            <a:tailEnd/>
          </a:ln>
        </p:spPr>
        <p:txBody>
          <a:bodyPr wrap="none">
            <a:spAutoFit/>
          </a:bodyPr>
          <a:lstStyle/>
          <a:p>
            <a:r>
              <a:rPr lang="en-US" sz="1400" dirty="0" err="1" smtClean="0">
                <a:latin typeface="Calibri" pitchFamily="34" charset="0"/>
              </a:rPr>
              <a:t>hasSideeffect</a:t>
            </a:r>
            <a:endParaRPr lang="en-US" sz="1400" dirty="0">
              <a:latin typeface="Calibri" pitchFamily="34" charset="0"/>
            </a:endParaRPr>
          </a:p>
        </p:txBody>
      </p:sp>
      <p:sp>
        <p:nvSpPr>
          <p:cNvPr id="12334" name="TextBox 114"/>
          <p:cNvSpPr txBox="1">
            <a:spLocks noChangeArrowheads="1"/>
          </p:cNvSpPr>
          <p:nvPr/>
        </p:nvSpPr>
        <p:spPr bwMode="auto">
          <a:xfrm>
            <a:off x="4292600" y="5029201"/>
            <a:ext cx="1113293" cy="307777"/>
          </a:xfrm>
          <a:prstGeom prst="rect">
            <a:avLst/>
          </a:prstGeom>
          <a:noFill/>
          <a:ln w="9525">
            <a:noFill/>
            <a:miter lim="800000"/>
            <a:headEnd/>
            <a:tailEnd/>
          </a:ln>
        </p:spPr>
        <p:txBody>
          <a:bodyPr wrap="none">
            <a:spAutoFit/>
          </a:bodyPr>
          <a:lstStyle/>
          <a:p>
            <a:r>
              <a:rPr lang="en-US" sz="1400" dirty="0" err="1" smtClean="0">
                <a:latin typeface="Calibri" pitchFamily="34" charset="0"/>
              </a:rPr>
              <a:t>hasSide</a:t>
            </a:r>
            <a:r>
              <a:rPr lang="en-US" sz="1400" dirty="0" smtClean="0">
                <a:latin typeface="Calibri" pitchFamily="34" charset="0"/>
              </a:rPr>
              <a:t> </a:t>
            </a:r>
            <a:r>
              <a:rPr lang="en-US" sz="1400" dirty="0" err="1" smtClean="0">
                <a:latin typeface="Calibri" pitchFamily="34" charset="0"/>
              </a:rPr>
              <a:t>ffect</a:t>
            </a:r>
            <a:endParaRPr lang="en-US" sz="1400" dirty="0">
              <a:latin typeface="Calibri" pitchFamily="34" charset="0"/>
            </a:endParaRPr>
          </a:p>
        </p:txBody>
      </p:sp>
      <p:sp>
        <p:nvSpPr>
          <p:cNvPr id="50" name="Oval 49"/>
          <p:cNvSpPr/>
          <p:nvPr/>
        </p:nvSpPr>
        <p:spPr>
          <a:xfrm>
            <a:off x="0" y="5852160"/>
            <a:ext cx="1089660" cy="1005840"/>
          </a:xfrm>
          <a:prstGeom prst="ellipse">
            <a:avLst/>
          </a:prstGeom>
        </p:spPr>
        <p:style>
          <a:lnRef idx="2">
            <a:schemeClr val="dk1">
              <a:shade val="50000"/>
            </a:schemeClr>
          </a:lnRef>
          <a:fillRef idx="1">
            <a:schemeClr val="dk1"/>
          </a:fillRef>
          <a:effectRef idx="0">
            <a:schemeClr val="dk1"/>
          </a:effectRef>
          <a:fontRef idx="minor">
            <a:schemeClr val="lt1"/>
          </a:fontRef>
        </p:style>
        <p:txBody>
          <a:bodyPr lIns="0" tIns="0" rIns="0" bIns="0" anchor="ctr"/>
          <a:lstStyle/>
          <a:p>
            <a:pPr algn="ctr" fontAlgn="auto">
              <a:spcBef>
                <a:spcPts val="0"/>
              </a:spcBef>
              <a:spcAft>
                <a:spcPts val="0"/>
              </a:spcAft>
              <a:defRPr/>
            </a:pPr>
            <a:r>
              <a:rPr lang="en-US" sz="1400" dirty="0">
                <a:solidFill>
                  <a:schemeClr val="bg1"/>
                </a:solidFill>
              </a:rPr>
              <a:t>Cmpd1</a:t>
            </a:r>
          </a:p>
        </p:txBody>
      </p:sp>
      <p:sp>
        <p:nvSpPr>
          <p:cNvPr id="55" name="Oval 54"/>
          <p:cNvSpPr/>
          <p:nvPr/>
        </p:nvSpPr>
        <p:spPr>
          <a:xfrm>
            <a:off x="8816340" y="5852160"/>
            <a:ext cx="1089660" cy="10058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fontAlgn="auto">
              <a:spcBef>
                <a:spcPts val="0"/>
              </a:spcBef>
              <a:spcAft>
                <a:spcPts val="0"/>
              </a:spcAft>
              <a:defRPr/>
            </a:pPr>
            <a:r>
              <a:rPr lang="en-US" sz="1400" dirty="0">
                <a:solidFill>
                  <a:srgbClr val="000000"/>
                </a:solidFill>
              </a:rPr>
              <a:t>Protein</a:t>
            </a:r>
          </a:p>
          <a:p>
            <a:pPr algn="ctr" fontAlgn="auto">
              <a:spcBef>
                <a:spcPts val="0"/>
              </a:spcBef>
              <a:spcAft>
                <a:spcPts val="0"/>
              </a:spcAft>
              <a:defRPr/>
            </a:pPr>
            <a:r>
              <a:rPr lang="en-US" sz="1400" dirty="0">
                <a:solidFill>
                  <a:srgbClr val="000000"/>
                </a:solidFill>
              </a:rPr>
              <a:t>1</a:t>
            </a:r>
          </a:p>
        </p:txBody>
      </p:sp>
      <p:sp>
        <p:nvSpPr>
          <p:cNvPr id="56" name="Oval 55"/>
          <p:cNvSpPr/>
          <p:nvPr/>
        </p:nvSpPr>
        <p:spPr>
          <a:xfrm>
            <a:off x="5778500" y="5852160"/>
            <a:ext cx="1089660" cy="1005840"/>
          </a:xfrm>
          <a:prstGeom prst="ellipse">
            <a:avLst/>
          </a:prstGeom>
        </p:spPr>
        <p:style>
          <a:lnRef idx="2">
            <a:schemeClr val="dk1">
              <a:shade val="50000"/>
            </a:schemeClr>
          </a:lnRef>
          <a:fillRef idx="1">
            <a:schemeClr val="dk1"/>
          </a:fillRef>
          <a:effectRef idx="0">
            <a:schemeClr val="dk1"/>
          </a:effectRef>
          <a:fontRef idx="minor">
            <a:schemeClr val="lt1"/>
          </a:fontRef>
        </p:style>
        <p:txBody>
          <a:bodyPr lIns="0" tIns="0" rIns="0" bIns="0" anchor="ctr"/>
          <a:lstStyle/>
          <a:p>
            <a:pPr algn="ctr" fontAlgn="auto">
              <a:spcBef>
                <a:spcPts val="0"/>
              </a:spcBef>
              <a:spcAft>
                <a:spcPts val="0"/>
              </a:spcAft>
              <a:defRPr/>
            </a:pPr>
            <a:r>
              <a:rPr lang="en-US" sz="1400" dirty="0" err="1">
                <a:solidFill>
                  <a:schemeClr val="bg1"/>
                </a:solidFill>
              </a:rPr>
              <a:t>Cmpd</a:t>
            </a:r>
            <a:r>
              <a:rPr lang="en-US" sz="1400" dirty="0">
                <a:solidFill>
                  <a:schemeClr val="bg1"/>
                </a:solidFill>
              </a:rPr>
              <a:t> 2</a:t>
            </a:r>
          </a:p>
        </p:txBody>
      </p:sp>
      <p:sp>
        <p:nvSpPr>
          <p:cNvPr id="12338" name="TextBox 61"/>
          <p:cNvSpPr txBox="1">
            <a:spLocks noChangeArrowheads="1"/>
          </p:cNvSpPr>
          <p:nvPr/>
        </p:nvSpPr>
        <p:spPr bwMode="auto">
          <a:xfrm>
            <a:off x="7429500" y="6248401"/>
            <a:ext cx="508848" cy="307777"/>
          </a:xfrm>
          <a:prstGeom prst="rect">
            <a:avLst/>
          </a:prstGeom>
          <a:noFill/>
          <a:ln w="9525">
            <a:noFill/>
            <a:miter lim="800000"/>
            <a:headEnd/>
            <a:tailEnd/>
          </a:ln>
        </p:spPr>
        <p:txBody>
          <a:bodyPr wrap="none">
            <a:spAutoFit/>
          </a:bodyPr>
          <a:lstStyle/>
          <a:p>
            <a:r>
              <a:rPr lang="en-US" sz="1400" dirty="0" smtClean="0">
                <a:latin typeface="Calibri" pitchFamily="34" charset="0"/>
              </a:rPr>
              <a:t>bind</a:t>
            </a:r>
            <a:endParaRPr lang="en-US" sz="1400" dirty="0">
              <a:latin typeface="Calibri" pitchFamily="34" charset="0"/>
            </a:endParaRPr>
          </a:p>
        </p:txBody>
      </p:sp>
      <p:cxnSp>
        <p:nvCxnSpPr>
          <p:cNvPr id="60" name="Straight Connector 59"/>
          <p:cNvCxnSpPr>
            <a:stCxn id="77" idx="6"/>
            <a:endCxn id="56" idx="2"/>
          </p:cNvCxnSpPr>
          <p:nvPr/>
        </p:nvCxnSpPr>
        <p:spPr>
          <a:xfrm>
            <a:off x="3978910" y="6355080"/>
            <a:ext cx="179959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62" name="Straight Connector 61"/>
          <p:cNvCxnSpPr>
            <a:stCxn id="56" idx="6"/>
            <a:endCxn id="55" idx="2"/>
          </p:cNvCxnSpPr>
          <p:nvPr/>
        </p:nvCxnSpPr>
        <p:spPr>
          <a:xfrm>
            <a:off x="6868160" y="6355080"/>
            <a:ext cx="194818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66" name="Straight Connector 65"/>
          <p:cNvCxnSpPr>
            <a:stCxn id="50" idx="6"/>
            <a:endCxn id="77" idx="2"/>
          </p:cNvCxnSpPr>
          <p:nvPr/>
        </p:nvCxnSpPr>
        <p:spPr>
          <a:xfrm>
            <a:off x="1089660" y="6355080"/>
            <a:ext cx="1799590" cy="0"/>
          </a:xfrm>
          <a:prstGeom prst="line">
            <a:avLst/>
          </a:prstGeom>
        </p:spPr>
        <p:style>
          <a:lnRef idx="2">
            <a:schemeClr val="accent1"/>
          </a:lnRef>
          <a:fillRef idx="0">
            <a:schemeClr val="accent1"/>
          </a:fillRef>
          <a:effectRef idx="1">
            <a:schemeClr val="accent1"/>
          </a:effectRef>
          <a:fontRef idx="minor">
            <a:schemeClr val="tx1"/>
          </a:fontRef>
        </p:style>
      </p:cxnSp>
      <p:sp>
        <p:nvSpPr>
          <p:cNvPr id="12343" name="TextBox 113"/>
          <p:cNvSpPr txBox="1">
            <a:spLocks noChangeArrowheads="1"/>
          </p:cNvSpPr>
          <p:nvPr/>
        </p:nvSpPr>
        <p:spPr bwMode="auto">
          <a:xfrm>
            <a:off x="1485900" y="6248401"/>
            <a:ext cx="1377300" cy="307777"/>
          </a:xfrm>
          <a:prstGeom prst="rect">
            <a:avLst/>
          </a:prstGeom>
          <a:noFill/>
          <a:ln w="9525">
            <a:noFill/>
            <a:miter lim="800000"/>
            <a:headEnd/>
            <a:tailEnd/>
          </a:ln>
        </p:spPr>
        <p:txBody>
          <a:bodyPr wrap="none">
            <a:spAutoFit/>
          </a:bodyPr>
          <a:lstStyle/>
          <a:p>
            <a:r>
              <a:rPr lang="en-US" sz="1400" dirty="0" err="1" smtClean="0">
                <a:latin typeface="Calibri" pitchFamily="34" charset="0"/>
              </a:rPr>
              <a:t>hasSubstructure</a:t>
            </a:r>
            <a:endParaRPr lang="en-US" sz="1400" dirty="0">
              <a:latin typeface="Calibri" pitchFamily="34" charset="0"/>
            </a:endParaRPr>
          </a:p>
        </p:txBody>
      </p:sp>
      <p:sp>
        <p:nvSpPr>
          <p:cNvPr id="12344" name="TextBox 114"/>
          <p:cNvSpPr txBox="1">
            <a:spLocks noChangeArrowheads="1"/>
          </p:cNvSpPr>
          <p:nvPr/>
        </p:nvSpPr>
        <p:spPr bwMode="auto">
          <a:xfrm>
            <a:off x="4292600" y="6248401"/>
            <a:ext cx="1377300" cy="307777"/>
          </a:xfrm>
          <a:prstGeom prst="rect">
            <a:avLst/>
          </a:prstGeom>
          <a:noFill/>
          <a:ln w="9525">
            <a:noFill/>
            <a:miter lim="800000"/>
            <a:headEnd/>
            <a:tailEnd/>
          </a:ln>
        </p:spPr>
        <p:txBody>
          <a:bodyPr wrap="none">
            <a:spAutoFit/>
          </a:bodyPr>
          <a:lstStyle/>
          <a:p>
            <a:r>
              <a:rPr lang="en-US" sz="1400" dirty="0" err="1" smtClean="0">
                <a:latin typeface="Calibri" pitchFamily="34" charset="0"/>
              </a:rPr>
              <a:t>hasSubstructure</a:t>
            </a:r>
            <a:endParaRPr lang="en-US" sz="1400" dirty="0">
              <a:latin typeface="Calibri" pitchFamily="34" charset="0"/>
            </a:endParaRPr>
          </a:p>
        </p:txBody>
      </p:sp>
      <p:sp>
        <p:nvSpPr>
          <p:cNvPr id="116" name="Title 115"/>
          <p:cNvSpPr>
            <a:spLocks noGrp="1"/>
          </p:cNvSpPr>
          <p:nvPr>
            <p:ph type="title"/>
          </p:nvPr>
        </p:nvSpPr>
        <p:spPr/>
        <p:txBody>
          <a:bodyPr>
            <a:normAutofit/>
          </a:bodyPr>
          <a:lstStyle/>
          <a:p>
            <a:r>
              <a:rPr lang="en-US" dirty="0" smtClean="0"/>
              <a:t>Semantic is important for association</a:t>
            </a:r>
            <a:endParaRPr lang="en-US" dirty="0"/>
          </a:p>
        </p:txBody>
      </p:sp>
      <p:sp>
        <p:nvSpPr>
          <p:cNvPr id="72" name="Oval 71"/>
          <p:cNvSpPr/>
          <p:nvPr/>
        </p:nvSpPr>
        <p:spPr>
          <a:xfrm>
            <a:off x="5778500" y="2590800"/>
            <a:ext cx="1089660" cy="100584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lIns="0" tIns="0" rIns="0" bIns="0" anchor="ctr"/>
          <a:lstStyle/>
          <a:p>
            <a:pPr algn="ctr" fontAlgn="auto">
              <a:spcBef>
                <a:spcPts val="0"/>
              </a:spcBef>
              <a:spcAft>
                <a:spcPts val="0"/>
              </a:spcAft>
              <a:defRPr/>
            </a:pPr>
            <a:r>
              <a:rPr lang="en-US" sz="1400" dirty="0" smtClean="0">
                <a:solidFill>
                  <a:schemeClr val="bg1"/>
                </a:solidFill>
              </a:rPr>
              <a:t>GO:00001</a:t>
            </a:r>
            <a:endParaRPr lang="en-US" sz="1400" dirty="0">
              <a:solidFill>
                <a:schemeClr val="bg1"/>
              </a:solidFill>
            </a:endParaRPr>
          </a:p>
        </p:txBody>
      </p:sp>
      <p:sp>
        <p:nvSpPr>
          <p:cNvPr id="76" name="Oval 75"/>
          <p:cNvSpPr/>
          <p:nvPr/>
        </p:nvSpPr>
        <p:spPr>
          <a:xfrm>
            <a:off x="2966297" y="4770120"/>
            <a:ext cx="1089660" cy="100584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lIns="0" tIns="0" rIns="0" bIns="0" anchor="ctr"/>
          <a:lstStyle/>
          <a:p>
            <a:pPr algn="ctr" fontAlgn="auto">
              <a:spcBef>
                <a:spcPts val="0"/>
              </a:spcBef>
              <a:spcAft>
                <a:spcPts val="0"/>
              </a:spcAft>
              <a:defRPr/>
            </a:pPr>
            <a:r>
              <a:rPr lang="en-US" sz="1400" dirty="0" smtClean="0">
                <a:solidFill>
                  <a:schemeClr val="tx1"/>
                </a:solidFill>
              </a:rPr>
              <a:t>hypertension</a:t>
            </a:r>
            <a:endParaRPr lang="en-US" sz="1400" dirty="0">
              <a:solidFill>
                <a:schemeClr val="tx1"/>
              </a:solidFill>
            </a:endParaRPr>
          </a:p>
        </p:txBody>
      </p:sp>
      <p:sp>
        <p:nvSpPr>
          <p:cNvPr id="77" name="Oval 76"/>
          <p:cNvSpPr/>
          <p:nvPr/>
        </p:nvSpPr>
        <p:spPr>
          <a:xfrm>
            <a:off x="2889250" y="5852160"/>
            <a:ext cx="1089660" cy="1005840"/>
          </a:xfrm>
          <a:prstGeom prst="ellipse">
            <a:avLst/>
          </a:prstGeom>
        </p:spPr>
        <p:style>
          <a:lnRef idx="1">
            <a:schemeClr val="accent2"/>
          </a:lnRef>
          <a:fillRef idx="2">
            <a:schemeClr val="accent2"/>
          </a:fillRef>
          <a:effectRef idx="1">
            <a:schemeClr val="accent2"/>
          </a:effectRef>
          <a:fontRef idx="minor">
            <a:schemeClr val="dk1"/>
          </a:fontRef>
        </p:style>
        <p:txBody>
          <a:bodyPr lIns="0" tIns="0" rIns="0" bIns="0" anchor="ctr"/>
          <a:lstStyle/>
          <a:p>
            <a:pPr algn="ctr" fontAlgn="auto">
              <a:spcBef>
                <a:spcPts val="0"/>
              </a:spcBef>
              <a:spcAft>
                <a:spcPts val="0"/>
              </a:spcAft>
              <a:defRPr/>
            </a:pPr>
            <a:r>
              <a:rPr lang="en-US" sz="1400" dirty="0" smtClean="0">
                <a:solidFill>
                  <a:schemeClr val="tx1"/>
                </a:solidFill>
              </a:rPr>
              <a:t>substructure1</a:t>
            </a:r>
            <a:endParaRPr lang="en-US" sz="1400" dirty="0">
              <a:solidFill>
                <a:schemeClr val="tx1"/>
              </a:solidFill>
            </a:endParaRPr>
          </a:p>
        </p:txBody>
      </p:sp>
      <p:sp>
        <p:nvSpPr>
          <p:cNvPr id="112" name="TextBox 64"/>
          <p:cNvSpPr txBox="1">
            <a:spLocks noChangeArrowheads="1"/>
          </p:cNvSpPr>
          <p:nvPr/>
        </p:nvSpPr>
        <p:spPr bwMode="auto">
          <a:xfrm>
            <a:off x="1733550" y="2743201"/>
            <a:ext cx="508848" cy="307777"/>
          </a:xfrm>
          <a:prstGeom prst="rect">
            <a:avLst/>
          </a:prstGeom>
          <a:noFill/>
          <a:ln w="9525">
            <a:noFill/>
            <a:miter lim="800000"/>
            <a:headEnd/>
            <a:tailEnd/>
          </a:ln>
        </p:spPr>
        <p:txBody>
          <a:bodyPr wrap="none">
            <a:spAutoFit/>
          </a:bodyPr>
          <a:lstStyle/>
          <a:p>
            <a:r>
              <a:rPr lang="en-US" sz="1400" dirty="0" smtClean="0">
                <a:latin typeface="Calibri" pitchFamily="34" charset="0"/>
              </a:rPr>
              <a:t>bind</a:t>
            </a:r>
            <a:endParaRPr lang="en-US" sz="1400" dirty="0">
              <a:latin typeface="Calibri" pitchFamily="34" charset="0"/>
            </a:endParaRPr>
          </a:p>
        </p:txBody>
      </p:sp>
      <p:sp>
        <p:nvSpPr>
          <p:cNvPr id="113" name="TextBox 64"/>
          <p:cNvSpPr txBox="1">
            <a:spLocks noChangeArrowheads="1"/>
          </p:cNvSpPr>
          <p:nvPr/>
        </p:nvSpPr>
        <p:spPr bwMode="auto">
          <a:xfrm>
            <a:off x="1816100" y="1752600"/>
            <a:ext cx="508848" cy="307777"/>
          </a:xfrm>
          <a:prstGeom prst="rect">
            <a:avLst/>
          </a:prstGeom>
          <a:noFill/>
          <a:ln w="9525">
            <a:noFill/>
            <a:miter lim="800000"/>
            <a:headEnd/>
            <a:tailEnd/>
          </a:ln>
        </p:spPr>
        <p:txBody>
          <a:bodyPr wrap="none">
            <a:spAutoFit/>
          </a:bodyPr>
          <a:lstStyle/>
          <a:p>
            <a:r>
              <a:rPr lang="en-US" sz="1400" dirty="0" smtClean="0">
                <a:latin typeface="Calibri" pitchFamily="34" charset="0"/>
              </a:rPr>
              <a:t>bind</a:t>
            </a:r>
            <a:endParaRPr lang="en-US" sz="1400" dirty="0">
              <a:latin typeface="Calibri" pitchFamily="34" charset="0"/>
            </a:endParaRPr>
          </a:p>
        </p:txBody>
      </p:sp>
      <p:sp>
        <p:nvSpPr>
          <p:cNvPr id="114" name="TextBox 64"/>
          <p:cNvSpPr txBox="1">
            <a:spLocks noChangeArrowheads="1"/>
          </p:cNvSpPr>
          <p:nvPr/>
        </p:nvSpPr>
        <p:spPr bwMode="auto">
          <a:xfrm>
            <a:off x="4540250" y="1752600"/>
            <a:ext cx="508848" cy="307777"/>
          </a:xfrm>
          <a:prstGeom prst="rect">
            <a:avLst/>
          </a:prstGeom>
          <a:noFill/>
          <a:ln w="9525">
            <a:noFill/>
            <a:miter lim="800000"/>
            <a:headEnd/>
            <a:tailEnd/>
          </a:ln>
        </p:spPr>
        <p:txBody>
          <a:bodyPr wrap="none">
            <a:spAutoFit/>
          </a:bodyPr>
          <a:lstStyle/>
          <a:p>
            <a:r>
              <a:rPr lang="en-US" sz="1400" dirty="0" smtClean="0">
                <a:latin typeface="Calibri" pitchFamily="34" charset="0"/>
              </a:rPr>
              <a:t>bind</a:t>
            </a:r>
            <a:endParaRPr lang="en-US" sz="1400" dirty="0">
              <a:latin typeface="Calibri" pitchFamily="34" charset="0"/>
            </a:endParaRPr>
          </a:p>
        </p:txBody>
      </p:sp>
      <p:sp>
        <p:nvSpPr>
          <p:cNvPr id="115" name="TextBox 64"/>
          <p:cNvSpPr txBox="1">
            <a:spLocks noChangeArrowheads="1"/>
          </p:cNvSpPr>
          <p:nvPr/>
        </p:nvSpPr>
        <p:spPr bwMode="auto">
          <a:xfrm>
            <a:off x="7512050" y="1752600"/>
            <a:ext cx="508848" cy="307777"/>
          </a:xfrm>
          <a:prstGeom prst="rect">
            <a:avLst/>
          </a:prstGeom>
          <a:noFill/>
          <a:ln w="9525">
            <a:noFill/>
            <a:miter lim="800000"/>
            <a:headEnd/>
            <a:tailEnd/>
          </a:ln>
        </p:spPr>
        <p:txBody>
          <a:bodyPr wrap="none">
            <a:spAutoFit/>
          </a:bodyPr>
          <a:lstStyle/>
          <a:p>
            <a:r>
              <a:rPr lang="en-US" sz="1400" dirty="0" smtClean="0">
                <a:latin typeface="Calibri" pitchFamily="34" charset="0"/>
              </a:rPr>
              <a:t>bind</a:t>
            </a:r>
            <a:endParaRPr lang="en-US" sz="1400" dirty="0">
              <a:latin typeface="Calibri" pitchFamily="34" charset="0"/>
            </a:endParaRPr>
          </a:p>
        </p:txBody>
      </p:sp>
    </p:spTree>
    <p:extLst>
      <p:ext uri="{BB962C8B-B14F-4D97-AF65-F5344CB8AC3E}">
        <p14:creationId xmlns:p14="http://schemas.microsoft.com/office/powerpoint/2010/main" val="1685923099"/>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blinds(horizontal)">
                                      <p:cBhvr>
                                        <p:cTn id="7" dur="500"/>
                                        <p:tgtEl>
                                          <p:spTgt spid="52"/>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53"/>
                                        </p:tgtEl>
                                        <p:attrNameLst>
                                          <p:attrName>style.visibility</p:attrName>
                                        </p:attrNameLst>
                                      </p:cBhvr>
                                      <p:to>
                                        <p:strVal val="visible"/>
                                      </p:to>
                                    </p:set>
                                    <p:animEffect transition="in" filter="blinds(horizontal)">
                                      <p:cBhvr>
                                        <p:cTn id="10" dur="500"/>
                                        <p:tgtEl>
                                          <p:spTgt spid="53"/>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54"/>
                                        </p:tgtEl>
                                        <p:attrNameLst>
                                          <p:attrName>style.visibility</p:attrName>
                                        </p:attrNameLst>
                                      </p:cBhvr>
                                      <p:to>
                                        <p:strVal val="visible"/>
                                      </p:to>
                                    </p:set>
                                    <p:animEffect transition="in" filter="blinds(horizontal)">
                                      <p:cBhvr>
                                        <p:cTn id="13" dur="500"/>
                                        <p:tgtEl>
                                          <p:spTgt spid="54"/>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12328"/>
                                        </p:tgtEl>
                                        <p:attrNameLst>
                                          <p:attrName>style.visibility</p:attrName>
                                        </p:attrNameLst>
                                      </p:cBhvr>
                                      <p:to>
                                        <p:strVal val="visible"/>
                                      </p:to>
                                    </p:set>
                                    <p:animEffect transition="in" filter="blinds(horizontal)">
                                      <p:cBhvr>
                                        <p:cTn id="16" dur="500"/>
                                        <p:tgtEl>
                                          <p:spTgt spid="12328"/>
                                        </p:tgtEl>
                                      </p:cBhvr>
                                    </p:animEffect>
                                  </p:childTnLst>
                                </p:cTn>
                              </p:par>
                              <p:par>
                                <p:cTn id="17" presetID="3" presetClass="entr" presetSubtype="10" fill="hold" nodeType="withEffect">
                                  <p:stCondLst>
                                    <p:cond delay="0"/>
                                  </p:stCondLst>
                                  <p:childTnLst>
                                    <p:set>
                                      <p:cBhvr>
                                        <p:cTn id="18" dur="1" fill="hold">
                                          <p:stCondLst>
                                            <p:cond delay="0"/>
                                          </p:stCondLst>
                                        </p:cTn>
                                        <p:tgtEl>
                                          <p:spTgt spid="63"/>
                                        </p:tgtEl>
                                        <p:attrNameLst>
                                          <p:attrName>style.visibility</p:attrName>
                                        </p:attrNameLst>
                                      </p:cBhvr>
                                      <p:to>
                                        <p:strVal val="visible"/>
                                      </p:to>
                                    </p:set>
                                    <p:animEffect transition="in" filter="blinds(horizontal)">
                                      <p:cBhvr>
                                        <p:cTn id="19" dur="500"/>
                                        <p:tgtEl>
                                          <p:spTgt spid="63"/>
                                        </p:tgtEl>
                                      </p:cBhvr>
                                    </p:animEffect>
                                  </p:childTnLst>
                                </p:cTn>
                              </p:par>
                              <p:par>
                                <p:cTn id="20" presetID="3" presetClass="entr" presetSubtype="10" fill="hold" nodeType="withEffect">
                                  <p:stCondLst>
                                    <p:cond delay="0"/>
                                  </p:stCondLst>
                                  <p:childTnLst>
                                    <p:set>
                                      <p:cBhvr>
                                        <p:cTn id="21" dur="1" fill="hold">
                                          <p:stCondLst>
                                            <p:cond delay="0"/>
                                          </p:stCondLst>
                                        </p:cTn>
                                        <p:tgtEl>
                                          <p:spTgt spid="64"/>
                                        </p:tgtEl>
                                        <p:attrNameLst>
                                          <p:attrName>style.visibility</p:attrName>
                                        </p:attrNameLst>
                                      </p:cBhvr>
                                      <p:to>
                                        <p:strVal val="visible"/>
                                      </p:to>
                                    </p:set>
                                    <p:animEffect transition="in" filter="blinds(horizontal)">
                                      <p:cBhvr>
                                        <p:cTn id="22" dur="500"/>
                                        <p:tgtEl>
                                          <p:spTgt spid="64"/>
                                        </p:tgtEl>
                                      </p:cBhvr>
                                    </p:animEffect>
                                  </p:childTnLst>
                                </p:cTn>
                              </p:par>
                              <p:par>
                                <p:cTn id="23" presetID="3" presetClass="entr" presetSubtype="10" fill="hold" nodeType="withEffect">
                                  <p:stCondLst>
                                    <p:cond delay="0"/>
                                  </p:stCondLst>
                                  <p:childTnLst>
                                    <p:set>
                                      <p:cBhvr>
                                        <p:cTn id="24" dur="1" fill="hold">
                                          <p:stCondLst>
                                            <p:cond delay="0"/>
                                          </p:stCondLst>
                                        </p:cTn>
                                        <p:tgtEl>
                                          <p:spTgt spid="93"/>
                                        </p:tgtEl>
                                        <p:attrNameLst>
                                          <p:attrName>style.visibility</p:attrName>
                                        </p:attrNameLst>
                                      </p:cBhvr>
                                      <p:to>
                                        <p:strVal val="visible"/>
                                      </p:to>
                                    </p:set>
                                    <p:animEffect transition="in" filter="blinds(horizontal)">
                                      <p:cBhvr>
                                        <p:cTn id="25" dur="500"/>
                                        <p:tgtEl>
                                          <p:spTgt spid="93"/>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12333"/>
                                        </p:tgtEl>
                                        <p:attrNameLst>
                                          <p:attrName>style.visibility</p:attrName>
                                        </p:attrNameLst>
                                      </p:cBhvr>
                                      <p:to>
                                        <p:strVal val="visible"/>
                                      </p:to>
                                    </p:set>
                                    <p:animEffect transition="in" filter="blinds(horizontal)">
                                      <p:cBhvr>
                                        <p:cTn id="28" dur="500"/>
                                        <p:tgtEl>
                                          <p:spTgt spid="12333"/>
                                        </p:tgtEl>
                                      </p:cBhvr>
                                    </p:animEffect>
                                  </p:childTnLst>
                                </p:cTn>
                              </p:par>
                              <p:par>
                                <p:cTn id="29" presetID="3" presetClass="entr" presetSubtype="10" fill="hold" grpId="0" nodeType="withEffect">
                                  <p:stCondLst>
                                    <p:cond delay="0"/>
                                  </p:stCondLst>
                                  <p:childTnLst>
                                    <p:set>
                                      <p:cBhvr>
                                        <p:cTn id="30" dur="1" fill="hold">
                                          <p:stCondLst>
                                            <p:cond delay="0"/>
                                          </p:stCondLst>
                                        </p:cTn>
                                        <p:tgtEl>
                                          <p:spTgt spid="12334"/>
                                        </p:tgtEl>
                                        <p:attrNameLst>
                                          <p:attrName>style.visibility</p:attrName>
                                        </p:attrNameLst>
                                      </p:cBhvr>
                                      <p:to>
                                        <p:strVal val="visible"/>
                                      </p:to>
                                    </p:set>
                                    <p:animEffect transition="in" filter="blinds(horizontal)">
                                      <p:cBhvr>
                                        <p:cTn id="31" dur="500"/>
                                        <p:tgtEl>
                                          <p:spTgt spid="12334"/>
                                        </p:tgtEl>
                                      </p:cBhvr>
                                    </p:animEffect>
                                  </p:childTnLst>
                                </p:cTn>
                              </p:par>
                              <p:par>
                                <p:cTn id="32" presetID="3" presetClass="entr" presetSubtype="10" fill="hold" grpId="0" nodeType="withEffect">
                                  <p:stCondLst>
                                    <p:cond delay="0"/>
                                  </p:stCondLst>
                                  <p:childTnLst>
                                    <p:set>
                                      <p:cBhvr>
                                        <p:cTn id="33" dur="1" fill="hold">
                                          <p:stCondLst>
                                            <p:cond delay="0"/>
                                          </p:stCondLst>
                                        </p:cTn>
                                        <p:tgtEl>
                                          <p:spTgt spid="50"/>
                                        </p:tgtEl>
                                        <p:attrNameLst>
                                          <p:attrName>style.visibility</p:attrName>
                                        </p:attrNameLst>
                                      </p:cBhvr>
                                      <p:to>
                                        <p:strVal val="visible"/>
                                      </p:to>
                                    </p:set>
                                    <p:animEffect transition="in" filter="blinds(horizontal)">
                                      <p:cBhvr>
                                        <p:cTn id="34" dur="500"/>
                                        <p:tgtEl>
                                          <p:spTgt spid="50"/>
                                        </p:tgtEl>
                                      </p:cBhvr>
                                    </p:animEffect>
                                  </p:childTnLst>
                                </p:cTn>
                              </p:par>
                              <p:par>
                                <p:cTn id="35" presetID="3" presetClass="entr" presetSubtype="10" fill="hold" grpId="0" nodeType="withEffect">
                                  <p:stCondLst>
                                    <p:cond delay="0"/>
                                  </p:stCondLst>
                                  <p:childTnLst>
                                    <p:set>
                                      <p:cBhvr>
                                        <p:cTn id="36" dur="1" fill="hold">
                                          <p:stCondLst>
                                            <p:cond delay="0"/>
                                          </p:stCondLst>
                                        </p:cTn>
                                        <p:tgtEl>
                                          <p:spTgt spid="55"/>
                                        </p:tgtEl>
                                        <p:attrNameLst>
                                          <p:attrName>style.visibility</p:attrName>
                                        </p:attrNameLst>
                                      </p:cBhvr>
                                      <p:to>
                                        <p:strVal val="visible"/>
                                      </p:to>
                                    </p:set>
                                    <p:animEffect transition="in" filter="blinds(horizontal)">
                                      <p:cBhvr>
                                        <p:cTn id="37" dur="500"/>
                                        <p:tgtEl>
                                          <p:spTgt spid="55"/>
                                        </p:tgtEl>
                                      </p:cBhvr>
                                    </p:animEffect>
                                  </p:childTnLst>
                                </p:cTn>
                              </p:par>
                              <p:par>
                                <p:cTn id="38" presetID="3" presetClass="entr" presetSubtype="10" fill="hold" grpId="0" nodeType="withEffect">
                                  <p:stCondLst>
                                    <p:cond delay="0"/>
                                  </p:stCondLst>
                                  <p:childTnLst>
                                    <p:set>
                                      <p:cBhvr>
                                        <p:cTn id="39" dur="1" fill="hold">
                                          <p:stCondLst>
                                            <p:cond delay="0"/>
                                          </p:stCondLst>
                                        </p:cTn>
                                        <p:tgtEl>
                                          <p:spTgt spid="56"/>
                                        </p:tgtEl>
                                        <p:attrNameLst>
                                          <p:attrName>style.visibility</p:attrName>
                                        </p:attrNameLst>
                                      </p:cBhvr>
                                      <p:to>
                                        <p:strVal val="visible"/>
                                      </p:to>
                                    </p:set>
                                    <p:animEffect transition="in" filter="blinds(horizontal)">
                                      <p:cBhvr>
                                        <p:cTn id="40" dur="500"/>
                                        <p:tgtEl>
                                          <p:spTgt spid="56"/>
                                        </p:tgtEl>
                                      </p:cBhvr>
                                    </p:animEffect>
                                  </p:childTnLst>
                                </p:cTn>
                              </p:par>
                              <p:par>
                                <p:cTn id="41" presetID="3" presetClass="entr" presetSubtype="10" fill="hold" grpId="0" nodeType="withEffect">
                                  <p:stCondLst>
                                    <p:cond delay="0"/>
                                  </p:stCondLst>
                                  <p:childTnLst>
                                    <p:set>
                                      <p:cBhvr>
                                        <p:cTn id="42" dur="1" fill="hold">
                                          <p:stCondLst>
                                            <p:cond delay="0"/>
                                          </p:stCondLst>
                                        </p:cTn>
                                        <p:tgtEl>
                                          <p:spTgt spid="12338"/>
                                        </p:tgtEl>
                                        <p:attrNameLst>
                                          <p:attrName>style.visibility</p:attrName>
                                        </p:attrNameLst>
                                      </p:cBhvr>
                                      <p:to>
                                        <p:strVal val="visible"/>
                                      </p:to>
                                    </p:set>
                                    <p:animEffect transition="in" filter="blinds(horizontal)">
                                      <p:cBhvr>
                                        <p:cTn id="43" dur="500"/>
                                        <p:tgtEl>
                                          <p:spTgt spid="12338"/>
                                        </p:tgtEl>
                                      </p:cBhvr>
                                    </p:animEffect>
                                  </p:childTnLst>
                                </p:cTn>
                              </p:par>
                              <p:par>
                                <p:cTn id="44" presetID="3" presetClass="entr" presetSubtype="10" fill="hold" nodeType="withEffect">
                                  <p:stCondLst>
                                    <p:cond delay="0"/>
                                  </p:stCondLst>
                                  <p:childTnLst>
                                    <p:set>
                                      <p:cBhvr>
                                        <p:cTn id="45" dur="1" fill="hold">
                                          <p:stCondLst>
                                            <p:cond delay="0"/>
                                          </p:stCondLst>
                                        </p:cTn>
                                        <p:tgtEl>
                                          <p:spTgt spid="60"/>
                                        </p:tgtEl>
                                        <p:attrNameLst>
                                          <p:attrName>style.visibility</p:attrName>
                                        </p:attrNameLst>
                                      </p:cBhvr>
                                      <p:to>
                                        <p:strVal val="visible"/>
                                      </p:to>
                                    </p:set>
                                    <p:animEffect transition="in" filter="blinds(horizontal)">
                                      <p:cBhvr>
                                        <p:cTn id="46" dur="500"/>
                                        <p:tgtEl>
                                          <p:spTgt spid="60"/>
                                        </p:tgtEl>
                                      </p:cBhvr>
                                    </p:animEffect>
                                  </p:childTnLst>
                                </p:cTn>
                              </p:par>
                              <p:par>
                                <p:cTn id="47" presetID="3" presetClass="entr" presetSubtype="10" fill="hold" nodeType="withEffect">
                                  <p:stCondLst>
                                    <p:cond delay="0"/>
                                  </p:stCondLst>
                                  <p:childTnLst>
                                    <p:set>
                                      <p:cBhvr>
                                        <p:cTn id="48" dur="1" fill="hold">
                                          <p:stCondLst>
                                            <p:cond delay="0"/>
                                          </p:stCondLst>
                                        </p:cTn>
                                        <p:tgtEl>
                                          <p:spTgt spid="62"/>
                                        </p:tgtEl>
                                        <p:attrNameLst>
                                          <p:attrName>style.visibility</p:attrName>
                                        </p:attrNameLst>
                                      </p:cBhvr>
                                      <p:to>
                                        <p:strVal val="visible"/>
                                      </p:to>
                                    </p:set>
                                    <p:animEffect transition="in" filter="blinds(horizontal)">
                                      <p:cBhvr>
                                        <p:cTn id="49" dur="500"/>
                                        <p:tgtEl>
                                          <p:spTgt spid="62"/>
                                        </p:tgtEl>
                                      </p:cBhvr>
                                    </p:animEffect>
                                  </p:childTnLst>
                                </p:cTn>
                              </p:par>
                              <p:par>
                                <p:cTn id="50" presetID="3" presetClass="entr" presetSubtype="10" fill="hold" nodeType="withEffect">
                                  <p:stCondLst>
                                    <p:cond delay="0"/>
                                  </p:stCondLst>
                                  <p:childTnLst>
                                    <p:set>
                                      <p:cBhvr>
                                        <p:cTn id="51" dur="1" fill="hold">
                                          <p:stCondLst>
                                            <p:cond delay="0"/>
                                          </p:stCondLst>
                                        </p:cTn>
                                        <p:tgtEl>
                                          <p:spTgt spid="66"/>
                                        </p:tgtEl>
                                        <p:attrNameLst>
                                          <p:attrName>style.visibility</p:attrName>
                                        </p:attrNameLst>
                                      </p:cBhvr>
                                      <p:to>
                                        <p:strVal val="visible"/>
                                      </p:to>
                                    </p:set>
                                    <p:animEffect transition="in" filter="blinds(horizontal)">
                                      <p:cBhvr>
                                        <p:cTn id="52" dur="500"/>
                                        <p:tgtEl>
                                          <p:spTgt spid="66"/>
                                        </p:tgtEl>
                                      </p:cBhvr>
                                    </p:animEffect>
                                  </p:childTnLst>
                                </p:cTn>
                              </p:par>
                              <p:par>
                                <p:cTn id="53" presetID="3" presetClass="entr" presetSubtype="10" fill="hold" grpId="0" nodeType="withEffect">
                                  <p:stCondLst>
                                    <p:cond delay="0"/>
                                  </p:stCondLst>
                                  <p:childTnLst>
                                    <p:set>
                                      <p:cBhvr>
                                        <p:cTn id="54" dur="1" fill="hold">
                                          <p:stCondLst>
                                            <p:cond delay="0"/>
                                          </p:stCondLst>
                                        </p:cTn>
                                        <p:tgtEl>
                                          <p:spTgt spid="12343"/>
                                        </p:tgtEl>
                                        <p:attrNameLst>
                                          <p:attrName>style.visibility</p:attrName>
                                        </p:attrNameLst>
                                      </p:cBhvr>
                                      <p:to>
                                        <p:strVal val="visible"/>
                                      </p:to>
                                    </p:set>
                                    <p:animEffect transition="in" filter="blinds(horizontal)">
                                      <p:cBhvr>
                                        <p:cTn id="55" dur="500"/>
                                        <p:tgtEl>
                                          <p:spTgt spid="12343"/>
                                        </p:tgtEl>
                                      </p:cBhvr>
                                    </p:animEffect>
                                  </p:childTnLst>
                                </p:cTn>
                              </p:par>
                              <p:par>
                                <p:cTn id="56" presetID="3" presetClass="entr" presetSubtype="10" fill="hold" grpId="0" nodeType="withEffect">
                                  <p:stCondLst>
                                    <p:cond delay="0"/>
                                  </p:stCondLst>
                                  <p:childTnLst>
                                    <p:set>
                                      <p:cBhvr>
                                        <p:cTn id="57" dur="1" fill="hold">
                                          <p:stCondLst>
                                            <p:cond delay="0"/>
                                          </p:stCondLst>
                                        </p:cTn>
                                        <p:tgtEl>
                                          <p:spTgt spid="12344"/>
                                        </p:tgtEl>
                                        <p:attrNameLst>
                                          <p:attrName>style.visibility</p:attrName>
                                        </p:attrNameLst>
                                      </p:cBhvr>
                                      <p:to>
                                        <p:strVal val="visible"/>
                                      </p:to>
                                    </p:set>
                                    <p:animEffect transition="in" filter="blinds(horizontal)">
                                      <p:cBhvr>
                                        <p:cTn id="58" dur="500"/>
                                        <p:tgtEl>
                                          <p:spTgt spid="12344"/>
                                        </p:tgtEl>
                                      </p:cBhvr>
                                    </p:animEffect>
                                  </p:childTnLst>
                                </p:cTn>
                              </p:par>
                              <p:par>
                                <p:cTn id="59" presetID="3" presetClass="entr" presetSubtype="10" fill="hold" grpId="0" nodeType="withEffect">
                                  <p:stCondLst>
                                    <p:cond delay="0"/>
                                  </p:stCondLst>
                                  <p:childTnLst>
                                    <p:set>
                                      <p:cBhvr>
                                        <p:cTn id="60" dur="1" fill="hold">
                                          <p:stCondLst>
                                            <p:cond delay="0"/>
                                          </p:stCondLst>
                                        </p:cTn>
                                        <p:tgtEl>
                                          <p:spTgt spid="76"/>
                                        </p:tgtEl>
                                        <p:attrNameLst>
                                          <p:attrName>style.visibility</p:attrName>
                                        </p:attrNameLst>
                                      </p:cBhvr>
                                      <p:to>
                                        <p:strVal val="visible"/>
                                      </p:to>
                                    </p:set>
                                    <p:animEffect transition="in" filter="blinds(horizontal)">
                                      <p:cBhvr>
                                        <p:cTn id="61" dur="500"/>
                                        <p:tgtEl>
                                          <p:spTgt spid="76"/>
                                        </p:tgtEl>
                                      </p:cBhvr>
                                    </p:animEffect>
                                  </p:childTnLst>
                                </p:cTn>
                              </p:par>
                              <p:par>
                                <p:cTn id="62" presetID="3" presetClass="entr" presetSubtype="10" fill="hold" grpId="0" nodeType="withEffect">
                                  <p:stCondLst>
                                    <p:cond delay="0"/>
                                  </p:stCondLst>
                                  <p:childTnLst>
                                    <p:set>
                                      <p:cBhvr>
                                        <p:cTn id="63" dur="1" fill="hold">
                                          <p:stCondLst>
                                            <p:cond delay="0"/>
                                          </p:stCondLst>
                                        </p:cTn>
                                        <p:tgtEl>
                                          <p:spTgt spid="77"/>
                                        </p:tgtEl>
                                        <p:attrNameLst>
                                          <p:attrName>style.visibility</p:attrName>
                                        </p:attrNameLst>
                                      </p:cBhvr>
                                      <p:to>
                                        <p:strVal val="visible"/>
                                      </p:to>
                                    </p:set>
                                    <p:animEffect transition="in" filter="blinds(horizontal)">
                                      <p:cBhvr>
                                        <p:cTn id="64"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3" grpId="0" animBg="1"/>
      <p:bldP spid="54" grpId="0" animBg="1"/>
      <p:bldP spid="12328" grpId="0"/>
      <p:bldP spid="12333" grpId="0"/>
      <p:bldP spid="12334" grpId="0"/>
      <p:bldP spid="50" grpId="0" animBg="1"/>
      <p:bldP spid="55" grpId="0" animBg="1"/>
      <p:bldP spid="56" grpId="0" animBg="1"/>
      <p:bldP spid="12338" grpId="0"/>
      <p:bldP spid="12343" grpId="0"/>
      <p:bldP spid="12344" grpId="0"/>
      <p:bldP spid="76" grpId="0" animBg="1"/>
      <p:bldP spid="77" grpId="0" animBg="1"/>
    </p:bld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Example: Troglitazone and PPARG</a:t>
            </a:r>
          </a:p>
        </p:txBody>
      </p:sp>
      <p:pic>
        <p:nvPicPr>
          <p:cNvPr id="5" name="Content Placeholder 4" descr="Screen Shot 2012-02-14 at 11.41.18 AM.png"/>
          <p:cNvPicPr>
            <a:picLocks noChangeAspect="1"/>
          </p:cNvPicPr>
          <p:nvPr/>
        </p:nvPicPr>
        <p:blipFill>
          <a:blip r:embed="rId3" cstate="screen">
            <a:extLst>
              <a:ext uri="{28A0092B-C50C-407E-A947-70E740481C1C}">
                <a14:useLocalDpi xmlns:a14="http://schemas.microsoft.com/office/drawing/2010/main"/>
              </a:ext>
            </a:extLst>
          </a:blip>
          <a:srcRect l="-9734" r="-9734"/>
          <a:stretch>
            <a:fillRect/>
          </a:stretch>
        </p:blipFill>
        <p:spPr>
          <a:xfrm>
            <a:off x="247650" y="1447800"/>
            <a:ext cx="9328150" cy="5108850"/>
          </a:xfrm>
          <a:prstGeom prst="rect">
            <a:avLst/>
          </a:prstGeom>
        </p:spPr>
      </p:pic>
      <p:cxnSp>
        <p:nvCxnSpPr>
          <p:cNvPr id="7" name="Straight Connector 6"/>
          <p:cNvCxnSpPr/>
          <p:nvPr/>
        </p:nvCxnSpPr>
        <p:spPr>
          <a:xfrm>
            <a:off x="4705350" y="1524000"/>
            <a:ext cx="165100" cy="4343400"/>
          </a:xfrm>
          <a:prstGeom prst="line">
            <a:avLst/>
          </a:prstGeom>
          <a:ln w="57150" cmpd="sng">
            <a:solidFill>
              <a:srgbClr val="86CE24"/>
            </a:solidFill>
            <a:prstDash val="dash"/>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5365750" y="990600"/>
            <a:ext cx="3549650" cy="738664"/>
          </a:xfrm>
          <a:prstGeom prst="rect">
            <a:avLst/>
          </a:prstGeom>
          <a:noFill/>
        </p:spPr>
        <p:txBody>
          <a:bodyPr wrap="square" rtlCol="0">
            <a:spAutoFit/>
          </a:bodyPr>
          <a:lstStyle/>
          <a:p>
            <a:r>
              <a:rPr lang="en-US" sz="1400" dirty="0">
                <a:solidFill>
                  <a:schemeClr val="bg1"/>
                </a:solidFill>
              </a:rPr>
              <a:t>Association score: 2385.9</a:t>
            </a:r>
          </a:p>
          <a:p>
            <a:r>
              <a:rPr lang="en-US" sz="1400" dirty="0">
                <a:solidFill>
                  <a:schemeClr val="bg1"/>
                </a:solidFill>
              </a:rPr>
              <a:t>Association significance: 9.06 x 10</a:t>
            </a:r>
            <a:r>
              <a:rPr lang="en-US" sz="1400" baseline="30000" dirty="0">
                <a:solidFill>
                  <a:schemeClr val="bg1"/>
                </a:solidFill>
              </a:rPr>
              <a:t>-6 </a:t>
            </a:r>
            <a:r>
              <a:rPr lang="en-US" sz="1400" dirty="0">
                <a:solidFill>
                  <a:schemeClr val="bg1"/>
                </a:solidFill>
              </a:rPr>
              <a:t>=&gt; missing link predicted</a:t>
            </a:r>
          </a:p>
        </p:txBody>
      </p:sp>
    </p:spTree>
    <p:extLst>
      <p:ext uri="{BB962C8B-B14F-4D97-AF65-F5344CB8AC3E}">
        <p14:creationId xmlns:p14="http://schemas.microsoft.com/office/powerpoint/2010/main" val="60120818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78" name="Picture 2"/>
          <p:cNvPicPr>
            <a:picLocks noChangeAspect="1" noChangeArrowheads="1"/>
          </p:cNvPicPr>
          <p:nvPr/>
        </p:nvPicPr>
        <p:blipFill>
          <a:blip r:embed="rId3" cstate="print"/>
          <a:srcRect/>
          <a:stretch>
            <a:fillRect/>
          </a:stretch>
        </p:blipFill>
        <p:spPr bwMode="auto">
          <a:xfrm>
            <a:off x="0" y="490540"/>
            <a:ext cx="9760499" cy="5072061"/>
          </a:xfrm>
          <a:prstGeom prst="rect">
            <a:avLst/>
          </a:prstGeom>
          <a:noFill/>
          <a:ln w="9525">
            <a:noFill/>
            <a:miter lim="800000"/>
            <a:headEnd/>
            <a:tailEnd/>
          </a:ln>
        </p:spPr>
      </p:pic>
      <p:sp>
        <p:nvSpPr>
          <p:cNvPr id="6" name="TextBox 5"/>
          <p:cNvSpPr txBox="1"/>
          <p:nvPr/>
        </p:nvSpPr>
        <p:spPr>
          <a:xfrm>
            <a:off x="2228850" y="5867401"/>
            <a:ext cx="3903933" cy="707886"/>
          </a:xfrm>
          <a:prstGeom prst="rect">
            <a:avLst/>
          </a:prstGeom>
          <a:noFill/>
        </p:spPr>
        <p:txBody>
          <a:bodyPr wrap="none" rtlCol="0">
            <a:spAutoFit/>
          </a:bodyPr>
          <a:lstStyle/>
          <a:p>
            <a:r>
              <a:rPr lang="en-US" dirty="0" err="1" smtClean="0"/>
              <a:t>Alendronate</a:t>
            </a:r>
            <a:r>
              <a:rPr lang="en-US" dirty="0" smtClean="0"/>
              <a:t> (CID:2088) &amp; FDPS </a:t>
            </a:r>
          </a:p>
          <a:p>
            <a:r>
              <a:rPr lang="en-US" dirty="0" smtClean="0"/>
              <a:t> SLAP: p value: 0.004</a:t>
            </a:r>
            <a:endParaRPr lang="en-US" dirty="0"/>
          </a:p>
        </p:txBody>
      </p:sp>
      <p:sp>
        <p:nvSpPr>
          <p:cNvPr id="9" name="Oval Callout 8"/>
          <p:cNvSpPr/>
          <p:nvPr/>
        </p:nvSpPr>
        <p:spPr>
          <a:xfrm>
            <a:off x="7181850" y="4495800"/>
            <a:ext cx="1898650" cy="838200"/>
          </a:xfrm>
          <a:prstGeom prst="wedgeEllipseCallout">
            <a:avLst>
              <a:gd name="adj1" fmla="val -7401"/>
              <a:gd name="adj2" fmla="val -13451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smtClean="0"/>
              <a:t>Disease</a:t>
            </a:r>
            <a:endParaRPr lang="en-US" sz="1800" dirty="0"/>
          </a:p>
        </p:txBody>
      </p:sp>
      <p:sp>
        <p:nvSpPr>
          <p:cNvPr id="10" name="Oval Callout 9"/>
          <p:cNvSpPr/>
          <p:nvPr/>
        </p:nvSpPr>
        <p:spPr>
          <a:xfrm>
            <a:off x="6356350" y="533400"/>
            <a:ext cx="1898650" cy="838200"/>
          </a:xfrm>
          <a:prstGeom prst="wedgeEllipseCallout">
            <a:avLst>
              <a:gd name="adj1" fmla="val 10510"/>
              <a:gd name="adj2" fmla="val 20578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smtClean="0"/>
              <a:t>Chemical ontology</a:t>
            </a:r>
            <a:endParaRPr lang="en-US" sz="1800" dirty="0"/>
          </a:p>
        </p:txBody>
      </p:sp>
      <p:sp>
        <p:nvSpPr>
          <p:cNvPr id="11" name="Oval Callout 10"/>
          <p:cNvSpPr/>
          <p:nvPr/>
        </p:nvSpPr>
        <p:spPr>
          <a:xfrm>
            <a:off x="8172450" y="1219200"/>
            <a:ext cx="1898650" cy="838200"/>
          </a:xfrm>
          <a:prstGeom prst="wedgeEllipseCallout">
            <a:avLst>
              <a:gd name="adj1" fmla="val -30762"/>
              <a:gd name="adj2" fmla="val 6412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smtClean="0"/>
              <a:t>Compound</a:t>
            </a:r>
            <a:endParaRPr lang="en-US" sz="1800" dirty="0"/>
          </a:p>
        </p:txBody>
      </p:sp>
      <p:sp>
        <p:nvSpPr>
          <p:cNvPr id="12" name="Oval Callout 11"/>
          <p:cNvSpPr/>
          <p:nvPr/>
        </p:nvSpPr>
        <p:spPr>
          <a:xfrm>
            <a:off x="1485900" y="4648200"/>
            <a:ext cx="1898650" cy="914400"/>
          </a:xfrm>
          <a:prstGeom prst="wedgeEllipseCallout">
            <a:avLst>
              <a:gd name="adj1" fmla="val 19075"/>
              <a:gd name="adj2" fmla="val -13695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smtClean="0"/>
              <a:t>Side effect</a:t>
            </a:r>
            <a:endParaRPr lang="en-US" sz="1800" dirty="0"/>
          </a:p>
        </p:txBody>
      </p:sp>
      <p:sp>
        <p:nvSpPr>
          <p:cNvPr id="13" name="Oval Callout 12"/>
          <p:cNvSpPr/>
          <p:nvPr/>
        </p:nvSpPr>
        <p:spPr>
          <a:xfrm>
            <a:off x="1155700" y="457200"/>
            <a:ext cx="2146300" cy="838200"/>
          </a:xfrm>
          <a:prstGeom prst="wedgeEllipseCallout">
            <a:avLst>
              <a:gd name="adj1" fmla="val -34116"/>
              <a:gd name="adj2" fmla="val 18461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smtClean="0"/>
              <a:t>Substructure</a:t>
            </a:r>
            <a:endParaRPr lang="en-US" sz="1800" dirty="0"/>
          </a:p>
        </p:txBody>
      </p:sp>
      <p:sp>
        <p:nvSpPr>
          <p:cNvPr id="14" name="Oval Callout 13"/>
          <p:cNvSpPr/>
          <p:nvPr/>
        </p:nvSpPr>
        <p:spPr>
          <a:xfrm>
            <a:off x="0" y="4267200"/>
            <a:ext cx="1568450" cy="762000"/>
          </a:xfrm>
          <a:prstGeom prst="wedgeEllipseCallout">
            <a:avLst>
              <a:gd name="adj1" fmla="val -24000"/>
              <a:gd name="adj2" fmla="val -9299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smtClean="0"/>
              <a:t>Protein</a:t>
            </a:r>
            <a:endParaRPr lang="en-US" sz="1800" dirty="0"/>
          </a:p>
        </p:txBody>
      </p:sp>
    </p:spTree>
    <p:extLst>
      <p:ext uri="{BB962C8B-B14F-4D97-AF65-F5344CB8AC3E}">
        <p14:creationId xmlns:p14="http://schemas.microsoft.com/office/powerpoint/2010/main" val="281976498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bg/>
                                          </p:spTgt>
                                        </p:tgtEl>
                                        <p:attrNameLst>
                                          <p:attrName>style.visibility</p:attrName>
                                        </p:attrNameLst>
                                      </p:cBhvr>
                                      <p:to>
                                        <p:strVal val="visible"/>
                                      </p:to>
                                    </p:set>
                                    <p:animEffect transition="in" filter="fade">
                                      <p:cBhvr>
                                        <p:cTn id="7" dur="2000"/>
                                        <p:tgtEl>
                                          <p:spTgt spid="13">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xEl>
                                              <p:pRg st="0" end="0"/>
                                            </p:txEl>
                                          </p:spTgt>
                                        </p:tgtEl>
                                        <p:attrNameLst>
                                          <p:attrName>style.visibility</p:attrName>
                                        </p:attrNameLst>
                                      </p:cBhvr>
                                      <p:to>
                                        <p:strVal val="visible"/>
                                      </p:to>
                                    </p:set>
                                    <p:animEffect transition="in" filter="fade">
                                      <p:cBhvr>
                                        <p:cTn id="10" dur="2000"/>
                                        <p:tgtEl>
                                          <p:spTgt spid="13">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bg/>
                                          </p:spTgt>
                                        </p:tgtEl>
                                        <p:attrNameLst>
                                          <p:attrName>style.visibility</p:attrName>
                                        </p:attrNameLst>
                                      </p:cBhvr>
                                      <p:to>
                                        <p:strVal val="visible"/>
                                      </p:to>
                                    </p:set>
                                    <p:animEffect transition="in" filter="fade">
                                      <p:cBhvr>
                                        <p:cTn id="13" dur="2000"/>
                                        <p:tgtEl>
                                          <p:spTgt spid="14">
                                            <p:bg/>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4">
                                            <p:txEl>
                                              <p:pRg st="0" end="0"/>
                                            </p:txEl>
                                          </p:spTgt>
                                        </p:tgtEl>
                                        <p:attrNameLst>
                                          <p:attrName>style.visibility</p:attrName>
                                        </p:attrNameLst>
                                      </p:cBhvr>
                                      <p:to>
                                        <p:strVal val="visible"/>
                                      </p:to>
                                    </p:set>
                                    <p:animEffect transition="in" filter="fade">
                                      <p:cBhvr>
                                        <p:cTn id="16" dur="2000"/>
                                        <p:tgtEl>
                                          <p:spTgt spid="14">
                                            <p:txEl>
                                              <p:pRg st="0" end="0"/>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2">
                                            <p:bg/>
                                          </p:spTgt>
                                        </p:tgtEl>
                                        <p:attrNameLst>
                                          <p:attrName>style.visibility</p:attrName>
                                        </p:attrNameLst>
                                      </p:cBhvr>
                                      <p:to>
                                        <p:strVal val="visible"/>
                                      </p:to>
                                    </p:set>
                                    <p:animEffect transition="in" filter="fade">
                                      <p:cBhvr>
                                        <p:cTn id="19" dur="2000"/>
                                        <p:tgtEl>
                                          <p:spTgt spid="12">
                                            <p:bg/>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2">
                                            <p:txEl>
                                              <p:pRg st="0" end="0"/>
                                            </p:txEl>
                                          </p:spTgt>
                                        </p:tgtEl>
                                        <p:attrNameLst>
                                          <p:attrName>style.visibility</p:attrName>
                                        </p:attrNameLst>
                                      </p:cBhvr>
                                      <p:to>
                                        <p:strVal val="visible"/>
                                      </p:to>
                                    </p:set>
                                    <p:animEffect transition="in" filter="fade">
                                      <p:cBhvr>
                                        <p:cTn id="22" dur="2000"/>
                                        <p:tgtEl>
                                          <p:spTgt spid="12">
                                            <p:txEl>
                                              <p:pRg st="0" end="0"/>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0">
                                            <p:bg/>
                                          </p:spTgt>
                                        </p:tgtEl>
                                        <p:attrNameLst>
                                          <p:attrName>style.visibility</p:attrName>
                                        </p:attrNameLst>
                                      </p:cBhvr>
                                      <p:to>
                                        <p:strVal val="visible"/>
                                      </p:to>
                                    </p:set>
                                    <p:animEffect transition="in" filter="fade">
                                      <p:cBhvr>
                                        <p:cTn id="25" dur="2000"/>
                                        <p:tgtEl>
                                          <p:spTgt spid="10">
                                            <p:bg/>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0">
                                            <p:txEl>
                                              <p:pRg st="0" end="0"/>
                                            </p:txEl>
                                          </p:spTgt>
                                        </p:tgtEl>
                                        <p:attrNameLst>
                                          <p:attrName>style.visibility</p:attrName>
                                        </p:attrNameLst>
                                      </p:cBhvr>
                                      <p:to>
                                        <p:strVal val="visible"/>
                                      </p:to>
                                    </p:set>
                                    <p:animEffect transition="in" filter="fade">
                                      <p:cBhvr>
                                        <p:cTn id="28" dur="2000"/>
                                        <p:tgtEl>
                                          <p:spTgt spid="10">
                                            <p:txEl>
                                              <p:pRg st="0" end="0"/>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1">
                                            <p:bg/>
                                          </p:spTgt>
                                        </p:tgtEl>
                                        <p:attrNameLst>
                                          <p:attrName>style.visibility</p:attrName>
                                        </p:attrNameLst>
                                      </p:cBhvr>
                                      <p:to>
                                        <p:strVal val="visible"/>
                                      </p:to>
                                    </p:set>
                                    <p:animEffect transition="in" filter="fade">
                                      <p:cBhvr>
                                        <p:cTn id="31" dur="2000"/>
                                        <p:tgtEl>
                                          <p:spTgt spid="11">
                                            <p:bg/>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1">
                                            <p:txEl>
                                              <p:pRg st="0" end="0"/>
                                            </p:txEl>
                                          </p:spTgt>
                                        </p:tgtEl>
                                        <p:attrNameLst>
                                          <p:attrName>style.visibility</p:attrName>
                                        </p:attrNameLst>
                                      </p:cBhvr>
                                      <p:to>
                                        <p:strVal val="visible"/>
                                      </p:to>
                                    </p:set>
                                    <p:animEffect transition="in" filter="fade">
                                      <p:cBhvr>
                                        <p:cTn id="34" dur="2000"/>
                                        <p:tgtEl>
                                          <p:spTgt spid="11">
                                            <p:txEl>
                                              <p:pRg st="0" end="0"/>
                                            </p:tx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9">
                                            <p:bg/>
                                          </p:spTgt>
                                        </p:tgtEl>
                                        <p:attrNameLst>
                                          <p:attrName>style.visibility</p:attrName>
                                        </p:attrNameLst>
                                      </p:cBhvr>
                                      <p:to>
                                        <p:strVal val="visible"/>
                                      </p:to>
                                    </p:set>
                                    <p:animEffect transition="in" filter="fade">
                                      <p:cBhvr>
                                        <p:cTn id="37" dur="2000"/>
                                        <p:tgtEl>
                                          <p:spTgt spid="9">
                                            <p:bg/>
                                          </p:spTgt>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9">
                                            <p:txEl>
                                              <p:pRg st="0" end="0"/>
                                            </p:txEl>
                                          </p:spTgt>
                                        </p:tgtEl>
                                        <p:attrNameLst>
                                          <p:attrName>style.visibility</p:attrName>
                                        </p:attrNameLst>
                                      </p:cBhvr>
                                      <p:to>
                                        <p:strVal val="visible"/>
                                      </p:to>
                                    </p:set>
                                    <p:animEffect transition="in" filter="fade">
                                      <p:cBhvr>
                                        <p:cTn id="40" dur="20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allAtOnce" animBg="1"/>
      <p:bldP spid="10" grpId="0" build="allAtOnce" animBg="1"/>
      <p:bldP spid="11" grpId="0" build="allAtOnce" animBg="1"/>
      <p:bldP spid="12" grpId="0" build="allAtOnce" animBg="1"/>
      <p:bldP spid="13" grpId="0" build="allAtOnce" animBg="1"/>
      <p:bldP spid="14" grpId="0" build="allAtOnce" animBg="1"/>
    </p:bld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SLAP web </a:t>
            </a:r>
            <a:r>
              <a:rPr lang="en-US" dirty="0" smtClean="0"/>
              <a:t>service </a:t>
            </a:r>
            <a:r>
              <a:rPr lang="en-US" baseline="30000" dirty="0" smtClean="0"/>
              <a:t>[1]</a:t>
            </a:r>
            <a:r>
              <a:rPr lang="en-US" dirty="0" smtClean="0"/>
              <a:t> </a:t>
            </a:r>
            <a:r>
              <a:rPr lang="en-US" dirty="0">
                <a:hlinkClick r:id="rId3"/>
              </a:rPr>
              <a:t>http://chem2bio2rdf.org/</a:t>
            </a:r>
            <a:r>
              <a:rPr lang="en-US" dirty="0" smtClean="0">
                <a:hlinkClick r:id="rId3"/>
              </a:rPr>
              <a:t>slap</a:t>
            </a:r>
            <a:r>
              <a:rPr lang="en-US" dirty="0" smtClean="0"/>
              <a:t> </a:t>
            </a:r>
            <a:endParaRPr lang="en-US" dirty="0"/>
          </a:p>
        </p:txBody>
      </p:sp>
      <p:pic>
        <p:nvPicPr>
          <p:cNvPr id="198658" name="Picture 2"/>
          <p:cNvPicPr>
            <a:picLocks noChangeAspect="1" noChangeArrowheads="1"/>
          </p:cNvPicPr>
          <p:nvPr/>
        </p:nvPicPr>
        <p:blipFill>
          <a:blip r:embed="rId4" cstate="print"/>
          <a:srcRect/>
          <a:stretch>
            <a:fillRect/>
          </a:stretch>
        </p:blipFill>
        <p:spPr bwMode="auto">
          <a:xfrm>
            <a:off x="247650" y="1600200"/>
            <a:ext cx="9658350" cy="4414838"/>
          </a:xfrm>
          <a:prstGeom prst="rect">
            <a:avLst/>
          </a:prstGeom>
          <a:noFill/>
          <a:ln w="9525">
            <a:noFill/>
            <a:miter lim="800000"/>
            <a:headEnd/>
            <a:tailEnd/>
          </a:ln>
        </p:spPr>
      </p:pic>
      <p:sp>
        <p:nvSpPr>
          <p:cNvPr id="4" name="矩形 2"/>
          <p:cNvSpPr>
            <a:spLocks noChangeArrowheads="1"/>
          </p:cNvSpPr>
          <p:nvPr/>
        </p:nvSpPr>
        <p:spPr bwMode="auto">
          <a:xfrm>
            <a:off x="0" y="6489340"/>
            <a:ext cx="9906000" cy="432048"/>
          </a:xfrm>
          <a:prstGeom prst="rect">
            <a:avLst/>
          </a:prstGeom>
          <a:solidFill>
            <a:schemeClr val="bg1"/>
          </a:solidFill>
          <a:ln w="9525">
            <a:noFill/>
            <a:miter lim="800000"/>
            <a:headEnd/>
            <a:tailEnd/>
          </a:ln>
        </p:spPr>
        <p:txBody>
          <a:bodyPr wrap="square">
            <a:noAutofit/>
          </a:bodyPr>
          <a:lstStyle/>
          <a:p>
            <a:r>
              <a:rPr lang="en-US" altLang="zh-CN" sz="1200" dirty="0"/>
              <a:t>[1] </a:t>
            </a:r>
            <a:r>
              <a:rPr lang="en-US" altLang="zh-CN" sz="1200" dirty="0" smtClean="0"/>
              <a:t>H. </a:t>
            </a:r>
            <a:r>
              <a:rPr lang="en-US" altLang="zh-CN" sz="1200" dirty="0"/>
              <a:t>Wang, </a:t>
            </a:r>
            <a:r>
              <a:rPr lang="en-US" altLang="zh-CN" sz="1200" dirty="0" smtClean="0"/>
              <a:t>Y. </a:t>
            </a:r>
            <a:r>
              <a:rPr lang="en-US" altLang="zh-CN" sz="1200" dirty="0"/>
              <a:t>Ding, </a:t>
            </a:r>
            <a:r>
              <a:rPr lang="en-US" altLang="zh-CN" sz="1200" dirty="0" smtClean="0"/>
              <a:t>J. </a:t>
            </a:r>
            <a:r>
              <a:rPr lang="en-US" altLang="zh-CN" sz="1200" dirty="0"/>
              <a:t>Tang, </a:t>
            </a:r>
            <a:r>
              <a:rPr lang="en-US" altLang="zh-CN" sz="1200" dirty="0" smtClean="0"/>
              <a:t>X. </a:t>
            </a:r>
            <a:r>
              <a:rPr lang="en-US" altLang="zh-CN" sz="1200" dirty="0"/>
              <a:t>Dong, </a:t>
            </a:r>
            <a:r>
              <a:rPr lang="en-US" altLang="zh-CN" sz="1200" dirty="0" smtClean="0"/>
              <a:t>B. </a:t>
            </a:r>
            <a:r>
              <a:rPr lang="en-US" altLang="zh-CN" sz="1200" dirty="0"/>
              <a:t>He, </a:t>
            </a:r>
            <a:r>
              <a:rPr lang="en-US" altLang="zh-CN" sz="1200" dirty="0" smtClean="0"/>
              <a:t>J. </a:t>
            </a:r>
            <a:r>
              <a:rPr lang="en-US" altLang="zh-CN" sz="1200" dirty="0" err="1"/>
              <a:t>Qiu</a:t>
            </a:r>
            <a:r>
              <a:rPr lang="en-US" altLang="zh-CN" sz="1200" dirty="0"/>
              <a:t>, and </a:t>
            </a:r>
            <a:r>
              <a:rPr lang="en-US" altLang="zh-CN" sz="1200" dirty="0" smtClean="0"/>
              <a:t>D. </a:t>
            </a:r>
            <a:r>
              <a:rPr lang="en-US" altLang="zh-CN" sz="1200" dirty="0"/>
              <a:t>J. Wild. Finding complex biological relationships in recent PubMed articles using Bio-LDA. PLOS ONE, 2011, 6(3), pages e17243. </a:t>
            </a:r>
          </a:p>
        </p:txBody>
      </p:sp>
    </p:spTree>
    <p:extLst>
      <p:ext uri="{BB962C8B-B14F-4D97-AF65-F5344CB8AC3E}">
        <p14:creationId xmlns:p14="http://schemas.microsoft.com/office/powerpoint/2010/main" val="163013955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Comparison with Connectivity Map</a:t>
            </a:r>
            <a:endParaRPr lang="en-US" dirty="0"/>
          </a:p>
        </p:txBody>
      </p:sp>
      <p:sp>
        <p:nvSpPr>
          <p:cNvPr id="3" name="Content Placeholder 2"/>
          <p:cNvSpPr>
            <a:spLocks noGrp="1"/>
          </p:cNvSpPr>
          <p:nvPr>
            <p:ph idx="1"/>
          </p:nvPr>
        </p:nvSpPr>
        <p:spPr/>
        <p:txBody>
          <a:bodyPr>
            <a:normAutofit/>
          </a:bodyPr>
          <a:lstStyle/>
          <a:p>
            <a:r>
              <a:rPr lang="en-US" dirty="0" smtClean="0"/>
              <a:t>Connectivity Map (</a:t>
            </a:r>
            <a:r>
              <a:rPr lang="en-US" dirty="0" err="1" smtClean="0"/>
              <a:t>CMap</a:t>
            </a:r>
            <a:r>
              <a:rPr lang="en-US" dirty="0" smtClean="0"/>
              <a:t>) manually maps experimental drug-gene-disease links</a:t>
            </a:r>
          </a:p>
          <a:p>
            <a:r>
              <a:rPr lang="en-US" dirty="0" smtClean="0"/>
              <a:t>Both predictive SLAP and experimental CMAP profiles were used to calculate the most similar drugs for 8 drugs (similarity &gt; 0.75)</a:t>
            </a:r>
          </a:p>
          <a:p>
            <a:r>
              <a:rPr lang="en-US" dirty="0" smtClean="0"/>
              <a:t>Of 21 drug-target pairs identified by SLAP, 19 were verified by </a:t>
            </a:r>
            <a:r>
              <a:rPr lang="en-US" dirty="0" err="1" smtClean="0"/>
              <a:t>Cmap</a:t>
            </a:r>
            <a:r>
              <a:rPr lang="en-US" dirty="0" smtClean="0"/>
              <a:t>.</a:t>
            </a:r>
          </a:p>
          <a:p>
            <a:endParaRPr lang="en-US" dirty="0"/>
          </a:p>
        </p:txBody>
      </p:sp>
    </p:spTree>
    <p:extLst>
      <p:ext uri="{BB962C8B-B14F-4D97-AF65-F5344CB8AC3E}">
        <p14:creationId xmlns:p14="http://schemas.microsoft.com/office/powerpoint/2010/main" val="147157706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内容占位符 2"/>
          <p:cNvSpPr>
            <a:spLocks noGrp="1"/>
          </p:cNvSpPr>
          <p:nvPr>
            <p:ph idx="1"/>
          </p:nvPr>
        </p:nvSpPr>
        <p:spPr>
          <a:xfrm>
            <a:off x="495300" y="1835152"/>
            <a:ext cx="8915400" cy="4525963"/>
          </a:xfrm>
        </p:spPr>
        <p:txBody>
          <a:bodyPr/>
          <a:lstStyle/>
          <a:p>
            <a:pPr eaLnBrk="1" hangingPunct="1"/>
            <a:endParaRPr lang="en-US" smtClean="0">
              <a:ea typeface="宋体" pitchFamily="2" charset="-122"/>
            </a:endParaRPr>
          </a:p>
        </p:txBody>
      </p:sp>
      <p:sp>
        <p:nvSpPr>
          <p:cNvPr id="5" name="AutoShape 31"/>
          <p:cNvSpPr>
            <a:spLocks noChangeArrowheads="1"/>
          </p:cNvSpPr>
          <p:nvPr/>
        </p:nvSpPr>
        <p:spPr bwMode="auto">
          <a:xfrm rot="2223392">
            <a:off x="-1898650" y="1835150"/>
            <a:ext cx="6604000" cy="4267200"/>
          </a:xfrm>
          <a:prstGeom prst="triangle">
            <a:avLst>
              <a:gd name="adj" fmla="val 50000"/>
            </a:avLst>
          </a:prstGeom>
          <a:solidFill>
            <a:srgbClr val="FAE3A4"/>
          </a:solidFill>
          <a:ln w="9525" algn="ctr">
            <a:noFill/>
            <a:miter lim="800000"/>
            <a:headEnd/>
            <a:tailEnd/>
          </a:ln>
        </p:spPr>
        <p:txBody>
          <a:bodyPr wrap="none" anchor="ctr"/>
          <a:lstStyle/>
          <a:p>
            <a:endParaRPr lang="en-US"/>
          </a:p>
        </p:txBody>
      </p:sp>
      <p:sp>
        <p:nvSpPr>
          <p:cNvPr id="6" name="AutoShape 30"/>
          <p:cNvSpPr>
            <a:spLocks noChangeArrowheads="1"/>
          </p:cNvSpPr>
          <p:nvPr/>
        </p:nvSpPr>
        <p:spPr bwMode="auto">
          <a:xfrm rot="1476100">
            <a:off x="-495300" y="2063750"/>
            <a:ext cx="6604000" cy="4267200"/>
          </a:xfrm>
          <a:prstGeom prst="triangle">
            <a:avLst>
              <a:gd name="adj" fmla="val 50000"/>
            </a:avLst>
          </a:prstGeom>
          <a:solidFill>
            <a:srgbClr val="BED2E0"/>
          </a:solidFill>
          <a:ln w="9525" algn="ctr">
            <a:noFill/>
            <a:miter lim="800000"/>
            <a:headEnd/>
            <a:tailEnd/>
          </a:ln>
        </p:spPr>
        <p:txBody>
          <a:bodyPr wrap="none" anchor="ctr"/>
          <a:lstStyle/>
          <a:p>
            <a:endParaRPr lang="en-US"/>
          </a:p>
        </p:txBody>
      </p:sp>
      <p:sp>
        <p:nvSpPr>
          <p:cNvPr id="7" name="Rectangle 2"/>
          <p:cNvSpPr txBox="1">
            <a:spLocks noChangeArrowheads="1"/>
          </p:cNvSpPr>
          <p:nvPr/>
        </p:nvSpPr>
        <p:spPr bwMode="auto">
          <a:xfrm>
            <a:off x="2" y="171450"/>
            <a:ext cx="9129463" cy="685800"/>
          </a:xfrm>
          <a:prstGeom prst="rect">
            <a:avLst/>
          </a:prstGeom>
          <a:noFill/>
          <a:ln w="9525">
            <a:noFill/>
            <a:miter lim="800000"/>
            <a:headEnd/>
            <a:tailEnd/>
          </a:ln>
        </p:spPr>
        <p:txBody>
          <a:bodyPr lIns="90000" tIns="46800" rIns="90000" bIns="46800" anchor="ctr"/>
          <a:lstStyle/>
          <a:p>
            <a:pPr algn="ct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2800" dirty="0">
                <a:latin typeface="+mj-lt"/>
                <a:ea typeface="+mj-ea"/>
                <a:cs typeface="+mj-cs"/>
              </a:rPr>
              <a:t>Opportunity: exploiting </a:t>
            </a:r>
            <a:r>
              <a:rPr lang="en-GB" sz="2800" dirty="0" smtClean="0">
                <a:latin typeface="+mj-lt"/>
                <a:ea typeface="+mj-ea"/>
                <a:cs typeface="+mj-cs"/>
              </a:rPr>
              <a:t>social </a:t>
            </a:r>
            <a:r>
              <a:rPr lang="en-GB" sz="2800" dirty="0">
                <a:latin typeface="+mj-lt"/>
                <a:ea typeface="+mj-ea"/>
                <a:cs typeface="+mj-cs"/>
              </a:rPr>
              <a:t>network </a:t>
            </a:r>
            <a:r>
              <a:rPr lang="en-GB" sz="2800" dirty="0" smtClean="0">
                <a:latin typeface="+mj-lt"/>
                <a:ea typeface="+mj-ea"/>
                <a:cs typeface="+mj-cs"/>
              </a:rPr>
              <a:t>and </a:t>
            </a:r>
            <a:r>
              <a:rPr lang="en-GB" altLang="zh-CN" sz="2800" dirty="0" smtClean="0"/>
              <a:t>semantic web </a:t>
            </a:r>
            <a:r>
              <a:rPr lang="en-GB" sz="2800" dirty="0" smtClean="0">
                <a:latin typeface="+mj-lt"/>
                <a:ea typeface="+mj-ea"/>
                <a:cs typeface="+mj-cs"/>
              </a:rPr>
              <a:t>in </a:t>
            </a:r>
            <a:r>
              <a:rPr lang="en-GB" sz="2800" dirty="0">
                <a:latin typeface="+mj-lt"/>
                <a:ea typeface="+mj-ea"/>
                <a:cs typeface="+mj-cs"/>
              </a:rPr>
              <a:t>the real-world</a:t>
            </a:r>
          </a:p>
        </p:txBody>
      </p:sp>
      <p:sp>
        <p:nvSpPr>
          <p:cNvPr id="12294" name="Text Box 7"/>
          <p:cNvSpPr txBox="1">
            <a:spLocks noChangeArrowheads="1"/>
          </p:cNvSpPr>
          <p:nvPr/>
        </p:nvSpPr>
        <p:spPr bwMode="auto">
          <a:xfrm>
            <a:off x="1733550" y="4730750"/>
            <a:ext cx="6521450" cy="457200"/>
          </a:xfrm>
          <a:prstGeom prst="rect">
            <a:avLst/>
          </a:prstGeom>
          <a:noFill/>
          <a:ln w="9525">
            <a:noFill/>
            <a:miter lim="800000"/>
            <a:headEnd/>
            <a:tailEnd/>
          </a:ln>
        </p:spPr>
        <p:txBody>
          <a:bodyPr>
            <a:spAutoFit/>
          </a:bodyPr>
          <a:lstStyle/>
          <a:p>
            <a:pPr>
              <a:spcBef>
                <a:spcPct val="50000"/>
              </a:spcBef>
            </a:pPr>
            <a:endParaRPr lang="en-US" sz="2400"/>
          </a:p>
        </p:txBody>
      </p:sp>
      <p:sp>
        <p:nvSpPr>
          <p:cNvPr id="14" name="AutoShape 32"/>
          <p:cNvSpPr>
            <a:spLocks noChangeArrowheads="1"/>
          </p:cNvSpPr>
          <p:nvPr/>
        </p:nvSpPr>
        <p:spPr bwMode="auto">
          <a:xfrm rot="526559">
            <a:off x="1153981" y="2227263"/>
            <a:ext cx="6769100" cy="4267200"/>
          </a:xfrm>
          <a:prstGeom prst="triangle">
            <a:avLst>
              <a:gd name="adj" fmla="val 50000"/>
            </a:avLst>
          </a:prstGeom>
          <a:solidFill>
            <a:schemeClr val="folHlink"/>
          </a:solidFill>
          <a:ln w="9525" algn="ctr">
            <a:noFill/>
            <a:miter lim="800000"/>
            <a:headEnd/>
            <a:tailEnd/>
          </a:ln>
        </p:spPr>
        <p:txBody>
          <a:bodyPr wrap="none" anchor="ctr"/>
          <a:lstStyle/>
          <a:p>
            <a:endParaRPr lang="en-US"/>
          </a:p>
        </p:txBody>
      </p:sp>
      <p:sp>
        <p:nvSpPr>
          <p:cNvPr id="15" name="AutoShape 15"/>
          <p:cNvSpPr>
            <a:spLocks noChangeArrowheads="1"/>
          </p:cNvSpPr>
          <p:nvPr/>
        </p:nvSpPr>
        <p:spPr bwMode="auto">
          <a:xfrm>
            <a:off x="1651000" y="2868611"/>
            <a:ext cx="1568450" cy="2057422"/>
          </a:xfrm>
          <a:prstGeom prst="roundRect">
            <a:avLst>
              <a:gd name="adj" fmla="val 16667"/>
            </a:avLst>
          </a:prstGeom>
          <a:solidFill>
            <a:srgbClr val="CCECFF">
              <a:alpha val="77646"/>
            </a:srgbClr>
          </a:solidFill>
          <a:ln w="9525" algn="ctr">
            <a:solidFill>
              <a:schemeClr val="tx1"/>
            </a:solidFill>
            <a:round/>
            <a:headEnd/>
            <a:tailEnd/>
          </a:ln>
        </p:spPr>
        <p:txBody>
          <a:bodyPr wrap="none" anchor="t"/>
          <a:lstStyle/>
          <a:p>
            <a:r>
              <a:rPr lang="en-US" sz="1400" b="1" dirty="0" smtClean="0"/>
              <a:t>Social search </a:t>
            </a:r>
          </a:p>
          <a:p>
            <a:r>
              <a:rPr lang="en-US" sz="1400" b="1" dirty="0" smtClean="0"/>
              <a:t>&amp; mining</a:t>
            </a:r>
          </a:p>
          <a:p>
            <a:endParaRPr lang="en-US" sz="1200" dirty="0" smtClean="0"/>
          </a:p>
          <a:p>
            <a:r>
              <a:rPr lang="en-US" sz="1200" dirty="0" smtClean="0"/>
              <a:t>Social extraction</a:t>
            </a:r>
          </a:p>
          <a:p>
            <a:r>
              <a:rPr lang="en-US" sz="1200" dirty="0" smtClean="0"/>
              <a:t>Social mining</a:t>
            </a:r>
          </a:p>
          <a:p>
            <a:endParaRPr lang="en-US" sz="1400" dirty="0" smtClean="0"/>
          </a:p>
          <a:p>
            <a:endParaRPr lang="en-US" sz="1400" dirty="0" smtClean="0"/>
          </a:p>
          <a:p>
            <a:r>
              <a:rPr lang="en-US" sz="1400" b="1" dirty="0" smtClean="0"/>
              <a:t>IBM US, </a:t>
            </a:r>
            <a:r>
              <a:rPr lang="en-US" sz="1400" b="1" dirty="0" err="1" smtClean="0"/>
              <a:t>Tencent</a:t>
            </a:r>
            <a:endParaRPr lang="en-US" sz="1400" b="1" dirty="0" smtClean="0"/>
          </a:p>
          <a:p>
            <a:r>
              <a:rPr lang="en-US" altLang="zh-CN" sz="1400" b="1" dirty="0" smtClean="0"/>
              <a:t>IBM CRL</a:t>
            </a:r>
            <a:endParaRPr lang="en-US" sz="1400" b="1" dirty="0" smtClean="0"/>
          </a:p>
          <a:p>
            <a:endParaRPr lang="en-US" sz="1200" dirty="0" smtClean="0"/>
          </a:p>
          <a:p>
            <a:endParaRPr lang="en-US" sz="1400" dirty="0"/>
          </a:p>
        </p:txBody>
      </p:sp>
      <p:sp>
        <p:nvSpPr>
          <p:cNvPr id="16" name="AutoShape 18"/>
          <p:cNvSpPr>
            <a:spLocks noChangeArrowheads="1"/>
          </p:cNvSpPr>
          <p:nvPr/>
        </p:nvSpPr>
        <p:spPr bwMode="auto">
          <a:xfrm>
            <a:off x="82550" y="2868611"/>
            <a:ext cx="1485900" cy="2057422"/>
          </a:xfrm>
          <a:prstGeom prst="roundRect">
            <a:avLst>
              <a:gd name="adj" fmla="val 16667"/>
            </a:avLst>
          </a:prstGeom>
          <a:solidFill>
            <a:srgbClr val="CCECFF">
              <a:alpha val="77646"/>
            </a:srgbClr>
          </a:solidFill>
          <a:ln w="9525" algn="ctr">
            <a:solidFill>
              <a:schemeClr val="tx1"/>
            </a:solidFill>
            <a:round/>
            <a:headEnd/>
            <a:tailEnd/>
          </a:ln>
        </p:spPr>
        <p:txBody>
          <a:bodyPr wrap="none" anchor="t"/>
          <a:lstStyle/>
          <a:p>
            <a:r>
              <a:rPr lang="en-US" sz="1400" b="1" dirty="0" smtClean="0"/>
              <a:t>Scientific </a:t>
            </a:r>
          </a:p>
          <a:p>
            <a:r>
              <a:rPr lang="en-US" sz="1400" b="1" dirty="0" smtClean="0"/>
              <a:t>Literature</a:t>
            </a:r>
          </a:p>
          <a:p>
            <a:endParaRPr lang="en-US" sz="1400" dirty="0"/>
          </a:p>
          <a:p>
            <a:r>
              <a:rPr lang="en-US" sz="1200" dirty="0" smtClean="0"/>
              <a:t>Users cover &gt;180 </a:t>
            </a:r>
          </a:p>
          <a:p>
            <a:r>
              <a:rPr lang="en-US" sz="1200" dirty="0" smtClean="0"/>
              <a:t>countries</a:t>
            </a:r>
          </a:p>
          <a:p>
            <a:r>
              <a:rPr lang="en-US" sz="1200" dirty="0" smtClean="0"/>
              <a:t>&gt;600K researcher</a:t>
            </a:r>
          </a:p>
          <a:p>
            <a:r>
              <a:rPr lang="en-US" sz="1200" dirty="0" smtClean="0"/>
              <a:t>&gt;3M papers</a:t>
            </a:r>
          </a:p>
          <a:p>
            <a:endParaRPr lang="en-US" sz="1200" dirty="0" smtClean="0"/>
          </a:p>
          <a:p>
            <a:r>
              <a:rPr lang="en-US" altLang="zh-CN" sz="1200" dirty="0" smtClean="0"/>
              <a:t>Arnetminer.org </a:t>
            </a:r>
          </a:p>
          <a:p>
            <a:r>
              <a:rPr lang="en-US" altLang="zh-CN" sz="1200" dirty="0" smtClean="0"/>
              <a:t>(</a:t>
            </a:r>
            <a:r>
              <a:rPr lang="en-US" altLang="zh-CN" sz="1200" b="1" dirty="0" smtClean="0"/>
              <a:t>NSFC</a:t>
            </a:r>
            <a:r>
              <a:rPr lang="en-US" altLang="zh-CN" sz="1200" dirty="0" smtClean="0"/>
              <a:t>, </a:t>
            </a:r>
            <a:r>
              <a:rPr lang="en-US" altLang="zh-CN" sz="1200" b="1" dirty="0" smtClean="0"/>
              <a:t>863</a:t>
            </a:r>
            <a:r>
              <a:rPr lang="en-US" altLang="zh-CN" sz="1200" dirty="0" smtClean="0"/>
              <a:t>)</a:t>
            </a:r>
          </a:p>
          <a:p>
            <a:endParaRPr lang="en-US" sz="1200" dirty="0"/>
          </a:p>
          <a:p>
            <a:endParaRPr lang="en-US" sz="1200" dirty="0"/>
          </a:p>
        </p:txBody>
      </p:sp>
      <p:sp>
        <p:nvSpPr>
          <p:cNvPr id="17" name="AutoShape 22"/>
          <p:cNvSpPr>
            <a:spLocks noChangeArrowheads="1"/>
          </p:cNvSpPr>
          <p:nvPr/>
        </p:nvSpPr>
        <p:spPr bwMode="auto">
          <a:xfrm>
            <a:off x="3302000" y="2868611"/>
            <a:ext cx="1651000" cy="2057422"/>
          </a:xfrm>
          <a:prstGeom prst="roundRect">
            <a:avLst>
              <a:gd name="adj" fmla="val 16667"/>
            </a:avLst>
          </a:prstGeom>
          <a:solidFill>
            <a:srgbClr val="FFFFFF">
              <a:alpha val="78038"/>
            </a:srgbClr>
          </a:solidFill>
          <a:ln w="9525" algn="ctr">
            <a:solidFill>
              <a:schemeClr val="tx1"/>
            </a:solidFill>
            <a:round/>
            <a:headEnd/>
            <a:tailEnd/>
          </a:ln>
        </p:spPr>
        <p:txBody>
          <a:bodyPr wrap="none" anchor="t"/>
          <a:lstStyle/>
          <a:p>
            <a:r>
              <a:rPr lang="en-US" sz="1400" b="1" dirty="0" smtClean="0"/>
              <a:t>Advertisement</a:t>
            </a:r>
            <a:endParaRPr lang="en-US" sz="1400" b="1" dirty="0"/>
          </a:p>
          <a:p>
            <a:endParaRPr lang="pt-BR" sz="1200" dirty="0"/>
          </a:p>
          <a:p>
            <a:endParaRPr lang="pt-BR" sz="1200" dirty="0"/>
          </a:p>
          <a:p>
            <a:r>
              <a:rPr lang="en-US" sz="1200" dirty="0" smtClean="0"/>
              <a:t>Advertisement </a:t>
            </a:r>
          </a:p>
          <a:p>
            <a:r>
              <a:rPr lang="en-US" sz="1200" dirty="0" smtClean="0"/>
              <a:t>Recommendation</a:t>
            </a:r>
          </a:p>
          <a:p>
            <a:endParaRPr lang="en-US" sz="1200" dirty="0" smtClean="0"/>
          </a:p>
          <a:p>
            <a:endParaRPr lang="en-US" sz="1200" dirty="0" smtClean="0"/>
          </a:p>
          <a:p>
            <a:endParaRPr lang="en-US" sz="1200" dirty="0" smtClean="0"/>
          </a:p>
          <a:p>
            <a:r>
              <a:rPr lang="pt-BR" sz="1600" b="1" dirty="0" smtClean="0"/>
              <a:t>Sohu</a:t>
            </a:r>
          </a:p>
          <a:p>
            <a:endParaRPr lang="pt-BR" sz="1200" dirty="0"/>
          </a:p>
          <a:p>
            <a:endParaRPr lang="pt-BR" sz="1200" dirty="0"/>
          </a:p>
          <a:p>
            <a:endParaRPr lang="en-US" sz="1200" dirty="0"/>
          </a:p>
        </p:txBody>
      </p:sp>
      <p:sp>
        <p:nvSpPr>
          <p:cNvPr id="18" name="AutoShape 33"/>
          <p:cNvSpPr>
            <a:spLocks noChangeArrowheads="1"/>
          </p:cNvSpPr>
          <p:nvPr/>
        </p:nvSpPr>
        <p:spPr bwMode="auto">
          <a:xfrm rot="-1581595">
            <a:off x="3136900" y="1911350"/>
            <a:ext cx="7594600" cy="4267200"/>
          </a:xfrm>
          <a:prstGeom prst="triangle">
            <a:avLst>
              <a:gd name="adj" fmla="val 50000"/>
            </a:avLst>
          </a:prstGeom>
          <a:solidFill>
            <a:srgbClr val="FFCC99"/>
          </a:solidFill>
          <a:ln w="9525" algn="ctr">
            <a:noFill/>
            <a:miter lim="800000"/>
            <a:headEnd/>
            <a:tailEnd/>
          </a:ln>
        </p:spPr>
        <p:txBody>
          <a:bodyPr wrap="none" anchor="ctr"/>
          <a:lstStyle/>
          <a:p>
            <a:endParaRPr lang="en-US"/>
          </a:p>
        </p:txBody>
      </p:sp>
      <p:sp>
        <p:nvSpPr>
          <p:cNvPr id="19" name="AutoShape 19"/>
          <p:cNvSpPr>
            <a:spLocks noChangeArrowheads="1"/>
          </p:cNvSpPr>
          <p:nvPr/>
        </p:nvSpPr>
        <p:spPr bwMode="auto">
          <a:xfrm>
            <a:off x="5035550" y="2868611"/>
            <a:ext cx="1568450" cy="2057422"/>
          </a:xfrm>
          <a:prstGeom prst="roundRect">
            <a:avLst>
              <a:gd name="adj" fmla="val 16667"/>
            </a:avLst>
          </a:prstGeom>
          <a:solidFill>
            <a:srgbClr val="FFFFFF">
              <a:alpha val="78038"/>
            </a:srgbClr>
          </a:solidFill>
          <a:ln w="9525" algn="ctr">
            <a:solidFill>
              <a:schemeClr val="tx1"/>
            </a:solidFill>
            <a:round/>
            <a:headEnd/>
            <a:tailEnd/>
          </a:ln>
        </p:spPr>
        <p:txBody>
          <a:bodyPr wrap="none" anchor="t"/>
          <a:lstStyle/>
          <a:p>
            <a:r>
              <a:rPr lang="en-US" sz="1400" b="1" dirty="0" smtClean="0"/>
              <a:t>Mobile Context</a:t>
            </a:r>
            <a:endParaRPr lang="en-US" sz="1400" b="1" dirty="0"/>
          </a:p>
          <a:p>
            <a:endParaRPr lang="pt-BR" sz="1400" b="1" dirty="0" smtClean="0"/>
          </a:p>
          <a:p>
            <a:endParaRPr lang="en-US" sz="1200" dirty="0" smtClean="0"/>
          </a:p>
          <a:p>
            <a:r>
              <a:rPr lang="en-US" sz="1200" dirty="0" smtClean="0"/>
              <a:t>Mobile search </a:t>
            </a:r>
          </a:p>
          <a:p>
            <a:r>
              <a:rPr lang="en-US" sz="1200" dirty="0" smtClean="0"/>
              <a:t>&amp; recommendation</a:t>
            </a:r>
          </a:p>
          <a:p>
            <a:endParaRPr lang="en-US" sz="1200" dirty="0" smtClean="0"/>
          </a:p>
          <a:p>
            <a:endParaRPr lang="en-US" sz="1200" dirty="0" smtClean="0"/>
          </a:p>
          <a:p>
            <a:endParaRPr lang="en-US" sz="1200" dirty="0" smtClean="0"/>
          </a:p>
          <a:p>
            <a:r>
              <a:rPr lang="en-US" sz="1600" b="1" dirty="0" smtClean="0"/>
              <a:t>Nokia</a:t>
            </a:r>
          </a:p>
          <a:p>
            <a:endParaRPr lang="en-US" sz="1200" dirty="0" smtClean="0"/>
          </a:p>
          <a:p>
            <a:endParaRPr lang="en-US" sz="1200" dirty="0"/>
          </a:p>
          <a:p>
            <a:endParaRPr lang="en-US" sz="1200" dirty="0"/>
          </a:p>
        </p:txBody>
      </p:sp>
      <p:sp>
        <p:nvSpPr>
          <p:cNvPr id="20" name="AutoShape 20"/>
          <p:cNvSpPr>
            <a:spLocks noChangeArrowheads="1"/>
          </p:cNvSpPr>
          <p:nvPr/>
        </p:nvSpPr>
        <p:spPr bwMode="auto">
          <a:xfrm>
            <a:off x="8296275" y="2868611"/>
            <a:ext cx="1568450" cy="2057422"/>
          </a:xfrm>
          <a:prstGeom prst="roundRect">
            <a:avLst>
              <a:gd name="adj" fmla="val 16667"/>
            </a:avLst>
          </a:prstGeom>
          <a:solidFill>
            <a:srgbClr val="FFFFFF">
              <a:alpha val="78038"/>
            </a:srgbClr>
          </a:solidFill>
          <a:ln w="9525" algn="ctr">
            <a:solidFill>
              <a:schemeClr val="tx1"/>
            </a:solidFill>
            <a:round/>
            <a:headEnd/>
            <a:tailEnd/>
          </a:ln>
        </p:spPr>
        <p:txBody>
          <a:bodyPr wrap="none" anchor="t"/>
          <a:lstStyle/>
          <a:p>
            <a:r>
              <a:rPr lang="en-US" sz="1400" b="1" dirty="0" smtClean="0"/>
              <a:t>Large-scale</a:t>
            </a:r>
          </a:p>
          <a:p>
            <a:r>
              <a:rPr lang="en-US" sz="1400" b="1" dirty="0" smtClean="0"/>
              <a:t>Mining</a:t>
            </a:r>
            <a:endParaRPr lang="en-US" sz="1400" b="1" dirty="0"/>
          </a:p>
          <a:p>
            <a:endParaRPr lang="pt-BR" sz="1400" dirty="0"/>
          </a:p>
          <a:p>
            <a:r>
              <a:rPr lang="en-US" sz="1200" dirty="0" smtClean="0"/>
              <a:t>Scalable algorithms </a:t>
            </a:r>
          </a:p>
          <a:p>
            <a:r>
              <a:rPr lang="en-US" sz="1200" dirty="0" smtClean="0"/>
              <a:t>for message tagging </a:t>
            </a:r>
          </a:p>
          <a:p>
            <a:r>
              <a:rPr lang="en-US" sz="1200" dirty="0" smtClean="0"/>
              <a:t>and community </a:t>
            </a:r>
          </a:p>
          <a:p>
            <a:r>
              <a:rPr lang="en-US" sz="1200" dirty="0" smtClean="0"/>
              <a:t>Discovery</a:t>
            </a:r>
          </a:p>
          <a:p>
            <a:endParaRPr lang="en-US" sz="1200" dirty="0" smtClean="0"/>
          </a:p>
          <a:p>
            <a:r>
              <a:rPr lang="en-US" sz="1600" b="1" dirty="0" smtClean="0"/>
              <a:t>Google</a:t>
            </a:r>
          </a:p>
          <a:p>
            <a:endParaRPr lang="en-US" sz="1200" dirty="0" smtClean="0"/>
          </a:p>
          <a:p>
            <a:endParaRPr lang="en-US" sz="1200" dirty="0"/>
          </a:p>
        </p:txBody>
      </p:sp>
      <p:sp>
        <p:nvSpPr>
          <p:cNvPr id="21" name="AutoShape 21"/>
          <p:cNvSpPr>
            <a:spLocks noChangeArrowheads="1"/>
          </p:cNvSpPr>
          <p:nvPr/>
        </p:nvSpPr>
        <p:spPr bwMode="auto">
          <a:xfrm>
            <a:off x="6665913" y="2868611"/>
            <a:ext cx="1568450" cy="2057422"/>
          </a:xfrm>
          <a:prstGeom prst="roundRect">
            <a:avLst>
              <a:gd name="adj" fmla="val 16667"/>
            </a:avLst>
          </a:prstGeom>
          <a:solidFill>
            <a:srgbClr val="FFFFFF">
              <a:alpha val="78038"/>
            </a:srgbClr>
          </a:solidFill>
          <a:ln w="9525" algn="ctr">
            <a:solidFill>
              <a:schemeClr val="tx1"/>
            </a:solidFill>
            <a:round/>
            <a:headEnd/>
            <a:tailEnd/>
          </a:ln>
        </p:spPr>
        <p:txBody>
          <a:bodyPr wrap="none" anchor="t"/>
          <a:lstStyle/>
          <a:p>
            <a:r>
              <a:rPr lang="en-US" sz="1400" b="1" dirty="0" smtClean="0"/>
              <a:t>Energy trend </a:t>
            </a:r>
          </a:p>
          <a:p>
            <a:r>
              <a:rPr lang="en-US" sz="1400" b="1" dirty="0" smtClean="0"/>
              <a:t>analysis</a:t>
            </a:r>
            <a:endParaRPr lang="pt-BR" sz="1400" b="1" dirty="0"/>
          </a:p>
          <a:p>
            <a:endParaRPr lang="en-US" sz="1400" b="1" dirty="0" smtClean="0"/>
          </a:p>
          <a:p>
            <a:r>
              <a:rPr lang="en-US" sz="1200" dirty="0" smtClean="0"/>
              <a:t>Energy product </a:t>
            </a:r>
          </a:p>
          <a:p>
            <a:r>
              <a:rPr lang="en-US" sz="1200" dirty="0" smtClean="0"/>
              <a:t>Evolution</a:t>
            </a:r>
          </a:p>
          <a:p>
            <a:r>
              <a:rPr lang="en-US" sz="1200" dirty="0" smtClean="0"/>
              <a:t>Techniques </a:t>
            </a:r>
          </a:p>
          <a:p>
            <a:r>
              <a:rPr lang="en-US" sz="1200" dirty="0" smtClean="0"/>
              <a:t>Trend</a:t>
            </a:r>
          </a:p>
          <a:p>
            <a:endParaRPr lang="en-US" sz="1200" dirty="0" smtClean="0"/>
          </a:p>
          <a:p>
            <a:r>
              <a:rPr lang="en-US" sz="1600" b="1" dirty="0" smtClean="0"/>
              <a:t>Oil Company</a:t>
            </a:r>
          </a:p>
          <a:p>
            <a:endParaRPr lang="en-US" sz="1200" dirty="0"/>
          </a:p>
        </p:txBody>
      </p:sp>
      <p:sp>
        <p:nvSpPr>
          <p:cNvPr id="12303" name="Rectangle 34"/>
          <p:cNvSpPr>
            <a:spLocks noChangeArrowheads="1"/>
          </p:cNvSpPr>
          <p:nvPr/>
        </p:nvSpPr>
        <p:spPr bwMode="auto">
          <a:xfrm>
            <a:off x="0" y="5437218"/>
            <a:ext cx="9906000" cy="1655735"/>
          </a:xfrm>
          <a:prstGeom prst="rect">
            <a:avLst/>
          </a:prstGeom>
          <a:solidFill>
            <a:schemeClr val="bg1"/>
          </a:solidFill>
          <a:ln w="9525" algn="ctr">
            <a:noFill/>
            <a:miter lim="800000"/>
            <a:headEnd/>
            <a:tailEnd/>
          </a:ln>
        </p:spPr>
        <p:txBody>
          <a:bodyPr wrap="none" anchor="ctr"/>
          <a:lstStyle/>
          <a:p>
            <a:endParaRPr lang="en-US"/>
          </a:p>
        </p:txBody>
      </p:sp>
      <p:sp>
        <p:nvSpPr>
          <p:cNvPr id="23" name="Text Box 8"/>
          <p:cNvSpPr txBox="1">
            <a:spLocks noChangeArrowheads="1"/>
          </p:cNvSpPr>
          <p:nvPr/>
        </p:nvSpPr>
        <p:spPr bwMode="auto">
          <a:xfrm>
            <a:off x="0" y="5731087"/>
            <a:ext cx="9906000" cy="830263"/>
          </a:xfrm>
          <a:prstGeom prst="rect">
            <a:avLst/>
          </a:prstGeom>
          <a:solidFill>
            <a:srgbClr val="FFFFFF"/>
          </a:solidFill>
          <a:ln w="9525">
            <a:noFill/>
            <a:miter lim="800000"/>
            <a:headEnd/>
            <a:tailEnd/>
          </a:ln>
        </p:spPr>
        <p:txBody>
          <a:bodyPr>
            <a:spAutoFit/>
          </a:bodyPr>
          <a:lstStyle/>
          <a:p>
            <a:pPr>
              <a:spcBef>
                <a:spcPct val="50000"/>
              </a:spcBef>
            </a:pPr>
            <a:r>
              <a:rPr lang="en-US" sz="2400" dirty="0"/>
              <a:t>Search, browsing, complex query, integration, collaboration, trustable analysis, decision support, intelligent services, </a:t>
            </a:r>
          </a:p>
        </p:txBody>
      </p:sp>
      <p:grpSp>
        <p:nvGrpSpPr>
          <p:cNvPr id="2" name="组合 100"/>
          <p:cNvGrpSpPr>
            <a:grpSpLocks/>
          </p:cNvGrpSpPr>
          <p:nvPr/>
        </p:nvGrpSpPr>
        <p:grpSpPr bwMode="auto">
          <a:xfrm>
            <a:off x="2631281" y="1071568"/>
            <a:ext cx="4333875" cy="714375"/>
            <a:chOff x="2143108" y="5500702"/>
            <a:chExt cx="5786478" cy="1143008"/>
          </a:xfrm>
        </p:grpSpPr>
        <p:sp>
          <p:nvSpPr>
            <p:cNvPr id="12308" name="矩形 60"/>
            <p:cNvSpPr>
              <a:spLocks noChangeArrowheads="1"/>
            </p:cNvSpPr>
            <p:nvPr/>
          </p:nvSpPr>
          <p:spPr bwMode="auto">
            <a:xfrm>
              <a:off x="2143108" y="5500702"/>
              <a:ext cx="5786478" cy="1143008"/>
            </a:xfrm>
            <a:prstGeom prst="rect">
              <a:avLst/>
            </a:prstGeom>
            <a:solidFill>
              <a:srgbClr val="99FF66"/>
            </a:solidFill>
            <a:ln w="9525" algn="ctr">
              <a:solidFill>
                <a:srgbClr val="99FF66"/>
              </a:solidFill>
              <a:round/>
              <a:headEnd/>
              <a:tailEnd/>
            </a:ln>
          </p:spPr>
          <p:txBody>
            <a:bodyPr/>
            <a:lstStyle/>
            <a:p>
              <a:endParaRPr lang="zh-CN" altLang="en-US">
                <a:latin typeface="Calibri" pitchFamily="34" charset="0"/>
              </a:endParaRPr>
            </a:p>
          </p:txBody>
        </p:sp>
        <p:grpSp>
          <p:nvGrpSpPr>
            <p:cNvPr id="3" name="Group 73"/>
            <p:cNvGrpSpPr>
              <a:grpSpLocks/>
            </p:cNvGrpSpPr>
            <p:nvPr/>
          </p:nvGrpSpPr>
          <p:grpSpPr bwMode="auto">
            <a:xfrm>
              <a:off x="2532085" y="5643585"/>
              <a:ext cx="1152526" cy="865189"/>
              <a:chOff x="1351" y="3313"/>
              <a:chExt cx="726" cy="545"/>
            </a:xfrm>
            <a:solidFill>
              <a:srgbClr val="FF99CC"/>
            </a:solidFill>
          </p:grpSpPr>
          <p:pic>
            <p:nvPicPr>
              <p:cNvPr id="47" name="Picture 36" descr="4862-Xfg3208"/>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351" y="3313"/>
                <a:ext cx="545" cy="363"/>
              </a:xfrm>
              <a:prstGeom prst="rect">
                <a:avLst/>
              </a:prstGeom>
              <a:grpFill/>
              <a:ln>
                <a:solidFill>
                  <a:srgbClr val="33CC33"/>
                </a:solidFill>
              </a:ln>
            </p:spPr>
          </p:pic>
          <p:pic>
            <p:nvPicPr>
              <p:cNvPr id="48" name="Picture 37" descr="4862-Xfg3208"/>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442" y="3404"/>
                <a:ext cx="545" cy="363"/>
              </a:xfrm>
              <a:prstGeom prst="rect">
                <a:avLst/>
              </a:prstGeom>
              <a:grpFill/>
              <a:ln>
                <a:solidFill>
                  <a:srgbClr val="33CC33"/>
                </a:solidFill>
              </a:ln>
            </p:spPr>
          </p:pic>
          <p:pic>
            <p:nvPicPr>
              <p:cNvPr id="49" name="Picture 38" descr="4862-Xfg3208"/>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532" y="3495"/>
                <a:ext cx="545" cy="363"/>
              </a:xfrm>
              <a:prstGeom prst="rect">
                <a:avLst/>
              </a:prstGeom>
              <a:grpFill/>
              <a:ln>
                <a:solidFill>
                  <a:srgbClr val="33CC33"/>
                </a:solidFill>
              </a:ln>
            </p:spPr>
          </p:pic>
        </p:grpSp>
        <p:grpSp>
          <p:nvGrpSpPr>
            <p:cNvPr id="4" name="Group 74"/>
            <p:cNvGrpSpPr>
              <a:grpSpLocks/>
            </p:cNvGrpSpPr>
            <p:nvPr/>
          </p:nvGrpSpPr>
          <p:grpSpPr bwMode="auto">
            <a:xfrm>
              <a:off x="3756046" y="5672149"/>
              <a:ext cx="1152525" cy="846588"/>
              <a:chOff x="2213" y="3294"/>
              <a:chExt cx="726" cy="564"/>
            </a:xfrm>
            <a:solidFill>
              <a:srgbClr val="FF99CC"/>
            </a:solidFill>
          </p:grpSpPr>
          <p:pic>
            <p:nvPicPr>
              <p:cNvPr id="44" name="Picture 30" descr="mim-fig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13" y="3294"/>
                <a:ext cx="588" cy="428"/>
              </a:xfrm>
              <a:prstGeom prst="rect">
                <a:avLst/>
              </a:prstGeom>
              <a:grpFill/>
              <a:ln>
                <a:solidFill>
                  <a:srgbClr val="993300"/>
                </a:solidFill>
              </a:ln>
            </p:spPr>
          </p:pic>
          <p:pic>
            <p:nvPicPr>
              <p:cNvPr id="45" name="Picture 33" descr="mim-fig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59" y="3359"/>
                <a:ext cx="588" cy="428"/>
              </a:xfrm>
              <a:prstGeom prst="rect">
                <a:avLst/>
              </a:prstGeom>
              <a:grpFill/>
              <a:ln>
                <a:solidFill>
                  <a:srgbClr val="993300"/>
                </a:solidFill>
              </a:ln>
            </p:spPr>
          </p:pic>
          <p:pic>
            <p:nvPicPr>
              <p:cNvPr id="46" name="Picture 34" descr="mim-fig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351" y="3430"/>
                <a:ext cx="588" cy="428"/>
              </a:xfrm>
              <a:prstGeom prst="rect">
                <a:avLst/>
              </a:prstGeom>
              <a:grpFill/>
              <a:ln>
                <a:solidFill>
                  <a:srgbClr val="993300"/>
                </a:solidFill>
              </a:ln>
            </p:spPr>
          </p:pic>
        </p:grpSp>
        <p:grpSp>
          <p:nvGrpSpPr>
            <p:cNvPr id="8" name="Group 75"/>
            <p:cNvGrpSpPr>
              <a:grpSpLocks/>
            </p:cNvGrpSpPr>
            <p:nvPr/>
          </p:nvGrpSpPr>
          <p:grpSpPr bwMode="auto">
            <a:xfrm>
              <a:off x="5053042" y="5643578"/>
              <a:ext cx="1223965" cy="865188"/>
              <a:chOff x="3121" y="3313"/>
              <a:chExt cx="771" cy="545"/>
            </a:xfrm>
            <a:solidFill>
              <a:srgbClr val="FF99CC"/>
            </a:solidFill>
          </p:grpSpPr>
          <p:grpSp>
            <p:nvGrpSpPr>
              <p:cNvPr id="9" name="Group 45"/>
              <p:cNvGrpSpPr>
                <a:grpSpLocks/>
              </p:cNvGrpSpPr>
              <p:nvPr/>
            </p:nvGrpSpPr>
            <p:grpSpPr bwMode="auto">
              <a:xfrm>
                <a:off x="3121" y="3313"/>
                <a:ext cx="635" cy="454"/>
                <a:chOff x="385" y="1933"/>
                <a:chExt cx="635" cy="454"/>
              </a:xfrm>
              <a:grpFill/>
            </p:grpSpPr>
            <p:sp>
              <p:nvSpPr>
                <p:cNvPr id="42" name="Rectangle 44"/>
                <p:cNvSpPr>
                  <a:spLocks noChangeArrowheads="1"/>
                </p:cNvSpPr>
                <p:nvPr/>
              </p:nvSpPr>
              <p:spPr bwMode="auto">
                <a:xfrm>
                  <a:off x="385" y="1933"/>
                  <a:ext cx="635" cy="454"/>
                </a:xfrm>
                <a:prstGeom prst="rect">
                  <a:avLst/>
                </a:prstGeom>
                <a:grpFill/>
                <a:ln w="9525">
                  <a:solidFill>
                    <a:srgbClr val="FF66CC"/>
                  </a:solidFill>
                  <a:miter lim="800000"/>
                  <a:headEnd/>
                  <a:tailEnd/>
                </a:ln>
                <a:effectLst/>
              </p:spPr>
              <p:txBody>
                <a:bodyPr wrap="none" anchor="ctr"/>
                <a:lstStyle/>
                <a:p>
                  <a:pPr fontAlgn="auto">
                    <a:spcBef>
                      <a:spcPts val="0"/>
                    </a:spcBef>
                    <a:spcAft>
                      <a:spcPts val="0"/>
                    </a:spcAft>
                    <a:defRPr/>
                  </a:pPr>
                  <a:endParaRPr lang="zh-CN" altLang="en-US">
                    <a:ea typeface="+mn-ea"/>
                  </a:endParaRPr>
                </a:p>
              </p:txBody>
            </p:sp>
            <p:pic>
              <p:nvPicPr>
                <p:cNvPr id="43" name="Picture 40" descr="So-slim-example"/>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31" y="1956"/>
                  <a:ext cx="544" cy="431"/>
                </a:xfrm>
                <a:prstGeom prst="rect">
                  <a:avLst/>
                </a:prstGeom>
                <a:grpFill/>
                <a:ln>
                  <a:solidFill>
                    <a:srgbClr val="FF66CC"/>
                  </a:solidFill>
                </a:ln>
              </p:spPr>
            </p:pic>
          </p:grpSp>
          <p:grpSp>
            <p:nvGrpSpPr>
              <p:cNvPr id="10" name="Group 48"/>
              <p:cNvGrpSpPr>
                <a:grpSpLocks/>
              </p:cNvGrpSpPr>
              <p:nvPr/>
            </p:nvGrpSpPr>
            <p:grpSpPr bwMode="auto">
              <a:xfrm>
                <a:off x="3166" y="3359"/>
                <a:ext cx="635" cy="454"/>
                <a:chOff x="385" y="1933"/>
                <a:chExt cx="635" cy="454"/>
              </a:xfrm>
              <a:grpFill/>
            </p:grpSpPr>
            <p:sp>
              <p:nvSpPr>
                <p:cNvPr id="40" name="Rectangle 49"/>
                <p:cNvSpPr>
                  <a:spLocks noChangeArrowheads="1"/>
                </p:cNvSpPr>
                <p:nvPr/>
              </p:nvSpPr>
              <p:spPr bwMode="auto">
                <a:xfrm>
                  <a:off x="385" y="1933"/>
                  <a:ext cx="635" cy="454"/>
                </a:xfrm>
                <a:prstGeom prst="rect">
                  <a:avLst/>
                </a:prstGeom>
                <a:grpFill/>
                <a:ln w="9525">
                  <a:solidFill>
                    <a:srgbClr val="FF66CC"/>
                  </a:solidFill>
                  <a:miter lim="800000"/>
                  <a:headEnd/>
                  <a:tailEnd/>
                </a:ln>
                <a:effectLst/>
              </p:spPr>
              <p:txBody>
                <a:bodyPr wrap="none" anchor="ctr"/>
                <a:lstStyle/>
                <a:p>
                  <a:pPr fontAlgn="auto">
                    <a:spcBef>
                      <a:spcPts val="0"/>
                    </a:spcBef>
                    <a:spcAft>
                      <a:spcPts val="0"/>
                    </a:spcAft>
                    <a:defRPr/>
                  </a:pPr>
                  <a:endParaRPr lang="zh-CN" altLang="en-US">
                    <a:ea typeface="+mn-ea"/>
                  </a:endParaRPr>
                </a:p>
              </p:txBody>
            </p:sp>
            <p:pic>
              <p:nvPicPr>
                <p:cNvPr id="41" name="Picture 50" descr="So-slim-example"/>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31" y="1956"/>
                  <a:ext cx="544" cy="431"/>
                </a:xfrm>
                <a:prstGeom prst="rect">
                  <a:avLst/>
                </a:prstGeom>
                <a:grpFill/>
                <a:ln>
                  <a:solidFill>
                    <a:srgbClr val="FF66CC"/>
                  </a:solidFill>
                </a:ln>
              </p:spPr>
            </p:pic>
          </p:grpSp>
          <p:grpSp>
            <p:nvGrpSpPr>
              <p:cNvPr id="11" name="Group 51"/>
              <p:cNvGrpSpPr>
                <a:grpSpLocks/>
              </p:cNvGrpSpPr>
              <p:nvPr/>
            </p:nvGrpSpPr>
            <p:grpSpPr bwMode="auto">
              <a:xfrm>
                <a:off x="3257" y="3404"/>
                <a:ext cx="635" cy="454"/>
                <a:chOff x="385" y="1933"/>
                <a:chExt cx="635" cy="454"/>
              </a:xfrm>
              <a:grpFill/>
            </p:grpSpPr>
            <p:sp>
              <p:nvSpPr>
                <p:cNvPr id="38" name="Rectangle 52"/>
                <p:cNvSpPr>
                  <a:spLocks noChangeArrowheads="1"/>
                </p:cNvSpPr>
                <p:nvPr/>
              </p:nvSpPr>
              <p:spPr bwMode="auto">
                <a:xfrm>
                  <a:off x="385" y="1933"/>
                  <a:ext cx="635" cy="454"/>
                </a:xfrm>
                <a:prstGeom prst="rect">
                  <a:avLst/>
                </a:prstGeom>
                <a:grpFill/>
                <a:ln w="9525">
                  <a:solidFill>
                    <a:srgbClr val="FF66CC"/>
                  </a:solidFill>
                  <a:miter lim="800000"/>
                  <a:headEnd/>
                  <a:tailEnd/>
                </a:ln>
                <a:effectLst/>
              </p:spPr>
              <p:txBody>
                <a:bodyPr wrap="none" anchor="ctr"/>
                <a:lstStyle/>
                <a:p>
                  <a:pPr fontAlgn="auto">
                    <a:spcBef>
                      <a:spcPts val="0"/>
                    </a:spcBef>
                    <a:spcAft>
                      <a:spcPts val="0"/>
                    </a:spcAft>
                    <a:defRPr/>
                  </a:pPr>
                  <a:endParaRPr lang="zh-CN" altLang="en-US">
                    <a:ea typeface="+mn-ea"/>
                  </a:endParaRPr>
                </a:p>
              </p:txBody>
            </p:sp>
            <p:pic>
              <p:nvPicPr>
                <p:cNvPr id="39" name="Picture 53" descr="So-slim-example"/>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31" y="1956"/>
                  <a:ext cx="544" cy="431"/>
                </a:xfrm>
                <a:prstGeom prst="rect">
                  <a:avLst/>
                </a:prstGeom>
                <a:grpFill/>
                <a:ln>
                  <a:solidFill>
                    <a:srgbClr val="FF66CC"/>
                  </a:solidFill>
                </a:ln>
              </p:spPr>
            </p:pic>
          </p:grpSp>
        </p:grpSp>
        <p:grpSp>
          <p:nvGrpSpPr>
            <p:cNvPr id="12" name="Group 58"/>
            <p:cNvGrpSpPr>
              <a:grpSpLocks/>
            </p:cNvGrpSpPr>
            <p:nvPr/>
          </p:nvGrpSpPr>
          <p:grpSpPr bwMode="auto">
            <a:xfrm>
              <a:off x="6370661" y="5672153"/>
              <a:ext cx="1130301" cy="857251"/>
              <a:chOff x="793" y="1525"/>
              <a:chExt cx="712" cy="540"/>
            </a:xfrm>
            <a:solidFill>
              <a:srgbClr val="FF99CC"/>
            </a:solidFill>
          </p:grpSpPr>
          <p:pic>
            <p:nvPicPr>
              <p:cNvPr id="32" name="Picture 55" descr="416d419aaa6390f7fefeb49bf79d440e_MicroAdobe_Html_Edito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93" y="1525"/>
                <a:ext cx="621" cy="449"/>
              </a:xfrm>
              <a:prstGeom prst="rect">
                <a:avLst/>
              </a:prstGeom>
              <a:grpFill/>
              <a:ln>
                <a:solidFill>
                  <a:schemeClr val="accent1"/>
                </a:solidFill>
              </a:ln>
            </p:spPr>
          </p:pic>
          <p:pic>
            <p:nvPicPr>
              <p:cNvPr id="33" name="Picture 56" descr="416d419aaa6390f7fefeb49bf79d440e_MicroAdobe_Html_Edito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39" y="1570"/>
                <a:ext cx="621" cy="449"/>
              </a:xfrm>
              <a:prstGeom prst="rect">
                <a:avLst/>
              </a:prstGeom>
              <a:grpFill/>
              <a:ln>
                <a:solidFill>
                  <a:schemeClr val="accent1"/>
                </a:solidFill>
              </a:ln>
            </p:spPr>
          </p:pic>
          <p:pic>
            <p:nvPicPr>
              <p:cNvPr id="34" name="Picture 57" descr="416d419aaa6390f7fefeb49bf79d440e_MicroAdobe_Html_Edito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84" y="1616"/>
                <a:ext cx="621" cy="449"/>
              </a:xfrm>
              <a:prstGeom prst="rect">
                <a:avLst/>
              </a:prstGeom>
              <a:grpFill/>
              <a:ln>
                <a:solidFill>
                  <a:schemeClr val="accent1"/>
                </a:solidFill>
              </a:ln>
            </p:spPr>
          </p:pic>
        </p:grpSp>
      </p:grpSp>
      <p:sp>
        <p:nvSpPr>
          <p:cNvPr id="12306" name="Text Box 8"/>
          <p:cNvSpPr txBox="1">
            <a:spLocks noChangeArrowheads="1"/>
          </p:cNvSpPr>
          <p:nvPr/>
        </p:nvSpPr>
        <p:spPr bwMode="auto">
          <a:xfrm>
            <a:off x="7197331" y="1047750"/>
            <a:ext cx="1934765" cy="738188"/>
          </a:xfrm>
          <a:prstGeom prst="rect">
            <a:avLst/>
          </a:prstGeom>
          <a:solidFill>
            <a:srgbClr val="FFFFFF"/>
          </a:solidFill>
          <a:ln w="9525">
            <a:noFill/>
            <a:miter lim="800000"/>
            <a:headEnd/>
            <a:tailEnd/>
          </a:ln>
        </p:spPr>
        <p:txBody>
          <a:bodyPr>
            <a:spAutoFit/>
          </a:bodyPr>
          <a:lstStyle/>
          <a:p>
            <a:pPr>
              <a:spcBef>
                <a:spcPct val="50000"/>
              </a:spcBef>
            </a:pPr>
            <a:r>
              <a:rPr lang="en-US" sz="1400"/>
              <a:t>Web, relational data, ontological data, social data</a:t>
            </a:r>
          </a:p>
        </p:txBody>
      </p:sp>
      <p:sp>
        <p:nvSpPr>
          <p:cNvPr id="12307" name="Rectangle 6"/>
          <p:cNvSpPr>
            <a:spLocks noChangeArrowheads="1"/>
          </p:cNvSpPr>
          <p:nvPr/>
        </p:nvSpPr>
        <p:spPr bwMode="auto">
          <a:xfrm>
            <a:off x="1006079" y="1857380"/>
            <a:ext cx="8346148" cy="576263"/>
          </a:xfrm>
          <a:prstGeom prst="rect">
            <a:avLst/>
          </a:prstGeom>
          <a:gradFill rotWithShape="1">
            <a:gsLst>
              <a:gs pos="0">
                <a:srgbClr val="FF1F1F"/>
              </a:gs>
              <a:gs pos="50000">
                <a:srgbClr val="FFFFFF"/>
              </a:gs>
              <a:gs pos="100000">
                <a:srgbClr val="FF1F1F"/>
              </a:gs>
            </a:gsLst>
            <a:lin ang="5400000" scaled="1"/>
          </a:gradFill>
          <a:ln w="9525">
            <a:solidFill>
              <a:schemeClr val="tx1"/>
            </a:solidFill>
            <a:miter lim="800000"/>
            <a:headEnd/>
            <a:tailEnd/>
          </a:ln>
        </p:spPr>
        <p:txBody>
          <a:bodyPr wrap="none" anchor="ctr"/>
          <a:lstStyle/>
          <a:p>
            <a:pPr algn="ctr"/>
            <a:r>
              <a:rPr lang="en-US" dirty="0" smtClean="0"/>
              <a:t>Data2Knowledge: Data Mining </a:t>
            </a:r>
            <a:r>
              <a:rPr lang="en-US" dirty="0"/>
              <a:t>and Social Network techniques</a:t>
            </a:r>
          </a:p>
        </p:txBody>
      </p:sp>
    </p:spTree>
    <p:extLst>
      <p:ext uri="{BB962C8B-B14F-4D97-AF65-F5344CB8AC3E}">
        <p14:creationId xmlns:p14="http://schemas.microsoft.com/office/powerpoint/2010/main" val="83675453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Left)">
                                      <p:cBhvr>
                                        <p:cTn id="7" dur="500"/>
                                        <p:tgtEl>
                                          <p:spTgt spid="5"/>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par>
                          <p:cTn id="11" fill="hold">
                            <p:stCondLst>
                              <p:cond delay="500"/>
                            </p:stCondLst>
                            <p:childTnLst>
                              <p:par>
                                <p:cTn id="12" presetID="18" presetClass="entr" presetSubtype="12"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strips(downLeft)">
                                      <p:cBhvr>
                                        <p:cTn id="14" dur="500"/>
                                        <p:tgtEl>
                                          <p:spTgt spid="6"/>
                                        </p:tgtEl>
                                      </p:cBhvr>
                                    </p:animEffect>
                                  </p:childTnLst>
                                </p:cTn>
                              </p:par>
                            </p:childTnLst>
                          </p:cTn>
                        </p:par>
                        <p:par>
                          <p:cTn id="15" fill="hold">
                            <p:stCondLst>
                              <p:cond delay="1000"/>
                            </p:stCondLst>
                            <p:childTnLst>
                              <p:par>
                                <p:cTn id="16" presetID="1" presetClass="entr" presetSubtype="0" fill="hold" grpId="0" nodeType="afterEffect">
                                  <p:stCondLst>
                                    <p:cond delay="0"/>
                                  </p:stCondLst>
                                  <p:childTnLst>
                                    <p:set>
                                      <p:cBhvr>
                                        <p:cTn id="17" dur="1" fill="hold">
                                          <p:stCondLst>
                                            <p:cond delay="0"/>
                                          </p:stCondLst>
                                        </p:cTn>
                                        <p:tgtEl>
                                          <p:spTgt spid="15"/>
                                        </p:tgtEl>
                                        <p:attrNameLst>
                                          <p:attrName>style.visibility</p:attrName>
                                        </p:attrNameLst>
                                      </p:cBhvr>
                                      <p:to>
                                        <p:strVal val="visible"/>
                                      </p:to>
                                    </p:set>
                                  </p:childTnLst>
                                </p:cTn>
                              </p:par>
                            </p:childTnLst>
                          </p:cTn>
                        </p:par>
                        <p:par>
                          <p:cTn id="18" fill="hold">
                            <p:stCondLst>
                              <p:cond delay="1000"/>
                            </p:stCondLst>
                            <p:childTnLst>
                              <p:par>
                                <p:cTn id="19" presetID="18" presetClass="entr" presetSubtype="12" fill="hold" grpId="0" nodeType="after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strips(downLeft)">
                                      <p:cBhvr>
                                        <p:cTn id="21" dur="500"/>
                                        <p:tgtEl>
                                          <p:spTgt spid="14"/>
                                        </p:tgtEl>
                                      </p:cBhvr>
                                    </p:animEffect>
                                  </p:childTnLst>
                                </p:cTn>
                              </p:par>
                            </p:childTnLst>
                          </p:cTn>
                        </p:par>
                        <p:par>
                          <p:cTn id="22" fill="hold">
                            <p:stCondLst>
                              <p:cond delay="1500"/>
                            </p:stCondLst>
                            <p:childTnLst>
                              <p:par>
                                <p:cTn id="23" presetID="1" presetClass="entr" presetSubtype="0" fill="hold" grpId="0" nodeType="after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par>
                          <p:cTn id="25" fill="hold">
                            <p:stCondLst>
                              <p:cond delay="1500"/>
                            </p:stCondLst>
                            <p:childTnLst>
                              <p:par>
                                <p:cTn id="26" presetID="18" presetClass="entr" presetSubtype="12" fill="hold" grpId="0" nodeType="after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strips(downLeft)">
                                      <p:cBhvr>
                                        <p:cTn id="28" dur="500"/>
                                        <p:tgtEl>
                                          <p:spTgt spid="18"/>
                                        </p:tgtEl>
                                      </p:cBhvr>
                                    </p:animEffect>
                                  </p:childTnLst>
                                </p:cTn>
                              </p:par>
                            </p:childTnLst>
                          </p:cTn>
                        </p:par>
                        <p:par>
                          <p:cTn id="29" fill="hold">
                            <p:stCondLst>
                              <p:cond delay="2000"/>
                            </p:stCondLst>
                            <p:childTnLst>
                              <p:par>
                                <p:cTn id="30" presetID="1" presetClass="entr" presetSubtype="0" fill="hold" grpId="0" nodeType="afterEffect">
                                  <p:stCondLst>
                                    <p:cond delay="0"/>
                                  </p:stCondLst>
                                  <p:childTnLst>
                                    <p:set>
                                      <p:cBhvr>
                                        <p:cTn id="31" dur="1" fill="hold">
                                          <p:stCondLst>
                                            <p:cond delay="0"/>
                                          </p:stCondLst>
                                        </p:cTn>
                                        <p:tgtEl>
                                          <p:spTgt spid="19"/>
                                        </p:tgtEl>
                                        <p:attrNameLst>
                                          <p:attrName>style.visibility</p:attrName>
                                        </p:attrNameLst>
                                      </p:cBhvr>
                                      <p:to>
                                        <p:strVal val="visible"/>
                                      </p:to>
                                    </p:set>
                                  </p:childTnLst>
                                </p:cTn>
                              </p:par>
                            </p:childTnLst>
                          </p:cTn>
                        </p:par>
                        <p:par>
                          <p:cTn id="32" fill="hold">
                            <p:stCondLst>
                              <p:cond delay="2000"/>
                            </p:stCondLst>
                            <p:childTnLst>
                              <p:par>
                                <p:cTn id="33" presetID="1" presetClass="entr" presetSubtype="0" fill="hold" grpId="0" nodeType="afterEffect">
                                  <p:stCondLst>
                                    <p:cond delay="500"/>
                                  </p:stCondLst>
                                  <p:childTnLst>
                                    <p:set>
                                      <p:cBhvr>
                                        <p:cTn id="34" dur="1" fill="hold">
                                          <p:stCondLst>
                                            <p:cond delay="0"/>
                                          </p:stCondLst>
                                        </p:cTn>
                                        <p:tgtEl>
                                          <p:spTgt spid="21"/>
                                        </p:tgtEl>
                                        <p:attrNameLst>
                                          <p:attrName>style.visibility</p:attrName>
                                        </p:attrNameLst>
                                      </p:cBhvr>
                                      <p:to>
                                        <p:strVal val="visible"/>
                                      </p:to>
                                    </p:set>
                                  </p:childTnLst>
                                </p:cTn>
                              </p:par>
                            </p:childTnLst>
                          </p:cTn>
                        </p:par>
                        <p:par>
                          <p:cTn id="35" fill="hold">
                            <p:stCondLst>
                              <p:cond delay="2500"/>
                            </p:stCondLst>
                            <p:childTnLst>
                              <p:par>
                                <p:cTn id="36" presetID="1" presetClass="entr" presetSubtype="0" fill="hold" grpId="0" nodeType="afterEffect">
                                  <p:stCondLst>
                                    <p:cond delay="500"/>
                                  </p:stCondLst>
                                  <p:childTnLst>
                                    <p:set>
                                      <p:cBhvr>
                                        <p:cTn id="37" dur="1" fill="hold">
                                          <p:stCondLst>
                                            <p:cond delay="0"/>
                                          </p:stCondLst>
                                        </p:cTn>
                                        <p:tgtEl>
                                          <p:spTgt spid="20"/>
                                        </p:tgtEl>
                                        <p:attrNameLst>
                                          <p:attrName>style.visibility</p:attrName>
                                        </p:attrNameLst>
                                      </p:cBhvr>
                                      <p:to>
                                        <p:strVal val="visible"/>
                                      </p:to>
                                    </p:set>
                                  </p:childTnLst>
                                </p:cTn>
                              </p:par>
                            </p:childTnLst>
                          </p:cTn>
                        </p:par>
                        <p:par>
                          <p:cTn id="38" fill="hold">
                            <p:stCondLst>
                              <p:cond delay="3000"/>
                            </p:stCondLst>
                            <p:childTnLst>
                              <p:par>
                                <p:cTn id="39" presetID="1" presetClass="entr" presetSubtype="0" fill="hold" grpId="0" nodeType="afterEffect">
                                  <p:stCondLst>
                                    <p:cond delay="2000"/>
                                  </p:stCondLst>
                                  <p:childTnLst>
                                    <p:set>
                                      <p:cBhvr>
                                        <p:cTn id="4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4" grpId="0" animBg="1"/>
      <p:bldP spid="15" grpId="0" animBg="1"/>
      <p:bldP spid="16" grpId="0" animBg="1"/>
      <p:bldP spid="17" grpId="0" animBg="1"/>
      <p:bldP spid="18" grpId="0" animBg="1"/>
      <p:bldP spid="19" grpId="0" animBg="1"/>
      <p:bldP spid="20" grpId="0" animBg="1"/>
      <p:bldP spid="21" grpId="0" animBg="1"/>
      <p:bldP spid="23" grpId="0" animBg="1"/>
    </p:bld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标题 1"/>
          <p:cNvSpPr>
            <a:spLocks noGrp="1"/>
          </p:cNvSpPr>
          <p:nvPr>
            <p:ph type="title"/>
          </p:nvPr>
        </p:nvSpPr>
        <p:spPr>
          <a:xfrm>
            <a:off x="271463" y="80628"/>
            <a:ext cx="9363075" cy="792162"/>
          </a:xfrm>
        </p:spPr>
        <p:txBody>
          <a:bodyPr/>
          <a:lstStyle/>
          <a:p>
            <a:r>
              <a:rPr lang="en-US" altLang="zh-CN" dirty="0" smtClean="0"/>
              <a:t>Related Publications</a:t>
            </a:r>
            <a:endParaRPr lang="zh-CN" altLang="en-US" dirty="0" smtClean="0"/>
          </a:p>
        </p:txBody>
      </p:sp>
      <p:sp>
        <p:nvSpPr>
          <p:cNvPr id="50179" name="内容占位符 2"/>
          <p:cNvSpPr>
            <a:spLocks noGrp="1"/>
          </p:cNvSpPr>
          <p:nvPr>
            <p:ph idx="1"/>
          </p:nvPr>
        </p:nvSpPr>
        <p:spPr>
          <a:xfrm>
            <a:off x="87560" y="800708"/>
            <a:ext cx="9653972" cy="5586862"/>
          </a:xfrm>
        </p:spPr>
        <p:txBody>
          <a:bodyPr/>
          <a:lstStyle/>
          <a:p>
            <a:pPr>
              <a:spcBef>
                <a:spcPts val="500"/>
              </a:spcBef>
            </a:pPr>
            <a:r>
              <a:rPr lang="en-US" altLang="zh-CN" sz="1600" dirty="0" smtClean="0"/>
              <a:t>Jie Tang, Jing Zhang, </a:t>
            </a:r>
            <a:r>
              <a:rPr lang="en-US" altLang="zh-CN" sz="1600" dirty="0" err="1" smtClean="0"/>
              <a:t>Ruoming</a:t>
            </a:r>
            <a:r>
              <a:rPr lang="en-US" altLang="zh-CN" sz="1600" dirty="0" smtClean="0"/>
              <a:t> Jin, Zi Yang, </a:t>
            </a:r>
            <a:r>
              <a:rPr lang="en-US" altLang="zh-CN" sz="1600" dirty="0" err="1" smtClean="0"/>
              <a:t>Keke</a:t>
            </a:r>
            <a:r>
              <a:rPr lang="en-US" altLang="zh-CN" sz="1600" dirty="0" smtClean="0"/>
              <a:t> Cai, Li Zhang, and Zhong Su. Topic Level Expertise Search over Heterogeneous Networks. </a:t>
            </a:r>
            <a:r>
              <a:rPr lang="en-US" altLang="zh-CN" sz="1600" b="1" dirty="0" smtClean="0"/>
              <a:t>Machine Learning Journal</a:t>
            </a:r>
            <a:r>
              <a:rPr lang="en-US" altLang="zh-CN" sz="1600" dirty="0" smtClean="0"/>
              <a:t>, 2011.</a:t>
            </a:r>
          </a:p>
          <a:p>
            <a:pPr>
              <a:spcBef>
                <a:spcPts val="500"/>
              </a:spcBef>
            </a:pPr>
            <a:r>
              <a:rPr lang="en-US" altLang="zh-CN" sz="1600" dirty="0" smtClean="0"/>
              <a:t>Jie Tang, </a:t>
            </a:r>
            <a:r>
              <a:rPr lang="en-US" altLang="zh-CN" sz="1600" dirty="0" err="1" smtClean="0"/>
              <a:t>Limin</a:t>
            </a:r>
            <a:r>
              <a:rPr lang="en-US" altLang="zh-CN" sz="1600" dirty="0" smtClean="0"/>
              <a:t> Yao, Duo Zhang, and Jing Zhang. A Combination Approach to Web User Profiling. </a:t>
            </a:r>
            <a:r>
              <a:rPr lang="en-US" altLang="zh-CN" sz="1600" b="1" dirty="0" smtClean="0"/>
              <a:t>ACM</a:t>
            </a:r>
            <a:r>
              <a:rPr lang="en-US" altLang="zh-CN" sz="1600" dirty="0" smtClean="0"/>
              <a:t> </a:t>
            </a:r>
            <a:r>
              <a:rPr lang="en-US" altLang="zh-CN" sz="1600" b="1" dirty="0" smtClean="0"/>
              <a:t>TKDD</a:t>
            </a:r>
            <a:r>
              <a:rPr lang="en-US" altLang="zh-CN" sz="1600" dirty="0" smtClean="0"/>
              <a:t>, 2010.</a:t>
            </a:r>
          </a:p>
          <a:p>
            <a:pPr>
              <a:spcBef>
                <a:spcPts val="500"/>
              </a:spcBef>
            </a:pPr>
            <a:r>
              <a:rPr lang="en-US" altLang="zh-CN" sz="1600" dirty="0" smtClean="0"/>
              <a:t>Jie Tang, A.C.M. Fong, Bo Wang, and Jing Zhang. A Unified Probabilistic Framework for Name Disambiguation in Digital Library. </a:t>
            </a:r>
            <a:r>
              <a:rPr lang="it-IT" altLang="zh-CN" sz="1600" dirty="0" smtClean="0"/>
              <a:t>IEEE </a:t>
            </a:r>
            <a:r>
              <a:rPr lang="it-IT" altLang="zh-CN" sz="1600" b="1" dirty="0" smtClean="0"/>
              <a:t>TKDE</a:t>
            </a:r>
            <a:r>
              <a:rPr lang="it-IT" altLang="zh-CN" sz="1600" dirty="0" smtClean="0"/>
              <a:t>, 2012.</a:t>
            </a:r>
            <a:endParaRPr lang="en-US" altLang="zh-CN" sz="1600" dirty="0" smtClean="0"/>
          </a:p>
          <a:p>
            <a:pPr>
              <a:spcBef>
                <a:spcPts val="500"/>
              </a:spcBef>
            </a:pPr>
            <a:r>
              <a:rPr lang="it-IT" altLang="zh-CN" sz="1600" dirty="0" err="1" smtClean="0"/>
              <a:t>Juanzi</a:t>
            </a:r>
            <a:r>
              <a:rPr lang="it-IT" altLang="zh-CN" sz="1600" dirty="0" smtClean="0"/>
              <a:t> Li, Jie Tang, Yi Li, Qiong Luo. RiMOM: A Dynamic Multi-Strategy Ontology Alignment Framework. IEEE </a:t>
            </a:r>
            <a:r>
              <a:rPr lang="it-IT" altLang="zh-CN" sz="1600" b="1" dirty="0" smtClean="0"/>
              <a:t>TKDE</a:t>
            </a:r>
            <a:r>
              <a:rPr lang="it-IT" altLang="zh-CN" sz="1600" dirty="0" smtClean="0"/>
              <a:t>, 2009. (</a:t>
            </a:r>
            <a:r>
              <a:rPr lang="en-US" altLang="zh-CN" sz="1600" b="1" dirty="0" smtClean="0"/>
              <a:t>Top 6</a:t>
            </a:r>
            <a:r>
              <a:rPr lang="en-US" altLang="zh-CN" sz="1600" dirty="0" smtClean="0"/>
              <a:t> cited papers among TKDE 2009's papers)</a:t>
            </a:r>
          </a:p>
          <a:p>
            <a:pPr>
              <a:spcBef>
                <a:spcPts val="500"/>
              </a:spcBef>
            </a:pPr>
            <a:r>
              <a:rPr lang="en-US" altLang="zh-CN" sz="1600" dirty="0" smtClean="0"/>
              <a:t>Jie Tang, Juanzi Li, </a:t>
            </a:r>
            <a:r>
              <a:rPr lang="en-US" altLang="zh-CN" sz="1600" dirty="0" err="1" smtClean="0"/>
              <a:t>Bangyong</a:t>
            </a:r>
            <a:r>
              <a:rPr lang="en-US" altLang="zh-CN" sz="1600" dirty="0" smtClean="0"/>
              <a:t> Liang, </a:t>
            </a:r>
            <a:r>
              <a:rPr lang="en-US" altLang="zh-CN" sz="1600" dirty="0" err="1" smtClean="0"/>
              <a:t>Xiaotong</a:t>
            </a:r>
            <a:r>
              <a:rPr lang="en-US" altLang="zh-CN" sz="1600" dirty="0" smtClean="0"/>
              <a:t> Huang, Yi Li, and </a:t>
            </a:r>
            <a:r>
              <a:rPr lang="en-US" altLang="zh-CN" sz="1600" dirty="0" err="1" smtClean="0"/>
              <a:t>Kehong</a:t>
            </a:r>
            <a:r>
              <a:rPr lang="en-US" altLang="zh-CN" sz="1600" dirty="0" smtClean="0"/>
              <a:t> Wang. Using Bayesian Decision for Ontology Mapping. </a:t>
            </a:r>
            <a:r>
              <a:rPr lang="en-US" altLang="zh-CN" sz="1600" b="1" dirty="0" smtClean="0"/>
              <a:t>JWS</a:t>
            </a:r>
            <a:r>
              <a:rPr lang="en-US" altLang="zh-CN" sz="1600" dirty="0" smtClean="0"/>
              <a:t>, 2006. (if =3.41) (</a:t>
            </a:r>
            <a:r>
              <a:rPr lang="en-US" altLang="zh-CN" sz="1600" b="1" dirty="0" smtClean="0"/>
              <a:t>Top 10</a:t>
            </a:r>
            <a:r>
              <a:rPr lang="en-US" altLang="zh-CN" sz="1600" dirty="0" smtClean="0"/>
              <a:t> cited papers in JWS's history)</a:t>
            </a:r>
          </a:p>
          <a:p>
            <a:pPr>
              <a:spcBef>
                <a:spcPts val="500"/>
              </a:spcBef>
            </a:pPr>
            <a:r>
              <a:rPr lang="en-US" altLang="zh-CN" sz="1600" dirty="0" smtClean="0"/>
              <a:t>Jie Tang, </a:t>
            </a:r>
            <a:r>
              <a:rPr lang="en-US" altLang="zh-CN" sz="1600" dirty="0" err="1" smtClean="0"/>
              <a:t>Sen</a:t>
            </a:r>
            <a:r>
              <a:rPr lang="en-US" altLang="zh-CN" sz="1600" dirty="0" smtClean="0"/>
              <a:t> Wu, </a:t>
            </a:r>
            <a:r>
              <a:rPr lang="en-US" altLang="zh-CN" sz="1600" dirty="0" err="1" smtClean="0"/>
              <a:t>Jimeng</a:t>
            </a:r>
            <a:r>
              <a:rPr lang="en-US" altLang="zh-CN" sz="1600" dirty="0" smtClean="0"/>
              <a:t> Sun, and Hang Su. Cross-domain Collaboration Recommendation. </a:t>
            </a:r>
            <a:r>
              <a:rPr lang="en-US" altLang="zh-CN" sz="1600" b="1" dirty="0" smtClean="0"/>
              <a:t>KDD'</a:t>
            </a:r>
            <a:r>
              <a:rPr lang="en-US" altLang="zh-CN" sz="1600" b="1" dirty="0"/>
              <a:t>12</a:t>
            </a:r>
            <a:r>
              <a:rPr lang="en-US" altLang="zh-CN" sz="1600" dirty="0"/>
              <a:t>. pp. 1285-1293.</a:t>
            </a:r>
            <a:r>
              <a:rPr lang="en-US" altLang="zh-CN" sz="1600" dirty="0" smtClean="0"/>
              <a:t> (Full Presentation &amp; Best Poster Award)</a:t>
            </a:r>
          </a:p>
          <a:p>
            <a:pPr>
              <a:spcBef>
                <a:spcPts val="500"/>
              </a:spcBef>
            </a:pPr>
            <a:r>
              <a:rPr lang="en-US" altLang="zh-CN" sz="1600" dirty="0" smtClean="0"/>
              <a:t>Jie Tang, Bo Wang, Yang Yang, Po Hu, </a:t>
            </a:r>
            <a:r>
              <a:rPr lang="en-US" altLang="zh-CN" sz="1600" dirty="0" err="1" smtClean="0"/>
              <a:t>Yanting</a:t>
            </a:r>
            <a:r>
              <a:rPr lang="en-US" altLang="zh-CN" sz="1600" dirty="0" smtClean="0"/>
              <a:t> Zhao, </a:t>
            </a:r>
            <a:r>
              <a:rPr lang="en-US" altLang="zh-CN" sz="1600" dirty="0" err="1" smtClean="0"/>
              <a:t>Xinyu</a:t>
            </a:r>
            <a:r>
              <a:rPr lang="en-US" altLang="zh-CN" sz="1600" dirty="0" smtClean="0"/>
              <a:t> Yan, Bo </a:t>
            </a:r>
            <a:r>
              <a:rPr lang="en-US" altLang="zh-CN" sz="1600" dirty="0" err="1" smtClean="0"/>
              <a:t>Gao</a:t>
            </a:r>
            <a:r>
              <a:rPr lang="en-US" altLang="zh-CN" sz="1600" dirty="0" smtClean="0"/>
              <a:t>, </a:t>
            </a:r>
            <a:r>
              <a:rPr lang="en-US" altLang="zh-CN" sz="1600" dirty="0" err="1" smtClean="0"/>
              <a:t>Minlie</a:t>
            </a:r>
            <a:r>
              <a:rPr lang="en-US" altLang="zh-CN" sz="1600" dirty="0" smtClean="0"/>
              <a:t> Huang, </a:t>
            </a:r>
            <a:r>
              <a:rPr lang="en-US" altLang="zh-CN" sz="1600" dirty="0" err="1" smtClean="0"/>
              <a:t>Peng</a:t>
            </a:r>
            <a:r>
              <a:rPr lang="en-US" altLang="zh-CN" sz="1600" dirty="0" smtClean="0"/>
              <a:t> </a:t>
            </a:r>
            <a:r>
              <a:rPr lang="en-US" altLang="zh-CN" sz="1600" dirty="0" err="1" smtClean="0"/>
              <a:t>Xu</a:t>
            </a:r>
            <a:r>
              <a:rPr lang="en-US" altLang="zh-CN" sz="1600" dirty="0" smtClean="0"/>
              <a:t>, </a:t>
            </a:r>
            <a:r>
              <a:rPr lang="en-US" altLang="zh-CN" sz="1600" dirty="0" err="1" smtClean="0"/>
              <a:t>Weichang</a:t>
            </a:r>
            <a:r>
              <a:rPr lang="en-US" altLang="zh-CN" sz="1600" dirty="0" smtClean="0"/>
              <a:t> Li, and Adam K. </a:t>
            </a:r>
            <a:r>
              <a:rPr lang="en-US" altLang="zh-CN" sz="1600" dirty="0" err="1" smtClean="0"/>
              <a:t>Usadi</a:t>
            </a:r>
            <a:r>
              <a:rPr lang="en-US" altLang="zh-CN" sz="1600" dirty="0" smtClean="0"/>
              <a:t>. </a:t>
            </a:r>
            <a:r>
              <a:rPr lang="en-US" altLang="zh-CN" sz="1600" dirty="0" err="1" smtClean="0"/>
              <a:t>PatentMiner</a:t>
            </a:r>
            <a:r>
              <a:rPr lang="en-US" altLang="zh-CN" sz="1600" dirty="0" smtClean="0"/>
              <a:t>: Topic-driven Patent Analysis and Mining. </a:t>
            </a:r>
            <a:r>
              <a:rPr lang="en-US" altLang="zh-CN" sz="1600" b="1" dirty="0" smtClean="0"/>
              <a:t>KDD'12</a:t>
            </a:r>
            <a:r>
              <a:rPr lang="en-US" altLang="zh-CN" sz="1600" dirty="0"/>
              <a:t>. pp. </a:t>
            </a:r>
            <a:r>
              <a:rPr lang="en-US" altLang="zh-CN" sz="1600" dirty="0" smtClean="0"/>
              <a:t>1366-1374.</a:t>
            </a:r>
          </a:p>
          <a:p>
            <a:pPr>
              <a:spcBef>
                <a:spcPts val="500"/>
              </a:spcBef>
            </a:pPr>
            <a:r>
              <a:rPr lang="en-US" altLang="zh-CN" sz="1600" dirty="0" err="1"/>
              <a:t>Qian</a:t>
            </a:r>
            <a:r>
              <a:rPr lang="en-US" altLang="zh-CN" sz="1600" dirty="0"/>
              <a:t> </a:t>
            </a:r>
            <a:r>
              <a:rPr lang="en-US" altLang="zh-CN" sz="1600" dirty="0" err="1"/>
              <a:t>Zhong</a:t>
            </a:r>
            <a:r>
              <a:rPr lang="en-US" altLang="zh-CN" sz="1600" dirty="0"/>
              <a:t>, </a:t>
            </a:r>
            <a:r>
              <a:rPr lang="en-US" altLang="zh-CN" sz="1600" dirty="0" err="1"/>
              <a:t>Hanyu</a:t>
            </a:r>
            <a:r>
              <a:rPr lang="en-US" altLang="zh-CN" sz="1600" dirty="0"/>
              <a:t> Li, </a:t>
            </a:r>
            <a:r>
              <a:rPr lang="en-US" altLang="zh-CN" sz="1600" dirty="0" err="1"/>
              <a:t>Juanzi</a:t>
            </a:r>
            <a:r>
              <a:rPr lang="en-US" altLang="zh-CN" sz="1600" dirty="0"/>
              <a:t> Li, </a:t>
            </a:r>
            <a:r>
              <a:rPr lang="en-US" altLang="zh-CN" sz="1600" dirty="0" err="1"/>
              <a:t>Guotong</a:t>
            </a:r>
            <a:r>
              <a:rPr lang="en-US" altLang="zh-CN" sz="1600" dirty="0"/>
              <a:t> </a:t>
            </a:r>
            <a:r>
              <a:rPr lang="en-US" altLang="zh-CN" sz="1600" dirty="0" err="1"/>
              <a:t>Xie</a:t>
            </a:r>
            <a:r>
              <a:rPr lang="en-US" altLang="zh-CN" sz="1600" dirty="0"/>
              <a:t>, Jie Tang, and </a:t>
            </a:r>
            <a:r>
              <a:rPr lang="en-US" altLang="zh-CN" sz="1600" dirty="0" err="1"/>
              <a:t>Lizhu</a:t>
            </a:r>
            <a:r>
              <a:rPr lang="en-US" altLang="zh-CN" sz="1600" dirty="0"/>
              <a:t> Zhou. A Gauss Function based Approach for Unbalanced Ontology Matching. </a:t>
            </a:r>
            <a:r>
              <a:rPr lang="en-US" altLang="zh-CN" sz="1600" b="1" dirty="0" smtClean="0"/>
              <a:t>SIGMOD</a:t>
            </a:r>
            <a:r>
              <a:rPr lang="en-US" altLang="zh-CN" sz="1600" b="1" dirty="0"/>
              <a:t>'</a:t>
            </a:r>
            <a:r>
              <a:rPr lang="en-US" altLang="zh-CN" sz="1600" b="1" dirty="0" smtClean="0"/>
              <a:t>09</a:t>
            </a:r>
            <a:r>
              <a:rPr lang="en-US" altLang="zh-CN" sz="1600" dirty="0" smtClean="0"/>
              <a:t>. </a:t>
            </a:r>
            <a:r>
              <a:rPr lang="en-US" altLang="zh-CN" sz="1600" dirty="0"/>
              <a:t>pp.669-680</a:t>
            </a:r>
            <a:r>
              <a:rPr lang="en-US" altLang="zh-CN" sz="1600" dirty="0" smtClean="0"/>
              <a:t>.</a:t>
            </a:r>
          </a:p>
          <a:p>
            <a:pPr>
              <a:spcBef>
                <a:spcPts val="500"/>
              </a:spcBef>
            </a:pPr>
            <a:r>
              <a:rPr lang="en-US" altLang="zh-CN" sz="1600" dirty="0" err="1"/>
              <a:t>Zhichun</a:t>
            </a:r>
            <a:r>
              <a:rPr lang="en-US" altLang="zh-CN" sz="1600" dirty="0"/>
              <a:t> Wang, </a:t>
            </a:r>
            <a:r>
              <a:rPr lang="en-US" altLang="zh-CN" sz="1600" dirty="0" err="1"/>
              <a:t>Juanzi</a:t>
            </a:r>
            <a:r>
              <a:rPr lang="en-US" altLang="zh-CN" sz="1600" dirty="0"/>
              <a:t> Li, </a:t>
            </a:r>
            <a:r>
              <a:rPr lang="en-US" altLang="zh-CN" sz="1600" dirty="0" err="1"/>
              <a:t>Zhigang</a:t>
            </a:r>
            <a:r>
              <a:rPr lang="en-US" altLang="zh-CN" sz="1600" dirty="0"/>
              <a:t> Wang, and Jie Tang. Cross-lingual Knowledge Linking Across Wiki Knowledge Bases. </a:t>
            </a:r>
            <a:r>
              <a:rPr lang="en-US" altLang="zh-CN" sz="1600" b="1" dirty="0" smtClean="0"/>
              <a:t>WWW</a:t>
            </a:r>
            <a:r>
              <a:rPr lang="en-US" altLang="zh-CN" sz="1600" b="1" dirty="0"/>
              <a:t>'</a:t>
            </a:r>
            <a:r>
              <a:rPr lang="en-US" altLang="zh-CN" sz="1600" b="1" dirty="0" smtClean="0"/>
              <a:t>12</a:t>
            </a:r>
            <a:r>
              <a:rPr lang="en-US" altLang="zh-CN" sz="1600" dirty="0" smtClean="0"/>
              <a:t>. </a:t>
            </a:r>
            <a:r>
              <a:rPr lang="en-US" altLang="zh-CN" sz="1600" dirty="0"/>
              <a:t>pp. 459-468</a:t>
            </a:r>
            <a:r>
              <a:rPr lang="en-US" altLang="zh-CN" sz="1600" dirty="0" smtClean="0"/>
              <a:t>.</a:t>
            </a:r>
          </a:p>
          <a:p>
            <a:pPr>
              <a:spcBef>
                <a:spcPts val="500"/>
              </a:spcBef>
            </a:pPr>
            <a:r>
              <a:rPr lang="en-US" altLang="zh-CN" sz="1600" dirty="0" err="1"/>
              <a:t>Zhichun</a:t>
            </a:r>
            <a:r>
              <a:rPr lang="en-US" altLang="zh-CN" sz="1600" dirty="0"/>
              <a:t> Wang, </a:t>
            </a:r>
            <a:r>
              <a:rPr lang="en-US" altLang="zh-CN" sz="1600" dirty="0" err="1"/>
              <a:t>Juanzi</a:t>
            </a:r>
            <a:r>
              <a:rPr lang="en-US" altLang="zh-CN" sz="1600" dirty="0"/>
              <a:t> Li, and Jie Tang. Boosting Cross-lingual Knowledge Linking via Concept Annotation. </a:t>
            </a:r>
            <a:r>
              <a:rPr lang="en-US" altLang="zh-CN" sz="1600" b="1" dirty="0" smtClean="0"/>
              <a:t>IJCAI</a:t>
            </a:r>
            <a:r>
              <a:rPr lang="en-US" altLang="zh-CN" sz="1600" b="1" dirty="0"/>
              <a:t>'</a:t>
            </a:r>
            <a:r>
              <a:rPr lang="en-US" altLang="zh-CN" sz="1600" b="1" dirty="0" smtClean="0"/>
              <a:t>13</a:t>
            </a:r>
            <a:r>
              <a:rPr lang="en-US" altLang="zh-CN" sz="1600" dirty="0" smtClean="0"/>
              <a:t>.</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Mining Knowledge from Big Data</a:t>
            </a:r>
            <a:endParaRPr lang="en-US" dirty="0"/>
          </a:p>
        </p:txBody>
      </p:sp>
      <p:pic>
        <p:nvPicPr>
          <p:cNvPr id="4" name="Content Placeholder 3"/>
          <p:cNvPicPr>
            <a:picLocks noGrp="1" noChangeAspect="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314263" y="1304764"/>
            <a:ext cx="9139237" cy="4929188"/>
          </a:xfrm>
        </p:spPr>
      </p:pic>
      <p:sp>
        <p:nvSpPr>
          <p:cNvPr id="5" name="TextBox 4"/>
          <p:cNvSpPr txBox="1"/>
          <p:nvPr/>
        </p:nvSpPr>
        <p:spPr>
          <a:xfrm>
            <a:off x="416496" y="5301208"/>
            <a:ext cx="1831504" cy="830997"/>
          </a:xfrm>
          <a:prstGeom prst="rect">
            <a:avLst/>
          </a:prstGeom>
          <a:noFill/>
        </p:spPr>
        <p:txBody>
          <a:bodyPr wrap="square" rtlCol="0">
            <a:spAutoFit/>
          </a:bodyPr>
          <a:lstStyle/>
          <a:p>
            <a:r>
              <a:rPr lang="en-US" sz="2400" b="1" dirty="0" smtClean="0">
                <a:solidFill>
                  <a:srgbClr val="FFFF00"/>
                </a:solidFill>
              </a:rPr>
              <a:t>Drown or Survive?</a:t>
            </a:r>
            <a:endParaRPr lang="en-US" sz="2400" b="1" dirty="0">
              <a:solidFill>
                <a:srgbClr val="FFFF00"/>
              </a:solidFill>
            </a:endParaRPr>
          </a:p>
        </p:txBody>
      </p:sp>
      <p:cxnSp>
        <p:nvCxnSpPr>
          <p:cNvPr id="7" name="Straight Arrow Connector 6"/>
          <p:cNvCxnSpPr/>
          <p:nvPr/>
        </p:nvCxnSpPr>
        <p:spPr>
          <a:xfrm>
            <a:off x="8085348" y="4077072"/>
            <a:ext cx="0" cy="648072"/>
          </a:xfrm>
          <a:prstGeom prst="straightConnector1">
            <a:avLst/>
          </a:prstGeom>
          <a:ln w="57150" cmpd="sng">
            <a:solidFill>
              <a:srgbClr val="FFFF00"/>
            </a:solidFill>
            <a:tailEnd type="arrow"/>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7185248" y="4905164"/>
            <a:ext cx="1831504" cy="461665"/>
          </a:xfrm>
          <a:prstGeom prst="rect">
            <a:avLst/>
          </a:prstGeom>
          <a:noFill/>
          <a:ln w="19050" cmpd="sng">
            <a:solidFill>
              <a:schemeClr val="bg1"/>
            </a:solidFill>
          </a:ln>
        </p:spPr>
        <p:txBody>
          <a:bodyPr wrap="square" rtlCol="0">
            <a:spAutoFit/>
          </a:bodyPr>
          <a:lstStyle/>
          <a:p>
            <a:r>
              <a:rPr lang="en-US" sz="2400" b="1" dirty="0" smtClean="0">
                <a:solidFill>
                  <a:srgbClr val="FFFF00"/>
                </a:solidFill>
              </a:rPr>
              <a:t>Knowledge</a:t>
            </a:r>
            <a:endParaRPr lang="en-US" sz="2400" b="1" dirty="0">
              <a:solidFill>
                <a:srgbClr val="FFFF00"/>
              </a:solidFill>
            </a:endParaRPr>
          </a:p>
        </p:txBody>
      </p:sp>
    </p:spTree>
    <p:extLst>
      <p:ext uri="{BB962C8B-B14F-4D97-AF65-F5344CB8AC3E}">
        <p14:creationId xmlns:p14="http://schemas.microsoft.com/office/powerpoint/2010/main" val="4200388889"/>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Semantic Web Now</a:t>
            </a:r>
            <a:endParaRPr lang="en-US" dirty="0"/>
          </a:p>
        </p:txBody>
      </p:sp>
      <p:sp>
        <p:nvSpPr>
          <p:cNvPr id="3" name="Content Placeholder 2"/>
          <p:cNvSpPr>
            <a:spLocks noGrp="1"/>
          </p:cNvSpPr>
          <p:nvPr>
            <p:ph sz="quarter" idx="1"/>
          </p:nvPr>
        </p:nvSpPr>
        <p:spPr/>
        <p:txBody>
          <a:bodyPr>
            <a:normAutofit fontScale="77500" lnSpcReduction="20000"/>
          </a:bodyPr>
          <a:lstStyle/>
          <a:p>
            <a:r>
              <a:rPr lang="en-US" dirty="0" smtClean="0">
                <a:solidFill>
                  <a:srgbClr val="800000"/>
                </a:solidFill>
              </a:rPr>
              <a:t>Domain</a:t>
            </a:r>
            <a:r>
              <a:rPr lang="en-US" dirty="0" smtClean="0"/>
              <a:t>-focused</a:t>
            </a:r>
          </a:p>
          <a:p>
            <a:pPr lvl="1"/>
            <a:r>
              <a:rPr lang="en-US" dirty="0" smtClean="0"/>
              <a:t>Medical domain</a:t>
            </a:r>
          </a:p>
          <a:p>
            <a:pPr lvl="1"/>
            <a:r>
              <a:rPr lang="en-US" dirty="0" smtClean="0"/>
              <a:t>Geospatial domain</a:t>
            </a:r>
          </a:p>
          <a:p>
            <a:pPr lvl="1"/>
            <a:r>
              <a:rPr lang="en-US" dirty="0" smtClean="0"/>
              <a:t>Finance domain</a:t>
            </a:r>
          </a:p>
          <a:p>
            <a:r>
              <a:rPr lang="en-US" dirty="0" smtClean="0">
                <a:solidFill>
                  <a:srgbClr val="800000"/>
                </a:solidFill>
              </a:rPr>
              <a:t>Light weight</a:t>
            </a:r>
            <a:r>
              <a:rPr lang="en-US" dirty="0" smtClean="0"/>
              <a:t> ontologies</a:t>
            </a:r>
          </a:p>
          <a:p>
            <a:pPr lvl="1"/>
            <a:r>
              <a:rPr lang="en-US" dirty="0" smtClean="0"/>
              <a:t>Lifting up existing thesaurus: SKOS</a:t>
            </a:r>
          </a:p>
          <a:p>
            <a:pPr lvl="1"/>
            <a:r>
              <a:rPr lang="en-US" dirty="0" smtClean="0"/>
              <a:t>Manually created high quality ontologies</a:t>
            </a:r>
          </a:p>
          <a:p>
            <a:r>
              <a:rPr lang="en-US" dirty="0" smtClean="0">
                <a:solidFill>
                  <a:srgbClr val="800000"/>
                </a:solidFill>
              </a:rPr>
              <a:t>Entity</a:t>
            </a:r>
            <a:r>
              <a:rPr lang="en-US" dirty="0" smtClean="0"/>
              <a:t> search/class search/knowledge graph</a:t>
            </a:r>
          </a:p>
          <a:p>
            <a:pPr lvl="1"/>
            <a:r>
              <a:rPr lang="en-US" dirty="0" smtClean="0"/>
              <a:t>More than SPARQL</a:t>
            </a:r>
          </a:p>
          <a:p>
            <a:pPr lvl="1"/>
            <a:r>
              <a:rPr lang="en-US" dirty="0" smtClean="0"/>
              <a:t>Less reasoning</a:t>
            </a:r>
          </a:p>
          <a:p>
            <a:r>
              <a:rPr lang="en-US" dirty="0" smtClean="0"/>
              <a:t>More applied</a:t>
            </a:r>
          </a:p>
          <a:p>
            <a:pPr lvl="1"/>
            <a:r>
              <a:rPr lang="en-US" dirty="0" smtClean="0"/>
              <a:t>Smooth data integration problem</a:t>
            </a:r>
          </a:p>
          <a:p>
            <a:pPr lvl="1"/>
            <a:r>
              <a:rPr lang="en-US" dirty="0" smtClean="0"/>
              <a:t>Enterprise data management systems</a:t>
            </a:r>
            <a:endParaRPr lang="en-US" dirty="0"/>
          </a:p>
        </p:txBody>
      </p:sp>
    </p:spTree>
    <p:extLst>
      <p:ext uri="{BB962C8B-B14F-4D97-AF65-F5344CB8AC3E}">
        <p14:creationId xmlns:p14="http://schemas.microsoft.com/office/powerpoint/2010/main" val="375589981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标题 1"/>
          <p:cNvSpPr>
            <a:spLocks noGrp="1"/>
          </p:cNvSpPr>
          <p:nvPr>
            <p:ph type="title"/>
          </p:nvPr>
        </p:nvSpPr>
        <p:spPr>
          <a:xfrm>
            <a:off x="271463" y="80628"/>
            <a:ext cx="9363075" cy="792162"/>
          </a:xfrm>
        </p:spPr>
        <p:txBody>
          <a:bodyPr/>
          <a:lstStyle/>
          <a:p>
            <a:r>
              <a:rPr lang="en-US" altLang="zh-CN" dirty="0" smtClean="0"/>
              <a:t>Related Publications</a:t>
            </a:r>
            <a:endParaRPr lang="zh-CN" altLang="en-US" dirty="0" smtClean="0"/>
          </a:p>
        </p:txBody>
      </p:sp>
      <p:sp>
        <p:nvSpPr>
          <p:cNvPr id="50179" name="内容占位符 2"/>
          <p:cNvSpPr>
            <a:spLocks noGrp="1"/>
          </p:cNvSpPr>
          <p:nvPr>
            <p:ph idx="1"/>
          </p:nvPr>
        </p:nvSpPr>
        <p:spPr>
          <a:xfrm>
            <a:off x="87560" y="800708"/>
            <a:ext cx="9653972" cy="5586862"/>
          </a:xfrm>
        </p:spPr>
        <p:txBody>
          <a:bodyPr/>
          <a:lstStyle/>
          <a:p>
            <a:pPr>
              <a:spcBef>
                <a:spcPts val="600"/>
              </a:spcBef>
            </a:pPr>
            <a:r>
              <a:rPr lang="en-US" altLang="zh-CN" sz="1600" dirty="0" smtClean="0"/>
              <a:t>Chi Wang, Jiawei Han, Yuntao Jia, Jie Tang, Duo Zhang, Yintao Yu, </a:t>
            </a:r>
            <a:r>
              <a:rPr lang="en-US" altLang="zh-CN" sz="1600" dirty="0" err="1" smtClean="0"/>
              <a:t>Jingyi</a:t>
            </a:r>
            <a:r>
              <a:rPr lang="en-US" altLang="zh-CN" sz="1600" dirty="0" smtClean="0"/>
              <a:t> Guo. Mining Advisor-Advisee Relationships from Research Publication Networks. </a:t>
            </a:r>
            <a:r>
              <a:rPr lang="en-US" altLang="zh-CN" sz="1600" b="1" dirty="0" err="1" smtClean="0"/>
              <a:t>KDD’10</a:t>
            </a:r>
            <a:r>
              <a:rPr lang="en-US" altLang="zh-CN" sz="1600" dirty="0" smtClean="0"/>
              <a:t>.</a:t>
            </a:r>
          </a:p>
          <a:p>
            <a:pPr>
              <a:spcBef>
                <a:spcPts val="600"/>
              </a:spcBef>
            </a:pPr>
            <a:r>
              <a:rPr lang="en-US" altLang="zh-CN" sz="1600" dirty="0" smtClean="0"/>
              <a:t>Jie Tang, Jing Zhang, Limin Yao, Juanzi Li, Li Zhang, and Zhong Su. </a:t>
            </a:r>
            <a:r>
              <a:rPr lang="en-US" altLang="zh-CN" sz="1600" dirty="0" err="1" smtClean="0"/>
              <a:t>ArnetMiner</a:t>
            </a:r>
            <a:r>
              <a:rPr lang="en-US" altLang="zh-CN" sz="1600" dirty="0" smtClean="0"/>
              <a:t>: Extraction and Mining of Academic Social Networks. </a:t>
            </a:r>
            <a:r>
              <a:rPr lang="en-US" altLang="zh-CN" sz="1600" b="1" dirty="0" smtClean="0"/>
              <a:t>KDD’08</a:t>
            </a:r>
            <a:r>
              <a:rPr lang="en-US" altLang="zh-CN" sz="1600" dirty="0" smtClean="0"/>
              <a:t>. (</a:t>
            </a:r>
            <a:r>
              <a:rPr lang="en-US" altLang="zh-CN" sz="1600" b="1" dirty="0" smtClean="0"/>
              <a:t>Top 6</a:t>
            </a:r>
            <a:r>
              <a:rPr lang="en-US" altLang="zh-CN" sz="1600" dirty="0" smtClean="0"/>
              <a:t> cited papers among KDD 2008's papers)</a:t>
            </a:r>
          </a:p>
          <a:p>
            <a:pPr>
              <a:spcBef>
                <a:spcPts val="600"/>
              </a:spcBef>
            </a:pPr>
            <a:r>
              <a:rPr lang="en-US" altLang="zh-CN" sz="1600" dirty="0"/>
              <a:t>Bing He, Jie Tang, Ying Ding, </a:t>
            </a:r>
            <a:r>
              <a:rPr lang="en-US" altLang="zh-CN" sz="1600" dirty="0" err="1"/>
              <a:t>Huijun</a:t>
            </a:r>
            <a:r>
              <a:rPr lang="en-US" altLang="zh-CN" sz="1600" dirty="0"/>
              <a:t> Wang</a:t>
            </a:r>
            <a:r>
              <a:rPr lang="en-US" altLang="zh-CN" sz="1600" dirty="0" smtClean="0"/>
              <a:t>, </a:t>
            </a:r>
            <a:r>
              <a:rPr lang="en-US" altLang="zh-CN" sz="1600" dirty="0" err="1" smtClean="0"/>
              <a:t>Yuyin</a:t>
            </a:r>
            <a:r>
              <a:rPr lang="en-US" altLang="zh-CN" sz="1600" dirty="0" smtClean="0"/>
              <a:t> Sun</a:t>
            </a:r>
            <a:r>
              <a:rPr lang="en-US" altLang="zh-CN" sz="1600" dirty="0"/>
              <a:t>, Jae Hong Shin, Bin Chen, Ganesh </a:t>
            </a:r>
            <a:r>
              <a:rPr lang="en-US" altLang="zh-CN" sz="1600" dirty="0" err="1"/>
              <a:t>Moorthy</a:t>
            </a:r>
            <a:r>
              <a:rPr lang="en-US" altLang="zh-CN" sz="1600" dirty="0"/>
              <a:t>, Judy </a:t>
            </a:r>
            <a:r>
              <a:rPr lang="en-US" altLang="zh-CN" sz="1600" dirty="0" err="1"/>
              <a:t>Qiu</a:t>
            </a:r>
            <a:r>
              <a:rPr lang="en-US" altLang="zh-CN" sz="1600" dirty="0"/>
              <a:t>, </a:t>
            </a:r>
            <a:r>
              <a:rPr lang="en-US" altLang="zh-CN" sz="1600" dirty="0" err="1"/>
              <a:t>Pankaj</a:t>
            </a:r>
            <a:r>
              <a:rPr lang="en-US" altLang="zh-CN" sz="1600" dirty="0"/>
              <a:t> Desai, David J. Wild. Mining relational paths in integrated biomedical data. </a:t>
            </a:r>
            <a:r>
              <a:rPr lang="en-US" altLang="zh-CN" sz="1600" b="1" dirty="0"/>
              <a:t>PLOS ONE</a:t>
            </a:r>
            <a:r>
              <a:rPr lang="en-US" altLang="zh-CN" sz="1600" dirty="0"/>
              <a:t>, 2011, 6(12), pages e27506</a:t>
            </a:r>
            <a:r>
              <a:rPr lang="en-US" altLang="zh-CN" sz="1600" dirty="0" smtClean="0"/>
              <a:t>.</a:t>
            </a:r>
          </a:p>
          <a:p>
            <a:pPr>
              <a:spcBef>
                <a:spcPts val="600"/>
              </a:spcBef>
            </a:pPr>
            <a:r>
              <a:rPr lang="en-US" altLang="zh-CN" sz="1600" dirty="0" err="1" smtClean="0"/>
              <a:t>Huijun</a:t>
            </a:r>
            <a:r>
              <a:rPr lang="en-US" altLang="zh-CN" sz="1600" dirty="0" smtClean="0"/>
              <a:t> </a:t>
            </a:r>
            <a:r>
              <a:rPr lang="en-US" altLang="zh-CN" sz="1600" dirty="0"/>
              <a:t>Wang, </a:t>
            </a:r>
            <a:r>
              <a:rPr lang="en-US" altLang="zh-CN" sz="1600" dirty="0" smtClean="0"/>
              <a:t>Ying </a:t>
            </a:r>
            <a:r>
              <a:rPr lang="en-US" altLang="zh-CN" sz="1600" dirty="0"/>
              <a:t>Ding, </a:t>
            </a:r>
            <a:r>
              <a:rPr lang="en-US" altLang="zh-CN" sz="1600" dirty="0" smtClean="0"/>
              <a:t>Jie </a:t>
            </a:r>
            <a:r>
              <a:rPr lang="en-US" altLang="zh-CN" sz="1600" dirty="0"/>
              <a:t>Tang, </a:t>
            </a:r>
            <a:r>
              <a:rPr lang="en-US" altLang="zh-CN" sz="1600" dirty="0" smtClean="0"/>
              <a:t>Xiao </a:t>
            </a:r>
            <a:r>
              <a:rPr lang="en-US" altLang="zh-CN" sz="1600" dirty="0"/>
              <a:t>Dong, Bing He, Judy </a:t>
            </a:r>
            <a:r>
              <a:rPr lang="en-US" altLang="zh-CN" sz="1600" dirty="0" err="1"/>
              <a:t>Qiu</a:t>
            </a:r>
            <a:r>
              <a:rPr lang="en-US" altLang="zh-CN" sz="1600" dirty="0"/>
              <a:t>, and David J. Wild. Finding complex biological relationships in recent PubMed articles using Bio-LDA. </a:t>
            </a:r>
            <a:r>
              <a:rPr lang="en-US" altLang="zh-CN" sz="1600" b="1" dirty="0"/>
              <a:t>PLOS ONE</a:t>
            </a:r>
            <a:r>
              <a:rPr lang="en-US" altLang="zh-CN" sz="1600" dirty="0"/>
              <a:t>, 2011, 6(3), pages e17243. </a:t>
            </a:r>
            <a:endParaRPr lang="en-US" altLang="zh-CN" sz="1600" dirty="0" smtClean="0"/>
          </a:p>
          <a:p>
            <a:pPr>
              <a:spcBef>
                <a:spcPts val="600"/>
              </a:spcBef>
            </a:pPr>
            <a:r>
              <a:rPr lang="en-US" altLang="zh-CN" sz="1600" dirty="0" err="1"/>
              <a:t>Liaoruo</a:t>
            </a:r>
            <a:r>
              <a:rPr lang="en-US" altLang="zh-CN" sz="1600" dirty="0"/>
              <a:t> Wang, </a:t>
            </a:r>
            <a:r>
              <a:rPr lang="en-US" altLang="zh-CN" sz="1600" dirty="0" err="1"/>
              <a:t>Tiancheng</a:t>
            </a:r>
            <a:r>
              <a:rPr lang="en-US" altLang="zh-CN" sz="1600" dirty="0"/>
              <a:t> Lou, Jie Tang, and John E. </a:t>
            </a:r>
            <a:r>
              <a:rPr lang="en-US" altLang="zh-CN" sz="1600" dirty="0" err="1"/>
              <a:t>Hopcroft</a:t>
            </a:r>
            <a:r>
              <a:rPr lang="en-US" altLang="zh-CN" sz="1600" dirty="0"/>
              <a:t>. Detecting Community Kernels in Large Social Networks. </a:t>
            </a:r>
            <a:r>
              <a:rPr lang="en-US" altLang="zh-CN" sz="1600" b="1" dirty="0" smtClean="0"/>
              <a:t>ICDM’11</a:t>
            </a:r>
            <a:r>
              <a:rPr lang="en-US" altLang="zh-CN" sz="1600" dirty="0" smtClean="0"/>
              <a:t>. </a:t>
            </a:r>
            <a:r>
              <a:rPr lang="en-US" altLang="zh-CN" sz="1600" dirty="0"/>
              <a:t>pp. 784-793</a:t>
            </a:r>
            <a:r>
              <a:rPr lang="en-US" altLang="zh-CN" sz="1600" dirty="0" smtClean="0"/>
              <a:t>.</a:t>
            </a:r>
          </a:p>
          <a:p>
            <a:pPr>
              <a:spcBef>
                <a:spcPts val="600"/>
              </a:spcBef>
            </a:pPr>
            <a:r>
              <a:rPr lang="en-US" altLang="zh-CN" sz="1600" dirty="0" err="1"/>
              <a:t>Wenbin</a:t>
            </a:r>
            <a:r>
              <a:rPr lang="en-US" altLang="zh-CN" sz="1600" dirty="0"/>
              <a:t> Tang, </a:t>
            </a:r>
            <a:r>
              <a:rPr lang="en-US" altLang="zh-CN" sz="1600" dirty="0" err="1"/>
              <a:t>Honglei</a:t>
            </a:r>
            <a:r>
              <a:rPr lang="en-US" altLang="zh-CN" sz="1600" dirty="0"/>
              <a:t> </a:t>
            </a:r>
            <a:r>
              <a:rPr lang="en-US" altLang="zh-CN" sz="1600" dirty="0" err="1"/>
              <a:t>Zhuang</a:t>
            </a:r>
            <a:r>
              <a:rPr lang="en-US" altLang="zh-CN" sz="1600" dirty="0"/>
              <a:t>, and Jie Tang. Learning to Infer Social Ties in Large Networks. </a:t>
            </a:r>
            <a:r>
              <a:rPr lang="en-US" altLang="zh-CN" sz="1600" b="1" dirty="0" smtClean="0"/>
              <a:t>ECML</a:t>
            </a:r>
            <a:r>
              <a:rPr lang="en-US" altLang="zh-CN" sz="1600" b="1" dirty="0"/>
              <a:t>/PKDD'</a:t>
            </a:r>
            <a:r>
              <a:rPr lang="en-US" altLang="zh-CN" sz="1600" b="1" dirty="0" smtClean="0"/>
              <a:t>11</a:t>
            </a:r>
            <a:r>
              <a:rPr lang="en-US" altLang="zh-CN" sz="1600" dirty="0" smtClean="0"/>
              <a:t>. </a:t>
            </a:r>
            <a:r>
              <a:rPr lang="en-US" altLang="zh-CN" sz="1600" dirty="0"/>
              <a:t>pp.381-397. </a:t>
            </a:r>
            <a:r>
              <a:rPr lang="en-US" altLang="zh-CN" sz="1600" dirty="0" smtClean="0"/>
              <a:t>(</a:t>
            </a:r>
            <a:r>
              <a:rPr lang="en-US" altLang="zh-CN" sz="1600" b="1" dirty="0"/>
              <a:t>Best Student Paper Runner-up</a:t>
            </a:r>
            <a:r>
              <a:rPr lang="en-US" altLang="zh-CN" sz="1600" dirty="0" smtClean="0"/>
              <a:t>)</a:t>
            </a:r>
          </a:p>
          <a:p>
            <a:pPr>
              <a:spcBef>
                <a:spcPts val="600"/>
              </a:spcBef>
            </a:pPr>
            <a:r>
              <a:rPr lang="en-US" altLang="zh-CN" sz="1600" dirty="0"/>
              <a:t>Jie Tang, </a:t>
            </a:r>
            <a:r>
              <a:rPr lang="en-US" altLang="zh-CN" sz="1600" dirty="0" err="1"/>
              <a:t>Mingcai</a:t>
            </a:r>
            <a:r>
              <a:rPr lang="en-US" altLang="zh-CN" sz="1600" dirty="0"/>
              <a:t> Hong, </a:t>
            </a:r>
            <a:r>
              <a:rPr lang="en-US" altLang="zh-CN" sz="1600" dirty="0" err="1"/>
              <a:t>Juanzi</a:t>
            </a:r>
            <a:r>
              <a:rPr lang="en-US" altLang="zh-CN" sz="1600" dirty="0"/>
              <a:t> Li, and </a:t>
            </a:r>
            <a:r>
              <a:rPr lang="en-US" altLang="zh-CN" sz="1600" dirty="0" err="1"/>
              <a:t>Bangyong</a:t>
            </a:r>
            <a:r>
              <a:rPr lang="en-US" altLang="zh-CN" sz="1600" dirty="0"/>
              <a:t> Liang. Tree-Structured Conditional Random Fields for Semantic Annotation. </a:t>
            </a:r>
            <a:r>
              <a:rPr lang="en-US" altLang="zh-CN" sz="1600" b="1" dirty="0" smtClean="0"/>
              <a:t>ISWC</a:t>
            </a:r>
            <a:r>
              <a:rPr lang="en-US" altLang="zh-CN" sz="1600" b="1" dirty="0"/>
              <a:t>'</a:t>
            </a:r>
            <a:r>
              <a:rPr lang="en-US" altLang="zh-CN" sz="1600" b="1" dirty="0" smtClean="0"/>
              <a:t>06</a:t>
            </a:r>
            <a:r>
              <a:rPr lang="en-US" altLang="zh-CN" sz="1600" dirty="0" smtClean="0"/>
              <a:t>. </a:t>
            </a:r>
            <a:r>
              <a:rPr lang="en-US" altLang="zh-CN" sz="1600" dirty="0"/>
              <a:t>pp. 640-</a:t>
            </a:r>
            <a:r>
              <a:rPr lang="en-US" altLang="zh-CN" sz="1600" dirty="0" smtClean="0"/>
              <a:t>653</a:t>
            </a:r>
          </a:p>
          <a:p>
            <a:pPr>
              <a:spcBef>
                <a:spcPts val="600"/>
              </a:spcBef>
            </a:pPr>
            <a:r>
              <a:rPr lang="en-US" altLang="zh-CN" sz="1600" dirty="0"/>
              <a:t>David J. </a:t>
            </a:r>
            <a:r>
              <a:rPr lang="en-US" altLang="zh-CN" sz="1600" dirty="0" smtClean="0"/>
              <a:t>Wild, Ying Ding</a:t>
            </a:r>
            <a:r>
              <a:rPr lang="en-US" altLang="zh-CN" sz="1600" dirty="0"/>
              <a:t>, </a:t>
            </a:r>
            <a:r>
              <a:rPr lang="en-US" altLang="zh-CN" sz="1600" dirty="0" err="1" smtClean="0"/>
              <a:t>Amith</a:t>
            </a:r>
            <a:r>
              <a:rPr lang="en-US" altLang="zh-CN" sz="1600" dirty="0" smtClean="0"/>
              <a:t> </a:t>
            </a:r>
            <a:r>
              <a:rPr lang="en-US" altLang="zh-CN" sz="1600" dirty="0" err="1"/>
              <a:t>Sheth</a:t>
            </a:r>
            <a:r>
              <a:rPr lang="en-US" altLang="zh-CN" sz="1600" dirty="0" smtClean="0"/>
              <a:t>, L. </a:t>
            </a:r>
            <a:r>
              <a:rPr lang="en-US" altLang="zh-CN" sz="1600" dirty="0"/>
              <a:t>Harland, </a:t>
            </a:r>
            <a:r>
              <a:rPr lang="en-US" altLang="zh-CN" sz="1600" dirty="0" smtClean="0"/>
              <a:t>E. M. </a:t>
            </a:r>
            <a:r>
              <a:rPr lang="en-US" altLang="zh-CN" sz="1600" dirty="0"/>
              <a:t>Gifford, </a:t>
            </a:r>
            <a:r>
              <a:rPr lang="en-US" altLang="zh-CN" sz="1600" dirty="0" smtClean="0"/>
              <a:t>and M.S. </a:t>
            </a:r>
            <a:r>
              <a:rPr lang="en-US" altLang="zh-CN" sz="1600" dirty="0" err="1" smtClean="0"/>
              <a:t>Lajiness</a:t>
            </a:r>
            <a:r>
              <a:rPr lang="en-US" altLang="zh-CN" sz="1600" dirty="0" smtClean="0"/>
              <a:t> System </a:t>
            </a:r>
            <a:r>
              <a:rPr lang="en-US" altLang="zh-CN" sz="1600" dirty="0"/>
              <a:t>chemical biology and the Semantic Web: What they mean for the future of drug discovery research. </a:t>
            </a:r>
            <a:r>
              <a:rPr lang="en-US" altLang="zh-CN" sz="1600" b="1" dirty="0"/>
              <a:t>Drug Discovery </a:t>
            </a:r>
            <a:r>
              <a:rPr lang="en-US" altLang="zh-CN" sz="1600" b="1" dirty="0" smtClean="0"/>
              <a:t>Today</a:t>
            </a:r>
            <a:r>
              <a:rPr lang="en-US" altLang="zh-CN" sz="1600" dirty="0" smtClean="0"/>
              <a:t>, 2012, 17</a:t>
            </a:r>
            <a:r>
              <a:rPr lang="en-US" altLang="zh-CN" sz="1600" dirty="0"/>
              <a:t>(9-10), 469-474.</a:t>
            </a:r>
          </a:p>
          <a:p>
            <a:pPr>
              <a:spcBef>
                <a:spcPts val="600"/>
              </a:spcBef>
            </a:pPr>
            <a:endParaRPr lang="en-US" altLang="zh-CN" sz="1600" dirty="0" smtClean="0"/>
          </a:p>
        </p:txBody>
      </p:sp>
    </p:spTree>
    <p:extLst>
      <p:ext uri="{BB962C8B-B14F-4D97-AF65-F5344CB8AC3E}">
        <p14:creationId xmlns:p14="http://schemas.microsoft.com/office/powerpoint/2010/main" val="360521981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4"/>
          <p:cNvSpPr txBox="1">
            <a:spLocks noChangeArrowheads="1"/>
          </p:cNvSpPr>
          <p:nvPr/>
        </p:nvSpPr>
        <p:spPr bwMode="auto">
          <a:xfrm>
            <a:off x="380492" y="1448780"/>
            <a:ext cx="9109012" cy="4355038"/>
          </a:xfrm>
          <a:prstGeom prst="rect">
            <a:avLst/>
          </a:prstGeom>
          <a:noFill/>
          <a:ln w="9525">
            <a:noFill/>
            <a:miter lim="800000"/>
            <a:headEnd/>
            <a:tailEnd/>
          </a:ln>
        </p:spPr>
        <p:txBody>
          <a:bodyPr wrap="square">
            <a:spAutoFit/>
          </a:bodyPr>
          <a:lstStyle/>
          <a:p>
            <a:pPr algn="ctr">
              <a:spcBef>
                <a:spcPct val="50000"/>
              </a:spcBef>
            </a:pPr>
            <a:r>
              <a:rPr lang="en-US" altLang="zh-CN" sz="3200" dirty="0" smtClean="0">
                <a:sym typeface="Wingdings" pitchFamily="2" charset="2"/>
              </a:rPr>
              <a:t>Thanks to all the collaborators:</a:t>
            </a:r>
          </a:p>
          <a:p>
            <a:pPr algn="ctr">
              <a:spcBef>
                <a:spcPts val="960"/>
              </a:spcBef>
            </a:pPr>
            <a:r>
              <a:rPr lang="de-DE" altLang="zh-CN" sz="2400" dirty="0" smtClean="0">
                <a:sym typeface="Wingdings" pitchFamily="2" charset="2"/>
              </a:rPr>
              <a:t>John </a:t>
            </a:r>
            <a:r>
              <a:rPr lang="de-DE" altLang="zh-CN" sz="2400" dirty="0" err="1" smtClean="0">
                <a:sym typeface="Wingdings" pitchFamily="2" charset="2"/>
              </a:rPr>
              <a:t>Hopcroft</a:t>
            </a:r>
            <a:r>
              <a:rPr lang="de-DE" altLang="zh-CN" sz="2400" dirty="0" smtClean="0">
                <a:sym typeface="Wingdings" pitchFamily="2" charset="2"/>
              </a:rPr>
              <a:t>, </a:t>
            </a:r>
            <a:r>
              <a:rPr lang="de-DE" altLang="zh-CN" sz="2400" dirty="0" err="1" smtClean="0">
                <a:sym typeface="Wingdings" pitchFamily="2" charset="2"/>
              </a:rPr>
              <a:t>Liaoruo</a:t>
            </a:r>
            <a:r>
              <a:rPr lang="de-DE" altLang="zh-CN" sz="2400" dirty="0" smtClean="0">
                <a:sym typeface="Wingdings" pitchFamily="2" charset="2"/>
              </a:rPr>
              <a:t> Wang (</a:t>
            </a:r>
            <a:r>
              <a:rPr lang="de-DE" altLang="zh-CN" sz="2400" b="1" dirty="0">
                <a:solidFill>
                  <a:srgbClr val="800000"/>
                </a:solidFill>
                <a:sym typeface="Wingdings" pitchFamily="2" charset="2"/>
              </a:rPr>
              <a:t>Cornell</a:t>
            </a:r>
            <a:r>
              <a:rPr lang="de-DE" altLang="zh-CN" sz="2400" dirty="0">
                <a:sym typeface="Wingdings" pitchFamily="2" charset="2"/>
              </a:rPr>
              <a:t>)</a:t>
            </a:r>
          </a:p>
          <a:p>
            <a:pPr algn="ctr">
              <a:spcBef>
                <a:spcPts val="900"/>
              </a:spcBef>
            </a:pPr>
            <a:r>
              <a:rPr lang="de-DE" altLang="zh-CN" sz="2400" dirty="0" err="1">
                <a:sym typeface="Wingdings" pitchFamily="2" charset="2"/>
              </a:rPr>
              <a:t>Jiawei</a:t>
            </a:r>
            <a:r>
              <a:rPr lang="de-DE" altLang="zh-CN" sz="2400" dirty="0">
                <a:sym typeface="Wingdings" pitchFamily="2" charset="2"/>
              </a:rPr>
              <a:t> </a:t>
            </a:r>
            <a:r>
              <a:rPr lang="de-DE" altLang="zh-CN" sz="2400" dirty="0" smtClean="0">
                <a:sym typeface="Wingdings" pitchFamily="2" charset="2"/>
              </a:rPr>
              <a:t>Han, </a:t>
            </a:r>
            <a:r>
              <a:rPr lang="de-DE" altLang="zh-CN" sz="2400" dirty="0">
                <a:sym typeface="Wingdings" pitchFamily="2" charset="2"/>
              </a:rPr>
              <a:t>Chi </a:t>
            </a:r>
            <a:r>
              <a:rPr lang="de-DE" altLang="zh-CN" sz="2400" dirty="0" smtClean="0">
                <a:sym typeface="Wingdings" pitchFamily="2" charset="2"/>
              </a:rPr>
              <a:t>Wang, Duo Zhang </a:t>
            </a:r>
            <a:r>
              <a:rPr lang="de-DE" altLang="zh-CN" sz="2400" dirty="0">
                <a:sym typeface="Wingdings" pitchFamily="2" charset="2"/>
              </a:rPr>
              <a:t>(</a:t>
            </a:r>
            <a:r>
              <a:rPr lang="de-DE" altLang="zh-CN" sz="2400" b="1" dirty="0">
                <a:solidFill>
                  <a:srgbClr val="000090"/>
                </a:solidFill>
                <a:sym typeface="Wingdings" pitchFamily="2" charset="2"/>
              </a:rPr>
              <a:t>UIUC</a:t>
            </a:r>
            <a:r>
              <a:rPr lang="de-DE" altLang="zh-CN" sz="2400" dirty="0" smtClean="0">
                <a:sym typeface="Wingdings" pitchFamily="2" charset="2"/>
              </a:rPr>
              <a:t>)</a:t>
            </a:r>
          </a:p>
          <a:p>
            <a:pPr algn="ctr">
              <a:spcBef>
                <a:spcPts val="900"/>
              </a:spcBef>
            </a:pPr>
            <a:r>
              <a:rPr lang="de-DE" altLang="zh-CN" sz="2400" dirty="0" err="1" smtClean="0">
                <a:sym typeface="Wingdings" pitchFamily="2" charset="2"/>
              </a:rPr>
              <a:t>Limin</a:t>
            </a:r>
            <a:r>
              <a:rPr lang="de-DE" altLang="zh-CN" sz="2400" dirty="0" smtClean="0">
                <a:sym typeface="Wingdings" pitchFamily="2" charset="2"/>
              </a:rPr>
              <a:t> Yao (</a:t>
            </a:r>
            <a:r>
              <a:rPr lang="de-DE" altLang="zh-CN" sz="2400" b="1" dirty="0" smtClean="0">
                <a:solidFill>
                  <a:srgbClr val="800000"/>
                </a:solidFill>
                <a:sym typeface="Wingdings" pitchFamily="2" charset="2"/>
              </a:rPr>
              <a:t>UMASS</a:t>
            </a:r>
            <a:r>
              <a:rPr lang="de-DE" altLang="zh-CN" sz="2400" dirty="0" smtClean="0">
                <a:sym typeface="Wingdings" pitchFamily="2" charset="2"/>
              </a:rPr>
              <a:t>)</a:t>
            </a:r>
          </a:p>
          <a:p>
            <a:pPr algn="ctr">
              <a:spcBef>
                <a:spcPts val="900"/>
              </a:spcBef>
            </a:pPr>
            <a:r>
              <a:rPr lang="de-DE" altLang="zh-CN" sz="2400" dirty="0" err="1" smtClean="0">
                <a:sym typeface="Wingdings" pitchFamily="2" charset="2"/>
              </a:rPr>
              <a:t>Tiancheng</a:t>
            </a:r>
            <a:r>
              <a:rPr lang="de-DE" altLang="zh-CN" sz="2400" dirty="0" smtClean="0">
                <a:sym typeface="Wingdings" pitchFamily="2" charset="2"/>
              </a:rPr>
              <a:t> Lou (</a:t>
            </a:r>
            <a:r>
              <a:rPr lang="de-DE" altLang="zh-CN" sz="2400" b="1" dirty="0" smtClean="0">
                <a:solidFill>
                  <a:srgbClr val="006600"/>
                </a:solidFill>
                <a:sym typeface="Wingdings" pitchFamily="2" charset="2"/>
              </a:rPr>
              <a:t>Google</a:t>
            </a:r>
            <a:r>
              <a:rPr lang="de-DE" altLang="zh-CN" sz="2400" dirty="0" smtClean="0">
                <a:sym typeface="Wingdings" pitchFamily="2" charset="2"/>
              </a:rPr>
              <a:t>)</a:t>
            </a:r>
          </a:p>
          <a:p>
            <a:pPr algn="ctr">
              <a:spcBef>
                <a:spcPts val="900"/>
              </a:spcBef>
            </a:pPr>
            <a:r>
              <a:rPr lang="en-US" altLang="zh-CN" sz="2400" dirty="0" err="1">
                <a:sym typeface="Wingdings" pitchFamily="2" charset="2"/>
              </a:rPr>
              <a:t>Keke</a:t>
            </a:r>
            <a:r>
              <a:rPr lang="en-US" altLang="zh-CN" sz="2400" dirty="0">
                <a:sym typeface="Wingdings" pitchFamily="2" charset="2"/>
              </a:rPr>
              <a:t> </a:t>
            </a:r>
            <a:r>
              <a:rPr lang="en-US" altLang="zh-CN" sz="2400" dirty="0" err="1" smtClean="0">
                <a:sym typeface="Wingdings" pitchFamily="2" charset="2"/>
              </a:rPr>
              <a:t>Cai</a:t>
            </a:r>
            <a:r>
              <a:rPr lang="en-US" altLang="zh-CN" sz="2400" dirty="0" smtClean="0">
                <a:sym typeface="Wingdings" pitchFamily="2" charset="2"/>
              </a:rPr>
              <a:t>, </a:t>
            </a:r>
            <a:r>
              <a:rPr lang="en-US" altLang="zh-CN" sz="2400" dirty="0" err="1">
                <a:sym typeface="Wingdings" pitchFamily="2" charset="2"/>
              </a:rPr>
              <a:t>Zhong</a:t>
            </a:r>
            <a:r>
              <a:rPr lang="en-US" altLang="zh-CN" sz="2400" dirty="0">
                <a:sym typeface="Wingdings" pitchFamily="2" charset="2"/>
              </a:rPr>
              <a:t> </a:t>
            </a:r>
            <a:r>
              <a:rPr lang="en-US" altLang="zh-CN" sz="2400" dirty="0" smtClean="0">
                <a:sym typeface="Wingdings" pitchFamily="2" charset="2"/>
              </a:rPr>
              <a:t>Su</a:t>
            </a:r>
            <a:r>
              <a:rPr lang="en-US" altLang="zh-CN" sz="2400" dirty="0">
                <a:sym typeface="Wingdings" pitchFamily="2" charset="2"/>
              </a:rPr>
              <a:t>, Li Zhang</a:t>
            </a:r>
            <a:r>
              <a:rPr lang="en-US" altLang="zh-CN" sz="2400" dirty="0" smtClean="0">
                <a:sym typeface="Wingdings" pitchFamily="2" charset="2"/>
              </a:rPr>
              <a:t> </a:t>
            </a:r>
            <a:r>
              <a:rPr lang="en-US" altLang="zh-CN" sz="2400" dirty="0">
                <a:sym typeface="Wingdings" pitchFamily="2" charset="2"/>
              </a:rPr>
              <a:t>(</a:t>
            </a:r>
            <a:r>
              <a:rPr lang="en-US" altLang="zh-CN" sz="2400" b="1" dirty="0">
                <a:solidFill>
                  <a:srgbClr val="FF8000"/>
                </a:solidFill>
                <a:sym typeface="Wingdings" pitchFamily="2" charset="2"/>
              </a:rPr>
              <a:t>IBM</a:t>
            </a:r>
            <a:r>
              <a:rPr lang="en-US" altLang="zh-CN" sz="2400" dirty="0" smtClean="0">
                <a:sym typeface="Wingdings" pitchFamily="2" charset="2"/>
              </a:rPr>
              <a:t>)</a:t>
            </a:r>
            <a:endParaRPr lang="de-DE" altLang="zh-CN" sz="2400" dirty="0" smtClean="0">
              <a:sym typeface="Wingdings" pitchFamily="2" charset="2"/>
            </a:endParaRPr>
          </a:p>
          <a:p>
            <a:pPr algn="ctr">
              <a:spcBef>
                <a:spcPts val="900"/>
              </a:spcBef>
            </a:pPr>
            <a:r>
              <a:rPr lang="hr-HR" altLang="zh-CN" sz="2400" dirty="0">
                <a:sym typeface="Wingdings" pitchFamily="2" charset="2"/>
              </a:rPr>
              <a:t>Bing He, </a:t>
            </a:r>
            <a:r>
              <a:rPr lang="pl-PL" altLang="zh-CN" sz="2400" dirty="0">
                <a:sym typeface="Wingdings" pitchFamily="2" charset="2"/>
              </a:rPr>
              <a:t>Judy </a:t>
            </a:r>
            <a:r>
              <a:rPr lang="pl-PL" altLang="zh-CN" sz="2400" dirty="0" err="1">
                <a:sym typeface="Wingdings" pitchFamily="2" charset="2"/>
              </a:rPr>
              <a:t>Qiu</a:t>
            </a:r>
            <a:r>
              <a:rPr lang="pl-PL" altLang="zh-CN" sz="2400" dirty="0">
                <a:sym typeface="Wingdings" pitchFamily="2" charset="2"/>
              </a:rPr>
              <a:t>, </a:t>
            </a:r>
            <a:r>
              <a:rPr lang="pl-PL" altLang="zh-CN" sz="2400" dirty="0" err="1" smtClean="0">
                <a:sym typeface="Wingdings" pitchFamily="2" charset="2"/>
              </a:rPr>
              <a:t>Yuyin</a:t>
            </a:r>
            <a:r>
              <a:rPr lang="pl-PL" altLang="zh-CN" sz="2400" dirty="0" smtClean="0">
                <a:sym typeface="Wingdings" pitchFamily="2" charset="2"/>
              </a:rPr>
              <a:t> Sun</a:t>
            </a:r>
            <a:r>
              <a:rPr lang="de-DE" altLang="zh-CN" sz="2400" dirty="0" smtClean="0">
                <a:sym typeface="Wingdings" pitchFamily="2" charset="2"/>
              </a:rPr>
              <a:t>, </a:t>
            </a:r>
            <a:r>
              <a:rPr lang="hr-HR" altLang="zh-CN" sz="2400" dirty="0">
                <a:sym typeface="Wingdings" pitchFamily="2" charset="2"/>
              </a:rPr>
              <a:t>Huijun Wang, </a:t>
            </a:r>
            <a:r>
              <a:rPr lang="sv-SE" altLang="zh-CN" sz="2400" dirty="0" smtClean="0">
                <a:sym typeface="Wingdings" pitchFamily="2" charset="2"/>
              </a:rPr>
              <a:t>David </a:t>
            </a:r>
            <a:r>
              <a:rPr lang="sv-SE" altLang="zh-CN" sz="2400" dirty="0" err="1" smtClean="0">
                <a:sym typeface="Wingdings" pitchFamily="2" charset="2"/>
              </a:rPr>
              <a:t>Wild</a:t>
            </a:r>
            <a:r>
              <a:rPr lang="sv-SE" altLang="zh-CN" sz="2400" dirty="0">
                <a:sym typeface="Wingdings" pitchFamily="2" charset="2"/>
              </a:rPr>
              <a:t> </a:t>
            </a:r>
            <a:r>
              <a:rPr lang="de-DE" altLang="zh-CN" sz="2400" dirty="0" smtClean="0">
                <a:sym typeface="Wingdings" pitchFamily="2" charset="2"/>
              </a:rPr>
              <a:t>(</a:t>
            </a:r>
            <a:r>
              <a:rPr lang="de-DE" altLang="zh-CN" sz="2400" b="1" dirty="0" smtClean="0">
                <a:solidFill>
                  <a:srgbClr val="000090"/>
                </a:solidFill>
                <a:sym typeface="Wingdings" pitchFamily="2" charset="2"/>
              </a:rPr>
              <a:t>Indiana</a:t>
            </a:r>
            <a:r>
              <a:rPr lang="de-DE" altLang="zh-CN" sz="2400" dirty="0" smtClean="0">
                <a:sym typeface="Wingdings" pitchFamily="2" charset="2"/>
              </a:rPr>
              <a:t>)</a:t>
            </a:r>
          </a:p>
          <a:p>
            <a:pPr algn="ctr">
              <a:spcBef>
                <a:spcPts val="900"/>
              </a:spcBef>
            </a:pPr>
            <a:r>
              <a:rPr lang="de-DE" altLang="zh-CN" sz="2400" dirty="0" err="1">
                <a:sym typeface="Wingdings" pitchFamily="2" charset="2"/>
              </a:rPr>
              <a:t>Mingcai</a:t>
            </a:r>
            <a:r>
              <a:rPr lang="de-DE" altLang="zh-CN" sz="2400" dirty="0">
                <a:sym typeface="Wingdings" pitchFamily="2" charset="2"/>
              </a:rPr>
              <a:t> Hong, </a:t>
            </a:r>
            <a:r>
              <a:rPr lang="de-DE" altLang="zh-CN" sz="2400" dirty="0" err="1">
                <a:sym typeface="Wingdings" pitchFamily="2" charset="2"/>
              </a:rPr>
              <a:t>Juanzi</a:t>
            </a:r>
            <a:r>
              <a:rPr lang="de-DE" altLang="zh-CN" sz="2400" dirty="0">
                <a:sym typeface="Wingdings" pitchFamily="2" charset="2"/>
              </a:rPr>
              <a:t> </a:t>
            </a:r>
            <a:r>
              <a:rPr lang="de-DE" altLang="zh-CN" sz="2400" dirty="0" smtClean="0">
                <a:sym typeface="Wingdings" pitchFamily="2" charset="2"/>
              </a:rPr>
              <a:t>Li,</a:t>
            </a:r>
            <a:r>
              <a:rPr lang="de-DE" altLang="zh-CN" sz="2400" dirty="0">
                <a:sym typeface="Wingdings" pitchFamily="2" charset="2"/>
              </a:rPr>
              <a:t> </a:t>
            </a:r>
            <a:r>
              <a:rPr lang="de-DE" altLang="zh-CN" sz="2400" dirty="0" err="1">
                <a:sym typeface="Wingdings" pitchFamily="2" charset="2"/>
              </a:rPr>
              <a:t>Wenbin</a:t>
            </a:r>
            <a:r>
              <a:rPr lang="de-DE" altLang="zh-CN" sz="2400" dirty="0">
                <a:sym typeface="Wingdings" pitchFamily="2" charset="2"/>
              </a:rPr>
              <a:t> Tang, </a:t>
            </a:r>
            <a:r>
              <a:rPr lang="de-DE" altLang="zh-CN" sz="2400" dirty="0" err="1" smtClean="0">
                <a:sym typeface="Wingdings" pitchFamily="2" charset="2"/>
              </a:rPr>
              <a:t>Zhichun</a:t>
            </a:r>
            <a:r>
              <a:rPr lang="de-DE" altLang="zh-CN" sz="2400" dirty="0" smtClean="0">
                <a:sym typeface="Wingdings" pitchFamily="2" charset="2"/>
              </a:rPr>
              <a:t> Wang, </a:t>
            </a:r>
            <a:r>
              <a:rPr lang="de-DE" altLang="zh-CN" sz="2400" dirty="0" err="1" smtClean="0">
                <a:sym typeface="Wingdings" pitchFamily="2" charset="2"/>
              </a:rPr>
              <a:t>Zhigang</a:t>
            </a:r>
            <a:r>
              <a:rPr lang="de-DE" altLang="zh-CN" sz="2400" dirty="0" smtClean="0">
                <a:sym typeface="Wingdings" pitchFamily="2" charset="2"/>
              </a:rPr>
              <a:t> Wang</a:t>
            </a:r>
            <a:r>
              <a:rPr lang="de-DE" altLang="zh-CN" sz="2400" dirty="0">
                <a:sym typeface="Wingdings" pitchFamily="2" charset="2"/>
              </a:rPr>
              <a:t>, Sen Wu</a:t>
            </a:r>
            <a:r>
              <a:rPr lang="de-DE" altLang="zh-CN" sz="2400" dirty="0" smtClean="0">
                <a:sym typeface="Wingdings" pitchFamily="2" charset="2"/>
              </a:rPr>
              <a:t>, </a:t>
            </a:r>
            <a:r>
              <a:rPr lang="de-DE" altLang="zh-CN" sz="2400" dirty="0" err="1" smtClean="0">
                <a:sym typeface="Wingdings" pitchFamily="2" charset="2"/>
              </a:rPr>
              <a:t>Zi</a:t>
            </a:r>
            <a:r>
              <a:rPr lang="de-DE" altLang="zh-CN" sz="2400" dirty="0" smtClean="0">
                <a:sym typeface="Wingdings" pitchFamily="2" charset="2"/>
              </a:rPr>
              <a:t> Yang, </a:t>
            </a:r>
            <a:r>
              <a:rPr lang="de-DE" altLang="zh-CN" sz="2400" dirty="0" err="1" smtClean="0">
                <a:sym typeface="Wingdings" pitchFamily="2" charset="2"/>
              </a:rPr>
              <a:t>Jing</a:t>
            </a:r>
            <a:r>
              <a:rPr lang="de-DE" altLang="zh-CN" sz="2400" dirty="0" smtClean="0">
                <a:sym typeface="Wingdings" pitchFamily="2" charset="2"/>
              </a:rPr>
              <a:t> Zhang, </a:t>
            </a:r>
            <a:r>
              <a:rPr lang="de-DE" altLang="zh-CN" sz="2400" dirty="0" err="1" smtClean="0">
                <a:sym typeface="Wingdings" pitchFamily="2" charset="2"/>
              </a:rPr>
              <a:t>Honglei</a:t>
            </a:r>
            <a:r>
              <a:rPr lang="de-DE" altLang="zh-CN" sz="2400" dirty="0" smtClean="0">
                <a:sym typeface="Wingdings" pitchFamily="2" charset="2"/>
              </a:rPr>
              <a:t> </a:t>
            </a:r>
            <a:r>
              <a:rPr lang="de-DE" altLang="zh-CN" sz="2400" dirty="0" err="1" smtClean="0">
                <a:sym typeface="Wingdings" pitchFamily="2" charset="2"/>
              </a:rPr>
              <a:t>Zhuang</a:t>
            </a:r>
            <a:r>
              <a:rPr lang="de-DE" altLang="zh-CN" sz="2400" dirty="0" smtClean="0">
                <a:sym typeface="Wingdings" pitchFamily="2" charset="2"/>
              </a:rPr>
              <a:t> (</a:t>
            </a:r>
            <a:r>
              <a:rPr lang="de-DE" altLang="zh-CN" sz="2400" b="1" dirty="0">
                <a:solidFill>
                  <a:srgbClr val="660066"/>
                </a:solidFill>
                <a:sym typeface="Wingdings" pitchFamily="2" charset="2"/>
              </a:rPr>
              <a:t>THU</a:t>
            </a:r>
            <a:r>
              <a:rPr lang="de-DE" altLang="zh-CN" sz="2400" dirty="0" smtClean="0">
                <a:sym typeface="Wingdings" pitchFamily="2" charset="2"/>
              </a:rPr>
              <a:t>)</a:t>
            </a:r>
          </a:p>
        </p:txBody>
      </p:sp>
      <p:sp>
        <p:nvSpPr>
          <p:cNvPr id="2" name="Title 1"/>
          <p:cNvSpPr>
            <a:spLocks noGrp="1"/>
          </p:cNvSpPr>
          <p:nvPr>
            <p:ph type="title"/>
          </p:nvPr>
        </p:nvSpPr>
        <p:spPr/>
        <p:txBody>
          <a:bodyPr/>
          <a:lstStyle/>
          <a:p>
            <a:r>
              <a:rPr lang="en-US" dirty="0" smtClean="0"/>
              <a:t>Acknowledgements</a:t>
            </a:r>
            <a:endParaRPr lang="en-US" dirty="0"/>
          </a:p>
        </p:txBody>
      </p:sp>
    </p:spTree>
    <p:extLst>
      <p:ext uri="{BB962C8B-B14F-4D97-AF65-F5344CB8AC3E}">
        <p14:creationId xmlns:p14="http://schemas.microsoft.com/office/powerpoint/2010/main" val="2854218011"/>
      </p:ext>
    </p:extLst>
  </p:cSld>
  <p:clrMapOvr>
    <a:masterClrMapping/>
  </p:clrMapOvr>
  <p:timing>
    <p:tnLst>
      <p:par>
        <p:cTn xmlns:p14="http://schemas.microsoft.com/office/powerpoint/2010/mai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7850" y="5126359"/>
            <a:ext cx="8915400" cy="1143000"/>
          </a:xfrm>
        </p:spPr>
        <p:txBody>
          <a:bodyPr>
            <a:normAutofit/>
          </a:bodyPr>
          <a:lstStyle/>
          <a:p>
            <a:r>
              <a:rPr lang="en-US" sz="6600" dirty="0" smtClean="0"/>
              <a:t>Q&amp;A</a:t>
            </a:r>
            <a:endParaRPr lang="en-US" sz="6600" dirty="0"/>
          </a:p>
        </p:txBody>
      </p:sp>
      <p:pic>
        <p:nvPicPr>
          <p:cNvPr id="4" name="Picture 2"/>
          <p:cNvPicPr>
            <a:picLocks noChangeAspect="1" noChangeArrowheads="1"/>
          </p:cNvPicPr>
          <p:nvPr/>
        </p:nvPicPr>
        <p:blipFill>
          <a:blip r:embed="rId2" cstate="print"/>
          <a:srcRect/>
          <a:stretch>
            <a:fillRect/>
          </a:stretch>
        </p:blipFill>
        <p:spPr bwMode="auto">
          <a:xfrm>
            <a:off x="1568624" y="1572196"/>
            <a:ext cx="6599448" cy="3584996"/>
          </a:xfrm>
          <a:prstGeom prst="rect">
            <a:avLst/>
          </a:prstGeom>
          <a:noFill/>
          <a:ln w="9525">
            <a:noFill/>
            <a:miter lim="800000"/>
            <a:headEnd/>
            <a:tailEnd/>
          </a:ln>
        </p:spPr>
      </p:pic>
      <p:sp>
        <p:nvSpPr>
          <p:cNvPr id="5" name="Title 1"/>
          <p:cNvSpPr txBox="1">
            <a:spLocks/>
          </p:cNvSpPr>
          <p:nvPr/>
        </p:nvSpPr>
        <p:spPr>
          <a:xfrm>
            <a:off x="0" y="161764"/>
            <a:ext cx="84201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0" i="0" u="none" strike="noStrike" kern="1200" cap="none" spc="0" normalizeH="0" baseline="0" noProof="0" dirty="0" smtClean="0">
                <a:ln>
                  <a:noFill/>
                </a:ln>
                <a:solidFill>
                  <a:srgbClr val="800000"/>
                </a:solidFill>
                <a:effectLst/>
                <a:uLnTx/>
                <a:uFillTx/>
                <a:latin typeface="+mj-lt"/>
                <a:ea typeface="+mj-ea"/>
                <a:cs typeface="+mj-cs"/>
              </a:rPr>
              <a:t>Knowledge is power!</a:t>
            </a:r>
            <a:endParaRPr kumimoji="0" lang="en-US" sz="5400" b="0" i="0" u="none" strike="noStrike" kern="1200" cap="none" spc="0" normalizeH="0" baseline="0" noProof="0" dirty="0">
              <a:ln>
                <a:noFill/>
              </a:ln>
              <a:solidFill>
                <a:srgbClr val="800000"/>
              </a:solidFill>
              <a:effectLst/>
              <a:uLnTx/>
              <a:uFillTx/>
              <a:latin typeface="+mj-lt"/>
              <a:ea typeface="+mj-ea"/>
              <a:cs typeface="+mj-cs"/>
            </a:endParaRPr>
          </a:p>
        </p:txBody>
      </p:sp>
      <p:sp>
        <p:nvSpPr>
          <p:cNvPr id="6" name="Subtitle 4"/>
          <p:cNvSpPr txBox="1">
            <a:spLocks/>
          </p:cNvSpPr>
          <p:nvPr/>
        </p:nvSpPr>
        <p:spPr bwMode="auto">
          <a:xfrm>
            <a:off x="0" y="6453336"/>
            <a:ext cx="9906000" cy="402830"/>
          </a:xfrm>
          <a:prstGeom prst="rect">
            <a:avLst/>
          </a:prstGeom>
          <a:solidFill>
            <a:schemeClr val="bg1"/>
          </a:solid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a:buNone/>
            </a:pPr>
            <a:r>
              <a:rPr lang="en-US" altLang="zh-CN" sz="2000" dirty="0" smtClean="0"/>
              <a:t>Demo: </a:t>
            </a:r>
            <a:r>
              <a:rPr lang="en-US" altLang="zh-CN" sz="2000" dirty="0" smtClean="0">
                <a:hlinkClick r:id="rId3"/>
              </a:rPr>
              <a:t>http://aminer.org</a:t>
            </a:r>
            <a:r>
              <a:rPr lang="en-US" altLang="zh-CN" sz="2000" dirty="0" smtClean="0"/>
              <a:t>    </a:t>
            </a:r>
            <a:r>
              <a:rPr lang="en-US" altLang="zh-CN" sz="2000" dirty="0" smtClean="0">
                <a:hlinkClick r:id="rId4"/>
              </a:rPr>
              <a:t>http://pminer.org</a:t>
            </a:r>
            <a:r>
              <a:rPr lang="en-US" altLang="zh-CN" sz="2000" dirty="0" smtClean="0"/>
              <a:t>         HP: </a:t>
            </a:r>
            <a:r>
              <a:rPr lang="en-US" altLang="zh-CN" sz="1800" dirty="0" smtClean="0">
                <a:hlinkClick r:id="rId5"/>
              </a:rPr>
              <a:t>http://keg.cs.tsinghua.edu.cn/jietang/</a:t>
            </a:r>
            <a:r>
              <a:rPr lang="en-US" altLang="zh-CN" sz="2000" dirty="0" smtClean="0"/>
              <a:t> </a:t>
            </a:r>
            <a:endParaRPr lang="zh-CN" altLang="en-US" sz="2000" dirty="0"/>
          </a:p>
        </p:txBody>
      </p:sp>
    </p:spTree>
    <p:extLst>
      <p:ext uri="{BB962C8B-B14F-4D97-AF65-F5344CB8AC3E}">
        <p14:creationId xmlns:p14="http://schemas.microsoft.com/office/powerpoint/2010/main" val="359788734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标题 1"/>
          <p:cNvSpPr>
            <a:spLocks noGrp="1"/>
          </p:cNvSpPr>
          <p:nvPr>
            <p:ph type="title"/>
          </p:nvPr>
        </p:nvSpPr>
        <p:spPr/>
        <p:txBody>
          <a:bodyPr/>
          <a:lstStyle/>
          <a:p>
            <a:r>
              <a:rPr lang="en-US" altLang="zh-CN" smtClean="0"/>
              <a:t>The era of big and complex data…</a:t>
            </a:r>
            <a:endParaRPr lang="zh-CN" altLang="en-US" dirty="0" smtClean="0"/>
          </a:p>
        </p:txBody>
      </p:sp>
      <p:sp>
        <p:nvSpPr>
          <p:cNvPr id="3" name="内容占位符 2"/>
          <p:cNvSpPr>
            <a:spLocks noGrp="1"/>
          </p:cNvSpPr>
          <p:nvPr>
            <p:ph idx="1"/>
          </p:nvPr>
        </p:nvSpPr>
        <p:spPr>
          <a:xfrm>
            <a:off x="206376" y="1128715"/>
            <a:ext cx="9699624" cy="4929187"/>
          </a:xfrm>
        </p:spPr>
        <p:txBody>
          <a:bodyPr/>
          <a:lstStyle/>
          <a:p>
            <a:r>
              <a:rPr lang="en-US" altLang="zh-CN" dirty="0" smtClean="0">
                <a:solidFill>
                  <a:srgbClr val="C00000"/>
                </a:solidFill>
              </a:rPr>
              <a:t>Web trend</a:t>
            </a:r>
          </a:p>
          <a:p>
            <a:pPr lvl="1"/>
            <a:r>
              <a:rPr lang="en-US" altLang="zh-CN" smtClean="0">
                <a:solidFill>
                  <a:srgbClr val="C00000"/>
                </a:solidFill>
              </a:rPr>
              <a:t>Data centric </a:t>
            </a:r>
            <a:r>
              <a:rPr lang="en-US" altLang="zh-CN" dirty="0" smtClean="0">
                <a:solidFill>
                  <a:srgbClr val="C00000"/>
                </a:solidFill>
                <a:sym typeface="Wingdings" pitchFamily="2" charset="2"/>
              </a:rPr>
              <a:t> User centric</a:t>
            </a:r>
          </a:p>
          <a:p>
            <a:pPr lvl="1"/>
            <a:r>
              <a:rPr lang="en-US" altLang="zh-CN" dirty="0" smtClean="0">
                <a:solidFill>
                  <a:srgbClr val="C00000"/>
                </a:solidFill>
                <a:sym typeface="Wingdings" pitchFamily="2" charset="2"/>
              </a:rPr>
              <a:t>Offline sparse social </a:t>
            </a:r>
            <a:r>
              <a:rPr lang="en-US" altLang="zh-CN" smtClean="0">
                <a:solidFill>
                  <a:srgbClr val="C00000"/>
                </a:solidFill>
                <a:sym typeface="Wingdings" pitchFamily="2" charset="2"/>
              </a:rPr>
              <a:t> Online </a:t>
            </a:r>
            <a:r>
              <a:rPr lang="en-US" altLang="zh-CN" dirty="0" smtClean="0">
                <a:solidFill>
                  <a:srgbClr val="C00000"/>
                </a:solidFill>
                <a:sym typeface="Wingdings" pitchFamily="2" charset="2"/>
              </a:rPr>
              <a:t>dense social</a:t>
            </a:r>
          </a:p>
          <a:p>
            <a:pPr lvl="1"/>
            <a:r>
              <a:rPr lang="en-US" altLang="zh-CN" smtClean="0">
                <a:solidFill>
                  <a:srgbClr val="C00000"/>
                </a:solidFill>
                <a:sym typeface="Wingdings" pitchFamily="2" charset="2"/>
              </a:rPr>
              <a:t>Large-scale data mining  Big data deep analystic </a:t>
            </a:r>
          </a:p>
          <a:p>
            <a:r>
              <a:rPr lang="en-US" altLang="zh-CN" smtClean="0">
                <a:sym typeface="Wingdings" pitchFamily="2" charset="2"/>
              </a:rPr>
              <a:t>Tech trend</a:t>
            </a:r>
          </a:p>
          <a:p>
            <a:pPr lvl="1"/>
            <a:r>
              <a:rPr lang="en-US" altLang="zh-CN" smtClean="0">
                <a:sym typeface="Wingdings" pitchFamily="2" charset="2"/>
              </a:rPr>
              <a:t>Formal </a:t>
            </a:r>
            <a:r>
              <a:rPr lang="en-US" altLang="zh-CN" dirty="0" smtClean="0">
                <a:sym typeface="Wingdings" pitchFamily="2" charset="2"/>
              </a:rPr>
              <a:t>text  Informal text</a:t>
            </a:r>
          </a:p>
          <a:p>
            <a:pPr lvl="1"/>
            <a:r>
              <a:rPr lang="en-US" altLang="zh-CN" smtClean="0">
                <a:sym typeface="Wingdings" pitchFamily="2" charset="2"/>
              </a:rPr>
              <a:t>User modeling  Collective intelligence</a:t>
            </a:r>
            <a:endParaRPr lang="en-US" altLang="zh-CN" dirty="0" smtClean="0">
              <a:sym typeface="Wingdings" pitchFamily="2" charset="2"/>
            </a:endParaRPr>
          </a:p>
          <a:p>
            <a:pPr lvl="1"/>
            <a:r>
              <a:rPr lang="en-US" altLang="zh-CN" smtClean="0">
                <a:sym typeface="Wingdings" pitchFamily="2" charset="2"/>
              </a:rPr>
              <a:t>Keyword-based </a:t>
            </a:r>
            <a:r>
              <a:rPr lang="en-US" altLang="zh-CN" dirty="0" smtClean="0">
                <a:sym typeface="Wingdings" pitchFamily="2" charset="2"/>
              </a:rPr>
              <a:t>modeling </a:t>
            </a:r>
            <a:r>
              <a:rPr lang="en-US" altLang="zh-CN" smtClean="0">
                <a:sym typeface="Wingdings" pitchFamily="2" charset="2"/>
              </a:rPr>
              <a:t> Semantic-based modeling</a:t>
            </a:r>
          </a:p>
          <a:p>
            <a:pPr lvl="1"/>
            <a:r>
              <a:rPr lang="en-US" altLang="zh-CN" smtClean="0"/>
              <a:t>Macro-level analysis </a:t>
            </a:r>
            <a:r>
              <a:rPr lang="en-US" altLang="zh-CN" smtClean="0">
                <a:sym typeface="Wingdings" pitchFamily="2" charset="2"/>
              </a:rPr>
              <a:t> Micro-level analysis</a:t>
            </a:r>
          </a:p>
          <a:p>
            <a:pPr lvl="1"/>
            <a:r>
              <a:rPr lang="en-US" altLang="zh-CN" smtClean="0">
                <a:sym typeface="Wingdings" pitchFamily="2" charset="2"/>
              </a:rPr>
              <a:t>…</a:t>
            </a:r>
            <a:endParaRPr lang="en-US" altLang="zh-CN" dirty="0" smtClean="0">
              <a:sym typeface="Wingdings" pitchFamily="2" charset="2"/>
            </a:endParaRPr>
          </a:p>
        </p:txBody>
      </p:sp>
    </p:spTree>
    <p:custDataLst>
      <p:tags r:id="rId1"/>
    </p:custDataLst>
    <p:extLst>
      <p:ext uri="{BB962C8B-B14F-4D97-AF65-F5344CB8AC3E}">
        <p14:creationId xmlns:p14="http://schemas.microsoft.com/office/powerpoint/2010/main" val="10664350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500" fill="hold"/>
                                        <p:tgtEl>
                                          <p:spTgt spid="3">
                                            <p:txEl>
                                              <p:pRg st="4" end="4"/>
                                            </p:txEl>
                                          </p:spTgt>
                                        </p:tgtEl>
                                        <p:attrNameLst>
                                          <p:attrName>style.color</p:attrName>
                                        </p:attrNameLst>
                                      </p:cBhvr>
                                      <p:to>
                                        <a:srgbClr val="CC0000"/>
                                      </p:to>
                                    </p:animClr>
                                  </p:childTnLst>
                                </p:cTn>
                              </p:par>
                              <p:par>
                                <p:cTn id="7" presetID="3" presetClass="emph" presetSubtype="2" fill="hold" nodeType="withEffect">
                                  <p:stCondLst>
                                    <p:cond delay="0"/>
                                  </p:stCondLst>
                                  <p:childTnLst>
                                    <p:animClr clrSpc="rgb" dir="cw">
                                      <p:cBhvr override="childStyle">
                                        <p:cTn id="8" dur="500" fill="hold"/>
                                        <p:tgtEl>
                                          <p:spTgt spid="3">
                                            <p:txEl>
                                              <p:pRg st="5" end="5"/>
                                            </p:txEl>
                                          </p:spTgt>
                                        </p:tgtEl>
                                        <p:attrNameLst>
                                          <p:attrName>style.color</p:attrName>
                                        </p:attrNameLst>
                                      </p:cBhvr>
                                      <p:to>
                                        <a:srgbClr val="CC0000"/>
                                      </p:to>
                                    </p:animClr>
                                  </p:childTnLst>
                                </p:cTn>
                              </p:par>
                              <p:par>
                                <p:cTn id="9" presetID="3" presetClass="emph" presetSubtype="2" fill="hold" nodeType="withEffect">
                                  <p:stCondLst>
                                    <p:cond delay="0"/>
                                  </p:stCondLst>
                                  <p:childTnLst>
                                    <p:animClr clrSpc="rgb" dir="cw">
                                      <p:cBhvr override="childStyle">
                                        <p:cTn id="10" dur="500" fill="hold"/>
                                        <p:tgtEl>
                                          <p:spTgt spid="3">
                                            <p:txEl>
                                              <p:pRg st="6" end="6"/>
                                            </p:txEl>
                                          </p:spTgt>
                                        </p:tgtEl>
                                        <p:attrNameLst>
                                          <p:attrName>style.color</p:attrName>
                                        </p:attrNameLst>
                                      </p:cBhvr>
                                      <p:to>
                                        <a:srgbClr val="CC0000"/>
                                      </p:to>
                                    </p:animClr>
                                  </p:childTnLst>
                                </p:cTn>
                              </p:par>
                              <p:par>
                                <p:cTn id="11" presetID="3" presetClass="emph" presetSubtype="2" fill="hold" nodeType="withEffect">
                                  <p:stCondLst>
                                    <p:cond delay="0"/>
                                  </p:stCondLst>
                                  <p:childTnLst>
                                    <p:animClr clrSpc="rgb" dir="cw">
                                      <p:cBhvr override="childStyle">
                                        <p:cTn id="12" dur="500" fill="hold"/>
                                        <p:tgtEl>
                                          <p:spTgt spid="3">
                                            <p:txEl>
                                              <p:pRg st="7" end="7"/>
                                            </p:txEl>
                                          </p:spTgt>
                                        </p:tgtEl>
                                        <p:attrNameLst>
                                          <p:attrName>style.color</p:attrName>
                                        </p:attrNameLst>
                                      </p:cBhvr>
                                      <p:to>
                                        <a:srgbClr val="CC0000"/>
                                      </p:to>
                                    </p:animClr>
                                  </p:childTnLst>
                                </p:cTn>
                              </p:par>
                              <p:par>
                                <p:cTn id="13" presetID="3" presetClass="emph" presetSubtype="2" fill="hold" nodeType="withEffect">
                                  <p:stCondLst>
                                    <p:cond delay="0"/>
                                  </p:stCondLst>
                                  <p:childTnLst>
                                    <p:animClr clrSpc="rgb" dir="cw">
                                      <p:cBhvr override="childStyle">
                                        <p:cTn id="14" dur="500" fill="hold"/>
                                        <p:tgtEl>
                                          <p:spTgt spid="3">
                                            <p:txEl>
                                              <p:pRg st="8" end="8"/>
                                            </p:txEl>
                                          </p:spTgt>
                                        </p:tgtEl>
                                        <p:attrNameLst>
                                          <p:attrName>style.color</p:attrName>
                                        </p:attrNameLst>
                                      </p:cBhvr>
                                      <p:to>
                                        <a:srgbClr val="CC0000"/>
                                      </p:to>
                                    </p:animClr>
                                  </p:childTnLst>
                                </p:cTn>
                              </p:par>
                              <p:par>
                                <p:cTn id="15" presetID="3" presetClass="emph" presetSubtype="2" fill="hold" nodeType="withEffect">
                                  <p:stCondLst>
                                    <p:cond delay="0"/>
                                  </p:stCondLst>
                                  <p:childTnLst>
                                    <p:animClr clrSpc="rgb" dir="cw">
                                      <p:cBhvr override="childStyle">
                                        <p:cTn id="16" dur="500" fill="hold"/>
                                        <p:tgtEl>
                                          <p:spTgt spid="3">
                                            <p:txEl>
                                              <p:pRg st="1" end="1"/>
                                            </p:txEl>
                                          </p:spTgt>
                                        </p:tgtEl>
                                        <p:attrNameLst>
                                          <p:attrName>style.color</p:attrName>
                                        </p:attrNameLst>
                                      </p:cBhvr>
                                      <p:to>
                                        <a:schemeClr val="tx1"/>
                                      </p:to>
                                    </p:animClr>
                                  </p:childTnLst>
                                </p:cTn>
                              </p:par>
                              <p:par>
                                <p:cTn id="17" presetID="3" presetClass="emph" presetSubtype="2" fill="hold" nodeType="withEffect">
                                  <p:stCondLst>
                                    <p:cond delay="0"/>
                                  </p:stCondLst>
                                  <p:childTnLst>
                                    <p:animClr clrSpc="rgb" dir="cw">
                                      <p:cBhvr override="childStyle">
                                        <p:cTn id="18" dur="500" fill="hold"/>
                                        <p:tgtEl>
                                          <p:spTgt spid="3">
                                            <p:txEl>
                                              <p:pRg st="2" end="2"/>
                                            </p:txEl>
                                          </p:spTgt>
                                        </p:tgtEl>
                                        <p:attrNameLst>
                                          <p:attrName>style.color</p:attrName>
                                        </p:attrNameLst>
                                      </p:cBhvr>
                                      <p:to>
                                        <a:schemeClr val="tx1"/>
                                      </p:to>
                                    </p:animClr>
                                  </p:childTnLst>
                                </p:cTn>
                              </p:par>
                              <p:par>
                                <p:cTn id="19" presetID="3" presetClass="emph" presetSubtype="2" fill="hold" nodeType="withEffect">
                                  <p:stCondLst>
                                    <p:cond delay="0"/>
                                  </p:stCondLst>
                                  <p:childTnLst>
                                    <p:animClr clrSpc="rgb" dir="cw">
                                      <p:cBhvr override="childStyle">
                                        <p:cTn id="20" dur="500" fill="hold"/>
                                        <p:tgtEl>
                                          <p:spTgt spid="3">
                                            <p:txEl>
                                              <p:pRg st="3" end="3"/>
                                            </p:txEl>
                                          </p:spTgt>
                                        </p:tgtEl>
                                        <p:attrNameLst>
                                          <p:attrName>style.color</p:attrName>
                                        </p:attrNameLst>
                                      </p:cBhvr>
                                      <p:to>
                                        <a:schemeClr val="tx1"/>
                                      </p:to>
                                    </p:animClr>
                                  </p:childTnLst>
                                </p:cTn>
                              </p:par>
                              <p:par>
                                <p:cTn id="21" presetID="3" presetClass="emph" presetSubtype="2" fill="hold" nodeType="withEffect">
                                  <p:stCondLst>
                                    <p:cond delay="0"/>
                                  </p:stCondLst>
                                  <p:childTnLst>
                                    <p:animClr clrSpc="rgb" dir="cw">
                                      <p:cBhvr override="childStyle">
                                        <p:cTn id="22" dur="500" fill="hold"/>
                                        <p:tgtEl>
                                          <p:spTgt spid="3">
                                            <p:txEl>
                                              <p:pRg st="9" end="9"/>
                                            </p:txEl>
                                          </p:spTgt>
                                        </p:tgtEl>
                                        <p:attrNameLst>
                                          <p:attrName>style.color</p:attrName>
                                        </p:attrNameLst>
                                      </p:cBhvr>
                                      <p:to>
                                        <a:srgbClr val="FF0000"/>
                                      </p:to>
                                    </p:animClr>
                                  </p:childTnLst>
                                </p:cTn>
                              </p:par>
                              <p:par>
                                <p:cTn id="23" presetID="3" presetClass="emph" presetSubtype="2" fill="hold" nodeType="withEffect">
                                  <p:stCondLst>
                                    <p:cond delay="0"/>
                                  </p:stCondLst>
                                  <p:childTnLst>
                                    <p:animClr clrSpc="rgb" dir="cw">
                                      <p:cBhvr override="childStyle">
                                        <p:cTn id="24" dur="500" fill="hold"/>
                                        <p:tgtEl>
                                          <p:spTgt spid="3">
                                            <p:txEl>
                                              <p:pRg st="0" end="0"/>
                                            </p:txEl>
                                          </p:spTgt>
                                        </p:tgtEl>
                                        <p:attrNameLst>
                                          <p:attrName>style.color</p:attrName>
                                        </p:attrNameLst>
                                      </p:cBhvr>
                                      <p:to>
                                        <a:schemeClr val="tx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r>
              <a:rPr lang="en-US" dirty="0" smtClean="0"/>
              <a:t>It is the time for </a:t>
            </a:r>
            <a:r>
              <a:rPr lang="en-US" dirty="0" err="1" smtClean="0"/>
              <a:t>Social+Tech</a:t>
            </a:r>
            <a:r>
              <a:rPr lang="en-US" dirty="0" smtClean="0"/>
              <a:t> to change the world…</a:t>
            </a:r>
            <a:endParaRPr lang="en-US" dirty="0"/>
          </a:p>
        </p:txBody>
      </p:sp>
      <p:sp>
        <p:nvSpPr>
          <p:cNvPr id="4" name="Rectangle 3"/>
          <p:cNvSpPr/>
          <p:nvPr/>
        </p:nvSpPr>
        <p:spPr>
          <a:xfrm>
            <a:off x="596516" y="3717032"/>
            <a:ext cx="1980220" cy="576064"/>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smtClean="0">
                <a:solidFill>
                  <a:srgbClr val="800000"/>
                </a:solidFill>
              </a:rPr>
              <a:t>Social</a:t>
            </a:r>
            <a:endParaRPr lang="en-US" sz="2800" b="1" dirty="0">
              <a:solidFill>
                <a:srgbClr val="800000"/>
              </a:solidFill>
            </a:endParaRPr>
          </a:p>
        </p:txBody>
      </p:sp>
      <p:sp>
        <p:nvSpPr>
          <p:cNvPr id="5" name="Rectangle 4"/>
          <p:cNvSpPr/>
          <p:nvPr/>
        </p:nvSpPr>
        <p:spPr>
          <a:xfrm>
            <a:off x="3512840" y="3717032"/>
            <a:ext cx="1980220" cy="576064"/>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smtClean="0">
                <a:solidFill>
                  <a:srgbClr val="0000FF"/>
                </a:solidFill>
              </a:rPr>
              <a:t>Tech.</a:t>
            </a:r>
            <a:endParaRPr lang="en-US" sz="2800" b="1" dirty="0">
              <a:solidFill>
                <a:srgbClr val="0000FF"/>
              </a:solidFill>
            </a:endParaRPr>
          </a:p>
        </p:txBody>
      </p:sp>
      <p:sp>
        <p:nvSpPr>
          <p:cNvPr id="6" name="Rectangle 5"/>
          <p:cNvSpPr/>
          <p:nvPr/>
        </p:nvSpPr>
        <p:spPr>
          <a:xfrm>
            <a:off x="2648744" y="3753036"/>
            <a:ext cx="864096" cy="46805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b="1" dirty="0">
                <a:solidFill>
                  <a:schemeClr val="tx1"/>
                </a:solidFill>
              </a:rPr>
              <a:t>+</a:t>
            </a:r>
          </a:p>
        </p:txBody>
      </p:sp>
      <p:sp>
        <p:nvSpPr>
          <p:cNvPr id="7" name="Rectangle 6"/>
          <p:cNvSpPr/>
          <p:nvPr/>
        </p:nvSpPr>
        <p:spPr>
          <a:xfrm>
            <a:off x="6501172" y="3717032"/>
            <a:ext cx="2916324" cy="576064"/>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smtClean="0">
                <a:solidFill>
                  <a:srgbClr val="FF0000"/>
                </a:solidFill>
              </a:rPr>
              <a:t>Web Semantics</a:t>
            </a:r>
            <a:endParaRPr lang="en-US" sz="2800" b="1" dirty="0">
              <a:solidFill>
                <a:srgbClr val="FF0000"/>
              </a:solidFill>
            </a:endParaRPr>
          </a:p>
        </p:txBody>
      </p:sp>
      <p:sp>
        <p:nvSpPr>
          <p:cNvPr id="8" name="Rectangle 7"/>
          <p:cNvSpPr/>
          <p:nvPr/>
        </p:nvSpPr>
        <p:spPr>
          <a:xfrm>
            <a:off x="5565068" y="3753036"/>
            <a:ext cx="864096" cy="46805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b="1" dirty="0">
                <a:solidFill>
                  <a:schemeClr val="tx1"/>
                </a:solidFill>
              </a:rPr>
              <a:t>=</a:t>
            </a:r>
          </a:p>
        </p:txBody>
      </p:sp>
    </p:spTree>
    <p:extLst>
      <p:ext uri="{BB962C8B-B14F-4D97-AF65-F5344CB8AC3E}">
        <p14:creationId xmlns:p14="http://schemas.microsoft.com/office/powerpoint/2010/main" val="95311798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smtClean="0"/>
              <a:t>Data2Knowledge platform…</a:t>
            </a:r>
            <a:endParaRPr lang="zh-CN" altLang="en-US" dirty="0"/>
          </a:p>
        </p:txBody>
      </p:sp>
      <p:sp>
        <p:nvSpPr>
          <p:cNvPr id="5" name="Down Arrow 4"/>
          <p:cNvSpPr/>
          <p:nvPr/>
        </p:nvSpPr>
        <p:spPr>
          <a:xfrm rot="1890736">
            <a:off x="2381649" y="2474316"/>
            <a:ext cx="500066" cy="1047807"/>
          </a:xfrm>
          <a:prstGeom prst="downArrow">
            <a:avLst/>
          </a:prstGeom>
          <a:solidFill>
            <a:srgbClr val="FFCC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Down Arrow 7"/>
          <p:cNvSpPr/>
          <p:nvPr/>
        </p:nvSpPr>
        <p:spPr>
          <a:xfrm rot="19241436">
            <a:off x="6812499" y="2388738"/>
            <a:ext cx="500066" cy="1047807"/>
          </a:xfrm>
          <a:prstGeom prst="downArrow">
            <a:avLst/>
          </a:prstGeom>
          <a:solidFill>
            <a:srgbClr val="FFCC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Down Arrow 4"/>
          <p:cNvSpPr/>
          <p:nvPr/>
        </p:nvSpPr>
        <p:spPr>
          <a:xfrm rot="1152357">
            <a:off x="3857077" y="2695119"/>
            <a:ext cx="500066" cy="864096"/>
          </a:xfrm>
          <a:prstGeom prst="downArrow">
            <a:avLst/>
          </a:prstGeom>
          <a:solidFill>
            <a:srgbClr val="FFCC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Down Arrow 4"/>
          <p:cNvSpPr/>
          <p:nvPr/>
        </p:nvSpPr>
        <p:spPr>
          <a:xfrm rot="20827415">
            <a:off x="5277036" y="2708921"/>
            <a:ext cx="500066" cy="864096"/>
          </a:xfrm>
          <a:prstGeom prst="downArrow">
            <a:avLst/>
          </a:prstGeom>
          <a:solidFill>
            <a:srgbClr val="FFCC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Rectangle 6"/>
          <p:cNvSpPr>
            <a:spLocks noChangeArrowheads="1"/>
          </p:cNvSpPr>
          <p:nvPr/>
        </p:nvSpPr>
        <p:spPr bwMode="auto">
          <a:xfrm>
            <a:off x="2576736" y="1844824"/>
            <a:ext cx="4896544" cy="576263"/>
          </a:xfrm>
          <a:prstGeom prst="rect">
            <a:avLst/>
          </a:prstGeom>
          <a:gradFill flip="none" rotWithShape="1">
            <a:gsLst>
              <a:gs pos="0">
                <a:srgbClr val="FBEAC7"/>
              </a:gs>
              <a:gs pos="17999">
                <a:srgbClr val="FEE7F2"/>
              </a:gs>
              <a:gs pos="36000">
                <a:srgbClr val="FAC77D"/>
              </a:gs>
              <a:gs pos="61000">
                <a:srgbClr val="FBA97D"/>
              </a:gs>
              <a:gs pos="82001">
                <a:srgbClr val="FBD49C"/>
              </a:gs>
              <a:gs pos="100000">
                <a:srgbClr val="FEE7F2"/>
              </a:gs>
            </a:gsLst>
            <a:lin ang="5400000" scaled="0"/>
            <a:tileRect/>
          </a:gradFill>
          <a:ln w="9525">
            <a:solidFill>
              <a:schemeClr val="tx1"/>
            </a:solidFill>
            <a:miter lim="800000"/>
            <a:headEnd/>
            <a:tailEnd/>
          </a:ln>
        </p:spPr>
        <p:txBody>
          <a:bodyPr wrap="none" anchor="ctr"/>
          <a:lstStyle/>
          <a:p>
            <a:pPr algn="ctr"/>
            <a:r>
              <a:rPr lang="en-US" sz="3200" b="1" dirty="0" smtClean="0">
                <a:latin typeface="Times New Roman" pitchFamily="18" charset="0"/>
                <a:cs typeface="Times New Roman" pitchFamily="18" charset="0"/>
              </a:rPr>
              <a:t>Data2Knowledge</a:t>
            </a:r>
            <a:endParaRPr lang="en-US" sz="3200" b="1" dirty="0">
              <a:latin typeface="Times New Roman" pitchFamily="18" charset="0"/>
              <a:cs typeface="Times New Roman" pitchFamily="18" charset="0"/>
            </a:endParaRPr>
          </a:p>
        </p:txBody>
      </p:sp>
      <p:sp>
        <p:nvSpPr>
          <p:cNvPr id="14" name="矩形 13"/>
          <p:cNvSpPr/>
          <p:nvPr/>
        </p:nvSpPr>
        <p:spPr>
          <a:xfrm>
            <a:off x="200025" y="3645024"/>
            <a:ext cx="2340707" cy="230425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endParaRPr lang="en-US" altLang="zh-CN" sz="1600" dirty="0" smtClean="0">
              <a:solidFill>
                <a:schemeClr val="tx1"/>
              </a:solidFill>
            </a:endParaRPr>
          </a:p>
          <a:p>
            <a:pPr>
              <a:defRPr/>
            </a:pPr>
            <a:endParaRPr lang="en-US" altLang="zh-CN" sz="1600" dirty="0" smtClean="0">
              <a:solidFill>
                <a:schemeClr val="tx1"/>
              </a:solidFill>
            </a:endParaRPr>
          </a:p>
          <a:p>
            <a:pPr>
              <a:defRPr/>
            </a:pPr>
            <a:endParaRPr lang="en-US" altLang="zh-CN" sz="1600" dirty="0" smtClean="0">
              <a:solidFill>
                <a:schemeClr val="tx1"/>
              </a:solidFill>
            </a:endParaRPr>
          </a:p>
          <a:p>
            <a:pPr>
              <a:defRPr/>
            </a:pPr>
            <a:r>
              <a:rPr lang="en-US" altLang="zh-CN" sz="1600" dirty="0" smtClean="0">
                <a:solidFill>
                  <a:schemeClr val="tx1"/>
                </a:solidFill>
              </a:rPr>
              <a:t>Mining knowledge from articles:</a:t>
            </a:r>
          </a:p>
          <a:p>
            <a:pPr>
              <a:buFont typeface="Arial" pitchFamily="34" charset="0"/>
              <a:buChar char="•"/>
              <a:defRPr/>
            </a:pPr>
            <a:r>
              <a:rPr lang="en-US" altLang="zh-CN" sz="1600" dirty="0" smtClean="0">
                <a:solidFill>
                  <a:schemeClr val="tx1"/>
                </a:solidFill>
              </a:rPr>
              <a:t> Researcher profiling</a:t>
            </a:r>
          </a:p>
          <a:p>
            <a:pPr>
              <a:buFont typeface="Arial" pitchFamily="34" charset="0"/>
              <a:buChar char="•"/>
              <a:defRPr/>
            </a:pPr>
            <a:r>
              <a:rPr lang="en-US" altLang="zh-CN" sz="1600" dirty="0" smtClean="0">
                <a:solidFill>
                  <a:schemeClr val="tx1"/>
                </a:solidFill>
              </a:rPr>
              <a:t> Expert search</a:t>
            </a:r>
          </a:p>
          <a:p>
            <a:pPr>
              <a:buFont typeface="Arial" pitchFamily="34" charset="0"/>
              <a:buChar char="•"/>
              <a:defRPr/>
            </a:pPr>
            <a:r>
              <a:rPr lang="en-US" altLang="zh-CN" sz="1600" dirty="0" smtClean="0">
                <a:solidFill>
                  <a:schemeClr val="tx1"/>
                </a:solidFill>
              </a:rPr>
              <a:t> Topic analysis</a:t>
            </a:r>
          </a:p>
          <a:p>
            <a:pPr>
              <a:buFont typeface="Arial" pitchFamily="34" charset="0"/>
              <a:buChar char="•"/>
              <a:defRPr/>
            </a:pPr>
            <a:r>
              <a:rPr lang="en-US" altLang="zh-CN" sz="1600" dirty="0">
                <a:solidFill>
                  <a:schemeClr val="tx1"/>
                </a:solidFill>
              </a:rPr>
              <a:t> R</a:t>
            </a:r>
            <a:r>
              <a:rPr lang="en-US" altLang="zh-CN" sz="1600" dirty="0" smtClean="0">
                <a:solidFill>
                  <a:schemeClr val="tx1"/>
                </a:solidFill>
              </a:rPr>
              <a:t>eviewer suggestion</a:t>
            </a:r>
            <a:endParaRPr lang="en-US" altLang="zh-CN" sz="1600" dirty="0">
              <a:solidFill>
                <a:schemeClr val="tx1"/>
              </a:solidFill>
            </a:endParaRPr>
          </a:p>
        </p:txBody>
      </p:sp>
      <p:sp>
        <p:nvSpPr>
          <p:cNvPr id="15" name="矩形 14"/>
          <p:cNvSpPr/>
          <p:nvPr/>
        </p:nvSpPr>
        <p:spPr>
          <a:xfrm>
            <a:off x="200025" y="3645272"/>
            <a:ext cx="2340707" cy="431800"/>
          </a:xfrm>
          <a:prstGeom prst="rect">
            <a:avLst/>
          </a:prstGeom>
          <a:solidFill>
            <a:srgbClr val="FFCC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b="1" dirty="0" err="1" smtClean="0">
                <a:solidFill>
                  <a:schemeClr val="tx1"/>
                </a:solidFill>
              </a:rPr>
              <a:t>ArnetMiner</a:t>
            </a:r>
            <a:endParaRPr lang="zh-CN" altLang="en-US" b="1" dirty="0">
              <a:solidFill>
                <a:schemeClr val="tx1"/>
              </a:solidFill>
            </a:endParaRPr>
          </a:p>
        </p:txBody>
      </p:sp>
      <p:sp>
        <p:nvSpPr>
          <p:cNvPr id="16" name="矩形 15"/>
          <p:cNvSpPr/>
          <p:nvPr/>
        </p:nvSpPr>
        <p:spPr>
          <a:xfrm>
            <a:off x="2648744" y="3626136"/>
            <a:ext cx="2340037" cy="232314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endParaRPr lang="en-US" altLang="zh-CN" sz="1600" dirty="0" smtClean="0">
              <a:solidFill>
                <a:schemeClr val="tx1"/>
              </a:solidFill>
            </a:endParaRPr>
          </a:p>
          <a:p>
            <a:pPr>
              <a:defRPr/>
            </a:pPr>
            <a:endParaRPr lang="en-US" altLang="zh-CN" sz="1600" dirty="0" smtClean="0">
              <a:solidFill>
                <a:schemeClr val="tx1"/>
              </a:solidFill>
            </a:endParaRPr>
          </a:p>
          <a:p>
            <a:pPr>
              <a:defRPr/>
            </a:pPr>
            <a:endParaRPr lang="en-US" altLang="zh-CN" sz="1600" dirty="0" smtClean="0">
              <a:solidFill>
                <a:schemeClr val="tx1"/>
              </a:solidFill>
            </a:endParaRPr>
          </a:p>
          <a:p>
            <a:pPr>
              <a:defRPr/>
            </a:pPr>
            <a:r>
              <a:rPr lang="en-US" altLang="zh-CN" sz="1600" dirty="0">
                <a:solidFill>
                  <a:schemeClr val="tx1"/>
                </a:solidFill>
              </a:rPr>
              <a:t>Mining knowledge from patents:</a:t>
            </a:r>
          </a:p>
          <a:p>
            <a:pPr>
              <a:buFont typeface="Arial" pitchFamily="34" charset="0"/>
              <a:buChar char="•"/>
              <a:defRPr/>
            </a:pPr>
            <a:r>
              <a:rPr lang="en-US" altLang="zh-CN" sz="1600" dirty="0">
                <a:solidFill>
                  <a:schemeClr val="tx1"/>
                </a:solidFill>
              </a:rPr>
              <a:t> </a:t>
            </a:r>
            <a:r>
              <a:rPr lang="en-US" altLang="zh-CN" sz="1600" dirty="0" smtClean="0">
                <a:solidFill>
                  <a:schemeClr val="tx1"/>
                </a:solidFill>
              </a:rPr>
              <a:t>Competitor </a:t>
            </a:r>
            <a:r>
              <a:rPr lang="en-US" altLang="zh-CN" sz="1600" dirty="0">
                <a:solidFill>
                  <a:schemeClr val="tx1"/>
                </a:solidFill>
              </a:rPr>
              <a:t>analysis</a:t>
            </a:r>
          </a:p>
          <a:p>
            <a:pPr>
              <a:buFont typeface="Arial" pitchFamily="34" charset="0"/>
              <a:buChar char="•"/>
              <a:defRPr/>
            </a:pPr>
            <a:r>
              <a:rPr lang="en-US" altLang="zh-CN" sz="1600" dirty="0">
                <a:solidFill>
                  <a:schemeClr val="tx1"/>
                </a:solidFill>
              </a:rPr>
              <a:t> </a:t>
            </a:r>
            <a:r>
              <a:rPr lang="en-US" altLang="zh-CN" sz="1600" dirty="0" smtClean="0">
                <a:solidFill>
                  <a:schemeClr val="tx1"/>
                </a:solidFill>
              </a:rPr>
              <a:t>Company </a:t>
            </a:r>
            <a:r>
              <a:rPr lang="en-US" altLang="zh-CN" sz="1600" dirty="0">
                <a:solidFill>
                  <a:schemeClr val="tx1"/>
                </a:solidFill>
              </a:rPr>
              <a:t>search</a:t>
            </a:r>
          </a:p>
          <a:p>
            <a:pPr>
              <a:buFont typeface="Arial" pitchFamily="34" charset="0"/>
              <a:buChar char="•"/>
              <a:defRPr/>
            </a:pPr>
            <a:r>
              <a:rPr lang="en-US" altLang="zh-CN" sz="1600" dirty="0">
                <a:solidFill>
                  <a:schemeClr val="tx1"/>
                </a:solidFill>
              </a:rPr>
              <a:t> </a:t>
            </a:r>
            <a:r>
              <a:rPr lang="en-US" altLang="zh-CN" sz="1600" dirty="0" smtClean="0">
                <a:solidFill>
                  <a:schemeClr val="tx1"/>
                </a:solidFill>
              </a:rPr>
              <a:t>Patent </a:t>
            </a:r>
            <a:r>
              <a:rPr lang="en-US" altLang="zh-CN" sz="1600" dirty="0">
                <a:solidFill>
                  <a:schemeClr val="tx1"/>
                </a:solidFill>
              </a:rPr>
              <a:t>summarization</a:t>
            </a:r>
          </a:p>
        </p:txBody>
      </p:sp>
      <p:sp>
        <p:nvSpPr>
          <p:cNvPr id="17" name="矩形 16"/>
          <p:cNvSpPr/>
          <p:nvPr/>
        </p:nvSpPr>
        <p:spPr>
          <a:xfrm>
            <a:off x="2648744" y="3626136"/>
            <a:ext cx="2340037" cy="431800"/>
          </a:xfrm>
          <a:prstGeom prst="rect">
            <a:avLst/>
          </a:prstGeom>
          <a:solidFill>
            <a:srgbClr val="FF99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b="1" dirty="0" err="1">
                <a:solidFill>
                  <a:schemeClr val="tx1"/>
                </a:solidFill>
              </a:rPr>
              <a:t>PatentMiner</a:t>
            </a:r>
            <a:endParaRPr lang="zh-CN" altLang="en-US" dirty="0">
              <a:solidFill>
                <a:schemeClr val="tx1"/>
              </a:solidFill>
            </a:endParaRPr>
          </a:p>
        </p:txBody>
      </p:sp>
      <p:sp>
        <p:nvSpPr>
          <p:cNvPr id="18" name="矩形 17"/>
          <p:cNvSpPr/>
          <p:nvPr/>
        </p:nvSpPr>
        <p:spPr>
          <a:xfrm>
            <a:off x="5097016" y="3609020"/>
            <a:ext cx="2232025" cy="234026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endParaRPr lang="en-US" altLang="zh-CN" sz="1600" dirty="0">
              <a:solidFill>
                <a:schemeClr val="tx1"/>
              </a:solidFill>
            </a:endParaRPr>
          </a:p>
          <a:p>
            <a:pPr>
              <a:defRPr/>
            </a:pPr>
            <a:endParaRPr lang="en-US" altLang="zh-CN" sz="1600" dirty="0">
              <a:solidFill>
                <a:schemeClr val="tx1"/>
              </a:solidFill>
            </a:endParaRPr>
          </a:p>
          <a:p>
            <a:pPr>
              <a:defRPr/>
            </a:pPr>
            <a:endParaRPr lang="en-US" altLang="zh-CN" sz="1600" dirty="0">
              <a:solidFill>
                <a:schemeClr val="tx1"/>
              </a:solidFill>
            </a:endParaRPr>
          </a:p>
          <a:p>
            <a:pPr>
              <a:defRPr/>
            </a:pPr>
            <a:r>
              <a:rPr lang="en-US" altLang="zh-CN" sz="1600" dirty="0" smtClean="0">
                <a:solidFill>
                  <a:schemeClr val="tx1"/>
                </a:solidFill>
              </a:rPr>
              <a:t>Mining drug discovery data</a:t>
            </a:r>
          </a:p>
          <a:p>
            <a:pPr>
              <a:buFont typeface="Arial" pitchFamily="34" charset="0"/>
              <a:buChar char="•"/>
              <a:defRPr/>
            </a:pPr>
            <a:r>
              <a:rPr lang="en-US" altLang="zh-CN" sz="1600" dirty="0" smtClean="0">
                <a:solidFill>
                  <a:schemeClr val="tx1"/>
                </a:solidFill>
              </a:rPr>
              <a:t> Predicting targets</a:t>
            </a:r>
          </a:p>
          <a:p>
            <a:pPr>
              <a:buFont typeface="Arial" pitchFamily="34" charset="0"/>
              <a:buChar char="•"/>
              <a:defRPr/>
            </a:pPr>
            <a:r>
              <a:rPr lang="en-US" altLang="zh-CN" sz="1600" dirty="0" smtClean="0">
                <a:solidFill>
                  <a:schemeClr val="tx1"/>
                </a:solidFill>
              </a:rPr>
              <a:t> Repurposing drugs</a:t>
            </a:r>
          </a:p>
          <a:p>
            <a:pPr>
              <a:buFont typeface="Arial" pitchFamily="34" charset="0"/>
              <a:buChar char="•"/>
              <a:defRPr/>
            </a:pPr>
            <a:r>
              <a:rPr lang="en-US" altLang="zh-CN" sz="1600" dirty="0" smtClean="0">
                <a:solidFill>
                  <a:schemeClr val="tx1"/>
                </a:solidFill>
              </a:rPr>
              <a:t> Heterogeneous graph search</a:t>
            </a:r>
            <a:endParaRPr lang="en-US" altLang="zh-CN" sz="1600" dirty="0">
              <a:solidFill>
                <a:schemeClr val="tx1"/>
              </a:solidFill>
            </a:endParaRPr>
          </a:p>
          <a:p>
            <a:pPr>
              <a:defRPr/>
            </a:pPr>
            <a:endParaRPr lang="en-US" altLang="zh-CN" sz="1600" dirty="0">
              <a:solidFill>
                <a:schemeClr val="tx1"/>
              </a:solidFill>
            </a:endParaRPr>
          </a:p>
          <a:p>
            <a:pPr>
              <a:defRPr/>
            </a:pPr>
            <a:endParaRPr lang="en-US" altLang="zh-CN" sz="1600" dirty="0">
              <a:solidFill>
                <a:schemeClr val="tx1"/>
              </a:solidFill>
            </a:endParaRPr>
          </a:p>
        </p:txBody>
      </p:sp>
      <p:sp>
        <p:nvSpPr>
          <p:cNvPr id="19" name="矩形 18"/>
          <p:cNvSpPr/>
          <p:nvPr/>
        </p:nvSpPr>
        <p:spPr>
          <a:xfrm>
            <a:off x="5097016" y="3609020"/>
            <a:ext cx="2232025" cy="431800"/>
          </a:xfrm>
          <a:prstGeom prst="rect">
            <a:avLst/>
          </a:prstGeom>
          <a:solidFill>
            <a:srgbClr val="FF7C8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altLang="zh-CN" b="1" dirty="0" smtClean="0">
                <a:solidFill>
                  <a:schemeClr val="tx1"/>
                </a:solidFill>
              </a:rPr>
              <a:t>SLAP</a:t>
            </a:r>
            <a:endParaRPr lang="zh-CN" altLang="en-US" b="1" dirty="0">
              <a:solidFill>
                <a:schemeClr val="tx1"/>
              </a:solidFill>
            </a:endParaRPr>
          </a:p>
        </p:txBody>
      </p:sp>
      <p:sp>
        <p:nvSpPr>
          <p:cNvPr id="20" name="矩形 19"/>
          <p:cNvSpPr/>
          <p:nvPr/>
        </p:nvSpPr>
        <p:spPr>
          <a:xfrm>
            <a:off x="7473280" y="3609020"/>
            <a:ext cx="2232025" cy="234026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endParaRPr lang="en-US" altLang="zh-CN" sz="1600" dirty="0">
              <a:solidFill>
                <a:schemeClr val="tx1"/>
              </a:solidFill>
            </a:endParaRPr>
          </a:p>
          <a:p>
            <a:pPr>
              <a:defRPr/>
            </a:pPr>
            <a:endParaRPr lang="en-US" altLang="zh-CN" sz="1600" dirty="0">
              <a:solidFill>
                <a:schemeClr val="tx1"/>
              </a:solidFill>
            </a:endParaRPr>
          </a:p>
          <a:p>
            <a:pPr>
              <a:defRPr/>
            </a:pPr>
            <a:endParaRPr lang="en-US" altLang="zh-CN" sz="1600" dirty="0">
              <a:solidFill>
                <a:schemeClr val="tx1"/>
              </a:solidFill>
            </a:endParaRPr>
          </a:p>
          <a:p>
            <a:pPr>
              <a:defRPr/>
            </a:pPr>
            <a:r>
              <a:rPr lang="en-US" altLang="zh-CN" sz="1600" dirty="0" smtClean="0">
                <a:solidFill>
                  <a:schemeClr val="tx1"/>
                </a:solidFill>
              </a:rPr>
              <a:t>Mining more data…</a:t>
            </a:r>
          </a:p>
          <a:p>
            <a:pPr>
              <a:defRPr/>
            </a:pPr>
            <a:endParaRPr lang="en-US" altLang="zh-CN" sz="1600" dirty="0">
              <a:solidFill>
                <a:schemeClr val="tx1"/>
              </a:solidFill>
            </a:endParaRPr>
          </a:p>
        </p:txBody>
      </p:sp>
      <p:sp>
        <p:nvSpPr>
          <p:cNvPr id="21" name="矩形 20"/>
          <p:cNvSpPr/>
          <p:nvPr/>
        </p:nvSpPr>
        <p:spPr>
          <a:xfrm>
            <a:off x="7473280" y="3609020"/>
            <a:ext cx="2232025" cy="431800"/>
          </a:xfrm>
          <a:prstGeom prst="rect">
            <a:avLst/>
          </a:prstGeom>
          <a:solidFill>
            <a:srgbClr val="FF5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b="1" dirty="0" smtClean="0">
                <a:solidFill>
                  <a:schemeClr val="tx1"/>
                </a:solidFill>
              </a:rPr>
              <a:t>...</a:t>
            </a:r>
            <a:endParaRPr lang="zh-CN" altLang="en-US" dirty="0">
              <a:solidFill>
                <a:schemeClr val="tx1"/>
              </a:solidFill>
            </a:endParaRPr>
          </a:p>
        </p:txBody>
      </p:sp>
    </p:spTree>
    <p:extLst>
      <p:ext uri="{BB962C8B-B14F-4D97-AF65-F5344CB8AC3E}">
        <p14:creationId xmlns:p14="http://schemas.microsoft.com/office/powerpoint/2010/main" val="278326421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linds(horizontal)">
                                      <p:cBhvr>
                                        <p:cTn id="10" dur="500"/>
                                        <p:tgtEl>
                                          <p:spTgt spid="15"/>
                                        </p:tgtEl>
                                      </p:cBhvr>
                                    </p:animEffect>
                                  </p:childTnLst>
                                </p:cTn>
                              </p:par>
                            </p:childTnLst>
                          </p:cTn>
                        </p:par>
                        <p:par>
                          <p:cTn id="11" fill="hold">
                            <p:stCondLst>
                              <p:cond delay="500"/>
                            </p:stCondLst>
                            <p:childTnLst>
                              <p:par>
                                <p:cTn id="12" presetID="3" presetClass="entr" presetSubtype="10" fill="hold" grpId="0" nodeType="after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blinds(horizontal)">
                                      <p:cBhvr>
                                        <p:cTn id="14" dur="500"/>
                                        <p:tgtEl>
                                          <p:spTgt spid="16"/>
                                        </p:tgtEl>
                                      </p:cBhvr>
                                    </p:animEffect>
                                  </p:childTnLst>
                                </p:cTn>
                              </p:par>
                            </p:childTnLst>
                          </p:cTn>
                        </p:par>
                        <p:par>
                          <p:cTn id="15" fill="hold">
                            <p:stCondLst>
                              <p:cond delay="1000"/>
                            </p:stCondLst>
                            <p:childTnLst>
                              <p:par>
                                <p:cTn id="16" presetID="3" presetClass="entr" presetSubtype="10" fill="hold" grpId="0" nodeType="after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blinds(horizontal)">
                                      <p:cBhvr>
                                        <p:cTn id="18" dur="500"/>
                                        <p:tgtEl>
                                          <p:spTgt spid="17"/>
                                        </p:tgtEl>
                                      </p:cBhvr>
                                    </p:animEffect>
                                  </p:childTnLst>
                                </p:cTn>
                              </p:par>
                            </p:childTnLst>
                          </p:cTn>
                        </p:par>
                        <p:par>
                          <p:cTn id="19" fill="hold">
                            <p:stCondLst>
                              <p:cond delay="1500"/>
                            </p:stCondLst>
                            <p:childTnLst>
                              <p:par>
                                <p:cTn id="20" presetID="3" presetClass="entr" presetSubtype="10" fill="hold" grpId="0" nodeType="after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linds(horizontal)">
                                      <p:cBhvr>
                                        <p:cTn id="22" dur="500"/>
                                        <p:tgtEl>
                                          <p:spTgt spid="18"/>
                                        </p:tgtEl>
                                      </p:cBhvr>
                                    </p:animEffect>
                                  </p:childTnLst>
                                </p:cTn>
                              </p:par>
                            </p:childTnLst>
                          </p:cTn>
                        </p:par>
                        <p:par>
                          <p:cTn id="23" fill="hold">
                            <p:stCondLst>
                              <p:cond delay="2000"/>
                            </p:stCondLst>
                            <p:childTnLst>
                              <p:par>
                                <p:cTn id="24" presetID="3" presetClass="entr" presetSubtype="10" fill="hold" grpId="0" nodeType="after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blinds(horizontal)">
                                      <p:cBhvr>
                                        <p:cTn id="26" dur="500"/>
                                        <p:tgtEl>
                                          <p:spTgt spid="19"/>
                                        </p:tgtEl>
                                      </p:cBhvr>
                                    </p:animEffect>
                                  </p:childTnLst>
                                </p:cTn>
                              </p:par>
                            </p:childTnLst>
                          </p:cTn>
                        </p:par>
                        <p:par>
                          <p:cTn id="27" fill="hold">
                            <p:stCondLst>
                              <p:cond delay="2500"/>
                            </p:stCondLst>
                            <p:childTnLst>
                              <p:par>
                                <p:cTn id="28" presetID="3" presetClass="entr" presetSubtype="10" fill="hold" grpId="0" nodeType="after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blinds(horizontal)">
                                      <p:cBhvr>
                                        <p:cTn id="30" dur="500"/>
                                        <p:tgtEl>
                                          <p:spTgt spid="20"/>
                                        </p:tgtEl>
                                      </p:cBhvr>
                                    </p:animEffect>
                                  </p:childTnLst>
                                </p:cTn>
                              </p:par>
                            </p:childTnLst>
                          </p:cTn>
                        </p:par>
                        <p:par>
                          <p:cTn id="31" fill="hold">
                            <p:stCondLst>
                              <p:cond delay="3000"/>
                            </p:stCondLst>
                            <p:childTnLst>
                              <p:par>
                                <p:cTn id="32" presetID="3" presetClass="entr" presetSubtype="10" fill="hold" grpId="0" nodeType="after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blinds(horizontal)">
                                      <p:cBhvr>
                                        <p:cTn id="3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P spid="19" grpId="0" animBg="1"/>
      <p:bldP spid="20" grpId="0" animBg="1"/>
      <p:bldP spid="2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2"/>
          <p:cNvSpPr>
            <a:spLocks noChangeArrowheads="1"/>
          </p:cNvSpPr>
          <p:nvPr/>
        </p:nvSpPr>
        <p:spPr bwMode="auto">
          <a:xfrm>
            <a:off x="0" y="6381328"/>
            <a:ext cx="9906000" cy="476673"/>
          </a:xfrm>
          <a:prstGeom prst="rect">
            <a:avLst/>
          </a:prstGeom>
          <a:solidFill>
            <a:schemeClr val="bg1"/>
          </a:solidFill>
          <a:ln w="9525">
            <a:noFill/>
            <a:miter lim="800000"/>
            <a:headEnd/>
            <a:tailEnd/>
          </a:ln>
        </p:spPr>
        <p:txBody>
          <a:bodyPr wrap="square">
            <a:noAutofit/>
          </a:bodyPr>
          <a:lstStyle/>
          <a:p>
            <a:pPr>
              <a:spcAft>
                <a:spcPts val="600"/>
              </a:spcAft>
            </a:pPr>
            <a:r>
              <a:rPr lang="en-US" altLang="zh-CN" sz="1200" dirty="0" smtClean="0"/>
              <a:t>[1] J. </a:t>
            </a:r>
            <a:r>
              <a:rPr lang="en-US" altLang="zh-CN" sz="1200" dirty="0"/>
              <a:t>Tang, </a:t>
            </a:r>
            <a:r>
              <a:rPr lang="en-US" altLang="zh-CN" sz="1200" dirty="0" smtClean="0"/>
              <a:t>J. </a:t>
            </a:r>
            <a:r>
              <a:rPr lang="en-US" altLang="zh-CN" sz="1200" dirty="0"/>
              <a:t>Zhang, </a:t>
            </a:r>
            <a:r>
              <a:rPr lang="en-US" altLang="zh-CN" sz="1200" dirty="0" smtClean="0"/>
              <a:t>L. </a:t>
            </a:r>
            <a:r>
              <a:rPr lang="en-US" altLang="zh-CN" sz="1200" dirty="0"/>
              <a:t>Yao, </a:t>
            </a:r>
            <a:r>
              <a:rPr lang="en-US" altLang="zh-CN" sz="1200" dirty="0" smtClean="0"/>
              <a:t>J. </a:t>
            </a:r>
            <a:r>
              <a:rPr lang="en-US" altLang="zh-CN" sz="1200" dirty="0"/>
              <a:t>Li, </a:t>
            </a:r>
            <a:r>
              <a:rPr lang="en-US" altLang="zh-CN" sz="1200" dirty="0" smtClean="0"/>
              <a:t>L. </a:t>
            </a:r>
            <a:r>
              <a:rPr lang="en-US" altLang="zh-CN" sz="1200" dirty="0"/>
              <a:t>Zhang, and </a:t>
            </a:r>
            <a:r>
              <a:rPr lang="en-US" altLang="zh-CN" sz="1200" dirty="0" smtClean="0"/>
              <a:t>Z. </a:t>
            </a:r>
            <a:r>
              <a:rPr lang="en-US" altLang="zh-CN" sz="1200" dirty="0"/>
              <a:t>Su. </a:t>
            </a:r>
            <a:r>
              <a:rPr lang="en-US" altLang="zh-CN" sz="1200" dirty="0" err="1"/>
              <a:t>ArnetMiner</a:t>
            </a:r>
            <a:r>
              <a:rPr lang="en-US" altLang="zh-CN" sz="1200" dirty="0"/>
              <a:t>: Extraction and Mining of Academic Social Networks. In </a:t>
            </a:r>
            <a:r>
              <a:rPr lang="en-US" altLang="zh-CN" sz="1200" dirty="0" smtClean="0"/>
              <a:t>SIGKDD’08. </a:t>
            </a:r>
            <a:r>
              <a:rPr lang="en-US" altLang="zh-CN" sz="1200" dirty="0"/>
              <a:t>pp.990-998. </a:t>
            </a:r>
            <a:endParaRPr lang="zh-CN" altLang="en-US" sz="1200" dirty="0"/>
          </a:p>
        </p:txBody>
      </p:sp>
      <p:sp>
        <p:nvSpPr>
          <p:cNvPr id="31746" name="内容占位符 2"/>
          <p:cNvSpPr>
            <a:spLocks noGrp="1"/>
          </p:cNvSpPr>
          <p:nvPr>
            <p:ph sz="quarter" idx="4294967295"/>
          </p:nvPr>
        </p:nvSpPr>
        <p:spPr>
          <a:xfrm>
            <a:off x="236538" y="1143002"/>
            <a:ext cx="6012606" cy="5357813"/>
          </a:xfrm>
        </p:spPr>
        <p:txBody>
          <a:bodyPr>
            <a:noAutofit/>
          </a:bodyPr>
          <a:lstStyle/>
          <a:p>
            <a:pPr fontAlgn="auto">
              <a:spcAft>
                <a:spcPts val="0"/>
              </a:spcAft>
              <a:defRPr/>
            </a:pPr>
            <a:r>
              <a:rPr lang="en-US" altLang="zh-CN" sz="2400" kern="1200" dirty="0" smtClean="0">
                <a:ea typeface="黑体" pitchFamily="49" charset="-122"/>
              </a:rPr>
              <a:t>Academic Social Network Analysis and Mining system—</a:t>
            </a:r>
            <a:r>
              <a:rPr lang="en-US" altLang="zh-CN" sz="2400" kern="1200" dirty="0" err="1" smtClean="0">
                <a:ea typeface="黑体" pitchFamily="49" charset="-122"/>
              </a:rPr>
              <a:t>Aminer</a:t>
            </a:r>
            <a:r>
              <a:rPr lang="en-US" altLang="zh-CN" sz="2400" kern="1200" dirty="0" smtClean="0">
                <a:ea typeface="黑体" pitchFamily="49" charset="-122"/>
              </a:rPr>
              <a:t> (</a:t>
            </a:r>
            <a:r>
              <a:rPr lang="en-US" altLang="zh-CN" sz="2000" kern="1200" dirty="0" smtClean="0">
                <a:ea typeface="黑体" pitchFamily="49" charset="-122"/>
              </a:rPr>
              <a:t>http://aminer.org</a:t>
            </a:r>
            <a:r>
              <a:rPr lang="en-US" altLang="zh-CN" sz="2400" kern="1200" dirty="0" smtClean="0">
                <a:ea typeface="黑体" pitchFamily="49" charset="-122"/>
              </a:rPr>
              <a:t>)</a:t>
            </a:r>
            <a:endParaRPr lang="en-US" altLang="zh-CN" sz="2400" dirty="0" smtClean="0">
              <a:ea typeface="黑体" pitchFamily="49" charset="-122"/>
              <a:cs typeface="Times New Roman" pitchFamily="18" charset="0"/>
            </a:endParaRPr>
          </a:p>
          <a:p>
            <a:pPr lvl="1">
              <a:buSzPct val="60000"/>
              <a:defRPr/>
            </a:pPr>
            <a:r>
              <a:rPr lang="en-US" altLang="zh-CN" sz="2000" dirty="0" smtClean="0">
                <a:ea typeface="黑体" pitchFamily="49" charset="-122"/>
                <a:cs typeface="Times New Roman" pitchFamily="18" charset="0"/>
              </a:rPr>
              <a:t>Online since 2006</a:t>
            </a:r>
          </a:p>
          <a:p>
            <a:pPr lvl="1">
              <a:buSzPct val="60000"/>
              <a:defRPr/>
            </a:pPr>
            <a:r>
              <a:rPr lang="en-US" altLang="zh-CN" sz="2000" b="1" dirty="0" smtClean="0">
                <a:solidFill>
                  <a:srgbClr val="FF0000"/>
                </a:solidFill>
                <a:ea typeface="黑体" pitchFamily="49" charset="-122"/>
                <a:cs typeface="Times New Roman" pitchFamily="18" charset="0"/>
              </a:rPr>
              <a:t>&gt;1 million</a:t>
            </a:r>
            <a:r>
              <a:rPr lang="en-US" altLang="zh-CN" sz="2000" dirty="0" smtClean="0">
                <a:ea typeface="黑体" pitchFamily="49" charset="-122"/>
                <a:cs typeface="Times New Roman" pitchFamily="18" charset="0"/>
              </a:rPr>
              <a:t> researcher profiles</a:t>
            </a:r>
          </a:p>
          <a:p>
            <a:pPr lvl="1">
              <a:buSzPct val="60000"/>
              <a:defRPr/>
            </a:pPr>
            <a:r>
              <a:rPr lang="en-US" altLang="zh-CN" sz="2000" b="1" dirty="0" smtClean="0">
                <a:solidFill>
                  <a:srgbClr val="FF0000"/>
                </a:solidFill>
                <a:ea typeface="黑体" pitchFamily="49" charset="-122"/>
                <a:cs typeface="Times New Roman" pitchFamily="18" charset="0"/>
              </a:rPr>
              <a:t>&gt;131 million </a:t>
            </a:r>
            <a:r>
              <a:rPr lang="en-US" altLang="zh-CN" sz="2000" dirty="0" smtClean="0">
                <a:ea typeface="黑体" pitchFamily="49" charset="-122"/>
                <a:cs typeface="Times New Roman" pitchFamily="18" charset="0"/>
              </a:rPr>
              <a:t>requests</a:t>
            </a:r>
          </a:p>
          <a:p>
            <a:pPr lvl="1">
              <a:buSzPct val="60000"/>
              <a:defRPr/>
            </a:pPr>
            <a:r>
              <a:rPr lang="en-US" altLang="zh-CN" sz="2000" b="1" dirty="0" smtClean="0">
                <a:solidFill>
                  <a:srgbClr val="FF0000"/>
                </a:solidFill>
                <a:ea typeface="黑体" pitchFamily="49" charset="-122"/>
                <a:cs typeface="Times New Roman" pitchFamily="18" charset="0"/>
              </a:rPr>
              <a:t>&gt;2.35 Terabyte </a:t>
            </a:r>
            <a:r>
              <a:rPr lang="en-US" altLang="zh-CN" sz="2000" dirty="0" smtClean="0">
                <a:ea typeface="黑体" pitchFamily="49" charset="-122"/>
                <a:cs typeface="Times New Roman" pitchFamily="18" charset="0"/>
              </a:rPr>
              <a:t>data</a:t>
            </a:r>
          </a:p>
          <a:p>
            <a:pPr lvl="1">
              <a:buSzPct val="60000"/>
              <a:defRPr/>
            </a:pPr>
            <a:r>
              <a:rPr lang="en-US" altLang="zh-CN" sz="2000" dirty="0" smtClean="0">
                <a:solidFill>
                  <a:srgbClr val="FF0000"/>
                </a:solidFill>
                <a:ea typeface="黑体" pitchFamily="49" charset="-122"/>
                <a:cs typeface="Times New Roman" pitchFamily="18" charset="0"/>
              </a:rPr>
              <a:t>100K IP access from 170 countries / month</a:t>
            </a:r>
          </a:p>
          <a:p>
            <a:pPr lvl="1">
              <a:buSzPct val="60000"/>
              <a:defRPr/>
            </a:pPr>
            <a:r>
              <a:rPr lang="en-US" altLang="zh-CN" sz="2000" dirty="0" smtClean="0">
                <a:solidFill>
                  <a:srgbClr val="FF0000"/>
                </a:solidFill>
                <a:ea typeface="黑体" pitchFamily="49" charset="-122"/>
                <a:cs typeface="Times New Roman" pitchFamily="18" charset="0"/>
              </a:rPr>
              <a:t>10% increase </a:t>
            </a:r>
            <a:r>
              <a:rPr lang="en-US" altLang="zh-CN" sz="2000" dirty="0" smtClean="0">
                <a:ea typeface="黑体" pitchFamily="49" charset="-122"/>
                <a:cs typeface="Times New Roman" pitchFamily="18" charset="0"/>
              </a:rPr>
              <a:t>of visits per month</a:t>
            </a:r>
          </a:p>
          <a:p>
            <a:pPr fontAlgn="auto">
              <a:spcBef>
                <a:spcPts val="1776"/>
              </a:spcBef>
              <a:spcAft>
                <a:spcPts val="0"/>
              </a:spcAft>
              <a:defRPr/>
            </a:pPr>
            <a:r>
              <a:rPr lang="en-US" altLang="zh-CN" sz="2400" dirty="0" smtClean="0">
                <a:ea typeface="黑体" pitchFamily="49" charset="-122"/>
              </a:rPr>
              <a:t>Key Features</a:t>
            </a:r>
          </a:p>
          <a:p>
            <a:pPr lvl="1" fontAlgn="auto">
              <a:spcAft>
                <a:spcPts val="0"/>
              </a:spcAft>
              <a:defRPr/>
            </a:pPr>
            <a:r>
              <a:rPr lang="en-US" altLang="zh-CN" sz="2000" dirty="0" smtClean="0">
                <a:ea typeface="黑体" pitchFamily="49" charset="-122"/>
              </a:rPr>
              <a:t>Mining semantics from academic data</a:t>
            </a:r>
            <a:endParaRPr lang="en-US" altLang="zh-CN" sz="2000" dirty="0">
              <a:ea typeface="黑体" pitchFamily="49" charset="-122"/>
            </a:endParaRPr>
          </a:p>
          <a:p>
            <a:pPr lvl="1" fontAlgn="auto">
              <a:spcAft>
                <a:spcPts val="0"/>
              </a:spcAft>
              <a:defRPr/>
            </a:pPr>
            <a:r>
              <a:rPr lang="en-US" altLang="zh-CN" sz="2000" kern="1200" dirty="0" smtClean="0">
                <a:ea typeface="黑体" pitchFamily="49" charset="-122"/>
              </a:rPr>
              <a:t>Deep social network analysis</a:t>
            </a:r>
          </a:p>
          <a:p>
            <a:pPr lvl="1" fontAlgn="auto">
              <a:spcAft>
                <a:spcPts val="0"/>
              </a:spcAft>
              <a:defRPr/>
            </a:pPr>
            <a:r>
              <a:rPr lang="en-US" altLang="zh-CN" sz="2000" kern="1200" dirty="0" smtClean="0">
                <a:ea typeface="黑体" pitchFamily="49" charset="-122"/>
              </a:rPr>
              <a:t>Knowledge based search</a:t>
            </a:r>
          </a:p>
        </p:txBody>
      </p:sp>
      <p:sp>
        <p:nvSpPr>
          <p:cNvPr id="26627" name="标题 1"/>
          <p:cNvSpPr>
            <a:spLocks noGrp="1"/>
          </p:cNvSpPr>
          <p:nvPr>
            <p:ph type="title" idx="4294967295"/>
          </p:nvPr>
        </p:nvSpPr>
        <p:spPr>
          <a:xfrm>
            <a:off x="1" y="188913"/>
            <a:ext cx="9363075" cy="863600"/>
          </a:xfrm>
        </p:spPr>
        <p:txBody>
          <a:bodyPr/>
          <a:lstStyle/>
          <a:p>
            <a:r>
              <a:rPr kumimoji="1" lang="en-US" altLang="zh-CN" sz="4800" b="1" dirty="0" err="1" smtClean="0">
                <a:solidFill>
                  <a:schemeClr val="tx1"/>
                </a:solidFill>
                <a:ea typeface="黑体" pitchFamily="49" charset="-122"/>
                <a:cs typeface="Times New Roman" pitchFamily="18" charset="0"/>
              </a:rPr>
              <a:t>AMiner</a:t>
            </a:r>
            <a:r>
              <a:rPr kumimoji="1" lang="en-US" altLang="zh-CN" sz="4800" b="1" dirty="0" smtClean="0">
                <a:solidFill>
                  <a:schemeClr val="tx1"/>
                </a:solidFill>
                <a:ea typeface="黑体" pitchFamily="49" charset="-122"/>
                <a:cs typeface="Times New Roman" pitchFamily="18" charset="0"/>
              </a:rPr>
              <a:t> (</a:t>
            </a:r>
            <a:r>
              <a:rPr kumimoji="1" lang="en-US" altLang="zh-CN" sz="4800" b="1" dirty="0" err="1" smtClean="0">
                <a:solidFill>
                  <a:schemeClr val="tx1"/>
                </a:solidFill>
                <a:ea typeface="黑体" pitchFamily="49" charset="-122"/>
                <a:cs typeface="Times New Roman" pitchFamily="18" charset="0"/>
              </a:rPr>
              <a:t>ArnetMiner</a:t>
            </a:r>
            <a:r>
              <a:rPr kumimoji="1" lang="en-US" altLang="zh-CN" sz="4800" b="1" dirty="0" smtClean="0">
                <a:solidFill>
                  <a:schemeClr val="tx1"/>
                </a:solidFill>
                <a:ea typeface="黑体" pitchFamily="49" charset="-122"/>
                <a:cs typeface="Times New Roman" pitchFamily="18" charset="0"/>
              </a:rPr>
              <a:t>)</a:t>
            </a:r>
            <a:r>
              <a:rPr kumimoji="1" lang="en-US" altLang="zh-CN" sz="4800" baseline="30000" dirty="0" smtClean="0">
                <a:solidFill>
                  <a:schemeClr val="tx1"/>
                </a:solidFill>
                <a:ea typeface="黑体" pitchFamily="49" charset="-122"/>
                <a:cs typeface="Times New Roman" pitchFamily="18" charset="0"/>
              </a:rPr>
              <a:t>[1]</a:t>
            </a:r>
            <a:endParaRPr kumimoji="1" lang="zh-CN" altLang="en-US" sz="4800" baseline="30000" dirty="0" smtClean="0">
              <a:solidFill>
                <a:schemeClr val="tx1"/>
              </a:solidFill>
              <a:ea typeface="黑体" pitchFamily="49" charset="-122"/>
              <a:cs typeface="Times New Roman" pitchFamily="18" charset="0"/>
            </a:endParaRPr>
          </a:p>
        </p:txBody>
      </p:sp>
      <p:pic>
        <p:nvPicPr>
          <p:cNvPr id="9"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391564" y="1196752"/>
            <a:ext cx="3255654" cy="2808312"/>
          </a:xfrm>
          <a:prstGeom prst="rect">
            <a:avLst/>
          </a:prstGeom>
          <a:noFill/>
          <a:ln w="9525">
            <a:solidFill>
              <a:schemeClr val="tx1"/>
            </a:solidFill>
            <a:miter lim="800000"/>
            <a:headEnd/>
            <a:tailEnd/>
          </a:ln>
        </p:spPr>
      </p:pic>
      <p:pic>
        <p:nvPicPr>
          <p:cNvPr id="11" name="Picture 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069124" y="3501009"/>
            <a:ext cx="2592289" cy="2592289"/>
          </a:xfrm>
          <a:prstGeom prst="rect">
            <a:avLst/>
          </a:prstGeom>
          <a:noFill/>
          <a:ln w="9525">
            <a:solidFill>
              <a:schemeClr val="tx1"/>
            </a:solidFill>
            <a:miter lim="800000"/>
            <a:headEnd/>
            <a:tailEnd/>
          </a:ln>
        </p:spPr>
      </p:pic>
      <p:pic>
        <p:nvPicPr>
          <p:cNvPr id="10" name="Picture 4"/>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761312" y="4329100"/>
            <a:ext cx="2108685" cy="2112697"/>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417504258"/>
      </p:ext>
    </p:extLst>
  </p:cSld>
  <p:clrMapOvr>
    <a:masterClrMapping/>
  </p:clrMapOvr>
  <p:transition xmlns:p14="http://schemas.microsoft.com/office/powerpoint/2010/main" advTm="47174"/>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3585" name="Picture 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237148" y="368660"/>
            <a:ext cx="7668852" cy="6152070"/>
          </a:xfrm>
          <a:prstGeom prst="rect">
            <a:avLst/>
          </a:prstGeom>
          <a:noFill/>
          <a:ln w="9525">
            <a:solidFill>
              <a:schemeClr val="tx1"/>
            </a:solidFill>
            <a:miter lim="800000"/>
            <a:headEnd/>
            <a:tailEnd/>
          </a:ln>
        </p:spPr>
      </p:pic>
      <p:sp>
        <p:nvSpPr>
          <p:cNvPr id="7" name="Oval 68"/>
          <p:cNvSpPr>
            <a:spLocks noChangeArrowheads="1"/>
          </p:cNvSpPr>
          <p:nvPr/>
        </p:nvSpPr>
        <p:spPr bwMode="auto">
          <a:xfrm>
            <a:off x="5241032" y="5157192"/>
            <a:ext cx="2047782" cy="1296144"/>
          </a:xfrm>
          <a:prstGeom prst="ellipse">
            <a:avLst/>
          </a:prstGeom>
          <a:noFill/>
          <a:ln w="19050">
            <a:solidFill>
              <a:srgbClr val="FF0000"/>
            </a:solidFill>
            <a:round/>
            <a:headEnd/>
            <a:tailEnd/>
          </a:ln>
        </p:spPr>
        <p:txBody>
          <a:bodyPr wrap="none" anchor="ctr"/>
          <a:lstStyle/>
          <a:p>
            <a:endParaRPr lang="zh-CN" altLang="en-US"/>
          </a:p>
        </p:txBody>
      </p:sp>
      <p:sp>
        <p:nvSpPr>
          <p:cNvPr id="9" name="Oval 68"/>
          <p:cNvSpPr>
            <a:spLocks noChangeArrowheads="1"/>
          </p:cNvSpPr>
          <p:nvPr/>
        </p:nvSpPr>
        <p:spPr bwMode="auto">
          <a:xfrm>
            <a:off x="2252700" y="296652"/>
            <a:ext cx="7677909" cy="1692188"/>
          </a:xfrm>
          <a:prstGeom prst="ellipse">
            <a:avLst/>
          </a:prstGeom>
          <a:noFill/>
          <a:ln w="19050">
            <a:solidFill>
              <a:srgbClr val="FF0000"/>
            </a:solidFill>
            <a:round/>
            <a:headEnd/>
            <a:tailEnd/>
          </a:ln>
        </p:spPr>
        <p:txBody>
          <a:bodyPr wrap="none" anchor="ctr"/>
          <a:lstStyle/>
          <a:p>
            <a:endParaRPr lang="zh-CN" altLang="en-US"/>
          </a:p>
        </p:txBody>
      </p:sp>
      <p:sp>
        <p:nvSpPr>
          <p:cNvPr id="33" name="Oval 75"/>
          <p:cNvSpPr>
            <a:spLocks noChangeArrowheads="1"/>
          </p:cNvSpPr>
          <p:nvPr/>
        </p:nvSpPr>
        <p:spPr bwMode="auto">
          <a:xfrm>
            <a:off x="3944888" y="368660"/>
            <a:ext cx="360363" cy="360362"/>
          </a:xfrm>
          <a:prstGeom prst="ellipse">
            <a:avLst/>
          </a:prstGeom>
          <a:solidFill>
            <a:srgbClr val="FFCCCC"/>
          </a:solidFill>
          <a:ln w="19050">
            <a:solidFill>
              <a:srgbClr val="FF0000"/>
            </a:solidFill>
            <a:round/>
            <a:headEnd/>
            <a:tailEnd/>
          </a:ln>
        </p:spPr>
        <p:txBody>
          <a:bodyPr wrap="none" anchor="ctr"/>
          <a:lstStyle/>
          <a:p>
            <a:pPr algn="ctr"/>
            <a:r>
              <a:rPr lang="en-US" altLang="zh-CN" smtClean="0">
                <a:solidFill>
                  <a:srgbClr val="FF0000"/>
                </a:solidFill>
              </a:rPr>
              <a:t>4</a:t>
            </a:r>
            <a:endParaRPr lang="en-US" altLang="zh-CN" dirty="0">
              <a:solidFill>
                <a:srgbClr val="FF0000"/>
              </a:solidFill>
            </a:endParaRPr>
          </a:p>
        </p:txBody>
      </p:sp>
      <p:sp>
        <p:nvSpPr>
          <p:cNvPr id="34" name="Oval 68"/>
          <p:cNvSpPr>
            <a:spLocks noChangeArrowheads="1"/>
          </p:cNvSpPr>
          <p:nvPr/>
        </p:nvSpPr>
        <p:spPr bwMode="auto">
          <a:xfrm>
            <a:off x="4736975" y="2276872"/>
            <a:ext cx="2772309" cy="1260140"/>
          </a:xfrm>
          <a:prstGeom prst="ellipse">
            <a:avLst/>
          </a:prstGeom>
          <a:noFill/>
          <a:ln w="19050">
            <a:solidFill>
              <a:srgbClr val="FF0000"/>
            </a:solidFill>
            <a:round/>
            <a:headEnd/>
            <a:tailEnd/>
          </a:ln>
        </p:spPr>
        <p:txBody>
          <a:bodyPr wrap="none" anchor="ctr"/>
          <a:lstStyle/>
          <a:p>
            <a:endParaRPr lang="zh-CN" altLang="en-US"/>
          </a:p>
        </p:txBody>
      </p:sp>
      <p:sp>
        <p:nvSpPr>
          <p:cNvPr id="28" name="矩形 27"/>
          <p:cNvSpPr/>
          <p:nvPr/>
        </p:nvSpPr>
        <p:spPr>
          <a:xfrm>
            <a:off x="16933" y="1052736"/>
            <a:ext cx="2216696" cy="2448272"/>
          </a:xfrm>
          <a:prstGeom prst="rect">
            <a:avLst/>
          </a:prstGeom>
          <a:solidFill>
            <a:srgbClr val="CCFFF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pPr>
            <a:r>
              <a:rPr lang="en-US" altLang="zh-CN" sz="1400" b="1" smtClean="0">
                <a:solidFill>
                  <a:srgbClr val="C00000"/>
                </a:solidFill>
              </a:rPr>
              <a:t>- Researcher profile extraction</a:t>
            </a:r>
            <a:endParaRPr lang="en-US" altLang="zh-CN" sz="1400" smtClean="0">
              <a:solidFill>
                <a:schemeClr val="tx1"/>
              </a:solidFill>
            </a:endParaRPr>
          </a:p>
          <a:p>
            <a:pPr>
              <a:spcBef>
                <a:spcPts val="600"/>
              </a:spcBef>
            </a:pPr>
            <a:r>
              <a:rPr lang="en-US" altLang="zh-CN" sz="1400" b="1" smtClean="0">
                <a:solidFill>
                  <a:srgbClr val="C00000"/>
                </a:solidFill>
              </a:rPr>
              <a:t>- Expert finding</a:t>
            </a:r>
          </a:p>
          <a:p>
            <a:pPr>
              <a:spcBef>
                <a:spcPts val="600"/>
              </a:spcBef>
            </a:pPr>
            <a:r>
              <a:rPr lang="en-US" altLang="zh-CN" sz="1400" b="1" smtClean="0">
                <a:solidFill>
                  <a:srgbClr val="C00000"/>
                </a:solidFill>
              </a:rPr>
              <a:t>- Social network search</a:t>
            </a:r>
            <a:endParaRPr lang="zh-CN" altLang="en-US" sz="1400" smtClean="0">
              <a:solidFill>
                <a:schemeClr val="tx1"/>
              </a:solidFill>
            </a:endParaRPr>
          </a:p>
          <a:p>
            <a:pPr>
              <a:spcBef>
                <a:spcPts val="600"/>
              </a:spcBef>
            </a:pPr>
            <a:r>
              <a:rPr lang="en-US" altLang="zh-CN" sz="1400" b="1" smtClean="0">
                <a:solidFill>
                  <a:srgbClr val="C00000"/>
                </a:solidFill>
              </a:rPr>
              <a:t>- Topic browser</a:t>
            </a:r>
            <a:endParaRPr lang="zh-CN" altLang="en-US" sz="1400" smtClean="0">
              <a:solidFill>
                <a:schemeClr val="tx1"/>
              </a:solidFill>
            </a:endParaRPr>
          </a:p>
          <a:p>
            <a:pPr>
              <a:spcBef>
                <a:spcPts val="600"/>
              </a:spcBef>
            </a:pPr>
            <a:r>
              <a:rPr lang="en-US" altLang="zh-CN" sz="1400" b="1" smtClean="0">
                <a:solidFill>
                  <a:srgbClr val="C00000"/>
                </a:solidFill>
              </a:rPr>
              <a:t>- Conference analysis</a:t>
            </a:r>
            <a:endParaRPr lang="en-US" altLang="zh-CN" sz="1400" smtClean="0">
              <a:solidFill>
                <a:schemeClr val="tx1"/>
              </a:solidFill>
            </a:endParaRPr>
          </a:p>
          <a:p>
            <a:pPr>
              <a:spcBef>
                <a:spcPts val="600"/>
              </a:spcBef>
            </a:pPr>
            <a:r>
              <a:rPr lang="en-US" altLang="zh-CN" sz="1400" b="1" smtClean="0">
                <a:solidFill>
                  <a:srgbClr val="C00000"/>
                </a:solidFill>
              </a:rPr>
              <a:t>- ArnetApp platform</a:t>
            </a:r>
            <a:endParaRPr lang="zh-CN" altLang="en-US" sz="1400">
              <a:solidFill>
                <a:schemeClr val="tx1"/>
              </a:solidFill>
            </a:endParaRPr>
          </a:p>
        </p:txBody>
      </p:sp>
      <p:sp>
        <p:nvSpPr>
          <p:cNvPr id="29" name="Oval 68"/>
          <p:cNvSpPr>
            <a:spLocks noChangeArrowheads="1"/>
          </p:cNvSpPr>
          <p:nvPr/>
        </p:nvSpPr>
        <p:spPr bwMode="auto">
          <a:xfrm>
            <a:off x="4736976" y="3717032"/>
            <a:ext cx="2736304" cy="1224136"/>
          </a:xfrm>
          <a:prstGeom prst="ellipse">
            <a:avLst/>
          </a:prstGeom>
          <a:noFill/>
          <a:ln w="19050">
            <a:solidFill>
              <a:srgbClr val="FF0000"/>
            </a:solidFill>
            <a:round/>
            <a:headEnd/>
            <a:tailEnd/>
          </a:ln>
        </p:spPr>
        <p:txBody>
          <a:bodyPr wrap="none" anchor="ctr"/>
          <a:lstStyle/>
          <a:p>
            <a:endParaRPr lang="zh-CN" altLang="en-US"/>
          </a:p>
        </p:txBody>
      </p:sp>
    </p:spTree>
    <p:custDataLst>
      <p:tags r:id="rId1"/>
    </p:custDataLst>
    <p:extLst>
      <p:ext uri="{BB962C8B-B14F-4D97-AF65-F5344CB8AC3E}">
        <p14:creationId xmlns:p14="http://schemas.microsoft.com/office/powerpoint/2010/main" val="4018831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blinds(horizontal)">
                                      <p:cBhvr>
                                        <p:cTn id="10" dur="500"/>
                                        <p:tgtEl>
                                          <p:spTgt spid="34"/>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blinds(horizontal)">
                                      <p:cBhvr>
                                        <p:cTn id="13" dur="500"/>
                                        <p:tgtEl>
                                          <p:spTgt spid="29"/>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linds(horizontal)">
                                      <p:cBhvr>
                                        <p:cTn id="16" dur="500"/>
                                        <p:tgtEl>
                                          <p:spTgt spid="9"/>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blinds(horizontal)">
                                      <p:cBhvr>
                                        <p:cTn id="19" dur="500"/>
                                        <p:tgtEl>
                                          <p:spTgt spid="33"/>
                                        </p:tgtEl>
                                      </p:cBhvr>
                                    </p:animEffect>
                                  </p:childTnLst>
                                </p:cTn>
                              </p:par>
                            </p:childTnLst>
                          </p:cTn>
                        </p:par>
                        <p:par>
                          <p:cTn id="20" fill="hold">
                            <p:stCondLst>
                              <p:cond delay="500"/>
                            </p:stCondLst>
                            <p:childTnLst>
                              <p:par>
                                <p:cTn id="21" presetID="22" presetClass="entr" presetSubtype="2" fill="hold" grpId="0" nodeType="after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wipe(right)">
                                      <p:cBhvr>
                                        <p:cTn id="2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33" grpId="0" animBg="1"/>
      <p:bldP spid="34" grpId="0" animBg="1"/>
      <p:bldP spid="28" grpId="0" animBg="1"/>
      <p:bldP spid="2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图示 3"/>
          <p:cNvGraphicFramePr>
            <a:graphicFrameLocks noChangeAspect="1"/>
          </p:cNvGraphicFramePr>
          <p:nvPr>
            <p:extLst>
              <p:ext uri="{D42A27DB-BD31-4B8C-83A1-F6EECF244321}">
                <p14:modId xmlns:p14="http://schemas.microsoft.com/office/powerpoint/2010/main" val="1187249417"/>
              </p:ext>
            </p:extLst>
          </p:nvPr>
        </p:nvGraphicFramePr>
        <p:xfrm>
          <a:off x="-1023664" y="1169891"/>
          <a:ext cx="8777374" cy="512903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下箭头 4"/>
          <p:cNvSpPr/>
          <p:nvPr/>
        </p:nvSpPr>
        <p:spPr bwMode="auto">
          <a:xfrm rot="13876724">
            <a:off x="1981660" y="1758246"/>
            <a:ext cx="435136" cy="803437"/>
          </a:xfrm>
          <a:prstGeom prst="downArrow">
            <a:avLst/>
          </a:prstGeom>
          <a:solidFill>
            <a:srgbClr val="C00000"/>
          </a:solidFill>
          <a:ln>
            <a:headEnd type="none" w="med" len="med"/>
            <a:tailEnd type="none" w="med" len="med"/>
          </a:ln>
        </p:spPr>
        <p:style>
          <a:lnRef idx="3">
            <a:schemeClr val="lt1"/>
          </a:lnRef>
          <a:fillRef idx="1">
            <a:schemeClr val="accent1"/>
          </a:fillRef>
          <a:effectRef idx="1">
            <a:schemeClr val="accent1"/>
          </a:effectRef>
          <a:fontRef idx="minor">
            <a:schemeClr val="lt1"/>
          </a:fontRef>
        </p:style>
        <p:txBody>
          <a:bodyPr wrap="none" anchor="ctr"/>
          <a:lstStyle/>
          <a:p>
            <a:pPr algn="ctr">
              <a:defRPr/>
            </a:pPr>
            <a:endParaRPr lang="zh-CN" altLang="en-US" sz="1600">
              <a:solidFill>
                <a:schemeClr val="tx1"/>
              </a:solidFill>
            </a:endParaRPr>
          </a:p>
        </p:txBody>
      </p:sp>
      <p:sp>
        <p:nvSpPr>
          <p:cNvPr id="31" name="椭圆 30"/>
          <p:cNvSpPr/>
          <p:nvPr/>
        </p:nvSpPr>
        <p:spPr>
          <a:xfrm>
            <a:off x="3584848" y="1357620"/>
            <a:ext cx="431800" cy="395287"/>
          </a:xfrm>
          <a:prstGeom prst="ellipse">
            <a:avLst/>
          </a:prstGeom>
          <a:solidFill>
            <a:schemeClr val="accent1"/>
          </a:solid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400" b="1" dirty="0">
                <a:solidFill>
                  <a:schemeClr val="tx1"/>
                </a:solidFill>
                <a:ea typeface="黑体" pitchFamily="49" charset="-122"/>
              </a:rPr>
              <a:t>1</a:t>
            </a:r>
            <a:endParaRPr lang="zh-CN" altLang="en-US" sz="2400" b="1" dirty="0">
              <a:solidFill>
                <a:schemeClr val="tx1"/>
              </a:solidFill>
              <a:ea typeface="黑体" pitchFamily="49" charset="-122"/>
            </a:endParaRPr>
          </a:p>
        </p:txBody>
      </p:sp>
      <p:sp>
        <p:nvSpPr>
          <p:cNvPr id="32" name="椭圆 31"/>
          <p:cNvSpPr/>
          <p:nvPr/>
        </p:nvSpPr>
        <p:spPr>
          <a:xfrm>
            <a:off x="4340932" y="2533697"/>
            <a:ext cx="430213" cy="395288"/>
          </a:xfrm>
          <a:prstGeom prst="ellipse">
            <a:avLst/>
          </a:prstGeom>
          <a:solidFill>
            <a:schemeClr val="accent1"/>
          </a:solid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400" b="1" dirty="0">
                <a:solidFill>
                  <a:schemeClr val="tx1"/>
                </a:solidFill>
                <a:ea typeface="黑体" pitchFamily="49" charset="-122"/>
              </a:rPr>
              <a:t>2</a:t>
            </a:r>
            <a:endParaRPr lang="zh-CN" altLang="en-US" sz="2400" b="1" dirty="0">
              <a:solidFill>
                <a:schemeClr val="tx1"/>
              </a:solidFill>
              <a:ea typeface="黑体" pitchFamily="49" charset="-122"/>
            </a:endParaRPr>
          </a:p>
        </p:txBody>
      </p:sp>
      <p:sp>
        <p:nvSpPr>
          <p:cNvPr id="33" name="椭圆 32"/>
          <p:cNvSpPr/>
          <p:nvPr/>
        </p:nvSpPr>
        <p:spPr>
          <a:xfrm>
            <a:off x="4304928" y="4076623"/>
            <a:ext cx="431800" cy="395288"/>
          </a:xfrm>
          <a:prstGeom prst="ellipse">
            <a:avLst/>
          </a:prstGeom>
          <a:solidFill>
            <a:schemeClr val="accent1"/>
          </a:solid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400" b="1" dirty="0">
                <a:solidFill>
                  <a:schemeClr val="tx1"/>
                </a:solidFill>
                <a:ea typeface="黑体" pitchFamily="49" charset="-122"/>
              </a:rPr>
              <a:t>3</a:t>
            </a:r>
            <a:endParaRPr lang="zh-CN" altLang="en-US" sz="2400" b="1" dirty="0">
              <a:solidFill>
                <a:schemeClr val="tx1"/>
              </a:solidFill>
              <a:ea typeface="黑体" pitchFamily="49" charset="-122"/>
            </a:endParaRPr>
          </a:p>
        </p:txBody>
      </p:sp>
      <p:sp>
        <p:nvSpPr>
          <p:cNvPr id="2" name="Rectangle 1"/>
          <p:cNvSpPr/>
          <p:nvPr/>
        </p:nvSpPr>
        <p:spPr>
          <a:xfrm>
            <a:off x="6536409" y="2270074"/>
            <a:ext cx="2881087" cy="906898"/>
          </a:xfrm>
          <a:prstGeom prst="rect">
            <a:avLst/>
          </a:prstGeom>
          <a:solidFill>
            <a:schemeClr val="bg1"/>
          </a:solid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marL="342900" lvl="1" indent="-342900">
              <a:buFont typeface="Wingdings" charset="2"/>
              <a:buChar char="§"/>
            </a:pPr>
            <a:r>
              <a:rPr lang="en-US" sz="1800" dirty="0" smtClean="0">
                <a:solidFill>
                  <a:srgbClr val="000000"/>
                </a:solidFill>
              </a:rPr>
              <a:t>Ontology matching</a:t>
            </a:r>
          </a:p>
          <a:p>
            <a:pPr marL="342900" lvl="1" indent="-342900">
              <a:buFont typeface="Wingdings" charset="2"/>
              <a:buChar char="§"/>
            </a:pPr>
            <a:r>
              <a:rPr lang="en-US" sz="1800" dirty="0" smtClean="0">
                <a:solidFill>
                  <a:srgbClr val="000000"/>
                </a:solidFill>
              </a:rPr>
              <a:t>Knowledge linking</a:t>
            </a:r>
            <a:endParaRPr lang="en-US" sz="1800" dirty="0">
              <a:solidFill>
                <a:srgbClr val="000000"/>
              </a:solidFill>
            </a:endParaRPr>
          </a:p>
        </p:txBody>
      </p:sp>
      <p:sp>
        <p:nvSpPr>
          <p:cNvPr id="16" name="Rectangle 15"/>
          <p:cNvSpPr/>
          <p:nvPr/>
        </p:nvSpPr>
        <p:spPr>
          <a:xfrm>
            <a:off x="6536409" y="3537012"/>
            <a:ext cx="3061107" cy="1404156"/>
          </a:xfrm>
          <a:prstGeom prst="rect">
            <a:avLst/>
          </a:prstGeom>
          <a:solidFill>
            <a:schemeClr val="bg1"/>
          </a:solid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marL="342900" lvl="1" indent="-342900">
              <a:buFont typeface="Wingdings" charset="2"/>
              <a:buChar char="§"/>
            </a:pPr>
            <a:r>
              <a:rPr lang="en-US" sz="1800" dirty="0" smtClean="0">
                <a:solidFill>
                  <a:srgbClr val="000000"/>
                </a:solidFill>
              </a:rPr>
              <a:t>Topic modeling</a:t>
            </a:r>
          </a:p>
          <a:p>
            <a:pPr marL="342900" lvl="1" indent="-342900">
              <a:buFont typeface="Wingdings" charset="2"/>
              <a:buChar char="§"/>
            </a:pPr>
            <a:r>
              <a:rPr lang="en-US" sz="1800" dirty="0" smtClean="0">
                <a:solidFill>
                  <a:srgbClr val="000000"/>
                </a:solidFill>
              </a:rPr>
              <a:t>Expertise search</a:t>
            </a:r>
          </a:p>
          <a:p>
            <a:pPr marL="342900" lvl="1" indent="-342900">
              <a:buFont typeface="Wingdings" charset="2"/>
              <a:buChar char="§"/>
            </a:pPr>
            <a:r>
              <a:rPr lang="en-US" altLang="zh-CN" sz="1800" dirty="0">
                <a:solidFill>
                  <a:srgbClr val="000000"/>
                </a:solidFill>
              </a:rPr>
              <a:t>Cross domain </a:t>
            </a:r>
            <a:r>
              <a:rPr lang="en-US" altLang="zh-CN" sz="1800" dirty="0" smtClean="0">
                <a:solidFill>
                  <a:srgbClr val="000000"/>
                </a:solidFill>
              </a:rPr>
              <a:t>search</a:t>
            </a:r>
            <a:endParaRPr lang="en-US" sz="1800" dirty="0" smtClean="0">
              <a:solidFill>
                <a:srgbClr val="000000"/>
              </a:solidFill>
            </a:endParaRPr>
          </a:p>
          <a:p>
            <a:pPr marL="342900" lvl="1" indent="-342900">
              <a:buFont typeface="Wingdings" charset="2"/>
              <a:buChar char="§"/>
            </a:pPr>
            <a:r>
              <a:rPr lang="en-US" altLang="zh-CN" sz="1800" dirty="0" smtClean="0">
                <a:solidFill>
                  <a:srgbClr val="000000"/>
                </a:solidFill>
              </a:rPr>
              <a:t>Topic </a:t>
            </a:r>
            <a:r>
              <a:rPr lang="en-US" altLang="zh-CN" sz="1800" dirty="0">
                <a:solidFill>
                  <a:srgbClr val="000000"/>
                </a:solidFill>
              </a:rPr>
              <a:t>trend </a:t>
            </a:r>
            <a:r>
              <a:rPr lang="en-US" altLang="zh-CN" sz="1800" dirty="0" smtClean="0">
                <a:solidFill>
                  <a:srgbClr val="000000"/>
                </a:solidFill>
              </a:rPr>
              <a:t>analysis</a:t>
            </a:r>
            <a:endParaRPr lang="en-US" altLang="zh-CN" sz="1800" dirty="0">
              <a:solidFill>
                <a:srgbClr val="000000"/>
              </a:solidFill>
            </a:endParaRPr>
          </a:p>
        </p:txBody>
      </p:sp>
      <p:sp>
        <p:nvSpPr>
          <p:cNvPr id="17" name="Rectangle 16"/>
          <p:cNvSpPr/>
          <p:nvPr/>
        </p:nvSpPr>
        <p:spPr>
          <a:xfrm>
            <a:off x="5745088" y="5245295"/>
            <a:ext cx="2947086" cy="1188132"/>
          </a:xfrm>
          <a:prstGeom prst="rect">
            <a:avLst/>
          </a:prstGeom>
          <a:solidFill>
            <a:schemeClr val="bg1"/>
          </a:solid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marL="342900" lvl="1" indent="-342900">
              <a:buFont typeface="Wingdings" charset="2"/>
              <a:buChar char="§"/>
            </a:pPr>
            <a:r>
              <a:rPr lang="en-US" altLang="zh-CN" sz="1800" dirty="0" smtClean="0">
                <a:solidFill>
                  <a:srgbClr val="000000"/>
                </a:solidFill>
              </a:rPr>
              <a:t>Social </a:t>
            </a:r>
            <a:r>
              <a:rPr lang="en-US" altLang="zh-CN" sz="1800" dirty="0">
                <a:solidFill>
                  <a:srgbClr val="000000"/>
                </a:solidFill>
              </a:rPr>
              <a:t>tie </a:t>
            </a:r>
            <a:r>
              <a:rPr lang="en-US" altLang="zh-CN" sz="1800" dirty="0" smtClean="0">
                <a:solidFill>
                  <a:srgbClr val="000000"/>
                </a:solidFill>
              </a:rPr>
              <a:t>analysis</a:t>
            </a:r>
          </a:p>
          <a:p>
            <a:pPr marL="342900" lvl="1" indent="-342900">
              <a:buFont typeface="Wingdings" charset="2"/>
              <a:buChar char="§"/>
            </a:pPr>
            <a:r>
              <a:rPr lang="en-US" altLang="zh-CN" sz="1800" dirty="0" smtClean="0">
                <a:solidFill>
                  <a:srgbClr val="000000"/>
                </a:solidFill>
              </a:rPr>
              <a:t>Kernel community</a:t>
            </a:r>
            <a:endParaRPr lang="en-US" altLang="zh-CN" sz="1800" dirty="0">
              <a:solidFill>
                <a:srgbClr val="000000"/>
              </a:solidFill>
            </a:endParaRPr>
          </a:p>
          <a:p>
            <a:pPr marL="342900" lvl="1" indent="-342900">
              <a:buFont typeface="Wingdings" charset="2"/>
              <a:buChar char="§"/>
            </a:pPr>
            <a:r>
              <a:rPr lang="en-US" altLang="zh-CN" sz="1800" dirty="0" smtClean="0">
                <a:solidFill>
                  <a:srgbClr val="000000"/>
                </a:solidFill>
              </a:rPr>
              <a:t>Collaborative reading</a:t>
            </a:r>
          </a:p>
        </p:txBody>
      </p:sp>
      <p:sp>
        <p:nvSpPr>
          <p:cNvPr id="18" name="Title 1"/>
          <p:cNvSpPr txBox="1">
            <a:spLocks/>
          </p:cNvSpPr>
          <p:nvPr/>
        </p:nvSpPr>
        <p:spPr bwMode="auto">
          <a:xfrm>
            <a:off x="575874" y="260648"/>
            <a:ext cx="8280125" cy="5635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Arial" charset="0"/>
                <a:ea typeface="宋体" pitchFamily="2" charset="-122"/>
              </a:defRPr>
            </a:lvl2pPr>
            <a:lvl3pPr algn="ctr" rtl="0" eaLnBrk="0" fontAlgn="base" hangingPunct="0">
              <a:spcBef>
                <a:spcPct val="0"/>
              </a:spcBef>
              <a:spcAft>
                <a:spcPct val="0"/>
              </a:spcAft>
              <a:defRPr sz="4000">
                <a:solidFill>
                  <a:schemeClr val="tx2"/>
                </a:solidFill>
                <a:latin typeface="Arial" charset="0"/>
                <a:ea typeface="宋体" pitchFamily="2" charset="-122"/>
              </a:defRPr>
            </a:lvl3pPr>
            <a:lvl4pPr algn="ctr" rtl="0" eaLnBrk="0" fontAlgn="base" hangingPunct="0">
              <a:spcBef>
                <a:spcPct val="0"/>
              </a:spcBef>
              <a:spcAft>
                <a:spcPct val="0"/>
              </a:spcAft>
              <a:defRPr sz="4000">
                <a:solidFill>
                  <a:schemeClr val="tx2"/>
                </a:solidFill>
                <a:latin typeface="Arial" charset="0"/>
                <a:ea typeface="宋体" pitchFamily="2" charset="-122"/>
              </a:defRPr>
            </a:lvl4pPr>
            <a:lvl5pPr algn="ctr" rtl="0" eaLnBrk="0" fontAlgn="base" hangingPunct="0">
              <a:spcBef>
                <a:spcPct val="0"/>
              </a:spcBef>
              <a:spcAft>
                <a:spcPct val="0"/>
              </a:spcAft>
              <a:defRPr sz="4000">
                <a:solidFill>
                  <a:schemeClr val="tx2"/>
                </a:solidFill>
                <a:latin typeface="Arial" charset="0"/>
                <a:ea typeface="宋体" pitchFamily="2" charset="-122"/>
              </a:defRPr>
            </a:lvl5pPr>
            <a:lvl6pPr marL="457200" algn="ctr" rtl="0" fontAlgn="base">
              <a:spcBef>
                <a:spcPct val="0"/>
              </a:spcBef>
              <a:spcAft>
                <a:spcPct val="0"/>
              </a:spcAft>
              <a:defRPr sz="4000">
                <a:solidFill>
                  <a:schemeClr val="tx2"/>
                </a:solidFill>
                <a:latin typeface="Arial" charset="0"/>
                <a:ea typeface="宋体" pitchFamily="2" charset="-122"/>
              </a:defRPr>
            </a:lvl6pPr>
            <a:lvl7pPr marL="914400" algn="ctr" rtl="0" fontAlgn="base">
              <a:spcBef>
                <a:spcPct val="0"/>
              </a:spcBef>
              <a:spcAft>
                <a:spcPct val="0"/>
              </a:spcAft>
              <a:defRPr sz="4000">
                <a:solidFill>
                  <a:schemeClr val="tx2"/>
                </a:solidFill>
                <a:latin typeface="Arial" charset="0"/>
                <a:ea typeface="宋体" pitchFamily="2" charset="-122"/>
              </a:defRPr>
            </a:lvl7pPr>
            <a:lvl8pPr marL="1371600" algn="ctr" rtl="0" fontAlgn="base">
              <a:spcBef>
                <a:spcPct val="0"/>
              </a:spcBef>
              <a:spcAft>
                <a:spcPct val="0"/>
              </a:spcAft>
              <a:defRPr sz="4000">
                <a:solidFill>
                  <a:schemeClr val="tx2"/>
                </a:solidFill>
                <a:latin typeface="Arial" charset="0"/>
                <a:ea typeface="宋体" pitchFamily="2" charset="-122"/>
              </a:defRPr>
            </a:lvl8pPr>
            <a:lvl9pPr marL="1828800" algn="ctr" rtl="0" fontAlgn="base">
              <a:spcBef>
                <a:spcPct val="0"/>
              </a:spcBef>
              <a:spcAft>
                <a:spcPct val="0"/>
              </a:spcAft>
              <a:defRPr sz="4000">
                <a:solidFill>
                  <a:schemeClr val="tx2"/>
                </a:solidFill>
                <a:latin typeface="Arial" charset="0"/>
                <a:ea typeface="宋体" pitchFamily="2" charset="-122"/>
              </a:defRPr>
            </a:lvl9pPr>
          </a:lstStyle>
          <a:p>
            <a:r>
              <a:rPr lang="en-US" altLang="en-US" dirty="0" smtClean="0">
                <a:ea typeface="宋体" pitchFamily="2" charset="-122"/>
              </a:rPr>
              <a:t>Mining </a:t>
            </a:r>
            <a:r>
              <a:rPr lang="en-US" altLang="en-US" dirty="0">
                <a:ea typeface="宋体" pitchFamily="2" charset="-122"/>
              </a:rPr>
              <a:t>Data </a:t>
            </a:r>
            <a:r>
              <a:rPr lang="en-US" altLang="en-US" dirty="0" smtClean="0">
                <a:ea typeface="宋体" pitchFamily="2" charset="-122"/>
              </a:rPr>
              <a:t>Semantics</a:t>
            </a:r>
            <a:endParaRPr lang="en-US" kern="0" dirty="0"/>
          </a:p>
        </p:txBody>
      </p:sp>
      <p:sp>
        <p:nvSpPr>
          <p:cNvPr id="19" name="椭圆 32"/>
          <p:cNvSpPr/>
          <p:nvPr/>
        </p:nvSpPr>
        <p:spPr>
          <a:xfrm>
            <a:off x="3656856" y="5513130"/>
            <a:ext cx="431800" cy="395288"/>
          </a:xfrm>
          <a:prstGeom prst="ellipse">
            <a:avLst/>
          </a:prstGeom>
          <a:solidFill>
            <a:schemeClr val="accent1"/>
          </a:solid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400" b="1" dirty="0" smtClean="0">
                <a:solidFill>
                  <a:schemeClr val="tx1"/>
                </a:solidFill>
                <a:ea typeface="黑体" pitchFamily="49" charset="-122"/>
              </a:rPr>
              <a:t>4</a:t>
            </a:r>
            <a:endParaRPr lang="zh-CN" altLang="en-US" sz="2400" b="1" dirty="0">
              <a:solidFill>
                <a:schemeClr val="tx1"/>
              </a:solidFill>
              <a:ea typeface="黑体" pitchFamily="49" charset="-122"/>
            </a:endParaRPr>
          </a:p>
        </p:txBody>
      </p:sp>
      <p:sp>
        <p:nvSpPr>
          <p:cNvPr id="23" name="下箭头 4"/>
          <p:cNvSpPr/>
          <p:nvPr/>
        </p:nvSpPr>
        <p:spPr bwMode="auto">
          <a:xfrm rot="15233275">
            <a:off x="2560922" y="2643803"/>
            <a:ext cx="435136" cy="803437"/>
          </a:xfrm>
          <a:prstGeom prst="downArrow">
            <a:avLst/>
          </a:prstGeom>
          <a:solidFill>
            <a:srgbClr val="C00000"/>
          </a:solidFill>
          <a:ln>
            <a:headEnd type="none" w="med" len="med"/>
            <a:tailEnd type="none" w="med" len="med"/>
          </a:ln>
        </p:spPr>
        <p:style>
          <a:lnRef idx="3">
            <a:schemeClr val="lt1"/>
          </a:lnRef>
          <a:fillRef idx="1">
            <a:schemeClr val="accent1"/>
          </a:fillRef>
          <a:effectRef idx="1">
            <a:schemeClr val="accent1"/>
          </a:effectRef>
          <a:fontRef idx="minor">
            <a:schemeClr val="lt1"/>
          </a:fontRef>
        </p:style>
        <p:txBody>
          <a:bodyPr wrap="none" anchor="ctr"/>
          <a:lstStyle/>
          <a:p>
            <a:pPr algn="ctr">
              <a:defRPr/>
            </a:pPr>
            <a:endParaRPr lang="zh-CN" altLang="en-US" sz="1600">
              <a:solidFill>
                <a:schemeClr val="tx1"/>
              </a:solidFill>
            </a:endParaRPr>
          </a:p>
        </p:txBody>
      </p:sp>
      <p:sp>
        <p:nvSpPr>
          <p:cNvPr id="24" name="下箭头 4"/>
          <p:cNvSpPr/>
          <p:nvPr/>
        </p:nvSpPr>
        <p:spPr bwMode="auto">
          <a:xfrm rot="16820489">
            <a:off x="2588367" y="3640635"/>
            <a:ext cx="435136" cy="803437"/>
          </a:xfrm>
          <a:prstGeom prst="downArrow">
            <a:avLst/>
          </a:prstGeom>
          <a:solidFill>
            <a:srgbClr val="C00000"/>
          </a:solidFill>
          <a:ln>
            <a:headEnd type="none" w="med" len="med"/>
            <a:tailEnd type="none" w="med" len="med"/>
          </a:ln>
        </p:spPr>
        <p:style>
          <a:lnRef idx="3">
            <a:schemeClr val="lt1"/>
          </a:lnRef>
          <a:fillRef idx="1">
            <a:schemeClr val="accent1"/>
          </a:fillRef>
          <a:effectRef idx="1">
            <a:schemeClr val="accent1"/>
          </a:effectRef>
          <a:fontRef idx="minor">
            <a:schemeClr val="lt1"/>
          </a:fontRef>
        </p:style>
        <p:txBody>
          <a:bodyPr wrap="none" anchor="ctr"/>
          <a:lstStyle/>
          <a:p>
            <a:pPr algn="ctr">
              <a:defRPr/>
            </a:pPr>
            <a:endParaRPr lang="zh-CN" altLang="en-US" sz="1600">
              <a:solidFill>
                <a:schemeClr val="tx1"/>
              </a:solidFill>
            </a:endParaRPr>
          </a:p>
        </p:txBody>
      </p:sp>
      <p:sp>
        <p:nvSpPr>
          <p:cNvPr id="25" name="下箭头 4"/>
          <p:cNvSpPr/>
          <p:nvPr/>
        </p:nvSpPr>
        <p:spPr bwMode="auto">
          <a:xfrm rot="17800730">
            <a:off x="2131729" y="4612820"/>
            <a:ext cx="435136" cy="803437"/>
          </a:xfrm>
          <a:prstGeom prst="downArrow">
            <a:avLst/>
          </a:prstGeom>
          <a:solidFill>
            <a:srgbClr val="C00000"/>
          </a:solidFill>
          <a:ln>
            <a:headEnd type="none" w="med" len="med"/>
            <a:tailEnd type="none" w="med" len="med"/>
          </a:ln>
        </p:spPr>
        <p:style>
          <a:lnRef idx="3">
            <a:schemeClr val="lt1"/>
          </a:lnRef>
          <a:fillRef idx="1">
            <a:schemeClr val="accent1"/>
          </a:fillRef>
          <a:effectRef idx="1">
            <a:schemeClr val="accent1"/>
          </a:effectRef>
          <a:fontRef idx="minor">
            <a:schemeClr val="lt1"/>
          </a:fontRef>
        </p:style>
        <p:txBody>
          <a:bodyPr wrap="none" anchor="ctr"/>
          <a:lstStyle/>
          <a:p>
            <a:pPr algn="ctr">
              <a:defRPr/>
            </a:pPr>
            <a:endParaRPr lang="zh-CN" altLang="en-US" sz="1600">
              <a:solidFill>
                <a:schemeClr val="tx1"/>
              </a:solidFill>
            </a:endParaRPr>
          </a:p>
        </p:txBody>
      </p:sp>
      <p:sp>
        <p:nvSpPr>
          <p:cNvPr id="26" name="Rectangle 25"/>
          <p:cNvSpPr/>
          <p:nvPr/>
        </p:nvSpPr>
        <p:spPr>
          <a:xfrm>
            <a:off x="5839355" y="1016732"/>
            <a:ext cx="3146093" cy="900100"/>
          </a:xfrm>
          <a:prstGeom prst="rect">
            <a:avLst/>
          </a:prstGeom>
          <a:solidFill>
            <a:schemeClr val="bg1"/>
          </a:solid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marL="342900" lvl="1" indent="-342900">
              <a:buFont typeface="Wingdings" charset="2"/>
              <a:buChar char="§"/>
            </a:pPr>
            <a:r>
              <a:rPr lang="en-US" sz="1800" dirty="0" smtClean="0">
                <a:solidFill>
                  <a:srgbClr val="000000"/>
                </a:solidFill>
              </a:rPr>
              <a:t>Knowledge extraction</a:t>
            </a:r>
            <a:endParaRPr lang="en-US" sz="1800" dirty="0">
              <a:solidFill>
                <a:srgbClr val="000000"/>
              </a:solidFill>
            </a:endParaRPr>
          </a:p>
          <a:p>
            <a:pPr marL="342900" lvl="1" indent="-342900">
              <a:buFont typeface="Wingdings" charset="2"/>
              <a:buChar char="§"/>
            </a:pPr>
            <a:r>
              <a:rPr lang="en-US" sz="1800" dirty="0" smtClean="0">
                <a:solidFill>
                  <a:srgbClr val="000000"/>
                </a:solidFill>
              </a:rPr>
              <a:t>Name disambiguation</a:t>
            </a:r>
            <a:endParaRPr lang="en-US" sz="1800" dirty="0">
              <a:solidFill>
                <a:srgbClr val="000000"/>
              </a:solidFill>
            </a:endParaRPr>
          </a:p>
        </p:txBody>
      </p:sp>
    </p:spTree>
    <p:custDataLst>
      <p:tags r:id="rId1"/>
    </p:custDataLst>
    <p:extLst>
      <p:ext uri="{BB962C8B-B14F-4D97-AF65-F5344CB8AC3E}">
        <p14:creationId xmlns:p14="http://schemas.microsoft.com/office/powerpoint/2010/main" val="51496789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图示 3"/>
          <p:cNvGraphicFramePr>
            <a:graphicFrameLocks noChangeAspect="1"/>
          </p:cNvGraphicFramePr>
          <p:nvPr>
            <p:extLst>
              <p:ext uri="{D42A27DB-BD31-4B8C-83A1-F6EECF244321}">
                <p14:modId xmlns:p14="http://schemas.microsoft.com/office/powerpoint/2010/main" val="2781810708"/>
              </p:ext>
            </p:extLst>
          </p:nvPr>
        </p:nvGraphicFramePr>
        <p:xfrm>
          <a:off x="-1023664" y="1169891"/>
          <a:ext cx="8777374" cy="512903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下箭头 4"/>
          <p:cNvSpPr/>
          <p:nvPr/>
        </p:nvSpPr>
        <p:spPr bwMode="auto">
          <a:xfrm rot="13876724">
            <a:off x="1981660" y="1758246"/>
            <a:ext cx="435136" cy="803437"/>
          </a:xfrm>
          <a:prstGeom prst="downArrow">
            <a:avLst/>
          </a:prstGeom>
          <a:solidFill>
            <a:srgbClr val="C00000"/>
          </a:solidFill>
          <a:ln>
            <a:headEnd type="none" w="med" len="med"/>
            <a:tailEnd type="none" w="med" len="med"/>
          </a:ln>
        </p:spPr>
        <p:style>
          <a:lnRef idx="3">
            <a:schemeClr val="lt1"/>
          </a:lnRef>
          <a:fillRef idx="1">
            <a:schemeClr val="accent1"/>
          </a:fillRef>
          <a:effectRef idx="1">
            <a:schemeClr val="accent1"/>
          </a:effectRef>
          <a:fontRef idx="minor">
            <a:schemeClr val="lt1"/>
          </a:fontRef>
        </p:style>
        <p:txBody>
          <a:bodyPr wrap="none" anchor="ctr"/>
          <a:lstStyle/>
          <a:p>
            <a:pPr algn="ctr">
              <a:defRPr/>
            </a:pPr>
            <a:endParaRPr lang="zh-CN" altLang="en-US" sz="1600">
              <a:solidFill>
                <a:schemeClr val="tx1"/>
              </a:solidFill>
            </a:endParaRPr>
          </a:p>
        </p:txBody>
      </p:sp>
      <p:sp>
        <p:nvSpPr>
          <p:cNvPr id="31" name="椭圆 30"/>
          <p:cNvSpPr/>
          <p:nvPr/>
        </p:nvSpPr>
        <p:spPr>
          <a:xfrm>
            <a:off x="3584848" y="1357620"/>
            <a:ext cx="431800" cy="395287"/>
          </a:xfrm>
          <a:prstGeom prst="ellipse">
            <a:avLst/>
          </a:prstGeom>
          <a:solidFill>
            <a:schemeClr val="accent1"/>
          </a:solid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400" b="1" dirty="0">
                <a:solidFill>
                  <a:schemeClr val="tx1"/>
                </a:solidFill>
                <a:ea typeface="黑体" pitchFamily="49" charset="-122"/>
              </a:rPr>
              <a:t>1</a:t>
            </a:r>
            <a:endParaRPr lang="zh-CN" altLang="en-US" sz="2400" b="1" dirty="0">
              <a:solidFill>
                <a:schemeClr val="tx1"/>
              </a:solidFill>
              <a:ea typeface="黑体" pitchFamily="49" charset="-122"/>
            </a:endParaRPr>
          </a:p>
        </p:txBody>
      </p:sp>
      <p:sp>
        <p:nvSpPr>
          <p:cNvPr id="32" name="椭圆 31"/>
          <p:cNvSpPr/>
          <p:nvPr/>
        </p:nvSpPr>
        <p:spPr>
          <a:xfrm>
            <a:off x="4340932" y="2533697"/>
            <a:ext cx="430213" cy="395288"/>
          </a:xfrm>
          <a:prstGeom prst="ellipse">
            <a:avLst/>
          </a:prstGeom>
          <a:solidFill>
            <a:schemeClr val="accent1"/>
          </a:solidFill>
          <a:ln>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400" b="1" dirty="0">
                <a:solidFill>
                  <a:srgbClr val="A6A6A6"/>
                </a:solidFill>
                <a:ea typeface="黑体" pitchFamily="49" charset="-122"/>
              </a:rPr>
              <a:t>2</a:t>
            </a:r>
            <a:endParaRPr lang="zh-CN" altLang="en-US" sz="2400" b="1" dirty="0">
              <a:solidFill>
                <a:srgbClr val="A6A6A6"/>
              </a:solidFill>
              <a:ea typeface="黑体" pitchFamily="49" charset="-122"/>
            </a:endParaRPr>
          </a:p>
        </p:txBody>
      </p:sp>
      <p:sp>
        <p:nvSpPr>
          <p:cNvPr id="33" name="椭圆 32"/>
          <p:cNvSpPr/>
          <p:nvPr/>
        </p:nvSpPr>
        <p:spPr>
          <a:xfrm>
            <a:off x="4304928" y="4076623"/>
            <a:ext cx="431800" cy="395288"/>
          </a:xfrm>
          <a:prstGeom prst="ellipse">
            <a:avLst/>
          </a:prstGeom>
          <a:solidFill>
            <a:schemeClr val="accent1"/>
          </a:solidFill>
          <a:ln>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400" b="1" dirty="0">
                <a:solidFill>
                  <a:srgbClr val="A6A6A6"/>
                </a:solidFill>
                <a:ea typeface="黑体" pitchFamily="49" charset="-122"/>
              </a:rPr>
              <a:t>3</a:t>
            </a:r>
            <a:endParaRPr lang="zh-CN" altLang="en-US" sz="2400" b="1" dirty="0">
              <a:solidFill>
                <a:srgbClr val="A6A6A6"/>
              </a:solidFill>
              <a:ea typeface="黑体" pitchFamily="49" charset="-122"/>
            </a:endParaRPr>
          </a:p>
        </p:txBody>
      </p:sp>
      <p:sp>
        <p:nvSpPr>
          <p:cNvPr id="2" name="Rectangle 1"/>
          <p:cNvSpPr/>
          <p:nvPr/>
        </p:nvSpPr>
        <p:spPr>
          <a:xfrm>
            <a:off x="6536409" y="2270074"/>
            <a:ext cx="2881087" cy="906898"/>
          </a:xfrm>
          <a:prstGeom prst="rect">
            <a:avLst/>
          </a:prstGeom>
          <a:solidFill>
            <a:schemeClr val="bg1"/>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342900" lvl="1" indent="-342900">
              <a:buFont typeface="Wingdings" charset="2"/>
              <a:buChar char="§"/>
            </a:pPr>
            <a:r>
              <a:rPr lang="en-US" sz="1800" dirty="0" smtClean="0">
                <a:solidFill>
                  <a:srgbClr val="A6A6A6"/>
                </a:solidFill>
              </a:rPr>
              <a:t>Ontology matching</a:t>
            </a:r>
          </a:p>
          <a:p>
            <a:pPr marL="342900" lvl="1" indent="-342900">
              <a:buFont typeface="Wingdings" charset="2"/>
              <a:buChar char="§"/>
            </a:pPr>
            <a:r>
              <a:rPr lang="en-US" sz="1800" dirty="0" smtClean="0">
                <a:solidFill>
                  <a:srgbClr val="A6A6A6"/>
                </a:solidFill>
              </a:rPr>
              <a:t>Knowledge linking</a:t>
            </a:r>
            <a:endParaRPr lang="en-US" sz="1800" dirty="0">
              <a:solidFill>
                <a:srgbClr val="A6A6A6"/>
              </a:solidFill>
            </a:endParaRPr>
          </a:p>
        </p:txBody>
      </p:sp>
      <p:sp>
        <p:nvSpPr>
          <p:cNvPr id="16" name="Rectangle 15"/>
          <p:cNvSpPr/>
          <p:nvPr/>
        </p:nvSpPr>
        <p:spPr>
          <a:xfrm>
            <a:off x="6536409" y="3537012"/>
            <a:ext cx="3061107" cy="1404156"/>
          </a:xfrm>
          <a:prstGeom prst="rect">
            <a:avLst/>
          </a:prstGeom>
          <a:solidFill>
            <a:schemeClr val="bg1"/>
          </a:solidFill>
          <a:ln>
            <a:solidFill>
              <a:srgbClr val="7F7F7F"/>
            </a:solidFill>
          </a:ln>
        </p:spPr>
        <p:style>
          <a:lnRef idx="1">
            <a:schemeClr val="accent1"/>
          </a:lnRef>
          <a:fillRef idx="3">
            <a:schemeClr val="accent1"/>
          </a:fillRef>
          <a:effectRef idx="2">
            <a:schemeClr val="accent1"/>
          </a:effectRef>
          <a:fontRef idx="minor">
            <a:schemeClr val="lt1"/>
          </a:fontRef>
        </p:style>
        <p:txBody>
          <a:bodyPr rtlCol="0" anchor="ctr"/>
          <a:lstStyle/>
          <a:p>
            <a:pPr marL="342900" lvl="1" indent="-342900">
              <a:buFont typeface="Wingdings" charset="2"/>
              <a:buChar char="§"/>
            </a:pPr>
            <a:r>
              <a:rPr lang="en-US" sz="1800" dirty="0" smtClean="0">
                <a:solidFill>
                  <a:srgbClr val="A6A6A6"/>
                </a:solidFill>
              </a:rPr>
              <a:t>Topic modeling</a:t>
            </a:r>
          </a:p>
          <a:p>
            <a:pPr marL="342900" lvl="1" indent="-342900">
              <a:buFont typeface="Wingdings" charset="2"/>
              <a:buChar char="§"/>
            </a:pPr>
            <a:r>
              <a:rPr lang="en-US" sz="1800" dirty="0" smtClean="0">
                <a:solidFill>
                  <a:srgbClr val="A6A6A6"/>
                </a:solidFill>
              </a:rPr>
              <a:t>Expertise search</a:t>
            </a:r>
          </a:p>
          <a:p>
            <a:pPr marL="342900" lvl="1" indent="-342900">
              <a:buFont typeface="Wingdings" charset="2"/>
              <a:buChar char="§"/>
            </a:pPr>
            <a:r>
              <a:rPr lang="en-US" altLang="zh-CN" sz="1800" dirty="0">
                <a:solidFill>
                  <a:srgbClr val="A6A6A6"/>
                </a:solidFill>
              </a:rPr>
              <a:t>Cross domain </a:t>
            </a:r>
            <a:r>
              <a:rPr lang="en-US" altLang="zh-CN" sz="1800" dirty="0" smtClean="0">
                <a:solidFill>
                  <a:srgbClr val="A6A6A6"/>
                </a:solidFill>
              </a:rPr>
              <a:t>search</a:t>
            </a:r>
            <a:endParaRPr lang="en-US" sz="1800" dirty="0" smtClean="0">
              <a:solidFill>
                <a:srgbClr val="A6A6A6"/>
              </a:solidFill>
            </a:endParaRPr>
          </a:p>
          <a:p>
            <a:pPr marL="342900" lvl="1" indent="-342900">
              <a:buFont typeface="Wingdings" charset="2"/>
              <a:buChar char="§"/>
            </a:pPr>
            <a:r>
              <a:rPr lang="en-US" altLang="zh-CN" sz="1800" dirty="0" smtClean="0">
                <a:solidFill>
                  <a:srgbClr val="A6A6A6"/>
                </a:solidFill>
              </a:rPr>
              <a:t>Topic </a:t>
            </a:r>
            <a:r>
              <a:rPr lang="en-US" altLang="zh-CN" sz="1800" dirty="0">
                <a:solidFill>
                  <a:srgbClr val="A6A6A6"/>
                </a:solidFill>
              </a:rPr>
              <a:t>trend </a:t>
            </a:r>
            <a:r>
              <a:rPr lang="en-US" altLang="zh-CN" sz="1800" dirty="0" smtClean="0">
                <a:solidFill>
                  <a:srgbClr val="A6A6A6"/>
                </a:solidFill>
              </a:rPr>
              <a:t>analysis</a:t>
            </a:r>
            <a:endParaRPr lang="en-US" altLang="zh-CN" sz="1800" dirty="0">
              <a:solidFill>
                <a:srgbClr val="A6A6A6"/>
              </a:solidFill>
            </a:endParaRPr>
          </a:p>
        </p:txBody>
      </p:sp>
      <p:sp>
        <p:nvSpPr>
          <p:cNvPr id="17" name="Rectangle 16"/>
          <p:cNvSpPr/>
          <p:nvPr/>
        </p:nvSpPr>
        <p:spPr>
          <a:xfrm>
            <a:off x="5745088" y="5245295"/>
            <a:ext cx="2947086" cy="1188132"/>
          </a:xfrm>
          <a:prstGeom prst="rect">
            <a:avLst/>
          </a:prstGeom>
          <a:solidFill>
            <a:schemeClr val="bg1"/>
          </a:solidFill>
          <a:ln>
            <a:solidFill>
              <a:srgbClr val="7F7F7F"/>
            </a:solidFill>
          </a:ln>
        </p:spPr>
        <p:style>
          <a:lnRef idx="1">
            <a:schemeClr val="accent1"/>
          </a:lnRef>
          <a:fillRef idx="3">
            <a:schemeClr val="accent1"/>
          </a:fillRef>
          <a:effectRef idx="2">
            <a:schemeClr val="accent1"/>
          </a:effectRef>
          <a:fontRef idx="minor">
            <a:schemeClr val="lt1"/>
          </a:fontRef>
        </p:style>
        <p:txBody>
          <a:bodyPr rtlCol="0" anchor="ctr"/>
          <a:lstStyle/>
          <a:p>
            <a:pPr marL="342900" lvl="1" indent="-342900">
              <a:buFont typeface="Wingdings" charset="2"/>
              <a:buChar char="§"/>
            </a:pPr>
            <a:r>
              <a:rPr lang="en-US" altLang="zh-CN" sz="1800" dirty="0" smtClean="0">
                <a:solidFill>
                  <a:srgbClr val="A6A6A6"/>
                </a:solidFill>
              </a:rPr>
              <a:t>Social </a:t>
            </a:r>
            <a:r>
              <a:rPr lang="en-US" altLang="zh-CN" sz="1800" dirty="0">
                <a:solidFill>
                  <a:srgbClr val="A6A6A6"/>
                </a:solidFill>
              </a:rPr>
              <a:t>tie </a:t>
            </a:r>
            <a:r>
              <a:rPr lang="en-US" altLang="zh-CN" sz="1800" dirty="0" smtClean="0">
                <a:solidFill>
                  <a:srgbClr val="A6A6A6"/>
                </a:solidFill>
              </a:rPr>
              <a:t>analysis</a:t>
            </a:r>
          </a:p>
          <a:p>
            <a:pPr marL="342900" lvl="1" indent="-342900">
              <a:buFont typeface="Wingdings" charset="2"/>
              <a:buChar char="§"/>
            </a:pPr>
            <a:r>
              <a:rPr lang="en-US" altLang="zh-CN" sz="1800" dirty="0" smtClean="0">
                <a:solidFill>
                  <a:srgbClr val="A6A6A6"/>
                </a:solidFill>
              </a:rPr>
              <a:t>Kernel community</a:t>
            </a:r>
            <a:endParaRPr lang="en-US" altLang="zh-CN" sz="1800" dirty="0">
              <a:solidFill>
                <a:srgbClr val="A6A6A6"/>
              </a:solidFill>
            </a:endParaRPr>
          </a:p>
          <a:p>
            <a:pPr marL="342900" lvl="1" indent="-342900">
              <a:buFont typeface="Wingdings" charset="2"/>
              <a:buChar char="§"/>
            </a:pPr>
            <a:r>
              <a:rPr lang="en-US" altLang="zh-CN" sz="1800" dirty="0" smtClean="0">
                <a:solidFill>
                  <a:srgbClr val="A6A6A6"/>
                </a:solidFill>
              </a:rPr>
              <a:t>Collaborative reading</a:t>
            </a:r>
          </a:p>
        </p:txBody>
      </p:sp>
      <p:sp>
        <p:nvSpPr>
          <p:cNvPr id="18" name="Title 1"/>
          <p:cNvSpPr txBox="1">
            <a:spLocks/>
          </p:cNvSpPr>
          <p:nvPr/>
        </p:nvSpPr>
        <p:spPr bwMode="auto">
          <a:xfrm>
            <a:off x="575874" y="260648"/>
            <a:ext cx="8280125" cy="5635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Arial" charset="0"/>
                <a:ea typeface="宋体" pitchFamily="2" charset="-122"/>
              </a:defRPr>
            </a:lvl2pPr>
            <a:lvl3pPr algn="ctr" rtl="0" eaLnBrk="0" fontAlgn="base" hangingPunct="0">
              <a:spcBef>
                <a:spcPct val="0"/>
              </a:spcBef>
              <a:spcAft>
                <a:spcPct val="0"/>
              </a:spcAft>
              <a:defRPr sz="4000">
                <a:solidFill>
                  <a:schemeClr val="tx2"/>
                </a:solidFill>
                <a:latin typeface="Arial" charset="0"/>
                <a:ea typeface="宋体" pitchFamily="2" charset="-122"/>
              </a:defRPr>
            </a:lvl3pPr>
            <a:lvl4pPr algn="ctr" rtl="0" eaLnBrk="0" fontAlgn="base" hangingPunct="0">
              <a:spcBef>
                <a:spcPct val="0"/>
              </a:spcBef>
              <a:spcAft>
                <a:spcPct val="0"/>
              </a:spcAft>
              <a:defRPr sz="4000">
                <a:solidFill>
                  <a:schemeClr val="tx2"/>
                </a:solidFill>
                <a:latin typeface="Arial" charset="0"/>
                <a:ea typeface="宋体" pitchFamily="2" charset="-122"/>
              </a:defRPr>
            </a:lvl4pPr>
            <a:lvl5pPr algn="ctr" rtl="0" eaLnBrk="0" fontAlgn="base" hangingPunct="0">
              <a:spcBef>
                <a:spcPct val="0"/>
              </a:spcBef>
              <a:spcAft>
                <a:spcPct val="0"/>
              </a:spcAft>
              <a:defRPr sz="4000">
                <a:solidFill>
                  <a:schemeClr val="tx2"/>
                </a:solidFill>
                <a:latin typeface="Arial" charset="0"/>
                <a:ea typeface="宋体" pitchFamily="2" charset="-122"/>
              </a:defRPr>
            </a:lvl5pPr>
            <a:lvl6pPr marL="457200" algn="ctr" rtl="0" fontAlgn="base">
              <a:spcBef>
                <a:spcPct val="0"/>
              </a:spcBef>
              <a:spcAft>
                <a:spcPct val="0"/>
              </a:spcAft>
              <a:defRPr sz="4000">
                <a:solidFill>
                  <a:schemeClr val="tx2"/>
                </a:solidFill>
                <a:latin typeface="Arial" charset="0"/>
                <a:ea typeface="宋体" pitchFamily="2" charset="-122"/>
              </a:defRPr>
            </a:lvl6pPr>
            <a:lvl7pPr marL="914400" algn="ctr" rtl="0" fontAlgn="base">
              <a:spcBef>
                <a:spcPct val="0"/>
              </a:spcBef>
              <a:spcAft>
                <a:spcPct val="0"/>
              </a:spcAft>
              <a:defRPr sz="4000">
                <a:solidFill>
                  <a:schemeClr val="tx2"/>
                </a:solidFill>
                <a:latin typeface="Arial" charset="0"/>
                <a:ea typeface="宋体" pitchFamily="2" charset="-122"/>
              </a:defRPr>
            </a:lvl7pPr>
            <a:lvl8pPr marL="1371600" algn="ctr" rtl="0" fontAlgn="base">
              <a:spcBef>
                <a:spcPct val="0"/>
              </a:spcBef>
              <a:spcAft>
                <a:spcPct val="0"/>
              </a:spcAft>
              <a:defRPr sz="4000">
                <a:solidFill>
                  <a:schemeClr val="tx2"/>
                </a:solidFill>
                <a:latin typeface="Arial" charset="0"/>
                <a:ea typeface="宋体" pitchFamily="2" charset="-122"/>
              </a:defRPr>
            </a:lvl8pPr>
            <a:lvl9pPr marL="1828800" algn="ctr" rtl="0" fontAlgn="base">
              <a:spcBef>
                <a:spcPct val="0"/>
              </a:spcBef>
              <a:spcAft>
                <a:spcPct val="0"/>
              </a:spcAft>
              <a:defRPr sz="4000">
                <a:solidFill>
                  <a:schemeClr val="tx2"/>
                </a:solidFill>
                <a:latin typeface="Arial" charset="0"/>
                <a:ea typeface="宋体" pitchFamily="2" charset="-122"/>
              </a:defRPr>
            </a:lvl9pPr>
          </a:lstStyle>
          <a:p>
            <a:r>
              <a:rPr lang="en-US" altLang="en-US" dirty="0" smtClean="0">
                <a:ea typeface="宋体" pitchFamily="2" charset="-122"/>
              </a:rPr>
              <a:t>Mining </a:t>
            </a:r>
            <a:r>
              <a:rPr lang="en-US" altLang="en-US" dirty="0">
                <a:ea typeface="宋体" pitchFamily="2" charset="-122"/>
              </a:rPr>
              <a:t>Data </a:t>
            </a:r>
            <a:r>
              <a:rPr lang="en-US" altLang="en-US" dirty="0" smtClean="0">
                <a:ea typeface="宋体" pitchFamily="2" charset="-122"/>
              </a:rPr>
              <a:t>Semantics</a:t>
            </a:r>
            <a:endParaRPr lang="en-US" kern="0" dirty="0"/>
          </a:p>
        </p:txBody>
      </p:sp>
      <p:sp>
        <p:nvSpPr>
          <p:cNvPr id="19" name="椭圆 32"/>
          <p:cNvSpPr/>
          <p:nvPr/>
        </p:nvSpPr>
        <p:spPr>
          <a:xfrm>
            <a:off x="3656856" y="5513130"/>
            <a:ext cx="431800" cy="395288"/>
          </a:xfrm>
          <a:prstGeom prst="ellipse">
            <a:avLst/>
          </a:prstGeom>
          <a:solidFill>
            <a:schemeClr val="accent1"/>
          </a:solidFill>
          <a:ln>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400" b="1" dirty="0" smtClean="0">
                <a:solidFill>
                  <a:srgbClr val="A6A6A6"/>
                </a:solidFill>
                <a:ea typeface="黑体" pitchFamily="49" charset="-122"/>
              </a:rPr>
              <a:t>4</a:t>
            </a:r>
            <a:endParaRPr lang="zh-CN" altLang="en-US" sz="2400" b="1" dirty="0">
              <a:solidFill>
                <a:srgbClr val="A6A6A6"/>
              </a:solidFill>
              <a:ea typeface="黑体" pitchFamily="49" charset="-122"/>
            </a:endParaRPr>
          </a:p>
        </p:txBody>
      </p:sp>
      <p:sp>
        <p:nvSpPr>
          <p:cNvPr id="23" name="下箭头 4"/>
          <p:cNvSpPr/>
          <p:nvPr/>
        </p:nvSpPr>
        <p:spPr bwMode="auto">
          <a:xfrm rot="15233275">
            <a:off x="2560922" y="2643803"/>
            <a:ext cx="435136" cy="803437"/>
          </a:xfrm>
          <a:prstGeom prst="downArrow">
            <a:avLst/>
          </a:prstGeom>
          <a:solidFill>
            <a:srgbClr val="C00000"/>
          </a:solidFill>
          <a:ln>
            <a:headEnd type="none" w="med" len="med"/>
            <a:tailEnd type="none" w="med" len="med"/>
          </a:ln>
        </p:spPr>
        <p:style>
          <a:lnRef idx="3">
            <a:schemeClr val="lt1"/>
          </a:lnRef>
          <a:fillRef idx="1">
            <a:schemeClr val="accent1"/>
          </a:fillRef>
          <a:effectRef idx="1">
            <a:schemeClr val="accent1"/>
          </a:effectRef>
          <a:fontRef idx="minor">
            <a:schemeClr val="lt1"/>
          </a:fontRef>
        </p:style>
        <p:txBody>
          <a:bodyPr wrap="none" anchor="ctr"/>
          <a:lstStyle/>
          <a:p>
            <a:pPr algn="ctr">
              <a:defRPr/>
            </a:pPr>
            <a:endParaRPr lang="zh-CN" altLang="en-US" sz="1600">
              <a:solidFill>
                <a:schemeClr val="tx1"/>
              </a:solidFill>
            </a:endParaRPr>
          </a:p>
        </p:txBody>
      </p:sp>
      <p:sp>
        <p:nvSpPr>
          <p:cNvPr id="24" name="下箭头 4"/>
          <p:cNvSpPr/>
          <p:nvPr/>
        </p:nvSpPr>
        <p:spPr bwMode="auto">
          <a:xfrm rot="16820489">
            <a:off x="2588367" y="3640635"/>
            <a:ext cx="435136" cy="803437"/>
          </a:xfrm>
          <a:prstGeom prst="downArrow">
            <a:avLst/>
          </a:prstGeom>
          <a:solidFill>
            <a:srgbClr val="C00000"/>
          </a:solidFill>
          <a:ln>
            <a:headEnd type="none" w="med" len="med"/>
            <a:tailEnd type="none" w="med" len="med"/>
          </a:ln>
        </p:spPr>
        <p:style>
          <a:lnRef idx="3">
            <a:schemeClr val="lt1"/>
          </a:lnRef>
          <a:fillRef idx="1">
            <a:schemeClr val="accent1"/>
          </a:fillRef>
          <a:effectRef idx="1">
            <a:schemeClr val="accent1"/>
          </a:effectRef>
          <a:fontRef idx="minor">
            <a:schemeClr val="lt1"/>
          </a:fontRef>
        </p:style>
        <p:txBody>
          <a:bodyPr wrap="none" anchor="ctr"/>
          <a:lstStyle/>
          <a:p>
            <a:pPr algn="ctr">
              <a:defRPr/>
            </a:pPr>
            <a:endParaRPr lang="zh-CN" altLang="en-US" sz="1600">
              <a:solidFill>
                <a:schemeClr val="tx1"/>
              </a:solidFill>
            </a:endParaRPr>
          </a:p>
        </p:txBody>
      </p:sp>
      <p:sp>
        <p:nvSpPr>
          <p:cNvPr id="25" name="下箭头 4"/>
          <p:cNvSpPr/>
          <p:nvPr/>
        </p:nvSpPr>
        <p:spPr bwMode="auto">
          <a:xfrm rot="17800730">
            <a:off x="2131729" y="4612820"/>
            <a:ext cx="435136" cy="803437"/>
          </a:xfrm>
          <a:prstGeom prst="downArrow">
            <a:avLst/>
          </a:prstGeom>
          <a:solidFill>
            <a:srgbClr val="C00000"/>
          </a:solidFill>
          <a:ln>
            <a:headEnd type="none" w="med" len="med"/>
            <a:tailEnd type="none" w="med" len="med"/>
          </a:ln>
        </p:spPr>
        <p:style>
          <a:lnRef idx="3">
            <a:schemeClr val="lt1"/>
          </a:lnRef>
          <a:fillRef idx="1">
            <a:schemeClr val="accent1"/>
          </a:fillRef>
          <a:effectRef idx="1">
            <a:schemeClr val="accent1"/>
          </a:effectRef>
          <a:fontRef idx="minor">
            <a:schemeClr val="lt1"/>
          </a:fontRef>
        </p:style>
        <p:txBody>
          <a:bodyPr wrap="none" anchor="ctr"/>
          <a:lstStyle/>
          <a:p>
            <a:pPr algn="ctr">
              <a:defRPr/>
            </a:pPr>
            <a:endParaRPr lang="zh-CN" altLang="en-US" sz="1600">
              <a:solidFill>
                <a:schemeClr val="tx1"/>
              </a:solidFill>
            </a:endParaRPr>
          </a:p>
        </p:txBody>
      </p:sp>
      <p:sp>
        <p:nvSpPr>
          <p:cNvPr id="26" name="Rectangle 25"/>
          <p:cNvSpPr/>
          <p:nvPr/>
        </p:nvSpPr>
        <p:spPr>
          <a:xfrm>
            <a:off x="5839355" y="1016732"/>
            <a:ext cx="3146093" cy="900100"/>
          </a:xfrm>
          <a:prstGeom prst="rect">
            <a:avLst/>
          </a:prstGeom>
          <a:solidFill>
            <a:schemeClr val="bg1"/>
          </a:solid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marL="342900" lvl="1" indent="-342900">
              <a:buFont typeface="Wingdings" charset="2"/>
              <a:buChar char="§"/>
            </a:pPr>
            <a:r>
              <a:rPr lang="en-US" sz="1800" dirty="0" smtClean="0">
                <a:solidFill>
                  <a:srgbClr val="000000"/>
                </a:solidFill>
              </a:rPr>
              <a:t>Knowledge extraction</a:t>
            </a:r>
            <a:endParaRPr lang="en-US" sz="1800" dirty="0">
              <a:solidFill>
                <a:srgbClr val="000000"/>
              </a:solidFill>
            </a:endParaRPr>
          </a:p>
          <a:p>
            <a:pPr marL="342900" lvl="1" indent="-342900">
              <a:buFont typeface="Wingdings" charset="2"/>
              <a:buChar char="§"/>
            </a:pPr>
            <a:r>
              <a:rPr lang="en-US" sz="1800" dirty="0" smtClean="0">
                <a:solidFill>
                  <a:srgbClr val="000000"/>
                </a:solidFill>
              </a:rPr>
              <a:t>Name disambiguation</a:t>
            </a:r>
            <a:endParaRPr lang="en-US" sz="1800" dirty="0">
              <a:solidFill>
                <a:srgbClr val="000000"/>
              </a:solidFill>
            </a:endParaRPr>
          </a:p>
        </p:txBody>
      </p:sp>
    </p:spTree>
    <p:custDataLst>
      <p:tags r:id="rId1"/>
    </p:custDataLst>
    <p:extLst>
      <p:ext uri="{BB962C8B-B14F-4D97-AF65-F5344CB8AC3E}">
        <p14:creationId xmlns:p14="http://schemas.microsoft.com/office/powerpoint/2010/main" val="39960072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图片 58" descr="homepage-sample.wmf"/>
          <p:cNvPicPr>
            <a:picLocks noChangeAspect="1"/>
          </p:cNvPicPr>
          <p:nvPr/>
        </p:nvPicPr>
        <p:blipFill>
          <a:blip r:embed="rId3"/>
          <a:srcRect/>
          <a:stretch>
            <a:fillRect/>
          </a:stretch>
        </p:blipFill>
        <p:spPr bwMode="auto">
          <a:xfrm>
            <a:off x="936626" y="852488"/>
            <a:ext cx="3760788" cy="3124200"/>
          </a:xfrm>
          <a:prstGeom prst="rect">
            <a:avLst/>
          </a:prstGeom>
          <a:noFill/>
          <a:ln w="9525">
            <a:noFill/>
            <a:miter lim="800000"/>
            <a:headEnd/>
            <a:tailEnd/>
          </a:ln>
        </p:spPr>
      </p:pic>
      <p:pic>
        <p:nvPicPr>
          <p:cNvPr id="25" name="图片 24" descr="dblp-sample.wmf"/>
          <p:cNvPicPr>
            <a:picLocks noChangeAspect="1"/>
          </p:cNvPicPr>
          <p:nvPr/>
        </p:nvPicPr>
        <p:blipFill>
          <a:blip r:embed="rId4"/>
          <a:srcRect/>
          <a:stretch>
            <a:fillRect/>
          </a:stretch>
        </p:blipFill>
        <p:spPr bwMode="auto">
          <a:xfrm>
            <a:off x="461963" y="4398965"/>
            <a:ext cx="4043362" cy="2060575"/>
          </a:xfrm>
          <a:prstGeom prst="rect">
            <a:avLst/>
          </a:prstGeom>
          <a:noFill/>
          <a:ln w="9525">
            <a:noFill/>
            <a:miter lim="800000"/>
            <a:headEnd/>
            <a:tailEnd/>
          </a:ln>
        </p:spPr>
      </p:pic>
      <p:pic>
        <p:nvPicPr>
          <p:cNvPr id="18436" name="图片 23" descr="homepage-sample.wmf"/>
          <p:cNvPicPr>
            <a:picLocks noChangeAspect="1"/>
          </p:cNvPicPr>
          <p:nvPr/>
        </p:nvPicPr>
        <p:blipFill>
          <a:blip r:embed="rId3"/>
          <a:srcRect/>
          <a:stretch>
            <a:fillRect/>
          </a:stretch>
        </p:blipFill>
        <p:spPr bwMode="auto">
          <a:xfrm>
            <a:off x="598489" y="1222375"/>
            <a:ext cx="3760787" cy="3124200"/>
          </a:xfrm>
          <a:prstGeom prst="rect">
            <a:avLst/>
          </a:prstGeom>
          <a:solidFill>
            <a:schemeClr val="bg1"/>
          </a:solidFill>
          <a:ln w="9525">
            <a:noFill/>
            <a:miter lim="800000"/>
            <a:headEnd/>
            <a:tailEnd/>
          </a:ln>
        </p:spPr>
      </p:pic>
      <p:sp>
        <p:nvSpPr>
          <p:cNvPr id="18437" name="标题 1"/>
          <p:cNvSpPr>
            <a:spLocks noGrp="1"/>
          </p:cNvSpPr>
          <p:nvPr>
            <p:ph type="title"/>
          </p:nvPr>
        </p:nvSpPr>
        <p:spPr/>
        <p:txBody>
          <a:bodyPr/>
          <a:lstStyle/>
          <a:p>
            <a:r>
              <a:rPr lang="en-US" altLang="zh-CN" smtClean="0"/>
              <a:t>Motivating Example</a:t>
            </a:r>
            <a:endParaRPr lang="zh-CN" altLang="en-US" smtClean="0"/>
          </a:p>
        </p:txBody>
      </p:sp>
      <p:sp>
        <p:nvSpPr>
          <p:cNvPr id="5" name="矩形 4"/>
          <p:cNvSpPr/>
          <p:nvPr/>
        </p:nvSpPr>
        <p:spPr>
          <a:xfrm>
            <a:off x="635001" y="1258890"/>
            <a:ext cx="3651250" cy="1131887"/>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6" name="矩形 5"/>
          <p:cNvSpPr/>
          <p:nvPr/>
        </p:nvSpPr>
        <p:spPr>
          <a:xfrm>
            <a:off x="2752725" y="1149352"/>
            <a:ext cx="1533526" cy="219075"/>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100" dirty="0">
                <a:solidFill>
                  <a:schemeClr val="tx1"/>
                </a:solidFill>
              </a:rPr>
              <a:t>Contact Information</a:t>
            </a:r>
            <a:endParaRPr lang="zh-CN" altLang="en-US" sz="1100" dirty="0">
              <a:solidFill>
                <a:schemeClr val="tx1"/>
              </a:solidFill>
            </a:endParaRPr>
          </a:p>
        </p:txBody>
      </p:sp>
      <p:sp>
        <p:nvSpPr>
          <p:cNvPr id="7" name="矩形 6"/>
          <p:cNvSpPr/>
          <p:nvPr/>
        </p:nvSpPr>
        <p:spPr>
          <a:xfrm>
            <a:off x="635001" y="2463802"/>
            <a:ext cx="3651250" cy="1058863"/>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8" name="矩形 7"/>
          <p:cNvSpPr/>
          <p:nvPr/>
        </p:nvSpPr>
        <p:spPr>
          <a:xfrm>
            <a:off x="2752725" y="2354265"/>
            <a:ext cx="1533526" cy="219075"/>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100" dirty="0">
                <a:solidFill>
                  <a:schemeClr val="tx1"/>
                </a:solidFill>
              </a:rPr>
              <a:t>Educational history</a:t>
            </a:r>
            <a:endParaRPr lang="zh-CN" altLang="en-US" sz="1100" dirty="0">
              <a:solidFill>
                <a:schemeClr val="tx1"/>
              </a:solidFill>
            </a:endParaRPr>
          </a:p>
        </p:txBody>
      </p:sp>
      <p:sp>
        <p:nvSpPr>
          <p:cNvPr id="9" name="矩形 8"/>
          <p:cNvSpPr/>
          <p:nvPr/>
        </p:nvSpPr>
        <p:spPr>
          <a:xfrm>
            <a:off x="635001" y="3851277"/>
            <a:ext cx="3651250" cy="474663"/>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0" name="矩形 9"/>
          <p:cNvSpPr/>
          <p:nvPr/>
        </p:nvSpPr>
        <p:spPr>
          <a:xfrm>
            <a:off x="2752725" y="3741740"/>
            <a:ext cx="1533526" cy="219075"/>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100" dirty="0">
                <a:solidFill>
                  <a:schemeClr val="tx1"/>
                </a:solidFill>
              </a:rPr>
              <a:t>Academic services</a:t>
            </a:r>
            <a:endParaRPr lang="zh-CN" altLang="en-US" sz="1100" dirty="0">
              <a:solidFill>
                <a:schemeClr val="tx1"/>
              </a:solidFill>
            </a:endParaRPr>
          </a:p>
        </p:txBody>
      </p:sp>
      <p:sp>
        <p:nvSpPr>
          <p:cNvPr id="11" name="矩形 10"/>
          <p:cNvSpPr/>
          <p:nvPr/>
        </p:nvSpPr>
        <p:spPr>
          <a:xfrm>
            <a:off x="488951" y="4435475"/>
            <a:ext cx="4016375" cy="2008188"/>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2" name="矩形 11"/>
          <p:cNvSpPr/>
          <p:nvPr/>
        </p:nvSpPr>
        <p:spPr>
          <a:xfrm>
            <a:off x="2971800" y="4398965"/>
            <a:ext cx="1533526" cy="219075"/>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100" dirty="0">
                <a:solidFill>
                  <a:schemeClr val="tx1"/>
                </a:solidFill>
              </a:rPr>
              <a:t>Publications</a:t>
            </a:r>
            <a:endParaRPr lang="zh-CN" altLang="en-US" sz="1100" dirty="0">
              <a:solidFill>
                <a:schemeClr val="tx1"/>
              </a:solidFill>
            </a:endParaRPr>
          </a:p>
        </p:txBody>
      </p:sp>
      <p:sp>
        <p:nvSpPr>
          <p:cNvPr id="15" name="圆角矩形 14"/>
          <p:cNvSpPr/>
          <p:nvPr/>
        </p:nvSpPr>
        <p:spPr>
          <a:xfrm>
            <a:off x="598489" y="4837113"/>
            <a:ext cx="3833812" cy="438150"/>
          </a:xfrm>
          <a:prstGeom prst="round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6" name="椭圆 15"/>
          <p:cNvSpPr/>
          <p:nvPr/>
        </p:nvSpPr>
        <p:spPr>
          <a:xfrm>
            <a:off x="781050" y="4727577"/>
            <a:ext cx="255588" cy="182563"/>
          </a:xfrm>
          <a:prstGeom prst="ellipse">
            <a:avLst/>
          </a:prstGeom>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altLang="zh-CN" sz="1400" dirty="0">
                <a:solidFill>
                  <a:schemeClr val="tx1"/>
                </a:solidFill>
              </a:rPr>
              <a:t>1</a:t>
            </a:r>
            <a:endParaRPr lang="zh-CN" altLang="en-US" sz="1400" dirty="0">
              <a:solidFill>
                <a:schemeClr val="tx1"/>
              </a:solidFill>
            </a:endParaRPr>
          </a:p>
        </p:txBody>
      </p:sp>
      <p:sp>
        <p:nvSpPr>
          <p:cNvPr id="17" name="圆角矩形 16"/>
          <p:cNvSpPr/>
          <p:nvPr/>
        </p:nvSpPr>
        <p:spPr>
          <a:xfrm>
            <a:off x="598489" y="5749925"/>
            <a:ext cx="3833812" cy="255588"/>
          </a:xfrm>
          <a:prstGeom prst="round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8" name="椭圆 17"/>
          <p:cNvSpPr/>
          <p:nvPr/>
        </p:nvSpPr>
        <p:spPr>
          <a:xfrm>
            <a:off x="781050" y="5676902"/>
            <a:ext cx="255588" cy="182563"/>
          </a:xfrm>
          <a:prstGeom prst="ellipse">
            <a:avLst/>
          </a:prstGeom>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altLang="zh-CN" sz="1400" dirty="0">
                <a:solidFill>
                  <a:schemeClr val="tx1"/>
                </a:solidFill>
              </a:rPr>
              <a:t>1</a:t>
            </a:r>
            <a:endParaRPr lang="zh-CN" altLang="en-US" sz="1400" dirty="0">
              <a:solidFill>
                <a:schemeClr val="tx1"/>
              </a:solidFill>
            </a:endParaRPr>
          </a:p>
        </p:txBody>
      </p:sp>
      <p:sp>
        <p:nvSpPr>
          <p:cNvPr id="19" name="圆角矩形 18"/>
          <p:cNvSpPr/>
          <p:nvPr/>
        </p:nvSpPr>
        <p:spPr>
          <a:xfrm>
            <a:off x="598489" y="6042025"/>
            <a:ext cx="3833812" cy="255588"/>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0" name="椭圆 19"/>
          <p:cNvSpPr/>
          <p:nvPr/>
        </p:nvSpPr>
        <p:spPr>
          <a:xfrm>
            <a:off x="781050" y="5969002"/>
            <a:ext cx="255588" cy="182563"/>
          </a:xfrm>
          <a:prstGeom prst="ellipse">
            <a:avLst/>
          </a:prstGeom>
          <a:solidFill>
            <a:srgbClr val="FFFF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altLang="zh-CN" sz="1400" dirty="0">
                <a:solidFill>
                  <a:schemeClr val="tx1"/>
                </a:solidFill>
              </a:rPr>
              <a:t>2</a:t>
            </a:r>
            <a:endParaRPr lang="zh-CN" altLang="en-US" sz="1400" dirty="0">
              <a:solidFill>
                <a:schemeClr val="tx1"/>
              </a:solidFill>
            </a:endParaRPr>
          </a:p>
        </p:txBody>
      </p:sp>
      <p:sp>
        <p:nvSpPr>
          <p:cNvPr id="21" name="圆角矩形 20"/>
          <p:cNvSpPr/>
          <p:nvPr/>
        </p:nvSpPr>
        <p:spPr>
          <a:xfrm>
            <a:off x="598489" y="5348290"/>
            <a:ext cx="3833812" cy="255587"/>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2" name="椭圆 21"/>
          <p:cNvSpPr/>
          <p:nvPr/>
        </p:nvSpPr>
        <p:spPr>
          <a:xfrm>
            <a:off x="781050" y="5275263"/>
            <a:ext cx="255588" cy="182562"/>
          </a:xfrm>
          <a:prstGeom prst="ellipse">
            <a:avLst/>
          </a:prstGeom>
          <a:solidFill>
            <a:srgbClr val="FFFF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altLang="zh-CN" sz="1400" dirty="0">
                <a:solidFill>
                  <a:schemeClr val="tx1"/>
                </a:solidFill>
              </a:rPr>
              <a:t>2</a:t>
            </a:r>
            <a:endParaRPr lang="zh-CN" altLang="en-US" sz="1400" dirty="0">
              <a:solidFill>
                <a:schemeClr val="tx1"/>
              </a:solidFill>
            </a:endParaRPr>
          </a:p>
        </p:txBody>
      </p:sp>
      <p:pic>
        <p:nvPicPr>
          <p:cNvPr id="26" name="图片 25" descr="extraction-sample.wmf"/>
          <p:cNvPicPr>
            <a:picLocks noChangeAspect="1"/>
          </p:cNvPicPr>
          <p:nvPr/>
        </p:nvPicPr>
        <p:blipFill>
          <a:blip r:embed="rId5"/>
          <a:srcRect/>
          <a:stretch>
            <a:fillRect/>
          </a:stretch>
        </p:blipFill>
        <p:spPr bwMode="auto">
          <a:xfrm>
            <a:off x="4805363" y="1128715"/>
            <a:ext cx="4492625" cy="3140075"/>
          </a:xfrm>
          <a:prstGeom prst="rect">
            <a:avLst/>
          </a:prstGeom>
          <a:noFill/>
          <a:ln w="9525">
            <a:noFill/>
            <a:miter lim="800000"/>
            <a:headEnd/>
            <a:tailEnd/>
          </a:ln>
        </p:spPr>
      </p:pic>
      <p:pic>
        <p:nvPicPr>
          <p:cNvPr id="27" name="图片 26" descr="integration-sample.wmf"/>
          <p:cNvPicPr>
            <a:picLocks noChangeAspect="1"/>
          </p:cNvPicPr>
          <p:nvPr/>
        </p:nvPicPr>
        <p:blipFill>
          <a:blip r:embed="rId6"/>
          <a:srcRect/>
          <a:stretch>
            <a:fillRect/>
          </a:stretch>
        </p:blipFill>
        <p:spPr bwMode="auto">
          <a:xfrm>
            <a:off x="5245101" y="3392488"/>
            <a:ext cx="4017963" cy="2081212"/>
          </a:xfrm>
          <a:prstGeom prst="rect">
            <a:avLst/>
          </a:prstGeom>
          <a:noFill/>
          <a:ln w="9525">
            <a:noFill/>
            <a:miter lim="800000"/>
            <a:headEnd/>
            <a:tailEnd/>
          </a:ln>
        </p:spPr>
      </p:pic>
      <p:sp>
        <p:nvSpPr>
          <p:cNvPr id="28" name="右箭头 27"/>
          <p:cNvSpPr/>
          <p:nvPr/>
        </p:nvSpPr>
        <p:spPr>
          <a:xfrm>
            <a:off x="4441826" y="2865438"/>
            <a:ext cx="474663" cy="328612"/>
          </a:xfrm>
          <a:prstGeom prst="rightArrow">
            <a:avLst/>
          </a:prstGeom>
          <a:solidFill>
            <a:srgbClr val="FFCCCC"/>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9" name="椭圆 28"/>
          <p:cNvSpPr/>
          <p:nvPr/>
        </p:nvSpPr>
        <p:spPr>
          <a:xfrm>
            <a:off x="7143751" y="3246438"/>
            <a:ext cx="255588" cy="182562"/>
          </a:xfrm>
          <a:prstGeom prst="ellipse">
            <a:avLst/>
          </a:prstGeom>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altLang="zh-CN" sz="1400" dirty="0">
                <a:solidFill>
                  <a:schemeClr val="tx1"/>
                </a:solidFill>
              </a:rPr>
              <a:t>1</a:t>
            </a:r>
            <a:endParaRPr lang="zh-CN" altLang="en-US" sz="1400" dirty="0">
              <a:solidFill>
                <a:schemeClr val="tx1"/>
              </a:solidFill>
            </a:endParaRPr>
          </a:p>
        </p:txBody>
      </p:sp>
      <p:sp>
        <p:nvSpPr>
          <p:cNvPr id="30" name="椭圆 29"/>
          <p:cNvSpPr/>
          <p:nvPr/>
        </p:nvSpPr>
        <p:spPr>
          <a:xfrm>
            <a:off x="7034213" y="5692775"/>
            <a:ext cx="876300" cy="401638"/>
          </a:xfrm>
          <a:prstGeom prst="ellipse">
            <a:avLst/>
          </a:prstGeom>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altLang="zh-CN" sz="900" dirty="0" err="1">
                <a:solidFill>
                  <a:schemeClr val="tx1"/>
                </a:solidFill>
              </a:rPr>
              <a:t>Ruud</a:t>
            </a:r>
            <a:r>
              <a:rPr lang="en-US" altLang="zh-CN" sz="900" dirty="0">
                <a:solidFill>
                  <a:schemeClr val="tx1"/>
                </a:solidFill>
              </a:rPr>
              <a:t> </a:t>
            </a:r>
            <a:r>
              <a:rPr lang="en-US" altLang="zh-CN" sz="900" dirty="0" err="1">
                <a:solidFill>
                  <a:schemeClr val="tx1"/>
                </a:solidFill>
              </a:rPr>
              <a:t>Bolle</a:t>
            </a:r>
            <a:endParaRPr lang="zh-CN" altLang="en-US" sz="900" dirty="0">
              <a:solidFill>
                <a:schemeClr val="tx1"/>
              </a:solidFill>
            </a:endParaRPr>
          </a:p>
        </p:txBody>
      </p:sp>
      <p:sp>
        <p:nvSpPr>
          <p:cNvPr id="31" name="椭圆 30"/>
          <p:cNvSpPr/>
          <p:nvPr/>
        </p:nvSpPr>
        <p:spPr>
          <a:xfrm>
            <a:off x="7326313" y="5984877"/>
            <a:ext cx="255587" cy="182563"/>
          </a:xfrm>
          <a:prstGeom prst="ellipse">
            <a:avLst/>
          </a:prstGeom>
          <a:solidFill>
            <a:srgbClr val="FFFF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altLang="zh-CN" sz="1400" dirty="0">
                <a:solidFill>
                  <a:schemeClr val="tx1"/>
                </a:solidFill>
              </a:rPr>
              <a:t>2</a:t>
            </a:r>
            <a:endParaRPr lang="zh-CN" altLang="en-US" sz="1400" dirty="0">
              <a:solidFill>
                <a:schemeClr val="tx1"/>
              </a:solidFill>
            </a:endParaRPr>
          </a:p>
        </p:txBody>
      </p:sp>
      <p:sp>
        <p:nvSpPr>
          <p:cNvPr id="32" name="椭圆 31"/>
          <p:cNvSpPr/>
          <p:nvPr/>
        </p:nvSpPr>
        <p:spPr>
          <a:xfrm>
            <a:off x="5354638" y="5729290"/>
            <a:ext cx="839787" cy="255587"/>
          </a:xfrm>
          <a:prstGeom prst="ellipse">
            <a:avLst/>
          </a:prstGeom>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altLang="zh-CN" sz="700" dirty="0">
                <a:solidFill>
                  <a:schemeClr val="tx1"/>
                </a:solidFill>
              </a:rPr>
              <a:t>Publication #3</a:t>
            </a:r>
            <a:endParaRPr lang="zh-CN" altLang="en-US" sz="700" dirty="0">
              <a:solidFill>
                <a:schemeClr val="tx1"/>
              </a:solidFill>
            </a:endParaRPr>
          </a:p>
        </p:txBody>
      </p:sp>
      <p:sp>
        <p:nvSpPr>
          <p:cNvPr id="34" name="椭圆 33"/>
          <p:cNvSpPr/>
          <p:nvPr/>
        </p:nvSpPr>
        <p:spPr>
          <a:xfrm>
            <a:off x="5354638" y="6203950"/>
            <a:ext cx="839787" cy="255588"/>
          </a:xfrm>
          <a:prstGeom prst="ellipse">
            <a:avLst/>
          </a:prstGeom>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altLang="zh-CN" sz="700" dirty="0">
                <a:solidFill>
                  <a:schemeClr val="tx1"/>
                </a:solidFill>
              </a:rPr>
              <a:t>Publication #5</a:t>
            </a:r>
            <a:endParaRPr lang="zh-CN" altLang="en-US" sz="700" dirty="0">
              <a:solidFill>
                <a:schemeClr val="tx1"/>
              </a:solidFill>
            </a:endParaRPr>
          </a:p>
        </p:txBody>
      </p:sp>
      <p:sp>
        <p:nvSpPr>
          <p:cNvPr id="38" name="弧形 37"/>
          <p:cNvSpPr/>
          <p:nvPr/>
        </p:nvSpPr>
        <p:spPr>
          <a:xfrm>
            <a:off x="6011864" y="5619750"/>
            <a:ext cx="1058862" cy="401638"/>
          </a:xfrm>
          <a:prstGeom prst="arc">
            <a:avLst>
              <a:gd name="adj1" fmla="val 11250051"/>
              <a:gd name="adj2" fmla="val 21551153"/>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CN" altLang="en-US"/>
          </a:p>
        </p:txBody>
      </p:sp>
      <p:sp>
        <p:nvSpPr>
          <p:cNvPr id="39" name="弧形 38"/>
          <p:cNvSpPr/>
          <p:nvPr/>
        </p:nvSpPr>
        <p:spPr>
          <a:xfrm rot="9478501">
            <a:off x="6157913" y="6022975"/>
            <a:ext cx="1058862" cy="401638"/>
          </a:xfrm>
          <a:prstGeom prst="arc">
            <a:avLst>
              <a:gd name="adj1" fmla="val 11250051"/>
              <a:gd name="adj2" fmla="val 172321"/>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CN" altLang="en-US"/>
          </a:p>
        </p:txBody>
      </p:sp>
      <p:sp>
        <p:nvSpPr>
          <p:cNvPr id="40" name="矩形 39"/>
          <p:cNvSpPr/>
          <p:nvPr/>
        </p:nvSpPr>
        <p:spPr>
          <a:xfrm>
            <a:off x="6267451" y="5619752"/>
            <a:ext cx="620713" cy="1825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800" dirty="0">
                <a:solidFill>
                  <a:schemeClr val="tx1"/>
                </a:solidFill>
              </a:rPr>
              <a:t>coauthor</a:t>
            </a:r>
            <a:endParaRPr lang="zh-CN" altLang="en-US" sz="800" dirty="0">
              <a:solidFill>
                <a:schemeClr val="tx1"/>
              </a:solidFill>
            </a:endParaRPr>
          </a:p>
        </p:txBody>
      </p:sp>
      <p:sp>
        <p:nvSpPr>
          <p:cNvPr id="41" name="矩形 40"/>
          <p:cNvSpPr/>
          <p:nvPr/>
        </p:nvSpPr>
        <p:spPr>
          <a:xfrm>
            <a:off x="6340476" y="6240463"/>
            <a:ext cx="620713" cy="182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800" dirty="0">
                <a:solidFill>
                  <a:schemeClr val="tx1"/>
                </a:solidFill>
              </a:rPr>
              <a:t>coauthor</a:t>
            </a:r>
            <a:endParaRPr lang="zh-CN" altLang="en-US" sz="800" dirty="0">
              <a:solidFill>
                <a:schemeClr val="tx1"/>
              </a:solidFill>
            </a:endParaRPr>
          </a:p>
        </p:txBody>
      </p:sp>
      <p:cxnSp>
        <p:nvCxnSpPr>
          <p:cNvPr id="44" name="直接箭头连接符 43"/>
          <p:cNvCxnSpPr/>
          <p:nvPr/>
        </p:nvCxnSpPr>
        <p:spPr>
          <a:xfrm flipV="1">
            <a:off x="4441818" y="3355974"/>
            <a:ext cx="2592423" cy="1497034"/>
          </a:xfrm>
          <a:prstGeom prst="straightConnector1">
            <a:avLst/>
          </a:prstGeom>
          <a:ln w="38100">
            <a:solidFill>
              <a:srgbClr val="C00000"/>
            </a:solidFill>
            <a:headEnd type="none" w="med" len="med"/>
            <a:tailEnd type="triangle" w="med" len="med"/>
          </a:ln>
          <a:effectLst>
            <a:glow rad="635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46" name="直接箭头连接符 45"/>
          <p:cNvCxnSpPr>
            <a:stCxn id="21" idx="3"/>
            <a:endCxn id="30" idx="2"/>
          </p:cNvCxnSpPr>
          <p:nvPr/>
        </p:nvCxnSpPr>
        <p:spPr>
          <a:xfrm>
            <a:off x="4432427" y="5475567"/>
            <a:ext cx="2601823" cy="418075"/>
          </a:xfrm>
          <a:prstGeom prst="straightConnector1">
            <a:avLst/>
          </a:prstGeom>
          <a:ln w="38100">
            <a:solidFill>
              <a:srgbClr val="C00000"/>
            </a:solidFill>
            <a:headEnd type="none" w="med" len="med"/>
            <a:tailEnd type="triangle" w="med" len="med"/>
          </a:ln>
          <a:effectLst>
            <a:glow rad="635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49" name="矩形 48"/>
          <p:cNvSpPr/>
          <p:nvPr/>
        </p:nvSpPr>
        <p:spPr>
          <a:xfrm>
            <a:off x="8531225" y="5583240"/>
            <a:ext cx="876300" cy="219075"/>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800" dirty="0">
                <a:solidFill>
                  <a:schemeClr val="tx1"/>
                </a:solidFill>
              </a:rPr>
              <a:t>UIUC</a:t>
            </a:r>
            <a:endParaRPr lang="zh-CN" altLang="en-US" sz="800" dirty="0">
              <a:solidFill>
                <a:schemeClr val="tx1"/>
              </a:solidFill>
            </a:endParaRPr>
          </a:p>
        </p:txBody>
      </p:sp>
      <p:cxnSp>
        <p:nvCxnSpPr>
          <p:cNvPr id="51" name="直接箭头连接符 50"/>
          <p:cNvCxnSpPr>
            <a:stCxn id="30" idx="6"/>
            <a:endCxn id="49" idx="1"/>
          </p:cNvCxnSpPr>
          <p:nvPr/>
        </p:nvCxnSpPr>
        <p:spPr>
          <a:xfrm flipV="1">
            <a:off x="7910514" y="5692777"/>
            <a:ext cx="620712" cy="201613"/>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2" name="矩形 51"/>
          <p:cNvSpPr/>
          <p:nvPr/>
        </p:nvSpPr>
        <p:spPr>
          <a:xfrm>
            <a:off x="7837488" y="5619752"/>
            <a:ext cx="620712" cy="1825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800" dirty="0">
                <a:solidFill>
                  <a:schemeClr val="tx1"/>
                </a:solidFill>
              </a:rPr>
              <a:t>affiliation</a:t>
            </a:r>
            <a:endParaRPr lang="zh-CN" altLang="en-US" sz="800" dirty="0">
              <a:solidFill>
                <a:schemeClr val="tx1"/>
              </a:solidFill>
            </a:endParaRPr>
          </a:p>
        </p:txBody>
      </p:sp>
      <p:sp>
        <p:nvSpPr>
          <p:cNvPr id="53" name="矩形 52"/>
          <p:cNvSpPr/>
          <p:nvPr/>
        </p:nvSpPr>
        <p:spPr>
          <a:xfrm>
            <a:off x="8604250" y="5948365"/>
            <a:ext cx="876300" cy="219075"/>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800" dirty="0">
                <a:solidFill>
                  <a:schemeClr val="tx1"/>
                </a:solidFill>
              </a:rPr>
              <a:t>Professor</a:t>
            </a:r>
            <a:endParaRPr lang="zh-CN" altLang="en-US" sz="800" dirty="0">
              <a:solidFill>
                <a:schemeClr val="tx1"/>
              </a:solidFill>
            </a:endParaRPr>
          </a:p>
        </p:txBody>
      </p:sp>
      <p:cxnSp>
        <p:nvCxnSpPr>
          <p:cNvPr id="54" name="直接箭头连接符 53"/>
          <p:cNvCxnSpPr>
            <a:endCxn id="53" idx="1"/>
          </p:cNvCxnSpPr>
          <p:nvPr/>
        </p:nvCxnSpPr>
        <p:spPr>
          <a:xfrm>
            <a:off x="7910514" y="5948365"/>
            <a:ext cx="693737" cy="109537"/>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5" name="矩形 54"/>
          <p:cNvSpPr/>
          <p:nvPr/>
        </p:nvSpPr>
        <p:spPr>
          <a:xfrm>
            <a:off x="7910514" y="5984877"/>
            <a:ext cx="620712" cy="1825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800" dirty="0">
                <a:solidFill>
                  <a:schemeClr val="tx1"/>
                </a:solidFill>
              </a:rPr>
              <a:t>position</a:t>
            </a:r>
            <a:endParaRPr lang="zh-CN" altLang="en-US" sz="800" dirty="0">
              <a:solidFill>
                <a:schemeClr val="tx1"/>
              </a:solidFill>
            </a:endParaRPr>
          </a:p>
        </p:txBody>
      </p:sp>
      <p:sp>
        <p:nvSpPr>
          <p:cNvPr id="58" name="右箭头 57"/>
          <p:cNvSpPr/>
          <p:nvPr/>
        </p:nvSpPr>
        <p:spPr>
          <a:xfrm rot="2179380">
            <a:off x="4416426" y="4757740"/>
            <a:ext cx="3006725" cy="161925"/>
          </a:xfrm>
          <a:prstGeom prst="rightArrow">
            <a:avLst/>
          </a:prstGeom>
          <a:solidFill>
            <a:srgbClr val="FFCCCC"/>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60" name="椭圆 59"/>
          <p:cNvSpPr/>
          <p:nvPr/>
        </p:nvSpPr>
        <p:spPr>
          <a:xfrm>
            <a:off x="1995489" y="873127"/>
            <a:ext cx="255587" cy="182563"/>
          </a:xfrm>
          <a:prstGeom prst="ellipse">
            <a:avLst/>
          </a:prstGeom>
          <a:solidFill>
            <a:srgbClr val="FFFF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altLang="zh-CN" sz="1400" dirty="0">
                <a:solidFill>
                  <a:schemeClr val="tx1"/>
                </a:solidFill>
              </a:rPr>
              <a:t>2</a:t>
            </a:r>
            <a:endParaRPr lang="zh-CN" altLang="en-US" sz="1400" dirty="0">
              <a:solidFill>
                <a:schemeClr val="tx1"/>
              </a:solidFill>
            </a:endParaRPr>
          </a:p>
        </p:txBody>
      </p:sp>
      <p:sp>
        <p:nvSpPr>
          <p:cNvPr id="61" name="椭圆 60"/>
          <p:cNvSpPr/>
          <p:nvPr/>
        </p:nvSpPr>
        <p:spPr>
          <a:xfrm>
            <a:off x="1447801" y="1295402"/>
            <a:ext cx="255588" cy="182563"/>
          </a:xfrm>
          <a:prstGeom prst="ellipse">
            <a:avLst/>
          </a:prstGeom>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altLang="zh-CN" sz="1400" dirty="0">
                <a:solidFill>
                  <a:schemeClr val="tx1"/>
                </a:solidFill>
              </a:rPr>
              <a:t>1</a:t>
            </a:r>
            <a:endParaRPr lang="zh-CN" altLang="en-US" sz="1400" dirty="0">
              <a:solidFill>
                <a:schemeClr val="tx1"/>
              </a:solidFill>
            </a:endParaRPr>
          </a:p>
        </p:txBody>
      </p:sp>
      <p:cxnSp>
        <p:nvCxnSpPr>
          <p:cNvPr id="62" name="直接箭头连接符 61"/>
          <p:cNvCxnSpPr/>
          <p:nvPr/>
        </p:nvCxnSpPr>
        <p:spPr>
          <a:xfrm flipV="1">
            <a:off x="4441818" y="3392487"/>
            <a:ext cx="2628936" cy="2373346"/>
          </a:xfrm>
          <a:prstGeom prst="straightConnector1">
            <a:avLst/>
          </a:prstGeom>
          <a:ln w="38100">
            <a:solidFill>
              <a:srgbClr val="C00000"/>
            </a:solidFill>
            <a:headEnd type="none" w="med" len="med"/>
            <a:tailEnd type="triangle" w="med" len="med"/>
          </a:ln>
          <a:effectLst>
            <a:glow rad="635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64" name="直接箭头连接符 63"/>
          <p:cNvCxnSpPr>
            <a:endCxn id="30" idx="2"/>
          </p:cNvCxnSpPr>
          <p:nvPr/>
        </p:nvCxnSpPr>
        <p:spPr>
          <a:xfrm flipV="1">
            <a:off x="4405306" y="5893640"/>
            <a:ext cx="2628939" cy="237322"/>
          </a:xfrm>
          <a:prstGeom prst="straightConnector1">
            <a:avLst/>
          </a:prstGeom>
          <a:ln w="38100">
            <a:solidFill>
              <a:srgbClr val="C00000"/>
            </a:solidFill>
            <a:headEnd type="none" w="med" len="med"/>
            <a:tailEnd type="triangle" w="med" len="med"/>
          </a:ln>
          <a:effectLst>
            <a:glow rad="635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48" name="椭圆 47"/>
          <p:cNvSpPr/>
          <p:nvPr/>
        </p:nvSpPr>
        <p:spPr>
          <a:xfrm>
            <a:off x="607953" y="1238220"/>
            <a:ext cx="985851" cy="219078"/>
          </a:xfrm>
          <a:prstGeom prst="ellipse">
            <a:avLst/>
          </a:prstGeom>
          <a:no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600" dirty="0">
              <a:solidFill>
                <a:schemeClr val="tx1"/>
              </a:solidFill>
            </a:endParaRPr>
          </a:p>
        </p:txBody>
      </p:sp>
    </p:spTree>
    <p:custDataLst>
      <p:tags r:id="rId1"/>
    </p:custDataLst>
    <p:extLst>
      <p:ext uri="{BB962C8B-B14F-4D97-AF65-F5344CB8AC3E}">
        <p14:creationId xmlns:p14="http://schemas.microsoft.com/office/powerpoint/2010/main" val="3705310405"/>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linds(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linds(horizontal)">
                                      <p:cBhvr>
                                        <p:cTn id="15" dur="500"/>
                                        <p:tgtEl>
                                          <p:spTgt spid="7"/>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linds(horizont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linds(horizontal)">
                                      <p:cBhvr>
                                        <p:cTn id="23" dur="500"/>
                                        <p:tgtEl>
                                          <p:spTgt spid="9"/>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linds(horizontal)">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nodeType="click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blinds(horizontal)">
                                      <p:cBhvr>
                                        <p:cTn id="31" dur="500"/>
                                        <p:tgtEl>
                                          <p:spTgt spid="26"/>
                                        </p:tgtEl>
                                      </p:cBhvr>
                                    </p:animEffect>
                                  </p:childTnLst>
                                </p:cTn>
                              </p:par>
                              <p:par>
                                <p:cTn id="32" presetID="3" presetClass="entr" presetSubtype="10" fill="hold" grpId="0" nodeType="with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blinds(horizontal)">
                                      <p:cBhvr>
                                        <p:cTn id="34" dur="500"/>
                                        <p:tgtEl>
                                          <p:spTgt spid="28"/>
                                        </p:tgtEl>
                                      </p:cBhvr>
                                    </p:animEffect>
                                  </p:childTnLst>
                                </p:cTn>
                              </p:par>
                              <p:par>
                                <p:cTn id="35" presetID="3" presetClass="entr" presetSubtype="10" fill="hold" grpId="0" nodeType="with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blinds(horizontal)">
                                      <p:cBhvr>
                                        <p:cTn id="37" dur="500"/>
                                        <p:tgtEl>
                                          <p:spTgt spid="29"/>
                                        </p:tgtEl>
                                      </p:cBhvr>
                                    </p:animEffect>
                                  </p:childTnLst>
                                </p:cTn>
                              </p:par>
                              <p:par>
                                <p:cTn id="38" presetID="3" presetClass="entr" presetSubtype="10" fill="hold" grpId="0" nodeType="withEffect">
                                  <p:stCondLst>
                                    <p:cond delay="0"/>
                                  </p:stCondLst>
                                  <p:childTnLst>
                                    <p:set>
                                      <p:cBhvr>
                                        <p:cTn id="39" dur="1" fill="hold">
                                          <p:stCondLst>
                                            <p:cond delay="0"/>
                                          </p:stCondLst>
                                        </p:cTn>
                                        <p:tgtEl>
                                          <p:spTgt spid="61"/>
                                        </p:tgtEl>
                                        <p:attrNameLst>
                                          <p:attrName>style.visibility</p:attrName>
                                        </p:attrNameLst>
                                      </p:cBhvr>
                                      <p:to>
                                        <p:strVal val="visible"/>
                                      </p:to>
                                    </p:set>
                                    <p:animEffect transition="in" filter="blinds(horizontal)">
                                      <p:cBhvr>
                                        <p:cTn id="40" dur="500"/>
                                        <p:tgtEl>
                                          <p:spTgt spid="61"/>
                                        </p:tgtEl>
                                      </p:cBhvr>
                                    </p:animEffect>
                                  </p:childTnLst>
                                </p:cTn>
                              </p:par>
                            </p:childTnLst>
                          </p:cTn>
                        </p:par>
                      </p:childTnLst>
                    </p:cTn>
                  </p:par>
                  <p:par>
                    <p:cTn id="41" fill="hold">
                      <p:stCondLst>
                        <p:cond delay="indefinite"/>
                      </p:stCondLst>
                      <p:childTnLst>
                        <p:par>
                          <p:cTn id="42" fill="hold">
                            <p:stCondLst>
                              <p:cond delay="0"/>
                            </p:stCondLst>
                            <p:childTnLst>
                              <p:par>
                                <p:cTn id="43" presetID="3" presetClass="entr" presetSubtype="10" fill="hold" grpId="0" nodeType="clickEffect">
                                  <p:stCondLst>
                                    <p:cond delay="0"/>
                                  </p:stCondLst>
                                  <p:childTnLst>
                                    <p:set>
                                      <p:cBhvr>
                                        <p:cTn id="44" dur="1" fill="hold">
                                          <p:stCondLst>
                                            <p:cond delay="0"/>
                                          </p:stCondLst>
                                        </p:cTn>
                                        <p:tgtEl>
                                          <p:spTgt spid="30"/>
                                        </p:tgtEl>
                                        <p:attrNameLst>
                                          <p:attrName>style.visibility</p:attrName>
                                        </p:attrNameLst>
                                      </p:cBhvr>
                                      <p:to>
                                        <p:strVal val="visible"/>
                                      </p:to>
                                    </p:set>
                                    <p:animEffect transition="in" filter="blinds(horizontal)">
                                      <p:cBhvr>
                                        <p:cTn id="45" dur="500"/>
                                        <p:tgtEl>
                                          <p:spTgt spid="30"/>
                                        </p:tgtEl>
                                      </p:cBhvr>
                                    </p:animEffect>
                                  </p:childTnLst>
                                </p:cTn>
                              </p:par>
                              <p:par>
                                <p:cTn id="46" presetID="3" presetClass="entr" presetSubtype="10" fill="hold" grpId="0" nodeType="withEffect">
                                  <p:stCondLst>
                                    <p:cond delay="0"/>
                                  </p:stCondLst>
                                  <p:childTnLst>
                                    <p:set>
                                      <p:cBhvr>
                                        <p:cTn id="47" dur="1" fill="hold">
                                          <p:stCondLst>
                                            <p:cond delay="0"/>
                                          </p:stCondLst>
                                        </p:cTn>
                                        <p:tgtEl>
                                          <p:spTgt spid="31"/>
                                        </p:tgtEl>
                                        <p:attrNameLst>
                                          <p:attrName>style.visibility</p:attrName>
                                        </p:attrNameLst>
                                      </p:cBhvr>
                                      <p:to>
                                        <p:strVal val="visible"/>
                                      </p:to>
                                    </p:set>
                                    <p:animEffect transition="in" filter="blinds(horizontal)">
                                      <p:cBhvr>
                                        <p:cTn id="48" dur="500"/>
                                        <p:tgtEl>
                                          <p:spTgt spid="31"/>
                                        </p:tgtEl>
                                      </p:cBhvr>
                                    </p:animEffect>
                                  </p:childTnLst>
                                </p:cTn>
                              </p:par>
                              <p:par>
                                <p:cTn id="49" presetID="3" presetClass="entr" presetSubtype="10" fill="hold" grpId="0" nodeType="withEffect">
                                  <p:stCondLst>
                                    <p:cond delay="0"/>
                                  </p:stCondLst>
                                  <p:childTnLst>
                                    <p:set>
                                      <p:cBhvr>
                                        <p:cTn id="50" dur="1" fill="hold">
                                          <p:stCondLst>
                                            <p:cond delay="0"/>
                                          </p:stCondLst>
                                        </p:cTn>
                                        <p:tgtEl>
                                          <p:spTgt spid="49"/>
                                        </p:tgtEl>
                                        <p:attrNameLst>
                                          <p:attrName>style.visibility</p:attrName>
                                        </p:attrNameLst>
                                      </p:cBhvr>
                                      <p:to>
                                        <p:strVal val="visible"/>
                                      </p:to>
                                    </p:set>
                                    <p:animEffect transition="in" filter="blinds(horizontal)">
                                      <p:cBhvr>
                                        <p:cTn id="51" dur="500"/>
                                        <p:tgtEl>
                                          <p:spTgt spid="49"/>
                                        </p:tgtEl>
                                      </p:cBhvr>
                                    </p:animEffect>
                                  </p:childTnLst>
                                </p:cTn>
                              </p:par>
                              <p:par>
                                <p:cTn id="52" presetID="3" presetClass="entr" presetSubtype="10" fill="hold" grpId="0" nodeType="withEffect">
                                  <p:stCondLst>
                                    <p:cond delay="0"/>
                                  </p:stCondLst>
                                  <p:childTnLst>
                                    <p:set>
                                      <p:cBhvr>
                                        <p:cTn id="53" dur="1" fill="hold">
                                          <p:stCondLst>
                                            <p:cond delay="0"/>
                                          </p:stCondLst>
                                        </p:cTn>
                                        <p:tgtEl>
                                          <p:spTgt spid="52"/>
                                        </p:tgtEl>
                                        <p:attrNameLst>
                                          <p:attrName>style.visibility</p:attrName>
                                        </p:attrNameLst>
                                      </p:cBhvr>
                                      <p:to>
                                        <p:strVal val="visible"/>
                                      </p:to>
                                    </p:set>
                                    <p:animEffect transition="in" filter="blinds(horizontal)">
                                      <p:cBhvr>
                                        <p:cTn id="54" dur="500"/>
                                        <p:tgtEl>
                                          <p:spTgt spid="52"/>
                                        </p:tgtEl>
                                      </p:cBhvr>
                                    </p:animEffect>
                                  </p:childTnLst>
                                </p:cTn>
                              </p:par>
                              <p:par>
                                <p:cTn id="55" presetID="3" presetClass="entr" presetSubtype="10" fill="hold" nodeType="withEffect">
                                  <p:stCondLst>
                                    <p:cond delay="0"/>
                                  </p:stCondLst>
                                  <p:childTnLst>
                                    <p:set>
                                      <p:cBhvr>
                                        <p:cTn id="56" dur="1" fill="hold">
                                          <p:stCondLst>
                                            <p:cond delay="0"/>
                                          </p:stCondLst>
                                        </p:cTn>
                                        <p:tgtEl>
                                          <p:spTgt spid="51"/>
                                        </p:tgtEl>
                                        <p:attrNameLst>
                                          <p:attrName>style.visibility</p:attrName>
                                        </p:attrNameLst>
                                      </p:cBhvr>
                                      <p:to>
                                        <p:strVal val="visible"/>
                                      </p:to>
                                    </p:set>
                                    <p:animEffect transition="in" filter="blinds(horizontal)">
                                      <p:cBhvr>
                                        <p:cTn id="57" dur="500"/>
                                        <p:tgtEl>
                                          <p:spTgt spid="51"/>
                                        </p:tgtEl>
                                      </p:cBhvr>
                                    </p:animEffect>
                                  </p:childTnLst>
                                </p:cTn>
                              </p:par>
                              <p:par>
                                <p:cTn id="58" presetID="3" presetClass="entr" presetSubtype="10" fill="hold" grpId="0" nodeType="withEffect">
                                  <p:stCondLst>
                                    <p:cond delay="0"/>
                                  </p:stCondLst>
                                  <p:childTnLst>
                                    <p:set>
                                      <p:cBhvr>
                                        <p:cTn id="59" dur="1" fill="hold">
                                          <p:stCondLst>
                                            <p:cond delay="0"/>
                                          </p:stCondLst>
                                        </p:cTn>
                                        <p:tgtEl>
                                          <p:spTgt spid="53"/>
                                        </p:tgtEl>
                                        <p:attrNameLst>
                                          <p:attrName>style.visibility</p:attrName>
                                        </p:attrNameLst>
                                      </p:cBhvr>
                                      <p:to>
                                        <p:strVal val="visible"/>
                                      </p:to>
                                    </p:set>
                                    <p:animEffect transition="in" filter="blinds(horizontal)">
                                      <p:cBhvr>
                                        <p:cTn id="60" dur="500"/>
                                        <p:tgtEl>
                                          <p:spTgt spid="53"/>
                                        </p:tgtEl>
                                      </p:cBhvr>
                                    </p:animEffect>
                                  </p:childTnLst>
                                </p:cTn>
                              </p:par>
                              <p:par>
                                <p:cTn id="61" presetID="3" presetClass="entr" presetSubtype="10" fill="hold" grpId="0" nodeType="withEffect">
                                  <p:stCondLst>
                                    <p:cond delay="0"/>
                                  </p:stCondLst>
                                  <p:childTnLst>
                                    <p:set>
                                      <p:cBhvr>
                                        <p:cTn id="62" dur="1" fill="hold">
                                          <p:stCondLst>
                                            <p:cond delay="0"/>
                                          </p:stCondLst>
                                        </p:cTn>
                                        <p:tgtEl>
                                          <p:spTgt spid="55"/>
                                        </p:tgtEl>
                                        <p:attrNameLst>
                                          <p:attrName>style.visibility</p:attrName>
                                        </p:attrNameLst>
                                      </p:cBhvr>
                                      <p:to>
                                        <p:strVal val="visible"/>
                                      </p:to>
                                    </p:set>
                                    <p:animEffect transition="in" filter="blinds(horizontal)">
                                      <p:cBhvr>
                                        <p:cTn id="63" dur="500"/>
                                        <p:tgtEl>
                                          <p:spTgt spid="55"/>
                                        </p:tgtEl>
                                      </p:cBhvr>
                                    </p:animEffect>
                                  </p:childTnLst>
                                </p:cTn>
                              </p:par>
                              <p:par>
                                <p:cTn id="64" presetID="3" presetClass="entr" presetSubtype="10" fill="hold" nodeType="withEffect">
                                  <p:stCondLst>
                                    <p:cond delay="0"/>
                                  </p:stCondLst>
                                  <p:childTnLst>
                                    <p:set>
                                      <p:cBhvr>
                                        <p:cTn id="65" dur="1" fill="hold">
                                          <p:stCondLst>
                                            <p:cond delay="0"/>
                                          </p:stCondLst>
                                        </p:cTn>
                                        <p:tgtEl>
                                          <p:spTgt spid="54"/>
                                        </p:tgtEl>
                                        <p:attrNameLst>
                                          <p:attrName>style.visibility</p:attrName>
                                        </p:attrNameLst>
                                      </p:cBhvr>
                                      <p:to>
                                        <p:strVal val="visible"/>
                                      </p:to>
                                    </p:set>
                                    <p:animEffect transition="in" filter="blinds(horizontal)">
                                      <p:cBhvr>
                                        <p:cTn id="66" dur="500"/>
                                        <p:tgtEl>
                                          <p:spTgt spid="54"/>
                                        </p:tgtEl>
                                      </p:cBhvr>
                                    </p:animEffect>
                                  </p:childTnLst>
                                </p:cTn>
                              </p:par>
                              <p:par>
                                <p:cTn id="67" presetID="3" presetClass="entr" presetSubtype="10" fill="hold" grpId="0" nodeType="withEffect">
                                  <p:stCondLst>
                                    <p:cond delay="0"/>
                                  </p:stCondLst>
                                  <p:childTnLst>
                                    <p:set>
                                      <p:cBhvr>
                                        <p:cTn id="68" dur="1" fill="hold">
                                          <p:stCondLst>
                                            <p:cond delay="0"/>
                                          </p:stCondLst>
                                        </p:cTn>
                                        <p:tgtEl>
                                          <p:spTgt spid="60"/>
                                        </p:tgtEl>
                                        <p:attrNameLst>
                                          <p:attrName>style.visibility</p:attrName>
                                        </p:attrNameLst>
                                      </p:cBhvr>
                                      <p:to>
                                        <p:strVal val="visible"/>
                                      </p:to>
                                    </p:set>
                                    <p:animEffect transition="in" filter="blinds(horizontal)">
                                      <p:cBhvr>
                                        <p:cTn id="69" dur="500"/>
                                        <p:tgtEl>
                                          <p:spTgt spid="60"/>
                                        </p:tgtEl>
                                      </p:cBhvr>
                                    </p:animEffect>
                                  </p:childTnLst>
                                </p:cTn>
                              </p:par>
                              <p:par>
                                <p:cTn id="70" presetID="3" presetClass="entr" presetSubtype="10" fill="hold" grpId="0" nodeType="withEffect">
                                  <p:stCondLst>
                                    <p:cond delay="0"/>
                                  </p:stCondLst>
                                  <p:childTnLst>
                                    <p:set>
                                      <p:cBhvr>
                                        <p:cTn id="71" dur="1" fill="hold">
                                          <p:stCondLst>
                                            <p:cond delay="0"/>
                                          </p:stCondLst>
                                        </p:cTn>
                                        <p:tgtEl>
                                          <p:spTgt spid="58"/>
                                        </p:tgtEl>
                                        <p:attrNameLst>
                                          <p:attrName>style.visibility</p:attrName>
                                        </p:attrNameLst>
                                      </p:cBhvr>
                                      <p:to>
                                        <p:strVal val="visible"/>
                                      </p:to>
                                    </p:set>
                                    <p:animEffect transition="in" filter="blinds(horizontal)">
                                      <p:cBhvr>
                                        <p:cTn id="72" dur="500"/>
                                        <p:tgtEl>
                                          <p:spTgt spid="58"/>
                                        </p:tgtEl>
                                      </p:cBhvr>
                                    </p:animEffect>
                                  </p:childTnLst>
                                </p:cTn>
                              </p:par>
                              <p:par>
                                <p:cTn id="73" presetID="3" presetClass="entr" presetSubtype="10" fill="hold" nodeType="withEffect">
                                  <p:stCondLst>
                                    <p:cond delay="0"/>
                                  </p:stCondLst>
                                  <p:childTnLst>
                                    <p:set>
                                      <p:cBhvr>
                                        <p:cTn id="74" dur="1" fill="hold">
                                          <p:stCondLst>
                                            <p:cond delay="0"/>
                                          </p:stCondLst>
                                        </p:cTn>
                                        <p:tgtEl>
                                          <p:spTgt spid="59"/>
                                        </p:tgtEl>
                                        <p:attrNameLst>
                                          <p:attrName>style.visibility</p:attrName>
                                        </p:attrNameLst>
                                      </p:cBhvr>
                                      <p:to>
                                        <p:strVal val="visible"/>
                                      </p:to>
                                    </p:set>
                                    <p:animEffect transition="in" filter="blinds(horizontal)">
                                      <p:cBhvr>
                                        <p:cTn id="75" dur="500"/>
                                        <p:tgtEl>
                                          <p:spTgt spid="59"/>
                                        </p:tgtEl>
                                      </p:cBhvr>
                                    </p:animEffect>
                                  </p:childTnLst>
                                </p:cTn>
                              </p:par>
                            </p:childTnLst>
                          </p:cTn>
                        </p:par>
                      </p:childTnLst>
                    </p:cTn>
                  </p:par>
                  <p:par>
                    <p:cTn id="76" fill="hold">
                      <p:stCondLst>
                        <p:cond delay="indefinite"/>
                      </p:stCondLst>
                      <p:childTnLst>
                        <p:par>
                          <p:cTn id="77" fill="hold">
                            <p:stCondLst>
                              <p:cond delay="0"/>
                            </p:stCondLst>
                            <p:childTnLst>
                              <p:par>
                                <p:cTn id="78" presetID="3" presetClass="entr" presetSubtype="10" fill="hold" grpId="0" nodeType="clickEffect">
                                  <p:stCondLst>
                                    <p:cond delay="0"/>
                                  </p:stCondLst>
                                  <p:childTnLst>
                                    <p:set>
                                      <p:cBhvr>
                                        <p:cTn id="79" dur="1" fill="hold">
                                          <p:stCondLst>
                                            <p:cond delay="0"/>
                                          </p:stCondLst>
                                        </p:cTn>
                                        <p:tgtEl>
                                          <p:spTgt spid="11"/>
                                        </p:tgtEl>
                                        <p:attrNameLst>
                                          <p:attrName>style.visibility</p:attrName>
                                        </p:attrNameLst>
                                      </p:cBhvr>
                                      <p:to>
                                        <p:strVal val="visible"/>
                                      </p:to>
                                    </p:set>
                                    <p:animEffect transition="in" filter="blinds(horizontal)">
                                      <p:cBhvr>
                                        <p:cTn id="80" dur="500"/>
                                        <p:tgtEl>
                                          <p:spTgt spid="11"/>
                                        </p:tgtEl>
                                      </p:cBhvr>
                                    </p:animEffect>
                                  </p:childTnLst>
                                </p:cTn>
                              </p:par>
                              <p:par>
                                <p:cTn id="81" presetID="3" presetClass="entr" presetSubtype="10" fill="hold" grpId="0" nodeType="withEffect">
                                  <p:stCondLst>
                                    <p:cond delay="0"/>
                                  </p:stCondLst>
                                  <p:childTnLst>
                                    <p:set>
                                      <p:cBhvr>
                                        <p:cTn id="82" dur="1" fill="hold">
                                          <p:stCondLst>
                                            <p:cond delay="0"/>
                                          </p:stCondLst>
                                        </p:cTn>
                                        <p:tgtEl>
                                          <p:spTgt spid="12"/>
                                        </p:tgtEl>
                                        <p:attrNameLst>
                                          <p:attrName>style.visibility</p:attrName>
                                        </p:attrNameLst>
                                      </p:cBhvr>
                                      <p:to>
                                        <p:strVal val="visible"/>
                                      </p:to>
                                    </p:set>
                                    <p:animEffect transition="in" filter="blinds(horizontal)">
                                      <p:cBhvr>
                                        <p:cTn id="83" dur="500"/>
                                        <p:tgtEl>
                                          <p:spTgt spid="12"/>
                                        </p:tgtEl>
                                      </p:cBhvr>
                                    </p:animEffect>
                                  </p:childTnLst>
                                </p:cTn>
                              </p:par>
                              <p:par>
                                <p:cTn id="84" presetID="3" presetClass="entr" presetSubtype="10" fill="hold" nodeType="withEffect">
                                  <p:stCondLst>
                                    <p:cond delay="0"/>
                                  </p:stCondLst>
                                  <p:childTnLst>
                                    <p:set>
                                      <p:cBhvr>
                                        <p:cTn id="85" dur="1" fill="hold">
                                          <p:stCondLst>
                                            <p:cond delay="0"/>
                                          </p:stCondLst>
                                        </p:cTn>
                                        <p:tgtEl>
                                          <p:spTgt spid="25"/>
                                        </p:tgtEl>
                                        <p:attrNameLst>
                                          <p:attrName>style.visibility</p:attrName>
                                        </p:attrNameLst>
                                      </p:cBhvr>
                                      <p:to>
                                        <p:strVal val="visible"/>
                                      </p:to>
                                    </p:set>
                                    <p:animEffect transition="in" filter="blinds(horizontal)">
                                      <p:cBhvr>
                                        <p:cTn id="86" dur="500"/>
                                        <p:tgtEl>
                                          <p:spTgt spid="25"/>
                                        </p:tgtEl>
                                      </p:cBhvr>
                                    </p:animEffect>
                                  </p:childTnLst>
                                </p:cTn>
                              </p:par>
                              <p:par>
                                <p:cTn id="87" presetID="1" presetClass="exit" presetSubtype="0" fill="hold" grpId="1" nodeType="withEffect">
                                  <p:stCondLst>
                                    <p:cond delay="0"/>
                                  </p:stCondLst>
                                  <p:childTnLst>
                                    <p:set>
                                      <p:cBhvr>
                                        <p:cTn id="88" dur="1" fill="hold">
                                          <p:stCondLst>
                                            <p:cond delay="0"/>
                                          </p:stCondLst>
                                        </p:cTn>
                                        <p:tgtEl>
                                          <p:spTgt spid="58"/>
                                        </p:tgtEl>
                                        <p:attrNameLst>
                                          <p:attrName>style.visibility</p:attrName>
                                        </p:attrNameLst>
                                      </p:cBhvr>
                                      <p:to>
                                        <p:strVal val="hidden"/>
                                      </p:to>
                                    </p:set>
                                  </p:childTnLst>
                                </p:cTn>
                              </p:par>
                            </p:childTnLst>
                          </p:cTn>
                        </p:par>
                      </p:childTnLst>
                    </p:cTn>
                  </p:par>
                  <p:par>
                    <p:cTn id="89" fill="hold">
                      <p:stCondLst>
                        <p:cond delay="indefinite"/>
                      </p:stCondLst>
                      <p:childTnLst>
                        <p:par>
                          <p:cTn id="90" fill="hold">
                            <p:stCondLst>
                              <p:cond delay="0"/>
                            </p:stCondLst>
                            <p:childTnLst>
                              <p:par>
                                <p:cTn id="91" presetID="3" presetClass="entr" presetSubtype="10" fill="hold" grpId="0" nodeType="clickEffect">
                                  <p:stCondLst>
                                    <p:cond delay="0"/>
                                  </p:stCondLst>
                                  <p:childTnLst>
                                    <p:set>
                                      <p:cBhvr>
                                        <p:cTn id="92" dur="1" fill="hold">
                                          <p:stCondLst>
                                            <p:cond delay="0"/>
                                          </p:stCondLst>
                                        </p:cTn>
                                        <p:tgtEl>
                                          <p:spTgt spid="15"/>
                                        </p:tgtEl>
                                        <p:attrNameLst>
                                          <p:attrName>style.visibility</p:attrName>
                                        </p:attrNameLst>
                                      </p:cBhvr>
                                      <p:to>
                                        <p:strVal val="visible"/>
                                      </p:to>
                                    </p:set>
                                    <p:animEffect transition="in" filter="blinds(horizontal)">
                                      <p:cBhvr>
                                        <p:cTn id="93" dur="500"/>
                                        <p:tgtEl>
                                          <p:spTgt spid="15"/>
                                        </p:tgtEl>
                                      </p:cBhvr>
                                    </p:animEffect>
                                  </p:childTnLst>
                                </p:cTn>
                              </p:par>
                              <p:par>
                                <p:cTn id="94" presetID="3" presetClass="entr" presetSubtype="10" fill="hold" grpId="0" nodeType="withEffect">
                                  <p:stCondLst>
                                    <p:cond delay="0"/>
                                  </p:stCondLst>
                                  <p:childTnLst>
                                    <p:set>
                                      <p:cBhvr>
                                        <p:cTn id="95" dur="1" fill="hold">
                                          <p:stCondLst>
                                            <p:cond delay="0"/>
                                          </p:stCondLst>
                                        </p:cTn>
                                        <p:tgtEl>
                                          <p:spTgt spid="16"/>
                                        </p:tgtEl>
                                        <p:attrNameLst>
                                          <p:attrName>style.visibility</p:attrName>
                                        </p:attrNameLst>
                                      </p:cBhvr>
                                      <p:to>
                                        <p:strVal val="visible"/>
                                      </p:to>
                                    </p:set>
                                    <p:animEffect transition="in" filter="blinds(horizontal)">
                                      <p:cBhvr>
                                        <p:cTn id="96" dur="500"/>
                                        <p:tgtEl>
                                          <p:spTgt spid="16"/>
                                        </p:tgtEl>
                                      </p:cBhvr>
                                    </p:animEffect>
                                  </p:childTnLst>
                                </p:cTn>
                              </p:par>
                              <p:par>
                                <p:cTn id="97" presetID="3" presetClass="entr" presetSubtype="10" fill="hold" grpId="0" nodeType="withEffect">
                                  <p:stCondLst>
                                    <p:cond delay="0"/>
                                  </p:stCondLst>
                                  <p:childTnLst>
                                    <p:set>
                                      <p:cBhvr>
                                        <p:cTn id="98" dur="1" fill="hold">
                                          <p:stCondLst>
                                            <p:cond delay="0"/>
                                          </p:stCondLst>
                                        </p:cTn>
                                        <p:tgtEl>
                                          <p:spTgt spid="17"/>
                                        </p:tgtEl>
                                        <p:attrNameLst>
                                          <p:attrName>style.visibility</p:attrName>
                                        </p:attrNameLst>
                                      </p:cBhvr>
                                      <p:to>
                                        <p:strVal val="visible"/>
                                      </p:to>
                                    </p:set>
                                    <p:animEffect transition="in" filter="blinds(horizontal)">
                                      <p:cBhvr>
                                        <p:cTn id="99" dur="500"/>
                                        <p:tgtEl>
                                          <p:spTgt spid="17"/>
                                        </p:tgtEl>
                                      </p:cBhvr>
                                    </p:animEffect>
                                  </p:childTnLst>
                                </p:cTn>
                              </p:par>
                              <p:par>
                                <p:cTn id="100" presetID="3" presetClass="entr" presetSubtype="10" fill="hold" grpId="0" nodeType="withEffect">
                                  <p:stCondLst>
                                    <p:cond delay="0"/>
                                  </p:stCondLst>
                                  <p:childTnLst>
                                    <p:set>
                                      <p:cBhvr>
                                        <p:cTn id="101" dur="1" fill="hold">
                                          <p:stCondLst>
                                            <p:cond delay="0"/>
                                          </p:stCondLst>
                                        </p:cTn>
                                        <p:tgtEl>
                                          <p:spTgt spid="18"/>
                                        </p:tgtEl>
                                        <p:attrNameLst>
                                          <p:attrName>style.visibility</p:attrName>
                                        </p:attrNameLst>
                                      </p:cBhvr>
                                      <p:to>
                                        <p:strVal val="visible"/>
                                      </p:to>
                                    </p:set>
                                    <p:animEffect transition="in" filter="blinds(horizontal)">
                                      <p:cBhvr>
                                        <p:cTn id="102" dur="500"/>
                                        <p:tgtEl>
                                          <p:spTgt spid="18"/>
                                        </p:tgtEl>
                                      </p:cBhvr>
                                    </p:animEffect>
                                  </p:childTnLst>
                                </p:cTn>
                              </p:par>
                              <p:par>
                                <p:cTn id="103" presetID="3" presetClass="entr" presetSubtype="10" fill="hold" grpId="0" nodeType="withEffect">
                                  <p:stCondLst>
                                    <p:cond delay="0"/>
                                  </p:stCondLst>
                                  <p:childTnLst>
                                    <p:set>
                                      <p:cBhvr>
                                        <p:cTn id="104" dur="1" fill="hold">
                                          <p:stCondLst>
                                            <p:cond delay="0"/>
                                          </p:stCondLst>
                                        </p:cTn>
                                        <p:tgtEl>
                                          <p:spTgt spid="19"/>
                                        </p:tgtEl>
                                        <p:attrNameLst>
                                          <p:attrName>style.visibility</p:attrName>
                                        </p:attrNameLst>
                                      </p:cBhvr>
                                      <p:to>
                                        <p:strVal val="visible"/>
                                      </p:to>
                                    </p:set>
                                    <p:animEffect transition="in" filter="blinds(horizontal)">
                                      <p:cBhvr>
                                        <p:cTn id="105" dur="500"/>
                                        <p:tgtEl>
                                          <p:spTgt spid="19"/>
                                        </p:tgtEl>
                                      </p:cBhvr>
                                    </p:animEffect>
                                  </p:childTnLst>
                                </p:cTn>
                              </p:par>
                              <p:par>
                                <p:cTn id="106" presetID="3" presetClass="entr" presetSubtype="10" fill="hold" grpId="0" nodeType="withEffect">
                                  <p:stCondLst>
                                    <p:cond delay="0"/>
                                  </p:stCondLst>
                                  <p:childTnLst>
                                    <p:set>
                                      <p:cBhvr>
                                        <p:cTn id="107" dur="1" fill="hold">
                                          <p:stCondLst>
                                            <p:cond delay="0"/>
                                          </p:stCondLst>
                                        </p:cTn>
                                        <p:tgtEl>
                                          <p:spTgt spid="20"/>
                                        </p:tgtEl>
                                        <p:attrNameLst>
                                          <p:attrName>style.visibility</p:attrName>
                                        </p:attrNameLst>
                                      </p:cBhvr>
                                      <p:to>
                                        <p:strVal val="visible"/>
                                      </p:to>
                                    </p:set>
                                    <p:animEffect transition="in" filter="blinds(horizontal)">
                                      <p:cBhvr>
                                        <p:cTn id="108" dur="500"/>
                                        <p:tgtEl>
                                          <p:spTgt spid="20"/>
                                        </p:tgtEl>
                                      </p:cBhvr>
                                    </p:animEffect>
                                  </p:childTnLst>
                                </p:cTn>
                              </p:par>
                              <p:par>
                                <p:cTn id="109" presetID="3" presetClass="entr" presetSubtype="10" fill="hold" grpId="0" nodeType="withEffect">
                                  <p:stCondLst>
                                    <p:cond delay="0"/>
                                  </p:stCondLst>
                                  <p:childTnLst>
                                    <p:set>
                                      <p:cBhvr>
                                        <p:cTn id="110" dur="1" fill="hold">
                                          <p:stCondLst>
                                            <p:cond delay="0"/>
                                          </p:stCondLst>
                                        </p:cTn>
                                        <p:tgtEl>
                                          <p:spTgt spid="21"/>
                                        </p:tgtEl>
                                        <p:attrNameLst>
                                          <p:attrName>style.visibility</p:attrName>
                                        </p:attrNameLst>
                                      </p:cBhvr>
                                      <p:to>
                                        <p:strVal val="visible"/>
                                      </p:to>
                                    </p:set>
                                    <p:animEffect transition="in" filter="blinds(horizontal)">
                                      <p:cBhvr>
                                        <p:cTn id="111" dur="500"/>
                                        <p:tgtEl>
                                          <p:spTgt spid="21"/>
                                        </p:tgtEl>
                                      </p:cBhvr>
                                    </p:animEffect>
                                  </p:childTnLst>
                                </p:cTn>
                              </p:par>
                              <p:par>
                                <p:cTn id="112" presetID="3" presetClass="entr" presetSubtype="10" fill="hold" grpId="0" nodeType="withEffect">
                                  <p:stCondLst>
                                    <p:cond delay="0"/>
                                  </p:stCondLst>
                                  <p:childTnLst>
                                    <p:set>
                                      <p:cBhvr>
                                        <p:cTn id="113" dur="1" fill="hold">
                                          <p:stCondLst>
                                            <p:cond delay="0"/>
                                          </p:stCondLst>
                                        </p:cTn>
                                        <p:tgtEl>
                                          <p:spTgt spid="22"/>
                                        </p:tgtEl>
                                        <p:attrNameLst>
                                          <p:attrName>style.visibility</p:attrName>
                                        </p:attrNameLst>
                                      </p:cBhvr>
                                      <p:to>
                                        <p:strVal val="visible"/>
                                      </p:to>
                                    </p:set>
                                    <p:animEffect transition="in" filter="blinds(horizontal)">
                                      <p:cBhvr>
                                        <p:cTn id="114" dur="500"/>
                                        <p:tgtEl>
                                          <p:spTgt spid="22"/>
                                        </p:tgtEl>
                                      </p:cBhvr>
                                    </p:animEffect>
                                  </p:childTnLst>
                                </p:cTn>
                              </p:par>
                            </p:childTnLst>
                          </p:cTn>
                        </p:par>
                      </p:childTnLst>
                    </p:cTn>
                  </p:par>
                  <p:par>
                    <p:cTn id="115" fill="hold">
                      <p:stCondLst>
                        <p:cond delay="indefinite"/>
                      </p:stCondLst>
                      <p:childTnLst>
                        <p:par>
                          <p:cTn id="116" fill="hold">
                            <p:stCondLst>
                              <p:cond delay="0"/>
                            </p:stCondLst>
                            <p:childTnLst>
                              <p:par>
                                <p:cTn id="117" presetID="3" presetClass="entr" presetSubtype="10" fill="hold" nodeType="clickEffect">
                                  <p:stCondLst>
                                    <p:cond delay="0"/>
                                  </p:stCondLst>
                                  <p:childTnLst>
                                    <p:set>
                                      <p:cBhvr>
                                        <p:cTn id="118" dur="1" fill="hold">
                                          <p:stCondLst>
                                            <p:cond delay="0"/>
                                          </p:stCondLst>
                                        </p:cTn>
                                        <p:tgtEl>
                                          <p:spTgt spid="44"/>
                                        </p:tgtEl>
                                        <p:attrNameLst>
                                          <p:attrName>style.visibility</p:attrName>
                                        </p:attrNameLst>
                                      </p:cBhvr>
                                      <p:to>
                                        <p:strVal val="visible"/>
                                      </p:to>
                                    </p:set>
                                    <p:animEffect transition="in" filter="blinds(horizontal)">
                                      <p:cBhvr>
                                        <p:cTn id="119" dur="500"/>
                                        <p:tgtEl>
                                          <p:spTgt spid="44"/>
                                        </p:tgtEl>
                                      </p:cBhvr>
                                    </p:animEffect>
                                  </p:childTnLst>
                                </p:cTn>
                              </p:par>
                              <p:par>
                                <p:cTn id="120" presetID="3" presetClass="entr" presetSubtype="10" fill="hold" nodeType="withEffect">
                                  <p:stCondLst>
                                    <p:cond delay="0"/>
                                  </p:stCondLst>
                                  <p:childTnLst>
                                    <p:set>
                                      <p:cBhvr>
                                        <p:cTn id="121" dur="1" fill="hold">
                                          <p:stCondLst>
                                            <p:cond delay="0"/>
                                          </p:stCondLst>
                                        </p:cTn>
                                        <p:tgtEl>
                                          <p:spTgt spid="46"/>
                                        </p:tgtEl>
                                        <p:attrNameLst>
                                          <p:attrName>style.visibility</p:attrName>
                                        </p:attrNameLst>
                                      </p:cBhvr>
                                      <p:to>
                                        <p:strVal val="visible"/>
                                      </p:to>
                                    </p:set>
                                    <p:animEffect transition="in" filter="blinds(horizontal)">
                                      <p:cBhvr>
                                        <p:cTn id="122" dur="500"/>
                                        <p:tgtEl>
                                          <p:spTgt spid="46"/>
                                        </p:tgtEl>
                                      </p:cBhvr>
                                    </p:animEffect>
                                  </p:childTnLst>
                                </p:cTn>
                              </p:par>
                              <p:par>
                                <p:cTn id="123" presetID="3" presetClass="entr" presetSubtype="10" fill="hold" nodeType="withEffect">
                                  <p:stCondLst>
                                    <p:cond delay="0"/>
                                  </p:stCondLst>
                                  <p:childTnLst>
                                    <p:set>
                                      <p:cBhvr>
                                        <p:cTn id="124" dur="1" fill="hold">
                                          <p:stCondLst>
                                            <p:cond delay="0"/>
                                          </p:stCondLst>
                                        </p:cTn>
                                        <p:tgtEl>
                                          <p:spTgt spid="27"/>
                                        </p:tgtEl>
                                        <p:attrNameLst>
                                          <p:attrName>style.visibility</p:attrName>
                                        </p:attrNameLst>
                                      </p:cBhvr>
                                      <p:to>
                                        <p:strVal val="visible"/>
                                      </p:to>
                                    </p:set>
                                    <p:animEffect transition="in" filter="blinds(horizontal)">
                                      <p:cBhvr>
                                        <p:cTn id="125" dur="500"/>
                                        <p:tgtEl>
                                          <p:spTgt spid="27"/>
                                        </p:tgtEl>
                                      </p:cBhvr>
                                    </p:animEffect>
                                  </p:childTnLst>
                                </p:cTn>
                              </p:par>
                              <p:par>
                                <p:cTn id="126" presetID="3" presetClass="entr" presetSubtype="10" fill="hold" grpId="0" nodeType="withEffect">
                                  <p:stCondLst>
                                    <p:cond delay="0"/>
                                  </p:stCondLst>
                                  <p:childTnLst>
                                    <p:set>
                                      <p:cBhvr>
                                        <p:cTn id="127" dur="1" fill="hold">
                                          <p:stCondLst>
                                            <p:cond delay="0"/>
                                          </p:stCondLst>
                                        </p:cTn>
                                        <p:tgtEl>
                                          <p:spTgt spid="32"/>
                                        </p:tgtEl>
                                        <p:attrNameLst>
                                          <p:attrName>style.visibility</p:attrName>
                                        </p:attrNameLst>
                                      </p:cBhvr>
                                      <p:to>
                                        <p:strVal val="visible"/>
                                      </p:to>
                                    </p:set>
                                    <p:animEffect transition="in" filter="blinds(horizontal)">
                                      <p:cBhvr>
                                        <p:cTn id="128" dur="500"/>
                                        <p:tgtEl>
                                          <p:spTgt spid="32"/>
                                        </p:tgtEl>
                                      </p:cBhvr>
                                    </p:animEffect>
                                  </p:childTnLst>
                                </p:cTn>
                              </p:par>
                              <p:par>
                                <p:cTn id="129" presetID="3" presetClass="entr" presetSubtype="10" fill="hold" grpId="0" nodeType="withEffect">
                                  <p:stCondLst>
                                    <p:cond delay="0"/>
                                  </p:stCondLst>
                                  <p:childTnLst>
                                    <p:set>
                                      <p:cBhvr>
                                        <p:cTn id="130" dur="1" fill="hold">
                                          <p:stCondLst>
                                            <p:cond delay="0"/>
                                          </p:stCondLst>
                                        </p:cTn>
                                        <p:tgtEl>
                                          <p:spTgt spid="34"/>
                                        </p:tgtEl>
                                        <p:attrNameLst>
                                          <p:attrName>style.visibility</p:attrName>
                                        </p:attrNameLst>
                                      </p:cBhvr>
                                      <p:to>
                                        <p:strVal val="visible"/>
                                      </p:to>
                                    </p:set>
                                    <p:animEffect transition="in" filter="blinds(horizontal)">
                                      <p:cBhvr>
                                        <p:cTn id="131" dur="500"/>
                                        <p:tgtEl>
                                          <p:spTgt spid="34"/>
                                        </p:tgtEl>
                                      </p:cBhvr>
                                    </p:animEffect>
                                  </p:childTnLst>
                                </p:cTn>
                              </p:par>
                              <p:par>
                                <p:cTn id="132" presetID="3" presetClass="entr" presetSubtype="10" fill="hold" grpId="0" nodeType="withEffect">
                                  <p:stCondLst>
                                    <p:cond delay="0"/>
                                  </p:stCondLst>
                                  <p:childTnLst>
                                    <p:set>
                                      <p:cBhvr>
                                        <p:cTn id="133" dur="1" fill="hold">
                                          <p:stCondLst>
                                            <p:cond delay="0"/>
                                          </p:stCondLst>
                                        </p:cTn>
                                        <p:tgtEl>
                                          <p:spTgt spid="38"/>
                                        </p:tgtEl>
                                        <p:attrNameLst>
                                          <p:attrName>style.visibility</p:attrName>
                                        </p:attrNameLst>
                                      </p:cBhvr>
                                      <p:to>
                                        <p:strVal val="visible"/>
                                      </p:to>
                                    </p:set>
                                    <p:animEffect transition="in" filter="blinds(horizontal)">
                                      <p:cBhvr>
                                        <p:cTn id="134" dur="500"/>
                                        <p:tgtEl>
                                          <p:spTgt spid="38"/>
                                        </p:tgtEl>
                                      </p:cBhvr>
                                    </p:animEffect>
                                  </p:childTnLst>
                                </p:cTn>
                              </p:par>
                              <p:par>
                                <p:cTn id="135" presetID="3" presetClass="entr" presetSubtype="10" fill="hold" grpId="0" nodeType="withEffect">
                                  <p:stCondLst>
                                    <p:cond delay="0"/>
                                  </p:stCondLst>
                                  <p:childTnLst>
                                    <p:set>
                                      <p:cBhvr>
                                        <p:cTn id="136" dur="1" fill="hold">
                                          <p:stCondLst>
                                            <p:cond delay="0"/>
                                          </p:stCondLst>
                                        </p:cTn>
                                        <p:tgtEl>
                                          <p:spTgt spid="40"/>
                                        </p:tgtEl>
                                        <p:attrNameLst>
                                          <p:attrName>style.visibility</p:attrName>
                                        </p:attrNameLst>
                                      </p:cBhvr>
                                      <p:to>
                                        <p:strVal val="visible"/>
                                      </p:to>
                                    </p:set>
                                    <p:animEffect transition="in" filter="blinds(horizontal)">
                                      <p:cBhvr>
                                        <p:cTn id="137" dur="500"/>
                                        <p:tgtEl>
                                          <p:spTgt spid="40"/>
                                        </p:tgtEl>
                                      </p:cBhvr>
                                    </p:animEffect>
                                  </p:childTnLst>
                                </p:cTn>
                              </p:par>
                              <p:par>
                                <p:cTn id="138" presetID="3" presetClass="entr" presetSubtype="10" fill="hold" grpId="0" nodeType="withEffect">
                                  <p:stCondLst>
                                    <p:cond delay="0"/>
                                  </p:stCondLst>
                                  <p:childTnLst>
                                    <p:set>
                                      <p:cBhvr>
                                        <p:cTn id="139" dur="1" fill="hold">
                                          <p:stCondLst>
                                            <p:cond delay="0"/>
                                          </p:stCondLst>
                                        </p:cTn>
                                        <p:tgtEl>
                                          <p:spTgt spid="41"/>
                                        </p:tgtEl>
                                        <p:attrNameLst>
                                          <p:attrName>style.visibility</p:attrName>
                                        </p:attrNameLst>
                                      </p:cBhvr>
                                      <p:to>
                                        <p:strVal val="visible"/>
                                      </p:to>
                                    </p:set>
                                    <p:animEffect transition="in" filter="blinds(horizontal)">
                                      <p:cBhvr>
                                        <p:cTn id="140" dur="500"/>
                                        <p:tgtEl>
                                          <p:spTgt spid="41"/>
                                        </p:tgtEl>
                                      </p:cBhvr>
                                    </p:animEffect>
                                  </p:childTnLst>
                                </p:cTn>
                              </p:par>
                              <p:par>
                                <p:cTn id="141" presetID="3" presetClass="entr" presetSubtype="10" fill="hold" grpId="0" nodeType="withEffect">
                                  <p:stCondLst>
                                    <p:cond delay="0"/>
                                  </p:stCondLst>
                                  <p:childTnLst>
                                    <p:set>
                                      <p:cBhvr>
                                        <p:cTn id="142" dur="1" fill="hold">
                                          <p:stCondLst>
                                            <p:cond delay="0"/>
                                          </p:stCondLst>
                                        </p:cTn>
                                        <p:tgtEl>
                                          <p:spTgt spid="39"/>
                                        </p:tgtEl>
                                        <p:attrNameLst>
                                          <p:attrName>style.visibility</p:attrName>
                                        </p:attrNameLst>
                                      </p:cBhvr>
                                      <p:to>
                                        <p:strVal val="visible"/>
                                      </p:to>
                                    </p:set>
                                    <p:animEffect transition="in" filter="blinds(horizontal)">
                                      <p:cBhvr>
                                        <p:cTn id="143" dur="500"/>
                                        <p:tgtEl>
                                          <p:spTgt spid="39"/>
                                        </p:tgtEl>
                                      </p:cBhvr>
                                    </p:animEffect>
                                  </p:childTnLst>
                                </p:cTn>
                              </p:par>
                              <p:par>
                                <p:cTn id="144" presetID="3" presetClass="entr" presetSubtype="10" fill="hold" nodeType="withEffect">
                                  <p:stCondLst>
                                    <p:cond delay="0"/>
                                  </p:stCondLst>
                                  <p:childTnLst>
                                    <p:set>
                                      <p:cBhvr>
                                        <p:cTn id="145" dur="1" fill="hold">
                                          <p:stCondLst>
                                            <p:cond delay="0"/>
                                          </p:stCondLst>
                                        </p:cTn>
                                        <p:tgtEl>
                                          <p:spTgt spid="62"/>
                                        </p:tgtEl>
                                        <p:attrNameLst>
                                          <p:attrName>style.visibility</p:attrName>
                                        </p:attrNameLst>
                                      </p:cBhvr>
                                      <p:to>
                                        <p:strVal val="visible"/>
                                      </p:to>
                                    </p:set>
                                    <p:animEffect transition="in" filter="blinds(horizontal)">
                                      <p:cBhvr>
                                        <p:cTn id="146" dur="500"/>
                                        <p:tgtEl>
                                          <p:spTgt spid="62"/>
                                        </p:tgtEl>
                                      </p:cBhvr>
                                    </p:animEffect>
                                  </p:childTnLst>
                                </p:cTn>
                              </p:par>
                              <p:par>
                                <p:cTn id="147" presetID="3" presetClass="entr" presetSubtype="10" fill="hold" nodeType="withEffect">
                                  <p:stCondLst>
                                    <p:cond delay="0"/>
                                  </p:stCondLst>
                                  <p:childTnLst>
                                    <p:set>
                                      <p:cBhvr>
                                        <p:cTn id="148" dur="1" fill="hold">
                                          <p:stCondLst>
                                            <p:cond delay="0"/>
                                          </p:stCondLst>
                                        </p:cTn>
                                        <p:tgtEl>
                                          <p:spTgt spid="64"/>
                                        </p:tgtEl>
                                        <p:attrNameLst>
                                          <p:attrName>style.visibility</p:attrName>
                                        </p:attrNameLst>
                                      </p:cBhvr>
                                      <p:to>
                                        <p:strVal val="visible"/>
                                      </p:to>
                                    </p:set>
                                    <p:animEffect transition="in" filter="blinds(horizontal)">
                                      <p:cBhvr>
                                        <p:cTn id="149"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5" grpId="0" animBg="1"/>
      <p:bldP spid="16" grpId="0" animBg="1"/>
      <p:bldP spid="17" grpId="0" animBg="1"/>
      <p:bldP spid="18" grpId="0" animBg="1"/>
      <p:bldP spid="19" grpId="0" animBg="1"/>
      <p:bldP spid="20" grpId="0" animBg="1"/>
      <p:bldP spid="21" grpId="0" animBg="1"/>
      <p:bldP spid="22" grpId="0" animBg="1"/>
      <p:bldP spid="28" grpId="0" animBg="1"/>
      <p:bldP spid="29" grpId="0" animBg="1"/>
      <p:bldP spid="30" grpId="0" animBg="1"/>
      <p:bldP spid="31" grpId="0" animBg="1"/>
      <p:bldP spid="32" grpId="0" animBg="1"/>
      <p:bldP spid="34" grpId="0" animBg="1"/>
      <p:bldP spid="38" grpId="0" animBg="1"/>
      <p:bldP spid="39" grpId="0" animBg="1"/>
      <p:bldP spid="40" grpId="0"/>
      <p:bldP spid="41" grpId="0"/>
      <p:bldP spid="49" grpId="0" animBg="1"/>
      <p:bldP spid="52" grpId="0"/>
      <p:bldP spid="53" grpId="0" animBg="1"/>
      <p:bldP spid="55" grpId="0"/>
      <p:bldP spid="58" grpId="0" animBg="1"/>
      <p:bldP spid="58" grpId="1" animBg="1"/>
      <p:bldP spid="60" grpId="0" animBg="1"/>
      <p:bldP spid="6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图片 58" descr="homepage-sample.wmf"/>
          <p:cNvPicPr>
            <a:picLocks noChangeAspect="1"/>
          </p:cNvPicPr>
          <p:nvPr/>
        </p:nvPicPr>
        <p:blipFill>
          <a:blip r:embed="rId3"/>
          <a:srcRect/>
          <a:stretch>
            <a:fillRect/>
          </a:stretch>
        </p:blipFill>
        <p:spPr bwMode="auto">
          <a:xfrm>
            <a:off x="936626" y="852488"/>
            <a:ext cx="3760788" cy="3124200"/>
          </a:xfrm>
          <a:prstGeom prst="rect">
            <a:avLst/>
          </a:prstGeom>
          <a:noFill/>
          <a:ln w="9525">
            <a:noFill/>
            <a:miter lim="800000"/>
            <a:headEnd/>
            <a:tailEnd/>
          </a:ln>
        </p:spPr>
      </p:pic>
      <p:pic>
        <p:nvPicPr>
          <p:cNvPr id="25" name="图片 24" descr="dblp-sample.wmf"/>
          <p:cNvPicPr>
            <a:picLocks noChangeAspect="1"/>
          </p:cNvPicPr>
          <p:nvPr/>
        </p:nvPicPr>
        <p:blipFill>
          <a:blip r:embed="rId4"/>
          <a:srcRect/>
          <a:stretch>
            <a:fillRect/>
          </a:stretch>
        </p:blipFill>
        <p:spPr bwMode="auto">
          <a:xfrm>
            <a:off x="461963" y="4398965"/>
            <a:ext cx="4043362" cy="2060575"/>
          </a:xfrm>
          <a:prstGeom prst="rect">
            <a:avLst/>
          </a:prstGeom>
          <a:noFill/>
          <a:ln w="9525">
            <a:noFill/>
            <a:miter lim="800000"/>
            <a:headEnd/>
            <a:tailEnd/>
          </a:ln>
        </p:spPr>
      </p:pic>
      <p:pic>
        <p:nvPicPr>
          <p:cNvPr id="18436" name="图片 23" descr="homepage-sample.wmf"/>
          <p:cNvPicPr>
            <a:picLocks noChangeAspect="1"/>
          </p:cNvPicPr>
          <p:nvPr/>
        </p:nvPicPr>
        <p:blipFill>
          <a:blip r:embed="rId3"/>
          <a:srcRect/>
          <a:stretch>
            <a:fillRect/>
          </a:stretch>
        </p:blipFill>
        <p:spPr bwMode="auto">
          <a:xfrm>
            <a:off x="598489" y="1222375"/>
            <a:ext cx="3760787" cy="3124200"/>
          </a:xfrm>
          <a:prstGeom prst="rect">
            <a:avLst/>
          </a:prstGeom>
          <a:solidFill>
            <a:schemeClr val="bg1"/>
          </a:solidFill>
          <a:ln w="9525">
            <a:noFill/>
            <a:miter lim="800000"/>
            <a:headEnd/>
            <a:tailEnd/>
          </a:ln>
        </p:spPr>
      </p:pic>
      <p:sp>
        <p:nvSpPr>
          <p:cNvPr id="18437" name="标题 1"/>
          <p:cNvSpPr>
            <a:spLocks noGrp="1"/>
          </p:cNvSpPr>
          <p:nvPr>
            <p:ph type="title"/>
          </p:nvPr>
        </p:nvSpPr>
        <p:spPr/>
        <p:txBody>
          <a:bodyPr/>
          <a:lstStyle/>
          <a:p>
            <a:r>
              <a:rPr lang="en-US" altLang="zh-CN" smtClean="0"/>
              <a:t>Motivating Example</a:t>
            </a:r>
            <a:endParaRPr lang="zh-CN" altLang="en-US" smtClean="0"/>
          </a:p>
        </p:txBody>
      </p:sp>
      <p:sp>
        <p:nvSpPr>
          <p:cNvPr id="5" name="矩形 4"/>
          <p:cNvSpPr/>
          <p:nvPr/>
        </p:nvSpPr>
        <p:spPr>
          <a:xfrm>
            <a:off x="635001" y="1258890"/>
            <a:ext cx="3651250" cy="1131887"/>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6" name="矩形 5"/>
          <p:cNvSpPr/>
          <p:nvPr/>
        </p:nvSpPr>
        <p:spPr>
          <a:xfrm>
            <a:off x="2752725" y="1149352"/>
            <a:ext cx="1533526" cy="219075"/>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100" dirty="0">
                <a:solidFill>
                  <a:schemeClr val="tx1"/>
                </a:solidFill>
              </a:rPr>
              <a:t>Contact Information</a:t>
            </a:r>
            <a:endParaRPr lang="zh-CN" altLang="en-US" sz="1100" dirty="0">
              <a:solidFill>
                <a:schemeClr val="tx1"/>
              </a:solidFill>
            </a:endParaRPr>
          </a:p>
        </p:txBody>
      </p:sp>
      <p:sp>
        <p:nvSpPr>
          <p:cNvPr id="7" name="矩形 6"/>
          <p:cNvSpPr/>
          <p:nvPr/>
        </p:nvSpPr>
        <p:spPr>
          <a:xfrm>
            <a:off x="635001" y="2463802"/>
            <a:ext cx="3651250" cy="1058863"/>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8" name="矩形 7"/>
          <p:cNvSpPr/>
          <p:nvPr/>
        </p:nvSpPr>
        <p:spPr>
          <a:xfrm>
            <a:off x="2752725" y="2354265"/>
            <a:ext cx="1533526" cy="219075"/>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100" dirty="0">
                <a:solidFill>
                  <a:schemeClr val="tx1"/>
                </a:solidFill>
              </a:rPr>
              <a:t>Educational history</a:t>
            </a:r>
            <a:endParaRPr lang="zh-CN" altLang="en-US" sz="1100" dirty="0">
              <a:solidFill>
                <a:schemeClr val="tx1"/>
              </a:solidFill>
            </a:endParaRPr>
          </a:p>
        </p:txBody>
      </p:sp>
      <p:sp>
        <p:nvSpPr>
          <p:cNvPr id="9" name="矩形 8"/>
          <p:cNvSpPr/>
          <p:nvPr/>
        </p:nvSpPr>
        <p:spPr>
          <a:xfrm>
            <a:off x="635001" y="3851277"/>
            <a:ext cx="3651250" cy="474663"/>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0" name="矩形 9"/>
          <p:cNvSpPr/>
          <p:nvPr/>
        </p:nvSpPr>
        <p:spPr>
          <a:xfrm>
            <a:off x="2752725" y="3741740"/>
            <a:ext cx="1533526" cy="219075"/>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100" dirty="0">
                <a:solidFill>
                  <a:schemeClr val="tx1"/>
                </a:solidFill>
              </a:rPr>
              <a:t>Academic services</a:t>
            </a:r>
            <a:endParaRPr lang="zh-CN" altLang="en-US" sz="1100" dirty="0">
              <a:solidFill>
                <a:schemeClr val="tx1"/>
              </a:solidFill>
            </a:endParaRPr>
          </a:p>
        </p:txBody>
      </p:sp>
      <p:sp>
        <p:nvSpPr>
          <p:cNvPr id="11" name="矩形 10"/>
          <p:cNvSpPr/>
          <p:nvPr/>
        </p:nvSpPr>
        <p:spPr>
          <a:xfrm>
            <a:off x="488951" y="4435475"/>
            <a:ext cx="4016375" cy="2008188"/>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2" name="矩形 11"/>
          <p:cNvSpPr/>
          <p:nvPr/>
        </p:nvSpPr>
        <p:spPr>
          <a:xfrm>
            <a:off x="2971800" y="4398965"/>
            <a:ext cx="1533526" cy="219075"/>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100" dirty="0">
                <a:solidFill>
                  <a:schemeClr val="tx1"/>
                </a:solidFill>
              </a:rPr>
              <a:t>Publications</a:t>
            </a:r>
            <a:endParaRPr lang="zh-CN" altLang="en-US" sz="1100" dirty="0">
              <a:solidFill>
                <a:schemeClr val="tx1"/>
              </a:solidFill>
            </a:endParaRPr>
          </a:p>
        </p:txBody>
      </p:sp>
      <p:sp>
        <p:nvSpPr>
          <p:cNvPr id="15" name="圆角矩形 14"/>
          <p:cNvSpPr/>
          <p:nvPr/>
        </p:nvSpPr>
        <p:spPr>
          <a:xfrm>
            <a:off x="598489" y="4837113"/>
            <a:ext cx="3833812" cy="438150"/>
          </a:xfrm>
          <a:prstGeom prst="round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6" name="椭圆 15"/>
          <p:cNvSpPr/>
          <p:nvPr/>
        </p:nvSpPr>
        <p:spPr>
          <a:xfrm>
            <a:off x="781050" y="4727577"/>
            <a:ext cx="255588" cy="182563"/>
          </a:xfrm>
          <a:prstGeom prst="ellipse">
            <a:avLst/>
          </a:prstGeom>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altLang="zh-CN" sz="1400" dirty="0">
                <a:solidFill>
                  <a:schemeClr val="tx1"/>
                </a:solidFill>
              </a:rPr>
              <a:t>1</a:t>
            </a:r>
            <a:endParaRPr lang="zh-CN" altLang="en-US" sz="1400" dirty="0">
              <a:solidFill>
                <a:schemeClr val="tx1"/>
              </a:solidFill>
            </a:endParaRPr>
          </a:p>
        </p:txBody>
      </p:sp>
      <p:sp>
        <p:nvSpPr>
          <p:cNvPr id="17" name="圆角矩形 16"/>
          <p:cNvSpPr/>
          <p:nvPr/>
        </p:nvSpPr>
        <p:spPr>
          <a:xfrm>
            <a:off x="598489" y="5749925"/>
            <a:ext cx="3833812" cy="255588"/>
          </a:xfrm>
          <a:prstGeom prst="round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8" name="椭圆 17"/>
          <p:cNvSpPr/>
          <p:nvPr/>
        </p:nvSpPr>
        <p:spPr>
          <a:xfrm>
            <a:off x="781050" y="5676902"/>
            <a:ext cx="255588" cy="182563"/>
          </a:xfrm>
          <a:prstGeom prst="ellipse">
            <a:avLst/>
          </a:prstGeom>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altLang="zh-CN" sz="1400" dirty="0">
                <a:solidFill>
                  <a:schemeClr val="tx1"/>
                </a:solidFill>
              </a:rPr>
              <a:t>1</a:t>
            </a:r>
            <a:endParaRPr lang="zh-CN" altLang="en-US" sz="1400" dirty="0">
              <a:solidFill>
                <a:schemeClr val="tx1"/>
              </a:solidFill>
            </a:endParaRPr>
          </a:p>
        </p:txBody>
      </p:sp>
      <p:sp>
        <p:nvSpPr>
          <p:cNvPr id="19" name="圆角矩形 18"/>
          <p:cNvSpPr/>
          <p:nvPr/>
        </p:nvSpPr>
        <p:spPr>
          <a:xfrm>
            <a:off x="598489" y="6042025"/>
            <a:ext cx="3833812" cy="255588"/>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0" name="椭圆 19"/>
          <p:cNvSpPr/>
          <p:nvPr/>
        </p:nvSpPr>
        <p:spPr>
          <a:xfrm>
            <a:off x="781050" y="5969002"/>
            <a:ext cx="255588" cy="182563"/>
          </a:xfrm>
          <a:prstGeom prst="ellipse">
            <a:avLst/>
          </a:prstGeom>
          <a:solidFill>
            <a:srgbClr val="FFFF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altLang="zh-CN" sz="1400" dirty="0">
                <a:solidFill>
                  <a:schemeClr val="tx1"/>
                </a:solidFill>
              </a:rPr>
              <a:t>2</a:t>
            </a:r>
            <a:endParaRPr lang="zh-CN" altLang="en-US" sz="1400" dirty="0">
              <a:solidFill>
                <a:schemeClr val="tx1"/>
              </a:solidFill>
            </a:endParaRPr>
          </a:p>
        </p:txBody>
      </p:sp>
      <p:sp>
        <p:nvSpPr>
          <p:cNvPr id="21" name="圆角矩形 20"/>
          <p:cNvSpPr/>
          <p:nvPr/>
        </p:nvSpPr>
        <p:spPr>
          <a:xfrm>
            <a:off x="598489" y="5348290"/>
            <a:ext cx="3833812" cy="255587"/>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2" name="椭圆 21"/>
          <p:cNvSpPr/>
          <p:nvPr/>
        </p:nvSpPr>
        <p:spPr>
          <a:xfrm>
            <a:off x="781050" y="5275263"/>
            <a:ext cx="255588" cy="182562"/>
          </a:xfrm>
          <a:prstGeom prst="ellipse">
            <a:avLst/>
          </a:prstGeom>
          <a:solidFill>
            <a:srgbClr val="FFFF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altLang="zh-CN" sz="1400" dirty="0">
                <a:solidFill>
                  <a:schemeClr val="tx1"/>
                </a:solidFill>
              </a:rPr>
              <a:t>2</a:t>
            </a:r>
            <a:endParaRPr lang="zh-CN" altLang="en-US" sz="1400" dirty="0">
              <a:solidFill>
                <a:schemeClr val="tx1"/>
              </a:solidFill>
            </a:endParaRPr>
          </a:p>
        </p:txBody>
      </p:sp>
      <p:pic>
        <p:nvPicPr>
          <p:cNvPr id="26" name="图片 25" descr="extraction-sample.wmf"/>
          <p:cNvPicPr>
            <a:picLocks noChangeAspect="1"/>
          </p:cNvPicPr>
          <p:nvPr/>
        </p:nvPicPr>
        <p:blipFill>
          <a:blip r:embed="rId5"/>
          <a:srcRect/>
          <a:stretch>
            <a:fillRect/>
          </a:stretch>
        </p:blipFill>
        <p:spPr bwMode="auto">
          <a:xfrm>
            <a:off x="4805363" y="1128715"/>
            <a:ext cx="4492625" cy="3140075"/>
          </a:xfrm>
          <a:prstGeom prst="rect">
            <a:avLst/>
          </a:prstGeom>
          <a:noFill/>
          <a:ln w="9525">
            <a:noFill/>
            <a:miter lim="800000"/>
            <a:headEnd/>
            <a:tailEnd/>
          </a:ln>
        </p:spPr>
      </p:pic>
      <p:pic>
        <p:nvPicPr>
          <p:cNvPr id="27" name="图片 26" descr="integration-sample.wmf"/>
          <p:cNvPicPr>
            <a:picLocks noChangeAspect="1"/>
          </p:cNvPicPr>
          <p:nvPr/>
        </p:nvPicPr>
        <p:blipFill>
          <a:blip r:embed="rId6"/>
          <a:srcRect/>
          <a:stretch>
            <a:fillRect/>
          </a:stretch>
        </p:blipFill>
        <p:spPr bwMode="auto">
          <a:xfrm>
            <a:off x="5245101" y="3392488"/>
            <a:ext cx="4017963" cy="2081212"/>
          </a:xfrm>
          <a:prstGeom prst="rect">
            <a:avLst/>
          </a:prstGeom>
          <a:noFill/>
          <a:ln w="9525">
            <a:noFill/>
            <a:miter lim="800000"/>
            <a:headEnd/>
            <a:tailEnd/>
          </a:ln>
        </p:spPr>
      </p:pic>
      <p:sp>
        <p:nvSpPr>
          <p:cNvPr id="28" name="右箭头 27"/>
          <p:cNvSpPr/>
          <p:nvPr/>
        </p:nvSpPr>
        <p:spPr>
          <a:xfrm>
            <a:off x="4441826" y="2865438"/>
            <a:ext cx="474663" cy="328612"/>
          </a:xfrm>
          <a:prstGeom prst="rightArrow">
            <a:avLst/>
          </a:prstGeom>
          <a:solidFill>
            <a:srgbClr val="FFCCCC"/>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9" name="椭圆 28"/>
          <p:cNvSpPr/>
          <p:nvPr/>
        </p:nvSpPr>
        <p:spPr>
          <a:xfrm>
            <a:off x="7143751" y="3246438"/>
            <a:ext cx="255588" cy="182562"/>
          </a:xfrm>
          <a:prstGeom prst="ellipse">
            <a:avLst/>
          </a:prstGeom>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altLang="zh-CN" sz="1400" dirty="0">
                <a:solidFill>
                  <a:schemeClr val="tx1"/>
                </a:solidFill>
              </a:rPr>
              <a:t>1</a:t>
            </a:r>
            <a:endParaRPr lang="zh-CN" altLang="en-US" sz="1400" dirty="0">
              <a:solidFill>
                <a:schemeClr val="tx1"/>
              </a:solidFill>
            </a:endParaRPr>
          </a:p>
        </p:txBody>
      </p:sp>
      <p:sp>
        <p:nvSpPr>
          <p:cNvPr id="30" name="椭圆 29"/>
          <p:cNvSpPr/>
          <p:nvPr/>
        </p:nvSpPr>
        <p:spPr>
          <a:xfrm>
            <a:off x="7034213" y="5692775"/>
            <a:ext cx="876300" cy="401638"/>
          </a:xfrm>
          <a:prstGeom prst="ellipse">
            <a:avLst/>
          </a:prstGeom>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altLang="zh-CN" sz="900" dirty="0" err="1">
                <a:solidFill>
                  <a:schemeClr val="tx1"/>
                </a:solidFill>
              </a:rPr>
              <a:t>Ruud</a:t>
            </a:r>
            <a:r>
              <a:rPr lang="en-US" altLang="zh-CN" sz="900" dirty="0">
                <a:solidFill>
                  <a:schemeClr val="tx1"/>
                </a:solidFill>
              </a:rPr>
              <a:t> </a:t>
            </a:r>
            <a:r>
              <a:rPr lang="en-US" altLang="zh-CN" sz="900" dirty="0" err="1">
                <a:solidFill>
                  <a:schemeClr val="tx1"/>
                </a:solidFill>
              </a:rPr>
              <a:t>Bolle</a:t>
            </a:r>
            <a:endParaRPr lang="zh-CN" altLang="en-US" sz="900" dirty="0">
              <a:solidFill>
                <a:schemeClr val="tx1"/>
              </a:solidFill>
            </a:endParaRPr>
          </a:p>
        </p:txBody>
      </p:sp>
      <p:sp>
        <p:nvSpPr>
          <p:cNvPr id="31" name="椭圆 30"/>
          <p:cNvSpPr/>
          <p:nvPr/>
        </p:nvSpPr>
        <p:spPr>
          <a:xfrm>
            <a:off x="7326313" y="5984877"/>
            <a:ext cx="255587" cy="182563"/>
          </a:xfrm>
          <a:prstGeom prst="ellipse">
            <a:avLst/>
          </a:prstGeom>
          <a:solidFill>
            <a:srgbClr val="FFFF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altLang="zh-CN" sz="1400" dirty="0">
                <a:solidFill>
                  <a:schemeClr val="tx1"/>
                </a:solidFill>
              </a:rPr>
              <a:t>2</a:t>
            </a:r>
            <a:endParaRPr lang="zh-CN" altLang="en-US" sz="1400" dirty="0">
              <a:solidFill>
                <a:schemeClr val="tx1"/>
              </a:solidFill>
            </a:endParaRPr>
          </a:p>
        </p:txBody>
      </p:sp>
      <p:sp>
        <p:nvSpPr>
          <p:cNvPr id="32" name="椭圆 31"/>
          <p:cNvSpPr/>
          <p:nvPr/>
        </p:nvSpPr>
        <p:spPr>
          <a:xfrm>
            <a:off x="5354638" y="5729290"/>
            <a:ext cx="839787" cy="255587"/>
          </a:xfrm>
          <a:prstGeom prst="ellipse">
            <a:avLst/>
          </a:prstGeom>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altLang="zh-CN" sz="700" dirty="0">
                <a:solidFill>
                  <a:schemeClr val="tx1"/>
                </a:solidFill>
              </a:rPr>
              <a:t>Publication #3</a:t>
            </a:r>
            <a:endParaRPr lang="zh-CN" altLang="en-US" sz="700" dirty="0">
              <a:solidFill>
                <a:schemeClr val="tx1"/>
              </a:solidFill>
            </a:endParaRPr>
          </a:p>
        </p:txBody>
      </p:sp>
      <p:sp>
        <p:nvSpPr>
          <p:cNvPr id="34" name="椭圆 33"/>
          <p:cNvSpPr/>
          <p:nvPr/>
        </p:nvSpPr>
        <p:spPr>
          <a:xfrm>
            <a:off x="5354638" y="6203950"/>
            <a:ext cx="839787" cy="255588"/>
          </a:xfrm>
          <a:prstGeom prst="ellipse">
            <a:avLst/>
          </a:prstGeom>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altLang="zh-CN" sz="700" dirty="0">
                <a:solidFill>
                  <a:schemeClr val="tx1"/>
                </a:solidFill>
              </a:rPr>
              <a:t>Publication #5</a:t>
            </a:r>
            <a:endParaRPr lang="zh-CN" altLang="en-US" sz="700" dirty="0">
              <a:solidFill>
                <a:schemeClr val="tx1"/>
              </a:solidFill>
            </a:endParaRPr>
          </a:p>
        </p:txBody>
      </p:sp>
      <p:sp>
        <p:nvSpPr>
          <p:cNvPr id="38" name="弧形 37"/>
          <p:cNvSpPr/>
          <p:nvPr/>
        </p:nvSpPr>
        <p:spPr>
          <a:xfrm>
            <a:off x="6011864" y="5619750"/>
            <a:ext cx="1058862" cy="401638"/>
          </a:xfrm>
          <a:prstGeom prst="arc">
            <a:avLst>
              <a:gd name="adj1" fmla="val 11250051"/>
              <a:gd name="adj2" fmla="val 21551153"/>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CN" altLang="en-US"/>
          </a:p>
        </p:txBody>
      </p:sp>
      <p:sp>
        <p:nvSpPr>
          <p:cNvPr id="39" name="弧形 38"/>
          <p:cNvSpPr/>
          <p:nvPr/>
        </p:nvSpPr>
        <p:spPr>
          <a:xfrm rot="9478501">
            <a:off x="6157913" y="6022975"/>
            <a:ext cx="1058862" cy="401638"/>
          </a:xfrm>
          <a:prstGeom prst="arc">
            <a:avLst>
              <a:gd name="adj1" fmla="val 11250051"/>
              <a:gd name="adj2" fmla="val 172321"/>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CN" altLang="en-US"/>
          </a:p>
        </p:txBody>
      </p:sp>
      <p:sp>
        <p:nvSpPr>
          <p:cNvPr id="40" name="矩形 39"/>
          <p:cNvSpPr/>
          <p:nvPr/>
        </p:nvSpPr>
        <p:spPr>
          <a:xfrm>
            <a:off x="6267451" y="5619752"/>
            <a:ext cx="620713" cy="1825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800" dirty="0">
                <a:solidFill>
                  <a:schemeClr val="tx1"/>
                </a:solidFill>
              </a:rPr>
              <a:t>coauthor</a:t>
            </a:r>
            <a:endParaRPr lang="zh-CN" altLang="en-US" sz="800" dirty="0">
              <a:solidFill>
                <a:schemeClr val="tx1"/>
              </a:solidFill>
            </a:endParaRPr>
          </a:p>
        </p:txBody>
      </p:sp>
      <p:sp>
        <p:nvSpPr>
          <p:cNvPr id="41" name="矩形 40"/>
          <p:cNvSpPr/>
          <p:nvPr/>
        </p:nvSpPr>
        <p:spPr>
          <a:xfrm>
            <a:off x="6340476" y="6240463"/>
            <a:ext cx="620713" cy="182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800" dirty="0">
                <a:solidFill>
                  <a:schemeClr val="tx1"/>
                </a:solidFill>
              </a:rPr>
              <a:t>coauthor</a:t>
            </a:r>
            <a:endParaRPr lang="zh-CN" altLang="en-US" sz="800" dirty="0">
              <a:solidFill>
                <a:schemeClr val="tx1"/>
              </a:solidFill>
            </a:endParaRPr>
          </a:p>
        </p:txBody>
      </p:sp>
      <p:cxnSp>
        <p:nvCxnSpPr>
          <p:cNvPr id="44" name="直接箭头连接符 43"/>
          <p:cNvCxnSpPr/>
          <p:nvPr/>
        </p:nvCxnSpPr>
        <p:spPr>
          <a:xfrm flipV="1">
            <a:off x="4441818" y="3355974"/>
            <a:ext cx="2592423" cy="1497034"/>
          </a:xfrm>
          <a:prstGeom prst="straightConnector1">
            <a:avLst/>
          </a:prstGeom>
          <a:ln w="38100">
            <a:solidFill>
              <a:srgbClr val="C00000"/>
            </a:solidFill>
            <a:headEnd type="none" w="med" len="med"/>
            <a:tailEnd type="triangle" w="med" len="med"/>
          </a:ln>
          <a:effectLst>
            <a:glow rad="635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46" name="直接箭头连接符 45"/>
          <p:cNvCxnSpPr>
            <a:stCxn id="21" idx="3"/>
            <a:endCxn id="30" idx="2"/>
          </p:cNvCxnSpPr>
          <p:nvPr/>
        </p:nvCxnSpPr>
        <p:spPr>
          <a:xfrm>
            <a:off x="4432427" y="5475567"/>
            <a:ext cx="2601823" cy="418075"/>
          </a:xfrm>
          <a:prstGeom prst="straightConnector1">
            <a:avLst/>
          </a:prstGeom>
          <a:ln w="38100">
            <a:solidFill>
              <a:srgbClr val="C00000"/>
            </a:solidFill>
            <a:headEnd type="none" w="med" len="med"/>
            <a:tailEnd type="triangle" w="med" len="med"/>
          </a:ln>
          <a:effectLst>
            <a:glow rad="635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49" name="矩形 48"/>
          <p:cNvSpPr/>
          <p:nvPr/>
        </p:nvSpPr>
        <p:spPr>
          <a:xfrm>
            <a:off x="8531225" y="5583240"/>
            <a:ext cx="876300" cy="219075"/>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800" dirty="0">
                <a:solidFill>
                  <a:schemeClr val="tx1"/>
                </a:solidFill>
              </a:rPr>
              <a:t>UIUC</a:t>
            </a:r>
            <a:endParaRPr lang="zh-CN" altLang="en-US" sz="800" dirty="0">
              <a:solidFill>
                <a:schemeClr val="tx1"/>
              </a:solidFill>
            </a:endParaRPr>
          </a:p>
        </p:txBody>
      </p:sp>
      <p:cxnSp>
        <p:nvCxnSpPr>
          <p:cNvPr id="51" name="直接箭头连接符 50"/>
          <p:cNvCxnSpPr>
            <a:stCxn id="30" idx="6"/>
            <a:endCxn id="49" idx="1"/>
          </p:cNvCxnSpPr>
          <p:nvPr/>
        </p:nvCxnSpPr>
        <p:spPr>
          <a:xfrm flipV="1">
            <a:off x="7910514" y="5692777"/>
            <a:ext cx="620712" cy="201613"/>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2" name="矩形 51"/>
          <p:cNvSpPr/>
          <p:nvPr/>
        </p:nvSpPr>
        <p:spPr>
          <a:xfrm>
            <a:off x="7837488" y="5619752"/>
            <a:ext cx="620712" cy="1825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800" dirty="0">
                <a:solidFill>
                  <a:schemeClr val="tx1"/>
                </a:solidFill>
              </a:rPr>
              <a:t>affiliation</a:t>
            </a:r>
            <a:endParaRPr lang="zh-CN" altLang="en-US" sz="800" dirty="0">
              <a:solidFill>
                <a:schemeClr val="tx1"/>
              </a:solidFill>
            </a:endParaRPr>
          </a:p>
        </p:txBody>
      </p:sp>
      <p:sp>
        <p:nvSpPr>
          <p:cNvPr id="53" name="矩形 52"/>
          <p:cNvSpPr/>
          <p:nvPr/>
        </p:nvSpPr>
        <p:spPr>
          <a:xfrm>
            <a:off x="8604250" y="5948365"/>
            <a:ext cx="876300" cy="219075"/>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800" dirty="0">
                <a:solidFill>
                  <a:schemeClr val="tx1"/>
                </a:solidFill>
              </a:rPr>
              <a:t>Professor</a:t>
            </a:r>
            <a:endParaRPr lang="zh-CN" altLang="en-US" sz="800" dirty="0">
              <a:solidFill>
                <a:schemeClr val="tx1"/>
              </a:solidFill>
            </a:endParaRPr>
          </a:p>
        </p:txBody>
      </p:sp>
      <p:cxnSp>
        <p:nvCxnSpPr>
          <p:cNvPr id="54" name="直接箭头连接符 53"/>
          <p:cNvCxnSpPr>
            <a:endCxn id="53" idx="1"/>
          </p:cNvCxnSpPr>
          <p:nvPr/>
        </p:nvCxnSpPr>
        <p:spPr>
          <a:xfrm>
            <a:off x="7910514" y="5948365"/>
            <a:ext cx="693737" cy="109537"/>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5" name="矩形 54"/>
          <p:cNvSpPr/>
          <p:nvPr/>
        </p:nvSpPr>
        <p:spPr>
          <a:xfrm>
            <a:off x="7910514" y="5984877"/>
            <a:ext cx="620712" cy="1825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800" dirty="0">
                <a:solidFill>
                  <a:schemeClr val="tx1"/>
                </a:solidFill>
              </a:rPr>
              <a:t>position</a:t>
            </a:r>
            <a:endParaRPr lang="zh-CN" altLang="en-US" sz="800" dirty="0">
              <a:solidFill>
                <a:schemeClr val="tx1"/>
              </a:solidFill>
            </a:endParaRPr>
          </a:p>
        </p:txBody>
      </p:sp>
      <p:sp>
        <p:nvSpPr>
          <p:cNvPr id="58" name="右箭头 57"/>
          <p:cNvSpPr/>
          <p:nvPr/>
        </p:nvSpPr>
        <p:spPr>
          <a:xfrm rot="2179380">
            <a:off x="4416426" y="4757740"/>
            <a:ext cx="3006725" cy="161925"/>
          </a:xfrm>
          <a:prstGeom prst="rightArrow">
            <a:avLst/>
          </a:prstGeom>
          <a:solidFill>
            <a:srgbClr val="FFCCCC"/>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60" name="椭圆 59"/>
          <p:cNvSpPr/>
          <p:nvPr/>
        </p:nvSpPr>
        <p:spPr>
          <a:xfrm>
            <a:off x="1995489" y="873127"/>
            <a:ext cx="255587" cy="182563"/>
          </a:xfrm>
          <a:prstGeom prst="ellipse">
            <a:avLst/>
          </a:prstGeom>
          <a:solidFill>
            <a:srgbClr val="FFFF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altLang="zh-CN" sz="1400" dirty="0">
                <a:solidFill>
                  <a:schemeClr val="tx1"/>
                </a:solidFill>
              </a:rPr>
              <a:t>2</a:t>
            </a:r>
            <a:endParaRPr lang="zh-CN" altLang="en-US" sz="1400" dirty="0">
              <a:solidFill>
                <a:schemeClr val="tx1"/>
              </a:solidFill>
            </a:endParaRPr>
          </a:p>
        </p:txBody>
      </p:sp>
      <p:sp>
        <p:nvSpPr>
          <p:cNvPr id="61" name="椭圆 60"/>
          <p:cNvSpPr/>
          <p:nvPr/>
        </p:nvSpPr>
        <p:spPr>
          <a:xfrm>
            <a:off x="1447801" y="1295402"/>
            <a:ext cx="255588" cy="182563"/>
          </a:xfrm>
          <a:prstGeom prst="ellipse">
            <a:avLst/>
          </a:prstGeom>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altLang="zh-CN" sz="1400" dirty="0">
                <a:solidFill>
                  <a:schemeClr val="tx1"/>
                </a:solidFill>
              </a:rPr>
              <a:t>1</a:t>
            </a:r>
            <a:endParaRPr lang="zh-CN" altLang="en-US" sz="1400" dirty="0">
              <a:solidFill>
                <a:schemeClr val="tx1"/>
              </a:solidFill>
            </a:endParaRPr>
          </a:p>
        </p:txBody>
      </p:sp>
      <p:cxnSp>
        <p:nvCxnSpPr>
          <p:cNvPr id="62" name="直接箭头连接符 61"/>
          <p:cNvCxnSpPr/>
          <p:nvPr/>
        </p:nvCxnSpPr>
        <p:spPr>
          <a:xfrm flipV="1">
            <a:off x="4441818" y="3392487"/>
            <a:ext cx="2628936" cy="2373346"/>
          </a:xfrm>
          <a:prstGeom prst="straightConnector1">
            <a:avLst/>
          </a:prstGeom>
          <a:ln w="38100">
            <a:solidFill>
              <a:srgbClr val="C00000"/>
            </a:solidFill>
            <a:headEnd type="none" w="med" len="med"/>
            <a:tailEnd type="triangle" w="med" len="med"/>
          </a:ln>
          <a:effectLst>
            <a:glow rad="635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64" name="直接箭头连接符 63"/>
          <p:cNvCxnSpPr>
            <a:endCxn id="30" idx="2"/>
          </p:cNvCxnSpPr>
          <p:nvPr/>
        </p:nvCxnSpPr>
        <p:spPr>
          <a:xfrm flipV="1">
            <a:off x="4405306" y="5893640"/>
            <a:ext cx="2628939" cy="237322"/>
          </a:xfrm>
          <a:prstGeom prst="straightConnector1">
            <a:avLst/>
          </a:prstGeom>
          <a:ln w="38100">
            <a:solidFill>
              <a:srgbClr val="C00000"/>
            </a:solidFill>
            <a:headEnd type="none" w="med" len="med"/>
            <a:tailEnd type="triangle" w="med" len="med"/>
          </a:ln>
          <a:effectLst>
            <a:glow rad="635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48" name="椭圆 47"/>
          <p:cNvSpPr/>
          <p:nvPr/>
        </p:nvSpPr>
        <p:spPr>
          <a:xfrm>
            <a:off x="607953" y="1238220"/>
            <a:ext cx="985851" cy="219078"/>
          </a:xfrm>
          <a:prstGeom prst="ellipse">
            <a:avLst/>
          </a:prstGeom>
          <a:no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600" dirty="0">
              <a:solidFill>
                <a:schemeClr val="tx1"/>
              </a:solidFill>
            </a:endParaRPr>
          </a:p>
        </p:txBody>
      </p:sp>
      <p:sp>
        <p:nvSpPr>
          <p:cNvPr id="50" name="矩形 44"/>
          <p:cNvSpPr/>
          <p:nvPr/>
        </p:nvSpPr>
        <p:spPr>
          <a:xfrm>
            <a:off x="1119188" y="2333625"/>
            <a:ext cx="7448550" cy="2738438"/>
          </a:xfrm>
          <a:prstGeom prst="rect">
            <a:avLst/>
          </a:prstGeom>
          <a:solidFill>
            <a:srgbClr val="FFCCCC"/>
          </a:solidFill>
          <a:ln>
            <a:solidFill>
              <a:srgbClr val="FFCCCC"/>
            </a:solidFill>
          </a:ln>
        </p:spPr>
        <p:style>
          <a:lnRef idx="2">
            <a:schemeClr val="accent1">
              <a:shade val="50000"/>
            </a:schemeClr>
          </a:lnRef>
          <a:fillRef idx="1">
            <a:schemeClr val="accent1"/>
          </a:fillRef>
          <a:effectRef idx="0">
            <a:schemeClr val="accent1"/>
          </a:effectRef>
          <a:fontRef idx="minor">
            <a:schemeClr val="lt1"/>
          </a:fontRef>
        </p:style>
        <p:txBody>
          <a:bodyPr lIns="288000" rIns="288000" anchor="ctr"/>
          <a:lstStyle/>
          <a:p>
            <a:pPr>
              <a:defRPr/>
            </a:pPr>
            <a:r>
              <a:rPr lang="en-US" altLang="zh-CN" sz="2800" dirty="0">
                <a:solidFill>
                  <a:srgbClr val="FF0000"/>
                </a:solidFill>
              </a:rPr>
              <a:t>Two key issues:</a:t>
            </a:r>
          </a:p>
          <a:p>
            <a:pPr lvl="1">
              <a:buFont typeface="Arial" pitchFamily="34" charset="0"/>
              <a:buChar char="•"/>
              <a:defRPr/>
            </a:pPr>
            <a:r>
              <a:rPr lang="en-US" altLang="zh-CN" sz="2400" dirty="0">
                <a:solidFill>
                  <a:srgbClr val="FF0000"/>
                </a:solidFill>
              </a:rPr>
              <a:t> How to accurately extract the researcher profile information from the Web?</a:t>
            </a:r>
          </a:p>
          <a:p>
            <a:pPr lvl="1">
              <a:buFont typeface="Arial" pitchFamily="34" charset="0"/>
              <a:buChar char="•"/>
              <a:defRPr/>
            </a:pPr>
            <a:r>
              <a:rPr lang="en-US" altLang="zh-CN" sz="2400" dirty="0">
                <a:solidFill>
                  <a:srgbClr val="FF0000"/>
                </a:solidFill>
              </a:rPr>
              <a:t> How to integrate the information from different sources?</a:t>
            </a:r>
          </a:p>
        </p:txBody>
      </p:sp>
    </p:spTree>
    <p:custDataLst>
      <p:tags r:id="rId1"/>
    </p:custDataLst>
    <p:extLst>
      <p:ext uri="{BB962C8B-B14F-4D97-AF65-F5344CB8AC3E}">
        <p14:creationId xmlns:p14="http://schemas.microsoft.com/office/powerpoint/2010/main" val="7595466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p:txBody>
          <a:bodyPr/>
          <a:lstStyle/>
          <a:p>
            <a:r>
              <a:rPr lang="en-US" dirty="0" smtClean="0">
                <a:solidFill>
                  <a:srgbClr val="800000"/>
                </a:solidFill>
              </a:rPr>
              <a:t>Well, this is not a new concept…</a:t>
            </a:r>
            <a:endParaRPr lang="en-US" dirty="0">
              <a:solidFill>
                <a:srgbClr val="800000"/>
              </a:solidFill>
            </a:endParaRPr>
          </a:p>
        </p:txBody>
      </p:sp>
      <p:sp>
        <p:nvSpPr>
          <p:cNvPr id="4" name="Title 3"/>
          <p:cNvSpPr>
            <a:spLocks noGrp="1"/>
          </p:cNvSpPr>
          <p:nvPr>
            <p:ph type="ctrTitle"/>
          </p:nvPr>
        </p:nvSpPr>
        <p:spPr/>
        <p:txBody>
          <a:bodyPr/>
          <a:lstStyle/>
          <a:p>
            <a:r>
              <a:rPr lang="en-US" sz="3600" dirty="0" smtClean="0"/>
              <a:t>Convert </a:t>
            </a:r>
            <a:r>
              <a:rPr lang="en-US" sz="3600" dirty="0"/>
              <a:t>Web </a:t>
            </a:r>
            <a:r>
              <a:rPr lang="en-US" sz="3600" dirty="0" smtClean="0"/>
              <a:t>Data into Web </a:t>
            </a:r>
            <a:r>
              <a:rPr lang="en-US" dirty="0" smtClean="0"/>
              <a:t>Semantics</a:t>
            </a:r>
            <a:endParaRPr lang="en-US" dirty="0"/>
          </a:p>
        </p:txBody>
      </p:sp>
    </p:spTree>
    <p:extLst>
      <p:ext uri="{BB962C8B-B14F-4D97-AF65-F5344CB8AC3E}">
        <p14:creationId xmlns:p14="http://schemas.microsoft.com/office/powerpoint/2010/main" val="1582309425"/>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标题 1"/>
          <p:cNvSpPr>
            <a:spLocks noGrp="1"/>
          </p:cNvSpPr>
          <p:nvPr>
            <p:ph type="title"/>
          </p:nvPr>
        </p:nvSpPr>
        <p:spPr/>
        <p:txBody>
          <a:bodyPr/>
          <a:lstStyle/>
          <a:p>
            <a:r>
              <a:rPr lang="en-US" altLang="zh-CN" dirty="0" smtClean="0"/>
              <a:t>Researcher Network Extraction</a:t>
            </a:r>
            <a:r>
              <a:rPr lang="en-US" altLang="zh-CN" baseline="30000" dirty="0" smtClean="0"/>
              <a:t>[1,2]</a:t>
            </a:r>
            <a:endParaRPr lang="zh-CN" altLang="en-US" baseline="30000" dirty="0" smtClean="0"/>
          </a:p>
        </p:txBody>
      </p:sp>
      <p:pic>
        <p:nvPicPr>
          <p:cNvPr id="21507" name="Picture 2" descr="schema"/>
          <p:cNvPicPr>
            <a:picLocks noChangeAspect="1" noChangeArrowheads="1"/>
          </p:cNvPicPr>
          <p:nvPr/>
        </p:nvPicPr>
        <p:blipFill>
          <a:blip r:embed="rId3"/>
          <a:srcRect/>
          <a:stretch>
            <a:fillRect/>
          </a:stretch>
        </p:blipFill>
        <p:spPr bwMode="auto">
          <a:xfrm>
            <a:off x="384176" y="1858963"/>
            <a:ext cx="5700713" cy="3103562"/>
          </a:xfrm>
          <a:prstGeom prst="rect">
            <a:avLst/>
          </a:prstGeom>
          <a:noFill/>
          <a:ln w="9525">
            <a:noFill/>
            <a:miter lim="800000"/>
            <a:headEnd/>
            <a:tailEnd/>
          </a:ln>
        </p:spPr>
      </p:pic>
      <p:sp>
        <p:nvSpPr>
          <p:cNvPr id="5" name="矩形 4"/>
          <p:cNvSpPr/>
          <p:nvPr/>
        </p:nvSpPr>
        <p:spPr>
          <a:xfrm>
            <a:off x="6450013" y="1130647"/>
            <a:ext cx="3103562" cy="912813"/>
          </a:xfrm>
          <a:prstGeom prst="rect">
            <a:avLst/>
          </a:prstGeom>
          <a:solidFill>
            <a:srgbClr val="FFCC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800" dirty="0">
                <a:solidFill>
                  <a:schemeClr val="tx1"/>
                </a:solidFill>
              </a:rPr>
              <a:t>70.60% of the researchers have at least one homepage or an introducing page</a:t>
            </a:r>
            <a:endParaRPr lang="zh-CN" altLang="en-US" sz="1800" dirty="0">
              <a:solidFill>
                <a:schemeClr val="tx1"/>
              </a:solidFill>
            </a:endParaRPr>
          </a:p>
        </p:txBody>
      </p:sp>
      <p:sp>
        <p:nvSpPr>
          <p:cNvPr id="6" name="矩形 5"/>
          <p:cNvSpPr/>
          <p:nvPr/>
        </p:nvSpPr>
        <p:spPr>
          <a:xfrm>
            <a:off x="6450013" y="3832572"/>
            <a:ext cx="3103562" cy="949325"/>
          </a:xfrm>
          <a:prstGeom prst="rect">
            <a:avLst/>
          </a:prstGeom>
          <a:solidFill>
            <a:srgbClr val="FFCC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800" dirty="0">
                <a:solidFill>
                  <a:schemeClr val="tx1"/>
                </a:solidFill>
              </a:rPr>
              <a:t>There are a large number  of person names having the ambiguity problem</a:t>
            </a:r>
            <a:endParaRPr lang="zh-CN" altLang="en-US" sz="1800" dirty="0">
              <a:solidFill>
                <a:schemeClr val="tx1"/>
              </a:solidFill>
            </a:endParaRPr>
          </a:p>
        </p:txBody>
      </p:sp>
      <p:sp>
        <p:nvSpPr>
          <p:cNvPr id="9" name="矩形 8"/>
          <p:cNvSpPr/>
          <p:nvPr/>
        </p:nvSpPr>
        <p:spPr>
          <a:xfrm>
            <a:off x="6450015" y="2043460"/>
            <a:ext cx="1570037" cy="547687"/>
          </a:xfrm>
          <a:prstGeom prst="rect">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600" dirty="0">
                <a:solidFill>
                  <a:schemeClr val="tx1"/>
                </a:solidFill>
              </a:rPr>
              <a:t>85.6% from universities</a:t>
            </a:r>
            <a:endParaRPr lang="zh-CN" altLang="en-US" sz="1600" dirty="0">
              <a:solidFill>
                <a:schemeClr val="tx1"/>
              </a:solidFill>
            </a:endParaRPr>
          </a:p>
        </p:txBody>
      </p:sp>
      <p:sp>
        <p:nvSpPr>
          <p:cNvPr id="10" name="矩形 9"/>
          <p:cNvSpPr/>
          <p:nvPr/>
        </p:nvSpPr>
        <p:spPr>
          <a:xfrm>
            <a:off x="8020050" y="2043460"/>
            <a:ext cx="1533526" cy="547687"/>
          </a:xfrm>
          <a:prstGeom prst="rect">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600" dirty="0">
                <a:solidFill>
                  <a:schemeClr val="tx1"/>
                </a:solidFill>
              </a:rPr>
              <a:t>14.4% from companies</a:t>
            </a:r>
            <a:endParaRPr lang="zh-CN" altLang="en-US" sz="1600" dirty="0">
              <a:solidFill>
                <a:schemeClr val="tx1"/>
              </a:solidFill>
            </a:endParaRPr>
          </a:p>
        </p:txBody>
      </p:sp>
      <p:sp>
        <p:nvSpPr>
          <p:cNvPr id="11" name="矩形 10"/>
          <p:cNvSpPr/>
          <p:nvPr/>
        </p:nvSpPr>
        <p:spPr>
          <a:xfrm>
            <a:off x="6450015" y="2591147"/>
            <a:ext cx="1570037" cy="620713"/>
          </a:xfrm>
          <a:prstGeom prst="rect">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600" dirty="0">
                <a:solidFill>
                  <a:schemeClr val="tx1"/>
                </a:solidFill>
              </a:rPr>
              <a:t>71.9% are homepages</a:t>
            </a:r>
            <a:endParaRPr lang="zh-CN" altLang="en-US" sz="1600" dirty="0">
              <a:solidFill>
                <a:schemeClr val="tx1"/>
              </a:solidFill>
            </a:endParaRPr>
          </a:p>
        </p:txBody>
      </p:sp>
      <p:sp>
        <p:nvSpPr>
          <p:cNvPr id="13" name="矩形 12"/>
          <p:cNvSpPr/>
          <p:nvPr/>
        </p:nvSpPr>
        <p:spPr>
          <a:xfrm>
            <a:off x="8020050" y="2591147"/>
            <a:ext cx="1533526" cy="620713"/>
          </a:xfrm>
          <a:prstGeom prst="rect">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400" dirty="0">
                <a:solidFill>
                  <a:schemeClr val="tx1"/>
                </a:solidFill>
              </a:rPr>
              <a:t>28.1% are introducing pages</a:t>
            </a:r>
            <a:endParaRPr lang="zh-CN" altLang="en-US" sz="1400" dirty="0">
              <a:solidFill>
                <a:schemeClr val="tx1"/>
              </a:solidFill>
            </a:endParaRPr>
          </a:p>
        </p:txBody>
      </p:sp>
      <p:sp>
        <p:nvSpPr>
          <p:cNvPr id="14" name="矩形 13"/>
          <p:cNvSpPr/>
          <p:nvPr/>
        </p:nvSpPr>
        <p:spPr>
          <a:xfrm>
            <a:off x="8020050" y="3211860"/>
            <a:ext cx="1533526" cy="547687"/>
          </a:xfrm>
          <a:prstGeom prst="rect">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400" dirty="0">
                <a:solidFill>
                  <a:schemeClr val="tx1"/>
                </a:solidFill>
              </a:rPr>
              <a:t>60% are natural language text</a:t>
            </a:r>
            <a:endParaRPr lang="zh-CN" altLang="en-US" sz="1400" dirty="0">
              <a:solidFill>
                <a:schemeClr val="tx1"/>
              </a:solidFill>
            </a:endParaRPr>
          </a:p>
        </p:txBody>
      </p:sp>
      <p:sp>
        <p:nvSpPr>
          <p:cNvPr id="15" name="矩形 14"/>
          <p:cNvSpPr/>
          <p:nvPr/>
        </p:nvSpPr>
        <p:spPr>
          <a:xfrm>
            <a:off x="6450015" y="3211860"/>
            <a:ext cx="1570037" cy="547687"/>
          </a:xfrm>
          <a:prstGeom prst="rect">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600" dirty="0">
                <a:solidFill>
                  <a:schemeClr val="tx1"/>
                </a:solidFill>
              </a:rPr>
              <a:t>40% are in lists and tables</a:t>
            </a:r>
            <a:endParaRPr lang="zh-CN" altLang="en-US" sz="1600" dirty="0">
              <a:solidFill>
                <a:schemeClr val="tx1"/>
              </a:solidFill>
            </a:endParaRPr>
          </a:p>
        </p:txBody>
      </p:sp>
      <p:sp>
        <p:nvSpPr>
          <p:cNvPr id="16" name="矩形 15"/>
          <p:cNvSpPr/>
          <p:nvPr/>
        </p:nvSpPr>
        <p:spPr>
          <a:xfrm>
            <a:off x="6450013" y="5329585"/>
            <a:ext cx="3103562" cy="547687"/>
          </a:xfrm>
          <a:prstGeom prst="rect">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600" dirty="0">
                <a:solidFill>
                  <a:schemeClr val="tx1"/>
                </a:solidFill>
              </a:rPr>
              <a:t>70% moved at least one time</a:t>
            </a:r>
            <a:endParaRPr lang="zh-CN" altLang="en-US" sz="1600" dirty="0">
              <a:solidFill>
                <a:schemeClr val="tx1"/>
              </a:solidFill>
            </a:endParaRPr>
          </a:p>
        </p:txBody>
      </p:sp>
      <p:sp>
        <p:nvSpPr>
          <p:cNvPr id="17" name="矩形 16"/>
          <p:cNvSpPr/>
          <p:nvPr/>
        </p:nvSpPr>
        <p:spPr>
          <a:xfrm>
            <a:off x="6450013" y="4781895"/>
            <a:ext cx="3103562" cy="547688"/>
          </a:xfrm>
          <a:prstGeom prst="rect">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600" dirty="0">
                <a:solidFill>
                  <a:schemeClr val="tx1"/>
                </a:solidFill>
              </a:rPr>
              <a:t>Even 3 “Yi Li” graduated the author’s lab</a:t>
            </a:r>
            <a:endParaRPr lang="zh-CN" altLang="en-US" sz="1600" dirty="0">
              <a:solidFill>
                <a:schemeClr val="tx1"/>
              </a:solidFill>
            </a:endParaRPr>
          </a:p>
        </p:txBody>
      </p:sp>
      <p:sp>
        <p:nvSpPr>
          <p:cNvPr id="18" name="矩形 2"/>
          <p:cNvSpPr>
            <a:spLocks noChangeArrowheads="1"/>
          </p:cNvSpPr>
          <p:nvPr/>
        </p:nvSpPr>
        <p:spPr bwMode="auto">
          <a:xfrm>
            <a:off x="0" y="6057292"/>
            <a:ext cx="9906000" cy="800709"/>
          </a:xfrm>
          <a:prstGeom prst="rect">
            <a:avLst/>
          </a:prstGeom>
          <a:solidFill>
            <a:schemeClr val="bg1"/>
          </a:solidFill>
          <a:ln w="9525">
            <a:noFill/>
            <a:miter lim="800000"/>
            <a:headEnd/>
            <a:tailEnd/>
          </a:ln>
        </p:spPr>
        <p:txBody>
          <a:bodyPr wrap="square">
            <a:noAutofit/>
          </a:bodyPr>
          <a:lstStyle/>
          <a:p>
            <a:pPr>
              <a:spcAft>
                <a:spcPts val="600"/>
              </a:spcAft>
            </a:pPr>
            <a:r>
              <a:rPr lang="en-US" altLang="zh-CN" sz="1200" dirty="0" smtClean="0"/>
              <a:t>[1] J. Tang, L. Yao, D. Zhang, and J. Zhang. A Combination Approach to Web User Profiling. ACM Transactions on Knowledge Discovery from Data (TKDD), (vol. 5 no. 1), Article 2 (December 2010), 44 pages.</a:t>
            </a:r>
          </a:p>
          <a:p>
            <a:pPr>
              <a:spcAft>
                <a:spcPts val="600"/>
              </a:spcAft>
            </a:pPr>
            <a:r>
              <a:rPr lang="en-US" altLang="zh-CN" sz="1200" dirty="0" smtClean="0"/>
              <a:t>[2] J. </a:t>
            </a:r>
            <a:r>
              <a:rPr lang="en-US" altLang="zh-CN" sz="1200" dirty="0"/>
              <a:t>Tang, </a:t>
            </a:r>
            <a:r>
              <a:rPr lang="en-US" altLang="zh-CN" sz="1200" dirty="0" smtClean="0"/>
              <a:t>D. </a:t>
            </a:r>
            <a:r>
              <a:rPr lang="en-US" altLang="zh-CN" sz="1200" dirty="0"/>
              <a:t>Zhang, and </a:t>
            </a:r>
            <a:r>
              <a:rPr lang="en-US" altLang="zh-CN" sz="1200" dirty="0" smtClean="0"/>
              <a:t>L. </a:t>
            </a:r>
            <a:r>
              <a:rPr lang="en-US" altLang="zh-CN" sz="1200" dirty="0"/>
              <a:t>Yao. Social Network Extraction of Academic Researchers. In </a:t>
            </a:r>
            <a:r>
              <a:rPr lang="en-US" altLang="zh-CN" sz="1200" dirty="0" smtClean="0"/>
              <a:t>ICDM’07. </a:t>
            </a:r>
            <a:r>
              <a:rPr lang="en-US" altLang="zh-CN" sz="1200" dirty="0"/>
              <a:t>pp. 292-301. </a:t>
            </a:r>
            <a:endParaRPr lang="zh-CN" altLang="en-US" sz="1200" dirty="0"/>
          </a:p>
        </p:txBody>
      </p:sp>
    </p:spTree>
    <p:custDataLst>
      <p:tags r:id="rId1"/>
    </p:custDataLst>
    <p:extLst>
      <p:ext uri="{BB962C8B-B14F-4D97-AF65-F5344CB8AC3E}">
        <p14:creationId xmlns:p14="http://schemas.microsoft.com/office/powerpoint/2010/main" val="25579749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linds(horizontal)">
                                      <p:cBhvr>
                                        <p:cTn id="10" dur="500"/>
                                        <p:tgtEl>
                                          <p:spTgt spid="5"/>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linds(horizontal)">
                                      <p:cBhvr>
                                        <p:cTn id="13" dur="500"/>
                                        <p:tgtEl>
                                          <p:spTgt spid="9"/>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linds(horizontal)">
                                      <p:cBhvr>
                                        <p:cTn id="16" dur="500"/>
                                        <p:tgtEl>
                                          <p:spTgt spid="11"/>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linds(horizontal)">
                                      <p:cBhvr>
                                        <p:cTn id="19" dur="500"/>
                                        <p:tgtEl>
                                          <p:spTgt spid="13"/>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linds(horizontal)">
                                      <p:cBhvr>
                                        <p:cTn id="22" dur="500"/>
                                        <p:tgtEl>
                                          <p:spTgt spid="14"/>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blinds(horizontal)">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blinds(horizontal)">
                                      <p:cBhvr>
                                        <p:cTn id="30" dur="500"/>
                                        <p:tgtEl>
                                          <p:spTgt spid="6"/>
                                        </p:tgtEl>
                                      </p:cBhvr>
                                    </p:animEffect>
                                  </p:childTnLst>
                                </p:cTn>
                              </p:par>
                              <p:par>
                                <p:cTn id="31" presetID="3" presetClass="entr" presetSubtype="10"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blinds(horizontal)">
                                      <p:cBhvr>
                                        <p:cTn id="33" dur="500"/>
                                        <p:tgtEl>
                                          <p:spTgt spid="17"/>
                                        </p:tgtEl>
                                      </p:cBhvr>
                                    </p:animEffect>
                                  </p:childTnLst>
                                </p:cTn>
                              </p:par>
                              <p:par>
                                <p:cTn id="34" presetID="3" presetClass="entr" presetSubtype="10" fill="hold" grpId="0"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blinds(horizontal)">
                                      <p:cBhvr>
                                        <p:cTn id="3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9" grpId="0" animBg="1"/>
      <p:bldP spid="10" grpId="0" animBg="1"/>
      <p:bldP spid="11" grpId="0" animBg="1"/>
      <p:bldP spid="13" grpId="0" animBg="1"/>
      <p:bldP spid="14" grpId="0" animBg="1"/>
      <p:bldP spid="15" grpId="0" animBg="1"/>
      <p:bldP spid="16" grpId="0" animBg="1"/>
      <p:bldP spid="1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3" name="Rectangle 2"/>
          <p:cNvSpPr>
            <a:spLocks noGrp="1" noChangeArrowheads="1"/>
          </p:cNvSpPr>
          <p:nvPr>
            <p:ph type="title"/>
          </p:nvPr>
        </p:nvSpPr>
        <p:spPr>
          <a:xfrm>
            <a:off x="412750" y="76200"/>
            <a:ext cx="8915400" cy="1143000"/>
          </a:xfrm>
        </p:spPr>
        <p:txBody>
          <a:bodyPr/>
          <a:lstStyle/>
          <a:p>
            <a:r>
              <a:rPr lang="en-US" altLang="zh-CN" smtClean="0"/>
              <a:t>Our Approach Picture</a:t>
            </a:r>
            <a:br>
              <a:rPr lang="en-US" altLang="zh-CN" smtClean="0"/>
            </a:br>
            <a:r>
              <a:rPr lang="en-US" altLang="zh-CN" sz="2800" smtClean="0"/>
              <a:t> – based on Markov Random Field</a:t>
            </a:r>
            <a:endParaRPr lang="en-US" altLang="zh-CN" smtClean="0"/>
          </a:p>
        </p:txBody>
      </p:sp>
      <p:grpSp>
        <p:nvGrpSpPr>
          <p:cNvPr id="1034" name="组合 24"/>
          <p:cNvGrpSpPr>
            <a:grpSpLocks/>
          </p:cNvGrpSpPr>
          <p:nvPr/>
        </p:nvGrpSpPr>
        <p:grpSpPr bwMode="auto">
          <a:xfrm>
            <a:off x="3309938" y="1385890"/>
            <a:ext cx="3359150" cy="2371725"/>
            <a:chOff x="571500" y="1385888"/>
            <a:chExt cx="5861050" cy="4038600"/>
          </a:xfrm>
        </p:grpSpPr>
        <p:sp>
          <p:nvSpPr>
            <p:cNvPr id="1044" name="Oval 5"/>
            <p:cNvSpPr>
              <a:spLocks noChangeArrowheads="1"/>
            </p:cNvSpPr>
            <p:nvPr/>
          </p:nvSpPr>
          <p:spPr bwMode="auto">
            <a:xfrm>
              <a:off x="2057400" y="1538288"/>
              <a:ext cx="577850" cy="533400"/>
            </a:xfrm>
            <a:prstGeom prst="ellipse">
              <a:avLst/>
            </a:prstGeom>
            <a:solidFill>
              <a:schemeClr val="accent1"/>
            </a:solidFill>
            <a:ln w="9525">
              <a:solidFill>
                <a:schemeClr val="tx1"/>
              </a:solidFill>
              <a:round/>
              <a:headEnd/>
              <a:tailEnd/>
            </a:ln>
          </p:spPr>
          <p:txBody>
            <a:bodyPr wrap="none" anchor="ctr"/>
            <a:lstStyle/>
            <a:p>
              <a:endParaRPr lang="zh-CN" altLang="en-US"/>
            </a:p>
          </p:txBody>
        </p:sp>
        <p:sp>
          <p:nvSpPr>
            <p:cNvPr id="1045" name="Oval 6"/>
            <p:cNvSpPr>
              <a:spLocks noChangeArrowheads="1"/>
            </p:cNvSpPr>
            <p:nvPr/>
          </p:nvSpPr>
          <p:spPr bwMode="auto">
            <a:xfrm>
              <a:off x="3048000" y="2986088"/>
              <a:ext cx="577850" cy="533400"/>
            </a:xfrm>
            <a:prstGeom prst="ellipse">
              <a:avLst/>
            </a:prstGeom>
            <a:solidFill>
              <a:schemeClr val="accent1"/>
            </a:solidFill>
            <a:ln w="9525">
              <a:solidFill>
                <a:schemeClr val="tx1"/>
              </a:solidFill>
              <a:round/>
              <a:headEnd/>
              <a:tailEnd/>
            </a:ln>
          </p:spPr>
          <p:txBody>
            <a:bodyPr wrap="none" anchor="ctr"/>
            <a:lstStyle/>
            <a:p>
              <a:endParaRPr lang="zh-CN" altLang="en-US"/>
            </a:p>
          </p:txBody>
        </p:sp>
        <p:sp>
          <p:nvSpPr>
            <p:cNvPr id="1046" name="Oval 7"/>
            <p:cNvSpPr>
              <a:spLocks noChangeArrowheads="1"/>
            </p:cNvSpPr>
            <p:nvPr/>
          </p:nvSpPr>
          <p:spPr bwMode="auto">
            <a:xfrm>
              <a:off x="4699000" y="1995488"/>
              <a:ext cx="577850" cy="533400"/>
            </a:xfrm>
            <a:prstGeom prst="ellipse">
              <a:avLst/>
            </a:prstGeom>
            <a:solidFill>
              <a:schemeClr val="accent1"/>
            </a:solidFill>
            <a:ln w="9525">
              <a:solidFill>
                <a:schemeClr val="tx1"/>
              </a:solidFill>
              <a:round/>
              <a:headEnd/>
              <a:tailEnd/>
            </a:ln>
          </p:spPr>
          <p:txBody>
            <a:bodyPr wrap="none" anchor="ctr"/>
            <a:lstStyle/>
            <a:p>
              <a:endParaRPr lang="zh-CN" altLang="en-US"/>
            </a:p>
          </p:txBody>
        </p:sp>
        <p:sp>
          <p:nvSpPr>
            <p:cNvPr id="1047" name="Oval 8"/>
            <p:cNvSpPr>
              <a:spLocks noChangeArrowheads="1"/>
            </p:cNvSpPr>
            <p:nvPr/>
          </p:nvSpPr>
          <p:spPr bwMode="auto">
            <a:xfrm>
              <a:off x="3295650" y="4662488"/>
              <a:ext cx="577850" cy="533400"/>
            </a:xfrm>
            <a:prstGeom prst="ellipse">
              <a:avLst/>
            </a:prstGeom>
            <a:solidFill>
              <a:schemeClr val="accent1"/>
            </a:solidFill>
            <a:ln w="9525">
              <a:solidFill>
                <a:schemeClr val="tx1"/>
              </a:solidFill>
              <a:round/>
              <a:headEnd/>
              <a:tailEnd/>
            </a:ln>
          </p:spPr>
          <p:txBody>
            <a:bodyPr wrap="none" anchor="ctr"/>
            <a:lstStyle/>
            <a:p>
              <a:endParaRPr lang="zh-CN" altLang="en-US"/>
            </a:p>
          </p:txBody>
        </p:sp>
        <p:sp>
          <p:nvSpPr>
            <p:cNvPr id="1048" name="Oval 9"/>
            <p:cNvSpPr>
              <a:spLocks noChangeArrowheads="1"/>
            </p:cNvSpPr>
            <p:nvPr/>
          </p:nvSpPr>
          <p:spPr bwMode="auto">
            <a:xfrm>
              <a:off x="1231900" y="3443288"/>
              <a:ext cx="577850" cy="533400"/>
            </a:xfrm>
            <a:prstGeom prst="ellipse">
              <a:avLst/>
            </a:prstGeom>
            <a:solidFill>
              <a:schemeClr val="accent1"/>
            </a:solidFill>
            <a:ln w="9525">
              <a:solidFill>
                <a:schemeClr val="tx1"/>
              </a:solidFill>
              <a:round/>
              <a:headEnd/>
              <a:tailEnd/>
            </a:ln>
          </p:spPr>
          <p:txBody>
            <a:bodyPr wrap="none" anchor="ctr"/>
            <a:lstStyle/>
            <a:p>
              <a:endParaRPr lang="zh-CN" altLang="en-US"/>
            </a:p>
          </p:txBody>
        </p:sp>
        <p:sp>
          <p:nvSpPr>
            <p:cNvPr id="2" name="Rectangle 10"/>
            <p:cNvSpPr>
              <a:spLocks noChangeArrowheads="1"/>
            </p:cNvSpPr>
            <p:nvPr/>
          </p:nvSpPr>
          <p:spPr bwMode="auto">
            <a:xfrm>
              <a:off x="571500" y="1385888"/>
              <a:ext cx="5861050" cy="4038600"/>
            </a:xfrm>
            <a:prstGeom prst="rect">
              <a:avLst/>
            </a:prstGeom>
            <a:noFill/>
            <a:ln w="9525">
              <a:solidFill>
                <a:schemeClr val="tx1"/>
              </a:solidFill>
              <a:miter lim="800000"/>
              <a:headEnd/>
              <a:tailEnd/>
            </a:ln>
          </p:spPr>
          <p:txBody>
            <a:bodyPr wrap="none" anchor="ctr"/>
            <a:lstStyle/>
            <a:p>
              <a:endParaRPr lang="zh-CN" altLang="en-US"/>
            </a:p>
          </p:txBody>
        </p:sp>
        <p:sp>
          <p:nvSpPr>
            <p:cNvPr id="1050" name="Oval 14"/>
            <p:cNvSpPr>
              <a:spLocks noChangeArrowheads="1"/>
            </p:cNvSpPr>
            <p:nvPr/>
          </p:nvSpPr>
          <p:spPr bwMode="auto">
            <a:xfrm>
              <a:off x="5111750" y="3519488"/>
              <a:ext cx="577850" cy="533400"/>
            </a:xfrm>
            <a:prstGeom prst="ellipse">
              <a:avLst/>
            </a:prstGeom>
            <a:solidFill>
              <a:schemeClr val="accent1"/>
            </a:solidFill>
            <a:ln w="9525">
              <a:solidFill>
                <a:schemeClr val="tx1"/>
              </a:solidFill>
              <a:round/>
              <a:headEnd/>
              <a:tailEnd/>
            </a:ln>
          </p:spPr>
          <p:txBody>
            <a:bodyPr wrap="none" anchor="ctr"/>
            <a:lstStyle/>
            <a:p>
              <a:endParaRPr lang="zh-CN" altLang="en-US"/>
            </a:p>
          </p:txBody>
        </p:sp>
        <p:sp>
          <p:nvSpPr>
            <p:cNvPr id="3" name="Line 15"/>
            <p:cNvSpPr>
              <a:spLocks noChangeShapeType="1"/>
            </p:cNvSpPr>
            <p:nvPr/>
          </p:nvSpPr>
          <p:spPr bwMode="auto">
            <a:xfrm>
              <a:off x="1727200" y="3900488"/>
              <a:ext cx="1568450" cy="914400"/>
            </a:xfrm>
            <a:prstGeom prst="line">
              <a:avLst/>
            </a:prstGeom>
            <a:noFill/>
            <a:ln w="9525">
              <a:solidFill>
                <a:schemeClr val="tx1"/>
              </a:solidFill>
              <a:round/>
              <a:headEnd/>
              <a:tailEnd/>
            </a:ln>
          </p:spPr>
          <p:txBody>
            <a:bodyPr/>
            <a:lstStyle/>
            <a:p>
              <a:endParaRPr lang="zh-CN" altLang="en-US"/>
            </a:p>
          </p:txBody>
        </p:sp>
        <p:sp>
          <p:nvSpPr>
            <p:cNvPr id="1052" name="Line 16"/>
            <p:cNvSpPr>
              <a:spLocks noChangeShapeType="1"/>
            </p:cNvSpPr>
            <p:nvPr/>
          </p:nvSpPr>
          <p:spPr bwMode="auto">
            <a:xfrm flipV="1">
              <a:off x="1809750" y="3290888"/>
              <a:ext cx="1238250" cy="304800"/>
            </a:xfrm>
            <a:prstGeom prst="line">
              <a:avLst/>
            </a:prstGeom>
            <a:noFill/>
            <a:ln w="9525">
              <a:solidFill>
                <a:schemeClr val="tx1"/>
              </a:solidFill>
              <a:round/>
              <a:headEnd/>
              <a:tailEnd/>
            </a:ln>
          </p:spPr>
          <p:txBody>
            <a:bodyPr/>
            <a:lstStyle/>
            <a:p>
              <a:endParaRPr lang="zh-CN" altLang="en-US"/>
            </a:p>
          </p:txBody>
        </p:sp>
        <p:sp>
          <p:nvSpPr>
            <p:cNvPr id="1053" name="Line 17"/>
            <p:cNvSpPr>
              <a:spLocks noChangeShapeType="1"/>
            </p:cNvSpPr>
            <p:nvPr/>
          </p:nvSpPr>
          <p:spPr bwMode="auto">
            <a:xfrm>
              <a:off x="3625850" y="3214688"/>
              <a:ext cx="1485900" cy="457200"/>
            </a:xfrm>
            <a:prstGeom prst="line">
              <a:avLst/>
            </a:prstGeom>
            <a:noFill/>
            <a:ln w="9525">
              <a:solidFill>
                <a:schemeClr val="tx1"/>
              </a:solidFill>
              <a:round/>
              <a:headEnd/>
              <a:tailEnd/>
            </a:ln>
          </p:spPr>
          <p:txBody>
            <a:bodyPr/>
            <a:lstStyle/>
            <a:p>
              <a:endParaRPr lang="zh-CN" altLang="en-US"/>
            </a:p>
          </p:txBody>
        </p:sp>
        <p:sp>
          <p:nvSpPr>
            <p:cNvPr id="1054" name="Line 18"/>
            <p:cNvSpPr>
              <a:spLocks noChangeShapeType="1"/>
            </p:cNvSpPr>
            <p:nvPr/>
          </p:nvSpPr>
          <p:spPr bwMode="auto">
            <a:xfrm flipV="1">
              <a:off x="3543300" y="2376488"/>
              <a:ext cx="1155700" cy="685800"/>
            </a:xfrm>
            <a:prstGeom prst="line">
              <a:avLst/>
            </a:prstGeom>
            <a:noFill/>
            <a:ln w="9525">
              <a:solidFill>
                <a:schemeClr val="tx1"/>
              </a:solidFill>
              <a:round/>
              <a:headEnd/>
              <a:tailEnd/>
            </a:ln>
          </p:spPr>
          <p:txBody>
            <a:bodyPr/>
            <a:lstStyle/>
            <a:p>
              <a:endParaRPr lang="zh-CN" altLang="en-US"/>
            </a:p>
          </p:txBody>
        </p:sp>
        <p:sp>
          <p:nvSpPr>
            <p:cNvPr id="1055" name="Line 19"/>
            <p:cNvSpPr>
              <a:spLocks noChangeShapeType="1"/>
            </p:cNvSpPr>
            <p:nvPr/>
          </p:nvSpPr>
          <p:spPr bwMode="auto">
            <a:xfrm>
              <a:off x="2635250" y="1843088"/>
              <a:ext cx="2146300" cy="228600"/>
            </a:xfrm>
            <a:prstGeom prst="line">
              <a:avLst/>
            </a:prstGeom>
            <a:noFill/>
            <a:ln w="9525">
              <a:solidFill>
                <a:schemeClr val="tx1"/>
              </a:solidFill>
              <a:round/>
              <a:headEnd/>
              <a:tailEnd/>
            </a:ln>
          </p:spPr>
          <p:txBody>
            <a:bodyPr/>
            <a:lstStyle/>
            <a:p>
              <a:endParaRPr lang="zh-CN" altLang="en-US"/>
            </a:p>
          </p:txBody>
        </p:sp>
        <p:sp>
          <p:nvSpPr>
            <p:cNvPr id="1056" name="Line 20"/>
            <p:cNvSpPr>
              <a:spLocks noChangeShapeType="1"/>
            </p:cNvSpPr>
            <p:nvPr/>
          </p:nvSpPr>
          <p:spPr bwMode="auto">
            <a:xfrm>
              <a:off x="2470150" y="2071688"/>
              <a:ext cx="742950" cy="914400"/>
            </a:xfrm>
            <a:prstGeom prst="line">
              <a:avLst/>
            </a:prstGeom>
            <a:noFill/>
            <a:ln w="9525">
              <a:solidFill>
                <a:schemeClr val="tx1"/>
              </a:solidFill>
              <a:round/>
              <a:headEnd/>
              <a:tailEnd/>
            </a:ln>
          </p:spPr>
          <p:txBody>
            <a:bodyPr/>
            <a:lstStyle/>
            <a:p>
              <a:endParaRPr lang="zh-CN" altLang="en-US"/>
            </a:p>
          </p:txBody>
        </p:sp>
        <p:graphicFrame>
          <p:nvGraphicFramePr>
            <p:cNvPr id="1027" name="Object 2"/>
            <p:cNvGraphicFramePr>
              <a:graphicFrameLocks noChangeAspect="1"/>
            </p:cNvGraphicFramePr>
            <p:nvPr/>
          </p:nvGraphicFramePr>
          <p:xfrm>
            <a:off x="1562100" y="1462088"/>
            <a:ext cx="387350" cy="495300"/>
          </p:xfrm>
          <a:graphic>
            <a:graphicData uri="http://schemas.openxmlformats.org/presentationml/2006/ole">
              <mc:AlternateContent xmlns:mc="http://schemas.openxmlformats.org/markup-compatibility/2006">
                <mc:Choice xmlns:v="urn:schemas-microsoft-com:vml" Requires="v">
                  <p:oleObj spid="_x0000_s421573" name="Equation" r:id="rId5" imgW="164880" imgH="228600" progId="Equation.3">
                    <p:embed/>
                  </p:oleObj>
                </mc:Choice>
                <mc:Fallback>
                  <p:oleObj name="Equation" r:id="rId5" imgW="164880" imgH="2286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62100" y="1462088"/>
                          <a:ext cx="387350" cy="495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28" name="Object 3"/>
            <p:cNvGraphicFramePr>
              <a:graphicFrameLocks noChangeAspect="1"/>
            </p:cNvGraphicFramePr>
            <p:nvPr/>
          </p:nvGraphicFramePr>
          <p:xfrm>
            <a:off x="5384800" y="1614488"/>
            <a:ext cx="387350" cy="495300"/>
          </p:xfrm>
          <a:graphic>
            <a:graphicData uri="http://schemas.openxmlformats.org/presentationml/2006/ole">
              <mc:AlternateContent xmlns:mc="http://schemas.openxmlformats.org/markup-compatibility/2006">
                <mc:Choice xmlns:v="urn:schemas-microsoft-com:vml" Requires="v">
                  <p:oleObj spid="_x0000_s421574" name="Equation" r:id="rId7" imgW="164880" imgH="228600" progId="Equation.3">
                    <p:embed/>
                  </p:oleObj>
                </mc:Choice>
                <mc:Fallback>
                  <p:oleObj name="Equation" r:id="rId7" imgW="164880" imgH="2286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84800" y="1614488"/>
                          <a:ext cx="387350" cy="495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29" name="Object 4"/>
            <p:cNvGraphicFramePr>
              <a:graphicFrameLocks noChangeAspect="1"/>
            </p:cNvGraphicFramePr>
            <p:nvPr/>
          </p:nvGraphicFramePr>
          <p:xfrm>
            <a:off x="2413000" y="2643188"/>
            <a:ext cx="387350" cy="495300"/>
          </p:xfrm>
          <a:graphic>
            <a:graphicData uri="http://schemas.openxmlformats.org/presentationml/2006/ole">
              <mc:AlternateContent xmlns:mc="http://schemas.openxmlformats.org/markup-compatibility/2006">
                <mc:Choice xmlns:v="urn:schemas-microsoft-com:vml" Requires="v">
                  <p:oleObj spid="_x0000_s421575" name="Equation" r:id="rId9" imgW="164880" imgH="228600" progId="Equation.3">
                    <p:embed/>
                  </p:oleObj>
                </mc:Choice>
                <mc:Fallback>
                  <p:oleObj name="Equation" r:id="rId9" imgW="164880" imgH="22860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13000" y="2643188"/>
                          <a:ext cx="387350" cy="495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30" name="Object 5"/>
            <p:cNvGraphicFramePr>
              <a:graphicFrameLocks noChangeAspect="1"/>
            </p:cNvGraphicFramePr>
            <p:nvPr/>
          </p:nvGraphicFramePr>
          <p:xfrm>
            <a:off x="4573588" y="3671888"/>
            <a:ext cx="357187" cy="495300"/>
          </p:xfrm>
          <a:graphic>
            <a:graphicData uri="http://schemas.openxmlformats.org/presentationml/2006/ole">
              <mc:AlternateContent xmlns:mc="http://schemas.openxmlformats.org/markup-compatibility/2006">
                <mc:Choice xmlns:v="urn:schemas-microsoft-com:vml" Requires="v">
                  <p:oleObj spid="_x0000_s421576" name="Equation" r:id="rId11" imgW="152280" imgH="228600" progId="Equation.3">
                    <p:embed/>
                  </p:oleObj>
                </mc:Choice>
                <mc:Fallback>
                  <p:oleObj name="Equation" r:id="rId11" imgW="152280" imgH="228600" progId="Equation.3">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573588" y="3671888"/>
                          <a:ext cx="357187" cy="495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31" name="Object 6"/>
            <p:cNvGraphicFramePr>
              <a:graphicFrameLocks noChangeAspect="1"/>
            </p:cNvGraphicFramePr>
            <p:nvPr/>
          </p:nvGraphicFramePr>
          <p:xfrm>
            <a:off x="4024313" y="4686300"/>
            <a:ext cx="415925" cy="523875"/>
          </p:xfrm>
          <a:graphic>
            <a:graphicData uri="http://schemas.openxmlformats.org/presentationml/2006/ole">
              <mc:AlternateContent xmlns:mc="http://schemas.openxmlformats.org/markup-compatibility/2006">
                <mc:Choice xmlns:v="urn:schemas-microsoft-com:vml" Requires="v">
                  <p:oleObj spid="_x0000_s421577" name="Equation" r:id="rId13" imgW="177480" imgH="241200" progId="Equation.3">
                    <p:embed/>
                  </p:oleObj>
                </mc:Choice>
                <mc:Fallback>
                  <p:oleObj name="Equation" r:id="rId13" imgW="177480" imgH="241200" progId="Equation.3">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024313" y="4686300"/>
                          <a:ext cx="415925" cy="5238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32" name="Object 7"/>
            <p:cNvGraphicFramePr>
              <a:graphicFrameLocks noChangeAspect="1"/>
            </p:cNvGraphicFramePr>
            <p:nvPr/>
          </p:nvGraphicFramePr>
          <p:xfrm>
            <a:off x="1381125" y="4129088"/>
            <a:ext cx="417513" cy="495300"/>
          </p:xfrm>
          <a:graphic>
            <a:graphicData uri="http://schemas.openxmlformats.org/presentationml/2006/ole">
              <mc:AlternateContent xmlns:mc="http://schemas.openxmlformats.org/markup-compatibility/2006">
                <mc:Choice xmlns:v="urn:schemas-microsoft-com:vml" Requires="v">
                  <p:oleObj spid="_x0000_s421578" name="Equation" r:id="rId15" imgW="177480" imgH="228600" progId="Equation.3">
                    <p:embed/>
                  </p:oleObj>
                </mc:Choice>
                <mc:Fallback>
                  <p:oleObj name="Equation" r:id="rId15" imgW="177480" imgH="228600" progId="Equation.3">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381125" y="4129088"/>
                          <a:ext cx="417513" cy="495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aphicFrame>
        <p:nvGraphicFramePr>
          <p:cNvPr id="1026" name="Object 8"/>
          <p:cNvGraphicFramePr>
            <a:graphicFrameLocks noChangeAspect="1"/>
          </p:cNvGraphicFramePr>
          <p:nvPr/>
        </p:nvGraphicFramePr>
        <p:xfrm>
          <a:off x="352426" y="1903413"/>
          <a:ext cx="2789238" cy="1160462"/>
        </p:xfrm>
        <a:graphic>
          <a:graphicData uri="http://schemas.openxmlformats.org/presentationml/2006/ole">
            <mc:AlternateContent xmlns:mc="http://schemas.openxmlformats.org/markup-compatibility/2006">
              <mc:Choice xmlns:v="urn:schemas-microsoft-com:vml" Requires="v">
                <p:oleObj spid="_x0000_s421579" name="Equation" r:id="rId17" imgW="990360" imgH="444240" progId="Equation.DSMT4">
                  <p:embed/>
                </p:oleObj>
              </mc:Choice>
              <mc:Fallback>
                <p:oleObj name="Equation" r:id="rId17" imgW="990360" imgH="444240" progId="Equation.DSMT4">
                  <p:embed/>
                  <p:pic>
                    <p:nvPicPr>
                      <p:cNvPr id="0" nam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52426" y="1903413"/>
                        <a:ext cx="2789238" cy="11604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3" name="矩形 22"/>
          <p:cNvSpPr/>
          <p:nvPr/>
        </p:nvSpPr>
        <p:spPr>
          <a:xfrm>
            <a:off x="6523039" y="1785938"/>
            <a:ext cx="3140075" cy="1789112"/>
          </a:xfrm>
          <a:prstGeom prst="rect">
            <a:avLst/>
          </a:prstGeom>
          <a:solidFill>
            <a:srgbClr val="FFCCC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zh-CN" dirty="0">
                <a:solidFill>
                  <a:schemeClr val="tx1"/>
                </a:solidFill>
              </a:rPr>
              <a:t>Special Cases:</a:t>
            </a:r>
          </a:p>
          <a:p>
            <a:pPr marL="457200" indent="-457200">
              <a:defRPr/>
            </a:pPr>
            <a:r>
              <a:rPr lang="en-US" altLang="zh-CN" sz="1700" dirty="0">
                <a:solidFill>
                  <a:schemeClr val="tx1"/>
                </a:solidFill>
              </a:rPr>
              <a:t>  - Conditional Random Fields</a:t>
            </a:r>
          </a:p>
          <a:p>
            <a:pPr marL="457200" indent="-457200">
              <a:defRPr/>
            </a:pPr>
            <a:r>
              <a:rPr lang="en-US" altLang="zh-CN" sz="1700" dirty="0">
                <a:solidFill>
                  <a:schemeClr val="tx1"/>
                </a:solidFill>
              </a:rPr>
              <a:t>  - Hidden Markov Random Fields</a:t>
            </a:r>
            <a:endParaRPr lang="zh-CN" altLang="en-US" sz="1700" dirty="0">
              <a:solidFill>
                <a:schemeClr val="tx1"/>
              </a:solidFill>
            </a:endParaRPr>
          </a:p>
        </p:txBody>
      </p:sp>
      <p:sp>
        <p:nvSpPr>
          <p:cNvPr id="24" name="矩形 23"/>
          <p:cNvSpPr/>
          <p:nvPr/>
        </p:nvSpPr>
        <p:spPr>
          <a:xfrm>
            <a:off x="352425" y="1384302"/>
            <a:ext cx="2190750" cy="5111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zh-CN" dirty="0">
                <a:solidFill>
                  <a:schemeClr val="tx1"/>
                </a:solidFill>
              </a:rPr>
              <a:t>Markov Property:</a:t>
            </a:r>
            <a:endParaRPr lang="zh-CN" altLang="en-US" dirty="0">
              <a:solidFill>
                <a:schemeClr val="tx1"/>
              </a:solidFill>
            </a:endParaRPr>
          </a:p>
        </p:txBody>
      </p:sp>
      <p:pic>
        <p:nvPicPr>
          <p:cNvPr id="1051" name="Picture 27"/>
          <p:cNvPicPr>
            <a:picLocks noChangeAspect="1" noChangeArrowheads="1"/>
          </p:cNvPicPr>
          <p:nvPr/>
        </p:nvPicPr>
        <p:blipFill>
          <a:blip r:embed="rId19"/>
          <a:srcRect/>
          <a:stretch>
            <a:fillRect/>
          </a:stretch>
        </p:blipFill>
        <p:spPr bwMode="auto">
          <a:xfrm>
            <a:off x="1776414" y="5838827"/>
            <a:ext cx="5626100" cy="949325"/>
          </a:xfrm>
          <a:prstGeom prst="rect">
            <a:avLst/>
          </a:prstGeom>
          <a:noFill/>
          <a:ln w="9525">
            <a:noFill/>
            <a:miter lim="800000"/>
            <a:headEnd/>
            <a:tailEnd/>
          </a:ln>
        </p:spPr>
      </p:pic>
      <p:pic>
        <p:nvPicPr>
          <p:cNvPr id="1049" name="Picture 25"/>
          <p:cNvPicPr>
            <a:picLocks noChangeAspect="1" noChangeArrowheads="1"/>
          </p:cNvPicPr>
          <p:nvPr/>
        </p:nvPicPr>
        <p:blipFill>
          <a:blip r:embed="rId20"/>
          <a:srcRect/>
          <a:stretch>
            <a:fillRect/>
          </a:stretch>
        </p:blipFill>
        <p:spPr bwMode="auto">
          <a:xfrm>
            <a:off x="352426" y="4049715"/>
            <a:ext cx="7191375" cy="2008187"/>
          </a:xfrm>
          <a:prstGeom prst="rect">
            <a:avLst/>
          </a:prstGeom>
          <a:noFill/>
          <a:ln w="9525">
            <a:noFill/>
            <a:miter lim="800000"/>
            <a:headEnd/>
            <a:tailEnd/>
          </a:ln>
        </p:spPr>
      </p:pic>
      <p:sp>
        <p:nvSpPr>
          <p:cNvPr id="30" name="右箭头 29"/>
          <p:cNvSpPr/>
          <p:nvPr/>
        </p:nvSpPr>
        <p:spPr>
          <a:xfrm rot="6886374">
            <a:off x="3593307" y="3971131"/>
            <a:ext cx="687388" cy="339725"/>
          </a:xfrm>
          <a:prstGeom prst="rightArrow">
            <a:avLst/>
          </a:prstGeom>
          <a:solidFill>
            <a:srgbClr val="FFCCCC"/>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pic>
        <p:nvPicPr>
          <p:cNvPr id="31" name="内容占位符 5" descr="HMRF example.wmf"/>
          <p:cNvPicPr>
            <a:picLocks noGrp="1" noChangeAspect="1"/>
          </p:cNvPicPr>
          <p:nvPr>
            <p:ph sz="half" idx="1"/>
          </p:nvPr>
        </p:nvPicPr>
        <p:blipFill>
          <a:blip r:embed="rId21"/>
          <a:srcRect/>
          <a:stretch>
            <a:fillRect/>
          </a:stretch>
        </p:blipFill>
        <p:spPr>
          <a:xfrm>
            <a:off x="5865814" y="3757615"/>
            <a:ext cx="3081337" cy="3063875"/>
          </a:xfrm>
          <a:solidFill>
            <a:schemeClr val="bg1"/>
          </a:solidFill>
        </p:spPr>
      </p:pic>
      <p:sp>
        <p:nvSpPr>
          <p:cNvPr id="32" name="右箭头 31"/>
          <p:cNvSpPr/>
          <p:nvPr/>
        </p:nvSpPr>
        <p:spPr>
          <a:xfrm rot="2402628">
            <a:off x="5768976" y="3663951"/>
            <a:ext cx="525463" cy="328613"/>
          </a:xfrm>
          <a:prstGeom prst="rightArrow">
            <a:avLst/>
          </a:prstGeom>
          <a:solidFill>
            <a:srgbClr val="FFCCCC"/>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33" name="矩形 32"/>
          <p:cNvSpPr/>
          <p:nvPr/>
        </p:nvSpPr>
        <p:spPr>
          <a:xfrm>
            <a:off x="863602" y="6021388"/>
            <a:ext cx="3140075" cy="584200"/>
          </a:xfrm>
          <a:prstGeom prst="rect">
            <a:avLst/>
          </a:prstGeom>
          <a:solidFill>
            <a:srgbClr val="FFCCC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dirty="0">
                <a:solidFill>
                  <a:schemeClr val="tx1"/>
                </a:solidFill>
              </a:rPr>
              <a:t>Researcher Profiling</a:t>
            </a:r>
            <a:endParaRPr lang="zh-CN" altLang="en-US" sz="1700" dirty="0">
              <a:solidFill>
                <a:schemeClr val="tx1"/>
              </a:solidFill>
            </a:endParaRPr>
          </a:p>
        </p:txBody>
      </p:sp>
      <p:sp>
        <p:nvSpPr>
          <p:cNvPr id="34" name="矩形 33"/>
          <p:cNvSpPr/>
          <p:nvPr/>
        </p:nvSpPr>
        <p:spPr>
          <a:xfrm>
            <a:off x="5719763" y="6021388"/>
            <a:ext cx="3359150" cy="584200"/>
          </a:xfrm>
          <a:prstGeom prst="rect">
            <a:avLst/>
          </a:prstGeom>
          <a:solidFill>
            <a:srgbClr val="FFCCC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dirty="0">
                <a:solidFill>
                  <a:schemeClr val="tx1"/>
                </a:solidFill>
              </a:rPr>
              <a:t>Name Disambiguation</a:t>
            </a:r>
            <a:endParaRPr lang="zh-CN" altLang="en-US" sz="1700" dirty="0">
              <a:solidFill>
                <a:schemeClr val="tx1"/>
              </a:solidFill>
            </a:endParaRPr>
          </a:p>
        </p:txBody>
      </p:sp>
    </p:spTree>
    <p:custDataLst>
      <p:tags r:id="rId2"/>
    </p:custDataLst>
    <p:extLst>
      <p:ext uri="{BB962C8B-B14F-4D97-AF65-F5344CB8AC3E}">
        <p14:creationId xmlns:p14="http://schemas.microsoft.com/office/powerpoint/2010/main" val="267181485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linds(horizont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49"/>
                                        </p:tgtEl>
                                        <p:attrNameLst>
                                          <p:attrName>style.visibility</p:attrName>
                                        </p:attrNameLst>
                                      </p:cBhvr>
                                      <p:to>
                                        <p:strVal val="visible"/>
                                      </p:to>
                                    </p:set>
                                    <p:animEffect transition="in" filter="blinds(horizontal)">
                                      <p:cBhvr>
                                        <p:cTn id="12" dur="500"/>
                                        <p:tgtEl>
                                          <p:spTgt spid="1049"/>
                                        </p:tgtEl>
                                      </p:cBhvr>
                                    </p:animEffect>
                                  </p:childTnLst>
                                </p:cTn>
                              </p:par>
                              <p:par>
                                <p:cTn id="13" presetID="3" presetClass="entr" presetSubtype="10" fill="hold" nodeType="withEffect">
                                  <p:stCondLst>
                                    <p:cond delay="0"/>
                                  </p:stCondLst>
                                  <p:childTnLst>
                                    <p:set>
                                      <p:cBhvr>
                                        <p:cTn id="14" dur="1" fill="hold">
                                          <p:stCondLst>
                                            <p:cond delay="0"/>
                                          </p:stCondLst>
                                        </p:cTn>
                                        <p:tgtEl>
                                          <p:spTgt spid="1051"/>
                                        </p:tgtEl>
                                        <p:attrNameLst>
                                          <p:attrName>style.visibility</p:attrName>
                                        </p:attrNameLst>
                                      </p:cBhvr>
                                      <p:to>
                                        <p:strVal val="visible"/>
                                      </p:to>
                                    </p:set>
                                    <p:animEffect transition="in" filter="blinds(horizontal)">
                                      <p:cBhvr>
                                        <p:cTn id="15" dur="500"/>
                                        <p:tgtEl>
                                          <p:spTgt spid="1051"/>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blinds(horizontal)">
                                      <p:cBhvr>
                                        <p:cTn id="18" dur="500"/>
                                        <p:tgtEl>
                                          <p:spTgt spid="30"/>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30"/>
                                        </p:tgtEl>
                                        <p:attrNameLst>
                                          <p:attrName>style.visibility</p:attrName>
                                        </p:attrNameLst>
                                      </p:cBhvr>
                                      <p:to>
                                        <p:strVal val="hidden"/>
                                      </p:to>
                                    </p:set>
                                  </p:childTnLst>
                                </p:cTn>
                              </p:par>
                              <p:par>
                                <p:cTn id="23" presetID="6" presetClass="emph" presetSubtype="0" fill="hold" nodeType="withEffect">
                                  <p:stCondLst>
                                    <p:cond delay="0"/>
                                  </p:stCondLst>
                                  <p:childTnLst>
                                    <p:animScale>
                                      <p:cBhvr>
                                        <p:cTn id="24" dur="1000" fill="hold"/>
                                        <p:tgtEl>
                                          <p:spTgt spid="1049"/>
                                        </p:tgtEl>
                                      </p:cBhvr>
                                      <p:by x="50000" y="50000"/>
                                    </p:animScale>
                                  </p:childTnLst>
                                </p:cTn>
                              </p:par>
                              <p:par>
                                <p:cTn id="25" presetID="6" presetClass="emph" presetSubtype="0" fill="hold" nodeType="withEffect">
                                  <p:stCondLst>
                                    <p:cond delay="0"/>
                                  </p:stCondLst>
                                  <p:childTnLst>
                                    <p:animScale>
                                      <p:cBhvr>
                                        <p:cTn id="26" dur="1000" fill="hold"/>
                                        <p:tgtEl>
                                          <p:spTgt spid="1051"/>
                                        </p:tgtEl>
                                      </p:cBhvr>
                                      <p:by x="30000" y="30000"/>
                                    </p:animScale>
                                  </p:childTnLst>
                                </p:cTn>
                              </p:par>
                              <p:par>
                                <p:cTn id="27" presetID="0" presetClass="path" presetSubtype="0" accel="50000" decel="50000" fill="hold" nodeType="withEffect">
                                  <p:stCondLst>
                                    <p:cond delay="0"/>
                                  </p:stCondLst>
                                  <p:childTnLst>
                                    <p:animMotion origin="layout" path="M 3.82989E-6 -4.59972E-6 L -0.17828 -0.06362 " pathEditMode="relative" rAng="0" ptsTypes="AA">
                                      <p:cBhvr>
                                        <p:cTn id="28" dur="1000" fill="hold"/>
                                        <p:tgtEl>
                                          <p:spTgt spid="1049"/>
                                        </p:tgtEl>
                                        <p:attrNameLst>
                                          <p:attrName>ppt_x</p:attrName>
                                          <p:attrName>ppt_y</p:attrName>
                                        </p:attrNameLst>
                                      </p:cBhvr>
                                      <p:rCtr x="-8922" y="-3193"/>
                                    </p:animMotion>
                                  </p:childTnLst>
                                </p:cTn>
                              </p:par>
                              <p:par>
                                <p:cTn id="29" presetID="0" presetClass="path" presetSubtype="0" accel="50000" decel="50000" fill="hold" nodeType="withEffect">
                                  <p:stCondLst>
                                    <p:cond delay="0"/>
                                  </p:stCondLst>
                                  <p:childTnLst>
                                    <p:animMotion origin="layout" path="M 1.35191E-6 4.15548E-6 L -0.24668 -0.16405 " pathEditMode="relative" rAng="0" ptsTypes="AA">
                                      <p:cBhvr>
                                        <p:cTn id="30" dur="1000" fill="hold"/>
                                        <p:tgtEl>
                                          <p:spTgt spid="1051"/>
                                        </p:tgtEl>
                                        <p:attrNameLst>
                                          <p:attrName>ppt_x</p:attrName>
                                          <p:attrName>ppt_y</p:attrName>
                                        </p:attrNameLst>
                                      </p:cBhvr>
                                      <p:rCtr x="-12334" y="-8214"/>
                                    </p:animMotion>
                                  </p:childTnLst>
                                </p:cTn>
                              </p:par>
                              <p:par>
                                <p:cTn id="31" presetID="3" presetClass="entr" presetSubtype="10" fill="hold" grpId="0" nodeType="with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blinds(horizontal)">
                                      <p:cBhvr>
                                        <p:cTn id="33" dur="500"/>
                                        <p:tgtEl>
                                          <p:spTgt spid="33"/>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grpId="0" nodeType="clickEffect">
                                  <p:stCondLst>
                                    <p:cond delay="0"/>
                                  </p:stCondLst>
                                  <p:childTnLst>
                                    <p:set>
                                      <p:cBhvr>
                                        <p:cTn id="37" dur="1" fill="hold">
                                          <p:stCondLst>
                                            <p:cond delay="0"/>
                                          </p:stCondLst>
                                        </p:cTn>
                                        <p:tgtEl>
                                          <p:spTgt spid="32"/>
                                        </p:tgtEl>
                                        <p:attrNameLst>
                                          <p:attrName>style.visibility</p:attrName>
                                        </p:attrNameLst>
                                      </p:cBhvr>
                                      <p:to>
                                        <p:strVal val="visible"/>
                                      </p:to>
                                    </p:set>
                                    <p:animEffect transition="in" filter="blinds(horizontal)">
                                      <p:cBhvr>
                                        <p:cTn id="38" dur="500"/>
                                        <p:tgtEl>
                                          <p:spTgt spid="32"/>
                                        </p:tgtEl>
                                      </p:cBhvr>
                                    </p:animEffect>
                                  </p:childTnLst>
                                </p:cTn>
                              </p:par>
                              <p:par>
                                <p:cTn id="39" presetID="3" presetClass="entr" presetSubtype="10" fill="hold" nodeType="withEffect">
                                  <p:stCondLst>
                                    <p:cond delay="0"/>
                                  </p:stCondLst>
                                  <p:childTnLst>
                                    <p:set>
                                      <p:cBhvr>
                                        <p:cTn id="40" dur="1" fill="hold">
                                          <p:stCondLst>
                                            <p:cond delay="0"/>
                                          </p:stCondLst>
                                        </p:cTn>
                                        <p:tgtEl>
                                          <p:spTgt spid="31"/>
                                        </p:tgtEl>
                                        <p:attrNameLst>
                                          <p:attrName>style.visibility</p:attrName>
                                        </p:attrNameLst>
                                      </p:cBhvr>
                                      <p:to>
                                        <p:strVal val="visible"/>
                                      </p:to>
                                    </p:set>
                                    <p:animEffect transition="in" filter="blinds(horizontal)">
                                      <p:cBhvr>
                                        <p:cTn id="41" dur="500"/>
                                        <p:tgtEl>
                                          <p:spTgt spid="31"/>
                                        </p:tgtEl>
                                      </p:cBhvr>
                                    </p:animEffect>
                                  </p:childTnLst>
                                </p:cTn>
                              </p:par>
                              <p:par>
                                <p:cTn id="42" presetID="3" presetClass="entr" presetSubtype="10" fill="hold" grpId="0" nodeType="withEffect">
                                  <p:stCondLst>
                                    <p:cond delay="0"/>
                                  </p:stCondLst>
                                  <p:childTnLst>
                                    <p:set>
                                      <p:cBhvr>
                                        <p:cTn id="43" dur="1" fill="hold">
                                          <p:stCondLst>
                                            <p:cond delay="0"/>
                                          </p:stCondLst>
                                        </p:cTn>
                                        <p:tgtEl>
                                          <p:spTgt spid="34"/>
                                        </p:tgtEl>
                                        <p:attrNameLst>
                                          <p:attrName>style.visibility</p:attrName>
                                        </p:attrNameLst>
                                      </p:cBhvr>
                                      <p:to>
                                        <p:strVal val="visible"/>
                                      </p:to>
                                    </p:set>
                                    <p:animEffect transition="in" filter="blinds(horizontal)">
                                      <p:cBhvr>
                                        <p:cTn id="44"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30" grpId="0" animBg="1"/>
      <p:bldP spid="30" grpId="1" animBg="1"/>
      <p:bldP spid="32" grpId="0" animBg="1"/>
      <p:bldP spid="33" grpId="0" animBg="1"/>
      <p:bldP spid="3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 name="图片 65" descr="annotated-results.wmf"/>
          <p:cNvPicPr>
            <a:picLocks noChangeAspect="1"/>
          </p:cNvPicPr>
          <p:nvPr/>
        </p:nvPicPr>
        <p:blipFill>
          <a:blip r:embed="rId4"/>
          <a:srcRect/>
          <a:stretch>
            <a:fillRect/>
          </a:stretch>
        </p:blipFill>
        <p:spPr bwMode="auto">
          <a:xfrm>
            <a:off x="6734176" y="4341815"/>
            <a:ext cx="2938463" cy="1570037"/>
          </a:xfrm>
          <a:prstGeom prst="rect">
            <a:avLst/>
          </a:prstGeom>
          <a:noFill/>
          <a:ln w="9525">
            <a:noFill/>
            <a:miter lim="800000"/>
            <a:headEnd/>
            <a:tailEnd/>
          </a:ln>
        </p:spPr>
      </p:pic>
      <p:pic>
        <p:nvPicPr>
          <p:cNvPr id="64" name="图片 63" descr="example.wmf"/>
          <p:cNvPicPr>
            <a:picLocks noChangeAspect="1"/>
          </p:cNvPicPr>
          <p:nvPr/>
        </p:nvPicPr>
        <p:blipFill>
          <a:blip r:embed="rId5"/>
          <a:srcRect/>
          <a:stretch>
            <a:fillRect/>
          </a:stretch>
        </p:blipFill>
        <p:spPr bwMode="auto">
          <a:xfrm>
            <a:off x="169863" y="3538538"/>
            <a:ext cx="1479550" cy="1168400"/>
          </a:xfrm>
          <a:prstGeom prst="rect">
            <a:avLst/>
          </a:prstGeom>
          <a:noFill/>
          <a:ln w="9525">
            <a:noFill/>
            <a:miter lim="800000"/>
            <a:headEnd/>
            <a:tailEnd/>
          </a:ln>
        </p:spPr>
      </p:pic>
      <p:pic>
        <p:nvPicPr>
          <p:cNvPr id="61" name="图片 60" descr="assign-possible-tags.wmf"/>
          <p:cNvPicPr>
            <a:picLocks noChangeAspect="1"/>
          </p:cNvPicPr>
          <p:nvPr/>
        </p:nvPicPr>
        <p:blipFill>
          <a:blip r:embed="rId6"/>
          <a:srcRect/>
          <a:stretch>
            <a:fillRect/>
          </a:stretch>
        </p:blipFill>
        <p:spPr bwMode="auto">
          <a:xfrm>
            <a:off x="6869114" y="1603375"/>
            <a:ext cx="2700337" cy="1460500"/>
          </a:xfrm>
          <a:prstGeom prst="rect">
            <a:avLst/>
          </a:prstGeom>
          <a:noFill/>
          <a:ln w="9525">
            <a:noFill/>
            <a:miter lim="800000"/>
            <a:headEnd/>
            <a:tailEnd/>
          </a:ln>
        </p:spPr>
      </p:pic>
      <p:sp>
        <p:nvSpPr>
          <p:cNvPr id="259139" name="Rectangle 67"/>
          <p:cNvSpPr>
            <a:spLocks noChangeArrowheads="1"/>
          </p:cNvSpPr>
          <p:nvPr/>
        </p:nvSpPr>
        <p:spPr bwMode="auto">
          <a:xfrm>
            <a:off x="4875214" y="3989390"/>
            <a:ext cx="1152525" cy="1139825"/>
          </a:xfrm>
          <a:prstGeom prst="rect">
            <a:avLst/>
          </a:prstGeom>
          <a:noFill/>
          <a:ln w="19050">
            <a:solidFill>
              <a:srgbClr val="FF0000"/>
            </a:solidFill>
            <a:miter lim="800000"/>
            <a:headEnd/>
            <a:tailEnd/>
          </a:ln>
        </p:spPr>
        <p:txBody>
          <a:bodyPr wrap="none" anchor="ctr"/>
          <a:lstStyle/>
          <a:p>
            <a:endParaRPr lang="zh-CN" altLang="en-US"/>
          </a:p>
        </p:txBody>
      </p:sp>
      <p:sp>
        <p:nvSpPr>
          <p:cNvPr id="22534" name="Rectangle 2"/>
          <p:cNvSpPr>
            <a:spLocks noGrp="1" noChangeArrowheads="1"/>
          </p:cNvSpPr>
          <p:nvPr>
            <p:ph type="title"/>
          </p:nvPr>
        </p:nvSpPr>
        <p:spPr/>
        <p:txBody>
          <a:bodyPr/>
          <a:lstStyle/>
          <a:p>
            <a:r>
              <a:rPr lang="en-US" altLang="zh-CN" dirty="0" smtClean="0"/>
              <a:t>Processing Flow</a:t>
            </a:r>
            <a:r>
              <a:rPr lang="en-US" altLang="zh-CN" baseline="30000" dirty="0" smtClean="0"/>
              <a:t>[1]</a:t>
            </a:r>
          </a:p>
        </p:txBody>
      </p:sp>
      <p:sp>
        <p:nvSpPr>
          <p:cNvPr id="22535" name="Rectangle 5"/>
          <p:cNvSpPr>
            <a:spLocks noChangeArrowheads="1"/>
          </p:cNvSpPr>
          <p:nvPr/>
        </p:nvSpPr>
        <p:spPr bwMode="auto">
          <a:xfrm>
            <a:off x="1281113" y="1268415"/>
            <a:ext cx="4679950" cy="1728787"/>
          </a:xfrm>
          <a:prstGeom prst="rect">
            <a:avLst/>
          </a:prstGeom>
          <a:noFill/>
          <a:ln w="19050">
            <a:solidFill>
              <a:srgbClr val="0000FF"/>
            </a:solidFill>
            <a:prstDash val="dash"/>
            <a:miter lim="800000"/>
            <a:headEnd/>
            <a:tailEnd/>
          </a:ln>
        </p:spPr>
        <p:txBody>
          <a:bodyPr wrap="none" anchor="ctr"/>
          <a:lstStyle/>
          <a:p>
            <a:pPr algn="ctr"/>
            <a:endParaRPr lang="zh-CN" altLang="zh-CN" sz="1800">
              <a:solidFill>
                <a:srgbClr val="0000FF"/>
              </a:solidFill>
            </a:endParaRPr>
          </a:p>
        </p:txBody>
      </p:sp>
      <p:sp>
        <p:nvSpPr>
          <p:cNvPr id="22536" name="Text Box 6"/>
          <p:cNvSpPr txBox="1">
            <a:spLocks noChangeArrowheads="1"/>
          </p:cNvSpPr>
          <p:nvPr/>
        </p:nvSpPr>
        <p:spPr bwMode="auto">
          <a:xfrm>
            <a:off x="2505075" y="1052513"/>
            <a:ext cx="1727200" cy="336550"/>
          </a:xfrm>
          <a:prstGeom prst="rect">
            <a:avLst/>
          </a:prstGeom>
          <a:solidFill>
            <a:schemeClr val="bg1"/>
          </a:solidFill>
          <a:ln w="9525">
            <a:noFill/>
            <a:miter lim="800000"/>
            <a:headEnd/>
            <a:tailEnd/>
          </a:ln>
        </p:spPr>
        <p:txBody>
          <a:bodyPr>
            <a:spAutoFit/>
          </a:bodyPr>
          <a:lstStyle/>
          <a:p>
            <a:pPr algn="ctr">
              <a:spcBef>
                <a:spcPct val="50000"/>
              </a:spcBef>
            </a:pPr>
            <a:r>
              <a:rPr lang="en-US" altLang="zh-CN" sz="1600">
                <a:solidFill>
                  <a:srgbClr val="0000FF"/>
                </a:solidFill>
              </a:rPr>
              <a:t>Preprocessing </a:t>
            </a:r>
          </a:p>
        </p:txBody>
      </p:sp>
      <p:sp>
        <p:nvSpPr>
          <p:cNvPr id="259082" name="Line 10"/>
          <p:cNvSpPr>
            <a:spLocks noChangeShapeType="1"/>
          </p:cNvSpPr>
          <p:nvPr/>
        </p:nvSpPr>
        <p:spPr bwMode="auto">
          <a:xfrm>
            <a:off x="776289" y="2133600"/>
            <a:ext cx="1223962" cy="0"/>
          </a:xfrm>
          <a:prstGeom prst="line">
            <a:avLst/>
          </a:prstGeom>
          <a:noFill/>
          <a:ln w="28575">
            <a:solidFill>
              <a:schemeClr val="tx1"/>
            </a:solidFill>
            <a:round/>
            <a:headEnd/>
            <a:tailEnd type="triangle" w="med" len="med"/>
          </a:ln>
        </p:spPr>
        <p:txBody>
          <a:bodyPr/>
          <a:lstStyle/>
          <a:p>
            <a:endParaRPr lang="zh-CN" altLang="en-US"/>
          </a:p>
        </p:txBody>
      </p:sp>
      <p:sp>
        <p:nvSpPr>
          <p:cNvPr id="22538" name="Line 14"/>
          <p:cNvSpPr>
            <a:spLocks noChangeShapeType="1"/>
          </p:cNvSpPr>
          <p:nvPr/>
        </p:nvSpPr>
        <p:spPr bwMode="auto">
          <a:xfrm>
            <a:off x="3584576" y="2133600"/>
            <a:ext cx="863600" cy="0"/>
          </a:xfrm>
          <a:prstGeom prst="line">
            <a:avLst/>
          </a:prstGeom>
          <a:noFill/>
          <a:ln w="28575">
            <a:solidFill>
              <a:schemeClr val="tx1"/>
            </a:solidFill>
            <a:round/>
            <a:headEnd/>
            <a:tailEnd type="triangle" w="med" len="med"/>
          </a:ln>
        </p:spPr>
        <p:txBody>
          <a:bodyPr/>
          <a:lstStyle/>
          <a:p>
            <a:endParaRPr lang="zh-CN" altLang="en-US"/>
          </a:p>
        </p:txBody>
      </p:sp>
      <p:sp>
        <p:nvSpPr>
          <p:cNvPr id="22539" name="Rectangle 15"/>
          <p:cNvSpPr>
            <a:spLocks noChangeArrowheads="1"/>
          </p:cNvSpPr>
          <p:nvPr/>
        </p:nvSpPr>
        <p:spPr bwMode="auto">
          <a:xfrm>
            <a:off x="3584576" y="1628775"/>
            <a:ext cx="792163" cy="431800"/>
          </a:xfrm>
          <a:prstGeom prst="rect">
            <a:avLst/>
          </a:prstGeom>
          <a:noFill/>
          <a:ln w="9525">
            <a:noFill/>
            <a:miter lim="800000"/>
            <a:headEnd/>
            <a:tailEnd/>
          </a:ln>
        </p:spPr>
        <p:txBody>
          <a:bodyPr lIns="18000" tIns="10800" rIns="18000" bIns="10800" anchor="ctr"/>
          <a:lstStyle/>
          <a:p>
            <a:pPr algn="ctr"/>
            <a:r>
              <a:rPr lang="en-US" altLang="zh-CN" sz="1200"/>
              <a:t>Determine Tokens</a:t>
            </a:r>
          </a:p>
        </p:txBody>
      </p:sp>
      <p:sp>
        <p:nvSpPr>
          <p:cNvPr id="22540" name="Rectangle 16"/>
          <p:cNvSpPr>
            <a:spLocks noChangeArrowheads="1"/>
          </p:cNvSpPr>
          <p:nvPr/>
        </p:nvSpPr>
        <p:spPr bwMode="auto">
          <a:xfrm>
            <a:off x="4592640" y="1412875"/>
            <a:ext cx="1296987" cy="287338"/>
          </a:xfrm>
          <a:prstGeom prst="rect">
            <a:avLst/>
          </a:prstGeom>
          <a:solidFill>
            <a:schemeClr val="bg1"/>
          </a:solidFill>
          <a:ln w="9525">
            <a:solidFill>
              <a:schemeClr val="tx1"/>
            </a:solidFill>
            <a:miter lim="800000"/>
            <a:headEnd/>
            <a:tailEnd/>
          </a:ln>
        </p:spPr>
        <p:txBody>
          <a:bodyPr wrap="none" anchor="ctr"/>
          <a:lstStyle/>
          <a:p>
            <a:pPr algn="ctr"/>
            <a:r>
              <a:rPr lang="en-US" altLang="zh-CN" sz="1200"/>
              <a:t>Standard word</a:t>
            </a:r>
          </a:p>
        </p:txBody>
      </p:sp>
      <p:sp>
        <p:nvSpPr>
          <p:cNvPr id="22541" name="Rectangle 17"/>
          <p:cNvSpPr>
            <a:spLocks noChangeArrowheads="1"/>
          </p:cNvSpPr>
          <p:nvPr/>
        </p:nvSpPr>
        <p:spPr bwMode="auto">
          <a:xfrm>
            <a:off x="4592640" y="1700215"/>
            <a:ext cx="1296987" cy="287337"/>
          </a:xfrm>
          <a:prstGeom prst="rect">
            <a:avLst/>
          </a:prstGeom>
          <a:solidFill>
            <a:schemeClr val="bg1"/>
          </a:solidFill>
          <a:ln w="9525">
            <a:solidFill>
              <a:schemeClr val="tx1"/>
            </a:solidFill>
            <a:miter lim="800000"/>
            <a:headEnd/>
            <a:tailEnd/>
          </a:ln>
        </p:spPr>
        <p:txBody>
          <a:bodyPr wrap="none" anchor="ctr"/>
          <a:lstStyle/>
          <a:p>
            <a:pPr algn="ctr"/>
            <a:r>
              <a:rPr lang="en-US" altLang="zh-CN" sz="1200"/>
              <a:t>Special word</a:t>
            </a:r>
          </a:p>
        </p:txBody>
      </p:sp>
      <p:sp>
        <p:nvSpPr>
          <p:cNvPr id="22542" name="Rectangle 18"/>
          <p:cNvSpPr>
            <a:spLocks noChangeArrowheads="1"/>
          </p:cNvSpPr>
          <p:nvPr/>
        </p:nvSpPr>
        <p:spPr bwMode="auto">
          <a:xfrm>
            <a:off x="4592640" y="1978025"/>
            <a:ext cx="1296987" cy="287338"/>
          </a:xfrm>
          <a:prstGeom prst="rect">
            <a:avLst/>
          </a:prstGeom>
          <a:solidFill>
            <a:schemeClr val="bg1"/>
          </a:solidFill>
          <a:ln w="9525">
            <a:solidFill>
              <a:schemeClr val="tx1"/>
            </a:solidFill>
            <a:miter lim="800000"/>
            <a:headEnd/>
            <a:tailEnd/>
          </a:ln>
        </p:spPr>
        <p:txBody>
          <a:bodyPr wrap="none" anchor="ctr"/>
          <a:lstStyle/>
          <a:p>
            <a:pPr algn="ctr"/>
            <a:r>
              <a:rPr lang="en-US" altLang="zh-CN" sz="1200"/>
              <a:t>Image Token</a:t>
            </a:r>
          </a:p>
        </p:txBody>
      </p:sp>
      <p:sp>
        <p:nvSpPr>
          <p:cNvPr id="22543" name="Rectangle 19"/>
          <p:cNvSpPr>
            <a:spLocks noChangeArrowheads="1"/>
          </p:cNvSpPr>
          <p:nvPr/>
        </p:nvSpPr>
        <p:spPr bwMode="auto">
          <a:xfrm>
            <a:off x="4592640" y="2265365"/>
            <a:ext cx="1296987" cy="287337"/>
          </a:xfrm>
          <a:prstGeom prst="rect">
            <a:avLst/>
          </a:prstGeom>
          <a:solidFill>
            <a:schemeClr val="bg1"/>
          </a:solidFill>
          <a:ln w="9525">
            <a:solidFill>
              <a:schemeClr val="tx1"/>
            </a:solidFill>
            <a:miter lim="800000"/>
            <a:headEnd/>
            <a:tailEnd/>
          </a:ln>
        </p:spPr>
        <p:txBody>
          <a:bodyPr wrap="none" anchor="ctr"/>
          <a:lstStyle/>
          <a:p>
            <a:pPr algn="ctr"/>
            <a:r>
              <a:rPr lang="en-US" altLang="zh-CN" sz="1200"/>
              <a:t>Term</a:t>
            </a:r>
          </a:p>
        </p:txBody>
      </p:sp>
      <p:sp>
        <p:nvSpPr>
          <p:cNvPr id="22544" name="Rectangle 20"/>
          <p:cNvSpPr>
            <a:spLocks noChangeArrowheads="1"/>
          </p:cNvSpPr>
          <p:nvPr/>
        </p:nvSpPr>
        <p:spPr bwMode="auto">
          <a:xfrm>
            <a:off x="4592640" y="2554290"/>
            <a:ext cx="1296987" cy="287337"/>
          </a:xfrm>
          <a:prstGeom prst="rect">
            <a:avLst/>
          </a:prstGeom>
          <a:solidFill>
            <a:schemeClr val="bg1"/>
          </a:solidFill>
          <a:ln w="9525">
            <a:solidFill>
              <a:schemeClr val="tx1"/>
            </a:solidFill>
            <a:miter lim="800000"/>
            <a:headEnd/>
            <a:tailEnd/>
          </a:ln>
        </p:spPr>
        <p:txBody>
          <a:bodyPr wrap="none" anchor="ctr"/>
          <a:lstStyle/>
          <a:p>
            <a:pPr algn="ctr"/>
            <a:r>
              <a:rPr lang="en-US" altLang="zh-CN" sz="1200"/>
              <a:t>Punc. mark</a:t>
            </a:r>
          </a:p>
        </p:txBody>
      </p:sp>
      <p:sp>
        <p:nvSpPr>
          <p:cNvPr id="259096" name="Line 24"/>
          <p:cNvSpPr>
            <a:spLocks noChangeShapeType="1"/>
          </p:cNvSpPr>
          <p:nvPr/>
        </p:nvSpPr>
        <p:spPr bwMode="auto">
          <a:xfrm flipV="1">
            <a:off x="6032501" y="2133600"/>
            <a:ext cx="792163" cy="0"/>
          </a:xfrm>
          <a:prstGeom prst="line">
            <a:avLst/>
          </a:prstGeom>
          <a:noFill/>
          <a:ln w="28575">
            <a:solidFill>
              <a:schemeClr val="tx1"/>
            </a:solidFill>
            <a:round/>
            <a:headEnd/>
            <a:tailEnd type="triangle" w="med" len="med"/>
          </a:ln>
        </p:spPr>
        <p:txBody>
          <a:bodyPr/>
          <a:lstStyle/>
          <a:p>
            <a:endParaRPr lang="zh-CN" altLang="en-US"/>
          </a:p>
        </p:txBody>
      </p:sp>
      <p:sp>
        <p:nvSpPr>
          <p:cNvPr id="259098" name="Line 26"/>
          <p:cNvSpPr>
            <a:spLocks noChangeShapeType="1"/>
          </p:cNvSpPr>
          <p:nvPr/>
        </p:nvSpPr>
        <p:spPr bwMode="auto">
          <a:xfrm flipH="1">
            <a:off x="3873501" y="3284538"/>
            <a:ext cx="792163" cy="0"/>
          </a:xfrm>
          <a:prstGeom prst="line">
            <a:avLst/>
          </a:prstGeom>
          <a:noFill/>
          <a:ln w="12700">
            <a:solidFill>
              <a:schemeClr val="tx1"/>
            </a:solidFill>
            <a:round/>
            <a:headEnd/>
            <a:tailEnd type="triangle" w="med" len="med"/>
          </a:ln>
        </p:spPr>
        <p:txBody>
          <a:bodyPr/>
          <a:lstStyle/>
          <a:p>
            <a:endParaRPr lang="zh-CN" altLang="en-US"/>
          </a:p>
        </p:txBody>
      </p:sp>
      <p:sp>
        <p:nvSpPr>
          <p:cNvPr id="259099" name="Rectangle 27"/>
          <p:cNvSpPr>
            <a:spLocks noChangeArrowheads="1"/>
          </p:cNvSpPr>
          <p:nvPr/>
        </p:nvSpPr>
        <p:spPr bwMode="auto">
          <a:xfrm>
            <a:off x="3800476" y="3213102"/>
            <a:ext cx="1081088" cy="360363"/>
          </a:xfrm>
          <a:prstGeom prst="rect">
            <a:avLst/>
          </a:prstGeom>
          <a:noFill/>
          <a:ln w="9525">
            <a:noFill/>
            <a:miter lim="800000"/>
            <a:headEnd/>
            <a:tailEnd/>
          </a:ln>
        </p:spPr>
        <p:txBody>
          <a:bodyPr lIns="18000" tIns="10800" rIns="18000" bIns="10800" anchor="ctr"/>
          <a:lstStyle/>
          <a:p>
            <a:pPr algn="ctr"/>
            <a:r>
              <a:rPr lang="en-US" altLang="zh-CN" sz="1200"/>
              <a:t>Labeling data</a:t>
            </a:r>
          </a:p>
        </p:txBody>
      </p:sp>
      <p:sp>
        <p:nvSpPr>
          <p:cNvPr id="259100" name="Rectangle 28"/>
          <p:cNvSpPr>
            <a:spLocks noChangeArrowheads="1"/>
          </p:cNvSpPr>
          <p:nvPr/>
        </p:nvSpPr>
        <p:spPr bwMode="auto">
          <a:xfrm>
            <a:off x="2720976" y="5949952"/>
            <a:ext cx="1223963" cy="288925"/>
          </a:xfrm>
          <a:prstGeom prst="rect">
            <a:avLst/>
          </a:prstGeom>
          <a:noFill/>
          <a:ln w="9525">
            <a:noFill/>
            <a:miter lim="800000"/>
            <a:headEnd/>
            <a:tailEnd/>
          </a:ln>
        </p:spPr>
        <p:txBody>
          <a:bodyPr lIns="18000" tIns="10800" rIns="18000" bIns="10800" anchor="ctr"/>
          <a:lstStyle/>
          <a:p>
            <a:pPr algn="ctr"/>
            <a:r>
              <a:rPr lang="en-US" altLang="zh-CN" sz="1200"/>
              <a:t>Labeled data</a:t>
            </a:r>
          </a:p>
        </p:txBody>
      </p:sp>
      <p:sp>
        <p:nvSpPr>
          <p:cNvPr id="259102" name="Rectangle 30"/>
          <p:cNvSpPr>
            <a:spLocks noChangeArrowheads="1"/>
          </p:cNvSpPr>
          <p:nvPr/>
        </p:nvSpPr>
        <p:spPr bwMode="auto">
          <a:xfrm>
            <a:off x="3800476" y="4292602"/>
            <a:ext cx="936625" cy="504825"/>
          </a:xfrm>
          <a:prstGeom prst="rect">
            <a:avLst/>
          </a:prstGeom>
          <a:noFill/>
          <a:ln w="9525">
            <a:noFill/>
            <a:miter lim="800000"/>
            <a:headEnd/>
            <a:tailEnd/>
          </a:ln>
        </p:spPr>
        <p:txBody>
          <a:bodyPr lIns="18000" tIns="10800" rIns="18000" bIns="10800" anchor="ctr"/>
          <a:lstStyle/>
          <a:p>
            <a:pPr algn="ctr"/>
            <a:r>
              <a:rPr lang="en-US" altLang="zh-CN" sz="1200"/>
              <a:t>Learning a CRF model</a:t>
            </a:r>
          </a:p>
        </p:txBody>
      </p:sp>
      <p:pic>
        <p:nvPicPr>
          <p:cNvPr id="22550" name="Picture 31" descr="crf_model"/>
          <p:cNvPicPr>
            <a:picLocks noChangeAspect="1" noChangeArrowheads="1"/>
          </p:cNvPicPr>
          <p:nvPr/>
        </p:nvPicPr>
        <p:blipFill>
          <a:blip r:embed="rId7"/>
          <a:srcRect/>
          <a:stretch>
            <a:fillRect/>
          </a:stretch>
        </p:blipFill>
        <p:spPr bwMode="auto">
          <a:xfrm>
            <a:off x="5059362" y="4005265"/>
            <a:ext cx="831851" cy="568325"/>
          </a:xfrm>
          <a:prstGeom prst="rect">
            <a:avLst/>
          </a:prstGeom>
          <a:noFill/>
          <a:ln w="9525">
            <a:noFill/>
            <a:miter lim="800000"/>
            <a:headEnd/>
            <a:tailEnd/>
          </a:ln>
        </p:spPr>
      </p:pic>
      <p:sp>
        <p:nvSpPr>
          <p:cNvPr id="259104" name="Line 32"/>
          <p:cNvSpPr>
            <a:spLocks noChangeShapeType="1"/>
          </p:cNvSpPr>
          <p:nvPr/>
        </p:nvSpPr>
        <p:spPr bwMode="auto">
          <a:xfrm>
            <a:off x="8004175" y="3208338"/>
            <a:ext cx="0" cy="1079500"/>
          </a:xfrm>
          <a:prstGeom prst="line">
            <a:avLst/>
          </a:prstGeom>
          <a:noFill/>
          <a:ln w="28575">
            <a:solidFill>
              <a:schemeClr val="tx1"/>
            </a:solidFill>
            <a:round/>
            <a:headEnd/>
            <a:tailEnd type="triangle" w="med" len="med"/>
          </a:ln>
        </p:spPr>
        <p:txBody>
          <a:bodyPr/>
          <a:lstStyle/>
          <a:p>
            <a:endParaRPr lang="zh-CN" altLang="en-US"/>
          </a:p>
        </p:txBody>
      </p:sp>
      <p:pic>
        <p:nvPicPr>
          <p:cNvPr id="259109" name="Picture 37" descr="docs"/>
          <p:cNvPicPr>
            <a:picLocks noChangeAspect="1" noChangeArrowheads="1"/>
          </p:cNvPicPr>
          <p:nvPr/>
        </p:nvPicPr>
        <p:blipFill>
          <a:blip r:embed="rId8"/>
          <a:srcRect/>
          <a:stretch>
            <a:fillRect/>
          </a:stretch>
        </p:blipFill>
        <p:spPr bwMode="auto">
          <a:xfrm>
            <a:off x="200026" y="1765300"/>
            <a:ext cx="461963" cy="584200"/>
          </a:xfrm>
          <a:prstGeom prst="rect">
            <a:avLst/>
          </a:prstGeom>
          <a:noFill/>
          <a:ln w="9525">
            <a:noFill/>
            <a:miter lim="800000"/>
            <a:headEnd/>
            <a:tailEnd/>
          </a:ln>
        </p:spPr>
      </p:pic>
      <p:sp>
        <p:nvSpPr>
          <p:cNvPr id="259111" name="Rectangle 39"/>
          <p:cNvSpPr>
            <a:spLocks noChangeArrowheads="1"/>
          </p:cNvSpPr>
          <p:nvPr/>
        </p:nvSpPr>
        <p:spPr bwMode="auto">
          <a:xfrm>
            <a:off x="200025" y="1412875"/>
            <a:ext cx="649288" cy="215900"/>
          </a:xfrm>
          <a:prstGeom prst="rect">
            <a:avLst/>
          </a:prstGeom>
          <a:noFill/>
          <a:ln w="9525">
            <a:noFill/>
            <a:miter lim="800000"/>
            <a:headEnd/>
            <a:tailEnd/>
          </a:ln>
        </p:spPr>
        <p:txBody>
          <a:bodyPr lIns="18000" tIns="10800" rIns="18000" bIns="10800" anchor="ctr"/>
          <a:lstStyle/>
          <a:p>
            <a:r>
              <a:rPr lang="en-US" altLang="zh-CN" sz="1600" b="1">
                <a:solidFill>
                  <a:srgbClr val="0000FF"/>
                </a:solidFill>
              </a:rPr>
              <a:t>Train</a:t>
            </a:r>
          </a:p>
        </p:txBody>
      </p:sp>
      <p:sp>
        <p:nvSpPr>
          <p:cNvPr id="259112" name="Rectangle 40"/>
          <p:cNvSpPr>
            <a:spLocks noChangeArrowheads="1"/>
          </p:cNvSpPr>
          <p:nvPr/>
        </p:nvSpPr>
        <p:spPr bwMode="auto">
          <a:xfrm>
            <a:off x="200025" y="3284538"/>
            <a:ext cx="649288" cy="215900"/>
          </a:xfrm>
          <a:prstGeom prst="rect">
            <a:avLst/>
          </a:prstGeom>
          <a:noFill/>
          <a:ln w="9525">
            <a:noFill/>
            <a:miter lim="800000"/>
            <a:headEnd/>
            <a:tailEnd/>
          </a:ln>
        </p:spPr>
        <p:txBody>
          <a:bodyPr lIns="18000" tIns="10800" rIns="18000" bIns="10800" anchor="ctr"/>
          <a:lstStyle/>
          <a:p>
            <a:r>
              <a:rPr lang="en-US" altLang="zh-CN" sz="1600" b="1">
                <a:solidFill>
                  <a:srgbClr val="0000FF"/>
                </a:solidFill>
              </a:rPr>
              <a:t>Test</a:t>
            </a:r>
          </a:p>
        </p:txBody>
      </p:sp>
      <p:sp>
        <p:nvSpPr>
          <p:cNvPr id="259113" name="Rectangle 41"/>
          <p:cNvSpPr>
            <a:spLocks noChangeArrowheads="1"/>
          </p:cNvSpPr>
          <p:nvPr/>
        </p:nvSpPr>
        <p:spPr bwMode="auto">
          <a:xfrm>
            <a:off x="5961063" y="1701800"/>
            <a:ext cx="792162" cy="431800"/>
          </a:xfrm>
          <a:prstGeom prst="rect">
            <a:avLst/>
          </a:prstGeom>
          <a:noFill/>
          <a:ln w="9525">
            <a:noFill/>
            <a:miter lim="800000"/>
            <a:headEnd/>
            <a:tailEnd/>
          </a:ln>
        </p:spPr>
        <p:txBody>
          <a:bodyPr lIns="18000" tIns="10800" rIns="18000" bIns="10800" anchor="ctr"/>
          <a:lstStyle/>
          <a:p>
            <a:pPr algn="ctr"/>
            <a:r>
              <a:rPr lang="en-US" altLang="zh-CN" sz="1200"/>
              <a:t>Assigning tags</a:t>
            </a:r>
          </a:p>
        </p:txBody>
      </p:sp>
      <p:sp>
        <p:nvSpPr>
          <p:cNvPr id="259116" name="Line 44"/>
          <p:cNvSpPr>
            <a:spLocks noChangeShapeType="1"/>
          </p:cNvSpPr>
          <p:nvPr/>
        </p:nvSpPr>
        <p:spPr bwMode="auto">
          <a:xfrm>
            <a:off x="3790951" y="4248150"/>
            <a:ext cx="1152525" cy="0"/>
          </a:xfrm>
          <a:prstGeom prst="line">
            <a:avLst/>
          </a:prstGeom>
          <a:noFill/>
          <a:ln w="28575">
            <a:solidFill>
              <a:schemeClr val="tx1"/>
            </a:solidFill>
            <a:round/>
            <a:headEnd/>
            <a:tailEnd type="triangle" w="med" len="med"/>
          </a:ln>
        </p:spPr>
        <p:txBody>
          <a:bodyPr/>
          <a:lstStyle/>
          <a:p>
            <a:endParaRPr lang="zh-CN" altLang="en-US"/>
          </a:p>
        </p:txBody>
      </p:sp>
      <p:sp>
        <p:nvSpPr>
          <p:cNvPr id="22557" name="Rectangle 47"/>
          <p:cNvSpPr>
            <a:spLocks noChangeArrowheads="1"/>
          </p:cNvSpPr>
          <p:nvPr/>
        </p:nvSpPr>
        <p:spPr bwMode="auto">
          <a:xfrm>
            <a:off x="4881563" y="4643440"/>
            <a:ext cx="1154112" cy="503237"/>
          </a:xfrm>
          <a:prstGeom prst="rect">
            <a:avLst/>
          </a:prstGeom>
          <a:noFill/>
          <a:ln w="9525">
            <a:noFill/>
            <a:miter lim="800000"/>
            <a:headEnd/>
            <a:tailEnd/>
          </a:ln>
        </p:spPr>
        <p:txBody>
          <a:bodyPr lIns="18000" tIns="10800" rIns="18000" bIns="10800" anchor="ctr"/>
          <a:lstStyle/>
          <a:p>
            <a:pPr algn="ctr"/>
            <a:r>
              <a:rPr lang="en-US" altLang="zh-CN" sz="1200" b="1" dirty="0"/>
              <a:t>A unified tagging model</a:t>
            </a:r>
          </a:p>
        </p:txBody>
      </p:sp>
      <p:sp>
        <p:nvSpPr>
          <p:cNvPr id="259120" name="Rectangle 48"/>
          <p:cNvSpPr>
            <a:spLocks noChangeArrowheads="1"/>
          </p:cNvSpPr>
          <p:nvPr/>
        </p:nvSpPr>
        <p:spPr bwMode="auto">
          <a:xfrm>
            <a:off x="2073275" y="3910015"/>
            <a:ext cx="4032250" cy="2376487"/>
          </a:xfrm>
          <a:prstGeom prst="rect">
            <a:avLst/>
          </a:prstGeom>
          <a:noFill/>
          <a:ln w="19050">
            <a:solidFill>
              <a:srgbClr val="0000FF"/>
            </a:solidFill>
            <a:prstDash val="dash"/>
            <a:miter lim="800000"/>
            <a:headEnd/>
            <a:tailEnd/>
          </a:ln>
        </p:spPr>
        <p:txBody>
          <a:bodyPr wrap="none" anchor="ctr"/>
          <a:lstStyle/>
          <a:p>
            <a:pPr algn="ctr"/>
            <a:endParaRPr lang="zh-CN" altLang="zh-CN" sz="1800">
              <a:solidFill>
                <a:srgbClr val="0000FF"/>
              </a:solidFill>
            </a:endParaRPr>
          </a:p>
        </p:txBody>
      </p:sp>
      <p:sp>
        <p:nvSpPr>
          <p:cNvPr id="259121" name="Text Box 49"/>
          <p:cNvSpPr txBox="1">
            <a:spLocks noChangeArrowheads="1"/>
          </p:cNvSpPr>
          <p:nvPr/>
        </p:nvSpPr>
        <p:spPr bwMode="auto">
          <a:xfrm>
            <a:off x="2936875" y="3716338"/>
            <a:ext cx="1873250" cy="336550"/>
          </a:xfrm>
          <a:prstGeom prst="rect">
            <a:avLst/>
          </a:prstGeom>
          <a:solidFill>
            <a:schemeClr val="bg1"/>
          </a:solidFill>
          <a:ln w="9525">
            <a:noFill/>
            <a:miter lim="800000"/>
            <a:headEnd/>
            <a:tailEnd/>
          </a:ln>
        </p:spPr>
        <p:txBody>
          <a:bodyPr>
            <a:spAutoFit/>
          </a:bodyPr>
          <a:lstStyle/>
          <a:p>
            <a:pPr algn="ctr">
              <a:spcBef>
                <a:spcPct val="50000"/>
              </a:spcBef>
            </a:pPr>
            <a:r>
              <a:rPr lang="en-US" altLang="zh-CN" sz="1600">
                <a:solidFill>
                  <a:srgbClr val="0000FF"/>
                </a:solidFill>
              </a:rPr>
              <a:t>Model Learning</a:t>
            </a:r>
          </a:p>
        </p:txBody>
      </p:sp>
      <p:sp>
        <p:nvSpPr>
          <p:cNvPr id="259122" name="Line 50"/>
          <p:cNvSpPr>
            <a:spLocks noChangeShapeType="1"/>
          </p:cNvSpPr>
          <p:nvPr/>
        </p:nvSpPr>
        <p:spPr bwMode="auto">
          <a:xfrm>
            <a:off x="3800475" y="3141665"/>
            <a:ext cx="0" cy="574675"/>
          </a:xfrm>
          <a:prstGeom prst="line">
            <a:avLst/>
          </a:prstGeom>
          <a:noFill/>
          <a:ln w="28575">
            <a:solidFill>
              <a:schemeClr val="tx1"/>
            </a:solidFill>
            <a:round/>
            <a:headEnd/>
            <a:tailEnd type="triangle" w="med" len="med"/>
          </a:ln>
        </p:spPr>
        <p:txBody>
          <a:bodyPr/>
          <a:lstStyle/>
          <a:p>
            <a:endParaRPr lang="zh-CN" altLang="en-US"/>
          </a:p>
        </p:txBody>
      </p:sp>
      <p:sp>
        <p:nvSpPr>
          <p:cNvPr id="259123" name="Line 51"/>
          <p:cNvSpPr>
            <a:spLocks noChangeShapeType="1"/>
          </p:cNvSpPr>
          <p:nvPr/>
        </p:nvSpPr>
        <p:spPr bwMode="auto">
          <a:xfrm>
            <a:off x="3802063" y="4221163"/>
            <a:ext cx="0" cy="576262"/>
          </a:xfrm>
          <a:prstGeom prst="line">
            <a:avLst/>
          </a:prstGeom>
          <a:noFill/>
          <a:ln w="28575">
            <a:solidFill>
              <a:schemeClr val="tx1"/>
            </a:solidFill>
            <a:round/>
            <a:headEnd/>
            <a:tailEnd/>
          </a:ln>
        </p:spPr>
        <p:txBody>
          <a:bodyPr/>
          <a:lstStyle/>
          <a:p>
            <a:endParaRPr lang="zh-CN" altLang="en-US"/>
          </a:p>
        </p:txBody>
      </p:sp>
      <p:sp>
        <p:nvSpPr>
          <p:cNvPr id="259124" name="Line 52"/>
          <p:cNvSpPr>
            <a:spLocks noChangeShapeType="1"/>
          </p:cNvSpPr>
          <p:nvPr/>
        </p:nvSpPr>
        <p:spPr bwMode="auto">
          <a:xfrm>
            <a:off x="6165850" y="4076700"/>
            <a:ext cx="1739901" cy="0"/>
          </a:xfrm>
          <a:prstGeom prst="line">
            <a:avLst/>
          </a:prstGeom>
          <a:noFill/>
          <a:ln w="28575">
            <a:solidFill>
              <a:schemeClr val="tx1"/>
            </a:solidFill>
            <a:round/>
            <a:headEnd/>
            <a:tailEnd type="triangle" w="med" len="med"/>
          </a:ln>
        </p:spPr>
        <p:txBody>
          <a:bodyPr/>
          <a:lstStyle/>
          <a:p>
            <a:endParaRPr lang="zh-CN" altLang="en-US"/>
          </a:p>
        </p:txBody>
      </p:sp>
      <p:sp>
        <p:nvSpPr>
          <p:cNvPr id="259125" name="Rectangle 53"/>
          <p:cNvSpPr>
            <a:spLocks noChangeArrowheads="1"/>
          </p:cNvSpPr>
          <p:nvPr/>
        </p:nvSpPr>
        <p:spPr bwMode="auto">
          <a:xfrm>
            <a:off x="6465889" y="1341438"/>
            <a:ext cx="3311525" cy="4895850"/>
          </a:xfrm>
          <a:prstGeom prst="rect">
            <a:avLst/>
          </a:prstGeom>
          <a:noFill/>
          <a:ln w="19050">
            <a:solidFill>
              <a:srgbClr val="0000FF"/>
            </a:solidFill>
            <a:prstDash val="dash"/>
            <a:miter lim="800000"/>
            <a:headEnd/>
            <a:tailEnd/>
          </a:ln>
        </p:spPr>
        <p:txBody>
          <a:bodyPr wrap="none" anchor="ctr"/>
          <a:lstStyle/>
          <a:p>
            <a:pPr algn="ctr"/>
            <a:endParaRPr lang="zh-CN" altLang="zh-CN" sz="1800">
              <a:solidFill>
                <a:srgbClr val="0000FF"/>
              </a:solidFill>
            </a:endParaRPr>
          </a:p>
        </p:txBody>
      </p:sp>
      <p:sp>
        <p:nvSpPr>
          <p:cNvPr id="259126" name="Text Box 54"/>
          <p:cNvSpPr txBox="1">
            <a:spLocks noChangeArrowheads="1"/>
          </p:cNvSpPr>
          <p:nvPr/>
        </p:nvSpPr>
        <p:spPr bwMode="auto">
          <a:xfrm>
            <a:off x="7327900" y="1125538"/>
            <a:ext cx="1512888" cy="336550"/>
          </a:xfrm>
          <a:prstGeom prst="rect">
            <a:avLst/>
          </a:prstGeom>
          <a:solidFill>
            <a:schemeClr val="bg1"/>
          </a:solidFill>
          <a:ln w="9525">
            <a:noFill/>
            <a:miter lim="800000"/>
            <a:headEnd/>
            <a:tailEnd/>
          </a:ln>
        </p:spPr>
        <p:txBody>
          <a:bodyPr>
            <a:spAutoFit/>
          </a:bodyPr>
          <a:lstStyle/>
          <a:p>
            <a:pPr algn="ctr">
              <a:spcBef>
                <a:spcPct val="50000"/>
              </a:spcBef>
            </a:pPr>
            <a:r>
              <a:rPr lang="en-US" altLang="zh-CN" sz="1600">
                <a:solidFill>
                  <a:srgbClr val="0000FF"/>
                </a:solidFill>
              </a:rPr>
              <a:t>Tagging</a:t>
            </a:r>
          </a:p>
        </p:txBody>
      </p:sp>
      <p:sp>
        <p:nvSpPr>
          <p:cNvPr id="259127" name="Line 55"/>
          <p:cNvSpPr>
            <a:spLocks noChangeShapeType="1"/>
          </p:cNvSpPr>
          <p:nvPr/>
        </p:nvSpPr>
        <p:spPr bwMode="auto">
          <a:xfrm flipV="1">
            <a:off x="1065213" y="2708275"/>
            <a:ext cx="1008062" cy="865188"/>
          </a:xfrm>
          <a:prstGeom prst="line">
            <a:avLst/>
          </a:prstGeom>
          <a:noFill/>
          <a:ln w="28575">
            <a:solidFill>
              <a:schemeClr val="tx1"/>
            </a:solidFill>
            <a:round/>
            <a:headEnd/>
            <a:tailEnd type="triangle" w="med" len="med"/>
          </a:ln>
        </p:spPr>
        <p:txBody>
          <a:bodyPr/>
          <a:lstStyle/>
          <a:p>
            <a:endParaRPr lang="zh-CN" altLang="en-US"/>
          </a:p>
        </p:txBody>
      </p:sp>
      <p:sp>
        <p:nvSpPr>
          <p:cNvPr id="259128" name="Rectangle 56"/>
          <p:cNvSpPr>
            <a:spLocks noChangeArrowheads="1"/>
          </p:cNvSpPr>
          <p:nvPr/>
        </p:nvSpPr>
        <p:spPr bwMode="auto">
          <a:xfrm>
            <a:off x="7545389" y="5876927"/>
            <a:ext cx="1223962" cy="288925"/>
          </a:xfrm>
          <a:prstGeom prst="rect">
            <a:avLst/>
          </a:prstGeom>
          <a:noFill/>
          <a:ln w="9525">
            <a:noFill/>
            <a:miter lim="800000"/>
            <a:headEnd/>
            <a:tailEnd/>
          </a:ln>
        </p:spPr>
        <p:txBody>
          <a:bodyPr lIns="18000" tIns="10800" rIns="18000" bIns="10800" anchor="ctr"/>
          <a:lstStyle/>
          <a:p>
            <a:pPr algn="ctr"/>
            <a:r>
              <a:rPr lang="en-US" altLang="zh-CN" sz="1200"/>
              <a:t>Tagging results</a:t>
            </a:r>
          </a:p>
        </p:txBody>
      </p:sp>
      <p:sp>
        <p:nvSpPr>
          <p:cNvPr id="259131" name="Line 59"/>
          <p:cNvSpPr>
            <a:spLocks noChangeShapeType="1"/>
          </p:cNvSpPr>
          <p:nvPr/>
        </p:nvSpPr>
        <p:spPr bwMode="auto">
          <a:xfrm>
            <a:off x="5961064" y="2133600"/>
            <a:ext cx="885825" cy="0"/>
          </a:xfrm>
          <a:prstGeom prst="line">
            <a:avLst/>
          </a:prstGeom>
          <a:noFill/>
          <a:ln w="57150">
            <a:solidFill>
              <a:srgbClr val="FF0000"/>
            </a:solidFill>
            <a:round/>
            <a:headEnd/>
            <a:tailEnd type="triangle" w="med" len="med"/>
          </a:ln>
        </p:spPr>
        <p:txBody>
          <a:bodyPr/>
          <a:lstStyle/>
          <a:p>
            <a:endParaRPr lang="zh-CN" altLang="en-US"/>
          </a:p>
        </p:txBody>
      </p:sp>
      <p:sp>
        <p:nvSpPr>
          <p:cNvPr id="259132" name="Line 60"/>
          <p:cNvSpPr>
            <a:spLocks noChangeShapeType="1"/>
          </p:cNvSpPr>
          <p:nvPr/>
        </p:nvSpPr>
        <p:spPr bwMode="auto">
          <a:xfrm>
            <a:off x="7999413" y="3192463"/>
            <a:ext cx="0" cy="1150937"/>
          </a:xfrm>
          <a:prstGeom prst="line">
            <a:avLst/>
          </a:prstGeom>
          <a:noFill/>
          <a:ln w="57150">
            <a:solidFill>
              <a:srgbClr val="FF0000"/>
            </a:solidFill>
            <a:round/>
            <a:headEnd/>
            <a:tailEnd type="triangle" w="med" len="med"/>
          </a:ln>
        </p:spPr>
        <p:txBody>
          <a:bodyPr/>
          <a:lstStyle/>
          <a:p>
            <a:endParaRPr lang="zh-CN" altLang="en-US"/>
          </a:p>
        </p:txBody>
      </p:sp>
      <p:sp>
        <p:nvSpPr>
          <p:cNvPr id="259133" name="Line 61"/>
          <p:cNvSpPr>
            <a:spLocks noChangeShapeType="1"/>
          </p:cNvSpPr>
          <p:nvPr/>
        </p:nvSpPr>
        <p:spPr bwMode="auto">
          <a:xfrm>
            <a:off x="3800475" y="2997202"/>
            <a:ext cx="0" cy="790575"/>
          </a:xfrm>
          <a:prstGeom prst="line">
            <a:avLst/>
          </a:prstGeom>
          <a:noFill/>
          <a:ln w="57150">
            <a:solidFill>
              <a:srgbClr val="FF0000"/>
            </a:solidFill>
            <a:round/>
            <a:headEnd/>
            <a:tailEnd type="triangle" w="med" len="med"/>
          </a:ln>
        </p:spPr>
        <p:txBody>
          <a:bodyPr/>
          <a:lstStyle/>
          <a:p>
            <a:endParaRPr lang="zh-CN" altLang="en-US"/>
          </a:p>
        </p:txBody>
      </p:sp>
      <p:sp>
        <p:nvSpPr>
          <p:cNvPr id="259134" name="Line 62"/>
          <p:cNvSpPr>
            <a:spLocks noChangeShapeType="1"/>
          </p:cNvSpPr>
          <p:nvPr/>
        </p:nvSpPr>
        <p:spPr bwMode="auto">
          <a:xfrm>
            <a:off x="3800476" y="4238625"/>
            <a:ext cx="1174750" cy="0"/>
          </a:xfrm>
          <a:prstGeom prst="line">
            <a:avLst/>
          </a:prstGeom>
          <a:noFill/>
          <a:ln w="57150">
            <a:solidFill>
              <a:srgbClr val="FF0000"/>
            </a:solidFill>
            <a:round/>
            <a:headEnd/>
            <a:tailEnd type="triangle" w="med" len="med"/>
          </a:ln>
        </p:spPr>
        <p:txBody>
          <a:bodyPr/>
          <a:lstStyle/>
          <a:p>
            <a:endParaRPr lang="zh-CN" altLang="en-US"/>
          </a:p>
        </p:txBody>
      </p:sp>
      <p:sp>
        <p:nvSpPr>
          <p:cNvPr id="259135" name="Line 63"/>
          <p:cNvSpPr>
            <a:spLocks noChangeShapeType="1"/>
          </p:cNvSpPr>
          <p:nvPr/>
        </p:nvSpPr>
        <p:spPr bwMode="auto">
          <a:xfrm>
            <a:off x="3800475" y="4210050"/>
            <a:ext cx="0" cy="647700"/>
          </a:xfrm>
          <a:prstGeom prst="line">
            <a:avLst/>
          </a:prstGeom>
          <a:noFill/>
          <a:ln w="57150">
            <a:solidFill>
              <a:srgbClr val="FF0000"/>
            </a:solidFill>
            <a:round/>
            <a:headEnd/>
            <a:tailEnd/>
          </a:ln>
        </p:spPr>
        <p:txBody>
          <a:bodyPr/>
          <a:lstStyle/>
          <a:p>
            <a:endParaRPr lang="zh-CN" altLang="en-US"/>
          </a:p>
        </p:txBody>
      </p:sp>
      <p:sp>
        <p:nvSpPr>
          <p:cNvPr id="259136" name="Line 64"/>
          <p:cNvSpPr>
            <a:spLocks noChangeShapeType="1"/>
          </p:cNvSpPr>
          <p:nvPr/>
        </p:nvSpPr>
        <p:spPr bwMode="auto">
          <a:xfrm>
            <a:off x="6105526" y="4076700"/>
            <a:ext cx="1871663" cy="0"/>
          </a:xfrm>
          <a:prstGeom prst="line">
            <a:avLst/>
          </a:prstGeom>
          <a:noFill/>
          <a:ln w="57150">
            <a:solidFill>
              <a:srgbClr val="FF0000"/>
            </a:solidFill>
            <a:round/>
            <a:headEnd/>
            <a:tailEnd type="triangle" w="med" len="med"/>
          </a:ln>
        </p:spPr>
        <p:txBody>
          <a:bodyPr/>
          <a:lstStyle/>
          <a:p>
            <a:endParaRPr lang="zh-CN" altLang="en-US"/>
          </a:p>
        </p:txBody>
      </p:sp>
      <p:sp>
        <p:nvSpPr>
          <p:cNvPr id="259137" name="Line 65"/>
          <p:cNvSpPr>
            <a:spLocks noChangeShapeType="1"/>
          </p:cNvSpPr>
          <p:nvPr/>
        </p:nvSpPr>
        <p:spPr bwMode="auto">
          <a:xfrm flipV="1">
            <a:off x="1065214" y="2697163"/>
            <a:ext cx="1019175" cy="876300"/>
          </a:xfrm>
          <a:prstGeom prst="line">
            <a:avLst/>
          </a:prstGeom>
          <a:noFill/>
          <a:ln w="57150">
            <a:solidFill>
              <a:srgbClr val="FF0000"/>
            </a:solidFill>
            <a:round/>
            <a:headEnd/>
            <a:tailEnd type="triangle" w="med" len="med"/>
          </a:ln>
        </p:spPr>
        <p:txBody>
          <a:bodyPr/>
          <a:lstStyle/>
          <a:p>
            <a:endParaRPr lang="zh-CN" altLang="en-US"/>
          </a:p>
        </p:txBody>
      </p:sp>
      <p:sp>
        <p:nvSpPr>
          <p:cNvPr id="22574" name="Rectangle 66"/>
          <p:cNvSpPr>
            <a:spLocks noChangeArrowheads="1"/>
          </p:cNvSpPr>
          <p:nvPr/>
        </p:nvSpPr>
        <p:spPr bwMode="auto">
          <a:xfrm>
            <a:off x="1065213" y="2276475"/>
            <a:ext cx="1008062" cy="431800"/>
          </a:xfrm>
          <a:prstGeom prst="rect">
            <a:avLst/>
          </a:prstGeom>
          <a:noFill/>
          <a:ln w="9525">
            <a:noFill/>
            <a:miter lim="800000"/>
            <a:headEnd/>
            <a:tailEnd/>
          </a:ln>
        </p:spPr>
        <p:txBody>
          <a:bodyPr lIns="18000" tIns="10800" rIns="18000" bIns="10800" anchor="ctr"/>
          <a:lstStyle/>
          <a:p>
            <a:r>
              <a:rPr lang="en-US" altLang="zh-CN" sz="1200"/>
              <a:t>Inputted docs</a:t>
            </a:r>
          </a:p>
        </p:txBody>
      </p:sp>
      <p:sp>
        <p:nvSpPr>
          <p:cNvPr id="259141" name="Oval 69"/>
          <p:cNvSpPr>
            <a:spLocks noChangeArrowheads="1"/>
          </p:cNvSpPr>
          <p:nvPr/>
        </p:nvSpPr>
        <p:spPr bwMode="auto">
          <a:xfrm>
            <a:off x="6753225" y="1270002"/>
            <a:ext cx="2736850" cy="1222375"/>
          </a:xfrm>
          <a:prstGeom prst="ellipse">
            <a:avLst/>
          </a:prstGeom>
          <a:noFill/>
          <a:ln w="19050">
            <a:solidFill>
              <a:srgbClr val="FF0000"/>
            </a:solidFill>
            <a:round/>
            <a:headEnd/>
            <a:tailEnd/>
          </a:ln>
        </p:spPr>
        <p:txBody>
          <a:bodyPr wrap="none" anchor="ctr"/>
          <a:lstStyle/>
          <a:p>
            <a:endParaRPr lang="zh-CN" altLang="en-US"/>
          </a:p>
        </p:txBody>
      </p:sp>
      <p:sp>
        <p:nvSpPr>
          <p:cNvPr id="259142" name="Rectangle 70"/>
          <p:cNvSpPr>
            <a:spLocks noChangeArrowheads="1"/>
          </p:cNvSpPr>
          <p:nvPr/>
        </p:nvSpPr>
        <p:spPr bwMode="auto">
          <a:xfrm>
            <a:off x="2576513" y="4076702"/>
            <a:ext cx="1081087" cy="360363"/>
          </a:xfrm>
          <a:prstGeom prst="rect">
            <a:avLst/>
          </a:prstGeom>
          <a:noFill/>
          <a:ln w="9525">
            <a:noFill/>
            <a:miter lim="800000"/>
            <a:headEnd/>
            <a:tailEnd/>
          </a:ln>
        </p:spPr>
        <p:txBody>
          <a:bodyPr lIns="18000" tIns="10800" rIns="18000" bIns="10800" anchor="ctr"/>
          <a:lstStyle/>
          <a:p>
            <a:pPr algn="ctr"/>
            <a:r>
              <a:rPr lang="en-US" altLang="zh-CN" sz="1200"/>
              <a:t>Feature</a:t>
            </a:r>
          </a:p>
          <a:p>
            <a:pPr algn="ctr"/>
            <a:r>
              <a:rPr lang="en-US" altLang="zh-CN" sz="1200"/>
              <a:t>definitions</a:t>
            </a:r>
          </a:p>
        </p:txBody>
      </p:sp>
      <p:sp>
        <p:nvSpPr>
          <p:cNvPr id="259143" name="Line 71"/>
          <p:cNvSpPr>
            <a:spLocks noChangeShapeType="1"/>
          </p:cNvSpPr>
          <p:nvPr/>
        </p:nvSpPr>
        <p:spPr bwMode="auto">
          <a:xfrm>
            <a:off x="2649537" y="4508500"/>
            <a:ext cx="1079501" cy="0"/>
          </a:xfrm>
          <a:prstGeom prst="line">
            <a:avLst/>
          </a:prstGeom>
          <a:noFill/>
          <a:ln w="12700">
            <a:solidFill>
              <a:schemeClr val="tx1"/>
            </a:solidFill>
            <a:round/>
            <a:headEnd/>
            <a:tailEnd type="triangle" w="med" len="med"/>
          </a:ln>
        </p:spPr>
        <p:txBody>
          <a:bodyPr/>
          <a:lstStyle/>
          <a:p>
            <a:endParaRPr lang="zh-CN" altLang="en-US"/>
          </a:p>
        </p:txBody>
      </p:sp>
      <p:sp>
        <p:nvSpPr>
          <p:cNvPr id="259144" name="Oval 72"/>
          <p:cNvSpPr>
            <a:spLocks noChangeArrowheads="1"/>
          </p:cNvSpPr>
          <p:nvPr/>
        </p:nvSpPr>
        <p:spPr bwMode="auto">
          <a:xfrm>
            <a:off x="2576513" y="4006852"/>
            <a:ext cx="1081087" cy="574675"/>
          </a:xfrm>
          <a:prstGeom prst="ellipse">
            <a:avLst/>
          </a:prstGeom>
          <a:noFill/>
          <a:ln w="19050">
            <a:solidFill>
              <a:srgbClr val="FF0000"/>
            </a:solidFill>
            <a:round/>
            <a:headEnd/>
            <a:tailEnd/>
          </a:ln>
        </p:spPr>
        <p:txBody>
          <a:bodyPr wrap="none" anchor="ctr"/>
          <a:lstStyle/>
          <a:p>
            <a:endParaRPr lang="zh-CN" altLang="en-US"/>
          </a:p>
        </p:txBody>
      </p:sp>
      <p:sp>
        <p:nvSpPr>
          <p:cNvPr id="22580" name="Rectangle 73"/>
          <p:cNvSpPr>
            <a:spLocks noChangeArrowheads="1"/>
          </p:cNvSpPr>
          <p:nvPr/>
        </p:nvSpPr>
        <p:spPr bwMode="auto">
          <a:xfrm>
            <a:off x="2289176" y="2528888"/>
            <a:ext cx="1008063" cy="431800"/>
          </a:xfrm>
          <a:prstGeom prst="rect">
            <a:avLst/>
          </a:prstGeom>
          <a:noFill/>
          <a:ln w="9525">
            <a:noFill/>
            <a:miter lim="800000"/>
            <a:headEnd/>
            <a:tailEnd/>
          </a:ln>
        </p:spPr>
        <p:txBody>
          <a:bodyPr lIns="18000" tIns="10800" rIns="18000" bIns="10800" anchor="ctr"/>
          <a:lstStyle/>
          <a:p>
            <a:r>
              <a:rPr lang="en-US" altLang="zh-CN" sz="1200"/>
              <a:t>Document</a:t>
            </a:r>
          </a:p>
        </p:txBody>
      </p:sp>
      <p:sp>
        <p:nvSpPr>
          <p:cNvPr id="259148" name="Oval 76"/>
          <p:cNvSpPr>
            <a:spLocks noChangeArrowheads="1"/>
          </p:cNvSpPr>
          <p:nvPr/>
        </p:nvSpPr>
        <p:spPr bwMode="auto">
          <a:xfrm>
            <a:off x="7905751" y="1089027"/>
            <a:ext cx="360363" cy="360363"/>
          </a:xfrm>
          <a:prstGeom prst="ellipse">
            <a:avLst/>
          </a:prstGeom>
          <a:solidFill>
            <a:srgbClr val="FFCCCC"/>
          </a:solidFill>
          <a:ln w="19050">
            <a:solidFill>
              <a:srgbClr val="FF0000"/>
            </a:solidFill>
            <a:round/>
            <a:headEnd/>
            <a:tailEnd/>
          </a:ln>
        </p:spPr>
        <p:txBody>
          <a:bodyPr wrap="none" anchor="ctr"/>
          <a:lstStyle/>
          <a:p>
            <a:pPr algn="ctr"/>
            <a:r>
              <a:rPr lang="en-US" altLang="zh-CN" dirty="0">
                <a:solidFill>
                  <a:srgbClr val="FF0000"/>
                </a:solidFill>
              </a:rPr>
              <a:t>1</a:t>
            </a:r>
          </a:p>
        </p:txBody>
      </p:sp>
      <p:sp>
        <p:nvSpPr>
          <p:cNvPr id="259149" name="Oval 77"/>
          <p:cNvSpPr>
            <a:spLocks noChangeArrowheads="1"/>
          </p:cNvSpPr>
          <p:nvPr/>
        </p:nvSpPr>
        <p:spPr bwMode="auto">
          <a:xfrm>
            <a:off x="2392363" y="4076702"/>
            <a:ext cx="360362" cy="360363"/>
          </a:xfrm>
          <a:prstGeom prst="ellipse">
            <a:avLst/>
          </a:prstGeom>
          <a:solidFill>
            <a:srgbClr val="FFCCCC"/>
          </a:solidFill>
          <a:ln w="19050">
            <a:solidFill>
              <a:srgbClr val="FF0000"/>
            </a:solidFill>
            <a:round/>
            <a:headEnd/>
            <a:tailEnd/>
          </a:ln>
        </p:spPr>
        <p:txBody>
          <a:bodyPr wrap="none" anchor="ctr"/>
          <a:lstStyle/>
          <a:p>
            <a:pPr algn="ctr"/>
            <a:r>
              <a:rPr lang="en-US" altLang="zh-CN" dirty="0">
                <a:solidFill>
                  <a:srgbClr val="FF0000"/>
                </a:solidFill>
              </a:rPr>
              <a:t>2</a:t>
            </a:r>
          </a:p>
        </p:txBody>
      </p:sp>
      <p:pic>
        <p:nvPicPr>
          <p:cNvPr id="22584" name="图片 59" descr="input-text.wmf"/>
          <p:cNvPicPr>
            <a:picLocks noChangeAspect="1"/>
          </p:cNvPicPr>
          <p:nvPr/>
        </p:nvPicPr>
        <p:blipFill>
          <a:blip r:embed="rId9"/>
          <a:srcRect/>
          <a:stretch>
            <a:fillRect/>
          </a:stretch>
        </p:blipFill>
        <p:spPr bwMode="auto">
          <a:xfrm>
            <a:off x="1989138" y="1676400"/>
            <a:ext cx="1576387" cy="998538"/>
          </a:xfrm>
          <a:prstGeom prst="rect">
            <a:avLst/>
          </a:prstGeom>
          <a:noFill/>
          <a:ln w="9525">
            <a:noFill/>
            <a:miter lim="800000"/>
            <a:headEnd/>
            <a:tailEnd/>
          </a:ln>
        </p:spPr>
      </p:pic>
      <p:sp>
        <p:nvSpPr>
          <p:cNvPr id="259130" name="Line 58"/>
          <p:cNvSpPr>
            <a:spLocks noChangeShapeType="1"/>
          </p:cNvSpPr>
          <p:nvPr/>
        </p:nvSpPr>
        <p:spPr bwMode="auto">
          <a:xfrm>
            <a:off x="3563938" y="2133600"/>
            <a:ext cx="957262" cy="0"/>
          </a:xfrm>
          <a:prstGeom prst="line">
            <a:avLst/>
          </a:prstGeom>
          <a:noFill/>
          <a:ln w="57150">
            <a:solidFill>
              <a:srgbClr val="FF0000"/>
            </a:solidFill>
            <a:round/>
            <a:headEnd/>
            <a:tailEnd type="triangle" w="med" len="med"/>
          </a:ln>
        </p:spPr>
        <p:txBody>
          <a:bodyPr/>
          <a:lstStyle/>
          <a:p>
            <a:endParaRPr lang="zh-CN" altLang="en-US"/>
          </a:p>
        </p:txBody>
      </p:sp>
      <p:sp>
        <p:nvSpPr>
          <p:cNvPr id="259129" name="Line 57"/>
          <p:cNvSpPr>
            <a:spLocks noChangeShapeType="1"/>
          </p:cNvSpPr>
          <p:nvPr/>
        </p:nvSpPr>
        <p:spPr bwMode="auto">
          <a:xfrm>
            <a:off x="776288" y="2133600"/>
            <a:ext cx="1246187" cy="0"/>
          </a:xfrm>
          <a:prstGeom prst="line">
            <a:avLst/>
          </a:prstGeom>
          <a:noFill/>
          <a:ln w="57150">
            <a:solidFill>
              <a:srgbClr val="FF0000"/>
            </a:solidFill>
            <a:round/>
            <a:headEnd/>
            <a:tailEnd type="triangle" w="med" len="med"/>
          </a:ln>
        </p:spPr>
        <p:txBody>
          <a:bodyPr/>
          <a:lstStyle/>
          <a:p>
            <a:endParaRPr lang="zh-CN" altLang="en-US"/>
          </a:p>
        </p:txBody>
      </p:sp>
      <p:pic>
        <p:nvPicPr>
          <p:cNvPr id="65" name="图片 64" descr="annotated-results-train.wmf"/>
          <p:cNvPicPr>
            <a:picLocks noChangeAspect="1"/>
          </p:cNvPicPr>
          <p:nvPr/>
        </p:nvPicPr>
        <p:blipFill>
          <a:blip r:embed="rId10"/>
          <a:srcRect/>
          <a:stretch>
            <a:fillRect/>
          </a:stretch>
        </p:blipFill>
        <p:spPr bwMode="auto">
          <a:xfrm>
            <a:off x="2201864" y="4968875"/>
            <a:ext cx="2495550" cy="979488"/>
          </a:xfrm>
          <a:prstGeom prst="rect">
            <a:avLst/>
          </a:prstGeom>
          <a:noFill/>
          <a:ln w="9525">
            <a:noFill/>
            <a:miter lim="800000"/>
            <a:headEnd/>
            <a:tailEnd/>
          </a:ln>
        </p:spPr>
      </p:pic>
      <p:sp>
        <p:nvSpPr>
          <p:cNvPr id="60" name="矩形 2"/>
          <p:cNvSpPr>
            <a:spLocks noChangeArrowheads="1"/>
          </p:cNvSpPr>
          <p:nvPr/>
        </p:nvSpPr>
        <p:spPr bwMode="auto">
          <a:xfrm>
            <a:off x="0" y="6453336"/>
            <a:ext cx="9906000" cy="404665"/>
          </a:xfrm>
          <a:prstGeom prst="rect">
            <a:avLst/>
          </a:prstGeom>
          <a:solidFill>
            <a:schemeClr val="bg1"/>
          </a:solidFill>
          <a:ln w="9525">
            <a:noFill/>
            <a:miter lim="800000"/>
            <a:headEnd/>
            <a:tailEnd/>
          </a:ln>
        </p:spPr>
        <p:txBody>
          <a:bodyPr wrap="square">
            <a:noAutofit/>
          </a:bodyPr>
          <a:lstStyle/>
          <a:p>
            <a:pPr>
              <a:spcAft>
                <a:spcPts val="600"/>
              </a:spcAft>
            </a:pPr>
            <a:r>
              <a:rPr lang="en-US" altLang="zh-CN" sz="1200" dirty="0" smtClean="0"/>
              <a:t>[1] J. </a:t>
            </a:r>
            <a:r>
              <a:rPr lang="en-US" altLang="zh-CN" sz="1200" dirty="0"/>
              <a:t>Tang, </a:t>
            </a:r>
            <a:r>
              <a:rPr lang="en-US" altLang="zh-CN" sz="1200" dirty="0" smtClean="0"/>
              <a:t>M. </a:t>
            </a:r>
            <a:r>
              <a:rPr lang="en-US" altLang="zh-CN" sz="1200" dirty="0"/>
              <a:t>Hong, </a:t>
            </a:r>
            <a:r>
              <a:rPr lang="en-US" altLang="zh-CN" sz="1200" dirty="0" smtClean="0"/>
              <a:t>J. </a:t>
            </a:r>
            <a:r>
              <a:rPr lang="en-US" altLang="zh-CN" sz="1200" dirty="0"/>
              <a:t>Li, and </a:t>
            </a:r>
            <a:r>
              <a:rPr lang="en-US" altLang="zh-CN" sz="1200" dirty="0" smtClean="0"/>
              <a:t>B. </a:t>
            </a:r>
            <a:r>
              <a:rPr lang="en-US" altLang="zh-CN" sz="1200" dirty="0"/>
              <a:t>Liang. Tree-Structured Conditional Random Fields for Semantic Annotation. In </a:t>
            </a:r>
            <a:r>
              <a:rPr lang="en-US" altLang="zh-CN" sz="1200" dirty="0" smtClean="0"/>
              <a:t>ISWC’06. </a:t>
            </a:r>
            <a:r>
              <a:rPr lang="en-US" altLang="zh-CN" sz="1200" dirty="0"/>
              <a:t>pp. 640-</a:t>
            </a:r>
            <a:r>
              <a:rPr lang="en-US" altLang="zh-CN" sz="1200" dirty="0" smtClean="0"/>
              <a:t>653.</a:t>
            </a:r>
            <a:endParaRPr lang="zh-CN" altLang="en-US" sz="1200" dirty="0"/>
          </a:p>
        </p:txBody>
      </p:sp>
    </p:spTree>
    <p:custDataLst>
      <p:tags r:id="rId1"/>
    </p:custDataLst>
    <p:extLst>
      <p:ext uri="{BB962C8B-B14F-4D97-AF65-F5344CB8AC3E}">
        <p14:creationId xmlns:p14="http://schemas.microsoft.com/office/powerpoint/2010/main" val="265455779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59129"/>
                                        </p:tgtEl>
                                        <p:attrNameLst>
                                          <p:attrName>style.visibility</p:attrName>
                                        </p:attrNameLst>
                                      </p:cBhvr>
                                      <p:to>
                                        <p:strVal val="visible"/>
                                      </p:to>
                                    </p:set>
                                    <p:animEffect transition="in" filter="blinds(horizontal)">
                                      <p:cBhvr>
                                        <p:cTn id="7" dur="500"/>
                                        <p:tgtEl>
                                          <p:spTgt spid="259129"/>
                                        </p:tgtEl>
                                      </p:cBhvr>
                                    </p:animEffect>
                                  </p:childTnLst>
                                </p:cTn>
                              </p:par>
                              <p:par>
                                <p:cTn id="8" presetID="9" presetClass="emph" presetSubtype="0" grpId="0" nodeType="withEffect">
                                  <p:stCondLst>
                                    <p:cond delay="0"/>
                                  </p:stCondLst>
                                  <p:childTnLst>
                                    <p:set>
                                      <p:cBhvr rctx="PPT">
                                        <p:cTn id="9" dur="indefinite"/>
                                        <p:tgtEl>
                                          <p:spTgt spid="259127"/>
                                        </p:tgtEl>
                                        <p:attrNameLst>
                                          <p:attrName>style.opacity</p:attrName>
                                        </p:attrNameLst>
                                      </p:cBhvr>
                                      <p:to>
                                        <p:strVal val="0.25"/>
                                      </p:to>
                                    </p:set>
                                    <p:animEffect filter="image" prLst="opacity: 0.25">
                                      <p:cBhvr rctx="IE">
                                        <p:cTn id="10" dur="indefinite"/>
                                        <p:tgtEl>
                                          <p:spTgt spid="259127"/>
                                        </p:tgtEl>
                                      </p:cBhvr>
                                    </p:animEffect>
                                  </p:childTnLst>
                                </p:cTn>
                              </p:par>
                              <p:par>
                                <p:cTn id="11" presetID="9" presetClass="emph" presetSubtype="0" grpId="0" nodeType="withEffect">
                                  <p:stCondLst>
                                    <p:cond delay="0"/>
                                  </p:stCondLst>
                                  <p:childTnLst>
                                    <p:set>
                                      <p:cBhvr rctx="PPT">
                                        <p:cTn id="12" dur="indefinite"/>
                                        <p:tgtEl>
                                          <p:spTgt spid="259112"/>
                                        </p:tgtEl>
                                        <p:attrNameLst>
                                          <p:attrName>style.opacity</p:attrName>
                                        </p:attrNameLst>
                                      </p:cBhvr>
                                      <p:to>
                                        <p:strVal val="0.25"/>
                                      </p:to>
                                    </p:set>
                                    <p:animEffect filter="image" prLst="opacity: 0.25">
                                      <p:cBhvr rctx="IE">
                                        <p:cTn id="13" dur="indefinite"/>
                                        <p:tgtEl>
                                          <p:spTgt spid="259112"/>
                                        </p:tgtEl>
                                      </p:cBhvr>
                                    </p:animEffect>
                                  </p:childTnLst>
                                </p:cTn>
                              </p:par>
                              <p:par>
                                <p:cTn id="14" presetID="9" presetClass="emph" presetSubtype="0" grpId="0" nodeType="withEffect">
                                  <p:stCondLst>
                                    <p:cond delay="0"/>
                                  </p:stCondLst>
                                  <p:childTnLst>
                                    <p:set>
                                      <p:cBhvr rctx="PPT">
                                        <p:cTn id="15" dur="indefinite"/>
                                        <p:tgtEl>
                                          <p:spTgt spid="259104"/>
                                        </p:tgtEl>
                                        <p:attrNameLst>
                                          <p:attrName>style.opacity</p:attrName>
                                        </p:attrNameLst>
                                      </p:cBhvr>
                                      <p:to>
                                        <p:strVal val="1"/>
                                      </p:to>
                                    </p:set>
                                    <p:animEffect filter="image" prLst="opacity: 1">
                                      <p:cBhvr rctx="IE">
                                        <p:cTn id="16" dur="indefinite"/>
                                        <p:tgtEl>
                                          <p:spTgt spid="259104"/>
                                        </p:tgtEl>
                                      </p:cBhvr>
                                    </p:animEffect>
                                  </p:childTnLst>
                                </p:cTn>
                              </p:par>
                              <p:par>
                                <p:cTn id="17" presetID="9" presetClass="emph" presetSubtype="0" nodeType="withEffect">
                                  <p:stCondLst>
                                    <p:cond delay="0"/>
                                  </p:stCondLst>
                                  <p:childTnLst>
                                    <p:set>
                                      <p:cBhvr rctx="PPT">
                                        <p:cTn id="18" dur="indefinite"/>
                                        <p:tgtEl>
                                          <p:spTgt spid="64"/>
                                        </p:tgtEl>
                                        <p:attrNameLst>
                                          <p:attrName>style.opacity</p:attrName>
                                        </p:attrNameLst>
                                      </p:cBhvr>
                                      <p:to>
                                        <p:strVal val="0.25"/>
                                      </p:to>
                                    </p:set>
                                    <p:animEffect filter="image" prLst="opacity: 0.25">
                                      <p:cBhvr rctx="IE">
                                        <p:cTn id="19" dur="indefinite"/>
                                        <p:tgtEl>
                                          <p:spTgt spid="64"/>
                                        </p:tgtEl>
                                      </p:cBhvr>
                                    </p:animEffect>
                                  </p:childTnLst>
                                </p:cTn>
                              </p:par>
                              <p:par>
                                <p:cTn id="20" presetID="9" presetClass="emph" presetSubtype="0" grpId="0" nodeType="withEffect">
                                  <p:stCondLst>
                                    <p:cond delay="0"/>
                                  </p:stCondLst>
                                  <p:childTnLst>
                                    <p:set>
                                      <p:cBhvr rctx="PPT">
                                        <p:cTn id="21" dur="indefinite"/>
                                        <p:tgtEl>
                                          <p:spTgt spid="259125"/>
                                        </p:tgtEl>
                                        <p:attrNameLst>
                                          <p:attrName>style.opacity</p:attrName>
                                        </p:attrNameLst>
                                      </p:cBhvr>
                                      <p:to>
                                        <p:strVal val="0.25"/>
                                      </p:to>
                                    </p:set>
                                    <p:animEffect filter="image" prLst="opacity: 0.25">
                                      <p:cBhvr rctx="IE">
                                        <p:cTn id="22" dur="indefinite"/>
                                        <p:tgtEl>
                                          <p:spTgt spid="259125"/>
                                        </p:tgtEl>
                                      </p:cBhvr>
                                    </p:animEffect>
                                  </p:childTnLst>
                                </p:cTn>
                              </p:par>
                              <p:par>
                                <p:cTn id="23" presetID="9" presetClass="emph" presetSubtype="0" grpId="0" nodeType="withEffect">
                                  <p:stCondLst>
                                    <p:cond delay="0"/>
                                  </p:stCondLst>
                                  <p:childTnLst>
                                    <p:set>
                                      <p:cBhvr rctx="PPT">
                                        <p:cTn id="24" dur="indefinite"/>
                                        <p:tgtEl>
                                          <p:spTgt spid="259126"/>
                                        </p:tgtEl>
                                        <p:attrNameLst>
                                          <p:attrName>style.opacity</p:attrName>
                                        </p:attrNameLst>
                                      </p:cBhvr>
                                      <p:to>
                                        <p:strVal val="0.25"/>
                                      </p:to>
                                    </p:set>
                                    <p:animEffect filter="image" prLst="opacity: 0.25">
                                      <p:cBhvr rctx="IE">
                                        <p:cTn id="25" dur="indefinite"/>
                                        <p:tgtEl>
                                          <p:spTgt spid="259126"/>
                                        </p:tgtEl>
                                      </p:cBhvr>
                                    </p:animEffect>
                                  </p:childTnLst>
                                </p:cTn>
                              </p:par>
                              <p:par>
                                <p:cTn id="26" presetID="9" presetClass="emph" presetSubtype="0" grpId="0" nodeType="withEffect">
                                  <p:stCondLst>
                                    <p:cond delay="0"/>
                                  </p:stCondLst>
                                  <p:childTnLst>
                                    <p:set>
                                      <p:cBhvr rctx="PPT">
                                        <p:cTn id="27" dur="indefinite"/>
                                        <p:tgtEl>
                                          <p:spTgt spid="259128"/>
                                        </p:tgtEl>
                                        <p:attrNameLst>
                                          <p:attrName>style.opacity</p:attrName>
                                        </p:attrNameLst>
                                      </p:cBhvr>
                                      <p:to>
                                        <p:strVal val="0.25"/>
                                      </p:to>
                                    </p:set>
                                    <p:animEffect filter="image" prLst="opacity: 0.25">
                                      <p:cBhvr rctx="IE">
                                        <p:cTn id="28" dur="indefinite"/>
                                        <p:tgtEl>
                                          <p:spTgt spid="259128"/>
                                        </p:tgtEl>
                                      </p:cBhvr>
                                    </p:animEffect>
                                  </p:childTnLst>
                                </p:cTn>
                              </p:par>
                              <p:par>
                                <p:cTn id="29" presetID="9" presetClass="emph" presetSubtype="0" grpId="0" nodeType="withEffect">
                                  <p:stCondLst>
                                    <p:cond delay="0"/>
                                  </p:stCondLst>
                                  <p:childTnLst>
                                    <p:set>
                                      <p:cBhvr rctx="PPT">
                                        <p:cTn id="30" dur="indefinite"/>
                                        <p:tgtEl>
                                          <p:spTgt spid="259096"/>
                                        </p:tgtEl>
                                        <p:attrNameLst>
                                          <p:attrName>style.opacity</p:attrName>
                                        </p:attrNameLst>
                                      </p:cBhvr>
                                      <p:to>
                                        <p:strVal val="0.25"/>
                                      </p:to>
                                    </p:set>
                                    <p:animEffect filter="image" prLst="opacity: 0.25">
                                      <p:cBhvr rctx="IE">
                                        <p:cTn id="31" dur="indefinite"/>
                                        <p:tgtEl>
                                          <p:spTgt spid="259096"/>
                                        </p:tgtEl>
                                      </p:cBhvr>
                                    </p:animEffect>
                                  </p:childTnLst>
                                </p:cTn>
                              </p:par>
                              <p:par>
                                <p:cTn id="32" presetID="9" presetClass="emph" presetSubtype="0" grpId="0" nodeType="withEffect">
                                  <p:stCondLst>
                                    <p:cond delay="0"/>
                                  </p:stCondLst>
                                  <p:childTnLst>
                                    <p:set>
                                      <p:cBhvr rctx="PPT">
                                        <p:cTn id="33" dur="indefinite"/>
                                        <p:tgtEl>
                                          <p:spTgt spid="259113"/>
                                        </p:tgtEl>
                                        <p:attrNameLst>
                                          <p:attrName>style.opacity</p:attrName>
                                        </p:attrNameLst>
                                      </p:cBhvr>
                                      <p:to>
                                        <p:strVal val="0.25"/>
                                      </p:to>
                                    </p:set>
                                    <p:animEffect filter="image" prLst="opacity: 0.25">
                                      <p:cBhvr rctx="IE">
                                        <p:cTn id="34" dur="indefinite"/>
                                        <p:tgtEl>
                                          <p:spTgt spid="259113"/>
                                        </p:tgtEl>
                                      </p:cBhvr>
                                    </p:animEffect>
                                  </p:childTnLst>
                                </p:cTn>
                              </p:par>
                              <p:par>
                                <p:cTn id="35" presetID="9" presetClass="emph" presetSubtype="0" grpId="1" nodeType="withEffect">
                                  <p:stCondLst>
                                    <p:cond delay="0"/>
                                  </p:stCondLst>
                                  <p:childTnLst>
                                    <p:set>
                                      <p:cBhvr rctx="PPT">
                                        <p:cTn id="36" dur="indefinite"/>
                                        <p:tgtEl>
                                          <p:spTgt spid="259104"/>
                                        </p:tgtEl>
                                        <p:attrNameLst>
                                          <p:attrName>style.opacity</p:attrName>
                                        </p:attrNameLst>
                                      </p:cBhvr>
                                      <p:to>
                                        <p:strVal val="0.25"/>
                                      </p:to>
                                    </p:set>
                                    <p:animEffect filter="image" prLst="opacity: 0.25">
                                      <p:cBhvr rctx="IE">
                                        <p:cTn id="37" dur="indefinite"/>
                                        <p:tgtEl>
                                          <p:spTgt spid="259104"/>
                                        </p:tgtEl>
                                      </p:cBhvr>
                                    </p:animEffect>
                                  </p:childTnLst>
                                </p:cTn>
                              </p:par>
                              <p:par>
                                <p:cTn id="38" presetID="9" presetClass="emph" presetSubtype="0" grpId="0" nodeType="withEffect">
                                  <p:stCondLst>
                                    <p:cond delay="0"/>
                                  </p:stCondLst>
                                  <p:childTnLst>
                                    <p:set>
                                      <p:cBhvr rctx="PPT">
                                        <p:cTn id="39" dur="indefinite"/>
                                        <p:tgtEl>
                                          <p:spTgt spid="259124"/>
                                        </p:tgtEl>
                                        <p:attrNameLst>
                                          <p:attrName>style.opacity</p:attrName>
                                        </p:attrNameLst>
                                      </p:cBhvr>
                                      <p:to>
                                        <p:strVal val="0.25"/>
                                      </p:to>
                                    </p:set>
                                    <p:animEffect filter="image" prLst="opacity: 0.25">
                                      <p:cBhvr rctx="IE">
                                        <p:cTn id="40" dur="indefinite"/>
                                        <p:tgtEl>
                                          <p:spTgt spid="259124"/>
                                        </p:tgtEl>
                                      </p:cBhvr>
                                    </p:animEffect>
                                  </p:childTnLst>
                                </p:cTn>
                              </p:par>
                              <p:par>
                                <p:cTn id="41" presetID="9" presetClass="emph" presetSubtype="0" nodeType="withEffect">
                                  <p:stCondLst>
                                    <p:cond delay="0"/>
                                  </p:stCondLst>
                                  <p:childTnLst>
                                    <p:set>
                                      <p:cBhvr rctx="PPT">
                                        <p:cTn id="42" dur="indefinite"/>
                                        <p:tgtEl>
                                          <p:spTgt spid="61"/>
                                        </p:tgtEl>
                                        <p:attrNameLst>
                                          <p:attrName>style.opacity</p:attrName>
                                        </p:attrNameLst>
                                      </p:cBhvr>
                                      <p:to>
                                        <p:strVal val="0.25"/>
                                      </p:to>
                                    </p:set>
                                    <p:animEffect filter="image" prLst="opacity: 0.25">
                                      <p:cBhvr rctx="IE">
                                        <p:cTn id="43" dur="indefinite"/>
                                        <p:tgtEl>
                                          <p:spTgt spid="61"/>
                                        </p:tgtEl>
                                      </p:cBhvr>
                                    </p:animEffect>
                                  </p:childTnLst>
                                </p:cTn>
                              </p:par>
                              <p:par>
                                <p:cTn id="44" presetID="9" presetClass="emph" presetSubtype="0" nodeType="withEffect">
                                  <p:stCondLst>
                                    <p:cond delay="0"/>
                                  </p:stCondLst>
                                  <p:childTnLst>
                                    <p:set>
                                      <p:cBhvr rctx="PPT">
                                        <p:cTn id="45" dur="indefinite"/>
                                        <p:tgtEl>
                                          <p:spTgt spid="66"/>
                                        </p:tgtEl>
                                        <p:attrNameLst>
                                          <p:attrName>style.opacity</p:attrName>
                                        </p:attrNameLst>
                                      </p:cBhvr>
                                      <p:to>
                                        <p:strVal val="0.25"/>
                                      </p:to>
                                    </p:set>
                                    <p:animEffect filter="image" prLst="opacity: 0.25">
                                      <p:cBhvr rctx="IE">
                                        <p:cTn id="46" dur="indefinite"/>
                                        <p:tgtEl>
                                          <p:spTgt spid="66"/>
                                        </p:tgtEl>
                                      </p:cBhvr>
                                    </p:animEffect>
                                  </p:childTnLst>
                                </p:cTn>
                              </p:par>
                            </p:childTnLst>
                          </p:cTn>
                        </p:par>
                      </p:childTnLst>
                    </p:cTn>
                  </p:par>
                  <p:par>
                    <p:cTn id="47" fill="hold">
                      <p:stCondLst>
                        <p:cond delay="indefinite"/>
                      </p:stCondLst>
                      <p:childTnLst>
                        <p:par>
                          <p:cTn id="48" fill="hold">
                            <p:stCondLst>
                              <p:cond delay="0"/>
                            </p:stCondLst>
                            <p:childTnLst>
                              <p:par>
                                <p:cTn id="49" presetID="3" presetClass="entr" presetSubtype="10" fill="hold" grpId="0" nodeType="clickEffect">
                                  <p:stCondLst>
                                    <p:cond delay="0"/>
                                  </p:stCondLst>
                                  <p:childTnLst>
                                    <p:set>
                                      <p:cBhvr>
                                        <p:cTn id="50" dur="1" fill="hold">
                                          <p:stCondLst>
                                            <p:cond delay="0"/>
                                          </p:stCondLst>
                                        </p:cTn>
                                        <p:tgtEl>
                                          <p:spTgt spid="259130"/>
                                        </p:tgtEl>
                                        <p:attrNameLst>
                                          <p:attrName>style.visibility</p:attrName>
                                        </p:attrNameLst>
                                      </p:cBhvr>
                                      <p:to>
                                        <p:strVal val="visible"/>
                                      </p:to>
                                    </p:set>
                                    <p:animEffect transition="in" filter="blinds(horizontal)">
                                      <p:cBhvr>
                                        <p:cTn id="51" dur="500"/>
                                        <p:tgtEl>
                                          <p:spTgt spid="259130"/>
                                        </p:tgtEl>
                                      </p:cBhvr>
                                    </p:animEffect>
                                  </p:childTnLst>
                                </p:cTn>
                              </p:par>
                            </p:childTnLst>
                          </p:cTn>
                        </p:par>
                      </p:childTnLst>
                    </p:cTn>
                  </p:par>
                  <p:par>
                    <p:cTn id="52" fill="hold">
                      <p:stCondLst>
                        <p:cond delay="indefinite"/>
                      </p:stCondLst>
                      <p:childTnLst>
                        <p:par>
                          <p:cTn id="53" fill="hold">
                            <p:stCondLst>
                              <p:cond delay="0"/>
                            </p:stCondLst>
                            <p:childTnLst>
                              <p:par>
                                <p:cTn id="54" presetID="3" presetClass="entr" presetSubtype="10" fill="hold" grpId="0" nodeType="clickEffect">
                                  <p:stCondLst>
                                    <p:cond delay="0"/>
                                  </p:stCondLst>
                                  <p:childTnLst>
                                    <p:set>
                                      <p:cBhvr>
                                        <p:cTn id="55" dur="1" fill="hold">
                                          <p:stCondLst>
                                            <p:cond delay="0"/>
                                          </p:stCondLst>
                                        </p:cTn>
                                        <p:tgtEl>
                                          <p:spTgt spid="259133"/>
                                        </p:tgtEl>
                                        <p:attrNameLst>
                                          <p:attrName>style.visibility</p:attrName>
                                        </p:attrNameLst>
                                      </p:cBhvr>
                                      <p:to>
                                        <p:strVal val="visible"/>
                                      </p:to>
                                    </p:set>
                                    <p:animEffect transition="in" filter="blinds(horizontal)">
                                      <p:cBhvr>
                                        <p:cTn id="56" dur="500"/>
                                        <p:tgtEl>
                                          <p:spTgt spid="259133"/>
                                        </p:tgtEl>
                                      </p:cBhvr>
                                    </p:animEffect>
                                  </p:childTnLst>
                                </p:cTn>
                              </p:par>
                            </p:childTnLst>
                          </p:cTn>
                        </p:par>
                      </p:childTnLst>
                    </p:cTn>
                  </p:par>
                  <p:par>
                    <p:cTn id="57" fill="hold">
                      <p:stCondLst>
                        <p:cond delay="indefinite"/>
                      </p:stCondLst>
                      <p:childTnLst>
                        <p:par>
                          <p:cTn id="58" fill="hold">
                            <p:stCondLst>
                              <p:cond delay="0"/>
                            </p:stCondLst>
                            <p:childTnLst>
                              <p:par>
                                <p:cTn id="59" presetID="3" presetClass="entr" presetSubtype="10" fill="hold" grpId="0" nodeType="clickEffect">
                                  <p:stCondLst>
                                    <p:cond delay="0"/>
                                  </p:stCondLst>
                                  <p:childTnLst>
                                    <p:set>
                                      <p:cBhvr>
                                        <p:cTn id="60" dur="1" fill="hold">
                                          <p:stCondLst>
                                            <p:cond delay="0"/>
                                          </p:stCondLst>
                                        </p:cTn>
                                        <p:tgtEl>
                                          <p:spTgt spid="259134"/>
                                        </p:tgtEl>
                                        <p:attrNameLst>
                                          <p:attrName>style.visibility</p:attrName>
                                        </p:attrNameLst>
                                      </p:cBhvr>
                                      <p:to>
                                        <p:strVal val="visible"/>
                                      </p:to>
                                    </p:set>
                                    <p:animEffect transition="in" filter="blinds(horizontal)">
                                      <p:cBhvr>
                                        <p:cTn id="61" dur="500"/>
                                        <p:tgtEl>
                                          <p:spTgt spid="259134"/>
                                        </p:tgtEl>
                                      </p:cBhvr>
                                    </p:animEffect>
                                  </p:childTnLst>
                                </p:cTn>
                              </p:par>
                              <p:par>
                                <p:cTn id="62" presetID="3" presetClass="entr" presetSubtype="10" fill="hold" grpId="0" nodeType="withEffect">
                                  <p:stCondLst>
                                    <p:cond delay="0"/>
                                  </p:stCondLst>
                                  <p:childTnLst>
                                    <p:set>
                                      <p:cBhvr>
                                        <p:cTn id="63" dur="1" fill="hold">
                                          <p:stCondLst>
                                            <p:cond delay="0"/>
                                          </p:stCondLst>
                                        </p:cTn>
                                        <p:tgtEl>
                                          <p:spTgt spid="259135"/>
                                        </p:tgtEl>
                                        <p:attrNameLst>
                                          <p:attrName>style.visibility</p:attrName>
                                        </p:attrNameLst>
                                      </p:cBhvr>
                                      <p:to>
                                        <p:strVal val="visible"/>
                                      </p:to>
                                    </p:set>
                                    <p:animEffect transition="in" filter="blinds(horizontal)">
                                      <p:cBhvr>
                                        <p:cTn id="64" dur="500"/>
                                        <p:tgtEl>
                                          <p:spTgt spid="259135"/>
                                        </p:tgtEl>
                                      </p:cBhvr>
                                    </p:animEffect>
                                  </p:childTnLst>
                                </p:cTn>
                              </p:par>
                            </p:childTnLst>
                          </p:cTn>
                        </p:par>
                      </p:childTnLst>
                    </p:cTn>
                  </p:par>
                  <p:par>
                    <p:cTn id="65" fill="hold">
                      <p:stCondLst>
                        <p:cond delay="indefinite"/>
                      </p:stCondLst>
                      <p:childTnLst>
                        <p:par>
                          <p:cTn id="66" fill="hold">
                            <p:stCondLst>
                              <p:cond delay="0"/>
                            </p:stCondLst>
                            <p:childTnLst>
                              <p:par>
                                <p:cTn id="67" presetID="3" presetClass="entr" presetSubtype="10" fill="hold" grpId="0" nodeType="clickEffect">
                                  <p:stCondLst>
                                    <p:cond delay="0"/>
                                  </p:stCondLst>
                                  <p:childTnLst>
                                    <p:set>
                                      <p:cBhvr>
                                        <p:cTn id="68" dur="1" fill="hold">
                                          <p:stCondLst>
                                            <p:cond delay="0"/>
                                          </p:stCondLst>
                                        </p:cTn>
                                        <p:tgtEl>
                                          <p:spTgt spid="259139"/>
                                        </p:tgtEl>
                                        <p:attrNameLst>
                                          <p:attrName>style.visibility</p:attrName>
                                        </p:attrNameLst>
                                      </p:cBhvr>
                                      <p:to>
                                        <p:strVal val="visible"/>
                                      </p:to>
                                    </p:set>
                                    <p:animEffect transition="in" filter="blinds(horizontal)">
                                      <p:cBhvr>
                                        <p:cTn id="69" dur="500"/>
                                        <p:tgtEl>
                                          <p:spTgt spid="259139"/>
                                        </p:tgtEl>
                                      </p:cBhvr>
                                    </p:animEffect>
                                  </p:childTnLst>
                                </p:cTn>
                              </p:par>
                            </p:childTnLst>
                          </p:cTn>
                        </p:par>
                      </p:childTnLst>
                    </p:cTn>
                  </p:par>
                  <p:par>
                    <p:cTn id="70" fill="hold">
                      <p:stCondLst>
                        <p:cond delay="indefinite"/>
                      </p:stCondLst>
                      <p:childTnLst>
                        <p:par>
                          <p:cTn id="71" fill="hold">
                            <p:stCondLst>
                              <p:cond delay="0"/>
                            </p:stCondLst>
                            <p:childTnLst>
                              <p:par>
                                <p:cTn id="72" presetID="3" presetClass="entr" presetSubtype="10" fill="hold" grpId="0" nodeType="clickEffect">
                                  <p:stCondLst>
                                    <p:cond delay="0"/>
                                  </p:stCondLst>
                                  <p:childTnLst>
                                    <p:set>
                                      <p:cBhvr>
                                        <p:cTn id="73" dur="1" fill="hold">
                                          <p:stCondLst>
                                            <p:cond delay="0"/>
                                          </p:stCondLst>
                                        </p:cTn>
                                        <p:tgtEl>
                                          <p:spTgt spid="259137"/>
                                        </p:tgtEl>
                                        <p:attrNameLst>
                                          <p:attrName>style.visibility</p:attrName>
                                        </p:attrNameLst>
                                      </p:cBhvr>
                                      <p:to>
                                        <p:strVal val="visible"/>
                                      </p:to>
                                    </p:set>
                                    <p:animEffect transition="in" filter="blinds(horizontal)">
                                      <p:cBhvr>
                                        <p:cTn id="74" dur="500"/>
                                        <p:tgtEl>
                                          <p:spTgt spid="259137"/>
                                        </p:tgtEl>
                                      </p:cBhvr>
                                    </p:animEffect>
                                  </p:childTnLst>
                                </p:cTn>
                              </p:par>
                              <p:par>
                                <p:cTn id="75" presetID="9" presetClass="emph" presetSubtype="0" grpId="2" nodeType="withEffect">
                                  <p:stCondLst>
                                    <p:cond delay="0"/>
                                  </p:stCondLst>
                                  <p:childTnLst>
                                    <p:set>
                                      <p:cBhvr rctx="PPT">
                                        <p:cTn id="76" dur="indefinite"/>
                                        <p:tgtEl>
                                          <p:spTgt spid="259104"/>
                                        </p:tgtEl>
                                        <p:attrNameLst>
                                          <p:attrName>style.opacity</p:attrName>
                                        </p:attrNameLst>
                                      </p:cBhvr>
                                      <p:to>
                                        <p:strVal val="1"/>
                                      </p:to>
                                    </p:set>
                                    <p:animEffect filter="image" prLst="opacity: 1">
                                      <p:cBhvr rctx="IE">
                                        <p:cTn id="77" dur="indefinite"/>
                                        <p:tgtEl>
                                          <p:spTgt spid="259104"/>
                                        </p:tgtEl>
                                      </p:cBhvr>
                                    </p:animEffect>
                                  </p:childTnLst>
                                </p:cTn>
                              </p:par>
                              <p:par>
                                <p:cTn id="78" presetID="9" presetClass="emph" presetSubtype="0" grpId="1" nodeType="withEffect">
                                  <p:stCondLst>
                                    <p:cond delay="0"/>
                                  </p:stCondLst>
                                  <p:childTnLst>
                                    <p:set>
                                      <p:cBhvr rctx="PPT">
                                        <p:cTn id="79" dur="indefinite"/>
                                        <p:tgtEl>
                                          <p:spTgt spid="259125"/>
                                        </p:tgtEl>
                                        <p:attrNameLst>
                                          <p:attrName>style.opacity</p:attrName>
                                        </p:attrNameLst>
                                      </p:cBhvr>
                                      <p:to>
                                        <p:strVal val="1"/>
                                      </p:to>
                                    </p:set>
                                    <p:animEffect filter="image" prLst="opacity: 1">
                                      <p:cBhvr rctx="IE">
                                        <p:cTn id="80" dur="indefinite"/>
                                        <p:tgtEl>
                                          <p:spTgt spid="259125"/>
                                        </p:tgtEl>
                                      </p:cBhvr>
                                    </p:animEffect>
                                  </p:childTnLst>
                                </p:cTn>
                              </p:par>
                              <p:par>
                                <p:cTn id="81" presetID="9" presetClass="emph" presetSubtype="0" grpId="1" nodeType="withEffect">
                                  <p:stCondLst>
                                    <p:cond delay="0"/>
                                  </p:stCondLst>
                                  <p:childTnLst>
                                    <p:set>
                                      <p:cBhvr rctx="PPT">
                                        <p:cTn id="82" dur="indefinite"/>
                                        <p:tgtEl>
                                          <p:spTgt spid="259126"/>
                                        </p:tgtEl>
                                        <p:attrNameLst>
                                          <p:attrName>style.opacity</p:attrName>
                                        </p:attrNameLst>
                                      </p:cBhvr>
                                      <p:to>
                                        <p:strVal val="1"/>
                                      </p:to>
                                    </p:set>
                                    <p:animEffect filter="image" prLst="opacity: 1">
                                      <p:cBhvr rctx="IE">
                                        <p:cTn id="83" dur="indefinite"/>
                                        <p:tgtEl>
                                          <p:spTgt spid="259126"/>
                                        </p:tgtEl>
                                      </p:cBhvr>
                                    </p:animEffect>
                                  </p:childTnLst>
                                </p:cTn>
                              </p:par>
                              <p:par>
                                <p:cTn id="84" presetID="9" presetClass="emph" presetSubtype="0" grpId="1" nodeType="withEffect">
                                  <p:stCondLst>
                                    <p:cond delay="0"/>
                                  </p:stCondLst>
                                  <p:childTnLst>
                                    <p:set>
                                      <p:cBhvr rctx="PPT">
                                        <p:cTn id="85" dur="indefinite"/>
                                        <p:tgtEl>
                                          <p:spTgt spid="259128"/>
                                        </p:tgtEl>
                                        <p:attrNameLst>
                                          <p:attrName>style.opacity</p:attrName>
                                        </p:attrNameLst>
                                      </p:cBhvr>
                                      <p:to>
                                        <p:strVal val="1"/>
                                      </p:to>
                                    </p:set>
                                    <p:animEffect filter="image" prLst="opacity: 1">
                                      <p:cBhvr rctx="IE">
                                        <p:cTn id="86" dur="indefinite"/>
                                        <p:tgtEl>
                                          <p:spTgt spid="259128"/>
                                        </p:tgtEl>
                                      </p:cBhvr>
                                    </p:animEffect>
                                  </p:childTnLst>
                                </p:cTn>
                              </p:par>
                              <p:par>
                                <p:cTn id="87" presetID="9" presetClass="emph" presetSubtype="0" grpId="1" nodeType="withEffect">
                                  <p:stCondLst>
                                    <p:cond delay="0"/>
                                  </p:stCondLst>
                                  <p:childTnLst>
                                    <p:set>
                                      <p:cBhvr rctx="PPT">
                                        <p:cTn id="88" dur="indefinite"/>
                                        <p:tgtEl>
                                          <p:spTgt spid="259127"/>
                                        </p:tgtEl>
                                        <p:attrNameLst>
                                          <p:attrName>style.opacity</p:attrName>
                                        </p:attrNameLst>
                                      </p:cBhvr>
                                      <p:to>
                                        <p:strVal val="1"/>
                                      </p:to>
                                    </p:set>
                                    <p:animEffect filter="image" prLst="opacity: 1">
                                      <p:cBhvr rctx="IE">
                                        <p:cTn id="89" dur="indefinite"/>
                                        <p:tgtEl>
                                          <p:spTgt spid="259127"/>
                                        </p:tgtEl>
                                      </p:cBhvr>
                                    </p:animEffect>
                                  </p:childTnLst>
                                </p:cTn>
                              </p:par>
                              <p:par>
                                <p:cTn id="90" presetID="9" presetClass="emph" presetSubtype="0" grpId="1" nodeType="withEffect">
                                  <p:stCondLst>
                                    <p:cond delay="0"/>
                                  </p:stCondLst>
                                  <p:childTnLst>
                                    <p:set>
                                      <p:cBhvr rctx="PPT">
                                        <p:cTn id="91" dur="indefinite"/>
                                        <p:tgtEl>
                                          <p:spTgt spid="259112"/>
                                        </p:tgtEl>
                                        <p:attrNameLst>
                                          <p:attrName>style.opacity</p:attrName>
                                        </p:attrNameLst>
                                      </p:cBhvr>
                                      <p:to>
                                        <p:strVal val="1"/>
                                      </p:to>
                                    </p:set>
                                    <p:animEffect filter="image" prLst="opacity: 1">
                                      <p:cBhvr rctx="IE">
                                        <p:cTn id="92" dur="indefinite"/>
                                        <p:tgtEl>
                                          <p:spTgt spid="259112"/>
                                        </p:tgtEl>
                                      </p:cBhvr>
                                    </p:animEffect>
                                  </p:childTnLst>
                                </p:cTn>
                              </p:par>
                              <p:par>
                                <p:cTn id="93" presetID="1" presetClass="exit" presetSubtype="0" fill="hold" grpId="1" nodeType="withEffect">
                                  <p:stCondLst>
                                    <p:cond delay="0"/>
                                  </p:stCondLst>
                                  <p:childTnLst>
                                    <p:set>
                                      <p:cBhvr>
                                        <p:cTn id="94" dur="1" fill="hold">
                                          <p:stCondLst>
                                            <p:cond delay="0"/>
                                          </p:stCondLst>
                                        </p:cTn>
                                        <p:tgtEl>
                                          <p:spTgt spid="259133"/>
                                        </p:tgtEl>
                                        <p:attrNameLst>
                                          <p:attrName>style.visibility</p:attrName>
                                        </p:attrNameLst>
                                      </p:cBhvr>
                                      <p:to>
                                        <p:strVal val="hidden"/>
                                      </p:to>
                                    </p:set>
                                  </p:childTnLst>
                                </p:cTn>
                              </p:par>
                              <p:par>
                                <p:cTn id="95" presetID="1" presetClass="exit" presetSubtype="0" fill="hold" grpId="1" nodeType="withEffect">
                                  <p:stCondLst>
                                    <p:cond delay="0"/>
                                  </p:stCondLst>
                                  <p:childTnLst>
                                    <p:set>
                                      <p:cBhvr>
                                        <p:cTn id="96" dur="1" fill="hold">
                                          <p:stCondLst>
                                            <p:cond delay="0"/>
                                          </p:stCondLst>
                                        </p:cTn>
                                        <p:tgtEl>
                                          <p:spTgt spid="259130"/>
                                        </p:tgtEl>
                                        <p:attrNameLst>
                                          <p:attrName>style.visibility</p:attrName>
                                        </p:attrNameLst>
                                      </p:cBhvr>
                                      <p:to>
                                        <p:strVal val="hidden"/>
                                      </p:to>
                                    </p:set>
                                  </p:childTnLst>
                                </p:cTn>
                              </p:par>
                              <p:par>
                                <p:cTn id="97" presetID="1" presetClass="exit" presetSubtype="0" fill="hold" grpId="1" nodeType="withEffect">
                                  <p:stCondLst>
                                    <p:cond delay="0"/>
                                  </p:stCondLst>
                                  <p:childTnLst>
                                    <p:set>
                                      <p:cBhvr>
                                        <p:cTn id="98" dur="1" fill="hold">
                                          <p:stCondLst>
                                            <p:cond delay="0"/>
                                          </p:stCondLst>
                                        </p:cTn>
                                        <p:tgtEl>
                                          <p:spTgt spid="259129"/>
                                        </p:tgtEl>
                                        <p:attrNameLst>
                                          <p:attrName>style.visibility</p:attrName>
                                        </p:attrNameLst>
                                      </p:cBhvr>
                                      <p:to>
                                        <p:strVal val="hidden"/>
                                      </p:to>
                                    </p:set>
                                  </p:childTnLst>
                                </p:cTn>
                              </p:par>
                              <p:par>
                                <p:cTn id="99" presetID="9" presetClass="emph" presetSubtype="0" grpId="0" nodeType="withEffect">
                                  <p:stCondLst>
                                    <p:cond delay="0"/>
                                  </p:stCondLst>
                                  <p:childTnLst>
                                    <p:set>
                                      <p:cBhvr rctx="PPT">
                                        <p:cTn id="100" dur="indefinite"/>
                                        <p:tgtEl>
                                          <p:spTgt spid="259100"/>
                                        </p:tgtEl>
                                        <p:attrNameLst>
                                          <p:attrName>style.opacity</p:attrName>
                                        </p:attrNameLst>
                                      </p:cBhvr>
                                      <p:to>
                                        <p:strVal val="0.25"/>
                                      </p:to>
                                    </p:set>
                                    <p:animEffect filter="image" prLst="opacity: 0.25">
                                      <p:cBhvr rctx="IE">
                                        <p:cTn id="101" dur="indefinite"/>
                                        <p:tgtEl>
                                          <p:spTgt spid="259100"/>
                                        </p:tgtEl>
                                      </p:cBhvr>
                                    </p:animEffect>
                                  </p:childTnLst>
                                </p:cTn>
                              </p:par>
                              <p:par>
                                <p:cTn id="102" presetID="9" presetClass="emph" presetSubtype="0" grpId="0" nodeType="withEffect">
                                  <p:stCondLst>
                                    <p:cond delay="0"/>
                                  </p:stCondLst>
                                  <p:childTnLst>
                                    <p:set>
                                      <p:cBhvr rctx="PPT">
                                        <p:cTn id="103" dur="indefinite"/>
                                        <p:tgtEl>
                                          <p:spTgt spid="259116"/>
                                        </p:tgtEl>
                                        <p:attrNameLst>
                                          <p:attrName>style.opacity</p:attrName>
                                        </p:attrNameLst>
                                      </p:cBhvr>
                                      <p:to>
                                        <p:strVal val="0.25"/>
                                      </p:to>
                                    </p:set>
                                    <p:animEffect filter="image" prLst="opacity: 0.25">
                                      <p:cBhvr rctx="IE">
                                        <p:cTn id="104" dur="indefinite"/>
                                        <p:tgtEl>
                                          <p:spTgt spid="259116"/>
                                        </p:tgtEl>
                                      </p:cBhvr>
                                    </p:animEffect>
                                  </p:childTnLst>
                                </p:cTn>
                              </p:par>
                              <p:par>
                                <p:cTn id="105" presetID="9" presetClass="emph" presetSubtype="0" grpId="0" nodeType="withEffect">
                                  <p:stCondLst>
                                    <p:cond delay="0"/>
                                  </p:stCondLst>
                                  <p:childTnLst>
                                    <p:set>
                                      <p:cBhvr rctx="PPT">
                                        <p:cTn id="106" dur="indefinite"/>
                                        <p:tgtEl>
                                          <p:spTgt spid="259120"/>
                                        </p:tgtEl>
                                        <p:attrNameLst>
                                          <p:attrName>style.opacity</p:attrName>
                                        </p:attrNameLst>
                                      </p:cBhvr>
                                      <p:to>
                                        <p:strVal val="0.25"/>
                                      </p:to>
                                    </p:set>
                                    <p:animEffect filter="image" prLst="opacity: 0.25">
                                      <p:cBhvr rctx="IE">
                                        <p:cTn id="107" dur="indefinite"/>
                                        <p:tgtEl>
                                          <p:spTgt spid="259120"/>
                                        </p:tgtEl>
                                      </p:cBhvr>
                                    </p:animEffect>
                                  </p:childTnLst>
                                </p:cTn>
                              </p:par>
                              <p:par>
                                <p:cTn id="108" presetID="9" presetClass="emph" presetSubtype="0" grpId="0" nodeType="withEffect">
                                  <p:stCondLst>
                                    <p:cond delay="0"/>
                                  </p:stCondLst>
                                  <p:childTnLst>
                                    <p:set>
                                      <p:cBhvr rctx="PPT">
                                        <p:cTn id="109" dur="indefinite"/>
                                        <p:tgtEl>
                                          <p:spTgt spid="259121"/>
                                        </p:tgtEl>
                                        <p:attrNameLst>
                                          <p:attrName>style.opacity</p:attrName>
                                        </p:attrNameLst>
                                      </p:cBhvr>
                                      <p:to>
                                        <p:strVal val="0.25"/>
                                      </p:to>
                                    </p:set>
                                    <p:animEffect filter="image" prLst="opacity: 0.25">
                                      <p:cBhvr rctx="IE">
                                        <p:cTn id="110" dur="indefinite"/>
                                        <p:tgtEl>
                                          <p:spTgt spid="259121"/>
                                        </p:tgtEl>
                                      </p:cBhvr>
                                    </p:animEffect>
                                  </p:childTnLst>
                                </p:cTn>
                              </p:par>
                              <p:par>
                                <p:cTn id="111" presetID="9" presetClass="emph" presetSubtype="0" grpId="0" nodeType="withEffect">
                                  <p:stCondLst>
                                    <p:cond delay="0"/>
                                  </p:stCondLst>
                                  <p:childTnLst>
                                    <p:set>
                                      <p:cBhvr rctx="PPT">
                                        <p:cTn id="112" dur="indefinite"/>
                                        <p:tgtEl>
                                          <p:spTgt spid="259123"/>
                                        </p:tgtEl>
                                        <p:attrNameLst>
                                          <p:attrName>style.opacity</p:attrName>
                                        </p:attrNameLst>
                                      </p:cBhvr>
                                      <p:to>
                                        <p:strVal val="0.25"/>
                                      </p:to>
                                    </p:set>
                                    <p:animEffect filter="image" prLst="opacity: 0.25">
                                      <p:cBhvr rctx="IE">
                                        <p:cTn id="113" dur="indefinite"/>
                                        <p:tgtEl>
                                          <p:spTgt spid="259123"/>
                                        </p:tgtEl>
                                      </p:cBhvr>
                                    </p:animEffect>
                                  </p:childTnLst>
                                </p:cTn>
                              </p:par>
                              <p:par>
                                <p:cTn id="114" presetID="9" presetClass="emph" presetSubtype="0" grpId="0" nodeType="withEffect">
                                  <p:stCondLst>
                                    <p:cond delay="0"/>
                                  </p:stCondLst>
                                  <p:childTnLst>
                                    <p:set>
                                      <p:cBhvr rctx="PPT">
                                        <p:cTn id="115" dur="indefinite"/>
                                        <p:tgtEl>
                                          <p:spTgt spid="259102"/>
                                        </p:tgtEl>
                                        <p:attrNameLst>
                                          <p:attrName>style.opacity</p:attrName>
                                        </p:attrNameLst>
                                      </p:cBhvr>
                                      <p:to>
                                        <p:strVal val="0.25"/>
                                      </p:to>
                                    </p:set>
                                    <p:animEffect filter="image" prLst="opacity: 0.25">
                                      <p:cBhvr rctx="IE">
                                        <p:cTn id="116" dur="indefinite"/>
                                        <p:tgtEl>
                                          <p:spTgt spid="259102"/>
                                        </p:tgtEl>
                                      </p:cBhvr>
                                    </p:animEffect>
                                  </p:childTnLst>
                                </p:cTn>
                              </p:par>
                              <p:par>
                                <p:cTn id="117" presetID="9" presetClass="emph" presetSubtype="0" nodeType="withEffect">
                                  <p:stCondLst>
                                    <p:cond delay="0"/>
                                  </p:stCondLst>
                                  <p:childTnLst>
                                    <p:set>
                                      <p:cBhvr rctx="PPT">
                                        <p:cTn id="118" dur="indefinite"/>
                                        <p:tgtEl>
                                          <p:spTgt spid="259109"/>
                                        </p:tgtEl>
                                        <p:attrNameLst>
                                          <p:attrName>style.opacity</p:attrName>
                                        </p:attrNameLst>
                                      </p:cBhvr>
                                      <p:to>
                                        <p:strVal val="0.25"/>
                                      </p:to>
                                    </p:set>
                                    <p:animEffect filter="image" prLst="opacity: 0.25">
                                      <p:cBhvr rctx="IE">
                                        <p:cTn id="119" dur="indefinite"/>
                                        <p:tgtEl>
                                          <p:spTgt spid="259109"/>
                                        </p:tgtEl>
                                      </p:cBhvr>
                                    </p:animEffect>
                                  </p:childTnLst>
                                </p:cTn>
                              </p:par>
                              <p:par>
                                <p:cTn id="120" presetID="9" presetClass="emph" presetSubtype="0" grpId="0" nodeType="withEffect">
                                  <p:stCondLst>
                                    <p:cond delay="0"/>
                                  </p:stCondLst>
                                  <p:childTnLst>
                                    <p:set>
                                      <p:cBhvr rctx="PPT">
                                        <p:cTn id="121" dur="indefinite"/>
                                        <p:tgtEl>
                                          <p:spTgt spid="259111"/>
                                        </p:tgtEl>
                                        <p:attrNameLst>
                                          <p:attrName>style.opacity</p:attrName>
                                        </p:attrNameLst>
                                      </p:cBhvr>
                                      <p:to>
                                        <p:strVal val="0.25"/>
                                      </p:to>
                                    </p:set>
                                    <p:animEffect filter="image" prLst="opacity: 0.25">
                                      <p:cBhvr rctx="IE">
                                        <p:cTn id="122" dur="indefinite"/>
                                        <p:tgtEl>
                                          <p:spTgt spid="259111"/>
                                        </p:tgtEl>
                                      </p:cBhvr>
                                    </p:animEffect>
                                  </p:childTnLst>
                                </p:cTn>
                              </p:par>
                              <p:par>
                                <p:cTn id="123" presetID="9" presetClass="emph" presetSubtype="0" grpId="0" nodeType="withEffect">
                                  <p:stCondLst>
                                    <p:cond delay="0"/>
                                  </p:stCondLst>
                                  <p:childTnLst>
                                    <p:set>
                                      <p:cBhvr rctx="PPT">
                                        <p:cTn id="124" dur="indefinite"/>
                                        <p:tgtEl>
                                          <p:spTgt spid="259082"/>
                                        </p:tgtEl>
                                        <p:attrNameLst>
                                          <p:attrName>style.opacity</p:attrName>
                                        </p:attrNameLst>
                                      </p:cBhvr>
                                      <p:to>
                                        <p:strVal val="0.25"/>
                                      </p:to>
                                    </p:set>
                                    <p:animEffect filter="image" prLst="opacity: 0.25">
                                      <p:cBhvr rctx="IE">
                                        <p:cTn id="125" dur="indefinite"/>
                                        <p:tgtEl>
                                          <p:spTgt spid="259082"/>
                                        </p:tgtEl>
                                      </p:cBhvr>
                                    </p:animEffect>
                                  </p:childTnLst>
                                </p:cTn>
                              </p:par>
                              <p:par>
                                <p:cTn id="126" presetID="9" presetClass="emph" presetSubtype="0" grpId="2" nodeType="withEffect">
                                  <p:stCondLst>
                                    <p:cond delay="0"/>
                                  </p:stCondLst>
                                  <p:childTnLst>
                                    <p:set>
                                      <p:cBhvr rctx="PPT">
                                        <p:cTn id="127" dur="indefinite"/>
                                        <p:tgtEl>
                                          <p:spTgt spid="259129"/>
                                        </p:tgtEl>
                                        <p:attrNameLst>
                                          <p:attrName>style.opacity</p:attrName>
                                        </p:attrNameLst>
                                      </p:cBhvr>
                                      <p:to>
                                        <p:strVal val="0.25"/>
                                      </p:to>
                                    </p:set>
                                    <p:animEffect filter="image" prLst="opacity: 0.25">
                                      <p:cBhvr rctx="IE">
                                        <p:cTn id="128" dur="indefinite"/>
                                        <p:tgtEl>
                                          <p:spTgt spid="259129"/>
                                        </p:tgtEl>
                                      </p:cBhvr>
                                    </p:animEffect>
                                  </p:childTnLst>
                                </p:cTn>
                              </p:par>
                              <p:par>
                                <p:cTn id="129" presetID="9" presetClass="emph" presetSubtype="0" grpId="0" nodeType="withEffect">
                                  <p:stCondLst>
                                    <p:cond delay="0"/>
                                  </p:stCondLst>
                                  <p:childTnLst>
                                    <p:set>
                                      <p:cBhvr rctx="PPT">
                                        <p:cTn id="130" dur="indefinite"/>
                                        <p:tgtEl>
                                          <p:spTgt spid="259098"/>
                                        </p:tgtEl>
                                        <p:attrNameLst>
                                          <p:attrName>style.opacity</p:attrName>
                                        </p:attrNameLst>
                                      </p:cBhvr>
                                      <p:to>
                                        <p:strVal val="0.25"/>
                                      </p:to>
                                    </p:set>
                                    <p:animEffect filter="image" prLst="opacity: 0.25">
                                      <p:cBhvr rctx="IE">
                                        <p:cTn id="131" dur="indefinite"/>
                                        <p:tgtEl>
                                          <p:spTgt spid="259098"/>
                                        </p:tgtEl>
                                      </p:cBhvr>
                                    </p:animEffect>
                                  </p:childTnLst>
                                </p:cTn>
                              </p:par>
                              <p:par>
                                <p:cTn id="132" presetID="9" presetClass="emph" presetSubtype="0" grpId="0" nodeType="withEffect">
                                  <p:stCondLst>
                                    <p:cond delay="0"/>
                                  </p:stCondLst>
                                  <p:childTnLst>
                                    <p:set>
                                      <p:cBhvr rctx="PPT">
                                        <p:cTn id="133" dur="indefinite"/>
                                        <p:tgtEl>
                                          <p:spTgt spid="259099"/>
                                        </p:tgtEl>
                                        <p:attrNameLst>
                                          <p:attrName>style.opacity</p:attrName>
                                        </p:attrNameLst>
                                      </p:cBhvr>
                                      <p:to>
                                        <p:strVal val="0.25"/>
                                      </p:to>
                                    </p:set>
                                    <p:animEffect filter="image" prLst="opacity: 0.25">
                                      <p:cBhvr rctx="IE">
                                        <p:cTn id="134" dur="indefinite"/>
                                        <p:tgtEl>
                                          <p:spTgt spid="259099"/>
                                        </p:tgtEl>
                                      </p:cBhvr>
                                    </p:animEffect>
                                  </p:childTnLst>
                                </p:cTn>
                              </p:par>
                              <p:par>
                                <p:cTn id="135" presetID="9" presetClass="emph" presetSubtype="0" grpId="0" nodeType="withEffect">
                                  <p:stCondLst>
                                    <p:cond delay="0"/>
                                  </p:stCondLst>
                                  <p:childTnLst>
                                    <p:set>
                                      <p:cBhvr rctx="PPT">
                                        <p:cTn id="136" dur="indefinite"/>
                                        <p:tgtEl>
                                          <p:spTgt spid="259122"/>
                                        </p:tgtEl>
                                        <p:attrNameLst>
                                          <p:attrName>style.opacity</p:attrName>
                                        </p:attrNameLst>
                                      </p:cBhvr>
                                      <p:to>
                                        <p:strVal val="0.25"/>
                                      </p:to>
                                    </p:set>
                                    <p:animEffect filter="image" prLst="opacity: 0.25">
                                      <p:cBhvr rctx="IE">
                                        <p:cTn id="137" dur="indefinite"/>
                                        <p:tgtEl>
                                          <p:spTgt spid="259122"/>
                                        </p:tgtEl>
                                      </p:cBhvr>
                                    </p:animEffect>
                                  </p:childTnLst>
                                </p:cTn>
                              </p:par>
                              <p:par>
                                <p:cTn id="138" presetID="9" presetClass="emph" presetSubtype="0" nodeType="withEffect">
                                  <p:stCondLst>
                                    <p:cond delay="0"/>
                                  </p:stCondLst>
                                  <p:childTnLst>
                                    <p:set>
                                      <p:cBhvr rctx="PPT">
                                        <p:cTn id="139" dur="indefinite"/>
                                        <p:tgtEl>
                                          <p:spTgt spid="64"/>
                                        </p:tgtEl>
                                        <p:attrNameLst>
                                          <p:attrName>style.opacity</p:attrName>
                                        </p:attrNameLst>
                                      </p:cBhvr>
                                      <p:to>
                                        <p:strVal val="1"/>
                                      </p:to>
                                    </p:set>
                                    <p:animEffect filter="image" prLst="opacity: 1">
                                      <p:cBhvr rctx="IE">
                                        <p:cTn id="140" dur="indefinite"/>
                                        <p:tgtEl>
                                          <p:spTgt spid="64"/>
                                        </p:tgtEl>
                                      </p:cBhvr>
                                    </p:animEffect>
                                  </p:childTnLst>
                                </p:cTn>
                              </p:par>
                              <p:par>
                                <p:cTn id="141" presetID="9" presetClass="emph" presetSubtype="0" grpId="1" nodeType="withEffect">
                                  <p:stCondLst>
                                    <p:cond delay="0"/>
                                  </p:stCondLst>
                                  <p:childTnLst>
                                    <p:set>
                                      <p:cBhvr rctx="PPT">
                                        <p:cTn id="142" dur="indefinite"/>
                                        <p:tgtEl>
                                          <p:spTgt spid="259096"/>
                                        </p:tgtEl>
                                        <p:attrNameLst>
                                          <p:attrName>style.opacity</p:attrName>
                                        </p:attrNameLst>
                                      </p:cBhvr>
                                      <p:to>
                                        <p:strVal val="1"/>
                                      </p:to>
                                    </p:set>
                                    <p:animEffect filter="image" prLst="opacity: 1">
                                      <p:cBhvr rctx="IE">
                                        <p:cTn id="143" dur="indefinite"/>
                                        <p:tgtEl>
                                          <p:spTgt spid="259096"/>
                                        </p:tgtEl>
                                      </p:cBhvr>
                                    </p:animEffect>
                                  </p:childTnLst>
                                </p:cTn>
                              </p:par>
                              <p:par>
                                <p:cTn id="144" presetID="9" presetClass="emph" presetSubtype="0" grpId="1" nodeType="withEffect">
                                  <p:stCondLst>
                                    <p:cond delay="0"/>
                                  </p:stCondLst>
                                  <p:childTnLst>
                                    <p:set>
                                      <p:cBhvr rctx="PPT">
                                        <p:cTn id="145" dur="indefinite"/>
                                        <p:tgtEl>
                                          <p:spTgt spid="259113"/>
                                        </p:tgtEl>
                                        <p:attrNameLst>
                                          <p:attrName>style.opacity</p:attrName>
                                        </p:attrNameLst>
                                      </p:cBhvr>
                                      <p:to>
                                        <p:strVal val="1"/>
                                      </p:to>
                                    </p:set>
                                    <p:animEffect filter="image" prLst="opacity: 1">
                                      <p:cBhvr rctx="IE">
                                        <p:cTn id="146" dur="indefinite"/>
                                        <p:tgtEl>
                                          <p:spTgt spid="259113"/>
                                        </p:tgtEl>
                                      </p:cBhvr>
                                    </p:animEffect>
                                  </p:childTnLst>
                                </p:cTn>
                              </p:par>
                              <p:par>
                                <p:cTn id="147" presetID="9" presetClass="emph" presetSubtype="0" grpId="3" nodeType="withEffect">
                                  <p:stCondLst>
                                    <p:cond delay="0"/>
                                  </p:stCondLst>
                                  <p:childTnLst>
                                    <p:set>
                                      <p:cBhvr rctx="PPT">
                                        <p:cTn id="148" dur="indefinite"/>
                                        <p:tgtEl>
                                          <p:spTgt spid="259104"/>
                                        </p:tgtEl>
                                        <p:attrNameLst>
                                          <p:attrName>style.opacity</p:attrName>
                                        </p:attrNameLst>
                                      </p:cBhvr>
                                      <p:to>
                                        <p:strVal val="1"/>
                                      </p:to>
                                    </p:set>
                                    <p:animEffect filter="image" prLst="opacity: 1">
                                      <p:cBhvr rctx="IE">
                                        <p:cTn id="149" dur="indefinite"/>
                                        <p:tgtEl>
                                          <p:spTgt spid="259104"/>
                                        </p:tgtEl>
                                      </p:cBhvr>
                                    </p:animEffect>
                                  </p:childTnLst>
                                </p:cTn>
                              </p:par>
                              <p:par>
                                <p:cTn id="150" presetID="9" presetClass="emph" presetSubtype="0" grpId="1" nodeType="withEffect">
                                  <p:stCondLst>
                                    <p:cond delay="0"/>
                                  </p:stCondLst>
                                  <p:childTnLst>
                                    <p:set>
                                      <p:cBhvr rctx="PPT">
                                        <p:cTn id="151" dur="indefinite"/>
                                        <p:tgtEl>
                                          <p:spTgt spid="259124"/>
                                        </p:tgtEl>
                                        <p:attrNameLst>
                                          <p:attrName>style.opacity</p:attrName>
                                        </p:attrNameLst>
                                      </p:cBhvr>
                                      <p:to>
                                        <p:strVal val="1"/>
                                      </p:to>
                                    </p:set>
                                    <p:animEffect filter="image" prLst="opacity: 1">
                                      <p:cBhvr rctx="IE">
                                        <p:cTn id="152" dur="indefinite"/>
                                        <p:tgtEl>
                                          <p:spTgt spid="259124"/>
                                        </p:tgtEl>
                                      </p:cBhvr>
                                    </p:animEffect>
                                  </p:childTnLst>
                                </p:cTn>
                              </p:par>
                              <p:par>
                                <p:cTn id="153" presetID="9" presetClass="emph" presetSubtype="0" grpId="0" nodeType="withEffect">
                                  <p:stCondLst>
                                    <p:cond delay="0"/>
                                  </p:stCondLst>
                                  <p:childTnLst>
                                    <p:set>
                                      <p:cBhvr rctx="PPT">
                                        <p:cTn id="154" dur="indefinite"/>
                                        <p:tgtEl>
                                          <p:spTgt spid="259142"/>
                                        </p:tgtEl>
                                        <p:attrNameLst>
                                          <p:attrName>style.opacity</p:attrName>
                                        </p:attrNameLst>
                                      </p:cBhvr>
                                      <p:to>
                                        <p:strVal val="0.25"/>
                                      </p:to>
                                    </p:set>
                                    <p:animEffect filter="image" prLst="opacity: 0.25">
                                      <p:cBhvr rctx="IE">
                                        <p:cTn id="155" dur="indefinite"/>
                                        <p:tgtEl>
                                          <p:spTgt spid="259142"/>
                                        </p:tgtEl>
                                      </p:cBhvr>
                                    </p:animEffect>
                                  </p:childTnLst>
                                </p:cTn>
                              </p:par>
                              <p:par>
                                <p:cTn id="156" presetID="9" presetClass="emph" presetSubtype="0" nodeType="withEffect">
                                  <p:stCondLst>
                                    <p:cond delay="0"/>
                                  </p:stCondLst>
                                  <p:childTnLst>
                                    <p:set>
                                      <p:cBhvr rctx="PPT">
                                        <p:cTn id="157" dur="indefinite"/>
                                        <p:tgtEl>
                                          <p:spTgt spid="65"/>
                                        </p:tgtEl>
                                        <p:attrNameLst>
                                          <p:attrName>style.opacity</p:attrName>
                                        </p:attrNameLst>
                                      </p:cBhvr>
                                      <p:to>
                                        <p:strVal val="0.25"/>
                                      </p:to>
                                    </p:set>
                                    <p:animEffect filter="image" prLst="opacity: 0.25">
                                      <p:cBhvr rctx="IE">
                                        <p:cTn id="158" dur="indefinite"/>
                                        <p:tgtEl>
                                          <p:spTgt spid="65"/>
                                        </p:tgtEl>
                                      </p:cBhvr>
                                    </p:animEffect>
                                  </p:childTnLst>
                                </p:cTn>
                              </p:par>
                              <p:par>
                                <p:cTn id="159" presetID="1" presetClass="exit" presetSubtype="0" fill="hold" grpId="1" nodeType="withEffect">
                                  <p:stCondLst>
                                    <p:cond delay="0"/>
                                  </p:stCondLst>
                                  <p:childTnLst>
                                    <p:set>
                                      <p:cBhvr>
                                        <p:cTn id="160" dur="1" fill="hold">
                                          <p:stCondLst>
                                            <p:cond delay="0"/>
                                          </p:stCondLst>
                                        </p:cTn>
                                        <p:tgtEl>
                                          <p:spTgt spid="259134"/>
                                        </p:tgtEl>
                                        <p:attrNameLst>
                                          <p:attrName>style.visibility</p:attrName>
                                        </p:attrNameLst>
                                      </p:cBhvr>
                                      <p:to>
                                        <p:strVal val="hidden"/>
                                      </p:to>
                                    </p:set>
                                  </p:childTnLst>
                                </p:cTn>
                              </p:par>
                              <p:par>
                                <p:cTn id="161" presetID="1" presetClass="exit" presetSubtype="0" fill="hold" grpId="1" nodeType="withEffect">
                                  <p:stCondLst>
                                    <p:cond delay="0"/>
                                  </p:stCondLst>
                                  <p:childTnLst>
                                    <p:set>
                                      <p:cBhvr>
                                        <p:cTn id="162" dur="1" fill="hold">
                                          <p:stCondLst>
                                            <p:cond delay="0"/>
                                          </p:stCondLst>
                                        </p:cTn>
                                        <p:tgtEl>
                                          <p:spTgt spid="259135"/>
                                        </p:tgtEl>
                                        <p:attrNameLst>
                                          <p:attrName>style.visibility</p:attrName>
                                        </p:attrNameLst>
                                      </p:cBhvr>
                                      <p:to>
                                        <p:strVal val="hidden"/>
                                      </p:to>
                                    </p:set>
                                  </p:childTnLst>
                                </p:cTn>
                              </p:par>
                              <p:par>
                                <p:cTn id="163" presetID="9" presetClass="emph" presetSubtype="0" grpId="0" nodeType="withEffect">
                                  <p:stCondLst>
                                    <p:cond delay="0"/>
                                  </p:stCondLst>
                                  <p:childTnLst>
                                    <p:set>
                                      <p:cBhvr rctx="PPT">
                                        <p:cTn id="164" dur="indefinite"/>
                                        <p:tgtEl>
                                          <p:spTgt spid="259143"/>
                                        </p:tgtEl>
                                        <p:attrNameLst>
                                          <p:attrName>style.opacity</p:attrName>
                                        </p:attrNameLst>
                                      </p:cBhvr>
                                      <p:to>
                                        <p:strVal val="0.25"/>
                                      </p:to>
                                    </p:set>
                                    <p:animEffect filter="image" prLst="opacity: 0.25">
                                      <p:cBhvr rctx="IE">
                                        <p:cTn id="165" dur="indefinite"/>
                                        <p:tgtEl>
                                          <p:spTgt spid="259143"/>
                                        </p:tgtEl>
                                      </p:cBhvr>
                                    </p:animEffect>
                                  </p:childTnLst>
                                </p:cTn>
                              </p:par>
                              <p:par>
                                <p:cTn id="166" presetID="9" presetClass="emph" presetSubtype="0" nodeType="withEffect">
                                  <p:stCondLst>
                                    <p:cond delay="0"/>
                                  </p:stCondLst>
                                  <p:childTnLst>
                                    <p:set>
                                      <p:cBhvr rctx="PPT">
                                        <p:cTn id="167" dur="indefinite"/>
                                        <p:tgtEl>
                                          <p:spTgt spid="61"/>
                                        </p:tgtEl>
                                        <p:attrNameLst>
                                          <p:attrName>style.opacity</p:attrName>
                                        </p:attrNameLst>
                                      </p:cBhvr>
                                      <p:to>
                                        <p:strVal val="1"/>
                                      </p:to>
                                    </p:set>
                                    <p:animEffect filter="image" prLst="opacity: 1">
                                      <p:cBhvr rctx="IE">
                                        <p:cTn id="168" dur="indefinite"/>
                                        <p:tgtEl>
                                          <p:spTgt spid="61"/>
                                        </p:tgtEl>
                                      </p:cBhvr>
                                    </p:animEffect>
                                  </p:childTnLst>
                                </p:cTn>
                              </p:par>
                              <p:par>
                                <p:cTn id="169" presetID="9" presetClass="emph" presetSubtype="0" nodeType="withEffect">
                                  <p:stCondLst>
                                    <p:cond delay="0"/>
                                  </p:stCondLst>
                                  <p:childTnLst>
                                    <p:set>
                                      <p:cBhvr rctx="PPT">
                                        <p:cTn id="170" dur="indefinite"/>
                                        <p:tgtEl>
                                          <p:spTgt spid="66"/>
                                        </p:tgtEl>
                                        <p:attrNameLst>
                                          <p:attrName>style.opacity</p:attrName>
                                        </p:attrNameLst>
                                      </p:cBhvr>
                                      <p:to>
                                        <p:strVal val="1"/>
                                      </p:to>
                                    </p:set>
                                    <p:animEffect filter="image" prLst="opacity: 1">
                                      <p:cBhvr rctx="IE">
                                        <p:cTn id="171" dur="indefinite"/>
                                        <p:tgtEl>
                                          <p:spTgt spid="66"/>
                                        </p:tgtEl>
                                      </p:cBhvr>
                                    </p:animEffect>
                                  </p:childTnLst>
                                </p:cTn>
                              </p:par>
                            </p:childTnLst>
                          </p:cTn>
                        </p:par>
                      </p:childTnLst>
                    </p:cTn>
                  </p:par>
                  <p:par>
                    <p:cTn id="172" fill="hold">
                      <p:stCondLst>
                        <p:cond delay="indefinite"/>
                      </p:stCondLst>
                      <p:childTnLst>
                        <p:par>
                          <p:cTn id="173" fill="hold">
                            <p:stCondLst>
                              <p:cond delay="0"/>
                            </p:stCondLst>
                            <p:childTnLst>
                              <p:par>
                                <p:cTn id="174" presetID="3" presetClass="entr" presetSubtype="10" fill="hold" grpId="2" nodeType="clickEffect">
                                  <p:stCondLst>
                                    <p:cond delay="0"/>
                                  </p:stCondLst>
                                  <p:childTnLst>
                                    <p:set>
                                      <p:cBhvr>
                                        <p:cTn id="175" dur="1" fill="hold">
                                          <p:stCondLst>
                                            <p:cond delay="0"/>
                                          </p:stCondLst>
                                        </p:cTn>
                                        <p:tgtEl>
                                          <p:spTgt spid="259130"/>
                                        </p:tgtEl>
                                        <p:attrNameLst>
                                          <p:attrName>style.visibility</p:attrName>
                                        </p:attrNameLst>
                                      </p:cBhvr>
                                      <p:to>
                                        <p:strVal val="visible"/>
                                      </p:to>
                                    </p:set>
                                    <p:animEffect transition="in" filter="blinds(horizontal)">
                                      <p:cBhvr>
                                        <p:cTn id="176" dur="500"/>
                                        <p:tgtEl>
                                          <p:spTgt spid="259130"/>
                                        </p:tgtEl>
                                      </p:cBhvr>
                                    </p:animEffect>
                                  </p:childTnLst>
                                </p:cTn>
                              </p:par>
                            </p:childTnLst>
                          </p:cTn>
                        </p:par>
                      </p:childTnLst>
                    </p:cTn>
                  </p:par>
                  <p:par>
                    <p:cTn id="177" fill="hold">
                      <p:stCondLst>
                        <p:cond delay="indefinite"/>
                      </p:stCondLst>
                      <p:childTnLst>
                        <p:par>
                          <p:cTn id="178" fill="hold">
                            <p:stCondLst>
                              <p:cond delay="0"/>
                            </p:stCondLst>
                            <p:childTnLst>
                              <p:par>
                                <p:cTn id="179" presetID="3" presetClass="entr" presetSubtype="10" fill="hold" grpId="0" nodeType="clickEffect">
                                  <p:stCondLst>
                                    <p:cond delay="0"/>
                                  </p:stCondLst>
                                  <p:childTnLst>
                                    <p:set>
                                      <p:cBhvr>
                                        <p:cTn id="180" dur="1" fill="hold">
                                          <p:stCondLst>
                                            <p:cond delay="0"/>
                                          </p:stCondLst>
                                        </p:cTn>
                                        <p:tgtEl>
                                          <p:spTgt spid="259131"/>
                                        </p:tgtEl>
                                        <p:attrNameLst>
                                          <p:attrName>style.visibility</p:attrName>
                                        </p:attrNameLst>
                                      </p:cBhvr>
                                      <p:to>
                                        <p:strVal val="visible"/>
                                      </p:to>
                                    </p:set>
                                    <p:animEffect transition="in" filter="blinds(horizontal)">
                                      <p:cBhvr>
                                        <p:cTn id="181" dur="500"/>
                                        <p:tgtEl>
                                          <p:spTgt spid="259131"/>
                                        </p:tgtEl>
                                      </p:cBhvr>
                                    </p:animEffect>
                                  </p:childTnLst>
                                </p:cTn>
                              </p:par>
                            </p:childTnLst>
                          </p:cTn>
                        </p:par>
                      </p:childTnLst>
                    </p:cTn>
                  </p:par>
                  <p:par>
                    <p:cTn id="182" fill="hold">
                      <p:stCondLst>
                        <p:cond delay="indefinite"/>
                      </p:stCondLst>
                      <p:childTnLst>
                        <p:par>
                          <p:cTn id="183" fill="hold">
                            <p:stCondLst>
                              <p:cond delay="0"/>
                            </p:stCondLst>
                            <p:childTnLst>
                              <p:par>
                                <p:cTn id="184" presetID="3" presetClass="entr" presetSubtype="10" fill="hold" grpId="0" nodeType="clickEffect">
                                  <p:stCondLst>
                                    <p:cond delay="0"/>
                                  </p:stCondLst>
                                  <p:childTnLst>
                                    <p:set>
                                      <p:cBhvr>
                                        <p:cTn id="185" dur="1" fill="hold">
                                          <p:stCondLst>
                                            <p:cond delay="0"/>
                                          </p:stCondLst>
                                        </p:cTn>
                                        <p:tgtEl>
                                          <p:spTgt spid="259136"/>
                                        </p:tgtEl>
                                        <p:attrNameLst>
                                          <p:attrName>style.visibility</p:attrName>
                                        </p:attrNameLst>
                                      </p:cBhvr>
                                      <p:to>
                                        <p:strVal val="visible"/>
                                      </p:to>
                                    </p:set>
                                    <p:animEffect transition="in" filter="blinds(horizontal)">
                                      <p:cBhvr>
                                        <p:cTn id="186" dur="500"/>
                                        <p:tgtEl>
                                          <p:spTgt spid="259136"/>
                                        </p:tgtEl>
                                      </p:cBhvr>
                                    </p:animEffect>
                                  </p:childTnLst>
                                </p:cTn>
                              </p:par>
                              <p:par>
                                <p:cTn id="187" presetID="3" presetClass="entr" presetSubtype="10" fill="hold" grpId="0" nodeType="withEffect">
                                  <p:stCondLst>
                                    <p:cond delay="0"/>
                                  </p:stCondLst>
                                  <p:childTnLst>
                                    <p:set>
                                      <p:cBhvr>
                                        <p:cTn id="188" dur="1" fill="hold">
                                          <p:stCondLst>
                                            <p:cond delay="0"/>
                                          </p:stCondLst>
                                        </p:cTn>
                                        <p:tgtEl>
                                          <p:spTgt spid="259132"/>
                                        </p:tgtEl>
                                        <p:attrNameLst>
                                          <p:attrName>style.visibility</p:attrName>
                                        </p:attrNameLst>
                                      </p:cBhvr>
                                      <p:to>
                                        <p:strVal val="visible"/>
                                      </p:to>
                                    </p:set>
                                    <p:animEffect transition="in" filter="blinds(horizontal)">
                                      <p:cBhvr>
                                        <p:cTn id="189" dur="500"/>
                                        <p:tgtEl>
                                          <p:spTgt spid="259132"/>
                                        </p:tgtEl>
                                      </p:cBhvr>
                                    </p:animEffect>
                                  </p:childTnLst>
                                </p:cTn>
                              </p:par>
                            </p:childTnLst>
                          </p:cTn>
                        </p:par>
                      </p:childTnLst>
                    </p:cTn>
                  </p:par>
                  <p:par>
                    <p:cTn id="190" fill="hold">
                      <p:stCondLst>
                        <p:cond delay="indefinite"/>
                      </p:stCondLst>
                      <p:childTnLst>
                        <p:par>
                          <p:cTn id="191" fill="hold">
                            <p:stCondLst>
                              <p:cond delay="0"/>
                            </p:stCondLst>
                            <p:childTnLst>
                              <p:par>
                                <p:cTn id="192" presetID="3" presetClass="entr" presetSubtype="10" fill="hold" grpId="0" nodeType="clickEffect">
                                  <p:stCondLst>
                                    <p:cond delay="0"/>
                                  </p:stCondLst>
                                  <p:childTnLst>
                                    <p:set>
                                      <p:cBhvr>
                                        <p:cTn id="193" dur="1" fill="hold">
                                          <p:stCondLst>
                                            <p:cond delay="0"/>
                                          </p:stCondLst>
                                        </p:cTn>
                                        <p:tgtEl>
                                          <p:spTgt spid="259141"/>
                                        </p:tgtEl>
                                        <p:attrNameLst>
                                          <p:attrName>style.visibility</p:attrName>
                                        </p:attrNameLst>
                                      </p:cBhvr>
                                      <p:to>
                                        <p:strVal val="visible"/>
                                      </p:to>
                                    </p:set>
                                    <p:animEffect transition="in" filter="blinds(horizontal)">
                                      <p:cBhvr>
                                        <p:cTn id="194" dur="500"/>
                                        <p:tgtEl>
                                          <p:spTgt spid="259141"/>
                                        </p:tgtEl>
                                      </p:cBhvr>
                                    </p:animEffect>
                                  </p:childTnLst>
                                </p:cTn>
                              </p:par>
                              <p:par>
                                <p:cTn id="195" presetID="3" presetClass="entr" presetSubtype="10" fill="hold" grpId="0" nodeType="withEffect">
                                  <p:stCondLst>
                                    <p:cond delay="0"/>
                                  </p:stCondLst>
                                  <p:childTnLst>
                                    <p:set>
                                      <p:cBhvr>
                                        <p:cTn id="196" dur="1" fill="hold">
                                          <p:stCondLst>
                                            <p:cond delay="0"/>
                                          </p:stCondLst>
                                        </p:cTn>
                                        <p:tgtEl>
                                          <p:spTgt spid="259144"/>
                                        </p:tgtEl>
                                        <p:attrNameLst>
                                          <p:attrName>style.visibility</p:attrName>
                                        </p:attrNameLst>
                                      </p:cBhvr>
                                      <p:to>
                                        <p:strVal val="visible"/>
                                      </p:to>
                                    </p:set>
                                    <p:animEffect transition="in" filter="blinds(horizontal)">
                                      <p:cBhvr>
                                        <p:cTn id="197" dur="500"/>
                                        <p:tgtEl>
                                          <p:spTgt spid="259144"/>
                                        </p:tgtEl>
                                      </p:cBhvr>
                                    </p:animEffect>
                                  </p:childTnLst>
                                </p:cTn>
                              </p:par>
                              <p:par>
                                <p:cTn id="198" presetID="9" presetClass="emph" presetSubtype="0" grpId="1" nodeType="withEffect">
                                  <p:stCondLst>
                                    <p:cond delay="0"/>
                                  </p:stCondLst>
                                  <p:childTnLst>
                                    <p:set>
                                      <p:cBhvr rctx="PPT">
                                        <p:cTn id="199" dur="indefinite"/>
                                        <p:tgtEl>
                                          <p:spTgt spid="259142"/>
                                        </p:tgtEl>
                                        <p:attrNameLst>
                                          <p:attrName>style.opacity</p:attrName>
                                        </p:attrNameLst>
                                      </p:cBhvr>
                                      <p:to>
                                        <p:strVal val="1"/>
                                      </p:to>
                                    </p:set>
                                    <p:animEffect filter="image" prLst="opacity: 1">
                                      <p:cBhvr rctx="IE">
                                        <p:cTn id="200" dur="indefinite"/>
                                        <p:tgtEl>
                                          <p:spTgt spid="259142"/>
                                        </p:tgtEl>
                                      </p:cBhvr>
                                    </p:animEffect>
                                  </p:childTnLst>
                                </p:cTn>
                              </p:par>
                              <p:par>
                                <p:cTn id="201" presetID="3" presetClass="entr" presetSubtype="10" fill="hold" grpId="0" nodeType="withEffect">
                                  <p:stCondLst>
                                    <p:cond delay="0"/>
                                  </p:stCondLst>
                                  <p:childTnLst>
                                    <p:set>
                                      <p:cBhvr>
                                        <p:cTn id="202" dur="1" fill="hold">
                                          <p:stCondLst>
                                            <p:cond delay="0"/>
                                          </p:stCondLst>
                                        </p:cTn>
                                        <p:tgtEl>
                                          <p:spTgt spid="259148"/>
                                        </p:tgtEl>
                                        <p:attrNameLst>
                                          <p:attrName>style.visibility</p:attrName>
                                        </p:attrNameLst>
                                      </p:cBhvr>
                                      <p:to>
                                        <p:strVal val="visible"/>
                                      </p:to>
                                    </p:set>
                                    <p:animEffect transition="in" filter="blinds(horizontal)">
                                      <p:cBhvr>
                                        <p:cTn id="203" dur="500"/>
                                        <p:tgtEl>
                                          <p:spTgt spid="259148"/>
                                        </p:tgtEl>
                                      </p:cBhvr>
                                    </p:animEffect>
                                  </p:childTnLst>
                                </p:cTn>
                              </p:par>
                              <p:par>
                                <p:cTn id="204" presetID="3" presetClass="entr" presetSubtype="10" fill="hold" grpId="0" nodeType="withEffect">
                                  <p:stCondLst>
                                    <p:cond delay="0"/>
                                  </p:stCondLst>
                                  <p:childTnLst>
                                    <p:set>
                                      <p:cBhvr>
                                        <p:cTn id="205" dur="1" fill="hold">
                                          <p:stCondLst>
                                            <p:cond delay="0"/>
                                          </p:stCondLst>
                                        </p:cTn>
                                        <p:tgtEl>
                                          <p:spTgt spid="259149"/>
                                        </p:tgtEl>
                                        <p:attrNameLst>
                                          <p:attrName>style.visibility</p:attrName>
                                        </p:attrNameLst>
                                      </p:cBhvr>
                                      <p:to>
                                        <p:strVal val="visible"/>
                                      </p:to>
                                    </p:set>
                                    <p:animEffect transition="in" filter="blinds(horizontal)">
                                      <p:cBhvr>
                                        <p:cTn id="206" dur="500"/>
                                        <p:tgtEl>
                                          <p:spTgt spid="2591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9139" grpId="0" animBg="1"/>
      <p:bldP spid="259082" grpId="0" animBg="1"/>
      <p:bldP spid="259096" grpId="0" animBg="1"/>
      <p:bldP spid="259096" grpId="1" animBg="1"/>
      <p:bldP spid="259098" grpId="0" animBg="1"/>
      <p:bldP spid="259099" grpId="0"/>
      <p:bldP spid="259100" grpId="0"/>
      <p:bldP spid="259102" grpId="0"/>
      <p:bldP spid="259104" grpId="0" animBg="1"/>
      <p:bldP spid="259104" grpId="1" animBg="1"/>
      <p:bldP spid="259104" grpId="2" animBg="1"/>
      <p:bldP spid="259104" grpId="3" animBg="1"/>
      <p:bldP spid="259111" grpId="0"/>
      <p:bldP spid="259112" grpId="0"/>
      <p:bldP spid="259112" grpId="1"/>
      <p:bldP spid="259113" grpId="0"/>
      <p:bldP spid="259113" grpId="1"/>
      <p:bldP spid="259116" grpId="0" animBg="1"/>
      <p:bldP spid="259120" grpId="0" animBg="1"/>
      <p:bldP spid="259121" grpId="0" animBg="1"/>
      <p:bldP spid="259122" grpId="0" animBg="1"/>
      <p:bldP spid="259123" grpId="0" animBg="1"/>
      <p:bldP spid="259124" grpId="0" animBg="1"/>
      <p:bldP spid="259124" grpId="1" animBg="1"/>
      <p:bldP spid="259125" grpId="0" animBg="1"/>
      <p:bldP spid="259125" grpId="1" animBg="1"/>
      <p:bldP spid="259126" grpId="0" animBg="1"/>
      <p:bldP spid="259126" grpId="1" animBg="1"/>
      <p:bldP spid="259127" grpId="0" animBg="1"/>
      <p:bldP spid="259127" grpId="1" animBg="1"/>
      <p:bldP spid="259128" grpId="0"/>
      <p:bldP spid="259128" grpId="1"/>
      <p:bldP spid="259131" grpId="0" animBg="1"/>
      <p:bldP spid="259132" grpId="0" animBg="1"/>
      <p:bldP spid="259133" grpId="0" animBg="1"/>
      <p:bldP spid="259133" grpId="1" animBg="1"/>
      <p:bldP spid="259134" grpId="0" animBg="1"/>
      <p:bldP spid="259134" grpId="1" animBg="1"/>
      <p:bldP spid="259135" grpId="0" animBg="1"/>
      <p:bldP spid="259135" grpId="1" animBg="1"/>
      <p:bldP spid="259136" grpId="0" animBg="1"/>
      <p:bldP spid="259137" grpId="0" animBg="1"/>
      <p:bldP spid="259141" grpId="0" animBg="1"/>
      <p:bldP spid="259142" grpId="0"/>
      <p:bldP spid="259142" grpId="1"/>
      <p:bldP spid="259143" grpId="0" animBg="1"/>
      <p:bldP spid="259144" grpId="0" animBg="1"/>
      <p:bldP spid="259148" grpId="0" animBg="1"/>
      <p:bldP spid="259149" grpId="0" animBg="1"/>
      <p:bldP spid="259130" grpId="0" animBg="1"/>
      <p:bldP spid="259130" grpId="1" animBg="1"/>
      <p:bldP spid="259130" grpId="2" animBg="1"/>
      <p:bldP spid="259129" grpId="0" animBg="1"/>
      <p:bldP spid="259129" grpId="1" animBg="1"/>
      <p:bldP spid="259129" grpId="2"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Grp="1" noChangeArrowheads="1"/>
          </p:cNvSpPr>
          <p:nvPr>
            <p:ph type="title"/>
          </p:nvPr>
        </p:nvSpPr>
        <p:spPr/>
        <p:txBody>
          <a:bodyPr/>
          <a:lstStyle/>
          <a:p>
            <a:r>
              <a:rPr lang="en-US" altLang="zh-CN" dirty="0" smtClean="0"/>
              <a:t>Linear CRFs</a:t>
            </a:r>
          </a:p>
        </p:txBody>
      </p:sp>
      <p:sp>
        <p:nvSpPr>
          <p:cNvPr id="2052" name="Oval 4"/>
          <p:cNvSpPr>
            <a:spLocks noChangeArrowheads="1"/>
          </p:cNvSpPr>
          <p:nvPr/>
        </p:nvSpPr>
        <p:spPr bwMode="auto">
          <a:xfrm>
            <a:off x="989013" y="3065465"/>
            <a:ext cx="696912" cy="606425"/>
          </a:xfrm>
          <a:prstGeom prst="ellipse">
            <a:avLst/>
          </a:prstGeom>
          <a:solidFill>
            <a:srgbClr val="99CC00"/>
          </a:solidFill>
          <a:ln w="9525">
            <a:solidFill>
              <a:schemeClr val="tx1"/>
            </a:solidFill>
            <a:round/>
            <a:headEnd/>
            <a:tailEnd/>
          </a:ln>
        </p:spPr>
        <p:txBody>
          <a:bodyPr wrap="none" anchor="ctr"/>
          <a:lstStyle/>
          <a:p>
            <a:endParaRPr lang="zh-CN" altLang="en-US"/>
          </a:p>
        </p:txBody>
      </p:sp>
      <p:sp>
        <p:nvSpPr>
          <p:cNvPr id="2053" name="Oval 5"/>
          <p:cNvSpPr>
            <a:spLocks noChangeArrowheads="1"/>
          </p:cNvSpPr>
          <p:nvPr/>
        </p:nvSpPr>
        <p:spPr bwMode="auto">
          <a:xfrm>
            <a:off x="989013" y="4700590"/>
            <a:ext cx="696912" cy="606425"/>
          </a:xfrm>
          <a:prstGeom prst="ellipse">
            <a:avLst/>
          </a:prstGeom>
          <a:solidFill>
            <a:srgbClr val="CC99FF"/>
          </a:solidFill>
          <a:ln w="9525">
            <a:solidFill>
              <a:schemeClr val="tx1"/>
            </a:solidFill>
            <a:round/>
            <a:headEnd/>
            <a:tailEnd/>
          </a:ln>
        </p:spPr>
        <p:txBody>
          <a:bodyPr wrap="none" anchor="ctr"/>
          <a:lstStyle/>
          <a:p>
            <a:endParaRPr lang="zh-CN" altLang="en-US"/>
          </a:p>
        </p:txBody>
      </p:sp>
      <p:sp>
        <p:nvSpPr>
          <p:cNvPr id="2054" name="Oval 6"/>
          <p:cNvSpPr>
            <a:spLocks noChangeArrowheads="1"/>
          </p:cNvSpPr>
          <p:nvPr/>
        </p:nvSpPr>
        <p:spPr bwMode="auto">
          <a:xfrm>
            <a:off x="2406650" y="3065465"/>
            <a:ext cx="698500" cy="606425"/>
          </a:xfrm>
          <a:prstGeom prst="ellipse">
            <a:avLst/>
          </a:prstGeom>
          <a:solidFill>
            <a:srgbClr val="99CC00"/>
          </a:solidFill>
          <a:ln w="9525">
            <a:solidFill>
              <a:schemeClr val="tx1"/>
            </a:solidFill>
            <a:round/>
            <a:headEnd/>
            <a:tailEnd/>
          </a:ln>
        </p:spPr>
        <p:txBody>
          <a:bodyPr wrap="none" anchor="ctr"/>
          <a:lstStyle/>
          <a:p>
            <a:endParaRPr lang="zh-CN" altLang="en-US"/>
          </a:p>
        </p:txBody>
      </p:sp>
      <p:sp>
        <p:nvSpPr>
          <p:cNvPr id="2055" name="Oval 7"/>
          <p:cNvSpPr>
            <a:spLocks noChangeArrowheads="1"/>
          </p:cNvSpPr>
          <p:nvPr/>
        </p:nvSpPr>
        <p:spPr bwMode="auto">
          <a:xfrm>
            <a:off x="2441576" y="4694240"/>
            <a:ext cx="698500" cy="606425"/>
          </a:xfrm>
          <a:prstGeom prst="ellipse">
            <a:avLst/>
          </a:prstGeom>
          <a:solidFill>
            <a:srgbClr val="CC99FF"/>
          </a:solidFill>
          <a:ln w="9525">
            <a:solidFill>
              <a:schemeClr val="tx1"/>
            </a:solidFill>
            <a:round/>
            <a:headEnd/>
            <a:tailEnd/>
          </a:ln>
        </p:spPr>
        <p:txBody>
          <a:bodyPr wrap="none" anchor="ctr"/>
          <a:lstStyle/>
          <a:p>
            <a:endParaRPr lang="zh-CN" altLang="en-US"/>
          </a:p>
        </p:txBody>
      </p:sp>
      <p:sp>
        <p:nvSpPr>
          <p:cNvPr id="2056" name="Oval 9"/>
          <p:cNvSpPr>
            <a:spLocks noChangeArrowheads="1"/>
          </p:cNvSpPr>
          <p:nvPr/>
        </p:nvSpPr>
        <p:spPr bwMode="auto">
          <a:xfrm>
            <a:off x="3860801" y="4694240"/>
            <a:ext cx="696913" cy="606425"/>
          </a:xfrm>
          <a:prstGeom prst="ellipse">
            <a:avLst/>
          </a:prstGeom>
          <a:solidFill>
            <a:srgbClr val="CC99FF"/>
          </a:solidFill>
          <a:ln w="9525">
            <a:solidFill>
              <a:schemeClr val="tx1"/>
            </a:solidFill>
            <a:round/>
            <a:headEnd/>
            <a:tailEnd/>
          </a:ln>
        </p:spPr>
        <p:txBody>
          <a:bodyPr wrap="none" anchor="ctr"/>
          <a:lstStyle/>
          <a:p>
            <a:endParaRPr lang="zh-CN" altLang="en-US"/>
          </a:p>
        </p:txBody>
      </p:sp>
      <p:sp>
        <p:nvSpPr>
          <p:cNvPr id="2057" name="Oval 10"/>
          <p:cNvSpPr>
            <a:spLocks noChangeArrowheads="1"/>
          </p:cNvSpPr>
          <p:nvPr/>
        </p:nvSpPr>
        <p:spPr bwMode="auto">
          <a:xfrm>
            <a:off x="5259389" y="4694240"/>
            <a:ext cx="696912" cy="606425"/>
          </a:xfrm>
          <a:prstGeom prst="ellipse">
            <a:avLst/>
          </a:prstGeom>
          <a:solidFill>
            <a:srgbClr val="CC99FF"/>
          </a:solidFill>
          <a:ln w="9525">
            <a:solidFill>
              <a:schemeClr val="tx1"/>
            </a:solidFill>
            <a:round/>
            <a:headEnd/>
            <a:tailEnd/>
          </a:ln>
        </p:spPr>
        <p:txBody>
          <a:bodyPr wrap="none" anchor="ctr"/>
          <a:lstStyle/>
          <a:p>
            <a:endParaRPr lang="zh-CN" altLang="en-US"/>
          </a:p>
        </p:txBody>
      </p:sp>
      <p:sp>
        <p:nvSpPr>
          <p:cNvPr id="2058" name="Oval 11"/>
          <p:cNvSpPr>
            <a:spLocks noChangeArrowheads="1"/>
          </p:cNvSpPr>
          <p:nvPr/>
        </p:nvSpPr>
        <p:spPr bwMode="auto">
          <a:xfrm>
            <a:off x="6729414" y="4694240"/>
            <a:ext cx="696912" cy="606425"/>
          </a:xfrm>
          <a:prstGeom prst="ellipse">
            <a:avLst/>
          </a:prstGeom>
          <a:solidFill>
            <a:srgbClr val="CC99FF"/>
          </a:solidFill>
          <a:ln w="9525">
            <a:solidFill>
              <a:schemeClr val="tx1"/>
            </a:solidFill>
            <a:round/>
            <a:headEnd/>
            <a:tailEnd/>
          </a:ln>
        </p:spPr>
        <p:txBody>
          <a:bodyPr wrap="none" anchor="ctr"/>
          <a:lstStyle/>
          <a:p>
            <a:endParaRPr lang="zh-CN" altLang="en-US"/>
          </a:p>
        </p:txBody>
      </p:sp>
      <p:sp>
        <p:nvSpPr>
          <p:cNvPr id="2059" name="Text Box 12"/>
          <p:cNvSpPr txBox="1">
            <a:spLocks noChangeArrowheads="1"/>
          </p:cNvSpPr>
          <p:nvPr/>
        </p:nvSpPr>
        <p:spPr bwMode="auto">
          <a:xfrm>
            <a:off x="1047750" y="5233989"/>
            <a:ext cx="479618" cy="369332"/>
          </a:xfrm>
          <a:prstGeom prst="rect">
            <a:avLst/>
          </a:prstGeom>
          <a:noFill/>
          <a:ln w="9525">
            <a:noFill/>
            <a:miter lim="800000"/>
            <a:headEnd/>
            <a:tailEnd/>
          </a:ln>
        </p:spPr>
        <p:txBody>
          <a:bodyPr wrap="none">
            <a:spAutoFit/>
          </a:bodyPr>
          <a:lstStyle/>
          <a:p>
            <a:pPr algn="ctr"/>
            <a:r>
              <a:rPr lang="en-US" altLang="zh-CN" sz="1800"/>
              <a:t>He</a:t>
            </a:r>
          </a:p>
        </p:txBody>
      </p:sp>
      <p:sp>
        <p:nvSpPr>
          <p:cNvPr id="2060" name="Text Box 13"/>
          <p:cNvSpPr txBox="1">
            <a:spLocks noChangeArrowheads="1"/>
          </p:cNvSpPr>
          <p:nvPr/>
        </p:nvSpPr>
        <p:spPr bwMode="auto">
          <a:xfrm>
            <a:off x="2608264" y="5205414"/>
            <a:ext cx="351378" cy="369332"/>
          </a:xfrm>
          <a:prstGeom prst="rect">
            <a:avLst/>
          </a:prstGeom>
          <a:noFill/>
          <a:ln w="9525">
            <a:noFill/>
            <a:miter lim="800000"/>
            <a:headEnd/>
            <a:tailEnd/>
          </a:ln>
        </p:spPr>
        <p:txBody>
          <a:bodyPr wrap="none">
            <a:spAutoFit/>
          </a:bodyPr>
          <a:lstStyle/>
          <a:p>
            <a:pPr algn="ctr"/>
            <a:r>
              <a:rPr lang="en-US" altLang="zh-CN" sz="1800">
                <a:cs typeface="Arial" pitchFamily="34" charset="0"/>
              </a:rPr>
              <a:t>is</a:t>
            </a:r>
          </a:p>
        </p:txBody>
      </p:sp>
      <p:sp>
        <p:nvSpPr>
          <p:cNvPr id="2061" name="Text Box 14"/>
          <p:cNvSpPr txBox="1">
            <a:spLocks noChangeArrowheads="1"/>
          </p:cNvSpPr>
          <p:nvPr/>
        </p:nvSpPr>
        <p:spPr bwMode="auto">
          <a:xfrm>
            <a:off x="4054475" y="5219700"/>
            <a:ext cx="312906" cy="369332"/>
          </a:xfrm>
          <a:prstGeom prst="rect">
            <a:avLst/>
          </a:prstGeom>
          <a:noFill/>
          <a:ln w="9525">
            <a:noFill/>
            <a:miter lim="800000"/>
            <a:headEnd/>
            <a:tailEnd/>
          </a:ln>
        </p:spPr>
        <p:txBody>
          <a:bodyPr wrap="none">
            <a:spAutoFit/>
          </a:bodyPr>
          <a:lstStyle/>
          <a:p>
            <a:pPr algn="ctr"/>
            <a:r>
              <a:rPr lang="en-US" altLang="zh-CN" sz="1800"/>
              <a:t>a</a:t>
            </a:r>
          </a:p>
        </p:txBody>
      </p:sp>
      <p:sp>
        <p:nvSpPr>
          <p:cNvPr id="2062" name="Text Box 15"/>
          <p:cNvSpPr txBox="1">
            <a:spLocks noChangeArrowheads="1"/>
          </p:cNvSpPr>
          <p:nvPr/>
        </p:nvSpPr>
        <p:spPr bwMode="auto">
          <a:xfrm>
            <a:off x="4999039" y="5199064"/>
            <a:ext cx="1172116" cy="369332"/>
          </a:xfrm>
          <a:prstGeom prst="rect">
            <a:avLst/>
          </a:prstGeom>
          <a:noFill/>
          <a:ln w="9525">
            <a:noFill/>
            <a:miter lim="800000"/>
            <a:headEnd/>
            <a:tailEnd/>
          </a:ln>
        </p:spPr>
        <p:txBody>
          <a:bodyPr wrap="none">
            <a:spAutoFit/>
          </a:bodyPr>
          <a:lstStyle/>
          <a:p>
            <a:r>
              <a:rPr lang="en-US" altLang="zh-CN" sz="1800"/>
              <a:t>Professor</a:t>
            </a:r>
          </a:p>
        </p:txBody>
      </p:sp>
      <p:sp>
        <p:nvSpPr>
          <p:cNvPr id="2063" name="Text Box 16"/>
          <p:cNvSpPr txBox="1">
            <a:spLocks noChangeArrowheads="1"/>
          </p:cNvSpPr>
          <p:nvPr/>
        </p:nvSpPr>
        <p:spPr bwMode="auto">
          <a:xfrm>
            <a:off x="6897688" y="5219700"/>
            <a:ext cx="377026" cy="369332"/>
          </a:xfrm>
          <a:prstGeom prst="rect">
            <a:avLst/>
          </a:prstGeom>
          <a:noFill/>
          <a:ln w="9525">
            <a:noFill/>
            <a:miter lim="800000"/>
            <a:headEnd/>
            <a:tailEnd/>
          </a:ln>
        </p:spPr>
        <p:txBody>
          <a:bodyPr wrap="none">
            <a:spAutoFit/>
          </a:bodyPr>
          <a:lstStyle/>
          <a:p>
            <a:r>
              <a:rPr lang="en-US" altLang="zh-CN" sz="1800"/>
              <a:t>at</a:t>
            </a:r>
          </a:p>
        </p:txBody>
      </p:sp>
      <p:sp>
        <p:nvSpPr>
          <p:cNvPr id="2064" name="Oval 17"/>
          <p:cNvSpPr>
            <a:spLocks noChangeArrowheads="1"/>
          </p:cNvSpPr>
          <p:nvPr/>
        </p:nvSpPr>
        <p:spPr bwMode="auto">
          <a:xfrm>
            <a:off x="969964" y="3722689"/>
            <a:ext cx="696912" cy="606425"/>
          </a:xfrm>
          <a:prstGeom prst="ellipse">
            <a:avLst/>
          </a:prstGeom>
          <a:solidFill>
            <a:srgbClr val="99CC00"/>
          </a:solidFill>
          <a:ln w="9525">
            <a:solidFill>
              <a:schemeClr val="tx1"/>
            </a:solidFill>
            <a:round/>
            <a:headEnd/>
            <a:tailEnd/>
          </a:ln>
        </p:spPr>
        <p:txBody>
          <a:bodyPr wrap="none" anchor="ctr"/>
          <a:lstStyle/>
          <a:p>
            <a:endParaRPr lang="zh-CN" altLang="en-US"/>
          </a:p>
        </p:txBody>
      </p:sp>
      <p:sp>
        <p:nvSpPr>
          <p:cNvPr id="2065" name="Oval 18"/>
          <p:cNvSpPr>
            <a:spLocks noChangeArrowheads="1"/>
          </p:cNvSpPr>
          <p:nvPr/>
        </p:nvSpPr>
        <p:spPr bwMode="auto">
          <a:xfrm>
            <a:off x="2406651" y="3722689"/>
            <a:ext cx="696913" cy="606425"/>
          </a:xfrm>
          <a:prstGeom prst="ellipse">
            <a:avLst/>
          </a:prstGeom>
          <a:solidFill>
            <a:srgbClr val="99CC00"/>
          </a:solidFill>
          <a:ln w="9525">
            <a:solidFill>
              <a:schemeClr val="tx1"/>
            </a:solidFill>
            <a:round/>
            <a:headEnd/>
            <a:tailEnd/>
          </a:ln>
        </p:spPr>
        <p:txBody>
          <a:bodyPr wrap="none" anchor="ctr"/>
          <a:lstStyle/>
          <a:p>
            <a:endParaRPr lang="zh-CN" altLang="en-US"/>
          </a:p>
        </p:txBody>
      </p:sp>
      <p:sp>
        <p:nvSpPr>
          <p:cNvPr id="2066" name="Text Box 20"/>
          <p:cNvSpPr txBox="1">
            <a:spLocks noChangeArrowheads="1"/>
          </p:cNvSpPr>
          <p:nvPr/>
        </p:nvSpPr>
        <p:spPr bwMode="auto">
          <a:xfrm>
            <a:off x="314327" y="3830638"/>
            <a:ext cx="671979" cy="369332"/>
          </a:xfrm>
          <a:prstGeom prst="rect">
            <a:avLst/>
          </a:prstGeom>
          <a:noFill/>
          <a:ln w="9525">
            <a:noFill/>
            <a:miter lim="800000"/>
            <a:headEnd/>
            <a:tailEnd/>
          </a:ln>
        </p:spPr>
        <p:txBody>
          <a:bodyPr wrap="none">
            <a:spAutoFit/>
          </a:bodyPr>
          <a:lstStyle/>
          <a:p>
            <a:r>
              <a:rPr lang="en-US" altLang="zh-CN" sz="1800"/>
              <a:t>OTH</a:t>
            </a:r>
          </a:p>
        </p:txBody>
      </p:sp>
      <p:sp>
        <p:nvSpPr>
          <p:cNvPr id="2067" name="Text Box 21"/>
          <p:cNvSpPr txBox="1">
            <a:spLocks noChangeArrowheads="1"/>
          </p:cNvSpPr>
          <p:nvPr/>
        </p:nvSpPr>
        <p:spPr bwMode="auto">
          <a:xfrm>
            <a:off x="1849439" y="3830638"/>
            <a:ext cx="671979" cy="369332"/>
          </a:xfrm>
          <a:prstGeom prst="rect">
            <a:avLst/>
          </a:prstGeom>
          <a:noFill/>
          <a:ln w="9525">
            <a:noFill/>
            <a:miter lim="800000"/>
            <a:headEnd/>
            <a:tailEnd/>
          </a:ln>
        </p:spPr>
        <p:txBody>
          <a:bodyPr wrap="none">
            <a:spAutoFit/>
          </a:bodyPr>
          <a:lstStyle/>
          <a:p>
            <a:r>
              <a:rPr lang="en-US" altLang="zh-CN" sz="1800"/>
              <a:t>OTH</a:t>
            </a:r>
          </a:p>
        </p:txBody>
      </p:sp>
      <p:sp>
        <p:nvSpPr>
          <p:cNvPr id="2068" name="Line 22"/>
          <p:cNvSpPr>
            <a:spLocks noChangeShapeType="1"/>
          </p:cNvSpPr>
          <p:nvPr/>
        </p:nvSpPr>
        <p:spPr bwMode="auto">
          <a:xfrm flipV="1">
            <a:off x="1349375" y="4332288"/>
            <a:ext cx="0" cy="360362"/>
          </a:xfrm>
          <a:prstGeom prst="line">
            <a:avLst/>
          </a:prstGeom>
          <a:noFill/>
          <a:ln w="38100">
            <a:solidFill>
              <a:srgbClr val="0000FF"/>
            </a:solidFill>
            <a:round/>
            <a:headEnd/>
            <a:tailEnd/>
          </a:ln>
        </p:spPr>
        <p:txBody>
          <a:bodyPr/>
          <a:lstStyle/>
          <a:p>
            <a:endParaRPr lang="zh-CN" altLang="en-US"/>
          </a:p>
        </p:txBody>
      </p:sp>
      <p:sp>
        <p:nvSpPr>
          <p:cNvPr id="2069" name="Text Box 23"/>
          <p:cNvSpPr txBox="1">
            <a:spLocks noChangeArrowheads="1"/>
          </p:cNvSpPr>
          <p:nvPr/>
        </p:nvSpPr>
        <p:spPr bwMode="auto">
          <a:xfrm>
            <a:off x="365126" y="3189289"/>
            <a:ext cx="671979" cy="369332"/>
          </a:xfrm>
          <a:prstGeom prst="rect">
            <a:avLst/>
          </a:prstGeom>
          <a:noFill/>
          <a:ln w="9525">
            <a:noFill/>
            <a:miter lim="800000"/>
            <a:headEnd/>
            <a:tailEnd/>
          </a:ln>
        </p:spPr>
        <p:txBody>
          <a:bodyPr wrap="none">
            <a:spAutoFit/>
          </a:bodyPr>
          <a:lstStyle/>
          <a:p>
            <a:r>
              <a:rPr lang="en-US" altLang="zh-CN" sz="1800"/>
              <a:t>POS</a:t>
            </a:r>
          </a:p>
        </p:txBody>
      </p:sp>
      <p:sp>
        <p:nvSpPr>
          <p:cNvPr id="2070" name="Oval 24"/>
          <p:cNvSpPr>
            <a:spLocks noChangeArrowheads="1"/>
          </p:cNvSpPr>
          <p:nvPr/>
        </p:nvSpPr>
        <p:spPr bwMode="auto">
          <a:xfrm>
            <a:off x="989013" y="2392365"/>
            <a:ext cx="696912" cy="606425"/>
          </a:xfrm>
          <a:prstGeom prst="ellipse">
            <a:avLst/>
          </a:prstGeom>
          <a:solidFill>
            <a:srgbClr val="99CC00"/>
          </a:solidFill>
          <a:ln w="9525">
            <a:solidFill>
              <a:schemeClr val="tx1"/>
            </a:solidFill>
            <a:round/>
            <a:headEnd/>
            <a:tailEnd/>
          </a:ln>
        </p:spPr>
        <p:txBody>
          <a:bodyPr wrap="none" anchor="ctr"/>
          <a:lstStyle/>
          <a:p>
            <a:endParaRPr lang="zh-CN" altLang="en-US"/>
          </a:p>
        </p:txBody>
      </p:sp>
      <p:sp>
        <p:nvSpPr>
          <p:cNvPr id="2071" name="Text Box 25"/>
          <p:cNvSpPr txBox="1">
            <a:spLocks noChangeArrowheads="1"/>
          </p:cNvSpPr>
          <p:nvPr/>
        </p:nvSpPr>
        <p:spPr bwMode="auto">
          <a:xfrm>
            <a:off x="420688" y="2503489"/>
            <a:ext cx="620683" cy="369332"/>
          </a:xfrm>
          <a:prstGeom prst="rect">
            <a:avLst/>
          </a:prstGeom>
          <a:noFill/>
          <a:ln w="9525">
            <a:noFill/>
            <a:miter lim="800000"/>
            <a:headEnd/>
            <a:tailEnd/>
          </a:ln>
        </p:spPr>
        <p:txBody>
          <a:bodyPr wrap="none">
            <a:spAutoFit/>
          </a:bodyPr>
          <a:lstStyle/>
          <a:p>
            <a:r>
              <a:rPr lang="en-US" altLang="zh-CN" sz="1800"/>
              <a:t>AFF</a:t>
            </a:r>
          </a:p>
        </p:txBody>
      </p:sp>
      <p:sp>
        <p:nvSpPr>
          <p:cNvPr id="2072" name="Oval 26"/>
          <p:cNvSpPr>
            <a:spLocks noChangeArrowheads="1"/>
          </p:cNvSpPr>
          <p:nvPr/>
        </p:nvSpPr>
        <p:spPr bwMode="auto">
          <a:xfrm>
            <a:off x="1012826" y="1711327"/>
            <a:ext cx="696913" cy="606425"/>
          </a:xfrm>
          <a:prstGeom prst="ellipse">
            <a:avLst/>
          </a:prstGeom>
          <a:solidFill>
            <a:srgbClr val="99CC00"/>
          </a:solidFill>
          <a:ln w="9525">
            <a:solidFill>
              <a:schemeClr val="tx1"/>
            </a:solidFill>
            <a:round/>
            <a:headEnd/>
            <a:tailEnd/>
          </a:ln>
        </p:spPr>
        <p:txBody>
          <a:bodyPr wrap="none" anchor="ctr"/>
          <a:lstStyle/>
          <a:p>
            <a:endParaRPr lang="zh-CN" altLang="en-US"/>
          </a:p>
        </p:txBody>
      </p:sp>
      <p:sp>
        <p:nvSpPr>
          <p:cNvPr id="2073" name="Text Box 27"/>
          <p:cNvSpPr txBox="1">
            <a:spLocks noChangeArrowheads="1"/>
          </p:cNvSpPr>
          <p:nvPr/>
        </p:nvSpPr>
        <p:spPr bwMode="auto">
          <a:xfrm>
            <a:off x="444500" y="1843089"/>
            <a:ext cx="415498" cy="369332"/>
          </a:xfrm>
          <a:prstGeom prst="rect">
            <a:avLst/>
          </a:prstGeom>
          <a:noFill/>
          <a:ln w="9525">
            <a:noFill/>
            <a:miter lim="800000"/>
            <a:headEnd/>
            <a:tailEnd/>
          </a:ln>
        </p:spPr>
        <p:txBody>
          <a:bodyPr wrap="none">
            <a:spAutoFit/>
          </a:bodyPr>
          <a:lstStyle/>
          <a:p>
            <a:r>
              <a:rPr lang="en-US" altLang="zh-CN" sz="1800"/>
              <a:t>…</a:t>
            </a:r>
          </a:p>
        </p:txBody>
      </p:sp>
      <p:sp>
        <p:nvSpPr>
          <p:cNvPr id="2074" name="Text Box 28"/>
          <p:cNvSpPr txBox="1">
            <a:spLocks noChangeArrowheads="1"/>
          </p:cNvSpPr>
          <p:nvPr/>
        </p:nvSpPr>
        <p:spPr bwMode="auto">
          <a:xfrm>
            <a:off x="1795464" y="3189289"/>
            <a:ext cx="671979" cy="369332"/>
          </a:xfrm>
          <a:prstGeom prst="rect">
            <a:avLst/>
          </a:prstGeom>
          <a:noFill/>
          <a:ln w="9525">
            <a:noFill/>
            <a:miter lim="800000"/>
            <a:headEnd/>
            <a:tailEnd/>
          </a:ln>
        </p:spPr>
        <p:txBody>
          <a:bodyPr wrap="none">
            <a:spAutoFit/>
          </a:bodyPr>
          <a:lstStyle/>
          <a:p>
            <a:r>
              <a:rPr lang="en-US" altLang="zh-CN" sz="1800"/>
              <a:t>POS</a:t>
            </a:r>
          </a:p>
        </p:txBody>
      </p:sp>
      <p:sp>
        <p:nvSpPr>
          <p:cNvPr id="2075" name="Oval 33"/>
          <p:cNvSpPr>
            <a:spLocks noChangeArrowheads="1"/>
          </p:cNvSpPr>
          <p:nvPr/>
        </p:nvSpPr>
        <p:spPr bwMode="auto">
          <a:xfrm>
            <a:off x="5245100" y="3722689"/>
            <a:ext cx="696913" cy="606425"/>
          </a:xfrm>
          <a:prstGeom prst="ellipse">
            <a:avLst/>
          </a:prstGeom>
          <a:solidFill>
            <a:srgbClr val="99CC00"/>
          </a:solidFill>
          <a:ln w="9525">
            <a:solidFill>
              <a:schemeClr val="tx1"/>
            </a:solidFill>
            <a:round/>
            <a:headEnd/>
            <a:tailEnd/>
          </a:ln>
        </p:spPr>
        <p:txBody>
          <a:bodyPr wrap="none" anchor="ctr"/>
          <a:lstStyle/>
          <a:p>
            <a:endParaRPr lang="zh-CN" altLang="en-US"/>
          </a:p>
        </p:txBody>
      </p:sp>
      <p:sp>
        <p:nvSpPr>
          <p:cNvPr id="2076" name="Text Box 34"/>
          <p:cNvSpPr txBox="1">
            <a:spLocks noChangeArrowheads="1"/>
          </p:cNvSpPr>
          <p:nvPr/>
        </p:nvSpPr>
        <p:spPr bwMode="auto">
          <a:xfrm>
            <a:off x="4646613" y="3830638"/>
            <a:ext cx="671979" cy="369332"/>
          </a:xfrm>
          <a:prstGeom prst="rect">
            <a:avLst/>
          </a:prstGeom>
          <a:noFill/>
          <a:ln w="9525">
            <a:noFill/>
            <a:miter lim="800000"/>
            <a:headEnd/>
            <a:tailEnd/>
          </a:ln>
        </p:spPr>
        <p:txBody>
          <a:bodyPr wrap="none">
            <a:spAutoFit/>
          </a:bodyPr>
          <a:lstStyle/>
          <a:p>
            <a:r>
              <a:rPr lang="en-US" altLang="zh-CN" sz="1800"/>
              <a:t>OTH</a:t>
            </a:r>
          </a:p>
        </p:txBody>
      </p:sp>
      <p:sp>
        <p:nvSpPr>
          <p:cNvPr id="2077" name="Oval 35"/>
          <p:cNvSpPr>
            <a:spLocks noChangeArrowheads="1"/>
          </p:cNvSpPr>
          <p:nvPr/>
        </p:nvSpPr>
        <p:spPr bwMode="auto">
          <a:xfrm>
            <a:off x="5281613" y="3065465"/>
            <a:ext cx="696912" cy="606425"/>
          </a:xfrm>
          <a:prstGeom prst="ellipse">
            <a:avLst/>
          </a:prstGeom>
          <a:solidFill>
            <a:srgbClr val="99CC00"/>
          </a:solidFill>
          <a:ln w="9525">
            <a:solidFill>
              <a:schemeClr val="tx1"/>
            </a:solidFill>
            <a:round/>
            <a:headEnd/>
            <a:tailEnd/>
          </a:ln>
        </p:spPr>
        <p:txBody>
          <a:bodyPr wrap="none" anchor="ctr"/>
          <a:lstStyle/>
          <a:p>
            <a:endParaRPr lang="zh-CN" altLang="en-US"/>
          </a:p>
        </p:txBody>
      </p:sp>
      <p:sp>
        <p:nvSpPr>
          <p:cNvPr id="2078" name="Text Box 36"/>
          <p:cNvSpPr txBox="1">
            <a:spLocks noChangeArrowheads="1"/>
          </p:cNvSpPr>
          <p:nvPr/>
        </p:nvSpPr>
        <p:spPr bwMode="auto">
          <a:xfrm>
            <a:off x="4697414" y="3189289"/>
            <a:ext cx="671979" cy="369332"/>
          </a:xfrm>
          <a:prstGeom prst="rect">
            <a:avLst/>
          </a:prstGeom>
          <a:noFill/>
          <a:ln w="9525">
            <a:noFill/>
            <a:miter lim="800000"/>
            <a:headEnd/>
            <a:tailEnd/>
          </a:ln>
        </p:spPr>
        <p:txBody>
          <a:bodyPr wrap="none">
            <a:spAutoFit/>
          </a:bodyPr>
          <a:lstStyle/>
          <a:p>
            <a:r>
              <a:rPr lang="en-US" altLang="zh-CN" sz="1800"/>
              <a:t>POS</a:t>
            </a:r>
          </a:p>
        </p:txBody>
      </p:sp>
      <p:sp>
        <p:nvSpPr>
          <p:cNvPr id="2079" name="Line 43"/>
          <p:cNvSpPr>
            <a:spLocks noChangeShapeType="1"/>
          </p:cNvSpPr>
          <p:nvPr/>
        </p:nvSpPr>
        <p:spPr bwMode="auto">
          <a:xfrm flipV="1">
            <a:off x="2792413" y="4346577"/>
            <a:ext cx="0" cy="360363"/>
          </a:xfrm>
          <a:prstGeom prst="line">
            <a:avLst/>
          </a:prstGeom>
          <a:noFill/>
          <a:ln w="38100">
            <a:solidFill>
              <a:srgbClr val="0000FF"/>
            </a:solidFill>
            <a:round/>
            <a:headEnd/>
            <a:tailEnd/>
          </a:ln>
        </p:spPr>
        <p:txBody>
          <a:bodyPr/>
          <a:lstStyle/>
          <a:p>
            <a:endParaRPr lang="zh-CN" altLang="en-US"/>
          </a:p>
        </p:txBody>
      </p:sp>
      <p:sp>
        <p:nvSpPr>
          <p:cNvPr id="2080" name="Line 44"/>
          <p:cNvSpPr>
            <a:spLocks noChangeShapeType="1"/>
          </p:cNvSpPr>
          <p:nvPr/>
        </p:nvSpPr>
        <p:spPr bwMode="auto">
          <a:xfrm flipV="1">
            <a:off x="4260850" y="4337052"/>
            <a:ext cx="0" cy="360363"/>
          </a:xfrm>
          <a:prstGeom prst="line">
            <a:avLst/>
          </a:prstGeom>
          <a:noFill/>
          <a:ln w="38100">
            <a:solidFill>
              <a:srgbClr val="0000FF"/>
            </a:solidFill>
            <a:round/>
            <a:headEnd/>
            <a:tailEnd/>
          </a:ln>
        </p:spPr>
        <p:txBody>
          <a:bodyPr/>
          <a:lstStyle/>
          <a:p>
            <a:endParaRPr lang="zh-CN" altLang="en-US"/>
          </a:p>
        </p:txBody>
      </p:sp>
      <p:sp>
        <p:nvSpPr>
          <p:cNvPr id="2081" name="Line 45"/>
          <p:cNvSpPr>
            <a:spLocks noChangeShapeType="1"/>
          </p:cNvSpPr>
          <p:nvPr/>
        </p:nvSpPr>
        <p:spPr bwMode="auto">
          <a:xfrm flipV="1">
            <a:off x="5595938" y="4337052"/>
            <a:ext cx="0" cy="360363"/>
          </a:xfrm>
          <a:prstGeom prst="line">
            <a:avLst/>
          </a:prstGeom>
          <a:noFill/>
          <a:ln w="38100">
            <a:solidFill>
              <a:srgbClr val="0000FF"/>
            </a:solidFill>
            <a:round/>
            <a:headEnd/>
            <a:tailEnd/>
          </a:ln>
        </p:spPr>
        <p:txBody>
          <a:bodyPr/>
          <a:lstStyle/>
          <a:p>
            <a:endParaRPr lang="zh-CN" altLang="en-US"/>
          </a:p>
        </p:txBody>
      </p:sp>
      <p:sp>
        <p:nvSpPr>
          <p:cNvPr id="2082" name="Line 46"/>
          <p:cNvSpPr>
            <a:spLocks noChangeShapeType="1"/>
          </p:cNvSpPr>
          <p:nvPr/>
        </p:nvSpPr>
        <p:spPr bwMode="auto">
          <a:xfrm flipV="1">
            <a:off x="7116763" y="4337052"/>
            <a:ext cx="0" cy="360363"/>
          </a:xfrm>
          <a:prstGeom prst="line">
            <a:avLst/>
          </a:prstGeom>
          <a:noFill/>
          <a:ln w="38100">
            <a:solidFill>
              <a:srgbClr val="0000FF"/>
            </a:solidFill>
            <a:round/>
            <a:headEnd/>
            <a:tailEnd/>
          </a:ln>
        </p:spPr>
        <p:txBody>
          <a:bodyPr/>
          <a:lstStyle/>
          <a:p>
            <a:endParaRPr lang="zh-CN" altLang="en-US"/>
          </a:p>
        </p:txBody>
      </p:sp>
      <p:sp>
        <p:nvSpPr>
          <p:cNvPr id="2083" name="Oval 47"/>
          <p:cNvSpPr>
            <a:spLocks noChangeArrowheads="1"/>
          </p:cNvSpPr>
          <p:nvPr/>
        </p:nvSpPr>
        <p:spPr bwMode="auto">
          <a:xfrm>
            <a:off x="8188325" y="4672015"/>
            <a:ext cx="696913" cy="606425"/>
          </a:xfrm>
          <a:prstGeom prst="ellipse">
            <a:avLst/>
          </a:prstGeom>
          <a:solidFill>
            <a:srgbClr val="CC99FF"/>
          </a:solidFill>
          <a:ln w="9525">
            <a:solidFill>
              <a:schemeClr val="tx1"/>
            </a:solidFill>
            <a:round/>
            <a:headEnd/>
            <a:tailEnd/>
          </a:ln>
        </p:spPr>
        <p:txBody>
          <a:bodyPr wrap="none" anchor="ctr"/>
          <a:lstStyle/>
          <a:p>
            <a:endParaRPr lang="zh-CN" altLang="en-US"/>
          </a:p>
        </p:txBody>
      </p:sp>
      <p:sp>
        <p:nvSpPr>
          <p:cNvPr id="2084" name="Text Box 48"/>
          <p:cNvSpPr txBox="1">
            <a:spLocks noChangeArrowheads="1"/>
          </p:cNvSpPr>
          <p:nvPr/>
        </p:nvSpPr>
        <p:spPr bwMode="auto">
          <a:xfrm>
            <a:off x="8202614" y="5214939"/>
            <a:ext cx="748923" cy="369332"/>
          </a:xfrm>
          <a:prstGeom prst="rect">
            <a:avLst/>
          </a:prstGeom>
          <a:noFill/>
          <a:ln w="9525">
            <a:noFill/>
            <a:miter lim="800000"/>
            <a:headEnd/>
            <a:tailEnd/>
          </a:ln>
        </p:spPr>
        <p:txBody>
          <a:bodyPr wrap="none">
            <a:spAutoFit/>
          </a:bodyPr>
          <a:lstStyle/>
          <a:p>
            <a:r>
              <a:rPr lang="en-US" altLang="zh-CN" sz="1800"/>
              <a:t>UIUC</a:t>
            </a:r>
          </a:p>
        </p:txBody>
      </p:sp>
      <p:sp>
        <p:nvSpPr>
          <p:cNvPr id="2085" name="Oval 49"/>
          <p:cNvSpPr>
            <a:spLocks noChangeArrowheads="1"/>
          </p:cNvSpPr>
          <p:nvPr/>
        </p:nvSpPr>
        <p:spPr bwMode="auto">
          <a:xfrm>
            <a:off x="8235951" y="3065465"/>
            <a:ext cx="696913" cy="606425"/>
          </a:xfrm>
          <a:prstGeom prst="ellipse">
            <a:avLst/>
          </a:prstGeom>
          <a:solidFill>
            <a:srgbClr val="99CC00"/>
          </a:solidFill>
          <a:ln w="9525">
            <a:solidFill>
              <a:schemeClr val="tx1"/>
            </a:solidFill>
            <a:round/>
            <a:headEnd/>
            <a:tailEnd/>
          </a:ln>
        </p:spPr>
        <p:txBody>
          <a:bodyPr wrap="none" anchor="ctr"/>
          <a:lstStyle/>
          <a:p>
            <a:endParaRPr lang="zh-CN" altLang="en-US"/>
          </a:p>
        </p:txBody>
      </p:sp>
      <p:sp>
        <p:nvSpPr>
          <p:cNvPr id="2086" name="Oval 50"/>
          <p:cNvSpPr>
            <a:spLocks noChangeArrowheads="1"/>
          </p:cNvSpPr>
          <p:nvPr/>
        </p:nvSpPr>
        <p:spPr bwMode="auto">
          <a:xfrm>
            <a:off x="8235951" y="3722689"/>
            <a:ext cx="696913" cy="606425"/>
          </a:xfrm>
          <a:prstGeom prst="ellipse">
            <a:avLst/>
          </a:prstGeom>
          <a:solidFill>
            <a:srgbClr val="99CC00"/>
          </a:solidFill>
          <a:ln w="9525">
            <a:solidFill>
              <a:schemeClr val="tx1"/>
            </a:solidFill>
            <a:round/>
            <a:headEnd/>
            <a:tailEnd/>
          </a:ln>
        </p:spPr>
        <p:txBody>
          <a:bodyPr wrap="none" anchor="ctr"/>
          <a:lstStyle/>
          <a:p>
            <a:endParaRPr lang="zh-CN" altLang="en-US"/>
          </a:p>
        </p:txBody>
      </p:sp>
      <p:sp>
        <p:nvSpPr>
          <p:cNvPr id="2087" name="Text Box 51"/>
          <p:cNvSpPr txBox="1">
            <a:spLocks noChangeArrowheads="1"/>
          </p:cNvSpPr>
          <p:nvPr/>
        </p:nvSpPr>
        <p:spPr bwMode="auto">
          <a:xfrm>
            <a:off x="7643813" y="3830638"/>
            <a:ext cx="671979" cy="369332"/>
          </a:xfrm>
          <a:prstGeom prst="rect">
            <a:avLst/>
          </a:prstGeom>
          <a:noFill/>
          <a:ln w="9525">
            <a:noFill/>
            <a:miter lim="800000"/>
            <a:headEnd/>
            <a:tailEnd/>
          </a:ln>
        </p:spPr>
        <p:txBody>
          <a:bodyPr wrap="none">
            <a:spAutoFit/>
          </a:bodyPr>
          <a:lstStyle/>
          <a:p>
            <a:r>
              <a:rPr lang="en-US" altLang="zh-CN" sz="1800"/>
              <a:t>OTH</a:t>
            </a:r>
          </a:p>
        </p:txBody>
      </p:sp>
      <p:sp>
        <p:nvSpPr>
          <p:cNvPr id="2088" name="Text Box 52"/>
          <p:cNvSpPr txBox="1">
            <a:spLocks noChangeArrowheads="1"/>
          </p:cNvSpPr>
          <p:nvPr/>
        </p:nvSpPr>
        <p:spPr bwMode="auto">
          <a:xfrm>
            <a:off x="7653339" y="3189289"/>
            <a:ext cx="671979" cy="369332"/>
          </a:xfrm>
          <a:prstGeom prst="rect">
            <a:avLst/>
          </a:prstGeom>
          <a:noFill/>
          <a:ln w="9525">
            <a:noFill/>
            <a:miter lim="800000"/>
            <a:headEnd/>
            <a:tailEnd/>
          </a:ln>
        </p:spPr>
        <p:txBody>
          <a:bodyPr wrap="none">
            <a:spAutoFit/>
          </a:bodyPr>
          <a:lstStyle/>
          <a:p>
            <a:r>
              <a:rPr lang="en-US" altLang="zh-CN" sz="1800"/>
              <a:t>POS</a:t>
            </a:r>
          </a:p>
        </p:txBody>
      </p:sp>
      <p:sp>
        <p:nvSpPr>
          <p:cNvPr id="2089" name="Oval 53"/>
          <p:cNvSpPr>
            <a:spLocks noChangeArrowheads="1"/>
          </p:cNvSpPr>
          <p:nvPr/>
        </p:nvSpPr>
        <p:spPr bwMode="auto">
          <a:xfrm>
            <a:off x="8215314" y="2392365"/>
            <a:ext cx="696912" cy="606425"/>
          </a:xfrm>
          <a:prstGeom prst="ellipse">
            <a:avLst/>
          </a:prstGeom>
          <a:solidFill>
            <a:srgbClr val="99CC00"/>
          </a:solidFill>
          <a:ln w="9525">
            <a:solidFill>
              <a:schemeClr val="tx1"/>
            </a:solidFill>
            <a:round/>
            <a:headEnd/>
            <a:tailEnd/>
          </a:ln>
        </p:spPr>
        <p:txBody>
          <a:bodyPr wrap="none" anchor="ctr"/>
          <a:lstStyle/>
          <a:p>
            <a:endParaRPr lang="zh-CN" altLang="en-US"/>
          </a:p>
        </p:txBody>
      </p:sp>
      <p:sp>
        <p:nvSpPr>
          <p:cNvPr id="2090" name="Text Box 54"/>
          <p:cNvSpPr txBox="1">
            <a:spLocks noChangeArrowheads="1"/>
          </p:cNvSpPr>
          <p:nvPr/>
        </p:nvSpPr>
        <p:spPr bwMode="auto">
          <a:xfrm>
            <a:off x="7631113" y="2503489"/>
            <a:ext cx="620683" cy="369332"/>
          </a:xfrm>
          <a:prstGeom prst="rect">
            <a:avLst/>
          </a:prstGeom>
          <a:noFill/>
          <a:ln w="9525">
            <a:noFill/>
            <a:miter lim="800000"/>
            <a:headEnd/>
            <a:tailEnd/>
          </a:ln>
        </p:spPr>
        <p:txBody>
          <a:bodyPr wrap="none">
            <a:spAutoFit/>
          </a:bodyPr>
          <a:lstStyle/>
          <a:p>
            <a:r>
              <a:rPr lang="en-US" altLang="zh-CN" sz="1800"/>
              <a:t>AFF</a:t>
            </a:r>
          </a:p>
        </p:txBody>
      </p:sp>
      <p:sp>
        <p:nvSpPr>
          <p:cNvPr id="2091" name="Line 55"/>
          <p:cNvSpPr>
            <a:spLocks noChangeShapeType="1"/>
          </p:cNvSpPr>
          <p:nvPr/>
        </p:nvSpPr>
        <p:spPr bwMode="auto">
          <a:xfrm flipV="1">
            <a:off x="8586788" y="4333877"/>
            <a:ext cx="0" cy="360363"/>
          </a:xfrm>
          <a:prstGeom prst="line">
            <a:avLst/>
          </a:prstGeom>
          <a:noFill/>
          <a:ln w="38100">
            <a:solidFill>
              <a:srgbClr val="0000FF"/>
            </a:solidFill>
            <a:round/>
            <a:headEnd/>
            <a:tailEnd/>
          </a:ln>
        </p:spPr>
        <p:txBody>
          <a:bodyPr/>
          <a:lstStyle/>
          <a:p>
            <a:endParaRPr lang="zh-CN" altLang="en-US"/>
          </a:p>
        </p:txBody>
      </p:sp>
      <p:sp>
        <p:nvSpPr>
          <p:cNvPr id="2092" name="Oval 65"/>
          <p:cNvSpPr>
            <a:spLocks noChangeArrowheads="1"/>
          </p:cNvSpPr>
          <p:nvPr/>
        </p:nvSpPr>
        <p:spPr bwMode="auto">
          <a:xfrm>
            <a:off x="3916364" y="3065465"/>
            <a:ext cx="696912" cy="606425"/>
          </a:xfrm>
          <a:prstGeom prst="ellipse">
            <a:avLst/>
          </a:prstGeom>
          <a:solidFill>
            <a:srgbClr val="99CC00"/>
          </a:solidFill>
          <a:ln w="9525">
            <a:solidFill>
              <a:schemeClr val="tx1"/>
            </a:solidFill>
            <a:round/>
            <a:headEnd/>
            <a:tailEnd/>
          </a:ln>
        </p:spPr>
        <p:txBody>
          <a:bodyPr wrap="none" anchor="ctr"/>
          <a:lstStyle/>
          <a:p>
            <a:endParaRPr lang="zh-CN" altLang="en-US"/>
          </a:p>
        </p:txBody>
      </p:sp>
      <p:sp>
        <p:nvSpPr>
          <p:cNvPr id="2093" name="Oval 66"/>
          <p:cNvSpPr>
            <a:spLocks noChangeArrowheads="1"/>
          </p:cNvSpPr>
          <p:nvPr/>
        </p:nvSpPr>
        <p:spPr bwMode="auto">
          <a:xfrm>
            <a:off x="3897314" y="3722689"/>
            <a:ext cx="696912" cy="606425"/>
          </a:xfrm>
          <a:prstGeom prst="ellipse">
            <a:avLst/>
          </a:prstGeom>
          <a:solidFill>
            <a:srgbClr val="99CC00"/>
          </a:solidFill>
          <a:ln w="9525">
            <a:solidFill>
              <a:schemeClr val="tx1"/>
            </a:solidFill>
            <a:round/>
            <a:headEnd/>
            <a:tailEnd/>
          </a:ln>
        </p:spPr>
        <p:txBody>
          <a:bodyPr wrap="none" anchor="ctr"/>
          <a:lstStyle/>
          <a:p>
            <a:endParaRPr lang="zh-CN" altLang="en-US"/>
          </a:p>
        </p:txBody>
      </p:sp>
      <p:sp>
        <p:nvSpPr>
          <p:cNvPr id="2094" name="Oval 69"/>
          <p:cNvSpPr>
            <a:spLocks noChangeArrowheads="1"/>
          </p:cNvSpPr>
          <p:nvPr/>
        </p:nvSpPr>
        <p:spPr bwMode="auto">
          <a:xfrm>
            <a:off x="3916364" y="2392365"/>
            <a:ext cx="696912" cy="606425"/>
          </a:xfrm>
          <a:prstGeom prst="ellipse">
            <a:avLst/>
          </a:prstGeom>
          <a:solidFill>
            <a:srgbClr val="99CC00"/>
          </a:solidFill>
          <a:ln w="9525">
            <a:solidFill>
              <a:schemeClr val="tx1"/>
            </a:solidFill>
            <a:round/>
            <a:headEnd/>
            <a:tailEnd/>
          </a:ln>
        </p:spPr>
        <p:txBody>
          <a:bodyPr wrap="none" anchor="ctr"/>
          <a:lstStyle/>
          <a:p>
            <a:endParaRPr lang="zh-CN" altLang="en-US"/>
          </a:p>
        </p:txBody>
      </p:sp>
      <p:sp>
        <p:nvSpPr>
          <p:cNvPr id="2095" name="Oval 71"/>
          <p:cNvSpPr>
            <a:spLocks noChangeArrowheads="1"/>
          </p:cNvSpPr>
          <p:nvPr/>
        </p:nvSpPr>
        <p:spPr bwMode="auto">
          <a:xfrm>
            <a:off x="3940175" y="1711327"/>
            <a:ext cx="696913" cy="606425"/>
          </a:xfrm>
          <a:prstGeom prst="ellipse">
            <a:avLst/>
          </a:prstGeom>
          <a:solidFill>
            <a:srgbClr val="99CC00"/>
          </a:solidFill>
          <a:ln w="9525">
            <a:solidFill>
              <a:schemeClr val="tx1"/>
            </a:solidFill>
            <a:round/>
            <a:headEnd/>
            <a:tailEnd/>
          </a:ln>
        </p:spPr>
        <p:txBody>
          <a:bodyPr wrap="none" anchor="ctr"/>
          <a:lstStyle/>
          <a:p>
            <a:endParaRPr lang="zh-CN" altLang="en-US"/>
          </a:p>
        </p:txBody>
      </p:sp>
      <p:sp>
        <p:nvSpPr>
          <p:cNvPr id="2096" name="Oval 73"/>
          <p:cNvSpPr>
            <a:spLocks noChangeArrowheads="1"/>
          </p:cNvSpPr>
          <p:nvPr/>
        </p:nvSpPr>
        <p:spPr bwMode="auto">
          <a:xfrm>
            <a:off x="6777039" y="3065465"/>
            <a:ext cx="696912" cy="606425"/>
          </a:xfrm>
          <a:prstGeom prst="ellipse">
            <a:avLst/>
          </a:prstGeom>
          <a:solidFill>
            <a:srgbClr val="99CC00"/>
          </a:solidFill>
          <a:ln w="9525">
            <a:solidFill>
              <a:schemeClr val="tx1"/>
            </a:solidFill>
            <a:round/>
            <a:headEnd/>
            <a:tailEnd/>
          </a:ln>
        </p:spPr>
        <p:txBody>
          <a:bodyPr wrap="none" anchor="ctr"/>
          <a:lstStyle/>
          <a:p>
            <a:endParaRPr lang="zh-CN" altLang="en-US"/>
          </a:p>
        </p:txBody>
      </p:sp>
      <p:sp>
        <p:nvSpPr>
          <p:cNvPr id="2097" name="Oval 74"/>
          <p:cNvSpPr>
            <a:spLocks noChangeArrowheads="1"/>
          </p:cNvSpPr>
          <p:nvPr/>
        </p:nvSpPr>
        <p:spPr bwMode="auto">
          <a:xfrm>
            <a:off x="6757989" y="3722689"/>
            <a:ext cx="696912" cy="606425"/>
          </a:xfrm>
          <a:prstGeom prst="ellipse">
            <a:avLst/>
          </a:prstGeom>
          <a:solidFill>
            <a:srgbClr val="99CC00"/>
          </a:solidFill>
          <a:ln w="9525">
            <a:solidFill>
              <a:schemeClr val="tx1"/>
            </a:solidFill>
            <a:round/>
            <a:headEnd/>
            <a:tailEnd/>
          </a:ln>
        </p:spPr>
        <p:txBody>
          <a:bodyPr wrap="none" anchor="ctr"/>
          <a:lstStyle/>
          <a:p>
            <a:endParaRPr lang="zh-CN" altLang="en-US"/>
          </a:p>
        </p:txBody>
      </p:sp>
      <p:sp>
        <p:nvSpPr>
          <p:cNvPr id="2098" name="Text Box 75"/>
          <p:cNvSpPr txBox="1">
            <a:spLocks noChangeArrowheads="1"/>
          </p:cNvSpPr>
          <p:nvPr/>
        </p:nvSpPr>
        <p:spPr bwMode="auto">
          <a:xfrm>
            <a:off x="6153151" y="3830638"/>
            <a:ext cx="671979" cy="369332"/>
          </a:xfrm>
          <a:prstGeom prst="rect">
            <a:avLst/>
          </a:prstGeom>
          <a:noFill/>
          <a:ln w="9525">
            <a:noFill/>
            <a:miter lim="800000"/>
            <a:headEnd/>
            <a:tailEnd/>
          </a:ln>
        </p:spPr>
        <p:txBody>
          <a:bodyPr wrap="none">
            <a:spAutoFit/>
          </a:bodyPr>
          <a:lstStyle/>
          <a:p>
            <a:r>
              <a:rPr lang="en-US" altLang="zh-CN" sz="1800"/>
              <a:t>OTH</a:t>
            </a:r>
          </a:p>
        </p:txBody>
      </p:sp>
      <p:sp>
        <p:nvSpPr>
          <p:cNvPr id="2099" name="Text Box 76"/>
          <p:cNvSpPr txBox="1">
            <a:spLocks noChangeArrowheads="1"/>
          </p:cNvSpPr>
          <p:nvPr/>
        </p:nvSpPr>
        <p:spPr bwMode="auto">
          <a:xfrm>
            <a:off x="6208714" y="3189289"/>
            <a:ext cx="671979" cy="369332"/>
          </a:xfrm>
          <a:prstGeom prst="rect">
            <a:avLst/>
          </a:prstGeom>
          <a:noFill/>
          <a:ln w="9525">
            <a:noFill/>
            <a:miter lim="800000"/>
            <a:headEnd/>
            <a:tailEnd/>
          </a:ln>
        </p:spPr>
        <p:txBody>
          <a:bodyPr wrap="none">
            <a:spAutoFit/>
          </a:bodyPr>
          <a:lstStyle/>
          <a:p>
            <a:r>
              <a:rPr lang="en-US" altLang="zh-CN" sz="1800"/>
              <a:t>POS</a:t>
            </a:r>
          </a:p>
        </p:txBody>
      </p:sp>
      <p:sp>
        <p:nvSpPr>
          <p:cNvPr id="2100" name="Oval 77"/>
          <p:cNvSpPr>
            <a:spLocks noChangeArrowheads="1"/>
          </p:cNvSpPr>
          <p:nvPr/>
        </p:nvSpPr>
        <p:spPr bwMode="auto">
          <a:xfrm>
            <a:off x="6777039" y="2392365"/>
            <a:ext cx="696912" cy="606425"/>
          </a:xfrm>
          <a:prstGeom prst="ellipse">
            <a:avLst/>
          </a:prstGeom>
          <a:solidFill>
            <a:srgbClr val="99CC00"/>
          </a:solidFill>
          <a:ln w="9525">
            <a:solidFill>
              <a:schemeClr val="tx1"/>
            </a:solidFill>
            <a:round/>
            <a:headEnd/>
            <a:tailEnd/>
          </a:ln>
        </p:spPr>
        <p:txBody>
          <a:bodyPr wrap="none" anchor="ctr"/>
          <a:lstStyle/>
          <a:p>
            <a:endParaRPr lang="zh-CN" altLang="en-US"/>
          </a:p>
        </p:txBody>
      </p:sp>
      <p:sp>
        <p:nvSpPr>
          <p:cNvPr id="2101" name="Text Box 78"/>
          <p:cNvSpPr txBox="1">
            <a:spLocks noChangeArrowheads="1"/>
          </p:cNvSpPr>
          <p:nvPr/>
        </p:nvSpPr>
        <p:spPr bwMode="auto">
          <a:xfrm>
            <a:off x="6208714" y="2503489"/>
            <a:ext cx="620683" cy="369332"/>
          </a:xfrm>
          <a:prstGeom prst="rect">
            <a:avLst/>
          </a:prstGeom>
          <a:noFill/>
          <a:ln w="9525">
            <a:noFill/>
            <a:miter lim="800000"/>
            <a:headEnd/>
            <a:tailEnd/>
          </a:ln>
        </p:spPr>
        <p:txBody>
          <a:bodyPr wrap="none">
            <a:spAutoFit/>
          </a:bodyPr>
          <a:lstStyle/>
          <a:p>
            <a:r>
              <a:rPr lang="en-US" altLang="zh-CN" sz="1800"/>
              <a:t>AFF</a:t>
            </a:r>
          </a:p>
        </p:txBody>
      </p:sp>
      <p:sp>
        <p:nvSpPr>
          <p:cNvPr id="2102" name="Oval 79"/>
          <p:cNvSpPr>
            <a:spLocks noChangeArrowheads="1"/>
          </p:cNvSpPr>
          <p:nvPr/>
        </p:nvSpPr>
        <p:spPr bwMode="auto">
          <a:xfrm>
            <a:off x="6800850" y="1711327"/>
            <a:ext cx="696913" cy="606425"/>
          </a:xfrm>
          <a:prstGeom prst="ellipse">
            <a:avLst/>
          </a:prstGeom>
          <a:solidFill>
            <a:srgbClr val="99CC00"/>
          </a:solidFill>
          <a:ln w="9525">
            <a:solidFill>
              <a:schemeClr val="tx1"/>
            </a:solidFill>
            <a:round/>
            <a:headEnd/>
            <a:tailEnd/>
          </a:ln>
        </p:spPr>
        <p:txBody>
          <a:bodyPr wrap="none" anchor="ctr"/>
          <a:lstStyle/>
          <a:p>
            <a:endParaRPr lang="zh-CN" altLang="en-US"/>
          </a:p>
        </p:txBody>
      </p:sp>
      <p:sp>
        <p:nvSpPr>
          <p:cNvPr id="2103" name="Text Box 80"/>
          <p:cNvSpPr txBox="1">
            <a:spLocks noChangeArrowheads="1"/>
          </p:cNvSpPr>
          <p:nvPr/>
        </p:nvSpPr>
        <p:spPr bwMode="auto">
          <a:xfrm>
            <a:off x="6232525" y="1843089"/>
            <a:ext cx="415498" cy="369332"/>
          </a:xfrm>
          <a:prstGeom prst="rect">
            <a:avLst/>
          </a:prstGeom>
          <a:noFill/>
          <a:ln w="9525">
            <a:noFill/>
            <a:miter lim="800000"/>
            <a:headEnd/>
            <a:tailEnd/>
          </a:ln>
        </p:spPr>
        <p:txBody>
          <a:bodyPr wrap="none">
            <a:spAutoFit/>
          </a:bodyPr>
          <a:lstStyle/>
          <a:p>
            <a:r>
              <a:rPr lang="en-US" altLang="zh-CN" sz="1800"/>
              <a:t>…</a:t>
            </a:r>
          </a:p>
        </p:txBody>
      </p:sp>
      <p:sp>
        <p:nvSpPr>
          <p:cNvPr id="232537" name="Line 89"/>
          <p:cNvSpPr>
            <a:spLocks noChangeShapeType="1"/>
          </p:cNvSpPr>
          <p:nvPr/>
        </p:nvSpPr>
        <p:spPr bwMode="auto">
          <a:xfrm flipH="1">
            <a:off x="1643063" y="3971925"/>
            <a:ext cx="766762" cy="46038"/>
          </a:xfrm>
          <a:prstGeom prst="line">
            <a:avLst/>
          </a:prstGeom>
          <a:noFill/>
          <a:ln w="38100">
            <a:solidFill>
              <a:srgbClr val="FF0000"/>
            </a:solidFill>
            <a:round/>
            <a:headEnd/>
            <a:tailEnd/>
          </a:ln>
        </p:spPr>
        <p:txBody>
          <a:bodyPr/>
          <a:lstStyle/>
          <a:p>
            <a:endParaRPr lang="zh-CN" altLang="en-US"/>
          </a:p>
        </p:txBody>
      </p:sp>
      <p:sp>
        <p:nvSpPr>
          <p:cNvPr id="232538" name="Line 90"/>
          <p:cNvSpPr>
            <a:spLocks noChangeShapeType="1"/>
          </p:cNvSpPr>
          <p:nvPr/>
        </p:nvSpPr>
        <p:spPr bwMode="auto">
          <a:xfrm flipV="1">
            <a:off x="3103564" y="3971925"/>
            <a:ext cx="803275" cy="46038"/>
          </a:xfrm>
          <a:prstGeom prst="line">
            <a:avLst/>
          </a:prstGeom>
          <a:noFill/>
          <a:ln w="38100">
            <a:solidFill>
              <a:srgbClr val="FF0000"/>
            </a:solidFill>
            <a:round/>
            <a:headEnd/>
            <a:tailEnd/>
          </a:ln>
        </p:spPr>
        <p:txBody>
          <a:bodyPr/>
          <a:lstStyle/>
          <a:p>
            <a:endParaRPr lang="zh-CN" altLang="en-US"/>
          </a:p>
        </p:txBody>
      </p:sp>
      <p:sp>
        <p:nvSpPr>
          <p:cNvPr id="232539" name="Line 91"/>
          <p:cNvSpPr>
            <a:spLocks noChangeShapeType="1"/>
          </p:cNvSpPr>
          <p:nvPr/>
        </p:nvSpPr>
        <p:spPr bwMode="auto">
          <a:xfrm flipH="1">
            <a:off x="4587875" y="3406775"/>
            <a:ext cx="669925" cy="571500"/>
          </a:xfrm>
          <a:prstGeom prst="line">
            <a:avLst/>
          </a:prstGeom>
          <a:noFill/>
          <a:ln w="38100">
            <a:solidFill>
              <a:srgbClr val="FF0000"/>
            </a:solidFill>
            <a:round/>
            <a:headEnd/>
            <a:tailEnd/>
          </a:ln>
        </p:spPr>
        <p:txBody>
          <a:bodyPr/>
          <a:lstStyle/>
          <a:p>
            <a:endParaRPr lang="zh-CN" altLang="en-US"/>
          </a:p>
        </p:txBody>
      </p:sp>
      <p:sp>
        <p:nvSpPr>
          <p:cNvPr id="232540" name="Line 92"/>
          <p:cNvSpPr>
            <a:spLocks noChangeShapeType="1"/>
          </p:cNvSpPr>
          <p:nvPr/>
        </p:nvSpPr>
        <p:spPr bwMode="auto">
          <a:xfrm flipH="1" flipV="1">
            <a:off x="5988050" y="3413127"/>
            <a:ext cx="790576" cy="638175"/>
          </a:xfrm>
          <a:prstGeom prst="line">
            <a:avLst/>
          </a:prstGeom>
          <a:noFill/>
          <a:ln w="38100">
            <a:solidFill>
              <a:srgbClr val="FF0000"/>
            </a:solidFill>
            <a:round/>
            <a:headEnd/>
            <a:tailEnd/>
          </a:ln>
        </p:spPr>
        <p:txBody>
          <a:bodyPr/>
          <a:lstStyle/>
          <a:p>
            <a:endParaRPr lang="zh-CN" altLang="en-US"/>
          </a:p>
        </p:txBody>
      </p:sp>
      <p:sp>
        <p:nvSpPr>
          <p:cNvPr id="232541" name="Line 93"/>
          <p:cNvSpPr>
            <a:spLocks noChangeShapeType="1"/>
          </p:cNvSpPr>
          <p:nvPr/>
        </p:nvSpPr>
        <p:spPr bwMode="auto">
          <a:xfrm flipH="1">
            <a:off x="7472363" y="2649538"/>
            <a:ext cx="742950" cy="1401762"/>
          </a:xfrm>
          <a:prstGeom prst="line">
            <a:avLst/>
          </a:prstGeom>
          <a:noFill/>
          <a:ln w="38100">
            <a:solidFill>
              <a:srgbClr val="FF0000"/>
            </a:solidFill>
            <a:round/>
            <a:headEnd/>
            <a:tailEnd/>
          </a:ln>
        </p:spPr>
        <p:txBody>
          <a:bodyPr/>
          <a:lstStyle/>
          <a:p>
            <a:endParaRPr lang="zh-CN" altLang="en-US"/>
          </a:p>
        </p:txBody>
      </p:sp>
      <p:sp>
        <p:nvSpPr>
          <p:cNvPr id="2109" name="Oval 24"/>
          <p:cNvSpPr>
            <a:spLocks noChangeArrowheads="1"/>
          </p:cNvSpPr>
          <p:nvPr/>
        </p:nvSpPr>
        <p:spPr bwMode="auto">
          <a:xfrm>
            <a:off x="2406651" y="2392365"/>
            <a:ext cx="696913" cy="606425"/>
          </a:xfrm>
          <a:prstGeom prst="ellipse">
            <a:avLst/>
          </a:prstGeom>
          <a:solidFill>
            <a:srgbClr val="99CC00"/>
          </a:solidFill>
          <a:ln w="9525">
            <a:solidFill>
              <a:schemeClr val="tx1"/>
            </a:solidFill>
            <a:round/>
            <a:headEnd/>
            <a:tailEnd/>
          </a:ln>
        </p:spPr>
        <p:txBody>
          <a:bodyPr wrap="none" anchor="ctr"/>
          <a:lstStyle/>
          <a:p>
            <a:endParaRPr lang="zh-CN" altLang="en-US"/>
          </a:p>
        </p:txBody>
      </p:sp>
      <p:sp>
        <p:nvSpPr>
          <p:cNvPr id="2110" name="Oval 26"/>
          <p:cNvSpPr>
            <a:spLocks noChangeArrowheads="1"/>
          </p:cNvSpPr>
          <p:nvPr/>
        </p:nvSpPr>
        <p:spPr bwMode="auto">
          <a:xfrm>
            <a:off x="2406651" y="1711327"/>
            <a:ext cx="696913" cy="606425"/>
          </a:xfrm>
          <a:prstGeom prst="ellipse">
            <a:avLst/>
          </a:prstGeom>
          <a:solidFill>
            <a:srgbClr val="99CC00"/>
          </a:solidFill>
          <a:ln w="9525">
            <a:solidFill>
              <a:schemeClr val="tx1"/>
            </a:solidFill>
            <a:round/>
            <a:headEnd/>
            <a:tailEnd/>
          </a:ln>
        </p:spPr>
        <p:txBody>
          <a:bodyPr wrap="none" anchor="ctr"/>
          <a:lstStyle/>
          <a:p>
            <a:endParaRPr lang="zh-CN" altLang="en-US"/>
          </a:p>
        </p:txBody>
      </p:sp>
      <p:sp>
        <p:nvSpPr>
          <p:cNvPr id="2111" name="Text Box 27"/>
          <p:cNvSpPr txBox="1">
            <a:spLocks noChangeArrowheads="1"/>
          </p:cNvSpPr>
          <p:nvPr/>
        </p:nvSpPr>
        <p:spPr bwMode="auto">
          <a:xfrm>
            <a:off x="1878014" y="1843089"/>
            <a:ext cx="415498" cy="369332"/>
          </a:xfrm>
          <a:prstGeom prst="rect">
            <a:avLst/>
          </a:prstGeom>
          <a:noFill/>
          <a:ln w="9525">
            <a:noFill/>
            <a:miter lim="800000"/>
            <a:headEnd/>
            <a:tailEnd/>
          </a:ln>
        </p:spPr>
        <p:txBody>
          <a:bodyPr wrap="none">
            <a:spAutoFit/>
          </a:bodyPr>
          <a:lstStyle/>
          <a:p>
            <a:r>
              <a:rPr lang="en-US" altLang="zh-CN" sz="1800"/>
              <a:t>…</a:t>
            </a:r>
          </a:p>
        </p:txBody>
      </p:sp>
      <p:sp>
        <p:nvSpPr>
          <p:cNvPr id="2112" name="Text Box 25"/>
          <p:cNvSpPr txBox="1">
            <a:spLocks noChangeArrowheads="1"/>
          </p:cNvSpPr>
          <p:nvPr/>
        </p:nvSpPr>
        <p:spPr bwMode="auto">
          <a:xfrm>
            <a:off x="1862139" y="2503489"/>
            <a:ext cx="620683" cy="369332"/>
          </a:xfrm>
          <a:prstGeom prst="rect">
            <a:avLst/>
          </a:prstGeom>
          <a:noFill/>
          <a:ln w="9525">
            <a:noFill/>
            <a:miter lim="800000"/>
            <a:headEnd/>
            <a:tailEnd/>
          </a:ln>
        </p:spPr>
        <p:txBody>
          <a:bodyPr wrap="none">
            <a:spAutoFit/>
          </a:bodyPr>
          <a:lstStyle/>
          <a:p>
            <a:r>
              <a:rPr lang="en-US" altLang="zh-CN" sz="1800"/>
              <a:t>AFF</a:t>
            </a:r>
          </a:p>
        </p:txBody>
      </p:sp>
      <p:sp>
        <p:nvSpPr>
          <p:cNvPr id="2113" name="Text Box 20"/>
          <p:cNvSpPr txBox="1">
            <a:spLocks noChangeArrowheads="1"/>
          </p:cNvSpPr>
          <p:nvPr/>
        </p:nvSpPr>
        <p:spPr bwMode="auto">
          <a:xfrm>
            <a:off x="3235326" y="3830638"/>
            <a:ext cx="671979" cy="369332"/>
          </a:xfrm>
          <a:prstGeom prst="rect">
            <a:avLst/>
          </a:prstGeom>
          <a:noFill/>
          <a:ln w="9525">
            <a:noFill/>
            <a:miter lim="800000"/>
            <a:headEnd/>
            <a:tailEnd/>
          </a:ln>
        </p:spPr>
        <p:txBody>
          <a:bodyPr wrap="none">
            <a:spAutoFit/>
          </a:bodyPr>
          <a:lstStyle/>
          <a:p>
            <a:r>
              <a:rPr lang="en-US" altLang="zh-CN" sz="1800"/>
              <a:t>OTH</a:t>
            </a:r>
          </a:p>
        </p:txBody>
      </p:sp>
      <p:sp>
        <p:nvSpPr>
          <p:cNvPr id="2114" name="Text Box 23"/>
          <p:cNvSpPr txBox="1">
            <a:spLocks noChangeArrowheads="1"/>
          </p:cNvSpPr>
          <p:nvPr/>
        </p:nvSpPr>
        <p:spPr bwMode="auto">
          <a:xfrm>
            <a:off x="3249614" y="3189289"/>
            <a:ext cx="671979" cy="369332"/>
          </a:xfrm>
          <a:prstGeom prst="rect">
            <a:avLst/>
          </a:prstGeom>
          <a:noFill/>
          <a:ln w="9525">
            <a:noFill/>
            <a:miter lim="800000"/>
            <a:headEnd/>
            <a:tailEnd/>
          </a:ln>
        </p:spPr>
        <p:txBody>
          <a:bodyPr wrap="none">
            <a:spAutoFit/>
          </a:bodyPr>
          <a:lstStyle/>
          <a:p>
            <a:r>
              <a:rPr lang="en-US" altLang="zh-CN" sz="1800"/>
              <a:t>POS</a:t>
            </a:r>
          </a:p>
        </p:txBody>
      </p:sp>
      <p:sp>
        <p:nvSpPr>
          <p:cNvPr id="2115" name="Text Box 25"/>
          <p:cNvSpPr txBox="1">
            <a:spLocks noChangeArrowheads="1"/>
          </p:cNvSpPr>
          <p:nvPr/>
        </p:nvSpPr>
        <p:spPr bwMode="auto">
          <a:xfrm>
            <a:off x="3284538" y="2503489"/>
            <a:ext cx="620683" cy="369332"/>
          </a:xfrm>
          <a:prstGeom prst="rect">
            <a:avLst/>
          </a:prstGeom>
          <a:noFill/>
          <a:ln w="9525">
            <a:noFill/>
            <a:miter lim="800000"/>
            <a:headEnd/>
            <a:tailEnd/>
          </a:ln>
        </p:spPr>
        <p:txBody>
          <a:bodyPr wrap="none">
            <a:spAutoFit/>
          </a:bodyPr>
          <a:lstStyle/>
          <a:p>
            <a:r>
              <a:rPr lang="en-US" altLang="zh-CN" sz="1800"/>
              <a:t>AFF</a:t>
            </a:r>
          </a:p>
        </p:txBody>
      </p:sp>
      <p:sp>
        <p:nvSpPr>
          <p:cNvPr id="2116" name="Text Box 27"/>
          <p:cNvSpPr txBox="1">
            <a:spLocks noChangeArrowheads="1"/>
          </p:cNvSpPr>
          <p:nvPr/>
        </p:nvSpPr>
        <p:spPr bwMode="auto">
          <a:xfrm>
            <a:off x="3308349" y="1843089"/>
            <a:ext cx="415498" cy="369332"/>
          </a:xfrm>
          <a:prstGeom prst="rect">
            <a:avLst/>
          </a:prstGeom>
          <a:noFill/>
          <a:ln w="9525">
            <a:noFill/>
            <a:miter lim="800000"/>
            <a:headEnd/>
            <a:tailEnd/>
          </a:ln>
        </p:spPr>
        <p:txBody>
          <a:bodyPr wrap="none">
            <a:spAutoFit/>
          </a:bodyPr>
          <a:lstStyle/>
          <a:p>
            <a:r>
              <a:rPr lang="en-US" altLang="zh-CN" sz="1800"/>
              <a:t>…</a:t>
            </a:r>
          </a:p>
        </p:txBody>
      </p:sp>
      <p:sp>
        <p:nvSpPr>
          <p:cNvPr id="2117" name="Oval 79"/>
          <p:cNvSpPr>
            <a:spLocks noChangeArrowheads="1"/>
          </p:cNvSpPr>
          <p:nvPr/>
        </p:nvSpPr>
        <p:spPr bwMode="auto">
          <a:xfrm>
            <a:off x="8215314" y="1697040"/>
            <a:ext cx="696912" cy="606425"/>
          </a:xfrm>
          <a:prstGeom prst="ellipse">
            <a:avLst/>
          </a:prstGeom>
          <a:solidFill>
            <a:srgbClr val="99CC00"/>
          </a:solidFill>
          <a:ln w="9525">
            <a:solidFill>
              <a:schemeClr val="tx1"/>
            </a:solidFill>
            <a:round/>
            <a:headEnd/>
            <a:tailEnd/>
          </a:ln>
        </p:spPr>
        <p:txBody>
          <a:bodyPr wrap="none" anchor="ctr"/>
          <a:lstStyle/>
          <a:p>
            <a:endParaRPr lang="zh-CN" altLang="en-US"/>
          </a:p>
        </p:txBody>
      </p:sp>
      <p:sp>
        <p:nvSpPr>
          <p:cNvPr id="2118" name="Text Box 80"/>
          <p:cNvSpPr txBox="1">
            <a:spLocks noChangeArrowheads="1"/>
          </p:cNvSpPr>
          <p:nvPr/>
        </p:nvSpPr>
        <p:spPr bwMode="auto">
          <a:xfrm>
            <a:off x="7610476" y="1828800"/>
            <a:ext cx="671979" cy="369332"/>
          </a:xfrm>
          <a:prstGeom prst="rect">
            <a:avLst/>
          </a:prstGeom>
          <a:noFill/>
          <a:ln w="9525">
            <a:noFill/>
            <a:miter lim="800000"/>
            <a:headEnd/>
            <a:tailEnd/>
          </a:ln>
        </p:spPr>
        <p:txBody>
          <a:bodyPr wrap="none">
            <a:spAutoFit/>
          </a:bodyPr>
          <a:lstStyle/>
          <a:p>
            <a:r>
              <a:rPr lang="en-US" altLang="zh-CN" sz="1800"/>
              <a:t>ADR</a:t>
            </a:r>
          </a:p>
        </p:txBody>
      </p:sp>
      <p:sp>
        <p:nvSpPr>
          <p:cNvPr id="2119" name="Oval 53"/>
          <p:cNvSpPr>
            <a:spLocks noChangeArrowheads="1"/>
          </p:cNvSpPr>
          <p:nvPr/>
        </p:nvSpPr>
        <p:spPr bwMode="auto">
          <a:xfrm>
            <a:off x="5278439" y="2371727"/>
            <a:ext cx="696912" cy="606425"/>
          </a:xfrm>
          <a:prstGeom prst="ellipse">
            <a:avLst/>
          </a:prstGeom>
          <a:solidFill>
            <a:srgbClr val="99CC00"/>
          </a:solidFill>
          <a:ln w="9525">
            <a:solidFill>
              <a:schemeClr val="tx1"/>
            </a:solidFill>
            <a:round/>
            <a:headEnd/>
            <a:tailEnd/>
          </a:ln>
        </p:spPr>
        <p:txBody>
          <a:bodyPr wrap="none" anchor="ctr"/>
          <a:lstStyle/>
          <a:p>
            <a:endParaRPr lang="zh-CN" altLang="en-US"/>
          </a:p>
        </p:txBody>
      </p:sp>
      <p:sp>
        <p:nvSpPr>
          <p:cNvPr id="2120" name="Text Box 54"/>
          <p:cNvSpPr txBox="1">
            <a:spLocks noChangeArrowheads="1"/>
          </p:cNvSpPr>
          <p:nvPr/>
        </p:nvSpPr>
        <p:spPr bwMode="auto">
          <a:xfrm>
            <a:off x="4694239" y="2482850"/>
            <a:ext cx="620683" cy="369332"/>
          </a:xfrm>
          <a:prstGeom prst="rect">
            <a:avLst/>
          </a:prstGeom>
          <a:noFill/>
          <a:ln w="9525">
            <a:noFill/>
            <a:miter lim="800000"/>
            <a:headEnd/>
            <a:tailEnd/>
          </a:ln>
        </p:spPr>
        <p:txBody>
          <a:bodyPr wrap="none">
            <a:spAutoFit/>
          </a:bodyPr>
          <a:lstStyle/>
          <a:p>
            <a:r>
              <a:rPr lang="en-US" altLang="zh-CN" sz="1800"/>
              <a:t>AFF</a:t>
            </a:r>
          </a:p>
        </p:txBody>
      </p:sp>
      <p:sp>
        <p:nvSpPr>
          <p:cNvPr id="2121" name="Oval 79"/>
          <p:cNvSpPr>
            <a:spLocks noChangeArrowheads="1"/>
          </p:cNvSpPr>
          <p:nvPr/>
        </p:nvSpPr>
        <p:spPr bwMode="auto">
          <a:xfrm>
            <a:off x="5278439" y="1676402"/>
            <a:ext cx="696912" cy="606425"/>
          </a:xfrm>
          <a:prstGeom prst="ellipse">
            <a:avLst/>
          </a:prstGeom>
          <a:solidFill>
            <a:srgbClr val="99CC00"/>
          </a:solidFill>
          <a:ln w="9525">
            <a:solidFill>
              <a:schemeClr val="tx1"/>
            </a:solidFill>
            <a:round/>
            <a:headEnd/>
            <a:tailEnd/>
          </a:ln>
        </p:spPr>
        <p:txBody>
          <a:bodyPr wrap="none" anchor="ctr"/>
          <a:lstStyle/>
          <a:p>
            <a:endParaRPr lang="zh-CN" altLang="en-US"/>
          </a:p>
        </p:txBody>
      </p:sp>
      <p:sp>
        <p:nvSpPr>
          <p:cNvPr id="2122" name="Text Box 80"/>
          <p:cNvSpPr txBox="1">
            <a:spLocks noChangeArrowheads="1"/>
          </p:cNvSpPr>
          <p:nvPr/>
        </p:nvSpPr>
        <p:spPr bwMode="auto">
          <a:xfrm>
            <a:off x="4673600" y="1808164"/>
            <a:ext cx="671979" cy="369332"/>
          </a:xfrm>
          <a:prstGeom prst="rect">
            <a:avLst/>
          </a:prstGeom>
          <a:noFill/>
          <a:ln w="9525">
            <a:noFill/>
            <a:miter lim="800000"/>
            <a:headEnd/>
            <a:tailEnd/>
          </a:ln>
        </p:spPr>
        <p:txBody>
          <a:bodyPr wrap="none">
            <a:spAutoFit/>
          </a:bodyPr>
          <a:lstStyle/>
          <a:p>
            <a:r>
              <a:rPr lang="en-US" altLang="zh-CN" sz="1800"/>
              <a:t>ADR</a:t>
            </a:r>
          </a:p>
        </p:txBody>
      </p:sp>
      <p:sp>
        <p:nvSpPr>
          <p:cNvPr id="2123" name="Rectangle 36"/>
          <p:cNvSpPr>
            <a:spLocks noChangeArrowheads="1"/>
          </p:cNvSpPr>
          <p:nvPr/>
        </p:nvSpPr>
        <p:spPr bwMode="auto">
          <a:xfrm>
            <a:off x="317501" y="922339"/>
            <a:ext cx="9369873" cy="461665"/>
          </a:xfrm>
          <a:prstGeom prst="rect">
            <a:avLst/>
          </a:prstGeom>
          <a:noFill/>
          <a:ln w="9525">
            <a:noFill/>
            <a:miter lim="800000"/>
            <a:headEnd/>
            <a:tailEnd/>
          </a:ln>
        </p:spPr>
        <p:txBody>
          <a:bodyPr wrap="none">
            <a:spAutoFit/>
          </a:bodyPr>
          <a:lstStyle/>
          <a:p>
            <a:r>
              <a:rPr lang="en-US" altLang="zh-CN" sz="2400"/>
              <a:t>- </a:t>
            </a:r>
            <a:r>
              <a:rPr lang="en-US" altLang="zh-CN" sz="2400">
                <a:solidFill>
                  <a:srgbClr val="99CC00"/>
                </a:solidFill>
              </a:rPr>
              <a:t>Green</a:t>
            </a:r>
            <a:r>
              <a:rPr lang="en-US" altLang="zh-CN" sz="2400"/>
              <a:t> nodes are </a:t>
            </a:r>
            <a:r>
              <a:rPr lang="en-US" altLang="zh-CN" sz="2400" b="1" i="1">
                <a:solidFill>
                  <a:schemeClr val="accent2"/>
                </a:solidFill>
              </a:rPr>
              <a:t>hidden vars, </a:t>
            </a:r>
            <a:r>
              <a:rPr lang="en-US" altLang="zh-CN" sz="2400"/>
              <a:t>  - </a:t>
            </a:r>
            <a:r>
              <a:rPr lang="en-US" altLang="zh-CN" sz="2400">
                <a:solidFill>
                  <a:srgbClr val="CC99FF"/>
                </a:solidFill>
              </a:rPr>
              <a:t>Purple</a:t>
            </a:r>
            <a:r>
              <a:rPr lang="en-US" altLang="zh-CN" sz="2400"/>
              <a:t> nodes are </a:t>
            </a:r>
            <a:r>
              <a:rPr lang="en-US" altLang="zh-CN" sz="2400" b="1" i="1">
                <a:solidFill>
                  <a:schemeClr val="accent2"/>
                </a:solidFill>
              </a:rPr>
              <a:t>observations</a:t>
            </a:r>
          </a:p>
        </p:txBody>
      </p:sp>
      <p:graphicFrame>
        <p:nvGraphicFramePr>
          <p:cNvPr id="2050" name="Object 1"/>
          <p:cNvGraphicFramePr>
            <a:graphicFrameLocks noChangeAspect="1"/>
          </p:cNvGraphicFramePr>
          <p:nvPr/>
        </p:nvGraphicFramePr>
        <p:xfrm>
          <a:off x="1520825" y="5619750"/>
          <a:ext cx="6718300" cy="852488"/>
        </p:xfrm>
        <a:graphic>
          <a:graphicData uri="http://schemas.openxmlformats.org/presentationml/2006/ole">
            <mc:AlternateContent xmlns:mc="http://schemas.openxmlformats.org/markup-compatibility/2006">
              <mc:Choice xmlns:v="urn:schemas-microsoft-com:vml" Requires="v">
                <p:oleObj spid="_x0000_s341249" name="Equation" r:id="rId5" imgW="5994360" imgH="761760" progId="Equation.DSMT4">
                  <p:embed/>
                </p:oleObj>
              </mc:Choice>
              <mc:Fallback>
                <p:oleObj name="Equation" r:id="rId5" imgW="5994360" imgH="76176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0825" y="5619750"/>
                        <a:ext cx="6718300" cy="8524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294256867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253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253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3253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3254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325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2537" grpId="0" animBg="1"/>
      <p:bldP spid="232538" grpId="0" animBg="1"/>
      <p:bldP spid="232539" grpId="0" animBg="1"/>
      <p:bldP spid="232540" grpId="0" animBg="1"/>
      <p:bldP spid="23254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1442906" y="44450"/>
            <a:ext cx="8425259" cy="719138"/>
          </a:xfrm>
        </p:spPr>
        <p:txBody>
          <a:bodyPr/>
          <a:lstStyle/>
          <a:p>
            <a:r>
              <a:rPr lang="en-US" altLang="zh-CN"/>
              <a:t>Modeling with TCRFs</a:t>
            </a:r>
          </a:p>
        </p:txBody>
      </p:sp>
      <p:sp>
        <p:nvSpPr>
          <p:cNvPr id="38915" name="Oval 3"/>
          <p:cNvSpPr>
            <a:spLocks noChangeArrowheads="1"/>
          </p:cNvSpPr>
          <p:nvPr/>
        </p:nvSpPr>
        <p:spPr bwMode="auto">
          <a:xfrm>
            <a:off x="908051" y="4437063"/>
            <a:ext cx="1014677" cy="431800"/>
          </a:xfrm>
          <a:prstGeom prst="ellipse">
            <a:avLst/>
          </a:prstGeom>
          <a:solidFill>
            <a:srgbClr val="FF99FF"/>
          </a:solidFill>
          <a:ln w="9525">
            <a:solidFill>
              <a:schemeClr val="tx1"/>
            </a:solidFill>
            <a:round/>
            <a:headEnd/>
            <a:tailEnd/>
          </a:ln>
          <a:effectLst/>
        </p:spPr>
        <p:txBody>
          <a:bodyPr wrap="none" anchor="ctr"/>
          <a:lstStyle/>
          <a:p>
            <a:pPr algn="ctr"/>
            <a:r>
              <a:rPr lang="en-US" altLang="zh-CN" sz="1600"/>
              <a:t> Zipcode:</a:t>
            </a:r>
          </a:p>
        </p:txBody>
      </p:sp>
      <p:sp>
        <p:nvSpPr>
          <p:cNvPr id="38916" name="Oval 4"/>
          <p:cNvSpPr>
            <a:spLocks noChangeArrowheads="1"/>
          </p:cNvSpPr>
          <p:nvPr/>
        </p:nvSpPr>
        <p:spPr bwMode="auto">
          <a:xfrm>
            <a:off x="1064552" y="2925764"/>
            <a:ext cx="660400" cy="554037"/>
          </a:xfrm>
          <a:prstGeom prst="ellipse">
            <a:avLst/>
          </a:prstGeom>
          <a:solidFill>
            <a:srgbClr val="66FF66"/>
          </a:solidFill>
          <a:ln w="9525">
            <a:solidFill>
              <a:schemeClr val="tx1"/>
            </a:solidFill>
            <a:round/>
            <a:headEnd/>
            <a:tailEnd/>
          </a:ln>
          <a:effectLst/>
        </p:spPr>
        <p:txBody>
          <a:bodyPr wrap="none" anchor="ctr"/>
          <a:lstStyle/>
          <a:p>
            <a:pPr algn="ctr"/>
            <a:r>
              <a:rPr lang="en-US" altLang="zh-CN"/>
              <a:t>O</a:t>
            </a:r>
          </a:p>
        </p:txBody>
      </p:sp>
      <p:sp>
        <p:nvSpPr>
          <p:cNvPr id="38917" name="Oval 5"/>
          <p:cNvSpPr>
            <a:spLocks noChangeArrowheads="1"/>
          </p:cNvSpPr>
          <p:nvPr/>
        </p:nvSpPr>
        <p:spPr bwMode="auto">
          <a:xfrm>
            <a:off x="1964003" y="4437063"/>
            <a:ext cx="1014677" cy="431800"/>
          </a:xfrm>
          <a:prstGeom prst="ellipse">
            <a:avLst/>
          </a:prstGeom>
          <a:solidFill>
            <a:srgbClr val="FF99FF"/>
          </a:solidFill>
          <a:ln w="9525">
            <a:solidFill>
              <a:schemeClr val="tx1"/>
            </a:solidFill>
            <a:round/>
            <a:headEnd/>
            <a:tailEnd/>
          </a:ln>
          <a:effectLst/>
        </p:spPr>
        <p:txBody>
          <a:bodyPr wrap="none" anchor="ctr"/>
          <a:lstStyle/>
          <a:p>
            <a:pPr algn="ctr"/>
            <a:r>
              <a:rPr lang="en-US" altLang="zh-CN" sz="1600"/>
              <a:t>200030</a:t>
            </a:r>
          </a:p>
        </p:txBody>
      </p:sp>
      <p:sp>
        <p:nvSpPr>
          <p:cNvPr id="38918" name="Oval 6"/>
          <p:cNvSpPr>
            <a:spLocks noChangeArrowheads="1"/>
          </p:cNvSpPr>
          <p:nvPr/>
        </p:nvSpPr>
        <p:spPr bwMode="auto">
          <a:xfrm>
            <a:off x="3014796" y="4437063"/>
            <a:ext cx="1012957" cy="431800"/>
          </a:xfrm>
          <a:prstGeom prst="ellipse">
            <a:avLst/>
          </a:prstGeom>
          <a:solidFill>
            <a:srgbClr val="FF99FF"/>
          </a:solidFill>
          <a:ln w="9525">
            <a:solidFill>
              <a:schemeClr val="tx1"/>
            </a:solidFill>
            <a:round/>
            <a:headEnd/>
            <a:tailEnd/>
          </a:ln>
          <a:effectLst/>
        </p:spPr>
        <p:txBody>
          <a:bodyPr wrap="none" anchor="ctr"/>
          <a:lstStyle/>
          <a:p>
            <a:pPr algn="ctr"/>
            <a:r>
              <a:rPr lang="en-US" altLang="zh-CN" sz="1600"/>
              <a:t>Email:</a:t>
            </a:r>
          </a:p>
        </p:txBody>
      </p:sp>
      <p:sp>
        <p:nvSpPr>
          <p:cNvPr id="38920" name="Oval 8"/>
          <p:cNvSpPr>
            <a:spLocks noChangeArrowheads="1"/>
          </p:cNvSpPr>
          <p:nvPr/>
        </p:nvSpPr>
        <p:spPr bwMode="auto">
          <a:xfrm>
            <a:off x="5716587" y="4437063"/>
            <a:ext cx="1012958" cy="431800"/>
          </a:xfrm>
          <a:prstGeom prst="ellipse">
            <a:avLst/>
          </a:prstGeom>
          <a:solidFill>
            <a:srgbClr val="FF99FF"/>
          </a:solidFill>
          <a:ln w="9525">
            <a:solidFill>
              <a:schemeClr val="tx1"/>
            </a:solidFill>
            <a:round/>
            <a:headEnd/>
            <a:tailEnd/>
          </a:ln>
          <a:effectLst/>
        </p:spPr>
        <p:txBody>
          <a:bodyPr wrap="none" anchor="ctr"/>
          <a:lstStyle/>
          <a:p>
            <a:pPr algn="ctr"/>
            <a:r>
              <a:rPr lang="en-US" altLang="zh-CN" sz="1600"/>
              <a:t>Zipcode:</a:t>
            </a:r>
            <a:endParaRPr lang="en-US" altLang="zh-CN" sz="1400"/>
          </a:p>
        </p:txBody>
      </p:sp>
      <p:sp>
        <p:nvSpPr>
          <p:cNvPr id="38921" name="Oval 9"/>
          <p:cNvSpPr>
            <a:spLocks noChangeArrowheads="1"/>
          </p:cNvSpPr>
          <p:nvPr/>
        </p:nvSpPr>
        <p:spPr bwMode="auto">
          <a:xfrm>
            <a:off x="6767381" y="4437063"/>
            <a:ext cx="1012957" cy="431800"/>
          </a:xfrm>
          <a:prstGeom prst="ellipse">
            <a:avLst/>
          </a:prstGeom>
          <a:solidFill>
            <a:srgbClr val="FF99FF"/>
          </a:solidFill>
          <a:ln w="9525">
            <a:solidFill>
              <a:schemeClr val="tx1"/>
            </a:solidFill>
            <a:round/>
            <a:headEnd/>
            <a:tailEnd/>
          </a:ln>
          <a:effectLst/>
        </p:spPr>
        <p:txBody>
          <a:bodyPr wrap="none" anchor="ctr"/>
          <a:lstStyle/>
          <a:p>
            <a:pPr algn="ctr"/>
            <a:r>
              <a:rPr lang="en-US" altLang="zh-CN" sz="1600"/>
              <a:t>200030</a:t>
            </a:r>
          </a:p>
        </p:txBody>
      </p:sp>
      <p:sp>
        <p:nvSpPr>
          <p:cNvPr id="38922" name="Oval 10"/>
          <p:cNvSpPr>
            <a:spLocks noChangeArrowheads="1"/>
          </p:cNvSpPr>
          <p:nvPr/>
        </p:nvSpPr>
        <p:spPr bwMode="auto">
          <a:xfrm>
            <a:off x="7814733" y="4437063"/>
            <a:ext cx="1012958" cy="431800"/>
          </a:xfrm>
          <a:prstGeom prst="ellipse">
            <a:avLst/>
          </a:prstGeom>
          <a:solidFill>
            <a:srgbClr val="FF99FF"/>
          </a:solidFill>
          <a:ln w="9525">
            <a:solidFill>
              <a:schemeClr val="tx1"/>
            </a:solidFill>
            <a:round/>
            <a:headEnd/>
            <a:tailEnd/>
          </a:ln>
          <a:effectLst/>
        </p:spPr>
        <p:txBody>
          <a:bodyPr wrap="none" anchor="ctr"/>
          <a:lstStyle/>
          <a:p>
            <a:pPr algn="ctr"/>
            <a:r>
              <a:rPr lang="en-US" altLang="zh-CN" sz="1600"/>
              <a:t>Email:</a:t>
            </a:r>
            <a:endParaRPr lang="en-US" altLang="zh-CN" sz="1400"/>
          </a:p>
        </p:txBody>
      </p:sp>
      <p:sp>
        <p:nvSpPr>
          <p:cNvPr id="38924" name="Rectangle 12"/>
          <p:cNvSpPr>
            <a:spLocks noChangeArrowheads="1"/>
          </p:cNvSpPr>
          <p:nvPr/>
        </p:nvSpPr>
        <p:spPr bwMode="auto">
          <a:xfrm>
            <a:off x="4875610" y="4365625"/>
            <a:ext cx="1012957" cy="431800"/>
          </a:xfrm>
          <a:prstGeom prst="rect">
            <a:avLst/>
          </a:prstGeom>
          <a:noFill/>
          <a:ln w="9525">
            <a:noFill/>
            <a:miter lim="800000"/>
            <a:headEnd/>
            <a:tailEnd/>
          </a:ln>
          <a:effectLst/>
        </p:spPr>
        <p:txBody>
          <a:bodyPr wrap="none" anchor="ctr"/>
          <a:lstStyle/>
          <a:p>
            <a:pPr algn="ctr"/>
            <a:r>
              <a:rPr lang="en-US" altLang="zh-CN" sz="2400"/>
              <a:t>…</a:t>
            </a:r>
          </a:p>
        </p:txBody>
      </p:sp>
      <p:sp>
        <p:nvSpPr>
          <p:cNvPr id="38925" name="Oval 13"/>
          <p:cNvSpPr>
            <a:spLocks noChangeArrowheads="1"/>
          </p:cNvSpPr>
          <p:nvPr/>
        </p:nvSpPr>
        <p:spPr bwMode="auto">
          <a:xfrm>
            <a:off x="2103306" y="2925764"/>
            <a:ext cx="701675" cy="554037"/>
          </a:xfrm>
          <a:prstGeom prst="ellipse">
            <a:avLst/>
          </a:prstGeom>
          <a:solidFill>
            <a:srgbClr val="66FF66"/>
          </a:solidFill>
          <a:ln w="9525">
            <a:solidFill>
              <a:schemeClr val="tx1"/>
            </a:solidFill>
            <a:round/>
            <a:headEnd/>
            <a:tailEnd/>
          </a:ln>
          <a:effectLst/>
        </p:spPr>
        <p:txBody>
          <a:bodyPr wrap="none" anchor="ctr"/>
          <a:lstStyle/>
          <a:p>
            <a:pPr algn="ctr"/>
            <a:r>
              <a:rPr lang="en-US" altLang="zh-CN"/>
              <a:t>Z1</a:t>
            </a:r>
          </a:p>
        </p:txBody>
      </p:sp>
      <p:sp>
        <p:nvSpPr>
          <p:cNvPr id="38926" name="Oval 14"/>
          <p:cNvSpPr>
            <a:spLocks noChangeArrowheads="1"/>
          </p:cNvSpPr>
          <p:nvPr/>
        </p:nvSpPr>
        <p:spPr bwMode="auto">
          <a:xfrm>
            <a:off x="3145500" y="2925764"/>
            <a:ext cx="701675" cy="554037"/>
          </a:xfrm>
          <a:prstGeom prst="ellipse">
            <a:avLst/>
          </a:prstGeom>
          <a:solidFill>
            <a:srgbClr val="66FF66"/>
          </a:solidFill>
          <a:ln w="9525">
            <a:solidFill>
              <a:schemeClr val="tx1"/>
            </a:solidFill>
            <a:round/>
            <a:headEnd/>
            <a:tailEnd/>
          </a:ln>
          <a:effectLst/>
        </p:spPr>
        <p:txBody>
          <a:bodyPr wrap="none" anchor="ctr"/>
          <a:lstStyle/>
          <a:p>
            <a:pPr algn="ctr"/>
            <a:r>
              <a:rPr lang="en-US" altLang="zh-CN"/>
              <a:t>O</a:t>
            </a:r>
          </a:p>
        </p:txBody>
      </p:sp>
      <p:sp>
        <p:nvSpPr>
          <p:cNvPr id="38927" name="Oval 15"/>
          <p:cNvSpPr>
            <a:spLocks noChangeArrowheads="1"/>
          </p:cNvSpPr>
          <p:nvPr/>
        </p:nvSpPr>
        <p:spPr bwMode="auto">
          <a:xfrm>
            <a:off x="4208331" y="2925764"/>
            <a:ext cx="701675" cy="554037"/>
          </a:xfrm>
          <a:prstGeom prst="ellipse">
            <a:avLst/>
          </a:prstGeom>
          <a:solidFill>
            <a:srgbClr val="66FF66"/>
          </a:solidFill>
          <a:ln w="9525">
            <a:solidFill>
              <a:schemeClr val="tx1"/>
            </a:solidFill>
            <a:round/>
            <a:headEnd/>
            <a:tailEnd/>
          </a:ln>
          <a:effectLst/>
        </p:spPr>
        <p:txBody>
          <a:bodyPr wrap="none" anchor="ctr"/>
          <a:lstStyle/>
          <a:p>
            <a:pPr algn="ctr"/>
            <a:r>
              <a:rPr lang="en-US" altLang="zh-CN"/>
              <a:t>E1</a:t>
            </a:r>
          </a:p>
        </p:txBody>
      </p:sp>
      <p:sp>
        <p:nvSpPr>
          <p:cNvPr id="38928" name="Oval 16"/>
          <p:cNvSpPr>
            <a:spLocks noChangeArrowheads="1"/>
          </p:cNvSpPr>
          <p:nvPr/>
        </p:nvSpPr>
        <p:spPr bwMode="auto">
          <a:xfrm>
            <a:off x="5793979" y="2925764"/>
            <a:ext cx="701675" cy="554037"/>
          </a:xfrm>
          <a:prstGeom prst="ellipse">
            <a:avLst/>
          </a:prstGeom>
          <a:solidFill>
            <a:srgbClr val="66FF66"/>
          </a:solidFill>
          <a:ln w="9525">
            <a:solidFill>
              <a:schemeClr val="tx1"/>
            </a:solidFill>
            <a:round/>
            <a:headEnd/>
            <a:tailEnd/>
          </a:ln>
          <a:effectLst/>
        </p:spPr>
        <p:txBody>
          <a:bodyPr wrap="none" anchor="ctr"/>
          <a:lstStyle/>
          <a:p>
            <a:pPr algn="ctr"/>
            <a:r>
              <a:rPr lang="en-US" altLang="zh-CN"/>
              <a:t>O</a:t>
            </a:r>
          </a:p>
        </p:txBody>
      </p:sp>
      <p:sp>
        <p:nvSpPr>
          <p:cNvPr id="38929" name="Oval 17"/>
          <p:cNvSpPr>
            <a:spLocks noChangeArrowheads="1"/>
          </p:cNvSpPr>
          <p:nvPr/>
        </p:nvSpPr>
        <p:spPr bwMode="auto">
          <a:xfrm>
            <a:off x="6846491" y="2925764"/>
            <a:ext cx="701675" cy="554037"/>
          </a:xfrm>
          <a:prstGeom prst="ellipse">
            <a:avLst/>
          </a:prstGeom>
          <a:solidFill>
            <a:srgbClr val="66FF66"/>
          </a:solidFill>
          <a:ln w="9525">
            <a:solidFill>
              <a:schemeClr val="tx1"/>
            </a:solidFill>
            <a:round/>
            <a:headEnd/>
            <a:tailEnd/>
          </a:ln>
          <a:effectLst/>
        </p:spPr>
        <p:txBody>
          <a:bodyPr wrap="none" anchor="ctr"/>
          <a:lstStyle/>
          <a:p>
            <a:pPr algn="ctr"/>
            <a:r>
              <a:rPr lang="en-US" altLang="zh-CN"/>
              <a:t>Z2</a:t>
            </a:r>
          </a:p>
        </p:txBody>
      </p:sp>
      <p:sp>
        <p:nvSpPr>
          <p:cNvPr id="38930" name="Oval 18"/>
          <p:cNvSpPr>
            <a:spLocks noChangeArrowheads="1"/>
          </p:cNvSpPr>
          <p:nvPr/>
        </p:nvSpPr>
        <p:spPr bwMode="auto">
          <a:xfrm>
            <a:off x="7923081" y="2925764"/>
            <a:ext cx="701675" cy="554037"/>
          </a:xfrm>
          <a:prstGeom prst="ellipse">
            <a:avLst/>
          </a:prstGeom>
          <a:solidFill>
            <a:srgbClr val="66FF66"/>
          </a:solidFill>
          <a:ln w="9525">
            <a:solidFill>
              <a:schemeClr val="tx1"/>
            </a:solidFill>
            <a:round/>
            <a:headEnd/>
            <a:tailEnd/>
          </a:ln>
          <a:effectLst/>
        </p:spPr>
        <p:txBody>
          <a:bodyPr wrap="none" anchor="ctr"/>
          <a:lstStyle/>
          <a:p>
            <a:pPr algn="ctr"/>
            <a:r>
              <a:rPr lang="en-US" altLang="zh-CN"/>
              <a:t>O</a:t>
            </a:r>
          </a:p>
        </p:txBody>
      </p:sp>
      <p:sp>
        <p:nvSpPr>
          <p:cNvPr id="38931" name="Oval 19"/>
          <p:cNvSpPr>
            <a:spLocks noChangeArrowheads="1"/>
          </p:cNvSpPr>
          <p:nvPr/>
        </p:nvSpPr>
        <p:spPr bwMode="auto">
          <a:xfrm>
            <a:off x="8965275" y="2925764"/>
            <a:ext cx="701675" cy="554037"/>
          </a:xfrm>
          <a:prstGeom prst="ellipse">
            <a:avLst/>
          </a:prstGeom>
          <a:solidFill>
            <a:srgbClr val="66FF66"/>
          </a:solidFill>
          <a:ln w="9525">
            <a:solidFill>
              <a:schemeClr val="tx1"/>
            </a:solidFill>
            <a:round/>
            <a:headEnd/>
            <a:tailEnd/>
          </a:ln>
          <a:effectLst/>
        </p:spPr>
        <p:txBody>
          <a:bodyPr wrap="none" anchor="ctr"/>
          <a:lstStyle/>
          <a:p>
            <a:pPr algn="ctr"/>
            <a:r>
              <a:rPr lang="en-US" altLang="zh-CN"/>
              <a:t>E2</a:t>
            </a:r>
          </a:p>
        </p:txBody>
      </p:sp>
      <p:sp>
        <p:nvSpPr>
          <p:cNvPr id="38932" name="Rectangle 20"/>
          <p:cNvSpPr>
            <a:spLocks noChangeArrowheads="1"/>
          </p:cNvSpPr>
          <p:nvPr/>
        </p:nvSpPr>
        <p:spPr bwMode="auto">
          <a:xfrm>
            <a:off x="4829176" y="2925763"/>
            <a:ext cx="1138502" cy="431800"/>
          </a:xfrm>
          <a:prstGeom prst="rect">
            <a:avLst/>
          </a:prstGeom>
          <a:noFill/>
          <a:ln w="9525">
            <a:noFill/>
            <a:miter lim="800000"/>
            <a:headEnd/>
            <a:tailEnd/>
          </a:ln>
          <a:effectLst/>
        </p:spPr>
        <p:txBody>
          <a:bodyPr wrap="none" anchor="ctr"/>
          <a:lstStyle/>
          <a:p>
            <a:pPr algn="ctr"/>
            <a:r>
              <a:rPr lang="en-US" altLang="zh-CN" sz="2400"/>
              <a:t>…</a:t>
            </a:r>
          </a:p>
        </p:txBody>
      </p:sp>
      <p:sp>
        <p:nvSpPr>
          <p:cNvPr id="38933" name="Line 21"/>
          <p:cNvSpPr>
            <a:spLocks noChangeShapeType="1"/>
          </p:cNvSpPr>
          <p:nvPr/>
        </p:nvSpPr>
        <p:spPr bwMode="auto">
          <a:xfrm>
            <a:off x="1413669" y="3500439"/>
            <a:ext cx="0" cy="936625"/>
          </a:xfrm>
          <a:prstGeom prst="line">
            <a:avLst/>
          </a:prstGeom>
          <a:noFill/>
          <a:ln w="9525">
            <a:solidFill>
              <a:schemeClr val="tx1"/>
            </a:solidFill>
            <a:round/>
            <a:headEnd/>
            <a:tailEnd/>
          </a:ln>
          <a:effectLst/>
        </p:spPr>
        <p:txBody>
          <a:bodyPr/>
          <a:lstStyle/>
          <a:p>
            <a:endParaRPr lang="zh-CN" altLang="en-US"/>
          </a:p>
        </p:txBody>
      </p:sp>
      <p:sp>
        <p:nvSpPr>
          <p:cNvPr id="38934" name="Line 22"/>
          <p:cNvSpPr>
            <a:spLocks noChangeShapeType="1"/>
          </p:cNvSpPr>
          <p:nvPr/>
        </p:nvSpPr>
        <p:spPr bwMode="auto">
          <a:xfrm>
            <a:off x="2469621" y="3500439"/>
            <a:ext cx="0" cy="936625"/>
          </a:xfrm>
          <a:prstGeom prst="line">
            <a:avLst/>
          </a:prstGeom>
          <a:noFill/>
          <a:ln w="9525">
            <a:solidFill>
              <a:schemeClr val="tx1"/>
            </a:solidFill>
            <a:round/>
            <a:headEnd/>
            <a:tailEnd/>
          </a:ln>
          <a:effectLst/>
        </p:spPr>
        <p:txBody>
          <a:bodyPr/>
          <a:lstStyle/>
          <a:p>
            <a:endParaRPr lang="zh-CN" altLang="en-US"/>
          </a:p>
        </p:txBody>
      </p:sp>
      <p:sp>
        <p:nvSpPr>
          <p:cNvPr id="38935" name="Line 23"/>
          <p:cNvSpPr>
            <a:spLocks noChangeShapeType="1"/>
          </p:cNvSpPr>
          <p:nvPr/>
        </p:nvSpPr>
        <p:spPr bwMode="auto">
          <a:xfrm>
            <a:off x="3535892" y="3500439"/>
            <a:ext cx="0" cy="936625"/>
          </a:xfrm>
          <a:prstGeom prst="line">
            <a:avLst/>
          </a:prstGeom>
          <a:noFill/>
          <a:ln w="9525">
            <a:solidFill>
              <a:schemeClr val="tx1"/>
            </a:solidFill>
            <a:round/>
            <a:headEnd/>
            <a:tailEnd/>
          </a:ln>
          <a:effectLst/>
        </p:spPr>
        <p:txBody>
          <a:bodyPr/>
          <a:lstStyle/>
          <a:p>
            <a:endParaRPr lang="zh-CN" altLang="en-US"/>
          </a:p>
        </p:txBody>
      </p:sp>
      <p:sp>
        <p:nvSpPr>
          <p:cNvPr id="38936" name="Line 24"/>
          <p:cNvSpPr>
            <a:spLocks noChangeShapeType="1"/>
          </p:cNvSpPr>
          <p:nvPr/>
        </p:nvSpPr>
        <p:spPr bwMode="auto">
          <a:xfrm>
            <a:off x="5577285" y="2205038"/>
            <a:ext cx="0" cy="3168650"/>
          </a:xfrm>
          <a:prstGeom prst="line">
            <a:avLst/>
          </a:prstGeom>
          <a:noFill/>
          <a:ln w="9525">
            <a:solidFill>
              <a:schemeClr val="tx1"/>
            </a:solidFill>
            <a:round/>
            <a:headEnd/>
            <a:tailEnd/>
          </a:ln>
          <a:effectLst/>
        </p:spPr>
        <p:txBody>
          <a:bodyPr/>
          <a:lstStyle/>
          <a:p>
            <a:endParaRPr lang="zh-CN" altLang="en-US"/>
          </a:p>
        </p:txBody>
      </p:sp>
      <p:sp>
        <p:nvSpPr>
          <p:cNvPr id="38937" name="Line 25"/>
          <p:cNvSpPr>
            <a:spLocks noChangeShapeType="1"/>
          </p:cNvSpPr>
          <p:nvPr/>
        </p:nvSpPr>
        <p:spPr bwMode="auto">
          <a:xfrm>
            <a:off x="7236883" y="3500439"/>
            <a:ext cx="0" cy="936625"/>
          </a:xfrm>
          <a:prstGeom prst="line">
            <a:avLst/>
          </a:prstGeom>
          <a:noFill/>
          <a:ln w="9525">
            <a:solidFill>
              <a:schemeClr val="tx1"/>
            </a:solidFill>
            <a:round/>
            <a:headEnd/>
            <a:tailEnd/>
          </a:ln>
          <a:effectLst/>
        </p:spPr>
        <p:txBody>
          <a:bodyPr/>
          <a:lstStyle/>
          <a:p>
            <a:endParaRPr lang="zh-CN" altLang="en-US"/>
          </a:p>
        </p:txBody>
      </p:sp>
      <p:sp>
        <p:nvSpPr>
          <p:cNvPr id="38938" name="Line 26"/>
          <p:cNvSpPr>
            <a:spLocks noChangeShapeType="1"/>
          </p:cNvSpPr>
          <p:nvPr/>
        </p:nvSpPr>
        <p:spPr bwMode="auto">
          <a:xfrm>
            <a:off x="8301435" y="3500439"/>
            <a:ext cx="0" cy="936625"/>
          </a:xfrm>
          <a:prstGeom prst="line">
            <a:avLst/>
          </a:prstGeom>
          <a:noFill/>
          <a:ln w="9525">
            <a:solidFill>
              <a:schemeClr val="tx1"/>
            </a:solidFill>
            <a:round/>
            <a:headEnd/>
            <a:tailEnd/>
          </a:ln>
          <a:effectLst/>
        </p:spPr>
        <p:txBody>
          <a:bodyPr/>
          <a:lstStyle/>
          <a:p>
            <a:endParaRPr lang="zh-CN" altLang="en-US"/>
          </a:p>
        </p:txBody>
      </p:sp>
      <p:sp>
        <p:nvSpPr>
          <p:cNvPr id="38939" name="Line 27"/>
          <p:cNvSpPr>
            <a:spLocks noChangeShapeType="1"/>
          </p:cNvSpPr>
          <p:nvPr/>
        </p:nvSpPr>
        <p:spPr bwMode="auto">
          <a:xfrm>
            <a:off x="9359106" y="3502026"/>
            <a:ext cx="0" cy="936625"/>
          </a:xfrm>
          <a:prstGeom prst="line">
            <a:avLst/>
          </a:prstGeom>
          <a:noFill/>
          <a:ln w="9525">
            <a:solidFill>
              <a:schemeClr val="tx1"/>
            </a:solidFill>
            <a:round/>
            <a:headEnd/>
            <a:tailEnd/>
          </a:ln>
          <a:effectLst/>
        </p:spPr>
        <p:txBody>
          <a:bodyPr/>
          <a:lstStyle/>
          <a:p>
            <a:endParaRPr lang="zh-CN" altLang="en-US"/>
          </a:p>
        </p:txBody>
      </p:sp>
      <p:sp>
        <p:nvSpPr>
          <p:cNvPr id="38940" name="Line 28"/>
          <p:cNvSpPr>
            <a:spLocks noChangeShapeType="1"/>
          </p:cNvSpPr>
          <p:nvPr/>
        </p:nvSpPr>
        <p:spPr bwMode="auto">
          <a:xfrm>
            <a:off x="4572927" y="3502026"/>
            <a:ext cx="0" cy="936625"/>
          </a:xfrm>
          <a:prstGeom prst="line">
            <a:avLst/>
          </a:prstGeom>
          <a:noFill/>
          <a:ln w="9525">
            <a:solidFill>
              <a:schemeClr val="tx1"/>
            </a:solidFill>
            <a:round/>
            <a:headEnd/>
            <a:tailEnd/>
          </a:ln>
          <a:effectLst/>
        </p:spPr>
        <p:txBody>
          <a:bodyPr/>
          <a:lstStyle/>
          <a:p>
            <a:endParaRPr lang="zh-CN" altLang="en-US"/>
          </a:p>
        </p:txBody>
      </p:sp>
      <p:sp>
        <p:nvSpPr>
          <p:cNvPr id="38941" name="Line 29"/>
          <p:cNvSpPr>
            <a:spLocks noChangeShapeType="1"/>
          </p:cNvSpPr>
          <p:nvPr/>
        </p:nvSpPr>
        <p:spPr bwMode="auto">
          <a:xfrm>
            <a:off x="4910006" y="3213100"/>
            <a:ext cx="233892" cy="0"/>
          </a:xfrm>
          <a:prstGeom prst="line">
            <a:avLst/>
          </a:prstGeom>
          <a:noFill/>
          <a:ln w="9525">
            <a:solidFill>
              <a:schemeClr val="tx1"/>
            </a:solidFill>
            <a:round/>
            <a:headEnd/>
            <a:tailEnd/>
          </a:ln>
          <a:effectLst/>
        </p:spPr>
        <p:txBody>
          <a:bodyPr/>
          <a:lstStyle/>
          <a:p>
            <a:endParaRPr lang="zh-CN" altLang="en-US"/>
          </a:p>
        </p:txBody>
      </p:sp>
      <p:sp>
        <p:nvSpPr>
          <p:cNvPr id="38942" name="Line 30"/>
          <p:cNvSpPr>
            <a:spLocks noChangeShapeType="1"/>
          </p:cNvSpPr>
          <p:nvPr/>
        </p:nvSpPr>
        <p:spPr bwMode="auto">
          <a:xfrm flipH="1">
            <a:off x="5630598" y="3213100"/>
            <a:ext cx="156502" cy="0"/>
          </a:xfrm>
          <a:prstGeom prst="line">
            <a:avLst/>
          </a:prstGeom>
          <a:noFill/>
          <a:ln w="9525">
            <a:solidFill>
              <a:schemeClr val="tx1"/>
            </a:solidFill>
            <a:round/>
            <a:headEnd/>
            <a:tailEnd/>
          </a:ln>
          <a:effectLst/>
        </p:spPr>
        <p:txBody>
          <a:bodyPr/>
          <a:lstStyle/>
          <a:p>
            <a:endParaRPr lang="zh-CN" altLang="en-US"/>
          </a:p>
        </p:txBody>
      </p:sp>
      <p:sp>
        <p:nvSpPr>
          <p:cNvPr id="38943" name="Line 31"/>
          <p:cNvSpPr>
            <a:spLocks noChangeShapeType="1"/>
          </p:cNvSpPr>
          <p:nvPr/>
        </p:nvSpPr>
        <p:spPr bwMode="auto">
          <a:xfrm>
            <a:off x="1712913" y="3213100"/>
            <a:ext cx="390393" cy="0"/>
          </a:xfrm>
          <a:prstGeom prst="line">
            <a:avLst/>
          </a:prstGeom>
          <a:noFill/>
          <a:ln w="9525">
            <a:solidFill>
              <a:schemeClr val="tx1"/>
            </a:solidFill>
            <a:round/>
            <a:headEnd/>
            <a:tailEnd/>
          </a:ln>
          <a:effectLst/>
        </p:spPr>
        <p:txBody>
          <a:bodyPr/>
          <a:lstStyle/>
          <a:p>
            <a:endParaRPr lang="zh-CN" altLang="en-US"/>
          </a:p>
        </p:txBody>
      </p:sp>
      <p:sp>
        <p:nvSpPr>
          <p:cNvPr id="38944" name="Line 32"/>
          <p:cNvSpPr>
            <a:spLocks noChangeShapeType="1"/>
          </p:cNvSpPr>
          <p:nvPr/>
        </p:nvSpPr>
        <p:spPr bwMode="auto">
          <a:xfrm>
            <a:off x="2780904" y="3213100"/>
            <a:ext cx="390392" cy="0"/>
          </a:xfrm>
          <a:prstGeom prst="line">
            <a:avLst/>
          </a:prstGeom>
          <a:noFill/>
          <a:ln w="9525">
            <a:solidFill>
              <a:schemeClr val="tx1"/>
            </a:solidFill>
            <a:round/>
            <a:headEnd/>
            <a:tailEnd/>
          </a:ln>
          <a:effectLst/>
        </p:spPr>
        <p:txBody>
          <a:bodyPr/>
          <a:lstStyle/>
          <a:p>
            <a:endParaRPr lang="zh-CN" altLang="en-US"/>
          </a:p>
        </p:txBody>
      </p:sp>
      <p:sp>
        <p:nvSpPr>
          <p:cNvPr id="38945" name="Line 33"/>
          <p:cNvSpPr>
            <a:spLocks noChangeShapeType="1"/>
          </p:cNvSpPr>
          <p:nvPr/>
        </p:nvSpPr>
        <p:spPr bwMode="auto">
          <a:xfrm>
            <a:off x="3872971" y="3213100"/>
            <a:ext cx="311283" cy="0"/>
          </a:xfrm>
          <a:prstGeom prst="line">
            <a:avLst/>
          </a:prstGeom>
          <a:noFill/>
          <a:ln w="9525">
            <a:solidFill>
              <a:schemeClr val="tx1"/>
            </a:solidFill>
            <a:round/>
            <a:headEnd/>
            <a:tailEnd/>
          </a:ln>
          <a:effectLst/>
        </p:spPr>
        <p:txBody>
          <a:bodyPr/>
          <a:lstStyle/>
          <a:p>
            <a:endParaRPr lang="zh-CN" altLang="en-US"/>
          </a:p>
        </p:txBody>
      </p:sp>
      <p:sp>
        <p:nvSpPr>
          <p:cNvPr id="38946" name="Line 34"/>
          <p:cNvSpPr>
            <a:spLocks noChangeShapeType="1"/>
          </p:cNvSpPr>
          <p:nvPr/>
        </p:nvSpPr>
        <p:spPr bwMode="auto">
          <a:xfrm>
            <a:off x="6495654" y="3213100"/>
            <a:ext cx="390392" cy="0"/>
          </a:xfrm>
          <a:prstGeom prst="line">
            <a:avLst/>
          </a:prstGeom>
          <a:noFill/>
          <a:ln w="9525">
            <a:solidFill>
              <a:schemeClr val="tx1"/>
            </a:solidFill>
            <a:round/>
            <a:headEnd/>
            <a:tailEnd/>
          </a:ln>
          <a:effectLst/>
        </p:spPr>
        <p:txBody>
          <a:bodyPr/>
          <a:lstStyle/>
          <a:p>
            <a:endParaRPr lang="zh-CN" altLang="en-US"/>
          </a:p>
        </p:txBody>
      </p:sp>
      <p:sp>
        <p:nvSpPr>
          <p:cNvPr id="38947" name="Line 35"/>
          <p:cNvSpPr>
            <a:spLocks noChangeShapeType="1"/>
          </p:cNvSpPr>
          <p:nvPr/>
        </p:nvSpPr>
        <p:spPr bwMode="auto">
          <a:xfrm>
            <a:off x="7551606" y="3213100"/>
            <a:ext cx="390392" cy="0"/>
          </a:xfrm>
          <a:prstGeom prst="line">
            <a:avLst/>
          </a:prstGeom>
          <a:noFill/>
          <a:ln w="9525">
            <a:solidFill>
              <a:schemeClr val="tx1"/>
            </a:solidFill>
            <a:round/>
            <a:headEnd/>
            <a:tailEnd/>
          </a:ln>
          <a:effectLst/>
        </p:spPr>
        <p:txBody>
          <a:bodyPr/>
          <a:lstStyle/>
          <a:p>
            <a:endParaRPr lang="zh-CN" altLang="en-US"/>
          </a:p>
        </p:txBody>
      </p:sp>
      <p:sp>
        <p:nvSpPr>
          <p:cNvPr id="38948" name="Line 36"/>
          <p:cNvSpPr>
            <a:spLocks noChangeShapeType="1"/>
          </p:cNvSpPr>
          <p:nvPr/>
        </p:nvSpPr>
        <p:spPr bwMode="auto">
          <a:xfrm>
            <a:off x="8619596" y="3213100"/>
            <a:ext cx="352558" cy="0"/>
          </a:xfrm>
          <a:prstGeom prst="line">
            <a:avLst/>
          </a:prstGeom>
          <a:noFill/>
          <a:ln w="9525">
            <a:solidFill>
              <a:schemeClr val="tx1"/>
            </a:solidFill>
            <a:round/>
            <a:headEnd/>
            <a:tailEnd/>
          </a:ln>
          <a:effectLst/>
        </p:spPr>
        <p:txBody>
          <a:bodyPr/>
          <a:lstStyle/>
          <a:p>
            <a:endParaRPr lang="zh-CN" altLang="en-US"/>
          </a:p>
        </p:txBody>
      </p:sp>
      <p:sp>
        <p:nvSpPr>
          <p:cNvPr id="38949" name="Oval 37"/>
          <p:cNvSpPr>
            <a:spLocks noChangeArrowheads="1"/>
          </p:cNvSpPr>
          <p:nvPr/>
        </p:nvSpPr>
        <p:spPr bwMode="auto">
          <a:xfrm>
            <a:off x="37835" y="5362575"/>
            <a:ext cx="2497138" cy="431800"/>
          </a:xfrm>
          <a:prstGeom prst="ellipse">
            <a:avLst/>
          </a:prstGeom>
          <a:solidFill>
            <a:srgbClr val="FF99FF"/>
          </a:solidFill>
          <a:ln w="9525">
            <a:solidFill>
              <a:schemeClr val="tx1"/>
            </a:solidFill>
            <a:round/>
            <a:headEnd/>
            <a:tailEnd/>
          </a:ln>
          <a:effectLst/>
        </p:spPr>
        <p:txBody>
          <a:bodyPr wrap="none" anchor="ctr"/>
          <a:lstStyle/>
          <a:p>
            <a:pPr algn="ctr"/>
            <a:r>
              <a:rPr lang="en-US" altLang="zh-CN" sz="1400"/>
              <a:t>3. Company Directorate Info</a:t>
            </a:r>
          </a:p>
        </p:txBody>
      </p:sp>
      <p:sp>
        <p:nvSpPr>
          <p:cNvPr id="38950" name="Oval 38"/>
          <p:cNvSpPr>
            <a:spLocks noChangeArrowheads="1"/>
          </p:cNvSpPr>
          <p:nvPr/>
        </p:nvSpPr>
        <p:spPr bwMode="auto">
          <a:xfrm>
            <a:off x="4251325" y="5373688"/>
            <a:ext cx="2651919" cy="431800"/>
          </a:xfrm>
          <a:prstGeom prst="ellipse">
            <a:avLst/>
          </a:prstGeom>
          <a:solidFill>
            <a:srgbClr val="FF99FF"/>
          </a:solidFill>
          <a:ln w="9525">
            <a:solidFill>
              <a:schemeClr val="tx1"/>
            </a:solidFill>
            <a:round/>
            <a:headEnd/>
            <a:tailEnd/>
          </a:ln>
          <a:effectLst/>
        </p:spPr>
        <p:txBody>
          <a:bodyPr wrap="none" anchor="ctr"/>
          <a:lstStyle/>
          <a:p>
            <a:pPr algn="ctr"/>
            <a:r>
              <a:rPr lang="en-US" altLang="zh-CN" sz="1400"/>
              <a:t>4. Company Registration Info</a:t>
            </a:r>
          </a:p>
        </p:txBody>
      </p:sp>
      <p:sp>
        <p:nvSpPr>
          <p:cNvPr id="38951" name="Oval 39"/>
          <p:cNvSpPr>
            <a:spLocks noChangeArrowheads="1"/>
          </p:cNvSpPr>
          <p:nvPr/>
        </p:nvSpPr>
        <p:spPr bwMode="auto">
          <a:xfrm>
            <a:off x="4051830" y="4438650"/>
            <a:ext cx="1092068" cy="431800"/>
          </a:xfrm>
          <a:prstGeom prst="ellipse">
            <a:avLst/>
          </a:prstGeom>
          <a:solidFill>
            <a:srgbClr val="FF99FF"/>
          </a:solidFill>
          <a:ln w="9525">
            <a:solidFill>
              <a:schemeClr val="tx1"/>
            </a:solidFill>
            <a:round/>
            <a:headEnd/>
            <a:tailEnd/>
          </a:ln>
          <a:effectLst/>
        </p:spPr>
        <p:txBody>
          <a:bodyPr wrap="none" anchor="ctr"/>
          <a:lstStyle/>
          <a:p>
            <a:pPr algn="ctr"/>
            <a:r>
              <a:rPr lang="en-US" altLang="zh-CN" sz="1400"/>
              <a:t>ajcoob@...</a:t>
            </a:r>
          </a:p>
        </p:txBody>
      </p:sp>
      <p:sp>
        <p:nvSpPr>
          <p:cNvPr id="38952" name="Oval 40"/>
          <p:cNvSpPr>
            <a:spLocks noChangeArrowheads="1"/>
          </p:cNvSpPr>
          <p:nvPr/>
        </p:nvSpPr>
        <p:spPr bwMode="auto">
          <a:xfrm>
            <a:off x="8855208" y="4438650"/>
            <a:ext cx="1054232" cy="431800"/>
          </a:xfrm>
          <a:prstGeom prst="ellipse">
            <a:avLst/>
          </a:prstGeom>
          <a:solidFill>
            <a:srgbClr val="FF99FF"/>
          </a:solidFill>
          <a:ln w="9525">
            <a:solidFill>
              <a:schemeClr val="tx1"/>
            </a:solidFill>
            <a:round/>
            <a:headEnd/>
            <a:tailEnd/>
          </a:ln>
          <a:effectLst/>
        </p:spPr>
        <p:txBody>
          <a:bodyPr wrap="none" anchor="ctr"/>
          <a:lstStyle/>
          <a:p>
            <a:pPr algn="ctr"/>
            <a:r>
              <a:rPr lang="en-US" altLang="zh-CN" sz="1400"/>
              <a:t>ajcorp@...</a:t>
            </a:r>
          </a:p>
        </p:txBody>
      </p:sp>
      <p:sp>
        <p:nvSpPr>
          <p:cNvPr id="38953" name="Oval 41"/>
          <p:cNvSpPr>
            <a:spLocks noChangeArrowheads="1"/>
          </p:cNvSpPr>
          <p:nvPr/>
        </p:nvSpPr>
        <p:spPr bwMode="auto">
          <a:xfrm>
            <a:off x="5241925" y="1844675"/>
            <a:ext cx="701675" cy="554038"/>
          </a:xfrm>
          <a:prstGeom prst="ellipse">
            <a:avLst/>
          </a:prstGeom>
          <a:solidFill>
            <a:srgbClr val="66FF66"/>
          </a:solidFill>
          <a:ln w="9525">
            <a:solidFill>
              <a:schemeClr val="tx1"/>
            </a:solidFill>
            <a:round/>
            <a:headEnd/>
            <a:tailEnd/>
          </a:ln>
          <a:effectLst/>
        </p:spPr>
        <p:txBody>
          <a:bodyPr wrap="none" anchor="ctr"/>
          <a:lstStyle/>
          <a:p>
            <a:pPr algn="ctr"/>
            <a:r>
              <a:rPr lang="en-US" altLang="zh-CN"/>
              <a:t>R</a:t>
            </a:r>
          </a:p>
        </p:txBody>
      </p:sp>
      <p:sp>
        <p:nvSpPr>
          <p:cNvPr id="38954" name="Line 42"/>
          <p:cNvSpPr>
            <a:spLocks noChangeShapeType="1"/>
          </p:cNvSpPr>
          <p:nvPr/>
        </p:nvSpPr>
        <p:spPr bwMode="auto">
          <a:xfrm>
            <a:off x="584729" y="2254250"/>
            <a:ext cx="0" cy="3168650"/>
          </a:xfrm>
          <a:prstGeom prst="line">
            <a:avLst/>
          </a:prstGeom>
          <a:noFill/>
          <a:ln w="9525">
            <a:solidFill>
              <a:schemeClr val="tx1"/>
            </a:solidFill>
            <a:round/>
            <a:headEnd/>
            <a:tailEnd/>
          </a:ln>
          <a:effectLst/>
        </p:spPr>
        <p:txBody>
          <a:bodyPr/>
          <a:lstStyle/>
          <a:p>
            <a:endParaRPr lang="zh-CN" altLang="en-US"/>
          </a:p>
        </p:txBody>
      </p:sp>
      <p:sp>
        <p:nvSpPr>
          <p:cNvPr id="38955" name="Oval 43"/>
          <p:cNvSpPr>
            <a:spLocks noChangeArrowheads="1"/>
          </p:cNvSpPr>
          <p:nvPr/>
        </p:nvSpPr>
        <p:spPr bwMode="auto">
          <a:xfrm>
            <a:off x="249370" y="1893889"/>
            <a:ext cx="701675" cy="554037"/>
          </a:xfrm>
          <a:prstGeom prst="ellipse">
            <a:avLst/>
          </a:prstGeom>
          <a:solidFill>
            <a:srgbClr val="66FF66"/>
          </a:solidFill>
          <a:ln w="9525">
            <a:solidFill>
              <a:schemeClr val="tx1"/>
            </a:solidFill>
            <a:round/>
            <a:headEnd/>
            <a:tailEnd/>
          </a:ln>
          <a:effectLst/>
        </p:spPr>
        <p:txBody>
          <a:bodyPr wrap="none" anchor="ctr"/>
          <a:lstStyle/>
          <a:p>
            <a:pPr algn="ctr"/>
            <a:r>
              <a:rPr lang="en-US" altLang="zh-CN"/>
              <a:t>D</a:t>
            </a:r>
          </a:p>
        </p:txBody>
      </p:sp>
      <p:sp>
        <p:nvSpPr>
          <p:cNvPr id="38956" name="Oval 44"/>
          <p:cNvSpPr>
            <a:spLocks noChangeArrowheads="1"/>
          </p:cNvSpPr>
          <p:nvPr/>
        </p:nvSpPr>
        <p:spPr bwMode="auto">
          <a:xfrm>
            <a:off x="2846256" y="836614"/>
            <a:ext cx="701675" cy="554037"/>
          </a:xfrm>
          <a:prstGeom prst="ellipse">
            <a:avLst/>
          </a:prstGeom>
          <a:solidFill>
            <a:srgbClr val="66FF66"/>
          </a:solidFill>
          <a:ln w="9525">
            <a:solidFill>
              <a:schemeClr val="tx1"/>
            </a:solidFill>
            <a:round/>
            <a:headEnd/>
            <a:tailEnd/>
          </a:ln>
          <a:effectLst/>
        </p:spPr>
        <p:txBody>
          <a:bodyPr wrap="none" anchor="ctr"/>
          <a:lstStyle/>
          <a:p>
            <a:pPr algn="ctr"/>
            <a:r>
              <a:rPr lang="en-US" altLang="zh-CN"/>
              <a:t>A</a:t>
            </a:r>
          </a:p>
        </p:txBody>
      </p:sp>
      <p:sp>
        <p:nvSpPr>
          <p:cNvPr id="38957" name="Line 45"/>
          <p:cNvSpPr>
            <a:spLocks noChangeShapeType="1"/>
          </p:cNvSpPr>
          <p:nvPr/>
        </p:nvSpPr>
        <p:spPr bwMode="auto">
          <a:xfrm flipH="1">
            <a:off x="584729" y="1412875"/>
            <a:ext cx="2574529" cy="503238"/>
          </a:xfrm>
          <a:prstGeom prst="line">
            <a:avLst/>
          </a:prstGeom>
          <a:noFill/>
          <a:ln w="9525">
            <a:solidFill>
              <a:schemeClr val="tx1"/>
            </a:solidFill>
            <a:round/>
            <a:headEnd/>
            <a:tailEnd/>
          </a:ln>
          <a:effectLst/>
        </p:spPr>
        <p:txBody>
          <a:bodyPr/>
          <a:lstStyle/>
          <a:p>
            <a:endParaRPr lang="zh-CN" altLang="en-US"/>
          </a:p>
        </p:txBody>
      </p:sp>
      <p:sp>
        <p:nvSpPr>
          <p:cNvPr id="38958" name="Line 46"/>
          <p:cNvSpPr>
            <a:spLocks noChangeShapeType="1"/>
          </p:cNvSpPr>
          <p:nvPr/>
        </p:nvSpPr>
        <p:spPr bwMode="auto">
          <a:xfrm>
            <a:off x="3236648" y="1412875"/>
            <a:ext cx="2340637" cy="431800"/>
          </a:xfrm>
          <a:prstGeom prst="line">
            <a:avLst/>
          </a:prstGeom>
          <a:noFill/>
          <a:ln w="9525">
            <a:solidFill>
              <a:schemeClr val="tx1"/>
            </a:solidFill>
            <a:round/>
            <a:headEnd/>
            <a:tailEnd/>
          </a:ln>
          <a:effectLst/>
        </p:spPr>
        <p:txBody>
          <a:bodyPr/>
          <a:lstStyle/>
          <a:p>
            <a:endParaRPr lang="zh-CN" altLang="en-US"/>
          </a:p>
        </p:txBody>
      </p:sp>
      <p:sp>
        <p:nvSpPr>
          <p:cNvPr id="38959" name="Line 47"/>
          <p:cNvSpPr>
            <a:spLocks noChangeShapeType="1"/>
          </p:cNvSpPr>
          <p:nvPr/>
        </p:nvSpPr>
        <p:spPr bwMode="auto">
          <a:xfrm>
            <a:off x="5577285" y="2420939"/>
            <a:ext cx="3743986" cy="503237"/>
          </a:xfrm>
          <a:prstGeom prst="line">
            <a:avLst/>
          </a:prstGeom>
          <a:noFill/>
          <a:ln w="9525">
            <a:solidFill>
              <a:schemeClr val="tx1"/>
            </a:solidFill>
            <a:round/>
            <a:headEnd/>
            <a:tailEnd/>
          </a:ln>
          <a:effectLst/>
        </p:spPr>
        <p:txBody>
          <a:bodyPr/>
          <a:lstStyle/>
          <a:p>
            <a:endParaRPr lang="zh-CN" altLang="en-US"/>
          </a:p>
        </p:txBody>
      </p:sp>
      <p:sp>
        <p:nvSpPr>
          <p:cNvPr id="38960" name="Line 48"/>
          <p:cNvSpPr>
            <a:spLocks noChangeShapeType="1"/>
          </p:cNvSpPr>
          <p:nvPr/>
        </p:nvSpPr>
        <p:spPr bwMode="auto">
          <a:xfrm>
            <a:off x="5577285" y="2420939"/>
            <a:ext cx="2651919" cy="503237"/>
          </a:xfrm>
          <a:prstGeom prst="line">
            <a:avLst/>
          </a:prstGeom>
          <a:noFill/>
          <a:ln w="9525">
            <a:solidFill>
              <a:schemeClr val="tx1"/>
            </a:solidFill>
            <a:round/>
            <a:headEnd/>
            <a:tailEnd/>
          </a:ln>
          <a:effectLst/>
        </p:spPr>
        <p:txBody>
          <a:bodyPr/>
          <a:lstStyle/>
          <a:p>
            <a:endParaRPr lang="zh-CN" altLang="en-US"/>
          </a:p>
        </p:txBody>
      </p:sp>
      <p:sp>
        <p:nvSpPr>
          <p:cNvPr id="38961" name="Line 49"/>
          <p:cNvSpPr>
            <a:spLocks noChangeShapeType="1"/>
          </p:cNvSpPr>
          <p:nvPr/>
        </p:nvSpPr>
        <p:spPr bwMode="auto">
          <a:xfrm>
            <a:off x="5577285" y="2420939"/>
            <a:ext cx="1559851" cy="503237"/>
          </a:xfrm>
          <a:prstGeom prst="line">
            <a:avLst/>
          </a:prstGeom>
          <a:noFill/>
          <a:ln w="9525">
            <a:solidFill>
              <a:schemeClr val="tx1"/>
            </a:solidFill>
            <a:round/>
            <a:headEnd/>
            <a:tailEnd/>
          </a:ln>
          <a:effectLst/>
        </p:spPr>
        <p:txBody>
          <a:bodyPr/>
          <a:lstStyle/>
          <a:p>
            <a:endParaRPr lang="zh-CN" altLang="en-US"/>
          </a:p>
        </p:txBody>
      </p:sp>
      <p:sp>
        <p:nvSpPr>
          <p:cNvPr id="38962" name="Line 50"/>
          <p:cNvSpPr>
            <a:spLocks noChangeShapeType="1"/>
          </p:cNvSpPr>
          <p:nvPr/>
        </p:nvSpPr>
        <p:spPr bwMode="auto">
          <a:xfrm>
            <a:off x="5577286" y="2420939"/>
            <a:ext cx="545173" cy="503237"/>
          </a:xfrm>
          <a:prstGeom prst="line">
            <a:avLst/>
          </a:prstGeom>
          <a:noFill/>
          <a:ln w="9525">
            <a:solidFill>
              <a:schemeClr val="tx1"/>
            </a:solidFill>
            <a:round/>
            <a:headEnd/>
            <a:tailEnd/>
          </a:ln>
          <a:effectLst/>
        </p:spPr>
        <p:txBody>
          <a:bodyPr/>
          <a:lstStyle/>
          <a:p>
            <a:endParaRPr lang="zh-CN" altLang="en-US"/>
          </a:p>
        </p:txBody>
      </p:sp>
      <p:sp>
        <p:nvSpPr>
          <p:cNvPr id="38963" name="Line 51"/>
          <p:cNvSpPr>
            <a:spLocks noChangeShapeType="1"/>
          </p:cNvSpPr>
          <p:nvPr/>
        </p:nvSpPr>
        <p:spPr bwMode="auto">
          <a:xfrm>
            <a:off x="584729" y="2420939"/>
            <a:ext cx="779066" cy="503237"/>
          </a:xfrm>
          <a:prstGeom prst="line">
            <a:avLst/>
          </a:prstGeom>
          <a:noFill/>
          <a:ln w="9525">
            <a:solidFill>
              <a:schemeClr val="tx1"/>
            </a:solidFill>
            <a:round/>
            <a:headEnd/>
            <a:tailEnd/>
          </a:ln>
          <a:effectLst/>
        </p:spPr>
        <p:txBody>
          <a:bodyPr/>
          <a:lstStyle/>
          <a:p>
            <a:endParaRPr lang="zh-CN" altLang="en-US"/>
          </a:p>
        </p:txBody>
      </p:sp>
      <p:sp>
        <p:nvSpPr>
          <p:cNvPr id="38964" name="Line 52"/>
          <p:cNvSpPr>
            <a:spLocks noChangeShapeType="1"/>
          </p:cNvSpPr>
          <p:nvPr/>
        </p:nvSpPr>
        <p:spPr bwMode="auto">
          <a:xfrm>
            <a:off x="507340" y="2420939"/>
            <a:ext cx="1948523" cy="503237"/>
          </a:xfrm>
          <a:prstGeom prst="line">
            <a:avLst/>
          </a:prstGeom>
          <a:noFill/>
          <a:ln w="9525">
            <a:solidFill>
              <a:schemeClr val="tx1"/>
            </a:solidFill>
            <a:round/>
            <a:headEnd/>
            <a:tailEnd/>
          </a:ln>
          <a:effectLst/>
        </p:spPr>
        <p:txBody>
          <a:bodyPr/>
          <a:lstStyle/>
          <a:p>
            <a:endParaRPr lang="zh-CN" altLang="en-US"/>
          </a:p>
        </p:txBody>
      </p:sp>
      <p:sp>
        <p:nvSpPr>
          <p:cNvPr id="38965" name="Line 53"/>
          <p:cNvSpPr>
            <a:spLocks noChangeShapeType="1"/>
          </p:cNvSpPr>
          <p:nvPr/>
        </p:nvSpPr>
        <p:spPr bwMode="auto">
          <a:xfrm>
            <a:off x="507339" y="2420939"/>
            <a:ext cx="2963201" cy="503237"/>
          </a:xfrm>
          <a:prstGeom prst="line">
            <a:avLst/>
          </a:prstGeom>
          <a:noFill/>
          <a:ln w="9525">
            <a:solidFill>
              <a:schemeClr val="tx1"/>
            </a:solidFill>
            <a:round/>
            <a:headEnd/>
            <a:tailEnd/>
          </a:ln>
          <a:effectLst/>
        </p:spPr>
        <p:txBody>
          <a:bodyPr/>
          <a:lstStyle/>
          <a:p>
            <a:endParaRPr lang="zh-CN" altLang="en-US"/>
          </a:p>
        </p:txBody>
      </p:sp>
      <p:sp>
        <p:nvSpPr>
          <p:cNvPr id="38966" name="Line 54"/>
          <p:cNvSpPr>
            <a:spLocks noChangeShapeType="1"/>
          </p:cNvSpPr>
          <p:nvPr/>
        </p:nvSpPr>
        <p:spPr bwMode="auto">
          <a:xfrm>
            <a:off x="507340" y="2420939"/>
            <a:ext cx="4053548" cy="503237"/>
          </a:xfrm>
          <a:prstGeom prst="line">
            <a:avLst/>
          </a:prstGeom>
          <a:noFill/>
          <a:ln w="9525">
            <a:solidFill>
              <a:schemeClr val="tx1"/>
            </a:solidFill>
            <a:round/>
            <a:headEnd/>
            <a:tailEnd/>
          </a:ln>
          <a:effectLst/>
        </p:spPr>
        <p:txBody>
          <a:bodyPr/>
          <a:lstStyle/>
          <a:p>
            <a:endParaRPr lang="zh-CN" altLang="en-US"/>
          </a:p>
        </p:txBody>
      </p:sp>
    </p:spTree>
    <p:extLst>
      <p:ext uri="{BB962C8B-B14F-4D97-AF65-F5344CB8AC3E}">
        <p14:creationId xmlns:p14="http://schemas.microsoft.com/office/powerpoint/2010/main" val="131035711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r>
              <a:rPr lang="en-US" altLang="zh-CN" dirty="0"/>
              <a:t>TCRF </a:t>
            </a:r>
            <a:r>
              <a:rPr lang="en-US" altLang="zh-CN" dirty="0" smtClean="0"/>
              <a:t>Model</a:t>
            </a:r>
            <a:r>
              <a:rPr lang="en-US" altLang="zh-CN" baseline="30000" dirty="0" smtClean="0"/>
              <a:t>[1]</a:t>
            </a:r>
            <a:endParaRPr lang="en-US" altLang="zh-CN" baseline="30000" dirty="0"/>
          </a:p>
        </p:txBody>
      </p:sp>
      <p:sp>
        <p:nvSpPr>
          <p:cNvPr id="18435" name="Rectangle 3"/>
          <p:cNvSpPr>
            <a:spLocks noChangeArrowheads="1"/>
          </p:cNvSpPr>
          <p:nvPr/>
        </p:nvSpPr>
        <p:spPr bwMode="auto">
          <a:xfrm>
            <a:off x="0" y="3219450"/>
            <a:ext cx="184731" cy="400110"/>
          </a:xfrm>
          <a:prstGeom prst="rect">
            <a:avLst/>
          </a:prstGeom>
          <a:noFill/>
          <a:ln w="9525">
            <a:noFill/>
            <a:miter lim="800000"/>
            <a:headEnd/>
            <a:tailEnd/>
          </a:ln>
          <a:effectLst/>
        </p:spPr>
        <p:txBody>
          <a:bodyPr wrap="none" anchor="ctr">
            <a:spAutoFit/>
          </a:bodyPr>
          <a:lstStyle/>
          <a:p>
            <a:endParaRPr lang="zh-CN" altLang="en-US"/>
          </a:p>
        </p:txBody>
      </p:sp>
      <p:sp>
        <p:nvSpPr>
          <p:cNvPr id="18436" name="Rectangle 4"/>
          <p:cNvSpPr>
            <a:spLocks noChangeArrowheads="1"/>
          </p:cNvSpPr>
          <p:nvPr/>
        </p:nvSpPr>
        <p:spPr bwMode="auto">
          <a:xfrm>
            <a:off x="0" y="3433763"/>
            <a:ext cx="184731" cy="400110"/>
          </a:xfrm>
          <a:prstGeom prst="rect">
            <a:avLst/>
          </a:prstGeom>
          <a:noFill/>
          <a:ln w="9525">
            <a:noFill/>
            <a:miter lim="800000"/>
            <a:headEnd/>
            <a:tailEnd/>
          </a:ln>
          <a:effectLst/>
        </p:spPr>
        <p:txBody>
          <a:bodyPr wrap="none" anchor="ctr">
            <a:spAutoFit/>
          </a:bodyPr>
          <a:lstStyle/>
          <a:p>
            <a:endParaRPr lang="zh-CN" altLang="en-US"/>
          </a:p>
        </p:txBody>
      </p:sp>
      <p:sp>
        <p:nvSpPr>
          <p:cNvPr id="18437" name="Rectangle 5"/>
          <p:cNvSpPr>
            <a:spLocks noChangeArrowheads="1"/>
          </p:cNvSpPr>
          <p:nvPr/>
        </p:nvSpPr>
        <p:spPr bwMode="auto">
          <a:xfrm>
            <a:off x="0" y="2971800"/>
            <a:ext cx="184731" cy="400110"/>
          </a:xfrm>
          <a:prstGeom prst="rect">
            <a:avLst/>
          </a:prstGeom>
          <a:noFill/>
          <a:ln w="9525">
            <a:noFill/>
            <a:miter lim="800000"/>
            <a:headEnd/>
            <a:tailEnd/>
          </a:ln>
          <a:effectLst/>
        </p:spPr>
        <p:txBody>
          <a:bodyPr wrap="none" anchor="ctr">
            <a:spAutoFit/>
          </a:bodyPr>
          <a:lstStyle/>
          <a:p>
            <a:endParaRPr lang="zh-CN" altLang="en-US"/>
          </a:p>
        </p:txBody>
      </p:sp>
      <p:sp>
        <p:nvSpPr>
          <p:cNvPr id="18440" name="Rectangle 8"/>
          <p:cNvSpPr>
            <a:spLocks noChangeArrowheads="1"/>
          </p:cNvSpPr>
          <p:nvPr/>
        </p:nvSpPr>
        <p:spPr bwMode="auto">
          <a:xfrm>
            <a:off x="0" y="3243263"/>
            <a:ext cx="184731" cy="400110"/>
          </a:xfrm>
          <a:prstGeom prst="rect">
            <a:avLst/>
          </a:prstGeom>
          <a:noFill/>
          <a:ln w="9525">
            <a:noFill/>
            <a:miter lim="800000"/>
            <a:headEnd/>
            <a:tailEnd/>
          </a:ln>
          <a:effectLst/>
        </p:spPr>
        <p:txBody>
          <a:bodyPr wrap="none" anchor="ctr">
            <a:spAutoFit/>
          </a:bodyPr>
          <a:lstStyle/>
          <a:p>
            <a:endParaRPr lang="zh-CN" altLang="en-US"/>
          </a:p>
        </p:txBody>
      </p:sp>
      <p:sp>
        <p:nvSpPr>
          <p:cNvPr id="18441" name="Rectangle 9"/>
          <p:cNvSpPr>
            <a:spLocks noChangeArrowheads="1"/>
          </p:cNvSpPr>
          <p:nvPr/>
        </p:nvSpPr>
        <p:spPr bwMode="auto">
          <a:xfrm>
            <a:off x="0" y="3371850"/>
            <a:ext cx="184731" cy="400110"/>
          </a:xfrm>
          <a:prstGeom prst="rect">
            <a:avLst/>
          </a:prstGeom>
          <a:noFill/>
          <a:ln w="9525">
            <a:noFill/>
            <a:miter lim="800000"/>
            <a:headEnd/>
            <a:tailEnd/>
          </a:ln>
          <a:effectLst/>
        </p:spPr>
        <p:txBody>
          <a:bodyPr wrap="none" anchor="ctr">
            <a:spAutoFit/>
          </a:bodyPr>
          <a:lstStyle/>
          <a:p>
            <a:endParaRPr lang="zh-CN" altLang="en-US"/>
          </a:p>
        </p:txBody>
      </p:sp>
      <p:graphicFrame>
        <p:nvGraphicFramePr>
          <p:cNvPr id="18442" name="Object 10"/>
          <p:cNvGraphicFramePr>
            <a:graphicFrameLocks noChangeAspect="1"/>
          </p:cNvGraphicFramePr>
          <p:nvPr/>
        </p:nvGraphicFramePr>
        <p:xfrm>
          <a:off x="1116145" y="2808288"/>
          <a:ext cx="4738026" cy="696912"/>
        </p:xfrm>
        <a:graphic>
          <a:graphicData uri="http://schemas.openxmlformats.org/presentationml/2006/ole">
            <mc:AlternateContent xmlns:mc="http://schemas.openxmlformats.org/markup-compatibility/2006">
              <mc:Choice xmlns:v="urn:schemas-microsoft-com:vml" Requires="v">
                <p:oleObj spid="_x0000_s343011" name="Equation" r:id="rId5" imgW="2628720" imgH="419040" progId="Equation.DSMT4">
                  <p:embed/>
                </p:oleObj>
              </mc:Choice>
              <mc:Fallback>
                <p:oleObj name="Equation" r:id="rId5" imgW="2628720" imgH="41904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6145" y="2808288"/>
                        <a:ext cx="4738026" cy="6969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8443" name="Rectangle 11"/>
          <p:cNvSpPr>
            <a:spLocks noChangeArrowheads="1"/>
          </p:cNvSpPr>
          <p:nvPr/>
        </p:nvSpPr>
        <p:spPr bwMode="auto">
          <a:xfrm>
            <a:off x="0" y="3433763"/>
            <a:ext cx="184731" cy="400110"/>
          </a:xfrm>
          <a:prstGeom prst="rect">
            <a:avLst/>
          </a:prstGeom>
          <a:noFill/>
          <a:ln w="9525">
            <a:noFill/>
            <a:miter lim="800000"/>
            <a:headEnd/>
            <a:tailEnd/>
          </a:ln>
          <a:effectLst/>
        </p:spPr>
        <p:txBody>
          <a:bodyPr wrap="none" anchor="ctr">
            <a:spAutoFit/>
          </a:bodyPr>
          <a:lstStyle/>
          <a:p>
            <a:endParaRPr lang="zh-CN" altLang="en-US"/>
          </a:p>
        </p:txBody>
      </p:sp>
      <p:graphicFrame>
        <p:nvGraphicFramePr>
          <p:cNvPr id="18444" name="Object 12"/>
          <p:cNvGraphicFramePr>
            <a:graphicFrameLocks noChangeAspect="1"/>
          </p:cNvGraphicFramePr>
          <p:nvPr/>
        </p:nvGraphicFramePr>
        <p:xfrm>
          <a:off x="1442906" y="3581400"/>
          <a:ext cx="3931444" cy="490538"/>
        </p:xfrm>
        <a:graphic>
          <a:graphicData uri="http://schemas.openxmlformats.org/presentationml/2006/ole">
            <mc:AlternateContent xmlns:mc="http://schemas.openxmlformats.org/markup-compatibility/2006">
              <mc:Choice xmlns:v="urn:schemas-microsoft-com:vml" Requires="v">
                <p:oleObj spid="_x0000_s343012" name="Equation" r:id="rId7" imgW="2184120" imgH="291960" progId="Equation.DSMT4">
                  <p:embed/>
                </p:oleObj>
              </mc:Choice>
              <mc:Fallback>
                <p:oleObj name="Equation" r:id="rId7" imgW="2184120" imgH="291960" progId="Equation.DSMT4">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42906" y="3581400"/>
                        <a:ext cx="3931444" cy="4905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8445" name="Rectangle 13"/>
          <p:cNvSpPr>
            <a:spLocks noChangeArrowheads="1"/>
          </p:cNvSpPr>
          <p:nvPr/>
        </p:nvSpPr>
        <p:spPr bwMode="auto">
          <a:xfrm>
            <a:off x="0" y="3243263"/>
            <a:ext cx="184731" cy="400110"/>
          </a:xfrm>
          <a:prstGeom prst="rect">
            <a:avLst/>
          </a:prstGeom>
          <a:noFill/>
          <a:ln w="9525">
            <a:noFill/>
            <a:miter lim="800000"/>
            <a:headEnd/>
            <a:tailEnd/>
          </a:ln>
          <a:effectLst/>
        </p:spPr>
        <p:txBody>
          <a:bodyPr wrap="none" anchor="ctr">
            <a:spAutoFit/>
          </a:bodyPr>
          <a:lstStyle/>
          <a:p>
            <a:endParaRPr lang="zh-CN" altLang="en-US"/>
          </a:p>
        </p:txBody>
      </p:sp>
      <p:graphicFrame>
        <p:nvGraphicFramePr>
          <p:cNvPr id="18446" name="Object 14"/>
          <p:cNvGraphicFramePr>
            <a:graphicFrameLocks noChangeAspect="1"/>
          </p:cNvGraphicFramePr>
          <p:nvPr/>
        </p:nvGraphicFramePr>
        <p:xfrm>
          <a:off x="1157420" y="1773239"/>
          <a:ext cx="2646759" cy="1082675"/>
        </p:xfrm>
        <a:graphic>
          <a:graphicData uri="http://schemas.openxmlformats.org/presentationml/2006/ole">
            <mc:AlternateContent xmlns:mc="http://schemas.openxmlformats.org/markup-compatibility/2006">
              <mc:Choice xmlns:v="urn:schemas-microsoft-com:vml" Requires="v">
                <p:oleObj spid="_x0000_s343013" name="Equation" r:id="rId9" imgW="1473120" imgH="647640" progId="Equation.DSMT4">
                  <p:embed/>
                </p:oleObj>
              </mc:Choice>
              <mc:Fallback>
                <p:oleObj name="Equation" r:id="rId9" imgW="1473120" imgH="647640" progId="Equation.DSMT4">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57420" y="1773239"/>
                        <a:ext cx="2646759" cy="10826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8447" name="Rectangle 15"/>
          <p:cNvSpPr>
            <a:spLocks noChangeArrowheads="1"/>
          </p:cNvSpPr>
          <p:nvPr/>
        </p:nvSpPr>
        <p:spPr bwMode="auto">
          <a:xfrm>
            <a:off x="0" y="3429000"/>
            <a:ext cx="184731" cy="400110"/>
          </a:xfrm>
          <a:prstGeom prst="rect">
            <a:avLst/>
          </a:prstGeom>
          <a:noFill/>
          <a:ln w="9525">
            <a:noFill/>
            <a:miter lim="800000"/>
            <a:headEnd/>
            <a:tailEnd/>
          </a:ln>
          <a:effectLst/>
        </p:spPr>
        <p:txBody>
          <a:bodyPr wrap="none" anchor="ctr">
            <a:spAutoFit/>
          </a:bodyPr>
          <a:lstStyle/>
          <a:p>
            <a:endParaRPr lang="zh-CN" altLang="en-US"/>
          </a:p>
        </p:txBody>
      </p:sp>
      <p:graphicFrame>
        <p:nvGraphicFramePr>
          <p:cNvPr id="18448" name="Object 16"/>
          <p:cNvGraphicFramePr>
            <a:graphicFrameLocks noChangeAspect="1"/>
          </p:cNvGraphicFramePr>
          <p:nvPr/>
        </p:nvGraphicFramePr>
        <p:xfrm>
          <a:off x="395553" y="4572000"/>
          <a:ext cx="5673593" cy="508000"/>
        </p:xfrm>
        <a:graphic>
          <a:graphicData uri="http://schemas.openxmlformats.org/presentationml/2006/ole">
            <mc:AlternateContent xmlns:mc="http://schemas.openxmlformats.org/markup-compatibility/2006">
              <mc:Choice xmlns:v="urn:schemas-microsoft-com:vml" Requires="v">
                <p:oleObj spid="_x0000_s343014" name="Equation" r:id="rId11" imgW="3149280" imgH="304560" progId="Equation.DSMT4">
                  <p:embed/>
                </p:oleObj>
              </mc:Choice>
              <mc:Fallback>
                <p:oleObj name="Equation" r:id="rId11" imgW="3149280" imgH="304560" progId="Equation.DSMT4">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95553" y="4572000"/>
                        <a:ext cx="5673593" cy="508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8450" name="Rectangle 18"/>
          <p:cNvSpPr>
            <a:spLocks noChangeArrowheads="1"/>
          </p:cNvSpPr>
          <p:nvPr/>
        </p:nvSpPr>
        <p:spPr bwMode="auto">
          <a:xfrm>
            <a:off x="1018117" y="2819400"/>
            <a:ext cx="4870450" cy="685800"/>
          </a:xfrm>
          <a:prstGeom prst="rect">
            <a:avLst/>
          </a:prstGeom>
          <a:noFill/>
          <a:ln w="9525">
            <a:solidFill>
              <a:srgbClr val="FF3300"/>
            </a:solidFill>
            <a:miter lim="800000"/>
            <a:headEnd/>
            <a:tailEnd/>
          </a:ln>
          <a:effectLst/>
        </p:spPr>
        <p:txBody>
          <a:bodyPr wrap="none" anchor="ctr"/>
          <a:lstStyle/>
          <a:p>
            <a:endParaRPr lang="zh-CN" altLang="en-US"/>
          </a:p>
        </p:txBody>
      </p:sp>
      <p:sp>
        <p:nvSpPr>
          <p:cNvPr id="18451" name="Rectangle 19"/>
          <p:cNvSpPr>
            <a:spLocks noChangeArrowheads="1"/>
          </p:cNvSpPr>
          <p:nvPr/>
        </p:nvSpPr>
        <p:spPr bwMode="auto">
          <a:xfrm>
            <a:off x="350838" y="4495800"/>
            <a:ext cx="5695950" cy="609600"/>
          </a:xfrm>
          <a:prstGeom prst="rect">
            <a:avLst/>
          </a:prstGeom>
          <a:noFill/>
          <a:ln w="9525">
            <a:solidFill>
              <a:srgbClr val="FF3300"/>
            </a:solidFill>
            <a:miter lim="800000"/>
            <a:headEnd/>
            <a:tailEnd/>
          </a:ln>
          <a:effectLst/>
        </p:spPr>
        <p:txBody>
          <a:bodyPr wrap="none" anchor="ctr"/>
          <a:lstStyle/>
          <a:p>
            <a:endParaRPr lang="zh-CN" altLang="en-US"/>
          </a:p>
        </p:txBody>
      </p:sp>
      <p:pic>
        <p:nvPicPr>
          <p:cNvPr id="18452" name="Picture 20" descr="crfs"/>
          <p:cNvPicPr>
            <a:picLocks noChangeAspect="1" noChangeArrowheads="1"/>
          </p:cNvPicPr>
          <p:nvPr/>
        </p:nvPicPr>
        <p:blipFill>
          <a:blip r:embed="rId13"/>
          <a:srcRect/>
          <a:stretch>
            <a:fillRect/>
          </a:stretch>
        </p:blipFill>
        <p:spPr bwMode="auto">
          <a:xfrm>
            <a:off x="6356350" y="1046164"/>
            <a:ext cx="3042312" cy="1590675"/>
          </a:xfrm>
          <a:prstGeom prst="rect">
            <a:avLst/>
          </a:prstGeom>
          <a:noFill/>
          <a:ln w="9525">
            <a:noFill/>
            <a:miter lim="800000"/>
            <a:headEnd/>
            <a:tailEnd/>
          </a:ln>
        </p:spPr>
      </p:pic>
      <p:pic>
        <p:nvPicPr>
          <p:cNvPr id="18453" name="Picture 21" descr="tcrfs"/>
          <p:cNvPicPr>
            <a:picLocks noChangeAspect="1" noChangeArrowheads="1"/>
          </p:cNvPicPr>
          <p:nvPr/>
        </p:nvPicPr>
        <p:blipFill>
          <a:blip r:embed="rId14"/>
          <a:srcRect/>
          <a:stretch>
            <a:fillRect/>
          </a:stretch>
        </p:blipFill>
        <p:spPr bwMode="auto">
          <a:xfrm>
            <a:off x="6057106" y="3141664"/>
            <a:ext cx="3743987" cy="2384425"/>
          </a:xfrm>
          <a:prstGeom prst="rect">
            <a:avLst/>
          </a:prstGeom>
          <a:noFill/>
          <a:ln w="9525">
            <a:noFill/>
            <a:miter lim="800000"/>
            <a:headEnd/>
            <a:tailEnd/>
          </a:ln>
        </p:spPr>
      </p:pic>
      <p:sp>
        <p:nvSpPr>
          <p:cNvPr id="18454" name="AutoShape 22"/>
          <p:cNvSpPr>
            <a:spLocks noChangeArrowheads="1"/>
          </p:cNvSpPr>
          <p:nvPr/>
        </p:nvSpPr>
        <p:spPr bwMode="auto">
          <a:xfrm>
            <a:off x="5343393" y="3573463"/>
            <a:ext cx="390392" cy="863600"/>
          </a:xfrm>
          <a:prstGeom prst="downArrow">
            <a:avLst>
              <a:gd name="adj1" fmla="val 50000"/>
              <a:gd name="adj2" fmla="val 59912"/>
            </a:avLst>
          </a:prstGeom>
          <a:solidFill>
            <a:srgbClr val="FFCCCC"/>
          </a:solidFill>
          <a:ln w="9525">
            <a:solidFill>
              <a:schemeClr val="tx1"/>
            </a:solidFill>
            <a:miter lim="800000"/>
            <a:headEnd/>
            <a:tailEnd/>
          </a:ln>
          <a:effectLst/>
        </p:spPr>
        <p:txBody>
          <a:bodyPr vert="eaVert" wrap="none" anchor="ctr"/>
          <a:lstStyle/>
          <a:p>
            <a:endParaRPr lang="zh-CN" altLang="en-US"/>
          </a:p>
        </p:txBody>
      </p:sp>
      <p:sp>
        <p:nvSpPr>
          <p:cNvPr id="18455" name="AutoShape 23"/>
          <p:cNvSpPr>
            <a:spLocks noChangeArrowheads="1"/>
          </p:cNvSpPr>
          <p:nvPr/>
        </p:nvSpPr>
        <p:spPr bwMode="auto">
          <a:xfrm>
            <a:off x="7684030" y="2641601"/>
            <a:ext cx="390393" cy="504825"/>
          </a:xfrm>
          <a:prstGeom prst="downArrow">
            <a:avLst>
              <a:gd name="adj1" fmla="val 50000"/>
              <a:gd name="adj2" fmla="val 35022"/>
            </a:avLst>
          </a:prstGeom>
          <a:solidFill>
            <a:srgbClr val="FFCCCC"/>
          </a:solidFill>
          <a:ln w="9525">
            <a:solidFill>
              <a:schemeClr val="tx1"/>
            </a:solidFill>
            <a:miter lim="800000"/>
            <a:headEnd/>
            <a:tailEnd/>
          </a:ln>
          <a:effectLst/>
        </p:spPr>
        <p:txBody>
          <a:bodyPr vert="eaVert" wrap="none" anchor="ctr"/>
          <a:lstStyle/>
          <a:p>
            <a:endParaRPr lang="zh-CN" altLang="en-US"/>
          </a:p>
        </p:txBody>
      </p:sp>
      <p:sp>
        <p:nvSpPr>
          <p:cNvPr id="18457" name="Rectangle 25"/>
          <p:cNvSpPr>
            <a:spLocks noChangeArrowheads="1"/>
          </p:cNvSpPr>
          <p:nvPr/>
        </p:nvSpPr>
        <p:spPr bwMode="auto">
          <a:xfrm>
            <a:off x="156502" y="3502025"/>
            <a:ext cx="1129903" cy="431800"/>
          </a:xfrm>
          <a:prstGeom prst="rect">
            <a:avLst/>
          </a:prstGeom>
          <a:noFill/>
          <a:ln w="9525">
            <a:noFill/>
            <a:miter lim="800000"/>
            <a:headEnd/>
            <a:tailEnd/>
          </a:ln>
          <a:effectLst/>
        </p:spPr>
        <p:txBody>
          <a:bodyPr wrap="none" anchor="ctr"/>
          <a:lstStyle/>
          <a:p>
            <a:pPr algn="ctr"/>
            <a:r>
              <a:rPr lang="en-US" altLang="zh-CN" dirty="0" smtClean="0"/>
              <a:t>Extraction:</a:t>
            </a:r>
            <a:endParaRPr lang="en-US" altLang="zh-CN" dirty="0"/>
          </a:p>
        </p:txBody>
      </p:sp>
      <p:sp>
        <p:nvSpPr>
          <p:cNvPr id="18458" name="Line 26"/>
          <p:cNvSpPr>
            <a:spLocks noChangeShapeType="1"/>
          </p:cNvSpPr>
          <p:nvPr/>
        </p:nvSpPr>
        <p:spPr bwMode="auto">
          <a:xfrm>
            <a:off x="2732749" y="4941888"/>
            <a:ext cx="192617" cy="0"/>
          </a:xfrm>
          <a:prstGeom prst="line">
            <a:avLst/>
          </a:prstGeom>
          <a:noFill/>
          <a:ln w="28575">
            <a:solidFill>
              <a:srgbClr val="FF0000"/>
            </a:solidFill>
            <a:round/>
            <a:headEnd/>
            <a:tailEnd/>
          </a:ln>
          <a:effectLst/>
        </p:spPr>
        <p:txBody>
          <a:bodyPr/>
          <a:lstStyle/>
          <a:p>
            <a:endParaRPr lang="zh-CN" altLang="en-US"/>
          </a:p>
        </p:txBody>
      </p:sp>
      <p:sp>
        <p:nvSpPr>
          <p:cNvPr id="18459" name="Line 27"/>
          <p:cNvSpPr>
            <a:spLocks noChangeShapeType="1"/>
          </p:cNvSpPr>
          <p:nvPr/>
        </p:nvSpPr>
        <p:spPr bwMode="auto">
          <a:xfrm>
            <a:off x="4719108" y="4941888"/>
            <a:ext cx="233892" cy="0"/>
          </a:xfrm>
          <a:prstGeom prst="line">
            <a:avLst/>
          </a:prstGeom>
          <a:noFill/>
          <a:ln w="28575">
            <a:solidFill>
              <a:srgbClr val="FF0000"/>
            </a:solidFill>
            <a:round/>
            <a:headEnd/>
            <a:tailEnd/>
          </a:ln>
          <a:effectLst/>
        </p:spPr>
        <p:txBody>
          <a:bodyPr/>
          <a:lstStyle/>
          <a:p>
            <a:endParaRPr lang="zh-CN" altLang="en-US"/>
          </a:p>
        </p:txBody>
      </p:sp>
      <p:sp>
        <p:nvSpPr>
          <p:cNvPr id="18460" name="Rectangle 28"/>
          <p:cNvSpPr>
            <a:spLocks noChangeArrowheads="1"/>
          </p:cNvSpPr>
          <p:nvPr/>
        </p:nvSpPr>
        <p:spPr bwMode="auto">
          <a:xfrm>
            <a:off x="662120" y="5661026"/>
            <a:ext cx="5460338" cy="574675"/>
          </a:xfrm>
          <a:prstGeom prst="rect">
            <a:avLst/>
          </a:prstGeom>
          <a:noFill/>
          <a:ln w="9525">
            <a:solidFill>
              <a:schemeClr val="tx1"/>
            </a:solidFill>
            <a:miter lim="800000"/>
            <a:headEnd/>
            <a:tailEnd/>
          </a:ln>
          <a:effectLst/>
        </p:spPr>
        <p:txBody>
          <a:bodyPr wrap="none" anchor="ctr"/>
          <a:lstStyle/>
          <a:p>
            <a:pPr algn="ctr"/>
            <a:r>
              <a:rPr lang="en-US" altLang="zh-CN" sz="2400" b="1">
                <a:solidFill>
                  <a:srgbClr val="FF0000"/>
                </a:solidFill>
              </a:rPr>
              <a:t>How to estimate the parameters?</a:t>
            </a:r>
          </a:p>
        </p:txBody>
      </p:sp>
      <p:sp>
        <p:nvSpPr>
          <p:cNvPr id="18461" name="Line 29"/>
          <p:cNvSpPr>
            <a:spLocks noChangeShapeType="1"/>
          </p:cNvSpPr>
          <p:nvPr/>
        </p:nvSpPr>
        <p:spPr bwMode="auto">
          <a:xfrm flipV="1">
            <a:off x="2846256" y="4941889"/>
            <a:ext cx="0" cy="719137"/>
          </a:xfrm>
          <a:prstGeom prst="line">
            <a:avLst/>
          </a:prstGeom>
          <a:noFill/>
          <a:ln w="9525">
            <a:solidFill>
              <a:schemeClr val="tx1"/>
            </a:solidFill>
            <a:round/>
            <a:headEnd/>
            <a:tailEnd type="triangle" w="med" len="med"/>
          </a:ln>
          <a:effectLst/>
        </p:spPr>
        <p:txBody>
          <a:bodyPr/>
          <a:lstStyle/>
          <a:p>
            <a:endParaRPr lang="zh-CN" altLang="en-US"/>
          </a:p>
        </p:txBody>
      </p:sp>
      <p:sp>
        <p:nvSpPr>
          <p:cNvPr id="18462" name="Line 30"/>
          <p:cNvSpPr>
            <a:spLocks noChangeShapeType="1"/>
          </p:cNvSpPr>
          <p:nvPr/>
        </p:nvSpPr>
        <p:spPr bwMode="auto">
          <a:xfrm flipV="1">
            <a:off x="2846256" y="4941889"/>
            <a:ext cx="1950244" cy="719137"/>
          </a:xfrm>
          <a:prstGeom prst="line">
            <a:avLst/>
          </a:prstGeom>
          <a:noFill/>
          <a:ln w="9525">
            <a:solidFill>
              <a:schemeClr val="tx1"/>
            </a:solidFill>
            <a:round/>
            <a:headEnd/>
            <a:tailEnd type="triangle" w="med" len="med"/>
          </a:ln>
          <a:effectLst/>
        </p:spPr>
        <p:txBody>
          <a:bodyPr/>
          <a:lstStyle/>
          <a:p>
            <a:endParaRPr lang="zh-CN" altLang="en-US"/>
          </a:p>
        </p:txBody>
      </p:sp>
      <p:sp>
        <p:nvSpPr>
          <p:cNvPr id="18463" name="Rectangle 31"/>
          <p:cNvSpPr>
            <a:spLocks noChangeArrowheads="1"/>
          </p:cNvSpPr>
          <p:nvPr/>
        </p:nvSpPr>
        <p:spPr bwMode="auto">
          <a:xfrm>
            <a:off x="116946" y="1855788"/>
            <a:ext cx="1129904" cy="431800"/>
          </a:xfrm>
          <a:prstGeom prst="rect">
            <a:avLst/>
          </a:prstGeom>
          <a:noFill/>
          <a:ln w="9525">
            <a:noFill/>
            <a:miter lim="800000"/>
            <a:headEnd/>
            <a:tailEnd/>
          </a:ln>
          <a:effectLst/>
        </p:spPr>
        <p:txBody>
          <a:bodyPr wrap="none" anchor="ctr"/>
          <a:lstStyle/>
          <a:p>
            <a:pPr algn="ctr"/>
            <a:r>
              <a:rPr lang="en-US" altLang="zh-CN"/>
              <a:t>Model:</a:t>
            </a:r>
          </a:p>
        </p:txBody>
      </p:sp>
      <p:sp>
        <p:nvSpPr>
          <p:cNvPr id="28" name="矩形 2"/>
          <p:cNvSpPr>
            <a:spLocks noChangeArrowheads="1"/>
          </p:cNvSpPr>
          <p:nvPr/>
        </p:nvSpPr>
        <p:spPr bwMode="auto">
          <a:xfrm>
            <a:off x="0" y="6453336"/>
            <a:ext cx="9906000" cy="404665"/>
          </a:xfrm>
          <a:prstGeom prst="rect">
            <a:avLst/>
          </a:prstGeom>
          <a:solidFill>
            <a:schemeClr val="bg1"/>
          </a:solidFill>
          <a:ln w="9525">
            <a:noFill/>
            <a:miter lim="800000"/>
            <a:headEnd/>
            <a:tailEnd/>
          </a:ln>
        </p:spPr>
        <p:txBody>
          <a:bodyPr wrap="square">
            <a:noAutofit/>
          </a:bodyPr>
          <a:lstStyle/>
          <a:p>
            <a:pPr>
              <a:spcAft>
                <a:spcPts val="600"/>
              </a:spcAft>
            </a:pPr>
            <a:r>
              <a:rPr lang="en-US" altLang="zh-CN" sz="1200" dirty="0" smtClean="0"/>
              <a:t>[1] J. </a:t>
            </a:r>
            <a:r>
              <a:rPr lang="en-US" altLang="zh-CN" sz="1200" dirty="0"/>
              <a:t>Tang, </a:t>
            </a:r>
            <a:r>
              <a:rPr lang="en-US" altLang="zh-CN" sz="1200" dirty="0" smtClean="0"/>
              <a:t>M. </a:t>
            </a:r>
            <a:r>
              <a:rPr lang="en-US" altLang="zh-CN" sz="1200" dirty="0"/>
              <a:t>Hong, </a:t>
            </a:r>
            <a:r>
              <a:rPr lang="en-US" altLang="zh-CN" sz="1200" dirty="0" smtClean="0"/>
              <a:t>J. </a:t>
            </a:r>
            <a:r>
              <a:rPr lang="en-US" altLang="zh-CN" sz="1200" dirty="0"/>
              <a:t>Li, and </a:t>
            </a:r>
            <a:r>
              <a:rPr lang="en-US" altLang="zh-CN" sz="1200" dirty="0" smtClean="0"/>
              <a:t>B. </a:t>
            </a:r>
            <a:r>
              <a:rPr lang="en-US" altLang="zh-CN" sz="1200" dirty="0"/>
              <a:t>Liang. Tree-Structured Conditional Random Fields for Semantic Annotation. In </a:t>
            </a:r>
            <a:r>
              <a:rPr lang="en-US" altLang="zh-CN" sz="1200" dirty="0" smtClean="0"/>
              <a:t>ISWC’06. </a:t>
            </a:r>
            <a:r>
              <a:rPr lang="en-US" altLang="zh-CN" sz="1200" dirty="0"/>
              <a:t>pp. 640-</a:t>
            </a:r>
            <a:r>
              <a:rPr lang="en-US" altLang="zh-CN" sz="1200" dirty="0" smtClean="0"/>
              <a:t>653.</a:t>
            </a:r>
            <a:endParaRPr lang="zh-CN" altLang="en-US" sz="1200" dirty="0"/>
          </a:p>
        </p:txBody>
      </p:sp>
      <p:cxnSp>
        <p:nvCxnSpPr>
          <p:cNvPr id="3" name="Straight Connector 2"/>
          <p:cNvCxnSpPr/>
          <p:nvPr/>
        </p:nvCxnSpPr>
        <p:spPr>
          <a:xfrm>
            <a:off x="6298108" y="4568170"/>
            <a:ext cx="900100" cy="0"/>
          </a:xfrm>
          <a:prstGeom prst="line">
            <a:avLst/>
          </a:prstGeom>
          <a:ln w="12700"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8677248" y="4568170"/>
            <a:ext cx="900100" cy="0"/>
          </a:xfrm>
          <a:prstGeom prst="line">
            <a:avLst/>
          </a:prstGeom>
          <a:ln w="12700"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Tree>
    <p:custDataLst>
      <p:tags r:id="rId2"/>
    </p:custDataLst>
    <p:extLst>
      <p:ext uri="{BB962C8B-B14F-4D97-AF65-F5344CB8AC3E}">
        <p14:creationId xmlns:p14="http://schemas.microsoft.com/office/powerpoint/2010/main" val="188859264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8452"/>
                                        </p:tgtEl>
                                        <p:attrNameLst>
                                          <p:attrName>style.visibility</p:attrName>
                                        </p:attrNameLst>
                                      </p:cBhvr>
                                      <p:to>
                                        <p:strVal val="visible"/>
                                      </p:to>
                                    </p:set>
                                    <p:animEffect transition="in" filter="blinds(horizontal)">
                                      <p:cBhvr>
                                        <p:cTn id="7" dur="500"/>
                                        <p:tgtEl>
                                          <p:spTgt spid="1845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8446"/>
                                        </p:tgtEl>
                                        <p:attrNameLst>
                                          <p:attrName>style.visibility</p:attrName>
                                        </p:attrNameLst>
                                      </p:cBhvr>
                                      <p:to>
                                        <p:strVal val="visible"/>
                                      </p:to>
                                    </p:set>
                                    <p:animEffect transition="in" filter="blinds(horizontal)">
                                      <p:cBhvr>
                                        <p:cTn id="12" dur="500"/>
                                        <p:tgtEl>
                                          <p:spTgt spid="18446"/>
                                        </p:tgtEl>
                                      </p:cBhvr>
                                    </p:animEffect>
                                  </p:childTnLst>
                                </p:cTn>
                              </p:par>
                              <p:par>
                                <p:cTn id="13" presetID="3" presetClass="entr" presetSubtype="10" fill="hold" grpId="0" nodeType="withEffect" nodePh="1">
                                  <p:stCondLst>
                                    <p:cond delay="0"/>
                                  </p:stCondLst>
                                  <p:endCondLst>
                                    <p:cond evt="begin" delay="0">
                                      <p:tn val="13"/>
                                    </p:cond>
                                  </p:endCondLst>
                                  <p:childTnLst>
                                    <p:set>
                                      <p:cBhvr>
                                        <p:cTn id="14" dur="1" fill="hold">
                                          <p:stCondLst>
                                            <p:cond delay="0"/>
                                          </p:stCondLst>
                                        </p:cTn>
                                        <p:tgtEl>
                                          <p:spTgt spid="18445"/>
                                        </p:tgtEl>
                                        <p:attrNameLst>
                                          <p:attrName>style.visibility</p:attrName>
                                        </p:attrNameLst>
                                      </p:cBhvr>
                                      <p:to>
                                        <p:strVal val="visible"/>
                                      </p:to>
                                    </p:set>
                                    <p:animEffect transition="in" filter="blinds(horizontal)">
                                      <p:cBhvr>
                                        <p:cTn id="15" dur="500"/>
                                        <p:tgtEl>
                                          <p:spTgt spid="18445"/>
                                        </p:tgtEl>
                                      </p:cBhvr>
                                    </p:animEffect>
                                  </p:childTnLst>
                                </p:cTn>
                              </p:par>
                              <p:par>
                                <p:cTn id="16" presetID="3" presetClass="entr" presetSubtype="10" fill="hold" nodeType="withEffect">
                                  <p:stCondLst>
                                    <p:cond delay="0"/>
                                  </p:stCondLst>
                                  <p:childTnLst>
                                    <p:set>
                                      <p:cBhvr>
                                        <p:cTn id="17" dur="1" fill="hold">
                                          <p:stCondLst>
                                            <p:cond delay="0"/>
                                          </p:stCondLst>
                                        </p:cTn>
                                        <p:tgtEl>
                                          <p:spTgt spid="18444"/>
                                        </p:tgtEl>
                                        <p:attrNameLst>
                                          <p:attrName>style.visibility</p:attrName>
                                        </p:attrNameLst>
                                      </p:cBhvr>
                                      <p:to>
                                        <p:strVal val="visible"/>
                                      </p:to>
                                    </p:set>
                                    <p:animEffect transition="in" filter="blinds(horizontal)">
                                      <p:cBhvr>
                                        <p:cTn id="18" dur="500"/>
                                        <p:tgtEl>
                                          <p:spTgt spid="18444"/>
                                        </p:tgtEl>
                                      </p:cBhvr>
                                    </p:animEffect>
                                  </p:childTnLst>
                                </p:cTn>
                              </p:par>
                              <p:par>
                                <p:cTn id="19" presetID="3" presetClass="entr" presetSubtype="10" fill="hold" nodeType="withEffect">
                                  <p:stCondLst>
                                    <p:cond delay="0"/>
                                  </p:stCondLst>
                                  <p:childTnLst>
                                    <p:set>
                                      <p:cBhvr>
                                        <p:cTn id="20" dur="1" fill="hold">
                                          <p:stCondLst>
                                            <p:cond delay="0"/>
                                          </p:stCondLst>
                                        </p:cTn>
                                        <p:tgtEl>
                                          <p:spTgt spid="18442"/>
                                        </p:tgtEl>
                                        <p:attrNameLst>
                                          <p:attrName>style.visibility</p:attrName>
                                        </p:attrNameLst>
                                      </p:cBhvr>
                                      <p:to>
                                        <p:strVal val="visible"/>
                                      </p:to>
                                    </p:set>
                                    <p:animEffect transition="in" filter="blinds(horizontal)">
                                      <p:cBhvr>
                                        <p:cTn id="21" dur="500"/>
                                        <p:tgtEl>
                                          <p:spTgt spid="18442"/>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18457"/>
                                        </p:tgtEl>
                                        <p:attrNameLst>
                                          <p:attrName>style.visibility</p:attrName>
                                        </p:attrNameLst>
                                      </p:cBhvr>
                                      <p:to>
                                        <p:strVal val="visible"/>
                                      </p:to>
                                    </p:set>
                                    <p:animEffect transition="in" filter="blinds(horizontal)">
                                      <p:cBhvr>
                                        <p:cTn id="24" dur="500"/>
                                        <p:tgtEl>
                                          <p:spTgt spid="18457"/>
                                        </p:tgtEl>
                                      </p:cBhvr>
                                    </p:animEffect>
                                  </p:childTnLst>
                                </p:cTn>
                              </p:par>
                              <p:par>
                                <p:cTn id="25" presetID="3" presetClass="entr" presetSubtype="10" fill="hold" nodeType="withEffect">
                                  <p:stCondLst>
                                    <p:cond delay="0"/>
                                  </p:stCondLst>
                                  <p:childTnLst>
                                    <p:set>
                                      <p:cBhvr>
                                        <p:cTn id="26" dur="1" fill="hold">
                                          <p:stCondLst>
                                            <p:cond delay="0"/>
                                          </p:stCondLst>
                                        </p:cTn>
                                        <p:tgtEl>
                                          <p:spTgt spid="18463"/>
                                        </p:tgtEl>
                                        <p:attrNameLst>
                                          <p:attrName>style.visibility</p:attrName>
                                        </p:attrNameLst>
                                      </p:cBhvr>
                                      <p:to>
                                        <p:strVal val="visible"/>
                                      </p:to>
                                    </p:set>
                                    <p:animEffect transition="in" filter="blinds(horizontal)">
                                      <p:cBhvr>
                                        <p:cTn id="27" dur="500"/>
                                        <p:tgtEl>
                                          <p:spTgt spid="18463"/>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18453"/>
                                        </p:tgtEl>
                                        <p:attrNameLst>
                                          <p:attrName>style.visibility</p:attrName>
                                        </p:attrNameLst>
                                      </p:cBhvr>
                                      <p:to>
                                        <p:strVal val="visible"/>
                                      </p:to>
                                    </p:set>
                                    <p:animEffect transition="in" filter="blinds(horizontal)">
                                      <p:cBhvr>
                                        <p:cTn id="32" dur="500"/>
                                        <p:tgtEl>
                                          <p:spTgt spid="18453"/>
                                        </p:tgtEl>
                                      </p:cBhvr>
                                    </p:animEffect>
                                  </p:childTnLst>
                                </p:cTn>
                              </p:par>
                              <p:par>
                                <p:cTn id="33" presetID="3" presetClass="entr" presetSubtype="10" fill="hold" grpId="0" nodeType="withEffect">
                                  <p:stCondLst>
                                    <p:cond delay="0"/>
                                  </p:stCondLst>
                                  <p:childTnLst>
                                    <p:set>
                                      <p:cBhvr>
                                        <p:cTn id="34" dur="1" fill="hold">
                                          <p:stCondLst>
                                            <p:cond delay="0"/>
                                          </p:stCondLst>
                                        </p:cTn>
                                        <p:tgtEl>
                                          <p:spTgt spid="18455"/>
                                        </p:tgtEl>
                                        <p:attrNameLst>
                                          <p:attrName>style.visibility</p:attrName>
                                        </p:attrNameLst>
                                      </p:cBhvr>
                                      <p:to>
                                        <p:strVal val="visible"/>
                                      </p:to>
                                    </p:set>
                                    <p:animEffect transition="in" filter="blinds(horizontal)">
                                      <p:cBhvr>
                                        <p:cTn id="35" dur="500"/>
                                        <p:tgtEl>
                                          <p:spTgt spid="18455"/>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18450"/>
                                        </p:tgtEl>
                                        <p:attrNameLst>
                                          <p:attrName>style.visibility</p:attrName>
                                        </p:attrNameLst>
                                      </p:cBhvr>
                                      <p:to>
                                        <p:strVal val="visible"/>
                                      </p:to>
                                    </p:set>
                                    <p:animEffect transition="in" filter="blinds(horizontal)">
                                      <p:cBhvr>
                                        <p:cTn id="40" dur="500"/>
                                        <p:tgtEl>
                                          <p:spTgt spid="18450"/>
                                        </p:tgtEl>
                                      </p:cBhvr>
                                    </p:animEffect>
                                  </p:childTnLst>
                                </p:cTn>
                              </p:par>
                            </p:childTnLst>
                          </p:cTn>
                        </p:par>
                      </p:childTnLst>
                    </p:cTn>
                  </p:par>
                  <p:par>
                    <p:cTn id="41" fill="hold">
                      <p:stCondLst>
                        <p:cond delay="indefinite"/>
                      </p:stCondLst>
                      <p:childTnLst>
                        <p:par>
                          <p:cTn id="42" fill="hold">
                            <p:stCondLst>
                              <p:cond delay="0"/>
                            </p:stCondLst>
                            <p:childTnLst>
                              <p:par>
                                <p:cTn id="43" presetID="3" presetClass="entr" presetSubtype="10" fill="hold" nodeType="clickEffect">
                                  <p:stCondLst>
                                    <p:cond delay="0"/>
                                  </p:stCondLst>
                                  <p:childTnLst>
                                    <p:set>
                                      <p:cBhvr>
                                        <p:cTn id="44" dur="1" fill="hold">
                                          <p:stCondLst>
                                            <p:cond delay="0"/>
                                          </p:stCondLst>
                                        </p:cTn>
                                        <p:tgtEl>
                                          <p:spTgt spid="18448"/>
                                        </p:tgtEl>
                                        <p:attrNameLst>
                                          <p:attrName>style.visibility</p:attrName>
                                        </p:attrNameLst>
                                      </p:cBhvr>
                                      <p:to>
                                        <p:strVal val="visible"/>
                                      </p:to>
                                    </p:set>
                                    <p:animEffect transition="in" filter="blinds(horizontal)">
                                      <p:cBhvr>
                                        <p:cTn id="45" dur="500"/>
                                        <p:tgtEl>
                                          <p:spTgt spid="18448"/>
                                        </p:tgtEl>
                                      </p:cBhvr>
                                    </p:animEffect>
                                  </p:childTnLst>
                                </p:cTn>
                              </p:par>
                              <p:par>
                                <p:cTn id="46" presetID="3" presetClass="entr" presetSubtype="10" fill="hold" grpId="0" nodeType="withEffect">
                                  <p:stCondLst>
                                    <p:cond delay="0"/>
                                  </p:stCondLst>
                                  <p:childTnLst>
                                    <p:set>
                                      <p:cBhvr>
                                        <p:cTn id="47" dur="1" fill="hold">
                                          <p:stCondLst>
                                            <p:cond delay="0"/>
                                          </p:stCondLst>
                                        </p:cTn>
                                        <p:tgtEl>
                                          <p:spTgt spid="18451"/>
                                        </p:tgtEl>
                                        <p:attrNameLst>
                                          <p:attrName>style.visibility</p:attrName>
                                        </p:attrNameLst>
                                      </p:cBhvr>
                                      <p:to>
                                        <p:strVal val="visible"/>
                                      </p:to>
                                    </p:set>
                                    <p:animEffect transition="in" filter="blinds(horizontal)">
                                      <p:cBhvr>
                                        <p:cTn id="48" dur="500"/>
                                        <p:tgtEl>
                                          <p:spTgt spid="18451"/>
                                        </p:tgtEl>
                                      </p:cBhvr>
                                    </p:animEffect>
                                  </p:childTnLst>
                                </p:cTn>
                              </p:par>
                              <p:par>
                                <p:cTn id="49" presetID="3" presetClass="entr" presetSubtype="10" fill="hold" grpId="0" nodeType="withEffect">
                                  <p:stCondLst>
                                    <p:cond delay="0"/>
                                  </p:stCondLst>
                                  <p:childTnLst>
                                    <p:set>
                                      <p:cBhvr>
                                        <p:cTn id="50" dur="1" fill="hold">
                                          <p:stCondLst>
                                            <p:cond delay="0"/>
                                          </p:stCondLst>
                                        </p:cTn>
                                        <p:tgtEl>
                                          <p:spTgt spid="18454"/>
                                        </p:tgtEl>
                                        <p:attrNameLst>
                                          <p:attrName>style.visibility</p:attrName>
                                        </p:attrNameLst>
                                      </p:cBhvr>
                                      <p:to>
                                        <p:strVal val="visible"/>
                                      </p:to>
                                    </p:set>
                                    <p:animEffect transition="in" filter="blinds(horizontal)">
                                      <p:cBhvr>
                                        <p:cTn id="51" dur="500"/>
                                        <p:tgtEl>
                                          <p:spTgt spid="18454"/>
                                        </p:tgtEl>
                                      </p:cBhvr>
                                    </p:animEffect>
                                  </p:childTnLst>
                                </p:cTn>
                              </p:par>
                            </p:childTnLst>
                          </p:cTn>
                        </p:par>
                      </p:childTnLst>
                    </p:cTn>
                  </p:par>
                  <p:par>
                    <p:cTn id="52" fill="hold">
                      <p:stCondLst>
                        <p:cond delay="indefinite"/>
                      </p:stCondLst>
                      <p:childTnLst>
                        <p:par>
                          <p:cTn id="53" fill="hold">
                            <p:stCondLst>
                              <p:cond delay="0"/>
                            </p:stCondLst>
                            <p:childTnLst>
                              <p:par>
                                <p:cTn id="54" presetID="3" presetClass="entr" presetSubtype="10" fill="hold" grpId="0" nodeType="clickEffect">
                                  <p:stCondLst>
                                    <p:cond delay="0"/>
                                  </p:stCondLst>
                                  <p:childTnLst>
                                    <p:set>
                                      <p:cBhvr>
                                        <p:cTn id="55" dur="1" fill="hold">
                                          <p:stCondLst>
                                            <p:cond delay="0"/>
                                          </p:stCondLst>
                                        </p:cTn>
                                        <p:tgtEl>
                                          <p:spTgt spid="18458"/>
                                        </p:tgtEl>
                                        <p:attrNameLst>
                                          <p:attrName>style.visibility</p:attrName>
                                        </p:attrNameLst>
                                      </p:cBhvr>
                                      <p:to>
                                        <p:strVal val="visible"/>
                                      </p:to>
                                    </p:set>
                                    <p:animEffect transition="in" filter="blinds(horizontal)">
                                      <p:cBhvr>
                                        <p:cTn id="56" dur="500"/>
                                        <p:tgtEl>
                                          <p:spTgt spid="18458"/>
                                        </p:tgtEl>
                                      </p:cBhvr>
                                    </p:animEffect>
                                  </p:childTnLst>
                                </p:cTn>
                              </p:par>
                              <p:par>
                                <p:cTn id="57" presetID="3" presetClass="entr" presetSubtype="10" fill="hold" grpId="0" nodeType="withEffect">
                                  <p:stCondLst>
                                    <p:cond delay="0"/>
                                  </p:stCondLst>
                                  <p:childTnLst>
                                    <p:set>
                                      <p:cBhvr>
                                        <p:cTn id="58" dur="1" fill="hold">
                                          <p:stCondLst>
                                            <p:cond delay="0"/>
                                          </p:stCondLst>
                                        </p:cTn>
                                        <p:tgtEl>
                                          <p:spTgt spid="18459"/>
                                        </p:tgtEl>
                                        <p:attrNameLst>
                                          <p:attrName>style.visibility</p:attrName>
                                        </p:attrNameLst>
                                      </p:cBhvr>
                                      <p:to>
                                        <p:strVal val="visible"/>
                                      </p:to>
                                    </p:set>
                                    <p:animEffect transition="in" filter="blinds(horizontal)">
                                      <p:cBhvr>
                                        <p:cTn id="59" dur="500"/>
                                        <p:tgtEl>
                                          <p:spTgt spid="18459"/>
                                        </p:tgtEl>
                                      </p:cBhvr>
                                    </p:animEffect>
                                  </p:childTnLst>
                                </p:cTn>
                              </p:par>
                              <p:par>
                                <p:cTn id="60" presetID="3" presetClass="entr" presetSubtype="10" fill="hold" grpId="0" nodeType="withEffect">
                                  <p:stCondLst>
                                    <p:cond delay="0"/>
                                  </p:stCondLst>
                                  <p:childTnLst>
                                    <p:set>
                                      <p:cBhvr>
                                        <p:cTn id="61" dur="1" fill="hold">
                                          <p:stCondLst>
                                            <p:cond delay="0"/>
                                          </p:stCondLst>
                                        </p:cTn>
                                        <p:tgtEl>
                                          <p:spTgt spid="18462"/>
                                        </p:tgtEl>
                                        <p:attrNameLst>
                                          <p:attrName>style.visibility</p:attrName>
                                        </p:attrNameLst>
                                      </p:cBhvr>
                                      <p:to>
                                        <p:strVal val="visible"/>
                                      </p:to>
                                    </p:set>
                                    <p:animEffect transition="in" filter="blinds(horizontal)">
                                      <p:cBhvr>
                                        <p:cTn id="62" dur="500"/>
                                        <p:tgtEl>
                                          <p:spTgt spid="18462"/>
                                        </p:tgtEl>
                                      </p:cBhvr>
                                    </p:animEffect>
                                  </p:childTnLst>
                                </p:cTn>
                              </p:par>
                              <p:par>
                                <p:cTn id="63" presetID="3" presetClass="entr" presetSubtype="10" fill="hold" grpId="0" nodeType="withEffect">
                                  <p:stCondLst>
                                    <p:cond delay="0"/>
                                  </p:stCondLst>
                                  <p:childTnLst>
                                    <p:set>
                                      <p:cBhvr>
                                        <p:cTn id="64" dur="1" fill="hold">
                                          <p:stCondLst>
                                            <p:cond delay="0"/>
                                          </p:stCondLst>
                                        </p:cTn>
                                        <p:tgtEl>
                                          <p:spTgt spid="18461"/>
                                        </p:tgtEl>
                                        <p:attrNameLst>
                                          <p:attrName>style.visibility</p:attrName>
                                        </p:attrNameLst>
                                      </p:cBhvr>
                                      <p:to>
                                        <p:strVal val="visible"/>
                                      </p:to>
                                    </p:set>
                                    <p:animEffect transition="in" filter="blinds(horizontal)">
                                      <p:cBhvr>
                                        <p:cTn id="65" dur="500"/>
                                        <p:tgtEl>
                                          <p:spTgt spid="18461"/>
                                        </p:tgtEl>
                                      </p:cBhvr>
                                    </p:animEffect>
                                  </p:childTnLst>
                                </p:cTn>
                              </p:par>
                              <p:par>
                                <p:cTn id="66" presetID="3" presetClass="entr" presetSubtype="10" fill="hold" grpId="0" nodeType="withEffect">
                                  <p:stCondLst>
                                    <p:cond delay="0"/>
                                  </p:stCondLst>
                                  <p:childTnLst>
                                    <p:set>
                                      <p:cBhvr>
                                        <p:cTn id="67" dur="1" fill="hold">
                                          <p:stCondLst>
                                            <p:cond delay="0"/>
                                          </p:stCondLst>
                                        </p:cTn>
                                        <p:tgtEl>
                                          <p:spTgt spid="18460"/>
                                        </p:tgtEl>
                                        <p:attrNameLst>
                                          <p:attrName>style.visibility</p:attrName>
                                        </p:attrNameLst>
                                      </p:cBhvr>
                                      <p:to>
                                        <p:strVal val="visible"/>
                                      </p:to>
                                    </p:set>
                                    <p:animEffect transition="in" filter="blinds(horizontal)">
                                      <p:cBhvr>
                                        <p:cTn id="68" dur="500"/>
                                        <p:tgtEl>
                                          <p:spTgt spid="184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45" grpId="0" animBg="1"/>
      <p:bldP spid="18450" grpId="0" animBg="1"/>
      <p:bldP spid="18451" grpId="0" animBg="1"/>
      <p:bldP spid="18454" grpId="0" animBg="1"/>
      <p:bldP spid="18455" grpId="0" animBg="1"/>
      <p:bldP spid="18457" grpId="0"/>
      <p:bldP spid="18458" grpId="0" animBg="1"/>
      <p:bldP spid="18459" grpId="0" animBg="1"/>
      <p:bldP spid="18460" grpId="0" animBg="1"/>
      <p:bldP spid="18461" grpId="0" animBg="1"/>
      <p:bldP spid="1846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r>
              <a:rPr lang="en-US" altLang="zh-CN"/>
              <a:t>Parameter Estimation</a:t>
            </a:r>
          </a:p>
        </p:txBody>
      </p:sp>
      <p:graphicFrame>
        <p:nvGraphicFramePr>
          <p:cNvPr id="39940" name="Object 4"/>
          <p:cNvGraphicFramePr>
            <a:graphicFrameLocks noChangeAspect="1"/>
          </p:cNvGraphicFramePr>
          <p:nvPr>
            <p:extLst>
              <p:ext uri="{D42A27DB-BD31-4B8C-83A1-F6EECF244321}">
                <p14:modId xmlns:p14="http://schemas.microsoft.com/office/powerpoint/2010/main" val="4023263416"/>
              </p:ext>
            </p:extLst>
          </p:nvPr>
        </p:nvGraphicFramePr>
        <p:xfrm>
          <a:off x="3059113" y="1544638"/>
          <a:ext cx="4105275" cy="638175"/>
        </p:xfrm>
        <a:graphic>
          <a:graphicData uri="http://schemas.openxmlformats.org/presentationml/2006/ole">
            <mc:AlternateContent xmlns:mc="http://schemas.openxmlformats.org/markup-compatibility/2006">
              <mc:Choice xmlns:v="urn:schemas-microsoft-com:vml" Requires="v">
                <p:oleObj spid="_x0000_s343543" name="Equation" r:id="rId5" imgW="1828800" imgH="304800" progId="Equation.DSMT4">
                  <p:embed/>
                </p:oleObj>
              </mc:Choice>
              <mc:Fallback>
                <p:oleObj name="Equation" r:id="rId5" imgW="1828800" imgH="304800" progId="Equation.DSMT4">
                  <p:embed/>
                  <p:pic>
                    <p:nvPicPr>
                      <p:cNvPr id="0" name=""/>
                      <p:cNvPicPr>
                        <a:picLocks noChangeAspect="1" noChangeArrowheads="1"/>
                      </p:cNvPicPr>
                      <p:nvPr/>
                    </p:nvPicPr>
                    <p:blipFill>
                      <a:blip r:embed="rId6"/>
                      <a:srcRect/>
                      <a:stretch>
                        <a:fillRect/>
                      </a:stretch>
                    </p:blipFill>
                    <p:spPr bwMode="auto">
                      <a:xfrm>
                        <a:off x="3059113" y="1544638"/>
                        <a:ext cx="4105275" cy="638175"/>
                      </a:xfrm>
                      <a:prstGeom prst="rect">
                        <a:avLst/>
                      </a:prstGeom>
                      <a:noFill/>
                    </p:spPr>
                  </p:pic>
                </p:oleObj>
              </mc:Fallback>
            </mc:AlternateContent>
          </a:graphicData>
        </a:graphic>
      </p:graphicFrame>
      <p:sp>
        <p:nvSpPr>
          <p:cNvPr id="39941" name="Rectangle 5"/>
          <p:cNvSpPr>
            <a:spLocks noChangeArrowheads="1"/>
          </p:cNvSpPr>
          <p:nvPr/>
        </p:nvSpPr>
        <p:spPr bwMode="auto">
          <a:xfrm>
            <a:off x="699956" y="1989138"/>
            <a:ext cx="7842250" cy="647700"/>
          </a:xfrm>
          <a:prstGeom prst="rect">
            <a:avLst/>
          </a:prstGeom>
          <a:noFill/>
          <a:ln w="9525">
            <a:noFill/>
            <a:miter lim="800000"/>
            <a:headEnd/>
            <a:tailEnd/>
          </a:ln>
          <a:effectLst/>
        </p:spPr>
        <p:txBody>
          <a:bodyPr wrap="none" anchor="ctr"/>
          <a:lstStyle/>
          <a:p>
            <a:r>
              <a:rPr lang="en-US" altLang="zh-CN"/>
              <a:t>where Θ={</a:t>
            </a:r>
            <a:r>
              <a:rPr lang="en-US" altLang="zh-CN" i="1"/>
              <a:t>λ</a:t>
            </a:r>
            <a:r>
              <a:rPr lang="en-US" altLang="zh-CN" baseline="-25000"/>
              <a:t>1</a:t>
            </a:r>
            <a:r>
              <a:rPr lang="en-US" altLang="zh-CN"/>
              <a:t>, </a:t>
            </a:r>
            <a:r>
              <a:rPr lang="en-US" altLang="zh-CN" i="1"/>
              <a:t>λ</a:t>
            </a:r>
            <a:r>
              <a:rPr lang="en-US" altLang="zh-CN" baseline="-25000"/>
              <a:t>2</a:t>
            </a:r>
            <a:r>
              <a:rPr lang="en-US" altLang="zh-CN"/>
              <a:t>,…; </a:t>
            </a:r>
            <a:r>
              <a:rPr lang="en-US" altLang="zh-CN" i="1"/>
              <a:t>μ</a:t>
            </a:r>
            <a:r>
              <a:rPr lang="en-US" altLang="zh-CN" i="1" baseline="-25000"/>
              <a:t>k</a:t>
            </a:r>
            <a:r>
              <a:rPr lang="en-US" altLang="zh-CN"/>
              <a:t>, </a:t>
            </a:r>
            <a:r>
              <a:rPr lang="en-US" altLang="zh-CN" i="1"/>
              <a:t>μ</a:t>
            </a:r>
            <a:r>
              <a:rPr lang="en-US" altLang="zh-CN" i="1" baseline="-25000"/>
              <a:t>k</a:t>
            </a:r>
            <a:r>
              <a:rPr lang="en-US" altLang="zh-CN" baseline="-25000"/>
              <a:t>+1</a:t>
            </a:r>
            <a:r>
              <a:rPr lang="en-US" altLang="zh-CN"/>
              <a:t>,…} </a:t>
            </a:r>
          </a:p>
        </p:txBody>
      </p:sp>
      <p:sp>
        <p:nvSpPr>
          <p:cNvPr id="39942" name="Rectangle 6"/>
          <p:cNvSpPr>
            <a:spLocks noChangeArrowheads="1"/>
          </p:cNvSpPr>
          <p:nvPr/>
        </p:nvSpPr>
        <p:spPr bwMode="auto">
          <a:xfrm>
            <a:off x="662120" y="836614"/>
            <a:ext cx="8893042" cy="720725"/>
          </a:xfrm>
          <a:prstGeom prst="rect">
            <a:avLst/>
          </a:prstGeom>
          <a:noFill/>
          <a:ln w="9525">
            <a:noFill/>
            <a:miter lim="800000"/>
            <a:headEnd/>
            <a:tailEnd/>
          </a:ln>
          <a:effectLst/>
        </p:spPr>
        <p:txBody>
          <a:bodyPr anchor="ctr"/>
          <a:lstStyle/>
          <a:p>
            <a:r>
              <a:rPr lang="en-US" altLang="zh-CN" sz="2000"/>
              <a:t>(1) With training data </a:t>
            </a:r>
            <a:r>
              <a:rPr lang="en-US" altLang="zh-CN" sz="2000" i="1"/>
              <a:t>D</a:t>
            </a:r>
            <a:r>
              <a:rPr lang="en-US" altLang="zh-CN" sz="2000"/>
              <a:t>={(</a:t>
            </a:r>
            <a:r>
              <a:rPr lang="en-US" altLang="zh-CN" sz="2000" i="1"/>
              <a:t>x</a:t>
            </a:r>
            <a:r>
              <a:rPr lang="en-US" altLang="zh-CN" sz="2000" baseline="30000"/>
              <a:t>(</a:t>
            </a:r>
            <a:r>
              <a:rPr lang="en-US" altLang="zh-CN" sz="2000" i="1" baseline="30000"/>
              <a:t>i</a:t>
            </a:r>
            <a:r>
              <a:rPr lang="en-US" altLang="zh-CN" sz="2000" baseline="30000"/>
              <a:t>)</a:t>
            </a:r>
            <a:r>
              <a:rPr lang="en-US" altLang="zh-CN" sz="2000"/>
              <a:t>, </a:t>
            </a:r>
            <a:r>
              <a:rPr lang="en-US" altLang="zh-CN" sz="2000" i="1"/>
              <a:t>y</a:t>
            </a:r>
            <a:r>
              <a:rPr lang="en-US" altLang="zh-CN" sz="2000" baseline="30000"/>
              <a:t>(</a:t>
            </a:r>
            <a:r>
              <a:rPr lang="en-US" altLang="zh-CN" sz="2000" i="1" baseline="30000"/>
              <a:t>i</a:t>
            </a:r>
            <a:r>
              <a:rPr lang="en-US" altLang="zh-CN" sz="2000" baseline="30000"/>
              <a:t>)</a:t>
            </a:r>
            <a:r>
              <a:rPr lang="en-US" altLang="zh-CN" sz="2000"/>
              <a:t>)}, the log-likelihood objective function: </a:t>
            </a:r>
          </a:p>
        </p:txBody>
      </p:sp>
      <p:sp>
        <p:nvSpPr>
          <p:cNvPr id="39944" name="Rectangle 8"/>
          <p:cNvSpPr>
            <a:spLocks noChangeArrowheads="1"/>
          </p:cNvSpPr>
          <p:nvPr/>
        </p:nvSpPr>
        <p:spPr bwMode="auto">
          <a:xfrm>
            <a:off x="662121" y="2636838"/>
            <a:ext cx="8972153" cy="647700"/>
          </a:xfrm>
          <a:prstGeom prst="rect">
            <a:avLst/>
          </a:prstGeom>
          <a:noFill/>
          <a:ln w="9525">
            <a:noFill/>
            <a:miter lim="800000"/>
            <a:headEnd/>
            <a:tailEnd/>
          </a:ln>
          <a:effectLst/>
        </p:spPr>
        <p:txBody>
          <a:bodyPr anchor="ctr"/>
          <a:lstStyle/>
          <a:p>
            <a:r>
              <a:rPr lang="en-US" altLang="zh-CN" dirty="0"/>
              <a:t>(2) Derivative of the objective function with respect to a </a:t>
            </a:r>
            <a:r>
              <a:rPr lang="en-US" altLang="zh-CN" i="1" dirty="0" err="1"/>
              <a:t>λj</a:t>
            </a:r>
            <a:endParaRPr lang="en-US" altLang="zh-CN" i="1" dirty="0"/>
          </a:p>
        </p:txBody>
      </p:sp>
      <p:sp>
        <p:nvSpPr>
          <p:cNvPr id="39946" name="Rectangle 10"/>
          <p:cNvSpPr>
            <a:spLocks noChangeArrowheads="1"/>
          </p:cNvSpPr>
          <p:nvPr/>
        </p:nvSpPr>
        <p:spPr bwMode="auto">
          <a:xfrm>
            <a:off x="0" y="3219450"/>
            <a:ext cx="184731" cy="400110"/>
          </a:xfrm>
          <a:prstGeom prst="rect">
            <a:avLst/>
          </a:prstGeom>
          <a:noFill/>
          <a:ln w="9525">
            <a:noFill/>
            <a:miter lim="800000"/>
            <a:headEnd/>
            <a:tailEnd/>
          </a:ln>
          <a:effectLst/>
        </p:spPr>
        <p:txBody>
          <a:bodyPr wrap="none" anchor="ctr">
            <a:spAutoFit/>
          </a:bodyPr>
          <a:lstStyle/>
          <a:p>
            <a:endParaRPr lang="zh-CN" altLang="en-US"/>
          </a:p>
        </p:txBody>
      </p:sp>
      <p:graphicFrame>
        <p:nvGraphicFramePr>
          <p:cNvPr id="39945" name="Object 9"/>
          <p:cNvGraphicFramePr>
            <a:graphicFrameLocks noChangeAspect="1"/>
          </p:cNvGraphicFramePr>
          <p:nvPr/>
        </p:nvGraphicFramePr>
        <p:xfrm>
          <a:off x="1676798" y="3213100"/>
          <a:ext cx="6629796" cy="788988"/>
        </p:xfrm>
        <a:graphic>
          <a:graphicData uri="http://schemas.openxmlformats.org/presentationml/2006/ole">
            <mc:AlternateContent xmlns:mc="http://schemas.openxmlformats.org/markup-compatibility/2006">
              <mc:Choice xmlns:v="urn:schemas-microsoft-com:vml" Requires="v">
                <p:oleObj spid="_x0000_s343544" name="Equation" r:id="rId7" imgW="3251200" imgH="419100" progId="Equation.DSMT4">
                  <p:embed/>
                </p:oleObj>
              </mc:Choice>
              <mc:Fallback>
                <p:oleObj name="Equation" r:id="rId7" imgW="3251200" imgH="419100" progId="Equation.DSMT4">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76798" y="3213100"/>
                        <a:ext cx="6629796" cy="7889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9947" name="Rectangle 11"/>
          <p:cNvSpPr>
            <a:spLocks noChangeArrowheads="1"/>
          </p:cNvSpPr>
          <p:nvPr/>
        </p:nvSpPr>
        <p:spPr bwMode="auto">
          <a:xfrm>
            <a:off x="662121" y="4005263"/>
            <a:ext cx="8580040" cy="1439862"/>
          </a:xfrm>
          <a:prstGeom prst="rect">
            <a:avLst/>
          </a:prstGeom>
          <a:noFill/>
          <a:ln w="9525">
            <a:noFill/>
            <a:miter lim="800000"/>
            <a:headEnd/>
            <a:tailEnd/>
          </a:ln>
          <a:effectLst/>
        </p:spPr>
        <p:txBody>
          <a:bodyPr/>
          <a:lstStyle/>
          <a:p>
            <a:r>
              <a:rPr lang="en-US" altLang="zh-CN" sz="2000"/>
              <a:t>here:</a:t>
            </a:r>
          </a:p>
          <a:p>
            <a:r>
              <a:rPr lang="en-US" altLang="zh-CN" sz="2000"/>
              <a:t>  - </a:t>
            </a:r>
            <a:r>
              <a:rPr lang="en-US" altLang="zh-CN" sz="2000" i="1"/>
              <a:t>f</a:t>
            </a:r>
            <a:r>
              <a:rPr lang="en-US" altLang="zh-CN" sz="2000"/>
              <a:t> denotes both the edge feature </a:t>
            </a:r>
            <a:r>
              <a:rPr lang="en-US" altLang="zh-CN" sz="2000" i="1"/>
              <a:t>t</a:t>
            </a:r>
            <a:r>
              <a:rPr lang="en-US" altLang="zh-CN" sz="2000"/>
              <a:t> and the vertex feature </a:t>
            </a:r>
            <a:r>
              <a:rPr lang="en-US" altLang="zh-CN" sz="2000" i="1"/>
              <a:t>s</a:t>
            </a:r>
            <a:r>
              <a:rPr lang="en-US" altLang="zh-CN" sz="2000"/>
              <a:t>; </a:t>
            </a:r>
          </a:p>
          <a:p>
            <a:r>
              <a:rPr lang="en-US" altLang="zh-CN" sz="2000" i="1"/>
              <a:t>  - c </a:t>
            </a:r>
            <a:r>
              <a:rPr lang="en-US" altLang="zh-CN" sz="2000"/>
              <a:t>(clique) denotes both edge </a:t>
            </a:r>
            <a:r>
              <a:rPr lang="en-US" altLang="zh-CN" sz="2000" i="1"/>
              <a:t>e</a:t>
            </a:r>
            <a:r>
              <a:rPr lang="en-US" altLang="zh-CN" sz="2000"/>
              <a:t> and vertex </a:t>
            </a:r>
            <a:r>
              <a:rPr lang="en-US" altLang="zh-CN" sz="2000" i="1"/>
              <a:t>v</a:t>
            </a:r>
            <a:r>
              <a:rPr lang="en-US" altLang="zh-CN" sz="2000"/>
              <a:t>; </a:t>
            </a:r>
          </a:p>
          <a:p>
            <a:r>
              <a:rPr lang="en-US" altLang="zh-CN" sz="2000" i="1"/>
              <a:t>  -λ</a:t>
            </a:r>
            <a:r>
              <a:rPr lang="en-US" altLang="zh-CN" sz="2000"/>
              <a:t> denotes the two kinds of parameters </a:t>
            </a:r>
            <a:r>
              <a:rPr lang="en-US" altLang="zh-CN" sz="2000" i="1"/>
              <a:t>λ</a:t>
            </a:r>
            <a:r>
              <a:rPr lang="en-US" altLang="zh-CN" sz="2000"/>
              <a:t> and </a:t>
            </a:r>
            <a:r>
              <a:rPr lang="en-US" altLang="zh-CN" sz="2000" i="1"/>
              <a:t>μ</a:t>
            </a:r>
            <a:r>
              <a:rPr lang="en-US" altLang="zh-CN" sz="2000"/>
              <a:t>. </a:t>
            </a:r>
          </a:p>
        </p:txBody>
      </p:sp>
      <p:sp>
        <p:nvSpPr>
          <p:cNvPr id="39948" name="Rectangle 12"/>
          <p:cNvSpPr>
            <a:spLocks noChangeArrowheads="1"/>
          </p:cNvSpPr>
          <p:nvPr/>
        </p:nvSpPr>
        <p:spPr bwMode="auto">
          <a:xfrm>
            <a:off x="5463779" y="3429000"/>
            <a:ext cx="1246848" cy="431800"/>
          </a:xfrm>
          <a:prstGeom prst="rect">
            <a:avLst/>
          </a:prstGeom>
          <a:noFill/>
          <a:ln w="19050">
            <a:solidFill>
              <a:srgbClr val="FF3300"/>
            </a:solidFill>
            <a:miter lim="800000"/>
            <a:headEnd/>
            <a:tailEnd/>
          </a:ln>
          <a:effectLst/>
        </p:spPr>
        <p:txBody>
          <a:bodyPr wrap="none" anchor="ctr"/>
          <a:lstStyle/>
          <a:p>
            <a:pPr algn="ctr"/>
            <a:endParaRPr lang="zh-CN" altLang="zh-CN"/>
          </a:p>
        </p:txBody>
      </p:sp>
      <p:sp>
        <p:nvSpPr>
          <p:cNvPr id="39949" name="Rectangle 13"/>
          <p:cNvSpPr>
            <a:spLocks noChangeArrowheads="1"/>
          </p:cNvSpPr>
          <p:nvPr/>
        </p:nvSpPr>
        <p:spPr bwMode="auto">
          <a:xfrm>
            <a:off x="7761420" y="1628775"/>
            <a:ext cx="1816100" cy="1524000"/>
          </a:xfrm>
          <a:prstGeom prst="rect">
            <a:avLst/>
          </a:prstGeom>
          <a:noFill/>
          <a:ln w="9525">
            <a:solidFill>
              <a:schemeClr val="tx1"/>
            </a:solidFill>
            <a:miter lim="800000"/>
            <a:headEnd/>
            <a:tailEnd/>
          </a:ln>
          <a:effectLst/>
        </p:spPr>
        <p:txBody>
          <a:bodyPr anchor="ctr"/>
          <a:lstStyle/>
          <a:p>
            <a:r>
              <a:rPr lang="en-US" altLang="zh-CN" sz="2200" i="1">
                <a:solidFill>
                  <a:srgbClr val="003399"/>
                </a:solidFill>
              </a:rPr>
              <a:t>p</a:t>
            </a:r>
            <a:r>
              <a:rPr lang="en-US" altLang="zh-CN" sz="2200">
                <a:solidFill>
                  <a:srgbClr val="003399"/>
                </a:solidFill>
              </a:rPr>
              <a:t>(</a:t>
            </a:r>
            <a:r>
              <a:rPr lang="en-US" altLang="zh-CN" sz="2200" i="1">
                <a:solidFill>
                  <a:srgbClr val="003399"/>
                </a:solidFill>
              </a:rPr>
              <a:t>y</a:t>
            </a:r>
            <a:r>
              <a:rPr lang="en-US" altLang="zh-CN" sz="2200">
                <a:solidFill>
                  <a:srgbClr val="003399"/>
                </a:solidFill>
              </a:rPr>
              <a:t>|</a:t>
            </a:r>
            <a:r>
              <a:rPr lang="en-US" altLang="zh-CN" sz="2200" i="1">
                <a:solidFill>
                  <a:srgbClr val="003399"/>
                </a:solidFill>
              </a:rPr>
              <a:t>x</a:t>
            </a:r>
            <a:r>
              <a:rPr lang="en-US" altLang="zh-CN" sz="2200">
                <a:solidFill>
                  <a:srgbClr val="003399"/>
                </a:solidFill>
              </a:rPr>
              <a:t>)</a:t>
            </a:r>
          </a:p>
          <a:p>
            <a:r>
              <a:rPr lang="en-US" altLang="zh-CN" sz="2200" i="1">
                <a:solidFill>
                  <a:srgbClr val="003399"/>
                </a:solidFill>
              </a:rPr>
              <a:t>p</a:t>
            </a:r>
            <a:r>
              <a:rPr lang="en-US" altLang="zh-CN" sz="2200">
                <a:solidFill>
                  <a:srgbClr val="003399"/>
                </a:solidFill>
              </a:rPr>
              <a:t>(</a:t>
            </a:r>
            <a:r>
              <a:rPr lang="en-US" altLang="zh-CN" sz="2200" i="1">
                <a:solidFill>
                  <a:srgbClr val="003399"/>
                </a:solidFill>
              </a:rPr>
              <a:t>y</a:t>
            </a:r>
            <a:r>
              <a:rPr lang="en-US" altLang="zh-CN" sz="2200" i="1" baseline="30000">
                <a:solidFill>
                  <a:srgbClr val="003399"/>
                </a:solidFill>
              </a:rPr>
              <a:t>p</a:t>
            </a:r>
            <a:r>
              <a:rPr lang="en-US" altLang="zh-CN" sz="2200">
                <a:solidFill>
                  <a:srgbClr val="003399"/>
                </a:solidFill>
              </a:rPr>
              <a:t>, </a:t>
            </a:r>
            <a:r>
              <a:rPr lang="en-US" altLang="zh-CN" sz="2200" i="1">
                <a:solidFill>
                  <a:srgbClr val="003399"/>
                </a:solidFill>
              </a:rPr>
              <a:t>y</a:t>
            </a:r>
            <a:r>
              <a:rPr lang="en-US" altLang="zh-CN" sz="2200" i="1" baseline="30000">
                <a:solidFill>
                  <a:srgbClr val="003399"/>
                </a:solidFill>
              </a:rPr>
              <a:t>c</a:t>
            </a:r>
            <a:r>
              <a:rPr lang="en-US" altLang="zh-CN" sz="2200">
                <a:solidFill>
                  <a:srgbClr val="003399"/>
                </a:solidFill>
              </a:rPr>
              <a:t>|</a:t>
            </a:r>
            <a:r>
              <a:rPr lang="en-US" altLang="zh-CN" sz="2200" i="1">
                <a:solidFill>
                  <a:srgbClr val="003399"/>
                </a:solidFill>
              </a:rPr>
              <a:t>x</a:t>
            </a:r>
            <a:r>
              <a:rPr lang="en-US" altLang="zh-CN" sz="2200">
                <a:solidFill>
                  <a:srgbClr val="003399"/>
                </a:solidFill>
              </a:rPr>
              <a:t>)</a:t>
            </a:r>
          </a:p>
          <a:p>
            <a:r>
              <a:rPr lang="en-US" altLang="zh-CN" sz="2200" i="1">
                <a:solidFill>
                  <a:srgbClr val="003399"/>
                </a:solidFill>
              </a:rPr>
              <a:t>p</a:t>
            </a:r>
            <a:r>
              <a:rPr lang="en-US" altLang="zh-CN" sz="2200">
                <a:solidFill>
                  <a:srgbClr val="003399"/>
                </a:solidFill>
              </a:rPr>
              <a:t>(</a:t>
            </a:r>
            <a:r>
              <a:rPr lang="en-US" altLang="zh-CN" sz="2200" i="1">
                <a:solidFill>
                  <a:srgbClr val="003399"/>
                </a:solidFill>
              </a:rPr>
              <a:t>y</a:t>
            </a:r>
            <a:r>
              <a:rPr lang="en-US" altLang="zh-CN" sz="2200" i="1" baseline="30000">
                <a:solidFill>
                  <a:srgbClr val="003399"/>
                </a:solidFill>
              </a:rPr>
              <a:t>c</a:t>
            </a:r>
            <a:r>
              <a:rPr lang="en-US" altLang="zh-CN" sz="2200">
                <a:solidFill>
                  <a:srgbClr val="003399"/>
                </a:solidFill>
              </a:rPr>
              <a:t>, </a:t>
            </a:r>
            <a:r>
              <a:rPr lang="en-US" altLang="zh-CN" sz="2200" i="1">
                <a:solidFill>
                  <a:srgbClr val="003399"/>
                </a:solidFill>
              </a:rPr>
              <a:t>y</a:t>
            </a:r>
            <a:r>
              <a:rPr lang="en-US" altLang="zh-CN" sz="2200" i="1" baseline="30000">
                <a:solidFill>
                  <a:srgbClr val="003399"/>
                </a:solidFill>
              </a:rPr>
              <a:t>p</a:t>
            </a:r>
            <a:r>
              <a:rPr lang="en-US" altLang="zh-CN" sz="2200">
                <a:solidFill>
                  <a:srgbClr val="003399"/>
                </a:solidFill>
              </a:rPr>
              <a:t>|</a:t>
            </a:r>
            <a:r>
              <a:rPr lang="en-US" altLang="zh-CN" sz="2200" i="1">
                <a:solidFill>
                  <a:srgbClr val="003399"/>
                </a:solidFill>
              </a:rPr>
              <a:t>x</a:t>
            </a:r>
            <a:r>
              <a:rPr lang="en-US" altLang="zh-CN" sz="2200">
                <a:solidFill>
                  <a:srgbClr val="003399"/>
                </a:solidFill>
              </a:rPr>
              <a:t>)</a:t>
            </a:r>
          </a:p>
          <a:p>
            <a:r>
              <a:rPr lang="en-US" altLang="zh-CN" sz="2200" i="1">
                <a:solidFill>
                  <a:srgbClr val="003399"/>
                </a:solidFill>
              </a:rPr>
              <a:t>p</a:t>
            </a:r>
            <a:r>
              <a:rPr lang="en-US" altLang="zh-CN" sz="2200">
                <a:solidFill>
                  <a:srgbClr val="003399"/>
                </a:solidFill>
              </a:rPr>
              <a:t>(</a:t>
            </a:r>
            <a:r>
              <a:rPr lang="en-US" altLang="zh-CN" sz="2200" i="1">
                <a:solidFill>
                  <a:srgbClr val="003399"/>
                </a:solidFill>
              </a:rPr>
              <a:t>y</a:t>
            </a:r>
            <a:r>
              <a:rPr lang="en-US" altLang="zh-CN" sz="2200" i="1" baseline="30000">
                <a:solidFill>
                  <a:srgbClr val="003399"/>
                </a:solidFill>
              </a:rPr>
              <a:t>s</a:t>
            </a:r>
            <a:r>
              <a:rPr lang="en-US" altLang="zh-CN" sz="2200">
                <a:solidFill>
                  <a:srgbClr val="003399"/>
                </a:solidFill>
              </a:rPr>
              <a:t>, </a:t>
            </a:r>
            <a:r>
              <a:rPr lang="en-US" altLang="zh-CN" sz="2200" i="1">
                <a:solidFill>
                  <a:srgbClr val="003399"/>
                </a:solidFill>
              </a:rPr>
              <a:t>y</a:t>
            </a:r>
            <a:r>
              <a:rPr lang="en-US" altLang="zh-CN" sz="2200" i="1" baseline="30000">
                <a:solidFill>
                  <a:srgbClr val="003399"/>
                </a:solidFill>
              </a:rPr>
              <a:t>s</a:t>
            </a:r>
            <a:r>
              <a:rPr lang="en-US" altLang="zh-CN" sz="2200">
                <a:solidFill>
                  <a:srgbClr val="003399"/>
                </a:solidFill>
              </a:rPr>
              <a:t>|</a:t>
            </a:r>
            <a:r>
              <a:rPr lang="en-US" altLang="zh-CN" sz="2200" i="1">
                <a:solidFill>
                  <a:srgbClr val="003399"/>
                </a:solidFill>
              </a:rPr>
              <a:t>x</a:t>
            </a:r>
            <a:r>
              <a:rPr lang="en-US" altLang="zh-CN" sz="2200">
                <a:solidFill>
                  <a:srgbClr val="003399"/>
                </a:solidFill>
              </a:rPr>
              <a:t>)</a:t>
            </a:r>
          </a:p>
        </p:txBody>
      </p:sp>
      <p:sp>
        <p:nvSpPr>
          <p:cNvPr id="39950" name="Line 14"/>
          <p:cNvSpPr>
            <a:spLocks noChangeShapeType="1"/>
          </p:cNvSpPr>
          <p:nvPr/>
        </p:nvSpPr>
        <p:spPr bwMode="auto">
          <a:xfrm flipH="1">
            <a:off x="6669353" y="2306638"/>
            <a:ext cx="1092068" cy="1122362"/>
          </a:xfrm>
          <a:prstGeom prst="line">
            <a:avLst/>
          </a:prstGeom>
          <a:noFill/>
          <a:ln w="9525">
            <a:solidFill>
              <a:schemeClr val="tx1"/>
            </a:solidFill>
            <a:round/>
            <a:headEnd/>
            <a:tailEnd type="triangle" w="med" len="med"/>
          </a:ln>
          <a:effectLst/>
        </p:spPr>
        <p:txBody>
          <a:bodyPr/>
          <a:lstStyle/>
          <a:p>
            <a:endParaRPr lang="zh-CN" altLang="en-US"/>
          </a:p>
        </p:txBody>
      </p:sp>
      <p:sp>
        <p:nvSpPr>
          <p:cNvPr id="39951" name="Rectangle 15"/>
          <p:cNvSpPr>
            <a:spLocks noChangeArrowheads="1"/>
          </p:cNvSpPr>
          <p:nvPr/>
        </p:nvSpPr>
        <p:spPr bwMode="auto">
          <a:xfrm>
            <a:off x="662121" y="5445126"/>
            <a:ext cx="8972153" cy="936625"/>
          </a:xfrm>
          <a:prstGeom prst="rect">
            <a:avLst/>
          </a:prstGeom>
          <a:noFill/>
          <a:ln w="9525">
            <a:noFill/>
            <a:miter lim="800000"/>
            <a:headEnd/>
            <a:tailEnd/>
          </a:ln>
          <a:effectLst/>
        </p:spPr>
        <p:txBody>
          <a:bodyPr anchor="ctr"/>
          <a:lstStyle/>
          <a:p>
            <a:r>
              <a:rPr lang="en-US" altLang="zh-CN"/>
              <a:t>(3) With the objective function and the derivative function, we can use any gradient-based methods (e.g. L-BFGS) to solve the optimization problem so as to do the parameter estimation</a:t>
            </a:r>
            <a:endParaRPr lang="en-US" altLang="zh-CN" i="1"/>
          </a:p>
        </p:txBody>
      </p:sp>
      <p:sp>
        <p:nvSpPr>
          <p:cNvPr id="39952" name="Line 16"/>
          <p:cNvSpPr>
            <a:spLocks noChangeShapeType="1"/>
          </p:cNvSpPr>
          <p:nvPr/>
        </p:nvSpPr>
        <p:spPr bwMode="auto">
          <a:xfrm>
            <a:off x="1754188" y="4005263"/>
            <a:ext cx="6552406" cy="0"/>
          </a:xfrm>
          <a:prstGeom prst="line">
            <a:avLst/>
          </a:prstGeom>
          <a:noFill/>
          <a:ln w="19050">
            <a:solidFill>
              <a:srgbClr val="0000FF"/>
            </a:solidFill>
            <a:round/>
            <a:headEnd/>
            <a:tailEnd/>
          </a:ln>
          <a:effectLst/>
        </p:spPr>
        <p:txBody>
          <a:bodyPr/>
          <a:lstStyle/>
          <a:p>
            <a:endParaRPr lang="zh-CN" altLang="en-US"/>
          </a:p>
        </p:txBody>
      </p:sp>
    </p:spTree>
    <p:custDataLst>
      <p:tags r:id="rId2"/>
    </p:custDataLst>
    <p:extLst>
      <p:ext uri="{BB962C8B-B14F-4D97-AF65-F5344CB8AC3E}">
        <p14:creationId xmlns:p14="http://schemas.microsoft.com/office/powerpoint/2010/main" val="346432970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9944"/>
                                        </p:tgtEl>
                                        <p:attrNameLst>
                                          <p:attrName>style.visibility</p:attrName>
                                        </p:attrNameLst>
                                      </p:cBhvr>
                                      <p:to>
                                        <p:strVal val="visible"/>
                                      </p:to>
                                    </p:set>
                                    <p:animEffect transition="in" filter="blinds(horizontal)">
                                      <p:cBhvr>
                                        <p:cTn id="7" dur="500"/>
                                        <p:tgtEl>
                                          <p:spTgt spid="39944"/>
                                        </p:tgtEl>
                                      </p:cBhvr>
                                    </p:animEffect>
                                  </p:childTnLst>
                                </p:cTn>
                              </p:par>
                              <p:par>
                                <p:cTn id="8" presetID="3" presetClass="entr" presetSubtype="10" fill="hold" nodeType="withEffect">
                                  <p:stCondLst>
                                    <p:cond delay="0"/>
                                  </p:stCondLst>
                                  <p:childTnLst>
                                    <p:set>
                                      <p:cBhvr>
                                        <p:cTn id="9" dur="1" fill="hold">
                                          <p:stCondLst>
                                            <p:cond delay="0"/>
                                          </p:stCondLst>
                                        </p:cTn>
                                        <p:tgtEl>
                                          <p:spTgt spid="39945"/>
                                        </p:tgtEl>
                                        <p:attrNameLst>
                                          <p:attrName>style.visibility</p:attrName>
                                        </p:attrNameLst>
                                      </p:cBhvr>
                                      <p:to>
                                        <p:strVal val="visible"/>
                                      </p:to>
                                    </p:set>
                                    <p:animEffect transition="in" filter="blinds(horizontal)">
                                      <p:cBhvr>
                                        <p:cTn id="10" dur="500"/>
                                        <p:tgtEl>
                                          <p:spTgt spid="39945"/>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39947"/>
                                        </p:tgtEl>
                                        <p:attrNameLst>
                                          <p:attrName>style.visibility</p:attrName>
                                        </p:attrNameLst>
                                      </p:cBhvr>
                                      <p:to>
                                        <p:strVal val="visible"/>
                                      </p:to>
                                    </p:set>
                                    <p:animEffect transition="in" filter="blinds(horizontal)">
                                      <p:cBhvr>
                                        <p:cTn id="13" dur="500"/>
                                        <p:tgtEl>
                                          <p:spTgt spid="39947"/>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39951"/>
                                        </p:tgtEl>
                                        <p:attrNameLst>
                                          <p:attrName>style.visibility</p:attrName>
                                        </p:attrNameLst>
                                      </p:cBhvr>
                                      <p:to>
                                        <p:strVal val="visible"/>
                                      </p:to>
                                    </p:set>
                                    <p:animEffect transition="in" filter="blinds(horizontal)">
                                      <p:cBhvr>
                                        <p:cTn id="18" dur="500"/>
                                        <p:tgtEl>
                                          <p:spTgt spid="39951"/>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39952"/>
                                        </p:tgtEl>
                                        <p:attrNameLst>
                                          <p:attrName>style.visibility</p:attrName>
                                        </p:attrNameLst>
                                      </p:cBhvr>
                                      <p:to>
                                        <p:strVal val="visible"/>
                                      </p:to>
                                    </p:set>
                                    <p:animEffect transition="in" filter="blinds(horizontal)">
                                      <p:cBhvr>
                                        <p:cTn id="23" dur="500"/>
                                        <p:tgtEl>
                                          <p:spTgt spid="39952"/>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39948"/>
                                        </p:tgtEl>
                                        <p:attrNameLst>
                                          <p:attrName>style.visibility</p:attrName>
                                        </p:attrNameLst>
                                      </p:cBhvr>
                                      <p:to>
                                        <p:strVal val="visible"/>
                                      </p:to>
                                    </p:set>
                                    <p:animEffect transition="in" filter="blinds(horizontal)">
                                      <p:cBhvr>
                                        <p:cTn id="28" dur="500"/>
                                        <p:tgtEl>
                                          <p:spTgt spid="39948"/>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39950"/>
                                        </p:tgtEl>
                                        <p:attrNameLst>
                                          <p:attrName>style.visibility</p:attrName>
                                        </p:attrNameLst>
                                      </p:cBhvr>
                                      <p:to>
                                        <p:strVal val="visible"/>
                                      </p:to>
                                    </p:set>
                                    <p:animEffect transition="in" filter="blinds(horizontal)">
                                      <p:cBhvr>
                                        <p:cTn id="33" dur="500"/>
                                        <p:tgtEl>
                                          <p:spTgt spid="39950"/>
                                        </p:tgtEl>
                                      </p:cBhvr>
                                    </p:animEffect>
                                  </p:childTnLst>
                                </p:cTn>
                              </p:par>
                              <p:par>
                                <p:cTn id="34" presetID="3" presetClass="entr" presetSubtype="10" fill="hold" grpId="0" nodeType="withEffect">
                                  <p:stCondLst>
                                    <p:cond delay="0"/>
                                  </p:stCondLst>
                                  <p:childTnLst>
                                    <p:set>
                                      <p:cBhvr>
                                        <p:cTn id="35" dur="1" fill="hold">
                                          <p:stCondLst>
                                            <p:cond delay="0"/>
                                          </p:stCondLst>
                                        </p:cTn>
                                        <p:tgtEl>
                                          <p:spTgt spid="39949"/>
                                        </p:tgtEl>
                                        <p:attrNameLst>
                                          <p:attrName>style.visibility</p:attrName>
                                        </p:attrNameLst>
                                      </p:cBhvr>
                                      <p:to>
                                        <p:strVal val="visible"/>
                                      </p:to>
                                    </p:set>
                                    <p:animEffect transition="in" filter="blinds(horizontal)">
                                      <p:cBhvr>
                                        <p:cTn id="36" dur="500"/>
                                        <p:tgtEl>
                                          <p:spTgt spid="399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44" grpId="0"/>
      <p:bldP spid="39947" grpId="0"/>
      <p:bldP spid="39948" grpId="0" animBg="1"/>
      <p:bldP spid="39949" grpId="0" animBg="1"/>
      <p:bldP spid="39950" grpId="0" animBg="1"/>
      <p:bldP spid="39951" grpId="0"/>
      <p:bldP spid="3995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r>
              <a:rPr lang="en-US" altLang="zh-CN"/>
              <a:t>Calculating the Marginal Probabilities</a:t>
            </a:r>
          </a:p>
        </p:txBody>
      </p:sp>
      <p:sp>
        <p:nvSpPr>
          <p:cNvPr id="41987" name="Rectangle 3"/>
          <p:cNvSpPr>
            <a:spLocks noGrp="1" noChangeArrowheads="1"/>
          </p:cNvSpPr>
          <p:nvPr>
            <p:ph type="body" idx="1"/>
          </p:nvPr>
        </p:nvSpPr>
        <p:spPr>
          <a:xfrm>
            <a:off x="495300" y="1628775"/>
            <a:ext cx="8915400" cy="4032250"/>
          </a:xfrm>
        </p:spPr>
        <p:txBody>
          <a:bodyPr/>
          <a:lstStyle/>
          <a:p>
            <a:pPr marL="609600" indent="-609600">
              <a:lnSpc>
                <a:spcPct val="90000"/>
              </a:lnSpc>
            </a:pPr>
            <a:r>
              <a:rPr lang="en-US" altLang="zh-CN" sz="2800" dirty="0"/>
              <a:t>Tree-based </a:t>
            </a:r>
            <a:r>
              <a:rPr lang="en-US" altLang="zh-CN" sz="2800" dirty="0" err="1" smtClean="0"/>
              <a:t>Reparametrization</a:t>
            </a:r>
            <a:r>
              <a:rPr lang="en-US" altLang="zh-CN" sz="2800" dirty="0" smtClean="0"/>
              <a:t> </a:t>
            </a:r>
            <a:r>
              <a:rPr lang="en-US" altLang="zh-CN" sz="2800" dirty="0"/>
              <a:t>(TRP)</a:t>
            </a:r>
          </a:p>
          <a:p>
            <a:pPr marL="990600" lvl="1" indent="-533400">
              <a:lnSpc>
                <a:spcPct val="90000"/>
              </a:lnSpc>
            </a:pPr>
            <a:r>
              <a:rPr lang="en-US" altLang="zh-CN" sz="2400" dirty="0"/>
              <a:t>TRP is based on the fact that any exact algorithm for optimal inference on trees actually computes marginal distributions for pairs of neighboring nodes.</a:t>
            </a:r>
          </a:p>
          <a:p>
            <a:pPr marL="609600" indent="-609600">
              <a:lnSpc>
                <a:spcPct val="90000"/>
              </a:lnSpc>
            </a:pPr>
            <a:r>
              <a:rPr lang="en-US" altLang="zh-CN" sz="2800" dirty="0"/>
              <a:t>TRP Algorithm</a:t>
            </a:r>
          </a:p>
          <a:p>
            <a:pPr marL="990600" lvl="1" indent="-533400">
              <a:lnSpc>
                <a:spcPct val="90000"/>
              </a:lnSpc>
            </a:pPr>
            <a:r>
              <a:rPr lang="en-US" altLang="zh-CN" sz="2400" dirty="0"/>
              <a:t>Step 1: Initialization</a:t>
            </a:r>
          </a:p>
          <a:p>
            <a:pPr marL="990600" lvl="1" indent="-533400">
              <a:lnSpc>
                <a:spcPct val="90000"/>
              </a:lnSpc>
            </a:pPr>
            <a:r>
              <a:rPr lang="en-US" altLang="zh-CN" sz="2400" dirty="0"/>
              <a:t>Step 2: Updates</a:t>
            </a:r>
          </a:p>
          <a:p>
            <a:pPr marL="1371600" lvl="2" indent="-457200">
              <a:lnSpc>
                <a:spcPct val="90000"/>
              </a:lnSpc>
              <a:buFontTx/>
              <a:buAutoNum type="alphaLcParenR"/>
            </a:pPr>
            <a:r>
              <a:rPr lang="en-US" altLang="zh-CN" sz="2000" dirty="0"/>
              <a:t>Generating a spanning tree</a:t>
            </a:r>
          </a:p>
          <a:p>
            <a:pPr marL="1371600" lvl="2" indent="-457200">
              <a:lnSpc>
                <a:spcPct val="90000"/>
              </a:lnSpc>
              <a:buFontTx/>
              <a:buAutoNum type="alphaLcParenR"/>
            </a:pPr>
            <a:r>
              <a:rPr lang="en-US" altLang="zh-CN" sz="2000" dirty="0"/>
              <a:t>Propagation on the spanning tree</a:t>
            </a:r>
          </a:p>
          <a:p>
            <a:pPr marL="1371600" lvl="2" indent="-457200">
              <a:lnSpc>
                <a:spcPct val="90000"/>
              </a:lnSpc>
              <a:buFontTx/>
              <a:buAutoNum type="alphaLcParenR"/>
            </a:pPr>
            <a:r>
              <a:rPr lang="en-US" altLang="zh-CN" sz="2000" dirty="0"/>
              <a:t>Stop if terminations are met</a:t>
            </a:r>
          </a:p>
        </p:txBody>
      </p:sp>
      <p:sp>
        <p:nvSpPr>
          <p:cNvPr id="41990" name="Rectangle 6"/>
          <p:cNvSpPr>
            <a:spLocks noChangeArrowheads="1"/>
          </p:cNvSpPr>
          <p:nvPr/>
        </p:nvSpPr>
        <p:spPr bwMode="auto">
          <a:xfrm>
            <a:off x="0" y="3328988"/>
            <a:ext cx="184731" cy="400110"/>
          </a:xfrm>
          <a:prstGeom prst="rect">
            <a:avLst/>
          </a:prstGeom>
          <a:noFill/>
          <a:ln w="9525">
            <a:noFill/>
            <a:miter lim="800000"/>
            <a:headEnd/>
            <a:tailEnd/>
          </a:ln>
          <a:effectLst/>
        </p:spPr>
        <p:txBody>
          <a:bodyPr wrap="none" anchor="ctr">
            <a:spAutoFit/>
          </a:bodyPr>
          <a:lstStyle/>
          <a:p>
            <a:endParaRPr lang="zh-CN" altLang="en-US"/>
          </a:p>
        </p:txBody>
      </p:sp>
      <p:sp>
        <p:nvSpPr>
          <p:cNvPr id="41992" name="Rectangle 8"/>
          <p:cNvSpPr>
            <a:spLocks noChangeArrowheads="1"/>
          </p:cNvSpPr>
          <p:nvPr/>
        </p:nvSpPr>
        <p:spPr bwMode="auto">
          <a:xfrm>
            <a:off x="0" y="3328988"/>
            <a:ext cx="184731" cy="400110"/>
          </a:xfrm>
          <a:prstGeom prst="rect">
            <a:avLst/>
          </a:prstGeom>
          <a:noFill/>
          <a:ln w="9525">
            <a:noFill/>
            <a:miter lim="800000"/>
            <a:headEnd/>
            <a:tailEnd/>
          </a:ln>
          <a:effectLst/>
        </p:spPr>
        <p:txBody>
          <a:bodyPr wrap="none" anchor="ctr">
            <a:spAutoFit/>
          </a:bodyPr>
          <a:lstStyle/>
          <a:p>
            <a:endParaRPr lang="zh-CN" altLang="en-US"/>
          </a:p>
        </p:txBody>
      </p:sp>
      <p:sp>
        <p:nvSpPr>
          <p:cNvPr id="41994" name="Rectangle 10"/>
          <p:cNvSpPr>
            <a:spLocks noChangeArrowheads="1"/>
          </p:cNvSpPr>
          <p:nvPr/>
        </p:nvSpPr>
        <p:spPr bwMode="auto">
          <a:xfrm>
            <a:off x="0" y="3328988"/>
            <a:ext cx="184731" cy="400110"/>
          </a:xfrm>
          <a:prstGeom prst="rect">
            <a:avLst/>
          </a:prstGeom>
          <a:noFill/>
          <a:ln w="9525">
            <a:noFill/>
            <a:miter lim="800000"/>
            <a:headEnd/>
            <a:tailEnd/>
          </a:ln>
          <a:effectLst/>
        </p:spPr>
        <p:txBody>
          <a:bodyPr wrap="none" anchor="ctr">
            <a:spAutoFit/>
          </a:bodyPr>
          <a:lstStyle/>
          <a:p>
            <a:endParaRPr lang="zh-CN" altLang="en-US"/>
          </a:p>
        </p:txBody>
      </p:sp>
    </p:spTree>
    <p:extLst>
      <p:ext uri="{BB962C8B-B14F-4D97-AF65-F5344CB8AC3E}">
        <p14:creationId xmlns:p14="http://schemas.microsoft.com/office/powerpoint/2010/main" val="75862119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r>
              <a:rPr lang="en-US" altLang="zh-CN"/>
              <a:t>TRP</a:t>
            </a:r>
            <a:r>
              <a:rPr lang="en-US" altLang="zh-CN" sz="2400"/>
              <a:t>—Step 1: Initialization</a:t>
            </a:r>
          </a:p>
        </p:txBody>
      </p:sp>
      <p:sp>
        <p:nvSpPr>
          <p:cNvPr id="43014" name="Oval 6"/>
          <p:cNvSpPr>
            <a:spLocks noChangeArrowheads="1"/>
          </p:cNvSpPr>
          <p:nvPr/>
        </p:nvSpPr>
        <p:spPr bwMode="auto">
          <a:xfrm>
            <a:off x="2142860" y="4148139"/>
            <a:ext cx="701675" cy="554037"/>
          </a:xfrm>
          <a:prstGeom prst="ellipse">
            <a:avLst/>
          </a:prstGeom>
          <a:solidFill>
            <a:srgbClr val="66FF66"/>
          </a:solidFill>
          <a:ln w="9525">
            <a:solidFill>
              <a:schemeClr val="tx1"/>
            </a:solidFill>
            <a:round/>
            <a:headEnd/>
            <a:tailEnd/>
          </a:ln>
          <a:effectLst/>
        </p:spPr>
        <p:txBody>
          <a:bodyPr wrap="none" anchor="ctr"/>
          <a:lstStyle/>
          <a:p>
            <a:pPr algn="ctr"/>
            <a:r>
              <a:rPr lang="en-US" altLang="zh-CN"/>
              <a:t>y4</a:t>
            </a:r>
          </a:p>
        </p:txBody>
      </p:sp>
      <p:sp>
        <p:nvSpPr>
          <p:cNvPr id="43016" name="Oval 8"/>
          <p:cNvSpPr>
            <a:spLocks noChangeArrowheads="1"/>
          </p:cNvSpPr>
          <p:nvPr/>
        </p:nvSpPr>
        <p:spPr bwMode="auto">
          <a:xfrm>
            <a:off x="2142860" y="2563814"/>
            <a:ext cx="701675" cy="554037"/>
          </a:xfrm>
          <a:prstGeom prst="ellipse">
            <a:avLst/>
          </a:prstGeom>
          <a:solidFill>
            <a:srgbClr val="66FF66"/>
          </a:solidFill>
          <a:ln w="9525">
            <a:solidFill>
              <a:schemeClr val="tx1"/>
            </a:solidFill>
            <a:round/>
            <a:headEnd/>
            <a:tailEnd/>
          </a:ln>
          <a:effectLst/>
        </p:spPr>
        <p:txBody>
          <a:bodyPr wrap="none" anchor="ctr"/>
          <a:lstStyle/>
          <a:p>
            <a:pPr algn="ctr"/>
            <a:r>
              <a:rPr lang="en-US" altLang="zh-CN"/>
              <a:t>y1</a:t>
            </a:r>
          </a:p>
        </p:txBody>
      </p:sp>
      <p:sp>
        <p:nvSpPr>
          <p:cNvPr id="43017" name="Oval 9"/>
          <p:cNvSpPr>
            <a:spLocks noChangeArrowheads="1"/>
          </p:cNvSpPr>
          <p:nvPr/>
        </p:nvSpPr>
        <p:spPr bwMode="auto">
          <a:xfrm>
            <a:off x="4407827" y="2563814"/>
            <a:ext cx="701675" cy="554037"/>
          </a:xfrm>
          <a:prstGeom prst="ellipse">
            <a:avLst/>
          </a:prstGeom>
          <a:solidFill>
            <a:srgbClr val="66FF66"/>
          </a:solidFill>
          <a:ln w="9525">
            <a:solidFill>
              <a:schemeClr val="tx1"/>
            </a:solidFill>
            <a:round/>
            <a:headEnd/>
            <a:tailEnd/>
          </a:ln>
          <a:effectLst/>
        </p:spPr>
        <p:txBody>
          <a:bodyPr wrap="none" anchor="ctr"/>
          <a:lstStyle/>
          <a:p>
            <a:pPr algn="ctr"/>
            <a:r>
              <a:rPr lang="en-US" altLang="zh-CN"/>
              <a:t>y2</a:t>
            </a:r>
          </a:p>
        </p:txBody>
      </p:sp>
      <p:sp>
        <p:nvSpPr>
          <p:cNvPr id="43018" name="Oval 10"/>
          <p:cNvSpPr>
            <a:spLocks noChangeArrowheads="1"/>
          </p:cNvSpPr>
          <p:nvPr/>
        </p:nvSpPr>
        <p:spPr bwMode="auto">
          <a:xfrm>
            <a:off x="4406106" y="4170364"/>
            <a:ext cx="701675" cy="554037"/>
          </a:xfrm>
          <a:prstGeom prst="ellipse">
            <a:avLst/>
          </a:prstGeom>
          <a:solidFill>
            <a:srgbClr val="66FF66"/>
          </a:solidFill>
          <a:ln w="9525">
            <a:solidFill>
              <a:schemeClr val="tx1"/>
            </a:solidFill>
            <a:round/>
            <a:headEnd/>
            <a:tailEnd/>
          </a:ln>
          <a:effectLst/>
        </p:spPr>
        <p:txBody>
          <a:bodyPr wrap="none" anchor="ctr"/>
          <a:lstStyle/>
          <a:p>
            <a:pPr algn="ctr"/>
            <a:r>
              <a:rPr lang="en-US" altLang="zh-CN"/>
              <a:t>y5</a:t>
            </a:r>
          </a:p>
        </p:txBody>
      </p:sp>
      <p:sp>
        <p:nvSpPr>
          <p:cNvPr id="43020" name="Oval 12"/>
          <p:cNvSpPr>
            <a:spLocks noChangeArrowheads="1"/>
          </p:cNvSpPr>
          <p:nvPr/>
        </p:nvSpPr>
        <p:spPr bwMode="auto">
          <a:xfrm>
            <a:off x="6671072" y="4148139"/>
            <a:ext cx="701675" cy="554037"/>
          </a:xfrm>
          <a:prstGeom prst="ellipse">
            <a:avLst/>
          </a:prstGeom>
          <a:solidFill>
            <a:srgbClr val="66FF66"/>
          </a:solidFill>
          <a:ln w="9525">
            <a:solidFill>
              <a:schemeClr val="tx1"/>
            </a:solidFill>
            <a:round/>
            <a:headEnd/>
            <a:tailEnd/>
          </a:ln>
          <a:effectLst/>
        </p:spPr>
        <p:txBody>
          <a:bodyPr wrap="none" anchor="ctr"/>
          <a:lstStyle/>
          <a:p>
            <a:pPr algn="ctr"/>
            <a:r>
              <a:rPr lang="en-US" altLang="zh-CN"/>
              <a:t>y6</a:t>
            </a:r>
          </a:p>
        </p:txBody>
      </p:sp>
      <p:sp>
        <p:nvSpPr>
          <p:cNvPr id="43022" name="Oval 14"/>
          <p:cNvSpPr>
            <a:spLocks noChangeArrowheads="1"/>
          </p:cNvSpPr>
          <p:nvPr/>
        </p:nvSpPr>
        <p:spPr bwMode="auto">
          <a:xfrm>
            <a:off x="6671072" y="2586039"/>
            <a:ext cx="701675" cy="554037"/>
          </a:xfrm>
          <a:prstGeom prst="ellipse">
            <a:avLst/>
          </a:prstGeom>
          <a:solidFill>
            <a:srgbClr val="66FF66"/>
          </a:solidFill>
          <a:ln w="9525">
            <a:solidFill>
              <a:schemeClr val="tx1"/>
            </a:solidFill>
            <a:round/>
            <a:headEnd/>
            <a:tailEnd/>
          </a:ln>
          <a:effectLst/>
        </p:spPr>
        <p:txBody>
          <a:bodyPr wrap="none" anchor="ctr"/>
          <a:lstStyle/>
          <a:p>
            <a:pPr algn="ctr"/>
            <a:r>
              <a:rPr lang="en-US" altLang="zh-CN"/>
              <a:t>y3</a:t>
            </a:r>
          </a:p>
        </p:txBody>
      </p:sp>
      <p:sp>
        <p:nvSpPr>
          <p:cNvPr id="43029" name="Line 21"/>
          <p:cNvSpPr>
            <a:spLocks noChangeShapeType="1"/>
          </p:cNvSpPr>
          <p:nvPr/>
        </p:nvSpPr>
        <p:spPr bwMode="auto">
          <a:xfrm flipV="1">
            <a:off x="2846255" y="4437063"/>
            <a:ext cx="1559851" cy="0"/>
          </a:xfrm>
          <a:prstGeom prst="line">
            <a:avLst/>
          </a:prstGeom>
          <a:noFill/>
          <a:ln w="9525">
            <a:solidFill>
              <a:schemeClr val="tx1"/>
            </a:solidFill>
            <a:round/>
            <a:headEnd/>
            <a:tailEnd/>
          </a:ln>
          <a:effectLst/>
        </p:spPr>
        <p:txBody>
          <a:bodyPr/>
          <a:lstStyle/>
          <a:p>
            <a:endParaRPr lang="zh-CN" altLang="en-US"/>
          </a:p>
        </p:txBody>
      </p:sp>
      <p:sp>
        <p:nvSpPr>
          <p:cNvPr id="43030" name="Line 22"/>
          <p:cNvSpPr>
            <a:spLocks noChangeShapeType="1"/>
          </p:cNvSpPr>
          <p:nvPr/>
        </p:nvSpPr>
        <p:spPr bwMode="auto">
          <a:xfrm>
            <a:off x="5109501" y="4437063"/>
            <a:ext cx="1559851" cy="0"/>
          </a:xfrm>
          <a:prstGeom prst="line">
            <a:avLst/>
          </a:prstGeom>
          <a:noFill/>
          <a:ln w="9525">
            <a:solidFill>
              <a:schemeClr val="tx1"/>
            </a:solidFill>
            <a:round/>
            <a:headEnd/>
            <a:tailEnd/>
          </a:ln>
          <a:effectLst/>
        </p:spPr>
        <p:txBody>
          <a:bodyPr/>
          <a:lstStyle/>
          <a:p>
            <a:endParaRPr lang="zh-CN" altLang="en-US"/>
          </a:p>
        </p:txBody>
      </p:sp>
      <p:sp>
        <p:nvSpPr>
          <p:cNvPr id="43031" name="Line 23"/>
          <p:cNvSpPr>
            <a:spLocks noChangeShapeType="1"/>
          </p:cNvSpPr>
          <p:nvPr/>
        </p:nvSpPr>
        <p:spPr bwMode="auto">
          <a:xfrm flipV="1">
            <a:off x="2846256" y="2851150"/>
            <a:ext cx="1561571" cy="1588"/>
          </a:xfrm>
          <a:prstGeom prst="line">
            <a:avLst/>
          </a:prstGeom>
          <a:noFill/>
          <a:ln w="9525">
            <a:solidFill>
              <a:schemeClr val="tx1"/>
            </a:solidFill>
            <a:round/>
            <a:headEnd/>
            <a:tailEnd/>
          </a:ln>
          <a:effectLst/>
        </p:spPr>
        <p:txBody>
          <a:bodyPr/>
          <a:lstStyle/>
          <a:p>
            <a:endParaRPr lang="zh-CN" altLang="en-US"/>
          </a:p>
        </p:txBody>
      </p:sp>
      <p:sp>
        <p:nvSpPr>
          <p:cNvPr id="43032" name="Line 24"/>
          <p:cNvSpPr>
            <a:spLocks noChangeShapeType="1"/>
          </p:cNvSpPr>
          <p:nvPr/>
        </p:nvSpPr>
        <p:spPr bwMode="auto">
          <a:xfrm>
            <a:off x="5109501" y="2851150"/>
            <a:ext cx="1559851" cy="1588"/>
          </a:xfrm>
          <a:prstGeom prst="line">
            <a:avLst/>
          </a:prstGeom>
          <a:noFill/>
          <a:ln w="9525">
            <a:solidFill>
              <a:schemeClr val="tx1"/>
            </a:solidFill>
            <a:round/>
            <a:headEnd/>
            <a:tailEnd/>
          </a:ln>
          <a:effectLst/>
        </p:spPr>
        <p:txBody>
          <a:bodyPr/>
          <a:lstStyle/>
          <a:p>
            <a:endParaRPr lang="zh-CN" altLang="en-US"/>
          </a:p>
        </p:txBody>
      </p:sp>
      <p:sp>
        <p:nvSpPr>
          <p:cNvPr id="43033" name="Line 25"/>
          <p:cNvSpPr>
            <a:spLocks noChangeShapeType="1"/>
          </p:cNvSpPr>
          <p:nvPr/>
        </p:nvSpPr>
        <p:spPr bwMode="auto">
          <a:xfrm>
            <a:off x="2502297" y="3105150"/>
            <a:ext cx="0" cy="1042988"/>
          </a:xfrm>
          <a:prstGeom prst="line">
            <a:avLst/>
          </a:prstGeom>
          <a:noFill/>
          <a:ln w="9525">
            <a:solidFill>
              <a:schemeClr val="tx1"/>
            </a:solidFill>
            <a:round/>
            <a:headEnd/>
            <a:tailEnd/>
          </a:ln>
          <a:effectLst/>
        </p:spPr>
        <p:txBody>
          <a:bodyPr/>
          <a:lstStyle/>
          <a:p>
            <a:endParaRPr lang="zh-CN" altLang="en-US"/>
          </a:p>
        </p:txBody>
      </p:sp>
      <p:sp>
        <p:nvSpPr>
          <p:cNvPr id="43034" name="Line 26"/>
          <p:cNvSpPr>
            <a:spLocks noChangeShapeType="1"/>
          </p:cNvSpPr>
          <p:nvPr/>
        </p:nvSpPr>
        <p:spPr bwMode="auto">
          <a:xfrm>
            <a:off x="4750065" y="3130550"/>
            <a:ext cx="0" cy="1042988"/>
          </a:xfrm>
          <a:prstGeom prst="line">
            <a:avLst/>
          </a:prstGeom>
          <a:noFill/>
          <a:ln w="9525">
            <a:solidFill>
              <a:schemeClr val="tx1"/>
            </a:solidFill>
            <a:round/>
            <a:headEnd/>
            <a:tailEnd/>
          </a:ln>
          <a:effectLst/>
        </p:spPr>
        <p:txBody>
          <a:bodyPr/>
          <a:lstStyle/>
          <a:p>
            <a:endParaRPr lang="zh-CN" altLang="en-US"/>
          </a:p>
        </p:txBody>
      </p:sp>
      <p:sp>
        <p:nvSpPr>
          <p:cNvPr id="43035" name="Line 27"/>
          <p:cNvSpPr>
            <a:spLocks noChangeShapeType="1"/>
          </p:cNvSpPr>
          <p:nvPr/>
        </p:nvSpPr>
        <p:spPr bwMode="auto">
          <a:xfrm>
            <a:off x="7059745" y="3140075"/>
            <a:ext cx="0" cy="1042988"/>
          </a:xfrm>
          <a:prstGeom prst="line">
            <a:avLst/>
          </a:prstGeom>
          <a:noFill/>
          <a:ln w="9525">
            <a:solidFill>
              <a:schemeClr val="tx1"/>
            </a:solidFill>
            <a:round/>
            <a:headEnd/>
            <a:tailEnd/>
          </a:ln>
          <a:effectLst/>
        </p:spPr>
        <p:txBody>
          <a:bodyPr/>
          <a:lstStyle/>
          <a:p>
            <a:endParaRPr lang="zh-CN" altLang="en-US"/>
          </a:p>
        </p:txBody>
      </p:sp>
      <p:sp>
        <p:nvSpPr>
          <p:cNvPr id="43036" name="Oval 28"/>
          <p:cNvSpPr>
            <a:spLocks noChangeArrowheads="1"/>
          </p:cNvSpPr>
          <p:nvPr/>
        </p:nvSpPr>
        <p:spPr bwMode="auto">
          <a:xfrm>
            <a:off x="1988079" y="1484313"/>
            <a:ext cx="1012958" cy="431800"/>
          </a:xfrm>
          <a:prstGeom prst="ellipse">
            <a:avLst/>
          </a:prstGeom>
          <a:solidFill>
            <a:srgbClr val="FF99FF"/>
          </a:solidFill>
          <a:ln w="9525">
            <a:solidFill>
              <a:schemeClr val="tx1"/>
            </a:solidFill>
            <a:round/>
            <a:headEnd/>
            <a:tailEnd/>
          </a:ln>
          <a:effectLst/>
        </p:spPr>
        <p:txBody>
          <a:bodyPr wrap="none" anchor="ctr"/>
          <a:lstStyle/>
          <a:p>
            <a:pPr algn="ctr"/>
            <a:r>
              <a:rPr lang="en-US" altLang="zh-CN" sz="1600"/>
              <a:t>X1</a:t>
            </a:r>
          </a:p>
        </p:txBody>
      </p:sp>
      <p:sp>
        <p:nvSpPr>
          <p:cNvPr id="43037" name="Oval 29"/>
          <p:cNvSpPr>
            <a:spLocks noChangeArrowheads="1"/>
          </p:cNvSpPr>
          <p:nvPr/>
        </p:nvSpPr>
        <p:spPr bwMode="auto">
          <a:xfrm>
            <a:off x="4241006" y="1489075"/>
            <a:ext cx="1012958" cy="431800"/>
          </a:xfrm>
          <a:prstGeom prst="ellipse">
            <a:avLst/>
          </a:prstGeom>
          <a:solidFill>
            <a:srgbClr val="FF99FF"/>
          </a:solidFill>
          <a:ln w="9525">
            <a:solidFill>
              <a:schemeClr val="tx1"/>
            </a:solidFill>
            <a:round/>
            <a:headEnd/>
            <a:tailEnd/>
          </a:ln>
          <a:effectLst/>
        </p:spPr>
        <p:txBody>
          <a:bodyPr wrap="none" anchor="ctr"/>
          <a:lstStyle/>
          <a:p>
            <a:pPr algn="ctr"/>
            <a:r>
              <a:rPr lang="en-US" altLang="zh-CN" sz="1600"/>
              <a:t>X2</a:t>
            </a:r>
          </a:p>
        </p:txBody>
      </p:sp>
      <p:sp>
        <p:nvSpPr>
          <p:cNvPr id="43038" name="Oval 30"/>
          <p:cNvSpPr>
            <a:spLocks noChangeArrowheads="1"/>
          </p:cNvSpPr>
          <p:nvPr/>
        </p:nvSpPr>
        <p:spPr bwMode="auto">
          <a:xfrm>
            <a:off x="6533490" y="1493838"/>
            <a:ext cx="1012957" cy="431800"/>
          </a:xfrm>
          <a:prstGeom prst="ellipse">
            <a:avLst/>
          </a:prstGeom>
          <a:solidFill>
            <a:srgbClr val="FF99FF"/>
          </a:solidFill>
          <a:ln w="9525">
            <a:solidFill>
              <a:schemeClr val="tx1"/>
            </a:solidFill>
            <a:round/>
            <a:headEnd/>
            <a:tailEnd/>
          </a:ln>
          <a:effectLst/>
        </p:spPr>
        <p:txBody>
          <a:bodyPr wrap="none" anchor="ctr"/>
          <a:lstStyle/>
          <a:p>
            <a:pPr algn="ctr"/>
            <a:r>
              <a:rPr lang="en-US" altLang="zh-CN" sz="1600"/>
              <a:t>X3</a:t>
            </a:r>
          </a:p>
        </p:txBody>
      </p:sp>
      <p:sp>
        <p:nvSpPr>
          <p:cNvPr id="43039" name="Oval 31"/>
          <p:cNvSpPr>
            <a:spLocks noChangeArrowheads="1"/>
          </p:cNvSpPr>
          <p:nvPr/>
        </p:nvSpPr>
        <p:spPr bwMode="auto">
          <a:xfrm>
            <a:off x="2003558" y="5353050"/>
            <a:ext cx="1012957" cy="431800"/>
          </a:xfrm>
          <a:prstGeom prst="ellipse">
            <a:avLst/>
          </a:prstGeom>
          <a:solidFill>
            <a:srgbClr val="FF99FF"/>
          </a:solidFill>
          <a:ln w="9525">
            <a:solidFill>
              <a:schemeClr val="tx1"/>
            </a:solidFill>
            <a:round/>
            <a:headEnd/>
            <a:tailEnd/>
          </a:ln>
          <a:effectLst/>
        </p:spPr>
        <p:txBody>
          <a:bodyPr wrap="none" anchor="ctr"/>
          <a:lstStyle/>
          <a:p>
            <a:pPr algn="ctr"/>
            <a:r>
              <a:rPr lang="en-US" altLang="zh-CN" sz="1600"/>
              <a:t>X4</a:t>
            </a:r>
          </a:p>
        </p:txBody>
      </p:sp>
      <p:sp>
        <p:nvSpPr>
          <p:cNvPr id="43040" name="Oval 32"/>
          <p:cNvSpPr>
            <a:spLocks noChangeArrowheads="1"/>
          </p:cNvSpPr>
          <p:nvPr/>
        </p:nvSpPr>
        <p:spPr bwMode="auto">
          <a:xfrm>
            <a:off x="4251325" y="5372100"/>
            <a:ext cx="1012958" cy="431800"/>
          </a:xfrm>
          <a:prstGeom prst="ellipse">
            <a:avLst/>
          </a:prstGeom>
          <a:solidFill>
            <a:srgbClr val="FF99FF"/>
          </a:solidFill>
          <a:ln w="9525">
            <a:solidFill>
              <a:schemeClr val="tx1"/>
            </a:solidFill>
            <a:round/>
            <a:headEnd/>
            <a:tailEnd/>
          </a:ln>
          <a:effectLst/>
        </p:spPr>
        <p:txBody>
          <a:bodyPr wrap="none" anchor="ctr"/>
          <a:lstStyle/>
          <a:p>
            <a:pPr algn="ctr"/>
            <a:r>
              <a:rPr lang="en-US" altLang="zh-CN" sz="1600"/>
              <a:t>X5</a:t>
            </a:r>
          </a:p>
        </p:txBody>
      </p:sp>
      <p:sp>
        <p:nvSpPr>
          <p:cNvPr id="43041" name="Oval 33"/>
          <p:cNvSpPr>
            <a:spLocks noChangeArrowheads="1"/>
          </p:cNvSpPr>
          <p:nvPr/>
        </p:nvSpPr>
        <p:spPr bwMode="auto">
          <a:xfrm>
            <a:off x="6533490" y="5372100"/>
            <a:ext cx="1012957" cy="431800"/>
          </a:xfrm>
          <a:prstGeom prst="ellipse">
            <a:avLst/>
          </a:prstGeom>
          <a:solidFill>
            <a:srgbClr val="FF99FF"/>
          </a:solidFill>
          <a:ln w="9525">
            <a:solidFill>
              <a:schemeClr val="tx1"/>
            </a:solidFill>
            <a:round/>
            <a:headEnd/>
            <a:tailEnd/>
          </a:ln>
          <a:effectLst/>
        </p:spPr>
        <p:txBody>
          <a:bodyPr wrap="none" anchor="ctr"/>
          <a:lstStyle/>
          <a:p>
            <a:pPr algn="ctr"/>
            <a:r>
              <a:rPr lang="en-US" altLang="zh-CN" sz="1600"/>
              <a:t>X6</a:t>
            </a:r>
          </a:p>
        </p:txBody>
      </p:sp>
      <p:sp>
        <p:nvSpPr>
          <p:cNvPr id="43042" name="Line 34"/>
          <p:cNvSpPr>
            <a:spLocks noChangeShapeType="1"/>
          </p:cNvSpPr>
          <p:nvPr/>
        </p:nvSpPr>
        <p:spPr bwMode="auto">
          <a:xfrm>
            <a:off x="2502297" y="4700588"/>
            <a:ext cx="0" cy="647700"/>
          </a:xfrm>
          <a:prstGeom prst="line">
            <a:avLst/>
          </a:prstGeom>
          <a:noFill/>
          <a:ln w="9525">
            <a:solidFill>
              <a:schemeClr val="tx1"/>
            </a:solidFill>
            <a:round/>
            <a:headEnd/>
            <a:tailEnd/>
          </a:ln>
          <a:effectLst/>
        </p:spPr>
        <p:txBody>
          <a:bodyPr/>
          <a:lstStyle/>
          <a:p>
            <a:endParaRPr lang="zh-CN" altLang="en-US"/>
          </a:p>
        </p:txBody>
      </p:sp>
      <p:sp>
        <p:nvSpPr>
          <p:cNvPr id="43043" name="Line 35"/>
          <p:cNvSpPr>
            <a:spLocks noChangeShapeType="1"/>
          </p:cNvSpPr>
          <p:nvPr/>
        </p:nvSpPr>
        <p:spPr bwMode="auto">
          <a:xfrm>
            <a:off x="4775862" y="4724400"/>
            <a:ext cx="0" cy="647700"/>
          </a:xfrm>
          <a:prstGeom prst="line">
            <a:avLst/>
          </a:prstGeom>
          <a:noFill/>
          <a:ln w="9525">
            <a:solidFill>
              <a:schemeClr val="tx1"/>
            </a:solidFill>
            <a:round/>
            <a:headEnd/>
            <a:tailEnd/>
          </a:ln>
          <a:effectLst/>
        </p:spPr>
        <p:txBody>
          <a:bodyPr/>
          <a:lstStyle/>
          <a:p>
            <a:endParaRPr lang="zh-CN" altLang="en-US"/>
          </a:p>
        </p:txBody>
      </p:sp>
      <p:sp>
        <p:nvSpPr>
          <p:cNvPr id="43044" name="Line 36"/>
          <p:cNvSpPr>
            <a:spLocks noChangeShapeType="1"/>
          </p:cNvSpPr>
          <p:nvPr/>
        </p:nvSpPr>
        <p:spPr bwMode="auto">
          <a:xfrm>
            <a:off x="7059745" y="4714875"/>
            <a:ext cx="0" cy="647700"/>
          </a:xfrm>
          <a:prstGeom prst="line">
            <a:avLst/>
          </a:prstGeom>
          <a:noFill/>
          <a:ln w="9525">
            <a:solidFill>
              <a:schemeClr val="tx1"/>
            </a:solidFill>
            <a:round/>
            <a:headEnd/>
            <a:tailEnd/>
          </a:ln>
          <a:effectLst/>
        </p:spPr>
        <p:txBody>
          <a:bodyPr/>
          <a:lstStyle/>
          <a:p>
            <a:endParaRPr lang="zh-CN" altLang="en-US"/>
          </a:p>
        </p:txBody>
      </p:sp>
      <p:sp>
        <p:nvSpPr>
          <p:cNvPr id="43045" name="Line 37"/>
          <p:cNvSpPr>
            <a:spLocks noChangeShapeType="1"/>
          </p:cNvSpPr>
          <p:nvPr/>
        </p:nvSpPr>
        <p:spPr bwMode="auto">
          <a:xfrm>
            <a:off x="7059745" y="1941513"/>
            <a:ext cx="0" cy="647700"/>
          </a:xfrm>
          <a:prstGeom prst="line">
            <a:avLst/>
          </a:prstGeom>
          <a:noFill/>
          <a:ln w="9525">
            <a:solidFill>
              <a:schemeClr val="tx1"/>
            </a:solidFill>
            <a:round/>
            <a:headEnd/>
            <a:tailEnd/>
          </a:ln>
          <a:effectLst/>
        </p:spPr>
        <p:txBody>
          <a:bodyPr/>
          <a:lstStyle/>
          <a:p>
            <a:endParaRPr lang="zh-CN" altLang="en-US"/>
          </a:p>
        </p:txBody>
      </p:sp>
      <p:sp>
        <p:nvSpPr>
          <p:cNvPr id="43046" name="Line 38"/>
          <p:cNvSpPr>
            <a:spLocks noChangeShapeType="1"/>
          </p:cNvSpPr>
          <p:nvPr/>
        </p:nvSpPr>
        <p:spPr bwMode="auto">
          <a:xfrm>
            <a:off x="4755225" y="1916113"/>
            <a:ext cx="0" cy="647700"/>
          </a:xfrm>
          <a:prstGeom prst="line">
            <a:avLst/>
          </a:prstGeom>
          <a:noFill/>
          <a:ln w="9525">
            <a:solidFill>
              <a:schemeClr val="tx1"/>
            </a:solidFill>
            <a:round/>
            <a:headEnd/>
            <a:tailEnd/>
          </a:ln>
          <a:effectLst/>
        </p:spPr>
        <p:txBody>
          <a:bodyPr/>
          <a:lstStyle/>
          <a:p>
            <a:endParaRPr lang="zh-CN" altLang="en-US"/>
          </a:p>
        </p:txBody>
      </p:sp>
      <p:sp>
        <p:nvSpPr>
          <p:cNvPr id="43047" name="Line 39"/>
          <p:cNvSpPr>
            <a:spLocks noChangeShapeType="1"/>
          </p:cNvSpPr>
          <p:nvPr/>
        </p:nvSpPr>
        <p:spPr bwMode="auto">
          <a:xfrm>
            <a:off x="2505737" y="1916113"/>
            <a:ext cx="0" cy="647700"/>
          </a:xfrm>
          <a:prstGeom prst="line">
            <a:avLst/>
          </a:prstGeom>
          <a:noFill/>
          <a:ln w="9525">
            <a:solidFill>
              <a:schemeClr val="tx1"/>
            </a:solidFill>
            <a:round/>
            <a:headEnd/>
            <a:tailEnd/>
          </a:ln>
          <a:effectLst/>
        </p:spPr>
        <p:txBody>
          <a:bodyPr/>
          <a:lstStyle/>
          <a:p>
            <a:endParaRPr lang="zh-CN" altLang="en-US"/>
          </a:p>
        </p:txBody>
      </p:sp>
      <p:sp>
        <p:nvSpPr>
          <p:cNvPr id="43048" name="Rectangle 40"/>
          <p:cNvSpPr>
            <a:spLocks noChangeArrowheads="1"/>
          </p:cNvSpPr>
          <p:nvPr/>
        </p:nvSpPr>
        <p:spPr bwMode="auto">
          <a:xfrm>
            <a:off x="741231" y="2060576"/>
            <a:ext cx="1793742" cy="504825"/>
          </a:xfrm>
          <a:prstGeom prst="rect">
            <a:avLst/>
          </a:prstGeom>
          <a:noFill/>
          <a:ln w="9525">
            <a:noFill/>
            <a:miter lim="800000"/>
            <a:headEnd/>
            <a:tailEnd/>
          </a:ln>
          <a:effectLst/>
        </p:spPr>
        <p:txBody>
          <a:bodyPr wrap="none" anchor="ctr"/>
          <a:lstStyle/>
          <a:p>
            <a:pPr algn="ctr"/>
            <a:r>
              <a:rPr lang="en-US" altLang="zh-CN" sz="1400" i="1"/>
              <a:t>T</a:t>
            </a:r>
            <a:r>
              <a:rPr lang="en-US" altLang="zh-CN" sz="1400" i="1" baseline="30000"/>
              <a:t>0</a:t>
            </a:r>
            <a:r>
              <a:rPr lang="en-US" altLang="zh-CN" sz="1400" i="1" baseline="-25000"/>
              <a:t>1</a:t>
            </a:r>
            <a:r>
              <a:rPr lang="en-US" altLang="zh-CN" sz="1400" i="1"/>
              <a:t>=k</a:t>
            </a:r>
            <a:r>
              <a:rPr lang="en-US" altLang="zh-CN" sz="1400" i="1">
                <a:cs typeface="Arial" pitchFamily="34" charset="0"/>
              </a:rPr>
              <a:t>·</a:t>
            </a:r>
            <a:r>
              <a:rPr lang="en-US" altLang="zh-CN" sz="1400" i="1"/>
              <a:t>exp</a:t>
            </a:r>
            <a:r>
              <a:rPr lang="en-US" altLang="zh-CN" sz="1400"/>
              <a:t>(s(x1, y1))</a:t>
            </a:r>
            <a:endParaRPr lang="en-US" altLang="zh-CN" sz="1400" baseline="-25000"/>
          </a:p>
        </p:txBody>
      </p:sp>
      <p:sp>
        <p:nvSpPr>
          <p:cNvPr id="43049" name="Rectangle 41"/>
          <p:cNvSpPr>
            <a:spLocks noChangeArrowheads="1"/>
          </p:cNvSpPr>
          <p:nvPr/>
        </p:nvSpPr>
        <p:spPr bwMode="auto">
          <a:xfrm>
            <a:off x="3783542" y="2060576"/>
            <a:ext cx="1793743" cy="504825"/>
          </a:xfrm>
          <a:prstGeom prst="rect">
            <a:avLst/>
          </a:prstGeom>
          <a:noFill/>
          <a:ln w="9525">
            <a:noFill/>
            <a:miter lim="800000"/>
            <a:headEnd/>
            <a:tailEnd/>
          </a:ln>
          <a:effectLst/>
        </p:spPr>
        <p:txBody>
          <a:bodyPr wrap="none" anchor="ctr"/>
          <a:lstStyle/>
          <a:p>
            <a:pPr algn="ctr"/>
            <a:r>
              <a:rPr lang="en-US" altLang="zh-CN" sz="1400" i="1"/>
              <a:t>T</a:t>
            </a:r>
            <a:r>
              <a:rPr lang="en-US" altLang="zh-CN" sz="1400" i="1" baseline="30000"/>
              <a:t>0</a:t>
            </a:r>
            <a:r>
              <a:rPr lang="en-US" altLang="zh-CN" sz="1400" i="1" baseline="-25000"/>
              <a:t>2</a:t>
            </a:r>
            <a:r>
              <a:rPr lang="en-US" altLang="zh-CN" sz="1400" i="1"/>
              <a:t>=k</a:t>
            </a:r>
            <a:r>
              <a:rPr lang="en-US" altLang="zh-CN" sz="1400" i="1">
                <a:cs typeface="Arial" pitchFamily="34" charset="0"/>
              </a:rPr>
              <a:t>·</a:t>
            </a:r>
            <a:r>
              <a:rPr lang="en-US" altLang="zh-CN" sz="1400" i="1"/>
              <a:t>exp</a:t>
            </a:r>
            <a:r>
              <a:rPr lang="en-US" altLang="zh-CN" sz="1400"/>
              <a:t>(s(x2, y2))</a:t>
            </a:r>
            <a:endParaRPr lang="en-US" altLang="zh-CN" sz="1400" baseline="-25000"/>
          </a:p>
        </p:txBody>
      </p:sp>
      <p:sp>
        <p:nvSpPr>
          <p:cNvPr id="43050" name="Rectangle 42"/>
          <p:cNvSpPr>
            <a:spLocks noChangeArrowheads="1"/>
          </p:cNvSpPr>
          <p:nvPr/>
        </p:nvSpPr>
        <p:spPr bwMode="auto">
          <a:xfrm>
            <a:off x="6982355" y="2060576"/>
            <a:ext cx="1793743" cy="504825"/>
          </a:xfrm>
          <a:prstGeom prst="rect">
            <a:avLst/>
          </a:prstGeom>
          <a:noFill/>
          <a:ln w="9525">
            <a:noFill/>
            <a:miter lim="800000"/>
            <a:headEnd/>
            <a:tailEnd/>
          </a:ln>
          <a:effectLst/>
        </p:spPr>
        <p:txBody>
          <a:bodyPr wrap="none" anchor="ctr"/>
          <a:lstStyle/>
          <a:p>
            <a:pPr algn="ctr"/>
            <a:r>
              <a:rPr lang="en-US" altLang="zh-CN" sz="1400" i="1"/>
              <a:t>T</a:t>
            </a:r>
            <a:r>
              <a:rPr lang="en-US" altLang="zh-CN" sz="1400" i="1" baseline="30000"/>
              <a:t>0</a:t>
            </a:r>
            <a:r>
              <a:rPr lang="en-US" altLang="zh-CN" sz="1400" i="1" baseline="-25000"/>
              <a:t>3</a:t>
            </a:r>
            <a:r>
              <a:rPr lang="en-US" altLang="zh-CN" sz="1400" i="1"/>
              <a:t>=k</a:t>
            </a:r>
            <a:r>
              <a:rPr lang="en-US" altLang="zh-CN" sz="1400" i="1">
                <a:cs typeface="Arial" pitchFamily="34" charset="0"/>
              </a:rPr>
              <a:t>·</a:t>
            </a:r>
            <a:r>
              <a:rPr lang="en-US" altLang="zh-CN" sz="1400" i="1"/>
              <a:t>exp</a:t>
            </a:r>
            <a:r>
              <a:rPr lang="en-US" altLang="zh-CN" sz="1400"/>
              <a:t>(s(x3, y3))</a:t>
            </a:r>
            <a:endParaRPr lang="en-US" altLang="zh-CN" sz="1400" baseline="-25000"/>
          </a:p>
        </p:txBody>
      </p:sp>
      <p:sp>
        <p:nvSpPr>
          <p:cNvPr id="43051" name="Rectangle 43"/>
          <p:cNvSpPr>
            <a:spLocks noChangeArrowheads="1"/>
          </p:cNvSpPr>
          <p:nvPr/>
        </p:nvSpPr>
        <p:spPr bwMode="auto">
          <a:xfrm>
            <a:off x="662120" y="3284539"/>
            <a:ext cx="1793742" cy="504825"/>
          </a:xfrm>
          <a:prstGeom prst="rect">
            <a:avLst/>
          </a:prstGeom>
          <a:noFill/>
          <a:ln w="9525">
            <a:noFill/>
            <a:miter lim="800000"/>
            <a:headEnd/>
            <a:tailEnd/>
          </a:ln>
          <a:effectLst/>
        </p:spPr>
        <p:txBody>
          <a:bodyPr wrap="none" anchor="ctr"/>
          <a:lstStyle/>
          <a:p>
            <a:pPr algn="ctr"/>
            <a:r>
              <a:rPr lang="en-US" altLang="zh-CN" sz="1400" i="1"/>
              <a:t>T</a:t>
            </a:r>
            <a:r>
              <a:rPr lang="en-US" altLang="zh-CN" sz="1400" i="1" baseline="30000"/>
              <a:t>0</a:t>
            </a:r>
            <a:r>
              <a:rPr lang="en-US" altLang="zh-CN" sz="1400" i="1" baseline="-25000"/>
              <a:t>14</a:t>
            </a:r>
            <a:r>
              <a:rPr lang="en-US" altLang="zh-CN" sz="1400" i="1"/>
              <a:t>=k</a:t>
            </a:r>
            <a:r>
              <a:rPr lang="en-US" altLang="zh-CN" sz="1400" i="1">
                <a:cs typeface="Arial" pitchFamily="34" charset="0"/>
              </a:rPr>
              <a:t>·</a:t>
            </a:r>
            <a:r>
              <a:rPr lang="en-US" altLang="zh-CN" sz="1400" i="1"/>
              <a:t>exp</a:t>
            </a:r>
            <a:r>
              <a:rPr lang="en-US" altLang="zh-CN" sz="1400"/>
              <a:t>(t(x, y1, y4))</a:t>
            </a:r>
            <a:endParaRPr lang="en-US" altLang="zh-CN" sz="1400" baseline="-25000"/>
          </a:p>
        </p:txBody>
      </p:sp>
      <p:sp>
        <p:nvSpPr>
          <p:cNvPr id="43052" name="Rectangle 44"/>
          <p:cNvSpPr>
            <a:spLocks noChangeArrowheads="1"/>
          </p:cNvSpPr>
          <p:nvPr/>
        </p:nvSpPr>
        <p:spPr bwMode="auto">
          <a:xfrm>
            <a:off x="2768865" y="2781301"/>
            <a:ext cx="1793743" cy="504825"/>
          </a:xfrm>
          <a:prstGeom prst="rect">
            <a:avLst/>
          </a:prstGeom>
          <a:noFill/>
          <a:ln w="9525">
            <a:noFill/>
            <a:miter lim="800000"/>
            <a:headEnd/>
            <a:tailEnd/>
          </a:ln>
          <a:effectLst/>
        </p:spPr>
        <p:txBody>
          <a:bodyPr wrap="none" anchor="ctr"/>
          <a:lstStyle/>
          <a:p>
            <a:pPr algn="ctr"/>
            <a:r>
              <a:rPr lang="en-US" altLang="zh-CN" sz="1400" i="1"/>
              <a:t>T</a:t>
            </a:r>
            <a:r>
              <a:rPr lang="en-US" altLang="zh-CN" sz="1400" i="1" baseline="30000"/>
              <a:t>0</a:t>
            </a:r>
            <a:r>
              <a:rPr lang="en-US" altLang="zh-CN" sz="1400" i="1" baseline="-25000"/>
              <a:t>12</a:t>
            </a:r>
            <a:r>
              <a:rPr lang="en-US" altLang="zh-CN" sz="1400" i="1"/>
              <a:t>=k</a:t>
            </a:r>
            <a:r>
              <a:rPr lang="en-US" altLang="zh-CN" sz="1400" i="1">
                <a:cs typeface="Arial" pitchFamily="34" charset="0"/>
              </a:rPr>
              <a:t>·</a:t>
            </a:r>
            <a:r>
              <a:rPr lang="en-US" altLang="zh-CN" sz="1400" i="1"/>
              <a:t>exp</a:t>
            </a:r>
            <a:r>
              <a:rPr lang="en-US" altLang="zh-CN" sz="1400"/>
              <a:t>(t(x, y1, y2))</a:t>
            </a:r>
            <a:endParaRPr lang="en-US" altLang="zh-CN" sz="1400" baseline="-25000"/>
          </a:p>
        </p:txBody>
      </p:sp>
      <p:sp>
        <p:nvSpPr>
          <p:cNvPr id="43053" name="Rectangle 45"/>
          <p:cNvSpPr>
            <a:spLocks noChangeArrowheads="1"/>
          </p:cNvSpPr>
          <p:nvPr/>
        </p:nvSpPr>
        <p:spPr bwMode="auto">
          <a:xfrm>
            <a:off x="5030391" y="2779714"/>
            <a:ext cx="1793742" cy="504825"/>
          </a:xfrm>
          <a:prstGeom prst="rect">
            <a:avLst/>
          </a:prstGeom>
          <a:noFill/>
          <a:ln w="9525">
            <a:noFill/>
            <a:miter lim="800000"/>
            <a:headEnd/>
            <a:tailEnd/>
          </a:ln>
          <a:effectLst/>
        </p:spPr>
        <p:txBody>
          <a:bodyPr wrap="none" anchor="ctr"/>
          <a:lstStyle/>
          <a:p>
            <a:pPr algn="ctr"/>
            <a:r>
              <a:rPr lang="en-US" altLang="zh-CN" sz="1400" i="1"/>
              <a:t>T</a:t>
            </a:r>
            <a:r>
              <a:rPr lang="en-US" altLang="zh-CN" sz="1400" i="1" baseline="30000"/>
              <a:t>0</a:t>
            </a:r>
            <a:r>
              <a:rPr lang="en-US" altLang="zh-CN" sz="1400" i="1" baseline="-25000"/>
              <a:t>23</a:t>
            </a:r>
            <a:r>
              <a:rPr lang="en-US" altLang="zh-CN" sz="1400" i="1"/>
              <a:t>=k</a:t>
            </a:r>
            <a:r>
              <a:rPr lang="en-US" altLang="zh-CN" sz="1400" i="1">
                <a:cs typeface="Arial" pitchFamily="34" charset="0"/>
              </a:rPr>
              <a:t>·</a:t>
            </a:r>
            <a:r>
              <a:rPr lang="en-US" altLang="zh-CN" sz="1400" i="1"/>
              <a:t>exp</a:t>
            </a:r>
            <a:r>
              <a:rPr lang="en-US" altLang="zh-CN" sz="1400"/>
              <a:t>(t(x, y2, y3))</a:t>
            </a:r>
            <a:endParaRPr lang="en-US" altLang="zh-CN" sz="1400" baseline="-25000"/>
          </a:p>
        </p:txBody>
      </p:sp>
      <p:sp>
        <p:nvSpPr>
          <p:cNvPr id="43054" name="Rectangle 46"/>
          <p:cNvSpPr>
            <a:spLocks noChangeArrowheads="1"/>
          </p:cNvSpPr>
          <p:nvPr/>
        </p:nvSpPr>
        <p:spPr bwMode="auto">
          <a:xfrm>
            <a:off x="7137136" y="3284539"/>
            <a:ext cx="1793743" cy="504825"/>
          </a:xfrm>
          <a:prstGeom prst="rect">
            <a:avLst/>
          </a:prstGeom>
          <a:noFill/>
          <a:ln w="9525">
            <a:noFill/>
            <a:miter lim="800000"/>
            <a:headEnd/>
            <a:tailEnd/>
          </a:ln>
          <a:effectLst/>
        </p:spPr>
        <p:txBody>
          <a:bodyPr wrap="none" anchor="ctr"/>
          <a:lstStyle/>
          <a:p>
            <a:pPr algn="ctr"/>
            <a:r>
              <a:rPr lang="en-US" altLang="zh-CN" sz="1400" i="1"/>
              <a:t>T</a:t>
            </a:r>
            <a:r>
              <a:rPr lang="en-US" altLang="zh-CN" sz="1400" i="1" baseline="30000"/>
              <a:t>0</a:t>
            </a:r>
            <a:r>
              <a:rPr lang="en-US" altLang="zh-CN" sz="1400" i="1" baseline="-25000"/>
              <a:t>36</a:t>
            </a:r>
            <a:r>
              <a:rPr lang="en-US" altLang="zh-CN" sz="1400" i="1"/>
              <a:t>=k</a:t>
            </a:r>
            <a:r>
              <a:rPr lang="en-US" altLang="zh-CN" sz="1400" i="1">
                <a:cs typeface="Arial" pitchFamily="34" charset="0"/>
              </a:rPr>
              <a:t>·</a:t>
            </a:r>
            <a:r>
              <a:rPr lang="en-US" altLang="zh-CN" sz="1400" i="1"/>
              <a:t>exp</a:t>
            </a:r>
            <a:r>
              <a:rPr lang="en-US" altLang="zh-CN" sz="1400"/>
              <a:t>(t(x, y3, y6))</a:t>
            </a:r>
            <a:endParaRPr lang="en-US" altLang="zh-CN" sz="1400" baseline="-25000"/>
          </a:p>
        </p:txBody>
      </p:sp>
      <p:sp>
        <p:nvSpPr>
          <p:cNvPr id="43055" name="Rectangle 47"/>
          <p:cNvSpPr>
            <a:spLocks noChangeArrowheads="1"/>
          </p:cNvSpPr>
          <p:nvPr/>
        </p:nvSpPr>
        <p:spPr bwMode="auto">
          <a:xfrm>
            <a:off x="5030391" y="3932239"/>
            <a:ext cx="1793742" cy="504825"/>
          </a:xfrm>
          <a:prstGeom prst="rect">
            <a:avLst/>
          </a:prstGeom>
          <a:noFill/>
          <a:ln w="9525">
            <a:noFill/>
            <a:miter lim="800000"/>
            <a:headEnd/>
            <a:tailEnd/>
          </a:ln>
          <a:effectLst/>
        </p:spPr>
        <p:txBody>
          <a:bodyPr wrap="none" anchor="ctr"/>
          <a:lstStyle/>
          <a:p>
            <a:pPr algn="ctr"/>
            <a:r>
              <a:rPr lang="en-US" altLang="zh-CN" sz="1400" i="1"/>
              <a:t>T</a:t>
            </a:r>
            <a:r>
              <a:rPr lang="en-US" altLang="zh-CN" sz="1400" i="1" baseline="30000"/>
              <a:t>0</a:t>
            </a:r>
            <a:r>
              <a:rPr lang="en-US" altLang="zh-CN" sz="1400" i="1" baseline="-25000"/>
              <a:t>56</a:t>
            </a:r>
            <a:r>
              <a:rPr lang="en-US" altLang="zh-CN" sz="1400" i="1"/>
              <a:t>=k</a:t>
            </a:r>
            <a:r>
              <a:rPr lang="en-US" altLang="zh-CN" sz="1400" i="1">
                <a:cs typeface="Arial" pitchFamily="34" charset="0"/>
              </a:rPr>
              <a:t>·</a:t>
            </a:r>
            <a:r>
              <a:rPr lang="en-US" altLang="zh-CN" sz="1400" i="1"/>
              <a:t>exp</a:t>
            </a:r>
            <a:r>
              <a:rPr lang="en-US" altLang="zh-CN" sz="1400"/>
              <a:t>(t(x, y5, y6))</a:t>
            </a:r>
            <a:endParaRPr lang="en-US" altLang="zh-CN" sz="1400" baseline="-25000"/>
          </a:p>
        </p:txBody>
      </p:sp>
      <p:sp>
        <p:nvSpPr>
          <p:cNvPr id="43056" name="Rectangle 48"/>
          <p:cNvSpPr>
            <a:spLocks noChangeArrowheads="1"/>
          </p:cNvSpPr>
          <p:nvPr/>
        </p:nvSpPr>
        <p:spPr bwMode="auto">
          <a:xfrm>
            <a:off x="2768865" y="3933826"/>
            <a:ext cx="1793743" cy="504825"/>
          </a:xfrm>
          <a:prstGeom prst="rect">
            <a:avLst/>
          </a:prstGeom>
          <a:noFill/>
          <a:ln w="9525">
            <a:noFill/>
            <a:miter lim="800000"/>
            <a:headEnd/>
            <a:tailEnd/>
          </a:ln>
          <a:effectLst/>
        </p:spPr>
        <p:txBody>
          <a:bodyPr wrap="none" anchor="ctr"/>
          <a:lstStyle/>
          <a:p>
            <a:pPr algn="ctr"/>
            <a:r>
              <a:rPr lang="en-US" altLang="zh-CN" sz="1400" i="1"/>
              <a:t>T</a:t>
            </a:r>
            <a:r>
              <a:rPr lang="en-US" altLang="zh-CN" sz="1400" i="1" baseline="30000"/>
              <a:t>0</a:t>
            </a:r>
            <a:r>
              <a:rPr lang="en-US" altLang="zh-CN" sz="1400" i="1" baseline="-25000"/>
              <a:t>45</a:t>
            </a:r>
            <a:r>
              <a:rPr lang="en-US" altLang="zh-CN" sz="1400" i="1"/>
              <a:t>=k</a:t>
            </a:r>
            <a:r>
              <a:rPr lang="en-US" altLang="zh-CN" sz="1400" i="1">
                <a:cs typeface="Arial" pitchFamily="34" charset="0"/>
              </a:rPr>
              <a:t>·</a:t>
            </a:r>
            <a:r>
              <a:rPr lang="en-US" altLang="zh-CN" sz="1400" i="1"/>
              <a:t>exp</a:t>
            </a:r>
            <a:r>
              <a:rPr lang="en-US" altLang="zh-CN" sz="1400"/>
              <a:t>(t(x, y4, y5))</a:t>
            </a:r>
            <a:endParaRPr lang="en-US" altLang="zh-CN" sz="1400" baseline="-25000"/>
          </a:p>
        </p:txBody>
      </p:sp>
      <p:sp>
        <p:nvSpPr>
          <p:cNvPr id="43057" name="Rectangle 49"/>
          <p:cNvSpPr>
            <a:spLocks noChangeArrowheads="1"/>
          </p:cNvSpPr>
          <p:nvPr/>
        </p:nvSpPr>
        <p:spPr bwMode="auto">
          <a:xfrm>
            <a:off x="741231" y="4724401"/>
            <a:ext cx="1793742" cy="504825"/>
          </a:xfrm>
          <a:prstGeom prst="rect">
            <a:avLst/>
          </a:prstGeom>
          <a:noFill/>
          <a:ln w="9525">
            <a:noFill/>
            <a:miter lim="800000"/>
            <a:headEnd/>
            <a:tailEnd/>
          </a:ln>
          <a:effectLst/>
        </p:spPr>
        <p:txBody>
          <a:bodyPr wrap="none" anchor="ctr"/>
          <a:lstStyle/>
          <a:p>
            <a:pPr algn="ctr"/>
            <a:r>
              <a:rPr lang="en-US" altLang="zh-CN" sz="1400" i="1"/>
              <a:t>T</a:t>
            </a:r>
            <a:r>
              <a:rPr lang="en-US" altLang="zh-CN" sz="1400" i="1" baseline="30000"/>
              <a:t>0</a:t>
            </a:r>
            <a:r>
              <a:rPr lang="en-US" altLang="zh-CN" sz="1400" i="1" baseline="-25000"/>
              <a:t>4</a:t>
            </a:r>
            <a:r>
              <a:rPr lang="en-US" altLang="zh-CN" sz="1400" i="1"/>
              <a:t>=k</a:t>
            </a:r>
            <a:r>
              <a:rPr lang="en-US" altLang="zh-CN" sz="1400" i="1">
                <a:cs typeface="Arial" pitchFamily="34" charset="0"/>
              </a:rPr>
              <a:t>·</a:t>
            </a:r>
            <a:r>
              <a:rPr lang="en-US" altLang="zh-CN" sz="1400" i="1"/>
              <a:t>exp</a:t>
            </a:r>
            <a:r>
              <a:rPr lang="en-US" altLang="zh-CN" sz="1400"/>
              <a:t>(s(x4, y4))</a:t>
            </a:r>
            <a:endParaRPr lang="en-US" altLang="zh-CN" sz="1400" baseline="-25000"/>
          </a:p>
        </p:txBody>
      </p:sp>
      <p:sp>
        <p:nvSpPr>
          <p:cNvPr id="43058" name="Rectangle 50"/>
          <p:cNvSpPr>
            <a:spLocks noChangeArrowheads="1"/>
          </p:cNvSpPr>
          <p:nvPr/>
        </p:nvSpPr>
        <p:spPr bwMode="auto">
          <a:xfrm>
            <a:off x="6982355" y="4724401"/>
            <a:ext cx="1793743" cy="504825"/>
          </a:xfrm>
          <a:prstGeom prst="rect">
            <a:avLst/>
          </a:prstGeom>
          <a:noFill/>
          <a:ln w="9525">
            <a:noFill/>
            <a:miter lim="800000"/>
            <a:headEnd/>
            <a:tailEnd/>
          </a:ln>
          <a:effectLst/>
        </p:spPr>
        <p:txBody>
          <a:bodyPr wrap="none" anchor="ctr"/>
          <a:lstStyle/>
          <a:p>
            <a:pPr algn="ctr"/>
            <a:r>
              <a:rPr lang="en-US" altLang="zh-CN" sz="1400" i="1"/>
              <a:t>T</a:t>
            </a:r>
            <a:r>
              <a:rPr lang="en-US" altLang="zh-CN" sz="1400" i="1" baseline="30000"/>
              <a:t>0</a:t>
            </a:r>
            <a:r>
              <a:rPr lang="en-US" altLang="zh-CN" sz="1400" i="1" baseline="-25000"/>
              <a:t>6</a:t>
            </a:r>
            <a:r>
              <a:rPr lang="en-US" altLang="zh-CN" sz="1400" i="1"/>
              <a:t>=k</a:t>
            </a:r>
            <a:r>
              <a:rPr lang="en-US" altLang="zh-CN" sz="1400" i="1">
                <a:cs typeface="Arial" pitchFamily="34" charset="0"/>
              </a:rPr>
              <a:t>·</a:t>
            </a:r>
            <a:r>
              <a:rPr lang="en-US" altLang="zh-CN" sz="1400" i="1"/>
              <a:t>exp</a:t>
            </a:r>
            <a:r>
              <a:rPr lang="en-US" altLang="zh-CN" sz="1400"/>
              <a:t>(s(x6, y6))</a:t>
            </a:r>
            <a:endParaRPr lang="en-US" altLang="zh-CN" sz="1400" baseline="-25000"/>
          </a:p>
        </p:txBody>
      </p:sp>
      <p:sp>
        <p:nvSpPr>
          <p:cNvPr id="43059" name="Rectangle 51"/>
          <p:cNvSpPr>
            <a:spLocks noChangeArrowheads="1"/>
          </p:cNvSpPr>
          <p:nvPr/>
        </p:nvSpPr>
        <p:spPr bwMode="auto">
          <a:xfrm>
            <a:off x="3804180" y="4724401"/>
            <a:ext cx="1793743" cy="504825"/>
          </a:xfrm>
          <a:prstGeom prst="rect">
            <a:avLst/>
          </a:prstGeom>
          <a:noFill/>
          <a:ln w="9525">
            <a:noFill/>
            <a:miter lim="800000"/>
            <a:headEnd/>
            <a:tailEnd/>
          </a:ln>
          <a:effectLst/>
        </p:spPr>
        <p:txBody>
          <a:bodyPr wrap="none" anchor="ctr"/>
          <a:lstStyle/>
          <a:p>
            <a:pPr algn="ctr"/>
            <a:r>
              <a:rPr lang="en-US" altLang="zh-CN" sz="1400" i="1"/>
              <a:t>T</a:t>
            </a:r>
            <a:r>
              <a:rPr lang="en-US" altLang="zh-CN" sz="1400" i="1" baseline="30000"/>
              <a:t>0</a:t>
            </a:r>
            <a:r>
              <a:rPr lang="en-US" altLang="zh-CN" sz="1400" i="1" baseline="-25000"/>
              <a:t>5</a:t>
            </a:r>
            <a:r>
              <a:rPr lang="en-US" altLang="zh-CN" sz="1400" i="1"/>
              <a:t>=k</a:t>
            </a:r>
            <a:r>
              <a:rPr lang="en-US" altLang="zh-CN" sz="1400" i="1">
                <a:cs typeface="Arial" pitchFamily="34" charset="0"/>
              </a:rPr>
              <a:t>·</a:t>
            </a:r>
            <a:r>
              <a:rPr lang="en-US" altLang="zh-CN" sz="1400" i="1"/>
              <a:t>exp</a:t>
            </a:r>
            <a:r>
              <a:rPr lang="en-US" altLang="zh-CN" sz="1400"/>
              <a:t>(s(x5, y5))</a:t>
            </a:r>
            <a:endParaRPr lang="en-US" altLang="zh-CN" sz="1400" baseline="-25000"/>
          </a:p>
        </p:txBody>
      </p:sp>
      <p:sp>
        <p:nvSpPr>
          <p:cNvPr id="43060" name="Rectangle 52"/>
          <p:cNvSpPr>
            <a:spLocks noChangeArrowheads="1"/>
          </p:cNvSpPr>
          <p:nvPr/>
        </p:nvSpPr>
        <p:spPr bwMode="auto">
          <a:xfrm>
            <a:off x="3860933" y="3357564"/>
            <a:ext cx="1793742" cy="504825"/>
          </a:xfrm>
          <a:prstGeom prst="rect">
            <a:avLst/>
          </a:prstGeom>
          <a:noFill/>
          <a:ln w="9525">
            <a:noFill/>
            <a:miter lim="800000"/>
            <a:headEnd/>
            <a:tailEnd/>
          </a:ln>
          <a:effectLst/>
        </p:spPr>
        <p:txBody>
          <a:bodyPr wrap="none" anchor="ctr"/>
          <a:lstStyle/>
          <a:p>
            <a:pPr algn="ctr"/>
            <a:r>
              <a:rPr lang="en-US" altLang="zh-CN" sz="1400" i="1"/>
              <a:t>T</a:t>
            </a:r>
            <a:r>
              <a:rPr lang="en-US" altLang="zh-CN" sz="1400" i="1" baseline="30000"/>
              <a:t>0</a:t>
            </a:r>
            <a:r>
              <a:rPr lang="en-US" altLang="zh-CN" sz="1400" i="1" baseline="-25000"/>
              <a:t>25</a:t>
            </a:r>
            <a:r>
              <a:rPr lang="en-US" altLang="zh-CN" sz="1400" i="1"/>
              <a:t>=k</a:t>
            </a:r>
            <a:r>
              <a:rPr lang="en-US" altLang="zh-CN" sz="1400" i="1">
                <a:cs typeface="Arial" pitchFamily="34" charset="0"/>
              </a:rPr>
              <a:t>·</a:t>
            </a:r>
            <a:r>
              <a:rPr lang="en-US" altLang="zh-CN" sz="1400" i="1"/>
              <a:t>exp</a:t>
            </a:r>
            <a:r>
              <a:rPr lang="en-US" altLang="zh-CN" sz="1400"/>
              <a:t>(t(x, y2, y5))</a:t>
            </a:r>
            <a:endParaRPr lang="en-US" altLang="zh-CN" sz="1400" baseline="-25000"/>
          </a:p>
        </p:txBody>
      </p:sp>
    </p:spTree>
    <p:custDataLst>
      <p:tags r:id="rId1"/>
    </p:custDataLst>
    <p:extLst>
      <p:ext uri="{BB962C8B-B14F-4D97-AF65-F5344CB8AC3E}">
        <p14:creationId xmlns:p14="http://schemas.microsoft.com/office/powerpoint/2010/main" val="2170204577"/>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3048"/>
                                        </p:tgtEl>
                                        <p:attrNameLst>
                                          <p:attrName>style.visibility</p:attrName>
                                        </p:attrNameLst>
                                      </p:cBhvr>
                                      <p:to>
                                        <p:strVal val="visible"/>
                                      </p:to>
                                    </p:set>
                                    <p:animEffect transition="in" filter="blinds(horizontal)">
                                      <p:cBhvr>
                                        <p:cTn id="7" dur="500"/>
                                        <p:tgtEl>
                                          <p:spTgt spid="43048"/>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43049"/>
                                        </p:tgtEl>
                                        <p:attrNameLst>
                                          <p:attrName>style.visibility</p:attrName>
                                        </p:attrNameLst>
                                      </p:cBhvr>
                                      <p:to>
                                        <p:strVal val="visible"/>
                                      </p:to>
                                    </p:set>
                                    <p:animEffect transition="in" filter="blinds(horizontal)">
                                      <p:cBhvr>
                                        <p:cTn id="10" dur="500"/>
                                        <p:tgtEl>
                                          <p:spTgt spid="43049"/>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43050"/>
                                        </p:tgtEl>
                                        <p:attrNameLst>
                                          <p:attrName>style.visibility</p:attrName>
                                        </p:attrNameLst>
                                      </p:cBhvr>
                                      <p:to>
                                        <p:strVal val="visible"/>
                                      </p:to>
                                    </p:set>
                                    <p:animEffect transition="in" filter="blinds(horizontal)">
                                      <p:cBhvr>
                                        <p:cTn id="13" dur="500"/>
                                        <p:tgtEl>
                                          <p:spTgt spid="43050"/>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43058"/>
                                        </p:tgtEl>
                                        <p:attrNameLst>
                                          <p:attrName>style.visibility</p:attrName>
                                        </p:attrNameLst>
                                      </p:cBhvr>
                                      <p:to>
                                        <p:strVal val="visible"/>
                                      </p:to>
                                    </p:set>
                                    <p:animEffect transition="in" filter="blinds(horizontal)">
                                      <p:cBhvr>
                                        <p:cTn id="16" dur="500"/>
                                        <p:tgtEl>
                                          <p:spTgt spid="43058"/>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43059"/>
                                        </p:tgtEl>
                                        <p:attrNameLst>
                                          <p:attrName>style.visibility</p:attrName>
                                        </p:attrNameLst>
                                      </p:cBhvr>
                                      <p:to>
                                        <p:strVal val="visible"/>
                                      </p:to>
                                    </p:set>
                                    <p:animEffect transition="in" filter="blinds(horizontal)">
                                      <p:cBhvr>
                                        <p:cTn id="19" dur="500"/>
                                        <p:tgtEl>
                                          <p:spTgt spid="43059"/>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43057"/>
                                        </p:tgtEl>
                                        <p:attrNameLst>
                                          <p:attrName>style.visibility</p:attrName>
                                        </p:attrNameLst>
                                      </p:cBhvr>
                                      <p:to>
                                        <p:strVal val="visible"/>
                                      </p:to>
                                    </p:set>
                                    <p:animEffect transition="in" filter="blinds(horizontal)">
                                      <p:cBhvr>
                                        <p:cTn id="22" dur="500"/>
                                        <p:tgtEl>
                                          <p:spTgt spid="43057"/>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43051"/>
                                        </p:tgtEl>
                                        <p:attrNameLst>
                                          <p:attrName>style.visibility</p:attrName>
                                        </p:attrNameLst>
                                      </p:cBhvr>
                                      <p:to>
                                        <p:strVal val="visible"/>
                                      </p:to>
                                    </p:set>
                                    <p:animEffect transition="in" filter="blinds(horizontal)">
                                      <p:cBhvr>
                                        <p:cTn id="27" dur="500"/>
                                        <p:tgtEl>
                                          <p:spTgt spid="43051"/>
                                        </p:tgtEl>
                                      </p:cBhvr>
                                    </p:animEffect>
                                  </p:childTnLst>
                                </p:cTn>
                              </p:par>
                              <p:par>
                                <p:cTn id="28" presetID="3" presetClass="entr" presetSubtype="10" fill="hold" grpId="0" nodeType="withEffect">
                                  <p:stCondLst>
                                    <p:cond delay="0"/>
                                  </p:stCondLst>
                                  <p:childTnLst>
                                    <p:set>
                                      <p:cBhvr>
                                        <p:cTn id="29" dur="1" fill="hold">
                                          <p:stCondLst>
                                            <p:cond delay="0"/>
                                          </p:stCondLst>
                                        </p:cTn>
                                        <p:tgtEl>
                                          <p:spTgt spid="43052"/>
                                        </p:tgtEl>
                                        <p:attrNameLst>
                                          <p:attrName>style.visibility</p:attrName>
                                        </p:attrNameLst>
                                      </p:cBhvr>
                                      <p:to>
                                        <p:strVal val="visible"/>
                                      </p:to>
                                    </p:set>
                                    <p:animEffect transition="in" filter="blinds(horizontal)">
                                      <p:cBhvr>
                                        <p:cTn id="30" dur="500"/>
                                        <p:tgtEl>
                                          <p:spTgt spid="43052"/>
                                        </p:tgtEl>
                                      </p:cBhvr>
                                    </p:animEffect>
                                  </p:childTnLst>
                                </p:cTn>
                              </p:par>
                              <p:par>
                                <p:cTn id="31" presetID="3" presetClass="entr" presetSubtype="10" fill="hold" grpId="0" nodeType="withEffect">
                                  <p:stCondLst>
                                    <p:cond delay="0"/>
                                  </p:stCondLst>
                                  <p:childTnLst>
                                    <p:set>
                                      <p:cBhvr>
                                        <p:cTn id="32" dur="1" fill="hold">
                                          <p:stCondLst>
                                            <p:cond delay="0"/>
                                          </p:stCondLst>
                                        </p:cTn>
                                        <p:tgtEl>
                                          <p:spTgt spid="43060"/>
                                        </p:tgtEl>
                                        <p:attrNameLst>
                                          <p:attrName>style.visibility</p:attrName>
                                        </p:attrNameLst>
                                      </p:cBhvr>
                                      <p:to>
                                        <p:strVal val="visible"/>
                                      </p:to>
                                    </p:set>
                                    <p:animEffect transition="in" filter="blinds(horizontal)">
                                      <p:cBhvr>
                                        <p:cTn id="33" dur="500"/>
                                        <p:tgtEl>
                                          <p:spTgt spid="43060"/>
                                        </p:tgtEl>
                                      </p:cBhvr>
                                    </p:animEffect>
                                  </p:childTnLst>
                                </p:cTn>
                              </p:par>
                              <p:par>
                                <p:cTn id="34" presetID="3" presetClass="entr" presetSubtype="10" fill="hold" grpId="0" nodeType="withEffect">
                                  <p:stCondLst>
                                    <p:cond delay="0"/>
                                  </p:stCondLst>
                                  <p:childTnLst>
                                    <p:set>
                                      <p:cBhvr>
                                        <p:cTn id="35" dur="1" fill="hold">
                                          <p:stCondLst>
                                            <p:cond delay="0"/>
                                          </p:stCondLst>
                                        </p:cTn>
                                        <p:tgtEl>
                                          <p:spTgt spid="43056"/>
                                        </p:tgtEl>
                                        <p:attrNameLst>
                                          <p:attrName>style.visibility</p:attrName>
                                        </p:attrNameLst>
                                      </p:cBhvr>
                                      <p:to>
                                        <p:strVal val="visible"/>
                                      </p:to>
                                    </p:set>
                                    <p:animEffect transition="in" filter="blinds(horizontal)">
                                      <p:cBhvr>
                                        <p:cTn id="36" dur="500"/>
                                        <p:tgtEl>
                                          <p:spTgt spid="43056"/>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43055"/>
                                        </p:tgtEl>
                                        <p:attrNameLst>
                                          <p:attrName>style.visibility</p:attrName>
                                        </p:attrNameLst>
                                      </p:cBhvr>
                                      <p:to>
                                        <p:strVal val="visible"/>
                                      </p:to>
                                    </p:set>
                                    <p:animEffect transition="in" filter="blinds(horizontal)">
                                      <p:cBhvr>
                                        <p:cTn id="39" dur="500"/>
                                        <p:tgtEl>
                                          <p:spTgt spid="43055"/>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43053"/>
                                        </p:tgtEl>
                                        <p:attrNameLst>
                                          <p:attrName>style.visibility</p:attrName>
                                        </p:attrNameLst>
                                      </p:cBhvr>
                                      <p:to>
                                        <p:strVal val="visible"/>
                                      </p:to>
                                    </p:set>
                                    <p:animEffect transition="in" filter="blinds(horizontal)">
                                      <p:cBhvr>
                                        <p:cTn id="42" dur="500"/>
                                        <p:tgtEl>
                                          <p:spTgt spid="43053"/>
                                        </p:tgtEl>
                                      </p:cBhvr>
                                    </p:animEffect>
                                  </p:childTnLst>
                                </p:cTn>
                              </p:par>
                              <p:par>
                                <p:cTn id="43" presetID="3" presetClass="entr" presetSubtype="10" fill="hold" grpId="0" nodeType="withEffect">
                                  <p:stCondLst>
                                    <p:cond delay="0"/>
                                  </p:stCondLst>
                                  <p:childTnLst>
                                    <p:set>
                                      <p:cBhvr>
                                        <p:cTn id="44" dur="1" fill="hold">
                                          <p:stCondLst>
                                            <p:cond delay="0"/>
                                          </p:stCondLst>
                                        </p:cTn>
                                        <p:tgtEl>
                                          <p:spTgt spid="43054"/>
                                        </p:tgtEl>
                                        <p:attrNameLst>
                                          <p:attrName>style.visibility</p:attrName>
                                        </p:attrNameLst>
                                      </p:cBhvr>
                                      <p:to>
                                        <p:strVal val="visible"/>
                                      </p:to>
                                    </p:set>
                                    <p:animEffect transition="in" filter="blinds(horizontal)">
                                      <p:cBhvr>
                                        <p:cTn id="45" dur="500"/>
                                        <p:tgtEl>
                                          <p:spTgt spid="43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48" grpId="0"/>
      <p:bldP spid="43049" grpId="0"/>
      <p:bldP spid="43050" grpId="0"/>
      <p:bldP spid="43051" grpId="0"/>
      <p:bldP spid="43052" grpId="0"/>
      <p:bldP spid="43053" grpId="0"/>
      <p:bldP spid="43054" grpId="0"/>
      <p:bldP spid="43055" grpId="0"/>
      <p:bldP spid="43056" grpId="0"/>
      <p:bldP spid="43057" grpId="0"/>
      <p:bldP spid="43058" grpId="0"/>
      <p:bldP spid="43059" grpId="0"/>
      <p:bldP spid="43060"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r>
              <a:rPr lang="en-US" altLang="zh-CN" dirty="0"/>
              <a:t>TRP</a:t>
            </a:r>
            <a:r>
              <a:rPr lang="en-US" altLang="zh-CN" sz="2400" dirty="0"/>
              <a:t>—Step2: a) Generating spanning tree</a:t>
            </a:r>
          </a:p>
        </p:txBody>
      </p:sp>
      <p:sp>
        <p:nvSpPr>
          <p:cNvPr id="44036" name="Oval 4"/>
          <p:cNvSpPr>
            <a:spLocks noChangeArrowheads="1"/>
          </p:cNvSpPr>
          <p:nvPr/>
        </p:nvSpPr>
        <p:spPr bwMode="auto">
          <a:xfrm>
            <a:off x="2201333" y="4581525"/>
            <a:ext cx="701675" cy="554038"/>
          </a:xfrm>
          <a:prstGeom prst="ellipse">
            <a:avLst/>
          </a:prstGeom>
          <a:solidFill>
            <a:srgbClr val="66FF66"/>
          </a:solidFill>
          <a:ln w="9525">
            <a:solidFill>
              <a:schemeClr val="tx1"/>
            </a:solidFill>
            <a:round/>
            <a:headEnd/>
            <a:tailEnd/>
          </a:ln>
          <a:effectLst/>
        </p:spPr>
        <p:txBody>
          <a:bodyPr wrap="none" anchor="ctr"/>
          <a:lstStyle/>
          <a:p>
            <a:pPr algn="ctr"/>
            <a:r>
              <a:rPr lang="en-US" altLang="zh-CN"/>
              <a:t>y4</a:t>
            </a:r>
          </a:p>
        </p:txBody>
      </p:sp>
      <p:sp>
        <p:nvSpPr>
          <p:cNvPr id="44037" name="Oval 5"/>
          <p:cNvSpPr>
            <a:spLocks noChangeArrowheads="1"/>
          </p:cNvSpPr>
          <p:nvPr/>
        </p:nvSpPr>
        <p:spPr bwMode="auto">
          <a:xfrm>
            <a:off x="2201333" y="2997200"/>
            <a:ext cx="701675" cy="554038"/>
          </a:xfrm>
          <a:prstGeom prst="ellipse">
            <a:avLst/>
          </a:prstGeom>
          <a:solidFill>
            <a:srgbClr val="66FF66"/>
          </a:solidFill>
          <a:ln w="9525">
            <a:solidFill>
              <a:schemeClr val="tx1"/>
            </a:solidFill>
            <a:round/>
            <a:headEnd/>
            <a:tailEnd/>
          </a:ln>
          <a:effectLst/>
        </p:spPr>
        <p:txBody>
          <a:bodyPr wrap="none" anchor="ctr"/>
          <a:lstStyle/>
          <a:p>
            <a:pPr algn="ctr"/>
            <a:r>
              <a:rPr lang="en-US" altLang="zh-CN"/>
              <a:t>y1</a:t>
            </a:r>
          </a:p>
        </p:txBody>
      </p:sp>
      <p:sp>
        <p:nvSpPr>
          <p:cNvPr id="44038" name="Oval 6"/>
          <p:cNvSpPr>
            <a:spLocks noChangeArrowheads="1"/>
          </p:cNvSpPr>
          <p:nvPr/>
        </p:nvSpPr>
        <p:spPr bwMode="auto">
          <a:xfrm>
            <a:off x="4466300" y="2997200"/>
            <a:ext cx="701675" cy="554038"/>
          </a:xfrm>
          <a:prstGeom prst="ellipse">
            <a:avLst/>
          </a:prstGeom>
          <a:solidFill>
            <a:srgbClr val="66FF66"/>
          </a:solidFill>
          <a:ln w="9525">
            <a:solidFill>
              <a:schemeClr val="tx1"/>
            </a:solidFill>
            <a:round/>
            <a:headEnd/>
            <a:tailEnd/>
          </a:ln>
          <a:effectLst/>
        </p:spPr>
        <p:txBody>
          <a:bodyPr wrap="none" anchor="ctr"/>
          <a:lstStyle/>
          <a:p>
            <a:pPr algn="ctr"/>
            <a:r>
              <a:rPr lang="en-US" altLang="zh-CN"/>
              <a:t>y2</a:t>
            </a:r>
          </a:p>
        </p:txBody>
      </p:sp>
      <p:sp>
        <p:nvSpPr>
          <p:cNvPr id="44039" name="Oval 7"/>
          <p:cNvSpPr>
            <a:spLocks noChangeArrowheads="1"/>
          </p:cNvSpPr>
          <p:nvPr/>
        </p:nvSpPr>
        <p:spPr bwMode="auto">
          <a:xfrm>
            <a:off x="4464579" y="4603750"/>
            <a:ext cx="701675" cy="554038"/>
          </a:xfrm>
          <a:prstGeom prst="ellipse">
            <a:avLst/>
          </a:prstGeom>
          <a:solidFill>
            <a:srgbClr val="66FF66"/>
          </a:solidFill>
          <a:ln w="9525">
            <a:solidFill>
              <a:schemeClr val="tx1"/>
            </a:solidFill>
            <a:round/>
            <a:headEnd/>
            <a:tailEnd/>
          </a:ln>
          <a:effectLst/>
        </p:spPr>
        <p:txBody>
          <a:bodyPr wrap="none" anchor="ctr"/>
          <a:lstStyle/>
          <a:p>
            <a:pPr algn="ctr"/>
            <a:r>
              <a:rPr lang="en-US" altLang="zh-CN"/>
              <a:t>y5</a:t>
            </a:r>
          </a:p>
        </p:txBody>
      </p:sp>
      <p:sp>
        <p:nvSpPr>
          <p:cNvPr id="44040" name="Oval 8"/>
          <p:cNvSpPr>
            <a:spLocks noChangeArrowheads="1"/>
          </p:cNvSpPr>
          <p:nvPr/>
        </p:nvSpPr>
        <p:spPr bwMode="auto">
          <a:xfrm>
            <a:off x="6729545" y="4581525"/>
            <a:ext cx="701675" cy="554038"/>
          </a:xfrm>
          <a:prstGeom prst="ellipse">
            <a:avLst/>
          </a:prstGeom>
          <a:solidFill>
            <a:srgbClr val="66FF66"/>
          </a:solidFill>
          <a:ln w="9525">
            <a:solidFill>
              <a:schemeClr val="tx1"/>
            </a:solidFill>
            <a:round/>
            <a:headEnd/>
            <a:tailEnd/>
          </a:ln>
          <a:effectLst/>
        </p:spPr>
        <p:txBody>
          <a:bodyPr wrap="none" anchor="ctr"/>
          <a:lstStyle/>
          <a:p>
            <a:pPr algn="ctr"/>
            <a:r>
              <a:rPr lang="en-US" altLang="zh-CN"/>
              <a:t>y6</a:t>
            </a:r>
          </a:p>
        </p:txBody>
      </p:sp>
      <p:sp>
        <p:nvSpPr>
          <p:cNvPr id="44041" name="Oval 9"/>
          <p:cNvSpPr>
            <a:spLocks noChangeArrowheads="1"/>
          </p:cNvSpPr>
          <p:nvPr/>
        </p:nvSpPr>
        <p:spPr bwMode="auto">
          <a:xfrm>
            <a:off x="6729545" y="3019425"/>
            <a:ext cx="701675" cy="554038"/>
          </a:xfrm>
          <a:prstGeom prst="ellipse">
            <a:avLst/>
          </a:prstGeom>
          <a:solidFill>
            <a:srgbClr val="66FF66"/>
          </a:solidFill>
          <a:ln w="9525">
            <a:solidFill>
              <a:schemeClr val="tx1"/>
            </a:solidFill>
            <a:round/>
            <a:headEnd/>
            <a:tailEnd/>
          </a:ln>
          <a:effectLst/>
        </p:spPr>
        <p:txBody>
          <a:bodyPr wrap="none" anchor="ctr"/>
          <a:lstStyle/>
          <a:p>
            <a:pPr algn="ctr"/>
            <a:r>
              <a:rPr lang="en-US" altLang="zh-CN"/>
              <a:t>y3</a:t>
            </a:r>
          </a:p>
        </p:txBody>
      </p:sp>
      <p:sp>
        <p:nvSpPr>
          <p:cNvPr id="44042" name="Line 10"/>
          <p:cNvSpPr>
            <a:spLocks noChangeShapeType="1"/>
          </p:cNvSpPr>
          <p:nvPr/>
        </p:nvSpPr>
        <p:spPr bwMode="auto">
          <a:xfrm flipV="1">
            <a:off x="2904728" y="4870450"/>
            <a:ext cx="1559851" cy="0"/>
          </a:xfrm>
          <a:prstGeom prst="line">
            <a:avLst/>
          </a:prstGeom>
          <a:noFill/>
          <a:ln w="9525">
            <a:solidFill>
              <a:schemeClr val="tx1"/>
            </a:solidFill>
            <a:round/>
            <a:headEnd/>
            <a:tailEnd/>
          </a:ln>
          <a:effectLst/>
        </p:spPr>
        <p:txBody>
          <a:bodyPr/>
          <a:lstStyle/>
          <a:p>
            <a:endParaRPr lang="zh-CN" altLang="en-US"/>
          </a:p>
        </p:txBody>
      </p:sp>
      <p:sp>
        <p:nvSpPr>
          <p:cNvPr id="44043" name="Line 11"/>
          <p:cNvSpPr>
            <a:spLocks noChangeShapeType="1"/>
          </p:cNvSpPr>
          <p:nvPr/>
        </p:nvSpPr>
        <p:spPr bwMode="auto">
          <a:xfrm>
            <a:off x="5167974" y="4870450"/>
            <a:ext cx="1559851" cy="0"/>
          </a:xfrm>
          <a:prstGeom prst="line">
            <a:avLst/>
          </a:prstGeom>
          <a:noFill/>
          <a:ln w="9525">
            <a:solidFill>
              <a:schemeClr val="tx1"/>
            </a:solidFill>
            <a:round/>
            <a:headEnd/>
            <a:tailEnd/>
          </a:ln>
          <a:effectLst/>
        </p:spPr>
        <p:txBody>
          <a:bodyPr/>
          <a:lstStyle/>
          <a:p>
            <a:endParaRPr lang="zh-CN" altLang="en-US"/>
          </a:p>
        </p:txBody>
      </p:sp>
      <p:sp>
        <p:nvSpPr>
          <p:cNvPr id="44044" name="Line 12"/>
          <p:cNvSpPr>
            <a:spLocks noChangeShapeType="1"/>
          </p:cNvSpPr>
          <p:nvPr/>
        </p:nvSpPr>
        <p:spPr bwMode="auto">
          <a:xfrm flipV="1">
            <a:off x="2904729" y="3284539"/>
            <a:ext cx="1561571" cy="1587"/>
          </a:xfrm>
          <a:prstGeom prst="line">
            <a:avLst/>
          </a:prstGeom>
          <a:noFill/>
          <a:ln w="9525">
            <a:solidFill>
              <a:schemeClr val="tx1"/>
            </a:solidFill>
            <a:round/>
            <a:headEnd/>
            <a:tailEnd/>
          </a:ln>
          <a:effectLst/>
        </p:spPr>
        <p:txBody>
          <a:bodyPr/>
          <a:lstStyle/>
          <a:p>
            <a:endParaRPr lang="zh-CN" altLang="en-US"/>
          </a:p>
        </p:txBody>
      </p:sp>
      <p:sp>
        <p:nvSpPr>
          <p:cNvPr id="44045" name="Line 13"/>
          <p:cNvSpPr>
            <a:spLocks noChangeShapeType="1"/>
          </p:cNvSpPr>
          <p:nvPr/>
        </p:nvSpPr>
        <p:spPr bwMode="auto">
          <a:xfrm>
            <a:off x="5167974" y="3284539"/>
            <a:ext cx="1559851" cy="1587"/>
          </a:xfrm>
          <a:prstGeom prst="line">
            <a:avLst/>
          </a:prstGeom>
          <a:noFill/>
          <a:ln w="9525">
            <a:solidFill>
              <a:schemeClr val="tx1"/>
            </a:solidFill>
            <a:round/>
            <a:headEnd/>
            <a:tailEnd/>
          </a:ln>
          <a:effectLst/>
        </p:spPr>
        <p:txBody>
          <a:bodyPr/>
          <a:lstStyle/>
          <a:p>
            <a:endParaRPr lang="zh-CN" altLang="en-US"/>
          </a:p>
        </p:txBody>
      </p:sp>
      <p:sp>
        <p:nvSpPr>
          <p:cNvPr id="44046" name="Line 14"/>
          <p:cNvSpPr>
            <a:spLocks noChangeShapeType="1"/>
          </p:cNvSpPr>
          <p:nvPr/>
        </p:nvSpPr>
        <p:spPr bwMode="auto">
          <a:xfrm>
            <a:off x="2560770" y="3538539"/>
            <a:ext cx="0" cy="1042987"/>
          </a:xfrm>
          <a:prstGeom prst="line">
            <a:avLst/>
          </a:prstGeom>
          <a:noFill/>
          <a:ln w="9525">
            <a:solidFill>
              <a:schemeClr val="tx1"/>
            </a:solidFill>
            <a:round/>
            <a:headEnd/>
            <a:tailEnd/>
          </a:ln>
          <a:effectLst/>
        </p:spPr>
        <p:txBody>
          <a:bodyPr/>
          <a:lstStyle/>
          <a:p>
            <a:endParaRPr lang="zh-CN" altLang="en-US"/>
          </a:p>
        </p:txBody>
      </p:sp>
      <p:sp>
        <p:nvSpPr>
          <p:cNvPr id="44047" name="Line 15"/>
          <p:cNvSpPr>
            <a:spLocks noChangeShapeType="1"/>
          </p:cNvSpPr>
          <p:nvPr/>
        </p:nvSpPr>
        <p:spPr bwMode="auto">
          <a:xfrm>
            <a:off x="4808538" y="3563938"/>
            <a:ext cx="0" cy="1042987"/>
          </a:xfrm>
          <a:prstGeom prst="line">
            <a:avLst/>
          </a:prstGeom>
          <a:noFill/>
          <a:ln w="9525">
            <a:solidFill>
              <a:schemeClr val="tx1"/>
            </a:solidFill>
            <a:round/>
            <a:headEnd/>
            <a:tailEnd/>
          </a:ln>
          <a:effectLst/>
        </p:spPr>
        <p:txBody>
          <a:bodyPr/>
          <a:lstStyle/>
          <a:p>
            <a:endParaRPr lang="zh-CN" altLang="en-US"/>
          </a:p>
        </p:txBody>
      </p:sp>
      <p:sp>
        <p:nvSpPr>
          <p:cNvPr id="44048" name="Line 16"/>
          <p:cNvSpPr>
            <a:spLocks noChangeShapeType="1"/>
          </p:cNvSpPr>
          <p:nvPr/>
        </p:nvSpPr>
        <p:spPr bwMode="auto">
          <a:xfrm>
            <a:off x="7118218" y="3573464"/>
            <a:ext cx="0" cy="1042987"/>
          </a:xfrm>
          <a:prstGeom prst="line">
            <a:avLst/>
          </a:prstGeom>
          <a:noFill/>
          <a:ln w="9525">
            <a:solidFill>
              <a:schemeClr val="tx1"/>
            </a:solidFill>
            <a:round/>
            <a:headEnd/>
            <a:tailEnd/>
          </a:ln>
          <a:effectLst/>
        </p:spPr>
        <p:txBody>
          <a:bodyPr/>
          <a:lstStyle/>
          <a:p>
            <a:endParaRPr lang="zh-CN" altLang="en-US"/>
          </a:p>
        </p:txBody>
      </p:sp>
      <p:sp>
        <p:nvSpPr>
          <p:cNvPr id="44049" name="Oval 17"/>
          <p:cNvSpPr>
            <a:spLocks noChangeArrowheads="1"/>
          </p:cNvSpPr>
          <p:nvPr/>
        </p:nvSpPr>
        <p:spPr bwMode="auto">
          <a:xfrm>
            <a:off x="2046552" y="1917700"/>
            <a:ext cx="1012958" cy="431800"/>
          </a:xfrm>
          <a:prstGeom prst="ellipse">
            <a:avLst/>
          </a:prstGeom>
          <a:solidFill>
            <a:srgbClr val="FF99FF"/>
          </a:solidFill>
          <a:ln w="9525">
            <a:solidFill>
              <a:schemeClr val="tx1"/>
            </a:solidFill>
            <a:round/>
            <a:headEnd/>
            <a:tailEnd/>
          </a:ln>
          <a:effectLst/>
        </p:spPr>
        <p:txBody>
          <a:bodyPr wrap="none" anchor="ctr"/>
          <a:lstStyle/>
          <a:p>
            <a:pPr algn="ctr"/>
            <a:r>
              <a:rPr lang="en-US" altLang="zh-CN" sz="1600"/>
              <a:t>X1</a:t>
            </a:r>
          </a:p>
        </p:txBody>
      </p:sp>
      <p:sp>
        <p:nvSpPr>
          <p:cNvPr id="44050" name="Oval 18"/>
          <p:cNvSpPr>
            <a:spLocks noChangeArrowheads="1"/>
          </p:cNvSpPr>
          <p:nvPr/>
        </p:nvSpPr>
        <p:spPr bwMode="auto">
          <a:xfrm>
            <a:off x="4299479" y="1922463"/>
            <a:ext cx="1012958" cy="431800"/>
          </a:xfrm>
          <a:prstGeom prst="ellipse">
            <a:avLst/>
          </a:prstGeom>
          <a:solidFill>
            <a:srgbClr val="FF99FF"/>
          </a:solidFill>
          <a:ln w="9525">
            <a:solidFill>
              <a:schemeClr val="tx1"/>
            </a:solidFill>
            <a:round/>
            <a:headEnd/>
            <a:tailEnd/>
          </a:ln>
          <a:effectLst/>
        </p:spPr>
        <p:txBody>
          <a:bodyPr wrap="none" anchor="ctr"/>
          <a:lstStyle/>
          <a:p>
            <a:pPr algn="ctr"/>
            <a:r>
              <a:rPr lang="en-US" altLang="zh-CN" sz="1600"/>
              <a:t>X2</a:t>
            </a:r>
          </a:p>
        </p:txBody>
      </p:sp>
      <p:sp>
        <p:nvSpPr>
          <p:cNvPr id="44051" name="Oval 19"/>
          <p:cNvSpPr>
            <a:spLocks noChangeArrowheads="1"/>
          </p:cNvSpPr>
          <p:nvPr/>
        </p:nvSpPr>
        <p:spPr bwMode="auto">
          <a:xfrm>
            <a:off x="6591962" y="1927225"/>
            <a:ext cx="1012957" cy="431800"/>
          </a:xfrm>
          <a:prstGeom prst="ellipse">
            <a:avLst/>
          </a:prstGeom>
          <a:solidFill>
            <a:srgbClr val="FF99FF"/>
          </a:solidFill>
          <a:ln w="9525">
            <a:solidFill>
              <a:schemeClr val="tx1"/>
            </a:solidFill>
            <a:round/>
            <a:headEnd/>
            <a:tailEnd/>
          </a:ln>
          <a:effectLst/>
        </p:spPr>
        <p:txBody>
          <a:bodyPr wrap="none" anchor="ctr"/>
          <a:lstStyle/>
          <a:p>
            <a:pPr algn="ctr"/>
            <a:r>
              <a:rPr lang="en-US" altLang="zh-CN" sz="1600"/>
              <a:t>X3</a:t>
            </a:r>
          </a:p>
        </p:txBody>
      </p:sp>
      <p:sp>
        <p:nvSpPr>
          <p:cNvPr id="44052" name="Oval 20"/>
          <p:cNvSpPr>
            <a:spLocks noChangeArrowheads="1"/>
          </p:cNvSpPr>
          <p:nvPr/>
        </p:nvSpPr>
        <p:spPr bwMode="auto">
          <a:xfrm>
            <a:off x="2062031" y="5786438"/>
            <a:ext cx="1012957" cy="431800"/>
          </a:xfrm>
          <a:prstGeom prst="ellipse">
            <a:avLst/>
          </a:prstGeom>
          <a:solidFill>
            <a:srgbClr val="FF99FF"/>
          </a:solidFill>
          <a:ln w="9525">
            <a:solidFill>
              <a:schemeClr val="tx1"/>
            </a:solidFill>
            <a:round/>
            <a:headEnd/>
            <a:tailEnd/>
          </a:ln>
          <a:effectLst/>
        </p:spPr>
        <p:txBody>
          <a:bodyPr wrap="none" anchor="ctr"/>
          <a:lstStyle/>
          <a:p>
            <a:pPr algn="ctr"/>
            <a:r>
              <a:rPr lang="en-US" altLang="zh-CN" sz="1600"/>
              <a:t>X4</a:t>
            </a:r>
          </a:p>
        </p:txBody>
      </p:sp>
      <p:sp>
        <p:nvSpPr>
          <p:cNvPr id="44053" name="Oval 21"/>
          <p:cNvSpPr>
            <a:spLocks noChangeArrowheads="1"/>
          </p:cNvSpPr>
          <p:nvPr/>
        </p:nvSpPr>
        <p:spPr bwMode="auto">
          <a:xfrm>
            <a:off x="4309798" y="5805488"/>
            <a:ext cx="1012958" cy="431800"/>
          </a:xfrm>
          <a:prstGeom prst="ellipse">
            <a:avLst/>
          </a:prstGeom>
          <a:solidFill>
            <a:srgbClr val="FF99FF"/>
          </a:solidFill>
          <a:ln w="9525">
            <a:solidFill>
              <a:schemeClr val="tx1"/>
            </a:solidFill>
            <a:round/>
            <a:headEnd/>
            <a:tailEnd/>
          </a:ln>
          <a:effectLst/>
        </p:spPr>
        <p:txBody>
          <a:bodyPr wrap="none" anchor="ctr"/>
          <a:lstStyle/>
          <a:p>
            <a:pPr algn="ctr"/>
            <a:r>
              <a:rPr lang="en-US" altLang="zh-CN" sz="1600"/>
              <a:t>X5</a:t>
            </a:r>
          </a:p>
        </p:txBody>
      </p:sp>
      <p:sp>
        <p:nvSpPr>
          <p:cNvPr id="44054" name="Oval 22"/>
          <p:cNvSpPr>
            <a:spLocks noChangeArrowheads="1"/>
          </p:cNvSpPr>
          <p:nvPr/>
        </p:nvSpPr>
        <p:spPr bwMode="auto">
          <a:xfrm>
            <a:off x="6591962" y="5805488"/>
            <a:ext cx="1012957" cy="431800"/>
          </a:xfrm>
          <a:prstGeom prst="ellipse">
            <a:avLst/>
          </a:prstGeom>
          <a:solidFill>
            <a:srgbClr val="FF99FF"/>
          </a:solidFill>
          <a:ln w="9525">
            <a:solidFill>
              <a:schemeClr val="tx1"/>
            </a:solidFill>
            <a:round/>
            <a:headEnd/>
            <a:tailEnd/>
          </a:ln>
          <a:effectLst/>
        </p:spPr>
        <p:txBody>
          <a:bodyPr wrap="none" anchor="ctr"/>
          <a:lstStyle/>
          <a:p>
            <a:pPr algn="ctr"/>
            <a:r>
              <a:rPr lang="en-US" altLang="zh-CN" sz="1600"/>
              <a:t>X6</a:t>
            </a:r>
          </a:p>
        </p:txBody>
      </p:sp>
      <p:sp>
        <p:nvSpPr>
          <p:cNvPr id="44055" name="Line 23"/>
          <p:cNvSpPr>
            <a:spLocks noChangeShapeType="1"/>
          </p:cNvSpPr>
          <p:nvPr/>
        </p:nvSpPr>
        <p:spPr bwMode="auto">
          <a:xfrm>
            <a:off x="2560770" y="5133975"/>
            <a:ext cx="0" cy="647700"/>
          </a:xfrm>
          <a:prstGeom prst="line">
            <a:avLst/>
          </a:prstGeom>
          <a:noFill/>
          <a:ln w="9525">
            <a:solidFill>
              <a:schemeClr val="tx1"/>
            </a:solidFill>
            <a:round/>
            <a:headEnd/>
            <a:tailEnd/>
          </a:ln>
          <a:effectLst/>
        </p:spPr>
        <p:txBody>
          <a:bodyPr/>
          <a:lstStyle/>
          <a:p>
            <a:endParaRPr lang="zh-CN" altLang="en-US"/>
          </a:p>
        </p:txBody>
      </p:sp>
      <p:sp>
        <p:nvSpPr>
          <p:cNvPr id="44056" name="Line 24"/>
          <p:cNvSpPr>
            <a:spLocks noChangeShapeType="1"/>
          </p:cNvSpPr>
          <p:nvPr/>
        </p:nvSpPr>
        <p:spPr bwMode="auto">
          <a:xfrm>
            <a:off x="4834335" y="5157788"/>
            <a:ext cx="0" cy="647700"/>
          </a:xfrm>
          <a:prstGeom prst="line">
            <a:avLst/>
          </a:prstGeom>
          <a:noFill/>
          <a:ln w="9525">
            <a:solidFill>
              <a:schemeClr val="tx1"/>
            </a:solidFill>
            <a:round/>
            <a:headEnd/>
            <a:tailEnd/>
          </a:ln>
          <a:effectLst/>
        </p:spPr>
        <p:txBody>
          <a:bodyPr/>
          <a:lstStyle/>
          <a:p>
            <a:endParaRPr lang="zh-CN" altLang="en-US"/>
          </a:p>
        </p:txBody>
      </p:sp>
      <p:sp>
        <p:nvSpPr>
          <p:cNvPr id="44057" name="Line 25"/>
          <p:cNvSpPr>
            <a:spLocks noChangeShapeType="1"/>
          </p:cNvSpPr>
          <p:nvPr/>
        </p:nvSpPr>
        <p:spPr bwMode="auto">
          <a:xfrm>
            <a:off x="7118218" y="5148263"/>
            <a:ext cx="0" cy="647700"/>
          </a:xfrm>
          <a:prstGeom prst="line">
            <a:avLst/>
          </a:prstGeom>
          <a:noFill/>
          <a:ln w="9525">
            <a:solidFill>
              <a:schemeClr val="tx1"/>
            </a:solidFill>
            <a:round/>
            <a:headEnd/>
            <a:tailEnd/>
          </a:ln>
          <a:effectLst/>
        </p:spPr>
        <p:txBody>
          <a:bodyPr/>
          <a:lstStyle/>
          <a:p>
            <a:endParaRPr lang="zh-CN" altLang="en-US"/>
          </a:p>
        </p:txBody>
      </p:sp>
      <p:sp>
        <p:nvSpPr>
          <p:cNvPr id="44058" name="Line 26"/>
          <p:cNvSpPr>
            <a:spLocks noChangeShapeType="1"/>
          </p:cNvSpPr>
          <p:nvPr/>
        </p:nvSpPr>
        <p:spPr bwMode="auto">
          <a:xfrm>
            <a:off x="7118218" y="2374900"/>
            <a:ext cx="0" cy="647700"/>
          </a:xfrm>
          <a:prstGeom prst="line">
            <a:avLst/>
          </a:prstGeom>
          <a:noFill/>
          <a:ln w="9525">
            <a:solidFill>
              <a:schemeClr val="tx1"/>
            </a:solidFill>
            <a:round/>
            <a:headEnd/>
            <a:tailEnd/>
          </a:ln>
          <a:effectLst/>
        </p:spPr>
        <p:txBody>
          <a:bodyPr/>
          <a:lstStyle/>
          <a:p>
            <a:endParaRPr lang="zh-CN" altLang="en-US"/>
          </a:p>
        </p:txBody>
      </p:sp>
      <p:sp>
        <p:nvSpPr>
          <p:cNvPr id="44059" name="Line 27"/>
          <p:cNvSpPr>
            <a:spLocks noChangeShapeType="1"/>
          </p:cNvSpPr>
          <p:nvPr/>
        </p:nvSpPr>
        <p:spPr bwMode="auto">
          <a:xfrm>
            <a:off x="4813697" y="2349500"/>
            <a:ext cx="0" cy="647700"/>
          </a:xfrm>
          <a:prstGeom prst="line">
            <a:avLst/>
          </a:prstGeom>
          <a:noFill/>
          <a:ln w="9525">
            <a:solidFill>
              <a:schemeClr val="tx1"/>
            </a:solidFill>
            <a:round/>
            <a:headEnd/>
            <a:tailEnd/>
          </a:ln>
          <a:effectLst/>
        </p:spPr>
        <p:txBody>
          <a:bodyPr/>
          <a:lstStyle/>
          <a:p>
            <a:endParaRPr lang="zh-CN" altLang="en-US"/>
          </a:p>
        </p:txBody>
      </p:sp>
      <p:sp>
        <p:nvSpPr>
          <p:cNvPr id="44060" name="Line 28"/>
          <p:cNvSpPr>
            <a:spLocks noChangeShapeType="1"/>
          </p:cNvSpPr>
          <p:nvPr/>
        </p:nvSpPr>
        <p:spPr bwMode="auto">
          <a:xfrm>
            <a:off x="2564210" y="2349500"/>
            <a:ext cx="0" cy="647700"/>
          </a:xfrm>
          <a:prstGeom prst="line">
            <a:avLst/>
          </a:prstGeom>
          <a:noFill/>
          <a:ln w="9525">
            <a:solidFill>
              <a:schemeClr val="tx1"/>
            </a:solidFill>
            <a:round/>
            <a:headEnd/>
            <a:tailEnd/>
          </a:ln>
          <a:effectLst/>
        </p:spPr>
        <p:txBody>
          <a:bodyPr/>
          <a:lstStyle/>
          <a:p>
            <a:endParaRPr lang="zh-CN" altLang="en-US"/>
          </a:p>
        </p:txBody>
      </p:sp>
      <p:sp>
        <p:nvSpPr>
          <p:cNvPr id="44062" name="Rectangle 30"/>
          <p:cNvSpPr>
            <a:spLocks noGrp="1" noChangeArrowheads="1"/>
          </p:cNvSpPr>
          <p:nvPr>
            <p:ph type="body" idx="1"/>
          </p:nvPr>
        </p:nvSpPr>
        <p:spPr>
          <a:xfrm>
            <a:off x="495300" y="908050"/>
            <a:ext cx="8915400" cy="1296988"/>
          </a:xfrm>
        </p:spPr>
        <p:txBody>
          <a:bodyPr/>
          <a:lstStyle/>
          <a:p>
            <a:r>
              <a:rPr lang="en-US" altLang="zh-CN"/>
              <a:t>Methods: Edge cutting and edge adding </a:t>
            </a:r>
          </a:p>
        </p:txBody>
      </p:sp>
      <p:sp>
        <p:nvSpPr>
          <p:cNvPr id="44063" name="Line 31"/>
          <p:cNvSpPr>
            <a:spLocks noChangeShapeType="1"/>
          </p:cNvSpPr>
          <p:nvPr/>
        </p:nvSpPr>
        <p:spPr bwMode="auto">
          <a:xfrm>
            <a:off x="5862020" y="1484313"/>
            <a:ext cx="2340637" cy="0"/>
          </a:xfrm>
          <a:prstGeom prst="line">
            <a:avLst/>
          </a:prstGeom>
          <a:noFill/>
          <a:ln w="28575">
            <a:solidFill>
              <a:srgbClr val="FF0000"/>
            </a:solidFill>
            <a:round/>
            <a:headEnd/>
            <a:tailEnd/>
          </a:ln>
          <a:effectLst/>
        </p:spPr>
        <p:txBody>
          <a:bodyPr/>
          <a:lstStyle/>
          <a:p>
            <a:endParaRPr lang="zh-CN" altLang="en-US"/>
          </a:p>
        </p:txBody>
      </p:sp>
    </p:spTree>
    <p:custDataLst>
      <p:tags r:id="rId1"/>
    </p:custDataLst>
    <p:extLst>
      <p:ext uri="{BB962C8B-B14F-4D97-AF65-F5344CB8AC3E}">
        <p14:creationId xmlns:p14="http://schemas.microsoft.com/office/powerpoint/2010/main" val="9517053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4063"/>
                                        </p:tgtEl>
                                        <p:attrNameLst>
                                          <p:attrName>style.visibility</p:attrName>
                                        </p:attrNameLst>
                                      </p:cBhvr>
                                      <p:to>
                                        <p:strVal val="visible"/>
                                      </p:to>
                                    </p:set>
                                    <p:animEffect transition="in" filter="blinds(horizontal)">
                                      <p:cBhvr>
                                        <p:cTn id="7" dur="500"/>
                                        <p:tgtEl>
                                          <p:spTgt spid="4406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44042"/>
                                        </p:tgtEl>
                                        <p:attrNameLst>
                                          <p:attrName>style.visibility</p:attrName>
                                        </p:attrNameLst>
                                      </p:cBhvr>
                                      <p:to>
                                        <p:strVal val="hidden"/>
                                      </p:to>
                                    </p:set>
                                  </p:childTnLst>
                                </p:cTn>
                              </p:par>
                              <p:par>
                                <p:cTn id="12" presetID="1" presetClass="exit" presetSubtype="0" fill="hold" grpId="0" nodeType="withEffect">
                                  <p:stCondLst>
                                    <p:cond delay="0"/>
                                  </p:stCondLst>
                                  <p:childTnLst>
                                    <p:set>
                                      <p:cBhvr>
                                        <p:cTn id="13" dur="1" fill="hold">
                                          <p:stCondLst>
                                            <p:cond delay="0"/>
                                          </p:stCondLst>
                                        </p:cTn>
                                        <p:tgtEl>
                                          <p:spTgt spid="44043"/>
                                        </p:tgtEl>
                                        <p:attrNameLst>
                                          <p:attrName>style.visibility</p:attrName>
                                        </p:attrNameLst>
                                      </p:cBhvr>
                                      <p:to>
                                        <p:strVal val="hidden"/>
                                      </p:to>
                                    </p:set>
                                  </p:childTnLst>
                                </p:cTn>
                              </p:par>
                              <p:par>
                                <p:cTn id="14" presetID="1" presetClass="exit" presetSubtype="0" fill="hold" grpId="0" nodeType="withEffect">
                                  <p:stCondLst>
                                    <p:cond delay="0"/>
                                  </p:stCondLst>
                                  <p:childTnLst>
                                    <p:set>
                                      <p:cBhvr>
                                        <p:cTn id="15" dur="1" fill="hold">
                                          <p:stCondLst>
                                            <p:cond delay="0"/>
                                          </p:stCondLst>
                                        </p:cTn>
                                        <p:tgtEl>
                                          <p:spTgt spid="44044"/>
                                        </p:tgtEl>
                                        <p:attrNameLst>
                                          <p:attrName>style.visibility</p:attrName>
                                        </p:attrNameLst>
                                      </p:cBhvr>
                                      <p:to>
                                        <p:strVal val="hidden"/>
                                      </p:to>
                                    </p:set>
                                  </p:childTnLst>
                                </p:cTn>
                              </p:par>
                              <p:par>
                                <p:cTn id="16" presetID="1" presetClass="exit" presetSubtype="0" fill="hold" grpId="0" nodeType="withEffect">
                                  <p:stCondLst>
                                    <p:cond delay="0"/>
                                  </p:stCondLst>
                                  <p:childTnLst>
                                    <p:set>
                                      <p:cBhvr>
                                        <p:cTn id="17" dur="1" fill="hold">
                                          <p:stCondLst>
                                            <p:cond delay="0"/>
                                          </p:stCondLst>
                                        </p:cTn>
                                        <p:tgtEl>
                                          <p:spTgt spid="44045"/>
                                        </p:tgtEl>
                                        <p:attrNameLst>
                                          <p:attrName>style.visibility</p:attrName>
                                        </p:attrNameLst>
                                      </p:cBhvr>
                                      <p:to>
                                        <p:strVal val="hidden"/>
                                      </p:to>
                                    </p:set>
                                  </p:childTnLst>
                                </p:cTn>
                              </p:par>
                              <p:par>
                                <p:cTn id="18" presetID="1" presetClass="exit" presetSubtype="0" fill="hold" grpId="0" nodeType="withEffect">
                                  <p:stCondLst>
                                    <p:cond delay="0"/>
                                  </p:stCondLst>
                                  <p:childTnLst>
                                    <p:set>
                                      <p:cBhvr>
                                        <p:cTn id="19" dur="1" fill="hold">
                                          <p:stCondLst>
                                            <p:cond delay="0"/>
                                          </p:stCondLst>
                                        </p:cTn>
                                        <p:tgtEl>
                                          <p:spTgt spid="44046"/>
                                        </p:tgtEl>
                                        <p:attrNameLst>
                                          <p:attrName>style.visibility</p:attrName>
                                        </p:attrNameLst>
                                      </p:cBhvr>
                                      <p:to>
                                        <p:strVal val="hidden"/>
                                      </p:to>
                                    </p:set>
                                  </p:childTnLst>
                                </p:cTn>
                              </p:par>
                              <p:par>
                                <p:cTn id="20" presetID="1" presetClass="exit" presetSubtype="0" fill="hold" grpId="0" nodeType="withEffect">
                                  <p:stCondLst>
                                    <p:cond delay="0"/>
                                  </p:stCondLst>
                                  <p:childTnLst>
                                    <p:set>
                                      <p:cBhvr>
                                        <p:cTn id="21" dur="1" fill="hold">
                                          <p:stCondLst>
                                            <p:cond delay="0"/>
                                          </p:stCondLst>
                                        </p:cTn>
                                        <p:tgtEl>
                                          <p:spTgt spid="44047"/>
                                        </p:tgtEl>
                                        <p:attrNameLst>
                                          <p:attrName>style.visibility</p:attrName>
                                        </p:attrNameLst>
                                      </p:cBhvr>
                                      <p:to>
                                        <p:strVal val="hidden"/>
                                      </p:to>
                                    </p:set>
                                  </p:childTnLst>
                                </p:cTn>
                              </p:par>
                              <p:par>
                                <p:cTn id="22" presetID="1" presetClass="exit" presetSubtype="0" fill="hold" grpId="0" nodeType="withEffect">
                                  <p:stCondLst>
                                    <p:cond delay="0"/>
                                  </p:stCondLst>
                                  <p:childTnLst>
                                    <p:set>
                                      <p:cBhvr>
                                        <p:cTn id="23" dur="1" fill="hold">
                                          <p:stCondLst>
                                            <p:cond delay="0"/>
                                          </p:stCondLst>
                                        </p:cTn>
                                        <p:tgtEl>
                                          <p:spTgt spid="44048"/>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1" nodeType="clickEffect">
                                  <p:stCondLst>
                                    <p:cond delay="0"/>
                                  </p:stCondLst>
                                  <p:childTnLst>
                                    <p:set>
                                      <p:cBhvr>
                                        <p:cTn id="27" dur="1" fill="hold">
                                          <p:stCondLst>
                                            <p:cond delay="0"/>
                                          </p:stCondLst>
                                        </p:cTn>
                                        <p:tgtEl>
                                          <p:spTgt spid="44044"/>
                                        </p:tgtEl>
                                        <p:attrNameLst>
                                          <p:attrName>style.visibility</p:attrName>
                                        </p:attrNameLst>
                                      </p:cBhvr>
                                      <p:to>
                                        <p:strVal val="visible"/>
                                      </p:to>
                                    </p:set>
                                    <p:animEffect transition="in" filter="blinds(horizontal)">
                                      <p:cBhvr>
                                        <p:cTn id="28" dur="500"/>
                                        <p:tgtEl>
                                          <p:spTgt spid="44044"/>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1" nodeType="clickEffect">
                                  <p:stCondLst>
                                    <p:cond delay="0"/>
                                  </p:stCondLst>
                                  <p:childTnLst>
                                    <p:set>
                                      <p:cBhvr>
                                        <p:cTn id="32" dur="1" fill="hold">
                                          <p:stCondLst>
                                            <p:cond delay="0"/>
                                          </p:stCondLst>
                                        </p:cTn>
                                        <p:tgtEl>
                                          <p:spTgt spid="44047"/>
                                        </p:tgtEl>
                                        <p:attrNameLst>
                                          <p:attrName>style.visibility</p:attrName>
                                        </p:attrNameLst>
                                      </p:cBhvr>
                                      <p:to>
                                        <p:strVal val="visible"/>
                                      </p:to>
                                    </p:set>
                                    <p:animEffect transition="in" filter="blinds(horizontal)">
                                      <p:cBhvr>
                                        <p:cTn id="33" dur="500"/>
                                        <p:tgtEl>
                                          <p:spTgt spid="44047"/>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grpId="1" nodeType="clickEffect">
                                  <p:stCondLst>
                                    <p:cond delay="0"/>
                                  </p:stCondLst>
                                  <p:childTnLst>
                                    <p:set>
                                      <p:cBhvr>
                                        <p:cTn id="37" dur="1" fill="hold">
                                          <p:stCondLst>
                                            <p:cond delay="0"/>
                                          </p:stCondLst>
                                        </p:cTn>
                                        <p:tgtEl>
                                          <p:spTgt spid="44042"/>
                                        </p:tgtEl>
                                        <p:attrNameLst>
                                          <p:attrName>style.visibility</p:attrName>
                                        </p:attrNameLst>
                                      </p:cBhvr>
                                      <p:to>
                                        <p:strVal val="visible"/>
                                      </p:to>
                                    </p:set>
                                    <p:animEffect transition="in" filter="blinds(horizontal)">
                                      <p:cBhvr>
                                        <p:cTn id="38" dur="500"/>
                                        <p:tgtEl>
                                          <p:spTgt spid="44042"/>
                                        </p:tgtEl>
                                      </p:cBhvr>
                                    </p:animEffect>
                                  </p:childTnLst>
                                </p:cTn>
                              </p:par>
                            </p:childTnLst>
                          </p:cTn>
                        </p:par>
                      </p:childTnLst>
                    </p:cTn>
                  </p:par>
                  <p:par>
                    <p:cTn id="39" fill="hold">
                      <p:stCondLst>
                        <p:cond delay="indefinite"/>
                      </p:stCondLst>
                      <p:childTnLst>
                        <p:par>
                          <p:cTn id="40" fill="hold">
                            <p:stCondLst>
                              <p:cond delay="0"/>
                            </p:stCondLst>
                            <p:childTnLst>
                              <p:par>
                                <p:cTn id="41" presetID="3" presetClass="entr" presetSubtype="10" fill="hold" grpId="1" nodeType="clickEffect">
                                  <p:stCondLst>
                                    <p:cond delay="0"/>
                                  </p:stCondLst>
                                  <p:childTnLst>
                                    <p:set>
                                      <p:cBhvr>
                                        <p:cTn id="42" dur="1" fill="hold">
                                          <p:stCondLst>
                                            <p:cond delay="0"/>
                                          </p:stCondLst>
                                        </p:cTn>
                                        <p:tgtEl>
                                          <p:spTgt spid="44045"/>
                                        </p:tgtEl>
                                        <p:attrNameLst>
                                          <p:attrName>style.visibility</p:attrName>
                                        </p:attrNameLst>
                                      </p:cBhvr>
                                      <p:to>
                                        <p:strVal val="visible"/>
                                      </p:to>
                                    </p:set>
                                    <p:animEffect transition="in" filter="blinds(horizontal)">
                                      <p:cBhvr>
                                        <p:cTn id="43" dur="500"/>
                                        <p:tgtEl>
                                          <p:spTgt spid="44045"/>
                                        </p:tgtEl>
                                      </p:cBhvr>
                                    </p:animEffect>
                                  </p:childTnLst>
                                </p:cTn>
                              </p:par>
                            </p:childTnLst>
                          </p:cTn>
                        </p:par>
                      </p:childTnLst>
                    </p:cTn>
                  </p:par>
                  <p:par>
                    <p:cTn id="44" fill="hold">
                      <p:stCondLst>
                        <p:cond delay="indefinite"/>
                      </p:stCondLst>
                      <p:childTnLst>
                        <p:par>
                          <p:cTn id="45" fill="hold">
                            <p:stCondLst>
                              <p:cond delay="0"/>
                            </p:stCondLst>
                            <p:childTnLst>
                              <p:par>
                                <p:cTn id="46" presetID="3" presetClass="entr" presetSubtype="10" fill="hold" grpId="1" nodeType="clickEffect">
                                  <p:stCondLst>
                                    <p:cond delay="0"/>
                                  </p:stCondLst>
                                  <p:childTnLst>
                                    <p:set>
                                      <p:cBhvr>
                                        <p:cTn id="47" dur="1" fill="hold">
                                          <p:stCondLst>
                                            <p:cond delay="0"/>
                                          </p:stCondLst>
                                        </p:cTn>
                                        <p:tgtEl>
                                          <p:spTgt spid="44043"/>
                                        </p:tgtEl>
                                        <p:attrNameLst>
                                          <p:attrName>style.visibility</p:attrName>
                                        </p:attrNameLst>
                                      </p:cBhvr>
                                      <p:to>
                                        <p:strVal val="visible"/>
                                      </p:to>
                                    </p:set>
                                    <p:animEffect transition="in" filter="blinds(horizontal)">
                                      <p:cBhvr>
                                        <p:cTn id="48" dur="500"/>
                                        <p:tgtEl>
                                          <p:spTgt spid="440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42" grpId="0" animBg="1"/>
      <p:bldP spid="44042" grpId="1" animBg="1"/>
      <p:bldP spid="44043" grpId="0" animBg="1"/>
      <p:bldP spid="44043" grpId="1" animBg="1"/>
      <p:bldP spid="44044" grpId="0" animBg="1"/>
      <p:bldP spid="44044" grpId="1" animBg="1"/>
      <p:bldP spid="44045" grpId="0" animBg="1"/>
      <p:bldP spid="44045" grpId="1" animBg="1"/>
      <p:bldP spid="44046" grpId="0" animBg="1"/>
      <p:bldP spid="44047" grpId="0" animBg="1"/>
      <p:bldP spid="44047" grpId="1" animBg="1"/>
      <p:bldP spid="44048" grpId="0" animBg="1"/>
      <p:bldP spid="4406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271464" y="188913"/>
            <a:ext cx="9363075" cy="935831"/>
          </a:xfrm>
        </p:spPr>
        <p:txBody>
          <a:bodyPr>
            <a:normAutofit/>
          </a:bodyPr>
          <a:lstStyle/>
          <a:p>
            <a:r>
              <a:rPr lang="en-US" altLang="zh-CN" dirty="0" smtClean="0"/>
              <a:t>The </a:t>
            </a:r>
            <a:r>
              <a:rPr lang="en-US" altLang="zh-CN" dirty="0"/>
              <a:t>world's first web </a:t>
            </a:r>
            <a:r>
              <a:rPr lang="en-US" altLang="zh-CN" dirty="0" smtClean="0"/>
              <a:t>server</a:t>
            </a:r>
            <a:endParaRPr lang="en-US" altLang="zh-CN" dirty="0"/>
          </a:p>
        </p:txBody>
      </p:sp>
      <p:sp>
        <p:nvSpPr>
          <p:cNvPr id="8195" name="Rectangle 9"/>
          <p:cNvSpPr>
            <a:spLocks noGrp="1" noChangeArrowheads="1"/>
          </p:cNvSpPr>
          <p:nvPr>
            <p:ph type="body" sz="half" idx="1"/>
          </p:nvPr>
        </p:nvSpPr>
        <p:spPr>
          <a:xfrm>
            <a:off x="165101" y="1380132"/>
            <a:ext cx="4492625" cy="4929188"/>
          </a:xfrm>
        </p:spPr>
        <p:txBody>
          <a:bodyPr/>
          <a:lstStyle/>
          <a:p>
            <a:pPr marL="0" indent="0">
              <a:buNone/>
              <a:defRPr/>
            </a:pPr>
            <a:r>
              <a:rPr lang="en-US" altLang="zh-CN" dirty="0" smtClean="0">
                <a:solidFill>
                  <a:srgbClr val="800000"/>
                </a:solidFill>
              </a:rPr>
              <a:t>Tim Berners-Lee (1989)</a:t>
            </a:r>
          </a:p>
          <a:p>
            <a:pPr marL="0" indent="0">
              <a:buNone/>
              <a:defRPr/>
            </a:pPr>
            <a:r>
              <a:rPr lang="en-US" altLang="zh-CN" dirty="0">
                <a:hlinkClick r:id="rId3"/>
              </a:rPr>
              <a:t>http://info.cern.ch</a:t>
            </a:r>
            <a:endParaRPr lang="en-US" altLang="zh-CN" dirty="0" smtClean="0">
              <a:solidFill>
                <a:srgbClr val="FF0000"/>
              </a:solidFill>
            </a:endParaRPr>
          </a:p>
          <a:p>
            <a:pPr marL="0" indent="0">
              <a:buFontTx/>
              <a:buNone/>
              <a:defRPr/>
            </a:pPr>
            <a:r>
              <a:rPr lang="en-US" altLang="zh-CN" dirty="0" smtClean="0"/>
              <a:t>“This is for every one”</a:t>
            </a:r>
          </a:p>
          <a:p>
            <a:pPr>
              <a:defRPr/>
            </a:pPr>
            <a:r>
              <a:rPr lang="en-US" altLang="zh-CN" dirty="0" smtClean="0"/>
              <a:t>Architecture</a:t>
            </a:r>
          </a:p>
          <a:p>
            <a:pPr lvl="1">
              <a:defRPr/>
            </a:pPr>
            <a:r>
              <a:rPr lang="en-US" altLang="zh-CN" dirty="0" smtClean="0"/>
              <a:t>Internet </a:t>
            </a:r>
          </a:p>
          <a:p>
            <a:pPr lvl="1">
              <a:defRPr/>
            </a:pPr>
            <a:r>
              <a:rPr lang="en-US" altLang="zh-CN" dirty="0" smtClean="0"/>
              <a:t>hypertext (HTML)</a:t>
            </a:r>
          </a:p>
          <a:p>
            <a:pPr lvl="1">
              <a:defRPr/>
            </a:pPr>
            <a:r>
              <a:rPr lang="en-US" altLang="zh-CN" dirty="0" smtClean="0"/>
              <a:t>Web Browser</a:t>
            </a:r>
          </a:p>
          <a:p>
            <a:pPr lvl="1">
              <a:defRPr/>
            </a:pPr>
            <a:r>
              <a:rPr lang="en-US" altLang="zh-CN" dirty="0" smtClean="0"/>
              <a:t>HTTP </a:t>
            </a:r>
          </a:p>
        </p:txBody>
      </p:sp>
      <p:pic>
        <p:nvPicPr>
          <p:cNvPr id="8196"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657726" y="1484313"/>
            <a:ext cx="1773238" cy="219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7" name="Picture 6"/>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627564" y="4149727"/>
            <a:ext cx="2865437" cy="175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8" name="Picture 13"/>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259638" y="4243388"/>
            <a:ext cx="2311400"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9" name="Rectangle 14"/>
          <p:cNvSpPr>
            <a:spLocks noChangeArrowheads="1"/>
          </p:cNvSpPr>
          <p:nvPr/>
        </p:nvSpPr>
        <p:spPr bwMode="auto">
          <a:xfrm>
            <a:off x="495300" y="5562600"/>
            <a:ext cx="3443587" cy="400110"/>
          </a:xfrm>
          <a:prstGeom prst="rect">
            <a:avLst/>
          </a:prstGeom>
          <a:solidFill>
            <a:srgbClr val="FF9900"/>
          </a:solidFill>
          <a:ln w="9525">
            <a:solidFill>
              <a:schemeClr val="tx1"/>
            </a:solidFill>
            <a:miter lim="800000"/>
            <a:headEnd/>
            <a:tailEnd/>
          </a:ln>
        </p:spPr>
        <p:txBody>
          <a:bodyPr wrap="square">
            <a:spAutoFit/>
          </a:bodyPr>
          <a:lstStyle/>
          <a:p>
            <a:r>
              <a:rPr lang="en-US" altLang="zh-CN" dirty="0"/>
              <a:t>Engineer changed the World</a:t>
            </a:r>
          </a:p>
        </p:txBody>
      </p:sp>
      <p:pic>
        <p:nvPicPr>
          <p:cNvPr id="8200" name="Picture 9" descr="http://p3.img.cctvpic.com/20120726/images/1343286273045_1343286273045_r.jpg"/>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6753225" y="1489077"/>
            <a:ext cx="2986088" cy="220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55290255"/>
      </p:ext>
    </p:extLst>
  </p:cSld>
  <p:clrMapOvr>
    <a:masterClrMapping/>
  </p:clrMapOvr>
  <p:transition xmlns:p14="http://schemas.microsoft.com/office/powerpoint/2010/main" advTm="51964"/>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r>
              <a:rPr lang="en-US" altLang="zh-CN"/>
              <a:t>TRP</a:t>
            </a:r>
            <a:r>
              <a:rPr lang="en-US" altLang="zh-CN" sz="2400"/>
              <a:t>—Step2: b) Propagation</a:t>
            </a:r>
          </a:p>
        </p:txBody>
      </p:sp>
      <p:sp>
        <p:nvSpPr>
          <p:cNvPr id="46084" name="Oval 4"/>
          <p:cNvSpPr>
            <a:spLocks noChangeArrowheads="1"/>
          </p:cNvSpPr>
          <p:nvPr/>
        </p:nvSpPr>
        <p:spPr bwMode="auto">
          <a:xfrm>
            <a:off x="2299362" y="4941889"/>
            <a:ext cx="701675" cy="554037"/>
          </a:xfrm>
          <a:prstGeom prst="ellipse">
            <a:avLst/>
          </a:prstGeom>
          <a:solidFill>
            <a:srgbClr val="66FF66"/>
          </a:solidFill>
          <a:ln w="9525">
            <a:solidFill>
              <a:schemeClr val="tx1"/>
            </a:solidFill>
            <a:round/>
            <a:headEnd/>
            <a:tailEnd/>
          </a:ln>
          <a:effectLst/>
        </p:spPr>
        <p:txBody>
          <a:bodyPr wrap="none" anchor="ctr"/>
          <a:lstStyle/>
          <a:p>
            <a:pPr algn="ctr"/>
            <a:r>
              <a:rPr lang="en-US" altLang="zh-CN"/>
              <a:t>y4</a:t>
            </a:r>
          </a:p>
        </p:txBody>
      </p:sp>
      <p:sp>
        <p:nvSpPr>
          <p:cNvPr id="46085" name="Oval 5"/>
          <p:cNvSpPr>
            <a:spLocks noChangeArrowheads="1"/>
          </p:cNvSpPr>
          <p:nvPr/>
        </p:nvSpPr>
        <p:spPr bwMode="auto">
          <a:xfrm>
            <a:off x="2299362" y="3357564"/>
            <a:ext cx="701675" cy="554037"/>
          </a:xfrm>
          <a:prstGeom prst="ellipse">
            <a:avLst/>
          </a:prstGeom>
          <a:solidFill>
            <a:srgbClr val="66FF66"/>
          </a:solidFill>
          <a:ln w="9525">
            <a:solidFill>
              <a:schemeClr val="tx1"/>
            </a:solidFill>
            <a:round/>
            <a:headEnd/>
            <a:tailEnd/>
          </a:ln>
          <a:effectLst/>
        </p:spPr>
        <p:txBody>
          <a:bodyPr wrap="none" anchor="ctr"/>
          <a:lstStyle/>
          <a:p>
            <a:pPr algn="ctr"/>
            <a:r>
              <a:rPr lang="en-US" altLang="zh-CN"/>
              <a:t>y1</a:t>
            </a:r>
          </a:p>
        </p:txBody>
      </p:sp>
      <p:sp>
        <p:nvSpPr>
          <p:cNvPr id="46086" name="Oval 6"/>
          <p:cNvSpPr>
            <a:spLocks noChangeArrowheads="1"/>
          </p:cNvSpPr>
          <p:nvPr/>
        </p:nvSpPr>
        <p:spPr bwMode="auto">
          <a:xfrm>
            <a:off x="4564327" y="3357564"/>
            <a:ext cx="701675" cy="554037"/>
          </a:xfrm>
          <a:prstGeom prst="ellipse">
            <a:avLst/>
          </a:prstGeom>
          <a:solidFill>
            <a:srgbClr val="66FF66"/>
          </a:solidFill>
          <a:ln w="9525">
            <a:solidFill>
              <a:schemeClr val="tx1"/>
            </a:solidFill>
            <a:round/>
            <a:headEnd/>
            <a:tailEnd/>
          </a:ln>
          <a:effectLst/>
        </p:spPr>
        <p:txBody>
          <a:bodyPr wrap="none" anchor="ctr"/>
          <a:lstStyle/>
          <a:p>
            <a:pPr algn="ctr"/>
            <a:r>
              <a:rPr lang="en-US" altLang="zh-CN"/>
              <a:t>y2</a:t>
            </a:r>
          </a:p>
        </p:txBody>
      </p:sp>
      <p:sp>
        <p:nvSpPr>
          <p:cNvPr id="46087" name="Oval 7"/>
          <p:cNvSpPr>
            <a:spLocks noChangeArrowheads="1"/>
          </p:cNvSpPr>
          <p:nvPr/>
        </p:nvSpPr>
        <p:spPr bwMode="auto">
          <a:xfrm>
            <a:off x="4562608" y="4964114"/>
            <a:ext cx="701675" cy="554037"/>
          </a:xfrm>
          <a:prstGeom prst="ellipse">
            <a:avLst/>
          </a:prstGeom>
          <a:solidFill>
            <a:srgbClr val="66FF66"/>
          </a:solidFill>
          <a:ln w="9525">
            <a:solidFill>
              <a:schemeClr val="tx1"/>
            </a:solidFill>
            <a:round/>
            <a:headEnd/>
            <a:tailEnd/>
          </a:ln>
          <a:effectLst/>
        </p:spPr>
        <p:txBody>
          <a:bodyPr wrap="none" anchor="ctr"/>
          <a:lstStyle/>
          <a:p>
            <a:pPr algn="ctr"/>
            <a:r>
              <a:rPr lang="en-US" altLang="zh-CN"/>
              <a:t>y5</a:t>
            </a:r>
          </a:p>
        </p:txBody>
      </p:sp>
      <p:sp>
        <p:nvSpPr>
          <p:cNvPr id="46088" name="Oval 8"/>
          <p:cNvSpPr>
            <a:spLocks noChangeArrowheads="1"/>
          </p:cNvSpPr>
          <p:nvPr/>
        </p:nvSpPr>
        <p:spPr bwMode="auto">
          <a:xfrm>
            <a:off x="6827573" y="4941889"/>
            <a:ext cx="701675" cy="554037"/>
          </a:xfrm>
          <a:prstGeom prst="ellipse">
            <a:avLst/>
          </a:prstGeom>
          <a:solidFill>
            <a:srgbClr val="66FF66"/>
          </a:solidFill>
          <a:ln w="9525">
            <a:solidFill>
              <a:schemeClr val="tx1"/>
            </a:solidFill>
            <a:round/>
            <a:headEnd/>
            <a:tailEnd/>
          </a:ln>
          <a:effectLst/>
        </p:spPr>
        <p:txBody>
          <a:bodyPr wrap="none" anchor="ctr"/>
          <a:lstStyle/>
          <a:p>
            <a:pPr algn="ctr"/>
            <a:r>
              <a:rPr lang="en-US" altLang="zh-CN"/>
              <a:t>y6</a:t>
            </a:r>
          </a:p>
        </p:txBody>
      </p:sp>
      <p:sp>
        <p:nvSpPr>
          <p:cNvPr id="46089" name="Oval 9"/>
          <p:cNvSpPr>
            <a:spLocks noChangeArrowheads="1"/>
          </p:cNvSpPr>
          <p:nvPr/>
        </p:nvSpPr>
        <p:spPr bwMode="auto">
          <a:xfrm>
            <a:off x="6827573" y="3379788"/>
            <a:ext cx="701675" cy="554037"/>
          </a:xfrm>
          <a:prstGeom prst="ellipse">
            <a:avLst/>
          </a:prstGeom>
          <a:solidFill>
            <a:srgbClr val="66FF66"/>
          </a:solidFill>
          <a:ln w="9525">
            <a:solidFill>
              <a:schemeClr val="tx1"/>
            </a:solidFill>
            <a:round/>
            <a:headEnd/>
            <a:tailEnd/>
          </a:ln>
          <a:effectLst/>
        </p:spPr>
        <p:txBody>
          <a:bodyPr wrap="none" anchor="ctr"/>
          <a:lstStyle/>
          <a:p>
            <a:pPr algn="ctr"/>
            <a:r>
              <a:rPr lang="en-US" altLang="zh-CN"/>
              <a:t>y3</a:t>
            </a:r>
          </a:p>
        </p:txBody>
      </p:sp>
      <p:sp>
        <p:nvSpPr>
          <p:cNvPr id="46090" name="Line 10"/>
          <p:cNvSpPr>
            <a:spLocks noChangeShapeType="1"/>
          </p:cNvSpPr>
          <p:nvPr/>
        </p:nvSpPr>
        <p:spPr bwMode="auto">
          <a:xfrm flipV="1">
            <a:off x="3002757" y="5230813"/>
            <a:ext cx="1559852" cy="0"/>
          </a:xfrm>
          <a:prstGeom prst="line">
            <a:avLst/>
          </a:prstGeom>
          <a:noFill/>
          <a:ln w="9525">
            <a:solidFill>
              <a:schemeClr val="tx1"/>
            </a:solidFill>
            <a:round/>
            <a:headEnd/>
            <a:tailEnd/>
          </a:ln>
          <a:effectLst/>
        </p:spPr>
        <p:txBody>
          <a:bodyPr/>
          <a:lstStyle/>
          <a:p>
            <a:endParaRPr lang="zh-CN" altLang="en-US"/>
          </a:p>
        </p:txBody>
      </p:sp>
      <p:sp>
        <p:nvSpPr>
          <p:cNvPr id="46091" name="Line 11"/>
          <p:cNvSpPr>
            <a:spLocks noChangeShapeType="1"/>
          </p:cNvSpPr>
          <p:nvPr/>
        </p:nvSpPr>
        <p:spPr bwMode="auto">
          <a:xfrm>
            <a:off x="5266002" y="5230813"/>
            <a:ext cx="1559852" cy="0"/>
          </a:xfrm>
          <a:prstGeom prst="line">
            <a:avLst/>
          </a:prstGeom>
          <a:noFill/>
          <a:ln w="9525">
            <a:solidFill>
              <a:schemeClr val="tx1"/>
            </a:solidFill>
            <a:round/>
            <a:headEnd/>
            <a:tailEnd/>
          </a:ln>
          <a:effectLst/>
        </p:spPr>
        <p:txBody>
          <a:bodyPr/>
          <a:lstStyle/>
          <a:p>
            <a:endParaRPr lang="zh-CN" altLang="en-US"/>
          </a:p>
        </p:txBody>
      </p:sp>
      <p:sp>
        <p:nvSpPr>
          <p:cNvPr id="46092" name="Line 12"/>
          <p:cNvSpPr>
            <a:spLocks noChangeShapeType="1"/>
          </p:cNvSpPr>
          <p:nvPr/>
        </p:nvSpPr>
        <p:spPr bwMode="auto">
          <a:xfrm flipV="1">
            <a:off x="3002756" y="3644900"/>
            <a:ext cx="1561571" cy="0"/>
          </a:xfrm>
          <a:prstGeom prst="line">
            <a:avLst/>
          </a:prstGeom>
          <a:noFill/>
          <a:ln w="9525">
            <a:solidFill>
              <a:schemeClr val="tx1"/>
            </a:solidFill>
            <a:round/>
            <a:headEnd/>
            <a:tailEnd/>
          </a:ln>
          <a:effectLst/>
        </p:spPr>
        <p:txBody>
          <a:bodyPr/>
          <a:lstStyle/>
          <a:p>
            <a:endParaRPr lang="zh-CN" altLang="en-US"/>
          </a:p>
        </p:txBody>
      </p:sp>
      <p:sp>
        <p:nvSpPr>
          <p:cNvPr id="46093" name="Line 13"/>
          <p:cNvSpPr>
            <a:spLocks noChangeShapeType="1"/>
          </p:cNvSpPr>
          <p:nvPr/>
        </p:nvSpPr>
        <p:spPr bwMode="auto">
          <a:xfrm>
            <a:off x="5266002" y="3644900"/>
            <a:ext cx="1559852" cy="0"/>
          </a:xfrm>
          <a:prstGeom prst="line">
            <a:avLst/>
          </a:prstGeom>
          <a:noFill/>
          <a:ln w="9525">
            <a:solidFill>
              <a:schemeClr val="tx1"/>
            </a:solidFill>
            <a:round/>
            <a:headEnd/>
            <a:tailEnd/>
          </a:ln>
          <a:effectLst/>
        </p:spPr>
        <p:txBody>
          <a:bodyPr/>
          <a:lstStyle/>
          <a:p>
            <a:endParaRPr lang="zh-CN" altLang="en-US"/>
          </a:p>
        </p:txBody>
      </p:sp>
      <p:sp>
        <p:nvSpPr>
          <p:cNvPr id="46095" name="Line 15"/>
          <p:cNvSpPr>
            <a:spLocks noChangeShapeType="1"/>
          </p:cNvSpPr>
          <p:nvPr/>
        </p:nvSpPr>
        <p:spPr bwMode="auto">
          <a:xfrm>
            <a:off x="4906566" y="3924300"/>
            <a:ext cx="0" cy="1042988"/>
          </a:xfrm>
          <a:prstGeom prst="line">
            <a:avLst/>
          </a:prstGeom>
          <a:noFill/>
          <a:ln w="9525">
            <a:solidFill>
              <a:schemeClr val="tx1"/>
            </a:solidFill>
            <a:round/>
            <a:headEnd/>
            <a:tailEnd/>
          </a:ln>
          <a:effectLst/>
        </p:spPr>
        <p:txBody>
          <a:bodyPr/>
          <a:lstStyle/>
          <a:p>
            <a:endParaRPr lang="zh-CN" altLang="en-US"/>
          </a:p>
        </p:txBody>
      </p:sp>
      <p:sp>
        <p:nvSpPr>
          <p:cNvPr id="46097" name="Oval 17"/>
          <p:cNvSpPr>
            <a:spLocks noChangeArrowheads="1"/>
          </p:cNvSpPr>
          <p:nvPr/>
        </p:nvSpPr>
        <p:spPr bwMode="auto">
          <a:xfrm>
            <a:off x="2144581" y="2278063"/>
            <a:ext cx="1012957" cy="431800"/>
          </a:xfrm>
          <a:prstGeom prst="ellipse">
            <a:avLst/>
          </a:prstGeom>
          <a:solidFill>
            <a:srgbClr val="FF99FF"/>
          </a:solidFill>
          <a:ln w="9525">
            <a:solidFill>
              <a:schemeClr val="tx1"/>
            </a:solidFill>
            <a:round/>
            <a:headEnd/>
            <a:tailEnd/>
          </a:ln>
          <a:effectLst/>
        </p:spPr>
        <p:txBody>
          <a:bodyPr wrap="none" anchor="ctr"/>
          <a:lstStyle/>
          <a:p>
            <a:pPr algn="ctr"/>
            <a:r>
              <a:rPr lang="en-US" altLang="zh-CN" sz="1600"/>
              <a:t>X1</a:t>
            </a:r>
          </a:p>
        </p:txBody>
      </p:sp>
      <p:sp>
        <p:nvSpPr>
          <p:cNvPr id="46098" name="Oval 18"/>
          <p:cNvSpPr>
            <a:spLocks noChangeArrowheads="1"/>
          </p:cNvSpPr>
          <p:nvPr/>
        </p:nvSpPr>
        <p:spPr bwMode="auto">
          <a:xfrm>
            <a:off x="4397508" y="2282825"/>
            <a:ext cx="1012957" cy="431800"/>
          </a:xfrm>
          <a:prstGeom prst="ellipse">
            <a:avLst/>
          </a:prstGeom>
          <a:solidFill>
            <a:srgbClr val="FF99FF"/>
          </a:solidFill>
          <a:ln w="9525">
            <a:solidFill>
              <a:schemeClr val="tx1"/>
            </a:solidFill>
            <a:round/>
            <a:headEnd/>
            <a:tailEnd/>
          </a:ln>
          <a:effectLst/>
        </p:spPr>
        <p:txBody>
          <a:bodyPr wrap="none" anchor="ctr"/>
          <a:lstStyle/>
          <a:p>
            <a:pPr algn="ctr"/>
            <a:r>
              <a:rPr lang="en-US" altLang="zh-CN" sz="1600"/>
              <a:t>X2</a:t>
            </a:r>
          </a:p>
        </p:txBody>
      </p:sp>
      <p:sp>
        <p:nvSpPr>
          <p:cNvPr id="46099" name="Oval 19"/>
          <p:cNvSpPr>
            <a:spLocks noChangeArrowheads="1"/>
          </p:cNvSpPr>
          <p:nvPr/>
        </p:nvSpPr>
        <p:spPr bwMode="auto">
          <a:xfrm>
            <a:off x="6689990" y="2287588"/>
            <a:ext cx="1012958" cy="431800"/>
          </a:xfrm>
          <a:prstGeom prst="ellipse">
            <a:avLst/>
          </a:prstGeom>
          <a:solidFill>
            <a:srgbClr val="FF99FF"/>
          </a:solidFill>
          <a:ln w="9525">
            <a:solidFill>
              <a:schemeClr val="tx1"/>
            </a:solidFill>
            <a:round/>
            <a:headEnd/>
            <a:tailEnd/>
          </a:ln>
          <a:effectLst/>
        </p:spPr>
        <p:txBody>
          <a:bodyPr wrap="none" anchor="ctr"/>
          <a:lstStyle/>
          <a:p>
            <a:pPr algn="ctr"/>
            <a:r>
              <a:rPr lang="en-US" altLang="zh-CN" sz="1600"/>
              <a:t>X3</a:t>
            </a:r>
          </a:p>
        </p:txBody>
      </p:sp>
      <p:sp>
        <p:nvSpPr>
          <p:cNvPr id="46100" name="Oval 20"/>
          <p:cNvSpPr>
            <a:spLocks noChangeArrowheads="1"/>
          </p:cNvSpPr>
          <p:nvPr/>
        </p:nvSpPr>
        <p:spPr bwMode="auto">
          <a:xfrm>
            <a:off x="2160058" y="6146800"/>
            <a:ext cx="1012958" cy="431800"/>
          </a:xfrm>
          <a:prstGeom prst="ellipse">
            <a:avLst/>
          </a:prstGeom>
          <a:solidFill>
            <a:srgbClr val="FF99FF"/>
          </a:solidFill>
          <a:ln w="9525">
            <a:solidFill>
              <a:schemeClr val="tx1"/>
            </a:solidFill>
            <a:round/>
            <a:headEnd/>
            <a:tailEnd/>
          </a:ln>
          <a:effectLst/>
        </p:spPr>
        <p:txBody>
          <a:bodyPr wrap="none" anchor="ctr"/>
          <a:lstStyle/>
          <a:p>
            <a:pPr algn="ctr"/>
            <a:r>
              <a:rPr lang="en-US" altLang="zh-CN" sz="1600"/>
              <a:t>X4</a:t>
            </a:r>
          </a:p>
        </p:txBody>
      </p:sp>
      <p:sp>
        <p:nvSpPr>
          <p:cNvPr id="46101" name="Oval 21"/>
          <p:cNvSpPr>
            <a:spLocks noChangeArrowheads="1"/>
          </p:cNvSpPr>
          <p:nvPr/>
        </p:nvSpPr>
        <p:spPr bwMode="auto">
          <a:xfrm>
            <a:off x="4407827" y="6165850"/>
            <a:ext cx="1012957" cy="431800"/>
          </a:xfrm>
          <a:prstGeom prst="ellipse">
            <a:avLst/>
          </a:prstGeom>
          <a:solidFill>
            <a:srgbClr val="FF99FF"/>
          </a:solidFill>
          <a:ln w="9525">
            <a:solidFill>
              <a:schemeClr val="tx1"/>
            </a:solidFill>
            <a:round/>
            <a:headEnd/>
            <a:tailEnd/>
          </a:ln>
          <a:effectLst/>
        </p:spPr>
        <p:txBody>
          <a:bodyPr wrap="none" anchor="ctr"/>
          <a:lstStyle/>
          <a:p>
            <a:pPr algn="ctr"/>
            <a:r>
              <a:rPr lang="en-US" altLang="zh-CN" sz="1600"/>
              <a:t>X5</a:t>
            </a:r>
          </a:p>
        </p:txBody>
      </p:sp>
      <p:sp>
        <p:nvSpPr>
          <p:cNvPr id="46102" name="Oval 22"/>
          <p:cNvSpPr>
            <a:spLocks noChangeArrowheads="1"/>
          </p:cNvSpPr>
          <p:nvPr/>
        </p:nvSpPr>
        <p:spPr bwMode="auto">
          <a:xfrm>
            <a:off x="6689990" y="6165850"/>
            <a:ext cx="1012958" cy="431800"/>
          </a:xfrm>
          <a:prstGeom prst="ellipse">
            <a:avLst/>
          </a:prstGeom>
          <a:solidFill>
            <a:srgbClr val="FF99FF"/>
          </a:solidFill>
          <a:ln w="9525">
            <a:solidFill>
              <a:schemeClr val="tx1"/>
            </a:solidFill>
            <a:round/>
            <a:headEnd/>
            <a:tailEnd/>
          </a:ln>
          <a:effectLst/>
        </p:spPr>
        <p:txBody>
          <a:bodyPr wrap="none" anchor="ctr"/>
          <a:lstStyle/>
          <a:p>
            <a:pPr algn="ctr"/>
            <a:r>
              <a:rPr lang="en-US" altLang="zh-CN" sz="1600"/>
              <a:t>X6</a:t>
            </a:r>
          </a:p>
        </p:txBody>
      </p:sp>
      <p:sp>
        <p:nvSpPr>
          <p:cNvPr id="46103" name="Line 23"/>
          <p:cNvSpPr>
            <a:spLocks noChangeShapeType="1"/>
          </p:cNvSpPr>
          <p:nvPr/>
        </p:nvSpPr>
        <p:spPr bwMode="auto">
          <a:xfrm>
            <a:off x="2658798" y="5494338"/>
            <a:ext cx="0" cy="647700"/>
          </a:xfrm>
          <a:prstGeom prst="line">
            <a:avLst/>
          </a:prstGeom>
          <a:noFill/>
          <a:ln w="9525">
            <a:solidFill>
              <a:schemeClr val="tx1"/>
            </a:solidFill>
            <a:round/>
            <a:headEnd/>
            <a:tailEnd/>
          </a:ln>
          <a:effectLst/>
        </p:spPr>
        <p:txBody>
          <a:bodyPr/>
          <a:lstStyle/>
          <a:p>
            <a:endParaRPr lang="zh-CN" altLang="en-US"/>
          </a:p>
        </p:txBody>
      </p:sp>
      <p:sp>
        <p:nvSpPr>
          <p:cNvPr id="46104" name="Line 24"/>
          <p:cNvSpPr>
            <a:spLocks noChangeShapeType="1"/>
          </p:cNvSpPr>
          <p:nvPr/>
        </p:nvSpPr>
        <p:spPr bwMode="auto">
          <a:xfrm>
            <a:off x="4932363" y="5518150"/>
            <a:ext cx="0" cy="647700"/>
          </a:xfrm>
          <a:prstGeom prst="line">
            <a:avLst/>
          </a:prstGeom>
          <a:noFill/>
          <a:ln w="9525">
            <a:solidFill>
              <a:schemeClr val="tx1"/>
            </a:solidFill>
            <a:round/>
            <a:headEnd/>
            <a:tailEnd/>
          </a:ln>
          <a:effectLst/>
        </p:spPr>
        <p:txBody>
          <a:bodyPr/>
          <a:lstStyle/>
          <a:p>
            <a:endParaRPr lang="zh-CN" altLang="en-US"/>
          </a:p>
        </p:txBody>
      </p:sp>
      <p:sp>
        <p:nvSpPr>
          <p:cNvPr id="46105" name="Line 25"/>
          <p:cNvSpPr>
            <a:spLocks noChangeShapeType="1"/>
          </p:cNvSpPr>
          <p:nvPr/>
        </p:nvSpPr>
        <p:spPr bwMode="auto">
          <a:xfrm>
            <a:off x="7216246" y="5508625"/>
            <a:ext cx="0" cy="647700"/>
          </a:xfrm>
          <a:prstGeom prst="line">
            <a:avLst/>
          </a:prstGeom>
          <a:noFill/>
          <a:ln w="9525">
            <a:solidFill>
              <a:schemeClr val="tx1"/>
            </a:solidFill>
            <a:round/>
            <a:headEnd/>
            <a:tailEnd/>
          </a:ln>
          <a:effectLst/>
        </p:spPr>
        <p:txBody>
          <a:bodyPr/>
          <a:lstStyle/>
          <a:p>
            <a:endParaRPr lang="zh-CN" altLang="en-US"/>
          </a:p>
        </p:txBody>
      </p:sp>
      <p:sp>
        <p:nvSpPr>
          <p:cNvPr id="46106" name="Line 26"/>
          <p:cNvSpPr>
            <a:spLocks noChangeShapeType="1"/>
          </p:cNvSpPr>
          <p:nvPr/>
        </p:nvSpPr>
        <p:spPr bwMode="auto">
          <a:xfrm>
            <a:off x="7216246" y="2735263"/>
            <a:ext cx="0" cy="647700"/>
          </a:xfrm>
          <a:prstGeom prst="line">
            <a:avLst/>
          </a:prstGeom>
          <a:noFill/>
          <a:ln w="9525">
            <a:solidFill>
              <a:schemeClr val="tx1"/>
            </a:solidFill>
            <a:round/>
            <a:headEnd/>
            <a:tailEnd/>
          </a:ln>
          <a:effectLst/>
        </p:spPr>
        <p:txBody>
          <a:bodyPr/>
          <a:lstStyle/>
          <a:p>
            <a:endParaRPr lang="zh-CN" altLang="en-US"/>
          </a:p>
        </p:txBody>
      </p:sp>
      <p:sp>
        <p:nvSpPr>
          <p:cNvPr id="46107" name="Line 27"/>
          <p:cNvSpPr>
            <a:spLocks noChangeShapeType="1"/>
          </p:cNvSpPr>
          <p:nvPr/>
        </p:nvSpPr>
        <p:spPr bwMode="auto">
          <a:xfrm>
            <a:off x="4911725" y="2709863"/>
            <a:ext cx="0" cy="647700"/>
          </a:xfrm>
          <a:prstGeom prst="line">
            <a:avLst/>
          </a:prstGeom>
          <a:noFill/>
          <a:ln w="9525">
            <a:solidFill>
              <a:schemeClr val="tx1"/>
            </a:solidFill>
            <a:round/>
            <a:headEnd/>
            <a:tailEnd/>
          </a:ln>
          <a:effectLst/>
        </p:spPr>
        <p:txBody>
          <a:bodyPr/>
          <a:lstStyle/>
          <a:p>
            <a:endParaRPr lang="zh-CN" altLang="en-US"/>
          </a:p>
        </p:txBody>
      </p:sp>
      <p:sp>
        <p:nvSpPr>
          <p:cNvPr id="46108" name="Line 28"/>
          <p:cNvSpPr>
            <a:spLocks noChangeShapeType="1"/>
          </p:cNvSpPr>
          <p:nvPr/>
        </p:nvSpPr>
        <p:spPr bwMode="auto">
          <a:xfrm>
            <a:off x="2662238" y="2709863"/>
            <a:ext cx="0" cy="647700"/>
          </a:xfrm>
          <a:prstGeom prst="line">
            <a:avLst/>
          </a:prstGeom>
          <a:noFill/>
          <a:ln w="9525">
            <a:solidFill>
              <a:schemeClr val="tx1"/>
            </a:solidFill>
            <a:round/>
            <a:headEnd/>
            <a:tailEnd/>
          </a:ln>
          <a:effectLst/>
        </p:spPr>
        <p:txBody>
          <a:bodyPr/>
          <a:lstStyle/>
          <a:p>
            <a:endParaRPr lang="zh-CN" altLang="en-US"/>
          </a:p>
        </p:txBody>
      </p:sp>
      <p:sp>
        <p:nvSpPr>
          <p:cNvPr id="46110" name="Rectangle 30"/>
          <p:cNvSpPr>
            <a:spLocks noChangeArrowheads="1"/>
          </p:cNvSpPr>
          <p:nvPr/>
        </p:nvSpPr>
        <p:spPr bwMode="auto">
          <a:xfrm>
            <a:off x="0" y="3959225"/>
            <a:ext cx="184731" cy="400110"/>
          </a:xfrm>
          <a:prstGeom prst="rect">
            <a:avLst/>
          </a:prstGeom>
          <a:noFill/>
          <a:ln w="9525">
            <a:noFill/>
            <a:miter lim="800000"/>
            <a:headEnd/>
            <a:tailEnd/>
          </a:ln>
          <a:effectLst/>
        </p:spPr>
        <p:txBody>
          <a:bodyPr wrap="none" anchor="ctr">
            <a:spAutoFit/>
          </a:bodyPr>
          <a:lstStyle/>
          <a:p>
            <a:endParaRPr lang="zh-CN" altLang="en-US"/>
          </a:p>
        </p:txBody>
      </p:sp>
      <p:graphicFrame>
        <p:nvGraphicFramePr>
          <p:cNvPr id="46109" name="Object 29"/>
          <p:cNvGraphicFramePr>
            <a:graphicFrameLocks noChangeAspect="1"/>
          </p:cNvGraphicFramePr>
          <p:nvPr/>
        </p:nvGraphicFramePr>
        <p:xfrm>
          <a:off x="751550" y="828676"/>
          <a:ext cx="6923881" cy="638175"/>
        </p:xfrm>
        <a:graphic>
          <a:graphicData uri="http://schemas.openxmlformats.org/presentationml/2006/ole">
            <mc:AlternateContent xmlns:mc="http://schemas.openxmlformats.org/markup-compatibility/2006">
              <mc:Choice xmlns:v="urn:schemas-microsoft-com:vml" Requires="v">
                <p:oleObj spid="_x0000_s424319" name="Equation" r:id="rId5" imgW="3822480" imgH="380880" progId="Equation.DSMT4">
                  <p:embed/>
                </p:oleObj>
              </mc:Choice>
              <mc:Fallback>
                <p:oleObj name="Equation" r:id="rId5" imgW="3822480" imgH="38088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1550" y="828676"/>
                        <a:ext cx="6923881" cy="6381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6112" name="Rectangle 32"/>
          <p:cNvSpPr>
            <a:spLocks noChangeArrowheads="1"/>
          </p:cNvSpPr>
          <p:nvPr/>
        </p:nvSpPr>
        <p:spPr bwMode="auto">
          <a:xfrm>
            <a:off x="0" y="4049713"/>
            <a:ext cx="184731" cy="400110"/>
          </a:xfrm>
          <a:prstGeom prst="rect">
            <a:avLst/>
          </a:prstGeom>
          <a:noFill/>
          <a:ln w="9525">
            <a:noFill/>
            <a:miter lim="800000"/>
            <a:headEnd/>
            <a:tailEnd/>
          </a:ln>
          <a:effectLst/>
        </p:spPr>
        <p:txBody>
          <a:bodyPr wrap="none" anchor="ctr">
            <a:spAutoFit/>
          </a:bodyPr>
          <a:lstStyle/>
          <a:p>
            <a:endParaRPr lang="zh-CN" altLang="en-US"/>
          </a:p>
        </p:txBody>
      </p:sp>
      <p:graphicFrame>
        <p:nvGraphicFramePr>
          <p:cNvPr id="46111" name="Object 31"/>
          <p:cNvGraphicFramePr>
            <a:graphicFrameLocks noChangeAspect="1"/>
          </p:cNvGraphicFramePr>
          <p:nvPr/>
        </p:nvGraphicFramePr>
        <p:xfrm>
          <a:off x="741231" y="1557338"/>
          <a:ext cx="1817819" cy="361950"/>
        </p:xfrm>
        <a:graphic>
          <a:graphicData uri="http://schemas.openxmlformats.org/presentationml/2006/ole">
            <mc:AlternateContent xmlns:mc="http://schemas.openxmlformats.org/markup-compatibility/2006">
              <mc:Choice xmlns:v="urn:schemas-microsoft-com:vml" Requires="v">
                <p:oleObj spid="_x0000_s424320" name="Equation" r:id="rId7" imgW="927000" imgH="203040" progId="Equation.DSMT4">
                  <p:embed/>
                </p:oleObj>
              </mc:Choice>
              <mc:Fallback>
                <p:oleObj name="Equation" r:id="rId7" imgW="927000" imgH="203040" progId="Equation.DSMT4">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1231" y="1557338"/>
                        <a:ext cx="1817819" cy="361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6114" name="Rectangle 34"/>
          <p:cNvSpPr>
            <a:spLocks noChangeArrowheads="1"/>
          </p:cNvSpPr>
          <p:nvPr/>
        </p:nvSpPr>
        <p:spPr bwMode="auto">
          <a:xfrm>
            <a:off x="0" y="3954463"/>
            <a:ext cx="184731" cy="400110"/>
          </a:xfrm>
          <a:prstGeom prst="rect">
            <a:avLst/>
          </a:prstGeom>
          <a:noFill/>
          <a:ln w="9525">
            <a:noFill/>
            <a:miter lim="800000"/>
            <a:headEnd/>
            <a:tailEnd/>
          </a:ln>
          <a:effectLst/>
        </p:spPr>
        <p:txBody>
          <a:bodyPr wrap="none" anchor="ctr">
            <a:spAutoFit/>
          </a:bodyPr>
          <a:lstStyle/>
          <a:p>
            <a:endParaRPr lang="zh-CN" altLang="en-US"/>
          </a:p>
        </p:txBody>
      </p:sp>
      <p:graphicFrame>
        <p:nvGraphicFramePr>
          <p:cNvPr id="46113" name="Object 33"/>
          <p:cNvGraphicFramePr>
            <a:graphicFrameLocks noChangeAspect="1"/>
          </p:cNvGraphicFramePr>
          <p:nvPr/>
        </p:nvGraphicFramePr>
        <p:xfrm>
          <a:off x="3448183" y="1484313"/>
          <a:ext cx="2541852" cy="635000"/>
        </p:xfrm>
        <a:graphic>
          <a:graphicData uri="http://schemas.openxmlformats.org/presentationml/2006/ole">
            <mc:AlternateContent xmlns:mc="http://schemas.openxmlformats.org/markup-compatibility/2006">
              <mc:Choice xmlns:v="urn:schemas-microsoft-com:vml" Requires="v">
                <p:oleObj spid="_x0000_s424321" name="Equation" r:id="rId9" imgW="1447560" imgH="393480" progId="Equation.DSMT4">
                  <p:embed/>
                </p:oleObj>
              </mc:Choice>
              <mc:Fallback>
                <p:oleObj name="Equation" r:id="rId9" imgW="1447560" imgH="393480" progId="Equation.DSMT4">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448183" y="1484313"/>
                        <a:ext cx="2541852" cy="635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6115" name="Object 35"/>
          <p:cNvGraphicFramePr>
            <a:graphicFrameLocks noChangeAspect="1"/>
          </p:cNvGraphicFramePr>
          <p:nvPr/>
        </p:nvGraphicFramePr>
        <p:xfrm>
          <a:off x="5577286" y="4651375"/>
          <a:ext cx="1014677" cy="577850"/>
        </p:xfrm>
        <a:graphic>
          <a:graphicData uri="http://schemas.openxmlformats.org/presentationml/2006/ole">
            <mc:AlternateContent xmlns:mc="http://schemas.openxmlformats.org/markup-compatibility/2006">
              <mc:Choice xmlns:v="urn:schemas-microsoft-com:vml" Requires="v">
                <p:oleObj spid="_x0000_s424322" name="Equation" r:id="rId11" imgW="634680" imgH="393480" progId="Equation.DSMT4">
                  <p:embed/>
                </p:oleObj>
              </mc:Choice>
              <mc:Fallback>
                <p:oleObj name="Equation" r:id="rId11" imgW="634680" imgH="393480" progId="Equation.DSMT4">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577286" y="4651375"/>
                        <a:ext cx="1014677" cy="5778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6116" name="Object 36"/>
          <p:cNvGraphicFramePr>
            <a:graphicFrameLocks noChangeAspect="1"/>
          </p:cNvGraphicFramePr>
          <p:nvPr/>
        </p:nvGraphicFramePr>
        <p:xfrm>
          <a:off x="4953001" y="4076700"/>
          <a:ext cx="1014677" cy="577850"/>
        </p:xfrm>
        <a:graphic>
          <a:graphicData uri="http://schemas.openxmlformats.org/presentationml/2006/ole">
            <mc:AlternateContent xmlns:mc="http://schemas.openxmlformats.org/markup-compatibility/2006">
              <mc:Choice xmlns:v="urn:schemas-microsoft-com:vml" Requires="v">
                <p:oleObj spid="_x0000_s424323" name="Equation" r:id="rId13" imgW="634680" imgH="393480" progId="Equation.DSMT4">
                  <p:embed/>
                </p:oleObj>
              </mc:Choice>
              <mc:Fallback>
                <p:oleObj name="Equation" r:id="rId13" imgW="634680" imgH="393480" progId="Equation.DSMT4">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953001" y="4076700"/>
                        <a:ext cx="1014677" cy="5778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6117" name="Object 37"/>
          <p:cNvGraphicFramePr>
            <a:graphicFrameLocks noChangeAspect="1"/>
          </p:cNvGraphicFramePr>
          <p:nvPr/>
        </p:nvGraphicFramePr>
        <p:xfrm>
          <a:off x="5577286" y="3068638"/>
          <a:ext cx="1014677" cy="577850"/>
        </p:xfrm>
        <a:graphic>
          <a:graphicData uri="http://schemas.openxmlformats.org/presentationml/2006/ole">
            <mc:AlternateContent xmlns:mc="http://schemas.openxmlformats.org/markup-compatibility/2006">
              <mc:Choice xmlns:v="urn:schemas-microsoft-com:vml" Requires="v">
                <p:oleObj spid="_x0000_s424324" name="Equation" r:id="rId15" imgW="634680" imgH="393480" progId="Equation.DSMT4">
                  <p:embed/>
                </p:oleObj>
              </mc:Choice>
              <mc:Fallback>
                <p:oleObj name="Equation" r:id="rId15" imgW="634680" imgH="393480" progId="Equation.DSMT4">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577286" y="3068638"/>
                        <a:ext cx="1014677" cy="5778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6118" name="Object 38"/>
          <p:cNvGraphicFramePr>
            <a:graphicFrameLocks noChangeAspect="1"/>
          </p:cNvGraphicFramePr>
          <p:nvPr/>
        </p:nvGraphicFramePr>
        <p:xfrm>
          <a:off x="3393150" y="3068638"/>
          <a:ext cx="1014677" cy="577850"/>
        </p:xfrm>
        <a:graphic>
          <a:graphicData uri="http://schemas.openxmlformats.org/presentationml/2006/ole">
            <mc:AlternateContent xmlns:mc="http://schemas.openxmlformats.org/markup-compatibility/2006">
              <mc:Choice xmlns:v="urn:schemas-microsoft-com:vml" Requires="v">
                <p:oleObj spid="_x0000_s424325" name="Equation" r:id="rId17" imgW="634680" imgH="393480" progId="Equation.DSMT4">
                  <p:embed/>
                </p:oleObj>
              </mc:Choice>
              <mc:Fallback>
                <p:oleObj name="Equation" r:id="rId17" imgW="634680" imgH="393480" progId="Equation.DSMT4">
                  <p:embed/>
                  <p:pic>
                    <p:nvPicPr>
                      <p:cNvPr id="0" nam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393150" y="3068638"/>
                        <a:ext cx="1014677" cy="5778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6119" name="Object 39"/>
          <p:cNvGraphicFramePr>
            <a:graphicFrameLocks noChangeAspect="1"/>
          </p:cNvGraphicFramePr>
          <p:nvPr/>
        </p:nvGraphicFramePr>
        <p:xfrm>
          <a:off x="3393150" y="4651375"/>
          <a:ext cx="1014677" cy="577850"/>
        </p:xfrm>
        <a:graphic>
          <a:graphicData uri="http://schemas.openxmlformats.org/presentationml/2006/ole">
            <mc:AlternateContent xmlns:mc="http://schemas.openxmlformats.org/markup-compatibility/2006">
              <mc:Choice xmlns:v="urn:schemas-microsoft-com:vml" Requires="v">
                <p:oleObj spid="_x0000_s424326" name="Equation" r:id="rId19" imgW="634680" imgH="393480" progId="Equation.DSMT4">
                  <p:embed/>
                </p:oleObj>
              </mc:Choice>
              <mc:Fallback>
                <p:oleObj name="Equation" r:id="rId19" imgW="634680" imgH="393480" progId="Equation.DSMT4">
                  <p:embed/>
                  <p:pic>
                    <p:nvPicPr>
                      <p:cNvPr id="0" name=""/>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393150" y="4651375"/>
                        <a:ext cx="1014677" cy="5778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6120" name="Object 40"/>
          <p:cNvGraphicFramePr>
            <a:graphicFrameLocks noChangeAspect="1"/>
          </p:cNvGraphicFramePr>
          <p:nvPr/>
        </p:nvGraphicFramePr>
        <p:xfrm>
          <a:off x="2301081" y="2921000"/>
          <a:ext cx="364596" cy="298450"/>
        </p:xfrm>
        <a:graphic>
          <a:graphicData uri="http://schemas.openxmlformats.org/presentationml/2006/ole">
            <mc:AlternateContent xmlns:mc="http://schemas.openxmlformats.org/markup-compatibility/2006">
              <mc:Choice xmlns:v="urn:schemas-microsoft-com:vml" Requires="v">
                <p:oleObj spid="_x0000_s424327" name="Equation" r:id="rId21" imgW="228600" imgH="203040" progId="Equation.DSMT4">
                  <p:embed/>
                </p:oleObj>
              </mc:Choice>
              <mc:Fallback>
                <p:oleObj name="Equation" r:id="rId21" imgW="228600" imgH="203040" progId="Equation.DSMT4">
                  <p:embed/>
                  <p:pic>
                    <p:nvPicPr>
                      <p:cNvPr id="0" name=""/>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301081" y="2921000"/>
                        <a:ext cx="364596" cy="298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6121" name="Object 41"/>
          <p:cNvGraphicFramePr>
            <a:graphicFrameLocks noChangeAspect="1"/>
          </p:cNvGraphicFramePr>
          <p:nvPr/>
        </p:nvGraphicFramePr>
        <p:xfrm>
          <a:off x="4562608" y="2852738"/>
          <a:ext cx="364596" cy="298450"/>
        </p:xfrm>
        <a:graphic>
          <a:graphicData uri="http://schemas.openxmlformats.org/presentationml/2006/ole">
            <mc:AlternateContent xmlns:mc="http://schemas.openxmlformats.org/markup-compatibility/2006">
              <mc:Choice xmlns:v="urn:schemas-microsoft-com:vml" Requires="v">
                <p:oleObj spid="_x0000_s424328" name="Equation" r:id="rId23" imgW="228600" imgH="203040" progId="Equation.DSMT4">
                  <p:embed/>
                </p:oleObj>
              </mc:Choice>
              <mc:Fallback>
                <p:oleObj name="Equation" r:id="rId23" imgW="228600" imgH="203040" progId="Equation.DSMT4">
                  <p:embed/>
                  <p:pic>
                    <p:nvPicPr>
                      <p:cNvPr id="0" name=""/>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4562608" y="2852738"/>
                        <a:ext cx="364596" cy="298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6122" name="Object 42"/>
          <p:cNvGraphicFramePr>
            <a:graphicFrameLocks noChangeAspect="1"/>
          </p:cNvGraphicFramePr>
          <p:nvPr/>
        </p:nvGraphicFramePr>
        <p:xfrm>
          <a:off x="6825854" y="2852738"/>
          <a:ext cx="364596" cy="298450"/>
        </p:xfrm>
        <a:graphic>
          <a:graphicData uri="http://schemas.openxmlformats.org/presentationml/2006/ole">
            <mc:AlternateContent xmlns:mc="http://schemas.openxmlformats.org/markup-compatibility/2006">
              <mc:Choice xmlns:v="urn:schemas-microsoft-com:vml" Requires="v">
                <p:oleObj spid="_x0000_s424329" name="Equation" r:id="rId25" imgW="228600" imgH="203040" progId="Equation.DSMT4">
                  <p:embed/>
                </p:oleObj>
              </mc:Choice>
              <mc:Fallback>
                <p:oleObj name="Equation" r:id="rId25" imgW="228600" imgH="203040" progId="Equation.DSMT4">
                  <p:embed/>
                  <p:pic>
                    <p:nvPicPr>
                      <p:cNvPr id="0" name=""/>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6825854" y="2852738"/>
                        <a:ext cx="364596" cy="298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6123" name="Object 43"/>
          <p:cNvGraphicFramePr>
            <a:graphicFrameLocks noChangeAspect="1"/>
          </p:cNvGraphicFramePr>
          <p:nvPr/>
        </p:nvGraphicFramePr>
        <p:xfrm>
          <a:off x="6825854" y="5661025"/>
          <a:ext cx="364596" cy="298450"/>
        </p:xfrm>
        <a:graphic>
          <a:graphicData uri="http://schemas.openxmlformats.org/presentationml/2006/ole">
            <mc:AlternateContent xmlns:mc="http://schemas.openxmlformats.org/markup-compatibility/2006">
              <mc:Choice xmlns:v="urn:schemas-microsoft-com:vml" Requires="v">
                <p:oleObj spid="_x0000_s424330" name="Equation" r:id="rId27" imgW="228600" imgH="203040" progId="Equation.DSMT4">
                  <p:embed/>
                </p:oleObj>
              </mc:Choice>
              <mc:Fallback>
                <p:oleObj name="Equation" r:id="rId27" imgW="228600" imgH="203040" progId="Equation.DSMT4">
                  <p:embed/>
                  <p:pic>
                    <p:nvPicPr>
                      <p:cNvPr id="0" name=""/>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6825854" y="5661025"/>
                        <a:ext cx="364596" cy="298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6124" name="Object 44"/>
          <p:cNvGraphicFramePr>
            <a:graphicFrameLocks noChangeAspect="1"/>
          </p:cNvGraphicFramePr>
          <p:nvPr/>
        </p:nvGraphicFramePr>
        <p:xfrm>
          <a:off x="4562608" y="5734050"/>
          <a:ext cx="364596" cy="298450"/>
        </p:xfrm>
        <a:graphic>
          <a:graphicData uri="http://schemas.openxmlformats.org/presentationml/2006/ole">
            <mc:AlternateContent xmlns:mc="http://schemas.openxmlformats.org/markup-compatibility/2006">
              <mc:Choice xmlns:v="urn:schemas-microsoft-com:vml" Requires="v">
                <p:oleObj spid="_x0000_s424331" name="Equation" r:id="rId29" imgW="228600" imgH="203040" progId="Equation.DSMT4">
                  <p:embed/>
                </p:oleObj>
              </mc:Choice>
              <mc:Fallback>
                <p:oleObj name="Equation" r:id="rId29" imgW="228600" imgH="203040" progId="Equation.DSMT4">
                  <p:embed/>
                  <p:pic>
                    <p:nvPicPr>
                      <p:cNvPr id="0" name=""/>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4562608" y="5734050"/>
                        <a:ext cx="364596" cy="298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6125" name="Object 45"/>
          <p:cNvGraphicFramePr>
            <a:graphicFrameLocks noChangeAspect="1"/>
          </p:cNvGraphicFramePr>
          <p:nvPr/>
        </p:nvGraphicFramePr>
        <p:xfrm>
          <a:off x="2301081" y="5734050"/>
          <a:ext cx="364596" cy="298450"/>
        </p:xfrm>
        <a:graphic>
          <a:graphicData uri="http://schemas.openxmlformats.org/presentationml/2006/ole">
            <mc:AlternateContent xmlns:mc="http://schemas.openxmlformats.org/markup-compatibility/2006">
              <mc:Choice xmlns:v="urn:schemas-microsoft-com:vml" Requires="v">
                <p:oleObj spid="_x0000_s424332" name="Equation" r:id="rId31" imgW="228600" imgH="203040" progId="Equation.DSMT4">
                  <p:embed/>
                </p:oleObj>
              </mc:Choice>
              <mc:Fallback>
                <p:oleObj name="Equation" r:id="rId31" imgW="228600" imgH="203040" progId="Equation.DSMT4">
                  <p:embed/>
                  <p:pic>
                    <p:nvPicPr>
                      <p:cNvPr id="0" name=""/>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2301081" y="5734050"/>
                        <a:ext cx="364596" cy="298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3693739917"/>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6120"/>
                                        </p:tgtEl>
                                        <p:attrNameLst>
                                          <p:attrName>style.visibility</p:attrName>
                                        </p:attrNameLst>
                                      </p:cBhvr>
                                      <p:to>
                                        <p:strVal val="visible"/>
                                      </p:to>
                                    </p:set>
                                    <p:animEffect transition="in" filter="blinds(horizontal)">
                                      <p:cBhvr>
                                        <p:cTn id="7" dur="500"/>
                                        <p:tgtEl>
                                          <p:spTgt spid="46120"/>
                                        </p:tgtEl>
                                      </p:cBhvr>
                                    </p:animEffect>
                                  </p:childTnLst>
                                </p:cTn>
                              </p:par>
                              <p:par>
                                <p:cTn id="8" presetID="3" presetClass="entr" presetSubtype="10" fill="hold" nodeType="withEffect">
                                  <p:stCondLst>
                                    <p:cond delay="0"/>
                                  </p:stCondLst>
                                  <p:childTnLst>
                                    <p:set>
                                      <p:cBhvr>
                                        <p:cTn id="9" dur="1" fill="hold">
                                          <p:stCondLst>
                                            <p:cond delay="0"/>
                                          </p:stCondLst>
                                        </p:cTn>
                                        <p:tgtEl>
                                          <p:spTgt spid="46118"/>
                                        </p:tgtEl>
                                        <p:attrNameLst>
                                          <p:attrName>style.visibility</p:attrName>
                                        </p:attrNameLst>
                                      </p:cBhvr>
                                      <p:to>
                                        <p:strVal val="visible"/>
                                      </p:to>
                                    </p:set>
                                    <p:animEffect transition="in" filter="blinds(horizontal)">
                                      <p:cBhvr>
                                        <p:cTn id="10" dur="500"/>
                                        <p:tgtEl>
                                          <p:spTgt spid="46118"/>
                                        </p:tgtEl>
                                      </p:cBhvr>
                                    </p:animEffect>
                                  </p:childTnLst>
                                </p:cTn>
                              </p:par>
                              <p:par>
                                <p:cTn id="11" presetID="3" presetClass="entr" presetSubtype="10" fill="hold" nodeType="withEffect">
                                  <p:stCondLst>
                                    <p:cond delay="0"/>
                                  </p:stCondLst>
                                  <p:childTnLst>
                                    <p:set>
                                      <p:cBhvr>
                                        <p:cTn id="12" dur="1" fill="hold">
                                          <p:stCondLst>
                                            <p:cond delay="0"/>
                                          </p:stCondLst>
                                        </p:cTn>
                                        <p:tgtEl>
                                          <p:spTgt spid="46121"/>
                                        </p:tgtEl>
                                        <p:attrNameLst>
                                          <p:attrName>style.visibility</p:attrName>
                                        </p:attrNameLst>
                                      </p:cBhvr>
                                      <p:to>
                                        <p:strVal val="visible"/>
                                      </p:to>
                                    </p:set>
                                    <p:animEffect transition="in" filter="blinds(horizontal)">
                                      <p:cBhvr>
                                        <p:cTn id="13" dur="500"/>
                                        <p:tgtEl>
                                          <p:spTgt spid="46121"/>
                                        </p:tgtEl>
                                      </p:cBhvr>
                                    </p:animEffect>
                                  </p:childTnLst>
                                </p:cTn>
                              </p:par>
                              <p:par>
                                <p:cTn id="14" presetID="3" presetClass="entr" presetSubtype="10" fill="hold" nodeType="withEffect">
                                  <p:stCondLst>
                                    <p:cond delay="0"/>
                                  </p:stCondLst>
                                  <p:childTnLst>
                                    <p:set>
                                      <p:cBhvr>
                                        <p:cTn id="15" dur="1" fill="hold">
                                          <p:stCondLst>
                                            <p:cond delay="0"/>
                                          </p:stCondLst>
                                        </p:cTn>
                                        <p:tgtEl>
                                          <p:spTgt spid="46117"/>
                                        </p:tgtEl>
                                        <p:attrNameLst>
                                          <p:attrName>style.visibility</p:attrName>
                                        </p:attrNameLst>
                                      </p:cBhvr>
                                      <p:to>
                                        <p:strVal val="visible"/>
                                      </p:to>
                                    </p:set>
                                    <p:animEffect transition="in" filter="blinds(horizontal)">
                                      <p:cBhvr>
                                        <p:cTn id="16" dur="500"/>
                                        <p:tgtEl>
                                          <p:spTgt spid="46117"/>
                                        </p:tgtEl>
                                      </p:cBhvr>
                                    </p:animEffect>
                                  </p:childTnLst>
                                </p:cTn>
                              </p:par>
                              <p:par>
                                <p:cTn id="17" presetID="3" presetClass="entr" presetSubtype="10" fill="hold" nodeType="withEffect">
                                  <p:stCondLst>
                                    <p:cond delay="0"/>
                                  </p:stCondLst>
                                  <p:childTnLst>
                                    <p:set>
                                      <p:cBhvr>
                                        <p:cTn id="18" dur="1" fill="hold">
                                          <p:stCondLst>
                                            <p:cond delay="0"/>
                                          </p:stCondLst>
                                        </p:cTn>
                                        <p:tgtEl>
                                          <p:spTgt spid="46122"/>
                                        </p:tgtEl>
                                        <p:attrNameLst>
                                          <p:attrName>style.visibility</p:attrName>
                                        </p:attrNameLst>
                                      </p:cBhvr>
                                      <p:to>
                                        <p:strVal val="visible"/>
                                      </p:to>
                                    </p:set>
                                    <p:animEffect transition="in" filter="blinds(horizontal)">
                                      <p:cBhvr>
                                        <p:cTn id="19" dur="500"/>
                                        <p:tgtEl>
                                          <p:spTgt spid="46122"/>
                                        </p:tgtEl>
                                      </p:cBhvr>
                                    </p:animEffect>
                                  </p:childTnLst>
                                </p:cTn>
                              </p:par>
                              <p:par>
                                <p:cTn id="20" presetID="3" presetClass="entr" presetSubtype="10" fill="hold" nodeType="withEffect">
                                  <p:stCondLst>
                                    <p:cond delay="0"/>
                                  </p:stCondLst>
                                  <p:childTnLst>
                                    <p:set>
                                      <p:cBhvr>
                                        <p:cTn id="21" dur="1" fill="hold">
                                          <p:stCondLst>
                                            <p:cond delay="0"/>
                                          </p:stCondLst>
                                        </p:cTn>
                                        <p:tgtEl>
                                          <p:spTgt spid="46116"/>
                                        </p:tgtEl>
                                        <p:attrNameLst>
                                          <p:attrName>style.visibility</p:attrName>
                                        </p:attrNameLst>
                                      </p:cBhvr>
                                      <p:to>
                                        <p:strVal val="visible"/>
                                      </p:to>
                                    </p:set>
                                    <p:animEffect transition="in" filter="blinds(horizontal)">
                                      <p:cBhvr>
                                        <p:cTn id="22" dur="500"/>
                                        <p:tgtEl>
                                          <p:spTgt spid="46116"/>
                                        </p:tgtEl>
                                      </p:cBhvr>
                                    </p:animEffect>
                                  </p:childTnLst>
                                </p:cTn>
                              </p:par>
                              <p:par>
                                <p:cTn id="23" presetID="3" presetClass="entr" presetSubtype="10" fill="hold" nodeType="withEffect">
                                  <p:stCondLst>
                                    <p:cond delay="0"/>
                                  </p:stCondLst>
                                  <p:childTnLst>
                                    <p:set>
                                      <p:cBhvr>
                                        <p:cTn id="24" dur="1" fill="hold">
                                          <p:stCondLst>
                                            <p:cond delay="0"/>
                                          </p:stCondLst>
                                        </p:cTn>
                                        <p:tgtEl>
                                          <p:spTgt spid="46115"/>
                                        </p:tgtEl>
                                        <p:attrNameLst>
                                          <p:attrName>style.visibility</p:attrName>
                                        </p:attrNameLst>
                                      </p:cBhvr>
                                      <p:to>
                                        <p:strVal val="visible"/>
                                      </p:to>
                                    </p:set>
                                    <p:animEffect transition="in" filter="blinds(horizontal)">
                                      <p:cBhvr>
                                        <p:cTn id="25" dur="500"/>
                                        <p:tgtEl>
                                          <p:spTgt spid="46115"/>
                                        </p:tgtEl>
                                      </p:cBhvr>
                                    </p:animEffect>
                                  </p:childTnLst>
                                </p:cTn>
                              </p:par>
                              <p:par>
                                <p:cTn id="26" presetID="3" presetClass="entr" presetSubtype="10" fill="hold" nodeType="withEffect">
                                  <p:stCondLst>
                                    <p:cond delay="0"/>
                                  </p:stCondLst>
                                  <p:childTnLst>
                                    <p:set>
                                      <p:cBhvr>
                                        <p:cTn id="27" dur="1" fill="hold">
                                          <p:stCondLst>
                                            <p:cond delay="0"/>
                                          </p:stCondLst>
                                        </p:cTn>
                                        <p:tgtEl>
                                          <p:spTgt spid="46119"/>
                                        </p:tgtEl>
                                        <p:attrNameLst>
                                          <p:attrName>style.visibility</p:attrName>
                                        </p:attrNameLst>
                                      </p:cBhvr>
                                      <p:to>
                                        <p:strVal val="visible"/>
                                      </p:to>
                                    </p:set>
                                    <p:animEffect transition="in" filter="blinds(horizontal)">
                                      <p:cBhvr>
                                        <p:cTn id="28" dur="500"/>
                                        <p:tgtEl>
                                          <p:spTgt spid="46119"/>
                                        </p:tgtEl>
                                      </p:cBhvr>
                                    </p:animEffect>
                                  </p:childTnLst>
                                </p:cTn>
                              </p:par>
                              <p:par>
                                <p:cTn id="29" presetID="3" presetClass="entr" presetSubtype="10" fill="hold" nodeType="withEffect">
                                  <p:stCondLst>
                                    <p:cond delay="0"/>
                                  </p:stCondLst>
                                  <p:childTnLst>
                                    <p:set>
                                      <p:cBhvr>
                                        <p:cTn id="30" dur="1" fill="hold">
                                          <p:stCondLst>
                                            <p:cond delay="0"/>
                                          </p:stCondLst>
                                        </p:cTn>
                                        <p:tgtEl>
                                          <p:spTgt spid="46125"/>
                                        </p:tgtEl>
                                        <p:attrNameLst>
                                          <p:attrName>style.visibility</p:attrName>
                                        </p:attrNameLst>
                                      </p:cBhvr>
                                      <p:to>
                                        <p:strVal val="visible"/>
                                      </p:to>
                                    </p:set>
                                    <p:animEffect transition="in" filter="blinds(horizontal)">
                                      <p:cBhvr>
                                        <p:cTn id="31" dur="500"/>
                                        <p:tgtEl>
                                          <p:spTgt spid="46125"/>
                                        </p:tgtEl>
                                      </p:cBhvr>
                                    </p:animEffect>
                                  </p:childTnLst>
                                </p:cTn>
                              </p:par>
                              <p:par>
                                <p:cTn id="32" presetID="3" presetClass="entr" presetSubtype="10" fill="hold" nodeType="withEffect">
                                  <p:stCondLst>
                                    <p:cond delay="0"/>
                                  </p:stCondLst>
                                  <p:childTnLst>
                                    <p:set>
                                      <p:cBhvr>
                                        <p:cTn id="33" dur="1" fill="hold">
                                          <p:stCondLst>
                                            <p:cond delay="0"/>
                                          </p:stCondLst>
                                        </p:cTn>
                                        <p:tgtEl>
                                          <p:spTgt spid="46124"/>
                                        </p:tgtEl>
                                        <p:attrNameLst>
                                          <p:attrName>style.visibility</p:attrName>
                                        </p:attrNameLst>
                                      </p:cBhvr>
                                      <p:to>
                                        <p:strVal val="visible"/>
                                      </p:to>
                                    </p:set>
                                    <p:animEffect transition="in" filter="blinds(horizontal)">
                                      <p:cBhvr>
                                        <p:cTn id="34" dur="500"/>
                                        <p:tgtEl>
                                          <p:spTgt spid="46124"/>
                                        </p:tgtEl>
                                      </p:cBhvr>
                                    </p:animEffect>
                                  </p:childTnLst>
                                </p:cTn>
                              </p:par>
                              <p:par>
                                <p:cTn id="35" presetID="3" presetClass="entr" presetSubtype="10" fill="hold" nodeType="withEffect">
                                  <p:stCondLst>
                                    <p:cond delay="0"/>
                                  </p:stCondLst>
                                  <p:childTnLst>
                                    <p:set>
                                      <p:cBhvr>
                                        <p:cTn id="36" dur="1" fill="hold">
                                          <p:stCondLst>
                                            <p:cond delay="0"/>
                                          </p:stCondLst>
                                        </p:cTn>
                                        <p:tgtEl>
                                          <p:spTgt spid="46123"/>
                                        </p:tgtEl>
                                        <p:attrNameLst>
                                          <p:attrName>style.visibility</p:attrName>
                                        </p:attrNameLst>
                                      </p:cBhvr>
                                      <p:to>
                                        <p:strVal val="visible"/>
                                      </p:to>
                                    </p:set>
                                    <p:animEffect transition="in" filter="blinds(horizontal)">
                                      <p:cBhvr>
                                        <p:cTn id="37" dur="500"/>
                                        <p:tgtEl>
                                          <p:spTgt spid="46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r>
              <a:rPr lang="en-US" altLang="zh-CN"/>
              <a:t>After The First Iteration</a:t>
            </a:r>
          </a:p>
        </p:txBody>
      </p:sp>
      <p:sp>
        <p:nvSpPr>
          <p:cNvPr id="45061" name="Oval 5"/>
          <p:cNvSpPr>
            <a:spLocks noChangeArrowheads="1"/>
          </p:cNvSpPr>
          <p:nvPr/>
        </p:nvSpPr>
        <p:spPr bwMode="auto">
          <a:xfrm>
            <a:off x="2142860" y="4148139"/>
            <a:ext cx="701675" cy="554037"/>
          </a:xfrm>
          <a:prstGeom prst="ellipse">
            <a:avLst/>
          </a:prstGeom>
          <a:solidFill>
            <a:srgbClr val="66FF66"/>
          </a:solidFill>
          <a:ln w="9525">
            <a:solidFill>
              <a:schemeClr val="tx1"/>
            </a:solidFill>
            <a:round/>
            <a:headEnd/>
            <a:tailEnd/>
          </a:ln>
          <a:effectLst/>
        </p:spPr>
        <p:txBody>
          <a:bodyPr wrap="none" anchor="ctr"/>
          <a:lstStyle/>
          <a:p>
            <a:pPr algn="ctr"/>
            <a:r>
              <a:rPr lang="en-US" altLang="zh-CN"/>
              <a:t>y4</a:t>
            </a:r>
          </a:p>
        </p:txBody>
      </p:sp>
      <p:sp>
        <p:nvSpPr>
          <p:cNvPr id="45062" name="Oval 6"/>
          <p:cNvSpPr>
            <a:spLocks noChangeArrowheads="1"/>
          </p:cNvSpPr>
          <p:nvPr/>
        </p:nvSpPr>
        <p:spPr bwMode="auto">
          <a:xfrm>
            <a:off x="2142860" y="2563814"/>
            <a:ext cx="701675" cy="554037"/>
          </a:xfrm>
          <a:prstGeom prst="ellipse">
            <a:avLst/>
          </a:prstGeom>
          <a:solidFill>
            <a:srgbClr val="66FF66"/>
          </a:solidFill>
          <a:ln w="9525">
            <a:solidFill>
              <a:schemeClr val="tx1"/>
            </a:solidFill>
            <a:round/>
            <a:headEnd/>
            <a:tailEnd/>
          </a:ln>
          <a:effectLst/>
        </p:spPr>
        <p:txBody>
          <a:bodyPr wrap="none" anchor="ctr"/>
          <a:lstStyle/>
          <a:p>
            <a:pPr algn="ctr"/>
            <a:r>
              <a:rPr lang="en-US" altLang="zh-CN"/>
              <a:t>y1</a:t>
            </a:r>
          </a:p>
        </p:txBody>
      </p:sp>
      <p:sp>
        <p:nvSpPr>
          <p:cNvPr id="45063" name="Oval 7"/>
          <p:cNvSpPr>
            <a:spLocks noChangeArrowheads="1"/>
          </p:cNvSpPr>
          <p:nvPr/>
        </p:nvSpPr>
        <p:spPr bwMode="auto">
          <a:xfrm>
            <a:off x="4407827" y="2563814"/>
            <a:ext cx="701675" cy="554037"/>
          </a:xfrm>
          <a:prstGeom prst="ellipse">
            <a:avLst/>
          </a:prstGeom>
          <a:solidFill>
            <a:srgbClr val="66FF66"/>
          </a:solidFill>
          <a:ln w="9525">
            <a:solidFill>
              <a:schemeClr val="tx1"/>
            </a:solidFill>
            <a:round/>
            <a:headEnd/>
            <a:tailEnd/>
          </a:ln>
          <a:effectLst/>
        </p:spPr>
        <p:txBody>
          <a:bodyPr wrap="none" anchor="ctr"/>
          <a:lstStyle/>
          <a:p>
            <a:pPr algn="ctr"/>
            <a:r>
              <a:rPr lang="en-US" altLang="zh-CN"/>
              <a:t>y2</a:t>
            </a:r>
          </a:p>
        </p:txBody>
      </p:sp>
      <p:sp>
        <p:nvSpPr>
          <p:cNvPr id="45064" name="Oval 8"/>
          <p:cNvSpPr>
            <a:spLocks noChangeArrowheads="1"/>
          </p:cNvSpPr>
          <p:nvPr/>
        </p:nvSpPr>
        <p:spPr bwMode="auto">
          <a:xfrm>
            <a:off x="4406106" y="4170364"/>
            <a:ext cx="701675" cy="554037"/>
          </a:xfrm>
          <a:prstGeom prst="ellipse">
            <a:avLst/>
          </a:prstGeom>
          <a:solidFill>
            <a:srgbClr val="66FF66"/>
          </a:solidFill>
          <a:ln w="9525">
            <a:solidFill>
              <a:schemeClr val="tx1"/>
            </a:solidFill>
            <a:round/>
            <a:headEnd/>
            <a:tailEnd/>
          </a:ln>
          <a:effectLst/>
        </p:spPr>
        <p:txBody>
          <a:bodyPr wrap="none" anchor="ctr"/>
          <a:lstStyle/>
          <a:p>
            <a:pPr algn="ctr"/>
            <a:r>
              <a:rPr lang="en-US" altLang="zh-CN"/>
              <a:t>y5</a:t>
            </a:r>
          </a:p>
        </p:txBody>
      </p:sp>
      <p:sp>
        <p:nvSpPr>
          <p:cNvPr id="45065" name="Oval 9"/>
          <p:cNvSpPr>
            <a:spLocks noChangeArrowheads="1"/>
          </p:cNvSpPr>
          <p:nvPr/>
        </p:nvSpPr>
        <p:spPr bwMode="auto">
          <a:xfrm>
            <a:off x="6671072" y="4148139"/>
            <a:ext cx="701675" cy="554037"/>
          </a:xfrm>
          <a:prstGeom prst="ellipse">
            <a:avLst/>
          </a:prstGeom>
          <a:solidFill>
            <a:srgbClr val="66FF66"/>
          </a:solidFill>
          <a:ln w="9525">
            <a:solidFill>
              <a:schemeClr val="tx1"/>
            </a:solidFill>
            <a:round/>
            <a:headEnd/>
            <a:tailEnd/>
          </a:ln>
          <a:effectLst/>
        </p:spPr>
        <p:txBody>
          <a:bodyPr wrap="none" anchor="ctr"/>
          <a:lstStyle/>
          <a:p>
            <a:pPr algn="ctr"/>
            <a:r>
              <a:rPr lang="en-US" altLang="zh-CN"/>
              <a:t>y6</a:t>
            </a:r>
          </a:p>
        </p:txBody>
      </p:sp>
      <p:sp>
        <p:nvSpPr>
          <p:cNvPr id="45066" name="Oval 10"/>
          <p:cNvSpPr>
            <a:spLocks noChangeArrowheads="1"/>
          </p:cNvSpPr>
          <p:nvPr/>
        </p:nvSpPr>
        <p:spPr bwMode="auto">
          <a:xfrm>
            <a:off x="6671072" y="2586039"/>
            <a:ext cx="701675" cy="554037"/>
          </a:xfrm>
          <a:prstGeom prst="ellipse">
            <a:avLst/>
          </a:prstGeom>
          <a:solidFill>
            <a:srgbClr val="66FF66"/>
          </a:solidFill>
          <a:ln w="9525">
            <a:solidFill>
              <a:schemeClr val="tx1"/>
            </a:solidFill>
            <a:round/>
            <a:headEnd/>
            <a:tailEnd/>
          </a:ln>
          <a:effectLst/>
        </p:spPr>
        <p:txBody>
          <a:bodyPr wrap="none" anchor="ctr"/>
          <a:lstStyle/>
          <a:p>
            <a:pPr algn="ctr"/>
            <a:r>
              <a:rPr lang="en-US" altLang="zh-CN"/>
              <a:t>y3</a:t>
            </a:r>
          </a:p>
        </p:txBody>
      </p:sp>
      <p:sp>
        <p:nvSpPr>
          <p:cNvPr id="45067" name="Line 11"/>
          <p:cNvSpPr>
            <a:spLocks noChangeShapeType="1"/>
          </p:cNvSpPr>
          <p:nvPr/>
        </p:nvSpPr>
        <p:spPr bwMode="auto">
          <a:xfrm flipV="1">
            <a:off x="2846255" y="4437063"/>
            <a:ext cx="1559851" cy="0"/>
          </a:xfrm>
          <a:prstGeom prst="line">
            <a:avLst/>
          </a:prstGeom>
          <a:noFill/>
          <a:ln w="9525">
            <a:solidFill>
              <a:schemeClr val="tx1"/>
            </a:solidFill>
            <a:round/>
            <a:headEnd/>
            <a:tailEnd/>
          </a:ln>
          <a:effectLst/>
        </p:spPr>
        <p:txBody>
          <a:bodyPr/>
          <a:lstStyle/>
          <a:p>
            <a:endParaRPr lang="zh-CN" altLang="en-US"/>
          </a:p>
        </p:txBody>
      </p:sp>
      <p:sp>
        <p:nvSpPr>
          <p:cNvPr id="45068" name="Line 12"/>
          <p:cNvSpPr>
            <a:spLocks noChangeShapeType="1"/>
          </p:cNvSpPr>
          <p:nvPr/>
        </p:nvSpPr>
        <p:spPr bwMode="auto">
          <a:xfrm>
            <a:off x="5109501" y="4437063"/>
            <a:ext cx="1559851" cy="0"/>
          </a:xfrm>
          <a:prstGeom prst="line">
            <a:avLst/>
          </a:prstGeom>
          <a:noFill/>
          <a:ln w="9525">
            <a:solidFill>
              <a:schemeClr val="tx1"/>
            </a:solidFill>
            <a:round/>
            <a:headEnd/>
            <a:tailEnd/>
          </a:ln>
          <a:effectLst/>
        </p:spPr>
        <p:txBody>
          <a:bodyPr/>
          <a:lstStyle/>
          <a:p>
            <a:endParaRPr lang="zh-CN" altLang="en-US"/>
          </a:p>
        </p:txBody>
      </p:sp>
      <p:sp>
        <p:nvSpPr>
          <p:cNvPr id="45069" name="Line 13"/>
          <p:cNvSpPr>
            <a:spLocks noChangeShapeType="1"/>
          </p:cNvSpPr>
          <p:nvPr/>
        </p:nvSpPr>
        <p:spPr bwMode="auto">
          <a:xfrm flipV="1">
            <a:off x="2846256" y="2851150"/>
            <a:ext cx="1561571" cy="1588"/>
          </a:xfrm>
          <a:prstGeom prst="line">
            <a:avLst/>
          </a:prstGeom>
          <a:noFill/>
          <a:ln w="9525">
            <a:solidFill>
              <a:schemeClr val="tx1"/>
            </a:solidFill>
            <a:round/>
            <a:headEnd/>
            <a:tailEnd/>
          </a:ln>
          <a:effectLst/>
        </p:spPr>
        <p:txBody>
          <a:bodyPr/>
          <a:lstStyle/>
          <a:p>
            <a:endParaRPr lang="zh-CN" altLang="en-US"/>
          </a:p>
        </p:txBody>
      </p:sp>
      <p:sp>
        <p:nvSpPr>
          <p:cNvPr id="45070" name="Line 14"/>
          <p:cNvSpPr>
            <a:spLocks noChangeShapeType="1"/>
          </p:cNvSpPr>
          <p:nvPr/>
        </p:nvSpPr>
        <p:spPr bwMode="auto">
          <a:xfrm>
            <a:off x="5109501" y="2851150"/>
            <a:ext cx="1559851" cy="1588"/>
          </a:xfrm>
          <a:prstGeom prst="line">
            <a:avLst/>
          </a:prstGeom>
          <a:noFill/>
          <a:ln w="9525">
            <a:solidFill>
              <a:schemeClr val="tx1"/>
            </a:solidFill>
            <a:round/>
            <a:headEnd/>
            <a:tailEnd/>
          </a:ln>
          <a:effectLst/>
        </p:spPr>
        <p:txBody>
          <a:bodyPr/>
          <a:lstStyle/>
          <a:p>
            <a:endParaRPr lang="zh-CN" altLang="en-US"/>
          </a:p>
        </p:txBody>
      </p:sp>
      <p:sp>
        <p:nvSpPr>
          <p:cNvPr id="45072" name="Line 16"/>
          <p:cNvSpPr>
            <a:spLocks noChangeShapeType="1"/>
          </p:cNvSpPr>
          <p:nvPr/>
        </p:nvSpPr>
        <p:spPr bwMode="auto">
          <a:xfrm>
            <a:off x="4750065" y="3130550"/>
            <a:ext cx="0" cy="1042988"/>
          </a:xfrm>
          <a:prstGeom prst="line">
            <a:avLst/>
          </a:prstGeom>
          <a:noFill/>
          <a:ln w="9525">
            <a:solidFill>
              <a:schemeClr val="tx1"/>
            </a:solidFill>
            <a:round/>
            <a:headEnd/>
            <a:tailEnd/>
          </a:ln>
          <a:effectLst/>
        </p:spPr>
        <p:txBody>
          <a:bodyPr/>
          <a:lstStyle/>
          <a:p>
            <a:endParaRPr lang="zh-CN" altLang="en-US"/>
          </a:p>
        </p:txBody>
      </p:sp>
      <p:sp>
        <p:nvSpPr>
          <p:cNvPr id="45074" name="Oval 18"/>
          <p:cNvSpPr>
            <a:spLocks noChangeArrowheads="1"/>
          </p:cNvSpPr>
          <p:nvPr/>
        </p:nvSpPr>
        <p:spPr bwMode="auto">
          <a:xfrm>
            <a:off x="1988079" y="1484313"/>
            <a:ext cx="1012958" cy="431800"/>
          </a:xfrm>
          <a:prstGeom prst="ellipse">
            <a:avLst/>
          </a:prstGeom>
          <a:solidFill>
            <a:srgbClr val="FF99FF"/>
          </a:solidFill>
          <a:ln w="9525">
            <a:solidFill>
              <a:schemeClr val="tx1"/>
            </a:solidFill>
            <a:round/>
            <a:headEnd/>
            <a:tailEnd/>
          </a:ln>
          <a:effectLst/>
        </p:spPr>
        <p:txBody>
          <a:bodyPr wrap="none" anchor="ctr"/>
          <a:lstStyle/>
          <a:p>
            <a:pPr algn="ctr"/>
            <a:r>
              <a:rPr lang="en-US" altLang="zh-CN" sz="1600"/>
              <a:t>X1</a:t>
            </a:r>
          </a:p>
        </p:txBody>
      </p:sp>
      <p:sp>
        <p:nvSpPr>
          <p:cNvPr id="45075" name="Oval 19"/>
          <p:cNvSpPr>
            <a:spLocks noChangeArrowheads="1"/>
          </p:cNvSpPr>
          <p:nvPr/>
        </p:nvSpPr>
        <p:spPr bwMode="auto">
          <a:xfrm>
            <a:off x="4241006" y="1489075"/>
            <a:ext cx="1012958" cy="431800"/>
          </a:xfrm>
          <a:prstGeom prst="ellipse">
            <a:avLst/>
          </a:prstGeom>
          <a:solidFill>
            <a:srgbClr val="FF99FF"/>
          </a:solidFill>
          <a:ln w="9525">
            <a:solidFill>
              <a:schemeClr val="tx1"/>
            </a:solidFill>
            <a:round/>
            <a:headEnd/>
            <a:tailEnd/>
          </a:ln>
          <a:effectLst/>
        </p:spPr>
        <p:txBody>
          <a:bodyPr wrap="none" anchor="ctr"/>
          <a:lstStyle/>
          <a:p>
            <a:pPr algn="ctr"/>
            <a:r>
              <a:rPr lang="en-US" altLang="zh-CN" sz="1600"/>
              <a:t>X2</a:t>
            </a:r>
          </a:p>
        </p:txBody>
      </p:sp>
      <p:sp>
        <p:nvSpPr>
          <p:cNvPr id="45076" name="Oval 20"/>
          <p:cNvSpPr>
            <a:spLocks noChangeArrowheads="1"/>
          </p:cNvSpPr>
          <p:nvPr/>
        </p:nvSpPr>
        <p:spPr bwMode="auto">
          <a:xfrm>
            <a:off x="6533490" y="1493838"/>
            <a:ext cx="1012957" cy="431800"/>
          </a:xfrm>
          <a:prstGeom prst="ellipse">
            <a:avLst/>
          </a:prstGeom>
          <a:solidFill>
            <a:srgbClr val="FF99FF"/>
          </a:solidFill>
          <a:ln w="9525">
            <a:solidFill>
              <a:schemeClr val="tx1"/>
            </a:solidFill>
            <a:round/>
            <a:headEnd/>
            <a:tailEnd/>
          </a:ln>
          <a:effectLst/>
        </p:spPr>
        <p:txBody>
          <a:bodyPr wrap="none" anchor="ctr"/>
          <a:lstStyle/>
          <a:p>
            <a:pPr algn="ctr"/>
            <a:r>
              <a:rPr lang="en-US" altLang="zh-CN" sz="1600"/>
              <a:t>X3</a:t>
            </a:r>
          </a:p>
        </p:txBody>
      </p:sp>
      <p:sp>
        <p:nvSpPr>
          <p:cNvPr id="45077" name="Oval 21"/>
          <p:cNvSpPr>
            <a:spLocks noChangeArrowheads="1"/>
          </p:cNvSpPr>
          <p:nvPr/>
        </p:nvSpPr>
        <p:spPr bwMode="auto">
          <a:xfrm>
            <a:off x="2003558" y="5353050"/>
            <a:ext cx="1012957" cy="431800"/>
          </a:xfrm>
          <a:prstGeom prst="ellipse">
            <a:avLst/>
          </a:prstGeom>
          <a:solidFill>
            <a:srgbClr val="FF99FF"/>
          </a:solidFill>
          <a:ln w="9525">
            <a:solidFill>
              <a:schemeClr val="tx1"/>
            </a:solidFill>
            <a:round/>
            <a:headEnd/>
            <a:tailEnd/>
          </a:ln>
          <a:effectLst/>
        </p:spPr>
        <p:txBody>
          <a:bodyPr wrap="none" anchor="ctr"/>
          <a:lstStyle/>
          <a:p>
            <a:pPr algn="ctr"/>
            <a:r>
              <a:rPr lang="en-US" altLang="zh-CN" sz="1600"/>
              <a:t>X4</a:t>
            </a:r>
          </a:p>
        </p:txBody>
      </p:sp>
      <p:sp>
        <p:nvSpPr>
          <p:cNvPr id="45078" name="Oval 22"/>
          <p:cNvSpPr>
            <a:spLocks noChangeArrowheads="1"/>
          </p:cNvSpPr>
          <p:nvPr/>
        </p:nvSpPr>
        <p:spPr bwMode="auto">
          <a:xfrm>
            <a:off x="4251325" y="5372100"/>
            <a:ext cx="1012958" cy="431800"/>
          </a:xfrm>
          <a:prstGeom prst="ellipse">
            <a:avLst/>
          </a:prstGeom>
          <a:solidFill>
            <a:srgbClr val="FF99FF"/>
          </a:solidFill>
          <a:ln w="9525">
            <a:solidFill>
              <a:schemeClr val="tx1"/>
            </a:solidFill>
            <a:round/>
            <a:headEnd/>
            <a:tailEnd/>
          </a:ln>
          <a:effectLst/>
        </p:spPr>
        <p:txBody>
          <a:bodyPr wrap="none" anchor="ctr"/>
          <a:lstStyle/>
          <a:p>
            <a:pPr algn="ctr"/>
            <a:r>
              <a:rPr lang="en-US" altLang="zh-CN" sz="1600"/>
              <a:t>X5</a:t>
            </a:r>
          </a:p>
        </p:txBody>
      </p:sp>
      <p:sp>
        <p:nvSpPr>
          <p:cNvPr id="45079" name="Oval 23"/>
          <p:cNvSpPr>
            <a:spLocks noChangeArrowheads="1"/>
          </p:cNvSpPr>
          <p:nvPr/>
        </p:nvSpPr>
        <p:spPr bwMode="auto">
          <a:xfrm>
            <a:off x="6533490" y="5372100"/>
            <a:ext cx="1012957" cy="431800"/>
          </a:xfrm>
          <a:prstGeom prst="ellipse">
            <a:avLst/>
          </a:prstGeom>
          <a:solidFill>
            <a:srgbClr val="FF99FF"/>
          </a:solidFill>
          <a:ln w="9525">
            <a:solidFill>
              <a:schemeClr val="tx1"/>
            </a:solidFill>
            <a:round/>
            <a:headEnd/>
            <a:tailEnd/>
          </a:ln>
          <a:effectLst/>
        </p:spPr>
        <p:txBody>
          <a:bodyPr wrap="none" anchor="ctr"/>
          <a:lstStyle/>
          <a:p>
            <a:pPr algn="ctr"/>
            <a:r>
              <a:rPr lang="en-US" altLang="zh-CN" sz="1600"/>
              <a:t>X6</a:t>
            </a:r>
          </a:p>
        </p:txBody>
      </p:sp>
      <p:sp>
        <p:nvSpPr>
          <p:cNvPr id="45080" name="Line 24"/>
          <p:cNvSpPr>
            <a:spLocks noChangeShapeType="1"/>
          </p:cNvSpPr>
          <p:nvPr/>
        </p:nvSpPr>
        <p:spPr bwMode="auto">
          <a:xfrm>
            <a:off x="2502297" y="4700588"/>
            <a:ext cx="0" cy="647700"/>
          </a:xfrm>
          <a:prstGeom prst="line">
            <a:avLst/>
          </a:prstGeom>
          <a:noFill/>
          <a:ln w="9525">
            <a:solidFill>
              <a:schemeClr val="tx1"/>
            </a:solidFill>
            <a:round/>
            <a:headEnd/>
            <a:tailEnd/>
          </a:ln>
          <a:effectLst/>
        </p:spPr>
        <p:txBody>
          <a:bodyPr/>
          <a:lstStyle/>
          <a:p>
            <a:endParaRPr lang="zh-CN" altLang="en-US"/>
          </a:p>
        </p:txBody>
      </p:sp>
      <p:sp>
        <p:nvSpPr>
          <p:cNvPr id="45081" name="Line 25"/>
          <p:cNvSpPr>
            <a:spLocks noChangeShapeType="1"/>
          </p:cNvSpPr>
          <p:nvPr/>
        </p:nvSpPr>
        <p:spPr bwMode="auto">
          <a:xfrm>
            <a:off x="4775862" y="4724400"/>
            <a:ext cx="0" cy="647700"/>
          </a:xfrm>
          <a:prstGeom prst="line">
            <a:avLst/>
          </a:prstGeom>
          <a:noFill/>
          <a:ln w="9525">
            <a:solidFill>
              <a:schemeClr val="tx1"/>
            </a:solidFill>
            <a:round/>
            <a:headEnd/>
            <a:tailEnd/>
          </a:ln>
          <a:effectLst/>
        </p:spPr>
        <p:txBody>
          <a:bodyPr/>
          <a:lstStyle/>
          <a:p>
            <a:endParaRPr lang="zh-CN" altLang="en-US"/>
          </a:p>
        </p:txBody>
      </p:sp>
      <p:sp>
        <p:nvSpPr>
          <p:cNvPr id="45082" name="Line 26"/>
          <p:cNvSpPr>
            <a:spLocks noChangeShapeType="1"/>
          </p:cNvSpPr>
          <p:nvPr/>
        </p:nvSpPr>
        <p:spPr bwMode="auto">
          <a:xfrm>
            <a:off x="7059745" y="4714875"/>
            <a:ext cx="0" cy="647700"/>
          </a:xfrm>
          <a:prstGeom prst="line">
            <a:avLst/>
          </a:prstGeom>
          <a:noFill/>
          <a:ln w="9525">
            <a:solidFill>
              <a:schemeClr val="tx1"/>
            </a:solidFill>
            <a:round/>
            <a:headEnd/>
            <a:tailEnd/>
          </a:ln>
          <a:effectLst/>
        </p:spPr>
        <p:txBody>
          <a:bodyPr/>
          <a:lstStyle/>
          <a:p>
            <a:endParaRPr lang="zh-CN" altLang="en-US"/>
          </a:p>
        </p:txBody>
      </p:sp>
      <p:sp>
        <p:nvSpPr>
          <p:cNvPr id="45083" name="Line 27"/>
          <p:cNvSpPr>
            <a:spLocks noChangeShapeType="1"/>
          </p:cNvSpPr>
          <p:nvPr/>
        </p:nvSpPr>
        <p:spPr bwMode="auto">
          <a:xfrm>
            <a:off x="7059745" y="1941513"/>
            <a:ext cx="0" cy="647700"/>
          </a:xfrm>
          <a:prstGeom prst="line">
            <a:avLst/>
          </a:prstGeom>
          <a:noFill/>
          <a:ln w="9525">
            <a:solidFill>
              <a:schemeClr val="tx1"/>
            </a:solidFill>
            <a:round/>
            <a:headEnd/>
            <a:tailEnd/>
          </a:ln>
          <a:effectLst/>
        </p:spPr>
        <p:txBody>
          <a:bodyPr/>
          <a:lstStyle/>
          <a:p>
            <a:endParaRPr lang="zh-CN" altLang="en-US"/>
          </a:p>
        </p:txBody>
      </p:sp>
      <p:sp>
        <p:nvSpPr>
          <p:cNvPr id="45084" name="Line 28"/>
          <p:cNvSpPr>
            <a:spLocks noChangeShapeType="1"/>
          </p:cNvSpPr>
          <p:nvPr/>
        </p:nvSpPr>
        <p:spPr bwMode="auto">
          <a:xfrm>
            <a:off x="4755225" y="1916113"/>
            <a:ext cx="0" cy="647700"/>
          </a:xfrm>
          <a:prstGeom prst="line">
            <a:avLst/>
          </a:prstGeom>
          <a:noFill/>
          <a:ln w="9525">
            <a:solidFill>
              <a:schemeClr val="tx1"/>
            </a:solidFill>
            <a:round/>
            <a:headEnd/>
            <a:tailEnd/>
          </a:ln>
          <a:effectLst/>
        </p:spPr>
        <p:txBody>
          <a:bodyPr/>
          <a:lstStyle/>
          <a:p>
            <a:endParaRPr lang="zh-CN" altLang="en-US"/>
          </a:p>
        </p:txBody>
      </p:sp>
      <p:sp>
        <p:nvSpPr>
          <p:cNvPr id="45085" name="Line 29"/>
          <p:cNvSpPr>
            <a:spLocks noChangeShapeType="1"/>
          </p:cNvSpPr>
          <p:nvPr/>
        </p:nvSpPr>
        <p:spPr bwMode="auto">
          <a:xfrm>
            <a:off x="2505737" y="1916113"/>
            <a:ext cx="0" cy="647700"/>
          </a:xfrm>
          <a:prstGeom prst="line">
            <a:avLst/>
          </a:prstGeom>
          <a:noFill/>
          <a:ln w="9525">
            <a:solidFill>
              <a:schemeClr val="tx1"/>
            </a:solidFill>
            <a:round/>
            <a:headEnd/>
            <a:tailEnd/>
          </a:ln>
          <a:effectLst/>
        </p:spPr>
        <p:txBody>
          <a:bodyPr/>
          <a:lstStyle/>
          <a:p>
            <a:endParaRPr lang="zh-CN" altLang="en-US"/>
          </a:p>
        </p:txBody>
      </p:sp>
      <p:sp>
        <p:nvSpPr>
          <p:cNvPr id="45086" name="Line 30"/>
          <p:cNvSpPr>
            <a:spLocks noChangeShapeType="1"/>
          </p:cNvSpPr>
          <p:nvPr/>
        </p:nvSpPr>
        <p:spPr bwMode="auto">
          <a:xfrm>
            <a:off x="2488539" y="3087689"/>
            <a:ext cx="0" cy="1042987"/>
          </a:xfrm>
          <a:prstGeom prst="line">
            <a:avLst/>
          </a:prstGeom>
          <a:noFill/>
          <a:ln w="9525">
            <a:solidFill>
              <a:schemeClr val="tx1"/>
            </a:solidFill>
            <a:round/>
            <a:headEnd/>
            <a:tailEnd/>
          </a:ln>
          <a:effectLst/>
        </p:spPr>
        <p:txBody>
          <a:bodyPr/>
          <a:lstStyle/>
          <a:p>
            <a:endParaRPr lang="zh-CN" altLang="en-US"/>
          </a:p>
        </p:txBody>
      </p:sp>
      <p:sp>
        <p:nvSpPr>
          <p:cNvPr id="45087" name="Line 31"/>
          <p:cNvSpPr>
            <a:spLocks noChangeShapeType="1"/>
          </p:cNvSpPr>
          <p:nvPr/>
        </p:nvSpPr>
        <p:spPr bwMode="auto">
          <a:xfrm>
            <a:off x="7045987" y="3122614"/>
            <a:ext cx="0" cy="1042987"/>
          </a:xfrm>
          <a:prstGeom prst="line">
            <a:avLst/>
          </a:prstGeom>
          <a:noFill/>
          <a:ln w="9525">
            <a:solidFill>
              <a:schemeClr val="tx1"/>
            </a:solidFill>
            <a:round/>
            <a:headEnd/>
            <a:tailEnd/>
          </a:ln>
          <a:effectLst/>
        </p:spPr>
        <p:txBody>
          <a:bodyPr/>
          <a:lstStyle/>
          <a:p>
            <a:endParaRPr lang="zh-CN" altLang="en-US"/>
          </a:p>
        </p:txBody>
      </p:sp>
      <p:sp>
        <p:nvSpPr>
          <p:cNvPr id="45088" name="Rectangle 32"/>
          <p:cNvSpPr>
            <a:spLocks noChangeArrowheads="1"/>
          </p:cNvSpPr>
          <p:nvPr/>
        </p:nvSpPr>
        <p:spPr bwMode="auto">
          <a:xfrm>
            <a:off x="1988080" y="3284539"/>
            <a:ext cx="546894" cy="504825"/>
          </a:xfrm>
          <a:prstGeom prst="rect">
            <a:avLst/>
          </a:prstGeom>
          <a:noFill/>
          <a:ln w="9525">
            <a:noFill/>
            <a:miter lim="800000"/>
            <a:headEnd/>
            <a:tailEnd/>
          </a:ln>
          <a:effectLst/>
        </p:spPr>
        <p:txBody>
          <a:bodyPr wrap="none" anchor="ctr"/>
          <a:lstStyle/>
          <a:p>
            <a:pPr algn="ctr"/>
            <a:r>
              <a:rPr lang="en-US" altLang="zh-CN" sz="1400" i="1"/>
              <a:t>T</a:t>
            </a:r>
            <a:r>
              <a:rPr lang="en-US" altLang="zh-CN" sz="1400" i="1" baseline="30000"/>
              <a:t>0</a:t>
            </a:r>
            <a:r>
              <a:rPr lang="en-US" altLang="zh-CN" sz="1400" i="1" baseline="-25000"/>
              <a:t>14</a:t>
            </a:r>
            <a:endParaRPr lang="en-US" altLang="zh-CN" sz="1400" baseline="-25000"/>
          </a:p>
        </p:txBody>
      </p:sp>
      <p:sp>
        <p:nvSpPr>
          <p:cNvPr id="45089" name="Rectangle 33"/>
          <p:cNvSpPr>
            <a:spLocks noChangeArrowheads="1"/>
          </p:cNvSpPr>
          <p:nvPr/>
        </p:nvSpPr>
        <p:spPr bwMode="auto">
          <a:xfrm>
            <a:off x="6980635" y="3284539"/>
            <a:ext cx="546894" cy="504825"/>
          </a:xfrm>
          <a:prstGeom prst="rect">
            <a:avLst/>
          </a:prstGeom>
          <a:noFill/>
          <a:ln w="9525">
            <a:noFill/>
            <a:miter lim="800000"/>
            <a:headEnd/>
            <a:tailEnd/>
          </a:ln>
          <a:effectLst/>
        </p:spPr>
        <p:txBody>
          <a:bodyPr wrap="none" anchor="ctr"/>
          <a:lstStyle/>
          <a:p>
            <a:pPr algn="ctr"/>
            <a:r>
              <a:rPr lang="en-US" altLang="zh-CN" sz="1400" i="1"/>
              <a:t>T</a:t>
            </a:r>
            <a:r>
              <a:rPr lang="en-US" altLang="zh-CN" sz="1400" i="1" baseline="30000"/>
              <a:t>0</a:t>
            </a:r>
            <a:r>
              <a:rPr lang="en-US" altLang="zh-CN" sz="1400" i="1" baseline="-25000"/>
              <a:t>36</a:t>
            </a:r>
            <a:endParaRPr lang="en-US" altLang="zh-CN" sz="1400" baseline="-25000"/>
          </a:p>
        </p:txBody>
      </p:sp>
      <p:sp>
        <p:nvSpPr>
          <p:cNvPr id="45090" name="Rectangle 34"/>
          <p:cNvSpPr>
            <a:spLocks noChangeArrowheads="1"/>
          </p:cNvSpPr>
          <p:nvPr/>
        </p:nvSpPr>
        <p:spPr bwMode="auto">
          <a:xfrm>
            <a:off x="1988080" y="2060576"/>
            <a:ext cx="546894" cy="504825"/>
          </a:xfrm>
          <a:prstGeom prst="rect">
            <a:avLst/>
          </a:prstGeom>
          <a:noFill/>
          <a:ln w="9525">
            <a:noFill/>
            <a:miter lim="800000"/>
            <a:headEnd/>
            <a:tailEnd/>
          </a:ln>
          <a:effectLst/>
        </p:spPr>
        <p:txBody>
          <a:bodyPr wrap="none" anchor="ctr"/>
          <a:lstStyle/>
          <a:p>
            <a:pPr algn="ctr"/>
            <a:r>
              <a:rPr lang="en-US" altLang="zh-CN" sz="1400" i="1"/>
              <a:t>T</a:t>
            </a:r>
            <a:r>
              <a:rPr lang="en-US" altLang="zh-CN" sz="1400" i="1" baseline="30000"/>
              <a:t>1</a:t>
            </a:r>
            <a:r>
              <a:rPr lang="en-US" altLang="zh-CN" sz="1400" i="1" baseline="-25000"/>
              <a:t>1</a:t>
            </a:r>
            <a:endParaRPr lang="en-US" altLang="zh-CN" sz="1400" baseline="-25000"/>
          </a:p>
        </p:txBody>
      </p:sp>
      <p:sp>
        <p:nvSpPr>
          <p:cNvPr id="45091" name="Rectangle 35"/>
          <p:cNvSpPr>
            <a:spLocks noChangeArrowheads="1"/>
          </p:cNvSpPr>
          <p:nvPr/>
        </p:nvSpPr>
        <p:spPr bwMode="auto">
          <a:xfrm>
            <a:off x="4251325" y="2060576"/>
            <a:ext cx="546894" cy="504825"/>
          </a:xfrm>
          <a:prstGeom prst="rect">
            <a:avLst/>
          </a:prstGeom>
          <a:noFill/>
          <a:ln w="9525">
            <a:noFill/>
            <a:miter lim="800000"/>
            <a:headEnd/>
            <a:tailEnd/>
          </a:ln>
          <a:effectLst/>
        </p:spPr>
        <p:txBody>
          <a:bodyPr wrap="none" anchor="ctr"/>
          <a:lstStyle/>
          <a:p>
            <a:pPr algn="ctr"/>
            <a:r>
              <a:rPr lang="en-US" altLang="zh-CN" sz="1400" i="1"/>
              <a:t>T</a:t>
            </a:r>
            <a:r>
              <a:rPr lang="en-US" altLang="zh-CN" sz="1400" i="1" baseline="30000"/>
              <a:t>1</a:t>
            </a:r>
            <a:r>
              <a:rPr lang="en-US" altLang="zh-CN" sz="1400" i="1" baseline="-25000"/>
              <a:t>2</a:t>
            </a:r>
            <a:endParaRPr lang="en-US" altLang="zh-CN" sz="1400" baseline="-25000"/>
          </a:p>
        </p:txBody>
      </p:sp>
      <p:sp>
        <p:nvSpPr>
          <p:cNvPr id="45092" name="Rectangle 36"/>
          <p:cNvSpPr>
            <a:spLocks noChangeArrowheads="1"/>
          </p:cNvSpPr>
          <p:nvPr/>
        </p:nvSpPr>
        <p:spPr bwMode="auto">
          <a:xfrm>
            <a:off x="6591962" y="2060576"/>
            <a:ext cx="546894" cy="504825"/>
          </a:xfrm>
          <a:prstGeom prst="rect">
            <a:avLst/>
          </a:prstGeom>
          <a:noFill/>
          <a:ln w="9525">
            <a:noFill/>
            <a:miter lim="800000"/>
            <a:headEnd/>
            <a:tailEnd/>
          </a:ln>
          <a:effectLst/>
        </p:spPr>
        <p:txBody>
          <a:bodyPr wrap="none" anchor="ctr"/>
          <a:lstStyle/>
          <a:p>
            <a:pPr algn="ctr"/>
            <a:r>
              <a:rPr lang="en-US" altLang="zh-CN" sz="1400" i="1"/>
              <a:t>T</a:t>
            </a:r>
            <a:r>
              <a:rPr lang="en-US" altLang="zh-CN" sz="1400" i="1" baseline="30000"/>
              <a:t>1</a:t>
            </a:r>
            <a:r>
              <a:rPr lang="en-US" altLang="zh-CN" sz="1400" i="1" baseline="-25000"/>
              <a:t>3</a:t>
            </a:r>
            <a:endParaRPr lang="en-US" altLang="zh-CN" sz="1400" baseline="-25000"/>
          </a:p>
        </p:txBody>
      </p:sp>
      <p:sp>
        <p:nvSpPr>
          <p:cNvPr id="45093" name="Rectangle 37"/>
          <p:cNvSpPr>
            <a:spLocks noChangeArrowheads="1"/>
          </p:cNvSpPr>
          <p:nvPr/>
        </p:nvSpPr>
        <p:spPr bwMode="auto">
          <a:xfrm>
            <a:off x="1988080" y="4724401"/>
            <a:ext cx="546894" cy="504825"/>
          </a:xfrm>
          <a:prstGeom prst="rect">
            <a:avLst/>
          </a:prstGeom>
          <a:noFill/>
          <a:ln w="9525">
            <a:noFill/>
            <a:miter lim="800000"/>
            <a:headEnd/>
            <a:tailEnd/>
          </a:ln>
          <a:effectLst/>
        </p:spPr>
        <p:txBody>
          <a:bodyPr wrap="none" anchor="ctr"/>
          <a:lstStyle/>
          <a:p>
            <a:pPr algn="ctr"/>
            <a:r>
              <a:rPr lang="en-US" altLang="zh-CN" sz="1400" i="1"/>
              <a:t>T</a:t>
            </a:r>
            <a:r>
              <a:rPr lang="en-US" altLang="zh-CN" sz="1400" i="1" baseline="30000"/>
              <a:t>1</a:t>
            </a:r>
            <a:r>
              <a:rPr lang="en-US" altLang="zh-CN" sz="1400" i="1" baseline="-25000"/>
              <a:t>4</a:t>
            </a:r>
            <a:endParaRPr lang="en-US" altLang="zh-CN" sz="1400" baseline="-25000"/>
          </a:p>
        </p:txBody>
      </p:sp>
      <p:sp>
        <p:nvSpPr>
          <p:cNvPr id="45094" name="Rectangle 38"/>
          <p:cNvSpPr>
            <a:spLocks noChangeArrowheads="1"/>
          </p:cNvSpPr>
          <p:nvPr/>
        </p:nvSpPr>
        <p:spPr bwMode="auto">
          <a:xfrm>
            <a:off x="4251325" y="4724401"/>
            <a:ext cx="546894" cy="504825"/>
          </a:xfrm>
          <a:prstGeom prst="rect">
            <a:avLst/>
          </a:prstGeom>
          <a:noFill/>
          <a:ln w="9525">
            <a:noFill/>
            <a:miter lim="800000"/>
            <a:headEnd/>
            <a:tailEnd/>
          </a:ln>
          <a:effectLst/>
        </p:spPr>
        <p:txBody>
          <a:bodyPr wrap="none" anchor="ctr"/>
          <a:lstStyle/>
          <a:p>
            <a:pPr algn="ctr"/>
            <a:r>
              <a:rPr lang="en-US" altLang="zh-CN" sz="1400" i="1"/>
              <a:t>T</a:t>
            </a:r>
            <a:r>
              <a:rPr lang="en-US" altLang="zh-CN" sz="1400" i="1" baseline="30000"/>
              <a:t>1</a:t>
            </a:r>
            <a:r>
              <a:rPr lang="en-US" altLang="zh-CN" sz="1400" i="1" baseline="-25000"/>
              <a:t>5</a:t>
            </a:r>
            <a:endParaRPr lang="en-US" altLang="zh-CN" sz="1400" baseline="-25000"/>
          </a:p>
        </p:txBody>
      </p:sp>
      <p:sp>
        <p:nvSpPr>
          <p:cNvPr id="45095" name="Rectangle 39"/>
          <p:cNvSpPr>
            <a:spLocks noChangeArrowheads="1"/>
          </p:cNvSpPr>
          <p:nvPr/>
        </p:nvSpPr>
        <p:spPr bwMode="auto">
          <a:xfrm>
            <a:off x="6591962" y="4724401"/>
            <a:ext cx="546894" cy="504825"/>
          </a:xfrm>
          <a:prstGeom prst="rect">
            <a:avLst/>
          </a:prstGeom>
          <a:noFill/>
          <a:ln w="9525">
            <a:noFill/>
            <a:miter lim="800000"/>
            <a:headEnd/>
            <a:tailEnd/>
          </a:ln>
          <a:effectLst/>
        </p:spPr>
        <p:txBody>
          <a:bodyPr wrap="none" anchor="ctr"/>
          <a:lstStyle/>
          <a:p>
            <a:pPr algn="ctr"/>
            <a:r>
              <a:rPr lang="en-US" altLang="zh-CN" sz="1400" i="1"/>
              <a:t>T</a:t>
            </a:r>
            <a:r>
              <a:rPr lang="en-US" altLang="zh-CN" sz="1400" i="1" baseline="30000"/>
              <a:t>1</a:t>
            </a:r>
            <a:r>
              <a:rPr lang="en-US" altLang="zh-CN" sz="1400" i="1" baseline="-25000"/>
              <a:t>6</a:t>
            </a:r>
            <a:endParaRPr lang="en-US" altLang="zh-CN" sz="1400" baseline="-25000"/>
          </a:p>
        </p:txBody>
      </p:sp>
      <p:graphicFrame>
        <p:nvGraphicFramePr>
          <p:cNvPr id="45096" name="Object 40"/>
          <p:cNvGraphicFramePr>
            <a:graphicFrameLocks noChangeAspect="1"/>
          </p:cNvGraphicFramePr>
          <p:nvPr/>
        </p:nvGraphicFramePr>
        <p:xfrm>
          <a:off x="5498175" y="3859213"/>
          <a:ext cx="1014677" cy="577850"/>
        </p:xfrm>
        <a:graphic>
          <a:graphicData uri="http://schemas.openxmlformats.org/presentationml/2006/ole">
            <mc:AlternateContent xmlns:mc="http://schemas.openxmlformats.org/markup-compatibility/2006">
              <mc:Choice xmlns:v="urn:schemas-microsoft-com:vml" Requires="v">
                <p:oleObj spid="_x0000_s423129" name="Equation" r:id="rId4" imgW="634680" imgH="393480" progId="Equation.DSMT4">
                  <p:embed/>
                </p:oleObj>
              </mc:Choice>
              <mc:Fallback>
                <p:oleObj name="Equation" r:id="rId4" imgW="634680" imgH="39348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98175" y="3859213"/>
                        <a:ext cx="1014677" cy="5778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5097" name="Object 41"/>
          <p:cNvGraphicFramePr>
            <a:graphicFrameLocks noChangeAspect="1"/>
          </p:cNvGraphicFramePr>
          <p:nvPr/>
        </p:nvGraphicFramePr>
        <p:xfrm>
          <a:off x="4894528" y="3284538"/>
          <a:ext cx="973402" cy="577850"/>
        </p:xfrm>
        <a:graphic>
          <a:graphicData uri="http://schemas.openxmlformats.org/presentationml/2006/ole">
            <mc:AlternateContent xmlns:mc="http://schemas.openxmlformats.org/markup-compatibility/2006">
              <mc:Choice xmlns:v="urn:schemas-microsoft-com:vml" Requires="v">
                <p:oleObj spid="_x0000_s423130" name="Equation" r:id="rId6" imgW="609480" imgH="393480" progId="Equation.DSMT4">
                  <p:embed/>
                </p:oleObj>
              </mc:Choice>
              <mc:Fallback>
                <p:oleObj name="Equation" r:id="rId6" imgW="609480" imgH="393480" progId="Equation.DSMT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94528" y="3284538"/>
                        <a:ext cx="973402" cy="5778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5098" name="Object 42"/>
          <p:cNvGraphicFramePr>
            <a:graphicFrameLocks noChangeAspect="1"/>
          </p:cNvGraphicFramePr>
          <p:nvPr/>
        </p:nvGraphicFramePr>
        <p:xfrm>
          <a:off x="5517092" y="2276475"/>
          <a:ext cx="975122" cy="577850"/>
        </p:xfrm>
        <a:graphic>
          <a:graphicData uri="http://schemas.openxmlformats.org/presentationml/2006/ole">
            <mc:AlternateContent xmlns:mc="http://schemas.openxmlformats.org/markup-compatibility/2006">
              <mc:Choice xmlns:v="urn:schemas-microsoft-com:vml" Requires="v">
                <p:oleObj spid="_x0000_s423131" name="Equation" r:id="rId8" imgW="609480" imgH="393480" progId="Equation.DSMT4">
                  <p:embed/>
                </p:oleObj>
              </mc:Choice>
              <mc:Fallback>
                <p:oleObj name="Equation" r:id="rId8" imgW="609480" imgH="393480" progId="Equation.DSMT4">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17092" y="2276475"/>
                        <a:ext cx="975122" cy="5778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5099" name="Object 43"/>
          <p:cNvGraphicFramePr>
            <a:graphicFrameLocks noChangeAspect="1"/>
          </p:cNvGraphicFramePr>
          <p:nvPr/>
        </p:nvGraphicFramePr>
        <p:xfrm>
          <a:off x="3334677" y="2276475"/>
          <a:ext cx="973402" cy="577850"/>
        </p:xfrm>
        <a:graphic>
          <a:graphicData uri="http://schemas.openxmlformats.org/presentationml/2006/ole">
            <mc:AlternateContent xmlns:mc="http://schemas.openxmlformats.org/markup-compatibility/2006">
              <mc:Choice xmlns:v="urn:schemas-microsoft-com:vml" Requires="v">
                <p:oleObj spid="_x0000_s423132" name="Equation" r:id="rId10" imgW="609480" imgH="393480" progId="Equation.DSMT4">
                  <p:embed/>
                </p:oleObj>
              </mc:Choice>
              <mc:Fallback>
                <p:oleObj name="Equation" r:id="rId10" imgW="609480" imgH="393480" progId="Equation.DSMT4">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334677" y="2276475"/>
                        <a:ext cx="973402" cy="5778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5100" name="Object 44"/>
          <p:cNvGraphicFramePr>
            <a:graphicFrameLocks noChangeAspect="1"/>
          </p:cNvGraphicFramePr>
          <p:nvPr/>
        </p:nvGraphicFramePr>
        <p:xfrm>
          <a:off x="3334677" y="3859213"/>
          <a:ext cx="973402" cy="577850"/>
        </p:xfrm>
        <a:graphic>
          <a:graphicData uri="http://schemas.openxmlformats.org/presentationml/2006/ole">
            <mc:AlternateContent xmlns:mc="http://schemas.openxmlformats.org/markup-compatibility/2006">
              <mc:Choice xmlns:v="urn:schemas-microsoft-com:vml" Requires="v">
                <p:oleObj spid="_x0000_s423133" name="Equation" r:id="rId12" imgW="609480" imgH="393480" progId="Equation.DSMT4">
                  <p:embed/>
                </p:oleObj>
              </mc:Choice>
              <mc:Fallback>
                <p:oleObj name="Equation" r:id="rId12" imgW="609480" imgH="393480" progId="Equation.DSMT4">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334677" y="3859213"/>
                        <a:ext cx="973402" cy="5778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30375072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TRP—Step2</a:t>
            </a:r>
            <a:endParaRPr lang="en-US" dirty="0"/>
          </a:p>
        </p:txBody>
      </p:sp>
      <p:sp>
        <p:nvSpPr>
          <p:cNvPr id="3" name="Content Placeholder 2"/>
          <p:cNvSpPr>
            <a:spLocks noGrp="1"/>
          </p:cNvSpPr>
          <p:nvPr>
            <p:ph idx="1"/>
          </p:nvPr>
        </p:nvSpPr>
        <p:spPr>
          <a:xfrm>
            <a:off x="350839" y="2240867"/>
            <a:ext cx="9139237" cy="3885295"/>
          </a:xfrm>
        </p:spPr>
        <p:txBody>
          <a:bodyPr/>
          <a:lstStyle/>
          <a:p>
            <a:pPr marL="0" indent="0" algn="ctr">
              <a:buNone/>
            </a:pPr>
            <a:r>
              <a:rPr lang="en-US" dirty="0" smtClean="0"/>
              <a:t>Repeat a) and b) until convergence… </a:t>
            </a:r>
            <a:endParaRPr lang="en-US" dirty="0"/>
          </a:p>
        </p:txBody>
      </p:sp>
    </p:spTree>
    <p:extLst>
      <p:ext uri="{BB962C8B-B14F-4D97-AF65-F5344CB8AC3E}">
        <p14:creationId xmlns:p14="http://schemas.microsoft.com/office/powerpoint/2010/main" val="93375441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271464" y="188913"/>
            <a:ext cx="9363075" cy="792162"/>
          </a:xfrm>
        </p:spPr>
        <p:txBody>
          <a:bodyPr/>
          <a:lstStyle/>
          <a:p>
            <a:r>
              <a:rPr lang="en-US" altLang="zh-CN" smtClean="0"/>
              <a:t>Token Definitions</a:t>
            </a:r>
          </a:p>
        </p:txBody>
      </p:sp>
      <p:graphicFrame>
        <p:nvGraphicFramePr>
          <p:cNvPr id="230446" name="Group 46"/>
          <p:cNvGraphicFramePr>
            <a:graphicFrameLocks noGrp="1"/>
          </p:cNvGraphicFramePr>
          <p:nvPr>
            <p:ph idx="1"/>
          </p:nvPr>
        </p:nvGraphicFramePr>
        <p:xfrm>
          <a:off x="422276" y="1484315"/>
          <a:ext cx="8923339" cy="4513582"/>
        </p:xfrm>
        <a:graphic>
          <a:graphicData uri="http://schemas.openxmlformats.org/drawingml/2006/table">
            <a:tbl>
              <a:tblPr/>
              <a:tblGrid>
                <a:gridCol w="2946400"/>
                <a:gridCol w="5976939"/>
              </a:tblGrid>
              <a:tr h="5984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800" b="0" i="0" u="none" strike="noStrike" cap="none" normalizeH="0" baseline="0" dirty="0" smtClean="0">
                          <a:ln>
                            <a:noFill/>
                          </a:ln>
                          <a:solidFill>
                            <a:schemeClr val="tx1"/>
                          </a:solidFill>
                          <a:effectLst/>
                          <a:latin typeface="Arial" charset="0"/>
                          <a:ea typeface="宋体" pitchFamily="2" charset="-122"/>
                        </a:rPr>
                        <a:t>Standard word</a:t>
                      </a:r>
                    </a:p>
                  </a:txBody>
                  <a:tcPr marL="90000" marR="90000" marT="46800" marB="468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2400" b="0" i="0" u="none" strike="noStrike" cap="none" normalizeH="0" baseline="0" smtClean="0">
                          <a:ln>
                            <a:noFill/>
                          </a:ln>
                          <a:solidFill>
                            <a:schemeClr val="tx1"/>
                          </a:solidFill>
                          <a:effectLst/>
                          <a:latin typeface="Arial" charset="0"/>
                          <a:ea typeface="宋体" pitchFamily="2" charset="-122"/>
                        </a:rPr>
                        <a:t>Words in natural language</a:t>
                      </a:r>
                    </a:p>
                  </a:txBody>
                  <a:tcPr marL="90000" marR="90000" marT="46800" marB="468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635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800" b="0" i="0" u="none" strike="noStrike" cap="none" normalizeH="0" baseline="0" dirty="0" smtClean="0">
                          <a:ln>
                            <a:noFill/>
                          </a:ln>
                          <a:solidFill>
                            <a:schemeClr val="tx1"/>
                          </a:solidFill>
                          <a:effectLst/>
                          <a:latin typeface="Arial" charset="0"/>
                          <a:ea typeface="宋体" pitchFamily="2" charset="-122"/>
                        </a:rPr>
                        <a:t>Special word</a:t>
                      </a:r>
                    </a:p>
                  </a:txBody>
                  <a:tcPr marL="90000" marR="90000" marT="46800" marB="468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2400" b="0" i="0" u="none" strike="noStrike" cap="none" normalizeH="0" baseline="0" smtClean="0">
                          <a:ln>
                            <a:noFill/>
                          </a:ln>
                          <a:solidFill>
                            <a:schemeClr val="tx1"/>
                          </a:solidFill>
                          <a:effectLst/>
                          <a:latin typeface="Arial" charset="0"/>
                          <a:ea typeface="宋体" pitchFamily="2" charset="-122"/>
                        </a:rPr>
                        <a:t>Including several general ‘special words’</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2400" b="0" i="0" u="none" strike="noStrike" cap="none" normalizeH="0" baseline="0" smtClean="0">
                          <a:ln>
                            <a:noFill/>
                          </a:ln>
                          <a:solidFill>
                            <a:schemeClr val="tx1"/>
                          </a:solidFill>
                          <a:effectLst/>
                          <a:latin typeface="Arial" charset="0"/>
                          <a:ea typeface="宋体" pitchFamily="2" charset="-122"/>
                        </a:rPr>
                        <a:t>e.g. email address, IP address, URL, date, number, money, percentage, unnecessary tokens (e.g. ‘===’ and ‘###’), etc.</a:t>
                      </a:r>
                    </a:p>
                  </a:txBody>
                  <a:tcPr marL="90000" marR="90000" marT="46800" marB="468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397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800" b="0" i="0" u="none" strike="noStrike" cap="none" normalizeH="0" baseline="0" dirty="0" smtClean="0">
                          <a:ln>
                            <a:noFill/>
                          </a:ln>
                          <a:solidFill>
                            <a:schemeClr val="tx1"/>
                          </a:solidFill>
                          <a:effectLst/>
                          <a:latin typeface="Arial" charset="0"/>
                          <a:ea typeface="宋体" pitchFamily="2" charset="-122"/>
                        </a:rPr>
                        <a:t>Image token</a:t>
                      </a:r>
                    </a:p>
                  </a:txBody>
                  <a:tcPr marL="90000" marR="90000" marT="46800" marB="468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lang="en-US" altLang="zh-CN" sz="2400" dirty="0" smtClean="0"/>
                        <a:t>&lt;IMAGE </a:t>
                      </a:r>
                      <a:r>
                        <a:rPr lang="en-US" altLang="zh-CN" sz="2400" dirty="0" err="1" smtClean="0"/>
                        <a:t>src</a:t>
                      </a:r>
                      <a:r>
                        <a:rPr lang="en-US" altLang="zh-CN" sz="2400" dirty="0" smtClean="0"/>
                        <a:t>="defaul3.jpg" alt=""/&gt;</a:t>
                      </a:r>
                      <a:endParaRPr kumimoji="0" lang="en-US" altLang="zh-CN" sz="2400" b="0" i="0" u="none" strike="noStrike" cap="none" normalizeH="0" baseline="0" dirty="0" smtClean="0">
                        <a:ln>
                          <a:noFill/>
                        </a:ln>
                        <a:solidFill>
                          <a:schemeClr val="tx1"/>
                        </a:solidFill>
                        <a:effectLst/>
                        <a:latin typeface="Arial" charset="0"/>
                        <a:ea typeface="宋体" pitchFamily="2" charset="-122"/>
                      </a:endParaRPr>
                    </a:p>
                  </a:txBody>
                  <a:tcPr marL="90000" marR="90000" marT="46800" marB="468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984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800" b="0" i="0" u="none" strike="noStrike" cap="none" normalizeH="0" baseline="0" dirty="0" smtClean="0">
                          <a:ln>
                            <a:noFill/>
                          </a:ln>
                          <a:solidFill>
                            <a:schemeClr val="tx1"/>
                          </a:solidFill>
                          <a:effectLst/>
                          <a:latin typeface="Arial" charset="0"/>
                          <a:ea typeface="宋体" pitchFamily="2" charset="-122"/>
                        </a:rPr>
                        <a:t>Term</a:t>
                      </a:r>
                    </a:p>
                  </a:txBody>
                  <a:tcPr marL="90000" marR="90000" marT="46800" marB="468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lang="en-US" altLang="zh-CN" sz="2800" dirty="0" smtClean="0"/>
                        <a:t>base NP, like “Computer Science”</a:t>
                      </a:r>
                      <a:endParaRPr kumimoji="0" lang="en-US" altLang="zh-CN" sz="2800" b="0" i="0" u="none" strike="noStrike" cap="none" normalizeH="0" baseline="0" dirty="0" smtClean="0">
                        <a:ln>
                          <a:noFill/>
                        </a:ln>
                        <a:solidFill>
                          <a:schemeClr val="tx1"/>
                        </a:solidFill>
                        <a:effectLst/>
                        <a:latin typeface="Arial" charset="0"/>
                        <a:ea typeface="宋体" pitchFamily="2" charset="-122"/>
                      </a:endParaRPr>
                    </a:p>
                  </a:txBody>
                  <a:tcPr marL="90000" marR="90000" marT="46800" marB="468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984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800" b="0" i="0" u="none" strike="noStrike" cap="none" normalizeH="0" baseline="0" dirty="0" smtClean="0">
                          <a:ln>
                            <a:noFill/>
                          </a:ln>
                          <a:solidFill>
                            <a:schemeClr val="tx1"/>
                          </a:solidFill>
                          <a:effectLst/>
                          <a:latin typeface="Arial" charset="0"/>
                          <a:ea typeface="宋体" pitchFamily="2" charset="-122"/>
                        </a:rPr>
                        <a:t>Punctuation marks</a:t>
                      </a:r>
                    </a:p>
                  </a:txBody>
                  <a:tcPr marL="90000" marR="90000" marT="46800" marB="468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2800" b="0" i="0" u="none" strike="noStrike" cap="none" normalizeH="0" baseline="0" dirty="0" smtClean="0">
                          <a:ln>
                            <a:noFill/>
                          </a:ln>
                          <a:solidFill>
                            <a:schemeClr val="tx1"/>
                          </a:solidFill>
                          <a:effectLst/>
                          <a:latin typeface="Arial" charset="0"/>
                          <a:ea typeface="宋体" pitchFamily="2" charset="-122"/>
                        </a:rPr>
                        <a:t>Including period, question mark, and exclamation mark</a:t>
                      </a:r>
                    </a:p>
                  </a:txBody>
                  <a:tcPr marL="90000" marR="90000" marT="46800" marB="468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230447" name="Rectangle 47"/>
          <p:cNvSpPr>
            <a:spLocks noChangeArrowheads="1"/>
          </p:cNvSpPr>
          <p:nvPr/>
        </p:nvSpPr>
        <p:spPr bwMode="auto">
          <a:xfrm>
            <a:off x="415926" y="1484315"/>
            <a:ext cx="2952750" cy="593725"/>
          </a:xfrm>
          <a:prstGeom prst="rect">
            <a:avLst/>
          </a:prstGeom>
          <a:solidFill>
            <a:schemeClr val="bg1"/>
          </a:solidFill>
          <a:ln w="9525">
            <a:solidFill>
              <a:schemeClr val="tx1"/>
            </a:solidFill>
            <a:miter lim="800000"/>
            <a:headEnd/>
            <a:tailEnd/>
          </a:ln>
        </p:spPr>
        <p:txBody>
          <a:bodyPr wrap="none" anchor="ctr"/>
          <a:lstStyle/>
          <a:p>
            <a:pPr algn="ctr"/>
            <a:r>
              <a:rPr lang="en-US" altLang="zh-CN" sz="3200">
                <a:solidFill>
                  <a:srgbClr val="FF0000"/>
                </a:solidFill>
              </a:rPr>
              <a:t>Standard word</a:t>
            </a:r>
          </a:p>
        </p:txBody>
      </p:sp>
      <p:sp>
        <p:nvSpPr>
          <p:cNvPr id="230448" name="Rectangle 48"/>
          <p:cNvSpPr>
            <a:spLocks noChangeArrowheads="1"/>
          </p:cNvSpPr>
          <p:nvPr/>
        </p:nvSpPr>
        <p:spPr bwMode="auto">
          <a:xfrm>
            <a:off x="3368675" y="1484315"/>
            <a:ext cx="5976939" cy="593725"/>
          </a:xfrm>
          <a:prstGeom prst="rect">
            <a:avLst/>
          </a:prstGeom>
          <a:solidFill>
            <a:schemeClr val="bg1"/>
          </a:solidFill>
          <a:ln w="9525">
            <a:solidFill>
              <a:schemeClr val="tx1"/>
            </a:solidFill>
            <a:miter lim="800000"/>
            <a:headEnd/>
            <a:tailEnd/>
          </a:ln>
        </p:spPr>
        <p:txBody>
          <a:bodyPr wrap="none" anchor="ctr"/>
          <a:lstStyle/>
          <a:p>
            <a:r>
              <a:rPr lang="en-US" altLang="zh-CN" sz="2400">
                <a:solidFill>
                  <a:srgbClr val="FF0000"/>
                </a:solidFill>
              </a:rPr>
              <a:t>Words in natural language</a:t>
            </a:r>
          </a:p>
        </p:txBody>
      </p:sp>
      <p:sp>
        <p:nvSpPr>
          <p:cNvPr id="230449" name="Rectangle 49"/>
          <p:cNvSpPr>
            <a:spLocks noChangeArrowheads="1"/>
          </p:cNvSpPr>
          <p:nvPr/>
        </p:nvSpPr>
        <p:spPr bwMode="auto">
          <a:xfrm>
            <a:off x="411163" y="2078038"/>
            <a:ext cx="2952750" cy="1638300"/>
          </a:xfrm>
          <a:prstGeom prst="rect">
            <a:avLst/>
          </a:prstGeom>
          <a:solidFill>
            <a:schemeClr val="bg1"/>
          </a:solidFill>
          <a:ln w="9525">
            <a:solidFill>
              <a:schemeClr val="tx1"/>
            </a:solidFill>
            <a:miter lim="800000"/>
            <a:headEnd/>
            <a:tailEnd/>
          </a:ln>
        </p:spPr>
        <p:txBody>
          <a:bodyPr anchor="ctr"/>
          <a:lstStyle/>
          <a:p>
            <a:pPr algn="ctr"/>
            <a:r>
              <a:rPr lang="en-US" altLang="zh-CN" sz="3200">
                <a:solidFill>
                  <a:srgbClr val="FF0000"/>
                </a:solidFill>
              </a:rPr>
              <a:t>Special word</a:t>
            </a:r>
          </a:p>
        </p:txBody>
      </p:sp>
      <p:sp>
        <p:nvSpPr>
          <p:cNvPr id="230450" name="Rectangle 50"/>
          <p:cNvSpPr>
            <a:spLocks noChangeArrowheads="1"/>
          </p:cNvSpPr>
          <p:nvPr/>
        </p:nvSpPr>
        <p:spPr bwMode="auto">
          <a:xfrm>
            <a:off x="3368675" y="2082800"/>
            <a:ext cx="5976939" cy="1633538"/>
          </a:xfrm>
          <a:prstGeom prst="rect">
            <a:avLst/>
          </a:prstGeom>
          <a:solidFill>
            <a:schemeClr val="bg1"/>
          </a:solidFill>
          <a:ln w="9525">
            <a:solidFill>
              <a:schemeClr val="tx1"/>
            </a:solidFill>
            <a:miter lim="800000"/>
            <a:headEnd/>
            <a:tailEnd/>
          </a:ln>
        </p:spPr>
        <p:txBody>
          <a:bodyPr anchor="ctr"/>
          <a:lstStyle/>
          <a:p>
            <a:r>
              <a:rPr lang="en-US" altLang="zh-CN" sz="2200" dirty="0">
                <a:solidFill>
                  <a:srgbClr val="FF0000"/>
                </a:solidFill>
              </a:rPr>
              <a:t>Including several general ‘special </a:t>
            </a:r>
            <a:r>
              <a:rPr lang="en-US" altLang="zh-CN" sz="2200" dirty="0" smtClean="0">
                <a:solidFill>
                  <a:srgbClr val="FF0000"/>
                </a:solidFill>
              </a:rPr>
              <a:t>words’</a:t>
            </a:r>
          </a:p>
          <a:p>
            <a:r>
              <a:rPr lang="en-US" altLang="zh-CN" sz="2200" dirty="0" smtClean="0">
                <a:solidFill>
                  <a:srgbClr val="FF0000"/>
                </a:solidFill>
              </a:rPr>
              <a:t>e.g. email address, IP address, URL, date, number, money, percentage, unnecessary tokens (e.g. ‘===’ and ‘###’), etc.</a:t>
            </a:r>
            <a:endParaRPr lang="en-US" altLang="zh-CN" sz="2200" dirty="0">
              <a:solidFill>
                <a:srgbClr val="FF0000"/>
              </a:solidFill>
            </a:endParaRPr>
          </a:p>
        </p:txBody>
      </p:sp>
      <p:sp>
        <p:nvSpPr>
          <p:cNvPr id="230453" name="Rectangle 53"/>
          <p:cNvSpPr>
            <a:spLocks noChangeArrowheads="1"/>
          </p:cNvSpPr>
          <p:nvPr/>
        </p:nvSpPr>
        <p:spPr bwMode="auto">
          <a:xfrm>
            <a:off x="411163" y="3709988"/>
            <a:ext cx="2952750" cy="735012"/>
          </a:xfrm>
          <a:prstGeom prst="rect">
            <a:avLst/>
          </a:prstGeom>
          <a:solidFill>
            <a:schemeClr val="bg1"/>
          </a:solidFill>
          <a:ln w="9525">
            <a:solidFill>
              <a:schemeClr val="tx1"/>
            </a:solidFill>
            <a:miter lim="800000"/>
            <a:headEnd/>
            <a:tailEnd/>
          </a:ln>
        </p:spPr>
        <p:txBody>
          <a:bodyPr anchor="ctr"/>
          <a:lstStyle/>
          <a:p>
            <a:pPr algn="ctr"/>
            <a:r>
              <a:rPr lang="en-US" altLang="zh-CN" sz="3200">
                <a:solidFill>
                  <a:srgbClr val="FF0000"/>
                </a:solidFill>
              </a:rPr>
              <a:t>Image token</a:t>
            </a:r>
          </a:p>
        </p:txBody>
      </p:sp>
      <p:sp>
        <p:nvSpPr>
          <p:cNvPr id="230455" name="Rectangle 55"/>
          <p:cNvSpPr>
            <a:spLocks noChangeArrowheads="1"/>
          </p:cNvSpPr>
          <p:nvPr/>
        </p:nvSpPr>
        <p:spPr bwMode="auto">
          <a:xfrm>
            <a:off x="414339" y="5049840"/>
            <a:ext cx="2952750" cy="923925"/>
          </a:xfrm>
          <a:prstGeom prst="rect">
            <a:avLst/>
          </a:prstGeom>
          <a:solidFill>
            <a:schemeClr val="bg1"/>
          </a:solidFill>
          <a:ln w="9525">
            <a:solidFill>
              <a:schemeClr val="tx1"/>
            </a:solidFill>
            <a:miter lim="800000"/>
            <a:headEnd/>
            <a:tailEnd/>
          </a:ln>
        </p:spPr>
        <p:txBody>
          <a:bodyPr anchor="ctr"/>
          <a:lstStyle/>
          <a:p>
            <a:pPr algn="ctr"/>
            <a:r>
              <a:rPr lang="en-US" altLang="zh-CN" sz="3200">
                <a:solidFill>
                  <a:srgbClr val="FF0000"/>
                </a:solidFill>
              </a:rPr>
              <a:t>Punctuation marks</a:t>
            </a:r>
          </a:p>
        </p:txBody>
      </p:sp>
      <p:sp>
        <p:nvSpPr>
          <p:cNvPr id="230456" name="Rectangle 56"/>
          <p:cNvSpPr>
            <a:spLocks noChangeArrowheads="1"/>
          </p:cNvSpPr>
          <p:nvPr/>
        </p:nvSpPr>
        <p:spPr bwMode="auto">
          <a:xfrm>
            <a:off x="3371850" y="5049840"/>
            <a:ext cx="5976939" cy="923925"/>
          </a:xfrm>
          <a:prstGeom prst="rect">
            <a:avLst/>
          </a:prstGeom>
          <a:solidFill>
            <a:schemeClr val="bg1"/>
          </a:solidFill>
          <a:ln w="9525">
            <a:solidFill>
              <a:schemeClr val="tx1"/>
            </a:solidFill>
            <a:miter lim="800000"/>
            <a:headEnd/>
            <a:tailEnd/>
          </a:ln>
        </p:spPr>
        <p:txBody>
          <a:bodyPr anchor="ctr"/>
          <a:lstStyle/>
          <a:p>
            <a:r>
              <a:rPr lang="en-US" altLang="zh-CN" sz="2400">
                <a:solidFill>
                  <a:srgbClr val="FF0000"/>
                </a:solidFill>
              </a:rPr>
              <a:t>Including period, question mark, and exclamation mark</a:t>
            </a:r>
          </a:p>
        </p:txBody>
      </p:sp>
      <p:sp>
        <p:nvSpPr>
          <p:cNvPr id="14" name="Rectangle 56"/>
          <p:cNvSpPr>
            <a:spLocks noChangeArrowheads="1"/>
          </p:cNvSpPr>
          <p:nvPr/>
        </p:nvSpPr>
        <p:spPr bwMode="auto">
          <a:xfrm>
            <a:off x="3371850" y="3721102"/>
            <a:ext cx="5976939" cy="720725"/>
          </a:xfrm>
          <a:prstGeom prst="rect">
            <a:avLst/>
          </a:prstGeom>
          <a:solidFill>
            <a:schemeClr val="bg1"/>
          </a:solidFill>
          <a:ln w="9525">
            <a:solidFill>
              <a:schemeClr val="tx1"/>
            </a:solidFill>
            <a:miter lim="800000"/>
            <a:headEnd/>
            <a:tailEnd/>
          </a:ln>
        </p:spPr>
        <p:txBody>
          <a:bodyPr anchor="ctr"/>
          <a:lstStyle/>
          <a:p>
            <a:r>
              <a:rPr lang="en-US" altLang="zh-CN" sz="2400">
                <a:solidFill>
                  <a:srgbClr val="FF0000"/>
                </a:solidFill>
              </a:rPr>
              <a:t>&lt;IMAGE src="defaul3.jpg" alt=""/&gt;</a:t>
            </a:r>
          </a:p>
        </p:txBody>
      </p:sp>
      <p:sp>
        <p:nvSpPr>
          <p:cNvPr id="15" name="Rectangle 53"/>
          <p:cNvSpPr>
            <a:spLocks noChangeArrowheads="1"/>
          </p:cNvSpPr>
          <p:nvPr/>
        </p:nvSpPr>
        <p:spPr bwMode="auto">
          <a:xfrm>
            <a:off x="414339" y="4451352"/>
            <a:ext cx="2952750" cy="588963"/>
          </a:xfrm>
          <a:prstGeom prst="rect">
            <a:avLst/>
          </a:prstGeom>
          <a:solidFill>
            <a:schemeClr val="bg1"/>
          </a:solidFill>
          <a:ln w="9525">
            <a:solidFill>
              <a:schemeClr val="tx1"/>
            </a:solidFill>
            <a:miter lim="800000"/>
            <a:headEnd/>
            <a:tailEnd/>
          </a:ln>
        </p:spPr>
        <p:txBody>
          <a:bodyPr anchor="ctr"/>
          <a:lstStyle/>
          <a:p>
            <a:pPr algn="ctr"/>
            <a:r>
              <a:rPr lang="en-US" altLang="zh-CN" sz="3200">
                <a:solidFill>
                  <a:srgbClr val="FF0000"/>
                </a:solidFill>
              </a:rPr>
              <a:t>Term</a:t>
            </a:r>
          </a:p>
        </p:txBody>
      </p:sp>
      <p:sp>
        <p:nvSpPr>
          <p:cNvPr id="16" name="Rectangle 56"/>
          <p:cNvSpPr>
            <a:spLocks noChangeArrowheads="1"/>
          </p:cNvSpPr>
          <p:nvPr/>
        </p:nvSpPr>
        <p:spPr bwMode="auto">
          <a:xfrm>
            <a:off x="3371850" y="4440240"/>
            <a:ext cx="5976939" cy="611187"/>
          </a:xfrm>
          <a:prstGeom prst="rect">
            <a:avLst/>
          </a:prstGeom>
          <a:solidFill>
            <a:schemeClr val="bg1"/>
          </a:solidFill>
          <a:ln w="9525">
            <a:solidFill>
              <a:schemeClr val="tx1"/>
            </a:solidFill>
            <a:miter lim="800000"/>
            <a:headEnd/>
            <a:tailEnd/>
          </a:ln>
        </p:spPr>
        <p:txBody>
          <a:bodyPr anchor="ctr"/>
          <a:lstStyle/>
          <a:p>
            <a:r>
              <a:rPr lang="en-US" altLang="zh-CN" sz="2400">
                <a:solidFill>
                  <a:srgbClr val="FF0000"/>
                </a:solidFill>
              </a:rPr>
              <a:t>base NP, like “Computer Science”</a:t>
            </a:r>
          </a:p>
        </p:txBody>
      </p:sp>
    </p:spTree>
    <p:custDataLst>
      <p:tags r:id="rId1"/>
    </p:custDataLst>
    <p:extLst>
      <p:ext uri="{BB962C8B-B14F-4D97-AF65-F5344CB8AC3E}">
        <p14:creationId xmlns:p14="http://schemas.microsoft.com/office/powerpoint/2010/main" val="1293989299"/>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30447"/>
                                        </p:tgtEl>
                                        <p:attrNameLst>
                                          <p:attrName>style.visibility</p:attrName>
                                        </p:attrNameLst>
                                      </p:cBhvr>
                                      <p:to>
                                        <p:strVal val="visible"/>
                                      </p:to>
                                    </p:set>
                                    <p:animEffect transition="in" filter="blinds(horizontal)">
                                      <p:cBhvr>
                                        <p:cTn id="7" dur="500"/>
                                        <p:tgtEl>
                                          <p:spTgt spid="230447"/>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30448"/>
                                        </p:tgtEl>
                                        <p:attrNameLst>
                                          <p:attrName>style.visibility</p:attrName>
                                        </p:attrNameLst>
                                      </p:cBhvr>
                                      <p:to>
                                        <p:strVal val="visible"/>
                                      </p:to>
                                    </p:set>
                                    <p:animEffect transition="in" filter="blinds(horizontal)">
                                      <p:cBhvr>
                                        <p:cTn id="10" dur="500"/>
                                        <p:tgtEl>
                                          <p:spTgt spid="230448"/>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230449"/>
                                        </p:tgtEl>
                                        <p:attrNameLst>
                                          <p:attrName>style.visibility</p:attrName>
                                        </p:attrNameLst>
                                      </p:cBhvr>
                                      <p:to>
                                        <p:strVal val="visible"/>
                                      </p:to>
                                    </p:set>
                                    <p:animEffect transition="in" filter="blinds(horizontal)">
                                      <p:cBhvr>
                                        <p:cTn id="15" dur="500"/>
                                        <p:tgtEl>
                                          <p:spTgt spid="230449"/>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230450"/>
                                        </p:tgtEl>
                                        <p:attrNameLst>
                                          <p:attrName>style.visibility</p:attrName>
                                        </p:attrNameLst>
                                      </p:cBhvr>
                                      <p:to>
                                        <p:strVal val="visible"/>
                                      </p:to>
                                    </p:set>
                                    <p:animEffect transition="in" filter="blinds(horizontal)">
                                      <p:cBhvr>
                                        <p:cTn id="18" dur="500"/>
                                        <p:tgtEl>
                                          <p:spTgt spid="230450"/>
                                        </p:tgtEl>
                                      </p:cBhvr>
                                    </p:animEffect>
                                  </p:childTnLst>
                                </p:cTn>
                              </p:par>
                              <p:par>
                                <p:cTn id="19" presetID="1" presetClass="exit" presetSubtype="0" fill="hold" grpId="1" nodeType="withEffect">
                                  <p:stCondLst>
                                    <p:cond delay="0"/>
                                  </p:stCondLst>
                                  <p:childTnLst>
                                    <p:set>
                                      <p:cBhvr>
                                        <p:cTn id="20" dur="1" fill="hold">
                                          <p:stCondLst>
                                            <p:cond delay="0"/>
                                          </p:stCondLst>
                                        </p:cTn>
                                        <p:tgtEl>
                                          <p:spTgt spid="230447"/>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23044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230453"/>
                                        </p:tgtEl>
                                        <p:attrNameLst>
                                          <p:attrName>style.visibility</p:attrName>
                                        </p:attrNameLst>
                                      </p:cBhvr>
                                      <p:to>
                                        <p:strVal val="visible"/>
                                      </p:to>
                                    </p:set>
                                    <p:animEffect transition="in" filter="blinds(horizontal)">
                                      <p:cBhvr>
                                        <p:cTn id="27" dur="500"/>
                                        <p:tgtEl>
                                          <p:spTgt spid="230453"/>
                                        </p:tgtEl>
                                      </p:cBhvr>
                                    </p:animEffect>
                                  </p:childTnLst>
                                </p:cTn>
                              </p:par>
                              <p:par>
                                <p:cTn id="28" presetID="3" presetClass="entr" presetSubtype="10"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blinds(horizontal)">
                                      <p:cBhvr>
                                        <p:cTn id="30" dur="500"/>
                                        <p:tgtEl>
                                          <p:spTgt spid="14"/>
                                        </p:tgtEl>
                                      </p:cBhvr>
                                    </p:animEffect>
                                  </p:childTnLst>
                                </p:cTn>
                              </p:par>
                              <p:par>
                                <p:cTn id="31" presetID="1" presetClass="exit" presetSubtype="0" fill="hold" grpId="1" nodeType="withEffect">
                                  <p:stCondLst>
                                    <p:cond delay="0"/>
                                  </p:stCondLst>
                                  <p:childTnLst>
                                    <p:set>
                                      <p:cBhvr>
                                        <p:cTn id="32" dur="1" fill="hold">
                                          <p:stCondLst>
                                            <p:cond delay="0"/>
                                          </p:stCondLst>
                                        </p:cTn>
                                        <p:tgtEl>
                                          <p:spTgt spid="230449"/>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230450"/>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blinds(horizontal)">
                                      <p:cBhvr>
                                        <p:cTn id="39" dur="500"/>
                                        <p:tgtEl>
                                          <p:spTgt spid="15"/>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blinds(horizontal)">
                                      <p:cBhvr>
                                        <p:cTn id="42" dur="500"/>
                                        <p:tgtEl>
                                          <p:spTgt spid="16"/>
                                        </p:tgtEl>
                                      </p:cBhvr>
                                    </p:animEffect>
                                  </p:childTnLst>
                                </p:cTn>
                              </p:par>
                              <p:par>
                                <p:cTn id="43" presetID="1" presetClass="exit" presetSubtype="0" fill="hold" grpId="1" nodeType="withEffect">
                                  <p:stCondLst>
                                    <p:cond delay="0"/>
                                  </p:stCondLst>
                                  <p:childTnLst>
                                    <p:set>
                                      <p:cBhvr>
                                        <p:cTn id="44" dur="1" fill="hold">
                                          <p:stCondLst>
                                            <p:cond delay="0"/>
                                          </p:stCondLst>
                                        </p:cTn>
                                        <p:tgtEl>
                                          <p:spTgt spid="230453"/>
                                        </p:tgtEl>
                                        <p:attrNameLst>
                                          <p:attrName>style.visibility</p:attrName>
                                        </p:attrNameLst>
                                      </p:cBhvr>
                                      <p:to>
                                        <p:strVal val="hidden"/>
                                      </p:to>
                                    </p:set>
                                  </p:childTnLst>
                                </p:cTn>
                              </p:par>
                              <p:par>
                                <p:cTn id="45" presetID="1" presetClass="exit" presetSubtype="0" fill="hold" grpId="1" nodeType="withEffect">
                                  <p:stCondLst>
                                    <p:cond delay="0"/>
                                  </p:stCondLst>
                                  <p:childTnLst>
                                    <p:set>
                                      <p:cBhvr>
                                        <p:cTn id="46" dur="1" fill="hold">
                                          <p:stCondLst>
                                            <p:cond delay="0"/>
                                          </p:stCondLst>
                                        </p:cTn>
                                        <p:tgtEl>
                                          <p:spTgt spid="14"/>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3" presetClass="entr" presetSubtype="10" fill="hold" grpId="0" nodeType="clickEffect">
                                  <p:stCondLst>
                                    <p:cond delay="0"/>
                                  </p:stCondLst>
                                  <p:childTnLst>
                                    <p:set>
                                      <p:cBhvr>
                                        <p:cTn id="50" dur="1" fill="hold">
                                          <p:stCondLst>
                                            <p:cond delay="0"/>
                                          </p:stCondLst>
                                        </p:cTn>
                                        <p:tgtEl>
                                          <p:spTgt spid="230455"/>
                                        </p:tgtEl>
                                        <p:attrNameLst>
                                          <p:attrName>style.visibility</p:attrName>
                                        </p:attrNameLst>
                                      </p:cBhvr>
                                      <p:to>
                                        <p:strVal val="visible"/>
                                      </p:to>
                                    </p:set>
                                    <p:animEffect transition="in" filter="blinds(horizontal)">
                                      <p:cBhvr>
                                        <p:cTn id="51" dur="500"/>
                                        <p:tgtEl>
                                          <p:spTgt spid="230455"/>
                                        </p:tgtEl>
                                      </p:cBhvr>
                                    </p:animEffect>
                                  </p:childTnLst>
                                </p:cTn>
                              </p:par>
                              <p:par>
                                <p:cTn id="52" presetID="3" presetClass="entr" presetSubtype="10" fill="hold" grpId="0" nodeType="withEffect">
                                  <p:stCondLst>
                                    <p:cond delay="0"/>
                                  </p:stCondLst>
                                  <p:childTnLst>
                                    <p:set>
                                      <p:cBhvr>
                                        <p:cTn id="53" dur="1" fill="hold">
                                          <p:stCondLst>
                                            <p:cond delay="0"/>
                                          </p:stCondLst>
                                        </p:cTn>
                                        <p:tgtEl>
                                          <p:spTgt spid="230456"/>
                                        </p:tgtEl>
                                        <p:attrNameLst>
                                          <p:attrName>style.visibility</p:attrName>
                                        </p:attrNameLst>
                                      </p:cBhvr>
                                      <p:to>
                                        <p:strVal val="visible"/>
                                      </p:to>
                                    </p:set>
                                    <p:animEffect transition="in" filter="blinds(horizontal)">
                                      <p:cBhvr>
                                        <p:cTn id="54" dur="500"/>
                                        <p:tgtEl>
                                          <p:spTgt spid="230456"/>
                                        </p:tgtEl>
                                      </p:cBhvr>
                                    </p:animEffect>
                                  </p:childTnLst>
                                </p:cTn>
                              </p:par>
                              <p:par>
                                <p:cTn id="55" presetID="1" presetClass="exit" presetSubtype="0" fill="hold" grpId="1" nodeType="withEffect">
                                  <p:stCondLst>
                                    <p:cond delay="0"/>
                                  </p:stCondLst>
                                  <p:childTnLst>
                                    <p:set>
                                      <p:cBhvr>
                                        <p:cTn id="56" dur="1" fill="hold">
                                          <p:stCondLst>
                                            <p:cond delay="0"/>
                                          </p:stCondLst>
                                        </p:cTn>
                                        <p:tgtEl>
                                          <p:spTgt spid="15"/>
                                        </p:tgtEl>
                                        <p:attrNameLst>
                                          <p:attrName>style.visibility</p:attrName>
                                        </p:attrNameLst>
                                      </p:cBhvr>
                                      <p:to>
                                        <p:strVal val="hidden"/>
                                      </p:to>
                                    </p:set>
                                  </p:childTnLst>
                                </p:cTn>
                              </p:par>
                              <p:par>
                                <p:cTn id="57" presetID="1" presetClass="exit" presetSubtype="0" fill="hold" grpId="1" nodeType="withEffect">
                                  <p:stCondLst>
                                    <p:cond delay="0"/>
                                  </p:stCondLst>
                                  <p:childTnLst>
                                    <p:set>
                                      <p:cBhvr>
                                        <p:cTn id="58" dur="1" fill="hold">
                                          <p:stCondLst>
                                            <p:cond delay="0"/>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0447" grpId="0" animBg="1"/>
      <p:bldP spid="230447" grpId="1" animBg="1"/>
      <p:bldP spid="230448" grpId="0" animBg="1"/>
      <p:bldP spid="230448" grpId="1" animBg="1"/>
      <p:bldP spid="230449" grpId="0" animBg="1"/>
      <p:bldP spid="230449" grpId="1" animBg="1"/>
      <p:bldP spid="230450" grpId="0" animBg="1"/>
      <p:bldP spid="230450" grpId="1" animBg="1"/>
      <p:bldP spid="230453" grpId="0" animBg="1"/>
      <p:bldP spid="230453" grpId="1" animBg="1"/>
      <p:bldP spid="230455" grpId="0" animBg="1"/>
      <p:bldP spid="230456" grpId="0" animBg="1"/>
      <p:bldP spid="14" grpId="0" animBg="1"/>
      <p:bldP spid="14" grpId="1" animBg="1"/>
      <p:bldP spid="15" grpId="0" animBg="1"/>
      <p:bldP spid="15" grpId="1" animBg="1"/>
      <p:bldP spid="16" grpId="0" animBg="1"/>
      <p:bldP spid="16" grpId="1"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428625" y="115888"/>
            <a:ext cx="8915400" cy="1008062"/>
          </a:xfrm>
        </p:spPr>
        <p:txBody>
          <a:bodyPr/>
          <a:lstStyle/>
          <a:p>
            <a:r>
              <a:rPr lang="en-US" altLang="zh-CN" smtClean="0"/>
              <a:t>Possible Tag Assignment</a:t>
            </a:r>
          </a:p>
        </p:txBody>
      </p:sp>
      <p:graphicFrame>
        <p:nvGraphicFramePr>
          <p:cNvPr id="32827" name="Group 59"/>
          <p:cNvGraphicFramePr>
            <a:graphicFrameLocks noGrp="1"/>
          </p:cNvGraphicFramePr>
          <p:nvPr>
            <p:ph idx="1"/>
          </p:nvPr>
        </p:nvGraphicFramePr>
        <p:xfrm>
          <a:off x="528639" y="1377950"/>
          <a:ext cx="8915401" cy="4813633"/>
        </p:xfrm>
        <a:graphic>
          <a:graphicData uri="http://schemas.openxmlformats.org/drawingml/2006/table">
            <a:tbl>
              <a:tblPr/>
              <a:tblGrid>
                <a:gridCol w="2948628"/>
                <a:gridCol w="5966773"/>
              </a:tblGrid>
              <a:tr h="71035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3200" b="1" i="0" u="none" strike="noStrike" cap="none" normalizeH="0" baseline="0" dirty="0" smtClean="0">
                          <a:ln>
                            <a:noFill/>
                          </a:ln>
                          <a:solidFill>
                            <a:schemeClr val="tx1"/>
                          </a:solidFill>
                          <a:effectLst/>
                          <a:latin typeface="Arial" charset="0"/>
                          <a:ea typeface="宋体" pitchFamily="2" charset="-122"/>
                        </a:rPr>
                        <a:t>Token type</a:t>
                      </a:r>
                    </a:p>
                  </a:txBody>
                  <a:tcPr marL="99060" marR="99060" anchor="ct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3200" b="1" i="0" u="none" strike="noStrike" cap="none" normalizeH="0" baseline="0" dirty="0" smtClean="0">
                          <a:ln>
                            <a:noFill/>
                          </a:ln>
                          <a:solidFill>
                            <a:schemeClr val="tx1"/>
                          </a:solidFill>
                          <a:effectLst/>
                          <a:latin typeface="Arial" charset="0"/>
                          <a:ea typeface="宋体" pitchFamily="2" charset="-122"/>
                        </a:rPr>
                        <a:t>Possible tags</a:t>
                      </a:r>
                    </a:p>
                  </a:txBody>
                  <a:tcPr marL="99060" marR="99060" anchor="ct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0913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400" b="0" i="0" u="none" strike="noStrike" cap="none" normalizeH="0" baseline="0" dirty="0" smtClean="0">
                          <a:ln>
                            <a:noFill/>
                          </a:ln>
                          <a:solidFill>
                            <a:schemeClr val="tx1"/>
                          </a:solidFill>
                          <a:effectLst/>
                          <a:latin typeface="Arial" charset="0"/>
                          <a:ea typeface="宋体" pitchFamily="2" charset="-122"/>
                        </a:rPr>
                        <a:t>Standard word</a:t>
                      </a:r>
                    </a:p>
                  </a:txBody>
                  <a:tcPr marL="99060" marR="99060" anchor="ct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400" b="0" i="0" u="none" strike="noStrike" cap="none" normalizeH="0" baseline="0" dirty="0" smtClean="0">
                          <a:ln>
                            <a:noFill/>
                          </a:ln>
                          <a:solidFill>
                            <a:schemeClr val="tx1"/>
                          </a:solidFill>
                          <a:effectLst/>
                          <a:latin typeface="Arial" charset="0"/>
                          <a:ea typeface="宋体" pitchFamily="2" charset="-122"/>
                        </a:rPr>
                        <a:t>All possible tags</a:t>
                      </a:r>
                    </a:p>
                  </a:txBody>
                  <a:tcPr marL="99060" marR="99060" anchor="ct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1552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400" b="0" i="0" u="none" strike="noStrike" cap="none" normalizeH="0" baseline="0" dirty="0" smtClean="0">
                          <a:ln>
                            <a:noFill/>
                          </a:ln>
                          <a:solidFill>
                            <a:schemeClr val="tx1"/>
                          </a:solidFill>
                          <a:effectLst/>
                          <a:latin typeface="Arial" charset="0"/>
                          <a:ea typeface="宋体" pitchFamily="2" charset="-122"/>
                        </a:rPr>
                        <a:t>Special word</a:t>
                      </a:r>
                    </a:p>
                  </a:txBody>
                  <a:tcPr marL="99060" marR="99060" anchor="ct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400" b="0" i="0" u="none" strike="noStrike" cap="none" normalizeH="0" baseline="0" dirty="0" smtClean="0">
                          <a:ln>
                            <a:noFill/>
                          </a:ln>
                          <a:solidFill>
                            <a:schemeClr val="tx1"/>
                          </a:solidFill>
                          <a:effectLst/>
                          <a:latin typeface="Arial" charset="0"/>
                          <a:ea typeface="宋体" pitchFamily="2" charset="-122"/>
                        </a:rPr>
                        <a:t>Position, Affiliation, Address, Email, Phone, Fax, </a:t>
                      </a:r>
                      <a:r>
                        <a:rPr kumimoji="0" lang="en-US" altLang="zh-CN" sz="2400" b="0" i="0" u="none" strike="noStrike" cap="none" normalizeH="0" baseline="0" dirty="0" err="1" smtClean="0">
                          <a:ln>
                            <a:noFill/>
                          </a:ln>
                          <a:solidFill>
                            <a:schemeClr val="tx1"/>
                          </a:solidFill>
                          <a:effectLst/>
                          <a:latin typeface="Arial" charset="0"/>
                          <a:ea typeface="宋体" pitchFamily="2" charset="-122"/>
                        </a:rPr>
                        <a:t>Phd</a:t>
                      </a:r>
                      <a:r>
                        <a:rPr kumimoji="0" lang="en-US" altLang="zh-CN" sz="2400" b="0" i="0" u="none" strike="noStrike" cap="none" normalizeH="0" baseline="0" dirty="0" smtClean="0">
                          <a:ln>
                            <a:noFill/>
                          </a:ln>
                          <a:solidFill>
                            <a:schemeClr val="tx1"/>
                          </a:solidFill>
                          <a:effectLst/>
                          <a:latin typeface="Arial" charset="0"/>
                          <a:ea typeface="宋体" pitchFamily="2" charset="-122"/>
                        </a:rPr>
                        <a:t>/Ms/Bs-date</a:t>
                      </a:r>
                    </a:p>
                  </a:txBody>
                  <a:tcPr marL="99060" marR="99060" anchor="ct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8379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400" b="0" i="0" u="none" strike="noStrike" cap="none" normalizeH="0" baseline="0" dirty="0" smtClean="0">
                          <a:ln>
                            <a:noFill/>
                          </a:ln>
                          <a:solidFill>
                            <a:schemeClr val="tx1"/>
                          </a:solidFill>
                          <a:effectLst/>
                          <a:latin typeface="Arial" charset="0"/>
                          <a:ea typeface="宋体" pitchFamily="2" charset="-122"/>
                        </a:rPr>
                        <a:t>Image token</a:t>
                      </a:r>
                    </a:p>
                  </a:txBody>
                  <a:tcPr marL="99060" marR="99060" anchor="ct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zh-CN" sz="2400" b="0" i="0" u="none" strike="noStrike" cap="none" normalizeH="0" baseline="0" dirty="0" smtClean="0">
                          <a:ln>
                            <a:noFill/>
                          </a:ln>
                          <a:solidFill>
                            <a:schemeClr val="tx1"/>
                          </a:solidFill>
                          <a:effectLst/>
                          <a:latin typeface="Arial" charset="0"/>
                          <a:ea typeface="宋体" pitchFamily="2" charset="-122"/>
                        </a:rPr>
                        <a:t>Photo, Email</a:t>
                      </a:r>
                    </a:p>
                  </a:txBody>
                  <a:tcPr marL="99060" marR="99060" anchor="ct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7185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400" b="0" i="0" u="none" strike="noStrike" cap="none" normalizeH="0" baseline="0" dirty="0" smtClean="0">
                          <a:ln>
                            <a:noFill/>
                          </a:ln>
                          <a:solidFill>
                            <a:schemeClr val="tx1"/>
                          </a:solidFill>
                          <a:effectLst/>
                          <a:latin typeface="Arial" charset="0"/>
                          <a:ea typeface="宋体" pitchFamily="2" charset="-122"/>
                        </a:rPr>
                        <a:t>Term token</a:t>
                      </a:r>
                    </a:p>
                  </a:txBody>
                  <a:tcPr marL="99060" marR="99060" anchor="ct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400" b="0" i="0" u="none" strike="noStrike" cap="none" normalizeH="0" baseline="0" dirty="0" smtClean="0">
                          <a:ln>
                            <a:noFill/>
                          </a:ln>
                          <a:solidFill>
                            <a:schemeClr val="tx1"/>
                          </a:solidFill>
                          <a:effectLst/>
                          <a:latin typeface="Arial" charset="0"/>
                          <a:ea typeface="宋体" pitchFamily="2" charset="-122"/>
                        </a:rPr>
                        <a:t>Position, Affiliation, Address, </a:t>
                      </a:r>
                      <a:r>
                        <a:rPr kumimoji="0" lang="en-US" altLang="zh-CN" sz="2400" b="0" i="0" u="none" strike="noStrike" cap="none" normalizeH="0" baseline="0" dirty="0" err="1" smtClean="0">
                          <a:ln>
                            <a:noFill/>
                          </a:ln>
                          <a:solidFill>
                            <a:schemeClr val="tx1"/>
                          </a:solidFill>
                          <a:effectLst/>
                          <a:latin typeface="Arial" charset="0"/>
                          <a:ea typeface="宋体" pitchFamily="2" charset="-122"/>
                        </a:rPr>
                        <a:t>Phd</a:t>
                      </a:r>
                      <a:r>
                        <a:rPr kumimoji="0" lang="en-US" altLang="zh-CN" sz="2400" b="0" i="0" u="none" strike="noStrike" cap="none" normalizeH="0" baseline="0" dirty="0" smtClean="0">
                          <a:ln>
                            <a:noFill/>
                          </a:ln>
                          <a:solidFill>
                            <a:schemeClr val="tx1"/>
                          </a:solidFill>
                          <a:effectLst/>
                          <a:latin typeface="Arial" charset="0"/>
                          <a:ea typeface="宋体" pitchFamily="2" charset="-122"/>
                        </a:rPr>
                        <a:t>/Ms/Bs-</a:t>
                      </a:r>
                      <a:r>
                        <a:rPr kumimoji="0" lang="en-US" altLang="zh-CN" sz="2400" b="0" i="0" u="none" strike="noStrike" cap="none" normalizeH="0" baseline="0" dirty="0" err="1" smtClean="0">
                          <a:ln>
                            <a:noFill/>
                          </a:ln>
                          <a:solidFill>
                            <a:schemeClr val="tx1"/>
                          </a:solidFill>
                          <a:effectLst/>
                          <a:latin typeface="Arial" charset="0"/>
                          <a:ea typeface="宋体" pitchFamily="2" charset="-122"/>
                        </a:rPr>
                        <a:t>univ</a:t>
                      </a:r>
                      <a:r>
                        <a:rPr kumimoji="0" lang="en-US" altLang="zh-CN" sz="2400" b="0" i="0" u="none" strike="noStrike" cap="none" normalizeH="0" baseline="0" dirty="0" smtClean="0">
                          <a:ln>
                            <a:noFill/>
                          </a:ln>
                          <a:solidFill>
                            <a:schemeClr val="tx1"/>
                          </a:solidFill>
                          <a:effectLst/>
                          <a:latin typeface="Arial" charset="0"/>
                          <a:ea typeface="宋体" pitchFamily="2" charset="-122"/>
                        </a:rPr>
                        <a:t>, </a:t>
                      </a:r>
                      <a:r>
                        <a:rPr kumimoji="0" lang="en-US" altLang="zh-CN" sz="2400" b="0" i="0" u="none" strike="noStrike" cap="none" normalizeH="0" baseline="0" dirty="0" err="1" smtClean="0">
                          <a:ln>
                            <a:noFill/>
                          </a:ln>
                          <a:solidFill>
                            <a:schemeClr val="tx1"/>
                          </a:solidFill>
                          <a:effectLst/>
                          <a:latin typeface="Arial" charset="0"/>
                          <a:ea typeface="宋体" pitchFamily="2" charset="-122"/>
                        </a:rPr>
                        <a:t>Phd</a:t>
                      </a:r>
                      <a:r>
                        <a:rPr kumimoji="0" lang="en-US" altLang="zh-CN" sz="2400" b="0" i="0" u="none" strike="noStrike" cap="none" normalizeH="0" baseline="0" dirty="0" smtClean="0">
                          <a:ln>
                            <a:noFill/>
                          </a:ln>
                          <a:solidFill>
                            <a:schemeClr val="tx1"/>
                          </a:solidFill>
                          <a:effectLst/>
                          <a:latin typeface="Arial" charset="0"/>
                          <a:ea typeface="宋体" pitchFamily="2" charset="-122"/>
                        </a:rPr>
                        <a:t>/Ms/Bs-major</a:t>
                      </a:r>
                    </a:p>
                  </a:txBody>
                  <a:tcPr marL="99060" marR="99060" anchor="ct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988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400" b="0" i="0" u="none" strike="noStrike" cap="none" normalizeH="0" baseline="0" dirty="0" smtClean="0">
                          <a:ln>
                            <a:noFill/>
                          </a:ln>
                          <a:solidFill>
                            <a:schemeClr val="tx1"/>
                          </a:solidFill>
                          <a:effectLst/>
                          <a:latin typeface="Arial" charset="0"/>
                          <a:ea typeface="宋体" pitchFamily="2" charset="-122"/>
                        </a:rPr>
                        <a:t>Punctuation marks</a:t>
                      </a:r>
                    </a:p>
                  </a:txBody>
                  <a:tcPr marL="99060" marR="99060" anchor="ct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400" b="0" i="0" u="none" strike="noStrike" cap="none" normalizeH="0" baseline="0" dirty="0" smtClean="0">
                          <a:ln>
                            <a:noFill/>
                          </a:ln>
                          <a:solidFill>
                            <a:schemeClr val="tx1"/>
                          </a:solidFill>
                          <a:effectLst/>
                          <a:latin typeface="Arial" charset="0"/>
                          <a:ea typeface="宋体" pitchFamily="2" charset="-122"/>
                        </a:rPr>
                        <a:t>Position, Affiliation, Address, Email, Phone, Fax, </a:t>
                      </a:r>
                      <a:r>
                        <a:rPr kumimoji="0" lang="en-US" altLang="zh-CN" sz="2400" b="0" i="0" u="none" strike="noStrike" cap="none" normalizeH="0" baseline="0" dirty="0" err="1" smtClean="0">
                          <a:ln>
                            <a:noFill/>
                          </a:ln>
                          <a:solidFill>
                            <a:schemeClr val="tx1"/>
                          </a:solidFill>
                          <a:effectLst/>
                          <a:latin typeface="Arial" charset="0"/>
                          <a:ea typeface="宋体" pitchFamily="2" charset="-122"/>
                        </a:rPr>
                        <a:t>Phd</a:t>
                      </a:r>
                      <a:r>
                        <a:rPr kumimoji="0" lang="en-US" altLang="zh-CN" sz="2400" b="0" i="0" u="none" strike="noStrike" cap="none" normalizeH="0" baseline="0" dirty="0" smtClean="0">
                          <a:ln>
                            <a:noFill/>
                          </a:ln>
                          <a:solidFill>
                            <a:schemeClr val="tx1"/>
                          </a:solidFill>
                          <a:effectLst/>
                          <a:latin typeface="Arial" charset="0"/>
                          <a:ea typeface="宋体" pitchFamily="2" charset="-122"/>
                        </a:rPr>
                        <a:t>/Ms/Bs-date</a:t>
                      </a:r>
                    </a:p>
                  </a:txBody>
                  <a:tcPr marL="99060" marR="99060" anchor="ct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4" name="矩形 3"/>
          <p:cNvSpPr/>
          <p:nvPr/>
        </p:nvSpPr>
        <p:spPr>
          <a:xfrm>
            <a:off x="534988" y="2114550"/>
            <a:ext cx="8909050" cy="693738"/>
          </a:xfrm>
          <a:prstGeom prst="rect">
            <a:avLst/>
          </a:prstGeom>
          <a:solidFill>
            <a:schemeClr val="accent1">
              <a:alpha val="21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5" name="矩形 4"/>
          <p:cNvSpPr/>
          <p:nvPr/>
        </p:nvSpPr>
        <p:spPr>
          <a:xfrm>
            <a:off x="534988" y="3721100"/>
            <a:ext cx="8909050" cy="693738"/>
          </a:xfrm>
          <a:prstGeom prst="rect">
            <a:avLst/>
          </a:prstGeom>
          <a:solidFill>
            <a:schemeClr val="accent1">
              <a:alpha val="21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Tree>
    <p:custDataLst>
      <p:tags r:id="rId1"/>
    </p:custDataLst>
    <p:extLst>
      <p:ext uri="{BB962C8B-B14F-4D97-AF65-F5344CB8AC3E}">
        <p14:creationId xmlns:p14="http://schemas.microsoft.com/office/powerpoint/2010/main" val="133803525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par>
                                <p:cTn id="13" presetID="1" presetClass="exit" presetSubtype="0" fill="hold" grpId="1" nodeType="withEffect">
                                  <p:stCondLst>
                                    <p:cond delay="0"/>
                                  </p:stCondLst>
                                  <p:childTnLst>
                                    <p:set>
                                      <p:cBhvr>
                                        <p:cTn id="14"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508000" y="260352"/>
            <a:ext cx="8915400" cy="936625"/>
          </a:xfrm>
        </p:spPr>
        <p:txBody>
          <a:bodyPr/>
          <a:lstStyle/>
          <a:p>
            <a:r>
              <a:rPr lang="en-US" altLang="zh-CN" smtClean="0"/>
              <a:t>Feature Definition</a:t>
            </a:r>
          </a:p>
        </p:txBody>
      </p:sp>
      <p:sp>
        <p:nvSpPr>
          <p:cNvPr id="25603" name="Rectangle 3"/>
          <p:cNvSpPr>
            <a:spLocks noGrp="1" noChangeArrowheads="1"/>
          </p:cNvSpPr>
          <p:nvPr>
            <p:ph type="body" idx="1"/>
          </p:nvPr>
        </p:nvSpPr>
        <p:spPr>
          <a:xfrm>
            <a:off x="508000" y="1055688"/>
            <a:ext cx="8915400" cy="4927600"/>
          </a:xfrm>
        </p:spPr>
        <p:txBody>
          <a:bodyPr/>
          <a:lstStyle/>
          <a:p>
            <a:r>
              <a:rPr lang="en-US" altLang="zh-CN" sz="2400" smtClean="0"/>
              <a:t>Content features</a:t>
            </a:r>
          </a:p>
        </p:txBody>
      </p:sp>
      <p:graphicFrame>
        <p:nvGraphicFramePr>
          <p:cNvPr id="16465" name="Group 81"/>
          <p:cNvGraphicFramePr>
            <a:graphicFrameLocks noGrp="1"/>
          </p:cNvGraphicFramePr>
          <p:nvPr/>
        </p:nvGraphicFramePr>
        <p:xfrm>
          <a:off x="508002" y="1493840"/>
          <a:ext cx="8970434" cy="5011781"/>
        </p:xfrm>
        <a:graphic>
          <a:graphicData uri="http://schemas.openxmlformats.org/drawingml/2006/table">
            <a:tbl>
              <a:tblPr/>
              <a:tblGrid>
                <a:gridCol w="3276203"/>
                <a:gridCol w="5694231"/>
              </a:tblGrid>
              <a:tr h="299259">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zh-CN" altLang="zh-CN" sz="1600" b="0" i="0" u="none" strike="noStrike" cap="none" normalizeH="0" baseline="0" dirty="0" smtClean="0">
                        <a:ln>
                          <a:noFill/>
                        </a:ln>
                        <a:solidFill>
                          <a:schemeClr val="tx1"/>
                        </a:solidFill>
                        <a:effectLst/>
                        <a:latin typeface="Arial" charset="0"/>
                        <a:ea typeface="宋体" pitchFamily="2" charset="-122"/>
                      </a:endParaRPr>
                    </a:p>
                  </a:txBody>
                  <a:tcPr marL="19500" marR="195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zh-CN" altLang="en-US"/>
                    </a:p>
                  </a:txBody>
                  <a:tcPr/>
                </a:tc>
              </a:tr>
              <a:tr h="29925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zh-CN" altLang="zh-CN" sz="1600" b="0" i="0" u="none" strike="noStrike" cap="none" normalizeH="0" baseline="0" smtClean="0">
                        <a:ln>
                          <a:noFill/>
                        </a:ln>
                        <a:solidFill>
                          <a:schemeClr val="tx1"/>
                        </a:solidFill>
                        <a:effectLst/>
                        <a:latin typeface="Arial" charset="0"/>
                        <a:ea typeface="宋体" pitchFamily="2" charset="-122"/>
                      </a:endParaRPr>
                    </a:p>
                  </a:txBody>
                  <a:tcPr marL="19500" marR="195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DD4C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zh-CN" altLang="zh-CN" sz="1600" b="0" i="0" u="none" strike="noStrike" cap="none" normalizeH="0" baseline="0" smtClean="0">
                        <a:ln>
                          <a:noFill/>
                        </a:ln>
                        <a:solidFill>
                          <a:schemeClr val="tx1"/>
                        </a:solidFill>
                        <a:effectLst/>
                        <a:latin typeface="Arial" charset="0"/>
                        <a:ea typeface="宋体" pitchFamily="2" charset="-122"/>
                      </a:endParaRPr>
                    </a:p>
                  </a:txBody>
                  <a:tcPr marL="19500" marR="195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DD4C1"/>
                    </a:solidFill>
                  </a:tcPr>
                </a:tc>
              </a:tr>
              <a:tr h="28984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zh-CN" altLang="zh-CN" sz="1600" b="0" i="0" u="none" strike="noStrike" cap="none" normalizeH="0" baseline="0" smtClean="0">
                        <a:ln>
                          <a:noFill/>
                        </a:ln>
                        <a:solidFill>
                          <a:schemeClr val="tx1"/>
                        </a:solidFill>
                        <a:effectLst/>
                        <a:latin typeface="Arial" charset="0"/>
                        <a:ea typeface="宋体" pitchFamily="2" charset="-122"/>
                      </a:endParaRPr>
                    </a:p>
                  </a:txBody>
                  <a:tcPr marL="19500" marR="195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DD4C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zh-CN" altLang="zh-CN" sz="1600" b="0" i="0" u="none" strike="noStrike" cap="none" normalizeH="0" baseline="0" smtClean="0">
                        <a:ln>
                          <a:noFill/>
                        </a:ln>
                        <a:solidFill>
                          <a:schemeClr val="tx1"/>
                        </a:solidFill>
                        <a:effectLst/>
                        <a:latin typeface="Arial" charset="0"/>
                        <a:ea typeface="宋体" pitchFamily="2" charset="-122"/>
                      </a:endParaRPr>
                    </a:p>
                  </a:txBody>
                  <a:tcPr marL="19500" marR="195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DD4C1"/>
                    </a:solidFill>
                  </a:tcPr>
                </a:tc>
              </a:tr>
              <a:tr h="289849">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zh-CN" altLang="zh-CN" sz="1600" b="0" i="0" u="none" strike="noStrike" cap="none" normalizeH="0" baseline="0" smtClean="0">
                        <a:ln>
                          <a:noFill/>
                        </a:ln>
                        <a:solidFill>
                          <a:schemeClr val="tx1"/>
                        </a:solidFill>
                        <a:effectLst/>
                        <a:latin typeface="Arial" charset="0"/>
                        <a:ea typeface="宋体" pitchFamily="2" charset="-122"/>
                      </a:endParaRPr>
                    </a:p>
                  </a:txBody>
                  <a:tcPr marL="19500" marR="195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zh-CN" altLang="en-US"/>
                    </a:p>
                  </a:txBody>
                  <a:tcPr/>
                </a:tc>
              </a:tr>
              <a:tr h="28984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zh-CN" altLang="zh-CN" sz="1600" b="0" i="0" u="none" strike="noStrike" cap="none" normalizeH="0" baseline="0" dirty="0" smtClean="0">
                        <a:ln>
                          <a:noFill/>
                        </a:ln>
                        <a:solidFill>
                          <a:schemeClr val="tx1"/>
                        </a:solidFill>
                        <a:effectLst/>
                        <a:latin typeface="Arial" charset="0"/>
                        <a:ea typeface="宋体" pitchFamily="2" charset="-122"/>
                      </a:endParaRPr>
                    </a:p>
                  </a:txBody>
                  <a:tcPr marL="19500" marR="195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alpha val="5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zh-CN" altLang="zh-CN" sz="1600" b="0" i="0" u="none" strike="noStrike" cap="none" normalizeH="0" baseline="0" smtClean="0">
                        <a:ln>
                          <a:noFill/>
                        </a:ln>
                        <a:solidFill>
                          <a:schemeClr val="tx1"/>
                        </a:solidFill>
                        <a:effectLst/>
                        <a:latin typeface="Arial" charset="0"/>
                        <a:ea typeface="宋体" pitchFamily="2" charset="-122"/>
                      </a:endParaRPr>
                    </a:p>
                  </a:txBody>
                  <a:tcPr marL="19500" marR="195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alpha val="50000"/>
                      </a:schemeClr>
                    </a:solidFill>
                  </a:tcPr>
                </a:tc>
              </a:tr>
              <a:tr h="59292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zh-CN" altLang="zh-CN" sz="1600" b="0" i="0" u="none" strike="noStrike" cap="none" normalizeH="0" baseline="0" dirty="0" smtClean="0">
                        <a:ln>
                          <a:noFill/>
                        </a:ln>
                        <a:solidFill>
                          <a:schemeClr val="tx1"/>
                        </a:solidFill>
                        <a:effectLst/>
                        <a:latin typeface="Arial" charset="0"/>
                        <a:ea typeface="宋体" pitchFamily="2" charset="-122"/>
                      </a:endParaRPr>
                    </a:p>
                  </a:txBody>
                  <a:tcPr marL="19500" marR="195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alpha val="5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zh-CN" sz="1600" b="0" i="0" u="none" strike="noStrike" cap="none" normalizeH="0" baseline="0" smtClean="0">
                        <a:ln>
                          <a:noFill/>
                        </a:ln>
                        <a:solidFill>
                          <a:schemeClr val="tx1"/>
                        </a:solidFill>
                        <a:effectLst/>
                        <a:latin typeface="Arial" charset="0"/>
                        <a:ea typeface="宋体" pitchFamily="2" charset="-122"/>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zh-CN" sz="1600" b="0" i="0" u="none" strike="noStrike" cap="none" normalizeH="0" baseline="0" smtClean="0">
                        <a:ln>
                          <a:noFill/>
                        </a:ln>
                        <a:solidFill>
                          <a:schemeClr val="tx1"/>
                        </a:solidFill>
                        <a:effectLst/>
                        <a:latin typeface="Arial" charset="0"/>
                        <a:ea typeface="宋体" pitchFamily="2" charset="-122"/>
                      </a:endParaRPr>
                    </a:p>
                  </a:txBody>
                  <a:tcPr marL="19500" marR="195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alpha val="50000"/>
                      </a:schemeClr>
                    </a:solidFill>
                  </a:tcPr>
                </a:tc>
              </a:tr>
              <a:tr h="28984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zh-CN" altLang="zh-CN" sz="1600" b="0" i="0" u="none" strike="noStrike" cap="none" normalizeH="0" baseline="0" smtClean="0">
                        <a:ln>
                          <a:noFill/>
                        </a:ln>
                        <a:solidFill>
                          <a:schemeClr val="tx1"/>
                        </a:solidFill>
                        <a:effectLst/>
                        <a:latin typeface="Arial" charset="0"/>
                        <a:ea typeface="宋体" pitchFamily="2" charset="-122"/>
                      </a:endParaRPr>
                    </a:p>
                  </a:txBody>
                  <a:tcPr marL="19500" marR="195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alpha val="5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zh-CN" altLang="zh-CN" sz="1600" b="0" i="0" u="none" strike="noStrike" cap="none" normalizeH="0" baseline="0" smtClean="0">
                        <a:ln>
                          <a:noFill/>
                        </a:ln>
                        <a:solidFill>
                          <a:schemeClr val="tx1"/>
                        </a:solidFill>
                        <a:effectLst/>
                        <a:latin typeface="Arial" charset="0"/>
                        <a:ea typeface="宋体" pitchFamily="2" charset="-122"/>
                      </a:endParaRPr>
                    </a:p>
                  </a:txBody>
                  <a:tcPr marL="19500" marR="195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alpha val="50000"/>
                      </a:schemeClr>
                    </a:solidFill>
                  </a:tcPr>
                </a:tc>
              </a:tr>
              <a:tr h="60555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zh-CN" altLang="zh-CN" sz="1600" b="0" i="0" u="none" strike="noStrike" cap="none" normalizeH="0" baseline="0" dirty="0" smtClean="0">
                        <a:ln>
                          <a:noFill/>
                        </a:ln>
                        <a:solidFill>
                          <a:schemeClr val="tx1"/>
                        </a:solidFill>
                        <a:effectLst/>
                        <a:latin typeface="Arial" charset="0"/>
                        <a:ea typeface="宋体" pitchFamily="2" charset="-122"/>
                      </a:endParaRPr>
                    </a:p>
                  </a:txBody>
                  <a:tcPr marL="19500" marR="195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alpha val="5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zh-CN" altLang="zh-CN" sz="3600" b="0" i="0" u="none" strike="noStrike" cap="none" normalizeH="0" baseline="0" dirty="0" smtClean="0">
                        <a:ln>
                          <a:noFill/>
                        </a:ln>
                        <a:solidFill>
                          <a:schemeClr val="tx1"/>
                        </a:solidFill>
                        <a:effectLst/>
                        <a:latin typeface="Arial" charset="0"/>
                        <a:ea typeface="宋体" pitchFamily="2" charset="-122"/>
                      </a:endParaRPr>
                    </a:p>
                  </a:txBody>
                  <a:tcPr marL="19500" marR="195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alpha val="50000"/>
                      </a:schemeClr>
                    </a:solidFill>
                  </a:tcPr>
                </a:tc>
              </a:tr>
              <a:tr h="28984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zh-CN" altLang="zh-CN" sz="1600" b="0" i="0" u="none" strike="noStrike" cap="none" normalizeH="0" baseline="0" dirty="0" smtClean="0">
                        <a:ln>
                          <a:noFill/>
                        </a:ln>
                        <a:solidFill>
                          <a:schemeClr val="tx1"/>
                        </a:solidFill>
                        <a:effectLst/>
                        <a:latin typeface="Arial" charset="0"/>
                        <a:ea typeface="宋体" pitchFamily="2" charset="-122"/>
                      </a:endParaRPr>
                    </a:p>
                  </a:txBody>
                  <a:tcPr marL="19500" marR="195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alpha val="5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zh-CN" altLang="zh-CN" sz="1600" b="0" i="0" u="none" strike="noStrike" cap="none" normalizeH="0" baseline="0" smtClean="0">
                        <a:ln>
                          <a:noFill/>
                        </a:ln>
                        <a:solidFill>
                          <a:schemeClr val="tx1"/>
                        </a:solidFill>
                        <a:effectLst/>
                        <a:latin typeface="Arial" charset="0"/>
                        <a:ea typeface="宋体" pitchFamily="2" charset="-122"/>
                      </a:endParaRPr>
                    </a:p>
                  </a:txBody>
                  <a:tcPr marL="19500" marR="195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alpha val="50000"/>
                      </a:schemeClr>
                    </a:solidFill>
                  </a:tcPr>
                </a:tc>
              </a:tr>
              <a:tr h="59292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zh-CN" altLang="zh-CN" sz="1600" b="0" i="0" u="none" strike="noStrike" cap="none" normalizeH="0" baseline="0" dirty="0" smtClean="0">
                        <a:ln>
                          <a:noFill/>
                        </a:ln>
                        <a:solidFill>
                          <a:schemeClr val="tx1"/>
                        </a:solidFill>
                        <a:effectLst/>
                        <a:latin typeface="Arial" charset="0"/>
                        <a:ea typeface="宋体" pitchFamily="2" charset="-122"/>
                      </a:endParaRPr>
                    </a:p>
                  </a:txBody>
                  <a:tcPr marL="19500" marR="195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alpha val="5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zh-CN" sz="1600" b="0" i="0" u="none" strike="noStrike" cap="none" normalizeH="0" baseline="0" dirty="0" smtClean="0">
                        <a:ln>
                          <a:noFill/>
                        </a:ln>
                        <a:solidFill>
                          <a:schemeClr val="tx1"/>
                        </a:solidFill>
                        <a:effectLst/>
                        <a:latin typeface="Arial" charset="0"/>
                        <a:ea typeface="宋体" pitchFamily="2" charset="-122"/>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zh-CN" sz="1600" b="0" i="0" u="none" strike="noStrike" cap="none" normalizeH="0" baseline="0" dirty="0" smtClean="0">
                        <a:ln>
                          <a:noFill/>
                        </a:ln>
                        <a:solidFill>
                          <a:schemeClr val="tx1"/>
                        </a:solidFill>
                        <a:effectLst/>
                        <a:latin typeface="Arial" charset="0"/>
                        <a:ea typeface="宋体" pitchFamily="2" charset="-122"/>
                      </a:endParaRPr>
                    </a:p>
                  </a:txBody>
                  <a:tcPr marL="19500" marR="195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alpha val="50000"/>
                      </a:schemeClr>
                    </a:solidFill>
                  </a:tcPr>
                </a:tc>
              </a:tr>
              <a:tr h="59292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zh-CN" altLang="zh-CN" sz="1600" b="0" i="0" u="none" strike="noStrike" cap="none" normalizeH="0" baseline="0" smtClean="0">
                        <a:ln>
                          <a:noFill/>
                        </a:ln>
                        <a:solidFill>
                          <a:schemeClr val="tx1"/>
                        </a:solidFill>
                        <a:effectLst/>
                        <a:latin typeface="Arial" charset="0"/>
                        <a:ea typeface="宋体" pitchFamily="2" charset="-122"/>
                      </a:endParaRPr>
                    </a:p>
                  </a:txBody>
                  <a:tcPr marL="19500" marR="195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alpha val="5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zh-CN" sz="1600" b="0" i="0" u="none" strike="noStrike" cap="none" normalizeH="0" baseline="0" dirty="0" smtClean="0">
                        <a:ln>
                          <a:noFill/>
                        </a:ln>
                        <a:solidFill>
                          <a:schemeClr val="tx1"/>
                        </a:solidFill>
                        <a:effectLst/>
                        <a:latin typeface="Arial" charset="0"/>
                        <a:ea typeface="宋体" pitchFamily="2" charset="-122"/>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zh-CN" sz="1600" b="0" i="0" u="none" strike="noStrike" cap="none" normalizeH="0" baseline="0" dirty="0" smtClean="0">
                        <a:ln>
                          <a:noFill/>
                        </a:ln>
                        <a:solidFill>
                          <a:schemeClr val="tx1"/>
                        </a:solidFill>
                        <a:effectLst/>
                        <a:latin typeface="Arial" charset="0"/>
                        <a:ea typeface="宋体" pitchFamily="2" charset="-122"/>
                      </a:endParaRPr>
                    </a:p>
                  </a:txBody>
                  <a:tcPr marL="19500" marR="195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alpha val="50000"/>
                      </a:schemeClr>
                    </a:solidFill>
                  </a:tcPr>
                </a:tc>
              </a:tr>
              <a:tr h="28984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zh-CN" altLang="zh-CN" sz="1600" b="0" i="0" u="none" strike="noStrike" cap="none" normalizeH="0" baseline="0" smtClean="0">
                        <a:ln>
                          <a:noFill/>
                        </a:ln>
                        <a:solidFill>
                          <a:schemeClr val="tx1"/>
                        </a:solidFill>
                        <a:effectLst/>
                        <a:latin typeface="Arial" charset="0"/>
                        <a:ea typeface="宋体" pitchFamily="2" charset="-122"/>
                      </a:endParaRPr>
                    </a:p>
                  </a:txBody>
                  <a:tcPr marL="19500" marR="195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alpha val="5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zh-CN" altLang="zh-CN" sz="1600" b="0" i="0" u="none" strike="noStrike" cap="none" normalizeH="0" baseline="0" smtClean="0">
                        <a:ln>
                          <a:noFill/>
                        </a:ln>
                        <a:solidFill>
                          <a:schemeClr val="tx1"/>
                        </a:solidFill>
                        <a:effectLst/>
                        <a:latin typeface="Arial" charset="0"/>
                        <a:ea typeface="宋体" pitchFamily="2" charset="-122"/>
                      </a:endParaRPr>
                    </a:p>
                  </a:txBody>
                  <a:tcPr marL="19500" marR="195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alpha val="50000"/>
                      </a:schemeClr>
                    </a:solidFill>
                  </a:tcPr>
                </a:tc>
              </a:tr>
              <a:tr h="28984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zh-CN" altLang="zh-CN" sz="1600" b="0" i="0" u="none" strike="noStrike" cap="none" normalizeH="0" baseline="0" dirty="0" smtClean="0">
                        <a:ln>
                          <a:noFill/>
                        </a:ln>
                        <a:solidFill>
                          <a:schemeClr val="tx1"/>
                        </a:solidFill>
                        <a:effectLst/>
                        <a:latin typeface="Arial" charset="0"/>
                        <a:ea typeface="宋体" pitchFamily="2" charset="-122"/>
                      </a:endParaRPr>
                    </a:p>
                  </a:txBody>
                  <a:tcPr marL="19500" marR="195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alpha val="5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zh-CN" altLang="zh-CN" sz="1600" b="0" i="0" u="none" strike="noStrike" cap="none" normalizeH="0" baseline="0" dirty="0" smtClean="0">
                        <a:ln>
                          <a:noFill/>
                        </a:ln>
                        <a:solidFill>
                          <a:schemeClr val="tx1"/>
                        </a:solidFill>
                        <a:effectLst/>
                        <a:latin typeface="Arial" charset="0"/>
                        <a:ea typeface="宋体" pitchFamily="2" charset="-122"/>
                      </a:endParaRPr>
                    </a:p>
                  </a:txBody>
                  <a:tcPr marL="19500" marR="195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alpha val="50000"/>
                      </a:schemeClr>
                    </a:solidFill>
                  </a:tcPr>
                </a:tc>
              </a:tr>
            </a:tbl>
          </a:graphicData>
        </a:graphic>
      </p:graphicFrame>
      <p:sp>
        <p:nvSpPr>
          <p:cNvPr id="25647" name="Text Box 56"/>
          <p:cNvSpPr txBox="1">
            <a:spLocks noChangeArrowheads="1"/>
          </p:cNvSpPr>
          <p:nvPr/>
        </p:nvSpPr>
        <p:spPr bwMode="auto">
          <a:xfrm>
            <a:off x="1209677" y="1785938"/>
            <a:ext cx="1679575" cy="336550"/>
          </a:xfrm>
          <a:prstGeom prst="rect">
            <a:avLst/>
          </a:prstGeom>
          <a:noFill/>
          <a:ln w="9525">
            <a:noFill/>
            <a:miter lim="800000"/>
            <a:headEnd/>
            <a:tailEnd/>
          </a:ln>
        </p:spPr>
        <p:txBody>
          <a:bodyPr>
            <a:spAutoFit/>
          </a:bodyPr>
          <a:lstStyle/>
          <a:p>
            <a:r>
              <a:rPr lang="en-US" altLang="zh-CN" sz="1600"/>
              <a:t>Word features</a:t>
            </a:r>
          </a:p>
        </p:txBody>
      </p:sp>
      <p:sp>
        <p:nvSpPr>
          <p:cNvPr id="25648" name="Text Box 57"/>
          <p:cNvSpPr txBox="1">
            <a:spLocks noChangeArrowheads="1"/>
          </p:cNvSpPr>
          <p:nvPr/>
        </p:nvSpPr>
        <p:spPr bwMode="auto">
          <a:xfrm>
            <a:off x="974725" y="2084388"/>
            <a:ext cx="2425700" cy="336550"/>
          </a:xfrm>
          <a:prstGeom prst="rect">
            <a:avLst/>
          </a:prstGeom>
          <a:noFill/>
          <a:ln w="9525">
            <a:noFill/>
            <a:miter lim="800000"/>
            <a:headEnd/>
            <a:tailEnd/>
          </a:ln>
        </p:spPr>
        <p:txBody>
          <a:bodyPr>
            <a:spAutoFit/>
          </a:bodyPr>
          <a:lstStyle/>
          <a:p>
            <a:pPr algn="ctr"/>
            <a:r>
              <a:rPr lang="en-US" altLang="zh-CN" sz="1600"/>
              <a:t>Morphological features</a:t>
            </a:r>
          </a:p>
        </p:txBody>
      </p:sp>
      <p:sp>
        <p:nvSpPr>
          <p:cNvPr id="25649" name="Text Box 58"/>
          <p:cNvSpPr txBox="1">
            <a:spLocks noChangeArrowheads="1"/>
          </p:cNvSpPr>
          <p:nvPr/>
        </p:nvSpPr>
        <p:spPr bwMode="auto">
          <a:xfrm>
            <a:off x="4795837" y="1785938"/>
            <a:ext cx="3438762" cy="338554"/>
          </a:xfrm>
          <a:prstGeom prst="rect">
            <a:avLst/>
          </a:prstGeom>
          <a:noFill/>
          <a:ln w="9525">
            <a:noFill/>
            <a:miter lim="800000"/>
            <a:headEnd/>
            <a:tailEnd/>
          </a:ln>
        </p:spPr>
        <p:txBody>
          <a:bodyPr wrap="none">
            <a:spAutoFit/>
          </a:bodyPr>
          <a:lstStyle/>
          <a:p>
            <a:r>
              <a:rPr lang="en-US" altLang="zh-CN" sz="1600"/>
              <a:t>Whether the current token is a word</a:t>
            </a:r>
          </a:p>
        </p:txBody>
      </p:sp>
      <p:sp>
        <p:nvSpPr>
          <p:cNvPr id="25650" name="Text Box 59"/>
          <p:cNvSpPr txBox="1">
            <a:spLocks noChangeArrowheads="1"/>
          </p:cNvSpPr>
          <p:nvPr/>
        </p:nvSpPr>
        <p:spPr bwMode="auto">
          <a:xfrm>
            <a:off x="4806951" y="2078039"/>
            <a:ext cx="3034805" cy="338554"/>
          </a:xfrm>
          <a:prstGeom prst="rect">
            <a:avLst/>
          </a:prstGeom>
          <a:noFill/>
          <a:ln w="9525">
            <a:noFill/>
            <a:miter lim="800000"/>
            <a:headEnd/>
            <a:tailEnd/>
          </a:ln>
        </p:spPr>
        <p:txBody>
          <a:bodyPr wrap="none">
            <a:spAutoFit/>
          </a:bodyPr>
          <a:lstStyle/>
          <a:p>
            <a:r>
              <a:rPr lang="en-US" altLang="zh-CN" sz="1600"/>
              <a:t>Whether the word is capitalized</a:t>
            </a:r>
          </a:p>
        </p:txBody>
      </p:sp>
      <p:sp>
        <p:nvSpPr>
          <p:cNvPr id="25651" name="Text Box 60"/>
          <p:cNvSpPr txBox="1">
            <a:spLocks noChangeArrowheads="1"/>
          </p:cNvSpPr>
          <p:nvPr/>
        </p:nvSpPr>
        <p:spPr bwMode="auto">
          <a:xfrm>
            <a:off x="4017964" y="1493839"/>
            <a:ext cx="1561133" cy="338554"/>
          </a:xfrm>
          <a:prstGeom prst="rect">
            <a:avLst/>
          </a:prstGeom>
          <a:noFill/>
          <a:ln w="9525">
            <a:noFill/>
            <a:miter lim="800000"/>
            <a:headEnd/>
            <a:tailEnd/>
          </a:ln>
        </p:spPr>
        <p:txBody>
          <a:bodyPr wrap="none">
            <a:spAutoFit/>
          </a:bodyPr>
          <a:lstStyle/>
          <a:p>
            <a:r>
              <a:rPr lang="en-US" altLang="zh-CN" sz="1600"/>
              <a:t>Standard Word</a:t>
            </a:r>
          </a:p>
        </p:txBody>
      </p:sp>
      <p:sp>
        <p:nvSpPr>
          <p:cNvPr id="25652" name="Text Box 61"/>
          <p:cNvSpPr txBox="1">
            <a:spLocks noChangeArrowheads="1"/>
          </p:cNvSpPr>
          <p:nvPr/>
        </p:nvSpPr>
        <p:spPr bwMode="auto">
          <a:xfrm>
            <a:off x="4094164" y="2371725"/>
            <a:ext cx="1355628" cy="338554"/>
          </a:xfrm>
          <a:prstGeom prst="rect">
            <a:avLst/>
          </a:prstGeom>
          <a:noFill/>
          <a:ln w="9525">
            <a:noFill/>
            <a:miter lim="800000"/>
            <a:headEnd/>
            <a:tailEnd/>
          </a:ln>
        </p:spPr>
        <p:txBody>
          <a:bodyPr wrap="none">
            <a:spAutoFit/>
          </a:bodyPr>
          <a:lstStyle/>
          <a:p>
            <a:r>
              <a:rPr lang="en-US" altLang="zh-CN" sz="1600"/>
              <a:t>Image Token</a:t>
            </a:r>
          </a:p>
        </p:txBody>
      </p:sp>
      <p:sp>
        <p:nvSpPr>
          <p:cNvPr id="25653" name="Text Box 62"/>
          <p:cNvSpPr txBox="1">
            <a:spLocks noChangeArrowheads="1"/>
          </p:cNvSpPr>
          <p:nvPr/>
        </p:nvSpPr>
        <p:spPr bwMode="auto">
          <a:xfrm>
            <a:off x="1443039" y="2660650"/>
            <a:ext cx="1176925" cy="338554"/>
          </a:xfrm>
          <a:prstGeom prst="rect">
            <a:avLst/>
          </a:prstGeom>
          <a:noFill/>
          <a:ln w="9525">
            <a:noFill/>
            <a:miter lim="800000"/>
            <a:headEnd/>
            <a:tailEnd/>
          </a:ln>
        </p:spPr>
        <p:txBody>
          <a:bodyPr wrap="none">
            <a:spAutoFit/>
          </a:bodyPr>
          <a:lstStyle/>
          <a:p>
            <a:r>
              <a:rPr lang="en-US" altLang="zh-CN" sz="1600"/>
              <a:t>Image size</a:t>
            </a:r>
          </a:p>
        </p:txBody>
      </p:sp>
      <p:sp>
        <p:nvSpPr>
          <p:cNvPr id="25654" name="Text Box 63"/>
          <p:cNvSpPr txBox="1">
            <a:spLocks noChangeArrowheads="1"/>
          </p:cNvSpPr>
          <p:nvPr/>
        </p:nvSpPr>
        <p:spPr bwMode="auto">
          <a:xfrm>
            <a:off x="5343526" y="2660650"/>
            <a:ext cx="2146742" cy="338554"/>
          </a:xfrm>
          <a:prstGeom prst="rect">
            <a:avLst/>
          </a:prstGeom>
          <a:noFill/>
          <a:ln w="9525">
            <a:noFill/>
            <a:miter lim="800000"/>
            <a:headEnd/>
            <a:tailEnd/>
          </a:ln>
        </p:spPr>
        <p:txBody>
          <a:bodyPr wrap="none">
            <a:spAutoFit/>
          </a:bodyPr>
          <a:lstStyle/>
          <a:p>
            <a:r>
              <a:rPr lang="en-US" altLang="zh-CN" sz="1600"/>
              <a:t>The size of the image</a:t>
            </a:r>
          </a:p>
        </p:txBody>
      </p:sp>
      <p:sp>
        <p:nvSpPr>
          <p:cNvPr id="25655" name="Text Box 64"/>
          <p:cNvSpPr txBox="1">
            <a:spLocks noChangeArrowheads="1"/>
          </p:cNvSpPr>
          <p:nvPr/>
        </p:nvSpPr>
        <p:spPr bwMode="auto">
          <a:xfrm>
            <a:off x="819151" y="3068639"/>
            <a:ext cx="2363147" cy="338554"/>
          </a:xfrm>
          <a:prstGeom prst="rect">
            <a:avLst/>
          </a:prstGeom>
          <a:noFill/>
          <a:ln w="9525">
            <a:noFill/>
            <a:miter lim="800000"/>
            <a:headEnd/>
            <a:tailEnd/>
          </a:ln>
        </p:spPr>
        <p:txBody>
          <a:bodyPr wrap="none">
            <a:spAutoFit/>
          </a:bodyPr>
          <a:lstStyle/>
          <a:p>
            <a:r>
              <a:rPr lang="en-US" altLang="zh-CN" sz="1600"/>
              <a:t>Image height/width ratio</a:t>
            </a:r>
          </a:p>
        </p:txBody>
      </p:sp>
      <p:sp>
        <p:nvSpPr>
          <p:cNvPr id="25656" name="Text Box 69"/>
          <p:cNvSpPr txBox="1">
            <a:spLocks noChangeArrowheads="1"/>
          </p:cNvSpPr>
          <p:nvPr/>
        </p:nvSpPr>
        <p:spPr bwMode="auto">
          <a:xfrm>
            <a:off x="3860801" y="2997202"/>
            <a:ext cx="5694363" cy="581025"/>
          </a:xfrm>
          <a:prstGeom prst="rect">
            <a:avLst/>
          </a:prstGeom>
          <a:noFill/>
          <a:ln w="9525">
            <a:noFill/>
            <a:miter lim="800000"/>
            <a:headEnd/>
            <a:tailEnd/>
          </a:ln>
        </p:spPr>
        <p:txBody>
          <a:bodyPr>
            <a:spAutoFit/>
          </a:bodyPr>
          <a:lstStyle/>
          <a:p>
            <a:pPr algn="ctr">
              <a:spcBef>
                <a:spcPct val="20000"/>
              </a:spcBef>
            </a:pPr>
            <a:r>
              <a:rPr lang="en-US" altLang="zh-CN" sz="1600"/>
              <a:t>The value of height/width. The value of a person photo is often larger than 1</a:t>
            </a:r>
          </a:p>
        </p:txBody>
      </p:sp>
      <p:sp>
        <p:nvSpPr>
          <p:cNvPr id="25657" name="Text Box 70"/>
          <p:cNvSpPr txBox="1">
            <a:spLocks noChangeArrowheads="1"/>
          </p:cNvSpPr>
          <p:nvPr/>
        </p:nvSpPr>
        <p:spPr bwMode="auto">
          <a:xfrm>
            <a:off x="1443038" y="3529013"/>
            <a:ext cx="1396536" cy="338554"/>
          </a:xfrm>
          <a:prstGeom prst="rect">
            <a:avLst/>
          </a:prstGeom>
          <a:noFill/>
          <a:ln w="9525">
            <a:noFill/>
            <a:miter lim="800000"/>
            <a:headEnd/>
            <a:tailEnd/>
          </a:ln>
        </p:spPr>
        <p:txBody>
          <a:bodyPr wrap="none">
            <a:spAutoFit/>
          </a:bodyPr>
          <a:lstStyle/>
          <a:p>
            <a:r>
              <a:rPr lang="en-US" altLang="zh-CN" sz="1600"/>
              <a:t>Image format</a:t>
            </a:r>
          </a:p>
        </p:txBody>
      </p:sp>
      <p:sp>
        <p:nvSpPr>
          <p:cNvPr id="25658" name="Text Box 71"/>
          <p:cNvSpPr txBox="1">
            <a:spLocks noChangeArrowheads="1"/>
          </p:cNvSpPr>
          <p:nvPr/>
        </p:nvSpPr>
        <p:spPr bwMode="auto">
          <a:xfrm>
            <a:off x="5811838" y="3529013"/>
            <a:ext cx="1326004" cy="338554"/>
          </a:xfrm>
          <a:prstGeom prst="rect">
            <a:avLst/>
          </a:prstGeom>
          <a:noFill/>
          <a:ln w="9525">
            <a:noFill/>
            <a:miter lim="800000"/>
            <a:headEnd/>
            <a:tailEnd/>
          </a:ln>
        </p:spPr>
        <p:txBody>
          <a:bodyPr wrap="none">
            <a:spAutoFit/>
          </a:bodyPr>
          <a:lstStyle/>
          <a:p>
            <a:r>
              <a:rPr lang="en-US" altLang="zh-CN" sz="1600"/>
              <a:t>JPG or BMP</a:t>
            </a:r>
          </a:p>
        </p:txBody>
      </p:sp>
      <p:sp>
        <p:nvSpPr>
          <p:cNvPr id="25659" name="Text Box 73"/>
          <p:cNvSpPr txBox="1">
            <a:spLocks noChangeArrowheads="1"/>
          </p:cNvSpPr>
          <p:nvPr/>
        </p:nvSpPr>
        <p:spPr bwMode="auto">
          <a:xfrm>
            <a:off x="3783013" y="3860802"/>
            <a:ext cx="5694362" cy="581025"/>
          </a:xfrm>
          <a:prstGeom prst="rect">
            <a:avLst/>
          </a:prstGeom>
          <a:noFill/>
          <a:ln w="9525">
            <a:noFill/>
            <a:miter lim="800000"/>
            <a:headEnd/>
            <a:tailEnd/>
          </a:ln>
        </p:spPr>
        <p:txBody>
          <a:bodyPr>
            <a:spAutoFit/>
          </a:bodyPr>
          <a:lstStyle/>
          <a:p>
            <a:pPr algn="ctr"/>
            <a:r>
              <a:rPr lang="en-US" altLang="zh-CN" sz="1600"/>
              <a:t>The number of the “unique color” used in the image and the number of bits used for per pixel, i.e. 32,24,16,8,1</a:t>
            </a:r>
          </a:p>
        </p:txBody>
      </p:sp>
      <p:sp>
        <p:nvSpPr>
          <p:cNvPr id="25660" name="Text Box 74"/>
          <p:cNvSpPr txBox="1">
            <a:spLocks noChangeArrowheads="1"/>
          </p:cNvSpPr>
          <p:nvPr/>
        </p:nvSpPr>
        <p:spPr bwMode="auto">
          <a:xfrm>
            <a:off x="1209675" y="4414839"/>
            <a:ext cx="1699504" cy="338554"/>
          </a:xfrm>
          <a:prstGeom prst="rect">
            <a:avLst/>
          </a:prstGeom>
          <a:noFill/>
          <a:ln w="9525">
            <a:noFill/>
            <a:miter lim="800000"/>
            <a:headEnd/>
            <a:tailEnd/>
          </a:ln>
        </p:spPr>
        <p:txBody>
          <a:bodyPr wrap="none">
            <a:spAutoFit/>
          </a:bodyPr>
          <a:lstStyle/>
          <a:p>
            <a:r>
              <a:rPr lang="en-US" altLang="zh-CN" sz="1600"/>
              <a:t>Face recognition</a:t>
            </a:r>
          </a:p>
        </p:txBody>
      </p:sp>
      <p:sp>
        <p:nvSpPr>
          <p:cNvPr id="25661" name="Text Box 75"/>
          <p:cNvSpPr txBox="1">
            <a:spLocks noChangeArrowheads="1"/>
          </p:cNvSpPr>
          <p:nvPr/>
        </p:nvSpPr>
        <p:spPr bwMode="auto">
          <a:xfrm>
            <a:off x="4094164" y="4405314"/>
            <a:ext cx="4738798" cy="338554"/>
          </a:xfrm>
          <a:prstGeom prst="rect">
            <a:avLst/>
          </a:prstGeom>
          <a:noFill/>
          <a:ln w="9525">
            <a:noFill/>
            <a:miter lim="800000"/>
            <a:headEnd/>
            <a:tailEnd/>
          </a:ln>
        </p:spPr>
        <p:txBody>
          <a:bodyPr wrap="none">
            <a:spAutoFit/>
          </a:bodyPr>
          <a:lstStyle/>
          <a:p>
            <a:pPr>
              <a:spcBef>
                <a:spcPct val="20000"/>
              </a:spcBef>
            </a:pPr>
            <a:r>
              <a:rPr lang="en-US" altLang="zh-CN" sz="1600"/>
              <a:t>Whether the current image contains a person face</a:t>
            </a:r>
            <a:endParaRPr lang="en-US" altLang="zh-CN"/>
          </a:p>
        </p:txBody>
      </p:sp>
      <p:sp>
        <p:nvSpPr>
          <p:cNvPr id="25662" name="Text Box 78"/>
          <p:cNvSpPr txBox="1">
            <a:spLocks noChangeArrowheads="1"/>
          </p:cNvSpPr>
          <p:nvPr/>
        </p:nvSpPr>
        <p:spPr bwMode="auto">
          <a:xfrm>
            <a:off x="3783013" y="4724402"/>
            <a:ext cx="5618162" cy="581025"/>
          </a:xfrm>
          <a:prstGeom prst="rect">
            <a:avLst/>
          </a:prstGeom>
          <a:noFill/>
          <a:ln w="9525">
            <a:noFill/>
            <a:miter lim="800000"/>
            <a:headEnd/>
            <a:tailEnd/>
          </a:ln>
        </p:spPr>
        <p:txBody>
          <a:bodyPr>
            <a:spAutoFit/>
          </a:bodyPr>
          <a:lstStyle/>
          <a:p>
            <a:pPr algn="ctr">
              <a:spcBef>
                <a:spcPct val="20000"/>
              </a:spcBef>
            </a:pPr>
            <a:r>
              <a:rPr lang="en-US" altLang="zh-CN" sz="1600"/>
              <a:t>Whether the filename contains (partially) the researcher name</a:t>
            </a:r>
            <a:endParaRPr lang="en-US" altLang="zh-CN"/>
          </a:p>
        </p:txBody>
      </p:sp>
      <p:sp>
        <p:nvSpPr>
          <p:cNvPr id="25663" name="Text Box 79"/>
          <p:cNvSpPr txBox="1">
            <a:spLocks noChangeArrowheads="1"/>
          </p:cNvSpPr>
          <p:nvPr/>
        </p:nvSpPr>
        <p:spPr bwMode="auto">
          <a:xfrm>
            <a:off x="1209675" y="4797425"/>
            <a:ext cx="1587294" cy="338554"/>
          </a:xfrm>
          <a:prstGeom prst="rect">
            <a:avLst/>
          </a:prstGeom>
          <a:noFill/>
          <a:ln w="9525">
            <a:noFill/>
            <a:miter lim="800000"/>
            <a:headEnd/>
            <a:tailEnd/>
          </a:ln>
        </p:spPr>
        <p:txBody>
          <a:bodyPr wrap="none">
            <a:spAutoFit/>
          </a:bodyPr>
          <a:lstStyle/>
          <a:p>
            <a:r>
              <a:rPr lang="en-US" altLang="zh-CN" sz="1600"/>
              <a:t>Image filename</a:t>
            </a:r>
          </a:p>
        </p:txBody>
      </p:sp>
      <p:sp>
        <p:nvSpPr>
          <p:cNvPr id="25664" name="Text Box 82"/>
          <p:cNvSpPr txBox="1">
            <a:spLocks noChangeArrowheads="1"/>
          </p:cNvSpPr>
          <p:nvPr/>
        </p:nvSpPr>
        <p:spPr bwMode="auto">
          <a:xfrm>
            <a:off x="3783014" y="5300665"/>
            <a:ext cx="5614987" cy="581025"/>
          </a:xfrm>
          <a:prstGeom prst="rect">
            <a:avLst/>
          </a:prstGeom>
          <a:noFill/>
          <a:ln w="9525">
            <a:noFill/>
            <a:miter lim="800000"/>
            <a:headEnd/>
            <a:tailEnd/>
          </a:ln>
        </p:spPr>
        <p:txBody>
          <a:bodyPr>
            <a:spAutoFit/>
          </a:bodyPr>
          <a:lstStyle/>
          <a:p>
            <a:pPr algn="ctr"/>
            <a:r>
              <a:rPr lang="en-US" altLang="zh-CN" sz="1600"/>
              <a:t>Whether the “alt” of the image contains (partially) the researcher name</a:t>
            </a:r>
          </a:p>
        </p:txBody>
      </p:sp>
      <p:sp>
        <p:nvSpPr>
          <p:cNvPr id="25665" name="Text Box 83"/>
          <p:cNvSpPr txBox="1">
            <a:spLocks noChangeArrowheads="1"/>
          </p:cNvSpPr>
          <p:nvPr/>
        </p:nvSpPr>
        <p:spPr bwMode="auto">
          <a:xfrm>
            <a:off x="1363664" y="5373689"/>
            <a:ext cx="1310743" cy="338554"/>
          </a:xfrm>
          <a:prstGeom prst="rect">
            <a:avLst/>
          </a:prstGeom>
          <a:noFill/>
          <a:ln w="9525">
            <a:noFill/>
            <a:miter lim="800000"/>
            <a:headEnd/>
            <a:tailEnd/>
          </a:ln>
        </p:spPr>
        <p:txBody>
          <a:bodyPr wrap="none">
            <a:spAutoFit/>
          </a:bodyPr>
          <a:lstStyle/>
          <a:p>
            <a:pPr>
              <a:spcBef>
                <a:spcPct val="20000"/>
              </a:spcBef>
            </a:pPr>
            <a:r>
              <a:rPr lang="en-US" altLang="zh-CN" sz="1600"/>
              <a:t>Image “ALT”</a:t>
            </a:r>
          </a:p>
        </p:txBody>
      </p:sp>
      <p:sp>
        <p:nvSpPr>
          <p:cNvPr id="25666" name="Text Box 84"/>
          <p:cNvSpPr txBox="1">
            <a:spLocks noChangeArrowheads="1"/>
          </p:cNvSpPr>
          <p:nvPr/>
        </p:nvSpPr>
        <p:spPr bwMode="auto">
          <a:xfrm>
            <a:off x="819150" y="5907089"/>
            <a:ext cx="2430474" cy="338554"/>
          </a:xfrm>
          <a:prstGeom prst="rect">
            <a:avLst/>
          </a:prstGeom>
          <a:noFill/>
          <a:ln w="9525">
            <a:noFill/>
            <a:miter lim="800000"/>
            <a:headEnd/>
            <a:tailEnd/>
          </a:ln>
        </p:spPr>
        <p:txBody>
          <a:bodyPr wrap="none">
            <a:spAutoFit/>
          </a:bodyPr>
          <a:lstStyle/>
          <a:p>
            <a:r>
              <a:rPr lang="en-US" altLang="zh-CN" sz="1600"/>
              <a:t>Image positive keywords</a:t>
            </a:r>
          </a:p>
        </p:txBody>
      </p:sp>
      <p:sp>
        <p:nvSpPr>
          <p:cNvPr id="25667" name="Text Box 85"/>
          <p:cNvSpPr txBox="1">
            <a:spLocks noChangeArrowheads="1"/>
          </p:cNvSpPr>
          <p:nvPr/>
        </p:nvSpPr>
        <p:spPr bwMode="auto">
          <a:xfrm>
            <a:off x="5500688" y="5907089"/>
            <a:ext cx="1816523" cy="338554"/>
          </a:xfrm>
          <a:prstGeom prst="rect">
            <a:avLst/>
          </a:prstGeom>
          <a:noFill/>
          <a:ln w="9525">
            <a:noFill/>
            <a:miter lim="800000"/>
            <a:headEnd/>
            <a:tailEnd/>
          </a:ln>
        </p:spPr>
        <p:txBody>
          <a:bodyPr wrap="none">
            <a:spAutoFit/>
          </a:bodyPr>
          <a:lstStyle/>
          <a:p>
            <a:r>
              <a:rPr lang="en-US" altLang="zh-CN" sz="1600"/>
              <a:t>“myself”, “biology”</a:t>
            </a:r>
          </a:p>
        </p:txBody>
      </p:sp>
      <p:sp>
        <p:nvSpPr>
          <p:cNvPr id="25668" name="Text Box 86"/>
          <p:cNvSpPr txBox="1">
            <a:spLocks noChangeArrowheads="1"/>
          </p:cNvSpPr>
          <p:nvPr/>
        </p:nvSpPr>
        <p:spPr bwMode="auto">
          <a:xfrm>
            <a:off x="819149" y="6194425"/>
            <a:ext cx="2510624" cy="338554"/>
          </a:xfrm>
          <a:prstGeom prst="rect">
            <a:avLst/>
          </a:prstGeom>
          <a:noFill/>
          <a:ln w="9525">
            <a:noFill/>
            <a:miter lim="800000"/>
            <a:headEnd/>
            <a:tailEnd/>
          </a:ln>
        </p:spPr>
        <p:txBody>
          <a:bodyPr wrap="none">
            <a:spAutoFit/>
          </a:bodyPr>
          <a:lstStyle/>
          <a:p>
            <a:r>
              <a:rPr lang="en-US" altLang="zh-CN" sz="1600"/>
              <a:t>Image negative keywords</a:t>
            </a:r>
          </a:p>
        </p:txBody>
      </p:sp>
      <p:sp>
        <p:nvSpPr>
          <p:cNvPr id="25669" name="Text Box 87"/>
          <p:cNvSpPr txBox="1">
            <a:spLocks noChangeArrowheads="1"/>
          </p:cNvSpPr>
          <p:nvPr/>
        </p:nvSpPr>
        <p:spPr bwMode="auto">
          <a:xfrm>
            <a:off x="5343526" y="6194425"/>
            <a:ext cx="2183611" cy="338554"/>
          </a:xfrm>
          <a:prstGeom prst="rect">
            <a:avLst/>
          </a:prstGeom>
          <a:noFill/>
          <a:ln w="9525">
            <a:noFill/>
            <a:miter lim="800000"/>
            <a:headEnd/>
            <a:tailEnd/>
          </a:ln>
        </p:spPr>
        <p:txBody>
          <a:bodyPr wrap="none">
            <a:spAutoFit/>
          </a:bodyPr>
          <a:lstStyle/>
          <a:p>
            <a:r>
              <a:rPr lang="en-US" altLang="zh-CN" sz="1600"/>
              <a:t>“ads”, “banner”, “logo”</a:t>
            </a:r>
          </a:p>
        </p:txBody>
      </p:sp>
      <p:sp>
        <p:nvSpPr>
          <p:cNvPr id="25670" name="Text Box 88"/>
          <p:cNvSpPr txBox="1">
            <a:spLocks noChangeArrowheads="1"/>
          </p:cNvSpPr>
          <p:nvPr/>
        </p:nvSpPr>
        <p:spPr bwMode="auto">
          <a:xfrm>
            <a:off x="1520825" y="3933825"/>
            <a:ext cx="1257075" cy="338554"/>
          </a:xfrm>
          <a:prstGeom prst="rect">
            <a:avLst/>
          </a:prstGeom>
          <a:noFill/>
          <a:ln w="9525">
            <a:noFill/>
            <a:miter lim="800000"/>
            <a:headEnd/>
            <a:tailEnd/>
          </a:ln>
        </p:spPr>
        <p:txBody>
          <a:bodyPr wrap="none">
            <a:spAutoFit/>
          </a:bodyPr>
          <a:lstStyle/>
          <a:p>
            <a:r>
              <a:rPr lang="en-US" altLang="zh-CN" sz="1600"/>
              <a:t>Image color</a:t>
            </a:r>
          </a:p>
        </p:txBody>
      </p:sp>
    </p:spTree>
    <p:extLst>
      <p:ext uri="{BB962C8B-B14F-4D97-AF65-F5344CB8AC3E}">
        <p14:creationId xmlns:p14="http://schemas.microsoft.com/office/powerpoint/2010/main" val="236089366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508000" y="260352"/>
            <a:ext cx="8915400" cy="936625"/>
          </a:xfrm>
        </p:spPr>
        <p:txBody>
          <a:bodyPr/>
          <a:lstStyle/>
          <a:p>
            <a:r>
              <a:rPr lang="en-US" altLang="zh-CN" smtClean="0"/>
              <a:t>Feature Definition</a:t>
            </a:r>
          </a:p>
        </p:txBody>
      </p:sp>
      <p:sp>
        <p:nvSpPr>
          <p:cNvPr id="26627" name="Rectangle 3"/>
          <p:cNvSpPr>
            <a:spLocks noGrp="1" noChangeArrowheads="1"/>
          </p:cNvSpPr>
          <p:nvPr>
            <p:ph type="body" idx="1"/>
          </p:nvPr>
        </p:nvSpPr>
        <p:spPr>
          <a:xfrm>
            <a:off x="508000" y="1341438"/>
            <a:ext cx="8915400" cy="4927600"/>
          </a:xfrm>
        </p:spPr>
        <p:txBody>
          <a:bodyPr/>
          <a:lstStyle/>
          <a:p>
            <a:r>
              <a:rPr lang="en-US" altLang="zh-CN" smtClean="0"/>
              <a:t>Pattern features</a:t>
            </a:r>
          </a:p>
          <a:p>
            <a:endParaRPr lang="en-US" altLang="zh-CN" smtClean="0"/>
          </a:p>
          <a:p>
            <a:endParaRPr lang="en-US" altLang="zh-CN" smtClean="0"/>
          </a:p>
          <a:p>
            <a:endParaRPr lang="en-US" altLang="zh-CN" smtClean="0"/>
          </a:p>
          <a:p>
            <a:r>
              <a:rPr lang="en-US" altLang="zh-CN" smtClean="0"/>
              <a:t>Term features</a:t>
            </a:r>
          </a:p>
          <a:p>
            <a:pPr>
              <a:buFontTx/>
              <a:buNone/>
            </a:pPr>
            <a:endParaRPr lang="en-US" altLang="zh-CN" smtClean="0"/>
          </a:p>
        </p:txBody>
      </p:sp>
      <p:graphicFrame>
        <p:nvGraphicFramePr>
          <p:cNvPr id="17442" name="Group 34"/>
          <p:cNvGraphicFramePr>
            <a:graphicFrameLocks noGrp="1"/>
          </p:cNvGraphicFramePr>
          <p:nvPr/>
        </p:nvGraphicFramePr>
        <p:xfrm>
          <a:off x="1046163" y="2133600"/>
          <a:ext cx="8032860" cy="1341119"/>
        </p:xfrm>
        <a:graphic>
          <a:graphicData uri="http://schemas.openxmlformats.org/drawingml/2006/table">
            <a:tbl>
              <a:tblPr/>
              <a:tblGrid>
                <a:gridCol w="2592423"/>
                <a:gridCol w="5440437"/>
              </a:tblGrid>
              <a:tr h="215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800" b="0" i="0" u="none" strike="noStrike" cap="none" normalizeH="0" baseline="0" dirty="0" smtClean="0">
                          <a:ln>
                            <a:noFill/>
                          </a:ln>
                          <a:solidFill>
                            <a:schemeClr val="tx1"/>
                          </a:solidFill>
                          <a:effectLst/>
                          <a:latin typeface="Arial" charset="0"/>
                          <a:ea typeface="宋体" pitchFamily="2" charset="-122"/>
                        </a:rPr>
                        <a:t>Positive words</a:t>
                      </a:r>
                    </a:p>
                  </a:txBody>
                  <a:tcPr marL="99060" marR="99060" anchor="ct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400" b="0" i="0" u="none" strike="noStrike" cap="none" normalizeH="0" baseline="0" dirty="0" smtClean="0">
                          <a:ln>
                            <a:noFill/>
                          </a:ln>
                          <a:solidFill>
                            <a:schemeClr val="tx1"/>
                          </a:solidFill>
                          <a:effectLst/>
                          <a:latin typeface="Arial" charset="0"/>
                          <a:ea typeface="宋体" pitchFamily="2" charset="-122"/>
                        </a:rPr>
                        <a:t>“Fax:” for Fax, “director” for Position</a:t>
                      </a:r>
                    </a:p>
                  </a:txBody>
                  <a:tcPr marL="99060" marR="99060" anchor="ct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809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800" b="0" i="0" u="none" strike="noStrike" cap="none" normalizeH="0" baseline="0" smtClean="0">
                          <a:ln>
                            <a:noFill/>
                          </a:ln>
                          <a:solidFill>
                            <a:schemeClr val="tx1"/>
                          </a:solidFill>
                          <a:effectLst/>
                          <a:latin typeface="Arial" charset="0"/>
                          <a:ea typeface="宋体" pitchFamily="2" charset="-122"/>
                        </a:rPr>
                        <a:t>Special tokens</a:t>
                      </a:r>
                    </a:p>
                  </a:txBody>
                  <a:tcPr marL="99060" marR="99060" anchor="ct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400" b="0" i="0" u="none" strike="noStrike" cap="none" normalizeH="0" baseline="0" dirty="0" smtClean="0">
                          <a:ln>
                            <a:noFill/>
                          </a:ln>
                          <a:solidFill>
                            <a:schemeClr val="tx1"/>
                          </a:solidFill>
                          <a:effectLst/>
                          <a:latin typeface="Arial" charset="0"/>
                          <a:ea typeface="宋体" pitchFamily="2" charset="-122"/>
                        </a:rPr>
                        <a:t>Whether the current token is a special word</a:t>
                      </a:r>
                    </a:p>
                  </a:txBody>
                  <a:tcPr marL="99060" marR="99060" anchor="ct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graphicFrame>
        <p:nvGraphicFramePr>
          <p:cNvPr id="17451" name="Group 43"/>
          <p:cNvGraphicFramePr>
            <a:graphicFrameLocks noGrp="1"/>
          </p:cNvGraphicFramePr>
          <p:nvPr/>
        </p:nvGraphicFramePr>
        <p:xfrm>
          <a:off x="973139" y="4508500"/>
          <a:ext cx="8142399" cy="1341119"/>
        </p:xfrm>
        <a:graphic>
          <a:graphicData uri="http://schemas.openxmlformats.org/drawingml/2006/table">
            <a:tbl>
              <a:tblPr/>
              <a:tblGrid>
                <a:gridCol w="2665449"/>
                <a:gridCol w="5476950"/>
              </a:tblGrid>
              <a:tr h="215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800" b="0" i="0" u="none" strike="noStrike" cap="none" normalizeH="0" baseline="0" dirty="0" smtClean="0">
                          <a:ln>
                            <a:noFill/>
                          </a:ln>
                          <a:solidFill>
                            <a:schemeClr val="tx1"/>
                          </a:solidFill>
                          <a:effectLst/>
                          <a:latin typeface="Arial" charset="0"/>
                          <a:ea typeface="宋体" pitchFamily="2" charset="-122"/>
                        </a:rPr>
                        <a:t>Term</a:t>
                      </a:r>
                    </a:p>
                  </a:txBody>
                  <a:tcPr marL="99060" marR="99060" anchor="ct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400" b="0" i="0" u="none" strike="noStrike" cap="none" normalizeH="0" baseline="0" dirty="0" smtClean="0">
                          <a:ln>
                            <a:noFill/>
                          </a:ln>
                          <a:solidFill>
                            <a:schemeClr val="tx1"/>
                          </a:solidFill>
                          <a:effectLst/>
                          <a:latin typeface="Arial" charset="0"/>
                          <a:ea typeface="宋体" pitchFamily="2" charset="-122"/>
                        </a:rPr>
                        <a:t>Whether the current token is a term</a:t>
                      </a:r>
                    </a:p>
                  </a:txBody>
                  <a:tcPr marL="99060" marR="99060" anchor="ct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809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800" b="0" i="0" u="none" strike="noStrike" cap="none" normalizeH="0" baseline="0" dirty="0" smtClean="0">
                          <a:ln>
                            <a:noFill/>
                          </a:ln>
                          <a:solidFill>
                            <a:schemeClr val="tx1"/>
                          </a:solidFill>
                          <a:effectLst/>
                          <a:latin typeface="Arial" charset="0"/>
                          <a:ea typeface="宋体" pitchFamily="2" charset="-122"/>
                        </a:rPr>
                        <a:t>Dictionary</a:t>
                      </a:r>
                    </a:p>
                  </a:txBody>
                  <a:tcPr marL="99060" marR="99060" anchor="ct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400" b="0" i="0" u="none" strike="noStrike" cap="none" normalizeH="0" baseline="0" dirty="0" smtClean="0">
                          <a:ln>
                            <a:noFill/>
                          </a:ln>
                          <a:solidFill>
                            <a:schemeClr val="tx1"/>
                          </a:solidFill>
                          <a:effectLst/>
                          <a:latin typeface="Arial" charset="0"/>
                          <a:ea typeface="宋体" pitchFamily="2" charset="-122"/>
                        </a:rPr>
                        <a:t>Whether the current token is included in a dictionary</a:t>
                      </a:r>
                    </a:p>
                  </a:txBody>
                  <a:tcPr marL="99060" marR="99060" anchor="ct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360418110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508000" y="188915"/>
            <a:ext cx="8915400" cy="936625"/>
          </a:xfrm>
        </p:spPr>
        <p:txBody>
          <a:bodyPr/>
          <a:lstStyle/>
          <a:p>
            <a:r>
              <a:rPr lang="en-US" altLang="zh-CN" smtClean="0"/>
              <a:t>Profiling Experiments</a:t>
            </a:r>
          </a:p>
        </p:txBody>
      </p:sp>
      <p:sp>
        <p:nvSpPr>
          <p:cNvPr id="27651" name="Rectangle 3"/>
          <p:cNvSpPr>
            <a:spLocks noGrp="1" noChangeArrowheads="1"/>
          </p:cNvSpPr>
          <p:nvPr>
            <p:ph type="body" idx="1"/>
          </p:nvPr>
        </p:nvSpPr>
        <p:spPr>
          <a:xfrm>
            <a:off x="508000" y="1196977"/>
            <a:ext cx="8915400" cy="5256213"/>
          </a:xfrm>
          <a:noFill/>
        </p:spPr>
        <p:txBody>
          <a:bodyPr/>
          <a:lstStyle/>
          <a:p>
            <a:r>
              <a:rPr lang="en-US" altLang="zh-CN" dirty="0" smtClean="0"/>
              <a:t>Dataset </a:t>
            </a:r>
            <a:r>
              <a:rPr lang="en-US" altLang="zh-CN" sz="2400" dirty="0" smtClean="0"/>
              <a:t>(</a:t>
            </a:r>
            <a:r>
              <a:rPr lang="tr-TR" altLang="zh-CN" sz="2400" dirty="0">
                <a:hlinkClick r:id="rId2"/>
              </a:rPr>
              <a:t>http://arnetminer.org/lab-datasets/profiling</a:t>
            </a:r>
            <a:r>
              <a:rPr lang="tr-TR" altLang="zh-CN" sz="2400" smtClean="0">
                <a:hlinkClick r:id="rId2"/>
              </a:rPr>
              <a:t>/</a:t>
            </a:r>
            <a:r>
              <a:rPr lang="en-US" altLang="zh-CN" sz="2400" smtClean="0"/>
              <a:t>)</a:t>
            </a:r>
            <a:endParaRPr lang="en-US" altLang="zh-CN" dirty="0" smtClean="0"/>
          </a:p>
          <a:p>
            <a:pPr lvl="1"/>
            <a:r>
              <a:rPr lang="en-US" altLang="zh-CN" dirty="0" smtClean="0"/>
              <a:t>1,000 researchers from ArnetMiner.org</a:t>
            </a:r>
          </a:p>
          <a:p>
            <a:r>
              <a:rPr lang="en-US" altLang="zh-CN" dirty="0" smtClean="0"/>
              <a:t>Baseline</a:t>
            </a:r>
          </a:p>
          <a:p>
            <a:pPr lvl="1"/>
            <a:r>
              <a:rPr lang="en-US" altLang="zh-CN" dirty="0" err="1" smtClean="0"/>
              <a:t>Amilcare</a:t>
            </a:r>
            <a:endParaRPr lang="en-US" altLang="zh-CN" dirty="0" smtClean="0"/>
          </a:p>
          <a:p>
            <a:pPr lvl="1"/>
            <a:r>
              <a:rPr lang="en-US" altLang="zh-CN" dirty="0" smtClean="0"/>
              <a:t>Support Vector Machines</a:t>
            </a:r>
          </a:p>
          <a:p>
            <a:pPr lvl="1"/>
            <a:r>
              <a:rPr lang="en-US" altLang="zh-CN" dirty="0" err="1" smtClean="0"/>
              <a:t>Unified_NT</a:t>
            </a:r>
            <a:r>
              <a:rPr lang="en-US" altLang="zh-CN" dirty="0" smtClean="0"/>
              <a:t> (CRFs without transition features)</a:t>
            </a:r>
          </a:p>
          <a:p>
            <a:r>
              <a:rPr lang="en-US" altLang="zh-CN" dirty="0" smtClean="0"/>
              <a:t>Evaluation measures</a:t>
            </a:r>
          </a:p>
          <a:p>
            <a:pPr lvl="1"/>
            <a:r>
              <a:rPr lang="en-US" altLang="zh-CN" dirty="0" smtClean="0"/>
              <a:t>Precision, Recall, F1</a:t>
            </a:r>
          </a:p>
          <a:p>
            <a:pPr lvl="2"/>
            <a:endParaRPr lang="en-US" altLang="zh-CN" dirty="0" smtClean="0"/>
          </a:p>
        </p:txBody>
      </p:sp>
    </p:spTree>
    <p:extLst>
      <p:ext uri="{BB962C8B-B14F-4D97-AF65-F5344CB8AC3E}">
        <p14:creationId xmlns:p14="http://schemas.microsoft.com/office/powerpoint/2010/main" val="389416980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425450" y="115890"/>
            <a:ext cx="8997950" cy="936625"/>
          </a:xfrm>
        </p:spPr>
        <p:txBody>
          <a:bodyPr/>
          <a:lstStyle/>
          <a:p>
            <a:r>
              <a:rPr lang="en-US" altLang="zh-CN" smtClean="0"/>
              <a:t>Profiling Results</a:t>
            </a:r>
            <a:r>
              <a:rPr lang="en-US" altLang="zh-CN" sz="2800" smtClean="0"/>
              <a:t>—5-fold cross validation</a:t>
            </a:r>
            <a:endParaRPr lang="en-US" altLang="zh-CN" smtClean="0"/>
          </a:p>
        </p:txBody>
      </p:sp>
      <p:graphicFrame>
        <p:nvGraphicFramePr>
          <p:cNvPr id="19614" name="Group 158"/>
          <p:cNvGraphicFramePr>
            <a:graphicFrameLocks noGrp="1"/>
          </p:cNvGraphicFramePr>
          <p:nvPr>
            <p:extLst>
              <p:ext uri="{D42A27DB-BD31-4B8C-83A1-F6EECF244321}">
                <p14:modId xmlns:p14="http://schemas.microsoft.com/office/powerpoint/2010/main" val="3037142054"/>
              </p:ext>
            </p:extLst>
          </p:nvPr>
        </p:nvGraphicFramePr>
        <p:xfrm>
          <a:off x="973138" y="1189040"/>
          <a:ext cx="7657765" cy="5197439"/>
        </p:xfrm>
        <a:graphic>
          <a:graphicData uri="http://schemas.openxmlformats.org/drawingml/2006/table">
            <a:tbl>
              <a:tblPr/>
              <a:tblGrid>
                <a:gridCol w="1808748"/>
                <a:gridCol w="1356063"/>
                <a:gridCol w="1539529"/>
                <a:gridCol w="1421872"/>
                <a:gridCol w="1531553"/>
              </a:tblGrid>
              <a:tr h="2254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800" b="0" i="0" u="none" strike="noStrike" cap="none" normalizeH="0" baseline="0" dirty="0" smtClean="0">
                          <a:ln>
                            <a:noFill/>
                          </a:ln>
                          <a:solidFill>
                            <a:schemeClr val="tx1"/>
                          </a:solidFill>
                          <a:effectLst/>
                          <a:latin typeface="Arial" charset="0"/>
                          <a:ea typeface="宋体" pitchFamily="2" charset="-122"/>
                        </a:rPr>
                        <a:t>Profiling Task</a:t>
                      </a:r>
                    </a:p>
                  </a:txBody>
                  <a:tcPr marL="99060" marR="99060" marT="36000" marB="36000"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800" b="0" i="0" u="none" strike="noStrike" cap="none" normalizeH="0" baseline="0" dirty="0" smtClean="0">
                          <a:ln>
                            <a:noFill/>
                          </a:ln>
                          <a:solidFill>
                            <a:schemeClr val="tx1"/>
                          </a:solidFill>
                          <a:effectLst/>
                          <a:latin typeface="Arial" charset="0"/>
                          <a:ea typeface="宋体" pitchFamily="2" charset="-122"/>
                        </a:rPr>
                        <a:t>TCRF</a:t>
                      </a:r>
                    </a:p>
                  </a:txBody>
                  <a:tcPr marL="99060" marR="9906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800" b="0" i="0" u="none" strike="noStrike" cap="none" normalizeH="0" baseline="0" smtClean="0">
                          <a:ln>
                            <a:noFill/>
                          </a:ln>
                          <a:solidFill>
                            <a:schemeClr val="tx1"/>
                          </a:solidFill>
                          <a:effectLst/>
                          <a:latin typeface="Arial" charset="0"/>
                          <a:ea typeface="宋体" pitchFamily="2" charset="-122"/>
                        </a:rPr>
                        <a:t>Unified_NT</a:t>
                      </a:r>
                    </a:p>
                  </a:txBody>
                  <a:tcPr marL="99060" marR="99060" marT="36000" marB="36000" horzOverflow="overflow">
                    <a:lnL w="1270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800" b="0" i="0" u="none" strike="noStrike" cap="none" normalizeH="0" baseline="0" smtClean="0">
                          <a:ln>
                            <a:noFill/>
                          </a:ln>
                          <a:solidFill>
                            <a:schemeClr val="tx1"/>
                          </a:solidFill>
                          <a:effectLst/>
                          <a:latin typeface="Arial" charset="0"/>
                          <a:ea typeface="宋体" pitchFamily="2" charset="-122"/>
                        </a:rPr>
                        <a:t>SVM</a:t>
                      </a:r>
                    </a:p>
                  </a:txBody>
                  <a:tcPr marL="99060" marR="99060" marT="36000" marB="36000" horzOverflow="overflow">
                    <a:lnL w="952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800" b="0" i="0" u="none" strike="noStrike" cap="none" normalizeH="0" baseline="0" smtClean="0">
                          <a:ln>
                            <a:noFill/>
                          </a:ln>
                          <a:solidFill>
                            <a:schemeClr val="tx1"/>
                          </a:solidFill>
                          <a:effectLst/>
                          <a:latin typeface="Arial" charset="0"/>
                          <a:ea typeface="宋体" pitchFamily="2" charset="-122"/>
                        </a:rPr>
                        <a:t>Amilcare</a:t>
                      </a:r>
                    </a:p>
                  </a:txBody>
                  <a:tcPr marL="99060" marR="99060" marT="36000" marB="36000"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254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400" b="0" i="0" u="none" strike="noStrike" cap="none" normalizeH="0" baseline="0" smtClean="0">
                          <a:ln>
                            <a:noFill/>
                          </a:ln>
                          <a:solidFill>
                            <a:schemeClr val="tx1"/>
                          </a:solidFill>
                          <a:effectLst/>
                          <a:latin typeface="Arial" charset="0"/>
                          <a:ea typeface="宋体" pitchFamily="2" charset="-122"/>
                        </a:rPr>
                        <a:t>Photo</a:t>
                      </a:r>
                    </a:p>
                  </a:txBody>
                  <a:tcPr marL="99060" marR="99060" marT="36000" marB="36000"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400" b="0" i="0" u="none" strike="noStrike" cap="none" normalizeH="0" baseline="0" dirty="0" smtClean="0">
                          <a:ln>
                            <a:noFill/>
                          </a:ln>
                          <a:solidFill>
                            <a:schemeClr val="tx1"/>
                          </a:solidFill>
                          <a:effectLst/>
                          <a:latin typeface="Arial" charset="0"/>
                          <a:ea typeface="宋体" pitchFamily="2" charset="-122"/>
                        </a:rPr>
                        <a:t>89.11</a:t>
                      </a:r>
                    </a:p>
                  </a:txBody>
                  <a:tcPr marL="99060" marR="9906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400" b="0" i="0" u="none" strike="noStrike" cap="none" normalizeH="0" baseline="0" smtClean="0">
                          <a:ln>
                            <a:noFill/>
                          </a:ln>
                          <a:solidFill>
                            <a:schemeClr val="tx1"/>
                          </a:solidFill>
                          <a:effectLst/>
                          <a:latin typeface="Arial" charset="0"/>
                          <a:ea typeface="宋体" pitchFamily="2" charset="-122"/>
                        </a:rPr>
                        <a:t>88.64</a:t>
                      </a:r>
                    </a:p>
                  </a:txBody>
                  <a:tcPr marL="99060" marR="9906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400" b="0" i="0" u="none" strike="noStrike" cap="none" normalizeH="0" baseline="0" smtClean="0">
                          <a:ln>
                            <a:noFill/>
                          </a:ln>
                          <a:solidFill>
                            <a:schemeClr val="tx1"/>
                          </a:solidFill>
                          <a:effectLst/>
                          <a:latin typeface="Arial" charset="0"/>
                          <a:ea typeface="宋体" pitchFamily="2" charset="-122"/>
                        </a:rPr>
                        <a:t>88.86</a:t>
                      </a:r>
                    </a:p>
                  </a:txBody>
                  <a:tcPr marL="99060" marR="9906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400" b="0" i="0" u="none" strike="noStrike" cap="none" normalizeH="0" baseline="0" smtClean="0">
                          <a:ln>
                            <a:noFill/>
                          </a:ln>
                          <a:solidFill>
                            <a:schemeClr val="tx1"/>
                          </a:solidFill>
                          <a:effectLst/>
                          <a:latin typeface="Arial" charset="0"/>
                          <a:ea typeface="宋体" pitchFamily="2" charset="-122"/>
                        </a:rPr>
                        <a:t>31.62</a:t>
                      </a:r>
                    </a:p>
                  </a:txBody>
                  <a:tcPr marL="99060" marR="99060" marT="36000" marB="36000"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270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400" b="0" i="0" u="none" strike="noStrike" cap="none" normalizeH="0" baseline="0" smtClean="0">
                          <a:ln>
                            <a:noFill/>
                          </a:ln>
                          <a:solidFill>
                            <a:schemeClr val="tx1"/>
                          </a:solidFill>
                          <a:effectLst/>
                          <a:latin typeface="Arial" charset="0"/>
                          <a:ea typeface="宋体" pitchFamily="2" charset="-122"/>
                        </a:rPr>
                        <a:t>Position</a:t>
                      </a:r>
                    </a:p>
                  </a:txBody>
                  <a:tcPr marL="99060" marR="99060" marT="36000" marB="36000"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400" b="0" i="0" u="none" strike="noStrike" cap="none" normalizeH="0" baseline="0" dirty="0" smtClean="0">
                          <a:ln>
                            <a:noFill/>
                          </a:ln>
                          <a:solidFill>
                            <a:schemeClr val="tx1"/>
                          </a:solidFill>
                          <a:effectLst/>
                          <a:latin typeface="Arial" charset="0"/>
                          <a:ea typeface="宋体" pitchFamily="2" charset="-122"/>
                        </a:rPr>
                        <a:t>69.44</a:t>
                      </a:r>
                    </a:p>
                  </a:txBody>
                  <a:tcPr marL="99060" marR="9906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400" b="0" i="0" u="none" strike="noStrike" cap="none" normalizeH="0" baseline="0" smtClean="0">
                          <a:ln>
                            <a:noFill/>
                          </a:ln>
                          <a:solidFill>
                            <a:schemeClr val="tx1"/>
                          </a:solidFill>
                          <a:effectLst/>
                          <a:latin typeface="Arial" charset="0"/>
                          <a:ea typeface="宋体" pitchFamily="2" charset="-122"/>
                        </a:rPr>
                        <a:t>64.70</a:t>
                      </a:r>
                    </a:p>
                  </a:txBody>
                  <a:tcPr marL="99060" marR="9906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400" b="0" i="0" u="none" strike="noStrike" cap="none" normalizeH="0" baseline="0" smtClean="0">
                          <a:ln>
                            <a:noFill/>
                          </a:ln>
                          <a:solidFill>
                            <a:schemeClr val="tx1"/>
                          </a:solidFill>
                          <a:effectLst/>
                          <a:latin typeface="Arial" charset="0"/>
                          <a:ea typeface="宋体" pitchFamily="2" charset="-122"/>
                        </a:rPr>
                        <a:t>64.68</a:t>
                      </a:r>
                    </a:p>
                  </a:txBody>
                  <a:tcPr marL="99060" marR="9906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400" b="0" i="0" u="none" strike="noStrike" cap="none" normalizeH="0" baseline="0" smtClean="0">
                          <a:ln>
                            <a:noFill/>
                          </a:ln>
                          <a:solidFill>
                            <a:schemeClr val="tx1"/>
                          </a:solidFill>
                          <a:effectLst/>
                          <a:latin typeface="Arial" charset="0"/>
                          <a:ea typeface="宋体" pitchFamily="2" charset="-122"/>
                        </a:rPr>
                        <a:t>56.48</a:t>
                      </a:r>
                    </a:p>
                  </a:txBody>
                  <a:tcPr marL="99060" marR="99060" marT="36000" marB="36000"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254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400" b="0" i="0" u="none" strike="noStrike" cap="none" normalizeH="0" baseline="0" dirty="0" smtClean="0">
                          <a:ln>
                            <a:noFill/>
                          </a:ln>
                          <a:solidFill>
                            <a:schemeClr val="tx1"/>
                          </a:solidFill>
                          <a:effectLst/>
                          <a:latin typeface="Arial" charset="0"/>
                          <a:ea typeface="宋体" pitchFamily="2" charset="-122"/>
                        </a:rPr>
                        <a:t>Affiliation</a:t>
                      </a:r>
                    </a:p>
                  </a:txBody>
                  <a:tcPr marL="99060" marR="99060" marT="36000" marB="36000"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400" b="0" i="0" u="none" strike="noStrike" cap="none" normalizeH="0" baseline="0" smtClean="0">
                          <a:ln>
                            <a:noFill/>
                          </a:ln>
                          <a:solidFill>
                            <a:schemeClr val="tx1"/>
                          </a:solidFill>
                          <a:effectLst/>
                          <a:latin typeface="Arial" charset="0"/>
                          <a:ea typeface="宋体" pitchFamily="2" charset="-122"/>
                        </a:rPr>
                        <a:t>83.52</a:t>
                      </a:r>
                    </a:p>
                  </a:txBody>
                  <a:tcPr marL="99060" marR="9906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400" b="0" i="0" u="none" strike="noStrike" cap="none" normalizeH="0" baseline="0" smtClean="0">
                          <a:ln>
                            <a:noFill/>
                          </a:ln>
                          <a:solidFill>
                            <a:schemeClr val="tx1"/>
                          </a:solidFill>
                          <a:effectLst/>
                          <a:latin typeface="Arial" charset="0"/>
                          <a:ea typeface="宋体" pitchFamily="2" charset="-122"/>
                        </a:rPr>
                        <a:t>72.16</a:t>
                      </a:r>
                    </a:p>
                  </a:txBody>
                  <a:tcPr marL="99060" marR="9906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400" b="0" i="0" u="none" strike="noStrike" cap="none" normalizeH="0" baseline="0" smtClean="0">
                          <a:ln>
                            <a:noFill/>
                          </a:ln>
                          <a:solidFill>
                            <a:schemeClr val="tx1"/>
                          </a:solidFill>
                          <a:effectLst/>
                          <a:latin typeface="Arial" charset="0"/>
                          <a:ea typeface="宋体" pitchFamily="2" charset="-122"/>
                        </a:rPr>
                        <a:t>73.86</a:t>
                      </a:r>
                    </a:p>
                  </a:txBody>
                  <a:tcPr marL="99060" marR="9906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400" b="0" i="0" u="none" strike="noStrike" cap="none" normalizeH="0" baseline="0" smtClean="0">
                          <a:ln>
                            <a:noFill/>
                          </a:ln>
                          <a:solidFill>
                            <a:schemeClr val="tx1"/>
                          </a:solidFill>
                          <a:effectLst/>
                          <a:latin typeface="Arial" charset="0"/>
                          <a:ea typeface="宋体" pitchFamily="2" charset="-122"/>
                        </a:rPr>
                        <a:t>46.65</a:t>
                      </a:r>
                    </a:p>
                  </a:txBody>
                  <a:tcPr marL="99060" marR="99060" marT="36000" marB="36000"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254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400" b="0" i="0" u="none" strike="noStrike" cap="none" normalizeH="0" baseline="0" dirty="0" smtClean="0">
                          <a:ln>
                            <a:noFill/>
                          </a:ln>
                          <a:solidFill>
                            <a:schemeClr val="tx1"/>
                          </a:solidFill>
                          <a:effectLst/>
                          <a:latin typeface="Arial" charset="0"/>
                          <a:ea typeface="宋体" pitchFamily="2" charset="-122"/>
                        </a:rPr>
                        <a:t>Phone</a:t>
                      </a:r>
                    </a:p>
                  </a:txBody>
                  <a:tcPr marL="99060" marR="99060" marT="36000" marB="36000"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400" b="0" i="0" u="none" strike="noStrike" cap="none" normalizeH="0" baseline="0" smtClean="0">
                          <a:ln>
                            <a:noFill/>
                          </a:ln>
                          <a:solidFill>
                            <a:schemeClr val="tx1"/>
                          </a:solidFill>
                          <a:effectLst/>
                          <a:latin typeface="Arial" charset="0"/>
                          <a:ea typeface="宋体" pitchFamily="2" charset="-122"/>
                        </a:rPr>
                        <a:t>91.10</a:t>
                      </a:r>
                    </a:p>
                  </a:txBody>
                  <a:tcPr marL="99060" marR="9906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400" b="0" i="0" u="none" strike="noStrike" cap="none" normalizeH="0" baseline="0" dirty="0" smtClean="0">
                          <a:ln>
                            <a:noFill/>
                          </a:ln>
                          <a:solidFill>
                            <a:schemeClr val="tx1"/>
                          </a:solidFill>
                          <a:effectLst/>
                          <a:latin typeface="Arial" charset="0"/>
                          <a:ea typeface="宋体" pitchFamily="2" charset="-122"/>
                        </a:rPr>
                        <a:t>78.72</a:t>
                      </a:r>
                    </a:p>
                  </a:txBody>
                  <a:tcPr marL="99060" marR="9906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400" b="0" i="0" u="none" strike="noStrike" cap="none" normalizeH="0" baseline="0" smtClean="0">
                          <a:ln>
                            <a:noFill/>
                          </a:ln>
                          <a:solidFill>
                            <a:schemeClr val="tx1"/>
                          </a:solidFill>
                          <a:effectLst/>
                          <a:latin typeface="Arial" charset="0"/>
                          <a:ea typeface="宋体" pitchFamily="2" charset="-122"/>
                        </a:rPr>
                        <a:t>79.71</a:t>
                      </a:r>
                    </a:p>
                  </a:txBody>
                  <a:tcPr marL="99060" marR="9906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400" b="0" i="0" u="none" strike="noStrike" cap="none" normalizeH="0" baseline="0" smtClean="0">
                          <a:ln>
                            <a:noFill/>
                          </a:ln>
                          <a:solidFill>
                            <a:schemeClr val="tx1"/>
                          </a:solidFill>
                          <a:effectLst/>
                          <a:latin typeface="Arial" charset="0"/>
                          <a:ea typeface="宋体" pitchFamily="2" charset="-122"/>
                        </a:rPr>
                        <a:t>83.33</a:t>
                      </a:r>
                    </a:p>
                  </a:txBody>
                  <a:tcPr marL="99060" marR="99060" marT="36000" marB="36000"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254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400" b="0" i="0" u="none" strike="noStrike" cap="none" normalizeH="0" baseline="0" smtClean="0">
                          <a:ln>
                            <a:noFill/>
                          </a:ln>
                          <a:solidFill>
                            <a:schemeClr val="tx1"/>
                          </a:solidFill>
                          <a:effectLst/>
                          <a:latin typeface="Arial" charset="0"/>
                          <a:ea typeface="宋体" pitchFamily="2" charset="-122"/>
                        </a:rPr>
                        <a:t>Fax</a:t>
                      </a:r>
                    </a:p>
                  </a:txBody>
                  <a:tcPr marL="99060" marR="99060" marT="36000" marB="36000"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400" b="0" i="0" u="none" strike="noStrike" cap="none" normalizeH="0" baseline="0" smtClean="0">
                          <a:ln>
                            <a:noFill/>
                          </a:ln>
                          <a:solidFill>
                            <a:schemeClr val="tx1"/>
                          </a:solidFill>
                          <a:effectLst/>
                          <a:latin typeface="Arial" charset="0"/>
                          <a:ea typeface="宋体" pitchFamily="2" charset="-122"/>
                        </a:rPr>
                        <a:t>90.83</a:t>
                      </a:r>
                    </a:p>
                  </a:txBody>
                  <a:tcPr marL="99060" marR="9906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400" b="0" i="0" u="none" strike="noStrike" cap="none" normalizeH="0" baseline="0" smtClean="0">
                          <a:ln>
                            <a:noFill/>
                          </a:ln>
                          <a:solidFill>
                            <a:schemeClr val="tx1"/>
                          </a:solidFill>
                          <a:effectLst/>
                          <a:latin typeface="Arial" charset="0"/>
                          <a:ea typeface="宋体" pitchFamily="2" charset="-122"/>
                        </a:rPr>
                        <a:t>64.28</a:t>
                      </a:r>
                    </a:p>
                  </a:txBody>
                  <a:tcPr marL="99060" marR="9906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400" b="0" i="0" u="none" strike="noStrike" cap="none" normalizeH="0" baseline="0" smtClean="0">
                          <a:ln>
                            <a:noFill/>
                          </a:ln>
                          <a:solidFill>
                            <a:schemeClr val="tx1"/>
                          </a:solidFill>
                          <a:effectLst/>
                          <a:latin typeface="Arial" charset="0"/>
                          <a:ea typeface="宋体" pitchFamily="2" charset="-122"/>
                        </a:rPr>
                        <a:t>64.17</a:t>
                      </a:r>
                    </a:p>
                  </a:txBody>
                  <a:tcPr marL="99060" marR="9906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400" b="0" i="0" u="none" strike="noStrike" cap="none" normalizeH="0" baseline="0" smtClean="0">
                          <a:ln>
                            <a:noFill/>
                          </a:ln>
                          <a:solidFill>
                            <a:schemeClr val="tx1"/>
                          </a:solidFill>
                          <a:effectLst/>
                          <a:latin typeface="Arial" charset="0"/>
                          <a:ea typeface="宋体" pitchFamily="2" charset="-122"/>
                        </a:rPr>
                        <a:t>86.88</a:t>
                      </a:r>
                    </a:p>
                  </a:txBody>
                  <a:tcPr marL="99060" marR="99060" marT="36000" marB="36000"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270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400" b="0" i="0" u="none" strike="noStrike" cap="none" normalizeH="0" baseline="0" smtClean="0">
                          <a:ln>
                            <a:noFill/>
                          </a:ln>
                          <a:solidFill>
                            <a:schemeClr val="tx1"/>
                          </a:solidFill>
                          <a:effectLst/>
                          <a:latin typeface="Arial" charset="0"/>
                          <a:ea typeface="宋体" pitchFamily="2" charset="-122"/>
                        </a:rPr>
                        <a:t>Email</a:t>
                      </a:r>
                    </a:p>
                  </a:txBody>
                  <a:tcPr marL="99060" marR="99060" marT="36000" marB="36000"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400" b="0" i="0" u="none" strike="noStrike" cap="none" normalizeH="0" baseline="0" smtClean="0">
                          <a:ln>
                            <a:noFill/>
                          </a:ln>
                          <a:solidFill>
                            <a:schemeClr val="tx1"/>
                          </a:solidFill>
                          <a:effectLst/>
                          <a:latin typeface="Arial" charset="0"/>
                          <a:ea typeface="宋体" pitchFamily="2" charset="-122"/>
                        </a:rPr>
                        <a:t>80.35</a:t>
                      </a:r>
                    </a:p>
                  </a:txBody>
                  <a:tcPr marL="99060" marR="9906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400" b="0" i="0" u="none" strike="noStrike" cap="none" normalizeH="0" baseline="0" dirty="0" smtClean="0">
                          <a:ln>
                            <a:noFill/>
                          </a:ln>
                          <a:solidFill>
                            <a:schemeClr val="tx1"/>
                          </a:solidFill>
                          <a:effectLst/>
                          <a:latin typeface="Arial" charset="0"/>
                          <a:ea typeface="宋体" pitchFamily="2" charset="-122"/>
                        </a:rPr>
                        <a:t>75.47</a:t>
                      </a:r>
                    </a:p>
                  </a:txBody>
                  <a:tcPr marL="99060" marR="9906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400" b="0" i="0" u="none" strike="noStrike" cap="none" normalizeH="0" baseline="0" smtClean="0">
                          <a:ln>
                            <a:noFill/>
                          </a:ln>
                          <a:solidFill>
                            <a:schemeClr val="tx1"/>
                          </a:solidFill>
                          <a:effectLst/>
                          <a:latin typeface="Arial" charset="0"/>
                          <a:ea typeface="宋体" pitchFamily="2" charset="-122"/>
                        </a:rPr>
                        <a:t>79.37</a:t>
                      </a:r>
                    </a:p>
                  </a:txBody>
                  <a:tcPr marL="99060" marR="9906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400" b="0" i="0" u="none" strike="noStrike" cap="none" normalizeH="0" baseline="0" smtClean="0">
                          <a:ln>
                            <a:noFill/>
                          </a:ln>
                          <a:solidFill>
                            <a:schemeClr val="tx1"/>
                          </a:solidFill>
                          <a:effectLst/>
                          <a:latin typeface="Arial" charset="0"/>
                          <a:ea typeface="宋体" pitchFamily="2" charset="-122"/>
                        </a:rPr>
                        <a:t>78.70</a:t>
                      </a:r>
                    </a:p>
                  </a:txBody>
                  <a:tcPr marL="99060" marR="99060" marT="36000" marB="36000"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254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400" b="0" i="0" u="none" strike="noStrike" cap="none" normalizeH="0" baseline="0" dirty="0" smtClean="0">
                          <a:ln>
                            <a:noFill/>
                          </a:ln>
                          <a:solidFill>
                            <a:schemeClr val="tx1"/>
                          </a:solidFill>
                          <a:effectLst/>
                          <a:latin typeface="Arial" charset="0"/>
                          <a:ea typeface="宋体" pitchFamily="2" charset="-122"/>
                        </a:rPr>
                        <a:t>Address</a:t>
                      </a:r>
                    </a:p>
                  </a:txBody>
                  <a:tcPr marL="99060" marR="99060" marT="36000" marB="36000"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400" b="0" i="0" u="none" strike="noStrike" cap="none" normalizeH="0" baseline="0" smtClean="0">
                          <a:ln>
                            <a:noFill/>
                          </a:ln>
                          <a:solidFill>
                            <a:schemeClr val="tx1"/>
                          </a:solidFill>
                          <a:effectLst/>
                          <a:latin typeface="Arial" charset="0"/>
                          <a:ea typeface="宋体" pitchFamily="2" charset="-122"/>
                        </a:rPr>
                        <a:t>86.34</a:t>
                      </a:r>
                    </a:p>
                  </a:txBody>
                  <a:tcPr marL="99060" marR="9906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400" b="0" i="0" u="none" strike="noStrike" cap="none" normalizeH="0" baseline="0" smtClean="0">
                          <a:ln>
                            <a:noFill/>
                          </a:ln>
                          <a:solidFill>
                            <a:schemeClr val="tx1"/>
                          </a:solidFill>
                          <a:effectLst/>
                          <a:latin typeface="Arial" charset="0"/>
                          <a:ea typeface="宋体" pitchFamily="2" charset="-122"/>
                        </a:rPr>
                        <a:t>75.15</a:t>
                      </a:r>
                    </a:p>
                  </a:txBody>
                  <a:tcPr marL="99060" marR="9906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400" b="0" i="0" u="none" strike="noStrike" cap="none" normalizeH="0" baseline="0" smtClean="0">
                          <a:ln>
                            <a:noFill/>
                          </a:ln>
                          <a:solidFill>
                            <a:schemeClr val="tx1"/>
                          </a:solidFill>
                          <a:effectLst/>
                          <a:latin typeface="Arial" charset="0"/>
                          <a:ea typeface="宋体" pitchFamily="2" charset="-122"/>
                        </a:rPr>
                        <a:t>77.04</a:t>
                      </a:r>
                    </a:p>
                  </a:txBody>
                  <a:tcPr marL="99060" marR="9906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400" b="0" i="0" u="none" strike="noStrike" cap="none" normalizeH="0" baseline="0" smtClean="0">
                          <a:ln>
                            <a:noFill/>
                          </a:ln>
                          <a:solidFill>
                            <a:schemeClr val="tx1"/>
                          </a:solidFill>
                          <a:effectLst/>
                          <a:latin typeface="Arial" charset="0"/>
                          <a:ea typeface="宋体" pitchFamily="2" charset="-122"/>
                        </a:rPr>
                        <a:t>66.24</a:t>
                      </a:r>
                    </a:p>
                  </a:txBody>
                  <a:tcPr marL="99060" marR="99060" marT="36000" marB="36000"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254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400" b="0" i="0" u="none" strike="noStrike" cap="none" normalizeH="0" baseline="0" smtClean="0">
                          <a:ln>
                            <a:noFill/>
                          </a:ln>
                          <a:solidFill>
                            <a:schemeClr val="tx1"/>
                          </a:solidFill>
                          <a:effectLst/>
                          <a:latin typeface="Arial" charset="0"/>
                          <a:ea typeface="宋体" pitchFamily="2" charset="-122"/>
                        </a:rPr>
                        <a:t>Bsuniv</a:t>
                      </a:r>
                    </a:p>
                  </a:txBody>
                  <a:tcPr marL="99060" marR="99060" marT="36000" marB="36000"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400" b="0" i="0" u="none" strike="noStrike" cap="none" normalizeH="0" baseline="0" smtClean="0">
                          <a:ln>
                            <a:noFill/>
                          </a:ln>
                          <a:solidFill>
                            <a:schemeClr val="tx1"/>
                          </a:solidFill>
                          <a:effectLst/>
                          <a:latin typeface="Arial" charset="0"/>
                          <a:ea typeface="宋体" pitchFamily="2" charset="-122"/>
                        </a:rPr>
                        <a:t>67.38</a:t>
                      </a:r>
                    </a:p>
                  </a:txBody>
                  <a:tcPr marL="99060" marR="9906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400" b="0" i="0" u="none" strike="noStrike" cap="none" normalizeH="0" baseline="0" smtClean="0">
                          <a:ln>
                            <a:noFill/>
                          </a:ln>
                          <a:solidFill>
                            <a:schemeClr val="tx1"/>
                          </a:solidFill>
                          <a:effectLst/>
                          <a:latin typeface="Arial" charset="0"/>
                          <a:ea typeface="宋体" pitchFamily="2" charset="-122"/>
                        </a:rPr>
                        <a:t>57.56</a:t>
                      </a:r>
                    </a:p>
                  </a:txBody>
                  <a:tcPr marL="99060" marR="9906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400" b="0" i="0" u="none" strike="noStrike" cap="none" normalizeH="0" baseline="0" dirty="0" smtClean="0">
                          <a:ln>
                            <a:noFill/>
                          </a:ln>
                          <a:solidFill>
                            <a:schemeClr val="tx1"/>
                          </a:solidFill>
                          <a:effectLst/>
                          <a:latin typeface="Arial" charset="0"/>
                          <a:ea typeface="宋体" pitchFamily="2" charset="-122"/>
                        </a:rPr>
                        <a:t>59.54</a:t>
                      </a:r>
                    </a:p>
                  </a:txBody>
                  <a:tcPr marL="99060" marR="9906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400" b="0" i="0" u="none" strike="noStrike" cap="none" normalizeH="0" baseline="0" smtClean="0">
                          <a:ln>
                            <a:noFill/>
                          </a:ln>
                          <a:solidFill>
                            <a:schemeClr val="tx1"/>
                          </a:solidFill>
                          <a:effectLst/>
                          <a:latin typeface="Arial" charset="0"/>
                          <a:ea typeface="宋体" pitchFamily="2" charset="-122"/>
                        </a:rPr>
                        <a:t>47.17</a:t>
                      </a:r>
                    </a:p>
                  </a:txBody>
                  <a:tcPr marL="99060" marR="99060" marT="36000" marB="36000"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254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400" b="0" i="0" u="none" strike="noStrike" cap="none" normalizeH="0" baseline="0" smtClean="0">
                          <a:ln>
                            <a:noFill/>
                          </a:ln>
                          <a:solidFill>
                            <a:schemeClr val="tx1"/>
                          </a:solidFill>
                          <a:effectLst/>
                          <a:latin typeface="Arial" charset="0"/>
                          <a:ea typeface="宋体" pitchFamily="2" charset="-122"/>
                        </a:rPr>
                        <a:t>Bsmajor</a:t>
                      </a:r>
                    </a:p>
                  </a:txBody>
                  <a:tcPr marL="99060" marR="99060" marT="36000" marB="36000"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400" b="0" i="0" u="none" strike="noStrike" cap="none" normalizeH="0" baseline="0" smtClean="0">
                          <a:ln>
                            <a:noFill/>
                          </a:ln>
                          <a:solidFill>
                            <a:schemeClr val="tx1"/>
                          </a:solidFill>
                          <a:effectLst/>
                          <a:latin typeface="Arial" charset="0"/>
                          <a:ea typeface="宋体" pitchFamily="2" charset="-122"/>
                        </a:rPr>
                        <a:t>64.20</a:t>
                      </a:r>
                    </a:p>
                  </a:txBody>
                  <a:tcPr marL="99060" marR="9906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400" b="0" i="0" u="none" strike="noStrike" cap="none" normalizeH="0" baseline="0" smtClean="0">
                          <a:ln>
                            <a:noFill/>
                          </a:ln>
                          <a:solidFill>
                            <a:schemeClr val="tx1"/>
                          </a:solidFill>
                          <a:effectLst/>
                          <a:latin typeface="Arial" charset="0"/>
                          <a:ea typeface="宋体" pitchFamily="2" charset="-122"/>
                        </a:rPr>
                        <a:t>59.18</a:t>
                      </a:r>
                    </a:p>
                  </a:txBody>
                  <a:tcPr marL="99060" marR="9906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400" b="0" i="0" u="none" strike="noStrike" cap="none" normalizeH="0" baseline="0" dirty="0" smtClean="0">
                          <a:ln>
                            <a:noFill/>
                          </a:ln>
                          <a:solidFill>
                            <a:schemeClr val="tx1"/>
                          </a:solidFill>
                          <a:effectLst/>
                          <a:latin typeface="Arial" charset="0"/>
                          <a:ea typeface="宋体" pitchFamily="2" charset="-122"/>
                        </a:rPr>
                        <a:t>60.75</a:t>
                      </a:r>
                    </a:p>
                  </a:txBody>
                  <a:tcPr marL="99060" marR="9906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400" b="0" i="0" u="none" strike="noStrike" cap="none" normalizeH="0" baseline="0" smtClean="0">
                          <a:ln>
                            <a:noFill/>
                          </a:ln>
                          <a:solidFill>
                            <a:schemeClr val="tx1"/>
                          </a:solidFill>
                          <a:effectLst/>
                          <a:latin typeface="Arial" charset="0"/>
                          <a:ea typeface="宋体" pitchFamily="2" charset="-122"/>
                        </a:rPr>
                        <a:t>58.67</a:t>
                      </a:r>
                    </a:p>
                  </a:txBody>
                  <a:tcPr marL="99060" marR="99060" marT="36000" marB="36000"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254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400" b="0" i="0" u="none" strike="noStrike" cap="none" normalizeH="0" baseline="0" smtClean="0">
                          <a:ln>
                            <a:noFill/>
                          </a:ln>
                          <a:solidFill>
                            <a:schemeClr val="tx1"/>
                          </a:solidFill>
                          <a:effectLst/>
                          <a:latin typeface="Arial" charset="0"/>
                          <a:ea typeface="宋体" pitchFamily="2" charset="-122"/>
                        </a:rPr>
                        <a:t>Bsdate</a:t>
                      </a:r>
                    </a:p>
                  </a:txBody>
                  <a:tcPr marL="99060" marR="99060" marT="36000" marB="36000"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400" b="0" i="0" u="none" strike="noStrike" cap="none" normalizeH="0" baseline="0" smtClean="0">
                          <a:ln>
                            <a:noFill/>
                          </a:ln>
                          <a:solidFill>
                            <a:schemeClr val="tx1"/>
                          </a:solidFill>
                          <a:effectLst/>
                          <a:latin typeface="Arial" charset="0"/>
                          <a:ea typeface="宋体" pitchFamily="2" charset="-122"/>
                        </a:rPr>
                        <a:t>53.49</a:t>
                      </a:r>
                    </a:p>
                  </a:txBody>
                  <a:tcPr marL="99060" marR="9906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400" b="0" i="0" u="none" strike="noStrike" cap="none" normalizeH="0" baseline="0" smtClean="0">
                          <a:ln>
                            <a:noFill/>
                          </a:ln>
                          <a:solidFill>
                            <a:schemeClr val="tx1"/>
                          </a:solidFill>
                          <a:effectLst/>
                          <a:latin typeface="Arial" charset="0"/>
                          <a:ea typeface="宋体" pitchFamily="2" charset="-122"/>
                        </a:rPr>
                        <a:t>40.59</a:t>
                      </a:r>
                    </a:p>
                  </a:txBody>
                  <a:tcPr marL="99060" marR="9906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400" b="0" i="0" u="none" strike="noStrike" cap="none" normalizeH="0" baseline="0" smtClean="0">
                          <a:ln>
                            <a:noFill/>
                          </a:ln>
                          <a:solidFill>
                            <a:schemeClr val="tx1"/>
                          </a:solidFill>
                          <a:effectLst/>
                          <a:latin typeface="Arial" charset="0"/>
                          <a:ea typeface="宋体" pitchFamily="2" charset="-122"/>
                        </a:rPr>
                        <a:t>28.49</a:t>
                      </a:r>
                    </a:p>
                  </a:txBody>
                  <a:tcPr marL="99060" marR="9906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400" b="0" i="0" u="none" strike="noStrike" cap="none" normalizeH="0" baseline="0" smtClean="0">
                          <a:ln>
                            <a:noFill/>
                          </a:ln>
                          <a:solidFill>
                            <a:schemeClr val="tx1"/>
                          </a:solidFill>
                          <a:effectLst/>
                          <a:latin typeface="Arial" charset="0"/>
                          <a:ea typeface="宋体" pitchFamily="2" charset="-122"/>
                        </a:rPr>
                        <a:t>52.34</a:t>
                      </a:r>
                    </a:p>
                  </a:txBody>
                  <a:tcPr marL="99060" marR="99060" marT="36000" marB="36000"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270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400" b="0" i="0" u="none" strike="noStrike" cap="none" normalizeH="0" baseline="0" smtClean="0">
                          <a:ln>
                            <a:noFill/>
                          </a:ln>
                          <a:solidFill>
                            <a:schemeClr val="tx1"/>
                          </a:solidFill>
                          <a:effectLst/>
                          <a:latin typeface="Arial" charset="0"/>
                          <a:ea typeface="宋体" pitchFamily="2" charset="-122"/>
                        </a:rPr>
                        <a:t>Msuniv</a:t>
                      </a:r>
                    </a:p>
                  </a:txBody>
                  <a:tcPr marL="99060" marR="99060" marT="36000" marB="36000"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400" b="0" i="0" u="none" strike="noStrike" cap="none" normalizeH="0" baseline="0" smtClean="0">
                          <a:ln>
                            <a:noFill/>
                          </a:ln>
                          <a:solidFill>
                            <a:schemeClr val="tx1"/>
                          </a:solidFill>
                          <a:effectLst/>
                          <a:latin typeface="Arial" charset="0"/>
                          <a:ea typeface="宋体" pitchFamily="2" charset="-122"/>
                        </a:rPr>
                        <a:t>57.55</a:t>
                      </a:r>
                    </a:p>
                  </a:txBody>
                  <a:tcPr marL="99060" marR="9906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400" b="0" i="0" u="none" strike="noStrike" cap="none" normalizeH="0" baseline="0" smtClean="0">
                          <a:ln>
                            <a:noFill/>
                          </a:ln>
                          <a:solidFill>
                            <a:schemeClr val="tx1"/>
                          </a:solidFill>
                          <a:effectLst/>
                          <a:latin typeface="Arial" charset="0"/>
                          <a:ea typeface="宋体" pitchFamily="2" charset="-122"/>
                        </a:rPr>
                        <a:t>47.49</a:t>
                      </a:r>
                    </a:p>
                  </a:txBody>
                  <a:tcPr marL="99060" marR="9906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400" b="0" i="0" u="none" strike="noStrike" cap="none" normalizeH="0" baseline="0" dirty="0" smtClean="0">
                          <a:ln>
                            <a:noFill/>
                          </a:ln>
                          <a:solidFill>
                            <a:schemeClr val="tx1"/>
                          </a:solidFill>
                          <a:effectLst/>
                          <a:latin typeface="Arial" charset="0"/>
                          <a:ea typeface="宋体" pitchFamily="2" charset="-122"/>
                        </a:rPr>
                        <a:t>49.78</a:t>
                      </a:r>
                    </a:p>
                  </a:txBody>
                  <a:tcPr marL="99060" marR="9906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400" b="0" i="0" u="none" strike="noStrike" cap="none" normalizeH="0" baseline="0" smtClean="0">
                          <a:ln>
                            <a:noFill/>
                          </a:ln>
                          <a:solidFill>
                            <a:schemeClr val="tx1"/>
                          </a:solidFill>
                          <a:effectLst/>
                          <a:latin typeface="Arial" charset="0"/>
                          <a:ea typeface="宋体" pitchFamily="2" charset="-122"/>
                        </a:rPr>
                        <a:t>45.00</a:t>
                      </a:r>
                    </a:p>
                  </a:txBody>
                  <a:tcPr marL="99060" marR="99060" marT="36000" marB="36000"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254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400" b="0" i="0" u="none" strike="noStrike" cap="none" normalizeH="0" baseline="0" smtClean="0">
                          <a:ln>
                            <a:noFill/>
                          </a:ln>
                          <a:solidFill>
                            <a:schemeClr val="tx1"/>
                          </a:solidFill>
                          <a:effectLst/>
                          <a:latin typeface="Arial" charset="0"/>
                          <a:ea typeface="宋体" pitchFamily="2" charset="-122"/>
                        </a:rPr>
                        <a:t>Msmajor</a:t>
                      </a:r>
                    </a:p>
                  </a:txBody>
                  <a:tcPr marL="99060" marR="99060" marT="36000" marB="36000"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400" b="0" i="0" u="none" strike="noStrike" cap="none" normalizeH="0" baseline="0" smtClean="0">
                          <a:ln>
                            <a:noFill/>
                          </a:ln>
                          <a:solidFill>
                            <a:schemeClr val="tx1"/>
                          </a:solidFill>
                          <a:effectLst/>
                          <a:latin typeface="Arial" charset="0"/>
                          <a:ea typeface="宋体" pitchFamily="2" charset="-122"/>
                        </a:rPr>
                        <a:t>63.35</a:t>
                      </a:r>
                    </a:p>
                  </a:txBody>
                  <a:tcPr marL="99060" marR="9906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400" b="0" i="0" u="none" strike="noStrike" cap="none" normalizeH="0" baseline="0" smtClean="0">
                          <a:ln>
                            <a:noFill/>
                          </a:ln>
                          <a:solidFill>
                            <a:schemeClr val="tx1"/>
                          </a:solidFill>
                          <a:effectLst/>
                          <a:latin typeface="Arial" charset="0"/>
                          <a:ea typeface="宋体" pitchFamily="2" charset="-122"/>
                        </a:rPr>
                        <a:t>61.92</a:t>
                      </a:r>
                    </a:p>
                  </a:txBody>
                  <a:tcPr marL="99060" marR="9906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400" b="0" i="0" u="none" strike="noStrike" cap="none" normalizeH="0" baseline="0" smtClean="0">
                          <a:ln>
                            <a:noFill/>
                          </a:ln>
                          <a:solidFill>
                            <a:schemeClr val="tx1"/>
                          </a:solidFill>
                          <a:effectLst/>
                          <a:latin typeface="Arial" charset="0"/>
                          <a:ea typeface="宋体" pitchFamily="2" charset="-122"/>
                        </a:rPr>
                        <a:t>62.10</a:t>
                      </a:r>
                    </a:p>
                  </a:txBody>
                  <a:tcPr marL="99060" marR="9906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400" b="0" i="0" u="none" strike="noStrike" cap="none" normalizeH="0" baseline="0" smtClean="0">
                          <a:ln>
                            <a:noFill/>
                          </a:ln>
                          <a:solidFill>
                            <a:schemeClr val="tx1"/>
                          </a:solidFill>
                          <a:effectLst/>
                          <a:latin typeface="Arial" charset="0"/>
                          <a:ea typeface="宋体" pitchFamily="2" charset="-122"/>
                        </a:rPr>
                        <a:t>57.14</a:t>
                      </a:r>
                    </a:p>
                  </a:txBody>
                  <a:tcPr marL="99060" marR="99060" marT="36000" marB="36000"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762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400" b="0" i="0" u="none" strike="noStrike" cap="none" normalizeH="0" baseline="0" smtClean="0">
                          <a:ln>
                            <a:noFill/>
                          </a:ln>
                          <a:solidFill>
                            <a:schemeClr val="tx1"/>
                          </a:solidFill>
                          <a:effectLst/>
                          <a:latin typeface="Arial" charset="0"/>
                          <a:ea typeface="宋体" pitchFamily="2" charset="-122"/>
                        </a:rPr>
                        <a:t>Msdate</a:t>
                      </a:r>
                    </a:p>
                  </a:txBody>
                  <a:tcPr marL="99060" marR="99060" marT="36000" marB="36000"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400" b="0" i="0" u="none" strike="noStrike" cap="none" normalizeH="0" baseline="0" smtClean="0">
                          <a:ln>
                            <a:noFill/>
                          </a:ln>
                          <a:solidFill>
                            <a:schemeClr val="tx1"/>
                          </a:solidFill>
                          <a:effectLst/>
                          <a:latin typeface="Arial" charset="0"/>
                          <a:ea typeface="宋体" pitchFamily="2" charset="-122"/>
                        </a:rPr>
                        <a:t>48.96</a:t>
                      </a:r>
                    </a:p>
                  </a:txBody>
                  <a:tcPr marL="99060" marR="9906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400" b="0" i="0" u="none" strike="noStrike" cap="none" normalizeH="0" baseline="0" smtClean="0">
                          <a:ln>
                            <a:noFill/>
                          </a:ln>
                          <a:solidFill>
                            <a:schemeClr val="tx1"/>
                          </a:solidFill>
                          <a:effectLst/>
                          <a:latin typeface="Arial" charset="0"/>
                          <a:ea typeface="宋体" pitchFamily="2" charset="-122"/>
                        </a:rPr>
                        <a:t>41.27</a:t>
                      </a:r>
                    </a:p>
                  </a:txBody>
                  <a:tcPr marL="99060" marR="9906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400" b="0" i="0" u="none" strike="noStrike" cap="none" normalizeH="0" baseline="0" smtClean="0">
                          <a:ln>
                            <a:noFill/>
                          </a:ln>
                          <a:solidFill>
                            <a:schemeClr val="tx1"/>
                          </a:solidFill>
                          <a:effectLst/>
                          <a:latin typeface="Arial" charset="0"/>
                          <a:ea typeface="宋体" pitchFamily="2" charset="-122"/>
                        </a:rPr>
                        <a:t>30.07</a:t>
                      </a:r>
                    </a:p>
                  </a:txBody>
                  <a:tcPr marL="99060" marR="9906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400" b="0" i="0" u="none" strike="noStrike" cap="none" normalizeH="0" baseline="0" smtClean="0">
                          <a:ln>
                            <a:noFill/>
                          </a:ln>
                          <a:solidFill>
                            <a:schemeClr val="tx1"/>
                          </a:solidFill>
                          <a:effectLst/>
                          <a:latin typeface="Arial" charset="0"/>
                          <a:ea typeface="宋体" pitchFamily="2" charset="-122"/>
                        </a:rPr>
                        <a:t>56.00</a:t>
                      </a:r>
                    </a:p>
                  </a:txBody>
                  <a:tcPr marL="99060" marR="99060" marT="36000" marB="36000"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254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400" b="0" i="0" u="none" strike="noStrike" cap="none" normalizeH="0" baseline="0" smtClean="0">
                          <a:ln>
                            <a:noFill/>
                          </a:ln>
                          <a:solidFill>
                            <a:schemeClr val="tx1"/>
                          </a:solidFill>
                          <a:effectLst/>
                          <a:latin typeface="Arial" charset="0"/>
                          <a:ea typeface="宋体" pitchFamily="2" charset="-122"/>
                        </a:rPr>
                        <a:t>Phduniv</a:t>
                      </a:r>
                    </a:p>
                  </a:txBody>
                  <a:tcPr marL="99060" marR="99060" marT="36000" marB="36000"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400" b="0" i="0" u="none" strike="noStrike" cap="none" normalizeH="0" baseline="0" smtClean="0">
                          <a:ln>
                            <a:noFill/>
                          </a:ln>
                          <a:solidFill>
                            <a:schemeClr val="tx1"/>
                          </a:solidFill>
                          <a:effectLst/>
                          <a:latin typeface="Arial" charset="0"/>
                          <a:ea typeface="宋体" pitchFamily="2" charset="-122"/>
                        </a:rPr>
                        <a:t>63.73</a:t>
                      </a:r>
                    </a:p>
                  </a:txBody>
                  <a:tcPr marL="99060" marR="9906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400" b="0" i="0" u="none" strike="noStrike" cap="none" normalizeH="0" baseline="0" smtClean="0">
                          <a:ln>
                            <a:noFill/>
                          </a:ln>
                          <a:solidFill>
                            <a:schemeClr val="tx1"/>
                          </a:solidFill>
                          <a:effectLst/>
                          <a:latin typeface="Arial" charset="0"/>
                          <a:ea typeface="宋体" pitchFamily="2" charset="-122"/>
                        </a:rPr>
                        <a:t>53.11</a:t>
                      </a:r>
                    </a:p>
                  </a:txBody>
                  <a:tcPr marL="99060" marR="9906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400" b="0" i="0" u="none" strike="noStrike" cap="none" normalizeH="0" baseline="0" smtClean="0">
                          <a:ln>
                            <a:noFill/>
                          </a:ln>
                          <a:solidFill>
                            <a:schemeClr val="tx1"/>
                          </a:solidFill>
                          <a:effectLst/>
                          <a:latin typeface="Arial" charset="0"/>
                          <a:ea typeface="宋体" pitchFamily="2" charset="-122"/>
                        </a:rPr>
                        <a:t>57.01</a:t>
                      </a:r>
                    </a:p>
                  </a:txBody>
                  <a:tcPr marL="99060" marR="9906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400" b="0" i="0" u="none" strike="noStrike" cap="none" normalizeH="0" baseline="0" smtClean="0">
                          <a:ln>
                            <a:noFill/>
                          </a:ln>
                          <a:solidFill>
                            <a:schemeClr val="tx1"/>
                          </a:solidFill>
                          <a:effectLst/>
                          <a:latin typeface="Arial" charset="0"/>
                          <a:ea typeface="宋体" pitchFamily="2" charset="-122"/>
                        </a:rPr>
                        <a:t>59.42</a:t>
                      </a:r>
                    </a:p>
                  </a:txBody>
                  <a:tcPr marL="99060" marR="99060" marT="36000" marB="36000"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270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400" b="0" i="0" u="none" strike="noStrike" cap="none" normalizeH="0" baseline="0" smtClean="0">
                          <a:ln>
                            <a:noFill/>
                          </a:ln>
                          <a:solidFill>
                            <a:schemeClr val="tx1"/>
                          </a:solidFill>
                          <a:effectLst/>
                          <a:latin typeface="Arial" charset="0"/>
                          <a:ea typeface="宋体" pitchFamily="2" charset="-122"/>
                        </a:rPr>
                        <a:t>Phdmajor</a:t>
                      </a:r>
                    </a:p>
                  </a:txBody>
                  <a:tcPr marL="99060" marR="99060" marT="36000" marB="36000"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400" b="0" i="0" u="none" strike="noStrike" cap="none" normalizeH="0" baseline="0" smtClean="0">
                          <a:ln>
                            <a:noFill/>
                          </a:ln>
                          <a:solidFill>
                            <a:schemeClr val="tx1"/>
                          </a:solidFill>
                          <a:effectLst/>
                          <a:latin typeface="Arial" charset="0"/>
                          <a:ea typeface="宋体" pitchFamily="2" charset="-122"/>
                        </a:rPr>
                        <a:t>67.92</a:t>
                      </a:r>
                    </a:p>
                  </a:txBody>
                  <a:tcPr marL="99060" marR="9906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400" b="0" i="0" u="none" strike="noStrike" cap="none" normalizeH="0" baseline="0" smtClean="0">
                          <a:ln>
                            <a:noFill/>
                          </a:ln>
                          <a:solidFill>
                            <a:schemeClr val="tx1"/>
                          </a:solidFill>
                          <a:effectLst/>
                          <a:latin typeface="Arial" charset="0"/>
                          <a:ea typeface="宋体" pitchFamily="2" charset="-122"/>
                        </a:rPr>
                        <a:t>59.30</a:t>
                      </a:r>
                    </a:p>
                  </a:txBody>
                  <a:tcPr marL="99060" marR="9906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400" b="0" i="0" u="none" strike="noStrike" cap="none" normalizeH="0" baseline="0" dirty="0" smtClean="0">
                          <a:ln>
                            <a:noFill/>
                          </a:ln>
                          <a:solidFill>
                            <a:schemeClr val="tx1"/>
                          </a:solidFill>
                          <a:effectLst/>
                          <a:latin typeface="Arial" charset="0"/>
                          <a:ea typeface="宋体" pitchFamily="2" charset="-122"/>
                        </a:rPr>
                        <a:t>59.67</a:t>
                      </a:r>
                    </a:p>
                  </a:txBody>
                  <a:tcPr marL="99060" marR="9906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400" b="0" i="0" u="none" strike="noStrike" cap="none" normalizeH="0" baseline="0" smtClean="0">
                          <a:ln>
                            <a:noFill/>
                          </a:ln>
                          <a:solidFill>
                            <a:schemeClr val="tx1"/>
                          </a:solidFill>
                          <a:effectLst/>
                          <a:latin typeface="Arial" charset="0"/>
                          <a:ea typeface="宋体" pitchFamily="2" charset="-122"/>
                        </a:rPr>
                        <a:t>57.93</a:t>
                      </a:r>
                    </a:p>
                  </a:txBody>
                  <a:tcPr marL="99060" marR="99060" marT="36000" marB="36000"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254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400" b="0" i="0" u="none" strike="noStrike" cap="none" normalizeH="0" baseline="0" smtClean="0">
                          <a:ln>
                            <a:noFill/>
                          </a:ln>
                          <a:solidFill>
                            <a:schemeClr val="tx1"/>
                          </a:solidFill>
                          <a:effectLst/>
                          <a:latin typeface="Arial" charset="0"/>
                          <a:ea typeface="宋体" pitchFamily="2" charset="-122"/>
                        </a:rPr>
                        <a:t>Phddate</a:t>
                      </a:r>
                    </a:p>
                  </a:txBody>
                  <a:tcPr marL="99060" marR="99060" marT="36000" marB="36000"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400" b="0" i="0" u="none" strike="noStrike" cap="none" normalizeH="0" baseline="0" smtClean="0">
                          <a:ln>
                            <a:noFill/>
                          </a:ln>
                          <a:solidFill>
                            <a:schemeClr val="tx1"/>
                          </a:solidFill>
                          <a:effectLst/>
                          <a:latin typeface="Arial" charset="0"/>
                          <a:ea typeface="宋体" pitchFamily="2" charset="-122"/>
                        </a:rPr>
                        <a:t>57.75</a:t>
                      </a:r>
                    </a:p>
                  </a:txBody>
                  <a:tcPr marL="99060" marR="9906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400" b="0" i="0" u="none" strike="noStrike" cap="none" normalizeH="0" baseline="0" smtClean="0">
                          <a:ln>
                            <a:noFill/>
                          </a:ln>
                          <a:solidFill>
                            <a:schemeClr val="tx1"/>
                          </a:solidFill>
                          <a:effectLst/>
                          <a:latin typeface="Arial" charset="0"/>
                          <a:ea typeface="宋体" pitchFamily="2" charset="-122"/>
                        </a:rPr>
                        <a:t>42.49</a:t>
                      </a:r>
                    </a:p>
                  </a:txBody>
                  <a:tcPr marL="99060" marR="9906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400" b="0" i="0" u="none" strike="noStrike" cap="none" normalizeH="0" baseline="0" dirty="0" smtClean="0">
                          <a:ln>
                            <a:noFill/>
                          </a:ln>
                          <a:solidFill>
                            <a:schemeClr val="tx1"/>
                          </a:solidFill>
                          <a:effectLst/>
                          <a:latin typeface="Arial" charset="0"/>
                          <a:ea typeface="宋体" pitchFamily="2" charset="-122"/>
                        </a:rPr>
                        <a:t>41.44</a:t>
                      </a:r>
                    </a:p>
                  </a:txBody>
                  <a:tcPr marL="99060" marR="9906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400" b="0" i="0" u="none" strike="noStrike" cap="none" normalizeH="0" baseline="0" dirty="0" smtClean="0">
                          <a:ln>
                            <a:noFill/>
                          </a:ln>
                          <a:solidFill>
                            <a:schemeClr val="tx1"/>
                          </a:solidFill>
                          <a:effectLst/>
                          <a:latin typeface="Arial" charset="0"/>
                          <a:ea typeface="宋体" pitchFamily="2" charset="-122"/>
                        </a:rPr>
                        <a:t>61.19</a:t>
                      </a:r>
                    </a:p>
                  </a:txBody>
                  <a:tcPr marL="99060" marR="99060" marT="36000" marB="36000"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254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400" b="1" i="0" u="none" strike="noStrike" cap="none" normalizeH="0" baseline="0" dirty="0" smtClean="0">
                          <a:ln>
                            <a:noFill/>
                          </a:ln>
                          <a:solidFill>
                            <a:schemeClr val="tx1"/>
                          </a:solidFill>
                          <a:effectLst/>
                          <a:latin typeface="Arial" charset="0"/>
                          <a:ea typeface="宋体" pitchFamily="2" charset="-122"/>
                        </a:rPr>
                        <a:t>Overall</a:t>
                      </a:r>
                    </a:p>
                  </a:txBody>
                  <a:tcPr marL="99060" marR="99060" marT="36000" marB="36000"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400" b="1" i="0" u="none" strike="noStrike" cap="none" normalizeH="0" baseline="0" dirty="0" smtClean="0">
                          <a:ln>
                            <a:noFill/>
                          </a:ln>
                          <a:solidFill>
                            <a:schemeClr val="tx1"/>
                          </a:solidFill>
                          <a:effectLst/>
                          <a:latin typeface="Arial" charset="0"/>
                          <a:ea typeface="宋体" pitchFamily="2" charset="-122"/>
                        </a:rPr>
                        <a:t>83.37</a:t>
                      </a:r>
                    </a:p>
                  </a:txBody>
                  <a:tcPr marL="99060" marR="9906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400" b="1" i="0" u="none" strike="noStrike" cap="none" normalizeH="0" baseline="0" dirty="0" smtClean="0">
                          <a:ln>
                            <a:noFill/>
                          </a:ln>
                          <a:solidFill>
                            <a:schemeClr val="tx1"/>
                          </a:solidFill>
                          <a:effectLst/>
                          <a:latin typeface="Arial" charset="0"/>
                          <a:ea typeface="宋体" pitchFamily="2" charset="-122"/>
                        </a:rPr>
                        <a:t>72.09</a:t>
                      </a:r>
                    </a:p>
                  </a:txBody>
                  <a:tcPr marL="99060" marR="9906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400" b="1" i="0" u="none" strike="noStrike" cap="none" normalizeH="0" baseline="0" dirty="0" smtClean="0">
                          <a:ln>
                            <a:noFill/>
                          </a:ln>
                          <a:solidFill>
                            <a:schemeClr val="tx1"/>
                          </a:solidFill>
                          <a:effectLst/>
                          <a:latin typeface="Arial" charset="0"/>
                          <a:ea typeface="宋体" pitchFamily="2" charset="-122"/>
                        </a:rPr>
                        <a:t>73.57</a:t>
                      </a:r>
                    </a:p>
                  </a:txBody>
                  <a:tcPr marL="99060" marR="9906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400" b="1" i="0" u="none" strike="noStrike" cap="none" normalizeH="0" baseline="0" dirty="0" smtClean="0">
                          <a:ln>
                            <a:noFill/>
                          </a:ln>
                          <a:solidFill>
                            <a:schemeClr val="tx1"/>
                          </a:solidFill>
                          <a:effectLst/>
                          <a:latin typeface="Arial" charset="0"/>
                          <a:ea typeface="宋体" pitchFamily="2" charset="-122"/>
                        </a:rPr>
                        <a:t>62.30</a:t>
                      </a:r>
                    </a:p>
                  </a:txBody>
                  <a:tcPr marL="99060" marR="99060" marT="36000" marB="36000"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9612" name="Text Box 156"/>
          <p:cNvSpPr txBox="1">
            <a:spLocks noChangeArrowheads="1"/>
          </p:cNvSpPr>
          <p:nvPr/>
        </p:nvSpPr>
        <p:spPr bwMode="auto">
          <a:xfrm>
            <a:off x="2995614" y="6124577"/>
            <a:ext cx="935037" cy="244475"/>
          </a:xfrm>
          <a:prstGeom prst="rect">
            <a:avLst/>
          </a:prstGeom>
          <a:solidFill>
            <a:schemeClr val="bg1"/>
          </a:solidFill>
          <a:ln w="9525">
            <a:noFill/>
            <a:miter lim="800000"/>
            <a:headEnd/>
            <a:tailEnd/>
          </a:ln>
        </p:spPr>
        <p:txBody>
          <a:bodyPr lIns="0" tIns="0" rIns="0" bIns="0">
            <a:spAutoFit/>
          </a:bodyPr>
          <a:lstStyle/>
          <a:p>
            <a:pPr algn="ctr"/>
            <a:r>
              <a:rPr lang="en-US" altLang="zh-CN" sz="1600" b="1">
                <a:solidFill>
                  <a:srgbClr val="CC3300"/>
                </a:solidFill>
              </a:rPr>
              <a:t>83.37</a:t>
            </a:r>
          </a:p>
        </p:txBody>
      </p:sp>
      <p:sp>
        <p:nvSpPr>
          <p:cNvPr id="8" name="矩形 7"/>
          <p:cNvSpPr/>
          <p:nvPr/>
        </p:nvSpPr>
        <p:spPr>
          <a:xfrm>
            <a:off x="1009651" y="2114550"/>
            <a:ext cx="7667625" cy="292100"/>
          </a:xfrm>
          <a:prstGeom prst="rect">
            <a:avLst/>
          </a:prstGeom>
          <a:solidFill>
            <a:schemeClr val="accent1">
              <a:alpha val="24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9" name="矩形 8"/>
          <p:cNvSpPr/>
          <p:nvPr/>
        </p:nvSpPr>
        <p:spPr>
          <a:xfrm>
            <a:off x="973139" y="3246438"/>
            <a:ext cx="7667625" cy="292100"/>
          </a:xfrm>
          <a:prstGeom prst="rect">
            <a:avLst/>
          </a:prstGeom>
          <a:solidFill>
            <a:schemeClr val="accent1">
              <a:alpha val="24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0" name="矩形 9"/>
          <p:cNvSpPr/>
          <p:nvPr/>
        </p:nvSpPr>
        <p:spPr>
          <a:xfrm>
            <a:off x="1009651" y="1822450"/>
            <a:ext cx="7667625" cy="292100"/>
          </a:xfrm>
          <a:prstGeom prst="rect">
            <a:avLst/>
          </a:prstGeom>
          <a:solidFill>
            <a:schemeClr val="accent1">
              <a:alpha val="24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Tree>
    <p:custDataLst>
      <p:tags r:id="rId1"/>
    </p:custDataLst>
    <p:extLst>
      <p:ext uri="{BB962C8B-B14F-4D97-AF65-F5344CB8AC3E}">
        <p14:creationId xmlns:p14="http://schemas.microsoft.com/office/powerpoint/2010/main" val="453568459"/>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9612"/>
                                        </p:tgtEl>
                                        <p:attrNameLst>
                                          <p:attrName>style.visibility</p:attrName>
                                        </p:attrNameLst>
                                      </p:cBhvr>
                                      <p:to>
                                        <p:strVal val="visible"/>
                                      </p:to>
                                    </p:set>
                                    <p:animEffect transition="in" filter="blinds(horizontal)">
                                      <p:cBhvr>
                                        <p:cTn id="7" dur="500"/>
                                        <p:tgtEl>
                                          <p:spTgt spid="1961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linds(horizontal)">
                                      <p:cBhvr>
                                        <p:cTn id="15" dur="500"/>
                                        <p:tgtEl>
                                          <p:spTgt spid="9"/>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linds(horizontal)">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612" grpId="0" animBg="1"/>
      <p:bldP spid="8" grpId="0" animBg="1"/>
      <p:bldP spid="9" grpId="0" animBg="1"/>
      <p:bldP spid="10"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mtClean="0"/>
              <a:t>Researcher Profile Database</a:t>
            </a:r>
            <a:r>
              <a:rPr lang="en-US" altLang="zh-CN" baseline="30000" smtClean="0"/>
              <a:t>[1]</a:t>
            </a:r>
            <a:endParaRPr lang="zh-CN" altLang="en-US" baseline="30000"/>
          </a:p>
        </p:txBody>
      </p:sp>
      <p:pic>
        <p:nvPicPr>
          <p:cNvPr id="4" name="Picture 3"/>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172580" y="1239627"/>
            <a:ext cx="3456384" cy="2981461"/>
          </a:xfrm>
          <a:prstGeom prst="rect">
            <a:avLst/>
          </a:prstGeom>
          <a:noFill/>
          <a:ln w="9525">
            <a:solidFill>
              <a:schemeClr val="tx1"/>
            </a:solidFill>
            <a:miter lim="800000"/>
            <a:headEnd/>
            <a:tailEnd/>
          </a:ln>
        </p:spPr>
      </p:pic>
      <p:pic>
        <p:nvPicPr>
          <p:cNvPr id="456707"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0492" y="4333878"/>
            <a:ext cx="4068452" cy="1764338"/>
          </a:xfrm>
          <a:prstGeom prst="rect">
            <a:avLst/>
          </a:prstGeom>
          <a:noFill/>
          <a:ln w="9525">
            <a:solidFill>
              <a:schemeClr val="tx1"/>
            </a:solidFill>
            <a:miter lim="800000"/>
            <a:headEnd/>
            <a:tailEnd/>
          </a:ln>
        </p:spPr>
      </p:pic>
      <p:pic>
        <p:nvPicPr>
          <p:cNvPr id="456706"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772980" y="3235166"/>
            <a:ext cx="3744416" cy="3110158"/>
          </a:xfrm>
          <a:prstGeom prst="rect">
            <a:avLst/>
          </a:prstGeom>
          <a:noFill/>
          <a:ln w="9525">
            <a:solidFill>
              <a:schemeClr val="tx1"/>
            </a:solidFill>
            <a:miter lim="800000"/>
            <a:headEnd/>
            <a:tailEnd/>
          </a:ln>
        </p:spPr>
      </p:pic>
      <p:pic>
        <p:nvPicPr>
          <p:cNvPr id="456708" name="Picture 4"/>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844988" y="980728"/>
            <a:ext cx="3733986" cy="2169467"/>
          </a:xfrm>
          <a:prstGeom prst="rect">
            <a:avLst/>
          </a:prstGeom>
          <a:noFill/>
          <a:ln w="9525">
            <a:solidFill>
              <a:schemeClr val="tx1"/>
            </a:solidFill>
            <a:miter lim="800000"/>
            <a:headEnd/>
            <a:tailEnd/>
          </a:ln>
        </p:spPr>
      </p:pic>
      <p:sp>
        <p:nvSpPr>
          <p:cNvPr id="8" name="Rectangle 6"/>
          <p:cNvSpPr>
            <a:spLocks noChangeArrowheads="1"/>
          </p:cNvSpPr>
          <p:nvPr/>
        </p:nvSpPr>
        <p:spPr bwMode="auto">
          <a:xfrm>
            <a:off x="1748644" y="4041068"/>
            <a:ext cx="6012668" cy="1476164"/>
          </a:xfrm>
          <a:prstGeom prst="rect">
            <a:avLst/>
          </a:prstGeom>
          <a:solidFill>
            <a:srgbClr val="FFCCCC"/>
          </a:solidFill>
          <a:ln w="9525">
            <a:solidFill>
              <a:schemeClr val="tx1"/>
            </a:solidFill>
            <a:miter lim="800000"/>
            <a:headEnd/>
            <a:tailEnd/>
          </a:ln>
        </p:spPr>
        <p:txBody>
          <a:bodyPr lIns="684000" tIns="396000" rIns="324000" bIns="396000" anchor="t"/>
          <a:lstStyle/>
          <a:p>
            <a:r>
              <a:rPr lang="en-US" altLang="zh-CN" sz="2400" b="1" dirty="0" smtClean="0"/>
              <a:t>Extracted more than 1,000,000 researcher profiles from the Web</a:t>
            </a:r>
          </a:p>
        </p:txBody>
      </p:sp>
      <p:sp>
        <p:nvSpPr>
          <p:cNvPr id="9" name="矩形 2"/>
          <p:cNvSpPr>
            <a:spLocks noChangeArrowheads="1"/>
          </p:cNvSpPr>
          <p:nvPr/>
        </p:nvSpPr>
        <p:spPr bwMode="auto">
          <a:xfrm>
            <a:off x="0" y="6381328"/>
            <a:ext cx="9906000" cy="476673"/>
          </a:xfrm>
          <a:prstGeom prst="rect">
            <a:avLst/>
          </a:prstGeom>
          <a:solidFill>
            <a:schemeClr val="bg1"/>
          </a:solidFill>
          <a:ln w="9525">
            <a:noFill/>
            <a:miter lim="800000"/>
            <a:headEnd/>
            <a:tailEnd/>
          </a:ln>
        </p:spPr>
        <p:txBody>
          <a:bodyPr wrap="square">
            <a:noAutofit/>
          </a:bodyPr>
          <a:lstStyle/>
          <a:p>
            <a:pPr>
              <a:spcAft>
                <a:spcPts val="600"/>
              </a:spcAft>
            </a:pPr>
            <a:r>
              <a:rPr lang="en-US" altLang="zh-CN" sz="1200" dirty="0" smtClean="0"/>
              <a:t>[1] J. Tang, L. Yao, D. Zhang, and J. Zhang. A Combination Approach to Web User Profiling. ACM Transactions on Knowledge Discovery from Data (TKDD), (vol. 5 no. 1), Article 2 (December 2010), 44 pages.</a:t>
            </a:r>
            <a:endParaRPr lang="zh-CN" altLang="en-US" sz="1200" dirty="0"/>
          </a:p>
        </p:txBody>
      </p:sp>
    </p:spTree>
    <p:extLst>
      <p:ext uri="{BB962C8B-B14F-4D97-AF65-F5344CB8AC3E}">
        <p14:creationId xmlns:p14="http://schemas.microsoft.com/office/powerpoint/2010/main" val="375155242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3"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976972"/>
            <a:ext cx="7617296" cy="6052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4" name="Text Box 5"/>
          <p:cNvSpPr txBox="1">
            <a:spLocks noChangeArrowheads="1"/>
          </p:cNvSpPr>
          <p:nvPr/>
        </p:nvSpPr>
        <p:spPr bwMode="auto">
          <a:xfrm>
            <a:off x="92460" y="123019"/>
            <a:ext cx="943304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pitchFamily="34" charset="0"/>
                <a:ea typeface="宋体" pitchFamily="2" charset="-122"/>
              </a:defRPr>
            </a:lvl1pPr>
            <a:lvl2pPr marL="742950" indent="-285750" eaLnBrk="0" hangingPunct="0">
              <a:defRPr sz="2000">
                <a:solidFill>
                  <a:schemeClr val="tx1"/>
                </a:solidFill>
                <a:latin typeface="Arial" pitchFamily="34" charset="0"/>
                <a:ea typeface="宋体" pitchFamily="2" charset="-122"/>
              </a:defRPr>
            </a:lvl2pPr>
            <a:lvl3pPr marL="1143000" indent="-228600" eaLnBrk="0" hangingPunct="0">
              <a:defRPr sz="2000">
                <a:solidFill>
                  <a:schemeClr val="tx1"/>
                </a:solidFill>
                <a:latin typeface="Arial" pitchFamily="34" charset="0"/>
                <a:ea typeface="宋体" pitchFamily="2" charset="-122"/>
              </a:defRPr>
            </a:lvl3pPr>
            <a:lvl4pPr marL="1600200" indent="-228600" eaLnBrk="0" hangingPunct="0">
              <a:defRPr sz="2000">
                <a:solidFill>
                  <a:schemeClr val="tx1"/>
                </a:solidFill>
                <a:latin typeface="Arial" pitchFamily="34" charset="0"/>
                <a:ea typeface="宋体" pitchFamily="2" charset="-122"/>
              </a:defRPr>
            </a:lvl4pPr>
            <a:lvl5pPr marL="2057400" indent="-228600" eaLnBrk="0" hangingPunct="0">
              <a:defRPr sz="20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20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20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20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2000">
                <a:solidFill>
                  <a:schemeClr val="tx1"/>
                </a:solidFill>
                <a:latin typeface="Arial" pitchFamily="34" charset="0"/>
                <a:ea typeface="宋体" pitchFamily="2" charset="-122"/>
              </a:defRPr>
            </a:lvl9pPr>
          </a:lstStyle>
          <a:p>
            <a:pPr algn="ctr" eaLnBrk="1" hangingPunct="1"/>
            <a:r>
              <a:rPr lang="en-US" altLang="zh-CN" sz="4000" dirty="0"/>
              <a:t>Tim Berners-Lee’s </a:t>
            </a:r>
            <a:r>
              <a:rPr lang="en-US" altLang="zh-CN" sz="4000" dirty="0" smtClean="0"/>
              <a:t>Proposal in 1989</a:t>
            </a:r>
            <a:endParaRPr lang="en-US" altLang="zh-CN" sz="4000" dirty="0"/>
          </a:p>
        </p:txBody>
      </p:sp>
      <p:sp>
        <p:nvSpPr>
          <p:cNvPr id="9225" name="Rectangle 6"/>
          <p:cNvSpPr>
            <a:spLocks noChangeArrowheads="1"/>
          </p:cNvSpPr>
          <p:nvPr/>
        </p:nvSpPr>
        <p:spPr bwMode="auto">
          <a:xfrm>
            <a:off x="5907856" y="3748970"/>
            <a:ext cx="3149600" cy="400110"/>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dirty="0" smtClean="0"/>
              <a:t>Linked </a:t>
            </a:r>
            <a:r>
              <a:rPr lang="en-US" altLang="zh-CN" dirty="0"/>
              <a:t>Data was there</a:t>
            </a:r>
          </a:p>
        </p:txBody>
      </p:sp>
      <p:sp>
        <p:nvSpPr>
          <p:cNvPr id="9226" name="TextBox 1"/>
          <p:cNvSpPr txBox="1">
            <a:spLocks noChangeArrowheads="1"/>
          </p:cNvSpPr>
          <p:nvPr/>
        </p:nvSpPr>
        <p:spPr bwMode="auto">
          <a:xfrm>
            <a:off x="5967113" y="2601913"/>
            <a:ext cx="3744416" cy="400110"/>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pitchFamily="34" charset="0"/>
                <a:ea typeface="宋体" pitchFamily="2" charset="-122"/>
              </a:defRPr>
            </a:lvl1pPr>
            <a:lvl2pPr marL="742950" indent="-285750" eaLnBrk="0" hangingPunct="0">
              <a:defRPr sz="2000">
                <a:solidFill>
                  <a:schemeClr val="tx1"/>
                </a:solidFill>
                <a:latin typeface="Arial" pitchFamily="34" charset="0"/>
                <a:ea typeface="宋体" pitchFamily="2" charset="-122"/>
              </a:defRPr>
            </a:lvl2pPr>
            <a:lvl3pPr marL="1143000" indent="-228600" eaLnBrk="0" hangingPunct="0">
              <a:defRPr sz="2000">
                <a:solidFill>
                  <a:schemeClr val="tx1"/>
                </a:solidFill>
                <a:latin typeface="Arial" pitchFamily="34" charset="0"/>
                <a:ea typeface="宋体" pitchFamily="2" charset="-122"/>
              </a:defRPr>
            </a:lvl3pPr>
            <a:lvl4pPr marL="1600200" indent="-228600" eaLnBrk="0" hangingPunct="0">
              <a:defRPr sz="2000">
                <a:solidFill>
                  <a:schemeClr val="tx1"/>
                </a:solidFill>
                <a:latin typeface="Arial" pitchFamily="34" charset="0"/>
                <a:ea typeface="宋体" pitchFamily="2" charset="-122"/>
              </a:defRPr>
            </a:lvl4pPr>
            <a:lvl5pPr marL="2057400" indent="-228600" eaLnBrk="0" hangingPunct="0">
              <a:defRPr sz="20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20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20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20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2000">
                <a:solidFill>
                  <a:schemeClr val="tx1"/>
                </a:solidFill>
                <a:latin typeface="Arial" pitchFamily="34" charset="0"/>
                <a:ea typeface="宋体" pitchFamily="2" charset="-122"/>
              </a:defRPr>
            </a:lvl9pPr>
          </a:lstStyle>
          <a:p>
            <a:pPr eaLnBrk="1" hangingPunct="1"/>
            <a:r>
              <a:rPr lang="en-US" altLang="zh-CN" dirty="0"/>
              <a:t>Linked information system</a:t>
            </a:r>
            <a:endParaRPr lang="zh-CN" altLang="en-US" dirty="0"/>
          </a:p>
        </p:txBody>
      </p:sp>
    </p:spTree>
    <p:extLst>
      <p:ext uri="{BB962C8B-B14F-4D97-AF65-F5344CB8AC3E}">
        <p14:creationId xmlns:p14="http://schemas.microsoft.com/office/powerpoint/2010/main" val="3503798260"/>
      </p:ext>
    </p:extLst>
  </p:cSld>
  <p:clrMapOvr>
    <a:masterClrMapping/>
  </p:clrMapOvr>
  <p:transition xmlns:p14="http://schemas.microsoft.com/office/powerpoint/2010/main" advTm="103330"/>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dirty="0"/>
          </a:p>
        </p:txBody>
      </p:sp>
      <p:pic>
        <p:nvPicPr>
          <p:cNvPr id="4" name="Picture 2"/>
          <p:cNvPicPr>
            <a:picLocks noChangeAspect="1" noChangeArrowheads="1"/>
          </p:cNvPicPr>
          <p:nvPr/>
        </p:nvPicPr>
        <p:blipFill>
          <a:blip r:embed="rId4"/>
          <a:srcRect/>
          <a:stretch>
            <a:fillRect/>
          </a:stretch>
        </p:blipFill>
        <p:spPr bwMode="auto">
          <a:xfrm>
            <a:off x="1484265" y="1858940"/>
            <a:ext cx="8337519" cy="3176631"/>
          </a:xfrm>
          <a:prstGeom prst="rect">
            <a:avLst/>
          </a:prstGeom>
          <a:noFill/>
          <a:ln w="9525">
            <a:noFill/>
            <a:miter lim="800000"/>
            <a:headEnd/>
            <a:tailEnd/>
          </a:ln>
          <a:effectLst/>
        </p:spPr>
      </p:pic>
      <p:sp>
        <p:nvSpPr>
          <p:cNvPr id="5" name="Rectangle 15"/>
          <p:cNvSpPr>
            <a:spLocks noChangeArrowheads="1"/>
          </p:cNvSpPr>
          <p:nvPr/>
        </p:nvSpPr>
        <p:spPr bwMode="auto">
          <a:xfrm>
            <a:off x="1923052" y="3976695"/>
            <a:ext cx="1825019" cy="297769"/>
          </a:xfrm>
          <a:prstGeom prst="rect">
            <a:avLst/>
          </a:prstGeom>
          <a:noFill/>
          <a:ln w="28575">
            <a:solidFill>
              <a:srgbClr val="FF0000"/>
            </a:solidFill>
            <a:miter lim="800000"/>
            <a:headEnd/>
            <a:tailEnd/>
          </a:ln>
        </p:spPr>
        <p:txBody>
          <a:bodyPr wrap="none" anchor="ctr"/>
          <a:lstStyle/>
          <a:p>
            <a:endParaRPr lang="zh-CN" altLang="en-US"/>
          </a:p>
        </p:txBody>
      </p:sp>
      <p:sp>
        <p:nvSpPr>
          <p:cNvPr id="6" name="Rectangle 15"/>
          <p:cNvSpPr>
            <a:spLocks noChangeArrowheads="1"/>
          </p:cNvSpPr>
          <p:nvPr/>
        </p:nvSpPr>
        <p:spPr bwMode="auto">
          <a:xfrm>
            <a:off x="1922421" y="4633929"/>
            <a:ext cx="1825019" cy="297769"/>
          </a:xfrm>
          <a:prstGeom prst="rect">
            <a:avLst/>
          </a:prstGeom>
          <a:noFill/>
          <a:ln w="28575">
            <a:solidFill>
              <a:srgbClr val="FF0000"/>
            </a:solidFill>
            <a:miter lim="800000"/>
            <a:headEnd/>
            <a:tailEnd/>
          </a:ln>
        </p:spPr>
        <p:txBody>
          <a:bodyPr wrap="none" anchor="ctr"/>
          <a:lstStyle/>
          <a:p>
            <a:endParaRPr lang="zh-CN" altLang="en-US"/>
          </a:p>
        </p:txBody>
      </p:sp>
      <p:sp>
        <p:nvSpPr>
          <p:cNvPr id="8" name="右箭头 7"/>
          <p:cNvSpPr/>
          <p:nvPr/>
        </p:nvSpPr>
        <p:spPr>
          <a:xfrm rot="16200000">
            <a:off x="3659971" y="4283874"/>
            <a:ext cx="568330" cy="246078"/>
          </a:xfrm>
          <a:prstGeom prst="rightArrow">
            <a:avLst/>
          </a:prstGeom>
          <a:solidFill>
            <a:srgbClr val="FFCCCC"/>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Tree>
    <p:custDataLst>
      <p:tags r:id="rId1"/>
    </p:custDataLst>
    <p:extLst>
      <p:ext uri="{BB962C8B-B14F-4D97-AF65-F5344CB8AC3E}">
        <p14:creationId xmlns:p14="http://schemas.microsoft.com/office/powerpoint/2010/main" val="4133423897"/>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9" presetClass="emph" presetSubtype="0" grpId="0" nodeType="withEffect">
                                  <p:stCondLst>
                                    <p:cond delay="0"/>
                                  </p:stCondLst>
                                  <p:childTnLst>
                                    <p:set>
                                      <p:cBhvr rctx="PPT">
                                        <p:cTn id="8" dur="indefinite"/>
                                        <p:tgtEl>
                                          <p:spTgt spid="6"/>
                                        </p:tgtEl>
                                        <p:attrNameLst>
                                          <p:attrName>style.opacity</p:attrName>
                                        </p:attrNameLst>
                                      </p:cBhvr>
                                      <p:to>
                                        <p:strVal val="0.5"/>
                                      </p:to>
                                    </p:set>
                                    <p:animEffect filter="image" prLst="opacity: 0.5">
                                      <p:cBhvr rctx="IE">
                                        <p:cTn id="9" dur="indefinite"/>
                                        <p:tgtEl>
                                          <p:spTgt spid="6"/>
                                        </p:tgtEl>
                                      </p:cBhvr>
                                    </p:animEffect>
                                  </p:childTnLst>
                                </p:cTn>
                              </p:par>
                              <p:par>
                                <p:cTn id="10" presetID="3" presetClass="entr" presetSubtype="1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标题 1"/>
          <p:cNvSpPr>
            <a:spLocks noGrp="1"/>
          </p:cNvSpPr>
          <p:nvPr>
            <p:ph type="title"/>
          </p:nvPr>
        </p:nvSpPr>
        <p:spPr>
          <a:xfrm>
            <a:off x="0" y="288882"/>
            <a:ext cx="9363075" cy="792163"/>
          </a:xfrm>
        </p:spPr>
        <p:txBody>
          <a:bodyPr/>
          <a:lstStyle/>
          <a:p>
            <a:r>
              <a:rPr lang="en-US" altLang="zh-CN" smtClean="0"/>
              <a:t>Name Disambiguation</a:t>
            </a:r>
            <a:r>
              <a:rPr lang="en-US" altLang="zh-CN" baseline="30000" smtClean="0"/>
              <a:t>[1,2]</a:t>
            </a:r>
            <a:endParaRPr lang="zh-CN" altLang="en-US" sz="2800" baseline="30000" dirty="0" smtClean="0"/>
          </a:p>
        </p:txBody>
      </p:sp>
      <p:pic>
        <p:nvPicPr>
          <p:cNvPr id="6" name="Picture 4"/>
          <p:cNvPicPr>
            <a:picLocks noChangeAspect="1" noChangeArrowheads="1"/>
          </p:cNvPicPr>
          <p:nvPr/>
        </p:nvPicPr>
        <p:blipFill>
          <a:blip r:embed="rId2" cstate="print"/>
          <a:srcRect/>
          <a:stretch>
            <a:fillRect/>
          </a:stretch>
        </p:blipFill>
        <p:spPr bwMode="auto">
          <a:xfrm>
            <a:off x="3849688" y="1286288"/>
            <a:ext cx="5726112" cy="3324225"/>
          </a:xfrm>
          <a:prstGeom prst="rect">
            <a:avLst/>
          </a:prstGeom>
          <a:noFill/>
          <a:ln w="9525">
            <a:noFill/>
            <a:miter lim="800000"/>
            <a:headEnd/>
            <a:tailEnd/>
          </a:ln>
        </p:spPr>
      </p:pic>
      <p:graphicFrame>
        <p:nvGraphicFramePr>
          <p:cNvPr id="7" name="Group 4"/>
          <p:cNvGraphicFramePr>
            <a:graphicFrameLocks noGrp="1"/>
          </p:cNvGraphicFramePr>
          <p:nvPr/>
        </p:nvGraphicFramePr>
        <p:xfrm>
          <a:off x="128588" y="1514888"/>
          <a:ext cx="3178175" cy="3318267"/>
        </p:xfrm>
        <a:graphic>
          <a:graphicData uri="http://schemas.openxmlformats.org/drawingml/2006/table">
            <a:tbl>
              <a:tblPr/>
              <a:tblGrid>
                <a:gridCol w="963612"/>
                <a:gridCol w="2214563"/>
              </a:tblGrid>
              <a:tr h="39970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1" i="0" u="none" strike="noStrike" cap="none" normalizeH="0" baseline="0" dirty="0" smtClean="0">
                          <a:ln>
                            <a:noFill/>
                          </a:ln>
                          <a:solidFill>
                            <a:srgbClr val="000000"/>
                          </a:solidFill>
                          <a:effectLst/>
                          <a:latin typeface="Times New Roman" pitchFamily="18" charset="0"/>
                          <a:ea typeface="宋体" pitchFamily="2" charset="-122"/>
                          <a:cs typeface="Times New Roman" pitchFamily="18" charset="0"/>
                        </a:rPr>
                        <a:t>Name</a:t>
                      </a:r>
                      <a:endParaRPr kumimoji="0" lang="en-US" altLang="zh-CN" sz="2400" b="0" i="0" u="none" strike="noStrike" cap="none" normalizeH="0" baseline="0" dirty="0" smtClean="0">
                        <a:ln>
                          <a:noFill/>
                        </a:ln>
                        <a:solidFill>
                          <a:schemeClr val="tx1"/>
                        </a:solidFill>
                        <a:effectLst/>
                        <a:latin typeface="Arial" charset="0"/>
                        <a:ea typeface="宋体"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1" i="0" u="none" strike="noStrike" cap="none" normalizeH="0" baseline="0" dirty="0" smtClean="0">
                          <a:ln>
                            <a:noFill/>
                          </a:ln>
                          <a:solidFill>
                            <a:srgbClr val="000000"/>
                          </a:solidFill>
                          <a:effectLst/>
                          <a:latin typeface="Times New Roman" pitchFamily="18" charset="0"/>
                          <a:ea typeface="宋体" pitchFamily="2" charset="-122"/>
                          <a:cs typeface="Times New Roman" pitchFamily="18" charset="0"/>
                        </a:rPr>
                        <a:t>Affiliation</a:t>
                      </a:r>
                      <a:endParaRPr kumimoji="0" lang="en-US" altLang="zh-CN" sz="2400" b="0" i="0" u="none" strike="noStrike" cap="none" normalizeH="0" baseline="0" dirty="0" smtClean="0">
                        <a:ln>
                          <a:noFill/>
                        </a:ln>
                        <a:solidFill>
                          <a:schemeClr val="tx1"/>
                        </a:solidFill>
                        <a:effectLst/>
                        <a:latin typeface="Arial" charset="0"/>
                        <a:ea typeface="宋体"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99705">
                <a:tc row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dirty="0" smtClean="0">
                          <a:ln>
                            <a:noFill/>
                          </a:ln>
                          <a:solidFill>
                            <a:srgbClr val="000000"/>
                          </a:solidFill>
                          <a:effectLst/>
                          <a:latin typeface="Times New Roman" pitchFamily="18" charset="0"/>
                          <a:ea typeface="宋体" pitchFamily="2" charset="-122"/>
                          <a:cs typeface="Times New Roman" pitchFamily="18" charset="0"/>
                        </a:rPr>
                        <a:t>Jing Zhang (26)</a:t>
                      </a:r>
                      <a:endParaRPr kumimoji="0" lang="en-US" altLang="zh-CN" sz="2400" b="0" i="0" u="none" strike="noStrike" cap="none" normalizeH="0" baseline="0" dirty="0" smtClean="0">
                        <a:ln>
                          <a:noFill/>
                        </a:ln>
                        <a:solidFill>
                          <a:schemeClr val="tx1"/>
                        </a:solidFill>
                        <a:effectLst/>
                        <a:latin typeface="Arial" charset="0"/>
                        <a:ea typeface="宋体"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dirty="0" smtClean="0">
                          <a:ln>
                            <a:noFill/>
                          </a:ln>
                          <a:solidFill>
                            <a:srgbClr val="000000"/>
                          </a:solidFill>
                          <a:effectLst/>
                          <a:latin typeface="Times New Roman" pitchFamily="18" charset="0"/>
                          <a:ea typeface="宋体" pitchFamily="2" charset="-122"/>
                          <a:cs typeface="Times New Roman" pitchFamily="18" charset="0"/>
                        </a:rPr>
                        <a:t>Shanghai Jiao Tong Univ.</a:t>
                      </a:r>
                      <a:endParaRPr kumimoji="0" lang="en-US" altLang="zh-CN" sz="2400" b="0" i="0" u="none" strike="noStrike" cap="none" normalizeH="0" baseline="0" dirty="0" smtClean="0">
                        <a:ln>
                          <a:noFill/>
                        </a:ln>
                        <a:solidFill>
                          <a:schemeClr val="tx1"/>
                        </a:solidFill>
                        <a:effectLst/>
                        <a:latin typeface="Arial" charset="0"/>
                        <a:ea typeface="宋体"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01878">
                <a:tc vMerge="1">
                  <a:txBody>
                    <a:bodyPr/>
                    <a:lstStyle/>
                    <a:p>
                      <a:endParaRPr lang="zh-CN"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smtClean="0">
                          <a:ln>
                            <a:noFill/>
                          </a:ln>
                          <a:solidFill>
                            <a:srgbClr val="000000"/>
                          </a:solidFill>
                          <a:effectLst/>
                          <a:latin typeface="Times New Roman" pitchFamily="18" charset="0"/>
                          <a:ea typeface="宋体" pitchFamily="2" charset="-122"/>
                          <a:cs typeface="Times New Roman" pitchFamily="18" charset="0"/>
                        </a:rPr>
                        <a:t>Yunnan Univ.</a:t>
                      </a:r>
                      <a:endParaRPr kumimoji="0" lang="en-US" altLang="zh-CN" sz="2400" b="0" i="0" u="none" strike="noStrike" cap="none" normalizeH="0" baseline="0" smtClean="0">
                        <a:ln>
                          <a:noFill/>
                        </a:ln>
                        <a:solidFill>
                          <a:schemeClr val="tx1"/>
                        </a:solidFill>
                        <a:effectLst/>
                        <a:latin typeface="Arial" charset="0"/>
                        <a:ea typeface="宋体"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99705">
                <a:tc vMerge="1">
                  <a:txBody>
                    <a:bodyPr/>
                    <a:lstStyle/>
                    <a:p>
                      <a:endParaRPr lang="zh-CN"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dirty="0" err="1" smtClean="0">
                          <a:ln>
                            <a:noFill/>
                          </a:ln>
                          <a:solidFill>
                            <a:srgbClr val="000000"/>
                          </a:solidFill>
                          <a:effectLst/>
                          <a:latin typeface="Times New Roman" pitchFamily="18" charset="0"/>
                          <a:ea typeface="宋体" pitchFamily="2" charset="-122"/>
                          <a:cs typeface="Times New Roman" pitchFamily="18" charset="0"/>
                        </a:rPr>
                        <a:t>Tsinghua</a:t>
                      </a:r>
                      <a:r>
                        <a:rPr kumimoji="0" lang="en-US" altLang="zh-CN" sz="1400" b="0" i="0" u="none" strike="noStrike" cap="none" normalizeH="0" baseline="0" dirty="0" smtClean="0">
                          <a:ln>
                            <a:noFill/>
                          </a:ln>
                          <a:solidFill>
                            <a:srgbClr val="000000"/>
                          </a:solidFill>
                          <a:effectLst/>
                          <a:latin typeface="Times New Roman" pitchFamily="18" charset="0"/>
                          <a:ea typeface="宋体" pitchFamily="2" charset="-122"/>
                          <a:cs typeface="Times New Roman" pitchFamily="18" charset="0"/>
                        </a:rPr>
                        <a:t> Univ.</a:t>
                      </a:r>
                      <a:endParaRPr kumimoji="0" lang="en-US" altLang="zh-CN" sz="2400" b="0" i="0" u="none" strike="noStrike" cap="none" normalizeH="0" baseline="0" dirty="0" smtClean="0">
                        <a:ln>
                          <a:noFill/>
                        </a:ln>
                        <a:solidFill>
                          <a:schemeClr val="tx1"/>
                        </a:solidFill>
                        <a:effectLst/>
                        <a:latin typeface="Arial" charset="0"/>
                        <a:ea typeface="宋体"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99705">
                <a:tc vMerge="1">
                  <a:txBody>
                    <a:bodyPr/>
                    <a:lstStyle/>
                    <a:p>
                      <a:endParaRPr lang="zh-CN"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smtClean="0">
                          <a:ln>
                            <a:noFill/>
                          </a:ln>
                          <a:solidFill>
                            <a:srgbClr val="000000"/>
                          </a:solidFill>
                          <a:effectLst/>
                          <a:latin typeface="Times New Roman" pitchFamily="18" charset="0"/>
                          <a:ea typeface="宋体" pitchFamily="2" charset="-122"/>
                          <a:cs typeface="Times New Roman" pitchFamily="18" charset="0"/>
                        </a:rPr>
                        <a:t>Alabama Univ.</a:t>
                      </a:r>
                      <a:endParaRPr kumimoji="0" lang="en-US" altLang="zh-CN" sz="2400" b="0" i="0" u="none" strike="noStrike" cap="none" normalizeH="0" baseline="0" smtClean="0">
                        <a:ln>
                          <a:noFill/>
                        </a:ln>
                        <a:solidFill>
                          <a:schemeClr val="tx1"/>
                        </a:solidFill>
                        <a:effectLst/>
                        <a:latin typeface="Arial" charset="0"/>
                        <a:ea typeface="宋体"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99705">
                <a:tc vMerge="1">
                  <a:txBody>
                    <a:bodyPr/>
                    <a:lstStyle/>
                    <a:p>
                      <a:endParaRPr lang="zh-CN"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dirty="0" smtClean="0">
                          <a:ln>
                            <a:noFill/>
                          </a:ln>
                          <a:solidFill>
                            <a:srgbClr val="000000"/>
                          </a:solidFill>
                          <a:effectLst/>
                          <a:latin typeface="Times New Roman" pitchFamily="18" charset="0"/>
                          <a:ea typeface="宋体" pitchFamily="2" charset="-122"/>
                          <a:cs typeface="Times New Roman" pitchFamily="18" charset="0"/>
                        </a:rPr>
                        <a:t>Univ. of California, Davis</a:t>
                      </a:r>
                      <a:endParaRPr kumimoji="0" lang="en-US" altLang="zh-CN" sz="2400" b="0" i="0" u="none" strike="noStrike" cap="none" normalizeH="0" baseline="0" dirty="0" smtClean="0">
                        <a:ln>
                          <a:noFill/>
                        </a:ln>
                        <a:solidFill>
                          <a:schemeClr val="tx1"/>
                        </a:solidFill>
                        <a:effectLst/>
                        <a:latin typeface="Arial" charset="0"/>
                        <a:ea typeface="宋体"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99705">
                <a:tc vMerge="1">
                  <a:txBody>
                    <a:bodyPr/>
                    <a:lstStyle/>
                    <a:p>
                      <a:endParaRPr lang="zh-CN"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dirty="0" smtClean="0">
                          <a:ln>
                            <a:noFill/>
                          </a:ln>
                          <a:solidFill>
                            <a:srgbClr val="000000"/>
                          </a:solidFill>
                          <a:effectLst/>
                          <a:latin typeface="Times New Roman" pitchFamily="18" charset="0"/>
                          <a:ea typeface="宋体" pitchFamily="2" charset="-122"/>
                          <a:cs typeface="Times New Roman" pitchFamily="18" charset="0"/>
                        </a:rPr>
                        <a:t>Carnegie Mellon University</a:t>
                      </a:r>
                      <a:endParaRPr kumimoji="0" lang="en-US" altLang="zh-CN" sz="2400" b="0" i="0" u="none" strike="noStrike" cap="none" normalizeH="0" baseline="0" dirty="0" smtClean="0">
                        <a:ln>
                          <a:noFill/>
                        </a:ln>
                        <a:solidFill>
                          <a:schemeClr val="tx1"/>
                        </a:solidFill>
                        <a:effectLst/>
                        <a:latin typeface="Arial" charset="0"/>
                        <a:ea typeface="宋体"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01878">
                <a:tc vMerge="1">
                  <a:txBody>
                    <a:bodyPr/>
                    <a:lstStyle/>
                    <a:p>
                      <a:endParaRPr lang="zh-CN"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dirty="0" smtClean="0">
                          <a:ln>
                            <a:noFill/>
                          </a:ln>
                          <a:solidFill>
                            <a:srgbClr val="000000"/>
                          </a:solidFill>
                          <a:effectLst/>
                          <a:latin typeface="Times New Roman" pitchFamily="18" charset="0"/>
                          <a:ea typeface="宋体" pitchFamily="2" charset="-122"/>
                          <a:cs typeface="Times New Roman" pitchFamily="18" charset="0"/>
                        </a:rPr>
                        <a:t>Henan Institute of Education</a:t>
                      </a:r>
                      <a:endParaRPr kumimoji="0" lang="en-US" altLang="zh-CN" sz="2400" b="0" i="0" u="none" strike="noStrike" cap="none" normalizeH="0" baseline="0" dirty="0" smtClean="0">
                        <a:ln>
                          <a:noFill/>
                        </a:ln>
                        <a:solidFill>
                          <a:schemeClr val="tx1"/>
                        </a:solidFill>
                        <a:effectLst/>
                        <a:latin typeface="Arial" charset="0"/>
                        <a:ea typeface="宋体"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8" name="Line 32"/>
          <p:cNvSpPr>
            <a:spLocks noChangeShapeType="1"/>
          </p:cNvSpPr>
          <p:nvPr/>
        </p:nvSpPr>
        <p:spPr bwMode="auto">
          <a:xfrm flipH="1" flipV="1">
            <a:off x="3136900" y="2200686"/>
            <a:ext cx="825500" cy="304800"/>
          </a:xfrm>
          <a:prstGeom prst="line">
            <a:avLst/>
          </a:prstGeom>
          <a:noFill/>
          <a:ln w="9525">
            <a:solidFill>
              <a:srgbClr val="FF0000"/>
            </a:solidFill>
            <a:round/>
            <a:headEnd/>
            <a:tailEnd type="triangle" w="med" len="med"/>
          </a:ln>
        </p:spPr>
        <p:txBody>
          <a:bodyPr/>
          <a:lstStyle/>
          <a:p>
            <a:endParaRPr lang="zh-CN" altLang="en-US"/>
          </a:p>
        </p:txBody>
      </p:sp>
      <p:sp>
        <p:nvSpPr>
          <p:cNvPr id="9" name="Line 33"/>
          <p:cNvSpPr>
            <a:spLocks noChangeShapeType="1"/>
          </p:cNvSpPr>
          <p:nvPr/>
        </p:nvSpPr>
        <p:spPr bwMode="auto">
          <a:xfrm flipH="1" flipV="1">
            <a:off x="3136900" y="2276886"/>
            <a:ext cx="908050" cy="457200"/>
          </a:xfrm>
          <a:prstGeom prst="line">
            <a:avLst/>
          </a:prstGeom>
          <a:noFill/>
          <a:ln w="9525">
            <a:solidFill>
              <a:srgbClr val="FF0000"/>
            </a:solidFill>
            <a:round/>
            <a:headEnd/>
            <a:tailEnd type="triangle" w="med" len="med"/>
          </a:ln>
        </p:spPr>
        <p:txBody>
          <a:bodyPr/>
          <a:lstStyle/>
          <a:p>
            <a:endParaRPr lang="zh-CN" altLang="en-US"/>
          </a:p>
        </p:txBody>
      </p:sp>
      <p:sp>
        <p:nvSpPr>
          <p:cNvPr id="10" name="Line 34"/>
          <p:cNvSpPr>
            <a:spLocks noChangeShapeType="1"/>
          </p:cNvSpPr>
          <p:nvPr/>
        </p:nvSpPr>
        <p:spPr bwMode="auto">
          <a:xfrm flipH="1" flipV="1">
            <a:off x="3136900" y="2505486"/>
            <a:ext cx="825500" cy="457200"/>
          </a:xfrm>
          <a:prstGeom prst="line">
            <a:avLst/>
          </a:prstGeom>
          <a:noFill/>
          <a:ln w="9525">
            <a:solidFill>
              <a:srgbClr val="FF0000"/>
            </a:solidFill>
            <a:round/>
            <a:headEnd/>
            <a:tailEnd type="triangle" w="med" len="med"/>
          </a:ln>
        </p:spPr>
        <p:txBody>
          <a:bodyPr/>
          <a:lstStyle/>
          <a:p>
            <a:endParaRPr lang="zh-CN" altLang="en-US"/>
          </a:p>
        </p:txBody>
      </p:sp>
      <p:sp>
        <p:nvSpPr>
          <p:cNvPr id="11" name="Line 35"/>
          <p:cNvSpPr>
            <a:spLocks noChangeShapeType="1"/>
          </p:cNvSpPr>
          <p:nvPr/>
        </p:nvSpPr>
        <p:spPr bwMode="auto">
          <a:xfrm flipH="1" flipV="1">
            <a:off x="3136900" y="2962686"/>
            <a:ext cx="825500" cy="152400"/>
          </a:xfrm>
          <a:prstGeom prst="line">
            <a:avLst/>
          </a:prstGeom>
          <a:noFill/>
          <a:ln w="9525">
            <a:solidFill>
              <a:srgbClr val="FF0000"/>
            </a:solidFill>
            <a:round/>
            <a:headEnd/>
            <a:tailEnd type="triangle" w="med" len="med"/>
          </a:ln>
        </p:spPr>
        <p:txBody>
          <a:bodyPr/>
          <a:lstStyle/>
          <a:p>
            <a:endParaRPr lang="zh-CN" altLang="en-US"/>
          </a:p>
        </p:txBody>
      </p:sp>
      <p:sp>
        <p:nvSpPr>
          <p:cNvPr id="12" name="Line 36"/>
          <p:cNvSpPr>
            <a:spLocks noChangeShapeType="1"/>
          </p:cNvSpPr>
          <p:nvPr/>
        </p:nvSpPr>
        <p:spPr bwMode="auto">
          <a:xfrm flipH="1">
            <a:off x="3136900" y="3267486"/>
            <a:ext cx="825500" cy="46038"/>
          </a:xfrm>
          <a:prstGeom prst="line">
            <a:avLst/>
          </a:prstGeom>
          <a:noFill/>
          <a:ln w="9525">
            <a:solidFill>
              <a:srgbClr val="FF0000"/>
            </a:solidFill>
            <a:round/>
            <a:headEnd/>
            <a:tailEnd type="triangle" w="med" len="med"/>
          </a:ln>
        </p:spPr>
        <p:txBody>
          <a:bodyPr/>
          <a:lstStyle/>
          <a:p>
            <a:endParaRPr lang="zh-CN" altLang="en-US"/>
          </a:p>
        </p:txBody>
      </p:sp>
      <p:sp>
        <p:nvSpPr>
          <p:cNvPr id="13" name="Line 37"/>
          <p:cNvSpPr>
            <a:spLocks noChangeShapeType="1"/>
          </p:cNvSpPr>
          <p:nvPr/>
        </p:nvSpPr>
        <p:spPr bwMode="auto">
          <a:xfrm flipH="1" flipV="1">
            <a:off x="3136900" y="2505486"/>
            <a:ext cx="825500" cy="914400"/>
          </a:xfrm>
          <a:prstGeom prst="line">
            <a:avLst/>
          </a:prstGeom>
          <a:noFill/>
          <a:ln w="9525">
            <a:solidFill>
              <a:srgbClr val="FF0000"/>
            </a:solidFill>
            <a:round/>
            <a:headEnd/>
            <a:tailEnd type="triangle" w="med" len="med"/>
          </a:ln>
        </p:spPr>
        <p:txBody>
          <a:bodyPr/>
          <a:lstStyle/>
          <a:p>
            <a:endParaRPr lang="zh-CN" altLang="en-US"/>
          </a:p>
        </p:txBody>
      </p:sp>
      <p:sp>
        <p:nvSpPr>
          <p:cNvPr id="14" name="Line 38"/>
          <p:cNvSpPr>
            <a:spLocks noChangeShapeType="1"/>
          </p:cNvSpPr>
          <p:nvPr/>
        </p:nvSpPr>
        <p:spPr bwMode="auto">
          <a:xfrm flipH="1">
            <a:off x="3219450" y="3572286"/>
            <a:ext cx="825500" cy="1143000"/>
          </a:xfrm>
          <a:prstGeom prst="line">
            <a:avLst/>
          </a:prstGeom>
          <a:noFill/>
          <a:ln w="9525">
            <a:solidFill>
              <a:srgbClr val="FF0000"/>
            </a:solidFill>
            <a:round/>
            <a:headEnd/>
            <a:tailEnd type="triangle" w="med" len="med"/>
          </a:ln>
        </p:spPr>
        <p:txBody>
          <a:bodyPr/>
          <a:lstStyle/>
          <a:p>
            <a:endParaRPr lang="zh-CN" altLang="en-US"/>
          </a:p>
        </p:txBody>
      </p:sp>
      <p:sp>
        <p:nvSpPr>
          <p:cNvPr id="17" name="Line 38"/>
          <p:cNvSpPr>
            <a:spLocks noChangeShapeType="1"/>
          </p:cNvSpPr>
          <p:nvPr/>
        </p:nvSpPr>
        <p:spPr bwMode="auto">
          <a:xfrm flipH="1" flipV="1">
            <a:off x="3136900" y="3724686"/>
            <a:ext cx="825500" cy="76200"/>
          </a:xfrm>
          <a:prstGeom prst="line">
            <a:avLst/>
          </a:prstGeom>
          <a:noFill/>
          <a:ln w="9525">
            <a:solidFill>
              <a:srgbClr val="FF0000"/>
            </a:solidFill>
            <a:round/>
            <a:headEnd/>
            <a:tailEnd type="triangle" w="med" len="med"/>
          </a:ln>
        </p:spPr>
        <p:txBody>
          <a:bodyPr/>
          <a:lstStyle/>
          <a:p>
            <a:endParaRPr lang="zh-CN" altLang="en-US"/>
          </a:p>
        </p:txBody>
      </p:sp>
      <p:sp>
        <p:nvSpPr>
          <p:cNvPr id="18" name="Line 38"/>
          <p:cNvSpPr>
            <a:spLocks noChangeShapeType="1"/>
          </p:cNvSpPr>
          <p:nvPr/>
        </p:nvSpPr>
        <p:spPr bwMode="auto">
          <a:xfrm flipH="1">
            <a:off x="3219450" y="3953286"/>
            <a:ext cx="742950" cy="762000"/>
          </a:xfrm>
          <a:prstGeom prst="line">
            <a:avLst/>
          </a:prstGeom>
          <a:noFill/>
          <a:ln w="9525">
            <a:solidFill>
              <a:srgbClr val="FF0000"/>
            </a:solidFill>
            <a:round/>
            <a:headEnd/>
            <a:tailEnd type="triangle" w="med" len="med"/>
          </a:ln>
        </p:spPr>
        <p:txBody>
          <a:bodyPr/>
          <a:lstStyle/>
          <a:p>
            <a:endParaRPr lang="zh-CN" altLang="en-US"/>
          </a:p>
        </p:txBody>
      </p:sp>
      <p:sp>
        <p:nvSpPr>
          <p:cNvPr id="19" name="Line 38"/>
          <p:cNvSpPr>
            <a:spLocks noChangeShapeType="1"/>
          </p:cNvSpPr>
          <p:nvPr/>
        </p:nvSpPr>
        <p:spPr bwMode="auto">
          <a:xfrm flipH="1" flipV="1">
            <a:off x="3219450" y="4105686"/>
            <a:ext cx="742950" cy="76200"/>
          </a:xfrm>
          <a:prstGeom prst="line">
            <a:avLst/>
          </a:prstGeom>
          <a:noFill/>
          <a:ln w="9525">
            <a:solidFill>
              <a:srgbClr val="FF0000"/>
            </a:solidFill>
            <a:round/>
            <a:headEnd/>
            <a:tailEnd type="triangle" w="med" len="med"/>
          </a:ln>
        </p:spPr>
        <p:txBody>
          <a:bodyPr/>
          <a:lstStyle/>
          <a:p>
            <a:endParaRPr lang="zh-CN" altLang="en-US"/>
          </a:p>
        </p:txBody>
      </p:sp>
      <p:sp>
        <p:nvSpPr>
          <p:cNvPr id="20" name="Line 38"/>
          <p:cNvSpPr>
            <a:spLocks noChangeShapeType="1"/>
          </p:cNvSpPr>
          <p:nvPr/>
        </p:nvSpPr>
        <p:spPr bwMode="auto">
          <a:xfrm flipH="1" flipV="1">
            <a:off x="3136900" y="3343686"/>
            <a:ext cx="825500" cy="990600"/>
          </a:xfrm>
          <a:prstGeom prst="line">
            <a:avLst/>
          </a:prstGeom>
          <a:noFill/>
          <a:ln w="9525">
            <a:solidFill>
              <a:srgbClr val="FF0000"/>
            </a:solidFill>
            <a:round/>
            <a:headEnd/>
            <a:tailEnd type="triangle" w="med" len="med"/>
          </a:ln>
        </p:spPr>
        <p:txBody>
          <a:bodyPr/>
          <a:lstStyle/>
          <a:p>
            <a:endParaRPr lang="zh-CN" altLang="en-US"/>
          </a:p>
        </p:txBody>
      </p:sp>
      <p:sp>
        <p:nvSpPr>
          <p:cNvPr id="21" name="Line 38"/>
          <p:cNvSpPr>
            <a:spLocks noChangeShapeType="1"/>
          </p:cNvSpPr>
          <p:nvPr/>
        </p:nvSpPr>
        <p:spPr bwMode="auto">
          <a:xfrm flipH="1" flipV="1">
            <a:off x="3219450" y="4105686"/>
            <a:ext cx="825500" cy="457200"/>
          </a:xfrm>
          <a:prstGeom prst="line">
            <a:avLst/>
          </a:prstGeom>
          <a:noFill/>
          <a:ln w="9525">
            <a:solidFill>
              <a:srgbClr val="FF0000"/>
            </a:solidFill>
            <a:round/>
            <a:headEnd/>
            <a:tailEnd type="triangle" w="med" len="med"/>
          </a:ln>
        </p:spPr>
        <p:txBody>
          <a:bodyPr/>
          <a:lstStyle/>
          <a:p>
            <a:endParaRPr lang="zh-CN" altLang="en-US"/>
          </a:p>
        </p:txBody>
      </p:sp>
      <p:sp>
        <p:nvSpPr>
          <p:cNvPr id="23" name="矩形 23"/>
          <p:cNvSpPr/>
          <p:nvPr/>
        </p:nvSpPr>
        <p:spPr>
          <a:xfrm>
            <a:off x="1244588" y="4977172"/>
            <a:ext cx="7812868" cy="936104"/>
          </a:xfrm>
          <a:prstGeom prst="rect">
            <a:avLst/>
          </a:prstGeom>
          <a:solidFill>
            <a:srgbClr val="FFCCCC"/>
          </a:solidFill>
          <a:ln>
            <a:solidFill>
              <a:srgbClr val="FFCCCC"/>
            </a:solidFill>
          </a:ln>
        </p:spPr>
        <p:style>
          <a:lnRef idx="2">
            <a:schemeClr val="accent1">
              <a:shade val="50000"/>
            </a:schemeClr>
          </a:lnRef>
          <a:fillRef idx="1">
            <a:schemeClr val="accent1"/>
          </a:fillRef>
          <a:effectRef idx="0">
            <a:schemeClr val="accent1"/>
          </a:effectRef>
          <a:fontRef idx="minor">
            <a:schemeClr val="lt1"/>
          </a:fontRef>
        </p:style>
        <p:txBody>
          <a:bodyPr lIns="288000" rIns="288000" anchor="ctr"/>
          <a:lstStyle/>
          <a:p>
            <a:pPr>
              <a:defRPr/>
            </a:pPr>
            <a:r>
              <a:rPr lang="en-US" altLang="zh-CN" b="1" dirty="0" smtClean="0">
                <a:solidFill>
                  <a:srgbClr val="FF0000"/>
                </a:solidFill>
              </a:rPr>
              <a:t>- How to perform the assignment automatically?</a:t>
            </a:r>
          </a:p>
          <a:p>
            <a:pPr>
              <a:defRPr/>
            </a:pPr>
            <a:r>
              <a:rPr lang="en-US" altLang="zh-CN" b="1" dirty="0" smtClean="0">
                <a:solidFill>
                  <a:srgbClr val="FF0000"/>
                </a:solidFill>
              </a:rPr>
              <a:t>- How to estimate the person number?</a:t>
            </a:r>
          </a:p>
        </p:txBody>
      </p:sp>
      <p:sp>
        <p:nvSpPr>
          <p:cNvPr id="22" name="矩形 2"/>
          <p:cNvSpPr>
            <a:spLocks noChangeArrowheads="1"/>
          </p:cNvSpPr>
          <p:nvPr/>
        </p:nvSpPr>
        <p:spPr bwMode="auto">
          <a:xfrm>
            <a:off x="0" y="6129300"/>
            <a:ext cx="9906000" cy="728701"/>
          </a:xfrm>
          <a:prstGeom prst="rect">
            <a:avLst/>
          </a:prstGeom>
          <a:solidFill>
            <a:schemeClr val="bg1"/>
          </a:solidFill>
          <a:ln w="9525">
            <a:noFill/>
            <a:miter lim="800000"/>
            <a:headEnd/>
            <a:tailEnd/>
          </a:ln>
        </p:spPr>
        <p:txBody>
          <a:bodyPr wrap="square">
            <a:noAutofit/>
          </a:bodyPr>
          <a:lstStyle/>
          <a:p>
            <a:pPr>
              <a:spcAft>
                <a:spcPts val="600"/>
              </a:spcAft>
            </a:pPr>
            <a:r>
              <a:rPr lang="en-US" altLang="zh-CN" sz="1200" dirty="0"/>
              <a:t>[1] </a:t>
            </a:r>
            <a:r>
              <a:rPr lang="en-US" altLang="zh-CN" sz="1200" dirty="0" smtClean="0"/>
              <a:t>J. Tang, A.C.M. Fong, B. Wang, and J. Zhang. A Unified Probabilistic Framework for Name Disambiguation in Digital Library. IEEE Transaction on Knowledge and Data Engineering (TKDE) , Volume 24, Issue 6, 2012, Pages 975-987. </a:t>
            </a:r>
          </a:p>
          <a:p>
            <a:r>
              <a:rPr lang="en-US" altLang="zh-CN" sz="1200" dirty="0" smtClean="0"/>
              <a:t>[2] X. Wang, J. Tang, H. Cheng, and P. S. Yu. ADANA: Active Name Disambiguation. ICDM’11, pages 794-803, 2011.</a:t>
            </a:r>
            <a:endParaRPr lang="zh-CN" altLang="en-US" sz="1200" dirty="0"/>
          </a:p>
        </p:txBody>
      </p:sp>
    </p:spTree>
    <p:extLst>
      <p:ext uri="{BB962C8B-B14F-4D97-AF65-F5344CB8AC3E}">
        <p14:creationId xmlns:p14="http://schemas.microsoft.com/office/powerpoint/2010/main" val="373710891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linds(horizontal)">
                                      <p:cBhvr>
                                        <p:cTn id="15" dur="500"/>
                                        <p:tgtEl>
                                          <p:spTgt spid="9"/>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linds(horizontal)">
                                      <p:cBhvr>
                                        <p:cTn id="18" dur="500"/>
                                        <p:tgtEl>
                                          <p:spTgt spid="10"/>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linds(horizontal)">
                                      <p:cBhvr>
                                        <p:cTn id="21" dur="500"/>
                                        <p:tgtEl>
                                          <p:spTgt spid="11"/>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linds(horizontal)">
                                      <p:cBhvr>
                                        <p:cTn id="24" dur="500"/>
                                        <p:tgtEl>
                                          <p:spTgt spid="12"/>
                                        </p:tgtEl>
                                      </p:cBhvr>
                                    </p:animEffect>
                                  </p:childTnLst>
                                </p:cTn>
                              </p:par>
                              <p:par>
                                <p:cTn id="25" presetID="3" presetClass="entr" presetSubtype="1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linds(horizontal)">
                                      <p:cBhvr>
                                        <p:cTn id="27" dur="500"/>
                                        <p:tgtEl>
                                          <p:spTgt spid="13"/>
                                        </p:tgtEl>
                                      </p:cBhvr>
                                    </p:animEffect>
                                  </p:childTnLst>
                                </p:cTn>
                              </p:par>
                              <p:par>
                                <p:cTn id="28" presetID="3" presetClass="entr" presetSubtype="10"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blinds(horizontal)">
                                      <p:cBhvr>
                                        <p:cTn id="30" dur="500"/>
                                        <p:tgtEl>
                                          <p:spTgt spid="14"/>
                                        </p:tgtEl>
                                      </p:cBhvr>
                                    </p:animEffect>
                                  </p:childTnLst>
                                </p:cTn>
                              </p:par>
                              <p:par>
                                <p:cTn id="31" presetID="3" presetClass="entr" presetSubtype="10"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blinds(horizontal)">
                                      <p:cBhvr>
                                        <p:cTn id="33" dur="500"/>
                                        <p:tgtEl>
                                          <p:spTgt spid="17"/>
                                        </p:tgtEl>
                                      </p:cBhvr>
                                    </p:animEffect>
                                  </p:childTnLst>
                                </p:cTn>
                              </p:par>
                              <p:par>
                                <p:cTn id="34" presetID="3" presetClass="entr" presetSubtype="10" fill="hold" grpId="0"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blinds(horizontal)">
                                      <p:cBhvr>
                                        <p:cTn id="36" dur="500"/>
                                        <p:tgtEl>
                                          <p:spTgt spid="18"/>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blinds(horizontal)">
                                      <p:cBhvr>
                                        <p:cTn id="39" dur="500"/>
                                        <p:tgtEl>
                                          <p:spTgt spid="19"/>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blinds(horizontal)">
                                      <p:cBhvr>
                                        <p:cTn id="42" dur="500"/>
                                        <p:tgtEl>
                                          <p:spTgt spid="20"/>
                                        </p:tgtEl>
                                      </p:cBhvr>
                                    </p:animEffect>
                                  </p:childTnLst>
                                </p:cTn>
                              </p:par>
                              <p:par>
                                <p:cTn id="43" presetID="3" presetClass="entr" presetSubtype="10" fill="hold" grpId="0" nodeType="with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blinds(horizontal)">
                                      <p:cBhvr>
                                        <p:cTn id="45" dur="500"/>
                                        <p:tgtEl>
                                          <p:spTgt spid="21"/>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17" grpId="0" animBg="1"/>
      <p:bldP spid="18" grpId="0" animBg="1"/>
      <p:bldP spid="19" grpId="0" animBg="1"/>
      <p:bldP spid="20" grpId="0" animBg="1"/>
      <p:bldP spid="21" grpId="0" animBg="1"/>
      <p:bldP spid="23"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271464" y="188913"/>
            <a:ext cx="9363075" cy="792162"/>
          </a:xfrm>
        </p:spPr>
        <p:txBody>
          <a:bodyPr/>
          <a:lstStyle/>
          <a:p>
            <a:r>
              <a:rPr lang="en-US" altLang="zh-CN" smtClean="0"/>
              <a:t>Our Method to Name Disambiguation</a:t>
            </a:r>
          </a:p>
        </p:txBody>
      </p:sp>
      <p:sp>
        <p:nvSpPr>
          <p:cNvPr id="30723" name="Rectangle 5"/>
          <p:cNvSpPr>
            <a:spLocks noGrp="1" noChangeArrowheads="1"/>
          </p:cNvSpPr>
          <p:nvPr>
            <p:ph type="body" sz="half" idx="2"/>
          </p:nvPr>
        </p:nvSpPr>
        <p:spPr>
          <a:xfrm>
            <a:off x="4773614" y="1347789"/>
            <a:ext cx="4779962" cy="5081587"/>
          </a:xfrm>
        </p:spPr>
        <p:txBody>
          <a:bodyPr/>
          <a:lstStyle/>
          <a:p>
            <a:r>
              <a:rPr lang="en-US" altLang="zh-CN" sz="2400" dirty="0" smtClean="0"/>
              <a:t>A hidden Markov Random Field model</a:t>
            </a:r>
          </a:p>
          <a:p>
            <a:endParaRPr lang="en-US" altLang="zh-CN" sz="2400" dirty="0" smtClean="0"/>
          </a:p>
          <a:p>
            <a:r>
              <a:rPr lang="en-US" altLang="zh-CN" sz="2400" dirty="0" smtClean="0"/>
              <a:t>Observable Variables X represent publications</a:t>
            </a:r>
          </a:p>
          <a:p>
            <a:endParaRPr lang="en-US" altLang="zh-CN" sz="2400" dirty="0" smtClean="0"/>
          </a:p>
          <a:p>
            <a:r>
              <a:rPr lang="en-US" altLang="zh-CN" sz="2400" dirty="0" smtClean="0"/>
              <a:t>Hidden Variables Y represent the labels of publications</a:t>
            </a:r>
          </a:p>
          <a:p>
            <a:endParaRPr lang="en-US" altLang="zh-CN" sz="2400" dirty="0" smtClean="0"/>
          </a:p>
          <a:p>
            <a:r>
              <a:rPr lang="en-US" altLang="zh-CN" sz="2400" dirty="0" smtClean="0"/>
              <a:t>Paper relationships define the dependencies over hidden variables</a:t>
            </a:r>
          </a:p>
        </p:txBody>
      </p:sp>
      <p:pic>
        <p:nvPicPr>
          <p:cNvPr id="30724" name="内容占位符 5" descr="HMRF example.wmf"/>
          <p:cNvPicPr>
            <a:picLocks noGrp="1" noChangeAspect="1"/>
          </p:cNvPicPr>
          <p:nvPr>
            <p:ph sz="half" idx="1"/>
          </p:nvPr>
        </p:nvPicPr>
        <p:blipFill>
          <a:blip r:embed="rId2"/>
          <a:srcRect/>
          <a:stretch>
            <a:fillRect/>
          </a:stretch>
        </p:blipFill>
        <p:spPr>
          <a:xfrm>
            <a:off x="388938" y="1481138"/>
            <a:ext cx="4052887" cy="4029075"/>
          </a:xfrm>
        </p:spPr>
      </p:pic>
      <p:sp>
        <p:nvSpPr>
          <p:cNvPr id="5" name="矩形 2"/>
          <p:cNvSpPr>
            <a:spLocks noChangeArrowheads="1"/>
          </p:cNvSpPr>
          <p:nvPr/>
        </p:nvSpPr>
        <p:spPr bwMode="auto">
          <a:xfrm>
            <a:off x="0" y="6489340"/>
            <a:ext cx="9906000" cy="368661"/>
          </a:xfrm>
          <a:prstGeom prst="rect">
            <a:avLst/>
          </a:prstGeom>
          <a:solidFill>
            <a:schemeClr val="bg1"/>
          </a:solidFill>
          <a:ln w="9525">
            <a:noFill/>
            <a:miter lim="800000"/>
            <a:headEnd/>
            <a:tailEnd/>
          </a:ln>
        </p:spPr>
        <p:txBody>
          <a:bodyPr wrap="square">
            <a:noAutofit/>
          </a:bodyPr>
          <a:lstStyle/>
          <a:p>
            <a:pPr>
              <a:spcAft>
                <a:spcPts val="600"/>
              </a:spcAft>
            </a:pPr>
            <a:r>
              <a:rPr lang="en-US" altLang="zh-CN" sz="1200" dirty="0" smtClean="0"/>
              <a:t>[1] D. </a:t>
            </a:r>
            <a:r>
              <a:rPr lang="en-US" altLang="zh-CN" sz="1200" dirty="0"/>
              <a:t>Zhang, </a:t>
            </a:r>
            <a:r>
              <a:rPr lang="en-US" altLang="zh-CN" sz="1200" dirty="0" smtClean="0"/>
              <a:t>J. </a:t>
            </a:r>
            <a:r>
              <a:rPr lang="en-US" altLang="zh-CN" sz="1200" dirty="0"/>
              <a:t>Tang, </a:t>
            </a:r>
            <a:r>
              <a:rPr lang="en-US" altLang="zh-CN" sz="1200" dirty="0" smtClean="0"/>
              <a:t>J. </a:t>
            </a:r>
            <a:r>
              <a:rPr lang="en-US" altLang="zh-CN" sz="1200" dirty="0"/>
              <a:t>Li, and </a:t>
            </a:r>
            <a:r>
              <a:rPr lang="en-US" altLang="zh-CN" sz="1200" dirty="0" smtClean="0"/>
              <a:t>K. </a:t>
            </a:r>
            <a:r>
              <a:rPr lang="en-US" altLang="zh-CN" sz="1200" dirty="0"/>
              <a:t>Wang. A Constraint-Based Probabilistic Framework for Name Disambiguation. </a:t>
            </a:r>
            <a:r>
              <a:rPr lang="en-US" altLang="zh-CN" sz="1200" dirty="0" smtClean="0"/>
              <a:t>CIKM’07. </a:t>
            </a:r>
            <a:r>
              <a:rPr lang="en-US" altLang="zh-CN" sz="1200" dirty="0"/>
              <a:t>pp. 1019-1022.</a:t>
            </a:r>
            <a:endParaRPr lang="zh-CN" altLang="en-US" sz="1200" dirty="0"/>
          </a:p>
        </p:txBody>
      </p:sp>
    </p:spTree>
    <p:extLst>
      <p:ext uri="{BB962C8B-B14F-4D97-AF65-F5344CB8AC3E}">
        <p14:creationId xmlns:p14="http://schemas.microsoft.com/office/powerpoint/2010/main" val="3186837335"/>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2" name="Rectangle 2"/>
          <p:cNvSpPr>
            <a:spLocks noGrp="1" noChangeArrowheads="1"/>
          </p:cNvSpPr>
          <p:nvPr>
            <p:ph type="title"/>
          </p:nvPr>
        </p:nvSpPr>
        <p:spPr/>
        <p:txBody>
          <a:bodyPr/>
          <a:lstStyle/>
          <a:p>
            <a:r>
              <a:rPr lang="en-US" altLang="zh-CN" dirty="0" smtClean="0"/>
              <a:t>Relationship Definition</a:t>
            </a:r>
          </a:p>
        </p:txBody>
      </p:sp>
      <p:pic>
        <p:nvPicPr>
          <p:cNvPr id="4103" name="Picture 42" descr="Figure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00026" y="4138613"/>
            <a:ext cx="5040313" cy="1992312"/>
          </a:xfrm>
          <a:prstGeom prst="rect">
            <a:avLst/>
          </a:prstGeom>
          <a:noFill/>
          <a:ln w="9525">
            <a:noFill/>
            <a:miter lim="800000"/>
            <a:headEnd/>
            <a:tailEnd/>
          </a:ln>
        </p:spPr>
      </p:pic>
      <p:graphicFrame>
        <p:nvGraphicFramePr>
          <p:cNvPr id="223275" name="Object 3"/>
          <p:cNvGraphicFramePr>
            <a:graphicFrameLocks noChangeAspect="1"/>
          </p:cNvGraphicFramePr>
          <p:nvPr/>
        </p:nvGraphicFramePr>
        <p:xfrm>
          <a:off x="5522913" y="4359277"/>
          <a:ext cx="4038600" cy="1552575"/>
        </p:xfrm>
        <a:graphic>
          <a:graphicData uri="http://schemas.openxmlformats.org/presentationml/2006/ole">
            <mc:AlternateContent xmlns:mc="http://schemas.openxmlformats.org/markup-compatibility/2006">
              <mc:Choice xmlns:v="urn:schemas-microsoft-com:vml" Requires="v">
                <p:oleObj spid="_x0000_s348055" name="Visio" r:id="rId5" imgW="2086511" imgH="801350" progId="Visio.Drawing.11">
                  <p:embed/>
                </p:oleObj>
              </mc:Choice>
              <mc:Fallback>
                <p:oleObj name="Visio" r:id="rId5" imgW="2086511" imgH="801350" progId="Visio.Drawing.11">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22913" y="4359277"/>
                        <a:ext cx="403860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223276" name="Object 4"/>
          <p:cNvGraphicFramePr>
            <a:graphicFrameLocks noChangeAspect="1"/>
          </p:cNvGraphicFramePr>
          <p:nvPr/>
        </p:nvGraphicFramePr>
        <p:xfrm>
          <a:off x="5522913" y="4362452"/>
          <a:ext cx="4038600" cy="1552575"/>
        </p:xfrm>
        <a:graphic>
          <a:graphicData uri="http://schemas.openxmlformats.org/presentationml/2006/ole">
            <mc:AlternateContent xmlns:mc="http://schemas.openxmlformats.org/markup-compatibility/2006">
              <mc:Choice xmlns:v="urn:schemas-microsoft-com:vml" Requires="v">
                <p:oleObj spid="_x0000_s348056" name="Visio" r:id="rId7" imgW="2086511" imgH="801350" progId="Visio.Drawing.11">
                  <p:embed/>
                </p:oleObj>
              </mc:Choice>
              <mc:Fallback>
                <p:oleObj name="Visio" r:id="rId7" imgW="2086511" imgH="801350" progId="Visio.Drawing.11">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22913" y="4362452"/>
                        <a:ext cx="4038600" cy="15525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23277" name="Object 5"/>
          <p:cNvGraphicFramePr>
            <a:graphicFrameLocks noChangeAspect="1"/>
          </p:cNvGraphicFramePr>
          <p:nvPr/>
        </p:nvGraphicFramePr>
        <p:xfrm>
          <a:off x="5529264" y="4362452"/>
          <a:ext cx="4032250" cy="1552575"/>
        </p:xfrm>
        <a:graphic>
          <a:graphicData uri="http://schemas.openxmlformats.org/presentationml/2006/ole">
            <mc:AlternateContent xmlns:mc="http://schemas.openxmlformats.org/markup-compatibility/2006">
              <mc:Choice xmlns:v="urn:schemas-microsoft-com:vml" Requires="v">
                <p:oleObj spid="_x0000_s348057" name="Visio" r:id="rId9" imgW="2086511" imgH="801350" progId="Visio.Drawing.11">
                  <p:embed/>
                </p:oleObj>
              </mc:Choice>
              <mc:Fallback>
                <p:oleObj name="Visio" r:id="rId9" imgW="2086511" imgH="801350" progId="Visio.Drawing.11">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529264" y="4362452"/>
                        <a:ext cx="403225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223278" name="Object 6"/>
          <p:cNvGraphicFramePr>
            <a:graphicFrameLocks noChangeAspect="1"/>
          </p:cNvGraphicFramePr>
          <p:nvPr/>
        </p:nvGraphicFramePr>
        <p:xfrm>
          <a:off x="5529264" y="4362452"/>
          <a:ext cx="4032250" cy="1547813"/>
        </p:xfrm>
        <a:graphic>
          <a:graphicData uri="http://schemas.openxmlformats.org/presentationml/2006/ole">
            <mc:AlternateContent xmlns:mc="http://schemas.openxmlformats.org/markup-compatibility/2006">
              <mc:Choice xmlns:v="urn:schemas-microsoft-com:vml" Requires="v">
                <p:oleObj spid="_x0000_s348058" name="Visio" r:id="rId11" imgW="2086511" imgH="801350" progId="Visio.Drawing.11">
                  <p:embed/>
                </p:oleObj>
              </mc:Choice>
              <mc:Fallback>
                <p:oleObj name="Visio" r:id="rId11" imgW="2086511" imgH="801350" progId="Visio.Drawing.11">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529264" y="4362452"/>
                        <a:ext cx="4032250" cy="1547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1" name="表格 10"/>
          <p:cNvGraphicFramePr>
            <a:graphicFrameLocks noGrp="1"/>
          </p:cNvGraphicFramePr>
          <p:nvPr/>
        </p:nvGraphicFramePr>
        <p:xfrm>
          <a:off x="571501" y="1312864"/>
          <a:ext cx="8653463" cy="2262188"/>
        </p:xfrm>
        <a:graphic>
          <a:graphicData uri="http://schemas.openxmlformats.org/drawingml/2006/table">
            <a:tbl>
              <a:tblPr/>
              <a:tblGrid>
                <a:gridCol w="833438"/>
                <a:gridCol w="833437"/>
                <a:gridCol w="1984375"/>
                <a:gridCol w="5002213"/>
              </a:tblGrid>
              <a:tr h="3683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smtClean="0">
                          <a:ln>
                            <a:noFill/>
                          </a:ln>
                          <a:solidFill>
                            <a:schemeClr val="tx1"/>
                          </a:solidFill>
                          <a:effectLst/>
                          <a:latin typeface="Times New Roman" pitchFamily="18" charset="0"/>
                          <a:ea typeface="CMR9"/>
                          <a:cs typeface="Times New Roman" pitchFamily="18" charset="0"/>
                        </a:rPr>
                        <a:t>C</a:t>
                      </a:r>
                      <a:endParaRPr kumimoji="0" lang="zh-CN" altLang="zh-CN" sz="2400" b="0" i="0" u="none" strike="noStrike" cap="none" normalizeH="0" baseline="0" dirty="0" smtClean="0">
                        <a:ln>
                          <a:noFill/>
                        </a:ln>
                        <a:solidFill>
                          <a:schemeClr val="tx1"/>
                        </a:solidFill>
                        <a:effectLst/>
                        <a:latin typeface="Times New Roman" pitchFamily="18" charset="0"/>
                        <a:ea typeface="CMR9"/>
                        <a:cs typeface="Times New Roman" pitchFamily="18" charset="0"/>
                      </a:endParaRPr>
                    </a:p>
                  </a:txBody>
                  <a:tcPr marL="0" marR="0" marT="0" marB="0" anchor="ctr"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smtClean="0">
                          <a:ln>
                            <a:noFill/>
                          </a:ln>
                          <a:solidFill>
                            <a:schemeClr val="tx1"/>
                          </a:solidFill>
                          <a:effectLst/>
                          <a:latin typeface="Times New Roman" pitchFamily="18" charset="0"/>
                          <a:ea typeface="CMR9"/>
                          <a:cs typeface="Times New Roman" pitchFamily="18" charset="0"/>
                        </a:rPr>
                        <a:t>W</a:t>
                      </a:r>
                      <a:endParaRPr kumimoji="0" lang="zh-CN" altLang="zh-CN" sz="2400" b="0" i="0" u="none" strike="noStrike" cap="none" normalizeH="0" baseline="0" smtClean="0">
                        <a:ln>
                          <a:noFill/>
                        </a:ln>
                        <a:solidFill>
                          <a:schemeClr val="tx1"/>
                        </a:solidFill>
                        <a:effectLst/>
                        <a:latin typeface="Times New Roman" pitchFamily="18" charset="0"/>
                        <a:ea typeface="CMR9"/>
                        <a:cs typeface="Times New Roman"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Constraint Name</a:t>
                      </a:r>
                      <a:endParaRPr kumimoji="0" lang="zh-CN" altLang="zh-CN" sz="2400" b="0"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endParaRPr>
                    </a:p>
                  </a:txBody>
                  <a:tcPr marL="17780" marR="17780" marT="10795" marB="1079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Description</a:t>
                      </a:r>
                      <a:endParaRPr kumimoji="0" lang="zh-CN" altLang="zh-CN" sz="2400" b="0"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endParaRPr>
                    </a:p>
                  </a:txBody>
                  <a:tcPr marL="0" marR="0" marT="10795" marB="10795" anchor="ctr"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68300">
                <a:tc>
                  <a:txBody>
                    <a:bodyPr/>
                    <a:lstStyle/>
                    <a:p>
                      <a:pPr marL="0" marR="0" lvl="0" indent="155575" algn="ctr" defTabSz="914400" rtl="0" eaLnBrk="1" fontAlgn="base" latinLnBrk="0" hangingPunct="1">
                        <a:lnSpc>
                          <a:spcPct val="100000"/>
                        </a:lnSpc>
                        <a:spcBef>
                          <a:spcPct val="0"/>
                        </a:spcBef>
                        <a:spcAft>
                          <a:spcPct val="0"/>
                        </a:spcAft>
                        <a:buClrTx/>
                        <a:buSzTx/>
                        <a:buFontTx/>
                        <a:buNone/>
                        <a:tabLst/>
                      </a:pPr>
                      <a:r>
                        <a:rPr kumimoji="0" lang="en-US" altLang="zh-CN" sz="2000" b="0" i="1"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c</a:t>
                      </a:r>
                      <a:r>
                        <a:rPr kumimoji="0" lang="en-US" altLang="zh-CN" sz="2000" b="0" i="0" u="none" strike="noStrike" cap="none" normalizeH="0" baseline="-25000" smtClean="0">
                          <a:ln>
                            <a:noFill/>
                          </a:ln>
                          <a:solidFill>
                            <a:schemeClr val="tx1"/>
                          </a:solidFill>
                          <a:effectLst/>
                          <a:latin typeface="Times New Roman" pitchFamily="18" charset="0"/>
                          <a:ea typeface="宋体" pitchFamily="2" charset="-122"/>
                          <a:cs typeface="Times New Roman" pitchFamily="18" charset="0"/>
                        </a:rPr>
                        <a:t>1</a:t>
                      </a:r>
                      <a:endParaRPr kumimoji="0" lang="zh-CN" altLang="zh-CN" sz="2400" b="0"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endParaRPr>
                    </a:p>
                  </a:txBody>
                  <a:tcPr marL="0" marR="0" marT="0" marB="0" anchor="ctr"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155575" algn="ctr" defTabSz="914400" rtl="0" eaLnBrk="1" fontAlgn="base" latinLnBrk="0" hangingPunct="1">
                        <a:lnSpc>
                          <a:spcPct val="100000"/>
                        </a:lnSpc>
                        <a:spcBef>
                          <a:spcPct val="0"/>
                        </a:spcBef>
                        <a:spcAft>
                          <a:spcPct val="0"/>
                        </a:spcAft>
                        <a:buClrTx/>
                        <a:buSzTx/>
                        <a:buFontTx/>
                        <a:buNone/>
                        <a:tabLst/>
                      </a:pPr>
                      <a:r>
                        <a:rPr kumimoji="0" lang="en-US" altLang="zh-CN" sz="2000" b="0" i="1"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w</a:t>
                      </a:r>
                      <a:r>
                        <a:rPr kumimoji="0" lang="en-US" altLang="zh-CN" sz="2000" b="0" i="0" u="none" strike="noStrike" cap="none" normalizeH="0" baseline="-25000" smtClean="0">
                          <a:ln>
                            <a:noFill/>
                          </a:ln>
                          <a:solidFill>
                            <a:schemeClr val="tx1"/>
                          </a:solidFill>
                          <a:effectLst/>
                          <a:latin typeface="Times New Roman" pitchFamily="18" charset="0"/>
                          <a:ea typeface="宋体" pitchFamily="2" charset="-122"/>
                          <a:cs typeface="Times New Roman" pitchFamily="18" charset="0"/>
                        </a:rPr>
                        <a:t>1</a:t>
                      </a:r>
                      <a:endParaRPr kumimoji="0" lang="zh-CN" altLang="zh-CN" sz="2400" b="0"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indent="228600" algn="ctr">
                        <a:spcAft>
                          <a:spcPts val="0"/>
                        </a:spcAft>
                      </a:pPr>
                      <a:r>
                        <a:rPr lang="en-US" sz="2000" kern="100" dirty="0">
                          <a:solidFill>
                            <a:srgbClr val="000000"/>
                          </a:solidFill>
                          <a:latin typeface="Times New Roman"/>
                          <a:ea typeface="宋体"/>
                          <a:cs typeface="Times New Roman"/>
                        </a:rPr>
                        <a:t>Co-Conference</a:t>
                      </a:r>
                      <a:endParaRPr lang="zh-CN" sz="2000" kern="100" dirty="0">
                        <a:latin typeface="Times New Roman"/>
                        <a:ea typeface="宋体"/>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indent="228600" algn="ctr">
                        <a:spcAft>
                          <a:spcPts val="0"/>
                        </a:spcAft>
                      </a:pPr>
                      <a:r>
                        <a:rPr lang="fr-FR" sz="2000" i="1" kern="100" dirty="0">
                          <a:solidFill>
                            <a:srgbClr val="000000"/>
                          </a:solidFill>
                          <a:latin typeface="Times New Roman"/>
                          <a:ea typeface="宋体"/>
                          <a:cs typeface="Times New Roman"/>
                        </a:rPr>
                        <a:t>p</a:t>
                      </a:r>
                      <a:r>
                        <a:rPr lang="fr-FR" sz="2000" i="1" kern="100" baseline="-25000" dirty="0">
                          <a:solidFill>
                            <a:srgbClr val="000000"/>
                          </a:solidFill>
                          <a:latin typeface="Times New Roman"/>
                          <a:ea typeface="宋体"/>
                          <a:cs typeface="Times New Roman"/>
                        </a:rPr>
                        <a:t>i</a:t>
                      </a:r>
                      <a:r>
                        <a:rPr lang="fr-FR" sz="2000" i="1" kern="100" dirty="0">
                          <a:solidFill>
                            <a:srgbClr val="000000"/>
                          </a:solidFill>
                          <a:latin typeface="Times New Roman"/>
                          <a:ea typeface="宋体"/>
                          <a:cs typeface="Times New Roman"/>
                        </a:rPr>
                        <a:t>.</a:t>
                      </a:r>
                      <a:r>
                        <a:rPr lang="en-US" sz="2000" i="1" kern="100" dirty="0" err="1">
                          <a:solidFill>
                            <a:srgbClr val="000000"/>
                          </a:solidFill>
                          <a:latin typeface="Times New Roman"/>
                          <a:ea typeface="宋体"/>
                          <a:cs typeface="Times New Roman"/>
                        </a:rPr>
                        <a:t>pubvenue</a:t>
                      </a:r>
                      <a:r>
                        <a:rPr lang="en-US" sz="2000" kern="100" dirty="0">
                          <a:solidFill>
                            <a:srgbClr val="000000"/>
                          </a:solidFill>
                          <a:latin typeface="Times New Roman"/>
                          <a:ea typeface="宋体"/>
                          <a:cs typeface="Times New Roman"/>
                        </a:rPr>
                        <a:t> </a:t>
                      </a:r>
                      <a:r>
                        <a:rPr lang="fr-FR" sz="2000" kern="100" dirty="0">
                          <a:solidFill>
                            <a:srgbClr val="000000"/>
                          </a:solidFill>
                          <a:latin typeface="Times New Roman"/>
                          <a:ea typeface="宋体"/>
                          <a:cs typeface="Times New Roman"/>
                        </a:rPr>
                        <a:t>= </a:t>
                      </a:r>
                      <a:r>
                        <a:rPr lang="fr-FR" sz="2000" i="1" kern="100" dirty="0">
                          <a:solidFill>
                            <a:srgbClr val="000000"/>
                          </a:solidFill>
                          <a:latin typeface="Times New Roman"/>
                          <a:ea typeface="宋体"/>
                          <a:cs typeface="Times New Roman"/>
                        </a:rPr>
                        <a:t>p</a:t>
                      </a:r>
                      <a:r>
                        <a:rPr lang="fr-FR" sz="2000" i="1" kern="100" baseline="-25000" dirty="0">
                          <a:solidFill>
                            <a:srgbClr val="000000"/>
                          </a:solidFill>
                          <a:latin typeface="Times New Roman"/>
                          <a:ea typeface="宋体"/>
                          <a:cs typeface="Times New Roman"/>
                        </a:rPr>
                        <a:t>j</a:t>
                      </a:r>
                      <a:r>
                        <a:rPr lang="fr-FR" sz="2000" i="1" kern="100" dirty="0">
                          <a:solidFill>
                            <a:srgbClr val="000000"/>
                          </a:solidFill>
                          <a:latin typeface="Times New Roman"/>
                          <a:ea typeface="宋体"/>
                          <a:cs typeface="Times New Roman"/>
                        </a:rPr>
                        <a:t>.</a:t>
                      </a:r>
                      <a:r>
                        <a:rPr lang="en-US" sz="2000" i="1" kern="100" dirty="0" err="1">
                          <a:solidFill>
                            <a:srgbClr val="000000"/>
                          </a:solidFill>
                          <a:latin typeface="Times New Roman"/>
                          <a:ea typeface="宋体"/>
                          <a:cs typeface="Times New Roman"/>
                        </a:rPr>
                        <a:t>pubvenue</a:t>
                      </a:r>
                      <a:endParaRPr lang="zh-CN" sz="2000" kern="100" dirty="0">
                        <a:latin typeface="Times New Roman"/>
                        <a:ea typeface="宋体"/>
                        <a:cs typeface="Times New Roman"/>
                      </a:endParaRPr>
                    </a:p>
                  </a:txBody>
                  <a:tcPr marL="0" marR="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68300">
                <a:tc>
                  <a:txBody>
                    <a:bodyPr/>
                    <a:lstStyle/>
                    <a:p>
                      <a:pPr marL="0" marR="0" lvl="0" indent="155575" algn="ctr" defTabSz="914400" rtl="0" eaLnBrk="1" fontAlgn="base" latinLnBrk="0" hangingPunct="1">
                        <a:lnSpc>
                          <a:spcPct val="100000"/>
                        </a:lnSpc>
                        <a:spcBef>
                          <a:spcPct val="0"/>
                        </a:spcBef>
                        <a:spcAft>
                          <a:spcPct val="0"/>
                        </a:spcAft>
                        <a:buClrTx/>
                        <a:buSzTx/>
                        <a:buFontTx/>
                        <a:buNone/>
                        <a:tabLst/>
                      </a:pPr>
                      <a:r>
                        <a:rPr kumimoji="0" lang="en-US" altLang="zh-CN" sz="2000" b="0" i="1"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c</a:t>
                      </a:r>
                      <a:r>
                        <a:rPr kumimoji="0" lang="en-US" altLang="zh-CN" sz="2000" b="0" i="0" u="none" strike="noStrike" cap="none" normalizeH="0" baseline="-25000" smtClean="0">
                          <a:ln>
                            <a:noFill/>
                          </a:ln>
                          <a:solidFill>
                            <a:schemeClr val="tx1"/>
                          </a:solidFill>
                          <a:effectLst/>
                          <a:latin typeface="Times New Roman" pitchFamily="18" charset="0"/>
                          <a:ea typeface="宋体" pitchFamily="2" charset="-122"/>
                          <a:cs typeface="Times New Roman" pitchFamily="18" charset="0"/>
                        </a:rPr>
                        <a:t>2</a:t>
                      </a:r>
                      <a:endParaRPr kumimoji="0" lang="zh-CN" altLang="zh-CN" sz="2400" b="0"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endParaRPr>
                    </a:p>
                  </a:txBody>
                  <a:tcPr marL="0" marR="0" marT="0" marB="0" anchor="ctr"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155575" algn="ctr" defTabSz="914400" rtl="0" eaLnBrk="1" fontAlgn="base" latinLnBrk="0" hangingPunct="1">
                        <a:lnSpc>
                          <a:spcPct val="100000"/>
                        </a:lnSpc>
                        <a:spcBef>
                          <a:spcPct val="0"/>
                        </a:spcBef>
                        <a:spcAft>
                          <a:spcPct val="0"/>
                        </a:spcAft>
                        <a:buClrTx/>
                        <a:buSzTx/>
                        <a:buFontTx/>
                        <a:buNone/>
                        <a:tabLst/>
                      </a:pPr>
                      <a:r>
                        <a:rPr kumimoji="0" lang="en-US" altLang="zh-CN" sz="2000" b="0" i="1"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w</a:t>
                      </a:r>
                      <a:r>
                        <a:rPr kumimoji="0" lang="en-US" altLang="zh-CN" sz="2000" b="0" i="0" u="none" strike="noStrike" cap="none" normalizeH="0" baseline="-25000" smtClean="0">
                          <a:ln>
                            <a:noFill/>
                          </a:ln>
                          <a:solidFill>
                            <a:schemeClr val="tx1"/>
                          </a:solidFill>
                          <a:effectLst/>
                          <a:latin typeface="Times New Roman" pitchFamily="18" charset="0"/>
                          <a:ea typeface="宋体" pitchFamily="2" charset="-122"/>
                          <a:cs typeface="Times New Roman" pitchFamily="18" charset="0"/>
                        </a:rPr>
                        <a:t>2</a:t>
                      </a:r>
                      <a:endParaRPr kumimoji="0" lang="zh-CN" altLang="zh-CN" sz="2400" b="0"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155575"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dirty="0" err="1" smtClean="0">
                          <a:ln>
                            <a:noFill/>
                          </a:ln>
                          <a:solidFill>
                            <a:schemeClr val="tx1"/>
                          </a:solidFill>
                          <a:effectLst/>
                          <a:latin typeface="Times New Roman" pitchFamily="18" charset="0"/>
                          <a:ea typeface="宋体" pitchFamily="2" charset="-122"/>
                          <a:cs typeface="Times New Roman" pitchFamily="18" charset="0"/>
                        </a:rPr>
                        <a:t>CoAuthor</a:t>
                      </a:r>
                      <a:endParaRPr kumimoji="0" lang="zh-CN" altLang="zh-CN" sz="2400" b="0"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endParaRPr>
                    </a:p>
                  </a:txBody>
                  <a:tcPr marL="17780" marR="17780" marT="10795" marB="1079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155575" algn="ctr" defTabSz="914400" rtl="0" eaLnBrk="1" fontAlgn="base" latinLnBrk="0" hangingPunct="1">
                        <a:lnSpc>
                          <a:spcPct val="100000"/>
                        </a:lnSpc>
                        <a:spcBef>
                          <a:spcPct val="0"/>
                        </a:spcBef>
                        <a:spcAft>
                          <a:spcPct val="0"/>
                        </a:spcAft>
                        <a:buClrTx/>
                        <a:buSzTx/>
                        <a:buFontTx/>
                        <a:buNone/>
                        <a:tabLst/>
                      </a:pPr>
                      <a:r>
                        <a:rPr kumimoji="0" lang="en-US" altLang="zh-CN" sz="2000" b="0" i="1"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r</a:t>
                      </a:r>
                      <a:r>
                        <a:rPr kumimoji="0" lang="en-US" altLang="zh-CN" sz="2000" b="0"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 </a:t>
                      </a:r>
                      <a:r>
                        <a:rPr kumimoji="0" lang="en-US" altLang="zh-CN" sz="2000" b="0" i="1"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s</a:t>
                      </a:r>
                      <a:r>
                        <a:rPr kumimoji="0" lang="en-US" altLang="zh-CN" sz="2000" b="0"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&gt;0, </a:t>
                      </a:r>
                      <a:r>
                        <a:rPr kumimoji="0" lang="en-US" altLang="zh-CN" sz="2000" b="0" i="1"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a</a:t>
                      </a:r>
                      <a:r>
                        <a:rPr kumimoji="0" lang="en-US" altLang="zh-CN" sz="2000" b="0" i="1" u="none" strike="noStrike" cap="none" normalizeH="0" baseline="-25000" smtClean="0">
                          <a:ln>
                            <a:noFill/>
                          </a:ln>
                          <a:solidFill>
                            <a:schemeClr val="tx1"/>
                          </a:solidFill>
                          <a:effectLst/>
                          <a:latin typeface="Times New Roman" pitchFamily="18" charset="0"/>
                          <a:ea typeface="宋体" pitchFamily="2" charset="-122"/>
                          <a:cs typeface="Times New Roman" pitchFamily="18" charset="0"/>
                        </a:rPr>
                        <a:t>i</a:t>
                      </a:r>
                      <a:r>
                        <a:rPr kumimoji="0" lang="en-US" altLang="zh-CN" sz="2000" b="0" i="0" u="none" strike="noStrike" cap="none" normalizeH="0" baseline="30000" smtClean="0">
                          <a:ln>
                            <a:noFill/>
                          </a:ln>
                          <a:solidFill>
                            <a:schemeClr val="tx1"/>
                          </a:solidFill>
                          <a:effectLst/>
                          <a:latin typeface="Times New Roman" pitchFamily="18" charset="0"/>
                          <a:ea typeface="宋体" pitchFamily="2" charset="-122"/>
                          <a:cs typeface="Times New Roman" pitchFamily="18" charset="0"/>
                        </a:rPr>
                        <a:t>(</a:t>
                      </a:r>
                      <a:r>
                        <a:rPr kumimoji="0" lang="en-US" altLang="zh-CN" sz="2000" b="0" i="1" u="none" strike="noStrike" cap="none" normalizeH="0" baseline="30000" smtClean="0">
                          <a:ln>
                            <a:noFill/>
                          </a:ln>
                          <a:solidFill>
                            <a:schemeClr val="tx1"/>
                          </a:solidFill>
                          <a:effectLst/>
                          <a:latin typeface="Times New Roman" pitchFamily="18" charset="0"/>
                          <a:ea typeface="宋体" pitchFamily="2" charset="-122"/>
                          <a:cs typeface="Times New Roman" pitchFamily="18" charset="0"/>
                        </a:rPr>
                        <a:t>r</a:t>
                      </a:r>
                      <a:r>
                        <a:rPr kumimoji="0" lang="en-US" altLang="zh-CN" sz="2000" b="0" i="0" u="none" strike="noStrike" cap="none" normalizeH="0" baseline="30000" smtClean="0">
                          <a:ln>
                            <a:noFill/>
                          </a:ln>
                          <a:solidFill>
                            <a:schemeClr val="tx1"/>
                          </a:solidFill>
                          <a:effectLst/>
                          <a:latin typeface="Times New Roman" pitchFamily="18" charset="0"/>
                          <a:ea typeface="宋体" pitchFamily="2" charset="-122"/>
                          <a:cs typeface="Times New Roman" pitchFamily="18" charset="0"/>
                        </a:rPr>
                        <a:t>)</a:t>
                      </a:r>
                      <a:r>
                        <a:rPr kumimoji="0" lang="en-US" altLang="zh-CN" sz="2000" b="0"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a:t>
                      </a:r>
                      <a:r>
                        <a:rPr kumimoji="0" lang="en-US" altLang="zh-CN" sz="2000" b="0" i="1"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a</a:t>
                      </a:r>
                      <a:r>
                        <a:rPr kumimoji="0" lang="en-US" altLang="zh-CN" sz="2000" b="0" i="1" u="none" strike="noStrike" cap="none" normalizeH="0" baseline="-25000" smtClean="0">
                          <a:ln>
                            <a:noFill/>
                          </a:ln>
                          <a:solidFill>
                            <a:schemeClr val="tx1"/>
                          </a:solidFill>
                          <a:effectLst/>
                          <a:latin typeface="Times New Roman" pitchFamily="18" charset="0"/>
                          <a:ea typeface="宋体" pitchFamily="2" charset="-122"/>
                          <a:cs typeface="Times New Roman" pitchFamily="18" charset="0"/>
                        </a:rPr>
                        <a:t>j</a:t>
                      </a:r>
                      <a:r>
                        <a:rPr kumimoji="0" lang="en-US" altLang="zh-CN" sz="2000" b="0" i="0" u="none" strike="noStrike" cap="none" normalizeH="0" baseline="30000" smtClean="0">
                          <a:ln>
                            <a:noFill/>
                          </a:ln>
                          <a:solidFill>
                            <a:schemeClr val="tx1"/>
                          </a:solidFill>
                          <a:effectLst/>
                          <a:latin typeface="Times New Roman" pitchFamily="18" charset="0"/>
                          <a:ea typeface="宋体" pitchFamily="2" charset="-122"/>
                          <a:cs typeface="Times New Roman" pitchFamily="18" charset="0"/>
                        </a:rPr>
                        <a:t>(</a:t>
                      </a:r>
                      <a:r>
                        <a:rPr kumimoji="0" lang="en-US" altLang="zh-CN" sz="2000" b="0" i="1" u="none" strike="noStrike" cap="none" normalizeH="0" baseline="30000" smtClean="0">
                          <a:ln>
                            <a:noFill/>
                          </a:ln>
                          <a:solidFill>
                            <a:schemeClr val="tx1"/>
                          </a:solidFill>
                          <a:effectLst/>
                          <a:latin typeface="Times New Roman" pitchFamily="18" charset="0"/>
                          <a:ea typeface="宋体" pitchFamily="2" charset="-122"/>
                          <a:cs typeface="Times New Roman" pitchFamily="18" charset="0"/>
                        </a:rPr>
                        <a:t>s</a:t>
                      </a:r>
                      <a:r>
                        <a:rPr kumimoji="0" lang="en-US" altLang="zh-CN" sz="2000" b="0" i="0" u="none" strike="noStrike" cap="none" normalizeH="0" baseline="30000" smtClean="0">
                          <a:ln>
                            <a:noFill/>
                          </a:ln>
                          <a:solidFill>
                            <a:schemeClr val="tx1"/>
                          </a:solidFill>
                          <a:effectLst/>
                          <a:latin typeface="Times New Roman" pitchFamily="18" charset="0"/>
                          <a:ea typeface="宋体" pitchFamily="2" charset="-122"/>
                          <a:cs typeface="Times New Roman" pitchFamily="18" charset="0"/>
                        </a:rPr>
                        <a:t>)</a:t>
                      </a:r>
                      <a:r>
                        <a:rPr kumimoji="0" lang="en-US" altLang="zh-CN" sz="2000" b="0"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 </a:t>
                      </a:r>
                      <a:endParaRPr kumimoji="0" lang="zh-CN" altLang="zh-CN" sz="2400" b="0"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endParaRPr>
                    </a:p>
                  </a:txBody>
                  <a:tcPr marL="0" marR="0" marT="10795" marB="10795" anchor="ctr"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68300">
                <a:tc>
                  <a:txBody>
                    <a:bodyPr/>
                    <a:lstStyle/>
                    <a:p>
                      <a:pPr marL="0" marR="0" lvl="0" indent="155575" algn="ctr" defTabSz="914400" rtl="0" eaLnBrk="1" fontAlgn="base" latinLnBrk="0" hangingPunct="1">
                        <a:lnSpc>
                          <a:spcPct val="100000"/>
                        </a:lnSpc>
                        <a:spcBef>
                          <a:spcPct val="0"/>
                        </a:spcBef>
                        <a:spcAft>
                          <a:spcPct val="0"/>
                        </a:spcAft>
                        <a:buClrTx/>
                        <a:buSzTx/>
                        <a:buFontTx/>
                        <a:buNone/>
                        <a:tabLst/>
                      </a:pPr>
                      <a:r>
                        <a:rPr kumimoji="0" lang="en-US" altLang="zh-CN" sz="2000" b="0" i="1"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c</a:t>
                      </a:r>
                      <a:r>
                        <a:rPr kumimoji="0" lang="en-US" altLang="zh-CN" sz="2000" b="0" i="0" u="none" strike="noStrike" cap="none" normalizeH="0" baseline="-25000" smtClean="0">
                          <a:ln>
                            <a:noFill/>
                          </a:ln>
                          <a:solidFill>
                            <a:schemeClr val="tx1"/>
                          </a:solidFill>
                          <a:effectLst/>
                          <a:latin typeface="Times New Roman" pitchFamily="18" charset="0"/>
                          <a:ea typeface="宋体" pitchFamily="2" charset="-122"/>
                          <a:cs typeface="Times New Roman" pitchFamily="18" charset="0"/>
                        </a:rPr>
                        <a:t>3</a:t>
                      </a:r>
                      <a:endParaRPr kumimoji="0" lang="zh-CN" altLang="zh-CN" sz="2400" b="0"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endParaRPr>
                    </a:p>
                  </a:txBody>
                  <a:tcPr marL="0" marR="0" marT="0" marB="0" anchor="ctr"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155575" algn="ctr" defTabSz="914400" rtl="0" eaLnBrk="1" fontAlgn="base" latinLnBrk="0" hangingPunct="1">
                        <a:lnSpc>
                          <a:spcPct val="100000"/>
                        </a:lnSpc>
                        <a:spcBef>
                          <a:spcPct val="0"/>
                        </a:spcBef>
                        <a:spcAft>
                          <a:spcPct val="0"/>
                        </a:spcAft>
                        <a:buClrTx/>
                        <a:buSzTx/>
                        <a:buFontTx/>
                        <a:buNone/>
                        <a:tabLst/>
                      </a:pPr>
                      <a:r>
                        <a:rPr kumimoji="0" lang="en-US" altLang="zh-CN" sz="2000" b="0" i="1"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w</a:t>
                      </a:r>
                      <a:r>
                        <a:rPr kumimoji="0" lang="en-US" altLang="zh-CN" sz="2000" b="0" i="0" u="none" strike="noStrike" cap="none" normalizeH="0" baseline="-25000" smtClean="0">
                          <a:ln>
                            <a:noFill/>
                          </a:ln>
                          <a:solidFill>
                            <a:schemeClr val="tx1"/>
                          </a:solidFill>
                          <a:effectLst/>
                          <a:latin typeface="Times New Roman" pitchFamily="18" charset="0"/>
                          <a:ea typeface="宋体" pitchFamily="2" charset="-122"/>
                          <a:cs typeface="Times New Roman" pitchFamily="18" charset="0"/>
                        </a:rPr>
                        <a:t>3</a:t>
                      </a:r>
                      <a:endParaRPr kumimoji="0" lang="zh-CN" altLang="zh-CN" sz="2400" b="0"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155575"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Citation</a:t>
                      </a:r>
                      <a:endParaRPr kumimoji="0" lang="zh-CN" altLang="zh-CN" sz="2400" b="0"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endParaRPr>
                    </a:p>
                  </a:txBody>
                  <a:tcPr marL="17780" marR="17780" marT="10795" marB="1079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155575" algn="ctr" defTabSz="914400" rtl="0" eaLnBrk="1" fontAlgn="base" latinLnBrk="0" hangingPunct="1">
                        <a:lnSpc>
                          <a:spcPct val="100000"/>
                        </a:lnSpc>
                        <a:spcBef>
                          <a:spcPct val="0"/>
                        </a:spcBef>
                        <a:spcAft>
                          <a:spcPct val="0"/>
                        </a:spcAft>
                        <a:buClrTx/>
                        <a:buSzTx/>
                        <a:buFontTx/>
                        <a:buNone/>
                        <a:tabLst/>
                      </a:pPr>
                      <a:r>
                        <a:rPr kumimoji="0" lang="en-US" altLang="zh-CN" sz="2000" b="0" i="1"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p</a:t>
                      </a:r>
                      <a:r>
                        <a:rPr kumimoji="0" lang="en-US" altLang="zh-CN" sz="2000" b="0" i="1" u="none" strike="noStrike" cap="none" normalizeH="0" baseline="-25000" smtClean="0">
                          <a:ln>
                            <a:noFill/>
                          </a:ln>
                          <a:solidFill>
                            <a:schemeClr val="tx1"/>
                          </a:solidFill>
                          <a:effectLst/>
                          <a:latin typeface="Times New Roman" pitchFamily="18" charset="0"/>
                          <a:ea typeface="宋体" pitchFamily="2" charset="-122"/>
                          <a:cs typeface="Times New Roman" pitchFamily="18" charset="0"/>
                        </a:rPr>
                        <a:t>i</a:t>
                      </a:r>
                      <a:r>
                        <a:rPr kumimoji="0" lang="en-US" altLang="zh-CN" sz="2000" b="0"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 cites </a:t>
                      </a:r>
                      <a:r>
                        <a:rPr kumimoji="0" lang="en-US" altLang="zh-CN" sz="2000" b="0" i="1"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p</a:t>
                      </a:r>
                      <a:r>
                        <a:rPr kumimoji="0" lang="en-US" altLang="zh-CN" sz="2000" b="0" i="1" u="none" strike="noStrike" cap="none" normalizeH="0" baseline="-25000" smtClean="0">
                          <a:ln>
                            <a:noFill/>
                          </a:ln>
                          <a:solidFill>
                            <a:schemeClr val="tx1"/>
                          </a:solidFill>
                          <a:effectLst/>
                          <a:latin typeface="Times New Roman" pitchFamily="18" charset="0"/>
                          <a:ea typeface="宋体" pitchFamily="2" charset="-122"/>
                          <a:cs typeface="Times New Roman" pitchFamily="18" charset="0"/>
                        </a:rPr>
                        <a:t>j</a:t>
                      </a:r>
                      <a:r>
                        <a:rPr kumimoji="0" lang="en-US" altLang="zh-CN" sz="2000" b="0"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 or </a:t>
                      </a:r>
                      <a:r>
                        <a:rPr kumimoji="0" lang="en-US" altLang="zh-CN" sz="2000" b="0" i="1"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p</a:t>
                      </a:r>
                      <a:r>
                        <a:rPr kumimoji="0" lang="en-US" altLang="zh-CN" sz="2000" b="0" i="1" u="none" strike="noStrike" cap="none" normalizeH="0" baseline="-25000" smtClean="0">
                          <a:ln>
                            <a:noFill/>
                          </a:ln>
                          <a:solidFill>
                            <a:schemeClr val="tx1"/>
                          </a:solidFill>
                          <a:effectLst/>
                          <a:latin typeface="Times New Roman" pitchFamily="18" charset="0"/>
                          <a:ea typeface="宋体" pitchFamily="2" charset="-122"/>
                          <a:cs typeface="Times New Roman" pitchFamily="18" charset="0"/>
                        </a:rPr>
                        <a:t>j</a:t>
                      </a:r>
                      <a:r>
                        <a:rPr kumimoji="0" lang="en-US" altLang="zh-CN" sz="2000" b="0"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 cites </a:t>
                      </a:r>
                      <a:r>
                        <a:rPr kumimoji="0" lang="en-US" altLang="zh-CN" sz="2000" b="0" i="1"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p</a:t>
                      </a:r>
                      <a:r>
                        <a:rPr kumimoji="0" lang="en-US" altLang="zh-CN" sz="2000" b="0" i="1" u="none" strike="noStrike" cap="none" normalizeH="0" baseline="-25000" smtClean="0">
                          <a:ln>
                            <a:noFill/>
                          </a:ln>
                          <a:solidFill>
                            <a:schemeClr val="tx1"/>
                          </a:solidFill>
                          <a:effectLst/>
                          <a:latin typeface="Times New Roman" pitchFamily="18" charset="0"/>
                          <a:ea typeface="宋体" pitchFamily="2" charset="-122"/>
                          <a:cs typeface="Times New Roman" pitchFamily="18" charset="0"/>
                        </a:rPr>
                        <a:t>i</a:t>
                      </a:r>
                      <a:endParaRPr kumimoji="0" lang="zh-CN" altLang="zh-CN" sz="2400" b="0"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endParaRPr>
                    </a:p>
                  </a:txBody>
                  <a:tcPr marL="0" marR="0" marT="10795" marB="10795" anchor="ctr"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68300">
                <a:tc>
                  <a:txBody>
                    <a:bodyPr/>
                    <a:lstStyle/>
                    <a:p>
                      <a:pPr marL="0" marR="0" lvl="0" indent="155575" algn="ctr" defTabSz="914400" rtl="0" eaLnBrk="1" fontAlgn="base" latinLnBrk="0" hangingPunct="1">
                        <a:lnSpc>
                          <a:spcPct val="100000"/>
                        </a:lnSpc>
                        <a:spcBef>
                          <a:spcPct val="0"/>
                        </a:spcBef>
                        <a:spcAft>
                          <a:spcPct val="0"/>
                        </a:spcAft>
                        <a:buClrTx/>
                        <a:buSzTx/>
                        <a:buFontTx/>
                        <a:buNone/>
                        <a:tabLst/>
                      </a:pPr>
                      <a:r>
                        <a:rPr kumimoji="0" lang="en-US" altLang="zh-CN" sz="2000" b="0" i="1"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c</a:t>
                      </a:r>
                      <a:r>
                        <a:rPr kumimoji="0" lang="en-US" altLang="zh-CN" sz="2000" b="0" i="0" u="none" strike="noStrike" cap="none" normalizeH="0" baseline="-25000" dirty="0" smtClean="0">
                          <a:ln>
                            <a:noFill/>
                          </a:ln>
                          <a:solidFill>
                            <a:schemeClr val="tx1"/>
                          </a:solidFill>
                          <a:effectLst/>
                          <a:latin typeface="Times New Roman" pitchFamily="18" charset="0"/>
                          <a:ea typeface="宋体" pitchFamily="2" charset="-122"/>
                          <a:cs typeface="Times New Roman" pitchFamily="18" charset="0"/>
                        </a:rPr>
                        <a:t>4</a:t>
                      </a:r>
                      <a:endParaRPr kumimoji="0" lang="zh-CN" altLang="zh-CN" sz="2400" b="0"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endParaRPr>
                    </a:p>
                  </a:txBody>
                  <a:tcPr marL="0" marR="0" marT="0" marB="0" anchor="ctr"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155575" algn="ctr" defTabSz="914400" rtl="0" eaLnBrk="1" fontAlgn="base" latinLnBrk="0" hangingPunct="1">
                        <a:lnSpc>
                          <a:spcPct val="100000"/>
                        </a:lnSpc>
                        <a:spcBef>
                          <a:spcPct val="0"/>
                        </a:spcBef>
                        <a:spcAft>
                          <a:spcPct val="0"/>
                        </a:spcAft>
                        <a:buClrTx/>
                        <a:buSzTx/>
                        <a:buFontTx/>
                        <a:buNone/>
                        <a:tabLst/>
                      </a:pPr>
                      <a:r>
                        <a:rPr kumimoji="0" lang="en-US" altLang="zh-CN" sz="2000" b="0" i="1"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w</a:t>
                      </a:r>
                      <a:r>
                        <a:rPr kumimoji="0" lang="en-US" altLang="zh-CN" sz="2000" b="0" i="0" u="none" strike="noStrike" cap="none" normalizeH="0" baseline="-25000" dirty="0" smtClean="0">
                          <a:ln>
                            <a:noFill/>
                          </a:ln>
                          <a:solidFill>
                            <a:schemeClr val="tx1"/>
                          </a:solidFill>
                          <a:effectLst/>
                          <a:latin typeface="Times New Roman" pitchFamily="18" charset="0"/>
                          <a:ea typeface="宋体" pitchFamily="2" charset="-122"/>
                          <a:cs typeface="Times New Roman" pitchFamily="18" charset="0"/>
                        </a:rPr>
                        <a:t>4</a:t>
                      </a:r>
                      <a:endParaRPr kumimoji="0" lang="zh-CN" altLang="zh-CN" sz="2400" b="0"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indent="228600" algn="ctr">
                        <a:spcAft>
                          <a:spcPts val="0"/>
                        </a:spcAft>
                      </a:pPr>
                      <a:r>
                        <a:rPr lang="en-US" sz="2000" kern="100" dirty="0">
                          <a:solidFill>
                            <a:srgbClr val="000000"/>
                          </a:solidFill>
                          <a:latin typeface="Times New Roman"/>
                          <a:ea typeface="宋体"/>
                          <a:cs typeface="Times New Roman"/>
                        </a:rPr>
                        <a:t>Constraints</a:t>
                      </a:r>
                      <a:endParaRPr lang="zh-CN" sz="2000" kern="100" dirty="0">
                        <a:latin typeface="Times New Roman"/>
                        <a:ea typeface="宋体"/>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indent="228600" algn="ctr">
                        <a:spcAft>
                          <a:spcPts val="0"/>
                        </a:spcAft>
                      </a:pPr>
                      <a:r>
                        <a:rPr lang="en-US" sz="2000" kern="100" dirty="0">
                          <a:solidFill>
                            <a:srgbClr val="000000"/>
                          </a:solidFill>
                          <a:latin typeface="Times New Roman"/>
                          <a:ea typeface="宋体"/>
                          <a:cs typeface="Times New Roman"/>
                        </a:rPr>
                        <a:t>Feedbacks supplied by users </a:t>
                      </a:r>
                      <a:endParaRPr lang="zh-CN" sz="2000" kern="100" dirty="0">
                        <a:latin typeface="Times New Roman"/>
                        <a:ea typeface="宋体"/>
                        <a:cs typeface="Times New Roman"/>
                      </a:endParaRPr>
                    </a:p>
                  </a:txBody>
                  <a:tcPr marL="0" marR="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20688">
                <a:tc>
                  <a:txBody>
                    <a:bodyPr/>
                    <a:lstStyle/>
                    <a:p>
                      <a:pPr marL="0" marR="0" lvl="0" indent="155575" algn="ctr" defTabSz="914400" rtl="0" eaLnBrk="1" fontAlgn="base" latinLnBrk="0" hangingPunct="1">
                        <a:lnSpc>
                          <a:spcPct val="100000"/>
                        </a:lnSpc>
                        <a:spcBef>
                          <a:spcPct val="0"/>
                        </a:spcBef>
                        <a:spcAft>
                          <a:spcPct val="0"/>
                        </a:spcAft>
                        <a:buClrTx/>
                        <a:buSzTx/>
                        <a:buFontTx/>
                        <a:buNone/>
                        <a:tabLst/>
                      </a:pPr>
                      <a:r>
                        <a:rPr kumimoji="0" lang="en-US" altLang="zh-CN" sz="2000" b="0" i="1"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c</a:t>
                      </a:r>
                      <a:r>
                        <a:rPr kumimoji="0" lang="en-US" altLang="zh-CN" sz="2000" b="0" i="0" u="none" strike="noStrike" cap="none" normalizeH="0" baseline="-25000" dirty="0" smtClean="0">
                          <a:ln>
                            <a:noFill/>
                          </a:ln>
                          <a:solidFill>
                            <a:schemeClr val="tx1"/>
                          </a:solidFill>
                          <a:effectLst/>
                          <a:latin typeface="Times New Roman" pitchFamily="18" charset="0"/>
                          <a:ea typeface="宋体" pitchFamily="2" charset="-122"/>
                          <a:cs typeface="Times New Roman" pitchFamily="18" charset="0"/>
                        </a:rPr>
                        <a:t>5</a:t>
                      </a:r>
                      <a:endParaRPr kumimoji="0" lang="zh-CN" altLang="zh-CN" sz="2400" b="0"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endParaRPr>
                    </a:p>
                  </a:txBody>
                  <a:tcPr marL="0" marR="0" marT="0" marB="0" anchor="ctr"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155575" algn="ctr" defTabSz="914400" rtl="0" eaLnBrk="1" fontAlgn="base" latinLnBrk="0" hangingPunct="1">
                        <a:lnSpc>
                          <a:spcPct val="100000"/>
                        </a:lnSpc>
                        <a:spcBef>
                          <a:spcPct val="0"/>
                        </a:spcBef>
                        <a:spcAft>
                          <a:spcPct val="0"/>
                        </a:spcAft>
                        <a:buClrTx/>
                        <a:buSzTx/>
                        <a:buFontTx/>
                        <a:buNone/>
                        <a:tabLst/>
                      </a:pPr>
                      <a:r>
                        <a:rPr kumimoji="0" lang="en-US" altLang="zh-CN" sz="2000" b="0" i="1"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w</a:t>
                      </a:r>
                      <a:r>
                        <a:rPr kumimoji="0" lang="en-US" altLang="zh-CN" sz="2000" b="0" i="0" u="none" strike="noStrike" cap="none" normalizeH="0" baseline="-25000" dirty="0" smtClean="0">
                          <a:ln>
                            <a:noFill/>
                          </a:ln>
                          <a:solidFill>
                            <a:schemeClr val="tx1"/>
                          </a:solidFill>
                          <a:effectLst/>
                          <a:latin typeface="Times New Roman" pitchFamily="18" charset="0"/>
                          <a:ea typeface="宋体" pitchFamily="2" charset="-122"/>
                          <a:cs typeface="Times New Roman" pitchFamily="18" charset="0"/>
                        </a:rPr>
                        <a:t>5</a:t>
                      </a:r>
                      <a:endParaRPr kumimoji="0" lang="zh-CN" altLang="zh-CN" sz="2400" b="0"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155575" algn="ctr" defTabSz="914400" rtl="0" eaLnBrk="1" fontAlgn="base" latinLnBrk="0" hangingPunct="1">
                        <a:lnSpc>
                          <a:spcPct val="100000"/>
                        </a:lnSpc>
                        <a:spcBef>
                          <a:spcPct val="0"/>
                        </a:spcBef>
                        <a:spcAft>
                          <a:spcPct val="0"/>
                        </a:spcAft>
                        <a:buClrTx/>
                        <a:buSzTx/>
                        <a:buFontTx/>
                        <a:buNone/>
                        <a:tabLst/>
                      </a:pPr>
                      <a:r>
                        <a:rPr kumimoji="0" lang="en-US" altLang="zh-CN" sz="2400" b="0" i="1"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τ</a:t>
                      </a:r>
                      <a:r>
                        <a:rPr kumimoji="0" lang="en-US" altLang="zh-CN" sz="2000" b="0"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-CoAuthor</a:t>
                      </a:r>
                      <a:endParaRPr kumimoji="0" lang="zh-CN" altLang="zh-CN" sz="2400" b="0"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endParaRPr>
                    </a:p>
                  </a:txBody>
                  <a:tcPr marL="17780" marR="17780" marT="10795" marB="1079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155575"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one common author in </a:t>
                      </a:r>
                      <a:r>
                        <a:rPr kumimoji="0" lang="en-US" altLang="zh-CN" sz="2400" b="0" i="1"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τ </a:t>
                      </a:r>
                      <a:r>
                        <a:rPr kumimoji="0" lang="en-US" altLang="zh-CN" sz="2000" b="0"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extension</a:t>
                      </a:r>
                      <a:endParaRPr kumimoji="0" lang="zh-CN" altLang="zh-CN" sz="2400" b="0"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endParaRPr>
                    </a:p>
                  </a:txBody>
                  <a:tcPr marL="0" marR="0" marT="10795" marB="10795" anchor="ctr"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cxnSp>
        <p:nvCxnSpPr>
          <p:cNvPr id="14" name="直接连接符 13"/>
          <p:cNvCxnSpPr/>
          <p:nvPr/>
        </p:nvCxnSpPr>
        <p:spPr>
          <a:xfrm>
            <a:off x="5902326" y="4743450"/>
            <a:ext cx="292100" cy="1588"/>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a:off x="5902326" y="5108575"/>
            <a:ext cx="292100" cy="1588"/>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a:off x="5902326" y="5437190"/>
            <a:ext cx="292100" cy="158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Tree>
    <p:custDataLst>
      <p:tags r:id="rId2"/>
    </p:custDataLst>
    <p:extLst>
      <p:ext uri="{BB962C8B-B14F-4D97-AF65-F5344CB8AC3E}">
        <p14:creationId xmlns:p14="http://schemas.microsoft.com/office/powerpoint/2010/main" val="2178291089"/>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3276"/>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223275"/>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23277"/>
                                        </p:tgtEl>
                                        <p:attrNameLst>
                                          <p:attrName>style.visibility</p:attrName>
                                        </p:attrNameLst>
                                      </p:cBhvr>
                                      <p:to>
                                        <p:strVal val="visible"/>
                                      </p:to>
                                    </p:set>
                                  </p:childTnLst>
                                </p:cTn>
                              </p:par>
                              <p:par>
                                <p:cTn id="13" presetID="1" presetClass="exit" presetSubtype="0" fill="hold" nodeType="withEffect">
                                  <p:stCondLst>
                                    <p:cond delay="0"/>
                                  </p:stCondLst>
                                  <p:childTnLst>
                                    <p:set>
                                      <p:cBhvr>
                                        <p:cTn id="14" dur="1" fill="hold">
                                          <p:stCondLst>
                                            <p:cond delay="0"/>
                                          </p:stCondLst>
                                        </p:cTn>
                                        <p:tgtEl>
                                          <p:spTgt spid="22327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3278"/>
                                        </p:tgtEl>
                                        <p:attrNameLst>
                                          <p:attrName>style.visibility</p:attrName>
                                        </p:attrNameLst>
                                      </p:cBhvr>
                                      <p:to>
                                        <p:strVal val="visible"/>
                                      </p:to>
                                    </p:set>
                                  </p:childTnLst>
                                </p:cTn>
                              </p:par>
                              <p:par>
                                <p:cTn id="19" presetID="1" presetClass="exit" presetSubtype="0" fill="hold" nodeType="withEffect">
                                  <p:stCondLst>
                                    <p:cond delay="0"/>
                                  </p:stCondLst>
                                  <p:childTnLst>
                                    <p:set>
                                      <p:cBhvr>
                                        <p:cTn id="20" dur="1" fill="hold">
                                          <p:stCondLst>
                                            <p:cond delay="0"/>
                                          </p:stCondLst>
                                        </p:cTn>
                                        <p:tgtEl>
                                          <p:spTgt spid="22327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5" name="Rectangle 10"/>
          <p:cNvSpPr>
            <a:spLocks noChangeArrowheads="1"/>
          </p:cNvSpPr>
          <p:nvPr/>
        </p:nvSpPr>
        <p:spPr bwMode="auto">
          <a:xfrm>
            <a:off x="776289" y="1341438"/>
            <a:ext cx="8521758" cy="4608512"/>
          </a:xfrm>
          <a:prstGeom prst="rect">
            <a:avLst/>
          </a:prstGeom>
          <a:noFill/>
          <a:ln w="9525">
            <a:noFill/>
            <a:miter lim="800000"/>
            <a:headEnd/>
            <a:tailEnd/>
          </a:ln>
        </p:spPr>
        <p:txBody>
          <a:bodyPr/>
          <a:lstStyle/>
          <a:p>
            <a:pPr marL="342900" indent="-342900">
              <a:spcBef>
                <a:spcPct val="20000"/>
              </a:spcBef>
              <a:buClr>
                <a:schemeClr val="accent2"/>
              </a:buClr>
              <a:buSzPct val="70000"/>
              <a:buFont typeface="Wingdings" pitchFamily="2" charset="2"/>
              <a:buChar char="l"/>
            </a:pPr>
            <a:r>
              <a:rPr lang="en-US" altLang="zh-CN" sz="2600" dirty="0">
                <a:solidFill>
                  <a:srgbClr val="000000"/>
                </a:solidFill>
              </a:rPr>
              <a:t>We define </a:t>
            </a:r>
            <a:r>
              <a:rPr lang="en-US" altLang="zh-CN" sz="2600" dirty="0" smtClean="0">
                <a:solidFill>
                  <a:srgbClr val="000000"/>
                </a:solidFill>
              </a:rPr>
              <a:t>the </a:t>
            </a:r>
            <a:r>
              <a:rPr lang="en-US" altLang="zh-CN" sz="2600" dirty="0">
                <a:solidFill>
                  <a:srgbClr val="000000"/>
                </a:solidFill>
              </a:rPr>
              <a:t>distance function as </a:t>
            </a:r>
            <a:r>
              <a:rPr lang="en-US" altLang="zh-CN" sz="2600" dirty="0" smtClean="0">
                <a:solidFill>
                  <a:srgbClr val="000000"/>
                </a:solidFill>
              </a:rPr>
              <a:t>follows (</a:t>
            </a:r>
            <a:r>
              <a:rPr lang="en-US" altLang="zh-CN" sz="2600" dirty="0" err="1" smtClean="0">
                <a:solidFill>
                  <a:srgbClr val="000000"/>
                </a:solidFill>
              </a:rPr>
              <a:t>Basu</a:t>
            </a:r>
            <a:r>
              <a:rPr lang="en-US" altLang="zh-CN" sz="2600" dirty="0" smtClean="0">
                <a:solidFill>
                  <a:srgbClr val="000000"/>
                </a:solidFill>
              </a:rPr>
              <a:t>, 04):</a:t>
            </a:r>
            <a:endParaRPr lang="en-US" altLang="zh-CN" sz="2600" dirty="0">
              <a:solidFill>
                <a:srgbClr val="000000"/>
              </a:solidFill>
            </a:endParaRPr>
          </a:p>
          <a:p>
            <a:pPr marL="742950" lvl="1" indent="-285750">
              <a:spcBef>
                <a:spcPct val="20000"/>
              </a:spcBef>
              <a:buClr>
                <a:schemeClr val="hlink"/>
              </a:buClr>
              <a:buSzPct val="70000"/>
              <a:buFont typeface="Wingdings" pitchFamily="2" charset="2"/>
              <a:buChar char="l"/>
            </a:pPr>
            <a:endParaRPr lang="en-US" altLang="zh-CN" sz="2200" b="1" i="1" dirty="0">
              <a:solidFill>
                <a:srgbClr val="000000"/>
              </a:solidFill>
              <a:latin typeface="Times New Roman" pitchFamily="18" charset="0"/>
              <a:cs typeface="Times New Roman" pitchFamily="18" charset="0"/>
            </a:endParaRPr>
          </a:p>
          <a:p>
            <a:pPr marL="742950" lvl="1" indent="-285750">
              <a:spcBef>
                <a:spcPct val="20000"/>
              </a:spcBef>
              <a:buClr>
                <a:schemeClr val="hlink"/>
              </a:buClr>
              <a:buSzPct val="70000"/>
              <a:buFont typeface="Wingdings" pitchFamily="2" charset="2"/>
              <a:buChar char="l"/>
            </a:pPr>
            <a:endParaRPr lang="en-US" altLang="zh-CN" sz="2200" b="1" i="1" dirty="0">
              <a:solidFill>
                <a:srgbClr val="000000"/>
              </a:solidFill>
              <a:latin typeface="Times New Roman" pitchFamily="18" charset="0"/>
              <a:cs typeface="Times New Roman" pitchFamily="18" charset="0"/>
            </a:endParaRPr>
          </a:p>
          <a:p>
            <a:pPr marL="342900" indent="-342900">
              <a:spcBef>
                <a:spcPct val="20000"/>
              </a:spcBef>
              <a:buClr>
                <a:schemeClr val="hlink"/>
              </a:buClr>
              <a:buSzPct val="70000"/>
              <a:buFont typeface="Wingdings" pitchFamily="2" charset="2"/>
              <a:buNone/>
            </a:pPr>
            <a:r>
              <a:rPr lang="en-US" altLang="zh-CN" sz="2600" dirty="0">
                <a:solidFill>
                  <a:srgbClr val="000000"/>
                </a:solidFill>
                <a:cs typeface="Times New Roman" pitchFamily="18" charset="0"/>
              </a:rPr>
              <a:t>	where </a:t>
            </a:r>
          </a:p>
          <a:p>
            <a:pPr marL="342900" indent="-342900">
              <a:spcBef>
                <a:spcPct val="20000"/>
              </a:spcBef>
              <a:buClr>
                <a:schemeClr val="accent2"/>
              </a:buClr>
              <a:buSzPct val="70000"/>
              <a:buFont typeface="Wingdings" pitchFamily="2" charset="2"/>
              <a:buChar char="l"/>
            </a:pPr>
            <a:endParaRPr lang="en-US" altLang="zh-CN" sz="2600" dirty="0">
              <a:solidFill>
                <a:srgbClr val="000000"/>
              </a:solidFill>
              <a:cs typeface="Times New Roman" pitchFamily="18" charset="0"/>
            </a:endParaRPr>
          </a:p>
          <a:p>
            <a:pPr marL="342900" indent="-342900">
              <a:spcBef>
                <a:spcPct val="20000"/>
              </a:spcBef>
              <a:buClr>
                <a:schemeClr val="accent2"/>
              </a:buClr>
              <a:buSzPct val="70000"/>
              <a:buFont typeface="Wingdings" pitchFamily="2" charset="2"/>
              <a:buChar char="l"/>
            </a:pPr>
            <a:r>
              <a:rPr lang="en-US" altLang="zh-CN" sz="2600" dirty="0">
                <a:solidFill>
                  <a:srgbClr val="000000"/>
                </a:solidFill>
                <a:cs typeface="Times New Roman" pitchFamily="18" charset="0"/>
              </a:rPr>
              <a:t>We can see that        actually maps each vector </a:t>
            </a:r>
            <a:r>
              <a:rPr lang="en-US" altLang="zh-CN" sz="2600" b="1" i="1" dirty="0">
                <a:solidFill>
                  <a:srgbClr val="000000"/>
                </a:solidFill>
                <a:latin typeface="Times New Roman" pitchFamily="18" charset="0"/>
                <a:cs typeface="Times New Roman" pitchFamily="18" charset="0"/>
              </a:rPr>
              <a:t>x</a:t>
            </a:r>
            <a:r>
              <a:rPr lang="en-US" altLang="zh-CN" sz="2600" i="1" baseline="-30000" dirty="0">
                <a:solidFill>
                  <a:srgbClr val="000000"/>
                </a:solidFill>
                <a:latin typeface="Times New Roman" pitchFamily="18" charset="0"/>
                <a:cs typeface="Times New Roman" pitchFamily="18" charset="0"/>
              </a:rPr>
              <a:t>i</a:t>
            </a:r>
            <a:r>
              <a:rPr lang="en-US" altLang="zh-CN" sz="2600" dirty="0">
                <a:solidFill>
                  <a:srgbClr val="000000"/>
                </a:solidFill>
                <a:cs typeface="Times New Roman" pitchFamily="18" charset="0"/>
              </a:rPr>
              <a:t> into another new space, i.e. </a:t>
            </a:r>
            <a:r>
              <a:rPr lang="en-US" altLang="zh-CN" sz="2600" b="1" dirty="0">
                <a:solidFill>
                  <a:srgbClr val="000000"/>
                </a:solidFill>
                <a:latin typeface="Times New Roman" pitchFamily="18" charset="0"/>
                <a:cs typeface="Times New Roman" pitchFamily="18" charset="0"/>
              </a:rPr>
              <a:t>A</a:t>
            </a:r>
            <a:r>
              <a:rPr lang="en-US" altLang="zh-CN" sz="2600" baseline="30000" dirty="0">
                <a:solidFill>
                  <a:srgbClr val="000000"/>
                </a:solidFill>
                <a:latin typeface="Times New Roman" pitchFamily="18" charset="0"/>
                <a:cs typeface="Times New Roman" pitchFamily="18" charset="0"/>
              </a:rPr>
              <a:t>1/2</a:t>
            </a:r>
            <a:r>
              <a:rPr lang="en-US" altLang="zh-CN" sz="2600" b="1" i="1" dirty="0">
                <a:solidFill>
                  <a:srgbClr val="000000"/>
                </a:solidFill>
                <a:latin typeface="Times New Roman" pitchFamily="18" charset="0"/>
                <a:cs typeface="Times New Roman" pitchFamily="18" charset="0"/>
              </a:rPr>
              <a:t>x</a:t>
            </a:r>
            <a:r>
              <a:rPr lang="en-US" altLang="zh-CN" sz="2600" i="1" baseline="-30000" dirty="0">
                <a:solidFill>
                  <a:srgbClr val="000000"/>
                </a:solidFill>
                <a:latin typeface="Times New Roman" pitchFamily="18" charset="0"/>
                <a:cs typeface="Times New Roman" pitchFamily="18" charset="0"/>
              </a:rPr>
              <a:t>i</a:t>
            </a:r>
            <a:endParaRPr lang="en-US" altLang="zh-CN" sz="2600" dirty="0">
              <a:solidFill>
                <a:srgbClr val="000000"/>
              </a:solidFill>
            </a:endParaRPr>
          </a:p>
          <a:p>
            <a:pPr marL="342900" indent="-342900">
              <a:spcBef>
                <a:spcPct val="20000"/>
              </a:spcBef>
              <a:buClr>
                <a:schemeClr val="tx2"/>
              </a:buClr>
              <a:buSzPct val="70000"/>
              <a:buFont typeface="Wingdings" pitchFamily="2" charset="2"/>
              <a:buNone/>
            </a:pPr>
            <a:endParaRPr lang="en-US" altLang="zh-CN" sz="2200" dirty="0">
              <a:solidFill>
                <a:srgbClr val="000000"/>
              </a:solidFill>
            </a:endParaRPr>
          </a:p>
          <a:p>
            <a:pPr marL="342900" indent="-342900">
              <a:spcBef>
                <a:spcPct val="20000"/>
              </a:spcBef>
              <a:buClr>
                <a:schemeClr val="accent2"/>
              </a:buClr>
              <a:buSzPct val="70000"/>
              <a:buFont typeface="Wingdings" pitchFamily="2" charset="2"/>
              <a:buChar char="l"/>
            </a:pPr>
            <a:r>
              <a:rPr lang="en-US" altLang="zh-CN" sz="2600" dirty="0">
                <a:solidFill>
                  <a:srgbClr val="000000"/>
                </a:solidFill>
              </a:rPr>
              <a:t>To simplify our question, we define </a:t>
            </a:r>
            <a:r>
              <a:rPr lang="en-US" altLang="zh-CN" sz="2600" b="1" dirty="0">
                <a:solidFill>
                  <a:srgbClr val="000000"/>
                </a:solidFill>
                <a:latin typeface="Times New Roman" pitchFamily="18" charset="0"/>
              </a:rPr>
              <a:t>A</a:t>
            </a:r>
            <a:r>
              <a:rPr lang="en-US" altLang="zh-CN" sz="2600" dirty="0">
                <a:solidFill>
                  <a:srgbClr val="000000"/>
                </a:solidFill>
              </a:rPr>
              <a:t> as a diagonal matrix</a:t>
            </a:r>
          </a:p>
        </p:txBody>
      </p:sp>
      <p:sp>
        <p:nvSpPr>
          <p:cNvPr id="5126" name="Rectangle 2"/>
          <p:cNvSpPr>
            <a:spLocks noGrp="1" noChangeArrowheads="1"/>
          </p:cNvSpPr>
          <p:nvPr>
            <p:ph type="title"/>
          </p:nvPr>
        </p:nvSpPr>
        <p:spPr/>
        <p:txBody>
          <a:bodyPr/>
          <a:lstStyle/>
          <a:p>
            <a:r>
              <a:rPr lang="en-US" altLang="zh-CN" smtClean="0"/>
              <a:t>Parameterized Distance Function</a:t>
            </a:r>
          </a:p>
        </p:txBody>
      </p:sp>
      <p:graphicFrame>
        <p:nvGraphicFramePr>
          <p:cNvPr id="5122" name="Object 2"/>
          <p:cNvGraphicFramePr>
            <a:graphicFrameLocks noGrp="1" noChangeAspect="1"/>
          </p:cNvGraphicFramePr>
          <p:nvPr>
            <p:ph sz="half" idx="1"/>
          </p:nvPr>
        </p:nvGraphicFramePr>
        <p:xfrm>
          <a:off x="2216151" y="2646363"/>
          <a:ext cx="1803400" cy="450850"/>
        </p:xfrm>
        <a:graphic>
          <a:graphicData uri="http://schemas.openxmlformats.org/presentationml/2006/ole">
            <mc:AlternateContent xmlns:mc="http://schemas.openxmlformats.org/markup-compatibility/2006">
              <mc:Choice xmlns:v="urn:schemas-microsoft-com:vml" Requires="v">
                <p:oleObj spid="_x0000_s348852" name="Equation" r:id="rId3" imgW="1879560" imgH="469800" progId="Equation.DSMT4">
                  <p:embed/>
                </p:oleObj>
              </mc:Choice>
              <mc:Fallback>
                <p:oleObj name="Equation" r:id="rId3" imgW="1879560" imgH="46980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16151" y="2646363"/>
                        <a:ext cx="1803400" cy="4508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127" name="Rectangle 5"/>
          <p:cNvSpPr>
            <a:spLocks noChangeArrowheads="1"/>
          </p:cNvSpPr>
          <p:nvPr/>
        </p:nvSpPr>
        <p:spPr bwMode="auto">
          <a:xfrm>
            <a:off x="1" y="3238500"/>
            <a:ext cx="184731" cy="400110"/>
          </a:xfrm>
          <a:prstGeom prst="rect">
            <a:avLst/>
          </a:prstGeom>
          <a:noFill/>
          <a:ln w="9525">
            <a:noFill/>
            <a:miter lim="800000"/>
            <a:headEnd/>
            <a:tailEnd/>
          </a:ln>
        </p:spPr>
        <p:txBody>
          <a:bodyPr wrap="none" anchor="ctr">
            <a:spAutoFit/>
          </a:bodyPr>
          <a:lstStyle/>
          <a:p>
            <a:endParaRPr lang="zh-CN" altLang="en-US"/>
          </a:p>
        </p:txBody>
      </p:sp>
      <p:graphicFrame>
        <p:nvGraphicFramePr>
          <p:cNvPr id="5123" name="Object 3"/>
          <p:cNvGraphicFramePr>
            <a:graphicFrameLocks noChangeAspect="1"/>
          </p:cNvGraphicFramePr>
          <p:nvPr/>
        </p:nvGraphicFramePr>
        <p:xfrm>
          <a:off x="2859089" y="1770063"/>
          <a:ext cx="3324225" cy="938212"/>
        </p:xfrm>
        <a:graphic>
          <a:graphicData uri="http://schemas.openxmlformats.org/presentationml/2006/ole">
            <mc:AlternateContent xmlns:mc="http://schemas.openxmlformats.org/markup-compatibility/2006">
              <mc:Choice xmlns:v="urn:schemas-microsoft-com:vml" Requires="v">
                <p:oleObj spid="_x0000_s348853" name="Equation" r:id="rId5" imgW="1346040" imgH="380880" progId="Equation.DSMT4">
                  <p:embed/>
                </p:oleObj>
              </mc:Choice>
              <mc:Fallback>
                <p:oleObj name="Equation" r:id="rId5" imgW="1346040" imgH="38088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59089" y="1770063"/>
                        <a:ext cx="3324225" cy="9382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124" name="Object 4"/>
          <p:cNvGraphicFramePr>
            <a:graphicFrameLocks noGrp="1" noChangeAspect="1"/>
          </p:cNvGraphicFramePr>
          <p:nvPr>
            <p:ph sz="half" idx="2"/>
          </p:nvPr>
        </p:nvGraphicFramePr>
        <p:xfrm>
          <a:off x="3640138" y="3671888"/>
          <a:ext cx="673100" cy="323850"/>
        </p:xfrm>
        <a:graphic>
          <a:graphicData uri="http://schemas.openxmlformats.org/presentationml/2006/ole">
            <mc:AlternateContent xmlns:mc="http://schemas.openxmlformats.org/markup-compatibility/2006">
              <mc:Choice xmlns:v="urn:schemas-microsoft-com:vml" Requires="v">
                <p:oleObj spid="_x0000_s348854" name="Equation" r:id="rId7" imgW="711000" imgH="342720" progId="Equation.DSMT4">
                  <p:embed/>
                </p:oleObj>
              </mc:Choice>
              <mc:Fallback>
                <p:oleObj name="Equation" r:id="rId7" imgW="711000" imgH="342720" progId="Equation.DSMT4">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40138" y="3671888"/>
                        <a:ext cx="673100" cy="3238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32514300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8" name="Rectangle 2"/>
          <p:cNvSpPr>
            <a:spLocks noGrp="1" noChangeArrowheads="1"/>
          </p:cNvSpPr>
          <p:nvPr>
            <p:ph type="title"/>
          </p:nvPr>
        </p:nvSpPr>
        <p:spPr/>
        <p:txBody>
          <a:bodyPr/>
          <a:lstStyle/>
          <a:p>
            <a:r>
              <a:rPr lang="en-US" altLang="zh-CN" smtClean="0"/>
              <a:t>Objective Function</a:t>
            </a:r>
          </a:p>
        </p:txBody>
      </p:sp>
      <p:graphicFrame>
        <p:nvGraphicFramePr>
          <p:cNvPr id="3074" name="Object 2"/>
          <p:cNvGraphicFramePr>
            <a:graphicFrameLocks noChangeAspect="1"/>
          </p:cNvGraphicFramePr>
          <p:nvPr/>
        </p:nvGraphicFramePr>
        <p:xfrm>
          <a:off x="3567114" y="1560514"/>
          <a:ext cx="2844800" cy="307975"/>
        </p:xfrm>
        <a:graphic>
          <a:graphicData uri="http://schemas.openxmlformats.org/presentationml/2006/ole">
            <mc:AlternateContent xmlns:mc="http://schemas.openxmlformats.org/markup-compatibility/2006">
              <mc:Choice xmlns:v="urn:schemas-microsoft-com:vml" Requires="v">
                <p:oleObj spid="_x0000_s347031" name="Equation" r:id="rId4" imgW="2844720" imgH="304560" progId="Equation.DSMT4">
                  <p:embed/>
                </p:oleObj>
              </mc:Choice>
              <mc:Fallback>
                <p:oleObj name="Equation" r:id="rId4" imgW="2844720" imgH="30456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67114" y="1560514"/>
                        <a:ext cx="2844800" cy="3079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46789" name="Object 3"/>
          <p:cNvGraphicFramePr>
            <a:graphicFrameLocks noChangeAspect="1"/>
          </p:cNvGraphicFramePr>
          <p:nvPr/>
        </p:nvGraphicFramePr>
        <p:xfrm>
          <a:off x="5700713" y="3295650"/>
          <a:ext cx="3403600" cy="703263"/>
        </p:xfrm>
        <a:graphic>
          <a:graphicData uri="http://schemas.openxmlformats.org/presentationml/2006/ole">
            <mc:AlternateContent xmlns:mc="http://schemas.openxmlformats.org/markup-compatibility/2006">
              <mc:Choice xmlns:v="urn:schemas-microsoft-com:vml" Requires="v">
                <p:oleObj spid="_x0000_s347032" name="Equation" r:id="rId6" imgW="3403440" imgH="698400" progId="Equation.DSMT4">
                  <p:embed/>
                </p:oleObj>
              </mc:Choice>
              <mc:Fallback>
                <p:oleObj name="Equation" r:id="rId6" imgW="3403440" imgH="698400" progId="Equation.DSMT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00713" y="3295650"/>
                        <a:ext cx="3403600" cy="7032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46790" name="Object 4"/>
          <p:cNvGraphicFramePr>
            <a:graphicFrameLocks noChangeAspect="1"/>
          </p:cNvGraphicFramePr>
          <p:nvPr/>
        </p:nvGraphicFramePr>
        <p:xfrm>
          <a:off x="525464" y="1865313"/>
          <a:ext cx="5410200" cy="2978150"/>
        </p:xfrm>
        <a:graphic>
          <a:graphicData uri="http://schemas.openxmlformats.org/presentationml/2006/ole">
            <mc:AlternateContent xmlns:mc="http://schemas.openxmlformats.org/markup-compatibility/2006">
              <mc:Choice xmlns:v="urn:schemas-microsoft-com:vml" Requires="v">
                <p:oleObj spid="_x0000_s347033" name="Equation" r:id="rId8" imgW="5410080" imgH="2958840" progId="Equation.DSMT4">
                  <p:embed/>
                </p:oleObj>
              </mc:Choice>
              <mc:Fallback>
                <p:oleObj name="Equation" r:id="rId8" imgW="5410080" imgH="2958840" progId="Equation.DSMT4">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25464" y="1865313"/>
                        <a:ext cx="5410200" cy="29781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46791" name="Object 5"/>
          <p:cNvGraphicFramePr>
            <a:graphicFrameLocks noChangeAspect="1"/>
          </p:cNvGraphicFramePr>
          <p:nvPr/>
        </p:nvGraphicFramePr>
        <p:xfrm>
          <a:off x="1917701" y="5608638"/>
          <a:ext cx="6880225" cy="538162"/>
        </p:xfrm>
        <a:graphic>
          <a:graphicData uri="http://schemas.openxmlformats.org/presentationml/2006/ole">
            <mc:AlternateContent xmlns:mc="http://schemas.openxmlformats.org/markup-compatibility/2006">
              <mc:Choice xmlns:v="urn:schemas-microsoft-com:vml" Requires="v">
                <p:oleObj spid="_x0000_s347034" name="Equation" r:id="rId10" imgW="7226280" imgH="571320" progId="Equation.DSMT4">
                  <p:embed/>
                </p:oleObj>
              </mc:Choice>
              <mc:Fallback>
                <p:oleObj name="Equation" r:id="rId10" imgW="7226280" imgH="571320" progId="Equation.DSMT4">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917701" y="5608638"/>
                        <a:ext cx="6880225" cy="5381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46792" name="AutoShape 8"/>
          <p:cNvSpPr>
            <a:spLocks noChangeArrowheads="1"/>
          </p:cNvSpPr>
          <p:nvPr/>
        </p:nvSpPr>
        <p:spPr bwMode="auto">
          <a:xfrm rot="2275173">
            <a:off x="4392613" y="1712913"/>
            <a:ext cx="304800" cy="1752600"/>
          </a:xfrm>
          <a:prstGeom prst="downArrow">
            <a:avLst>
              <a:gd name="adj1" fmla="val 50000"/>
              <a:gd name="adj2" fmla="val 143750"/>
            </a:avLst>
          </a:prstGeom>
          <a:solidFill>
            <a:srgbClr val="FF0000"/>
          </a:solidFill>
          <a:ln w="9525">
            <a:solidFill>
              <a:schemeClr val="tx1"/>
            </a:solidFill>
            <a:miter lim="800000"/>
            <a:headEnd/>
            <a:tailEnd/>
          </a:ln>
        </p:spPr>
        <p:txBody>
          <a:bodyPr wrap="none" anchor="ctr"/>
          <a:lstStyle/>
          <a:p>
            <a:endParaRPr lang="zh-CN" altLang="en-US"/>
          </a:p>
        </p:txBody>
      </p:sp>
      <p:sp>
        <p:nvSpPr>
          <p:cNvPr id="246793" name="AutoShape 9"/>
          <p:cNvSpPr>
            <a:spLocks noChangeArrowheads="1"/>
          </p:cNvSpPr>
          <p:nvPr/>
        </p:nvSpPr>
        <p:spPr bwMode="auto">
          <a:xfrm rot="19478540">
            <a:off x="6373813" y="1712913"/>
            <a:ext cx="304800" cy="1752600"/>
          </a:xfrm>
          <a:prstGeom prst="downArrow">
            <a:avLst>
              <a:gd name="adj1" fmla="val 50000"/>
              <a:gd name="adj2" fmla="val 143750"/>
            </a:avLst>
          </a:prstGeom>
          <a:solidFill>
            <a:srgbClr val="FF0000"/>
          </a:solidFill>
          <a:ln w="9525">
            <a:solidFill>
              <a:schemeClr val="tx1"/>
            </a:solidFill>
            <a:miter lim="800000"/>
            <a:headEnd/>
            <a:tailEnd/>
          </a:ln>
        </p:spPr>
        <p:txBody>
          <a:bodyPr wrap="none" anchor="ctr"/>
          <a:lstStyle/>
          <a:p>
            <a:endParaRPr lang="zh-CN" altLang="en-US"/>
          </a:p>
        </p:txBody>
      </p:sp>
      <p:sp>
        <p:nvSpPr>
          <p:cNvPr id="246794" name="AutoShape 10"/>
          <p:cNvSpPr>
            <a:spLocks noChangeArrowheads="1"/>
          </p:cNvSpPr>
          <p:nvPr/>
        </p:nvSpPr>
        <p:spPr bwMode="auto">
          <a:xfrm>
            <a:off x="4621213" y="4745038"/>
            <a:ext cx="304800" cy="762000"/>
          </a:xfrm>
          <a:prstGeom prst="downArrow">
            <a:avLst>
              <a:gd name="adj1" fmla="val 50000"/>
              <a:gd name="adj2" fmla="val 62500"/>
            </a:avLst>
          </a:prstGeom>
          <a:solidFill>
            <a:srgbClr val="FF0000"/>
          </a:solidFill>
          <a:ln w="9525">
            <a:solidFill>
              <a:schemeClr val="tx1"/>
            </a:solidFill>
            <a:miter lim="800000"/>
            <a:headEnd/>
            <a:tailEnd/>
          </a:ln>
        </p:spPr>
        <p:txBody>
          <a:bodyPr wrap="none" anchor="ctr"/>
          <a:lstStyle/>
          <a:p>
            <a:endParaRPr lang="zh-CN" altLang="en-US"/>
          </a:p>
        </p:txBody>
      </p:sp>
      <p:sp>
        <p:nvSpPr>
          <p:cNvPr id="3082" name="Rectangle 11"/>
          <p:cNvSpPr>
            <a:spLocks noChangeArrowheads="1"/>
          </p:cNvSpPr>
          <p:nvPr/>
        </p:nvSpPr>
        <p:spPr bwMode="auto">
          <a:xfrm>
            <a:off x="2260601" y="1484313"/>
            <a:ext cx="1370013" cy="304800"/>
          </a:xfrm>
          <a:prstGeom prst="rect">
            <a:avLst/>
          </a:prstGeom>
          <a:noFill/>
          <a:ln w="9525">
            <a:noFill/>
            <a:miter lim="800000"/>
            <a:headEnd/>
            <a:tailEnd/>
          </a:ln>
        </p:spPr>
        <p:txBody>
          <a:bodyPr/>
          <a:lstStyle/>
          <a:p>
            <a:pPr marL="342900" indent="-342900">
              <a:lnSpc>
                <a:spcPct val="90000"/>
              </a:lnSpc>
              <a:spcBef>
                <a:spcPct val="20000"/>
              </a:spcBef>
            </a:pPr>
            <a:r>
              <a:rPr lang="en-US" altLang="zh-CN" sz="2300" b="1" i="1">
                <a:latin typeface="Times New Roman" pitchFamily="18" charset="0"/>
              </a:rPr>
              <a:t>maximize</a:t>
            </a:r>
          </a:p>
        </p:txBody>
      </p:sp>
      <p:sp>
        <p:nvSpPr>
          <p:cNvPr id="246796" name="Rectangle 12"/>
          <p:cNvSpPr>
            <a:spLocks noChangeArrowheads="1"/>
          </p:cNvSpPr>
          <p:nvPr/>
        </p:nvSpPr>
        <p:spPr bwMode="auto">
          <a:xfrm>
            <a:off x="644525" y="5608638"/>
            <a:ext cx="1295400" cy="304800"/>
          </a:xfrm>
          <a:prstGeom prst="rect">
            <a:avLst/>
          </a:prstGeom>
          <a:noFill/>
          <a:ln w="9525">
            <a:noFill/>
            <a:miter lim="800000"/>
            <a:headEnd/>
            <a:tailEnd/>
          </a:ln>
        </p:spPr>
        <p:txBody>
          <a:bodyPr/>
          <a:lstStyle/>
          <a:p>
            <a:pPr marL="342900" indent="-342900">
              <a:lnSpc>
                <a:spcPct val="90000"/>
              </a:lnSpc>
              <a:spcBef>
                <a:spcPct val="20000"/>
              </a:spcBef>
            </a:pPr>
            <a:r>
              <a:rPr lang="en-US" altLang="zh-CN" sz="2300" b="1" i="1">
                <a:latin typeface="Times New Roman" pitchFamily="18" charset="0"/>
              </a:rPr>
              <a:t>minimize</a:t>
            </a:r>
          </a:p>
        </p:txBody>
      </p:sp>
      <p:sp>
        <p:nvSpPr>
          <p:cNvPr id="12" name="Oval 69"/>
          <p:cNvSpPr>
            <a:spLocks noChangeArrowheads="1"/>
          </p:cNvSpPr>
          <p:nvPr/>
        </p:nvSpPr>
        <p:spPr bwMode="auto">
          <a:xfrm>
            <a:off x="5354639" y="5473700"/>
            <a:ext cx="1168400" cy="584200"/>
          </a:xfrm>
          <a:prstGeom prst="ellipse">
            <a:avLst/>
          </a:prstGeom>
          <a:noFill/>
          <a:ln w="19050">
            <a:solidFill>
              <a:srgbClr val="FF0000"/>
            </a:solidFill>
            <a:round/>
            <a:headEnd/>
            <a:tailEnd/>
          </a:ln>
        </p:spPr>
        <p:txBody>
          <a:bodyPr wrap="none" anchor="ctr"/>
          <a:lstStyle/>
          <a:p>
            <a:endParaRPr lang="zh-CN" altLang="en-US"/>
          </a:p>
        </p:txBody>
      </p:sp>
      <p:sp>
        <p:nvSpPr>
          <p:cNvPr id="13" name="Oval 75"/>
          <p:cNvSpPr>
            <a:spLocks noChangeArrowheads="1"/>
          </p:cNvSpPr>
          <p:nvPr/>
        </p:nvSpPr>
        <p:spPr bwMode="auto">
          <a:xfrm>
            <a:off x="5646738" y="5254627"/>
            <a:ext cx="360362" cy="360363"/>
          </a:xfrm>
          <a:prstGeom prst="ellipse">
            <a:avLst/>
          </a:prstGeom>
          <a:solidFill>
            <a:srgbClr val="FFCCCC"/>
          </a:solidFill>
          <a:ln w="19050">
            <a:solidFill>
              <a:srgbClr val="FF0000"/>
            </a:solidFill>
            <a:round/>
            <a:headEnd/>
            <a:tailEnd/>
          </a:ln>
        </p:spPr>
        <p:txBody>
          <a:bodyPr wrap="none" anchor="ctr"/>
          <a:lstStyle/>
          <a:p>
            <a:pPr algn="ctr"/>
            <a:r>
              <a:rPr lang="en-US" altLang="zh-CN">
                <a:solidFill>
                  <a:srgbClr val="FF0000"/>
                </a:solidFill>
              </a:rPr>
              <a:t>1</a:t>
            </a:r>
          </a:p>
        </p:txBody>
      </p:sp>
      <p:sp>
        <p:nvSpPr>
          <p:cNvPr id="14" name="Oval 69"/>
          <p:cNvSpPr>
            <a:spLocks noChangeArrowheads="1"/>
          </p:cNvSpPr>
          <p:nvPr/>
        </p:nvSpPr>
        <p:spPr bwMode="auto">
          <a:xfrm>
            <a:off x="7143750" y="5473700"/>
            <a:ext cx="985838" cy="584200"/>
          </a:xfrm>
          <a:prstGeom prst="ellipse">
            <a:avLst/>
          </a:prstGeom>
          <a:noFill/>
          <a:ln w="19050">
            <a:solidFill>
              <a:srgbClr val="FF0000"/>
            </a:solidFill>
            <a:round/>
            <a:headEnd/>
            <a:tailEnd/>
          </a:ln>
        </p:spPr>
        <p:txBody>
          <a:bodyPr wrap="none" anchor="ctr"/>
          <a:lstStyle/>
          <a:p>
            <a:endParaRPr lang="zh-CN" altLang="en-US"/>
          </a:p>
        </p:txBody>
      </p:sp>
      <p:sp>
        <p:nvSpPr>
          <p:cNvPr id="15" name="Oval 75"/>
          <p:cNvSpPr>
            <a:spLocks noChangeArrowheads="1"/>
          </p:cNvSpPr>
          <p:nvPr/>
        </p:nvSpPr>
        <p:spPr bwMode="auto">
          <a:xfrm>
            <a:off x="7435851" y="5254627"/>
            <a:ext cx="360363" cy="360363"/>
          </a:xfrm>
          <a:prstGeom prst="ellipse">
            <a:avLst/>
          </a:prstGeom>
          <a:solidFill>
            <a:srgbClr val="FFCCCC"/>
          </a:solidFill>
          <a:ln w="19050">
            <a:solidFill>
              <a:srgbClr val="FF0000"/>
            </a:solidFill>
            <a:round/>
            <a:headEnd/>
            <a:tailEnd/>
          </a:ln>
        </p:spPr>
        <p:txBody>
          <a:bodyPr wrap="none" anchor="ctr"/>
          <a:lstStyle/>
          <a:p>
            <a:pPr algn="ctr"/>
            <a:r>
              <a:rPr lang="en-US" altLang="zh-CN">
                <a:solidFill>
                  <a:srgbClr val="FF0000"/>
                </a:solidFill>
              </a:rPr>
              <a:t>2</a:t>
            </a:r>
          </a:p>
        </p:txBody>
      </p:sp>
      <p:sp>
        <p:nvSpPr>
          <p:cNvPr id="16" name="Oval 69"/>
          <p:cNvSpPr>
            <a:spLocks noChangeArrowheads="1"/>
          </p:cNvSpPr>
          <p:nvPr/>
        </p:nvSpPr>
        <p:spPr bwMode="auto">
          <a:xfrm>
            <a:off x="3054350" y="5473700"/>
            <a:ext cx="985838" cy="584200"/>
          </a:xfrm>
          <a:prstGeom prst="ellipse">
            <a:avLst/>
          </a:prstGeom>
          <a:noFill/>
          <a:ln w="19050">
            <a:solidFill>
              <a:srgbClr val="FF0000"/>
            </a:solidFill>
            <a:round/>
            <a:headEnd/>
            <a:tailEnd/>
          </a:ln>
        </p:spPr>
        <p:txBody>
          <a:bodyPr wrap="none" anchor="ctr"/>
          <a:lstStyle/>
          <a:p>
            <a:endParaRPr lang="zh-CN" altLang="en-US"/>
          </a:p>
        </p:txBody>
      </p:sp>
      <p:sp>
        <p:nvSpPr>
          <p:cNvPr id="17" name="Oval 75"/>
          <p:cNvSpPr>
            <a:spLocks noChangeArrowheads="1"/>
          </p:cNvSpPr>
          <p:nvPr/>
        </p:nvSpPr>
        <p:spPr bwMode="auto">
          <a:xfrm>
            <a:off x="3346451" y="5254627"/>
            <a:ext cx="360363" cy="360363"/>
          </a:xfrm>
          <a:prstGeom prst="ellipse">
            <a:avLst/>
          </a:prstGeom>
          <a:solidFill>
            <a:srgbClr val="FFCCCC"/>
          </a:solidFill>
          <a:ln w="19050">
            <a:solidFill>
              <a:srgbClr val="FF0000"/>
            </a:solidFill>
            <a:round/>
            <a:headEnd/>
            <a:tailEnd/>
          </a:ln>
        </p:spPr>
        <p:txBody>
          <a:bodyPr wrap="none" anchor="ctr"/>
          <a:lstStyle/>
          <a:p>
            <a:pPr algn="ctr"/>
            <a:r>
              <a:rPr lang="en-US" altLang="zh-CN">
                <a:solidFill>
                  <a:srgbClr val="FF0000"/>
                </a:solidFill>
              </a:rPr>
              <a:t>2</a:t>
            </a:r>
          </a:p>
        </p:txBody>
      </p:sp>
    </p:spTree>
    <p:custDataLst>
      <p:tags r:id="rId2"/>
    </p:custDataLst>
    <p:extLst>
      <p:ext uri="{BB962C8B-B14F-4D97-AF65-F5344CB8AC3E}">
        <p14:creationId xmlns:p14="http://schemas.microsoft.com/office/powerpoint/2010/main" val="874226065"/>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46790"/>
                                        </p:tgtEl>
                                        <p:attrNameLst>
                                          <p:attrName>style.visibility</p:attrName>
                                        </p:attrNameLst>
                                      </p:cBhvr>
                                      <p:to>
                                        <p:strVal val="visible"/>
                                      </p:to>
                                    </p:set>
                                    <p:animEffect transition="in" filter="blinds(horizontal)">
                                      <p:cBhvr>
                                        <p:cTn id="7" dur="500"/>
                                        <p:tgtEl>
                                          <p:spTgt spid="246790"/>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46792"/>
                                        </p:tgtEl>
                                        <p:attrNameLst>
                                          <p:attrName>style.visibility</p:attrName>
                                        </p:attrNameLst>
                                      </p:cBhvr>
                                      <p:to>
                                        <p:strVal val="visible"/>
                                      </p:to>
                                    </p:set>
                                    <p:animEffect transition="in" filter="blinds(horizontal)">
                                      <p:cBhvr>
                                        <p:cTn id="10" dur="500"/>
                                        <p:tgtEl>
                                          <p:spTgt spid="246792"/>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246793"/>
                                        </p:tgtEl>
                                        <p:attrNameLst>
                                          <p:attrName>style.visibility</p:attrName>
                                        </p:attrNameLst>
                                      </p:cBhvr>
                                      <p:to>
                                        <p:strVal val="visible"/>
                                      </p:to>
                                    </p:set>
                                    <p:animEffect transition="in" filter="blinds(horizontal)">
                                      <p:cBhvr>
                                        <p:cTn id="15" dur="500"/>
                                        <p:tgtEl>
                                          <p:spTgt spid="246793"/>
                                        </p:tgtEl>
                                      </p:cBhvr>
                                    </p:animEffect>
                                  </p:childTnLst>
                                </p:cTn>
                              </p:par>
                              <p:par>
                                <p:cTn id="16" presetID="3" presetClass="entr" presetSubtype="10" fill="hold" nodeType="withEffect">
                                  <p:stCondLst>
                                    <p:cond delay="0"/>
                                  </p:stCondLst>
                                  <p:childTnLst>
                                    <p:set>
                                      <p:cBhvr>
                                        <p:cTn id="17" dur="1" fill="hold">
                                          <p:stCondLst>
                                            <p:cond delay="0"/>
                                          </p:stCondLst>
                                        </p:cTn>
                                        <p:tgtEl>
                                          <p:spTgt spid="246789"/>
                                        </p:tgtEl>
                                        <p:attrNameLst>
                                          <p:attrName>style.visibility</p:attrName>
                                        </p:attrNameLst>
                                      </p:cBhvr>
                                      <p:to>
                                        <p:strVal val="visible"/>
                                      </p:to>
                                    </p:set>
                                    <p:animEffect transition="in" filter="blinds(horizontal)">
                                      <p:cBhvr>
                                        <p:cTn id="18" dur="500"/>
                                        <p:tgtEl>
                                          <p:spTgt spid="246789"/>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246794"/>
                                        </p:tgtEl>
                                        <p:attrNameLst>
                                          <p:attrName>style.visibility</p:attrName>
                                        </p:attrNameLst>
                                      </p:cBhvr>
                                      <p:to>
                                        <p:strVal val="visible"/>
                                      </p:to>
                                    </p:set>
                                    <p:animEffect transition="in" filter="blinds(horizontal)">
                                      <p:cBhvr>
                                        <p:cTn id="23" dur="500"/>
                                        <p:tgtEl>
                                          <p:spTgt spid="246794"/>
                                        </p:tgtEl>
                                      </p:cBhvr>
                                    </p:animEffect>
                                  </p:childTnLst>
                                </p:cTn>
                              </p:par>
                              <p:par>
                                <p:cTn id="24" presetID="3" presetClass="entr" presetSubtype="10" fill="hold" nodeType="withEffect">
                                  <p:stCondLst>
                                    <p:cond delay="0"/>
                                  </p:stCondLst>
                                  <p:childTnLst>
                                    <p:set>
                                      <p:cBhvr>
                                        <p:cTn id="25" dur="1" fill="hold">
                                          <p:stCondLst>
                                            <p:cond delay="0"/>
                                          </p:stCondLst>
                                        </p:cTn>
                                        <p:tgtEl>
                                          <p:spTgt spid="246791"/>
                                        </p:tgtEl>
                                        <p:attrNameLst>
                                          <p:attrName>style.visibility</p:attrName>
                                        </p:attrNameLst>
                                      </p:cBhvr>
                                      <p:to>
                                        <p:strVal val="visible"/>
                                      </p:to>
                                    </p:set>
                                    <p:animEffect transition="in" filter="blinds(horizontal)">
                                      <p:cBhvr>
                                        <p:cTn id="26" dur="500"/>
                                        <p:tgtEl>
                                          <p:spTgt spid="246791"/>
                                        </p:tgtEl>
                                      </p:cBhvr>
                                    </p:animEffect>
                                  </p:childTnLst>
                                </p:cTn>
                              </p:par>
                              <p:par>
                                <p:cTn id="27" presetID="3" presetClass="entr" presetSubtype="10" fill="hold" grpId="0" nodeType="withEffect">
                                  <p:stCondLst>
                                    <p:cond delay="0"/>
                                  </p:stCondLst>
                                  <p:childTnLst>
                                    <p:set>
                                      <p:cBhvr>
                                        <p:cTn id="28" dur="1" fill="hold">
                                          <p:stCondLst>
                                            <p:cond delay="0"/>
                                          </p:stCondLst>
                                        </p:cTn>
                                        <p:tgtEl>
                                          <p:spTgt spid="246796"/>
                                        </p:tgtEl>
                                        <p:attrNameLst>
                                          <p:attrName>style.visibility</p:attrName>
                                        </p:attrNameLst>
                                      </p:cBhvr>
                                      <p:to>
                                        <p:strVal val="visible"/>
                                      </p:to>
                                    </p:set>
                                    <p:animEffect transition="in" filter="blinds(horizontal)">
                                      <p:cBhvr>
                                        <p:cTn id="29" dur="500"/>
                                        <p:tgtEl>
                                          <p:spTgt spid="246796"/>
                                        </p:tgtEl>
                                      </p:cBhvr>
                                    </p:animEffect>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blinds(horizontal)">
                                      <p:cBhvr>
                                        <p:cTn id="34" dur="500"/>
                                        <p:tgtEl>
                                          <p:spTgt spid="12"/>
                                        </p:tgtEl>
                                      </p:cBhvr>
                                    </p:animEffect>
                                  </p:childTnLst>
                                </p:cTn>
                              </p:par>
                              <p:par>
                                <p:cTn id="35" presetID="3" presetClass="entr" presetSubtype="10"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linds(horizontal)">
                                      <p:cBhvr>
                                        <p:cTn id="37" dur="500"/>
                                        <p:tgtEl>
                                          <p:spTgt spid="13"/>
                                        </p:tgtEl>
                                      </p:cBhvr>
                                    </p:animEffect>
                                  </p:childTnLst>
                                </p:cTn>
                              </p:par>
                              <p:par>
                                <p:cTn id="38" presetID="3" presetClass="entr" presetSubtype="10" fill="hold" grpId="0"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blinds(horizontal)">
                                      <p:cBhvr>
                                        <p:cTn id="40" dur="500"/>
                                        <p:tgtEl>
                                          <p:spTgt spid="14"/>
                                        </p:tgtEl>
                                      </p:cBhvr>
                                    </p:animEffect>
                                  </p:childTnLst>
                                </p:cTn>
                              </p:par>
                              <p:par>
                                <p:cTn id="41" presetID="3" presetClass="entr" presetSubtype="10"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blinds(horizontal)">
                                      <p:cBhvr>
                                        <p:cTn id="43" dur="500"/>
                                        <p:tgtEl>
                                          <p:spTgt spid="15"/>
                                        </p:tgtEl>
                                      </p:cBhvr>
                                    </p:animEffect>
                                  </p:childTnLst>
                                </p:cTn>
                              </p:par>
                              <p:par>
                                <p:cTn id="44" presetID="3" presetClass="entr" presetSubtype="10" fill="hold" grpId="0" nodeType="with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blinds(horizontal)">
                                      <p:cBhvr>
                                        <p:cTn id="46" dur="500"/>
                                        <p:tgtEl>
                                          <p:spTgt spid="16"/>
                                        </p:tgtEl>
                                      </p:cBhvr>
                                    </p:animEffect>
                                  </p:childTnLst>
                                </p:cTn>
                              </p:par>
                              <p:par>
                                <p:cTn id="47" presetID="3" presetClass="entr" presetSubtype="10" fill="hold" grpId="0" nodeType="with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blinds(horizontal)">
                                      <p:cBhvr>
                                        <p:cTn id="4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792" grpId="0" animBg="1"/>
      <p:bldP spid="246793" grpId="0" animBg="1"/>
      <p:bldP spid="246794" grpId="0" animBg="1"/>
      <p:bldP spid="246796" grpId="0"/>
      <p:bldP spid="12" grpId="0" animBg="1"/>
      <p:bldP spid="13" grpId="0" animBg="1"/>
      <p:bldP spid="14" grpId="0" animBg="1"/>
      <p:bldP spid="15" grpId="0" animBg="1"/>
      <p:bldP spid="16" grpId="0" animBg="1"/>
      <p:bldP spid="17"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0" name="Rectangle 3"/>
          <p:cNvSpPr>
            <a:spLocks noGrp="1" noChangeArrowheads="1"/>
          </p:cNvSpPr>
          <p:nvPr>
            <p:ph type="body" idx="1"/>
          </p:nvPr>
        </p:nvSpPr>
        <p:spPr/>
        <p:txBody>
          <a:bodyPr/>
          <a:lstStyle/>
          <a:p>
            <a:r>
              <a:rPr lang="en-US" altLang="zh-CN" dirty="0" smtClean="0"/>
              <a:t>Initialization </a:t>
            </a:r>
          </a:p>
          <a:p>
            <a:pPr lvl="1">
              <a:buFontTx/>
              <a:buChar char="•"/>
            </a:pPr>
            <a:r>
              <a:rPr lang="en-US" altLang="zh-CN" dirty="0" smtClean="0"/>
              <a:t>use constraints to generate initial </a:t>
            </a:r>
            <a:r>
              <a:rPr lang="en-US" altLang="zh-CN" i="1" dirty="0" smtClean="0"/>
              <a:t>k</a:t>
            </a:r>
            <a:r>
              <a:rPr lang="en-US" altLang="zh-CN" dirty="0" smtClean="0"/>
              <a:t> clusters</a:t>
            </a:r>
          </a:p>
          <a:p>
            <a:r>
              <a:rPr lang="en-US" altLang="zh-CN" dirty="0" smtClean="0"/>
              <a:t>E-Step</a:t>
            </a:r>
          </a:p>
          <a:p>
            <a:r>
              <a:rPr lang="en-US" altLang="zh-CN" dirty="0" smtClean="0"/>
              <a:t>M-Step</a:t>
            </a:r>
          </a:p>
          <a:p>
            <a:pPr lvl="1">
              <a:buFontTx/>
              <a:buChar char="•"/>
            </a:pPr>
            <a:r>
              <a:rPr lang="en-US" altLang="zh-CN" dirty="0" smtClean="0"/>
              <a:t>Update cluster centroid</a:t>
            </a:r>
          </a:p>
          <a:p>
            <a:pPr lvl="1">
              <a:buFontTx/>
              <a:buChar char="•"/>
            </a:pPr>
            <a:r>
              <a:rPr lang="en-US" altLang="zh-CN" dirty="0" smtClean="0"/>
              <a:t>Update parameter matrix </a:t>
            </a:r>
            <a:r>
              <a:rPr lang="en-US" altLang="zh-CN" b="1" dirty="0" smtClean="0">
                <a:latin typeface="Times New Roman" pitchFamily="18" charset="0"/>
              </a:rPr>
              <a:t>A</a:t>
            </a:r>
          </a:p>
        </p:txBody>
      </p:sp>
      <p:sp>
        <p:nvSpPr>
          <p:cNvPr id="6151" name="Rectangle 2"/>
          <p:cNvSpPr>
            <a:spLocks noGrp="1" noChangeArrowheads="1"/>
          </p:cNvSpPr>
          <p:nvPr>
            <p:ph type="title"/>
          </p:nvPr>
        </p:nvSpPr>
        <p:spPr/>
        <p:txBody>
          <a:bodyPr/>
          <a:lstStyle/>
          <a:p>
            <a:r>
              <a:rPr lang="en-US" altLang="zh-CN" smtClean="0"/>
              <a:t>EM Framework</a:t>
            </a:r>
          </a:p>
        </p:txBody>
      </p:sp>
      <p:sp>
        <p:nvSpPr>
          <p:cNvPr id="6152" name="Rectangle 5"/>
          <p:cNvSpPr>
            <a:spLocks noChangeArrowheads="1"/>
          </p:cNvSpPr>
          <p:nvPr/>
        </p:nvSpPr>
        <p:spPr bwMode="auto">
          <a:xfrm>
            <a:off x="1" y="3209925"/>
            <a:ext cx="184731" cy="400110"/>
          </a:xfrm>
          <a:prstGeom prst="rect">
            <a:avLst/>
          </a:prstGeom>
          <a:noFill/>
          <a:ln w="9525">
            <a:noFill/>
            <a:miter lim="800000"/>
            <a:headEnd/>
            <a:tailEnd/>
          </a:ln>
        </p:spPr>
        <p:txBody>
          <a:bodyPr wrap="none" anchor="ctr">
            <a:spAutoFit/>
          </a:bodyPr>
          <a:lstStyle/>
          <a:p>
            <a:endParaRPr lang="zh-CN" altLang="en-US"/>
          </a:p>
        </p:txBody>
      </p:sp>
      <p:graphicFrame>
        <p:nvGraphicFramePr>
          <p:cNvPr id="6146" name="Object 2"/>
          <p:cNvGraphicFramePr>
            <a:graphicFrameLocks noChangeAspect="1"/>
          </p:cNvGraphicFramePr>
          <p:nvPr/>
        </p:nvGraphicFramePr>
        <p:xfrm>
          <a:off x="2171700" y="2403477"/>
          <a:ext cx="6434138" cy="593725"/>
        </p:xfrm>
        <a:graphic>
          <a:graphicData uri="http://schemas.openxmlformats.org/presentationml/2006/ole">
            <mc:AlternateContent xmlns:mc="http://schemas.openxmlformats.org/markup-compatibility/2006">
              <mc:Choice xmlns:v="urn:schemas-microsoft-com:vml" Requires="v">
                <p:oleObj spid="_x0000_s350103" name="Equation" r:id="rId3" imgW="3047760" imgH="279360" progId="Equation.DSMT4">
                  <p:embed/>
                </p:oleObj>
              </mc:Choice>
              <mc:Fallback>
                <p:oleObj name="Equation" r:id="rId3" imgW="3047760" imgH="27936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71700" y="2403477"/>
                        <a:ext cx="6434138" cy="593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153" name="Rectangle 7"/>
          <p:cNvSpPr>
            <a:spLocks noChangeArrowheads="1"/>
          </p:cNvSpPr>
          <p:nvPr/>
        </p:nvSpPr>
        <p:spPr bwMode="auto">
          <a:xfrm>
            <a:off x="1" y="3171825"/>
            <a:ext cx="184731" cy="400110"/>
          </a:xfrm>
          <a:prstGeom prst="rect">
            <a:avLst/>
          </a:prstGeom>
          <a:noFill/>
          <a:ln w="9525">
            <a:noFill/>
            <a:miter lim="800000"/>
            <a:headEnd/>
            <a:tailEnd/>
          </a:ln>
        </p:spPr>
        <p:txBody>
          <a:bodyPr wrap="none" anchor="ctr">
            <a:spAutoFit/>
          </a:bodyPr>
          <a:lstStyle/>
          <a:p>
            <a:endParaRPr lang="zh-CN" altLang="en-US"/>
          </a:p>
        </p:txBody>
      </p:sp>
      <p:graphicFrame>
        <p:nvGraphicFramePr>
          <p:cNvPr id="6147" name="Object 3"/>
          <p:cNvGraphicFramePr>
            <a:graphicFrameLocks noChangeAspect="1"/>
          </p:cNvGraphicFramePr>
          <p:nvPr/>
        </p:nvGraphicFramePr>
        <p:xfrm>
          <a:off x="5108575" y="3141664"/>
          <a:ext cx="1485900" cy="1089025"/>
        </p:xfrm>
        <a:graphic>
          <a:graphicData uri="http://schemas.openxmlformats.org/presentationml/2006/ole">
            <mc:AlternateContent xmlns:mc="http://schemas.openxmlformats.org/markup-compatibility/2006">
              <mc:Choice xmlns:v="urn:schemas-microsoft-com:vml" Requires="v">
                <p:oleObj spid="_x0000_s350104" name="Equation" r:id="rId5" imgW="736560" imgH="545760" progId="Equation.DSMT4">
                  <p:embed/>
                </p:oleObj>
              </mc:Choice>
              <mc:Fallback>
                <p:oleObj name="Equation" r:id="rId5" imgW="736560" imgH="54576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08575" y="3141664"/>
                        <a:ext cx="1485900" cy="10890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154" name="Rectangle 9"/>
          <p:cNvSpPr>
            <a:spLocks noChangeArrowheads="1"/>
          </p:cNvSpPr>
          <p:nvPr/>
        </p:nvSpPr>
        <p:spPr bwMode="auto">
          <a:xfrm>
            <a:off x="1" y="3086100"/>
            <a:ext cx="184731" cy="400110"/>
          </a:xfrm>
          <a:prstGeom prst="rect">
            <a:avLst/>
          </a:prstGeom>
          <a:noFill/>
          <a:ln w="9525">
            <a:noFill/>
            <a:miter lim="800000"/>
            <a:headEnd/>
            <a:tailEnd/>
          </a:ln>
        </p:spPr>
        <p:txBody>
          <a:bodyPr wrap="none" anchor="ctr">
            <a:spAutoFit/>
          </a:bodyPr>
          <a:lstStyle/>
          <a:p>
            <a:endParaRPr lang="zh-CN" altLang="en-US"/>
          </a:p>
        </p:txBody>
      </p:sp>
      <p:graphicFrame>
        <p:nvGraphicFramePr>
          <p:cNvPr id="6148" name="Object 4"/>
          <p:cNvGraphicFramePr>
            <a:graphicFrameLocks noChangeAspect="1"/>
          </p:cNvGraphicFramePr>
          <p:nvPr/>
        </p:nvGraphicFramePr>
        <p:xfrm>
          <a:off x="1201738" y="4511675"/>
          <a:ext cx="5457825" cy="622300"/>
        </p:xfrm>
        <a:graphic>
          <a:graphicData uri="http://schemas.openxmlformats.org/presentationml/2006/ole">
            <mc:AlternateContent xmlns:mc="http://schemas.openxmlformats.org/markup-compatibility/2006">
              <mc:Choice xmlns:v="urn:schemas-microsoft-com:vml" Requires="v">
                <p:oleObj spid="_x0000_s350105" name="Equation" r:id="rId7" imgW="3098520" imgH="355320" progId="Equation.DSMT4">
                  <p:embed/>
                </p:oleObj>
              </mc:Choice>
              <mc:Fallback>
                <p:oleObj name="Equation" r:id="rId7" imgW="3098520" imgH="355320" progId="Equation.DSMT4">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01738" y="4511675"/>
                        <a:ext cx="5457825" cy="622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155" name="Rectangle 11"/>
          <p:cNvSpPr>
            <a:spLocks noChangeArrowheads="1"/>
          </p:cNvSpPr>
          <p:nvPr/>
        </p:nvSpPr>
        <p:spPr bwMode="auto">
          <a:xfrm>
            <a:off x="1" y="3162300"/>
            <a:ext cx="184731" cy="400110"/>
          </a:xfrm>
          <a:prstGeom prst="rect">
            <a:avLst/>
          </a:prstGeom>
          <a:noFill/>
          <a:ln w="9525">
            <a:noFill/>
            <a:miter lim="800000"/>
            <a:headEnd/>
            <a:tailEnd/>
          </a:ln>
        </p:spPr>
        <p:txBody>
          <a:bodyPr wrap="none" anchor="ctr">
            <a:spAutoFit/>
          </a:bodyPr>
          <a:lstStyle/>
          <a:p>
            <a:endParaRPr lang="zh-CN" altLang="en-US"/>
          </a:p>
        </p:txBody>
      </p:sp>
      <p:graphicFrame>
        <p:nvGraphicFramePr>
          <p:cNvPr id="6149" name="Object 5"/>
          <p:cNvGraphicFramePr>
            <a:graphicFrameLocks noChangeAspect="1"/>
          </p:cNvGraphicFramePr>
          <p:nvPr/>
        </p:nvGraphicFramePr>
        <p:xfrm>
          <a:off x="1123950" y="5154613"/>
          <a:ext cx="5626100" cy="1085850"/>
        </p:xfrm>
        <a:graphic>
          <a:graphicData uri="http://schemas.openxmlformats.org/presentationml/2006/ole">
            <mc:AlternateContent xmlns:mc="http://schemas.openxmlformats.org/markup-compatibility/2006">
              <mc:Choice xmlns:v="urn:schemas-microsoft-com:vml" Requires="v">
                <p:oleObj spid="_x0000_s350106" name="Equation" r:id="rId9" imgW="2908080" imgH="558720" progId="Equation.DSMT4">
                  <p:embed/>
                </p:oleObj>
              </mc:Choice>
              <mc:Fallback>
                <p:oleObj name="Equation" r:id="rId9" imgW="2908080" imgH="558720" progId="Equation.DSMT4">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23950" y="5154613"/>
                        <a:ext cx="5626100" cy="10858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65092708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Estimation of Person Number </a:t>
            </a:r>
            <a:r>
              <a:rPr lang="en-US" altLang="zh-CN" i="1" dirty="0" smtClean="0"/>
              <a:t>K</a:t>
            </a:r>
            <a:endParaRPr lang="zh-CN" altLang="en-US" i="1" dirty="0"/>
          </a:p>
        </p:txBody>
      </p:sp>
      <p:sp>
        <p:nvSpPr>
          <p:cNvPr id="3" name="内容占位符 2"/>
          <p:cNvSpPr>
            <a:spLocks noGrp="1"/>
          </p:cNvSpPr>
          <p:nvPr>
            <p:ph idx="1"/>
          </p:nvPr>
        </p:nvSpPr>
        <p:spPr/>
        <p:txBody>
          <a:bodyPr/>
          <a:lstStyle/>
          <a:p>
            <a:r>
              <a:rPr lang="en-US" altLang="zh-CN" dirty="0" smtClean="0"/>
              <a:t>We use </a:t>
            </a:r>
            <a:r>
              <a:rPr lang="en-US" dirty="0" smtClean="0"/>
              <a:t>Bayesian Information Criterion (BIC) as the metric to estimate the person number </a:t>
            </a:r>
            <a:r>
              <a:rPr lang="en-US" i="1" dirty="0" smtClean="0"/>
              <a:t>K</a:t>
            </a:r>
          </a:p>
          <a:p>
            <a:endParaRPr lang="en-US" altLang="zh-CN" dirty="0" smtClean="0"/>
          </a:p>
          <a:p>
            <a:endParaRPr lang="en-US" altLang="zh-CN" dirty="0" smtClean="0"/>
          </a:p>
          <a:p>
            <a:r>
              <a:rPr lang="en-US" altLang="zh-CN" dirty="0" smtClean="0"/>
              <a:t>Process:</a:t>
            </a:r>
          </a:p>
          <a:p>
            <a:pPr lvl="1"/>
            <a:r>
              <a:rPr lang="en-US" altLang="zh-CN" dirty="0" smtClean="0"/>
              <a:t>Start from </a:t>
            </a:r>
            <a:r>
              <a:rPr lang="en-US" altLang="zh-CN" i="1" dirty="0" smtClean="0"/>
              <a:t>K</a:t>
            </a:r>
            <a:r>
              <a:rPr lang="en-US" altLang="zh-CN" dirty="0" smtClean="0"/>
              <a:t>=1;</a:t>
            </a:r>
          </a:p>
          <a:p>
            <a:pPr lvl="1"/>
            <a:r>
              <a:rPr lang="en-US" altLang="zh-CN" dirty="0" smtClean="0"/>
              <a:t>Split the cluster if </a:t>
            </a:r>
            <a:r>
              <a:rPr lang="en-US" altLang="zh-CN" i="1" dirty="0" smtClean="0"/>
              <a:t>BIC</a:t>
            </a:r>
            <a:r>
              <a:rPr lang="en-US" altLang="zh-CN" dirty="0" smtClean="0"/>
              <a:t>(</a:t>
            </a:r>
            <a:r>
              <a:rPr lang="en-US" altLang="zh-CN" i="1" dirty="0" smtClean="0"/>
              <a:t>M</a:t>
            </a:r>
            <a:r>
              <a:rPr lang="en-US" altLang="zh-CN" i="1" baseline="-25000" dirty="0" smtClean="0"/>
              <a:t>k</a:t>
            </a:r>
            <a:r>
              <a:rPr lang="en-US" altLang="zh-CN" baseline="-25000" dirty="0" smtClean="0"/>
              <a:t>+1</a:t>
            </a:r>
            <a:r>
              <a:rPr lang="en-US" altLang="zh-CN" dirty="0" smtClean="0"/>
              <a:t>)&gt;</a:t>
            </a:r>
            <a:r>
              <a:rPr lang="en-US" altLang="zh-CN" i="1" dirty="0" smtClean="0"/>
              <a:t>BIC</a:t>
            </a:r>
            <a:r>
              <a:rPr lang="en-US" altLang="zh-CN" dirty="0" smtClean="0"/>
              <a:t>(</a:t>
            </a:r>
            <a:r>
              <a:rPr lang="en-US" altLang="zh-CN" i="1" dirty="0" smtClean="0"/>
              <a:t>M</a:t>
            </a:r>
            <a:r>
              <a:rPr lang="en-US" altLang="zh-CN" i="1" baseline="-25000" dirty="0" smtClean="0"/>
              <a:t>k</a:t>
            </a:r>
            <a:r>
              <a:rPr lang="en-US" altLang="zh-CN" dirty="0" smtClean="0"/>
              <a:t>);</a:t>
            </a:r>
          </a:p>
          <a:p>
            <a:pPr lvl="1"/>
            <a:r>
              <a:rPr lang="en-US" altLang="zh-CN" dirty="0" smtClean="0"/>
              <a:t>Repeat until no split.</a:t>
            </a:r>
            <a:endParaRPr lang="zh-CN" altLang="en-US" dirty="0"/>
          </a:p>
        </p:txBody>
      </p:sp>
      <p:sp>
        <p:nvSpPr>
          <p:cNvPr id="177154" name="Rectangle 2"/>
          <p:cNvSpPr>
            <a:spLocks noChangeArrowheads="1"/>
          </p:cNvSpPr>
          <p:nvPr/>
        </p:nvSpPr>
        <p:spPr bwMode="auto">
          <a:xfrm>
            <a:off x="0" y="0"/>
            <a:ext cx="9906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graphicFrame>
        <p:nvGraphicFramePr>
          <p:cNvPr id="177153" name="Object 1"/>
          <p:cNvGraphicFramePr>
            <a:graphicFrameLocks noChangeAspect="1"/>
          </p:cNvGraphicFramePr>
          <p:nvPr/>
        </p:nvGraphicFramePr>
        <p:xfrm>
          <a:off x="2397090" y="2406636"/>
          <a:ext cx="4763285" cy="766773"/>
        </p:xfrm>
        <a:graphic>
          <a:graphicData uri="http://schemas.openxmlformats.org/presentationml/2006/ole">
            <mc:AlternateContent xmlns:mc="http://schemas.openxmlformats.org/markup-compatibility/2006">
              <mc:Choice xmlns:v="urn:schemas-microsoft-com:vml" Requires="v">
                <p:oleObj spid="_x0000_s350446" name="Equation" r:id="rId3" imgW="1954951" imgH="317362" progId="Equation.DSMT4">
                  <p:embed/>
                </p:oleObj>
              </mc:Choice>
              <mc:Fallback>
                <p:oleObj name="Equation" r:id="rId3" imgW="1954951" imgH="317362"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7090" y="2406636"/>
                        <a:ext cx="4763285" cy="76677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62861665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r>
              <a:rPr lang="en-US" altLang="zh-CN" smtClean="0"/>
              <a:t>Disambiguation Experiments</a:t>
            </a:r>
          </a:p>
        </p:txBody>
      </p:sp>
      <p:sp>
        <p:nvSpPr>
          <p:cNvPr id="31747" name="Rectangle 3"/>
          <p:cNvSpPr>
            <a:spLocks noGrp="1" noChangeArrowheads="1"/>
          </p:cNvSpPr>
          <p:nvPr>
            <p:ph type="body" sz="half" idx="1"/>
          </p:nvPr>
        </p:nvSpPr>
        <p:spPr/>
        <p:txBody>
          <a:bodyPr/>
          <a:lstStyle/>
          <a:p>
            <a:r>
              <a:rPr lang="en-US" altLang="zh-CN" sz="2800" smtClean="0"/>
              <a:t>Data Sets:</a:t>
            </a:r>
          </a:p>
          <a:p>
            <a:pPr>
              <a:buFontTx/>
              <a:buNone/>
            </a:pPr>
            <a:endParaRPr lang="en-US" altLang="zh-CN" sz="2800" smtClean="0"/>
          </a:p>
        </p:txBody>
      </p:sp>
      <p:pic>
        <p:nvPicPr>
          <p:cNvPr id="2" name="Picture 1" descr="Screen Shot 2013-05-10 at 5.56.07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04444" y="1700808"/>
            <a:ext cx="9365080" cy="5090079"/>
          </a:xfrm>
          <a:prstGeom prst="rect">
            <a:avLst/>
          </a:prstGeom>
        </p:spPr>
      </p:pic>
    </p:spTree>
    <p:extLst>
      <p:ext uri="{BB962C8B-B14F-4D97-AF65-F5344CB8AC3E}">
        <p14:creationId xmlns:p14="http://schemas.microsoft.com/office/powerpoint/2010/main" val="2961403852"/>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Disambiguation Performance</a:t>
            </a:r>
            <a:endParaRPr lang="zh-CN" altLang="en-US" dirty="0"/>
          </a:p>
        </p:txBody>
      </p:sp>
      <p:pic>
        <p:nvPicPr>
          <p:cNvPr id="56323" name="Picture 3" descr="C:\JieTang\Privacy\Paper\arnetminer\name disambiguation\www_na\Figure\res2.eps"/>
          <p:cNvPicPr>
            <a:picLocks noChangeAspect="1" noChangeArrowheads="1"/>
          </p:cNvPicPr>
          <p:nvPr/>
        </p:nvPicPr>
        <p:blipFill>
          <a:blip r:embed="rId2" cstate="print"/>
          <a:srcRect/>
          <a:stretch>
            <a:fillRect/>
          </a:stretch>
        </p:blipFill>
        <p:spPr bwMode="auto">
          <a:xfrm>
            <a:off x="0" y="2240868"/>
            <a:ext cx="5349044" cy="3028229"/>
          </a:xfrm>
          <a:prstGeom prst="rect">
            <a:avLst/>
          </a:prstGeom>
          <a:noFill/>
        </p:spPr>
      </p:pic>
      <p:sp>
        <p:nvSpPr>
          <p:cNvPr id="6" name="矩形 5"/>
          <p:cNvSpPr/>
          <p:nvPr/>
        </p:nvSpPr>
        <p:spPr>
          <a:xfrm>
            <a:off x="848545" y="2420888"/>
            <a:ext cx="4032448" cy="360040"/>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1169"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169024" y="1412776"/>
            <a:ext cx="4664968" cy="4798386"/>
          </a:xfrm>
          <a:prstGeom prst="rect">
            <a:avLst/>
          </a:prstGeom>
          <a:noFill/>
          <a:ln w="9525">
            <a:noFill/>
            <a:miter lim="800000"/>
            <a:headEnd/>
            <a:tailEnd/>
          </a:ln>
        </p:spPr>
      </p:pic>
      <p:sp>
        <p:nvSpPr>
          <p:cNvPr id="8" name="矩形 7"/>
          <p:cNvSpPr/>
          <p:nvPr/>
        </p:nvSpPr>
        <p:spPr>
          <a:xfrm>
            <a:off x="5256584" y="1772816"/>
            <a:ext cx="4520952" cy="756084"/>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36004" y="2456892"/>
            <a:ext cx="776536" cy="28803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smtClean="0">
                <a:solidFill>
                  <a:schemeClr val="tx1"/>
                </a:solidFill>
              </a:rPr>
              <a:t>Our Approach</a:t>
            </a:r>
            <a:endParaRPr lang="en-US" sz="1100" dirty="0">
              <a:solidFill>
                <a:schemeClr val="tx1"/>
              </a:solidFill>
            </a:endParaRPr>
          </a:p>
        </p:txBody>
      </p:sp>
    </p:spTree>
    <p:extLst>
      <p:ext uri="{BB962C8B-B14F-4D97-AF65-F5344CB8AC3E}">
        <p14:creationId xmlns:p14="http://schemas.microsoft.com/office/powerpoint/2010/main" val="340839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par>
                                <p:cTn id="8" presetID="3"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linds(horizont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1" name="AutoShape 3"/>
          <p:cNvSpPr>
            <a:spLocks noChangeArrowheads="1"/>
          </p:cNvSpPr>
          <p:nvPr/>
        </p:nvSpPr>
        <p:spPr bwMode="auto">
          <a:xfrm>
            <a:off x="4564328" y="3933305"/>
            <a:ext cx="388673" cy="288925"/>
          </a:xfrm>
          <a:prstGeom prst="rightArrow">
            <a:avLst>
              <a:gd name="adj1" fmla="val 50000"/>
              <a:gd name="adj2" fmla="val 31044"/>
            </a:avLst>
          </a:prstGeom>
          <a:solidFill>
            <a:srgbClr val="800000"/>
          </a:solidFill>
          <a:ln w="9525">
            <a:solidFill>
              <a:schemeClr val="tx1"/>
            </a:solidFill>
            <a:miter lim="800000"/>
            <a:headEnd/>
            <a:tailEnd/>
          </a:ln>
        </p:spPr>
        <p:txBody>
          <a:bodyPr wrap="none" anchor="ctr"/>
          <a:lstStyle/>
          <a:p>
            <a:pPr algn="just"/>
            <a:endParaRPr lang="zh-CN" altLang="en-US"/>
          </a:p>
        </p:txBody>
      </p:sp>
      <p:grpSp>
        <p:nvGrpSpPr>
          <p:cNvPr id="2" name="Group 4"/>
          <p:cNvGrpSpPr>
            <a:grpSpLocks/>
          </p:cNvGrpSpPr>
          <p:nvPr/>
        </p:nvGrpSpPr>
        <p:grpSpPr bwMode="auto">
          <a:xfrm>
            <a:off x="5109502" y="2420418"/>
            <a:ext cx="4447381" cy="3529013"/>
            <a:chOff x="3016" y="1343"/>
            <a:chExt cx="2586" cy="2223"/>
          </a:xfrm>
        </p:grpSpPr>
        <p:sp>
          <p:nvSpPr>
            <p:cNvPr id="16400" name="Rectangle 5"/>
            <p:cNvSpPr>
              <a:spLocks noChangeArrowheads="1"/>
            </p:cNvSpPr>
            <p:nvPr/>
          </p:nvSpPr>
          <p:spPr bwMode="auto">
            <a:xfrm>
              <a:off x="3016" y="1343"/>
              <a:ext cx="2586" cy="2223"/>
            </a:xfrm>
            <a:prstGeom prst="rect">
              <a:avLst/>
            </a:prstGeom>
            <a:solidFill>
              <a:srgbClr val="DB31BB"/>
            </a:solidFill>
            <a:ln w="9525">
              <a:solidFill>
                <a:schemeClr val="tx1"/>
              </a:solidFill>
              <a:miter lim="800000"/>
              <a:headEnd/>
              <a:tailEnd/>
            </a:ln>
          </p:spPr>
          <p:txBody>
            <a:bodyPr wrap="none" anchor="ctr"/>
            <a:lstStyle/>
            <a:p>
              <a:pPr algn="ctr"/>
              <a:endParaRPr kumimoji="0" lang="zh-CN" altLang="zh-CN" sz="2000" b="1" u="sng"/>
            </a:p>
          </p:txBody>
        </p:sp>
        <p:pic>
          <p:nvPicPr>
            <p:cNvPr id="16401" name="Picture 6" descr="arcs-3"/>
            <p:cNvPicPr>
              <a:picLocks noChangeAspect="1" noChangeArrowheads="1"/>
            </p:cNvPicPr>
            <p:nvPr/>
          </p:nvPicPr>
          <p:blipFill>
            <a:blip r:embed="rId4" cstate="print"/>
            <a:srcRect/>
            <a:stretch>
              <a:fillRect/>
            </a:stretch>
          </p:blipFill>
          <p:spPr bwMode="auto">
            <a:xfrm>
              <a:off x="3062" y="1661"/>
              <a:ext cx="2495" cy="1859"/>
            </a:xfrm>
            <a:prstGeom prst="rect">
              <a:avLst/>
            </a:prstGeom>
            <a:noFill/>
            <a:ln w="9525">
              <a:solidFill>
                <a:schemeClr val="tx1"/>
              </a:solidFill>
              <a:miter lim="800000"/>
              <a:headEnd/>
              <a:tailEnd/>
            </a:ln>
          </p:spPr>
        </p:pic>
        <p:sp>
          <p:nvSpPr>
            <p:cNvPr id="16402" name="Rectangle 7"/>
            <p:cNvSpPr>
              <a:spLocks noChangeArrowheads="1"/>
            </p:cNvSpPr>
            <p:nvPr/>
          </p:nvSpPr>
          <p:spPr bwMode="auto">
            <a:xfrm>
              <a:off x="3651" y="1388"/>
              <a:ext cx="1316" cy="182"/>
            </a:xfrm>
            <a:prstGeom prst="rect">
              <a:avLst/>
            </a:prstGeom>
            <a:solidFill>
              <a:srgbClr val="DB31BB"/>
            </a:solidFill>
            <a:ln w="9525">
              <a:solidFill>
                <a:srgbClr val="DB31BB"/>
              </a:solidFill>
              <a:miter lim="800000"/>
              <a:headEnd/>
              <a:tailEnd/>
            </a:ln>
          </p:spPr>
          <p:txBody>
            <a:bodyPr wrap="none" anchor="ctr"/>
            <a:lstStyle/>
            <a:p>
              <a:pPr algn="ctr"/>
              <a:r>
                <a:rPr kumimoji="0" lang="en-US" altLang="zh-CN" sz="2000" b="1"/>
                <a:t>Semantic Web</a:t>
              </a:r>
            </a:p>
          </p:txBody>
        </p:sp>
      </p:grpSp>
      <p:grpSp>
        <p:nvGrpSpPr>
          <p:cNvPr id="3" name="Group 8"/>
          <p:cNvGrpSpPr>
            <a:grpSpLocks/>
          </p:cNvGrpSpPr>
          <p:nvPr/>
        </p:nvGrpSpPr>
        <p:grpSpPr bwMode="auto">
          <a:xfrm>
            <a:off x="350837" y="1917180"/>
            <a:ext cx="3977879" cy="4608512"/>
            <a:chOff x="295" y="845"/>
            <a:chExt cx="2313" cy="2903"/>
          </a:xfrm>
        </p:grpSpPr>
        <p:sp>
          <p:nvSpPr>
            <p:cNvPr id="16395" name="Rectangle 9"/>
            <p:cNvSpPr>
              <a:spLocks noChangeArrowheads="1"/>
            </p:cNvSpPr>
            <p:nvPr/>
          </p:nvSpPr>
          <p:spPr bwMode="auto">
            <a:xfrm>
              <a:off x="295" y="845"/>
              <a:ext cx="2313" cy="2903"/>
            </a:xfrm>
            <a:prstGeom prst="rect">
              <a:avLst/>
            </a:prstGeom>
            <a:solidFill>
              <a:srgbClr val="63DB88"/>
            </a:solidFill>
            <a:ln w="9525">
              <a:solidFill>
                <a:schemeClr val="tx1"/>
              </a:solidFill>
              <a:miter lim="800000"/>
              <a:headEnd/>
              <a:tailEnd/>
            </a:ln>
          </p:spPr>
          <p:txBody>
            <a:bodyPr wrap="none" anchor="ctr"/>
            <a:lstStyle/>
            <a:p>
              <a:pPr algn="ctr"/>
              <a:endParaRPr kumimoji="0" lang="zh-CN" altLang="zh-CN" sz="2000" b="1" u="sng"/>
            </a:p>
          </p:txBody>
        </p:sp>
        <p:sp>
          <p:nvSpPr>
            <p:cNvPr id="16396" name="Rectangle 10"/>
            <p:cNvSpPr>
              <a:spLocks noChangeArrowheads="1"/>
            </p:cNvSpPr>
            <p:nvPr/>
          </p:nvSpPr>
          <p:spPr bwMode="auto">
            <a:xfrm>
              <a:off x="340" y="1162"/>
              <a:ext cx="2222" cy="2495"/>
            </a:xfrm>
            <a:prstGeom prst="rect">
              <a:avLst/>
            </a:prstGeom>
            <a:solidFill>
              <a:schemeClr val="bg1"/>
            </a:solidFill>
            <a:ln w="9525">
              <a:solidFill>
                <a:schemeClr val="tx1"/>
              </a:solidFill>
              <a:miter lim="800000"/>
              <a:headEnd/>
              <a:tailEnd/>
            </a:ln>
          </p:spPr>
          <p:txBody>
            <a:bodyPr wrap="none" anchor="ctr"/>
            <a:lstStyle/>
            <a:p>
              <a:pPr algn="just"/>
              <a:endParaRPr lang="zh-CN" altLang="en-US"/>
            </a:p>
          </p:txBody>
        </p:sp>
        <p:pic>
          <p:nvPicPr>
            <p:cNvPr id="16397" name="Picture 11"/>
            <p:cNvPicPr>
              <a:picLocks noChangeAspect="1" noChangeArrowheads="1"/>
            </p:cNvPicPr>
            <p:nvPr/>
          </p:nvPicPr>
          <p:blipFill>
            <a:blip r:embed="rId5" cstate="print"/>
            <a:srcRect/>
            <a:stretch>
              <a:fillRect/>
            </a:stretch>
          </p:blipFill>
          <p:spPr bwMode="auto">
            <a:xfrm>
              <a:off x="385" y="1182"/>
              <a:ext cx="2136" cy="2430"/>
            </a:xfrm>
            <a:prstGeom prst="rect">
              <a:avLst/>
            </a:prstGeom>
            <a:solidFill>
              <a:schemeClr val="bg1"/>
            </a:solidFill>
            <a:ln w="9525">
              <a:noFill/>
              <a:miter lim="800000"/>
              <a:headEnd/>
              <a:tailEnd/>
            </a:ln>
          </p:spPr>
        </p:pic>
        <p:sp>
          <p:nvSpPr>
            <p:cNvPr id="16398" name="Text Box 12"/>
            <p:cNvSpPr txBox="1">
              <a:spLocks noChangeArrowheads="1"/>
            </p:cNvSpPr>
            <p:nvPr/>
          </p:nvSpPr>
          <p:spPr bwMode="auto">
            <a:xfrm>
              <a:off x="793" y="890"/>
              <a:ext cx="1044" cy="250"/>
            </a:xfrm>
            <a:prstGeom prst="rect">
              <a:avLst/>
            </a:prstGeom>
            <a:noFill/>
            <a:ln w="9525">
              <a:noFill/>
              <a:miter lim="800000"/>
              <a:headEnd/>
              <a:tailEnd/>
            </a:ln>
          </p:spPr>
          <p:txBody>
            <a:bodyPr>
              <a:spAutoFit/>
            </a:bodyPr>
            <a:lstStyle/>
            <a:p>
              <a:pPr>
                <a:spcBef>
                  <a:spcPct val="50000"/>
                </a:spcBef>
              </a:pPr>
              <a:endParaRPr kumimoji="0" lang="zh-CN" altLang="zh-CN" sz="2000" b="1" u="sng"/>
            </a:p>
          </p:txBody>
        </p:sp>
        <p:sp>
          <p:nvSpPr>
            <p:cNvPr id="16399" name="Text Box 13"/>
            <p:cNvSpPr txBox="1">
              <a:spLocks noChangeArrowheads="1"/>
            </p:cNvSpPr>
            <p:nvPr/>
          </p:nvSpPr>
          <p:spPr bwMode="auto">
            <a:xfrm>
              <a:off x="1020" y="890"/>
              <a:ext cx="1044" cy="250"/>
            </a:xfrm>
            <a:prstGeom prst="rect">
              <a:avLst/>
            </a:prstGeom>
            <a:noFill/>
            <a:ln w="9525">
              <a:noFill/>
              <a:miter lim="800000"/>
              <a:headEnd/>
              <a:tailEnd/>
            </a:ln>
          </p:spPr>
          <p:txBody>
            <a:bodyPr>
              <a:spAutoFit/>
            </a:bodyPr>
            <a:lstStyle/>
            <a:p>
              <a:pPr>
                <a:spcBef>
                  <a:spcPct val="50000"/>
                </a:spcBef>
              </a:pPr>
              <a:r>
                <a:rPr kumimoji="0" lang="en-US" altLang="zh-CN" sz="2000" b="1"/>
                <a:t>Current Web</a:t>
              </a:r>
            </a:p>
          </p:txBody>
        </p:sp>
      </p:grpSp>
      <p:sp>
        <p:nvSpPr>
          <p:cNvPr id="114703" name="AutoShape 15"/>
          <p:cNvSpPr>
            <a:spLocks noChangeArrowheads="1"/>
          </p:cNvSpPr>
          <p:nvPr/>
        </p:nvSpPr>
        <p:spPr bwMode="auto">
          <a:xfrm>
            <a:off x="5349044" y="5985210"/>
            <a:ext cx="3353594" cy="792162"/>
          </a:xfrm>
          <a:prstGeom prst="wedgeRectCallout">
            <a:avLst>
              <a:gd name="adj1" fmla="val -4765"/>
              <a:gd name="adj2" fmla="val -68186"/>
            </a:avLst>
          </a:prstGeom>
          <a:solidFill>
            <a:schemeClr val="bg1"/>
          </a:solidFill>
          <a:ln w="9525">
            <a:solidFill>
              <a:schemeClr val="tx1"/>
            </a:solidFill>
            <a:miter lim="800000"/>
            <a:headEnd/>
            <a:tailEnd/>
          </a:ln>
        </p:spPr>
        <p:txBody>
          <a:bodyPr/>
          <a:lstStyle/>
          <a:p>
            <a:pPr algn="ctr"/>
            <a:r>
              <a:rPr kumimoji="0" lang="en-US" altLang="zh-CN" sz="2000" b="1">
                <a:solidFill>
                  <a:schemeClr val="accent2"/>
                </a:solidFill>
              </a:rPr>
              <a:t>User Centric &amp;</a:t>
            </a:r>
          </a:p>
          <a:p>
            <a:pPr algn="ctr"/>
            <a:r>
              <a:rPr kumimoji="0" lang="en-US" altLang="zh-CN" sz="2000" b="1">
                <a:solidFill>
                  <a:schemeClr val="accent2"/>
                </a:solidFill>
              </a:rPr>
              <a:t>Computer Understanding</a:t>
            </a:r>
          </a:p>
        </p:txBody>
      </p:sp>
      <p:sp>
        <p:nvSpPr>
          <p:cNvPr id="16394" name="Text Box 16"/>
          <p:cNvSpPr txBox="1">
            <a:spLocks noChangeArrowheads="1"/>
          </p:cNvSpPr>
          <p:nvPr/>
        </p:nvSpPr>
        <p:spPr bwMode="auto">
          <a:xfrm>
            <a:off x="1520778" y="288882"/>
            <a:ext cx="7410582" cy="701675"/>
          </a:xfrm>
          <a:prstGeom prst="rect">
            <a:avLst/>
          </a:prstGeom>
          <a:noFill/>
          <a:ln w="9525">
            <a:noFill/>
            <a:miter lim="800000"/>
            <a:headEnd/>
            <a:tailEnd/>
          </a:ln>
        </p:spPr>
        <p:txBody>
          <a:bodyPr>
            <a:spAutoFit/>
          </a:bodyPr>
          <a:lstStyle/>
          <a:p>
            <a:pPr algn="just">
              <a:spcBef>
                <a:spcPct val="50000"/>
              </a:spcBef>
            </a:pPr>
            <a:r>
              <a:rPr lang="en-US" altLang="zh-CN" sz="4000" dirty="0"/>
              <a:t>Semantic Web Motivations</a:t>
            </a:r>
          </a:p>
        </p:txBody>
      </p:sp>
      <p:sp>
        <p:nvSpPr>
          <p:cNvPr id="15" name="Subtitle 4"/>
          <p:cNvSpPr txBox="1">
            <a:spLocks/>
          </p:cNvSpPr>
          <p:nvPr/>
        </p:nvSpPr>
        <p:spPr bwMode="auto">
          <a:xfrm>
            <a:off x="380492" y="1160748"/>
            <a:ext cx="9525508" cy="160858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a:buNone/>
            </a:pPr>
            <a:r>
              <a:rPr lang="en-US" dirty="0" smtClean="0"/>
              <a:t>In 1999, </a:t>
            </a:r>
            <a:r>
              <a:rPr lang="en-US" dirty="0" smtClean="0">
                <a:solidFill>
                  <a:srgbClr val="000000"/>
                </a:solidFill>
              </a:rPr>
              <a:t>Tim further proposed </a:t>
            </a:r>
            <a:r>
              <a:rPr lang="en-US" dirty="0" smtClean="0">
                <a:solidFill>
                  <a:srgbClr val="800000"/>
                </a:solidFill>
              </a:rPr>
              <a:t>“Semantic Web”… </a:t>
            </a:r>
            <a:endParaRPr lang="en-US" dirty="0">
              <a:solidFill>
                <a:srgbClr val="800000"/>
              </a:solidFill>
            </a:endParaRPr>
          </a:p>
        </p:txBody>
      </p:sp>
      <p:sp>
        <p:nvSpPr>
          <p:cNvPr id="4" name="Rectangle 3"/>
          <p:cNvSpPr/>
          <p:nvPr/>
        </p:nvSpPr>
        <p:spPr>
          <a:xfrm>
            <a:off x="7329264" y="3753036"/>
            <a:ext cx="864096" cy="396044"/>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event</a:t>
            </a:r>
            <a:endParaRPr lang="en-US" dirty="0">
              <a:solidFill>
                <a:schemeClr val="tx1"/>
              </a:solidFill>
            </a:endParaRPr>
          </a:p>
        </p:txBody>
      </p:sp>
      <p:sp>
        <p:nvSpPr>
          <p:cNvPr id="18" name="Rectangle 17"/>
          <p:cNvSpPr/>
          <p:nvPr/>
        </p:nvSpPr>
        <p:spPr>
          <a:xfrm>
            <a:off x="5457056" y="4401108"/>
            <a:ext cx="1116124" cy="32403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person</a:t>
            </a:r>
            <a:endParaRPr lang="en-US" dirty="0">
              <a:solidFill>
                <a:schemeClr val="tx1"/>
              </a:solidFill>
            </a:endParaRPr>
          </a:p>
        </p:txBody>
      </p:sp>
    </p:spTree>
    <p:custDataLst>
      <p:tags r:id="rId1"/>
    </p:custDataLst>
    <p:extLst>
      <p:ext uri="{BB962C8B-B14F-4D97-AF65-F5344CB8AC3E}">
        <p14:creationId xmlns:p14="http://schemas.microsoft.com/office/powerpoint/2010/main" val="254099218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smtClean="0"/>
              <a:t>Contribution of Relationships</a:t>
            </a:r>
            <a:endParaRPr lang="zh-CN" altLang="en-US" dirty="0"/>
          </a:p>
        </p:txBody>
      </p:sp>
      <p:sp>
        <p:nvSpPr>
          <p:cNvPr id="3" name="表格占位符 2"/>
          <p:cNvSpPr>
            <a:spLocks noGrp="1"/>
          </p:cNvSpPr>
          <p:nvPr>
            <p:ph type="tbl" idx="1"/>
          </p:nvPr>
        </p:nvSpPr>
        <p:spPr/>
      </p:sp>
      <p:pic>
        <p:nvPicPr>
          <p:cNvPr id="5" name="图片 4" descr="contribution of relationships"/>
          <p:cNvPicPr/>
          <p:nvPr/>
        </p:nvPicPr>
        <p:blipFill>
          <a:blip r:embed="rId2"/>
          <a:srcRect/>
          <a:stretch>
            <a:fillRect/>
          </a:stretch>
        </p:blipFill>
        <p:spPr bwMode="auto">
          <a:xfrm>
            <a:off x="2178012" y="2370123"/>
            <a:ext cx="5221359" cy="2446371"/>
          </a:xfrm>
          <a:prstGeom prst="rect">
            <a:avLst/>
          </a:prstGeom>
          <a:noFill/>
          <a:ln w="9525">
            <a:noFill/>
            <a:miter lim="800000"/>
            <a:headEnd/>
            <a:tailEnd/>
          </a:ln>
        </p:spPr>
      </p:pic>
    </p:spTree>
    <p:extLst>
      <p:ext uri="{BB962C8B-B14F-4D97-AF65-F5344CB8AC3E}">
        <p14:creationId xmlns:p14="http://schemas.microsoft.com/office/powerpoint/2010/main" val="67615415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Distribution Analysis</a:t>
            </a:r>
            <a:endParaRPr lang="zh-CN" altLang="en-US" dirty="0"/>
          </a:p>
        </p:txBody>
      </p:sp>
      <p:pic>
        <p:nvPicPr>
          <p:cNvPr id="19" name="图片 18" descr="huifang"/>
          <p:cNvPicPr/>
          <p:nvPr/>
        </p:nvPicPr>
        <p:blipFill>
          <a:blip r:embed="rId2"/>
          <a:srcRect/>
          <a:stretch>
            <a:fillRect/>
          </a:stretch>
        </p:blipFill>
        <p:spPr bwMode="auto">
          <a:xfrm>
            <a:off x="1082621" y="1055656"/>
            <a:ext cx="3357295" cy="2117754"/>
          </a:xfrm>
          <a:prstGeom prst="rect">
            <a:avLst/>
          </a:prstGeom>
          <a:noFill/>
          <a:ln w="9525">
            <a:noFill/>
            <a:miter lim="800000"/>
            <a:headEnd/>
            <a:tailEnd/>
          </a:ln>
        </p:spPr>
      </p:pic>
      <p:pic>
        <p:nvPicPr>
          <p:cNvPr id="20" name="图片 19" descr="liubing"/>
          <p:cNvPicPr/>
          <p:nvPr/>
        </p:nvPicPr>
        <p:blipFill>
          <a:blip r:embed="rId3"/>
          <a:srcRect/>
          <a:stretch>
            <a:fillRect/>
          </a:stretch>
        </p:blipFill>
        <p:spPr bwMode="auto">
          <a:xfrm>
            <a:off x="5683261" y="982630"/>
            <a:ext cx="3213144" cy="2190780"/>
          </a:xfrm>
          <a:prstGeom prst="rect">
            <a:avLst/>
          </a:prstGeom>
          <a:noFill/>
          <a:ln w="9525">
            <a:noFill/>
            <a:miter lim="800000"/>
            <a:headEnd/>
            <a:tailEnd/>
          </a:ln>
        </p:spPr>
      </p:pic>
      <p:pic>
        <p:nvPicPr>
          <p:cNvPr id="21" name="图片 20" descr="zhangjing"/>
          <p:cNvPicPr/>
          <p:nvPr/>
        </p:nvPicPr>
        <p:blipFill>
          <a:blip r:embed="rId4"/>
          <a:srcRect/>
          <a:stretch>
            <a:fillRect/>
          </a:stretch>
        </p:blipFill>
        <p:spPr bwMode="auto">
          <a:xfrm>
            <a:off x="1119135" y="4013208"/>
            <a:ext cx="3322683" cy="2117755"/>
          </a:xfrm>
          <a:prstGeom prst="rect">
            <a:avLst/>
          </a:prstGeom>
          <a:noFill/>
          <a:ln w="9525">
            <a:noFill/>
            <a:miter lim="800000"/>
            <a:headEnd/>
            <a:tailEnd/>
          </a:ln>
        </p:spPr>
      </p:pic>
      <p:pic>
        <p:nvPicPr>
          <p:cNvPr id="22" name="图片 21" descr="liyi"/>
          <p:cNvPicPr/>
          <p:nvPr/>
        </p:nvPicPr>
        <p:blipFill>
          <a:blip r:embed="rId5"/>
          <a:srcRect/>
          <a:stretch>
            <a:fillRect/>
          </a:stretch>
        </p:blipFill>
        <p:spPr bwMode="auto">
          <a:xfrm>
            <a:off x="5683260" y="4013208"/>
            <a:ext cx="3322683" cy="2117755"/>
          </a:xfrm>
          <a:prstGeom prst="rect">
            <a:avLst/>
          </a:prstGeom>
          <a:noFill/>
          <a:ln w="9525">
            <a:noFill/>
            <a:miter lim="800000"/>
            <a:headEnd/>
            <a:tailEnd/>
          </a:ln>
        </p:spPr>
      </p:pic>
      <p:sp>
        <p:nvSpPr>
          <p:cNvPr id="7" name="Rectangle 5"/>
          <p:cNvSpPr>
            <a:spLocks noChangeArrowheads="1"/>
          </p:cNvSpPr>
          <p:nvPr/>
        </p:nvSpPr>
        <p:spPr bwMode="auto">
          <a:xfrm>
            <a:off x="1192161" y="3173409"/>
            <a:ext cx="3030579" cy="620722"/>
          </a:xfrm>
          <a:prstGeom prst="rect">
            <a:avLst/>
          </a:prstGeom>
          <a:solidFill>
            <a:schemeClr val="bg1"/>
          </a:solidFill>
          <a:ln w="9525">
            <a:solidFill>
              <a:schemeClr val="tx1"/>
            </a:solidFill>
            <a:miter lim="800000"/>
            <a:headEnd/>
            <a:tailEnd/>
          </a:ln>
        </p:spPr>
        <p:txBody>
          <a:bodyPr anchor="ctr"/>
          <a:lstStyle/>
          <a:p>
            <a:pPr algn="ctr"/>
            <a:r>
              <a:rPr lang="en-US" altLang="zh-CN" sz="1800" dirty="0" smtClean="0"/>
              <a:t>All methods can achieve good performance</a:t>
            </a:r>
            <a:endParaRPr lang="en-US" altLang="zh-CN" sz="1800" dirty="0"/>
          </a:p>
        </p:txBody>
      </p:sp>
      <p:sp>
        <p:nvSpPr>
          <p:cNvPr id="8" name="Rectangle 5"/>
          <p:cNvSpPr>
            <a:spLocks noChangeArrowheads="1"/>
          </p:cNvSpPr>
          <p:nvPr/>
        </p:nvSpPr>
        <p:spPr bwMode="auto">
          <a:xfrm>
            <a:off x="5038795" y="3173409"/>
            <a:ext cx="4733921" cy="547695"/>
          </a:xfrm>
          <a:prstGeom prst="rect">
            <a:avLst/>
          </a:prstGeom>
          <a:solidFill>
            <a:schemeClr val="bg1"/>
          </a:solidFill>
          <a:ln w="9525">
            <a:solidFill>
              <a:schemeClr val="tx1"/>
            </a:solidFill>
            <a:miter lim="800000"/>
            <a:headEnd/>
            <a:tailEnd/>
          </a:ln>
        </p:spPr>
        <p:txBody>
          <a:bodyPr anchor="ctr"/>
          <a:lstStyle/>
          <a:p>
            <a:pPr algn="ctr"/>
            <a:r>
              <a:rPr lang="en-US" altLang="zh-CN" sz="1800" dirty="0" smtClean="0"/>
              <a:t>Our method can achieve good performance and also find the person number correctly</a:t>
            </a:r>
            <a:endParaRPr lang="en-US" altLang="zh-CN" sz="1800" dirty="0"/>
          </a:p>
        </p:txBody>
      </p:sp>
      <p:sp>
        <p:nvSpPr>
          <p:cNvPr id="9" name="Rectangle 5"/>
          <p:cNvSpPr>
            <a:spLocks noChangeArrowheads="1"/>
          </p:cNvSpPr>
          <p:nvPr/>
        </p:nvSpPr>
        <p:spPr bwMode="auto">
          <a:xfrm>
            <a:off x="644466" y="6130962"/>
            <a:ext cx="8836147" cy="438156"/>
          </a:xfrm>
          <a:prstGeom prst="rect">
            <a:avLst/>
          </a:prstGeom>
          <a:solidFill>
            <a:schemeClr val="bg1"/>
          </a:solidFill>
          <a:ln w="9525">
            <a:solidFill>
              <a:schemeClr val="tx1"/>
            </a:solidFill>
            <a:miter lim="800000"/>
            <a:headEnd/>
            <a:tailEnd/>
          </a:ln>
        </p:spPr>
        <p:txBody>
          <a:bodyPr anchor="ctr"/>
          <a:lstStyle/>
          <a:p>
            <a:pPr algn="ctr"/>
            <a:r>
              <a:rPr lang="en-US" altLang="zh-CN" sz="1800" dirty="0" smtClean="0"/>
              <a:t>Our method can obtain not bad results, but cannot accurately find the person number</a:t>
            </a:r>
            <a:endParaRPr lang="en-US" altLang="zh-CN" sz="1800" dirty="0"/>
          </a:p>
        </p:txBody>
      </p:sp>
    </p:spTree>
    <p:extLst>
      <p:ext uri="{BB962C8B-B14F-4D97-AF65-F5344CB8AC3E}">
        <p14:creationId xmlns:p14="http://schemas.microsoft.com/office/powerpoint/2010/main" val="74109431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图示 3"/>
          <p:cNvGraphicFramePr>
            <a:graphicFrameLocks noChangeAspect="1"/>
          </p:cNvGraphicFramePr>
          <p:nvPr>
            <p:extLst>
              <p:ext uri="{D42A27DB-BD31-4B8C-83A1-F6EECF244321}">
                <p14:modId xmlns:p14="http://schemas.microsoft.com/office/powerpoint/2010/main" val="1821005321"/>
              </p:ext>
            </p:extLst>
          </p:nvPr>
        </p:nvGraphicFramePr>
        <p:xfrm>
          <a:off x="-1023664" y="1169891"/>
          <a:ext cx="8777374" cy="512903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下箭头 4"/>
          <p:cNvSpPr/>
          <p:nvPr/>
        </p:nvSpPr>
        <p:spPr bwMode="auto">
          <a:xfrm rot="13876724">
            <a:off x="1981660" y="1758246"/>
            <a:ext cx="435136" cy="803437"/>
          </a:xfrm>
          <a:prstGeom prst="downArrow">
            <a:avLst/>
          </a:prstGeom>
          <a:solidFill>
            <a:srgbClr val="C00000"/>
          </a:solidFill>
          <a:ln>
            <a:headEnd type="none" w="med" len="med"/>
            <a:tailEnd type="none" w="med" len="med"/>
          </a:ln>
        </p:spPr>
        <p:style>
          <a:lnRef idx="3">
            <a:schemeClr val="lt1"/>
          </a:lnRef>
          <a:fillRef idx="1">
            <a:schemeClr val="accent1"/>
          </a:fillRef>
          <a:effectRef idx="1">
            <a:schemeClr val="accent1"/>
          </a:effectRef>
          <a:fontRef idx="minor">
            <a:schemeClr val="lt1"/>
          </a:fontRef>
        </p:style>
        <p:txBody>
          <a:bodyPr wrap="none" anchor="ctr"/>
          <a:lstStyle/>
          <a:p>
            <a:pPr algn="ctr">
              <a:defRPr/>
            </a:pPr>
            <a:endParaRPr lang="zh-CN" altLang="en-US" sz="1600">
              <a:solidFill>
                <a:schemeClr val="tx1"/>
              </a:solidFill>
            </a:endParaRPr>
          </a:p>
        </p:txBody>
      </p:sp>
      <p:sp>
        <p:nvSpPr>
          <p:cNvPr id="31" name="椭圆 30"/>
          <p:cNvSpPr/>
          <p:nvPr/>
        </p:nvSpPr>
        <p:spPr>
          <a:xfrm>
            <a:off x="3584848" y="1357620"/>
            <a:ext cx="431800" cy="395287"/>
          </a:xfrm>
          <a:prstGeom prst="ellipse">
            <a:avLst/>
          </a:prstGeom>
          <a:solidFill>
            <a:schemeClr val="accent1"/>
          </a:solidFill>
          <a:ln>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400" b="1" dirty="0">
                <a:solidFill>
                  <a:srgbClr val="A6A6A6"/>
                </a:solidFill>
                <a:ea typeface="黑体" pitchFamily="49" charset="-122"/>
              </a:rPr>
              <a:t>1</a:t>
            </a:r>
            <a:endParaRPr lang="zh-CN" altLang="en-US" sz="2400" b="1" dirty="0">
              <a:solidFill>
                <a:srgbClr val="A6A6A6"/>
              </a:solidFill>
              <a:ea typeface="黑体" pitchFamily="49" charset="-122"/>
            </a:endParaRPr>
          </a:p>
        </p:txBody>
      </p:sp>
      <p:sp>
        <p:nvSpPr>
          <p:cNvPr id="32" name="椭圆 31"/>
          <p:cNvSpPr/>
          <p:nvPr/>
        </p:nvSpPr>
        <p:spPr>
          <a:xfrm>
            <a:off x="4340932" y="2533697"/>
            <a:ext cx="430213" cy="395288"/>
          </a:xfrm>
          <a:prstGeom prst="ellipse">
            <a:avLst/>
          </a:prstGeom>
          <a:solidFill>
            <a:schemeClr val="accent1"/>
          </a:solid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400" b="1" dirty="0">
                <a:solidFill>
                  <a:schemeClr val="tx1"/>
                </a:solidFill>
                <a:ea typeface="黑体" pitchFamily="49" charset="-122"/>
              </a:rPr>
              <a:t>2</a:t>
            </a:r>
            <a:endParaRPr lang="zh-CN" altLang="en-US" sz="2400" b="1" dirty="0">
              <a:solidFill>
                <a:schemeClr val="tx1"/>
              </a:solidFill>
              <a:ea typeface="黑体" pitchFamily="49" charset="-122"/>
            </a:endParaRPr>
          </a:p>
        </p:txBody>
      </p:sp>
      <p:sp>
        <p:nvSpPr>
          <p:cNvPr id="33" name="椭圆 32"/>
          <p:cNvSpPr/>
          <p:nvPr/>
        </p:nvSpPr>
        <p:spPr>
          <a:xfrm>
            <a:off x="4304928" y="4076623"/>
            <a:ext cx="431800" cy="395288"/>
          </a:xfrm>
          <a:prstGeom prst="ellipse">
            <a:avLst/>
          </a:prstGeom>
          <a:solidFill>
            <a:schemeClr val="accent1"/>
          </a:solidFill>
          <a:ln>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400" b="1" dirty="0">
                <a:solidFill>
                  <a:schemeClr val="bg1">
                    <a:lumMod val="65000"/>
                  </a:schemeClr>
                </a:solidFill>
                <a:ea typeface="黑体" pitchFamily="49" charset="-122"/>
              </a:rPr>
              <a:t>3</a:t>
            </a:r>
            <a:endParaRPr lang="zh-CN" altLang="en-US" sz="2400" b="1" dirty="0">
              <a:solidFill>
                <a:schemeClr val="bg1">
                  <a:lumMod val="65000"/>
                </a:schemeClr>
              </a:solidFill>
              <a:ea typeface="黑体" pitchFamily="49" charset="-122"/>
            </a:endParaRPr>
          </a:p>
        </p:txBody>
      </p:sp>
      <p:sp>
        <p:nvSpPr>
          <p:cNvPr id="2" name="Rectangle 1"/>
          <p:cNvSpPr/>
          <p:nvPr/>
        </p:nvSpPr>
        <p:spPr>
          <a:xfrm>
            <a:off x="6536409" y="2270074"/>
            <a:ext cx="2881087" cy="906898"/>
          </a:xfrm>
          <a:prstGeom prst="rect">
            <a:avLst/>
          </a:prstGeom>
          <a:solidFill>
            <a:schemeClr val="bg1"/>
          </a:solid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marL="342900" lvl="1" indent="-342900">
              <a:buFont typeface="Wingdings" charset="2"/>
              <a:buChar char="§"/>
            </a:pPr>
            <a:r>
              <a:rPr lang="en-US" sz="1800" dirty="0" smtClean="0">
                <a:solidFill>
                  <a:srgbClr val="000000"/>
                </a:solidFill>
              </a:rPr>
              <a:t>Ontology matching</a:t>
            </a:r>
          </a:p>
          <a:p>
            <a:pPr marL="342900" lvl="1" indent="-342900">
              <a:buFont typeface="Wingdings" charset="2"/>
              <a:buChar char="§"/>
            </a:pPr>
            <a:r>
              <a:rPr lang="en-US" sz="1800" dirty="0" smtClean="0">
                <a:solidFill>
                  <a:srgbClr val="000000"/>
                </a:solidFill>
              </a:rPr>
              <a:t>Knowledge linking</a:t>
            </a:r>
            <a:endParaRPr lang="en-US" sz="1800" dirty="0">
              <a:solidFill>
                <a:srgbClr val="000000"/>
              </a:solidFill>
            </a:endParaRPr>
          </a:p>
        </p:txBody>
      </p:sp>
      <p:sp>
        <p:nvSpPr>
          <p:cNvPr id="16" name="Rectangle 15"/>
          <p:cNvSpPr/>
          <p:nvPr/>
        </p:nvSpPr>
        <p:spPr>
          <a:xfrm>
            <a:off x="6536409" y="3537012"/>
            <a:ext cx="3061107" cy="1404156"/>
          </a:xfrm>
          <a:prstGeom prst="rect">
            <a:avLst/>
          </a:prstGeom>
          <a:solidFill>
            <a:schemeClr val="bg1"/>
          </a:solidFill>
          <a:ln>
            <a:solidFill>
              <a:srgbClr val="7F7F7F"/>
            </a:solidFill>
          </a:ln>
        </p:spPr>
        <p:style>
          <a:lnRef idx="1">
            <a:schemeClr val="accent1"/>
          </a:lnRef>
          <a:fillRef idx="3">
            <a:schemeClr val="accent1"/>
          </a:fillRef>
          <a:effectRef idx="2">
            <a:schemeClr val="accent1"/>
          </a:effectRef>
          <a:fontRef idx="minor">
            <a:schemeClr val="lt1"/>
          </a:fontRef>
        </p:style>
        <p:txBody>
          <a:bodyPr rtlCol="0" anchor="ctr"/>
          <a:lstStyle/>
          <a:p>
            <a:pPr marL="342900" lvl="1" indent="-342900">
              <a:buFont typeface="Wingdings" charset="2"/>
              <a:buChar char="§"/>
            </a:pPr>
            <a:r>
              <a:rPr lang="en-US" sz="1800" dirty="0" smtClean="0">
                <a:solidFill>
                  <a:schemeClr val="bg1">
                    <a:lumMod val="65000"/>
                  </a:schemeClr>
                </a:solidFill>
              </a:rPr>
              <a:t>Topic modeling</a:t>
            </a:r>
          </a:p>
          <a:p>
            <a:pPr marL="342900" lvl="1" indent="-342900">
              <a:buFont typeface="Wingdings" charset="2"/>
              <a:buChar char="§"/>
            </a:pPr>
            <a:r>
              <a:rPr lang="en-US" sz="1800" dirty="0" smtClean="0">
                <a:solidFill>
                  <a:schemeClr val="bg1">
                    <a:lumMod val="65000"/>
                  </a:schemeClr>
                </a:solidFill>
              </a:rPr>
              <a:t>Expertise search</a:t>
            </a:r>
          </a:p>
          <a:p>
            <a:pPr marL="342900" lvl="1" indent="-342900">
              <a:buFont typeface="Wingdings" charset="2"/>
              <a:buChar char="§"/>
            </a:pPr>
            <a:r>
              <a:rPr lang="en-US" altLang="zh-CN" sz="1800" dirty="0">
                <a:solidFill>
                  <a:schemeClr val="bg1">
                    <a:lumMod val="65000"/>
                  </a:schemeClr>
                </a:solidFill>
              </a:rPr>
              <a:t>Cross domain </a:t>
            </a:r>
            <a:r>
              <a:rPr lang="en-US" altLang="zh-CN" sz="1800" dirty="0" smtClean="0">
                <a:solidFill>
                  <a:schemeClr val="bg1">
                    <a:lumMod val="65000"/>
                  </a:schemeClr>
                </a:solidFill>
              </a:rPr>
              <a:t>search</a:t>
            </a:r>
            <a:endParaRPr lang="en-US" sz="1800" dirty="0" smtClean="0">
              <a:solidFill>
                <a:schemeClr val="bg1">
                  <a:lumMod val="65000"/>
                </a:schemeClr>
              </a:solidFill>
            </a:endParaRPr>
          </a:p>
          <a:p>
            <a:pPr marL="342900" lvl="1" indent="-342900">
              <a:buFont typeface="Wingdings" charset="2"/>
              <a:buChar char="§"/>
            </a:pPr>
            <a:r>
              <a:rPr lang="en-US" altLang="zh-CN" sz="1800" dirty="0" smtClean="0">
                <a:solidFill>
                  <a:schemeClr val="bg1">
                    <a:lumMod val="65000"/>
                  </a:schemeClr>
                </a:solidFill>
              </a:rPr>
              <a:t>Topic </a:t>
            </a:r>
            <a:r>
              <a:rPr lang="en-US" altLang="zh-CN" sz="1800" dirty="0">
                <a:solidFill>
                  <a:schemeClr val="bg1">
                    <a:lumMod val="65000"/>
                  </a:schemeClr>
                </a:solidFill>
              </a:rPr>
              <a:t>trend </a:t>
            </a:r>
            <a:r>
              <a:rPr lang="en-US" altLang="zh-CN" sz="1800" dirty="0" smtClean="0">
                <a:solidFill>
                  <a:schemeClr val="bg1">
                    <a:lumMod val="65000"/>
                  </a:schemeClr>
                </a:solidFill>
              </a:rPr>
              <a:t>analysis</a:t>
            </a:r>
            <a:endParaRPr lang="en-US" altLang="zh-CN" sz="1800" dirty="0">
              <a:solidFill>
                <a:schemeClr val="bg1">
                  <a:lumMod val="65000"/>
                </a:schemeClr>
              </a:solidFill>
            </a:endParaRPr>
          </a:p>
        </p:txBody>
      </p:sp>
      <p:sp>
        <p:nvSpPr>
          <p:cNvPr id="17" name="Rectangle 16"/>
          <p:cNvSpPr/>
          <p:nvPr/>
        </p:nvSpPr>
        <p:spPr>
          <a:xfrm>
            <a:off x="5745088" y="5245295"/>
            <a:ext cx="2947086" cy="1188132"/>
          </a:xfrm>
          <a:prstGeom prst="rect">
            <a:avLst/>
          </a:prstGeom>
          <a:solidFill>
            <a:schemeClr val="bg1"/>
          </a:solidFill>
          <a:ln>
            <a:solidFill>
              <a:srgbClr val="7F7F7F"/>
            </a:solidFill>
          </a:ln>
        </p:spPr>
        <p:style>
          <a:lnRef idx="1">
            <a:schemeClr val="accent1"/>
          </a:lnRef>
          <a:fillRef idx="3">
            <a:schemeClr val="accent1"/>
          </a:fillRef>
          <a:effectRef idx="2">
            <a:schemeClr val="accent1"/>
          </a:effectRef>
          <a:fontRef idx="minor">
            <a:schemeClr val="lt1"/>
          </a:fontRef>
        </p:style>
        <p:txBody>
          <a:bodyPr rtlCol="0" anchor="ctr"/>
          <a:lstStyle/>
          <a:p>
            <a:pPr marL="342900" lvl="1" indent="-342900">
              <a:buFont typeface="Wingdings" charset="2"/>
              <a:buChar char="§"/>
            </a:pPr>
            <a:r>
              <a:rPr lang="en-US" altLang="zh-CN" sz="1800" dirty="0" smtClean="0">
                <a:solidFill>
                  <a:srgbClr val="A6A6A6"/>
                </a:solidFill>
              </a:rPr>
              <a:t>Social </a:t>
            </a:r>
            <a:r>
              <a:rPr lang="en-US" altLang="zh-CN" sz="1800" dirty="0">
                <a:solidFill>
                  <a:srgbClr val="A6A6A6"/>
                </a:solidFill>
              </a:rPr>
              <a:t>tie </a:t>
            </a:r>
            <a:r>
              <a:rPr lang="en-US" altLang="zh-CN" sz="1800" dirty="0" smtClean="0">
                <a:solidFill>
                  <a:srgbClr val="A6A6A6"/>
                </a:solidFill>
              </a:rPr>
              <a:t>analysis</a:t>
            </a:r>
          </a:p>
          <a:p>
            <a:pPr marL="342900" lvl="1" indent="-342900">
              <a:buFont typeface="Wingdings" charset="2"/>
              <a:buChar char="§"/>
            </a:pPr>
            <a:r>
              <a:rPr lang="en-US" altLang="zh-CN" sz="1800" dirty="0" smtClean="0">
                <a:solidFill>
                  <a:srgbClr val="A6A6A6"/>
                </a:solidFill>
              </a:rPr>
              <a:t>Kernel community</a:t>
            </a:r>
            <a:endParaRPr lang="en-US" altLang="zh-CN" sz="1800" dirty="0">
              <a:solidFill>
                <a:srgbClr val="A6A6A6"/>
              </a:solidFill>
            </a:endParaRPr>
          </a:p>
          <a:p>
            <a:pPr marL="342900" lvl="1" indent="-342900">
              <a:buFont typeface="Wingdings" charset="2"/>
              <a:buChar char="§"/>
            </a:pPr>
            <a:r>
              <a:rPr lang="en-US" altLang="zh-CN" sz="1800" dirty="0" smtClean="0">
                <a:solidFill>
                  <a:srgbClr val="A6A6A6"/>
                </a:solidFill>
              </a:rPr>
              <a:t>Collaborative reading</a:t>
            </a:r>
          </a:p>
        </p:txBody>
      </p:sp>
      <p:sp>
        <p:nvSpPr>
          <p:cNvPr id="18" name="Title 1"/>
          <p:cNvSpPr txBox="1">
            <a:spLocks/>
          </p:cNvSpPr>
          <p:nvPr/>
        </p:nvSpPr>
        <p:spPr bwMode="auto">
          <a:xfrm>
            <a:off x="575874" y="260648"/>
            <a:ext cx="8280125" cy="5635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Arial" charset="0"/>
                <a:ea typeface="宋体" pitchFamily="2" charset="-122"/>
              </a:defRPr>
            </a:lvl2pPr>
            <a:lvl3pPr algn="ctr" rtl="0" eaLnBrk="0" fontAlgn="base" hangingPunct="0">
              <a:spcBef>
                <a:spcPct val="0"/>
              </a:spcBef>
              <a:spcAft>
                <a:spcPct val="0"/>
              </a:spcAft>
              <a:defRPr sz="4000">
                <a:solidFill>
                  <a:schemeClr val="tx2"/>
                </a:solidFill>
                <a:latin typeface="Arial" charset="0"/>
                <a:ea typeface="宋体" pitchFamily="2" charset="-122"/>
              </a:defRPr>
            </a:lvl3pPr>
            <a:lvl4pPr algn="ctr" rtl="0" eaLnBrk="0" fontAlgn="base" hangingPunct="0">
              <a:spcBef>
                <a:spcPct val="0"/>
              </a:spcBef>
              <a:spcAft>
                <a:spcPct val="0"/>
              </a:spcAft>
              <a:defRPr sz="4000">
                <a:solidFill>
                  <a:schemeClr val="tx2"/>
                </a:solidFill>
                <a:latin typeface="Arial" charset="0"/>
                <a:ea typeface="宋体" pitchFamily="2" charset="-122"/>
              </a:defRPr>
            </a:lvl4pPr>
            <a:lvl5pPr algn="ctr" rtl="0" eaLnBrk="0" fontAlgn="base" hangingPunct="0">
              <a:spcBef>
                <a:spcPct val="0"/>
              </a:spcBef>
              <a:spcAft>
                <a:spcPct val="0"/>
              </a:spcAft>
              <a:defRPr sz="4000">
                <a:solidFill>
                  <a:schemeClr val="tx2"/>
                </a:solidFill>
                <a:latin typeface="Arial" charset="0"/>
                <a:ea typeface="宋体" pitchFamily="2" charset="-122"/>
              </a:defRPr>
            </a:lvl5pPr>
            <a:lvl6pPr marL="457200" algn="ctr" rtl="0" fontAlgn="base">
              <a:spcBef>
                <a:spcPct val="0"/>
              </a:spcBef>
              <a:spcAft>
                <a:spcPct val="0"/>
              </a:spcAft>
              <a:defRPr sz="4000">
                <a:solidFill>
                  <a:schemeClr val="tx2"/>
                </a:solidFill>
                <a:latin typeface="Arial" charset="0"/>
                <a:ea typeface="宋体" pitchFamily="2" charset="-122"/>
              </a:defRPr>
            </a:lvl6pPr>
            <a:lvl7pPr marL="914400" algn="ctr" rtl="0" fontAlgn="base">
              <a:spcBef>
                <a:spcPct val="0"/>
              </a:spcBef>
              <a:spcAft>
                <a:spcPct val="0"/>
              </a:spcAft>
              <a:defRPr sz="4000">
                <a:solidFill>
                  <a:schemeClr val="tx2"/>
                </a:solidFill>
                <a:latin typeface="Arial" charset="0"/>
                <a:ea typeface="宋体" pitchFamily="2" charset="-122"/>
              </a:defRPr>
            </a:lvl7pPr>
            <a:lvl8pPr marL="1371600" algn="ctr" rtl="0" fontAlgn="base">
              <a:spcBef>
                <a:spcPct val="0"/>
              </a:spcBef>
              <a:spcAft>
                <a:spcPct val="0"/>
              </a:spcAft>
              <a:defRPr sz="4000">
                <a:solidFill>
                  <a:schemeClr val="tx2"/>
                </a:solidFill>
                <a:latin typeface="Arial" charset="0"/>
                <a:ea typeface="宋体" pitchFamily="2" charset="-122"/>
              </a:defRPr>
            </a:lvl8pPr>
            <a:lvl9pPr marL="1828800" algn="ctr" rtl="0" fontAlgn="base">
              <a:spcBef>
                <a:spcPct val="0"/>
              </a:spcBef>
              <a:spcAft>
                <a:spcPct val="0"/>
              </a:spcAft>
              <a:defRPr sz="4000">
                <a:solidFill>
                  <a:schemeClr val="tx2"/>
                </a:solidFill>
                <a:latin typeface="Arial" charset="0"/>
                <a:ea typeface="宋体" pitchFamily="2" charset="-122"/>
              </a:defRPr>
            </a:lvl9pPr>
          </a:lstStyle>
          <a:p>
            <a:r>
              <a:rPr lang="en-US" altLang="en-US" dirty="0" smtClean="0">
                <a:ea typeface="宋体" pitchFamily="2" charset="-122"/>
              </a:rPr>
              <a:t>Mining </a:t>
            </a:r>
            <a:r>
              <a:rPr lang="en-US" altLang="en-US" dirty="0">
                <a:ea typeface="宋体" pitchFamily="2" charset="-122"/>
              </a:rPr>
              <a:t>Data </a:t>
            </a:r>
            <a:r>
              <a:rPr lang="en-US" altLang="en-US" dirty="0" smtClean="0">
                <a:ea typeface="宋体" pitchFamily="2" charset="-122"/>
              </a:rPr>
              <a:t>Semantics</a:t>
            </a:r>
            <a:endParaRPr lang="en-US" kern="0" dirty="0"/>
          </a:p>
        </p:txBody>
      </p:sp>
      <p:sp>
        <p:nvSpPr>
          <p:cNvPr id="19" name="椭圆 32"/>
          <p:cNvSpPr/>
          <p:nvPr/>
        </p:nvSpPr>
        <p:spPr>
          <a:xfrm>
            <a:off x="3656856" y="5513130"/>
            <a:ext cx="431800" cy="395288"/>
          </a:xfrm>
          <a:prstGeom prst="ellipse">
            <a:avLst/>
          </a:prstGeom>
          <a:solidFill>
            <a:schemeClr val="accent1"/>
          </a:solidFill>
          <a:ln>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400" b="1" dirty="0" smtClean="0">
                <a:solidFill>
                  <a:srgbClr val="A6A6A6"/>
                </a:solidFill>
                <a:ea typeface="黑体" pitchFamily="49" charset="-122"/>
              </a:rPr>
              <a:t>4</a:t>
            </a:r>
            <a:endParaRPr lang="zh-CN" altLang="en-US" sz="2400" b="1" dirty="0">
              <a:solidFill>
                <a:srgbClr val="A6A6A6"/>
              </a:solidFill>
              <a:ea typeface="黑体" pitchFamily="49" charset="-122"/>
            </a:endParaRPr>
          </a:p>
        </p:txBody>
      </p:sp>
      <p:sp>
        <p:nvSpPr>
          <p:cNvPr id="23" name="下箭头 4"/>
          <p:cNvSpPr/>
          <p:nvPr/>
        </p:nvSpPr>
        <p:spPr bwMode="auto">
          <a:xfrm rot="15233275">
            <a:off x="2560922" y="2643803"/>
            <a:ext cx="435136" cy="803437"/>
          </a:xfrm>
          <a:prstGeom prst="downArrow">
            <a:avLst/>
          </a:prstGeom>
          <a:solidFill>
            <a:srgbClr val="C00000"/>
          </a:solidFill>
          <a:ln>
            <a:headEnd type="none" w="med" len="med"/>
            <a:tailEnd type="none" w="med" len="med"/>
          </a:ln>
        </p:spPr>
        <p:style>
          <a:lnRef idx="3">
            <a:schemeClr val="lt1"/>
          </a:lnRef>
          <a:fillRef idx="1">
            <a:schemeClr val="accent1"/>
          </a:fillRef>
          <a:effectRef idx="1">
            <a:schemeClr val="accent1"/>
          </a:effectRef>
          <a:fontRef idx="minor">
            <a:schemeClr val="lt1"/>
          </a:fontRef>
        </p:style>
        <p:txBody>
          <a:bodyPr wrap="none" anchor="ctr"/>
          <a:lstStyle/>
          <a:p>
            <a:pPr algn="ctr">
              <a:defRPr/>
            </a:pPr>
            <a:endParaRPr lang="zh-CN" altLang="en-US" sz="1600">
              <a:solidFill>
                <a:schemeClr val="tx1"/>
              </a:solidFill>
            </a:endParaRPr>
          </a:p>
        </p:txBody>
      </p:sp>
      <p:sp>
        <p:nvSpPr>
          <p:cNvPr id="24" name="下箭头 4"/>
          <p:cNvSpPr/>
          <p:nvPr/>
        </p:nvSpPr>
        <p:spPr bwMode="auto">
          <a:xfrm rot="16820489">
            <a:off x="2588367" y="3640635"/>
            <a:ext cx="435136" cy="803437"/>
          </a:xfrm>
          <a:prstGeom prst="downArrow">
            <a:avLst/>
          </a:prstGeom>
          <a:solidFill>
            <a:srgbClr val="C00000"/>
          </a:solidFill>
          <a:ln>
            <a:headEnd type="none" w="med" len="med"/>
            <a:tailEnd type="none" w="med" len="med"/>
          </a:ln>
        </p:spPr>
        <p:style>
          <a:lnRef idx="3">
            <a:schemeClr val="lt1"/>
          </a:lnRef>
          <a:fillRef idx="1">
            <a:schemeClr val="accent1"/>
          </a:fillRef>
          <a:effectRef idx="1">
            <a:schemeClr val="accent1"/>
          </a:effectRef>
          <a:fontRef idx="minor">
            <a:schemeClr val="lt1"/>
          </a:fontRef>
        </p:style>
        <p:txBody>
          <a:bodyPr wrap="none" anchor="ctr"/>
          <a:lstStyle/>
          <a:p>
            <a:pPr algn="ctr">
              <a:defRPr/>
            </a:pPr>
            <a:endParaRPr lang="zh-CN" altLang="en-US" sz="1600">
              <a:solidFill>
                <a:schemeClr val="tx1"/>
              </a:solidFill>
            </a:endParaRPr>
          </a:p>
        </p:txBody>
      </p:sp>
      <p:sp>
        <p:nvSpPr>
          <p:cNvPr id="25" name="下箭头 4"/>
          <p:cNvSpPr/>
          <p:nvPr/>
        </p:nvSpPr>
        <p:spPr bwMode="auto">
          <a:xfrm rot="17800730">
            <a:off x="2131729" y="4612820"/>
            <a:ext cx="435136" cy="803437"/>
          </a:xfrm>
          <a:prstGeom prst="downArrow">
            <a:avLst/>
          </a:prstGeom>
          <a:solidFill>
            <a:srgbClr val="C00000"/>
          </a:solidFill>
          <a:ln>
            <a:headEnd type="none" w="med" len="med"/>
            <a:tailEnd type="none" w="med" len="med"/>
          </a:ln>
        </p:spPr>
        <p:style>
          <a:lnRef idx="3">
            <a:schemeClr val="lt1"/>
          </a:lnRef>
          <a:fillRef idx="1">
            <a:schemeClr val="accent1"/>
          </a:fillRef>
          <a:effectRef idx="1">
            <a:schemeClr val="accent1"/>
          </a:effectRef>
          <a:fontRef idx="minor">
            <a:schemeClr val="lt1"/>
          </a:fontRef>
        </p:style>
        <p:txBody>
          <a:bodyPr wrap="none" anchor="ctr"/>
          <a:lstStyle/>
          <a:p>
            <a:pPr algn="ctr">
              <a:defRPr/>
            </a:pPr>
            <a:endParaRPr lang="zh-CN" altLang="en-US" sz="1600">
              <a:solidFill>
                <a:schemeClr val="tx1"/>
              </a:solidFill>
            </a:endParaRPr>
          </a:p>
        </p:txBody>
      </p:sp>
      <p:sp>
        <p:nvSpPr>
          <p:cNvPr id="26" name="Rectangle 25"/>
          <p:cNvSpPr/>
          <p:nvPr/>
        </p:nvSpPr>
        <p:spPr>
          <a:xfrm>
            <a:off x="5839355" y="1016732"/>
            <a:ext cx="3146093" cy="900100"/>
          </a:xfrm>
          <a:prstGeom prst="rect">
            <a:avLst/>
          </a:prstGeom>
          <a:solidFill>
            <a:schemeClr val="bg1"/>
          </a:solidFill>
          <a:ln>
            <a:solidFill>
              <a:srgbClr val="7F7F7F"/>
            </a:solidFill>
          </a:ln>
        </p:spPr>
        <p:style>
          <a:lnRef idx="1">
            <a:schemeClr val="accent1"/>
          </a:lnRef>
          <a:fillRef idx="3">
            <a:schemeClr val="accent1"/>
          </a:fillRef>
          <a:effectRef idx="2">
            <a:schemeClr val="accent1"/>
          </a:effectRef>
          <a:fontRef idx="minor">
            <a:schemeClr val="lt1"/>
          </a:fontRef>
        </p:style>
        <p:txBody>
          <a:bodyPr rtlCol="0" anchor="ctr"/>
          <a:lstStyle/>
          <a:p>
            <a:pPr marL="342900" lvl="1" indent="-342900">
              <a:buFont typeface="Wingdings" charset="2"/>
              <a:buChar char="§"/>
            </a:pPr>
            <a:r>
              <a:rPr lang="en-US" sz="1800" dirty="0" smtClean="0">
                <a:solidFill>
                  <a:schemeClr val="bg1">
                    <a:lumMod val="65000"/>
                  </a:schemeClr>
                </a:solidFill>
              </a:rPr>
              <a:t>Knowledge extraction</a:t>
            </a:r>
            <a:endParaRPr lang="en-US" sz="1800" dirty="0">
              <a:solidFill>
                <a:schemeClr val="bg1">
                  <a:lumMod val="65000"/>
                </a:schemeClr>
              </a:solidFill>
            </a:endParaRPr>
          </a:p>
          <a:p>
            <a:pPr marL="342900" lvl="1" indent="-342900">
              <a:buFont typeface="Wingdings" charset="2"/>
              <a:buChar char="§"/>
            </a:pPr>
            <a:r>
              <a:rPr lang="en-US" sz="1800" dirty="0" smtClean="0">
                <a:solidFill>
                  <a:schemeClr val="bg1">
                    <a:lumMod val="65000"/>
                  </a:schemeClr>
                </a:solidFill>
              </a:rPr>
              <a:t>Name disambiguation</a:t>
            </a:r>
            <a:endParaRPr lang="en-US" sz="1800" dirty="0">
              <a:solidFill>
                <a:schemeClr val="bg1">
                  <a:lumMod val="65000"/>
                </a:schemeClr>
              </a:solidFill>
            </a:endParaRPr>
          </a:p>
        </p:txBody>
      </p:sp>
    </p:spTree>
    <p:custDataLst>
      <p:tags r:id="rId1"/>
    </p:custDataLst>
    <p:extLst>
      <p:ext uri="{BB962C8B-B14F-4D97-AF65-F5344CB8AC3E}">
        <p14:creationId xmlns:p14="http://schemas.microsoft.com/office/powerpoint/2010/main" val="65203610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31255" y="1669281"/>
            <a:ext cx="8482185" cy="4243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Rectangle 2"/>
          <p:cNvSpPr>
            <a:spLocks noGrp="1" noChangeArrowheads="1"/>
          </p:cNvSpPr>
          <p:nvPr>
            <p:ph type="title"/>
          </p:nvPr>
        </p:nvSpPr>
        <p:spPr/>
        <p:txBody>
          <a:bodyPr/>
          <a:lstStyle/>
          <a:p>
            <a:r>
              <a:rPr lang="en-US" altLang="zh-CN" dirty="0">
                <a:latin typeface="Arial" charset="0"/>
                <a:ea typeface="宋体" charset="0"/>
              </a:rPr>
              <a:t>What </a:t>
            </a:r>
            <a:r>
              <a:rPr lang="en-US" altLang="zh-CN" dirty="0" smtClean="0">
                <a:latin typeface="Arial" charset="0"/>
                <a:ea typeface="宋体" charset="0"/>
              </a:rPr>
              <a:t>is?</a:t>
            </a:r>
            <a:endParaRPr lang="zh-CN" altLang="en-US" dirty="0">
              <a:latin typeface="Arial" charset="0"/>
              <a:ea typeface="宋体" charset="0"/>
            </a:endParaRPr>
          </a:p>
        </p:txBody>
      </p:sp>
      <p:sp>
        <p:nvSpPr>
          <p:cNvPr id="36872" name="Line 8"/>
          <p:cNvSpPr>
            <a:spLocks noChangeShapeType="1"/>
          </p:cNvSpPr>
          <p:nvPr/>
        </p:nvSpPr>
        <p:spPr bwMode="auto">
          <a:xfrm flipV="1">
            <a:off x="2756756" y="2204864"/>
            <a:ext cx="3420380" cy="108012"/>
          </a:xfrm>
          <a:prstGeom prst="line">
            <a:avLst/>
          </a:prstGeom>
          <a:noFill/>
          <a:ln w="28575" cmpd="sng">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6873" name="Line 9"/>
          <p:cNvSpPr>
            <a:spLocks noChangeShapeType="1"/>
          </p:cNvSpPr>
          <p:nvPr/>
        </p:nvSpPr>
        <p:spPr bwMode="auto">
          <a:xfrm>
            <a:off x="3260812" y="2780928"/>
            <a:ext cx="2448272" cy="0"/>
          </a:xfrm>
          <a:prstGeom prst="line">
            <a:avLst/>
          </a:prstGeom>
          <a:noFill/>
          <a:ln w="28575" cmpd="sng">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6874" name="Line 10"/>
          <p:cNvSpPr>
            <a:spLocks noChangeShapeType="1"/>
          </p:cNvSpPr>
          <p:nvPr/>
        </p:nvSpPr>
        <p:spPr bwMode="auto">
          <a:xfrm>
            <a:off x="3836876" y="3298316"/>
            <a:ext cx="857250" cy="166688"/>
          </a:xfrm>
          <a:prstGeom prst="line">
            <a:avLst/>
          </a:prstGeom>
          <a:noFill/>
          <a:ln w="28575" cmpd="sng">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6875" name="Line 11"/>
          <p:cNvSpPr>
            <a:spLocks noChangeShapeType="1"/>
          </p:cNvSpPr>
          <p:nvPr/>
        </p:nvSpPr>
        <p:spPr bwMode="auto">
          <a:xfrm flipV="1">
            <a:off x="2616200" y="3753035"/>
            <a:ext cx="4100996" cy="150627"/>
          </a:xfrm>
          <a:prstGeom prst="line">
            <a:avLst/>
          </a:prstGeom>
          <a:noFill/>
          <a:ln w="28575" cmpd="sng">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6877" name="Line 13"/>
          <p:cNvSpPr>
            <a:spLocks noChangeShapeType="1"/>
          </p:cNvSpPr>
          <p:nvPr/>
        </p:nvSpPr>
        <p:spPr bwMode="auto">
          <a:xfrm>
            <a:off x="3152800" y="4581128"/>
            <a:ext cx="4830738" cy="271860"/>
          </a:xfrm>
          <a:prstGeom prst="line">
            <a:avLst/>
          </a:prstGeom>
          <a:noFill/>
          <a:ln w="28575" cmpd="sng">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ustDataLst>
      <p:tags r:id="rId1"/>
    </p:custDataLst>
    <p:extLst>
      <p:ext uri="{BB962C8B-B14F-4D97-AF65-F5344CB8AC3E}">
        <p14:creationId xmlns:p14="http://schemas.microsoft.com/office/powerpoint/2010/main" val="1716125405"/>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6872"/>
                                        </p:tgtEl>
                                        <p:attrNameLst>
                                          <p:attrName>style.visibility</p:attrName>
                                        </p:attrNameLst>
                                      </p:cBhvr>
                                      <p:to>
                                        <p:strVal val="visible"/>
                                      </p:to>
                                    </p:set>
                                    <p:animEffect transition="in" filter="blinds(horizontal)">
                                      <p:cBhvr>
                                        <p:cTn id="7" dur="500"/>
                                        <p:tgtEl>
                                          <p:spTgt spid="36872"/>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6873"/>
                                        </p:tgtEl>
                                        <p:attrNameLst>
                                          <p:attrName>style.visibility</p:attrName>
                                        </p:attrNameLst>
                                      </p:cBhvr>
                                      <p:to>
                                        <p:strVal val="visible"/>
                                      </p:to>
                                    </p:set>
                                    <p:animEffect transition="in" filter="blinds(horizontal)">
                                      <p:cBhvr>
                                        <p:cTn id="10" dur="500"/>
                                        <p:tgtEl>
                                          <p:spTgt spid="36873"/>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36874"/>
                                        </p:tgtEl>
                                        <p:attrNameLst>
                                          <p:attrName>style.visibility</p:attrName>
                                        </p:attrNameLst>
                                      </p:cBhvr>
                                      <p:to>
                                        <p:strVal val="visible"/>
                                      </p:to>
                                    </p:set>
                                    <p:animEffect transition="in" filter="blinds(horizontal)">
                                      <p:cBhvr>
                                        <p:cTn id="13" dur="500"/>
                                        <p:tgtEl>
                                          <p:spTgt spid="36874"/>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36875"/>
                                        </p:tgtEl>
                                        <p:attrNameLst>
                                          <p:attrName>style.visibility</p:attrName>
                                        </p:attrNameLst>
                                      </p:cBhvr>
                                      <p:to>
                                        <p:strVal val="visible"/>
                                      </p:to>
                                    </p:set>
                                    <p:animEffect transition="in" filter="blinds(horizontal)">
                                      <p:cBhvr>
                                        <p:cTn id="16" dur="500"/>
                                        <p:tgtEl>
                                          <p:spTgt spid="36875"/>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36877"/>
                                        </p:tgtEl>
                                        <p:attrNameLst>
                                          <p:attrName>style.visibility</p:attrName>
                                        </p:attrNameLst>
                                      </p:cBhvr>
                                      <p:to>
                                        <p:strVal val="visible"/>
                                      </p:to>
                                    </p:set>
                                    <p:animEffect transition="in" filter="blinds(horizontal)">
                                      <p:cBhvr>
                                        <p:cTn id="19" dur="500"/>
                                        <p:tgtEl>
                                          <p:spTgt spid="368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72" grpId="0" animBg="1"/>
      <p:bldP spid="36873" grpId="0" animBg="1"/>
      <p:bldP spid="36874" grpId="0" animBg="1"/>
      <p:bldP spid="36875" grpId="0" animBg="1"/>
      <p:bldP spid="36877"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Rectangle 2"/>
          <p:cNvSpPr>
            <a:spLocks noGrp="1" noChangeArrowheads="1"/>
          </p:cNvSpPr>
          <p:nvPr>
            <p:ph type="title" idx="4294967295"/>
          </p:nvPr>
        </p:nvSpPr>
        <p:spPr>
          <a:xfrm>
            <a:off x="1" y="252369"/>
            <a:ext cx="9634539" cy="792162"/>
          </a:xfrm>
        </p:spPr>
        <p:txBody>
          <a:bodyPr lIns="91428" tIns="45715" rIns="91428" bIns="45715"/>
          <a:lstStyle/>
          <a:p>
            <a:pPr eaLnBrk="1" hangingPunct="1">
              <a:defRPr/>
            </a:pPr>
            <a:r>
              <a:rPr lang="en-US" altLang="zh-CN" sz="3200" kern="1200" dirty="0" err="1" smtClean="0"/>
              <a:t>RiMOM</a:t>
            </a:r>
            <a:r>
              <a:rPr lang="en-US" altLang="zh-CN" sz="3200" kern="1200" baseline="30000" dirty="0" smtClean="0"/>
              <a:t>[1-3]</a:t>
            </a:r>
            <a:r>
              <a:rPr lang="en-US" altLang="zh-CN" sz="3200" kern="1200" dirty="0" smtClean="0"/>
              <a:t>-A Tool for</a:t>
            </a:r>
            <a:r>
              <a:rPr lang="zh-CN" altLang="en-US" sz="3200" kern="1200" dirty="0" smtClean="0"/>
              <a:t> </a:t>
            </a:r>
            <a:r>
              <a:rPr lang="en-US" altLang="zh-CN" sz="3200" kern="1200" dirty="0" smtClean="0"/>
              <a:t>Ontology Matching</a:t>
            </a:r>
            <a:endParaRPr lang="zh-CN" altLang="en-US" sz="2400" dirty="0" smtClean="0"/>
          </a:p>
        </p:txBody>
      </p:sp>
      <p:grpSp>
        <p:nvGrpSpPr>
          <p:cNvPr id="3" name="组合 7"/>
          <p:cNvGrpSpPr>
            <a:grpSpLocks/>
          </p:cNvGrpSpPr>
          <p:nvPr/>
        </p:nvGrpSpPr>
        <p:grpSpPr bwMode="auto">
          <a:xfrm>
            <a:off x="956556" y="1016732"/>
            <a:ext cx="7884876" cy="4716524"/>
            <a:chOff x="2143108" y="1571612"/>
            <a:chExt cx="6205104" cy="4286280"/>
          </a:xfrm>
        </p:grpSpPr>
        <p:pic>
          <p:nvPicPr>
            <p:cNvPr id="13322" name="Picture 2"/>
            <p:cNvPicPr>
              <a:picLocks noChangeAspect="1" noChangeArrowheads="1"/>
            </p:cNvPicPr>
            <p:nvPr/>
          </p:nvPicPr>
          <p:blipFill>
            <a:blip r:embed="rId4" cstate="print"/>
            <a:srcRect/>
            <a:stretch>
              <a:fillRect/>
            </a:stretch>
          </p:blipFill>
          <p:spPr bwMode="auto">
            <a:xfrm>
              <a:off x="2143108" y="1571612"/>
              <a:ext cx="6205104" cy="4286280"/>
            </a:xfrm>
            <a:prstGeom prst="rect">
              <a:avLst/>
            </a:prstGeom>
            <a:noFill/>
            <a:ln w="9525">
              <a:noFill/>
              <a:miter lim="800000"/>
              <a:headEnd/>
              <a:tailEnd/>
            </a:ln>
          </p:spPr>
        </p:pic>
        <p:sp>
          <p:nvSpPr>
            <p:cNvPr id="20" name="矩形 19"/>
            <p:cNvSpPr/>
            <p:nvPr/>
          </p:nvSpPr>
          <p:spPr bwMode="auto">
            <a:xfrm>
              <a:off x="2857433" y="5421325"/>
              <a:ext cx="4854358" cy="365128"/>
            </a:xfrm>
            <a:prstGeom prst="rect">
              <a:avLst/>
            </a:prstGeom>
            <a:solidFill>
              <a:srgbClr val="FFC000"/>
            </a:solidFill>
            <a:ln w="9525" cap="flat" cmpd="sng" algn="ctr">
              <a:solidFill>
                <a:schemeClr val="bg1"/>
              </a:solidFill>
              <a:prstDash val="solid"/>
              <a:round/>
              <a:headEnd type="none" w="med" len="med"/>
              <a:tailEnd type="none" w="med" len="med"/>
            </a:ln>
            <a:effectLst/>
          </p:spPr>
          <p:txBody>
            <a:bodyPr/>
            <a:lstStyle/>
            <a:p>
              <a:pPr>
                <a:defRPr/>
              </a:pPr>
              <a:r>
                <a:rPr lang="en-US" altLang="zh-CN" sz="1600" dirty="0">
                  <a:solidFill>
                    <a:schemeClr val="accent6"/>
                  </a:solidFill>
                </a:rPr>
                <a:t>http://keg.cs.tsinghua.edu.cn/project/RiMOM/</a:t>
              </a:r>
              <a:endParaRPr lang="zh-CN" altLang="en-US" sz="1600" dirty="0">
                <a:solidFill>
                  <a:schemeClr val="accent6"/>
                </a:solidFill>
              </a:endParaRPr>
            </a:p>
          </p:txBody>
        </p:sp>
      </p:grpSp>
      <p:sp>
        <p:nvSpPr>
          <p:cNvPr id="11" name="矩形 2"/>
          <p:cNvSpPr>
            <a:spLocks noChangeArrowheads="1"/>
          </p:cNvSpPr>
          <p:nvPr/>
        </p:nvSpPr>
        <p:spPr bwMode="auto">
          <a:xfrm>
            <a:off x="0" y="5733256"/>
            <a:ext cx="9906000" cy="1124745"/>
          </a:xfrm>
          <a:prstGeom prst="rect">
            <a:avLst/>
          </a:prstGeom>
          <a:solidFill>
            <a:schemeClr val="bg1"/>
          </a:solidFill>
          <a:ln w="9525">
            <a:noFill/>
            <a:miter lim="800000"/>
            <a:headEnd/>
            <a:tailEnd/>
          </a:ln>
        </p:spPr>
        <p:txBody>
          <a:bodyPr wrap="square">
            <a:noAutofit/>
          </a:bodyPr>
          <a:lstStyle/>
          <a:p>
            <a:pPr>
              <a:spcAft>
                <a:spcPts val="600"/>
              </a:spcAft>
            </a:pPr>
            <a:r>
              <a:rPr lang="en-US" altLang="zh-CN" sz="1200" dirty="0"/>
              <a:t>[1] </a:t>
            </a:r>
            <a:r>
              <a:rPr lang="en-US" altLang="zh-CN" sz="1200" dirty="0" smtClean="0"/>
              <a:t>J. </a:t>
            </a:r>
            <a:r>
              <a:rPr lang="en-US" altLang="zh-CN" sz="1200" dirty="0"/>
              <a:t>Tang, </a:t>
            </a:r>
            <a:r>
              <a:rPr lang="en-US" altLang="zh-CN" sz="1200" dirty="0" smtClean="0"/>
              <a:t>J. </a:t>
            </a:r>
            <a:r>
              <a:rPr lang="en-US" altLang="zh-CN" sz="1200" dirty="0"/>
              <a:t>Li, </a:t>
            </a:r>
            <a:r>
              <a:rPr lang="en-US" altLang="zh-CN" sz="1200" dirty="0" smtClean="0"/>
              <a:t>B. </a:t>
            </a:r>
            <a:r>
              <a:rPr lang="en-US" altLang="zh-CN" sz="1200" dirty="0"/>
              <a:t>Liang, </a:t>
            </a:r>
            <a:r>
              <a:rPr lang="en-US" altLang="zh-CN" sz="1200" dirty="0" smtClean="0"/>
              <a:t>X. </a:t>
            </a:r>
            <a:r>
              <a:rPr lang="en-US" altLang="zh-CN" sz="1200" dirty="0"/>
              <a:t>Huang, </a:t>
            </a:r>
            <a:r>
              <a:rPr lang="en-US" altLang="zh-CN" sz="1200" dirty="0" smtClean="0"/>
              <a:t>Y. </a:t>
            </a:r>
            <a:r>
              <a:rPr lang="en-US" altLang="zh-CN" sz="1200" dirty="0"/>
              <a:t>Li, and </a:t>
            </a:r>
            <a:r>
              <a:rPr lang="en-US" altLang="zh-CN" sz="1200" dirty="0" smtClean="0"/>
              <a:t>K. </a:t>
            </a:r>
            <a:r>
              <a:rPr lang="en-US" altLang="zh-CN" sz="1200" dirty="0"/>
              <a:t>Wang. Using Bayesian Decision for Ontology Mapping. Journal of Web Semantics, </a:t>
            </a:r>
            <a:r>
              <a:rPr lang="en-US" altLang="zh-CN" sz="1200" dirty="0" err="1"/>
              <a:t>Vol</a:t>
            </a:r>
            <a:r>
              <a:rPr lang="en-US" altLang="zh-CN" sz="1200" dirty="0"/>
              <a:t>(4) 4:243-262, December 2006.</a:t>
            </a:r>
          </a:p>
          <a:p>
            <a:pPr>
              <a:spcAft>
                <a:spcPts val="600"/>
              </a:spcAft>
            </a:pPr>
            <a:r>
              <a:rPr lang="en-US" altLang="zh-CN" sz="1200" dirty="0" smtClean="0"/>
              <a:t>[2] J. Li, J. Tang, Y. Li, and Q. </a:t>
            </a:r>
            <a:r>
              <a:rPr lang="en-US" altLang="zh-CN" sz="1200" dirty="0" err="1" smtClean="0"/>
              <a:t>Luo</a:t>
            </a:r>
            <a:r>
              <a:rPr lang="en-US" altLang="zh-CN" sz="1200" dirty="0" smtClean="0"/>
              <a:t>. </a:t>
            </a:r>
            <a:r>
              <a:rPr lang="en-US" altLang="zh-CN" sz="1200" dirty="0" err="1" smtClean="0"/>
              <a:t>RiMOM</a:t>
            </a:r>
            <a:r>
              <a:rPr lang="en-US" altLang="zh-CN" sz="1200" dirty="0" smtClean="0"/>
              <a:t>: A Dynamic Multi-Strategy Ontology Alignment Framework. IEEE TKDE, </a:t>
            </a:r>
            <a:r>
              <a:rPr lang="en-US" altLang="zh-CN" sz="1200" dirty="0" err="1" smtClean="0"/>
              <a:t>Vol</a:t>
            </a:r>
            <a:r>
              <a:rPr lang="en-US" altLang="zh-CN" sz="1200" dirty="0" smtClean="0"/>
              <a:t>(21) 8:1218-1232, 2009. </a:t>
            </a:r>
          </a:p>
          <a:p>
            <a:r>
              <a:rPr lang="en-US" altLang="zh-CN" sz="1200" dirty="0" smtClean="0"/>
              <a:t>[3] Q. </a:t>
            </a:r>
            <a:r>
              <a:rPr lang="en-US" altLang="zh-CN" sz="1200" dirty="0" err="1" smtClean="0"/>
              <a:t>Zhong</a:t>
            </a:r>
            <a:r>
              <a:rPr lang="en-US" altLang="zh-CN" sz="1200" dirty="0" smtClean="0"/>
              <a:t>, H. Li, J. Li, G. </a:t>
            </a:r>
            <a:r>
              <a:rPr lang="en-US" altLang="zh-CN" sz="1200" dirty="0" err="1" smtClean="0"/>
              <a:t>Xie</a:t>
            </a:r>
            <a:r>
              <a:rPr lang="en-US" altLang="zh-CN" sz="1200" dirty="0" smtClean="0"/>
              <a:t>, J. Tang, and L. Zhou. A Gauss Function based Approach for Unbalanced Ontology Matching. SIGMOD’09, pages 669-680, 2009.</a:t>
            </a:r>
          </a:p>
        </p:txBody>
      </p:sp>
    </p:spTree>
    <p:custDataLst>
      <p:tags r:id="rId1"/>
    </p:custDataLst>
    <p:extLst>
      <p:ext uri="{BB962C8B-B14F-4D97-AF65-F5344CB8AC3E}">
        <p14:creationId xmlns:p14="http://schemas.microsoft.com/office/powerpoint/2010/main" val="253781535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r>
              <a:rPr lang="en-US" dirty="0" smtClean="0">
                <a:latin typeface="Arial" charset="0"/>
                <a:ea typeface="宋体" charset="0"/>
              </a:rPr>
              <a:t>Knowledge Linking Outline</a:t>
            </a:r>
            <a:endParaRPr lang="en-US" dirty="0">
              <a:latin typeface="Arial" charset="0"/>
              <a:ea typeface="宋体" charset="0"/>
            </a:endParaRPr>
          </a:p>
        </p:txBody>
      </p:sp>
      <p:sp>
        <p:nvSpPr>
          <p:cNvPr id="3" name="Content Placeholder 2"/>
          <p:cNvSpPr>
            <a:spLocks noGrp="1"/>
          </p:cNvSpPr>
          <p:nvPr>
            <p:ph idx="1"/>
          </p:nvPr>
        </p:nvSpPr>
        <p:spPr>
          <a:xfrm>
            <a:off x="936625" y="1530350"/>
            <a:ext cx="8553450" cy="4595813"/>
          </a:xfrm>
        </p:spPr>
        <p:txBody>
          <a:bodyPr/>
          <a:lstStyle/>
          <a:p>
            <a:pPr>
              <a:lnSpc>
                <a:spcPct val="150000"/>
              </a:lnSpc>
              <a:spcBef>
                <a:spcPts val="1800"/>
              </a:spcBef>
            </a:pPr>
            <a:r>
              <a:rPr lang="en-US" dirty="0">
                <a:latin typeface="Arial" charset="0"/>
                <a:ea typeface="宋体" charset="0"/>
              </a:rPr>
              <a:t>Dynamic Multi-strategy Ontology Matching</a:t>
            </a:r>
          </a:p>
          <a:p>
            <a:pPr>
              <a:lnSpc>
                <a:spcPct val="150000"/>
              </a:lnSpc>
              <a:spcBef>
                <a:spcPts val="1800"/>
              </a:spcBef>
            </a:pPr>
            <a:r>
              <a:rPr lang="en-US" dirty="0">
                <a:latin typeface="Arial" charset="0"/>
                <a:ea typeface="宋体" charset="0"/>
              </a:rPr>
              <a:t>Unbalanced Ontology Matching</a:t>
            </a:r>
          </a:p>
          <a:p>
            <a:pPr>
              <a:lnSpc>
                <a:spcPct val="150000"/>
              </a:lnSpc>
              <a:spcBef>
                <a:spcPts val="1800"/>
              </a:spcBef>
            </a:pPr>
            <a:r>
              <a:rPr lang="en-US" dirty="0" smtClean="0">
                <a:latin typeface="Arial" charset="0"/>
                <a:ea typeface="宋体" charset="0"/>
              </a:rPr>
              <a:t>Cross-source Knowledge Linkin</a:t>
            </a:r>
            <a:r>
              <a:rPr lang="en-US" dirty="0">
                <a:latin typeface="Arial" charset="0"/>
                <a:ea typeface="宋体" charset="0"/>
              </a:rPr>
              <a:t>g</a:t>
            </a:r>
          </a:p>
        </p:txBody>
      </p:sp>
    </p:spTree>
    <p:extLst>
      <p:ext uri="{BB962C8B-B14F-4D97-AF65-F5344CB8AC3E}">
        <p14:creationId xmlns:p14="http://schemas.microsoft.com/office/powerpoint/2010/main" val="2078131087"/>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mph" presetSubtype="2" fill="hold" nodeType="clickEffect">
                                  <p:stCondLst>
                                    <p:cond delay="0"/>
                                  </p:stCondLst>
                                  <p:childTnLst>
                                    <p:animClr clrSpc="rgb" dir="cw">
                                      <p:cBhvr override="childStyle">
                                        <p:cTn id="6" dur="500" fill="hold"/>
                                        <p:tgtEl>
                                          <p:spTgt spid="3">
                                            <p:txEl>
                                              <p:pRg st="0" end="0"/>
                                            </p:txEl>
                                          </p:spTgt>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2"/>
          <p:cNvSpPr>
            <a:spLocks noGrp="1" noChangeArrowheads="1"/>
          </p:cNvSpPr>
          <p:nvPr>
            <p:ph type="title"/>
          </p:nvPr>
        </p:nvSpPr>
        <p:spPr>
          <a:xfrm>
            <a:off x="271463" y="188913"/>
            <a:ext cx="9363075" cy="1195387"/>
          </a:xfrm>
        </p:spPr>
        <p:txBody>
          <a:bodyPr/>
          <a:lstStyle/>
          <a:p>
            <a:pPr>
              <a:spcBef>
                <a:spcPts val="1800"/>
              </a:spcBef>
            </a:pPr>
            <a:r>
              <a:rPr lang="en-US" dirty="0" err="1" smtClean="0">
                <a:latin typeface="Arial" charset="0"/>
                <a:ea typeface="宋体" charset="0"/>
              </a:rPr>
              <a:t>RiMOM</a:t>
            </a:r>
            <a:r>
              <a:rPr lang="en-US" dirty="0" smtClean="0">
                <a:latin typeface="Arial" charset="0"/>
                <a:ea typeface="宋体" charset="0"/>
              </a:rPr>
              <a:t>: A </a:t>
            </a:r>
            <a:r>
              <a:rPr lang="en-US" dirty="0">
                <a:latin typeface="Arial" charset="0"/>
                <a:ea typeface="宋体" charset="0"/>
              </a:rPr>
              <a:t>Dynamic Multi-strategy Ontology Alignment </a:t>
            </a:r>
            <a:r>
              <a:rPr lang="en-US" dirty="0" smtClean="0">
                <a:latin typeface="Arial" charset="0"/>
                <a:ea typeface="宋体" charset="0"/>
              </a:rPr>
              <a:t>Framework</a:t>
            </a:r>
            <a:r>
              <a:rPr lang="en-US" baseline="30000" dirty="0" smtClean="0">
                <a:latin typeface="Arial" charset="0"/>
                <a:ea typeface="宋体" charset="0"/>
              </a:rPr>
              <a:t>[1]</a:t>
            </a:r>
            <a:endParaRPr lang="en-US" baseline="30000" dirty="0">
              <a:latin typeface="Arial" charset="0"/>
              <a:ea typeface="宋体" charset="0"/>
            </a:endParaRPr>
          </a:p>
        </p:txBody>
      </p:sp>
      <p:sp>
        <p:nvSpPr>
          <p:cNvPr id="2053" name="Rectangle 3"/>
          <p:cNvSpPr>
            <a:spLocks noGrp="1" noChangeArrowheads="1"/>
          </p:cNvSpPr>
          <p:nvPr>
            <p:ph type="body" idx="1"/>
          </p:nvPr>
        </p:nvSpPr>
        <p:spPr>
          <a:xfrm>
            <a:off x="495300" y="1633538"/>
            <a:ext cx="8915400" cy="4606925"/>
          </a:xfrm>
        </p:spPr>
        <p:txBody>
          <a:bodyPr/>
          <a:lstStyle/>
          <a:p>
            <a:r>
              <a:rPr lang="en-US" altLang="zh-CN" sz="2400">
                <a:latin typeface="Arial" charset="0"/>
                <a:ea typeface="宋体" charset="0"/>
              </a:rPr>
              <a:t>Matching</a:t>
            </a:r>
            <a:r>
              <a:rPr lang="zh-CN" altLang="en-US" sz="2400">
                <a:latin typeface="Arial" charset="0"/>
                <a:ea typeface="宋体" charset="0"/>
              </a:rPr>
              <a:t> </a:t>
            </a:r>
            <a:r>
              <a:rPr lang="en-US" altLang="zh-CN" sz="2400">
                <a:latin typeface="Arial" charset="0"/>
                <a:ea typeface="宋体" charset="0"/>
              </a:rPr>
              <a:t>=  </a:t>
            </a:r>
            <a:r>
              <a:rPr lang="en-US" altLang="zh-CN" sz="2400">
                <a:solidFill>
                  <a:srgbClr val="003399"/>
                </a:solidFill>
                <a:latin typeface="Arial" charset="0"/>
                <a:ea typeface="宋体" charset="0"/>
              </a:rPr>
              <a:t>Multi-strategies</a:t>
            </a:r>
            <a:r>
              <a:rPr lang="zh-CN" altLang="en-US" sz="2400">
                <a:latin typeface="Arial" charset="0"/>
                <a:ea typeface="宋体" charset="0"/>
              </a:rPr>
              <a:t>  </a:t>
            </a:r>
            <a:r>
              <a:rPr lang="en-US" altLang="zh-CN" sz="2400">
                <a:latin typeface="Arial" charset="0"/>
                <a:ea typeface="宋体" charset="0"/>
              </a:rPr>
              <a:t>+        </a:t>
            </a:r>
            <a:r>
              <a:rPr lang="en-US" altLang="zh-CN" sz="2400">
                <a:solidFill>
                  <a:srgbClr val="003399"/>
                </a:solidFill>
                <a:latin typeface="Arial" charset="0"/>
                <a:ea typeface="宋体" charset="0"/>
              </a:rPr>
              <a:t>Strategy selection</a:t>
            </a:r>
            <a:endParaRPr lang="zh-CN" altLang="en-US" sz="2400">
              <a:solidFill>
                <a:srgbClr val="003399"/>
              </a:solidFill>
              <a:latin typeface="Arial" charset="0"/>
              <a:ea typeface="宋体" charset="0"/>
            </a:endParaRPr>
          </a:p>
          <a:p>
            <a:endParaRPr lang="zh-CN" altLang="en-US" sz="2400">
              <a:solidFill>
                <a:srgbClr val="003399"/>
              </a:solidFill>
              <a:latin typeface="Arial" charset="0"/>
              <a:ea typeface="宋体" charset="0"/>
            </a:endParaRPr>
          </a:p>
          <a:p>
            <a:endParaRPr lang="zh-CN" altLang="en-US" sz="2400">
              <a:latin typeface="Arial" charset="0"/>
              <a:ea typeface="宋体" charset="0"/>
            </a:endParaRPr>
          </a:p>
          <a:p>
            <a:pPr>
              <a:buFont typeface="Wingdings" charset="0"/>
              <a:buNone/>
            </a:pPr>
            <a:endParaRPr lang="zh-CN" altLang="en-US">
              <a:latin typeface="Arial" charset="0"/>
              <a:ea typeface="宋体" charset="0"/>
            </a:endParaRPr>
          </a:p>
        </p:txBody>
      </p:sp>
      <p:sp>
        <p:nvSpPr>
          <p:cNvPr id="2054" name="Rectangle 5"/>
          <p:cNvSpPr>
            <a:spLocks noChangeArrowheads="1"/>
          </p:cNvSpPr>
          <p:nvPr/>
        </p:nvSpPr>
        <p:spPr bwMode="auto">
          <a:xfrm>
            <a:off x="1073150" y="2624138"/>
            <a:ext cx="7016750" cy="1981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p>
            <a:pPr>
              <a:buFontTx/>
              <a:buChar char="•"/>
            </a:pPr>
            <a:r>
              <a:rPr lang="en-US" altLang="zh-CN" sz="2400">
                <a:cs typeface="宋体" charset="0"/>
              </a:rPr>
              <a:t> Concept/Attribute name</a:t>
            </a:r>
            <a:endParaRPr lang="zh-CN" altLang="en-US" sz="2400">
              <a:cs typeface="宋体" charset="0"/>
            </a:endParaRPr>
          </a:p>
          <a:p>
            <a:pPr>
              <a:buFontTx/>
              <a:buChar char="•"/>
            </a:pPr>
            <a:r>
              <a:rPr lang="zh-CN" altLang="en-US" sz="2400">
                <a:cs typeface="宋体" charset="0"/>
              </a:rPr>
              <a:t> </a:t>
            </a:r>
            <a:r>
              <a:rPr lang="en-US" altLang="zh-CN" sz="2400">
                <a:cs typeface="宋体" charset="0"/>
              </a:rPr>
              <a:t>Concept/Attribute path</a:t>
            </a:r>
            <a:endParaRPr lang="zh-CN" altLang="en-US" sz="2400">
              <a:cs typeface="宋体" charset="0"/>
            </a:endParaRPr>
          </a:p>
          <a:p>
            <a:pPr>
              <a:buFontTx/>
              <a:buChar char="•"/>
            </a:pPr>
            <a:r>
              <a:rPr lang="zh-CN" altLang="en-US" sz="2400">
                <a:cs typeface="宋体" charset="0"/>
              </a:rPr>
              <a:t> </a:t>
            </a:r>
            <a:r>
              <a:rPr lang="en-US" altLang="zh-CN" sz="2400">
                <a:cs typeface="宋体" charset="0"/>
              </a:rPr>
              <a:t>Concept/Attribute’s description</a:t>
            </a:r>
          </a:p>
          <a:p>
            <a:pPr>
              <a:buFontTx/>
              <a:buChar char="•"/>
            </a:pPr>
            <a:r>
              <a:rPr lang="zh-CN" altLang="en-US" sz="2400">
                <a:cs typeface="宋体" charset="0"/>
              </a:rPr>
              <a:t> </a:t>
            </a:r>
            <a:r>
              <a:rPr lang="en-US" altLang="zh-CN" sz="2400">
                <a:cs typeface="宋体" charset="0"/>
              </a:rPr>
              <a:t>Instance</a:t>
            </a:r>
            <a:endParaRPr lang="zh-CN" altLang="en-US" sz="2400">
              <a:cs typeface="宋体" charset="0"/>
            </a:endParaRPr>
          </a:p>
          <a:p>
            <a:pPr>
              <a:buFontTx/>
              <a:buChar char="•"/>
            </a:pPr>
            <a:r>
              <a:rPr lang="zh-CN" altLang="en-US" sz="2400">
                <a:cs typeface="宋体" charset="0"/>
              </a:rPr>
              <a:t> </a:t>
            </a:r>
            <a:r>
              <a:rPr lang="en-US" altLang="zh-CN" sz="2400">
                <a:cs typeface="宋体" charset="0"/>
              </a:rPr>
              <a:t>Structure</a:t>
            </a:r>
            <a:endParaRPr lang="zh-CN" altLang="en-US" sz="2400">
              <a:cs typeface="宋体" charset="0"/>
            </a:endParaRPr>
          </a:p>
        </p:txBody>
      </p:sp>
      <p:sp>
        <p:nvSpPr>
          <p:cNvPr id="2055" name="Rectangle 6"/>
          <p:cNvSpPr>
            <a:spLocks noChangeArrowheads="1"/>
          </p:cNvSpPr>
          <p:nvPr/>
        </p:nvSpPr>
        <p:spPr bwMode="auto">
          <a:xfrm>
            <a:off x="495300" y="5058346"/>
            <a:ext cx="9163050" cy="10349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p>
            <a:pPr>
              <a:buFontTx/>
              <a:buChar char="•"/>
            </a:pPr>
            <a:r>
              <a:rPr lang="en-US" altLang="zh-CN" sz="2400" dirty="0">
                <a:cs typeface="宋体" charset="0"/>
              </a:rPr>
              <a:t>  Associate a loss for each candidate matching</a:t>
            </a:r>
            <a:endParaRPr lang="zh-CN" altLang="en-US" sz="2400" dirty="0">
              <a:cs typeface="宋体" charset="0"/>
            </a:endParaRPr>
          </a:p>
          <a:p>
            <a:pPr>
              <a:buFontTx/>
              <a:buChar char="•"/>
            </a:pPr>
            <a:r>
              <a:rPr lang="zh-CN" altLang="en-US" sz="2400" dirty="0">
                <a:cs typeface="宋体" charset="0"/>
              </a:rPr>
              <a:t> </a:t>
            </a:r>
            <a:r>
              <a:rPr lang="en-US" altLang="zh-CN" sz="2400" dirty="0" smtClean="0">
                <a:cs typeface="宋体" charset="0"/>
              </a:rPr>
              <a:t>Strategy </a:t>
            </a:r>
            <a:r>
              <a:rPr lang="en-US" altLang="zh-CN" sz="2400" dirty="0">
                <a:cs typeface="宋体" charset="0"/>
              </a:rPr>
              <a:t>selection: determine if we should use the strategies</a:t>
            </a:r>
            <a:endParaRPr lang="zh-CN" altLang="en-US" sz="2400" dirty="0">
              <a:cs typeface="宋体" charset="0"/>
            </a:endParaRPr>
          </a:p>
        </p:txBody>
      </p:sp>
      <p:sp>
        <p:nvSpPr>
          <p:cNvPr id="2056" name="AutoShape 7"/>
          <p:cNvSpPr>
            <a:spLocks noChangeArrowheads="1"/>
          </p:cNvSpPr>
          <p:nvPr/>
        </p:nvSpPr>
        <p:spPr bwMode="auto">
          <a:xfrm>
            <a:off x="3219450" y="2090738"/>
            <a:ext cx="495300" cy="533400"/>
          </a:xfrm>
          <a:prstGeom prst="downArrow">
            <a:avLst>
              <a:gd name="adj1" fmla="val 50000"/>
              <a:gd name="adj2" fmla="val 29167"/>
            </a:avLst>
          </a:prstGeom>
          <a:solidFill>
            <a:srgbClr val="FFCCCC"/>
          </a:solidFill>
          <a:ln w="9525">
            <a:solidFill>
              <a:schemeClr val="tx1"/>
            </a:solidFill>
            <a:miter lim="800000"/>
            <a:headEnd/>
            <a:tailEnd/>
          </a:ln>
        </p:spPr>
        <p:txBody>
          <a:bodyPr vert="eaVert" wrap="none" anchor="ctr"/>
          <a:lstStyle/>
          <a:p>
            <a:endParaRPr lang="en-US">
              <a:cs typeface="宋体" charset="0"/>
            </a:endParaRPr>
          </a:p>
        </p:txBody>
      </p:sp>
      <p:sp>
        <p:nvSpPr>
          <p:cNvPr id="2057" name="AutoShape 8"/>
          <p:cNvSpPr>
            <a:spLocks noChangeArrowheads="1"/>
          </p:cNvSpPr>
          <p:nvPr/>
        </p:nvSpPr>
        <p:spPr bwMode="auto">
          <a:xfrm>
            <a:off x="6769100" y="2090738"/>
            <a:ext cx="495300" cy="2819400"/>
          </a:xfrm>
          <a:prstGeom prst="downArrow">
            <a:avLst>
              <a:gd name="adj1" fmla="val 50000"/>
              <a:gd name="adj2" fmla="val 154167"/>
            </a:avLst>
          </a:prstGeom>
          <a:solidFill>
            <a:srgbClr val="FFCCCC"/>
          </a:solidFill>
          <a:ln w="9525">
            <a:solidFill>
              <a:schemeClr val="tx1"/>
            </a:solidFill>
            <a:miter lim="800000"/>
            <a:headEnd/>
            <a:tailEnd/>
          </a:ln>
        </p:spPr>
        <p:txBody>
          <a:bodyPr vert="eaVert" wrap="none" anchor="ctr"/>
          <a:lstStyle/>
          <a:p>
            <a:endParaRPr lang="en-US">
              <a:cs typeface="宋体" charset="0"/>
            </a:endParaRPr>
          </a:p>
        </p:txBody>
      </p:sp>
      <p:sp>
        <p:nvSpPr>
          <p:cNvPr id="364553" name="Rectangle 9"/>
          <p:cNvSpPr>
            <a:spLocks noChangeArrowheads="1"/>
          </p:cNvSpPr>
          <p:nvPr/>
        </p:nvSpPr>
        <p:spPr bwMode="auto">
          <a:xfrm>
            <a:off x="3549650" y="2319338"/>
            <a:ext cx="6108700" cy="2590800"/>
          </a:xfrm>
          <a:prstGeom prst="rect">
            <a:avLst/>
          </a:prstGeom>
          <a:solidFill>
            <a:schemeClr val="bg1"/>
          </a:solidFill>
          <a:ln w="9525">
            <a:solidFill>
              <a:srgbClr val="000000"/>
            </a:solidFill>
            <a:miter lim="800000"/>
            <a:headEnd/>
            <a:tailEnd/>
          </a:ln>
          <a:extLst/>
        </p:spPr>
        <p:txBody>
          <a:bodyPr wrap="none"/>
          <a:lstStyle/>
          <a:p>
            <a:pPr>
              <a:lnSpc>
                <a:spcPct val="110000"/>
              </a:lnSpc>
            </a:pPr>
            <a:endParaRPr lang="en-US" altLang="zh-CN" dirty="0">
              <a:cs typeface="宋体" charset="0"/>
            </a:endParaRPr>
          </a:p>
          <a:p>
            <a:pPr>
              <a:lnSpc>
                <a:spcPct val="110000"/>
              </a:lnSpc>
            </a:pPr>
            <a:r>
              <a:rPr lang="en-US" altLang="zh-CN" dirty="0" smtClean="0">
                <a:cs typeface="宋体" charset="0"/>
              </a:rPr>
              <a:t> </a:t>
            </a:r>
            <a:r>
              <a:rPr lang="en-US" altLang="zh-CN" dirty="0">
                <a:cs typeface="宋体" charset="0"/>
              </a:rPr>
              <a:t>- Linguistic similarity factor</a:t>
            </a:r>
            <a:endParaRPr lang="zh-CN" altLang="en-US" dirty="0">
              <a:cs typeface="宋体" charset="0"/>
            </a:endParaRPr>
          </a:p>
          <a:p>
            <a:pPr>
              <a:lnSpc>
                <a:spcPct val="110000"/>
              </a:lnSpc>
            </a:pPr>
            <a:endParaRPr lang="zh-CN" altLang="en-US" dirty="0">
              <a:cs typeface="宋体" charset="0"/>
            </a:endParaRPr>
          </a:p>
          <a:p>
            <a:pPr>
              <a:lnSpc>
                <a:spcPct val="110000"/>
              </a:lnSpc>
            </a:pPr>
            <a:endParaRPr lang="zh-CN" altLang="en-US" dirty="0">
              <a:cs typeface="宋体" charset="0"/>
            </a:endParaRPr>
          </a:p>
          <a:p>
            <a:pPr>
              <a:lnSpc>
                <a:spcPct val="110000"/>
              </a:lnSpc>
            </a:pPr>
            <a:r>
              <a:rPr lang="zh-CN" altLang="en-US" dirty="0">
                <a:cs typeface="宋体" charset="0"/>
              </a:rPr>
              <a:t>         </a:t>
            </a:r>
            <a:r>
              <a:rPr lang="en-US" altLang="zh-CN" dirty="0" smtClean="0">
                <a:cs typeface="宋体" charset="0"/>
              </a:rPr>
              <a:t> -</a:t>
            </a:r>
            <a:r>
              <a:rPr lang="zh-CN" altLang="en-US" dirty="0" smtClean="0">
                <a:cs typeface="宋体" charset="0"/>
              </a:rPr>
              <a:t> </a:t>
            </a:r>
            <a:r>
              <a:rPr lang="en-US" altLang="zh-CN" dirty="0">
                <a:cs typeface="宋体" charset="0"/>
              </a:rPr>
              <a:t>Structural similarity factor</a:t>
            </a:r>
            <a:endParaRPr lang="zh-CN" altLang="en-US" dirty="0">
              <a:cs typeface="宋体" charset="0"/>
            </a:endParaRPr>
          </a:p>
        </p:txBody>
      </p:sp>
      <p:sp>
        <p:nvSpPr>
          <p:cNvPr id="2059" name="Rectangle 11"/>
          <p:cNvSpPr>
            <a:spLocks noChangeArrowheads="1"/>
          </p:cNvSpPr>
          <p:nvPr/>
        </p:nvSpPr>
        <p:spPr bwMode="auto">
          <a:xfrm>
            <a:off x="0" y="-90488"/>
            <a:ext cx="184150" cy="400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cs typeface="宋体" charset="0"/>
            </a:endParaRPr>
          </a:p>
        </p:txBody>
      </p:sp>
      <p:sp>
        <p:nvSpPr>
          <p:cNvPr id="2060" name="Rectangle 13"/>
          <p:cNvSpPr>
            <a:spLocks noChangeArrowheads="1"/>
          </p:cNvSpPr>
          <p:nvPr/>
        </p:nvSpPr>
        <p:spPr bwMode="auto">
          <a:xfrm>
            <a:off x="0" y="3186113"/>
            <a:ext cx="1841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cs typeface="宋体" charset="0"/>
            </a:endParaRPr>
          </a:p>
        </p:txBody>
      </p:sp>
      <p:graphicFrame>
        <p:nvGraphicFramePr>
          <p:cNvPr id="377860" name="Object 4"/>
          <p:cNvGraphicFramePr>
            <a:graphicFrameLocks noChangeAspect="1"/>
          </p:cNvGraphicFramePr>
          <p:nvPr/>
        </p:nvGraphicFramePr>
        <p:xfrm>
          <a:off x="5026025" y="3027363"/>
          <a:ext cx="2300288" cy="641350"/>
        </p:xfrm>
        <a:graphic>
          <a:graphicData uri="http://schemas.openxmlformats.org/presentationml/2006/ole">
            <mc:AlternateContent xmlns:mc="http://schemas.openxmlformats.org/markup-compatibility/2006">
              <mc:Choice xmlns:v="urn:schemas-microsoft-com:vml" Requires="v">
                <p:oleObj spid="_x0000_s368067" name="Equation" r:id="rId5" imgW="1129810" imgH="342751" progId="Equation.DSMT4">
                  <p:embed/>
                </p:oleObj>
              </mc:Choice>
              <mc:Fallback>
                <p:oleObj name="Equation" r:id="rId5" imgW="1129810" imgH="342751"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26025" y="3027363"/>
                        <a:ext cx="2300288" cy="6413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77861" name="Object 5"/>
          <p:cNvGraphicFramePr>
            <a:graphicFrameLocks noChangeAspect="1"/>
          </p:cNvGraphicFramePr>
          <p:nvPr/>
        </p:nvGraphicFramePr>
        <p:xfrm>
          <a:off x="4806950" y="4013200"/>
          <a:ext cx="3979863" cy="622300"/>
        </p:xfrm>
        <a:graphic>
          <a:graphicData uri="http://schemas.openxmlformats.org/presentationml/2006/ole">
            <mc:AlternateContent xmlns:mc="http://schemas.openxmlformats.org/markup-compatibility/2006">
              <mc:Choice xmlns:v="urn:schemas-microsoft-com:vml" Requires="v">
                <p:oleObj spid="_x0000_s368068" name="Equation" r:id="rId7" imgW="2032000" imgH="342900" progId="Equation.DSMT4">
                  <p:embed/>
                </p:oleObj>
              </mc:Choice>
              <mc:Fallback>
                <p:oleObj name="Equation" r:id="rId7" imgW="2032000" imgH="342900" progId="Equation.DSMT4">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06950" y="4013200"/>
                        <a:ext cx="3979863" cy="622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 name="矩形 2"/>
          <p:cNvSpPr>
            <a:spLocks noChangeArrowheads="1"/>
          </p:cNvSpPr>
          <p:nvPr/>
        </p:nvSpPr>
        <p:spPr bwMode="auto">
          <a:xfrm>
            <a:off x="0" y="6489340"/>
            <a:ext cx="9906000" cy="368661"/>
          </a:xfrm>
          <a:prstGeom prst="rect">
            <a:avLst/>
          </a:prstGeom>
          <a:solidFill>
            <a:schemeClr val="bg1"/>
          </a:solidFill>
          <a:ln w="9525">
            <a:noFill/>
            <a:miter lim="800000"/>
            <a:headEnd/>
            <a:tailEnd/>
          </a:ln>
        </p:spPr>
        <p:txBody>
          <a:bodyPr wrap="square">
            <a:noAutofit/>
          </a:bodyPr>
          <a:lstStyle/>
          <a:p>
            <a:pPr>
              <a:spcAft>
                <a:spcPts val="600"/>
              </a:spcAft>
            </a:pPr>
            <a:r>
              <a:rPr lang="en-US" altLang="zh-CN" sz="1200" dirty="0" smtClean="0"/>
              <a:t>[1] J. Li, J. Tang, Y. Li, and Q. </a:t>
            </a:r>
            <a:r>
              <a:rPr lang="en-US" altLang="zh-CN" sz="1200" dirty="0" err="1" smtClean="0"/>
              <a:t>Luo</a:t>
            </a:r>
            <a:r>
              <a:rPr lang="en-US" altLang="zh-CN" sz="1200" dirty="0" smtClean="0"/>
              <a:t>. </a:t>
            </a:r>
            <a:r>
              <a:rPr lang="en-US" altLang="zh-CN" sz="1200" dirty="0" err="1" smtClean="0"/>
              <a:t>RiMOM</a:t>
            </a:r>
            <a:r>
              <a:rPr lang="en-US" altLang="zh-CN" sz="1200" dirty="0" smtClean="0"/>
              <a:t>: A Dynamic Multi-Strategy Ontology Alignment Framework. IEEE TKDE, </a:t>
            </a:r>
            <a:r>
              <a:rPr lang="en-US" altLang="zh-CN" sz="1200" dirty="0" err="1" smtClean="0"/>
              <a:t>Vol</a:t>
            </a:r>
            <a:r>
              <a:rPr lang="en-US" altLang="zh-CN" sz="1200" dirty="0" smtClean="0"/>
              <a:t>(21) 8:1218-1232, 2009. </a:t>
            </a:r>
          </a:p>
        </p:txBody>
      </p:sp>
    </p:spTree>
    <p:custDataLst>
      <p:tags r:id="rId2"/>
    </p:custDataLst>
    <p:extLst>
      <p:ext uri="{BB962C8B-B14F-4D97-AF65-F5344CB8AC3E}">
        <p14:creationId xmlns:p14="http://schemas.microsoft.com/office/powerpoint/2010/main" val="304814922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64553"/>
                                        </p:tgtEl>
                                        <p:attrNameLst>
                                          <p:attrName>style.visibility</p:attrName>
                                        </p:attrNameLst>
                                      </p:cBhvr>
                                      <p:to>
                                        <p:strVal val="visible"/>
                                      </p:to>
                                    </p:set>
                                    <p:animEffect transition="in" filter="blinds(horizontal)">
                                      <p:cBhvr>
                                        <p:cTn id="7" dur="500"/>
                                        <p:tgtEl>
                                          <p:spTgt spid="364553"/>
                                        </p:tgtEl>
                                      </p:cBhvr>
                                    </p:animEffect>
                                  </p:childTnLst>
                                </p:cTn>
                              </p:par>
                              <p:par>
                                <p:cTn id="8" presetID="3" presetClass="entr" presetSubtype="10" fill="hold" nodeType="withEffect">
                                  <p:stCondLst>
                                    <p:cond delay="0"/>
                                  </p:stCondLst>
                                  <p:childTnLst>
                                    <p:set>
                                      <p:cBhvr>
                                        <p:cTn id="9" dur="1" fill="hold">
                                          <p:stCondLst>
                                            <p:cond delay="0"/>
                                          </p:stCondLst>
                                        </p:cTn>
                                        <p:tgtEl>
                                          <p:spTgt spid="377861"/>
                                        </p:tgtEl>
                                        <p:attrNameLst>
                                          <p:attrName>style.visibility</p:attrName>
                                        </p:attrNameLst>
                                      </p:cBhvr>
                                      <p:to>
                                        <p:strVal val="visible"/>
                                      </p:to>
                                    </p:set>
                                    <p:animEffect transition="in" filter="blinds(horizontal)">
                                      <p:cBhvr>
                                        <p:cTn id="10" dur="500"/>
                                        <p:tgtEl>
                                          <p:spTgt spid="377861"/>
                                        </p:tgtEl>
                                      </p:cBhvr>
                                    </p:animEffect>
                                  </p:childTnLst>
                                </p:cTn>
                              </p:par>
                              <p:par>
                                <p:cTn id="11" presetID="3" presetClass="entr" presetSubtype="10" fill="hold" nodeType="withEffect">
                                  <p:stCondLst>
                                    <p:cond delay="0"/>
                                  </p:stCondLst>
                                  <p:childTnLst>
                                    <p:set>
                                      <p:cBhvr>
                                        <p:cTn id="12" dur="1" fill="hold">
                                          <p:stCondLst>
                                            <p:cond delay="0"/>
                                          </p:stCondLst>
                                        </p:cTn>
                                        <p:tgtEl>
                                          <p:spTgt spid="377860"/>
                                        </p:tgtEl>
                                        <p:attrNameLst>
                                          <p:attrName>style.visibility</p:attrName>
                                        </p:attrNameLst>
                                      </p:cBhvr>
                                      <p:to>
                                        <p:strVal val="visible"/>
                                      </p:to>
                                    </p:set>
                                    <p:animEffect transition="in" filter="blinds(horizontal)">
                                      <p:cBhvr>
                                        <p:cTn id="13" dur="500"/>
                                        <p:tgtEl>
                                          <p:spTgt spid="3778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4553"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3-05-10 at 6.09.26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316596" y="980729"/>
            <a:ext cx="6813897" cy="5508612"/>
          </a:xfrm>
          <a:prstGeom prst="rect">
            <a:avLst/>
          </a:prstGeom>
        </p:spPr>
      </p:pic>
      <p:sp>
        <p:nvSpPr>
          <p:cNvPr id="23554" name="Rectangle 2"/>
          <p:cNvSpPr>
            <a:spLocks noGrp="1" noChangeArrowheads="1"/>
          </p:cNvSpPr>
          <p:nvPr>
            <p:ph type="title"/>
          </p:nvPr>
        </p:nvSpPr>
        <p:spPr/>
        <p:txBody>
          <a:bodyPr/>
          <a:lstStyle/>
          <a:p>
            <a:pPr eaLnBrk="1" hangingPunct="1"/>
            <a:r>
              <a:rPr lang="en-US" altLang="zh-CN" dirty="0">
                <a:latin typeface="Arial" charset="0"/>
                <a:ea typeface="宋体" charset="0"/>
              </a:rPr>
              <a:t>A General Processing Flow</a:t>
            </a:r>
          </a:p>
        </p:txBody>
      </p:sp>
      <p:sp>
        <p:nvSpPr>
          <p:cNvPr id="6" name="矩形 5"/>
          <p:cNvSpPr/>
          <p:nvPr/>
        </p:nvSpPr>
        <p:spPr>
          <a:xfrm>
            <a:off x="1352600" y="2168860"/>
            <a:ext cx="2268252" cy="284238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t"/>
          <a:lstStyle/>
          <a:p>
            <a:r>
              <a:rPr lang="en-US" altLang="zh-CN" dirty="0">
                <a:solidFill>
                  <a:srgbClr val="FF0000"/>
                </a:solidFill>
                <a:latin typeface="Arial" charset="0"/>
                <a:ea typeface="宋体" charset="0"/>
                <a:cs typeface="宋体" charset="0"/>
              </a:rPr>
              <a:t>Strategy pool</a:t>
            </a:r>
            <a:endParaRPr lang="zh-CN" altLang="en-US" dirty="0">
              <a:solidFill>
                <a:srgbClr val="FF0000"/>
              </a:solidFill>
              <a:latin typeface="Arial" charset="0"/>
              <a:ea typeface="宋体" charset="0"/>
              <a:cs typeface="宋体" charset="0"/>
            </a:endParaRPr>
          </a:p>
        </p:txBody>
      </p:sp>
      <p:sp>
        <p:nvSpPr>
          <p:cNvPr id="7" name="矩形 6"/>
          <p:cNvSpPr/>
          <p:nvPr/>
        </p:nvSpPr>
        <p:spPr>
          <a:xfrm>
            <a:off x="6183647" y="2672916"/>
            <a:ext cx="2009713" cy="221200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b"/>
          <a:lstStyle/>
          <a:p>
            <a:r>
              <a:rPr lang="en-US" altLang="zh-CN">
                <a:solidFill>
                  <a:srgbClr val="FF0000"/>
                </a:solidFill>
                <a:latin typeface="Arial" charset="0"/>
                <a:ea typeface="宋体" charset="0"/>
                <a:cs typeface="宋体" charset="0"/>
              </a:rPr>
              <a:t>Similarity factor</a:t>
            </a:r>
            <a:endParaRPr lang="zh-CN" altLang="en-US">
              <a:solidFill>
                <a:srgbClr val="FF0000"/>
              </a:solidFill>
              <a:latin typeface="Arial" charset="0"/>
              <a:ea typeface="宋体" charset="0"/>
              <a:cs typeface="宋体" charset="0"/>
            </a:endParaRPr>
          </a:p>
        </p:txBody>
      </p:sp>
    </p:spTree>
    <p:custDataLst>
      <p:tags r:id="rId1"/>
    </p:custDataLst>
    <p:extLst>
      <p:ext uri="{BB962C8B-B14F-4D97-AF65-F5344CB8AC3E}">
        <p14:creationId xmlns:p14="http://schemas.microsoft.com/office/powerpoint/2010/main" val="377129458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linds(horizont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6"/>
          <p:cNvSpPr>
            <a:spLocks noChangeArrowheads="1"/>
          </p:cNvSpPr>
          <p:nvPr/>
        </p:nvSpPr>
        <p:spPr bwMode="auto">
          <a:xfrm>
            <a:off x="2557463" y="2017713"/>
            <a:ext cx="1155700" cy="228600"/>
          </a:xfrm>
          <a:prstGeom prst="rect">
            <a:avLst/>
          </a:prstGeom>
          <a:noFill/>
          <a:ln w="9525">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cs typeface="宋体" charset="0"/>
            </a:endParaRPr>
          </a:p>
        </p:txBody>
      </p:sp>
      <p:sp>
        <p:nvSpPr>
          <p:cNvPr id="24579" name="Rectangle 7"/>
          <p:cNvSpPr>
            <a:spLocks noChangeArrowheads="1"/>
          </p:cNvSpPr>
          <p:nvPr/>
        </p:nvSpPr>
        <p:spPr bwMode="auto">
          <a:xfrm>
            <a:off x="5861050" y="2025650"/>
            <a:ext cx="1155700" cy="228600"/>
          </a:xfrm>
          <a:prstGeom prst="rect">
            <a:avLst/>
          </a:prstGeom>
          <a:noFill/>
          <a:ln w="9525">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cs typeface="宋体" charset="0"/>
            </a:endParaRPr>
          </a:p>
        </p:txBody>
      </p:sp>
      <p:pic>
        <p:nvPicPr>
          <p:cNvPr id="24580" name="Picture 4" descr="mapping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485900" y="1295400"/>
            <a:ext cx="6851650" cy="316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2" name="Rectangle 2"/>
          <p:cNvSpPr>
            <a:spLocks noGrp="1" noChangeArrowheads="1"/>
          </p:cNvSpPr>
          <p:nvPr>
            <p:ph type="title"/>
          </p:nvPr>
        </p:nvSpPr>
        <p:spPr/>
        <p:txBody>
          <a:bodyPr/>
          <a:lstStyle/>
          <a:p>
            <a:r>
              <a:rPr lang="en-US" altLang="zh-CN">
                <a:latin typeface="Arial" charset="0"/>
                <a:ea typeface="宋体" charset="0"/>
              </a:rPr>
              <a:t>Multiple Strategies</a:t>
            </a:r>
            <a:endParaRPr lang="zh-CN" altLang="en-US">
              <a:latin typeface="Arial" charset="0"/>
              <a:ea typeface="宋体" charset="0"/>
            </a:endParaRPr>
          </a:p>
        </p:txBody>
      </p:sp>
      <p:sp>
        <p:nvSpPr>
          <p:cNvPr id="362501" name="Rectangle 5"/>
          <p:cNvSpPr>
            <a:spLocks noChangeArrowheads="1"/>
          </p:cNvSpPr>
          <p:nvPr/>
        </p:nvSpPr>
        <p:spPr bwMode="auto">
          <a:xfrm>
            <a:off x="825500" y="4419600"/>
            <a:ext cx="850265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p>
            <a:pPr>
              <a:lnSpc>
                <a:spcPct val="125000"/>
              </a:lnSpc>
              <a:buFontTx/>
              <a:buChar char="•"/>
            </a:pPr>
            <a:r>
              <a:rPr lang="en-US" altLang="zh-CN">
                <a:cs typeface="宋体" charset="0"/>
              </a:rPr>
              <a:t> Concept name: similarity(washington_course, cornell_course)</a:t>
            </a:r>
          </a:p>
          <a:p>
            <a:pPr>
              <a:lnSpc>
                <a:spcPct val="125000"/>
              </a:lnSpc>
              <a:buFontTx/>
              <a:buChar char="•"/>
            </a:pPr>
            <a:r>
              <a:rPr lang="en-US" altLang="zh-CN">
                <a:cs typeface="宋体" charset="0"/>
              </a:rPr>
              <a:t> Concept path: similarity(/object/washington_course, /thing/cornell_course)</a:t>
            </a:r>
          </a:p>
          <a:p>
            <a:pPr>
              <a:lnSpc>
                <a:spcPct val="125000"/>
              </a:lnSpc>
              <a:buFontTx/>
              <a:buChar char="•"/>
            </a:pPr>
            <a:r>
              <a:rPr lang="en-US" altLang="zh-CN">
                <a:cs typeface="宋体" charset="0"/>
              </a:rPr>
              <a:t> Concept description: classifier = train(</a:t>
            </a:r>
            <a:r>
              <a:rPr lang="en-US" altLang="zh-CN" i="1">
                <a:cs typeface="宋体" charset="0"/>
              </a:rPr>
              <a:t>O</a:t>
            </a:r>
            <a:r>
              <a:rPr lang="en-US" altLang="zh-CN" baseline="-25000">
                <a:cs typeface="宋体" charset="0"/>
              </a:rPr>
              <a:t>2</a:t>
            </a:r>
            <a:r>
              <a:rPr lang="en-US" altLang="zh-CN">
                <a:cs typeface="宋体" charset="0"/>
              </a:rPr>
              <a:t>) and classify (</a:t>
            </a:r>
            <a:r>
              <a:rPr lang="en-US" altLang="zh-CN" i="1">
                <a:cs typeface="宋体" charset="0"/>
              </a:rPr>
              <a:t>O</a:t>
            </a:r>
            <a:r>
              <a:rPr lang="en-US" altLang="zh-CN" baseline="-25000">
                <a:cs typeface="宋体" charset="0"/>
              </a:rPr>
              <a:t>1</a:t>
            </a:r>
            <a:r>
              <a:rPr lang="en-US" altLang="zh-CN">
                <a:cs typeface="宋体" charset="0"/>
              </a:rPr>
              <a:t>, classifier)</a:t>
            </a:r>
          </a:p>
          <a:p>
            <a:pPr>
              <a:lnSpc>
                <a:spcPct val="125000"/>
              </a:lnSpc>
              <a:buFontTx/>
              <a:buChar char="•"/>
            </a:pPr>
            <a:r>
              <a:rPr lang="en-US" altLang="zh-CN">
                <a:cs typeface="宋体" charset="0"/>
              </a:rPr>
              <a:t> Instance: classifier = train(</a:t>
            </a:r>
            <a:r>
              <a:rPr lang="en-US" altLang="zh-CN" i="1">
                <a:cs typeface="宋体" charset="0"/>
              </a:rPr>
              <a:t>O</a:t>
            </a:r>
            <a:r>
              <a:rPr lang="en-US" altLang="zh-CN" baseline="-25000">
                <a:cs typeface="宋体" charset="0"/>
              </a:rPr>
              <a:t>2</a:t>
            </a:r>
            <a:r>
              <a:rPr lang="en-US" altLang="zh-CN">
                <a:cs typeface="宋体" charset="0"/>
              </a:rPr>
              <a:t>) and classify (</a:t>
            </a:r>
            <a:r>
              <a:rPr lang="en-US" altLang="zh-CN" i="1">
                <a:cs typeface="宋体" charset="0"/>
              </a:rPr>
              <a:t>O</a:t>
            </a:r>
            <a:r>
              <a:rPr lang="en-US" altLang="zh-CN" baseline="-25000">
                <a:cs typeface="宋体" charset="0"/>
              </a:rPr>
              <a:t>1</a:t>
            </a:r>
            <a:r>
              <a:rPr lang="en-US" altLang="zh-CN">
                <a:cs typeface="宋体" charset="0"/>
              </a:rPr>
              <a:t>, classifier)</a:t>
            </a:r>
          </a:p>
          <a:p>
            <a:pPr>
              <a:lnSpc>
                <a:spcPct val="125000"/>
              </a:lnSpc>
              <a:buFontTx/>
              <a:buChar char="•"/>
            </a:pPr>
            <a:r>
              <a:rPr lang="en-US" altLang="zh-CN">
                <a:cs typeface="宋体" charset="0"/>
              </a:rPr>
              <a:t> Structure: taxonomy information. E.g. Hypernyms and Hyponyms</a:t>
            </a:r>
          </a:p>
        </p:txBody>
      </p:sp>
    </p:spTree>
    <p:custDataLst>
      <p:tags r:id="rId1"/>
    </p:custDataLst>
    <p:extLst>
      <p:ext uri="{BB962C8B-B14F-4D97-AF65-F5344CB8AC3E}">
        <p14:creationId xmlns:p14="http://schemas.microsoft.com/office/powerpoint/2010/main" val="100991495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62501">
                                            <p:txEl>
                                              <p:pRg st="0" end="0"/>
                                            </p:txEl>
                                          </p:spTgt>
                                        </p:tgtEl>
                                        <p:attrNameLst>
                                          <p:attrName>style.visibility</p:attrName>
                                        </p:attrNameLst>
                                      </p:cBhvr>
                                      <p:to>
                                        <p:strVal val="visible"/>
                                      </p:to>
                                    </p:set>
                                    <p:animEffect transition="in" filter="blinds(horizontal)">
                                      <p:cBhvr>
                                        <p:cTn id="7" dur="500"/>
                                        <p:tgtEl>
                                          <p:spTgt spid="36250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62501">
                                            <p:txEl>
                                              <p:pRg st="1" end="1"/>
                                            </p:txEl>
                                          </p:spTgt>
                                        </p:tgtEl>
                                        <p:attrNameLst>
                                          <p:attrName>style.visibility</p:attrName>
                                        </p:attrNameLst>
                                      </p:cBhvr>
                                      <p:to>
                                        <p:strVal val="visible"/>
                                      </p:to>
                                    </p:set>
                                    <p:animEffect transition="in" filter="blinds(horizontal)">
                                      <p:cBhvr>
                                        <p:cTn id="12" dur="500"/>
                                        <p:tgtEl>
                                          <p:spTgt spid="36250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62501">
                                            <p:txEl>
                                              <p:pRg st="2" end="2"/>
                                            </p:txEl>
                                          </p:spTgt>
                                        </p:tgtEl>
                                        <p:attrNameLst>
                                          <p:attrName>style.visibility</p:attrName>
                                        </p:attrNameLst>
                                      </p:cBhvr>
                                      <p:to>
                                        <p:strVal val="visible"/>
                                      </p:to>
                                    </p:set>
                                    <p:animEffect transition="in" filter="blinds(horizontal)">
                                      <p:cBhvr>
                                        <p:cTn id="17" dur="500"/>
                                        <p:tgtEl>
                                          <p:spTgt spid="362501">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62501">
                                            <p:txEl>
                                              <p:pRg st="3" end="3"/>
                                            </p:txEl>
                                          </p:spTgt>
                                        </p:tgtEl>
                                        <p:attrNameLst>
                                          <p:attrName>style.visibility</p:attrName>
                                        </p:attrNameLst>
                                      </p:cBhvr>
                                      <p:to>
                                        <p:strVal val="visible"/>
                                      </p:to>
                                    </p:set>
                                    <p:animEffect transition="in" filter="blinds(horizontal)">
                                      <p:cBhvr>
                                        <p:cTn id="22" dur="500"/>
                                        <p:tgtEl>
                                          <p:spTgt spid="362501">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362501">
                                            <p:txEl>
                                              <p:pRg st="4" end="4"/>
                                            </p:txEl>
                                          </p:spTgt>
                                        </p:tgtEl>
                                        <p:attrNameLst>
                                          <p:attrName>style.visibility</p:attrName>
                                        </p:attrNameLst>
                                      </p:cBhvr>
                                      <p:to>
                                        <p:strVal val="visible"/>
                                      </p:to>
                                    </p:set>
                                    <p:animEffect transition="in" filter="blinds(horizontal)">
                                      <p:cBhvr>
                                        <p:cTn id="27" dur="500"/>
                                        <p:tgtEl>
                                          <p:spTgt spid="36250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2501" grpId="0" build="allAtOnce"/>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6" descr="D:\Privacy\Paper\Social network mining\expert finding\ppt\pic\vsm.emf"/>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332288" y="5108575"/>
            <a:ext cx="1501775" cy="135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6" name="Rectangle 5"/>
          <p:cNvSpPr>
            <a:spLocks noGrp="1" noChangeArrowheads="1"/>
          </p:cNvSpPr>
          <p:nvPr>
            <p:ph type="title"/>
          </p:nvPr>
        </p:nvSpPr>
        <p:spPr>
          <a:xfrm>
            <a:off x="508000" y="179388"/>
            <a:ext cx="8902700" cy="927100"/>
          </a:xfrm>
        </p:spPr>
        <p:txBody>
          <a:bodyPr/>
          <a:lstStyle/>
          <a:p>
            <a:r>
              <a:rPr lang="en-US">
                <a:latin typeface="Arial" charset="0"/>
                <a:ea typeface="宋体" charset="0"/>
              </a:rPr>
              <a:t>Multiple Linguistic Strategies</a:t>
            </a:r>
          </a:p>
        </p:txBody>
      </p:sp>
      <p:sp>
        <p:nvSpPr>
          <p:cNvPr id="3077" name="Rectangle 3"/>
          <p:cNvSpPr>
            <a:spLocks noGrp="1" noChangeArrowheads="1"/>
          </p:cNvSpPr>
          <p:nvPr>
            <p:ph type="body" sz="half" idx="1"/>
          </p:nvPr>
        </p:nvSpPr>
        <p:spPr>
          <a:xfrm>
            <a:off x="495300" y="1457325"/>
            <a:ext cx="5627688" cy="4673600"/>
          </a:xfrm>
        </p:spPr>
        <p:txBody>
          <a:bodyPr/>
          <a:lstStyle/>
          <a:p>
            <a:pPr>
              <a:lnSpc>
                <a:spcPct val="110000"/>
              </a:lnSpc>
            </a:pPr>
            <a:r>
              <a:rPr lang="en-US" sz="2800">
                <a:latin typeface="Arial" charset="0"/>
                <a:ea typeface="宋体" charset="0"/>
              </a:rPr>
              <a:t>Edit distance on entity’s label</a:t>
            </a:r>
          </a:p>
          <a:p>
            <a:pPr>
              <a:lnSpc>
                <a:spcPct val="110000"/>
              </a:lnSpc>
            </a:pPr>
            <a:endParaRPr lang="en-US" sz="2800">
              <a:latin typeface="Arial" charset="0"/>
              <a:ea typeface="宋体" charset="0"/>
            </a:endParaRPr>
          </a:p>
          <a:p>
            <a:pPr>
              <a:lnSpc>
                <a:spcPct val="110000"/>
              </a:lnSpc>
            </a:pPr>
            <a:endParaRPr lang="en-US" sz="2800">
              <a:latin typeface="Arial" charset="0"/>
              <a:ea typeface="宋体" charset="0"/>
            </a:endParaRPr>
          </a:p>
          <a:p>
            <a:pPr>
              <a:lnSpc>
                <a:spcPct val="110000"/>
              </a:lnSpc>
            </a:pPr>
            <a:endParaRPr lang="en-US">
              <a:latin typeface="Arial" charset="0"/>
              <a:ea typeface="宋体" charset="0"/>
            </a:endParaRPr>
          </a:p>
          <a:p>
            <a:pPr>
              <a:lnSpc>
                <a:spcPct val="110000"/>
              </a:lnSpc>
            </a:pPr>
            <a:r>
              <a:rPr lang="en-US" sz="2800">
                <a:latin typeface="Arial" charset="0"/>
                <a:ea typeface="宋体" charset="0"/>
              </a:rPr>
              <a:t>WordNet:</a:t>
            </a:r>
          </a:p>
          <a:p>
            <a:endParaRPr lang="en-US" sz="2800">
              <a:latin typeface="Arial" charset="0"/>
              <a:ea typeface="宋体" charset="0"/>
            </a:endParaRPr>
          </a:p>
          <a:p>
            <a:r>
              <a:rPr lang="en-US" sz="2800">
                <a:latin typeface="Arial" charset="0"/>
                <a:ea typeface="宋体" charset="0"/>
              </a:rPr>
              <a:t>Vector-based similarity</a:t>
            </a:r>
          </a:p>
        </p:txBody>
      </p:sp>
      <p:graphicFrame>
        <p:nvGraphicFramePr>
          <p:cNvPr id="3074" name="Object 2"/>
          <p:cNvGraphicFramePr>
            <a:graphicFrameLocks noGrp="1" noChangeAspect="1"/>
          </p:cNvGraphicFramePr>
          <p:nvPr>
            <p:ph sz="half" idx="2"/>
          </p:nvPr>
        </p:nvGraphicFramePr>
        <p:xfrm>
          <a:off x="6521450" y="2054225"/>
          <a:ext cx="3117850" cy="3744913"/>
        </p:xfrm>
        <a:graphic>
          <a:graphicData uri="http://schemas.openxmlformats.org/presentationml/2006/ole">
            <mc:AlternateContent xmlns:mc="http://schemas.openxmlformats.org/markup-compatibility/2006">
              <mc:Choice xmlns:v="urn:schemas-microsoft-com:vml" Requires="v">
                <p:oleObj spid="_x0000_s375015" name="Visio" r:id="rId5" imgW="1950480" imgH="2538360" progId="Visio.Drawing.11">
                  <p:link updateAutomatic="1"/>
                </p:oleObj>
              </mc:Choice>
              <mc:Fallback>
                <p:oleObj name="Visio" r:id="rId5" imgW="1950480" imgH="2538360" progId="Visio.Drawing.11">
                  <p:link updateAutomatic="1"/>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21450" y="2054225"/>
                        <a:ext cx="3117850" cy="37449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oleObj>
              </mc:Fallback>
            </mc:AlternateContent>
          </a:graphicData>
        </a:graphic>
      </p:graphicFrame>
      <p:sp>
        <p:nvSpPr>
          <p:cNvPr id="87050" name="Rectangle 10"/>
          <p:cNvSpPr>
            <a:spLocks noChangeArrowheads="1"/>
          </p:cNvSpPr>
          <p:nvPr/>
        </p:nvSpPr>
        <p:spPr bwMode="auto">
          <a:xfrm>
            <a:off x="7726363" y="2343150"/>
            <a:ext cx="1279525" cy="390525"/>
          </a:xfrm>
          <a:prstGeom prst="rect">
            <a:avLst/>
          </a:prstGeom>
          <a:noFill/>
          <a:ln w="28575">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cs typeface="宋体" charset="0"/>
            </a:endParaRPr>
          </a:p>
        </p:txBody>
      </p:sp>
      <p:sp>
        <p:nvSpPr>
          <p:cNvPr id="87051" name="Rectangle 11"/>
          <p:cNvSpPr>
            <a:spLocks noChangeArrowheads="1"/>
          </p:cNvSpPr>
          <p:nvPr/>
        </p:nvSpPr>
        <p:spPr bwMode="auto">
          <a:xfrm>
            <a:off x="8232775" y="3135313"/>
            <a:ext cx="1466850" cy="685800"/>
          </a:xfrm>
          <a:prstGeom prst="rect">
            <a:avLst/>
          </a:prstGeom>
          <a:noFill/>
          <a:ln w="28575">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cs typeface="宋体" charset="0"/>
            </a:endParaRPr>
          </a:p>
        </p:txBody>
      </p:sp>
      <p:sp>
        <p:nvSpPr>
          <p:cNvPr id="87052" name="Rectangle 12"/>
          <p:cNvSpPr>
            <a:spLocks noChangeArrowheads="1"/>
          </p:cNvSpPr>
          <p:nvPr/>
        </p:nvSpPr>
        <p:spPr bwMode="auto">
          <a:xfrm>
            <a:off x="6791325" y="4278313"/>
            <a:ext cx="2795588" cy="1524000"/>
          </a:xfrm>
          <a:prstGeom prst="rect">
            <a:avLst/>
          </a:prstGeom>
          <a:noFill/>
          <a:ln w="28575">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cs typeface="宋体" charset="0"/>
            </a:endParaRPr>
          </a:p>
        </p:txBody>
      </p:sp>
      <p:pic>
        <p:nvPicPr>
          <p:cNvPr id="11" name="Picture 3"/>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2105025" y="2078038"/>
            <a:ext cx="3233738"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1557338" y="2844800"/>
            <a:ext cx="47021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2470150" y="3757613"/>
            <a:ext cx="4067175"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3305953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7050"/>
                                        </p:tgtEl>
                                        <p:attrNameLst>
                                          <p:attrName>style.visibility</p:attrName>
                                        </p:attrNameLst>
                                      </p:cBhvr>
                                      <p:to>
                                        <p:strVal val="visible"/>
                                      </p:to>
                                    </p:set>
                                  </p:childTnLst>
                                </p:cTn>
                              </p:par>
                              <p:par>
                                <p:cTn id="7" presetID="3" presetClass="entr" presetSubtype="1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animEffect transition="in" filter="blinds(horizontal)">
                                      <p:cBhvr>
                                        <p:cTn id="9" dur="500"/>
                                        <p:tgtEl>
                                          <p:spTgt spid="11"/>
                                        </p:tgtEl>
                                      </p:cBhvr>
                                    </p:animEffect>
                                  </p:childTnLst>
                                </p:cTn>
                              </p:par>
                              <p:par>
                                <p:cTn id="10" presetID="3" presetClass="entr" presetSubtype="1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linds(horizontal)">
                                      <p:cBhvr>
                                        <p:cTn id="12" dur="500"/>
                                        <p:tgtEl>
                                          <p:spTgt spid="12"/>
                                        </p:tgtEl>
                                      </p:cBhvr>
                                    </p:animEffect>
                                  </p:childTnLst>
                                </p:cTn>
                              </p:par>
                              <p:par>
                                <p:cTn id="13" presetID="3" presetClass="entr" presetSubtype="1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linds(horizontal)">
                                      <p:cBhvr>
                                        <p:cTn id="15" dur="500"/>
                                        <p:tgtEl>
                                          <p:spTgt spid="13"/>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xit" presetSubtype="0" fill="hold" grpId="1" nodeType="clickEffect">
                                  <p:stCondLst>
                                    <p:cond delay="0"/>
                                  </p:stCondLst>
                                  <p:childTnLst>
                                    <p:set>
                                      <p:cBhvr>
                                        <p:cTn id="19" dur="1" fill="hold">
                                          <p:stCondLst>
                                            <p:cond delay="0"/>
                                          </p:stCondLst>
                                        </p:cTn>
                                        <p:tgtEl>
                                          <p:spTgt spid="87050"/>
                                        </p:tgtEl>
                                        <p:attrNameLst>
                                          <p:attrName>style.visibility</p:attrName>
                                        </p:attrNameLst>
                                      </p:cBhvr>
                                      <p:to>
                                        <p:strVal val="hidden"/>
                                      </p:to>
                                    </p:set>
                                  </p:childTnLst>
                                </p:cTn>
                              </p:par>
                              <p:par>
                                <p:cTn id="20" presetID="1" presetClass="entr" presetSubtype="0" fill="hold" grpId="0" nodeType="withEffect">
                                  <p:stCondLst>
                                    <p:cond delay="0"/>
                                  </p:stCondLst>
                                  <p:childTnLst>
                                    <p:set>
                                      <p:cBhvr>
                                        <p:cTn id="21" dur="1" fill="hold">
                                          <p:stCondLst>
                                            <p:cond delay="0"/>
                                          </p:stCondLst>
                                        </p:cTn>
                                        <p:tgtEl>
                                          <p:spTgt spid="87051"/>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87052"/>
                                        </p:tgtEl>
                                        <p:attrNameLst>
                                          <p:attrName>style.visibility</p:attrName>
                                        </p:attrNameLst>
                                      </p:cBhvr>
                                      <p:to>
                                        <p:strVal val="visible"/>
                                      </p:to>
                                    </p:set>
                                  </p:childTnLst>
                                </p:cTn>
                              </p:par>
                              <p:par>
                                <p:cTn id="24" presetID="3" presetClass="entr" presetSubtype="10"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linds(horizontal)">
                                      <p:cBhvr>
                                        <p:cTn id="2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50" grpId="0" animBg="1"/>
      <p:bldP spid="87050" grpId="1" animBg="1"/>
      <p:bldP spid="87051" grpId="0" animBg="1"/>
      <p:bldP spid="8705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 </a:t>
            </a:r>
            <a:r>
              <a:rPr lang="en-US" dirty="0" smtClean="0"/>
              <a:t>Web V.S. Semantic Web </a:t>
            </a:r>
            <a:endParaRPr lang="en-US" dirty="0"/>
          </a:p>
        </p:txBody>
      </p:sp>
      <p:cxnSp>
        <p:nvCxnSpPr>
          <p:cNvPr id="5" name="Straight Connector 4"/>
          <p:cNvCxnSpPr/>
          <p:nvPr/>
        </p:nvCxnSpPr>
        <p:spPr>
          <a:xfrm>
            <a:off x="704528" y="2996952"/>
            <a:ext cx="8316924" cy="0"/>
          </a:xfrm>
          <a:prstGeom prst="line">
            <a:avLst/>
          </a:prstGeom>
          <a:ln w="57150" cmpd="sng">
            <a:solidFill>
              <a:srgbClr val="800000"/>
            </a:solidFill>
          </a:ln>
          <a:effectLst/>
        </p:spPr>
        <p:style>
          <a:lnRef idx="2">
            <a:schemeClr val="accent1"/>
          </a:lnRef>
          <a:fillRef idx="0">
            <a:schemeClr val="accent1"/>
          </a:fillRef>
          <a:effectRef idx="1">
            <a:schemeClr val="accent1"/>
          </a:effectRef>
          <a:fontRef idx="minor">
            <a:schemeClr val="tx1"/>
          </a:fontRef>
        </p:style>
      </p:cxnSp>
      <p:sp>
        <p:nvSpPr>
          <p:cNvPr id="6" name="Oval 5"/>
          <p:cNvSpPr/>
          <p:nvPr/>
        </p:nvSpPr>
        <p:spPr>
          <a:xfrm>
            <a:off x="2144688" y="1628800"/>
            <a:ext cx="1224136" cy="432048"/>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600" dirty="0" smtClean="0">
                <a:solidFill>
                  <a:srgbClr val="000000"/>
                </a:solidFill>
              </a:rPr>
              <a:t>Webpage</a:t>
            </a:r>
            <a:endParaRPr lang="en-US" sz="1600" dirty="0">
              <a:solidFill>
                <a:srgbClr val="000000"/>
              </a:solidFill>
            </a:endParaRPr>
          </a:p>
        </p:txBody>
      </p:sp>
      <p:sp>
        <p:nvSpPr>
          <p:cNvPr id="10" name="Rectangle 9"/>
          <p:cNvSpPr/>
          <p:nvPr/>
        </p:nvSpPr>
        <p:spPr>
          <a:xfrm>
            <a:off x="3728864" y="1340768"/>
            <a:ext cx="1476164" cy="32403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hyperlink</a:t>
            </a:r>
            <a:endParaRPr lang="en-US" dirty="0">
              <a:solidFill>
                <a:schemeClr val="tx1"/>
              </a:solidFill>
            </a:endParaRPr>
          </a:p>
        </p:txBody>
      </p:sp>
      <p:sp>
        <p:nvSpPr>
          <p:cNvPr id="11" name="Rectangle 10"/>
          <p:cNvSpPr/>
          <p:nvPr/>
        </p:nvSpPr>
        <p:spPr>
          <a:xfrm>
            <a:off x="200472" y="2132856"/>
            <a:ext cx="1656184" cy="36004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smtClean="0">
                <a:solidFill>
                  <a:schemeClr val="tx1"/>
                </a:solidFill>
              </a:rPr>
              <a:t>Metadata</a:t>
            </a:r>
          </a:p>
          <a:p>
            <a:pPr algn="ctr"/>
            <a:r>
              <a:rPr lang="en-US" sz="2400" b="1" dirty="0" smtClean="0">
                <a:solidFill>
                  <a:schemeClr val="tx1"/>
                </a:solidFill>
              </a:rPr>
              <a:t>Level</a:t>
            </a:r>
            <a:endParaRPr lang="en-US" sz="2400" b="1" dirty="0">
              <a:solidFill>
                <a:schemeClr val="tx1"/>
              </a:solidFill>
            </a:endParaRPr>
          </a:p>
        </p:txBody>
      </p:sp>
      <p:sp>
        <p:nvSpPr>
          <p:cNvPr id="12" name="Rectangle 11"/>
          <p:cNvSpPr/>
          <p:nvPr/>
        </p:nvSpPr>
        <p:spPr>
          <a:xfrm>
            <a:off x="344488" y="3537012"/>
            <a:ext cx="1476164" cy="32403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smtClean="0">
                <a:solidFill>
                  <a:schemeClr val="tx1"/>
                </a:solidFill>
              </a:rPr>
              <a:t>Instance Level</a:t>
            </a:r>
            <a:endParaRPr lang="en-US" sz="2400" b="1" dirty="0">
              <a:solidFill>
                <a:schemeClr val="tx1"/>
              </a:solidFill>
            </a:endParaRPr>
          </a:p>
        </p:txBody>
      </p:sp>
      <p:sp>
        <p:nvSpPr>
          <p:cNvPr id="13" name="Rectangle 12"/>
          <p:cNvSpPr/>
          <p:nvPr/>
        </p:nvSpPr>
        <p:spPr>
          <a:xfrm>
            <a:off x="2324708" y="3789040"/>
            <a:ext cx="1260140" cy="612068"/>
          </a:xfrm>
          <a:prstGeom prst="rect">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0000"/>
                </a:solidFill>
              </a:rPr>
              <a:t>Yahoo page1</a:t>
            </a:r>
            <a:endParaRPr lang="en-US" dirty="0">
              <a:solidFill>
                <a:srgbClr val="000000"/>
              </a:solidFill>
            </a:endParaRPr>
          </a:p>
        </p:txBody>
      </p:sp>
      <p:sp>
        <p:nvSpPr>
          <p:cNvPr id="14" name="Rectangle 13"/>
          <p:cNvSpPr/>
          <p:nvPr/>
        </p:nvSpPr>
        <p:spPr>
          <a:xfrm>
            <a:off x="4124908" y="4293096"/>
            <a:ext cx="1008112" cy="612068"/>
          </a:xfrm>
          <a:prstGeom prst="rect">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0000"/>
                </a:solidFill>
              </a:rPr>
              <a:t>Yahoo page1</a:t>
            </a:r>
            <a:endParaRPr lang="en-US" dirty="0">
              <a:solidFill>
                <a:srgbClr val="000000"/>
              </a:solidFill>
            </a:endParaRPr>
          </a:p>
        </p:txBody>
      </p:sp>
      <p:sp>
        <p:nvSpPr>
          <p:cNvPr id="15" name="Rectangle 14"/>
          <p:cNvSpPr/>
          <p:nvPr/>
        </p:nvSpPr>
        <p:spPr>
          <a:xfrm>
            <a:off x="1532620" y="5157192"/>
            <a:ext cx="1260140" cy="612068"/>
          </a:xfrm>
          <a:prstGeom prst="rect">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0000"/>
                </a:solidFill>
              </a:rPr>
              <a:t>Twitter page1</a:t>
            </a:r>
            <a:endParaRPr lang="en-US" dirty="0">
              <a:solidFill>
                <a:srgbClr val="000000"/>
              </a:solidFill>
            </a:endParaRPr>
          </a:p>
        </p:txBody>
      </p:sp>
      <p:cxnSp>
        <p:nvCxnSpPr>
          <p:cNvPr id="16" name="Straight Arrow Connector 15"/>
          <p:cNvCxnSpPr>
            <a:stCxn id="13" idx="3"/>
            <a:endCxn id="14" idx="1"/>
          </p:cNvCxnSpPr>
          <p:nvPr/>
        </p:nvCxnSpPr>
        <p:spPr>
          <a:xfrm>
            <a:off x="3584848" y="4095074"/>
            <a:ext cx="540060" cy="504056"/>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a:stCxn id="14" idx="1"/>
            <a:endCxn id="15" idx="0"/>
          </p:cNvCxnSpPr>
          <p:nvPr/>
        </p:nvCxnSpPr>
        <p:spPr>
          <a:xfrm flipH="1">
            <a:off x="2162690" y="4599130"/>
            <a:ext cx="1962218" cy="558062"/>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22" name="Oval 21"/>
          <p:cNvSpPr/>
          <p:nvPr/>
        </p:nvSpPr>
        <p:spPr>
          <a:xfrm>
            <a:off x="6465168" y="1304764"/>
            <a:ext cx="1224136" cy="432048"/>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600" dirty="0" smtClean="0">
                <a:solidFill>
                  <a:srgbClr val="000090"/>
                </a:solidFill>
              </a:rPr>
              <a:t>person</a:t>
            </a:r>
            <a:endParaRPr lang="en-US" sz="1600" dirty="0">
              <a:solidFill>
                <a:srgbClr val="000090"/>
              </a:solidFill>
            </a:endParaRPr>
          </a:p>
        </p:txBody>
      </p:sp>
      <p:sp>
        <p:nvSpPr>
          <p:cNvPr id="23" name="Oval 22"/>
          <p:cNvSpPr/>
          <p:nvPr/>
        </p:nvSpPr>
        <p:spPr>
          <a:xfrm>
            <a:off x="7905328" y="2096852"/>
            <a:ext cx="1224136" cy="432048"/>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600" dirty="0" smtClean="0">
                <a:solidFill>
                  <a:srgbClr val="800000"/>
                </a:solidFill>
              </a:rPr>
              <a:t>event</a:t>
            </a:r>
            <a:endParaRPr lang="en-US" sz="1600" dirty="0">
              <a:solidFill>
                <a:srgbClr val="800000"/>
              </a:solidFill>
            </a:endParaRPr>
          </a:p>
        </p:txBody>
      </p:sp>
      <p:sp>
        <p:nvSpPr>
          <p:cNvPr id="24" name="Oval 23"/>
          <p:cNvSpPr/>
          <p:nvPr/>
        </p:nvSpPr>
        <p:spPr>
          <a:xfrm>
            <a:off x="5961112" y="2348880"/>
            <a:ext cx="1224136" cy="432048"/>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1600" dirty="0" smtClean="0">
                <a:solidFill>
                  <a:srgbClr val="FF8000"/>
                </a:solidFill>
              </a:rPr>
              <a:t>city</a:t>
            </a:r>
            <a:endParaRPr lang="en-US" sz="1600" dirty="0">
              <a:solidFill>
                <a:srgbClr val="FF8000"/>
              </a:solidFill>
            </a:endParaRPr>
          </a:p>
        </p:txBody>
      </p:sp>
      <p:cxnSp>
        <p:nvCxnSpPr>
          <p:cNvPr id="25" name="Straight Arrow Connector 24"/>
          <p:cNvCxnSpPr>
            <a:stCxn id="22" idx="5"/>
            <a:endCxn id="23" idx="1"/>
          </p:cNvCxnSpPr>
          <p:nvPr/>
        </p:nvCxnSpPr>
        <p:spPr>
          <a:xfrm>
            <a:off x="7510033" y="1673540"/>
            <a:ext cx="574566" cy="486584"/>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a:stCxn id="23" idx="2"/>
            <a:endCxn id="24" idx="6"/>
          </p:cNvCxnSpPr>
          <p:nvPr/>
        </p:nvCxnSpPr>
        <p:spPr>
          <a:xfrm flipH="1">
            <a:off x="7185248" y="2312876"/>
            <a:ext cx="720080" cy="252028"/>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32" name="Rectangle 31"/>
          <p:cNvSpPr/>
          <p:nvPr/>
        </p:nvSpPr>
        <p:spPr>
          <a:xfrm>
            <a:off x="7437276" y="1592796"/>
            <a:ext cx="1476164" cy="32403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316F8B"/>
                </a:solidFill>
              </a:rPr>
              <a:t>attend</a:t>
            </a:r>
            <a:endParaRPr lang="en-US" dirty="0">
              <a:solidFill>
                <a:srgbClr val="316F8B"/>
              </a:solidFill>
            </a:endParaRPr>
          </a:p>
        </p:txBody>
      </p:sp>
      <p:sp>
        <p:nvSpPr>
          <p:cNvPr id="35" name="Rectangle 34"/>
          <p:cNvSpPr/>
          <p:nvPr/>
        </p:nvSpPr>
        <p:spPr>
          <a:xfrm>
            <a:off x="6537176" y="2096852"/>
            <a:ext cx="1476164" cy="32403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660066"/>
                </a:solidFill>
              </a:rPr>
              <a:t>location</a:t>
            </a:r>
            <a:endParaRPr lang="en-US" dirty="0">
              <a:solidFill>
                <a:srgbClr val="660066"/>
              </a:solidFill>
            </a:endParaRPr>
          </a:p>
        </p:txBody>
      </p:sp>
      <p:sp>
        <p:nvSpPr>
          <p:cNvPr id="36" name="Rectangle 35"/>
          <p:cNvSpPr/>
          <p:nvPr/>
        </p:nvSpPr>
        <p:spPr>
          <a:xfrm>
            <a:off x="6825208" y="3825044"/>
            <a:ext cx="1116124" cy="360040"/>
          </a:xfrm>
          <a:prstGeom prst="rect">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0090"/>
                </a:solidFill>
              </a:rPr>
              <a:t>Tim</a:t>
            </a:r>
            <a:endParaRPr lang="en-US" dirty="0">
              <a:solidFill>
                <a:srgbClr val="000090"/>
              </a:solidFill>
            </a:endParaRPr>
          </a:p>
        </p:txBody>
      </p:sp>
      <p:sp>
        <p:nvSpPr>
          <p:cNvPr id="37" name="Rectangle 36"/>
          <p:cNvSpPr/>
          <p:nvPr/>
        </p:nvSpPr>
        <p:spPr>
          <a:xfrm>
            <a:off x="7977336" y="4545124"/>
            <a:ext cx="1404156" cy="468052"/>
          </a:xfrm>
          <a:prstGeom prst="rect">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800000"/>
                </a:solidFill>
              </a:rPr>
              <a:t>WWW’13</a:t>
            </a:r>
            <a:endParaRPr lang="en-US" dirty="0">
              <a:solidFill>
                <a:srgbClr val="800000"/>
              </a:solidFill>
            </a:endParaRPr>
          </a:p>
        </p:txBody>
      </p:sp>
      <p:sp>
        <p:nvSpPr>
          <p:cNvPr id="38" name="Rectangle 37"/>
          <p:cNvSpPr/>
          <p:nvPr/>
        </p:nvSpPr>
        <p:spPr>
          <a:xfrm>
            <a:off x="5997116" y="5409220"/>
            <a:ext cx="1044116" cy="396044"/>
          </a:xfrm>
          <a:prstGeom prst="rect">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FF8000"/>
                </a:solidFill>
              </a:rPr>
              <a:t>Rio</a:t>
            </a:r>
            <a:endParaRPr lang="en-US" dirty="0">
              <a:solidFill>
                <a:srgbClr val="FF8000"/>
              </a:solidFill>
            </a:endParaRPr>
          </a:p>
        </p:txBody>
      </p:sp>
      <p:cxnSp>
        <p:nvCxnSpPr>
          <p:cNvPr id="39" name="Straight Arrow Connector 38"/>
          <p:cNvCxnSpPr>
            <a:stCxn id="36" idx="2"/>
            <a:endCxn id="37" idx="1"/>
          </p:cNvCxnSpPr>
          <p:nvPr/>
        </p:nvCxnSpPr>
        <p:spPr>
          <a:xfrm>
            <a:off x="7383270" y="4185084"/>
            <a:ext cx="594066" cy="594066"/>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40" name="Straight Arrow Connector 39"/>
          <p:cNvCxnSpPr>
            <a:stCxn id="37" idx="1"/>
            <a:endCxn id="38" idx="0"/>
          </p:cNvCxnSpPr>
          <p:nvPr/>
        </p:nvCxnSpPr>
        <p:spPr>
          <a:xfrm flipH="1">
            <a:off x="6519174" y="4779150"/>
            <a:ext cx="1458162" cy="63007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54" name="Straight Arrow Connector 53"/>
          <p:cNvCxnSpPr>
            <a:stCxn id="24" idx="4"/>
            <a:endCxn id="38" idx="0"/>
          </p:cNvCxnSpPr>
          <p:nvPr/>
        </p:nvCxnSpPr>
        <p:spPr>
          <a:xfrm flipH="1">
            <a:off x="6519174" y="2780928"/>
            <a:ext cx="54006" cy="2628292"/>
          </a:xfrm>
          <a:prstGeom prst="straightConnector1">
            <a:avLst/>
          </a:prstGeom>
          <a:ln>
            <a:solidFill>
              <a:schemeClr val="bg1">
                <a:lumMod val="75000"/>
              </a:schemeClr>
            </a:solidFill>
            <a:prstDash val="dash"/>
            <a:tailEnd type="arrow"/>
          </a:ln>
        </p:spPr>
        <p:style>
          <a:lnRef idx="2">
            <a:schemeClr val="accent1"/>
          </a:lnRef>
          <a:fillRef idx="0">
            <a:schemeClr val="accent1"/>
          </a:fillRef>
          <a:effectRef idx="1">
            <a:schemeClr val="accent1"/>
          </a:effectRef>
          <a:fontRef idx="minor">
            <a:schemeClr val="tx1"/>
          </a:fontRef>
        </p:style>
      </p:cxnSp>
      <p:sp>
        <p:nvSpPr>
          <p:cNvPr id="59" name="Rectangle 58"/>
          <p:cNvSpPr/>
          <p:nvPr/>
        </p:nvSpPr>
        <p:spPr>
          <a:xfrm>
            <a:off x="7509284" y="4185084"/>
            <a:ext cx="1476164" cy="32403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316F8B"/>
                </a:solidFill>
              </a:rPr>
              <a:t>attend</a:t>
            </a:r>
            <a:endParaRPr lang="en-US" dirty="0">
              <a:solidFill>
                <a:srgbClr val="316F8B"/>
              </a:solidFill>
            </a:endParaRPr>
          </a:p>
        </p:txBody>
      </p:sp>
      <p:sp>
        <p:nvSpPr>
          <p:cNvPr id="61" name="Rectangle 60"/>
          <p:cNvSpPr/>
          <p:nvPr/>
        </p:nvSpPr>
        <p:spPr>
          <a:xfrm>
            <a:off x="6969224" y="5049180"/>
            <a:ext cx="1476164" cy="32403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660066"/>
                </a:solidFill>
              </a:rPr>
              <a:t>location</a:t>
            </a:r>
            <a:endParaRPr lang="en-US" dirty="0">
              <a:solidFill>
                <a:srgbClr val="660066"/>
              </a:solidFill>
            </a:endParaRPr>
          </a:p>
        </p:txBody>
      </p:sp>
      <p:cxnSp>
        <p:nvCxnSpPr>
          <p:cNvPr id="65" name="Straight Arrow Connector 64"/>
          <p:cNvCxnSpPr>
            <a:stCxn id="22" idx="4"/>
            <a:endCxn id="36" idx="0"/>
          </p:cNvCxnSpPr>
          <p:nvPr/>
        </p:nvCxnSpPr>
        <p:spPr>
          <a:xfrm>
            <a:off x="7077236" y="1736812"/>
            <a:ext cx="306034" cy="2088232"/>
          </a:xfrm>
          <a:prstGeom prst="straightConnector1">
            <a:avLst/>
          </a:prstGeom>
          <a:ln>
            <a:solidFill>
              <a:schemeClr val="bg1">
                <a:lumMod val="75000"/>
              </a:schemeClr>
            </a:solidFill>
            <a:prstDash val="dash"/>
            <a:tailEnd type="arrow"/>
          </a:ln>
        </p:spPr>
        <p:style>
          <a:lnRef idx="2">
            <a:schemeClr val="accent1"/>
          </a:lnRef>
          <a:fillRef idx="0">
            <a:schemeClr val="accent1"/>
          </a:fillRef>
          <a:effectRef idx="1">
            <a:schemeClr val="accent1"/>
          </a:effectRef>
          <a:fontRef idx="minor">
            <a:schemeClr val="tx1"/>
          </a:fontRef>
        </p:style>
      </p:cxnSp>
      <p:cxnSp>
        <p:nvCxnSpPr>
          <p:cNvPr id="68" name="Straight Arrow Connector 67"/>
          <p:cNvCxnSpPr>
            <a:stCxn id="23" idx="4"/>
            <a:endCxn id="37" idx="0"/>
          </p:cNvCxnSpPr>
          <p:nvPr/>
        </p:nvCxnSpPr>
        <p:spPr>
          <a:xfrm>
            <a:off x="8517396" y="2528900"/>
            <a:ext cx="162018" cy="2016224"/>
          </a:xfrm>
          <a:prstGeom prst="straightConnector1">
            <a:avLst/>
          </a:prstGeom>
          <a:ln>
            <a:solidFill>
              <a:schemeClr val="bg1">
                <a:lumMod val="75000"/>
              </a:schemeClr>
            </a:solidFill>
            <a:prstDash val="dash"/>
            <a:tailEnd type="arrow"/>
          </a:ln>
        </p:spPr>
        <p:style>
          <a:lnRef idx="2">
            <a:schemeClr val="accent1"/>
          </a:lnRef>
          <a:fillRef idx="0">
            <a:schemeClr val="accent1"/>
          </a:fillRef>
          <a:effectRef idx="1">
            <a:schemeClr val="accent1"/>
          </a:effectRef>
          <a:fontRef idx="minor">
            <a:schemeClr val="tx1"/>
          </a:fontRef>
        </p:style>
      </p:cxnSp>
      <p:cxnSp>
        <p:nvCxnSpPr>
          <p:cNvPr id="72" name="Curved Connector 71"/>
          <p:cNvCxnSpPr>
            <a:stCxn id="6" idx="5"/>
            <a:endCxn id="6" idx="7"/>
          </p:cNvCxnSpPr>
          <p:nvPr/>
        </p:nvCxnSpPr>
        <p:spPr>
          <a:xfrm rot="5400000" flipH="1">
            <a:off x="3036801" y="1844824"/>
            <a:ext cx="305504" cy="12700"/>
          </a:xfrm>
          <a:prstGeom prst="curvedConnector5">
            <a:avLst>
              <a:gd name="adj1" fmla="val -74827"/>
              <a:gd name="adj2" fmla="val -6931276"/>
              <a:gd name="adj3" fmla="val 174827"/>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6" name="Straight Arrow Connector 75"/>
          <p:cNvCxnSpPr>
            <a:stCxn id="6" idx="4"/>
            <a:endCxn id="13" idx="0"/>
          </p:cNvCxnSpPr>
          <p:nvPr/>
        </p:nvCxnSpPr>
        <p:spPr>
          <a:xfrm>
            <a:off x="2756756" y="2060848"/>
            <a:ext cx="198022" cy="1728192"/>
          </a:xfrm>
          <a:prstGeom prst="straightConnector1">
            <a:avLst/>
          </a:prstGeom>
          <a:ln>
            <a:solidFill>
              <a:schemeClr val="bg1">
                <a:lumMod val="75000"/>
              </a:schemeClr>
            </a:solidFill>
            <a:prstDash val="dash"/>
            <a:tailEnd type="arrow"/>
          </a:ln>
        </p:spPr>
        <p:style>
          <a:lnRef idx="2">
            <a:schemeClr val="accent1"/>
          </a:lnRef>
          <a:fillRef idx="0">
            <a:schemeClr val="accent1"/>
          </a:fillRef>
          <a:effectRef idx="1">
            <a:schemeClr val="accent1"/>
          </a:effectRef>
          <a:fontRef idx="minor">
            <a:schemeClr val="tx1"/>
          </a:fontRef>
        </p:style>
      </p:cxnSp>
      <p:cxnSp>
        <p:nvCxnSpPr>
          <p:cNvPr id="79" name="Straight Arrow Connector 78"/>
          <p:cNvCxnSpPr>
            <a:stCxn id="6" idx="4"/>
            <a:endCxn id="14" idx="0"/>
          </p:cNvCxnSpPr>
          <p:nvPr/>
        </p:nvCxnSpPr>
        <p:spPr>
          <a:xfrm>
            <a:off x="2756756" y="2060848"/>
            <a:ext cx="1872208" cy="2232248"/>
          </a:xfrm>
          <a:prstGeom prst="straightConnector1">
            <a:avLst/>
          </a:prstGeom>
          <a:ln>
            <a:solidFill>
              <a:schemeClr val="bg1">
                <a:lumMod val="75000"/>
              </a:schemeClr>
            </a:solidFill>
            <a:prstDash val="dash"/>
            <a:tailEnd type="arrow"/>
          </a:ln>
        </p:spPr>
        <p:style>
          <a:lnRef idx="2">
            <a:schemeClr val="accent1"/>
          </a:lnRef>
          <a:fillRef idx="0">
            <a:schemeClr val="accent1"/>
          </a:fillRef>
          <a:effectRef idx="1">
            <a:schemeClr val="accent1"/>
          </a:effectRef>
          <a:fontRef idx="minor">
            <a:schemeClr val="tx1"/>
          </a:fontRef>
        </p:style>
      </p:cxnSp>
      <p:cxnSp>
        <p:nvCxnSpPr>
          <p:cNvPr id="82" name="Straight Arrow Connector 81"/>
          <p:cNvCxnSpPr>
            <a:stCxn id="6" idx="4"/>
            <a:endCxn id="15" idx="0"/>
          </p:cNvCxnSpPr>
          <p:nvPr/>
        </p:nvCxnSpPr>
        <p:spPr>
          <a:xfrm flipH="1">
            <a:off x="2162690" y="2060848"/>
            <a:ext cx="594066" cy="3096344"/>
          </a:xfrm>
          <a:prstGeom prst="straightConnector1">
            <a:avLst/>
          </a:prstGeom>
          <a:ln>
            <a:solidFill>
              <a:schemeClr val="bg1">
                <a:lumMod val="75000"/>
              </a:schemeClr>
            </a:solidFill>
            <a:prstDash val="dash"/>
            <a:tailEnd type="arrow"/>
          </a:ln>
        </p:spPr>
        <p:style>
          <a:lnRef idx="2">
            <a:schemeClr val="accent1"/>
          </a:lnRef>
          <a:fillRef idx="0">
            <a:schemeClr val="accent1"/>
          </a:fillRef>
          <a:effectRef idx="1">
            <a:schemeClr val="accent1"/>
          </a:effectRef>
          <a:fontRef idx="minor">
            <a:schemeClr val="tx1"/>
          </a:fontRef>
        </p:style>
      </p:cxnSp>
      <p:sp>
        <p:nvSpPr>
          <p:cNvPr id="86" name="Rectangle 85"/>
          <p:cNvSpPr/>
          <p:nvPr/>
        </p:nvSpPr>
        <p:spPr>
          <a:xfrm>
            <a:off x="6357156" y="6057292"/>
            <a:ext cx="2556284" cy="46805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chemeClr val="tx1"/>
                </a:solidFill>
              </a:rPr>
              <a:t>Semantic Web</a:t>
            </a:r>
            <a:endParaRPr lang="en-US" b="1" dirty="0">
              <a:solidFill>
                <a:schemeClr val="tx1"/>
              </a:solidFill>
            </a:endParaRPr>
          </a:p>
        </p:txBody>
      </p:sp>
      <p:sp>
        <p:nvSpPr>
          <p:cNvPr id="87" name="Rectangle 86"/>
          <p:cNvSpPr/>
          <p:nvPr/>
        </p:nvSpPr>
        <p:spPr>
          <a:xfrm>
            <a:off x="2072680" y="6057292"/>
            <a:ext cx="2556284" cy="46805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chemeClr val="tx1"/>
                </a:solidFill>
              </a:rPr>
              <a:t>Data Web</a:t>
            </a:r>
            <a:endParaRPr lang="en-US" b="1" dirty="0">
              <a:solidFill>
                <a:schemeClr val="tx1"/>
              </a:solidFill>
            </a:endParaRPr>
          </a:p>
        </p:txBody>
      </p:sp>
    </p:spTree>
    <p:extLst>
      <p:ext uri="{BB962C8B-B14F-4D97-AF65-F5344CB8AC3E}">
        <p14:creationId xmlns:p14="http://schemas.microsoft.com/office/powerpoint/2010/main" val="319087306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1" name="Rectangle 2"/>
          <p:cNvSpPr>
            <a:spLocks noGrp="1" noChangeArrowheads="1"/>
          </p:cNvSpPr>
          <p:nvPr>
            <p:ph type="title"/>
          </p:nvPr>
        </p:nvSpPr>
        <p:spPr>
          <a:xfrm>
            <a:off x="508000" y="238125"/>
            <a:ext cx="8902700" cy="927100"/>
          </a:xfrm>
        </p:spPr>
        <p:txBody>
          <a:bodyPr/>
          <a:lstStyle/>
          <a:p>
            <a:r>
              <a:rPr lang="en-US">
                <a:latin typeface="Arial" charset="0"/>
                <a:ea typeface="宋体" charset="0"/>
              </a:rPr>
              <a:t>Similarity Propagation</a:t>
            </a:r>
          </a:p>
        </p:txBody>
      </p:sp>
      <p:graphicFrame>
        <p:nvGraphicFramePr>
          <p:cNvPr id="4098" name="Object 2"/>
          <p:cNvGraphicFramePr>
            <a:graphicFrameLocks noGrp="1" noChangeAspect="1"/>
          </p:cNvGraphicFramePr>
          <p:nvPr>
            <p:ph sz="half" idx="2"/>
          </p:nvPr>
        </p:nvGraphicFramePr>
        <p:xfrm>
          <a:off x="569913" y="2308225"/>
          <a:ext cx="3625850" cy="2430463"/>
        </p:xfrm>
        <a:graphic>
          <a:graphicData uri="http://schemas.openxmlformats.org/presentationml/2006/ole">
            <mc:AlternateContent xmlns:mc="http://schemas.openxmlformats.org/markup-compatibility/2006">
              <mc:Choice xmlns:v="urn:schemas-microsoft-com:vml" Requires="v">
                <p:oleObj spid="_x0000_s378527" name="Visio" r:id="rId4" imgW="3269520" imgH="2375640" progId="Visio.Drawing.11">
                  <p:link updateAutomatic="1"/>
                </p:oleObj>
              </mc:Choice>
              <mc:Fallback>
                <p:oleObj name="Visio" r:id="rId4" imgW="3269520" imgH="2375640" progId="Visio.Drawing.11">
                  <p:link updateAutomatic="1"/>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9913" y="2308225"/>
                        <a:ext cx="3625850" cy="2430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oleObj>
              </mc:Fallback>
            </mc:AlternateContent>
          </a:graphicData>
        </a:graphic>
      </p:graphicFrame>
      <p:graphicFrame>
        <p:nvGraphicFramePr>
          <p:cNvPr id="4099" name="Object 3"/>
          <p:cNvGraphicFramePr>
            <a:graphicFrameLocks noChangeAspect="1"/>
          </p:cNvGraphicFramePr>
          <p:nvPr/>
        </p:nvGraphicFramePr>
        <p:xfrm>
          <a:off x="5030788" y="2297113"/>
          <a:ext cx="4449762" cy="2698750"/>
        </p:xfrm>
        <a:graphic>
          <a:graphicData uri="http://schemas.openxmlformats.org/presentationml/2006/ole">
            <mc:AlternateContent xmlns:mc="http://schemas.openxmlformats.org/markup-compatibility/2006">
              <mc:Choice xmlns:v="urn:schemas-microsoft-com:vml" Requires="v">
                <p:oleObj spid="_x0000_s378528" name="Visio" r:id="rId6" imgW="3863880" imgH="2589120" progId="Visio.Drawing.11">
                  <p:link updateAutomatic="1"/>
                </p:oleObj>
              </mc:Choice>
              <mc:Fallback>
                <p:oleObj name="Visio" r:id="rId6" imgW="3863880" imgH="2589120" progId="Visio.Drawing.11">
                  <p:link updateAutomatic="1"/>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30788" y="2297113"/>
                        <a:ext cx="4449762" cy="2698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45083" name="Line 27"/>
          <p:cNvSpPr>
            <a:spLocks noChangeShapeType="1"/>
          </p:cNvSpPr>
          <p:nvPr/>
        </p:nvSpPr>
        <p:spPr bwMode="auto">
          <a:xfrm>
            <a:off x="1019175" y="3225800"/>
            <a:ext cx="858838" cy="0"/>
          </a:xfrm>
          <a:prstGeom prst="line">
            <a:avLst/>
          </a:prstGeom>
          <a:noFill/>
          <a:ln w="9525">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5084" name="Line 28"/>
          <p:cNvSpPr>
            <a:spLocks noChangeShapeType="1"/>
          </p:cNvSpPr>
          <p:nvPr/>
        </p:nvSpPr>
        <p:spPr bwMode="auto">
          <a:xfrm>
            <a:off x="2928938" y="3225800"/>
            <a:ext cx="857250" cy="0"/>
          </a:xfrm>
          <a:prstGeom prst="line">
            <a:avLst/>
          </a:prstGeom>
          <a:noFill/>
          <a:ln w="9525">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5086" name="Oval 30"/>
          <p:cNvSpPr>
            <a:spLocks noChangeArrowheads="1"/>
          </p:cNvSpPr>
          <p:nvPr/>
        </p:nvSpPr>
        <p:spPr bwMode="auto">
          <a:xfrm>
            <a:off x="2478088" y="3382963"/>
            <a:ext cx="804862" cy="503237"/>
          </a:xfrm>
          <a:prstGeom prst="ellipse">
            <a:avLst/>
          </a:prstGeom>
          <a:noFill/>
          <a:ln w="28575">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cs typeface="宋体" charset="0"/>
            </a:endParaRPr>
          </a:p>
        </p:txBody>
      </p:sp>
      <p:sp>
        <p:nvSpPr>
          <p:cNvPr id="45087" name="Oval 31"/>
          <p:cNvSpPr>
            <a:spLocks noChangeArrowheads="1"/>
          </p:cNvSpPr>
          <p:nvPr/>
        </p:nvSpPr>
        <p:spPr bwMode="auto">
          <a:xfrm>
            <a:off x="2955925" y="2290763"/>
            <a:ext cx="804863" cy="503237"/>
          </a:xfrm>
          <a:prstGeom prst="ellipse">
            <a:avLst/>
          </a:prstGeom>
          <a:noFill/>
          <a:ln w="28575">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cs typeface="宋体" charset="0"/>
            </a:endParaRPr>
          </a:p>
        </p:txBody>
      </p:sp>
      <p:sp>
        <p:nvSpPr>
          <p:cNvPr id="45088" name="Oval 32"/>
          <p:cNvSpPr>
            <a:spLocks noChangeArrowheads="1"/>
          </p:cNvSpPr>
          <p:nvPr/>
        </p:nvSpPr>
        <p:spPr bwMode="auto">
          <a:xfrm>
            <a:off x="1046163" y="2290763"/>
            <a:ext cx="804862" cy="503237"/>
          </a:xfrm>
          <a:prstGeom prst="ellipse">
            <a:avLst/>
          </a:prstGeom>
          <a:noFill/>
          <a:ln w="28575">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cs typeface="宋体" charset="0"/>
            </a:endParaRPr>
          </a:p>
        </p:txBody>
      </p:sp>
      <p:sp>
        <p:nvSpPr>
          <p:cNvPr id="45089" name="Oval 33"/>
          <p:cNvSpPr>
            <a:spLocks noChangeArrowheads="1"/>
          </p:cNvSpPr>
          <p:nvPr/>
        </p:nvSpPr>
        <p:spPr bwMode="auto">
          <a:xfrm>
            <a:off x="550863" y="3382963"/>
            <a:ext cx="804862" cy="503237"/>
          </a:xfrm>
          <a:prstGeom prst="ellipse">
            <a:avLst/>
          </a:prstGeom>
          <a:noFill/>
          <a:ln w="28575">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cs typeface="宋体" charset="0"/>
            </a:endParaRPr>
          </a:p>
        </p:txBody>
      </p:sp>
      <p:sp>
        <p:nvSpPr>
          <p:cNvPr id="45090" name="Oval 34"/>
          <p:cNvSpPr>
            <a:spLocks noChangeArrowheads="1"/>
          </p:cNvSpPr>
          <p:nvPr/>
        </p:nvSpPr>
        <p:spPr bwMode="auto">
          <a:xfrm>
            <a:off x="6715125" y="2290763"/>
            <a:ext cx="1092200" cy="503237"/>
          </a:xfrm>
          <a:prstGeom prst="ellipse">
            <a:avLst/>
          </a:prstGeom>
          <a:noFill/>
          <a:ln w="28575">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cs typeface="宋体" charset="0"/>
            </a:endParaRPr>
          </a:p>
        </p:txBody>
      </p:sp>
      <p:sp>
        <p:nvSpPr>
          <p:cNvPr id="45091" name="Oval 35"/>
          <p:cNvSpPr>
            <a:spLocks noChangeArrowheads="1"/>
          </p:cNvSpPr>
          <p:nvPr/>
        </p:nvSpPr>
        <p:spPr bwMode="auto">
          <a:xfrm>
            <a:off x="6118225" y="3395663"/>
            <a:ext cx="1092200" cy="503237"/>
          </a:xfrm>
          <a:prstGeom prst="ellipse">
            <a:avLst/>
          </a:prstGeom>
          <a:noFill/>
          <a:ln w="28575">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cs typeface="宋体" charset="0"/>
            </a:endParaRPr>
          </a:p>
        </p:txBody>
      </p:sp>
      <p:sp>
        <p:nvSpPr>
          <p:cNvPr id="45092" name="Line 36"/>
          <p:cNvSpPr>
            <a:spLocks noChangeShapeType="1"/>
          </p:cNvSpPr>
          <p:nvPr/>
        </p:nvSpPr>
        <p:spPr bwMode="auto">
          <a:xfrm>
            <a:off x="6842125" y="3225800"/>
            <a:ext cx="858838" cy="0"/>
          </a:xfrm>
          <a:prstGeom prst="line">
            <a:avLst/>
          </a:prstGeom>
          <a:noFill/>
          <a:ln w="9525">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graphicFrame>
        <p:nvGraphicFramePr>
          <p:cNvPr id="4100" name="Object 4"/>
          <p:cNvGraphicFramePr>
            <a:graphicFrameLocks noChangeAspect="1"/>
          </p:cNvGraphicFramePr>
          <p:nvPr/>
        </p:nvGraphicFramePr>
        <p:xfrm>
          <a:off x="4451350" y="3441700"/>
          <a:ext cx="501650" cy="377825"/>
        </p:xfrm>
        <a:graphic>
          <a:graphicData uri="http://schemas.openxmlformats.org/presentationml/2006/ole">
            <mc:AlternateContent xmlns:mc="http://schemas.openxmlformats.org/markup-compatibility/2006">
              <mc:Choice xmlns:v="urn:schemas-microsoft-com:vml" Requires="v">
                <p:oleObj spid="_x0000_s378529" name="Visio" r:id="rId8" imgW="462240" imgH="377280" progId="Visio.Drawing.11">
                  <p:link updateAutomatic="1"/>
                </p:oleObj>
              </mc:Choice>
              <mc:Fallback>
                <p:oleObj name="Visio" r:id="rId8" imgW="462240" imgH="377280" progId="Visio.Drawing.11">
                  <p:link updateAutomatic="1"/>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51350" y="3441700"/>
                        <a:ext cx="501650" cy="377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45095" name="Rectangle 39"/>
          <p:cNvSpPr>
            <a:spLocks noChangeArrowheads="1"/>
          </p:cNvSpPr>
          <p:nvPr/>
        </p:nvSpPr>
        <p:spPr bwMode="auto">
          <a:xfrm>
            <a:off x="1047750" y="4362450"/>
            <a:ext cx="815975" cy="406400"/>
          </a:xfrm>
          <a:prstGeom prst="rect">
            <a:avLst/>
          </a:prstGeom>
          <a:noFill/>
          <a:ln w="28575">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cs typeface="宋体" charset="0"/>
            </a:endParaRPr>
          </a:p>
        </p:txBody>
      </p:sp>
      <p:sp>
        <p:nvSpPr>
          <p:cNvPr id="45096" name="Rectangle 40"/>
          <p:cNvSpPr>
            <a:spLocks noChangeArrowheads="1"/>
          </p:cNvSpPr>
          <p:nvPr/>
        </p:nvSpPr>
        <p:spPr bwMode="auto">
          <a:xfrm>
            <a:off x="2919413" y="4365625"/>
            <a:ext cx="815975" cy="406400"/>
          </a:xfrm>
          <a:prstGeom prst="rect">
            <a:avLst/>
          </a:prstGeom>
          <a:noFill/>
          <a:ln w="28575">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cs typeface="宋体" charset="0"/>
            </a:endParaRPr>
          </a:p>
        </p:txBody>
      </p:sp>
      <p:sp>
        <p:nvSpPr>
          <p:cNvPr id="45097" name="Rectangle 41"/>
          <p:cNvSpPr>
            <a:spLocks noChangeArrowheads="1"/>
          </p:cNvSpPr>
          <p:nvPr/>
        </p:nvSpPr>
        <p:spPr bwMode="auto">
          <a:xfrm>
            <a:off x="6856413" y="4606925"/>
            <a:ext cx="814387" cy="406400"/>
          </a:xfrm>
          <a:prstGeom prst="rect">
            <a:avLst/>
          </a:prstGeom>
          <a:noFill/>
          <a:ln w="28575">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cs typeface="宋体" charset="0"/>
            </a:endParaRPr>
          </a:p>
        </p:txBody>
      </p:sp>
      <p:sp>
        <p:nvSpPr>
          <p:cNvPr id="45098" name="Line 42"/>
          <p:cNvSpPr>
            <a:spLocks noChangeShapeType="1"/>
          </p:cNvSpPr>
          <p:nvPr/>
        </p:nvSpPr>
        <p:spPr bwMode="auto">
          <a:xfrm>
            <a:off x="550863" y="4162425"/>
            <a:ext cx="858837" cy="0"/>
          </a:xfrm>
          <a:prstGeom prst="line">
            <a:avLst/>
          </a:prstGeom>
          <a:noFill/>
          <a:ln w="9525">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5099" name="Line 43"/>
          <p:cNvSpPr>
            <a:spLocks noChangeShapeType="1"/>
          </p:cNvSpPr>
          <p:nvPr/>
        </p:nvSpPr>
        <p:spPr bwMode="auto">
          <a:xfrm>
            <a:off x="2451100" y="4162425"/>
            <a:ext cx="858838" cy="0"/>
          </a:xfrm>
          <a:prstGeom prst="line">
            <a:avLst/>
          </a:prstGeom>
          <a:noFill/>
          <a:ln w="9525">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5100" name="Line 44"/>
          <p:cNvSpPr>
            <a:spLocks noChangeShapeType="1"/>
          </p:cNvSpPr>
          <p:nvPr/>
        </p:nvSpPr>
        <p:spPr bwMode="auto">
          <a:xfrm>
            <a:off x="6113463" y="4352925"/>
            <a:ext cx="857250" cy="0"/>
          </a:xfrm>
          <a:prstGeom prst="line">
            <a:avLst/>
          </a:prstGeom>
          <a:noFill/>
          <a:ln w="9525">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17" name="Text Box 45"/>
          <p:cNvSpPr txBox="1">
            <a:spLocks noChangeArrowheads="1"/>
          </p:cNvSpPr>
          <p:nvPr/>
        </p:nvSpPr>
        <p:spPr bwMode="auto">
          <a:xfrm>
            <a:off x="1046163" y="5329238"/>
            <a:ext cx="78867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宋体" charset="0"/>
                <a:cs typeface="宋体" charset="0"/>
              </a:defRPr>
            </a:lvl1pPr>
            <a:lvl2pPr marL="742950" indent="-285750" eaLnBrk="0" hangingPunct="0">
              <a:defRPr sz="2000">
                <a:solidFill>
                  <a:schemeClr val="tx1"/>
                </a:solidFill>
                <a:latin typeface="Arial" charset="0"/>
                <a:ea typeface="宋体" charset="0"/>
                <a:cs typeface="宋体" charset="0"/>
              </a:defRPr>
            </a:lvl2pPr>
            <a:lvl3pPr marL="1143000" indent="-228600" eaLnBrk="0" hangingPunct="0">
              <a:defRPr sz="2000">
                <a:solidFill>
                  <a:schemeClr val="tx1"/>
                </a:solidFill>
                <a:latin typeface="Arial" charset="0"/>
                <a:ea typeface="宋体" charset="0"/>
                <a:cs typeface="宋体" charset="0"/>
              </a:defRPr>
            </a:lvl3pPr>
            <a:lvl4pPr marL="1600200" indent="-228600" eaLnBrk="0" hangingPunct="0">
              <a:defRPr sz="2000">
                <a:solidFill>
                  <a:schemeClr val="tx1"/>
                </a:solidFill>
                <a:latin typeface="Arial" charset="0"/>
                <a:ea typeface="宋体" charset="0"/>
                <a:cs typeface="宋体" charset="0"/>
              </a:defRPr>
            </a:lvl4pPr>
            <a:lvl5pPr marL="2057400" indent="-228600" eaLnBrk="0" hangingPunct="0">
              <a:defRPr sz="2000">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sz="2000">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sz="2000">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sz="2000">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sz="2000">
                <a:solidFill>
                  <a:schemeClr val="tx1"/>
                </a:solidFill>
                <a:latin typeface="Arial" charset="0"/>
                <a:ea typeface="宋体" charset="0"/>
                <a:cs typeface="宋体" charset="0"/>
              </a:defRPr>
            </a:lvl9pPr>
          </a:lstStyle>
          <a:p>
            <a:pPr eaLnBrk="1" hangingPunct="1"/>
            <a:r>
              <a:rPr lang="en-US"/>
              <a:t>The construction of an intermediate graph from original ontologies</a:t>
            </a:r>
          </a:p>
        </p:txBody>
      </p:sp>
      <p:sp>
        <p:nvSpPr>
          <p:cNvPr id="4118" name="Text Box 49"/>
          <p:cNvSpPr txBox="1">
            <a:spLocks noChangeArrowheads="1"/>
          </p:cNvSpPr>
          <p:nvPr/>
        </p:nvSpPr>
        <p:spPr bwMode="auto">
          <a:xfrm>
            <a:off x="474663" y="1931988"/>
            <a:ext cx="38211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宋体" charset="0"/>
                <a:cs typeface="宋体" charset="0"/>
              </a:defRPr>
            </a:lvl1pPr>
            <a:lvl2pPr marL="742950" indent="-285750" eaLnBrk="0" hangingPunct="0">
              <a:defRPr sz="2000">
                <a:solidFill>
                  <a:schemeClr val="tx1"/>
                </a:solidFill>
                <a:latin typeface="Arial" charset="0"/>
                <a:ea typeface="宋体" charset="0"/>
                <a:cs typeface="宋体" charset="0"/>
              </a:defRPr>
            </a:lvl2pPr>
            <a:lvl3pPr marL="1143000" indent="-228600" eaLnBrk="0" hangingPunct="0">
              <a:defRPr sz="2000">
                <a:solidFill>
                  <a:schemeClr val="tx1"/>
                </a:solidFill>
                <a:latin typeface="Arial" charset="0"/>
                <a:ea typeface="宋体" charset="0"/>
                <a:cs typeface="宋体" charset="0"/>
              </a:defRPr>
            </a:lvl3pPr>
            <a:lvl4pPr marL="1600200" indent="-228600" eaLnBrk="0" hangingPunct="0">
              <a:defRPr sz="2000">
                <a:solidFill>
                  <a:schemeClr val="tx1"/>
                </a:solidFill>
                <a:latin typeface="Arial" charset="0"/>
                <a:ea typeface="宋体" charset="0"/>
                <a:cs typeface="宋体" charset="0"/>
              </a:defRPr>
            </a:lvl4pPr>
            <a:lvl5pPr marL="2057400" indent="-228600" eaLnBrk="0" hangingPunct="0">
              <a:defRPr sz="2000">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sz="2000">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sz="2000">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sz="2000">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sz="2000">
                <a:solidFill>
                  <a:schemeClr val="tx1"/>
                </a:solidFill>
                <a:latin typeface="Arial" charset="0"/>
                <a:ea typeface="宋体" charset="0"/>
                <a:cs typeface="宋体" charset="0"/>
              </a:defRPr>
            </a:lvl9pPr>
          </a:lstStyle>
          <a:p>
            <a:pPr eaLnBrk="1" hangingPunct="1"/>
            <a:r>
              <a:rPr lang="en-US"/>
              <a:t>    Ontology 1	   Ontology 2</a:t>
            </a:r>
          </a:p>
        </p:txBody>
      </p:sp>
    </p:spTree>
    <p:extLst>
      <p:ext uri="{BB962C8B-B14F-4D97-AF65-F5344CB8AC3E}">
        <p14:creationId xmlns:p14="http://schemas.microsoft.com/office/powerpoint/2010/main" val="92386167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08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508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508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508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508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5086"/>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509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509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5091"/>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45088"/>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45087"/>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45083"/>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45084"/>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45090"/>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45092"/>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45091"/>
                                        </p:tgtEl>
                                        <p:attrNameLst>
                                          <p:attrName>style.visibility</p:attrName>
                                        </p:attrNameLst>
                                      </p:cBhvr>
                                      <p:to>
                                        <p:strVal val="hidden"/>
                                      </p:to>
                                    </p:set>
                                  </p:childTnLst>
                                </p:cTn>
                              </p:par>
                              <p:par>
                                <p:cTn id="41" presetID="1" presetClass="entr" presetSubtype="0" fill="hold" grpId="0" nodeType="withEffect">
                                  <p:stCondLst>
                                    <p:cond delay="0"/>
                                  </p:stCondLst>
                                  <p:childTnLst>
                                    <p:set>
                                      <p:cBhvr>
                                        <p:cTn id="42" dur="1" fill="hold">
                                          <p:stCondLst>
                                            <p:cond delay="0"/>
                                          </p:stCondLst>
                                        </p:cTn>
                                        <p:tgtEl>
                                          <p:spTgt spid="4509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5099"/>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509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5096"/>
                                        </p:tgtEl>
                                        <p:attrNameLst>
                                          <p:attrName>style.visibility</p:attrName>
                                        </p:attrNameLst>
                                      </p:cBhvr>
                                      <p:to>
                                        <p:strVal val="visible"/>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45100"/>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5097"/>
                                        </p:tgtEl>
                                        <p:attrNameLst>
                                          <p:attrName>style.visibility</p:attrName>
                                        </p:attrNameLst>
                                      </p:cBhvr>
                                      <p:to>
                                        <p:strVal val="visible"/>
                                      </p:to>
                                    </p:set>
                                  </p:childTnLst>
                                </p:cTn>
                              </p:par>
                              <p:par>
                                <p:cTn id="55" presetID="1" presetClass="entr" presetSubtype="0" fill="hold" grpId="2" nodeType="withEffect">
                                  <p:stCondLst>
                                    <p:cond delay="0"/>
                                  </p:stCondLst>
                                  <p:childTnLst>
                                    <p:set>
                                      <p:cBhvr>
                                        <p:cTn id="56" dur="1" fill="hold">
                                          <p:stCondLst>
                                            <p:cond delay="0"/>
                                          </p:stCondLst>
                                        </p:cTn>
                                        <p:tgtEl>
                                          <p:spTgt spid="450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83" grpId="0" animBg="1"/>
      <p:bldP spid="45083" grpId="1" animBg="1"/>
      <p:bldP spid="45084" grpId="0" animBg="1"/>
      <p:bldP spid="45084" grpId="1" animBg="1"/>
      <p:bldP spid="45086" grpId="0" animBg="1"/>
      <p:bldP spid="45087" grpId="0" animBg="1"/>
      <p:bldP spid="45087" grpId="1" animBg="1"/>
      <p:bldP spid="45088" grpId="0" animBg="1"/>
      <p:bldP spid="45088" grpId="1" animBg="1"/>
      <p:bldP spid="45089" grpId="0" animBg="1"/>
      <p:bldP spid="45090" grpId="0" animBg="1"/>
      <p:bldP spid="45090" grpId="1" animBg="1"/>
      <p:bldP spid="45091" grpId="0" animBg="1"/>
      <p:bldP spid="45091" grpId="1" animBg="1"/>
      <p:bldP spid="45091" grpId="2" animBg="1"/>
      <p:bldP spid="45092" grpId="0" animBg="1"/>
      <p:bldP spid="45092" grpId="1" animBg="1"/>
      <p:bldP spid="45095" grpId="0" animBg="1"/>
      <p:bldP spid="45096" grpId="0" animBg="1"/>
      <p:bldP spid="45097" grpId="0" animBg="1"/>
      <p:bldP spid="45098" grpId="0" animBg="1"/>
      <p:bldP spid="45099" grpId="0" animBg="1"/>
      <p:bldP spid="45100"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title"/>
          </p:nvPr>
        </p:nvSpPr>
        <p:spPr>
          <a:xfrm>
            <a:off x="508000" y="288925"/>
            <a:ext cx="8902700" cy="927100"/>
          </a:xfrm>
        </p:spPr>
        <p:txBody>
          <a:bodyPr/>
          <a:lstStyle/>
          <a:p>
            <a:r>
              <a:rPr lang="en-US">
                <a:latin typeface="Arial" charset="0"/>
                <a:ea typeface="宋体" charset="0"/>
              </a:rPr>
              <a:t>Similarity Propagation (cont.)</a:t>
            </a:r>
          </a:p>
        </p:txBody>
      </p:sp>
      <p:sp>
        <p:nvSpPr>
          <p:cNvPr id="5124" name="Rectangle 4"/>
          <p:cNvSpPr>
            <a:spLocks noGrp="1" noChangeArrowheads="1"/>
          </p:cNvSpPr>
          <p:nvPr>
            <p:ph type="body" sz="half" idx="1"/>
          </p:nvPr>
        </p:nvSpPr>
        <p:spPr>
          <a:xfrm>
            <a:off x="38100" y="2095500"/>
            <a:ext cx="7332663" cy="4141788"/>
          </a:xfrm>
        </p:spPr>
        <p:txBody>
          <a:bodyPr/>
          <a:lstStyle/>
          <a:p>
            <a:r>
              <a:rPr lang="en-US" sz="2600">
                <a:latin typeface="Arial" charset="0"/>
                <a:ea typeface="宋体" charset="0"/>
              </a:rPr>
              <a:t>Propagate similarities along edges</a:t>
            </a:r>
          </a:p>
          <a:p>
            <a:r>
              <a:rPr lang="en-US" sz="2600">
                <a:latin typeface="Arial" charset="0"/>
                <a:ea typeface="宋体" charset="0"/>
              </a:rPr>
              <a:t>Three types of edges:</a:t>
            </a:r>
          </a:p>
          <a:p>
            <a:pPr lvl="1"/>
            <a:r>
              <a:rPr lang="en-US" sz="2200">
                <a:latin typeface="Arial" charset="0"/>
                <a:ea typeface="宋体" charset="0"/>
              </a:rPr>
              <a:t>Class to Class (CCP)</a:t>
            </a:r>
          </a:p>
          <a:p>
            <a:pPr lvl="1"/>
            <a:r>
              <a:rPr lang="en-US" sz="2200">
                <a:latin typeface="Arial" charset="0"/>
                <a:ea typeface="宋体" charset="0"/>
              </a:rPr>
              <a:t>Class to Property (CPP)</a:t>
            </a:r>
          </a:p>
          <a:p>
            <a:pPr lvl="1"/>
            <a:r>
              <a:rPr lang="en-US" sz="2200">
                <a:latin typeface="Arial" charset="0"/>
                <a:ea typeface="宋体" charset="0"/>
              </a:rPr>
              <a:t>Property to Property (PPP)</a:t>
            </a:r>
          </a:p>
        </p:txBody>
      </p:sp>
      <p:graphicFrame>
        <p:nvGraphicFramePr>
          <p:cNvPr id="73739" name="Object 2"/>
          <p:cNvGraphicFramePr>
            <a:graphicFrameLocks noGrp="1" noChangeAspect="1"/>
          </p:cNvGraphicFramePr>
          <p:nvPr>
            <p:ph sz="half" idx="2"/>
          </p:nvPr>
        </p:nvGraphicFramePr>
        <p:xfrm>
          <a:off x="5186363" y="2247900"/>
          <a:ext cx="4291012" cy="3024188"/>
        </p:xfrm>
        <a:graphic>
          <a:graphicData uri="http://schemas.openxmlformats.org/presentationml/2006/ole">
            <mc:AlternateContent xmlns:mc="http://schemas.openxmlformats.org/markup-compatibility/2006">
              <mc:Choice xmlns:v="urn:schemas-microsoft-com:vml" Requires="v">
                <p:oleObj spid="_x0000_s380135" name="Visio" r:id="rId4" imgW="3863880" imgH="2589120" progId="Visio.Drawing.11">
                  <p:link updateAutomatic="1"/>
                </p:oleObj>
              </mc:Choice>
              <mc:Fallback>
                <p:oleObj name="Visio" r:id="rId4" imgW="3863880" imgH="2589120" progId="Visio.Drawing.11">
                  <p:link updateAutomatic="1"/>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86363" y="2247900"/>
                        <a:ext cx="4291012" cy="3024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oleObj>
              </mc:Fallback>
            </mc:AlternateContent>
          </a:graphicData>
        </a:graphic>
      </p:graphicFrame>
      <p:sp>
        <p:nvSpPr>
          <p:cNvPr id="73741" name="Line 13"/>
          <p:cNvSpPr>
            <a:spLocks noChangeShapeType="1"/>
          </p:cNvSpPr>
          <p:nvPr/>
        </p:nvSpPr>
        <p:spPr bwMode="auto">
          <a:xfrm flipH="1">
            <a:off x="6832600" y="2733675"/>
            <a:ext cx="387350" cy="776288"/>
          </a:xfrm>
          <a:prstGeom prst="line">
            <a:avLst/>
          </a:prstGeom>
          <a:noFill/>
          <a:ln w="28575">
            <a:solidFill>
              <a:srgbClr val="FF3300"/>
            </a:solidFill>
            <a:round/>
            <a:headEnd type="triangle" w="lg" len="lg"/>
            <a:tailEnd type="triangle" w="lg" len="lg"/>
          </a:ln>
          <a:extLst>
            <a:ext uri="{909E8E84-426E-40dd-AFC4-6F175D3DCCD1}">
              <a14:hiddenFill xmlns:a14="http://schemas.microsoft.com/office/drawing/2010/main">
                <a:noFill/>
              </a14:hiddenFill>
            </a:ext>
          </a:extLst>
        </p:spPr>
        <p:txBody>
          <a:bodyPr/>
          <a:lstStyle/>
          <a:p>
            <a:endParaRPr lang="en-US"/>
          </a:p>
        </p:txBody>
      </p:sp>
      <p:sp>
        <p:nvSpPr>
          <p:cNvPr id="73744" name="Line 16"/>
          <p:cNvSpPr>
            <a:spLocks noChangeShapeType="1"/>
          </p:cNvSpPr>
          <p:nvPr/>
        </p:nvSpPr>
        <p:spPr bwMode="auto">
          <a:xfrm>
            <a:off x="6832600" y="4033838"/>
            <a:ext cx="382588" cy="879475"/>
          </a:xfrm>
          <a:prstGeom prst="line">
            <a:avLst/>
          </a:prstGeom>
          <a:noFill/>
          <a:ln w="28575">
            <a:solidFill>
              <a:srgbClr val="FF3300"/>
            </a:solidFill>
            <a:round/>
            <a:headEnd type="triangle" w="lg" len="lg"/>
            <a:tailEnd type="triangle" w="lg" len="lg"/>
          </a:ln>
          <a:extLst>
            <a:ext uri="{909E8E84-426E-40dd-AFC4-6F175D3DCCD1}">
              <a14:hiddenFill xmlns:a14="http://schemas.microsoft.com/office/drawing/2010/main">
                <a:noFill/>
              </a14:hiddenFill>
            </a:ext>
          </a:extLst>
        </p:spPr>
        <p:txBody>
          <a:bodyPr/>
          <a:lstStyle/>
          <a:p>
            <a:endParaRPr lang="en-US"/>
          </a:p>
        </p:txBody>
      </p:sp>
      <p:sp>
        <p:nvSpPr>
          <p:cNvPr id="73746" name="Oval 18"/>
          <p:cNvSpPr>
            <a:spLocks noChangeArrowheads="1"/>
          </p:cNvSpPr>
          <p:nvPr/>
        </p:nvSpPr>
        <p:spPr bwMode="auto">
          <a:xfrm>
            <a:off x="6232525" y="3478213"/>
            <a:ext cx="1017588" cy="571500"/>
          </a:xfrm>
          <a:prstGeom prst="ellipse">
            <a:avLst/>
          </a:prstGeom>
          <a:noFill/>
          <a:ln w="28575">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cs typeface="宋体" charset="0"/>
            </a:endParaRPr>
          </a:p>
        </p:txBody>
      </p:sp>
      <p:sp>
        <p:nvSpPr>
          <p:cNvPr id="73747" name="Text Box 19"/>
          <p:cNvSpPr txBox="1">
            <a:spLocks noChangeArrowheads="1"/>
          </p:cNvSpPr>
          <p:nvPr/>
        </p:nvSpPr>
        <p:spPr bwMode="auto">
          <a:xfrm>
            <a:off x="6589713" y="1911350"/>
            <a:ext cx="6254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宋体" charset="0"/>
                <a:cs typeface="宋体" charset="0"/>
              </a:defRPr>
            </a:lvl1pPr>
            <a:lvl2pPr marL="742950" indent="-285750" eaLnBrk="0" hangingPunct="0">
              <a:defRPr sz="2000">
                <a:solidFill>
                  <a:schemeClr val="tx1"/>
                </a:solidFill>
                <a:latin typeface="Arial" charset="0"/>
                <a:ea typeface="宋体" charset="0"/>
                <a:cs typeface="宋体" charset="0"/>
              </a:defRPr>
            </a:lvl2pPr>
            <a:lvl3pPr marL="1143000" indent="-228600" eaLnBrk="0" hangingPunct="0">
              <a:defRPr sz="2000">
                <a:solidFill>
                  <a:schemeClr val="tx1"/>
                </a:solidFill>
                <a:latin typeface="Arial" charset="0"/>
                <a:ea typeface="宋体" charset="0"/>
                <a:cs typeface="宋体" charset="0"/>
              </a:defRPr>
            </a:lvl3pPr>
            <a:lvl4pPr marL="1600200" indent="-228600" eaLnBrk="0" hangingPunct="0">
              <a:defRPr sz="2000">
                <a:solidFill>
                  <a:schemeClr val="tx1"/>
                </a:solidFill>
                <a:latin typeface="Arial" charset="0"/>
                <a:ea typeface="宋体" charset="0"/>
                <a:cs typeface="宋体" charset="0"/>
              </a:defRPr>
            </a:lvl4pPr>
            <a:lvl5pPr marL="2057400" indent="-228600" eaLnBrk="0" hangingPunct="0">
              <a:defRPr sz="2000">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sz="2000">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sz="2000">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sz="2000">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sz="2000">
                <a:solidFill>
                  <a:schemeClr val="tx1"/>
                </a:solidFill>
                <a:latin typeface="Arial" charset="0"/>
                <a:ea typeface="宋体" charset="0"/>
                <a:cs typeface="宋体" charset="0"/>
              </a:defRPr>
            </a:lvl9pPr>
          </a:lstStyle>
          <a:p>
            <a:pPr eaLnBrk="1" hangingPunct="1"/>
            <a:r>
              <a:rPr lang="en-US"/>
              <a:t>0.7</a:t>
            </a:r>
          </a:p>
        </p:txBody>
      </p:sp>
      <p:sp>
        <p:nvSpPr>
          <p:cNvPr id="73748" name="Text Box 20"/>
          <p:cNvSpPr txBox="1">
            <a:spLocks noChangeArrowheads="1"/>
          </p:cNvSpPr>
          <p:nvPr/>
        </p:nvSpPr>
        <p:spPr bwMode="auto">
          <a:xfrm>
            <a:off x="4795838" y="3783013"/>
            <a:ext cx="6254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宋体" charset="0"/>
                <a:cs typeface="宋体" charset="0"/>
              </a:defRPr>
            </a:lvl1pPr>
            <a:lvl2pPr marL="742950" indent="-285750" eaLnBrk="0" hangingPunct="0">
              <a:defRPr sz="2000">
                <a:solidFill>
                  <a:schemeClr val="tx1"/>
                </a:solidFill>
                <a:latin typeface="Arial" charset="0"/>
                <a:ea typeface="宋体" charset="0"/>
                <a:cs typeface="宋体" charset="0"/>
              </a:defRPr>
            </a:lvl2pPr>
            <a:lvl3pPr marL="1143000" indent="-228600" eaLnBrk="0" hangingPunct="0">
              <a:defRPr sz="2000">
                <a:solidFill>
                  <a:schemeClr val="tx1"/>
                </a:solidFill>
                <a:latin typeface="Arial" charset="0"/>
                <a:ea typeface="宋体" charset="0"/>
                <a:cs typeface="宋体" charset="0"/>
              </a:defRPr>
            </a:lvl3pPr>
            <a:lvl4pPr marL="1600200" indent="-228600" eaLnBrk="0" hangingPunct="0">
              <a:defRPr sz="2000">
                <a:solidFill>
                  <a:schemeClr val="tx1"/>
                </a:solidFill>
                <a:latin typeface="Arial" charset="0"/>
                <a:ea typeface="宋体" charset="0"/>
                <a:cs typeface="宋体" charset="0"/>
              </a:defRPr>
            </a:lvl4pPr>
            <a:lvl5pPr marL="2057400" indent="-228600" eaLnBrk="0" hangingPunct="0">
              <a:defRPr sz="2000">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sz="2000">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sz="2000">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sz="2000">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sz="2000">
                <a:solidFill>
                  <a:schemeClr val="tx1"/>
                </a:solidFill>
                <a:latin typeface="Arial" charset="0"/>
                <a:ea typeface="宋体" charset="0"/>
                <a:cs typeface="宋体" charset="0"/>
              </a:defRPr>
            </a:lvl9pPr>
          </a:lstStyle>
          <a:p>
            <a:pPr eaLnBrk="1" hangingPunct="1"/>
            <a:r>
              <a:rPr lang="en-US"/>
              <a:t>0.3</a:t>
            </a:r>
          </a:p>
        </p:txBody>
      </p:sp>
      <p:sp>
        <p:nvSpPr>
          <p:cNvPr id="73749" name="Text Box 21"/>
          <p:cNvSpPr txBox="1">
            <a:spLocks noChangeArrowheads="1"/>
          </p:cNvSpPr>
          <p:nvPr/>
        </p:nvSpPr>
        <p:spPr bwMode="auto">
          <a:xfrm>
            <a:off x="6122988" y="3927475"/>
            <a:ext cx="6238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宋体" charset="0"/>
                <a:cs typeface="宋体" charset="0"/>
              </a:defRPr>
            </a:lvl1pPr>
            <a:lvl2pPr marL="742950" indent="-285750" eaLnBrk="0" hangingPunct="0">
              <a:defRPr sz="2000">
                <a:solidFill>
                  <a:schemeClr val="tx1"/>
                </a:solidFill>
                <a:latin typeface="Arial" charset="0"/>
                <a:ea typeface="宋体" charset="0"/>
                <a:cs typeface="宋体" charset="0"/>
              </a:defRPr>
            </a:lvl2pPr>
            <a:lvl3pPr marL="1143000" indent="-228600" eaLnBrk="0" hangingPunct="0">
              <a:defRPr sz="2000">
                <a:solidFill>
                  <a:schemeClr val="tx1"/>
                </a:solidFill>
                <a:latin typeface="Arial" charset="0"/>
                <a:ea typeface="宋体" charset="0"/>
                <a:cs typeface="宋体" charset="0"/>
              </a:defRPr>
            </a:lvl3pPr>
            <a:lvl4pPr marL="1600200" indent="-228600" eaLnBrk="0" hangingPunct="0">
              <a:defRPr sz="2000">
                <a:solidFill>
                  <a:schemeClr val="tx1"/>
                </a:solidFill>
                <a:latin typeface="Arial" charset="0"/>
                <a:ea typeface="宋体" charset="0"/>
                <a:cs typeface="宋体" charset="0"/>
              </a:defRPr>
            </a:lvl4pPr>
            <a:lvl5pPr marL="2057400" indent="-228600" eaLnBrk="0" hangingPunct="0">
              <a:defRPr sz="2000">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sz="2000">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sz="2000">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sz="2000">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sz="2000">
                <a:solidFill>
                  <a:schemeClr val="tx1"/>
                </a:solidFill>
                <a:latin typeface="Arial" charset="0"/>
                <a:ea typeface="宋体" charset="0"/>
                <a:cs typeface="宋体" charset="0"/>
              </a:defRPr>
            </a:lvl9pPr>
          </a:lstStyle>
          <a:p>
            <a:pPr eaLnBrk="1" hangingPunct="1"/>
            <a:r>
              <a:rPr lang="en-US"/>
              <a:t>0.6</a:t>
            </a:r>
          </a:p>
        </p:txBody>
      </p:sp>
      <p:sp>
        <p:nvSpPr>
          <p:cNvPr id="73750" name="Text Box 22"/>
          <p:cNvSpPr txBox="1">
            <a:spLocks noChangeArrowheads="1"/>
          </p:cNvSpPr>
          <p:nvPr/>
        </p:nvSpPr>
        <p:spPr bwMode="auto">
          <a:xfrm>
            <a:off x="8072438" y="3927475"/>
            <a:ext cx="6238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宋体" charset="0"/>
                <a:cs typeface="宋体" charset="0"/>
              </a:defRPr>
            </a:lvl1pPr>
            <a:lvl2pPr marL="742950" indent="-285750" eaLnBrk="0" hangingPunct="0">
              <a:defRPr sz="2000">
                <a:solidFill>
                  <a:schemeClr val="tx1"/>
                </a:solidFill>
                <a:latin typeface="Arial" charset="0"/>
                <a:ea typeface="宋体" charset="0"/>
                <a:cs typeface="宋体" charset="0"/>
              </a:defRPr>
            </a:lvl2pPr>
            <a:lvl3pPr marL="1143000" indent="-228600" eaLnBrk="0" hangingPunct="0">
              <a:defRPr sz="2000">
                <a:solidFill>
                  <a:schemeClr val="tx1"/>
                </a:solidFill>
                <a:latin typeface="Arial" charset="0"/>
                <a:ea typeface="宋体" charset="0"/>
                <a:cs typeface="宋体" charset="0"/>
              </a:defRPr>
            </a:lvl3pPr>
            <a:lvl4pPr marL="1600200" indent="-228600" eaLnBrk="0" hangingPunct="0">
              <a:defRPr sz="2000">
                <a:solidFill>
                  <a:schemeClr val="tx1"/>
                </a:solidFill>
                <a:latin typeface="Arial" charset="0"/>
                <a:ea typeface="宋体" charset="0"/>
                <a:cs typeface="宋体" charset="0"/>
              </a:defRPr>
            </a:lvl4pPr>
            <a:lvl5pPr marL="2057400" indent="-228600" eaLnBrk="0" hangingPunct="0">
              <a:defRPr sz="2000">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sz="2000">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sz="2000">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sz="2000">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sz="2000">
                <a:solidFill>
                  <a:schemeClr val="tx1"/>
                </a:solidFill>
                <a:latin typeface="Arial" charset="0"/>
                <a:ea typeface="宋体" charset="0"/>
                <a:cs typeface="宋体" charset="0"/>
              </a:defRPr>
            </a:lvl9pPr>
          </a:lstStyle>
          <a:p>
            <a:pPr eaLnBrk="1" hangingPunct="1"/>
            <a:r>
              <a:rPr lang="en-US"/>
              <a:t>0.5</a:t>
            </a:r>
          </a:p>
        </p:txBody>
      </p:sp>
      <p:sp>
        <p:nvSpPr>
          <p:cNvPr id="73751" name="Text Box 23"/>
          <p:cNvSpPr txBox="1">
            <a:spLocks noChangeArrowheads="1"/>
          </p:cNvSpPr>
          <p:nvPr/>
        </p:nvSpPr>
        <p:spPr bwMode="auto">
          <a:xfrm>
            <a:off x="9164638" y="3927475"/>
            <a:ext cx="6238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宋体" charset="0"/>
                <a:cs typeface="宋体" charset="0"/>
              </a:defRPr>
            </a:lvl1pPr>
            <a:lvl2pPr marL="742950" indent="-285750" eaLnBrk="0" hangingPunct="0">
              <a:defRPr sz="2000">
                <a:solidFill>
                  <a:schemeClr val="tx1"/>
                </a:solidFill>
                <a:latin typeface="Arial" charset="0"/>
                <a:ea typeface="宋体" charset="0"/>
                <a:cs typeface="宋体" charset="0"/>
              </a:defRPr>
            </a:lvl2pPr>
            <a:lvl3pPr marL="1143000" indent="-228600" eaLnBrk="0" hangingPunct="0">
              <a:defRPr sz="2000">
                <a:solidFill>
                  <a:schemeClr val="tx1"/>
                </a:solidFill>
                <a:latin typeface="Arial" charset="0"/>
                <a:ea typeface="宋体" charset="0"/>
                <a:cs typeface="宋体" charset="0"/>
              </a:defRPr>
            </a:lvl3pPr>
            <a:lvl4pPr marL="1600200" indent="-228600" eaLnBrk="0" hangingPunct="0">
              <a:defRPr sz="2000">
                <a:solidFill>
                  <a:schemeClr val="tx1"/>
                </a:solidFill>
                <a:latin typeface="Arial" charset="0"/>
                <a:ea typeface="宋体" charset="0"/>
                <a:cs typeface="宋体" charset="0"/>
              </a:defRPr>
            </a:lvl4pPr>
            <a:lvl5pPr marL="2057400" indent="-228600" eaLnBrk="0" hangingPunct="0">
              <a:defRPr sz="2000">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sz="2000">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sz="2000">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sz="2000">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sz="2000">
                <a:solidFill>
                  <a:schemeClr val="tx1"/>
                </a:solidFill>
                <a:latin typeface="Arial" charset="0"/>
                <a:ea typeface="宋体" charset="0"/>
                <a:cs typeface="宋体" charset="0"/>
              </a:defRPr>
            </a:lvl9pPr>
          </a:lstStyle>
          <a:p>
            <a:pPr eaLnBrk="1" hangingPunct="1"/>
            <a:r>
              <a:rPr lang="en-US"/>
              <a:t>0.2</a:t>
            </a:r>
          </a:p>
        </p:txBody>
      </p:sp>
      <p:sp>
        <p:nvSpPr>
          <p:cNvPr id="73752" name="Text Box 24"/>
          <p:cNvSpPr txBox="1">
            <a:spLocks noChangeArrowheads="1"/>
          </p:cNvSpPr>
          <p:nvPr/>
        </p:nvSpPr>
        <p:spPr bwMode="auto">
          <a:xfrm>
            <a:off x="7137400" y="5367338"/>
            <a:ext cx="6238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宋体" charset="0"/>
                <a:cs typeface="宋体" charset="0"/>
              </a:defRPr>
            </a:lvl1pPr>
            <a:lvl2pPr marL="742950" indent="-285750" eaLnBrk="0" hangingPunct="0">
              <a:defRPr sz="2000">
                <a:solidFill>
                  <a:schemeClr val="tx1"/>
                </a:solidFill>
                <a:latin typeface="Arial" charset="0"/>
                <a:ea typeface="宋体" charset="0"/>
                <a:cs typeface="宋体" charset="0"/>
              </a:defRPr>
            </a:lvl2pPr>
            <a:lvl3pPr marL="1143000" indent="-228600" eaLnBrk="0" hangingPunct="0">
              <a:defRPr sz="2000">
                <a:solidFill>
                  <a:schemeClr val="tx1"/>
                </a:solidFill>
                <a:latin typeface="Arial" charset="0"/>
                <a:ea typeface="宋体" charset="0"/>
                <a:cs typeface="宋体" charset="0"/>
              </a:defRPr>
            </a:lvl3pPr>
            <a:lvl4pPr marL="1600200" indent="-228600" eaLnBrk="0" hangingPunct="0">
              <a:defRPr sz="2000">
                <a:solidFill>
                  <a:schemeClr val="tx1"/>
                </a:solidFill>
                <a:latin typeface="Arial" charset="0"/>
                <a:ea typeface="宋体" charset="0"/>
                <a:cs typeface="宋体" charset="0"/>
              </a:defRPr>
            </a:lvl4pPr>
            <a:lvl5pPr marL="2057400" indent="-228600" eaLnBrk="0" hangingPunct="0">
              <a:defRPr sz="2000">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sz="2000">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sz="2000">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sz="2000">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sz="2000">
                <a:solidFill>
                  <a:schemeClr val="tx1"/>
                </a:solidFill>
                <a:latin typeface="Arial" charset="0"/>
                <a:ea typeface="宋体" charset="0"/>
                <a:cs typeface="宋体" charset="0"/>
              </a:defRPr>
            </a:lvl9pPr>
          </a:lstStyle>
          <a:p>
            <a:pPr eaLnBrk="1" hangingPunct="1"/>
            <a:r>
              <a:rPr lang="en-US"/>
              <a:t>0.9</a:t>
            </a:r>
          </a:p>
        </p:txBody>
      </p:sp>
      <p:sp>
        <p:nvSpPr>
          <p:cNvPr id="73753" name="Text Box 25"/>
          <p:cNvSpPr txBox="1">
            <a:spLocks noChangeArrowheads="1"/>
          </p:cNvSpPr>
          <p:nvPr/>
        </p:nvSpPr>
        <p:spPr bwMode="auto">
          <a:xfrm>
            <a:off x="8151813" y="2852738"/>
            <a:ext cx="14827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宋体" charset="0"/>
                <a:cs typeface="宋体" charset="0"/>
              </a:defRPr>
            </a:lvl1pPr>
            <a:lvl2pPr marL="742950" indent="-285750" eaLnBrk="0" hangingPunct="0">
              <a:defRPr sz="2000">
                <a:solidFill>
                  <a:schemeClr val="tx1"/>
                </a:solidFill>
                <a:latin typeface="Arial" charset="0"/>
                <a:ea typeface="宋体" charset="0"/>
                <a:cs typeface="宋体" charset="0"/>
              </a:defRPr>
            </a:lvl2pPr>
            <a:lvl3pPr marL="1143000" indent="-228600" eaLnBrk="0" hangingPunct="0">
              <a:defRPr sz="2000">
                <a:solidFill>
                  <a:schemeClr val="tx1"/>
                </a:solidFill>
                <a:latin typeface="Arial" charset="0"/>
                <a:ea typeface="宋体" charset="0"/>
                <a:cs typeface="宋体" charset="0"/>
              </a:defRPr>
            </a:lvl3pPr>
            <a:lvl4pPr marL="1600200" indent="-228600" eaLnBrk="0" hangingPunct="0">
              <a:defRPr sz="2000">
                <a:solidFill>
                  <a:schemeClr val="tx1"/>
                </a:solidFill>
                <a:latin typeface="Arial" charset="0"/>
                <a:ea typeface="宋体" charset="0"/>
                <a:cs typeface="宋体" charset="0"/>
              </a:defRPr>
            </a:lvl4pPr>
            <a:lvl5pPr marL="2057400" indent="-228600" eaLnBrk="0" hangingPunct="0">
              <a:defRPr sz="2000">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sz="2000">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sz="2000">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sz="2000">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sz="2000">
                <a:solidFill>
                  <a:schemeClr val="tx1"/>
                </a:solidFill>
                <a:latin typeface="Arial" charset="0"/>
                <a:ea typeface="宋体" charset="0"/>
                <a:cs typeface="宋体" charset="0"/>
              </a:defRPr>
            </a:lvl9pPr>
          </a:lstStyle>
          <a:p>
            <a:pPr eaLnBrk="1" hangingPunct="1"/>
            <a:r>
              <a:rPr lang="en-US"/>
              <a:t>weight=0.5</a:t>
            </a:r>
          </a:p>
        </p:txBody>
      </p:sp>
      <p:sp>
        <p:nvSpPr>
          <p:cNvPr id="73754" name="Text Box 26"/>
          <p:cNvSpPr txBox="1">
            <a:spLocks noChangeArrowheads="1"/>
          </p:cNvSpPr>
          <p:nvPr/>
        </p:nvSpPr>
        <p:spPr bwMode="auto">
          <a:xfrm>
            <a:off x="3662399" y="4508500"/>
            <a:ext cx="341483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charset="0"/>
                <a:ea typeface="宋体" charset="0"/>
                <a:cs typeface="宋体" charset="0"/>
              </a:defRPr>
            </a:lvl1pPr>
            <a:lvl2pPr marL="742950" indent="-285750" eaLnBrk="0" hangingPunct="0">
              <a:defRPr sz="2000">
                <a:solidFill>
                  <a:schemeClr val="tx1"/>
                </a:solidFill>
                <a:latin typeface="Arial" charset="0"/>
                <a:ea typeface="宋体" charset="0"/>
                <a:cs typeface="宋体" charset="0"/>
              </a:defRPr>
            </a:lvl2pPr>
            <a:lvl3pPr marL="1143000" indent="-228600" eaLnBrk="0" hangingPunct="0">
              <a:defRPr sz="2000">
                <a:solidFill>
                  <a:schemeClr val="tx1"/>
                </a:solidFill>
                <a:latin typeface="Arial" charset="0"/>
                <a:ea typeface="宋体" charset="0"/>
                <a:cs typeface="宋体" charset="0"/>
              </a:defRPr>
            </a:lvl3pPr>
            <a:lvl4pPr marL="1600200" indent="-228600" eaLnBrk="0" hangingPunct="0">
              <a:defRPr sz="2000">
                <a:solidFill>
                  <a:schemeClr val="tx1"/>
                </a:solidFill>
                <a:latin typeface="Arial" charset="0"/>
                <a:ea typeface="宋体" charset="0"/>
                <a:cs typeface="宋体" charset="0"/>
              </a:defRPr>
            </a:lvl4pPr>
            <a:lvl5pPr marL="2057400" indent="-228600" eaLnBrk="0" hangingPunct="0">
              <a:defRPr sz="2000">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sz="2000">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sz="2000">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sz="2000">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sz="2000">
                <a:solidFill>
                  <a:schemeClr val="tx1"/>
                </a:solidFill>
                <a:latin typeface="Arial" charset="0"/>
                <a:ea typeface="宋体" charset="0"/>
                <a:cs typeface="宋体" charset="0"/>
              </a:defRPr>
            </a:lvl9pPr>
          </a:lstStyle>
          <a:p>
            <a:pPr eaLnBrk="1" hangingPunct="1"/>
            <a:r>
              <a:rPr lang="en-US" b="1" dirty="0">
                <a:solidFill>
                  <a:srgbClr val="0033CC"/>
                </a:solidFill>
              </a:rPr>
              <a:t>0.6+0.7*</a:t>
            </a:r>
            <a:r>
              <a:rPr lang="en-US" b="1" dirty="0" smtClean="0">
                <a:solidFill>
                  <a:srgbClr val="0033CC"/>
                </a:solidFill>
              </a:rPr>
              <a:t>0.25</a:t>
            </a:r>
            <a:r>
              <a:rPr lang="en-US" b="1" dirty="0">
                <a:solidFill>
                  <a:srgbClr val="0033CC"/>
                </a:solidFill>
              </a:rPr>
              <a:t>+0.9*0.5=</a:t>
            </a:r>
            <a:r>
              <a:rPr lang="en-US" b="1" dirty="0" smtClean="0">
                <a:solidFill>
                  <a:srgbClr val="0033CC"/>
                </a:solidFill>
              </a:rPr>
              <a:t>1.225</a:t>
            </a:r>
            <a:endParaRPr lang="en-US" b="1" dirty="0">
              <a:solidFill>
                <a:srgbClr val="0033CC"/>
              </a:solidFill>
            </a:endParaRPr>
          </a:p>
        </p:txBody>
      </p:sp>
    </p:spTree>
    <p:extLst>
      <p:ext uri="{BB962C8B-B14F-4D97-AF65-F5344CB8AC3E}">
        <p14:creationId xmlns:p14="http://schemas.microsoft.com/office/powerpoint/2010/main" val="153516032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73739"/>
                                        </p:tgtEl>
                                        <p:attrNameLst>
                                          <p:attrName>style.visibility</p:attrName>
                                        </p:attrNameLst>
                                      </p:cBhvr>
                                      <p:to>
                                        <p:strVal val="visible"/>
                                      </p:to>
                                    </p:set>
                                    <p:animEffect transition="in" filter="box(in)">
                                      <p:cBhvr>
                                        <p:cTn id="7" dur="500"/>
                                        <p:tgtEl>
                                          <p:spTgt spid="73739"/>
                                        </p:tgtEl>
                                      </p:cBhvr>
                                    </p:animEffect>
                                  </p:childTnLst>
                                </p:cTn>
                              </p:par>
                              <p:par>
                                <p:cTn id="8" presetID="1" presetClass="entr" presetSubtype="0" fill="hold" grpId="0" nodeType="withEffect">
                                  <p:stCondLst>
                                    <p:cond delay="0"/>
                                  </p:stCondLst>
                                  <p:childTnLst>
                                    <p:set>
                                      <p:cBhvr>
                                        <p:cTn id="9" dur="1" fill="hold">
                                          <p:stCondLst>
                                            <p:cond delay="0"/>
                                          </p:stCondLst>
                                        </p:cTn>
                                        <p:tgtEl>
                                          <p:spTgt spid="73747"/>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73753"/>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73751"/>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73750"/>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73749"/>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73748"/>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73752"/>
                                        </p:tgtEl>
                                        <p:attrNameLst>
                                          <p:attrName>style.visibility</p:attrName>
                                        </p:attrNameLst>
                                      </p:cBhvr>
                                      <p:to>
                                        <p:strVal val="visible"/>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4" presetClass="entr" presetSubtype="16" fill="hold" grpId="0" nodeType="clickEffect">
                                  <p:stCondLst>
                                    <p:cond delay="0"/>
                                  </p:stCondLst>
                                  <p:childTnLst>
                                    <p:set>
                                      <p:cBhvr>
                                        <p:cTn id="25" dur="1" fill="hold">
                                          <p:stCondLst>
                                            <p:cond delay="0"/>
                                          </p:stCondLst>
                                        </p:cTn>
                                        <p:tgtEl>
                                          <p:spTgt spid="73746"/>
                                        </p:tgtEl>
                                        <p:attrNameLst>
                                          <p:attrName>style.visibility</p:attrName>
                                        </p:attrNameLst>
                                      </p:cBhvr>
                                      <p:to>
                                        <p:strVal val="visible"/>
                                      </p:to>
                                    </p:set>
                                    <p:animEffect transition="in" filter="box(in)">
                                      <p:cBhvr>
                                        <p:cTn id="26" dur="500"/>
                                        <p:tgtEl>
                                          <p:spTgt spid="73746"/>
                                        </p:tgtEl>
                                      </p:cBhvr>
                                    </p:animEffect>
                                  </p:childTnLst>
                                </p:cTn>
                              </p:par>
                              <p:par>
                                <p:cTn id="27" presetID="4" presetClass="entr" presetSubtype="16" fill="hold" grpId="0" nodeType="withEffect">
                                  <p:stCondLst>
                                    <p:cond delay="0"/>
                                  </p:stCondLst>
                                  <p:childTnLst>
                                    <p:set>
                                      <p:cBhvr>
                                        <p:cTn id="28" dur="1" fill="hold">
                                          <p:stCondLst>
                                            <p:cond delay="0"/>
                                          </p:stCondLst>
                                        </p:cTn>
                                        <p:tgtEl>
                                          <p:spTgt spid="73741"/>
                                        </p:tgtEl>
                                        <p:attrNameLst>
                                          <p:attrName>style.visibility</p:attrName>
                                        </p:attrNameLst>
                                      </p:cBhvr>
                                      <p:to>
                                        <p:strVal val="visible"/>
                                      </p:to>
                                    </p:set>
                                    <p:animEffect transition="in" filter="box(in)">
                                      <p:cBhvr>
                                        <p:cTn id="29" dur="500"/>
                                        <p:tgtEl>
                                          <p:spTgt spid="73741"/>
                                        </p:tgtEl>
                                      </p:cBhvr>
                                    </p:animEffect>
                                  </p:childTnLst>
                                </p:cTn>
                              </p:par>
                              <p:par>
                                <p:cTn id="30" presetID="4" presetClass="entr" presetSubtype="16" fill="hold" grpId="0" nodeType="withEffect">
                                  <p:stCondLst>
                                    <p:cond delay="0"/>
                                  </p:stCondLst>
                                  <p:childTnLst>
                                    <p:set>
                                      <p:cBhvr>
                                        <p:cTn id="31" dur="1" fill="hold">
                                          <p:stCondLst>
                                            <p:cond delay="0"/>
                                          </p:stCondLst>
                                        </p:cTn>
                                        <p:tgtEl>
                                          <p:spTgt spid="73744"/>
                                        </p:tgtEl>
                                        <p:attrNameLst>
                                          <p:attrName>style.visibility</p:attrName>
                                        </p:attrNameLst>
                                      </p:cBhvr>
                                      <p:to>
                                        <p:strVal val="visible"/>
                                      </p:to>
                                    </p:set>
                                    <p:animEffect transition="in" filter="box(in)">
                                      <p:cBhvr>
                                        <p:cTn id="32" dur="500"/>
                                        <p:tgtEl>
                                          <p:spTgt spid="73744"/>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73754"/>
                                        </p:tgtEl>
                                        <p:attrNameLst>
                                          <p:attrName>style.visibility</p:attrName>
                                        </p:attrNameLst>
                                      </p:cBhvr>
                                      <p:to>
                                        <p:strVal val="visible"/>
                                      </p:to>
                                    </p:set>
                                    <p:animEffect transition="in" filter="box(in)">
                                      <p:cBhvr>
                                        <p:cTn id="37" dur="500"/>
                                        <p:tgtEl>
                                          <p:spTgt spid="737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41" grpId="0" animBg="1"/>
      <p:bldP spid="73744" grpId="0" animBg="1"/>
      <p:bldP spid="73746" grpId="0" animBg="1"/>
      <p:bldP spid="73747" grpId="0"/>
      <p:bldP spid="73748" grpId="0"/>
      <p:bldP spid="73749" grpId="0"/>
      <p:bldP spid="73750" grpId="0"/>
      <p:bldP spid="73751" grpId="0"/>
      <p:bldP spid="73752" grpId="0"/>
      <p:bldP spid="73753" grpId="0"/>
      <p:bldP spid="73754"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4514850" y="1895475"/>
            <a:ext cx="2701925" cy="1131888"/>
          </a:xfrm>
          <a:prstGeom prst="rect">
            <a:avLst/>
          </a:prstGeom>
          <a:solidFill>
            <a:schemeClr val="bg2">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lstStyle/>
          <a:p>
            <a:pPr>
              <a:buFont typeface="Arial" charset="0"/>
              <a:buChar char="•"/>
            </a:pPr>
            <a:r>
              <a:rPr lang="en-US" sz="1600">
                <a:solidFill>
                  <a:schemeClr val="tx1"/>
                </a:solidFill>
                <a:latin typeface="Arial" charset="0"/>
                <a:ea typeface="宋体" charset="0"/>
                <a:cs typeface="宋体" charset="0"/>
              </a:rPr>
              <a:t> weighted vector generation</a:t>
            </a:r>
          </a:p>
          <a:p>
            <a:pPr lvl="1">
              <a:buFont typeface="Arial" charset="0"/>
              <a:buChar char="•"/>
            </a:pPr>
            <a:r>
              <a:rPr lang="en-US" sz="1600">
                <a:solidFill>
                  <a:schemeClr val="tx1"/>
                </a:solidFill>
                <a:latin typeface="Arial" charset="0"/>
                <a:ea typeface="宋体" charset="0"/>
                <a:cs typeface="宋体" charset="0"/>
              </a:rPr>
              <a:t> content feature</a:t>
            </a:r>
          </a:p>
          <a:p>
            <a:pPr lvl="1">
              <a:buFont typeface="Arial" charset="0"/>
              <a:buChar char="•"/>
            </a:pPr>
            <a:r>
              <a:rPr lang="en-US" sz="1600">
                <a:solidFill>
                  <a:schemeClr val="tx1"/>
                </a:solidFill>
                <a:latin typeface="Arial" charset="0"/>
                <a:ea typeface="宋体" charset="0"/>
                <a:cs typeface="宋体" charset="0"/>
              </a:rPr>
              <a:t> structure feature</a:t>
            </a:r>
          </a:p>
          <a:p>
            <a:pPr>
              <a:buFont typeface="Arial" charset="0"/>
              <a:buChar char="•"/>
            </a:pPr>
            <a:r>
              <a:rPr lang="en-US" altLang="zh-CN" sz="1600">
                <a:solidFill>
                  <a:schemeClr val="tx1"/>
                </a:solidFill>
                <a:latin typeface="Arial" charset="0"/>
                <a:ea typeface="宋体" charset="0"/>
                <a:cs typeface="宋体" charset="0"/>
              </a:rPr>
              <a:t> cosine similarity</a:t>
            </a:r>
            <a:endParaRPr lang="zh-CN" altLang="en-US" sz="1600">
              <a:solidFill>
                <a:schemeClr val="tx1"/>
              </a:solidFill>
              <a:latin typeface="Arial" charset="0"/>
              <a:ea typeface="宋体" charset="0"/>
              <a:cs typeface="宋体" charset="0"/>
            </a:endParaRPr>
          </a:p>
        </p:txBody>
      </p:sp>
      <p:sp>
        <p:nvSpPr>
          <p:cNvPr id="6148" name="标题 1"/>
          <p:cNvSpPr>
            <a:spLocks noGrp="1"/>
          </p:cNvSpPr>
          <p:nvPr>
            <p:ph type="title"/>
          </p:nvPr>
        </p:nvSpPr>
        <p:spPr/>
        <p:txBody>
          <a:bodyPr/>
          <a:lstStyle/>
          <a:p>
            <a:pPr eaLnBrk="1" hangingPunct="1"/>
            <a:r>
              <a:rPr lang="en-US" altLang="zh-CN">
                <a:latin typeface="Arial" charset="0"/>
                <a:ea typeface="宋体" charset="0"/>
              </a:rPr>
              <a:t>Strategy Pool</a:t>
            </a:r>
            <a:endParaRPr lang="zh-CN" altLang="en-US">
              <a:latin typeface="Arial" charset="0"/>
              <a:ea typeface="宋体" charset="0"/>
            </a:endParaRPr>
          </a:p>
        </p:txBody>
      </p:sp>
      <p:sp>
        <p:nvSpPr>
          <p:cNvPr id="4" name="矩形 3"/>
          <p:cNvSpPr/>
          <p:nvPr/>
        </p:nvSpPr>
        <p:spPr>
          <a:xfrm>
            <a:off x="352425" y="1201738"/>
            <a:ext cx="9128125" cy="5075237"/>
          </a:xfrm>
          <a:prstGeom prst="rect">
            <a:avLst/>
          </a:pr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lstStyle/>
          <a:p>
            <a:r>
              <a:rPr lang="en-US" altLang="zh-CN">
                <a:solidFill>
                  <a:schemeClr val="tx1"/>
                </a:solidFill>
                <a:latin typeface="Arial" charset="0"/>
                <a:ea typeface="宋体" charset="0"/>
                <a:cs typeface="宋体" charset="0"/>
              </a:rPr>
              <a:t>Strategy pool</a:t>
            </a:r>
            <a:endParaRPr lang="zh-CN" altLang="en-US">
              <a:solidFill>
                <a:schemeClr val="tx1"/>
              </a:solidFill>
              <a:latin typeface="Arial" charset="0"/>
              <a:ea typeface="宋体" charset="0"/>
              <a:cs typeface="宋体" charset="0"/>
            </a:endParaRPr>
          </a:p>
        </p:txBody>
      </p:sp>
      <p:sp>
        <p:nvSpPr>
          <p:cNvPr id="5" name="矩形 4"/>
          <p:cNvSpPr/>
          <p:nvPr/>
        </p:nvSpPr>
        <p:spPr>
          <a:xfrm>
            <a:off x="863600" y="1931988"/>
            <a:ext cx="2701925" cy="511175"/>
          </a:xfrm>
          <a:prstGeom prst="rect">
            <a:avLst/>
          </a:prstGeom>
          <a:solidFill>
            <a:srgbClr val="FFCC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zh-CN">
                <a:solidFill>
                  <a:schemeClr val="tx1"/>
                </a:solidFill>
                <a:latin typeface="Arial" charset="0"/>
                <a:ea typeface="宋体" charset="0"/>
                <a:cs typeface="宋体" charset="0"/>
              </a:rPr>
              <a:t>Edit-distance</a:t>
            </a:r>
            <a:endParaRPr lang="zh-CN" altLang="en-US">
              <a:solidFill>
                <a:schemeClr val="tx1"/>
              </a:solidFill>
              <a:latin typeface="Arial" charset="0"/>
              <a:ea typeface="宋体" charset="0"/>
              <a:cs typeface="宋体" charset="0"/>
            </a:endParaRPr>
          </a:p>
        </p:txBody>
      </p:sp>
      <p:sp>
        <p:nvSpPr>
          <p:cNvPr id="6" name="矩形 5"/>
          <p:cNvSpPr/>
          <p:nvPr/>
        </p:nvSpPr>
        <p:spPr>
          <a:xfrm>
            <a:off x="863600" y="2443163"/>
            <a:ext cx="2701925" cy="511175"/>
          </a:xfrm>
          <a:prstGeom prst="rect">
            <a:avLst/>
          </a:prstGeom>
          <a:solidFill>
            <a:schemeClr val="bg2">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r>
              <a:rPr lang="en-US" sz="1600">
                <a:solidFill>
                  <a:schemeClr val="tx1"/>
                </a:solidFill>
                <a:latin typeface="Arial" charset="0"/>
                <a:ea typeface="宋体" charset="0"/>
                <a:cs typeface="宋体" charset="0"/>
              </a:rPr>
              <a:t>Sim = 1-ED(label</a:t>
            </a:r>
            <a:r>
              <a:rPr lang="en-US" sz="1600" baseline="-25000">
                <a:solidFill>
                  <a:schemeClr val="tx1"/>
                </a:solidFill>
                <a:latin typeface="Arial" charset="0"/>
                <a:ea typeface="宋体" charset="0"/>
                <a:cs typeface="宋体" charset="0"/>
              </a:rPr>
              <a:t>1</a:t>
            </a:r>
            <a:r>
              <a:rPr lang="en-US" sz="1600">
                <a:solidFill>
                  <a:schemeClr val="tx1"/>
                </a:solidFill>
                <a:latin typeface="Arial" charset="0"/>
                <a:ea typeface="宋体" charset="0"/>
                <a:cs typeface="宋体" charset="0"/>
              </a:rPr>
              <a:t>, label</a:t>
            </a:r>
            <a:r>
              <a:rPr lang="en-US" sz="1600" baseline="-25000">
                <a:solidFill>
                  <a:schemeClr val="tx1"/>
                </a:solidFill>
                <a:latin typeface="Arial" charset="0"/>
                <a:ea typeface="宋体" charset="0"/>
                <a:cs typeface="宋体" charset="0"/>
              </a:rPr>
              <a:t>2</a:t>
            </a:r>
            <a:r>
              <a:rPr lang="en-US" sz="1600">
                <a:solidFill>
                  <a:schemeClr val="tx1"/>
                </a:solidFill>
                <a:latin typeface="Arial" charset="0"/>
                <a:ea typeface="宋体" charset="0"/>
                <a:cs typeface="宋体" charset="0"/>
              </a:rPr>
              <a:t>)</a:t>
            </a:r>
            <a:endParaRPr lang="zh-CN" altLang="en-US" sz="1600">
              <a:solidFill>
                <a:schemeClr val="tx1"/>
              </a:solidFill>
              <a:latin typeface="Arial" charset="0"/>
              <a:ea typeface="宋体" charset="0"/>
              <a:cs typeface="宋体" charset="0"/>
            </a:endParaRPr>
          </a:p>
        </p:txBody>
      </p:sp>
      <p:sp>
        <p:nvSpPr>
          <p:cNvPr id="7" name="矩形 6"/>
          <p:cNvSpPr/>
          <p:nvPr/>
        </p:nvSpPr>
        <p:spPr>
          <a:xfrm>
            <a:off x="4514850" y="1384300"/>
            <a:ext cx="2701925" cy="511175"/>
          </a:xfrm>
          <a:prstGeom prst="rect">
            <a:avLst/>
          </a:prstGeom>
          <a:solidFill>
            <a:srgbClr val="FFCC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zh-CN">
                <a:solidFill>
                  <a:schemeClr val="tx1"/>
                </a:solidFill>
                <a:latin typeface="Arial" charset="0"/>
                <a:ea typeface="宋体" charset="0"/>
                <a:cs typeface="宋体" charset="0"/>
              </a:rPr>
              <a:t>Vector-similarity</a:t>
            </a:r>
            <a:endParaRPr lang="zh-CN" altLang="en-US">
              <a:solidFill>
                <a:schemeClr val="tx1"/>
              </a:solidFill>
              <a:latin typeface="Arial" charset="0"/>
              <a:ea typeface="宋体" charset="0"/>
              <a:cs typeface="宋体" charset="0"/>
            </a:endParaRPr>
          </a:p>
        </p:txBody>
      </p:sp>
      <p:sp>
        <p:nvSpPr>
          <p:cNvPr id="10" name="矩形 9"/>
          <p:cNvSpPr/>
          <p:nvPr/>
        </p:nvSpPr>
        <p:spPr>
          <a:xfrm>
            <a:off x="827088" y="4560888"/>
            <a:ext cx="2701925" cy="511175"/>
          </a:xfrm>
          <a:prstGeom prst="rect">
            <a:avLst/>
          </a:prstGeom>
          <a:solidFill>
            <a:srgbClr val="FFCC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zh-CN">
                <a:solidFill>
                  <a:schemeClr val="tx1"/>
                </a:solidFill>
                <a:latin typeface="Arial" charset="0"/>
                <a:ea typeface="宋体" charset="0"/>
                <a:cs typeface="宋体" charset="0"/>
              </a:rPr>
              <a:t>Path-similarity</a:t>
            </a:r>
            <a:endParaRPr lang="zh-CN" altLang="en-US">
              <a:solidFill>
                <a:schemeClr val="tx1"/>
              </a:solidFill>
              <a:latin typeface="Arial" charset="0"/>
              <a:ea typeface="宋体" charset="0"/>
              <a:cs typeface="宋体" charset="0"/>
            </a:endParaRPr>
          </a:p>
        </p:txBody>
      </p:sp>
      <p:sp>
        <p:nvSpPr>
          <p:cNvPr id="11" name="矩形 10"/>
          <p:cNvSpPr/>
          <p:nvPr/>
        </p:nvSpPr>
        <p:spPr>
          <a:xfrm>
            <a:off x="827088" y="5072063"/>
            <a:ext cx="2701925" cy="620712"/>
          </a:xfrm>
          <a:prstGeom prst="rect">
            <a:avLst/>
          </a:prstGeom>
          <a:solidFill>
            <a:schemeClr val="bg2">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lstStyle/>
          <a:p>
            <a:pPr>
              <a:buFont typeface="Arial" pitchFamily="34" charset="0"/>
              <a:buChar char="•"/>
              <a:defRPr/>
            </a:pPr>
            <a:r>
              <a:rPr lang="en-US" altLang="zh-CN" sz="1600" dirty="0">
                <a:solidFill>
                  <a:schemeClr val="tx1"/>
                </a:solidFill>
              </a:rPr>
              <a:t> entity path</a:t>
            </a:r>
          </a:p>
          <a:p>
            <a:pPr>
              <a:buFont typeface="Arial" pitchFamily="34" charset="0"/>
              <a:buChar char="•"/>
              <a:defRPr/>
            </a:pPr>
            <a:r>
              <a:rPr lang="en-US" altLang="zh-CN" sz="1600" dirty="0">
                <a:solidFill>
                  <a:schemeClr val="tx1"/>
                </a:solidFill>
              </a:rPr>
              <a:t> path similarity definition</a:t>
            </a:r>
          </a:p>
        </p:txBody>
      </p:sp>
      <p:sp>
        <p:nvSpPr>
          <p:cNvPr id="6155" name="Rectangle 3"/>
          <p:cNvSpPr>
            <a:spLocks noChangeArrowheads="1"/>
          </p:cNvSpPr>
          <p:nvPr/>
        </p:nvSpPr>
        <p:spPr bwMode="auto">
          <a:xfrm>
            <a:off x="0" y="0"/>
            <a:ext cx="9906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zh-CN" altLang="en-US">
              <a:cs typeface="宋体" charset="0"/>
            </a:endParaRPr>
          </a:p>
        </p:txBody>
      </p:sp>
      <p:sp>
        <p:nvSpPr>
          <p:cNvPr id="16" name="矩形 15"/>
          <p:cNvSpPr/>
          <p:nvPr/>
        </p:nvSpPr>
        <p:spPr>
          <a:xfrm>
            <a:off x="2835275" y="3173413"/>
            <a:ext cx="2701925" cy="511175"/>
          </a:xfrm>
          <a:prstGeom prst="rect">
            <a:avLst/>
          </a:prstGeom>
          <a:solidFill>
            <a:srgbClr val="FFCC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zh-CN" sz="1800">
                <a:solidFill>
                  <a:schemeClr val="tx1"/>
                </a:solidFill>
                <a:latin typeface="Arial" charset="0"/>
                <a:ea typeface="宋体" charset="0"/>
                <a:cs typeface="宋体" charset="0"/>
              </a:rPr>
              <a:t>Background-knowledge</a:t>
            </a:r>
            <a:endParaRPr lang="zh-CN" altLang="en-US" sz="1800">
              <a:solidFill>
                <a:schemeClr val="tx1"/>
              </a:solidFill>
              <a:latin typeface="Arial" charset="0"/>
              <a:ea typeface="宋体" charset="0"/>
              <a:cs typeface="宋体" charset="0"/>
            </a:endParaRPr>
          </a:p>
        </p:txBody>
      </p:sp>
      <p:sp>
        <p:nvSpPr>
          <p:cNvPr id="17" name="矩形 16"/>
          <p:cNvSpPr/>
          <p:nvPr/>
        </p:nvSpPr>
        <p:spPr>
          <a:xfrm>
            <a:off x="2835275" y="3684588"/>
            <a:ext cx="2701925" cy="620712"/>
          </a:xfrm>
          <a:prstGeom prst="rect">
            <a:avLst/>
          </a:prstGeom>
          <a:solidFill>
            <a:schemeClr val="bg2">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lstStyle/>
          <a:p>
            <a:pPr>
              <a:buFont typeface="Arial" pitchFamily="34" charset="0"/>
              <a:buChar char="•"/>
              <a:defRPr/>
            </a:pPr>
            <a:r>
              <a:rPr lang="en-US" altLang="zh-CN" sz="1600" dirty="0">
                <a:solidFill>
                  <a:schemeClr val="tx1"/>
                </a:solidFill>
              </a:rPr>
              <a:t> external knowledge</a:t>
            </a:r>
          </a:p>
          <a:p>
            <a:pPr>
              <a:buFont typeface="Arial" pitchFamily="34" charset="0"/>
              <a:buChar char="•"/>
              <a:defRPr/>
            </a:pPr>
            <a:r>
              <a:rPr lang="en-US" altLang="zh-CN" sz="1600" dirty="0">
                <a:solidFill>
                  <a:schemeClr val="tx1"/>
                </a:solidFill>
              </a:rPr>
              <a:t> similarity definition</a:t>
            </a:r>
          </a:p>
        </p:txBody>
      </p:sp>
      <p:sp>
        <p:nvSpPr>
          <p:cNvPr id="6158" name="Rectangle 6"/>
          <p:cNvSpPr>
            <a:spLocks noChangeArrowheads="1"/>
          </p:cNvSpPr>
          <p:nvPr/>
        </p:nvSpPr>
        <p:spPr bwMode="auto">
          <a:xfrm>
            <a:off x="0" y="0"/>
            <a:ext cx="9906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zh-CN" altLang="en-US">
              <a:cs typeface="宋体" charset="0"/>
            </a:endParaRPr>
          </a:p>
        </p:txBody>
      </p:sp>
      <p:sp>
        <p:nvSpPr>
          <p:cNvPr id="20" name="矩形 19"/>
          <p:cNvSpPr/>
          <p:nvPr/>
        </p:nvSpPr>
        <p:spPr>
          <a:xfrm>
            <a:off x="6230938" y="3100388"/>
            <a:ext cx="2701925" cy="511175"/>
          </a:xfrm>
          <a:prstGeom prst="rect">
            <a:avLst/>
          </a:prstGeom>
          <a:solidFill>
            <a:srgbClr val="FFCC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zh-CN" sz="1800">
                <a:solidFill>
                  <a:schemeClr val="tx1"/>
                </a:solidFill>
                <a:latin typeface="Arial" charset="0"/>
                <a:ea typeface="宋体" charset="0"/>
                <a:cs typeface="宋体" charset="0"/>
              </a:rPr>
              <a:t>Similarity-combination</a:t>
            </a:r>
            <a:endParaRPr lang="zh-CN" altLang="en-US" sz="1800">
              <a:solidFill>
                <a:schemeClr val="tx1"/>
              </a:solidFill>
              <a:latin typeface="Arial" charset="0"/>
              <a:ea typeface="宋体" charset="0"/>
              <a:cs typeface="宋体" charset="0"/>
            </a:endParaRPr>
          </a:p>
        </p:txBody>
      </p:sp>
      <p:sp>
        <p:nvSpPr>
          <p:cNvPr id="21" name="矩形 20"/>
          <p:cNvSpPr/>
          <p:nvPr/>
        </p:nvSpPr>
        <p:spPr>
          <a:xfrm>
            <a:off x="6230938" y="3611563"/>
            <a:ext cx="2701925" cy="693737"/>
          </a:xfrm>
          <a:prstGeom prst="rect">
            <a:avLst/>
          </a:prstGeom>
          <a:solidFill>
            <a:schemeClr val="bg2">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lstStyle/>
          <a:p>
            <a:endParaRPr lang="en-US" altLang="zh-CN" sz="1600">
              <a:solidFill>
                <a:schemeClr val="tx1"/>
              </a:solidFill>
              <a:latin typeface="Arial" charset="0"/>
              <a:ea typeface="宋体" charset="0"/>
              <a:cs typeface="宋体" charset="0"/>
            </a:endParaRPr>
          </a:p>
        </p:txBody>
      </p:sp>
      <p:graphicFrame>
        <p:nvGraphicFramePr>
          <p:cNvPr id="291845" name="Object 5"/>
          <p:cNvGraphicFramePr>
            <a:graphicFrameLocks noChangeAspect="1"/>
          </p:cNvGraphicFramePr>
          <p:nvPr/>
        </p:nvGraphicFramePr>
        <p:xfrm>
          <a:off x="6267450" y="3684588"/>
          <a:ext cx="2681288" cy="547687"/>
        </p:xfrm>
        <a:graphic>
          <a:graphicData uri="http://schemas.openxmlformats.org/presentationml/2006/ole">
            <mc:AlternateContent xmlns:mc="http://schemas.openxmlformats.org/markup-compatibility/2006">
              <mc:Choice xmlns:v="urn:schemas-microsoft-com:vml" Requires="v">
                <p:oleObj spid="_x0000_s382183" name="Equation" r:id="rId3" imgW="1905000" imgH="393700" progId="Equation.DSMT4">
                  <p:embed/>
                </p:oleObj>
              </mc:Choice>
              <mc:Fallback>
                <p:oleObj name="Equation" r:id="rId3" imgW="1905000" imgH="39370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67450" y="3684588"/>
                        <a:ext cx="2681288" cy="5476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2" name="矩形 21"/>
          <p:cNvSpPr/>
          <p:nvPr/>
        </p:nvSpPr>
        <p:spPr>
          <a:xfrm>
            <a:off x="6376988" y="4852988"/>
            <a:ext cx="2774950" cy="511175"/>
          </a:xfrm>
          <a:prstGeom prst="rect">
            <a:avLst/>
          </a:prstGeom>
          <a:solidFill>
            <a:srgbClr val="FFCC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zh-CN" sz="1800">
                <a:solidFill>
                  <a:schemeClr val="tx1"/>
                </a:solidFill>
                <a:latin typeface="Arial" charset="0"/>
                <a:ea typeface="宋体" charset="0"/>
                <a:cs typeface="宋体" charset="0"/>
              </a:rPr>
              <a:t>Similarity-propagation</a:t>
            </a:r>
            <a:endParaRPr lang="zh-CN" altLang="en-US" sz="1800">
              <a:solidFill>
                <a:schemeClr val="tx1"/>
              </a:solidFill>
              <a:latin typeface="Arial" charset="0"/>
              <a:ea typeface="宋体" charset="0"/>
              <a:cs typeface="宋体" charset="0"/>
            </a:endParaRPr>
          </a:p>
        </p:txBody>
      </p:sp>
      <p:sp>
        <p:nvSpPr>
          <p:cNvPr id="23" name="矩形 22"/>
          <p:cNvSpPr/>
          <p:nvPr/>
        </p:nvSpPr>
        <p:spPr>
          <a:xfrm>
            <a:off x="6376988" y="5364163"/>
            <a:ext cx="2774950" cy="620712"/>
          </a:xfrm>
          <a:prstGeom prst="rect">
            <a:avLst/>
          </a:prstGeom>
          <a:solidFill>
            <a:schemeClr val="bg2">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lstStyle/>
          <a:p>
            <a:pPr>
              <a:buFont typeface="Arial" pitchFamily="34" charset="0"/>
              <a:buChar char="•"/>
              <a:defRPr/>
            </a:pPr>
            <a:r>
              <a:rPr lang="en-US" altLang="zh-CN" sz="1600" dirty="0">
                <a:solidFill>
                  <a:schemeClr val="tx1"/>
                </a:solidFill>
              </a:rPr>
              <a:t> three propagation strategies</a:t>
            </a:r>
          </a:p>
          <a:p>
            <a:pPr>
              <a:buFont typeface="Arial" pitchFamily="34" charset="0"/>
              <a:buChar char="•"/>
              <a:defRPr/>
            </a:pPr>
            <a:r>
              <a:rPr lang="en-US" altLang="zh-CN" sz="1600" dirty="0">
                <a:solidFill>
                  <a:schemeClr val="tx1"/>
                </a:solidFill>
              </a:rPr>
              <a:t> CCP, PPP, CPP</a:t>
            </a:r>
          </a:p>
        </p:txBody>
      </p:sp>
    </p:spTree>
    <p:extLst>
      <p:ext uri="{BB962C8B-B14F-4D97-AF65-F5344CB8AC3E}">
        <p14:creationId xmlns:p14="http://schemas.microsoft.com/office/powerpoint/2010/main" val="265706478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7" name="Rectangle 2"/>
          <p:cNvSpPr>
            <a:spLocks noGrp="1" noChangeArrowheads="1"/>
          </p:cNvSpPr>
          <p:nvPr>
            <p:ph type="title"/>
          </p:nvPr>
        </p:nvSpPr>
        <p:spPr/>
        <p:txBody>
          <a:bodyPr/>
          <a:lstStyle/>
          <a:p>
            <a:r>
              <a:rPr lang="en-US">
                <a:latin typeface="Arial" charset="0"/>
                <a:ea typeface="宋体" charset="0"/>
              </a:rPr>
              <a:t>Strategy Selection</a:t>
            </a:r>
            <a:r>
              <a:rPr lang="en-US" sz="2600">
                <a:latin typeface="Arial" charset="0"/>
                <a:ea typeface="宋体" charset="0"/>
              </a:rPr>
              <a:t>—Similarity factor</a:t>
            </a:r>
          </a:p>
        </p:txBody>
      </p:sp>
      <p:sp>
        <p:nvSpPr>
          <p:cNvPr id="8198" name="Rectangle 3"/>
          <p:cNvSpPr>
            <a:spLocks noGrp="1" noChangeArrowheads="1"/>
          </p:cNvSpPr>
          <p:nvPr>
            <p:ph type="body" idx="1"/>
          </p:nvPr>
        </p:nvSpPr>
        <p:spPr>
          <a:xfrm>
            <a:off x="193675" y="1498600"/>
            <a:ext cx="8915400" cy="4530725"/>
          </a:xfrm>
        </p:spPr>
        <p:txBody>
          <a:bodyPr/>
          <a:lstStyle/>
          <a:p>
            <a:r>
              <a:rPr lang="en-US" sz="2800">
                <a:latin typeface="Arial" charset="0"/>
                <a:ea typeface="宋体" charset="0"/>
              </a:rPr>
              <a:t>Label similarity factor</a:t>
            </a:r>
          </a:p>
          <a:p>
            <a:pPr>
              <a:buFont typeface="Wingdings" charset="0"/>
              <a:buNone/>
            </a:pPr>
            <a:endParaRPr lang="en-US" sz="2800">
              <a:latin typeface="Arial" charset="0"/>
              <a:ea typeface="宋体" charset="0"/>
            </a:endParaRPr>
          </a:p>
          <a:p>
            <a:pPr>
              <a:buFont typeface="Wingdings" charset="0"/>
              <a:buNone/>
            </a:pPr>
            <a:endParaRPr lang="en-US" sz="2800">
              <a:latin typeface="Arial" charset="0"/>
              <a:ea typeface="宋体" charset="0"/>
            </a:endParaRPr>
          </a:p>
          <a:p>
            <a:pPr>
              <a:buFont typeface="Wingdings" charset="0"/>
              <a:buNone/>
            </a:pPr>
            <a:endParaRPr lang="en-US" sz="2800">
              <a:latin typeface="Arial" charset="0"/>
              <a:ea typeface="宋体" charset="0"/>
            </a:endParaRPr>
          </a:p>
          <a:p>
            <a:r>
              <a:rPr lang="en-US" sz="2800">
                <a:latin typeface="Arial" charset="0"/>
                <a:ea typeface="宋体" charset="0"/>
              </a:rPr>
              <a:t>Structure similarity factor</a:t>
            </a:r>
          </a:p>
        </p:txBody>
      </p:sp>
      <p:graphicFrame>
        <p:nvGraphicFramePr>
          <p:cNvPr id="8194" name="Object 2"/>
          <p:cNvGraphicFramePr>
            <a:graphicFrameLocks noChangeAspect="1"/>
          </p:cNvGraphicFramePr>
          <p:nvPr/>
        </p:nvGraphicFramePr>
        <p:xfrm>
          <a:off x="1285875" y="2279650"/>
          <a:ext cx="2730500" cy="760413"/>
        </p:xfrm>
        <a:graphic>
          <a:graphicData uri="http://schemas.openxmlformats.org/presentationml/2006/ole">
            <mc:AlternateContent xmlns:mc="http://schemas.openxmlformats.org/markup-compatibility/2006">
              <mc:Choice xmlns:v="urn:schemas-microsoft-com:vml" Requires="v">
                <p:oleObj spid="_x0000_s384671" name="Equation" r:id="rId4" imgW="1129810" imgH="342751" progId="Equation.DSMT4">
                  <p:embed/>
                </p:oleObj>
              </mc:Choice>
              <mc:Fallback>
                <p:oleObj name="Equation" r:id="rId4" imgW="1129810" imgH="342751"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85875" y="2279650"/>
                        <a:ext cx="2730500" cy="7604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195" name="Object 3"/>
          <p:cNvGraphicFramePr>
            <a:graphicFrameLocks noChangeAspect="1"/>
          </p:cNvGraphicFramePr>
          <p:nvPr/>
        </p:nvGraphicFramePr>
        <p:xfrm>
          <a:off x="508000" y="4406900"/>
          <a:ext cx="4757738" cy="742950"/>
        </p:xfrm>
        <a:graphic>
          <a:graphicData uri="http://schemas.openxmlformats.org/presentationml/2006/ole">
            <mc:AlternateContent xmlns:mc="http://schemas.openxmlformats.org/markup-compatibility/2006">
              <mc:Choice xmlns:v="urn:schemas-microsoft-com:vml" Requires="v">
                <p:oleObj spid="_x0000_s384672" name="Equation" r:id="rId6" imgW="2032000" imgH="342900" progId="Equation.DSMT4">
                  <p:embed/>
                </p:oleObj>
              </mc:Choice>
              <mc:Fallback>
                <p:oleObj name="Equation" r:id="rId6" imgW="2032000" imgH="342900" progId="Equation.DSMT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8000" y="4406900"/>
                        <a:ext cx="4757738" cy="742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4150" name="Object 4"/>
          <p:cNvGraphicFramePr>
            <a:graphicFrameLocks noChangeAspect="1"/>
          </p:cNvGraphicFramePr>
          <p:nvPr/>
        </p:nvGraphicFramePr>
        <p:xfrm>
          <a:off x="4795838" y="1671638"/>
          <a:ext cx="4695825" cy="4392612"/>
        </p:xfrm>
        <a:graphic>
          <a:graphicData uri="http://schemas.openxmlformats.org/presentationml/2006/ole">
            <mc:AlternateContent xmlns:mc="http://schemas.openxmlformats.org/markup-compatibility/2006">
              <mc:Choice xmlns:v="urn:schemas-microsoft-com:vml" Requires="v">
                <p:oleObj spid="_x0000_s384673" name="Visio" r:id="rId8" imgW="2907360" imgH="2694600" progId="Visio.Drawing.11">
                  <p:link updateAutomatic="1"/>
                </p:oleObj>
              </mc:Choice>
              <mc:Fallback>
                <p:oleObj name="Visio" r:id="rId8" imgW="2907360" imgH="2694600" progId="Visio.Drawing.11">
                  <p:link updateAutomatic="1"/>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95838" y="1671638"/>
                        <a:ext cx="4695825" cy="4392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134151" name="Line 7"/>
          <p:cNvSpPr>
            <a:spLocks noChangeShapeType="1"/>
          </p:cNvSpPr>
          <p:nvPr/>
        </p:nvSpPr>
        <p:spPr bwMode="auto">
          <a:xfrm>
            <a:off x="1363663" y="3040063"/>
            <a:ext cx="2652712" cy="0"/>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134152" name="Line 8"/>
          <p:cNvSpPr>
            <a:spLocks noChangeShapeType="1"/>
          </p:cNvSpPr>
          <p:nvPr/>
        </p:nvSpPr>
        <p:spPr bwMode="auto">
          <a:xfrm>
            <a:off x="6623050" y="2278063"/>
            <a:ext cx="1560513" cy="0"/>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134153" name="Line 9"/>
          <p:cNvSpPr>
            <a:spLocks noChangeShapeType="1"/>
          </p:cNvSpPr>
          <p:nvPr/>
        </p:nvSpPr>
        <p:spPr bwMode="auto">
          <a:xfrm>
            <a:off x="6623050" y="2744788"/>
            <a:ext cx="1560513" cy="0"/>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134154" name="Line 10"/>
          <p:cNvSpPr>
            <a:spLocks noChangeShapeType="1"/>
          </p:cNvSpPr>
          <p:nvPr/>
        </p:nvSpPr>
        <p:spPr bwMode="auto">
          <a:xfrm>
            <a:off x="6623050" y="3240088"/>
            <a:ext cx="1560513" cy="0"/>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134155" name="Line 11"/>
          <p:cNvSpPr>
            <a:spLocks noChangeShapeType="1"/>
          </p:cNvSpPr>
          <p:nvPr/>
        </p:nvSpPr>
        <p:spPr bwMode="auto">
          <a:xfrm>
            <a:off x="6623050" y="3671888"/>
            <a:ext cx="1560513" cy="0"/>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134156" name="Line 12"/>
          <p:cNvSpPr>
            <a:spLocks noChangeShapeType="1"/>
          </p:cNvSpPr>
          <p:nvPr/>
        </p:nvSpPr>
        <p:spPr bwMode="auto">
          <a:xfrm flipV="1">
            <a:off x="7292975" y="4264025"/>
            <a:ext cx="1092200" cy="215900"/>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134157" name="Text Box 13"/>
          <p:cNvSpPr txBox="1">
            <a:spLocks noChangeArrowheads="1"/>
          </p:cNvSpPr>
          <p:nvPr/>
        </p:nvSpPr>
        <p:spPr bwMode="auto">
          <a:xfrm>
            <a:off x="4719638" y="1311275"/>
            <a:ext cx="45243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宋体" charset="0"/>
                <a:cs typeface="宋体" charset="0"/>
              </a:defRPr>
            </a:lvl1pPr>
            <a:lvl2pPr marL="742950" indent="-285750" eaLnBrk="0" hangingPunct="0">
              <a:defRPr sz="2000">
                <a:solidFill>
                  <a:schemeClr val="tx1"/>
                </a:solidFill>
                <a:latin typeface="Arial" charset="0"/>
                <a:ea typeface="宋体" charset="0"/>
                <a:cs typeface="宋体" charset="0"/>
              </a:defRPr>
            </a:lvl2pPr>
            <a:lvl3pPr marL="1143000" indent="-228600" eaLnBrk="0" hangingPunct="0">
              <a:defRPr sz="2000">
                <a:solidFill>
                  <a:schemeClr val="tx1"/>
                </a:solidFill>
                <a:latin typeface="Arial" charset="0"/>
                <a:ea typeface="宋体" charset="0"/>
                <a:cs typeface="宋体" charset="0"/>
              </a:defRPr>
            </a:lvl3pPr>
            <a:lvl4pPr marL="1600200" indent="-228600" eaLnBrk="0" hangingPunct="0">
              <a:defRPr sz="2000">
                <a:solidFill>
                  <a:schemeClr val="tx1"/>
                </a:solidFill>
                <a:latin typeface="Arial" charset="0"/>
                <a:ea typeface="宋体" charset="0"/>
                <a:cs typeface="宋体" charset="0"/>
              </a:defRPr>
            </a:lvl4pPr>
            <a:lvl5pPr marL="2057400" indent="-228600" eaLnBrk="0" hangingPunct="0">
              <a:defRPr sz="2000">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sz="2000">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sz="2000">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sz="2000">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sz="2000">
                <a:solidFill>
                  <a:schemeClr val="tx1"/>
                </a:solidFill>
                <a:latin typeface="Arial" charset="0"/>
                <a:ea typeface="宋体" charset="0"/>
                <a:cs typeface="宋体" charset="0"/>
              </a:defRPr>
            </a:lvl9pPr>
          </a:lstStyle>
          <a:p>
            <a:pPr eaLnBrk="1" hangingPunct="1"/>
            <a:r>
              <a:rPr lang="en-US"/>
              <a:t>Ontology 1		Ontology 2</a:t>
            </a:r>
          </a:p>
        </p:txBody>
      </p:sp>
      <p:sp>
        <p:nvSpPr>
          <p:cNvPr id="134158" name="Text Box 14"/>
          <p:cNvSpPr txBox="1">
            <a:spLocks noChangeArrowheads="1"/>
          </p:cNvSpPr>
          <p:nvPr/>
        </p:nvSpPr>
        <p:spPr bwMode="auto">
          <a:xfrm>
            <a:off x="7607300" y="4694238"/>
            <a:ext cx="21050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宋体" charset="0"/>
                <a:cs typeface="宋体" charset="0"/>
              </a:defRPr>
            </a:lvl1pPr>
            <a:lvl2pPr marL="742950" indent="-285750" eaLnBrk="0" hangingPunct="0">
              <a:defRPr sz="2000">
                <a:solidFill>
                  <a:schemeClr val="tx1"/>
                </a:solidFill>
                <a:latin typeface="Arial" charset="0"/>
                <a:ea typeface="宋体" charset="0"/>
                <a:cs typeface="宋体" charset="0"/>
              </a:defRPr>
            </a:lvl2pPr>
            <a:lvl3pPr marL="1143000" indent="-228600" eaLnBrk="0" hangingPunct="0">
              <a:defRPr sz="2000">
                <a:solidFill>
                  <a:schemeClr val="tx1"/>
                </a:solidFill>
                <a:latin typeface="Arial" charset="0"/>
                <a:ea typeface="宋体" charset="0"/>
                <a:cs typeface="宋体" charset="0"/>
              </a:defRPr>
            </a:lvl3pPr>
            <a:lvl4pPr marL="1600200" indent="-228600" eaLnBrk="0" hangingPunct="0">
              <a:defRPr sz="2000">
                <a:solidFill>
                  <a:schemeClr val="tx1"/>
                </a:solidFill>
                <a:latin typeface="Arial" charset="0"/>
                <a:ea typeface="宋体" charset="0"/>
                <a:cs typeface="宋体" charset="0"/>
              </a:defRPr>
            </a:lvl4pPr>
            <a:lvl5pPr marL="2057400" indent="-228600" eaLnBrk="0" hangingPunct="0">
              <a:defRPr sz="2000">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sz="2000">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sz="2000">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sz="2000">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sz="2000">
                <a:solidFill>
                  <a:schemeClr val="tx1"/>
                </a:solidFill>
                <a:latin typeface="Arial" charset="0"/>
                <a:ea typeface="宋体" charset="0"/>
                <a:cs typeface="宋体" charset="0"/>
              </a:defRPr>
            </a:lvl9pPr>
          </a:lstStyle>
          <a:p>
            <a:pPr eaLnBrk="1" hangingPunct="1"/>
            <a:r>
              <a:rPr lang="en-US" b="1" i="1">
                <a:solidFill>
                  <a:srgbClr val="FF3300"/>
                </a:solidFill>
                <a:latin typeface="Times New Roman" charset="0"/>
              </a:rPr>
              <a:t>F_LS</a:t>
            </a:r>
            <a:r>
              <a:rPr lang="en-US" b="1">
                <a:solidFill>
                  <a:srgbClr val="FF3300"/>
                </a:solidFill>
                <a:latin typeface="Times New Roman" charset="0"/>
              </a:rPr>
              <a:t> = 6/10</a:t>
            </a:r>
          </a:p>
        </p:txBody>
      </p:sp>
      <p:sp>
        <p:nvSpPr>
          <p:cNvPr id="134159" name="Text Box 15"/>
          <p:cNvSpPr txBox="1">
            <a:spLocks noChangeArrowheads="1"/>
          </p:cNvSpPr>
          <p:nvPr/>
        </p:nvSpPr>
        <p:spPr bwMode="auto">
          <a:xfrm>
            <a:off x="7607300" y="5126038"/>
            <a:ext cx="15589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宋体" charset="0"/>
                <a:cs typeface="宋体" charset="0"/>
              </a:defRPr>
            </a:lvl1pPr>
            <a:lvl2pPr marL="742950" indent="-285750" eaLnBrk="0" hangingPunct="0">
              <a:defRPr sz="2000">
                <a:solidFill>
                  <a:schemeClr val="tx1"/>
                </a:solidFill>
                <a:latin typeface="Arial" charset="0"/>
                <a:ea typeface="宋体" charset="0"/>
                <a:cs typeface="宋体" charset="0"/>
              </a:defRPr>
            </a:lvl2pPr>
            <a:lvl3pPr marL="1143000" indent="-228600" eaLnBrk="0" hangingPunct="0">
              <a:defRPr sz="2000">
                <a:solidFill>
                  <a:schemeClr val="tx1"/>
                </a:solidFill>
                <a:latin typeface="Arial" charset="0"/>
                <a:ea typeface="宋体" charset="0"/>
                <a:cs typeface="宋体" charset="0"/>
              </a:defRPr>
            </a:lvl3pPr>
            <a:lvl4pPr marL="1600200" indent="-228600" eaLnBrk="0" hangingPunct="0">
              <a:defRPr sz="2000">
                <a:solidFill>
                  <a:schemeClr val="tx1"/>
                </a:solidFill>
                <a:latin typeface="Arial" charset="0"/>
                <a:ea typeface="宋体" charset="0"/>
                <a:cs typeface="宋体" charset="0"/>
              </a:defRPr>
            </a:lvl4pPr>
            <a:lvl5pPr marL="2057400" indent="-228600" eaLnBrk="0" hangingPunct="0">
              <a:defRPr sz="2000">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sz="2000">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sz="2000">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sz="2000">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sz="2000">
                <a:solidFill>
                  <a:schemeClr val="tx1"/>
                </a:solidFill>
                <a:latin typeface="Arial" charset="0"/>
                <a:ea typeface="宋体" charset="0"/>
                <a:cs typeface="宋体" charset="0"/>
              </a:defRPr>
            </a:lvl9pPr>
          </a:lstStyle>
          <a:p>
            <a:pPr eaLnBrk="1" hangingPunct="1"/>
            <a:r>
              <a:rPr lang="en-US" b="1" i="1">
                <a:solidFill>
                  <a:srgbClr val="FF3300"/>
                </a:solidFill>
                <a:latin typeface="Times New Roman" charset="0"/>
              </a:rPr>
              <a:t>F_SS</a:t>
            </a:r>
            <a:r>
              <a:rPr lang="en-US" b="1">
                <a:solidFill>
                  <a:srgbClr val="FF3300"/>
                </a:solidFill>
                <a:latin typeface="Times New Roman" charset="0"/>
              </a:rPr>
              <a:t> = 1/2</a:t>
            </a:r>
          </a:p>
        </p:txBody>
      </p:sp>
      <p:sp>
        <p:nvSpPr>
          <p:cNvPr id="134160" name="Line 16"/>
          <p:cNvSpPr>
            <a:spLocks noChangeShapeType="1"/>
          </p:cNvSpPr>
          <p:nvPr/>
        </p:nvSpPr>
        <p:spPr bwMode="auto">
          <a:xfrm>
            <a:off x="6046788" y="1851025"/>
            <a:ext cx="1560512" cy="0"/>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134161" name="Line 17"/>
          <p:cNvSpPr>
            <a:spLocks noChangeShapeType="1"/>
          </p:cNvSpPr>
          <p:nvPr/>
        </p:nvSpPr>
        <p:spPr bwMode="auto">
          <a:xfrm>
            <a:off x="585788" y="5199063"/>
            <a:ext cx="4602162" cy="0"/>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134162" name="Text Box 18"/>
          <p:cNvSpPr txBox="1">
            <a:spLocks noChangeArrowheads="1"/>
          </p:cNvSpPr>
          <p:nvPr/>
        </p:nvSpPr>
        <p:spPr bwMode="auto">
          <a:xfrm>
            <a:off x="5500688" y="6129338"/>
            <a:ext cx="24177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宋体" charset="0"/>
                <a:cs typeface="宋体" charset="0"/>
              </a:defRPr>
            </a:lvl1pPr>
            <a:lvl2pPr marL="742950" indent="-285750" eaLnBrk="0" hangingPunct="0">
              <a:defRPr sz="2000">
                <a:solidFill>
                  <a:schemeClr val="tx1"/>
                </a:solidFill>
                <a:latin typeface="Arial" charset="0"/>
                <a:ea typeface="宋体" charset="0"/>
                <a:cs typeface="宋体" charset="0"/>
              </a:defRPr>
            </a:lvl2pPr>
            <a:lvl3pPr marL="1143000" indent="-228600" eaLnBrk="0" hangingPunct="0">
              <a:defRPr sz="2000">
                <a:solidFill>
                  <a:schemeClr val="tx1"/>
                </a:solidFill>
                <a:latin typeface="Arial" charset="0"/>
                <a:ea typeface="宋体" charset="0"/>
                <a:cs typeface="宋体" charset="0"/>
              </a:defRPr>
            </a:lvl3pPr>
            <a:lvl4pPr marL="1600200" indent="-228600" eaLnBrk="0" hangingPunct="0">
              <a:defRPr sz="2000">
                <a:solidFill>
                  <a:schemeClr val="tx1"/>
                </a:solidFill>
                <a:latin typeface="Arial" charset="0"/>
                <a:ea typeface="宋体" charset="0"/>
                <a:cs typeface="宋体" charset="0"/>
              </a:defRPr>
            </a:lvl4pPr>
            <a:lvl5pPr marL="2057400" indent="-228600" eaLnBrk="0" hangingPunct="0">
              <a:defRPr sz="2000">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sz="2000">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sz="2000">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sz="2000">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sz="2000">
                <a:solidFill>
                  <a:schemeClr val="tx1"/>
                </a:solidFill>
                <a:latin typeface="Arial" charset="0"/>
                <a:ea typeface="宋体" charset="0"/>
                <a:cs typeface="宋体" charset="0"/>
              </a:defRPr>
            </a:lvl9pPr>
          </a:lstStyle>
          <a:p>
            <a:pPr eaLnBrk="1" hangingPunct="1"/>
            <a:r>
              <a:rPr lang="en-US"/>
              <a:t>max(#</a:t>
            </a:r>
            <a:r>
              <a:rPr lang="en-US" i="1"/>
              <a:t>c</a:t>
            </a:r>
            <a:r>
              <a:rPr lang="en-US" baseline="-25000"/>
              <a:t>1</a:t>
            </a:r>
            <a:r>
              <a:rPr lang="en-US"/>
              <a:t>, #</a:t>
            </a:r>
            <a:r>
              <a:rPr lang="en-US" i="1"/>
              <a:t>c</a:t>
            </a:r>
            <a:r>
              <a:rPr lang="en-US" baseline="-25000"/>
              <a:t>2</a:t>
            </a:r>
            <a:r>
              <a:rPr lang="en-US"/>
              <a:t>) = 10</a:t>
            </a:r>
          </a:p>
        </p:txBody>
      </p:sp>
      <p:sp>
        <p:nvSpPr>
          <p:cNvPr id="134164" name="Text Box 20"/>
          <p:cNvSpPr txBox="1">
            <a:spLocks noChangeArrowheads="1"/>
          </p:cNvSpPr>
          <p:nvPr/>
        </p:nvSpPr>
        <p:spPr bwMode="auto">
          <a:xfrm>
            <a:off x="4173538" y="6135688"/>
            <a:ext cx="56943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宋体" charset="0"/>
                <a:cs typeface="宋体" charset="0"/>
              </a:defRPr>
            </a:lvl1pPr>
            <a:lvl2pPr marL="742950" indent="-285750" eaLnBrk="0" hangingPunct="0">
              <a:defRPr sz="2000">
                <a:solidFill>
                  <a:schemeClr val="tx1"/>
                </a:solidFill>
                <a:latin typeface="Arial" charset="0"/>
                <a:ea typeface="宋体" charset="0"/>
                <a:cs typeface="宋体" charset="0"/>
              </a:defRPr>
            </a:lvl2pPr>
            <a:lvl3pPr marL="1143000" indent="-228600" eaLnBrk="0" hangingPunct="0">
              <a:defRPr sz="2000">
                <a:solidFill>
                  <a:schemeClr val="tx1"/>
                </a:solidFill>
                <a:latin typeface="Arial" charset="0"/>
                <a:ea typeface="宋体" charset="0"/>
                <a:cs typeface="宋体" charset="0"/>
              </a:defRPr>
            </a:lvl3pPr>
            <a:lvl4pPr marL="1600200" indent="-228600" eaLnBrk="0" hangingPunct="0">
              <a:defRPr sz="2000">
                <a:solidFill>
                  <a:schemeClr val="tx1"/>
                </a:solidFill>
                <a:latin typeface="Arial" charset="0"/>
                <a:ea typeface="宋体" charset="0"/>
                <a:cs typeface="宋体" charset="0"/>
              </a:defRPr>
            </a:lvl4pPr>
            <a:lvl5pPr marL="2057400" indent="-228600" eaLnBrk="0" hangingPunct="0">
              <a:defRPr sz="2000">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sz="2000">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sz="2000">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sz="2000">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sz="2000">
                <a:solidFill>
                  <a:schemeClr val="tx1"/>
                </a:solidFill>
                <a:latin typeface="Arial" charset="0"/>
                <a:ea typeface="宋体" charset="0"/>
                <a:cs typeface="宋体" charset="0"/>
              </a:defRPr>
            </a:lvl9pPr>
          </a:lstStyle>
          <a:p>
            <a:pPr eaLnBrk="1" hangingPunct="1"/>
            <a:r>
              <a:rPr lang="en-US"/>
              <a:t>max(#</a:t>
            </a:r>
            <a:r>
              <a:rPr lang="en-US" i="1"/>
              <a:t>nonleaf</a:t>
            </a:r>
            <a:r>
              <a:rPr lang="en-US"/>
              <a:t>_</a:t>
            </a:r>
            <a:r>
              <a:rPr lang="en-US" i="1"/>
              <a:t>c</a:t>
            </a:r>
            <a:r>
              <a:rPr lang="en-US" baseline="-25000"/>
              <a:t>1</a:t>
            </a:r>
            <a:r>
              <a:rPr lang="en-US"/>
              <a:t>, #</a:t>
            </a:r>
            <a:r>
              <a:rPr lang="en-US" i="1"/>
              <a:t>nonleaf</a:t>
            </a:r>
            <a:r>
              <a:rPr lang="en-US"/>
              <a:t>_</a:t>
            </a:r>
            <a:r>
              <a:rPr lang="en-US" i="1"/>
              <a:t>c</a:t>
            </a:r>
            <a:r>
              <a:rPr lang="en-US" baseline="-25000"/>
              <a:t>2</a:t>
            </a:r>
            <a:r>
              <a:rPr lang="en-US"/>
              <a:t>) = 2</a:t>
            </a:r>
          </a:p>
        </p:txBody>
      </p:sp>
    </p:spTree>
    <p:extLst>
      <p:ext uri="{BB962C8B-B14F-4D97-AF65-F5344CB8AC3E}">
        <p14:creationId xmlns:p14="http://schemas.microsoft.com/office/powerpoint/2010/main" val="120447536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3415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4157"/>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415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415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415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415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415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415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416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416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34158"/>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134151"/>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134152"/>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134153"/>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134154"/>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134155"/>
                                        </p:tgtEl>
                                        <p:attrNameLst>
                                          <p:attrName>style.visibility</p:attrName>
                                        </p:attrNameLst>
                                      </p:cBhvr>
                                      <p:to>
                                        <p:strVal val="hidden"/>
                                      </p:to>
                                    </p:set>
                                  </p:childTnLst>
                                </p:cTn>
                              </p:par>
                              <p:par>
                                <p:cTn id="41" presetID="1" presetClass="exit" presetSubtype="0" fill="hold" grpId="1" nodeType="withEffect">
                                  <p:stCondLst>
                                    <p:cond delay="0"/>
                                  </p:stCondLst>
                                  <p:childTnLst>
                                    <p:set>
                                      <p:cBhvr>
                                        <p:cTn id="42" dur="1" fill="hold">
                                          <p:stCondLst>
                                            <p:cond delay="0"/>
                                          </p:stCondLst>
                                        </p:cTn>
                                        <p:tgtEl>
                                          <p:spTgt spid="134156"/>
                                        </p:tgtEl>
                                        <p:attrNameLst>
                                          <p:attrName>style.visibility</p:attrName>
                                        </p:attrNameLst>
                                      </p:cBhvr>
                                      <p:to>
                                        <p:strVal val="hidden"/>
                                      </p:to>
                                    </p:set>
                                  </p:childTnLst>
                                </p:cTn>
                              </p:par>
                              <p:par>
                                <p:cTn id="43" presetID="1" presetClass="exit" presetSubtype="0" fill="hold" grpId="1" nodeType="withEffect">
                                  <p:stCondLst>
                                    <p:cond delay="0"/>
                                  </p:stCondLst>
                                  <p:childTnLst>
                                    <p:set>
                                      <p:cBhvr>
                                        <p:cTn id="44" dur="1" fill="hold">
                                          <p:stCondLst>
                                            <p:cond delay="0"/>
                                          </p:stCondLst>
                                        </p:cTn>
                                        <p:tgtEl>
                                          <p:spTgt spid="134160"/>
                                        </p:tgtEl>
                                        <p:attrNameLst>
                                          <p:attrName>style.visibility</p:attrName>
                                        </p:attrNameLst>
                                      </p:cBhvr>
                                      <p:to>
                                        <p:strVal val="hidden"/>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1" presetClass="entr" presetSubtype="0" fill="hold" grpId="2" nodeType="clickEffect">
                                  <p:stCondLst>
                                    <p:cond delay="0"/>
                                  </p:stCondLst>
                                  <p:childTnLst>
                                    <p:set>
                                      <p:cBhvr>
                                        <p:cTn id="48" dur="1" fill="hold">
                                          <p:stCondLst>
                                            <p:cond delay="0"/>
                                          </p:stCondLst>
                                        </p:cTn>
                                        <p:tgtEl>
                                          <p:spTgt spid="134160"/>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34161"/>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34159"/>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34164"/>
                                        </p:tgtEl>
                                        <p:attrNameLst>
                                          <p:attrName>style.visibility</p:attrName>
                                        </p:attrNameLst>
                                      </p:cBhvr>
                                      <p:to>
                                        <p:strVal val="visible"/>
                                      </p:to>
                                    </p:set>
                                  </p:childTnLst>
                                </p:cTn>
                              </p:par>
                              <p:par>
                                <p:cTn id="55" presetID="1" presetClass="exit" presetSubtype="0" fill="hold" grpId="1" nodeType="withEffect">
                                  <p:stCondLst>
                                    <p:cond delay="0"/>
                                  </p:stCondLst>
                                  <p:childTnLst>
                                    <p:set>
                                      <p:cBhvr>
                                        <p:cTn id="56" dur="1" fill="hold">
                                          <p:stCondLst>
                                            <p:cond delay="0"/>
                                          </p:stCondLst>
                                        </p:cTn>
                                        <p:tgtEl>
                                          <p:spTgt spid="13416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151" grpId="0" animBg="1"/>
      <p:bldP spid="134151" grpId="1" animBg="1"/>
      <p:bldP spid="134152" grpId="0" animBg="1"/>
      <p:bldP spid="134152" grpId="1" animBg="1"/>
      <p:bldP spid="134153" grpId="0" animBg="1"/>
      <p:bldP spid="134153" grpId="1" animBg="1"/>
      <p:bldP spid="134154" grpId="0" animBg="1"/>
      <p:bldP spid="134154" grpId="1" animBg="1"/>
      <p:bldP spid="134155" grpId="0" animBg="1"/>
      <p:bldP spid="134155" grpId="1" animBg="1"/>
      <p:bldP spid="134156" grpId="0" animBg="1"/>
      <p:bldP spid="134156" grpId="1" animBg="1"/>
      <p:bldP spid="134157" grpId="0"/>
      <p:bldP spid="134158" grpId="0"/>
      <p:bldP spid="134159" grpId="0"/>
      <p:bldP spid="134160" grpId="0" animBg="1"/>
      <p:bldP spid="134160" grpId="1" animBg="1"/>
      <p:bldP spid="134160" grpId="2" animBg="1"/>
      <p:bldP spid="134161" grpId="0" animBg="1"/>
      <p:bldP spid="134162" grpId="0"/>
      <p:bldP spid="134162" grpId="1"/>
      <p:bldP spid="134164"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r>
              <a:rPr lang="en-US">
                <a:latin typeface="Arial" charset="0"/>
                <a:ea typeface="宋体" charset="0"/>
              </a:rPr>
              <a:t>Strategy Selection</a:t>
            </a:r>
            <a:endParaRPr lang="en-US" altLang="zh-CN">
              <a:latin typeface="Arial" charset="0"/>
              <a:ea typeface="宋体" charset="0"/>
            </a:endParaRPr>
          </a:p>
        </p:txBody>
      </p:sp>
      <p:sp>
        <p:nvSpPr>
          <p:cNvPr id="25603" name="Rectangle 3"/>
          <p:cNvSpPr>
            <a:spLocks noGrp="1" noChangeArrowheads="1"/>
          </p:cNvSpPr>
          <p:nvPr>
            <p:ph type="body" idx="1"/>
          </p:nvPr>
        </p:nvSpPr>
        <p:spPr/>
        <p:txBody>
          <a:bodyPr/>
          <a:lstStyle/>
          <a:p>
            <a:r>
              <a:rPr lang="en-US" altLang="zh-CN">
                <a:latin typeface="Arial" charset="0"/>
                <a:ea typeface="宋体" charset="0"/>
              </a:rPr>
              <a:t>Strategy Selection</a:t>
            </a:r>
          </a:p>
          <a:p>
            <a:pPr lvl="1"/>
            <a:r>
              <a:rPr lang="en-US" altLang="zh-CN">
                <a:latin typeface="Arial" charset="0"/>
                <a:ea typeface="宋体" charset="0"/>
              </a:rPr>
              <a:t>Selection with the two similarity factors</a:t>
            </a:r>
          </a:p>
          <a:p>
            <a:pPr lvl="1"/>
            <a:r>
              <a:rPr lang="en-US" altLang="zh-CN">
                <a:latin typeface="Arial" charset="0"/>
                <a:ea typeface="宋体" charset="0"/>
              </a:rPr>
              <a:t>Determining whether a strategy is to be used in the alignment process</a:t>
            </a:r>
          </a:p>
          <a:p>
            <a:pPr lvl="1"/>
            <a:r>
              <a:rPr lang="en-US" altLang="zh-CN">
                <a:latin typeface="Arial" charset="0"/>
                <a:ea typeface="宋体" charset="0"/>
              </a:rPr>
              <a:t>E.g. if </a:t>
            </a:r>
            <a:r>
              <a:rPr lang="en-US" altLang="zh-CN" i="1">
                <a:latin typeface="Arial" charset="0"/>
                <a:ea typeface="宋体" charset="0"/>
              </a:rPr>
              <a:t>F_SS</a:t>
            </a:r>
            <a:r>
              <a:rPr lang="en-US" altLang="zh-CN">
                <a:latin typeface="Arial" charset="0"/>
                <a:ea typeface="宋体" charset="0"/>
              </a:rPr>
              <a:t>&gt;0.25, we use CCP, CPP, and PPP for propagation. …</a:t>
            </a:r>
          </a:p>
          <a:p>
            <a:r>
              <a:rPr lang="en-US" altLang="zh-CN">
                <a:latin typeface="Arial" charset="0"/>
                <a:ea typeface="宋体" charset="0"/>
              </a:rPr>
              <a:t>Linguistic Strategy</a:t>
            </a:r>
          </a:p>
          <a:p>
            <a:pPr lvl="1"/>
            <a:r>
              <a:rPr lang="en-US" altLang="zh-CN">
                <a:latin typeface="Arial" charset="0"/>
                <a:ea typeface="宋体" charset="0"/>
              </a:rPr>
              <a:t>Adding structural features in vector-based similarity</a:t>
            </a:r>
          </a:p>
        </p:txBody>
      </p:sp>
    </p:spTree>
    <p:extLst>
      <p:ext uri="{BB962C8B-B14F-4D97-AF65-F5344CB8AC3E}">
        <p14:creationId xmlns:p14="http://schemas.microsoft.com/office/powerpoint/2010/main" val="283056242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r>
              <a:rPr lang="en-US">
                <a:latin typeface="Arial" charset="0"/>
                <a:ea typeface="宋体" charset="0"/>
              </a:rPr>
              <a:t>Data Sets</a:t>
            </a:r>
          </a:p>
        </p:txBody>
      </p:sp>
      <p:sp>
        <p:nvSpPr>
          <p:cNvPr id="28675" name="Content Placeholder 2"/>
          <p:cNvSpPr>
            <a:spLocks noGrp="1"/>
          </p:cNvSpPr>
          <p:nvPr>
            <p:ph idx="1"/>
          </p:nvPr>
        </p:nvSpPr>
        <p:spPr/>
        <p:txBody>
          <a:bodyPr/>
          <a:lstStyle/>
          <a:p>
            <a:r>
              <a:rPr lang="en-US">
                <a:latin typeface="Arial" charset="0"/>
                <a:ea typeface="宋体" charset="0"/>
              </a:rPr>
              <a:t>OAEI 2006</a:t>
            </a:r>
          </a:p>
          <a:p>
            <a:pPr lvl="1"/>
            <a:r>
              <a:rPr lang="en-US">
                <a:latin typeface="Arial" charset="0"/>
                <a:ea typeface="宋体" charset="0"/>
              </a:rPr>
              <a:t>Benchmark (15-69), 53 alignment tasks</a:t>
            </a:r>
          </a:p>
          <a:p>
            <a:pPr lvl="1"/>
            <a:r>
              <a:rPr lang="en-US">
                <a:latin typeface="Arial" charset="0"/>
                <a:ea typeface="宋体" charset="0"/>
              </a:rPr>
              <a:t>Directory: (4,500), Yahoo and ODP</a:t>
            </a:r>
          </a:p>
          <a:p>
            <a:pPr lvl="1"/>
            <a:r>
              <a:rPr lang="en-US">
                <a:latin typeface="Arial" charset="0"/>
                <a:ea typeface="宋体" charset="0"/>
              </a:rPr>
              <a:t>Food: (16,000 vs. 41,000), two SKOS thesaurus </a:t>
            </a:r>
          </a:p>
          <a:p>
            <a:r>
              <a:rPr lang="en-US">
                <a:latin typeface="Arial" charset="0"/>
                <a:ea typeface="宋体" charset="0"/>
              </a:rPr>
              <a:t>OAEI 2007</a:t>
            </a:r>
          </a:p>
          <a:p>
            <a:r>
              <a:rPr lang="en-US">
                <a:latin typeface="Arial" charset="0"/>
                <a:ea typeface="宋体" charset="0"/>
              </a:rPr>
              <a:t>Comparison methods</a:t>
            </a:r>
          </a:p>
          <a:p>
            <a:endParaRPr lang="en-US">
              <a:latin typeface="Arial" charset="0"/>
              <a:ea typeface="宋体" charset="0"/>
            </a:endParaRPr>
          </a:p>
        </p:txBody>
      </p:sp>
      <p:pic>
        <p:nvPicPr>
          <p:cNvPr id="28676" name="Picture 4"/>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958975" y="4597400"/>
            <a:ext cx="5849938" cy="167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1394504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r>
              <a:rPr lang="en-US">
                <a:latin typeface="Arial" charset="0"/>
                <a:ea typeface="宋体" charset="0"/>
              </a:rPr>
              <a:t>Statistics on the Data Set</a:t>
            </a:r>
          </a:p>
        </p:txBody>
      </p:sp>
      <p:graphicFrame>
        <p:nvGraphicFramePr>
          <p:cNvPr id="4" name="Group 1461"/>
          <p:cNvGraphicFramePr>
            <a:graphicFrameLocks noGrp="1"/>
          </p:cNvGraphicFramePr>
          <p:nvPr/>
        </p:nvGraphicFramePr>
        <p:xfrm>
          <a:off x="457200" y="1173163"/>
          <a:ext cx="8804275" cy="5322479"/>
        </p:xfrm>
        <a:graphic>
          <a:graphicData uri="http://schemas.openxmlformats.org/drawingml/2006/table">
            <a:tbl>
              <a:tblPr/>
              <a:tblGrid>
                <a:gridCol w="2068513"/>
                <a:gridCol w="1516062"/>
                <a:gridCol w="1111250"/>
                <a:gridCol w="1150938"/>
                <a:gridCol w="1897062"/>
                <a:gridCol w="1060450"/>
              </a:tblGrid>
              <a:tr h="158750">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a:ln>
                            <a:noFill/>
                          </a:ln>
                          <a:solidFill>
                            <a:schemeClr val="tx1"/>
                          </a:solidFill>
                          <a:effectLst/>
                          <a:latin typeface="Times New Roman" charset="0"/>
                          <a:ea typeface="楷体_GB2312" charset="0"/>
                          <a:cs typeface="Times New Roman" charset="0"/>
                        </a:rPr>
                        <a:t>Data set</a:t>
                      </a:r>
                      <a:endParaRPr kumimoji="0" lang="zh-CN" altLang="en-US" sz="1800" b="0" i="0" u="none" strike="noStrike" cap="none" normalizeH="0" baseline="0">
                        <a:ln>
                          <a:noFill/>
                        </a:ln>
                        <a:solidFill>
                          <a:schemeClr val="tx1"/>
                        </a:solidFill>
                        <a:effectLst/>
                        <a:latin typeface="Times New Roman" charset="0"/>
                        <a:ea typeface="楷体_GB2312" charset="0"/>
                        <a:cs typeface="Times New Roman" charset="0"/>
                      </a:endParaRPr>
                    </a:p>
                  </a:txBody>
                  <a:tcPr marL="0" marR="0" marT="0" marB="0" anchor="ctr"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a:ln>
                            <a:noFill/>
                          </a:ln>
                          <a:solidFill>
                            <a:schemeClr val="tx1"/>
                          </a:solidFill>
                          <a:effectLst/>
                          <a:latin typeface="Times New Roman" charset="0"/>
                          <a:ea typeface="楷体_GB2312" charset="0"/>
                          <a:cs typeface="Times New Roman" charset="0"/>
                        </a:rPr>
                        <a:t>Ontology</a:t>
                      </a:r>
                      <a:endParaRPr kumimoji="0" lang="zh-CN" altLang="en-US" sz="1800" b="0" i="0" u="none" strike="noStrike" cap="none" normalizeH="0" baseline="0">
                        <a:ln>
                          <a:noFill/>
                        </a:ln>
                        <a:solidFill>
                          <a:schemeClr val="tx1"/>
                        </a:solidFill>
                        <a:effectLst/>
                        <a:latin typeface="Times New Roman" charset="0"/>
                        <a:ea typeface="楷体_GB2312" charset="0"/>
                        <a:cs typeface="Times New Roman" charset="0"/>
                      </a:endParaRPr>
                    </a:p>
                  </a:txBody>
                  <a:tcPr marL="18000" marR="18000" marT="18000" marB="18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a:ln>
                            <a:noFill/>
                          </a:ln>
                          <a:solidFill>
                            <a:schemeClr val="tx1"/>
                          </a:solidFill>
                          <a:effectLst/>
                          <a:latin typeface="Times New Roman" charset="0"/>
                          <a:ea typeface="楷体_GB2312" charset="0"/>
                          <a:cs typeface="Times New Roman" charset="0"/>
                        </a:rPr>
                        <a:t>#concept</a:t>
                      </a:r>
                      <a:endParaRPr kumimoji="0" lang="zh-CN" altLang="en-US" sz="1800" b="0" i="0" u="none" strike="noStrike" cap="none" normalizeH="0" baseline="0">
                        <a:ln>
                          <a:noFill/>
                        </a:ln>
                        <a:solidFill>
                          <a:schemeClr val="tx1"/>
                        </a:solidFill>
                        <a:effectLst/>
                        <a:latin typeface="Times New Roman" charset="0"/>
                        <a:ea typeface="楷体_GB2312" charset="0"/>
                        <a:cs typeface="Times New Roman" charset="0"/>
                      </a:endParaRPr>
                    </a:p>
                  </a:txBody>
                  <a:tcPr marL="18000" marR="18000" marT="18000" marB="18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a:ln>
                            <a:noFill/>
                          </a:ln>
                          <a:solidFill>
                            <a:schemeClr val="tx1"/>
                          </a:solidFill>
                          <a:effectLst/>
                          <a:latin typeface="Times New Roman" charset="0"/>
                          <a:ea typeface="楷体_GB2312" charset="0"/>
                          <a:cs typeface="Times New Roman" charset="0"/>
                        </a:rPr>
                        <a:t>#attribute</a:t>
                      </a:r>
                      <a:endParaRPr kumimoji="0" lang="zh-CN" altLang="en-US" sz="1800" b="0" i="0" u="none" strike="noStrike" cap="none" normalizeH="0" baseline="0">
                        <a:ln>
                          <a:noFill/>
                        </a:ln>
                        <a:solidFill>
                          <a:schemeClr val="tx1"/>
                        </a:solidFill>
                        <a:effectLst/>
                        <a:latin typeface="Times New Roman" charset="0"/>
                        <a:ea typeface="楷体_GB2312" charset="0"/>
                        <a:cs typeface="Times New Roman" charset="0"/>
                      </a:endParaRPr>
                    </a:p>
                  </a:txBody>
                  <a:tcPr marL="18000" marR="18000" marT="18000" marB="18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a:ln>
                            <a:noFill/>
                          </a:ln>
                          <a:solidFill>
                            <a:schemeClr val="tx1"/>
                          </a:solidFill>
                          <a:effectLst/>
                          <a:latin typeface="Times New Roman" charset="0"/>
                          <a:ea typeface="楷体_GB2312" charset="0"/>
                          <a:cs typeface="Times New Roman" charset="0"/>
                        </a:rPr>
                        <a:t>#alignment</a:t>
                      </a: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tx1"/>
                          </a:solidFill>
                          <a:effectLst/>
                          <a:latin typeface="Times New Roman" charset="0"/>
                          <a:ea typeface="楷体_GB2312" charset="0"/>
                          <a:cs typeface="Times New Roman" charset="0"/>
                        </a:rPr>
                        <a:t>（</a:t>
                      </a:r>
                      <a:r>
                        <a:rPr kumimoji="0" lang="en-US" altLang="zh-CN" sz="1800" b="1" i="0" u="none" strike="noStrike" cap="none" normalizeH="0" baseline="0">
                          <a:ln>
                            <a:noFill/>
                          </a:ln>
                          <a:solidFill>
                            <a:schemeClr val="tx1"/>
                          </a:solidFill>
                          <a:effectLst/>
                          <a:latin typeface="Times New Roman" charset="0"/>
                          <a:ea typeface="楷体_GB2312" charset="0"/>
                          <a:cs typeface="Times New Roman" charset="0"/>
                        </a:rPr>
                        <a:t>ground truth</a:t>
                      </a:r>
                      <a:r>
                        <a:rPr kumimoji="0" lang="zh-CN" altLang="en-US" sz="1800" b="1" i="0" u="none" strike="noStrike" cap="none" normalizeH="0" baseline="0">
                          <a:ln>
                            <a:noFill/>
                          </a:ln>
                          <a:solidFill>
                            <a:schemeClr val="tx1"/>
                          </a:solidFill>
                          <a:effectLst/>
                          <a:latin typeface="Times New Roman" charset="0"/>
                          <a:ea typeface="楷体_GB2312" charset="0"/>
                          <a:cs typeface="Times New Roman" charset="0"/>
                        </a:rPr>
                        <a:t>）</a:t>
                      </a:r>
                      <a:endParaRPr kumimoji="0" lang="zh-CN" altLang="en-US" sz="1800" b="0" i="0" u="none" strike="noStrike" cap="none" normalizeH="0" baseline="0">
                        <a:ln>
                          <a:noFill/>
                        </a:ln>
                        <a:solidFill>
                          <a:schemeClr val="tx1"/>
                        </a:solidFill>
                        <a:effectLst/>
                        <a:latin typeface="Times New Roman" charset="0"/>
                        <a:ea typeface="楷体_GB2312" charset="0"/>
                        <a:cs typeface="Times New Roman" charset="0"/>
                      </a:endParaRPr>
                    </a:p>
                  </a:txBody>
                  <a:tcPr marL="18000" marR="18000" marT="18000" marB="18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a:ln>
                            <a:noFill/>
                          </a:ln>
                          <a:solidFill>
                            <a:schemeClr val="tx1"/>
                          </a:solidFill>
                          <a:effectLst/>
                          <a:latin typeface="Times New Roman" charset="0"/>
                          <a:ea typeface="楷体_GB2312" charset="0"/>
                          <a:cs typeface="Times New Roman" charset="0"/>
                        </a:rPr>
                        <a:t>#instance</a:t>
                      </a:r>
                      <a:endParaRPr kumimoji="0" lang="zh-CN" altLang="en-US" sz="1800" b="0" i="0" u="none" strike="noStrike" cap="none" normalizeH="0" baseline="0">
                        <a:ln>
                          <a:noFill/>
                        </a:ln>
                        <a:solidFill>
                          <a:schemeClr val="tx1"/>
                        </a:solidFill>
                        <a:effectLst/>
                        <a:latin typeface="Times New Roman" charset="0"/>
                        <a:ea typeface="楷体_GB2312" charset="0"/>
                        <a:cs typeface="Times New Roman" charset="0"/>
                      </a:endParaRPr>
                    </a:p>
                  </a:txBody>
                  <a:tcPr marL="18000" marR="18000" marT="18000" marB="18000" anchor="ctr"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165100">
                <a:tc rowSpan="19">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a:ln>
                            <a:noFill/>
                          </a:ln>
                          <a:solidFill>
                            <a:schemeClr val="tx1"/>
                          </a:solidFill>
                          <a:effectLst/>
                          <a:latin typeface="Times New Roman" charset="0"/>
                          <a:ea typeface="楷体_GB2312" charset="0"/>
                          <a:cs typeface="Times New Roman" charset="0"/>
                        </a:rPr>
                        <a:t>Benchmark</a:t>
                      </a:r>
                    </a:p>
                  </a:txBody>
                  <a:tcPr marL="0" marR="0" marT="0" marB="0" anchor="ctr"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chemeClr val="tx1"/>
                          </a:solidFill>
                          <a:effectLst/>
                          <a:latin typeface="Times New Roman" charset="0"/>
                          <a:ea typeface="楷体_GB2312" charset="0"/>
                          <a:cs typeface="Times New Roman" charset="0"/>
                        </a:rPr>
                        <a:t>Reference Ontology</a:t>
                      </a:r>
                    </a:p>
                  </a:txBody>
                  <a:tcPr marL="18000" marR="18000" marT="18000" marB="180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chemeClr val="tx1"/>
                          </a:solidFill>
                          <a:effectLst/>
                          <a:latin typeface="Times New Roman" charset="0"/>
                          <a:ea typeface="楷体_GB2312" charset="0"/>
                          <a:cs typeface="Times New Roman" charset="0"/>
                        </a:rPr>
                        <a:t>33</a:t>
                      </a:r>
                    </a:p>
                  </a:txBody>
                  <a:tcPr marL="18000" marR="18000" marT="18000" marB="180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chemeClr val="tx1"/>
                          </a:solidFill>
                          <a:effectLst/>
                          <a:latin typeface="Times New Roman" charset="0"/>
                          <a:ea typeface="楷体_GB2312" charset="0"/>
                          <a:cs typeface="Times New Roman" charset="0"/>
                        </a:rPr>
                        <a:t>59</a:t>
                      </a:r>
                    </a:p>
                  </a:txBody>
                  <a:tcPr marL="18000" marR="18000" marT="18000" marB="180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chemeClr val="tx1"/>
                          </a:solidFill>
                          <a:effectLst/>
                          <a:latin typeface="Times New Roman" charset="0"/>
                          <a:ea typeface="楷体_GB2312" charset="0"/>
                          <a:cs typeface="Times New Roman" charset="0"/>
                        </a:rPr>
                        <a:t>--</a:t>
                      </a:r>
                    </a:p>
                  </a:txBody>
                  <a:tcPr marL="18000" marR="18000" marT="18000" marB="180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chemeClr val="tx1"/>
                          </a:solidFill>
                          <a:effectLst/>
                          <a:latin typeface="Times New Roman" charset="0"/>
                          <a:ea typeface="楷体_GB2312" charset="0"/>
                          <a:cs typeface="Times New Roman" charset="0"/>
                        </a:rPr>
                        <a:t>76</a:t>
                      </a:r>
                    </a:p>
                  </a:txBody>
                  <a:tcPr marL="18000" marR="18000" marT="18000" marB="18000"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134938">
                <a:tc v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chemeClr val="tx1"/>
                          </a:solidFill>
                          <a:effectLst/>
                          <a:latin typeface="Times New Roman" charset="0"/>
                          <a:ea typeface="楷体_GB2312" charset="0"/>
                          <a:cs typeface="Times New Roman" charset="0"/>
                        </a:rPr>
                        <a:t>101</a:t>
                      </a:r>
                    </a:p>
                  </a:txBody>
                  <a:tcPr marL="18000" marR="18000" marT="18000" marB="180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chemeClr val="tx1"/>
                          </a:solidFill>
                          <a:effectLst/>
                          <a:latin typeface="Times New Roman" charset="0"/>
                          <a:ea typeface="楷体_GB2312" charset="0"/>
                          <a:cs typeface="Times New Roman" charset="0"/>
                        </a:rPr>
                        <a:t>33</a:t>
                      </a:r>
                    </a:p>
                  </a:txBody>
                  <a:tcPr marL="18000" marR="18000" marT="18000" marB="180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chemeClr val="tx1"/>
                          </a:solidFill>
                          <a:effectLst/>
                          <a:latin typeface="Times New Roman" charset="0"/>
                          <a:ea typeface="楷体_GB2312" charset="0"/>
                          <a:cs typeface="Times New Roman" charset="0"/>
                        </a:rPr>
                        <a:t>61</a:t>
                      </a:r>
                    </a:p>
                  </a:txBody>
                  <a:tcPr marL="18000" marR="18000" marT="18000" marB="180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chemeClr val="tx1"/>
                          </a:solidFill>
                          <a:effectLst/>
                          <a:latin typeface="Times New Roman" charset="0"/>
                          <a:ea typeface="楷体_GB2312" charset="0"/>
                          <a:cs typeface="Times New Roman" charset="0"/>
                        </a:rPr>
                        <a:t>91</a:t>
                      </a:r>
                    </a:p>
                  </a:txBody>
                  <a:tcPr marL="18000" marR="18000" marT="18000" marB="180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chemeClr val="tx1"/>
                          </a:solidFill>
                          <a:effectLst/>
                          <a:latin typeface="Times New Roman" charset="0"/>
                          <a:ea typeface="楷体_GB2312" charset="0"/>
                          <a:cs typeface="Times New Roman" charset="0"/>
                        </a:rPr>
                        <a:t>111</a:t>
                      </a:r>
                    </a:p>
                  </a:txBody>
                  <a:tcPr marL="18000" marR="18000" marT="18000" marB="18000"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134938">
                <a:tc v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chemeClr val="tx1"/>
                          </a:solidFill>
                          <a:effectLst/>
                          <a:latin typeface="Times New Roman" charset="0"/>
                          <a:ea typeface="楷体_GB2312" charset="0"/>
                          <a:cs typeface="Times New Roman" charset="0"/>
                        </a:rPr>
                        <a:t>103</a:t>
                      </a:r>
                    </a:p>
                  </a:txBody>
                  <a:tcPr marL="18000" marR="18000" marT="18000" marB="180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chemeClr val="tx1"/>
                          </a:solidFill>
                          <a:effectLst/>
                          <a:latin typeface="Times New Roman" charset="0"/>
                          <a:ea typeface="楷体_GB2312" charset="0"/>
                          <a:cs typeface="Times New Roman" charset="0"/>
                        </a:rPr>
                        <a:t>33</a:t>
                      </a:r>
                    </a:p>
                  </a:txBody>
                  <a:tcPr marL="18000" marR="18000" marT="18000" marB="180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chemeClr val="tx1"/>
                          </a:solidFill>
                          <a:effectLst/>
                          <a:latin typeface="Times New Roman" charset="0"/>
                          <a:ea typeface="楷体_GB2312" charset="0"/>
                          <a:cs typeface="Times New Roman" charset="0"/>
                        </a:rPr>
                        <a:t>61</a:t>
                      </a:r>
                    </a:p>
                  </a:txBody>
                  <a:tcPr marL="18000" marR="18000" marT="18000" marB="180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chemeClr val="tx1"/>
                          </a:solidFill>
                          <a:effectLst/>
                          <a:latin typeface="Times New Roman" charset="0"/>
                          <a:ea typeface="楷体_GB2312" charset="0"/>
                          <a:cs typeface="Times New Roman" charset="0"/>
                        </a:rPr>
                        <a:t>91</a:t>
                      </a:r>
                    </a:p>
                  </a:txBody>
                  <a:tcPr marL="18000" marR="18000" marT="18000" marB="180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chemeClr val="tx1"/>
                          </a:solidFill>
                          <a:effectLst/>
                          <a:latin typeface="Times New Roman" charset="0"/>
                          <a:ea typeface="楷体_GB2312" charset="0"/>
                          <a:cs typeface="Times New Roman" charset="0"/>
                        </a:rPr>
                        <a:t>111</a:t>
                      </a:r>
                    </a:p>
                  </a:txBody>
                  <a:tcPr marL="18000" marR="18000" marT="18000" marB="18000"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134938">
                <a:tc v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chemeClr val="tx1"/>
                          </a:solidFill>
                          <a:effectLst/>
                          <a:latin typeface="Times New Roman" charset="0"/>
                          <a:ea typeface="楷体_GB2312" charset="0"/>
                          <a:cs typeface="Times New Roman" charset="0"/>
                        </a:rPr>
                        <a:t>104</a:t>
                      </a:r>
                    </a:p>
                  </a:txBody>
                  <a:tcPr marL="18000" marR="18000" marT="18000" marB="180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chemeClr val="tx1"/>
                          </a:solidFill>
                          <a:effectLst/>
                          <a:latin typeface="Times New Roman" charset="0"/>
                          <a:ea typeface="楷体_GB2312" charset="0"/>
                          <a:cs typeface="Times New Roman" charset="0"/>
                        </a:rPr>
                        <a:t>33</a:t>
                      </a:r>
                    </a:p>
                  </a:txBody>
                  <a:tcPr marL="18000" marR="18000" marT="18000" marB="180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chemeClr val="tx1"/>
                          </a:solidFill>
                          <a:effectLst/>
                          <a:latin typeface="Times New Roman" charset="0"/>
                          <a:ea typeface="楷体_GB2312" charset="0"/>
                          <a:cs typeface="Times New Roman" charset="0"/>
                        </a:rPr>
                        <a:t>61</a:t>
                      </a:r>
                    </a:p>
                  </a:txBody>
                  <a:tcPr marL="18000" marR="18000" marT="18000" marB="180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chemeClr val="tx1"/>
                          </a:solidFill>
                          <a:effectLst/>
                          <a:latin typeface="Times New Roman" charset="0"/>
                          <a:ea typeface="楷体_GB2312" charset="0"/>
                          <a:cs typeface="Times New Roman" charset="0"/>
                        </a:rPr>
                        <a:t>91</a:t>
                      </a:r>
                    </a:p>
                  </a:txBody>
                  <a:tcPr marL="18000" marR="18000" marT="18000" marB="180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chemeClr val="tx1"/>
                          </a:solidFill>
                          <a:effectLst/>
                          <a:latin typeface="Times New Roman" charset="0"/>
                          <a:ea typeface="楷体_GB2312" charset="0"/>
                          <a:cs typeface="Times New Roman" charset="0"/>
                        </a:rPr>
                        <a:t>111</a:t>
                      </a:r>
                    </a:p>
                  </a:txBody>
                  <a:tcPr marL="18000" marR="18000" marT="18000" marB="18000"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134938">
                <a:tc v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chemeClr val="tx1"/>
                          </a:solidFill>
                          <a:effectLst/>
                          <a:latin typeface="Times New Roman" charset="0"/>
                          <a:ea typeface="楷体_GB2312" charset="0"/>
                          <a:cs typeface="Times New Roman" charset="0"/>
                        </a:rPr>
                        <a:t>201</a:t>
                      </a:r>
                    </a:p>
                  </a:txBody>
                  <a:tcPr marL="18000" marR="18000" marT="18000" marB="180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chemeClr val="tx1"/>
                          </a:solidFill>
                          <a:effectLst/>
                          <a:latin typeface="Times New Roman" charset="0"/>
                          <a:ea typeface="楷体_GB2312" charset="0"/>
                          <a:cs typeface="Times New Roman" charset="0"/>
                        </a:rPr>
                        <a:t>34</a:t>
                      </a:r>
                    </a:p>
                  </a:txBody>
                  <a:tcPr marL="18000" marR="18000" marT="18000" marB="180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chemeClr val="tx1"/>
                          </a:solidFill>
                          <a:effectLst/>
                          <a:latin typeface="Times New Roman" charset="0"/>
                          <a:ea typeface="楷体_GB2312" charset="0"/>
                          <a:cs typeface="Times New Roman" charset="0"/>
                        </a:rPr>
                        <a:t>62</a:t>
                      </a:r>
                    </a:p>
                  </a:txBody>
                  <a:tcPr marL="18000" marR="18000" marT="18000" marB="180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chemeClr val="tx1"/>
                          </a:solidFill>
                          <a:effectLst/>
                          <a:latin typeface="Times New Roman" charset="0"/>
                          <a:ea typeface="楷体_GB2312" charset="0"/>
                          <a:cs typeface="Times New Roman" charset="0"/>
                        </a:rPr>
                        <a:t>91</a:t>
                      </a:r>
                    </a:p>
                  </a:txBody>
                  <a:tcPr marL="18000" marR="18000" marT="18000" marB="180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chemeClr val="tx1"/>
                          </a:solidFill>
                          <a:effectLst/>
                          <a:latin typeface="Times New Roman" charset="0"/>
                          <a:ea typeface="楷体_GB2312" charset="0"/>
                          <a:cs typeface="Times New Roman" charset="0"/>
                        </a:rPr>
                        <a:t>111</a:t>
                      </a:r>
                    </a:p>
                  </a:txBody>
                  <a:tcPr marL="18000" marR="18000" marT="18000" marB="18000"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134938">
                <a:tc v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chemeClr val="tx1"/>
                          </a:solidFill>
                          <a:effectLst/>
                          <a:latin typeface="Times New Roman" charset="0"/>
                          <a:ea typeface="楷体_GB2312" charset="0"/>
                          <a:cs typeface="Times New Roman" charset="0"/>
                        </a:rPr>
                        <a:t>202</a:t>
                      </a:r>
                    </a:p>
                  </a:txBody>
                  <a:tcPr marL="18000" marR="18000" marT="18000" marB="180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chemeClr val="tx1"/>
                          </a:solidFill>
                          <a:effectLst/>
                          <a:latin typeface="Times New Roman" charset="0"/>
                          <a:ea typeface="楷体_GB2312" charset="0"/>
                          <a:cs typeface="Times New Roman" charset="0"/>
                        </a:rPr>
                        <a:t>34</a:t>
                      </a:r>
                    </a:p>
                  </a:txBody>
                  <a:tcPr marL="18000" marR="18000" marT="18000" marB="180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chemeClr val="tx1"/>
                          </a:solidFill>
                          <a:effectLst/>
                          <a:latin typeface="Times New Roman" charset="0"/>
                          <a:ea typeface="楷体_GB2312" charset="0"/>
                          <a:cs typeface="Times New Roman" charset="0"/>
                        </a:rPr>
                        <a:t>62</a:t>
                      </a:r>
                    </a:p>
                  </a:txBody>
                  <a:tcPr marL="18000" marR="18000" marT="18000" marB="180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chemeClr val="tx1"/>
                          </a:solidFill>
                          <a:effectLst/>
                          <a:latin typeface="Times New Roman" charset="0"/>
                          <a:ea typeface="楷体_GB2312" charset="0"/>
                          <a:cs typeface="Times New Roman" charset="0"/>
                        </a:rPr>
                        <a:t>91</a:t>
                      </a:r>
                    </a:p>
                  </a:txBody>
                  <a:tcPr marL="18000" marR="18000" marT="18000" marB="180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chemeClr val="tx1"/>
                          </a:solidFill>
                          <a:effectLst/>
                          <a:latin typeface="Times New Roman" charset="0"/>
                          <a:ea typeface="楷体_GB2312" charset="0"/>
                          <a:cs typeface="Times New Roman" charset="0"/>
                        </a:rPr>
                        <a:t>111</a:t>
                      </a:r>
                    </a:p>
                  </a:txBody>
                  <a:tcPr marL="18000" marR="18000" marT="18000" marB="18000"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134938">
                <a:tc v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chemeClr val="tx1"/>
                          </a:solidFill>
                          <a:effectLst/>
                          <a:latin typeface="Times New Roman" charset="0"/>
                          <a:ea typeface="楷体_GB2312" charset="0"/>
                          <a:cs typeface="Times New Roman" charset="0"/>
                        </a:rPr>
                        <a:t>204</a:t>
                      </a:r>
                    </a:p>
                  </a:txBody>
                  <a:tcPr marL="18000" marR="18000" marT="18000" marB="180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chemeClr val="tx1"/>
                          </a:solidFill>
                          <a:effectLst/>
                          <a:latin typeface="Times New Roman" charset="0"/>
                          <a:ea typeface="楷体_GB2312" charset="0"/>
                          <a:cs typeface="Times New Roman" charset="0"/>
                        </a:rPr>
                        <a:t>33</a:t>
                      </a:r>
                    </a:p>
                  </a:txBody>
                  <a:tcPr marL="18000" marR="18000" marT="18000" marB="180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chemeClr val="tx1"/>
                          </a:solidFill>
                          <a:effectLst/>
                          <a:latin typeface="Times New Roman" charset="0"/>
                          <a:ea typeface="楷体_GB2312" charset="0"/>
                          <a:cs typeface="Times New Roman" charset="0"/>
                        </a:rPr>
                        <a:t>61</a:t>
                      </a:r>
                    </a:p>
                  </a:txBody>
                  <a:tcPr marL="18000" marR="18000" marT="18000" marB="180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chemeClr val="tx1"/>
                          </a:solidFill>
                          <a:effectLst/>
                          <a:latin typeface="Times New Roman" charset="0"/>
                          <a:ea typeface="楷体_GB2312" charset="0"/>
                          <a:cs typeface="Times New Roman" charset="0"/>
                        </a:rPr>
                        <a:t>91</a:t>
                      </a:r>
                    </a:p>
                  </a:txBody>
                  <a:tcPr marL="18000" marR="18000" marT="18000" marB="180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chemeClr val="tx1"/>
                          </a:solidFill>
                          <a:effectLst/>
                          <a:latin typeface="Times New Roman" charset="0"/>
                          <a:ea typeface="楷体_GB2312" charset="0"/>
                          <a:cs typeface="Times New Roman" charset="0"/>
                        </a:rPr>
                        <a:t>111</a:t>
                      </a:r>
                    </a:p>
                  </a:txBody>
                  <a:tcPr marL="18000" marR="18000" marT="18000" marB="18000"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134938">
                <a:tc v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chemeClr val="tx1"/>
                          </a:solidFill>
                          <a:effectLst/>
                          <a:latin typeface="Times New Roman" charset="0"/>
                          <a:ea typeface="楷体_GB2312" charset="0"/>
                          <a:cs typeface="Times New Roman" charset="0"/>
                        </a:rPr>
                        <a:t>205</a:t>
                      </a:r>
                    </a:p>
                  </a:txBody>
                  <a:tcPr marL="18000" marR="18000" marT="18000" marB="180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chemeClr val="tx1"/>
                          </a:solidFill>
                          <a:effectLst/>
                          <a:latin typeface="Times New Roman" charset="0"/>
                          <a:ea typeface="楷体_GB2312" charset="0"/>
                          <a:cs typeface="Times New Roman" charset="0"/>
                        </a:rPr>
                        <a:t>34</a:t>
                      </a:r>
                    </a:p>
                  </a:txBody>
                  <a:tcPr marL="18000" marR="18000" marT="18000" marB="180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chemeClr val="tx1"/>
                          </a:solidFill>
                          <a:effectLst/>
                          <a:latin typeface="Times New Roman" charset="0"/>
                          <a:ea typeface="楷体_GB2312" charset="0"/>
                          <a:cs typeface="Times New Roman" charset="0"/>
                        </a:rPr>
                        <a:t>61</a:t>
                      </a:r>
                    </a:p>
                  </a:txBody>
                  <a:tcPr marL="18000" marR="18000" marT="18000" marB="180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chemeClr val="tx1"/>
                          </a:solidFill>
                          <a:effectLst/>
                          <a:latin typeface="Times New Roman" charset="0"/>
                          <a:ea typeface="楷体_GB2312" charset="0"/>
                          <a:cs typeface="Times New Roman" charset="0"/>
                        </a:rPr>
                        <a:t>91</a:t>
                      </a:r>
                    </a:p>
                  </a:txBody>
                  <a:tcPr marL="18000" marR="18000" marT="18000" marB="180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chemeClr val="tx1"/>
                          </a:solidFill>
                          <a:effectLst/>
                          <a:latin typeface="Times New Roman" charset="0"/>
                          <a:ea typeface="楷体_GB2312" charset="0"/>
                          <a:cs typeface="Times New Roman" charset="0"/>
                        </a:rPr>
                        <a:t>111</a:t>
                      </a:r>
                    </a:p>
                  </a:txBody>
                  <a:tcPr marL="18000" marR="18000" marT="18000" marB="18000"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134938">
                <a:tc v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chemeClr val="tx1"/>
                          </a:solidFill>
                          <a:effectLst/>
                          <a:latin typeface="Times New Roman" charset="0"/>
                          <a:ea typeface="楷体_GB2312" charset="0"/>
                          <a:cs typeface="Times New Roman" charset="0"/>
                        </a:rPr>
                        <a:t>221</a:t>
                      </a:r>
                    </a:p>
                  </a:txBody>
                  <a:tcPr marL="18000" marR="18000" marT="18000" marB="180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chemeClr val="tx1"/>
                          </a:solidFill>
                          <a:effectLst/>
                          <a:latin typeface="Times New Roman" charset="0"/>
                          <a:ea typeface="楷体_GB2312" charset="0"/>
                          <a:cs typeface="Times New Roman" charset="0"/>
                        </a:rPr>
                        <a:t>34</a:t>
                      </a:r>
                    </a:p>
                  </a:txBody>
                  <a:tcPr marL="18000" marR="18000" marT="18000" marB="180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chemeClr val="tx1"/>
                          </a:solidFill>
                          <a:effectLst/>
                          <a:latin typeface="Times New Roman" charset="0"/>
                          <a:ea typeface="楷体_GB2312" charset="0"/>
                          <a:cs typeface="Times New Roman" charset="0"/>
                        </a:rPr>
                        <a:t>61</a:t>
                      </a:r>
                    </a:p>
                  </a:txBody>
                  <a:tcPr marL="18000" marR="18000" marT="18000" marB="180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chemeClr val="tx1"/>
                          </a:solidFill>
                          <a:effectLst/>
                          <a:latin typeface="Times New Roman" charset="0"/>
                          <a:ea typeface="楷体_GB2312" charset="0"/>
                          <a:cs typeface="Times New Roman" charset="0"/>
                        </a:rPr>
                        <a:t>91</a:t>
                      </a:r>
                    </a:p>
                  </a:txBody>
                  <a:tcPr marL="18000" marR="18000" marT="18000" marB="180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chemeClr val="tx1"/>
                          </a:solidFill>
                          <a:effectLst/>
                          <a:latin typeface="Times New Roman" charset="0"/>
                          <a:ea typeface="楷体_GB2312" charset="0"/>
                          <a:cs typeface="Times New Roman" charset="0"/>
                        </a:rPr>
                        <a:t>111</a:t>
                      </a:r>
                    </a:p>
                  </a:txBody>
                  <a:tcPr marL="18000" marR="18000" marT="18000" marB="18000"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134938">
                <a:tc v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chemeClr val="tx1"/>
                          </a:solidFill>
                          <a:effectLst/>
                          <a:latin typeface="Times New Roman" charset="0"/>
                          <a:ea typeface="楷体_GB2312" charset="0"/>
                          <a:cs typeface="Times New Roman" charset="0"/>
                        </a:rPr>
                        <a:t>222</a:t>
                      </a:r>
                    </a:p>
                  </a:txBody>
                  <a:tcPr marL="18000" marR="18000" marT="18000" marB="180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chemeClr val="tx1"/>
                          </a:solidFill>
                          <a:effectLst/>
                          <a:latin typeface="Times New Roman" charset="0"/>
                          <a:ea typeface="楷体_GB2312" charset="0"/>
                          <a:cs typeface="Times New Roman" charset="0"/>
                        </a:rPr>
                        <a:t>29</a:t>
                      </a:r>
                    </a:p>
                  </a:txBody>
                  <a:tcPr marL="18000" marR="18000" marT="18000" marB="180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chemeClr val="tx1"/>
                          </a:solidFill>
                          <a:effectLst/>
                          <a:latin typeface="Times New Roman" charset="0"/>
                          <a:ea typeface="楷体_GB2312" charset="0"/>
                          <a:cs typeface="Times New Roman" charset="0"/>
                        </a:rPr>
                        <a:t>61</a:t>
                      </a:r>
                    </a:p>
                  </a:txBody>
                  <a:tcPr marL="18000" marR="18000" marT="18000" marB="180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chemeClr val="tx1"/>
                          </a:solidFill>
                          <a:effectLst/>
                          <a:latin typeface="Times New Roman" charset="0"/>
                          <a:ea typeface="楷体_GB2312" charset="0"/>
                          <a:cs typeface="Times New Roman" charset="0"/>
                        </a:rPr>
                        <a:t>91</a:t>
                      </a:r>
                    </a:p>
                  </a:txBody>
                  <a:tcPr marL="18000" marR="18000" marT="18000" marB="180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chemeClr val="tx1"/>
                          </a:solidFill>
                          <a:effectLst/>
                          <a:latin typeface="Times New Roman" charset="0"/>
                          <a:ea typeface="楷体_GB2312" charset="0"/>
                          <a:cs typeface="Times New Roman" charset="0"/>
                        </a:rPr>
                        <a:t>111</a:t>
                      </a:r>
                    </a:p>
                  </a:txBody>
                  <a:tcPr marL="18000" marR="18000" marT="18000" marB="18000"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136525">
                <a:tc v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chemeClr val="tx1"/>
                          </a:solidFill>
                          <a:effectLst/>
                          <a:latin typeface="Times New Roman" charset="0"/>
                          <a:ea typeface="楷体_GB2312" charset="0"/>
                          <a:cs typeface="Times New Roman" charset="0"/>
                        </a:rPr>
                        <a:t>223</a:t>
                      </a:r>
                    </a:p>
                  </a:txBody>
                  <a:tcPr marL="18000" marR="18000" marT="18000" marB="180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chemeClr val="tx1"/>
                          </a:solidFill>
                          <a:effectLst/>
                          <a:latin typeface="Times New Roman" charset="0"/>
                          <a:ea typeface="楷体_GB2312" charset="0"/>
                          <a:cs typeface="Times New Roman" charset="0"/>
                        </a:rPr>
                        <a:t>68</a:t>
                      </a:r>
                    </a:p>
                  </a:txBody>
                  <a:tcPr marL="18000" marR="18000" marT="18000" marB="180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chemeClr val="tx1"/>
                          </a:solidFill>
                          <a:effectLst/>
                          <a:latin typeface="Times New Roman" charset="0"/>
                          <a:ea typeface="楷体_GB2312" charset="0"/>
                          <a:cs typeface="Times New Roman" charset="0"/>
                        </a:rPr>
                        <a:t>61</a:t>
                      </a:r>
                    </a:p>
                  </a:txBody>
                  <a:tcPr marL="18000" marR="18000" marT="18000" marB="180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chemeClr val="tx1"/>
                          </a:solidFill>
                          <a:effectLst/>
                          <a:latin typeface="Times New Roman" charset="0"/>
                          <a:ea typeface="楷体_GB2312" charset="0"/>
                          <a:cs typeface="Times New Roman" charset="0"/>
                        </a:rPr>
                        <a:t>91</a:t>
                      </a:r>
                    </a:p>
                  </a:txBody>
                  <a:tcPr marL="18000" marR="18000" marT="18000" marB="180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chemeClr val="tx1"/>
                          </a:solidFill>
                          <a:effectLst/>
                          <a:latin typeface="Times New Roman" charset="0"/>
                          <a:ea typeface="楷体_GB2312" charset="0"/>
                          <a:cs typeface="Times New Roman" charset="0"/>
                        </a:rPr>
                        <a:t>111</a:t>
                      </a:r>
                    </a:p>
                  </a:txBody>
                  <a:tcPr marL="18000" marR="18000" marT="18000" marB="18000"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134938">
                <a:tc v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chemeClr val="tx1"/>
                          </a:solidFill>
                          <a:effectLst/>
                          <a:latin typeface="Times New Roman" charset="0"/>
                          <a:ea typeface="楷体_GB2312" charset="0"/>
                          <a:cs typeface="Times New Roman" charset="0"/>
                        </a:rPr>
                        <a:t>224</a:t>
                      </a:r>
                    </a:p>
                  </a:txBody>
                  <a:tcPr marL="18000" marR="18000" marT="18000" marB="180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chemeClr val="tx1"/>
                          </a:solidFill>
                          <a:effectLst/>
                          <a:latin typeface="Times New Roman" charset="0"/>
                          <a:ea typeface="楷体_GB2312" charset="0"/>
                          <a:cs typeface="Times New Roman" charset="0"/>
                        </a:rPr>
                        <a:t>33</a:t>
                      </a:r>
                    </a:p>
                  </a:txBody>
                  <a:tcPr marL="18000" marR="18000" marT="18000" marB="180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chemeClr val="tx1"/>
                          </a:solidFill>
                          <a:effectLst/>
                          <a:latin typeface="Times New Roman" charset="0"/>
                          <a:ea typeface="楷体_GB2312" charset="0"/>
                          <a:cs typeface="Times New Roman" charset="0"/>
                        </a:rPr>
                        <a:t>59</a:t>
                      </a:r>
                    </a:p>
                  </a:txBody>
                  <a:tcPr marL="18000" marR="18000" marT="18000" marB="180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chemeClr val="tx1"/>
                          </a:solidFill>
                          <a:effectLst/>
                          <a:latin typeface="Times New Roman" charset="0"/>
                          <a:ea typeface="楷体_GB2312" charset="0"/>
                          <a:cs typeface="Times New Roman" charset="0"/>
                        </a:rPr>
                        <a:t>91</a:t>
                      </a:r>
                    </a:p>
                  </a:txBody>
                  <a:tcPr marL="18000" marR="18000" marT="18000" marB="180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chemeClr val="tx1"/>
                          </a:solidFill>
                          <a:effectLst/>
                          <a:latin typeface="Times New Roman" charset="0"/>
                          <a:ea typeface="楷体_GB2312" charset="0"/>
                          <a:cs typeface="Times New Roman" charset="0"/>
                        </a:rPr>
                        <a:t>0</a:t>
                      </a:r>
                    </a:p>
                  </a:txBody>
                  <a:tcPr marL="18000" marR="18000" marT="18000" marB="18000"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134938">
                <a:tc v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chemeClr val="tx1"/>
                          </a:solidFill>
                          <a:effectLst/>
                          <a:latin typeface="Times New Roman" charset="0"/>
                          <a:ea typeface="楷体_GB2312" charset="0"/>
                          <a:cs typeface="Times New Roman" charset="0"/>
                        </a:rPr>
                        <a:t>225</a:t>
                      </a:r>
                    </a:p>
                  </a:txBody>
                  <a:tcPr marL="18000" marR="18000" marT="18000" marB="180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chemeClr val="tx1"/>
                          </a:solidFill>
                          <a:effectLst/>
                          <a:latin typeface="Times New Roman" charset="0"/>
                          <a:ea typeface="楷体_GB2312" charset="0"/>
                          <a:cs typeface="Times New Roman" charset="0"/>
                        </a:rPr>
                        <a:t>33</a:t>
                      </a:r>
                    </a:p>
                  </a:txBody>
                  <a:tcPr marL="18000" marR="18000" marT="18000" marB="180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chemeClr val="tx1"/>
                          </a:solidFill>
                          <a:effectLst/>
                          <a:latin typeface="Times New Roman" charset="0"/>
                          <a:ea typeface="楷体_GB2312" charset="0"/>
                          <a:cs typeface="Times New Roman" charset="0"/>
                        </a:rPr>
                        <a:t>61</a:t>
                      </a:r>
                    </a:p>
                  </a:txBody>
                  <a:tcPr marL="18000" marR="18000" marT="18000" marB="180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chemeClr val="tx1"/>
                          </a:solidFill>
                          <a:effectLst/>
                          <a:latin typeface="Times New Roman" charset="0"/>
                          <a:ea typeface="楷体_GB2312" charset="0"/>
                          <a:cs typeface="Times New Roman" charset="0"/>
                        </a:rPr>
                        <a:t>91</a:t>
                      </a:r>
                    </a:p>
                  </a:txBody>
                  <a:tcPr marL="18000" marR="18000" marT="18000" marB="180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chemeClr val="tx1"/>
                          </a:solidFill>
                          <a:effectLst/>
                          <a:latin typeface="Times New Roman" charset="0"/>
                          <a:ea typeface="楷体_GB2312" charset="0"/>
                          <a:cs typeface="Times New Roman" charset="0"/>
                        </a:rPr>
                        <a:t>111</a:t>
                      </a:r>
                    </a:p>
                  </a:txBody>
                  <a:tcPr marL="18000" marR="18000" marT="18000" marB="18000"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134938">
                <a:tc v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chemeClr val="tx1"/>
                          </a:solidFill>
                          <a:effectLst/>
                          <a:latin typeface="Times New Roman" charset="0"/>
                          <a:ea typeface="楷体_GB2312" charset="0"/>
                          <a:cs typeface="Times New Roman" charset="0"/>
                        </a:rPr>
                        <a:t>228</a:t>
                      </a:r>
                    </a:p>
                  </a:txBody>
                  <a:tcPr marL="18000" marR="18000" marT="18000" marB="180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chemeClr val="tx1"/>
                          </a:solidFill>
                          <a:effectLst/>
                          <a:latin typeface="Times New Roman" charset="0"/>
                          <a:ea typeface="楷体_GB2312" charset="0"/>
                          <a:cs typeface="Times New Roman" charset="0"/>
                        </a:rPr>
                        <a:t>33</a:t>
                      </a:r>
                    </a:p>
                  </a:txBody>
                  <a:tcPr marL="18000" marR="18000" marT="18000" marB="180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chemeClr val="tx1"/>
                          </a:solidFill>
                          <a:effectLst/>
                          <a:latin typeface="Times New Roman" charset="0"/>
                          <a:ea typeface="楷体_GB2312" charset="0"/>
                          <a:cs typeface="Times New Roman" charset="0"/>
                        </a:rPr>
                        <a:t>0</a:t>
                      </a:r>
                    </a:p>
                  </a:txBody>
                  <a:tcPr marL="18000" marR="18000" marT="18000" marB="180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chemeClr val="tx1"/>
                          </a:solidFill>
                          <a:effectLst/>
                          <a:latin typeface="Times New Roman" charset="0"/>
                          <a:ea typeface="楷体_GB2312" charset="0"/>
                          <a:cs typeface="Times New Roman" charset="0"/>
                        </a:rPr>
                        <a:t>33</a:t>
                      </a:r>
                    </a:p>
                  </a:txBody>
                  <a:tcPr marL="18000" marR="18000" marT="18000" marB="180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chemeClr val="tx1"/>
                          </a:solidFill>
                          <a:effectLst/>
                          <a:latin typeface="Times New Roman" charset="0"/>
                          <a:ea typeface="楷体_GB2312" charset="0"/>
                          <a:cs typeface="Times New Roman" charset="0"/>
                        </a:rPr>
                        <a:t>55</a:t>
                      </a:r>
                    </a:p>
                  </a:txBody>
                  <a:tcPr marL="18000" marR="18000" marT="18000" marB="18000"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134938">
                <a:tc v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chemeClr val="tx1"/>
                          </a:solidFill>
                          <a:effectLst/>
                          <a:latin typeface="Times New Roman" charset="0"/>
                          <a:ea typeface="楷体_GB2312" charset="0"/>
                          <a:cs typeface="Times New Roman" charset="0"/>
                        </a:rPr>
                        <a:t>230</a:t>
                      </a:r>
                    </a:p>
                  </a:txBody>
                  <a:tcPr marL="18000" marR="18000" marT="18000" marB="180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chemeClr val="tx1"/>
                          </a:solidFill>
                          <a:effectLst/>
                          <a:latin typeface="Times New Roman" charset="0"/>
                          <a:ea typeface="楷体_GB2312" charset="0"/>
                          <a:cs typeface="Times New Roman" charset="0"/>
                        </a:rPr>
                        <a:t>25</a:t>
                      </a:r>
                    </a:p>
                  </a:txBody>
                  <a:tcPr marL="18000" marR="18000" marT="18000" marB="180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chemeClr val="tx1"/>
                          </a:solidFill>
                          <a:effectLst/>
                          <a:latin typeface="Times New Roman" charset="0"/>
                          <a:ea typeface="楷体_GB2312" charset="0"/>
                          <a:cs typeface="Times New Roman" charset="0"/>
                        </a:rPr>
                        <a:t>54</a:t>
                      </a:r>
                    </a:p>
                  </a:txBody>
                  <a:tcPr marL="18000" marR="18000" marT="18000" marB="180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chemeClr val="tx1"/>
                          </a:solidFill>
                          <a:effectLst/>
                          <a:latin typeface="Times New Roman" charset="0"/>
                          <a:ea typeface="楷体_GB2312" charset="0"/>
                          <a:cs typeface="Times New Roman" charset="0"/>
                        </a:rPr>
                        <a:t>75</a:t>
                      </a:r>
                    </a:p>
                  </a:txBody>
                  <a:tcPr marL="18000" marR="18000" marT="18000" marB="180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chemeClr val="tx1"/>
                          </a:solidFill>
                          <a:effectLst/>
                          <a:latin typeface="Times New Roman" charset="0"/>
                          <a:ea typeface="楷体_GB2312" charset="0"/>
                          <a:cs typeface="Times New Roman" charset="0"/>
                        </a:rPr>
                        <a:t>83</a:t>
                      </a:r>
                    </a:p>
                  </a:txBody>
                  <a:tcPr marL="18000" marR="18000" marT="18000" marB="18000"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134938">
                <a:tc v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chemeClr val="tx1"/>
                          </a:solidFill>
                          <a:effectLst/>
                          <a:latin typeface="Times New Roman" charset="0"/>
                          <a:ea typeface="楷体_GB2312" charset="0"/>
                          <a:cs typeface="Times New Roman" charset="0"/>
                        </a:rPr>
                        <a:t>301</a:t>
                      </a:r>
                    </a:p>
                  </a:txBody>
                  <a:tcPr marL="18000" marR="18000" marT="18000" marB="180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chemeClr val="tx1"/>
                          </a:solidFill>
                          <a:effectLst/>
                          <a:latin typeface="Times New Roman" charset="0"/>
                          <a:ea typeface="楷体_GB2312" charset="0"/>
                          <a:cs typeface="Times New Roman" charset="0"/>
                        </a:rPr>
                        <a:t>15</a:t>
                      </a:r>
                    </a:p>
                  </a:txBody>
                  <a:tcPr marL="18000" marR="18000" marT="18000" marB="180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chemeClr val="tx1"/>
                          </a:solidFill>
                          <a:effectLst/>
                          <a:latin typeface="Times New Roman" charset="0"/>
                          <a:ea typeface="楷体_GB2312" charset="0"/>
                          <a:cs typeface="Times New Roman" charset="0"/>
                        </a:rPr>
                        <a:t>40</a:t>
                      </a:r>
                    </a:p>
                  </a:txBody>
                  <a:tcPr marL="18000" marR="18000" marT="18000" marB="180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chemeClr val="tx1"/>
                          </a:solidFill>
                          <a:effectLst/>
                          <a:latin typeface="Times New Roman" charset="0"/>
                          <a:ea typeface="楷体_GB2312" charset="0"/>
                          <a:cs typeface="Times New Roman" charset="0"/>
                        </a:rPr>
                        <a:t>61</a:t>
                      </a:r>
                    </a:p>
                  </a:txBody>
                  <a:tcPr marL="18000" marR="18000" marT="18000" marB="180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chemeClr val="tx1"/>
                          </a:solidFill>
                          <a:effectLst/>
                          <a:latin typeface="Times New Roman" charset="0"/>
                          <a:ea typeface="楷体_GB2312" charset="0"/>
                          <a:cs typeface="Times New Roman" charset="0"/>
                        </a:rPr>
                        <a:t>0</a:t>
                      </a:r>
                    </a:p>
                  </a:txBody>
                  <a:tcPr marL="18000" marR="18000" marT="18000" marB="18000"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134938">
                <a:tc v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chemeClr val="tx1"/>
                          </a:solidFill>
                          <a:effectLst/>
                          <a:latin typeface="Times New Roman" charset="0"/>
                          <a:ea typeface="楷体_GB2312" charset="0"/>
                          <a:cs typeface="Times New Roman" charset="0"/>
                        </a:rPr>
                        <a:t>302</a:t>
                      </a:r>
                    </a:p>
                  </a:txBody>
                  <a:tcPr marL="18000" marR="18000" marT="18000" marB="180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chemeClr val="tx1"/>
                          </a:solidFill>
                          <a:effectLst/>
                          <a:latin typeface="Times New Roman" charset="0"/>
                          <a:ea typeface="楷体_GB2312" charset="0"/>
                          <a:cs typeface="Times New Roman" charset="0"/>
                        </a:rPr>
                        <a:t>15</a:t>
                      </a:r>
                    </a:p>
                  </a:txBody>
                  <a:tcPr marL="18000" marR="18000" marT="18000" marB="180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chemeClr val="tx1"/>
                          </a:solidFill>
                          <a:effectLst/>
                          <a:latin typeface="Times New Roman" charset="0"/>
                          <a:ea typeface="楷体_GB2312" charset="0"/>
                          <a:cs typeface="Times New Roman" charset="0"/>
                        </a:rPr>
                        <a:t>31</a:t>
                      </a:r>
                    </a:p>
                  </a:txBody>
                  <a:tcPr marL="18000" marR="18000" marT="18000" marB="180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chemeClr val="tx1"/>
                          </a:solidFill>
                          <a:effectLst/>
                          <a:latin typeface="Times New Roman" charset="0"/>
                          <a:ea typeface="楷体_GB2312" charset="0"/>
                          <a:cs typeface="Times New Roman" charset="0"/>
                        </a:rPr>
                        <a:t>48</a:t>
                      </a:r>
                    </a:p>
                  </a:txBody>
                  <a:tcPr marL="18000" marR="18000" marT="18000" marB="180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chemeClr val="tx1"/>
                          </a:solidFill>
                          <a:effectLst/>
                          <a:latin typeface="Times New Roman" charset="0"/>
                          <a:ea typeface="楷体_GB2312" charset="0"/>
                          <a:cs typeface="Times New Roman" charset="0"/>
                        </a:rPr>
                        <a:t>0</a:t>
                      </a:r>
                    </a:p>
                  </a:txBody>
                  <a:tcPr marL="18000" marR="18000" marT="18000" marB="18000"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134938">
                <a:tc v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chemeClr val="tx1"/>
                          </a:solidFill>
                          <a:effectLst/>
                          <a:latin typeface="Times New Roman" charset="0"/>
                          <a:ea typeface="楷体_GB2312" charset="0"/>
                          <a:cs typeface="Times New Roman" charset="0"/>
                        </a:rPr>
                        <a:t>303</a:t>
                      </a:r>
                    </a:p>
                  </a:txBody>
                  <a:tcPr marL="18000" marR="18000" marT="18000" marB="180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chemeClr val="tx1"/>
                          </a:solidFill>
                          <a:effectLst/>
                          <a:latin typeface="Times New Roman" charset="0"/>
                          <a:ea typeface="楷体_GB2312" charset="0"/>
                          <a:cs typeface="Times New Roman" charset="0"/>
                        </a:rPr>
                        <a:t>54</a:t>
                      </a:r>
                    </a:p>
                  </a:txBody>
                  <a:tcPr marL="18000" marR="18000" marT="18000" marB="180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chemeClr val="tx1"/>
                          </a:solidFill>
                          <a:effectLst/>
                          <a:latin typeface="Times New Roman" charset="0"/>
                          <a:ea typeface="楷体_GB2312" charset="0"/>
                          <a:cs typeface="Times New Roman" charset="0"/>
                        </a:rPr>
                        <a:t>72</a:t>
                      </a:r>
                    </a:p>
                  </a:txBody>
                  <a:tcPr marL="18000" marR="18000" marT="18000" marB="180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chemeClr val="tx1"/>
                          </a:solidFill>
                          <a:effectLst/>
                          <a:latin typeface="Times New Roman" charset="0"/>
                          <a:ea typeface="楷体_GB2312" charset="0"/>
                          <a:cs typeface="Times New Roman" charset="0"/>
                        </a:rPr>
                        <a:t>49</a:t>
                      </a:r>
                    </a:p>
                  </a:txBody>
                  <a:tcPr marL="18000" marR="18000" marT="18000" marB="180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chemeClr val="tx1"/>
                          </a:solidFill>
                          <a:effectLst/>
                          <a:latin typeface="Times New Roman" charset="0"/>
                          <a:ea typeface="楷体_GB2312" charset="0"/>
                          <a:cs typeface="Times New Roman" charset="0"/>
                        </a:rPr>
                        <a:t>0</a:t>
                      </a:r>
                    </a:p>
                  </a:txBody>
                  <a:tcPr marL="18000" marR="18000" marT="18000" marB="18000"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134938">
                <a:tc v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chemeClr val="tx1"/>
                          </a:solidFill>
                          <a:effectLst/>
                          <a:latin typeface="Times New Roman" charset="0"/>
                          <a:ea typeface="楷体_GB2312" charset="0"/>
                          <a:cs typeface="Times New Roman" charset="0"/>
                        </a:rPr>
                        <a:t>304</a:t>
                      </a:r>
                    </a:p>
                  </a:txBody>
                  <a:tcPr marL="18000" marR="18000" marT="18000" marB="180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chemeClr val="tx1"/>
                          </a:solidFill>
                          <a:effectLst/>
                          <a:latin typeface="Times New Roman" charset="0"/>
                          <a:ea typeface="楷体_GB2312" charset="0"/>
                          <a:cs typeface="Times New Roman" charset="0"/>
                        </a:rPr>
                        <a:t>39</a:t>
                      </a:r>
                    </a:p>
                  </a:txBody>
                  <a:tcPr marL="18000" marR="18000" marT="18000" marB="180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chemeClr val="tx1"/>
                          </a:solidFill>
                          <a:effectLst/>
                          <a:latin typeface="Times New Roman" charset="0"/>
                          <a:ea typeface="楷体_GB2312" charset="0"/>
                          <a:cs typeface="Times New Roman" charset="0"/>
                        </a:rPr>
                        <a:t>49</a:t>
                      </a:r>
                    </a:p>
                  </a:txBody>
                  <a:tcPr marL="18000" marR="18000" marT="18000" marB="180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chemeClr val="tx1"/>
                          </a:solidFill>
                          <a:effectLst/>
                          <a:latin typeface="Times New Roman" charset="0"/>
                          <a:ea typeface="楷体_GB2312" charset="0"/>
                          <a:cs typeface="Times New Roman" charset="0"/>
                        </a:rPr>
                        <a:t>76</a:t>
                      </a:r>
                    </a:p>
                  </a:txBody>
                  <a:tcPr marL="18000" marR="18000" marT="18000" marB="180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chemeClr val="tx1"/>
                          </a:solidFill>
                          <a:effectLst/>
                          <a:latin typeface="Times New Roman" charset="0"/>
                          <a:ea typeface="楷体_GB2312" charset="0"/>
                          <a:cs typeface="Times New Roman" charset="0"/>
                        </a:rPr>
                        <a:t>0</a:t>
                      </a:r>
                    </a:p>
                  </a:txBody>
                  <a:tcPr marL="18000" marR="18000" marT="18000" marB="18000"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bl>
          </a:graphicData>
        </a:graphic>
      </p:graphicFrame>
    </p:spTree>
    <p:extLst>
      <p:ext uri="{BB962C8B-B14F-4D97-AF65-F5344CB8AC3E}">
        <p14:creationId xmlns:p14="http://schemas.microsoft.com/office/powerpoint/2010/main" val="180758184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lstStyle/>
          <a:p>
            <a:r>
              <a:rPr lang="en-US">
                <a:latin typeface="Arial" charset="0"/>
                <a:ea typeface="宋体" charset="0"/>
              </a:rPr>
              <a:t>Similarity between Ontologies</a:t>
            </a:r>
          </a:p>
        </p:txBody>
      </p:sp>
      <p:sp>
        <p:nvSpPr>
          <p:cNvPr id="30723" name="Content Placeholder 2"/>
          <p:cNvSpPr>
            <a:spLocks noGrp="1"/>
          </p:cNvSpPr>
          <p:nvPr>
            <p:ph idx="1"/>
          </p:nvPr>
        </p:nvSpPr>
        <p:spPr/>
        <p:txBody>
          <a:bodyPr/>
          <a:lstStyle/>
          <a:p>
            <a:endParaRPr lang="en-US">
              <a:latin typeface="Arial" charset="0"/>
              <a:ea typeface="宋体" charset="0"/>
            </a:endParaRPr>
          </a:p>
        </p:txBody>
      </p:sp>
      <p:pic>
        <p:nvPicPr>
          <p:cNvPr id="3072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982663"/>
            <a:ext cx="4953000" cy="417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5"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368800" y="3560763"/>
            <a:ext cx="5537200" cy="330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1914523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lstStyle/>
          <a:p>
            <a:r>
              <a:rPr lang="en-US">
                <a:latin typeface="Arial" charset="0"/>
                <a:ea typeface="宋体" charset="0"/>
              </a:rPr>
              <a:t>Results on OAEI2006</a:t>
            </a:r>
          </a:p>
        </p:txBody>
      </p:sp>
      <p:sp>
        <p:nvSpPr>
          <p:cNvPr id="31747" name="Content Placeholder 2"/>
          <p:cNvSpPr>
            <a:spLocks noGrp="1"/>
          </p:cNvSpPr>
          <p:nvPr>
            <p:ph idx="1"/>
          </p:nvPr>
        </p:nvSpPr>
        <p:spPr/>
        <p:txBody>
          <a:bodyPr/>
          <a:lstStyle/>
          <a:p>
            <a:endParaRPr lang="en-US">
              <a:latin typeface="Arial" charset="0"/>
              <a:ea typeface="宋体" charset="0"/>
            </a:endParaRPr>
          </a:p>
        </p:txBody>
      </p:sp>
      <p:pic>
        <p:nvPicPr>
          <p:cNvPr id="31748"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192213" y="1347788"/>
            <a:ext cx="7691437" cy="505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1265238" y="5948363"/>
            <a:ext cx="7558087" cy="40163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latin typeface="Arial" charset="0"/>
              <a:ea typeface="宋体" charset="0"/>
              <a:cs typeface="宋体" charset="0"/>
            </a:endParaRPr>
          </a:p>
        </p:txBody>
      </p:sp>
    </p:spTree>
    <p:extLst>
      <p:ext uri="{BB962C8B-B14F-4D97-AF65-F5344CB8AC3E}">
        <p14:creationId xmlns:p14="http://schemas.microsoft.com/office/powerpoint/2010/main" val="67912190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lstStyle/>
          <a:p>
            <a:r>
              <a:rPr lang="en-US">
                <a:latin typeface="Arial" charset="0"/>
                <a:ea typeface="宋体" charset="0"/>
              </a:rPr>
              <a:t>RiMOM vs. RiMOM-SP</a:t>
            </a:r>
          </a:p>
        </p:txBody>
      </p:sp>
      <p:pic>
        <p:nvPicPr>
          <p:cNvPr id="32771" name="Picture 3"/>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39788" y="1603375"/>
            <a:ext cx="8458200" cy="354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8093075" y="4670425"/>
            <a:ext cx="1131888" cy="40163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latin typeface="Arial" charset="0"/>
              <a:ea typeface="宋体" charset="0"/>
              <a:cs typeface="宋体" charset="0"/>
            </a:endParaRPr>
          </a:p>
        </p:txBody>
      </p:sp>
      <p:sp>
        <p:nvSpPr>
          <p:cNvPr id="5" name="Rectangle 4"/>
          <p:cNvSpPr/>
          <p:nvPr/>
        </p:nvSpPr>
        <p:spPr>
          <a:xfrm>
            <a:off x="4697413" y="4670425"/>
            <a:ext cx="1131887" cy="40163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latin typeface="Arial" charset="0"/>
              <a:ea typeface="宋体" charset="0"/>
              <a:cs typeface="宋体" charset="0"/>
            </a:endParaRPr>
          </a:p>
        </p:txBody>
      </p:sp>
    </p:spTree>
    <p:extLst>
      <p:ext uri="{BB962C8B-B14F-4D97-AF65-F5344CB8AC3E}">
        <p14:creationId xmlns:p14="http://schemas.microsoft.com/office/powerpoint/2010/main" val="148141966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smtClean="0"/>
              <a:t>Semantic Web </a:t>
            </a:r>
            <a:r>
              <a:rPr lang="en-US" altLang="zh-CN" dirty="0" err="1" smtClean="0"/>
              <a:t>Layercake</a:t>
            </a:r>
            <a:endParaRPr lang="en-US" dirty="0"/>
          </a:p>
        </p:txBody>
      </p:sp>
      <p:grpSp>
        <p:nvGrpSpPr>
          <p:cNvPr id="4" name="Group 2"/>
          <p:cNvGrpSpPr>
            <a:grpSpLocks noChangeAspect="1"/>
          </p:cNvGrpSpPr>
          <p:nvPr/>
        </p:nvGrpSpPr>
        <p:grpSpPr bwMode="auto">
          <a:xfrm>
            <a:off x="2504728" y="1438300"/>
            <a:ext cx="5226446" cy="4799012"/>
            <a:chOff x="975" y="935"/>
            <a:chExt cx="3093" cy="3077"/>
          </a:xfrm>
        </p:grpSpPr>
        <p:sp>
          <p:nvSpPr>
            <p:cNvPr id="5" name="AutoShape 3"/>
            <p:cNvSpPr>
              <a:spLocks noChangeAspect="1" noChangeArrowheads="1" noTextEdit="1"/>
            </p:cNvSpPr>
            <p:nvPr/>
          </p:nvSpPr>
          <p:spPr bwMode="auto">
            <a:xfrm>
              <a:off x="975" y="935"/>
              <a:ext cx="3093" cy="3077"/>
            </a:xfrm>
            <a:prstGeom prst="rect">
              <a:avLst/>
            </a:prstGeom>
            <a:noFill/>
            <a:ln w="12700">
              <a:noFill/>
              <a:miter lim="800000"/>
              <a:headEnd/>
              <a:tailEnd/>
            </a:ln>
          </p:spPr>
          <p:txBody>
            <a:bodyPr/>
            <a:lstStyle/>
            <a:p>
              <a:endParaRPr lang="zh-CN" altLang="en-US"/>
            </a:p>
          </p:txBody>
        </p:sp>
        <p:pic>
          <p:nvPicPr>
            <p:cNvPr id="6" name="Picture 4"/>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975" y="935"/>
              <a:ext cx="3098" cy="3082"/>
            </a:xfrm>
            <a:prstGeom prst="rect">
              <a:avLst/>
            </a:prstGeom>
            <a:noFill/>
            <a:ln w="12700">
              <a:noFill/>
              <a:miter lim="800000"/>
              <a:headEnd/>
              <a:tailEnd/>
            </a:ln>
          </p:spPr>
        </p:pic>
      </p:grpSp>
    </p:spTree>
    <p:extLst>
      <p:ext uri="{BB962C8B-B14F-4D97-AF65-F5344CB8AC3E}">
        <p14:creationId xmlns:p14="http://schemas.microsoft.com/office/powerpoint/2010/main" val="242549602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lstStyle/>
          <a:p>
            <a:r>
              <a:rPr lang="en-US">
                <a:latin typeface="Arial" charset="0"/>
                <a:ea typeface="宋体" charset="0"/>
              </a:rPr>
              <a:t>RiMOM vs. RiMOM-SS</a:t>
            </a:r>
          </a:p>
        </p:txBody>
      </p:sp>
      <p:pic>
        <p:nvPicPr>
          <p:cNvPr id="33795" name="Picture 3"/>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00113" y="1639888"/>
            <a:ext cx="8482012" cy="3541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8202613" y="4706938"/>
            <a:ext cx="1131887" cy="40163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latin typeface="Arial" charset="0"/>
              <a:ea typeface="宋体" charset="0"/>
              <a:cs typeface="宋体" charset="0"/>
            </a:endParaRPr>
          </a:p>
        </p:txBody>
      </p:sp>
      <p:sp>
        <p:nvSpPr>
          <p:cNvPr id="5" name="Rectangle 4"/>
          <p:cNvSpPr/>
          <p:nvPr/>
        </p:nvSpPr>
        <p:spPr>
          <a:xfrm>
            <a:off x="4770438" y="4706938"/>
            <a:ext cx="1131887" cy="40163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latin typeface="Arial" charset="0"/>
              <a:ea typeface="宋体" charset="0"/>
              <a:cs typeface="宋体" charset="0"/>
            </a:endParaRPr>
          </a:p>
        </p:txBody>
      </p:sp>
    </p:spTree>
    <p:extLst>
      <p:ext uri="{BB962C8B-B14F-4D97-AF65-F5344CB8AC3E}">
        <p14:creationId xmlns:p14="http://schemas.microsoft.com/office/powerpoint/2010/main" val="293618889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r>
              <a:rPr lang="en-US">
                <a:latin typeface="Arial" charset="0"/>
                <a:ea typeface="宋体" charset="0"/>
              </a:rPr>
              <a:t>Results on OAEI 2006</a:t>
            </a:r>
          </a:p>
        </p:txBody>
      </p:sp>
      <p:sp>
        <p:nvSpPr>
          <p:cNvPr id="35843" name="Content Placeholder 2"/>
          <p:cNvSpPr>
            <a:spLocks noGrp="1"/>
          </p:cNvSpPr>
          <p:nvPr>
            <p:ph idx="1"/>
          </p:nvPr>
        </p:nvSpPr>
        <p:spPr/>
        <p:txBody>
          <a:bodyPr/>
          <a:lstStyle/>
          <a:p>
            <a:endParaRPr lang="en-US">
              <a:latin typeface="Arial" charset="0"/>
              <a:ea typeface="宋体" charset="0"/>
            </a:endParaRPr>
          </a:p>
        </p:txBody>
      </p:sp>
      <p:pic>
        <p:nvPicPr>
          <p:cNvPr id="35844"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666875" y="1347788"/>
            <a:ext cx="6450013"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5"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22463" y="4999038"/>
            <a:ext cx="4100512" cy="102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120909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p:txBody>
          <a:bodyPr/>
          <a:lstStyle/>
          <a:p>
            <a:r>
              <a:rPr lang="en-US">
                <a:latin typeface="Arial" charset="0"/>
                <a:ea typeface="宋体" charset="0"/>
              </a:rPr>
              <a:t>Results on OAEI 2007</a:t>
            </a:r>
          </a:p>
        </p:txBody>
      </p:sp>
      <p:sp>
        <p:nvSpPr>
          <p:cNvPr id="37891" name="Content Placeholder 2"/>
          <p:cNvSpPr>
            <a:spLocks noGrp="1"/>
          </p:cNvSpPr>
          <p:nvPr>
            <p:ph idx="1"/>
          </p:nvPr>
        </p:nvSpPr>
        <p:spPr/>
        <p:txBody>
          <a:bodyPr/>
          <a:lstStyle/>
          <a:p>
            <a:endParaRPr lang="en-US">
              <a:latin typeface="Arial" charset="0"/>
              <a:ea typeface="宋体" charset="0"/>
            </a:endParaRPr>
          </a:p>
        </p:txBody>
      </p:sp>
      <p:pic>
        <p:nvPicPr>
          <p:cNvPr id="37892"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324100" y="946150"/>
            <a:ext cx="5267325" cy="451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3"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78050" y="4451350"/>
            <a:ext cx="4068763" cy="182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8101"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812925" y="4378325"/>
            <a:ext cx="6248400" cy="191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5102123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88101"/>
                                        </p:tgtEl>
                                        <p:attrNameLst>
                                          <p:attrName>style.visibility</p:attrName>
                                        </p:attrNameLst>
                                      </p:cBhvr>
                                      <p:to>
                                        <p:strVal val="visible"/>
                                      </p:to>
                                    </p:set>
                                    <p:animEffect transition="in" filter="blinds(horizontal)">
                                      <p:cBhvr>
                                        <p:cTn id="7" dur="500"/>
                                        <p:tgtEl>
                                          <p:spTgt spid="388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p:txBody>
          <a:bodyPr/>
          <a:lstStyle/>
          <a:p>
            <a:r>
              <a:rPr lang="en-US">
                <a:latin typeface="Arial" charset="0"/>
                <a:ea typeface="宋体" charset="0"/>
              </a:rPr>
              <a:t>Result on OAEI 2008</a:t>
            </a:r>
          </a:p>
        </p:txBody>
      </p:sp>
      <p:graphicFrame>
        <p:nvGraphicFramePr>
          <p:cNvPr id="4" name="图表 3"/>
          <p:cNvGraphicFramePr/>
          <p:nvPr/>
        </p:nvGraphicFramePr>
        <p:xfrm>
          <a:off x="386922" y="1909899"/>
          <a:ext cx="4178040" cy="230563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图表 4"/>
          <p:cNvGraphicFramePr/>
          <p:nvPr/>
        </p:nvGraphicFramePr>
        <p:xfrm>
          <a:off x="5026026" y="1895454"/>
          <a:ext cx="4017070" cy="23426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图表 4"/>
          <p:cNvGraphicFramePr/>
          <p:nvPr/>
        </p:nvGraphicFramePr>
        <p:xfrm>
          <a:off x="2481961" y="4258352"/>
          <a:ext cx="4533909" cy="234062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00442314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271463" y="336550"/>
            <a:ext cx="9363075" cy="792163"/>
          </a:xfrm>
        </p:spPr>
        <p:txBody>
          <a:bodyPr/>
          <a:lstStyle/>
          <a:p>
            <a:r>
              <a:rPr lang="en-US">
                <a:latin typeface="Arial" charset="0"/>
                <a:ea typeface="宋体" charset="0"/>
              </a:rPr>
              <a:t>Relationship with Several Classical Methods</a:t>
            </a:r>
          </a:p>
        </p:txBody>
      </p:sp>
      <p:pic>
        <p:nvPicPr>
          <p:cNvPr id="34819"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44525" y="1420813"/>
            <a:ext cx="8505825" cy="514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6359683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标题 1"/>
          <p:cNvSpPr>
            <a:spLocks noGrp="1"/>
          </p:cNvSpPr>
          <p:nvPr>
            <p:ph type="title"/>
          </p:nvPr>
        </p:nvSpPr>
        <p:spPr/>
        <p:txBody>
          <a:bodyPr/>
          <a:lstStyle/>
          <a:p>
            <a:pPr eaLnBrk="1" hangingPunct="1"/>
            <a:r>
              <a:rPr lang="en-US" altLang="zh-CN">
                <a:latin typeface="Arial" charset="0"/>
                <a:ea typeface="宋体" charset="0"/>
              </a:rPr>
              <a:t>Experiences</a:t>
            </a:r>
            <a:endParaRPr lang="zh-CN" altLang="en-US">
              <a:latin typeface="Arial" charset="0"/>
              <a:ea typeface="宋体" charset="0"/>
            </a:endParaRPr>
          </a:p>
        </p:txBody>
      </p:sp>
      <p:sp>
        <p:nvSpPr>
          <p:cNvPr id="39939" name="内容占位符 2"/>
          <p:cNvSpPr>
            <a:spLocks noGrp="1"/>
          </p:cNvSpPr>
          <p:nvPr>
            <p:ph idx="1"/>
          </p:nvPr>
        </p:nvSpPr>
        <p:spPr>
          <a:xfrm>
            <a:off x="350838" y="1347788"/>
            <a:ext cx="9139237" cy="4778375"/>
          </a:xfrm>
        </p:spPr>
        <p:txBody>
          <a:bodyPr/>
          <a:lstStyle/>
          <a:p>
            <a:pPr eaLnBrk="1" hangingPunct="1"/>
            <a:r>
              <a:rPr lang="en-US" altLang="zh-CN">
                <a:latin typeface="Arial" charset="0"/>
                <a:ea typeface="宋体" charset="0"/>
              </a:rPr>
              <a:t>Structure information is very important in many alignment tasks for achieving high performance</a:t>
            </a:r>
          </a:p>
          <a:p>
            <a:pPr eaLnBrk="1" hangingPunct="1"/>
            <a:r>
              <a:rPr lang="en-US" altLang="zh-CN">
                <a:latin typeface="Arial" charset="0"/>
                <a:ea typeface="宋体" charset="0"/>
              </a:rPr>
              <a:t>An </a:t>
            </a:r>
            <a:r>
              <a:rPr lang="en-US" altLang="zh-CN">
                <a:solidFill>
                  <a:srgbClr val="FF0000"/>
                </a:solidFill>
                <a:latin typeface="Arial" charset="0"/>
                <a:ea typeface="宋体" charset="0"/>
              </a:rPr>
              <a:t>effective</a:t>
            </a:r>
            <a:r>
              <a:rPr lang="en-US" altLang="zh-CN">
                <a:latin typeface="Arial" charset="0"/>
                <a:ea typeface="宋体" charset="0"/>
              </a:rPr>
              <a:t> method for combining the multiple strategies can enhance alignment performance</a:t>
            </a:r>
          </a:p>
          <a:p>
            <a:pPr lvl="1" eaLnBrk="1" hangingPunct="1"/>
            <a:r>
              <a:rPr lang="en-US" altLang="zh-CN">
                <a:latin typeface="Arial" charset="0"/>
                <a:ea typeface="宋体" charset="0"/>
              </a:rPr>
              <a:t>Investigate more factors to describe the characteristics of the ontologies</a:t>
            </a:r>
          </a:p>
          <a:p>
            <a:pPr lvl="1" eaLnBrk="1" hangingPunct="1"/>
            <a:r>
              <a:rPr lang="en-US" altLang="zh-CN">
                <a:latin typeface="Arial" charset="0"/>
                <a:ea typeface="宋体" charset="0"/>
              </a:rPr>
              <a:t>Exploit new strategies for ontology alignment</a:t>
            </a:r>
          </a:p>
        </p:txBody>
      </p:sp>
    </p:spTree>
    <p:extLst>
      <p:ext uri="{BB962C8B-B14F-4D97-AF65-F5344CB8AC3E}">
        <p14:creationId xmlns:p14="http://schemas.microsoft.com/office/powerpoint/2010/main" val="68181868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p:txBody>
          <a:bodyPr/>
          <a:lstStyle/>
          <a:p>
            <a:r>
              <a:rPr lang="en-US" dirty="0">
                <a:latin typeface="Arial" charset="0"/>
                <a:ea typeface="宋体" charset="0"/>
              </a:rPr>
              <a:t>Knowledge Linking Outline</a:t>
            </a:r>
          </a:p>
        </p:txBody>
      </p:sp>
      <p:sp>
        <p:nvSpPr>
          <p:cNvPr id="40963" name="Content Placeholder 2"/>
          <p:cNvSpPr>
            <a:spLocks noGrp="1"/>
          </p:cNvSpPr>
          <p:nvPr>
            <p:ph idx="1"/>
          </p:nvPr>
        </p:nvSpPr>
        <p:spPr>
          <a:xfrm>
            <a:off x="936625" y="1530350"/>
            <a:ext cx="8553450" cy="4595813"/>
          </a:xfrm>
        </p:spPr>
        <p:txBody>
          <a:bodyPr/>
          <a:lstStyle/>
          <a:p>
            <a:pPr>
              <a:lnSpc>
                <a:spcPct val="150000"/>
              </a:lnSpc>
              <a:spcBef>
                <a:spcPts val="1800"/>
              </a:spcBef>
            </a:pPr>
            <a:r>
              <a:rPr lang="en-US" dirty="0">
                <a:latin typeface="Arial" charset="0"/>
                <a:ea typeface="宋体" charset="0"/>
              </a:rPr>
              <a:t>Dynamic Multi-strategy Ontology Matching</a:t>
            </a:r>
          </a:p>
          <a:p>
            <a:pPr>
              <a:lnSpc>
                <a:spcPct val="150000"/>
              </a:lnSpc>
              <a:spcBef>
                <a:spcPts val="1800"/>
              </a:spcBef>
            </a:pPr>
            <a:r>
              <a:rPr lang="en-US" dirty="0">
                <a:solidFill>
                  <a:srgbClr val="FF0000"/>
                </a:solidFill>
                <a:latin typeface="Arial" charset="0"/>
                <a:ea typeface="宋体" charset="0"/>
              </a:rPr>
              <a:t>Unbalanced Ontology Matching</a:t>
            </a:r>
          </a:p>
          <a:p>
            <a:pPr>
              <a:lnSpc>
                <a:spcPct val="150000"/>
              </a:lnSpc>
              <a:spcBef>
                <a:spcPts val="1800"/>
              </a:spcBef>
            </a:pPr>
            <a:r>
              <a:rPr lang="en-US" dirty="0">
                <a:latin typeface="Arial" charset="0"/>
                <a:ea typeface="宋体" charset="0"/>
              </a:rPr>
              <a:t>Cross-source Knowledge Linking</a:t>
            </a:r>
          </a:p>
          <a:p>
            <a:pPr>
              <a:lnSpc>
                <a:spcPct val="150000"/>
              </a:lnSpc>
              <a:spcBef>
                <a:spcPts val="1800"/>
              </a:spcBef>
            </a:pPr>
            <a:endParaRPr lang="en-US" dirty="0">
              <a:latin typeface="Arial" charset="0"/>
              <a:ea typeface="宋体" charset="0"/>
            </a:endParaRPr>
          </a:p>
        </p:txBody>
      </p:sp>
    </p:spTree>
    <p:extLst>
      <p:ext uri="{BB962C8B-B14F-4D97-AF65-F5344CB8AC3E}">
        <p14:creationId xmlns:p14="http://schemas.microsoft.com/office/powerpoint/2010/main" val="241753569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p:txBody>
          <a:bodyPr/>
          <a:lstStyle/>
          <a:p>
            <a:r>
              <a:rPr lang="en-US">
                <a:latin typeface="Arial" charset="0"/>
                <a:ea typeface="宋体" charset="0"/>
              </a:rPr>
              <a:t>Unbalanced Ontology</a:t>
            </a:r>
          </a:p>
        </p:txBody>
      </p:sp>
      <p:pic>
        <p:nvPicPr>
          <p:cNvPr id="41987"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57338" y="1420813"/>
            <a:ext cx="6781800" cy="486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矩形 13"/>
          <p:cNvSpPr>
            <a:spLocks noChangeArrowheads="1"/>
          </p:cNvSpPr>
          <p:nvPr/>
        </p:nvSpPr>
        <p:spPr bwMode="auto">
          <a:xfrm>
            <a:off x="1557338" y="4305300"/>
            <a:ext cx="7302500" cy="2008188"/>
          </a:xfrm>
          <a:prstGeom prst="rect">
            <a:avLst/>
          </a:prstGeom>
          <a:solidFill>
            <a:srgbClr val="FFFF99"/>
          </a:solidFill>
          <a:ln w="25400">
            <a:solidFill>
              <a:srgbClr val="FFCCCC"/>
            </a:solidFill>
            <a:miter lim="800000"/>
            <a:headEnd/>
            <a:tailEnd/>
          </a:ln>
        </p:spPr>
        <p:txBody>
          <a:bodyPr lIns="288000" rIns="288000" anchor="ctr"/>
          <a:lstStyle/>
          <a:p>
            <a:r>
              <a:rPr lang="en-US" altLang="zh-CN" sz="2800" b="1">
                <a:solidFill>
                  <a:srgbClr val="FF0000"/>
                </a:solidFill>
                <a:cs typeface="宋体" charset="0"/>
              </a:rPr>
              <a:t>  Several challenges:</a:t>
            </a:r>
          </a:p>
          <a:p>
            <a:pPr lvl="1">
              <a:buFont typeface="Arial" charset="0"/>
              <a:buChar char="•"/>
            </a:pPr>
            <a:r>
              <a:rPr lang="en-US" altLang="zh-CN" sz="2400" b="1">
                <a:solidFill>
                  <a:srgbClr val="0000CC"/>
                </a:solidFill>
                <a:cs typeface="宋体" charset="0"/>
              </a:rPr>
              <a:t> Single domain vs. </a:t>
            </a:r>
            <a:r>
              <a:rPr lang="en-US" altLang="zh-CN" sz="2400" b="1">
                <a:solidFill>
                  <a:srgbClr val="FF0000"/>
                </a:solidFill>
                <a:cs typeface="宋体" charset="0"/>
              </a:rPr>
              <a:t>multiple</a:t>
            </a:r>
            <a:r>
              <a:rPr lang="en-US" altLang="zh-CN" sz="2400" b="1">
                <a:solidFill>
                  <a:srgbClr val="0000CC"/>
                </a:solidFill>
                <a:cs typeface="宋体" charset="0"/>
              </a:rPr>
              <a:t> domains</a:t>
            </a:r>
          </a:p>
          <a:p>
            <a:pPr lvl="1">
              <a:buFont typeface="Arial" charset="0"/>
              <a:buChar char="•"/>
            </a:pPr>
            <a:r>
              <a:rPr lang="en-US" altLang="zh-CN" sz="2400" b="1">
                <a:solidFill>
                  <a:srgbClr val="0000CC"/>
                </a:solidFill>
                <a:cs typeface="宋体" charset="0"/>
              </a:rPr>
              <a:t> Small size vs. </a:t>
            </a:r>
            <a:r>
              <a:rPr lang="en-US" altLang="zh-CN" sz="2400" b="1">
                <a:solidFill>
                  <a:srgbClr val="FF0000"/>
                </a:solidFill>
                <a:cs typeface="宋体" charset="0"/>
              </a:rPr>
              <a:t>large-size</a:t>
            </a:r>
            <a:r>
              <a:rPr lang="en-US" altLang="zh-CN" sz="2400" b="1">
                <a:solidFill>
                  <a:srgbClr val="0000CC"/>
                </a:solidFill>
                <a:cs typeface="宋体" charset="0"/>
              </a:rPr>
              <a:t> ontology</a:t>
            </a:r>
          </a:p>
        </p:txBody>
      </p:sp>
    </p:spTree>
    <p:extLst>
      <p:ext uri="{BB962C8B-B14F-4D97-AF65-F5344CB8AC3E}">
        <p14:creationId xmlns:p14="http://schemas.microsoft.com/office/powerpoint/2010/main" val="97660793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Title 1"/>
          <p:cNvSpPr>
            <a:spLocks noGrp="1"/>
          </p:cNvSpPr>
          <p:nvPr>
            <p:ph type="title"/>
          </p:nvPr>
        </p:nvSpPr>
        <p:spPr/>
        <p:txBody>
          <a:bodyPr/>
          <a:lstStyle/>
          <a:p>
            <a:r>
              <a:rPr lang="en-US">
                <a:latin typeface="Arial" charset="0"/>
                <a:ea typeface="宋体" charset="0"/>
              </a:rPr>
              <a:t>Key Problems</a:t>
            </a:r>
          </a:p>
        </p:txBody>
      </p:sp>
      <p:sp>
        <p:nvSpPr>
          <p:cNvPr id="9221" name="Content Placeholder 2"/>
          <p:cNvSpPr>
            <a:spLocks noGrp="1"/>
          </p:cNvSpPr>
          <p:nvPr>
            <p:ph idx="1"/>
          </p:nvPr>
        </p:nvSpPr>
        <p:spPr/>
        <p:txBody>
          <a:bodyPr/>
          <a:lstStyle/>
          <a:p>
            <a:r>
              <a:rPr lang="en-US">
                <a:latin typeface="Arial" charset="0"/>
                <a:ea typeface="宋体" charset="0"/>
              </a:rPr>
              <a:t>Linguistic-based strategy</a:t>
            </a:r>
          </a:p>
          <a:p>
            <a:pPr lvl="1"/>
            <a:r>
              <a:rPr lang="en-US">
                <a:latin typeface="Arial" charset="0"/>
                <a:ea typeface="宋体" charset="0"/>
              </a:rPr>
              <a:t>|</a:t>
            </a:r>
            <a:r>
              <a:rPr lang="en-US" i="1">
                <a:latin typeface="Arial" charset="0"/>
                <a:ea typeface="宋体" charset="0"/>
              </a:rPr>
              <a:t>O</a:t>
            </a:r>
            <a:r>
              <a:rPr lang="en-US" baseline="-25000">
                <a:latin typeface="Arial" charset="0"/>
                <a:ea typeface="宋体" charset="0"/>
              </a:rPr>
              <a:t>1</a:t>
            </a:r>
            <a:r>
              <a:rPr lang="en-US">
                <a:latin typeface="Arial" charset="0"/>
                <a:ea typeface="宋体" charset="0"/>
              </a:rPr>
              <a:t>| x |</a:t>
            </a:r>
            <a:r>
              <a:rPr lang="en-US" i="1">
                <a:latin typeface="Arial" charset="0"/>
                <a:ea typeface="宋体" charset="0"/>
              </a:rPr>
              <a:t>O</a:t>
            </a:r>
            <a:r>
              <a:rPr lang="en-US" baseline="-25000">
                <a:latin typeface="Arial" charset="0"/>
                <a:ea typeface="宋体" charset="0"/>
              </a:rPr>
              <a:t>2</a:t>
            </a:r>
            <a:r>
              <a:rPr lang="en-US">
                <a:latin typeface="Arial" charset="0"/>
                <a:ea typeface="宋体" charset="0"/>
              </a:rPr>
              <a:t>|</a:t>
            </a:r>
          </a:p>
          <a:p>
            <a:r>
              <a:rPr lang="en-US">
                <a:latin typeface="Arial" charset="0"/>
                <a:ea typeface="宋体" charset="0"/>
              </a:rPr>
              <a:t>Structure-based strategy</a:t>
            </a:r>
          </a:p>
          <a:p>
            <a:pPr lvl="1"/>
            <a:r>
              <a:rPr lang="en-US">
                <a:latin typeface="Arial" charset="0"/>
                <a:ea typeface="宋体" charset="0"/>
              </a:rPr>
              <a:t>In memory graphs</a:t>
            </a:r>
          </a:p>
          <a:p>
            <a:pPr lvl="1"/>
            <a:r>
              <a:rPr lang="en-US">
                <a:latin typeface="Arial" charset="0"/>
                <a:ea typeface="宋体" charset="0"/>
              </a:rPr>
              <a:t>Iterative propagation</a:t>
            </a:r>
          </a:p>
        </p:txBody>
      </p:sp>
      <p:sp>
        <p:nvSpPr>
          <p:cNvPr id="4" name="矩形 23"/>
          <p:cNvSpPr/>
          <p:nvPr/>
        </p:nvSpPr>
        <p:spPr>
          <a:xfrm>
            <a:off x="3565525" y="3940175"/>
            <a:ext cx="5805488" cy="25558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rgbClr val="FFFFFF"/>
              </a:solidFill>
              <a:latin typeface="Arial" charset="0"/>
              <a:ea typeface="宋体" charset="0"/>
              <a:cs typeface="宋体" charset="0"/>
            </a:endParaRPr>
          </a:p>
        </p:txBody>
      </p:sp>
      <p:grpSp>
        <p:nvGrpSpPr>
          <p:cNvPr id="9223" name="组合 39"/>
          <p:cNvGrpSpPr>
            <a:grpSpLocks/>
          </p:cNvGrpSpPr>
          <p:nvPr/>
        </p:nvGrpSpPr>
        <p:grpSpPr bwMode="auto">
          <a:xfrm>
            <a:off x="3711575" y="4159250"/>
            <a:ext cx="2230438" cy="1905000"/>
            <a:chOff x="608013" y="3684588"/>
            <a:chExt cx="2230655" cy="1905737"/>
          </a:xfrm>
        </p:grpSpPr>
        <p:graphicFrame>
          <p:nvGraphicFramePr>
            <p:cNvPr id="9218" name="Object 7"/>
            <p:cNvGraphicFramePr>
              <a:graphicFrameLocks noChangeAspect="1"/>
            </p:cNvGraphicFramePr>
            <p:nvPr/>
          </p:nvGraphicFramePr>
          <p:xfrm>
            <a:off x="608013" y="3979969"/>
            <a:ext cx="2216767" cy="1610356"/>
          </p:xfrm>
          <a:graphic>
            <a:graphicData uri="http://schemas.openxmlformats.org/presentationml/2006/ole">
              <mc:AlternateContent xmlns:mc="http://schemas.openxmlformats.org/markup-compatibility/2006">
                <mc:Choice xmlns:v="urn:schemas-microsoft-com:vml" Requires="v">
                  <p:oleObj spid="_x0000_s406979" name="Visio" r:id="rId3" imgW="3269520" imgH="2375640" progId="Visio.Drawing.11">
                    <p:link updateAutomatic="1"/>
                  </p:oleObj>
                </mc:Choice>
                <mc:Fallback>
                  <p:oleObj name="Visio" r:id="rId3" imgW="3269520" imgH="2375640" progId="Visio.Drawing.11">
                    <p:link updateAutomatic="1"/>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013" y="3979969"/>
                          <a:ext cx="2216767" cy="16103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9240" name="Text Box 49"/>
            <p:cNvSpPr txBox="1">
              <a:spLocks noChangeArrowheads="1"/>
            </p:cNvSpPr>
            <p:nvPr/>
          </p:nvSpPr>
          <p:spPr bwMode="auto">
            <a:xfrm>
              <a:off x="838197" y="3684588"/>
              <a:ext cx="2000471" cy="307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宋体" charset="0"/>
                  <a:cs typeface="宋体" charset="0"/>
                </a:defRPr>
              </a:lvl1pPr>
              <a:lvl2pPr marL="742950" indent="-285750" eaLnBrk="0" hangingPunct="0">
                <a:defRPr sz="2000">
                  <a:solidFill>
                    <a:schemeClr val="tx1"/>
                  </a:solidFill>
                  <a:latin typeface="Arial" charset="0"/>
                  <a:ea typeface="宋体" charset="0"/>
                  <a:cs typeface="宋体" charset="0"/>
                </a:defRPr>
              </a:lvl2pPr>
              <a:lvl3pPr marL="1143000" indent="-228600" eaLnBrk="0" hangingPunct="0">
                <a:defRPr sz="2000">
                  <a:solidFill>
                    <a:schemeClr val="tx1"/>
                  </a:solidFill>
                  <a:latin typeface="Arial" charset="0"/>
                  <a:ea typeface="宋体" charset="0"/>
                  <a:cs typeface="宋体" charset="0"/>
                </a:defRPr>
              </a:lvl3pPr>
              <a:lvl4pPr marL="1600200" indent="-228600" eaLnBrk="0" hangingPunct="0">
                <a:defRPr sz="2000">
                  <a:solidFill>
                    <a:schemeClr val="tx1"/>
                  </a:solidFill>
                  <a:latin typeface="Arial" charset="0"/>
                  <a:ea typeface="宋体" charset="0"/>
                  <a:cs typeface="宋体" charset="0"/>
                </a:defRPr>
              </a:lvl4pPr>
              <a:lvl5pPr marL="2057400" indent="-228600" eaLnBrk="0" hangingPunct="0">
                <a:defRPr sz="2000">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sz="2000">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sz="2000">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sz="2000">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sz="2000">
                  <a:solidFill>
                    <a:schemeClr val="tx1"/>
                  </a:solidFill>
                  <a:latin typeface="Arial" charset="0"/>
                  <a:ea typeface="宋体" charset="0"/>
                  <a:cs typeface="宋体" charset="0"/>
                </a:defRPr>
              </a:lvl9pPr>
            </a:lstStyle>
            <a:p>
              <a:pPr eaLnBrk="1" hangingPunct="1"/>
              <a:r>
                <a:rPr lang="en-US" altLang="zh-CN" sz="1400"/>
                <a:t>Onto1              Onto2</a:t>
              </a:r>
            </a:p>
          </p:txBody>
        </p:sp>
      </p:grpSp>
      <p:grpSp>
        <p:nvGrpSpPr>
          <p:cNvPr id="9224" name="组合 40"/>
          <p:cNvGrpSpPr>
            <a:grpSpLocks/>
          </p:cNvGrpSpPr>
          <p:nvPr/>
        </p:nvGrpSpPr>
        <p:grpSpPr bwMode="auto">
          <a:xfrm>
            <a:off x="5956300" y="4432300"/>
            <a:ext cx="3119438" cy="1787525"/>
            <a:chOff x="2853183" y="3957047"/>
            <a:chExt cx="3118992" cy="1788116"/>
          </a:xfrm>
        </p:grpSpPr>
        <p:graphicFrame>
          <p:nvGraphicFramePr>
            <p:cNvPr id="9219" name="Object 6"/>
            <p:cNvGraphicFramePr>
              <a:graphicFrameLocks noChangeAspect="1"/>
            </p:cNvGraphicFramePr>
            <p:nvPr/>
          </p:nvGraphicFramePr>
          <p:xfrm>
            <a:off x="3251692" y="3957047"/>
            <a:ext cx="2720483" cy="1788116"/>
          </p:xfrm>
          <a:graphic>
            <a:graphicData uri="http://schemas.openxmlformats.org/presentationml/2006/ole">
              <mc:AlternateContent xmlns:mc="http://schemas.openxmlformats.org/markup-compatibility/2006">
                <mc:Choice xmlns:v="urn:schemas-microsoft-com:vml" Requires="v">
                  <p:oleObj spid="_x0000_s406980" name="Visio" r:id="rId5" imgW="3863880" imgH="2589120" progId="Visio.Drawing.11">
                    <p:link updateAutomatic="1"/>
                  </p:oleObj>
                </mc:Choice>
                <mc:Fallback>
                  <p:oleObj name="Visio" r:id="rId5" imgW="3863880" imgH="2589120" progId="Visio.Drawing.11">
                    <p:link updateAutomatic="1"/>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51692" y="3957047"/>
                          <a:ext cx="2720483" cy="17881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9239" name="右箭头 29"/>
            <p:cNvSpPr>
              <a:spLocks noChangeArrowheads="1"/>
            </p:cNvSpPr>
            <p:nvPr/>
          </p:nvSpPr>
          <p:spPr bwMode="auto">
            <a:xfrm>
              <a:off x="2853183" y="4728603"/>
              <a:ext cx="357227" cy="285845"/>
            </a:xfrm>
            <a:prstGeom prst="rightArrow">
              <a:avLst>
                <a:gd name="adj1" fmla="val 50000"/>
                <a:gd name="adj2" fmla="val 50000"/>
              </a:avLst>
            </a:prstGeom>
            <a:solidFill>
              <a:srgbClr val="FFCCFF"/>
            </a:solidFill>
            <a:ln w="9525">
              <a:solidFill>
                <a:schemeClr val="tx1"/>
              </a:solidFill>
              <a:round/>
              <a:headEnd/>
              <a:tailEnd/>
            </a:ln>
          </p:spPr>
          <p:txBody>
            <a:bodyPr>
              <a:spAutoFit/>
            </a:bodyPr>
            <a:lstStyle/>
            <a:p>
              <a:pPr>
                <a:spcBef>
                  <a:spcPct val="50000"/>
                </a:spcBef>
              </a:pPr>
              <a:endParaRPr lang="zh-CN" altLang="en-US" sz="1800">
                <a:cs typeface="宋体" charset="0"/>
              </a:endParaRPr>
            </a:p>
          </p:txBody>
        </p:sp>
      </p:grpSp>
      <p:sp>
        <p:nvSpPr>
          <p:cNvPr id="9225" name="Oval 10"/>
          <p:cNvSpPr>
            <a:spLocks noChangeArrowheads="1"/>
          </p:cNvSpPr>
          <p:nvPr/>
        </p:nvSpPr>
        <p:spPr bwMode="auto">
          <a:xfrm>
            <a:off x="4913313" y="5187950"/>
            <a:ext cx="398462" cy="285750"/>
          </a:xfrm>
          <a:prstGeom prst="ellipse">
            <a:avLst/>
          </a:prstGeom>
          <a:noFill/>
          <a:ln w="28575">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zh-CN" altLang="en-US">
              <a:cs typeface="宋体" charset="0"/>
            </a:endParaRPr>
          </a:p>
        </p:txBody>
      </p:sp>
      <p:sp>
        <p:nvSpPr>
          <p:cNvPr id="9226" name="Oval 11"/>
          <p:cNvSpPr>
            <a:spLocks noChangeArrowheads="1"/>
          </p:cNvSpPr>
          <p:nvPr/>
        </p:nvSpPr>
        <p:spPr bwMode="auto">
          <a:xfrm>
            <a:off x="5184775" y="4459288"/>
            <a:ext cx="457200" cy="293687"/>
          </a:xfrm>
          <a:prstGeom prst="ellipse">
            <a:avLst/>
          </a:prstGeom>
          <a:noFill/>
          <a:ln w="28575">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zh-CN" altLang="en-US">
              <a:cs typeface="宋体" charset="0"/>
            </a:endParaRPr>
          </a:p>
        </p:txBody>
      </p:sp>
      <p:sp>
        <p:nvSpPr>
          <p:cNvPr id="9227" name="Oval 12"/>
          <p:cNvSpPr>
            <a:spLocks noChangeArrowheads="1"/>
          </p:cNvSpPr>
          <p:nvPr/>
        </p:nvSpPr>
        <p:spPr bwMode="auto">
          <a:xfrm>
            <a:off x="4027488" y="4449763"/>
            <a:ext cx="433387" cy="293687"/>
          </a:xfrm>
          <a:prstGeom prst="ellipse">
            <a:avLst/>
          </a:prstGeom>
          <a:noFill/>
          <a:ln w="28575">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zh-CN" altLang="en-US">
              <a:cs typeface="宋体" charset="0"/>
            </a:endParaRPr>
          </a:p>
        </p:txBody>
      </p:sp>
      <p:sp>
        <p:nvSpPr>
          <p:cNvPr id="9228" name="Oval 13"/>
          <p:cNvSpPr>
            <a:spLocks noChangeArrowheads="1"/>
          </p:cNvSpPr>
          <p:nvPr/>
        </p:nvSpPr>
        <p:spPr bwMode="auto">
          <a:xfrm>
            <a:off x="3727450" y="5187950"/>
            <a:ext cx="428625" cy="285750"/>
          </a:xfrm>
          <a:prstGeom prst="ellipse">
            <a:avLst/>
          </a:prstGeom>
          <a:noFill/>
          <a:ln w="28575">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zh-CN" altLang="en-US">
              <a:cs typeface="宋体" charset="0"/>
            </a:endParaRPr>
          </a:p>
        </p:txBody>
      </p:sp>
      <p:sp>
        <p:nvSpPr>
          <p:cNvPr id="9229" name="Rectangle 39"/>
          <p:cNvSpPr>
            <a:spLocks noChangeArrowheads="1"/>
          </p:cNvSpPr>
          <p:nvPr/>
        </p:nvSpPr>
        <p:spPr bwMode="auto">
          <a:xfrm>
            <a:off x="4041775" y="5851525"/>
            <a:ext cx="431800" cy="222250"/>
          </a:xfrm>
          <a:prstGeom prst="rect">
            <a:avLst/>
          </a:prstGeom>
          <a:noFill/>
          <a:ln w="28575">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zh-CN" altLang="en-US">
              <a:cs typeface="宋体" charset="0"/>
            </a:endParaRPr>
          </a:p>
        </p:txBody>
      </p:sp>
      <p:sp>
        <p:nvSpPr>
          <p:cNvPr id="9230" name="Rectangle 40"/>
          <p:cNvSpPr>
            <a:spLocks noChangeArrowheads="1"/>
          </p:cNvSpPr>
          <p:nvPr/>
        </p:nvSpPr>
        <p:spPr bwMode="auto">
          <a:xfrm>
            <a:off x="5184775" y="5845175"/>
            <a:ext cx="428625" cy="200025"/>
          </a:xfrm>
          <a:prstGeom prst="rect">
            <a:avLst/>
          </a:prstGeom>
          <a:noFill/>
          <a:ln w="28575">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zh-CN" altLang="en-US">
              <a:cs typeface="宋体" charset="0"/>
            </a:endParaRPr>
          </a:p>
        </p:txBody>
      </p:sp>
      <p:sp>
        <p:nvSpPr>
          <p:cNvPr id="9231" name="Oval 34"/>
          <p:cNvSpPr>
            <a:spLocks noChangeArrowheads="1"/>
          </p:cNvSpPr>
          <p:nvPr/>
        </p:nvSpPr>
        <p:spPr bwMode="auto">
          <a:xfrm>
            <a:off x="7413625" y="4446588"/>
            <a:ext cx="584200" cy="271462"/>
          </a:xfrm>
          <a:prstGeom prst="ellipse">
            <a:avLst/>
          </a:prstGeom>
          <a:noFill/>
          <a:ln w="28575">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zh-CN" altLang="en-US">
              <a:cs typeface="宋体" charset="0"/>
            </a:endParaRPr>
          </a:p>
        </p:txBody>
      </p:sp>
      <p:sp>
        <p:nvSpPr>
          <p:cNvPr id="9232" name="Oval 35"/>
          <p:cNvSpPr>
            <a:spLocks noChangeArrowheads="1"/>
          </p:cNvSpPr>
          <p:nvPr/>
        </p:nvSpPr>
        <p:spPr bwMode="auto">
          <a:xfrm>
            <a:off x="7054850" y="5203825"/>
            <a:ext cx="585788" cy="257175"/>
          </a:xfrm>
          <a:prstGeom prst="ellipse">
            <a:avLst/>
          </a:prstGeom>
          <a:noFill/>
          <a:ln w="28575">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zh-CN" altLang="en-US">
              <a:cs typeface="宋体" charset="0"/>
            </a:endParaRPr>
          </a:p>
        </p:txBody>
      </p:sp>
      <p:sp>
        <p:nvSpPr>
          <p:cNvPr id="9233" name="Rectangle 41"/>
          <p:cNvSpPr>
            <a:spLocks noChangeArrowheads="1"/>
          </p:cNvSpPr>
          <p:nvPr/>
        </p:nvSpPr>
        <p:spPr bwMode="auto">
          <a:xfrm>
            <a:off x="7497763" y="6003925"/>
            <a:ext cx="428625" cy="214313"/>
          </a:xfrm>
          <a:prstGeom prst="rect">
            <a:avLst/>
          </a:prstGeom>
          <a:noFill/>
          <a:ln w="28575">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zh-CN" altLang="en-US">
              <a:cs typeface="宋体" charset="0"/>
            </a:endParaRPr>
          </a:p>
        </p:txBody>
      </p:sp>
      <p:cxnSp>
        <p:nvCxnSpPr>
          <p:cNvPr id="20" name="直接箭头连接符 42"/>
          <p:cNvCxnSpPr/>
          <p:nvPr/>
        </p:nvCxnSpPr>
        <p:spPr>
          <a:xfrm>
            <a:off x="4514850" y="4633913"/>
            <a:ext cx="657225" cy="1587"/>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直接箭头连接符 43"/>
          <p:cNvCxnSpPr/>
          <p:nvPr/>
        </p:nvCxnSpPr>
        <p:spPr>
          <a:xfrm>
            <a:off x="4222750" y="5327650"/>
            <a:ext cx="657225" cy="158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2" name="直接箭头连接符 45"/>
          <p:cNvCxnSpPr/>
          <p:nvPr/>
        </p:nvCxnSpPr>
        <p:spPr>
          <a:xfrm rot="5400000" flipH="1" flipV="1">
            <a:off x="7284244" y="4833144"/>
            <a:ext cx="463550" cy="233362"/>
          </a:xfrm>
          <a:prstGeom prst="straightConnector1">
            <a:avLst/>
          </a:prstGeom>
          <a:ln w="19050">
            <a:solidFill>
              <a:srgbClr val="FF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3" name="直接箭头连接符 48"/>
          <p:cNvCxnSpPr/>
          <p:nvPr/>
        </p:nvCxnSpPr>
        <p:spPr>
          <a:xfrm rot="16200000" flipV="1">
            <a:off x="7256462" y="5608638"/>
            <a:ext cx="511175" cy="241300"/>
          </a:xfrm>
          <a:prstGeom prst="straightConnector1">
            <a:avLst/>
          </a:prstGeom>
          <a:ln w="19050">
            <a:solidFill>
              <a:srgbClr val="FF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4" name="直接箭头连接符 50"/>
          <p:cNvCxnSpPr/>
          <p:nvPr/>
        </p:nvCxnSpPr>
        <p:spPr>
          <a:xfrm>
            <a:off x="4478338" y="5948363"/>
            <a:ext cx="657225" cy="1587"/>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269443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p:txBody>
          <a:bodyPr/>
          <a:lstStyle/>
          <a:p>
            <a:r>
              <a:rPr lang="en-US" dirty="0">
                <a:latin typeface="Arial" charset="0"/>
                <a:ea typeface="宋体" charset="0"/>
              </a:rPr>
              <a:t>Our </a:t>
            </a:r>
            <a:r>
              <a:rPr lang="en-US" dirty="0" smtClean="0">
                <a:latin typeface="Arial" charset="0"/>
                <a:ea typeface="宋体" charset="0"/>
              </a:rPr>
              <a:t>Approach</a:t>
            </a:r>
            <a:r>
              <a:rPr lang="en-US" baseline="30000" dirty="0" smtClean="0">
                <a:latin typeface="Arial" charset="0"/>
                <a:ea typeface="宋体" charset="0"/>
              </a:rPr>
              <a:t>[1]</a:t>
            </a:r>
            <a:endParaRPr lang="en-US" baseline="30000" dirty="0">
              <a:latin typeface="Arial" charset="0"/>
              <a:ea typeface="宋体" charset="0"/>
            </a:endParaRPr>
          </a:p>
        </p:txBody>
      </p:sp>
      <p:pic>
        <p:nvPicPr>
          <p:cNvPr id="43011"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57338" y="1088740"/>
            <a:ext cx="6781800" cy="486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1046163" y="4886040"/>
            <a:ext cx="2847975" cy="328612"/>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rgbClr val="0000CC"/>
                </a:solidFill>
              </a:rPr>
              <a:t>Lightweight ontology</a:t>
            </a:r>
          </a:p>
        </p:txBody>
      </p:sp>
      <p:sp>
        <p:nvSpPr>
          <p:cNvPr id="6" name="Rectangle 5"/>
          <p:cNvSpPr/>
          <p:nvPr/>
        </p:nvSpPr>
        <p:spPr>
          <a:xfrm>
            <a:off x="5062538" y="5981415"/>
            <a:ext cx="2847975" cy="328612"/>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rgbClr val="0000CC"/>
                </a:solidFill>
              </a:rPr>
              <a:t>Heavyweight ontology</a:t>
            </a:r>
          </a:p>
        </p:txBody>
      </p:sp>
      <p:sp>
        <p:nvSpPr>
          <p:cNvPr id="7" name="Freeform 6"/>
          <p:cNvSpPr/>
          <p:nvPr/>
        </p:nvSpPr>
        <p:spPr>
          <a:xfrm>
            <a:off x="4751388" y="2141252"/>
            <a:ext cx="2428875" cy="3459163"/>
          </a:xfrm>
          <a:custGeom>
            <a:avLst/>
            <a:gdLst>
              <a:gd name="connsiteX0" fmla="*/ 179882 w 2428407"/>
              <a:gd name="connsiteY0" fmla="*/ 1648918 h 3459216"/>
              <a:gd name="connsiteX1" fmla="*/ 0 w 2428407"/>
              <a:gd name="connsiteY1" fmla="*/ 2263515 h 3459216"/>
              <a:gd name="connsiteX2" fmla="*/ 14990 w 2428407"/>
              <a:gd name="connsiteY2" fmla="*/ 2368446 h 3459216"/>
              <a:gd name="connsiteX3" fmla="*/ 74951 w 2428407"/>
              <a:gd name="connsiteY3" fmla="*/ 2443397 h 3459216"/>
              <a:gd name="connsiteX4" fmla="*/ 119921 w 2428407"/>
              <a:gd name="connsiteY4" fmla="*/ 2533338 h 3459216"/>
              <a:gd name="connsiteX5" fmla="*/ 149902 w 2428407"/>
              <a:gd name="connsiteY5" fmla="*/ 2563318 h 3459216"/>
              <a:gd name="connsiteX6" fmla="*/ 179882 w 2428407"/>
              <a:gd name="connsiteY6" fmla="*/ 2608289 h 3459216"/>
              <a:gd name="connsiteX7" fmla="*/ 254833 w 2428407"/>
              <a:gd name="connsiteY7" fmla="*/ 2683239 h 3459216"/>
              <a:gd name="connsiteX8" fmla="*/ 284813 w 2428407"/>
              <a:gd name="connsiteY8" fmla="*/ 2938072 h 3459216"/>
              <a:gd name="connsiteX9" fmla="*/ 449705 w 2428407"/>
              <a:gd name="connsiteY9" fmla="*/ 3132944 h 3459216"/>
              <a:gd name="connsiteX10" fmla="*/ 524656 w 2428407"/>
              <a:gd name="connsiteY10" fmla="*/ 3207895 h 3459216"/>
              <a:gd name="connsiteX11" fmla="*/ 644577 w 2428407"/>
              <a:gd name="connsiteY11" fmla="*/ 3237875 h 3459216"/>
              <a:gd name="connsiteX12" fmla="*/ 719528 w 2428407"/>
              <a:gd name="connsiteY12" fmla="*/ 3252866 h 3459216"/>
              <a:gd name="connsiteX13" fmla="*/ 764498 w 2428407"/>
              <a:gd name="connsiteY13" fmla="*/ 3267856 h 3459216"/>
              <a:gd name="connsiteX14" fmla="*/ 989351 w 2428407"/>
              <a:gd name="connsiteY14" fmla="*/ 3297836 h 3459216"/>
              <a:gd name="connsiteX15" fmla="*/ 1289154 w 2428407"/>
              <a:gd name="connsiteY15" fmla="*/ 3327816 h 3459216"/>
              <a:gd name="connsiteX16" fmla="*/ 1349115 w 2428407"/>
              <a:gd name="connsiteY16" fmla="*/ 3342807 h 3459216"/>
              <a:gd name="connsiteX17" fmla="*/ 1394085 w 2428407"/>
              <a:gd name="connsiteY17" fmla="*/ 3372787 h 3459216"/>
              <a:gd name="connsiteX18" fmla="*/ 1469036 w 2428407"/>
              <a:gd name="connsiteY18" fmla="*/ 3387777 h 3459216"/>
              <a:gd name="connsiteX19" fmla="*/ 1528997 w 2428407"/>
              <a:gd name="connsiteY19" fmla="*/ 3402767 h 3459216"/>
              <a:gd name="connsiteX20" fmla="*/ 1663908 w 2428407"/>
              <a:gd name="connsiteY20" fmla="*/ 3447738 h 3459216"/>
              <a:gd name="connsiteX21" fmla="*/ 1963711 w 2428407"/>
              <a:gd name="connsiteY21" fmla="*/ 3432748 h 3459216"/>
              <a:gd name="connsiteX22" fmla="*/ 2008682 w 2428407"/>
              <a:gd name="connsiteY22" fmla="*/ 3402767 h 3459216"/>
              <a:gd name="connsiteX23" fmla="*/ 2053652 w 2428407"/>
              <a:gd name="connsiteY23" fmla="*/ 3387777 h 3459216"/>
              <a:gd name="connsiteX24" fmla="*/ 2128603 w 2428407"/>
              <a:gd name="connsiteY24" fmla="*/ 3357797 h 3459216"/>
              <a:gd name="connsiteX25" fmla="*/ 2158584 w 2428407"/>
              <a:gd name="connsiteY25" fmla="*/ 3327816 h 3459216"/>
              <a:gd name="connsiteX26" fmla="*/ 2308485 w 2428407"/>
              <a:gd name="connsiteY26" fmla="*/ 3192905 h 3459216"/>
              <a:gd name="connsiteX27" fmla="*/ 2398426 w 2428407"/>
              <a:gd name="connsiteY27" fmla="*/ 3028013 h 3459216"/>
              <a:gd name="connsiteX28" fmla="*/ 2428407 w 2428407"/>
              <a:gd name="connsiteY28" fmla="*/ 2923082 h 3459216"/>
              <a:gd name="connsiteX29" fmla="*/ 2383436 w 2428407"/>
              <a:gd name="connsiteY29" fmla="*/ 2503357 h 3459216"/>
              <a:gd name="connsiteX30" fmla="*/ 2368446 w 2428407"/>
              <a:gd name="connsiteY30" fmla="*/ 2428407 h 3459216"/>
              <a:gd name="connsiteX31" fmla="*/ 2353456 w 2428407"/>
              <a:gd name="connsiteY31" fmla="*/ 2383436 h 3459216"/>
              <a:gd name="connsiteX32" fmla="*/ 2338466 w 2428407"/>
              <a:gd name="connsiteY32" fmla="*/ 2278505 h 3459216"/>
              <a:gd name="connsiteX33" fmla="*/ 2308485 w 2428407"/>
              <a:gd name="connsiteY33" fmla="*/ 2188564 h 3459216"/>
              <a:gd name="connsiteX34" fmla="*/ 2278505 w 2428407"/>
              <a:gd name="connsiteY34" fmla="*/ 2098623 h 3459216"/>
              <a:gd name="connsiteX35" fmla="*/ 2248525 w 2428407"/>
              <a:gd name="connsiteY35" fmla="*/ 2038662 h 3459216"/>
              <a:gd name="connsiteX36" fmla="*/ 2203554 w 2428407"/>
              <a:gd name="connsiteY36" fmla="*/ 1903751 h 3459216"/>
              <a:gd name="connsiteX37" fmla="*/ 2188564 w 2428407"/>
              <a:gd name="connsiteY37" fmla="*/ 1858780 h 3459216"/>
              <a:gd name="connsiteX38" fmla="*/ 2143593 w 2428407"/>
              <a:gd name="connsiteY38" fmla="*/ 1693889 h 3459216"/>
              <a:gd name="connsiteX39" fmla="*/ 2098623 w 2428407"/>
              <a:gd name="connsiteY39" fmla="*/ 1484026 h 3459216"/>
              <a:gd name="connsiteX40" fmla="*/ 2053652 w 2428407"/>
              <a:gd name="connsiteY40" fmla="*/ 1349115 h 3459216"/>
              <a:gd name="connsiteX41" fmla="*/ 1978702 w 2428407"/>
              <a:gd name="connsiteY41" fmla="*/ 1199213 h 3459216"/>
              <a:gd name="connsiteX42" fmla="*/ 1963711 w 2428407"/>
              <a:gd name="connsiteY42" fmla="*/ 1139253 h 3459216"/>
              <a:gd name="connsiteX43" fmla="*/ 1903751 w 2428407"/>
              <a:gd name="connsiteY43" fmla="*/ 1019331 h 3459216"/>
              <a:gd name="connsiteX44" fmla="*/ 1873770 w 2428407"/>
              <a:gd name="connsiteY44" fmla="*/ 869430 h 3459216"/>
              <a:gd name="connsiteX45" fmla="*/ 2098623 w 2428407"/>
              <a:gd name="connsiteY45" fmla="*/ 434715 h 3459216"/>
              <a:gd name="connsiteX46" fmla="*/ 2158584 w 2428407"/>
              <a:gd name="connsiteY46" fmla="*/ 374754 h 3459216"/>
              <a:gd name="connsiteX47" fmla="*/ 2203554 w 2428407"/>
              <a:gd name="connsiteY47" fmla="*/ 359764 h 3459216"/>
              <a:gd name="connsiteX48" fmla="*/ 2203554 w 2428407"/>
              <a:gd name="connsiteY48" fmla="*/ 164892 h 3459216"/>
              <a:gd name="connsiteX49" fmla="*/ 2113613 w 2428407"/>
              <a:gd name="connsiteY49" fmla="*/ 74951 h 3459216"/>
              <a:gd name="connsiteX50" fmla="*/ 1963711 w 2428407"/>
              <a:gd name="connsiteY50" fmla="*/ 0 h 3459216"/>
              <a:gd name="connsiteX51" fmla="*/ 1543987 w 2428407"/>
              <a:gd name="connsiteY51" fmla="*/ 14990 h 3459216"/>
              <a:gd name="connsiteX52" fmla="*/ 1439056 w 2428407"/>
              <a:gd name="connsiteY52" fmla="*/ 29980 h 3459216"/>
              <a:gd name="connsiteX53" fmla="*/ 1304144 w 2428407"/>
              <a:gd name="connsiteY53" fmla="*/ 44971 h 3459216"/>
              <a:gd name="connsiteX54" fmla="*/ 1259174 w 2428407"/>
              <a:gd name="connsiteY54" fmla="*/ 104931 h 3459216"/>
              <a:gd name="connsiteX55" fmla="*/ 1229193 w 2428407"/>
              <a:gd name="connsiteY55" fmla="*/ 134912 h 3459216"/>
              <a:gd name="connsiteX56" fmla="*/ 1109272 w 2428407"/>
              <a:gd name="connsiteY56" fmla="*/ 704538 h 3459216"/>
              <a:gd name="connsiteX57" fmla="*/ 1079292 w 2428407"/>
              <a:gd name="connsiteY57" fmla="*/ 764498 h 3459216"/>
              <a:gd name="connsiteX58" fmla="*/ 1049311 w 2428407"/>
              <a:gd name="connsiteY58" fmla="*/ 794479 h 3459216"/>
              <a:gd name="connsiteX59" fmla="*/ 929390 w 2428407"/>
              <a:gd name="connsiteY59" fmla="*/ 974361 h 3459216"/>
              <a:gd name="connsiteX60" fmla="*/ 809469 w 2428407"/>
              <a:gd name="connsiteY60" fmla="*/ 1094282 h 3459216"/>
              <a:gd name="connsiteX61" fmla="*/ 764498 w 2428407"/>
              <a:gd name="connsiteY61" fmla="*/ 1139253 h 3459216"/>
              <a:gd name="connsiteX62" fmla="*/ 719528 w 2428407"/>
              <a:gd name="connsiteY62" fmla="*/ 1214203 h 3459216"/>
              <a:gd name="connsiteX63" fmla="*/ 674557 w 2428407"/>
              <a:gd name="connsiteY63" fmla="*/ 1274164 h 3459216"/>
              <a:gd name="connsiteX64" fmla="*/ 584616 w 2428407"/>
              <a:gd name="connsiteY64" fmla="*/ 1439056 h 3459216"/>
              <a:gd name="connsiteX65" fmla="*/ 539646 w 2428407"/>
              <a:gd name="connsiteY65" fmla="*/ 1484026 h 3459216"/>
              <a:gd name="connsiteX66" fmla="*/ 494675 w 2428407"/>
              <a:gd name="connsiteY66" fmla="*/ 1558977 h 3459216"/>
              <a:gd name="connsiteX67" fmla="*/ 464695 w 2428407"/>
              <a:gd name="connsiteY67" fmla="*/ 1618938 h 3459216"/>
              <a:gd name="connsiteX68" fmla="*/ 389744 w 2428407"/>
              <a:gd name="connsiteY68" fmla="*/ 1678898 h 3459216"/>
              <a:gd name="connsiteX69" fmla="*/ 314793 w 2428407"/>
              <a:gd name="connsiteY69" fmla="*/ 1738859 h 3459216"/>
              <a:gd name="connsiteX70" fmla="*/ 149902 w 2428407"/>
              <a:gd name="connsiteY70" fmla="*/ 1693889 h 3459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2428407" h="3459216">
                <a:moveTo>
                  <a:pt x="179882" y="1648918"/>
                </a:moveTo>
                <a:cubicBezTo>
                  <a:pt x="22772" y="2005986"/>
                  <a:pt x="0" y="1940878"/>
                  <a:pt x="0" y="2263515"/>
                </a:cubicBezTo>
                <a:cubicBezTo>
                  <a:pt x="0" y="2298847"/>
                  <a:pt x="1401" y="2335832"/>
                  <a:pt x="14990" y="2368446"/>
                </a:cubicBezTo>
                <a:cubicBezTo>
                  <a:pt x="27296" y="2397980"/>
                  <a:pt x="57774" y="2416404"/>
                  <a:pt x="74951" y="2443397"/>
                </a:cubicBezTo>
                <a:cubicBezTo>
                  <a:pt x="92946" y="2471676"/>
                  <a:pt x="102156" y="2504914"/>
                  <a:pt x="119921" y="2533338"/>
                </a:cubicBezTo>
                <a:cubicBezTo>
                  <a:pt x="127411" y="2545323"/>
                  <a:pt x="141073" y="2552282"/>
                  <a:pt x="149902" y="2563318"/>
                </a:cubicBezTo>
                <a:cubicBezTo>
                  <a:pt x="161157" y="2577386"/>
                  <a:pt x="168018" y="2594731"/>
                  <a:pt x="179882" y="2608289"/>
                </a:cubicBezTo>
                <a:cubicBezTo>
                  <a:pt x="203148" y="2634879"/>
                  <a:pt x="254833" y="2683239"/>
                  <a:pt x="254833" y="2683239"/>
                </a:cubicBezTo>
                <a:cubicBezTo>
                  <a:pt x="264826" y="2768183"/>
                  <a:pt x="250806" y="2859593"/>
                  <a:pt x="284813" y="2938072"/>
                </a:cubicBezTo>
                <a:cubicBezTo>
                  <a:pt x="318646" y="3016148"/>
                  <a:pt x="389537" y="3072776"/>
                  <a:pt x="449705" y="3132944"/>
                </a:cubicBezTo>
                <a:cubicBezTo>
                  <a:pt x="474689" y="3157928"/>
                  <a:pt x="490379" y="3199326"/>
                  <a:pt x="524656" y="3207895"/>
                </a:cubicBezTo>
                <a:cubicBezTo>
                  <a:pt x="564630" y="3217888"/>
                  <a:pt x="604173" y="3229794"/>
                  <a:pt x="644577" y="3237875"/>
                </a:cubicBezTo>
                <a:cubicBezTo>
                  <a:pt x="669561" y="3242872"/>
                  <a:pt x="694810" y="3246686"/>
                  <a:pt x="719528" y="3252866"/>
                </a:cubicBezTo>
                <a:cubicBezTo>
                  <a:pt x="734857" y="3256698"/>
                  <a:pt x="748912" y="3265258"/>
                  <a:pt x="764498" y="3267856"/>
                </a:cubicBezTo>
                <a:cubicBezTo>
                  <a:pt x="839083" y="3280287"/>
                  <a:pt x="914226" y="3289250"/>
                  <a:pt x="989351" y="3297836"/>
                </a:cubicBezTo>
                <a:cubicBezTo>
                  <a:pt x="1089134" y="3309240"/>
                  <a:pt x="1289154" y="3327816"/>
                  <a:pt x="1289154" y="3327816"/>
                </a:cubicBezTo>
                <a:cubicBezTo>
                  <a:pt x="1309141" y="3332813"/>
                  <a:pt x="1330179" y="3334691"/>
                  <a:pt x="1349115" y="3342807"/>
                </a:cubicBezTo>
                <a:cubicBezTo>
                  <a:pt x="1365674" y="3349904"/>
                  <a:pt x="1377216" y="3366461"/>
                  <a:pt x="1394085" y="3372787"/>
                </a:cubicBezTo>
                <a:cubicBezTo>
                  <a:pt x="1417941" y="3381733"/>
                  <a:pt x="1444164" y="3382250"/>
                  <a:pt x="1469036" y="3387777"/>
                </a:cubicBezTo>
                <a:cubicBezTo>
                  <a:pt x="1489148" y="3392246"/>
                  <a:pt x="1509452" y="3396252"/>
                  <a:pt x="1528997" y="3402767"/>
                </a:cubicBezTo>
                <a:cubicBezTo>
                  <a:pt x="1698344" y="3459216"/>
                  <a:pt x="1520216" y="3411815"/>
                  <a:pt x="1663908" y="3447738"/>
                </a:cubicBezTo>
                <a:cubicBezTo>
                  <a:pt x="1763842" y="3442741"/>
                  <a:pt x="1864492" y="3445690"/>
                  <a:pt x="1963711" y="3432748"/>
                </a:cubicBezTo>
                <a:cubicBezTo>
                  <a:pt x="1981576" y="3430418"/>
                  <a:pt x="1992568" y="3410824"/>
                  <a:pt x="2008682" y="3402767"/>
                </a:cubicBezTo>
                <a:cubicBezTo>
                  <a:pt x="2022815" y="3395701"/>
                  <a:pt x="2038857" y="3393325"/>
                  <a:pt x="2053652" y="3387777"/>
                </a:cubicBezTo>
                <a:cubicBezTo>
                  <a:pt x="2078847" y="3378329"/>
                  <a:pt x="2103619" y="3367790"/>
                  <a:pt x="2128603" y="3357797"/>
                </a:cubicBezTo>
                <a:cubicBezTo>
                  <a:pt x="2138597" y="3347803"/>
                  <a:pt x="2147727" y="3336864"/>
                  <a:pt x="2158584" y="3327816"/>
                </a:cubicBezTo>
                <a:cubicBezTo>
                  <a:pt x="2216643" y="3279433"/>
                  <a:pt x="2261667" y="3263131"/>
                  <a:pt x="2308485" y="3192905"/>
                </a:cubicBezTo>
                <a:cubicBezTo>
                  <a:pt x="2342693" y="3141593"/>
                  <a:pt x="2381420" y="3087532"/>
                  <a:pt x="2398426" y="3028013"/>
                </a:cubicBezTo>
                <a:lnTo>
                  <a:pt x="2428407" y="2923082"/>
                </a:lnTo>
                <a:cubicBezTo>
                  <a:pt x="2406616" y="2683382"/>
                  <a:pt x="2413560" y="2669038"/>
                  <a:pt x="2383436" y="2503357"/>
                </a:cubicBezTo>
                <a:cubicBezTo>
                  <a:pt x="2378878" y="2478290"/>
                  <a:pt x="2374625" y="2453124"/>
                  <a:pt x="2368446" y="2428407"/>
                </a:cubicBezTo>
                <a:cubicBezTo>
                  <a:pt x="2364614" y="2413078"/>
                  <a:pt x="2358453" y="2398426"/>
                  <a:pt x="2353456" y="2383436"/>
                </a:cubicBezTo>
                <a:cubicBezTo>
                  <a:pt x="2348459" y="2348459"/>
                  <a:pt x="2346411" y="2312932"/>
                  <a:pt x="2338466" y="2278505"/>
                </a:cubicBezTo>
                <a:cubicBezTo>
                  <a:pt x="2331360" y="2247712"/>
                  <a:pt x="2318479" y="2218544"/>
                  <a:pt x="2308485" y="2188564"/>
                </a:cubicBezTo>
                <a:cubicBezTo>
                  <a:pt x="2298492" y="2158584"/>
                  <a:pt x="2292638" y="2126889"/>
                  <a:pt x="2278505" y="2098623"/>
                </a:cubicBezTo>
                <a:cubicBezTo>
                  <a:pt x="2268512" y="2078636"/>
                  <a:pt x="2256547" y="2059519"/>
                  <a:pt x="2248525" y="2038662"/>
                </a:cubicBezTo>
                <a:cubicBezTo>
                  <a:pt x="2231508" y="1994419"/>
                  <a:pt x="2218544" y="1948721"/>
                  <a:pt x="2203554" y="1903751"/>
                </a:cubicBezTo>
                <a:cubicBezTo>
                  <a:pt x="2198557" y="1888761"/>
                  <a:pt x="2192905" y="1873973"/>
                  <a:pt x="2188564" y="1858780"/>
                </a:cubicBezTo>
                <a:cubicBezTo>
                  <a:pt x="2180964" y="1832178"/>
                  <a:pt x="2151527" y="1733559"/>
                  <a:pt x="2143593" y="1693889"/>
                </a:cubicBezTo>
                <a:cubicBezTo>
                  <a:pt x="2118557" y="1568712"/>
                  <a:pt x="2140410" y="1626103"/>
                  <a:pt x="2098623" y="1484026"/>
                </a:cubicBezTo>
                <a:cubicBezTo>
                  <a:pt x="2085247" y="1438549"/>
                  <a:pt x="2074851" y="1391514"/>
                  <a:pt x="2053652" y="1349115"/>
                </a:cubicBezTo>
                <a:cubicBezTo>
                  <a:pt x="2028669" y="1299148"/>
                  <a:pt x="1992252" y="1253410"/>
                  <a:pt x="1978702" y="1199213"/>
                </a:cubicBezTo>
                <a:cubicBezTo>
                  <a:pt x="1973705" y="1179226"/>
                  <a:pt x="1971635" y="1158270"/>
                  <a:pt x="1963711" y="1139253"/>
                </a:cubicBezTo>
                <a:cubicBezTo>
                  <a:pt x="1946522" y="1097999"/>
                  <a:pt x="1903751" y="1019331"/>
                  <a:pt x="1903751" y="1019331"/>
                </a:cubicBezTo>
                <a:cubicBezTo>
                  <a:pt x="1893757" y="969364"/>
                  <a:pt x="1857656" y="917772"/>
                  <a:pt x="1873770" y="869430"/>
                </a:cubicBezTo>
                <a:cubicBezTo>
                  <a:pt x="1925360" y="714660"/>
                  <a:pt x="2017221" y="576097"/>
                  <a:pt x="2098623" y="434715"/>
                </a:cubicBezTo>
                <a:cubicBezTo>
                  <a:pt x="2112727" y="410219"/>
                  <a:pt x="2131769" y="383692"/>
                  <a:pt x="2158584" y="374754"/>
                </a:cubicBezTo>
                <a:lnTo>
                  <a:pt x="2203554" y="359764"/>
                </a:lnTo>
                <a:cubicBezTo>
                  <a:pt x="2226817" y="289972"/>
                  <a:pt x="2244288" y="257998"/>
                  <a:pt x="2203554" y="164892"/>
                </a:cubicBezTo>
                <a:cubicBezTo>
                  <a:pt x="2186560" y="126048"/>
                  <a:pt x="2148891" y="98470"/>
                  <a:pt x="2113613" y="74951"/>
                </a:cubicBezTo>
                <a:cubicBezTo>
                  <a:pt x="2006530" y="3562"/>
                  <a:pt x="2058628" y="23729"/>
                  <a:pt x="1963711" y="0"/>
                </a:cubicBezTo>
                <a:cubicBezTo>
                  <a:pt x="1823803" y="4997"/>
                  <a:pt x="1683756" y="7003"/>
                  <a:pt x="1543987" y="14990"/>
                </a:cubicBezTo>
                <a:cubicBezTo>
                  <a:pt x="1508712" y="17006"/>
                  <a:pt x="1474115" y="25598"/>
                  <a:pt x="1439056" y="29980"/>
                </a:cubicBezTo>
                <a:cubicBezTo>
                  <a:pt x="1394158" y="35592"/>
                  <a:pt x="1349115" y="39974"/>
                  <a:pt x="1304144" y="44971"/>
                </a:cubicBezTo>
                <a:cubicBezTo>
                  <a:pt x="1289154" y="64958"/>
                  <a:pt x="1275168" y="85738"/>
                  <a:pt x="1259174" y="104931"/>
                </a:cubicBezTo>
                <a:cubicBezTo>
                  <a:pt x="1250126" y="115788"/>
                  <a:pt x="1232621" y="121201"/>
                  <a:pt x="1229193" y="134912"/>
                </a:cubicBezTo>
                <a:cubicBezTo>
                  <a:pt x="1182132" y="323156"/>
                  <a:pt x="1154215" y="515777"/>
                  <a:pt x="1109272" y="704538"/>
                </a:cubicBezTo>
                <a:cubicBezTo>
                  <a:pt x="1104096" y="726276"/>
                  <a:pt x="1091687" y="745905"/>
                  <a:pt x="1079292" y="764498"/>
                </a:cubicBezTo>
                <a:cubicBezTo>
                  <a:pt x="1071452" y="776257"/>
                  <a:pt x="1059305" y="784485"/>
                  <a:pt x="1049311" y="794479"/>
                </a:cubicBezTo>
                <a:cubicBezTo>
                  <a:pt x="997929" y="897245"/>
                  <a:pt x="1012945" y="884378"/>
                  <a:pt x="929390" y="974361"/>
                </a:cubicBezTo>
                <a:cubicBezTo>
                  <a:pt x="890923" y="1015787"/>
                  <a:pt x="849443" y="1054308"/>
                  <a:pt x="809469" y="1094282"/>
                </a:cubicBezTo>
                <a:cubicBezTo>
                  <a:pt x="794479" y="1109272"/>
                  <a:pt x="775405" y="1121075"/>
                  <a:pt x="764498" y="1139253"/>
                </a:cubicBezTo>
                <a:cubicBezTo>
                  <a:pt x="749508" y="1164236"/>
                  <a:pt x="735689" y="1189961"/>
                  <a:pt x="719528" y="1214203"/>
                </a:cubicBezTo>
                <a:cubicBezTo>
                  <a:pt x="705669" y="1234991"/>
                  <a:pt x="687146" y="1252584"/>
                  <a:pt x="674557" y="1274164"/>
                </a:cubicBezTo>
                <a:cubicBezTo>
                  <a:pt x="648004" y="1319684"/>
                  <a:pt x="622673" y="1393388"/>
                  <a:pt x="584616" y="1439056"/>
                </a:cubicBezTo>
                <a:cubicBezTo>
                  <a:pt x="571045" y="1455342"/>
                  <a:pt x="552365" y="1467067"/>
                  <a:pt x="539646" y="1484026"/>
                </a:cubicBezTo>
                <a:cubicBezTo>
                  <a:pt x="522165" y="1507335"/>
                  <a:pt x="508825" y="1533508"/>
                  <a:pt x="494675" y="1558977"/>
                </a:cubicBezTo>
                <a:cubicBezTo>
                  <a:pt x="483823" y="1578511"/>
                  <a:pt x="479410" y="1602121"/>
                  <a:pt x="464695" y="1618938"/>
                </a:cubicBezTo>
                <a:cubicBezTo>
                  <a:pt x="443626" y="1643016"/>
                  <a:pt x="414036" y="1658076"/>
                  <a:pt x="389744" y="1678898"/>
                </a:cubicBezTo>
                <a:cubicBezTo>
                  <a:pt x="314981" y="1742980"/>
                  <a:pt x="412371" y="1673808"/>
                  <a:pt x="314793" y="1738859"/>
                </a:cubicBezTo>
                <a:cubicBezTo>
                  <a:pt x="139950" y="1722964"/>
                  <a:pt x="149902" y="1779059"/>
                  <a:pt x="149902" y="1693889"/>
                </a:cubicBezTo>
              </a:path>
            </a:pathLst>
          </a:custGeom>
          <a:ln>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8" name="Rectangle 7"/>
          <p:cNvSpPr/>
          <p:nvPr/>
        </p:nvSpPr>
        <p:spPr>
          <a:xfrm>
            <a:off x="7702550" y="4447890"/>
            <a:ext cx="2203450" cy="328612"/>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rgbClr val="0000CC"/>
                </a:solidFill>
              </a:rPr>
              <a:t>Sub-ontology</a:t>
            </a:r>
          </a:p>
        </p:txBody>
      </p:sp>
      <p:cxnSp>
        <p:nvCxnSpPr>
          <p:cNvPr id="10" name="Straight Arrow Connector 9"/>
          <p:cNvCxnSpPr>
            <a:endCxn id="7" idx="34"/>
          </p:cNvCxnSpPr>
          <p:nvPr/>
        </p:nvCxnSpPr>
        <p:spPr>
          <a:xfrm rot="10800000">
            <a:off x="7031038" y="4239927"/>
            <a:ext cx="660400" cy="207963"/>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7253288" y="3973227"/>
            <a:ext cx="1862137" cy="29210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dirty="0">
                <a:solidFill>
                  <a:srgbClr val="FF0000"/>
                </a:solidFill>
              </a:rPr>
              <a:t>2. construct</a:t>
            </a:r>
          </a:p>
        </p:txBody>
      </p:sp>
      <p:sp>
        <p:nvSpPr>
          <p:cNvPr id="12" name="Left-Right Arrow 11"/>
          <p:cNvSpPr/>
          <p:nvPr/>
        </p:nvSpPr>
        <p:spPr>
          <a:xfrm rot="1117848">
            <a:off x="3992563" y="3490627"/>
            <a:ext cx="1022350" cy="328613"/>
          </a:xfrm>
          <a:prstGeom prst="leftRightArrow">
            <a:avLst/>
          </a:prstGeom>
          <a:solidFill>
            <a:srgbClr val="FFCCCC"/>
          </a:solid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latin typeface="Arial" charset="0"/>
              <a:ea typeface="宋体" charset="0"/>
              <a:cs typeface="宋体" charset="0"/>
            </a:endParaRPr>
          </a:p>
        </p:txBody>
      </p:sp>
      <p:sp>
        <p:nvSpPr>
          <p:cNvPr id="13" name="Rectangle 12"/>
          <p:cNvSpPr/>
          <p:nvPr/>
        </p:nvSpPr>
        <p:spPr>
          <a:xfrm rot="1053596">
            <a:off x="3983038" y="3279490"/>
            <a:ext cx="1747837" cy="376237"/>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dirty="0">
                <a:solidFill>
                  <a:srgbClr val="FF0000"/>
                </a:solidFill>
              </a:rPr>
              <a:t>3. matching</a:t>
            </a:r>
          </a:p>
        </p:txBody>
      </p:sp>
      <p:sp>
        <p:nvSpPr>
          <p:cNvPr id="14" name="Rectangle 13"/>
          <p:cNvSpPr/>
          <p:nvPr/>
        </p:nvSpPr>
        <p:spPr>
          <a:xfrm>
            <a:off x="6924675" y="2038065"/>
            <a:ext cx="2555875" cy="365125"/>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dirty="0">
                <a:solidFill>
                  <a:srgbClr val="FF0000"/>
                </a:solidFill>
              </a:rPr>
              <a:t>1.Select candidates</a:t>
            </a:r>
          </a:p>
        </p:txBody>
      </p:sp>
      <p:sp>
        <p:nvSpPr>
          <p:cNvPr id="15" name="矩形 2"/>
          <p:cNvSpPr>
            <a:spLocks noChangeArrowheads="1"/>
          </p:cNvSpPr>
          <p:nvPr/>
        </p:nvSpPr>
        <p:spPr bwMode="auto">
          <a:xfrm>
            <a:off x="0" y="6381328"/>
            <a:ext cx="9906000" cy="476673"/>
          </a:xfrm>
          <a:prstGeom prst="rect">
            <a:avLst/>
          </a:prstGeom>
          <a:solidFill>
            <a:schemeClr val="bg1"/>
          </a:solidFill>
          <a:ln w="9525">
            <a:noFill/>
            <a:miter lim="800000"/>
            <a:headEnd/>
            <a:tailEnd/>
          </a:ln>
        </p:spPr>
        <p:txBody>
          <a:bodyPr wrap="square">
            <a:noAutofit/>
          </a:bodyPr>
          <a:lstStyle/>
          <a:p>
            <a:r>
              <a:rPr lang="en-US" altLang="zh-CN" sz="1200" dirty="0" smtClean="0"/>
              <a:t>[1] Q. </a:t>
            </a:r>
            <a:r>
              <a:rPr lang="en-US" altLang="zh-CN" sz="1200" dirty="0" err="1" smtClean="0"/>
              <a:t>Zhong</a:t>
            </a:r>
            <a:r>
              <a:rPr lang="en-US" altLang="zh-CN" sz="1200" dirty="0" smtClean="0"/>
              <a:t>, H. Li, J. Li, G. </a:t>
            </a:r>
            <a:r>
              <a:rPr lang="en-US" altLang="zh-CN" sz="1200" dirty="0" err="1" smtClean="0"/>
              <a:t>Xie</a:t>
            </a:r>
            <a:r>
              <a:rPr lang="en-US" altLang="zh-CN" sz="1200" dirty="0" smtClean="0"/>
              <a:t>, J. Tang, and L. Zhou. A Gauss Function based Approach for Unbalanced Ontology Matching. SIGMOD’09, pages 669-680, 2009.</a:t>
            </a:r>
          </a:p>
        </p:txBody>
      </p:sp>
    </p:spTree>
    <p:extLst>
      <p:ext uri="{BB962C8B-B14F-4D97-AF65-F5344CB8AC3E}">
        <p14:creationId xmlns:p14="http://schemas.microsoft.com/office/powerpoint/2010/main" val="3749849985"/>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par>
                                <p:cTn id="8" presetID="3"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linds(horizontal)">
                                      <p:cBhvr>
                                        <p:cTn id="10" dur="500"/>
                                        <p:tgtEl>
                                          <p:spTgt spid="7"/>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linds(horizontal)">
                                      <p:cBhvr>
                                        <p:cTn id="15" dur="500"/>
                                        <p:tgtEl>
                                          <p:spTgt spid="8"/>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linds(horizontal)">
                                      <p:cBhvr>
                                        <p:cTn id="18" dur="500"/>
                                        <p:tgtEl>
                                          <p:spTgt spid="11"/>
                                        </p:tgtEl>
                                      </p:cBhvr>
                                    </p:animEffect>
                                  </p:childTnLst>
                                </p:cTn>
                              </p:par>
                              <p:par>
                                <p:cTn id="19" presetID="3" presetClass="entr" presetSubtype="1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linds(horizontal)">
                                      <p:cBhvr>
                                        <p:cTn id="21" dur="500"/>
                                        <p:tgtEl>
                                          <p:spTgt spid="10"/>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linds(horizontal)">
                                      <p:cBhvr>
                                        <p:cTn id="26" dur="500"/>
                                        <p:tgtEl>
                                          <p:spTgt spid="12"/>
                                        </p:tgtEl>
                                      </p:cBhvr>
                                    </p:animEffect>
                                  </p:childTnLst>
                                </p:cTn>
                              </p:par>
                              <p:par>
                                <p:cTn id="27" presetID="3" presetClass="entr" presetSubtype="1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blinds(horizontal)">
                                      <p:cBhvr>
                                        <p:cTn id="2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p:bldP spid="12" grpId="0" animBg="1"/>
      <p:bldP spid="13"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 the past ten years…</a:t>
            </a:r>
            <a:endParaRPr lang="en-US" dirty="0"/>
          </a:p>
        </p:txBody>
      </p:sp>
      <p:sp>
        <p:nvSpPr>
          <p:cNvPr id="3" name="Content Placeholder 2"/>
          <p:cNvSpPr>
            <a:spLocks noGrp="1"/>
          </p:cNvSpPr>
          <p:nvPr>
            <p:ph sz="quarter" idx="1"/>
          </p:nvPr>
        </p:nvSpPr>
        <p:spPr/>
        <p:txBody>
          <a:bodyPr>
            <a:normAutofit fontScale="77500" lnSpcReduction="20000"/>
          </a:bodyPr>
          <a:lstStyle/>
          <a:p>
            <a:r>
              <a:rPr lang="en-US" dirty="0" smtClean="0"/>
              <a:t>Ontology engineering</a:t>
            </a:r>
          </a:p>
          <a:p>
            <a:pPr lvl="1"/>
            <a:r>
              <a:rPr lang="en-US" dirty="0" smtClean="0"/>
              <a:t>Creating ontologies</a:t>
            </a:r>
          </a:p>
          <a:p>
            <a:pPr lvl="1"/>
            <a:r>
              <a:rPr lang="en-US" dirty="0" smtClean="0"/>
              <a:t>Mapping ontologies</a:t>
            </a:r>
          </a:p>
          <a:p>
            <a:pPr lvl="1"/>
            <a:r>
              <a:rPr lang="en-US" dirty="0" smtClean="0"/>
              <a:t>Versioning ontologies</a:t>
            </a:r>
          </a:p>
          <a:p>
            <a:pPr lvl="1"/>
            <a:r>
              <a:rPr lang="en-US" dirty="0" smtClean="0"/>
              <a:t>Reasoning ontologies</a:t>
            </a:r>
          </a:p>
          <a:p>
            <a:r>
              <a:rPr lang="en-US" dirty="0" smtClean="0"/>
              <a:t>Triple Store</a:t>
            </a:r>
          </a:p>
          <a:p>
            <a:pPr lvl="1"/>
            <a:r>
              <a:rPr lang="en-US" dirty="0" smtClean="0"/>
              <a:t>SPARQL</a:t>
            </a:r>
          </a:p>
          <a:p>
            <a:pPr lvl="1"/>
            <a:r>
              <a:rPr lang="en-US" dirty="0" smtClean="0"/>
              <a:t>Small-size triple stores</a:t>
            </a:r>
          </a:p>
          <a:p>
            <a:pPr lvl="1"/>
            <a:endParaRPr lang="en-US" dirty="0" smtClean="0"/>
          </a:p>
          <a:p>
            <a:r>
              <a:rPr lang="en-US" dirty="0" smtClean="0"/>
              <a:t>Summary:</a:t>
            </a:r>
          </a:p>
          <a:p>
            <a:pPr lvl="1"/>
            <a:r>
              <a:rPr lang="en-US" dirty="0" smtClean="0"/>
              <a:t>Creating building blocks for SW: languages, ontologies, </a:t>
            </a:r>
            <a:r>
              <a:rPr lang="en-US" dirty="0" err="1" smtClean="0"/>
              <a:t>reasoners</a:t>
            </a:r>
            <a:r>
              <a:rPr lang="en-US" dirty="0" smtClean="0"/>
              <a:t>, storage/query</a:t>
            </a:r>
          </a:p>
          <a:p>
            <a:pPr lvl="1"/>
            <a:r>
              <a:rPr lang="en-US" dirty="0" smtClean="0"/>
              <a:t>Very AI and Logic driven</a:t>
            </a:r>
          </a:p>
          <a:p>
            <a:pPr lvl="1"/>
            <a:r>
              <a:rPr lang="en-US" dirty="0" smtClean="0"/>
              <a:t>No-domain focus</a:t>
            </a:r>
          </a:p>
          <a:p>
            <a:endParaRPr lang="en-US" dirty="0"/>
          </a:p>
        </p:txBody>
      </p:sp>
      <p:sp>
        <p:nvSpPr>
          <p:cNvPr id="4" name="Rectangle 3"/>
          <p:cNvSpPr/>
          <p:nvPr/>
        </p:nvSpPr>
        <p:spPr>
          <a:xfrm>
            <a:off x="4772980" y="2852936"/>
            <a:ext cx="4788532" cy="1368152"/>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smtClean="0">
                <a:solidFill>
                  <a:srgbClr val="0000CC"/>
                </a:solidFill>
              </a:rPr>
              <a:t>(subject, </a:t>
            </a:r>
            <a:r>
              <a:rPr lang="sk-SK" sz="2800" b="1" dirty="0">
                <a:solidFill>
                  <a:srgbClr val="0000CC"/>
                </a:solidFill>
              </a:rPr>
              <a:t>predicate</a:t>
            </a:r>
            <a:r>
              <a:rPr lang="en-US" sz="2800" b="1" dirty="0" smtClean="0">
                <a:solidFill>
                  <a:srgbClr val="0000CC"/>
                </a:solidFill>
              </a:rPr>
              <a:t>, object)</a:t>
            </a:r>
          </a:p>
          <a:p>
            <a:pPr algn="ctr"/>
            <a:r>
              <a:rPr lang="en-US" sz="2400" dirty="0" smtClean="0">
                <a:solidFill>
                  <a:schemeClr val="tx1"/>
                </a:solidFill>
              </a:rPr>
              <a:t>e.g., Bob </a:t>
            </a:r>
            <a:r>
              <a:rPr lang="en-US" sz="2400" dirty="0">
                <a:solidFill>
                  <a:schemeClr val="tx1"/>
                </a:solidFill>
              </a:rPr>
              <a:t>is 35</a:t>
            </a:r>
          </a:p>
          <a:p>
            <a:pPr algn="ctr"/>
            <a:r>
              <a:rPr lang="en-US" sz="2400" dirty="0">
                <a:solidFill>
                  <a:schemeClr val="tx1"/>
                </a:solidFill>
              </a:rPr>
              <a:t>Bob knows </a:t>
            </a:r>
            <a:r>
              <a:rPr lang="en-US" sz="2400" dirty="0" smtClean="0">
                <a:solidFill>
                  <a:schemeClr val="tx1"/>
                </a:solidFill>
              </a:rPr>
              <a:t>Fred</a:t>
            </a:r>
            <a:endParaRPr lang="en-US" sz="2400" dirty="0">
              <a:solidFill>
                <a:schemeClr val="tx1"/>
              </a:solidFill>
            </a:endParaRPr>
          </a:p>
        </p:txBody>
      </p:sp>
    </p:spTree>
    <p:extLst>
      <p:ext uri="{BB962C8B-B14F-4D97-AF65-F5344CB8AC3E}">
        <p14:creationId xmlns:p14="http://schemas.microsoft.com/office/powerpoint/2010/main" val="225339300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p:txBody>
          <a:bodyPr/>
          <a:lstStyle/>
          <a:p>
            <a:r>
              <a:rPr lang="en-US">
                <a:latin typeface="Arial" charset="0"/>
                <a:ea typeface="宋体" charset="0"/>
              </a:rPr>
              <a:t>Step 1: Select Candidates</a:t>
            </a:r>
          </a:p>
        </p:txBody>
      </p:sp>
      <p:pic>
        <p:nvPicPr>
          <p:cNvPr id="44035"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98475" y="1165225"/>
            <a:ext cx="7210425" cy="544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1776413" y="4378325"/>
            <a:ext cx="365125" cy="328613"/>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latin typeface="Arial" charset="0"/>
              <a:ea typeface="宋体" charset="0"/>
              <a:cs typeface="宋体" charset="0"/>
            </a:endParaRPr>
          </a:p>
        </p:txBody>
      </p:sp>
      <p:sp>
        <p:nvSpPr>
          <p:cNvPr id="6" name="Rectangle 5"/>
          <p:cNvSpPr/>
          <p:nvPr/>
        </p:nvSpPr>
        <p:spPr>
          <a:xfrm>
            <a:off x="3346450" y="5218113"/>
            <a:ext cx="3505200" cy="365125"/>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rgbClr val="0000CC"/>
                </a:solidFill>
              </a:rPr>
              <a:t>Similarity between </a:t>
            </a:r>
            <a:r>
              <a:rPr lang="en-US" i="1" dirty="0" err="1">
                <a:solidFill>
                  <a:srgbClr val="0000CC"/>
                </a:solidFill>
              </a:rPr>
              <a:t>c</a:t>
            </a:r>
            <a:r>
              <a:rPr lang="en-US" i="1" baseline="-25000" dirty="0" err="1">
                <a:solidFill>
                  <a:srgbClr val="0000CC"/>
                </a:solidFill>
              </a:rPr>
              <a:t>i</a:t>
            </a:r>
            <a:r>
              <a:rPr lang="en-US" dirty="0">
                <a:solidFill>
                  <a:srgbClr val="0000CC"/>
                </a:solidFill>
              </a:rPr>
              <a:t> and </a:t>
            </a:r>
            <a:r>
              <a:rPr lang="en-US" i="1" dirty="0" err="1">
                <a:solidFill>
                  <a:srgbClr val="0000CC"/>
                </a:solidFill>
              </a:rPr>
              <a:t>O</a:t>
            </a:r>
            <a:r>
              <a:rPr lang="en-US" i="1" baseline="-25000" dirty="0" err="1">
                <a:solidFill>
                  <a:srgbClr val="0000CC"/>
                </a:solidFill>
              </a:rPr>
              <a:t>l</a:t>
            </a:r>
            <a:endParaRPr lang="en-US" i="1" baseline="-25000" dirty="0">
              <a:solidFill>
                <a:srgbClr val="0000CC"/>
              </a:solidFill>
            </a:endParaRPr>
          </a:p>
        </p:txBody>
      </p:sp>
      <p:cxnSp>
        <p:nvCxnSpPr>
          <p:cNvPr id="8" name="Straight Arrow Connector 7"/>
          <p:cNvCxnSpPr>
            <a:stCxn id="6" idx="1"/>
            <a:endCxn id="5" idx="3"/>
          </p:cNvCxnSpPr>
          <p:nvPr/>
        </p:nvCxnSpPr>
        <p:spPr>
          <a:xfrm rot="10800000">
            <a:off x="2141538" y="4543425"/>
            <a:ext cx="1204912" cy="85725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2616200" y="3721100"/>
            <a:ext cx="1606550" cy="438150"/>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latin typeface="Arial" charset="0"/>
              <a:ea typeface="宋体" charset="0"/>
              <a:cs typeface="宋体" charset="0"/>
            </a:endParaRPr>
          </a:p>
        </p:txBody>
      </p:sp>
      <p:cxnSp>
        <p:nvCxnSpPr>
          <p:cNvPr id="11" name="Straight Arrow Connector 10"/>
          <p:cNvCxnSpPr>
            <a:stCxn id="15" idx="1"/>
            <a:endCxn id="10" idx="3"/>
          </p:cNvCxnSpPr>
          <p:nvPr/>
        </p:nvCxnSpPr>
        <p:spPr>
          <a:xfrm rot="10800000" flipV="1">
            <a:off x="4222750" y="3465513"/>
            <a:ext cx="1022350" cy="474662"/>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5245100" y="1895475"/>
            <a:ext cx="4381500" cy="3140075"/>
          </a:xfrm>
          <a:prstGeom prst="rect">
            <a:avLst/>
          </a:prstGeom>
          <a:solidFill>
            <a:schemeClr val="bg1"/>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lstStyle/>
          <a:p>
            <a:r>
              <a:rPr lang="en-US" sz="2400">
                <a:solidFill>
                  <a:srgbClr val="0000CC"/>
                </a:solidFill>
                <a:latin typeface="Arial" charset="0"/>
                <a:ea typeface="宋体" charset="0"/>
                <a:cs typeface="宋体" charset="0"/>
              </a:rPr>
              <a:t>Edit-distance</a:t>
            </a:r>
          </a:p>
          <a:p>
            <a:endParaRPr lang="en-US" sz="2400">
              <a:solidFill>
                <a:srgbClr val="0000CC"/>
              </a:solidFill>
              <a:latin typeface="Arial" charset="0"/>
              <a:ea typeface="宋体" charset="0"/>
              <a:cs typeface="宋体" charset="0"/>
            </a:endParaRPr>
          </a:p>
          <a:p>
            <a:endParaRPr lang="en-US" sz="2400">
              <a:solidFill>
                <a:srgbClr val="0000CC"/>
              </a:solidFill>
              <a:latin typeface="Arial" charset="0"/>
              <a:ea typeface="宋体" charset="0"/>
              <a:cs typeface="宋体" charset="0"/>
            </a:endParaRPr>
          </a:p>
          <a:p>
            <a:endParaRPr lang="en-US" sz="2400">
              <a:solidFill>
                <a:srgbClr val="0000CC"/>
              </a:solidFill>
              <a:latin typeface="Arial" charset="0"/>
              <a:ea typeface="宋体" charset="0"/>
              <a:cs typeface="宋体" charset="0"/>
            </a:endParaRPr>
          </a:p>
          <a:p>
            <a:r>
              <a:rPr lang="en-US" sz="1800">
                <a:solidFill>
                  <a:schemeClr val="tx1"/>
                </a:solidFill>
                <a:latin typeface="Arial" charset="0"/>
                <a:ea typeface="宋体" charset="0"/>
                <a:cs typeface="宋体" charset="0"/>
              </a:rPr>
              <a:t>e.g. site vs. cite</a:t>
            </a:r>
          </a:p>
          <a:p>
            <a:endParaRPr lang="en-US" sz="1100">
              <a:solidFill>
                <a:schemeClr val="tx1"/>
              </a:solidFill>
              <a:latin typeface="Arial" charset="0"/>
              <a:ea typeface="宋体" charset="0"/>
              <a:cs typeface="宋体" charset="0"/>
            </a:endParaRPr>
          </a:p>
          <a:p>
            <a:r>
              <a:rPr lang="en-US" sz="2400">
                <a:solidFill>
                  <a:srgbClr val="0000CC"/>
                </a:solidFill>
                <a:latin typeface="Arial" charset="0"/>
                <a:ea typeface="宋体" charset="0"/>
                <a:cs typeface="宋体" charset="0"/>
              </a:rPr>
              <a:t>WordNet</a:t>
            </a:r>
          </a:p>
        </p:txBody>
      </p:sp>
      <p:pic>
        <p:nvPicPr>
          <p:cNvPr id="391171"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865813" y="2306638"/>
            <a:ext cx="2774950" cy="611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1172"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427663" y="2963863"/>
            <a:ext cx="4033837"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1173" name="Picture 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719763" y="4305300"/>
            <a:ext cx="361473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Rectangle 25"/>
          <p:cNvSpPr/>
          <p:nvPr/>
        </p:nvSpPr>
        <p:spPr>
          <a:xfrm>
            <a:off x="7691438" y="946150"/>
            <a:ext cx="1752600" cy="803275"/>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lvl="1">
              <a:defRPr/>
            </a:pPr>
            <a:r>
              <a:rPr lang="en-US" dirty="0">
                <a:solidFill>
                  <a:srgbClr val="0000CC"/>
                </a:solidFill>
              </a:rPr>
              <a:t>Complexity: </a:t>
            </a:r>
          </a:p>
          <a:p>
            <a:pPr marL="0" lvl="1">
              <a:defRPr/>
            </a:pPr>
            <a:r>
              <a:rPr lang="en-US" dirty="0">
                <a:solidFill>
                  <a:srgbClr val="0000CC"/>
                </a:solidFill>
              </a:rPr>
              <a:t>|</a:t>
            </a:r>
            <a:r>
              <a:rPr lang="en-US" i="1" dirty="0">
                <a:solidFill>
                  <a:srgbClr val="0000CC"/>
                </a:solidFill>
              </a:rPr>
              <a:t>O</a:t>
            </a:r>
            <a:r>
              <a:rPr lang="en-US" baseline="-25000" dirty="0">
                <a:solidFill>
                  <a:srgbClr val="0000CC"/>
                </a:solidFill>
              </a:rPr>
              <a:t>1</a:t>
            </a:r>
            <a:r>
              <a:rPr lang="en-US" dirty="0">
                <a:solidFill>
                  <a:srgbClr val="0000CC"/>
                </a:solidFill>
              </a:rPr>
              <a:t>| x |</a:t>
            </a:r>
            <a:r>
              <a:rPr lang="en-US" i="1" dirty="0">
                <a:solidFill>
                  <a:srgbClr val="0000CC"/>
                </a:solidFill>
              </a:rPr>
              <a:t>O</a:t>
            </a:r>
            <a:r>
              <a:rPr lang="en-US" baseline="-25000" dirty="0">
                <a:solidFill>
                  <a:srgbClr val="0000CC"/>
                </a:solidFill>
              </a:rPr>
              <a:t>2</a:t>
            </a:r>
            <a:r>
              <a:rPr lang="en-US" dirty="0">
                <a:solidFill>
                  <a:srgbClr val="0000CC"/>
                </a:solidFill>
              </a:rPr>
              <a:t>|</a:t>
            </a:r>
          </a:p>
        </p:txBody>
      </p:sp>
    </p:spTree>
    <p:extLst>
      <p:ext uri="{BB962C8B-B14F-4D97-AF65-F5344CB8AC3E}">
        <p14:creationId xmlns:p14="http://schemas.microsoft.com/office/powerpoint/2010/main" val="50384151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par>
                                <p:cTn id="8" presetID="3"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linds(horizontal)">
                                      <p:cBhvr>
                                        <p:cTn id="10" dur="500"/>
                                        <p:tgtEl>
                                          <p:spTgt spid="8"/>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linds(horizontal)">
                                      <p:cBhvr>
                                        <p:cTn id="13" dur="500"/>
                                        <p:tgtEl>
                                          <p:spTgt spid="5"/>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linds(horizontal)">
                                      <p:cBhvr>
                                        <p:cTn id="18" dur="500"/>
                                        <p:tgtEl>
                                          <p:spTgt spid="15"/>
                                        </p:tgtEl>
                                      </p:cBhvr>
                                    </p:animEffect>
                                  </p:childTnLst>
                                </p:cTn>
                              </p:par>
                              <p:par>
                                <p:cTn id="19" presetID="3" presetClass="entr" presetSubtype="10" fill="hold" nodeType="withEffect">
                                  <p:stCondLst>
                                    <p:cond delay="0"/>
                                  </p:stCondLst>
                                  <p:childTnLst>
                                    <p:set>
                                      <p:cBhvr>
                                        <p:cTn id="20" dur="1" fill="hold">
                                          <p:stCondLst>
                                            <p:cond delay="0"/>
                                          </p:stCondLst>
                                        </p:cTn>
                                        <p:tgtEl>
                                          <p:spTgt spid="391171"/>
                                        </p:tgtEl>
                                        <p:attrNameLst>
                                          <p:attrName>style.visibility</p:attrName>
                                        </p:attrNameLst>
                                      </p:cBhvr>
                                      <p:to>
                                        <p:strVal val="visible"/>
                                      </p:to>
                                    </p:set>
                                    <p:animEffect transition="in" filter="blinds(horizontal)">
                                      <p:cBhvr>
                                        <p:cTn id="21" dur="500"/>
                                        <p:tgtEl>
                                          <p:spTgt spid="391171"/>
                                        </p:tgtEl>
                                      </p:cBhvr>
                                    </p:animEffect>
                                  </p:childTnLst>
                                </p:cTn>
                              </p:par>
                              <p:par>
                                <p:cTn id="22" presetID="3" presetClass="entr" presetSubtype="10" fill="hold" nodeType="withEffect">
                                  <p:stCondLst>
                                    <p:cond delay="0"/>
                                  </p:stCondLst>
                                  <p:childTnLst>
                                    <p:set>
                                      <p:cBhvr>
                                        <p:cTn id="23" dur="1" fill="hold">
                                          <p:stCondLst>
                                            <p:cond delay="0"/>
                                          </p:stCondLst>
                                        </p:cTn>
                                        <p:tgtEl>
                                          <p:spTgt spid="391172"/>
                                        </p:tgtEl>
                                        <p:attrNameLst>
                                          <p:attrName>style.visibility</p:attrName>
                                        </p:attrNameLst>
                                      </p:cBhvr>
                                      <p:to>
                                        <p:strVal val="visible"/>
                                      </p:to>
                                    </p:set>
                                    <p:animEffect transition="in" filter="blinds(horizontal)">
                                      <p:cBhvr>
                                        <p:cTn id="24" dur="500"/>
                                        <p:tgtEl>
                                          <p:spTgt spid="391172"/>
                                        </p:tgtEl>
                                      </p:cBhvr>
                                    </p:animEffect>
                                  </p:childTnLst>
                                </p:cTn>
                              </p:par>
                              <p:par>
                                <p:cTn id="25" presetID="3" presetClass="entr" presetSubtype="10" fill="hold" nodeType="withEffect">
                                  <p:stCondLst>
                                    <p:cond delay="0"/>
                                  </p:stCondLst>
                                  <p:childTnLst>
                                    <p:set>
                                      <p:cBhvr>
                                        <p:cTn id="26" dur="1" fill="hold">
                                          <p:stCondLst>
                                            <p:cond delay="0"/>
                                          </p:stCondLst>
                                        </p:cTn>
                                        <p:tgtEl>
                                          <p:spTgt spid="391173"/>
                                        </p:tgtEl>
                                        <p:attrNameLst>
                                          <p:attrName>style.visibility</p:attrName>
                                        </p:attrNameLst>
                                      </p:cBhvr>
                                      <p:to>
                                        <p:strVal val="visible"/>
                                      </p:to>
                                    </p:set>
                                    <p:animEffect transition="in" filter="blinds(horizontal)">
                                      <p:cBhvr>
                                        <p:cTn id="27" dur="500"/>
                                        <p:tgtEl>
                                          <p:spTgt spid="391173"/>
                                        </p:tgtEl>
                                      </p:cBhvr>
                                    </p:animEffect>
                                  </p:childTnLst>
                                </p:cTn>
                              </p:par>
                              <p:par>
                                <p:cTn id="28" presetID="3" presetClass="entr" presetSubtype="10" fill="hold"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linds(horizontal)">
                                      <p:cBhvr>
                                        <p:cTn id="30" dur="500"/>
                                        <p:tgtEl>
                                          <p:spTgt spid="11"/>
                                        </p:tgtEl>
                                      </p:cBhvr>
                                    </p:animEffect>
                                  </p:childTnLst>
                                </p:cTn>
                              </p:par>
                              <p:par>
                                <p:cTn id="31" presetID="3" presetClass="entr" presetSubtype="10"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blinds(horizontal)">
                                      <p:cBhvr>
                                        <p:cTn id="3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0" grpId="0" animBg="1"/>
      <p:bldP spid="15"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Title 1"/>
          <p:cNvSpPr>
            <a:spLocks noGrp="1"/>
          </p:cNvSpPr>
          <p:nvPr>
            <p:ph type="title"/>
          </p:nvPr>
        </p:nvSpPr>
        <p:spPr/>
        <p:txBody>
          <a:bodyPr/>
          <a:lstStyle/>
          <a:p>
            <a:r>
              <a:rPr lang="en-US">
                <a:latin typeface="Arial" charset="0"/>
                <a:ea typeface="宋体" charset="0"/>
              </a:rPr>
              <a:t>Step 2: Construct Sub-ontology</a:t>
            </a:r>
          </a:p>
        </p:txBody>
      </p:sp>
      <p:pic>
        <p:nvPicPr>
          <p:cNvPr id="10244"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4988" y="1092200"/>
            <a:ext cx="5343525"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Rectangle 28"/>
          <p:cNvSpPr/>
          <p:nvPr/>
        </p:nvSpPr>
        <p:spPr>
          <a:xfrm>
            <a:off x="1885950" y="2370138"/>
            <a:ext cx="1131888" cy="255587"/>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latin typeface="Arial" charset="0"/>
              <a:ea typeface="宋体" charset="0"/>
              <a:cs typeface="宋体" charset="0"/>
            </a:endParaRPr>
          </a:p>
        </p:txBody>
      </p:sp>
      <p:cxnSp>
        <p:nvCxnSpPr>
          <p:cNvPr id="30" name="Straight Arrow Connector 29"/>
          <p:cNvCxnSpPr>
            <a:stCxn id="31" idx="1"/>
            <a:endCxn id="29" idx="3"/>
          </p:cNvCxnSpPr>
          <p:nvPr/>
        </p:nvCxnSpPr>
        <p:spPr>
          <a:xfrm rot="10800000">
            <a:off x="3017838" y="2497138"/>
            <a:ext cx="2336800" cy="92075"/>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1" name="Rectangle 30"/>
          <p:cNvSpPr/>
          <p:nvPr/>
        </p:nvSpPr>
        <p:spPr>
          <a:xfrm>
            <a:off x="5354638" y="1639888"/>
            <a:ext cx="3359150" cy="1898650"/>
          </a:xfrm>
          <a:prstGeom prst="rect">
            <a:avLst/>
          </a:prstGeom>
          <a:solidFill>
            <a:schemeClr val="bg1"/>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sz="2400">
              <a:solidFill>
                <a:srgbClr val="0000CC"/>
              </a:solidFill>
              <a:latin typeface="Arial" charset="0"/>
              <a:ea typeface="宋体" charset="0"/>
              <a:cs typeface="宋体" charset="0"/>
            </a:endParaRPr>
          </a:p>
        </p:txBody>
      </p:sp>
      <p:pic>
        <p:nvPicPr>
          <p:cNvPr id="393221"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646738" y="1785938"/>
            <a:ext cx="138112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3222" name="Picture 6"/>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646738" y="2297113"/>
            <a:ext cx="150495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3223" name="Picture 7"/>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573713" y="2808288"/>
            <a:ext cx="2943225"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Rectangle 39"/>
          <p:cNvSpPr/>
          <p:nvPr/>
        </p:nvSpPr>
        <p:spPr>
          <a:xfrm>
            <a:off x="6815138" y="1384300"/>
            <a:ext cx="1606550" cy="255588"/>
          </a:xfrm>
          <a:prstGeom prst="rect">
            <a:avLst/>
          </a:prstGeom>
          <a:noFill/>
          <a:ln w="1270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tx1"/>
                </a:solidFill>
              </a:rPr>
              <a:t>influence</a:t>
            </a:r>
          </a:p>
        </p:txBody>
      </p:sp>
      <p:cxnSp>
        <p:nvCxnSpPr>
          <p:cNvPr id="41" name="Straight Arrow Connector 40"/>
          <p:cNvCxnSpPr>
            <a:stCxn id="50" idx="2"/>
          </p:cNvCxnSpPr>
          <p:nvPr/>
        </p:nvCxnSpPr>
        <p:spPr>
          <a:xfrm rot="16200000" flipH="1">
            <a:off x="5774532" y="1512094"/>
            <a:ext cx="438150" cy="255587"/>
          </a:xfrm>
          <a:prstGeom prst="straightConnector1">
            <a:avLst/>
          </a:prstGeom>
          <a:ln>
            <a:solidFill>
              <a:srgbClr val="0000CC"/>
            </a:solidFill>
            <a:tailEnd type="arrow"/>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rot="10800000">
            <a:off x="6523038" y="2151063"/>
            <a:ext cx="511175" cy="1587"/>
          </a:xfrm>
          <a:prstGeom prst="straightConnector1">
            <a:avLst/>
          </a:prstGeom>
          <a:ln>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0" name="Rectangle 49"/>
          <p:cNvSpPr/>
          <p:nvPr/>
        </p:nvSpPr>
        <p:spPr>
          <a:xfrm>
            <a:off x="5062538" y="1165225"/>
            <a:ext cx="1606550" cy="255588"/>
          </a:xfrm>
          <a:prstGeom prst="rect">
            <a:avLst/>
          </a:prstGeom>
          <a:noFill/>
          <a:ln w="1270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tx1"/>
                </a:solidFill>
              </a:rPr>
              <a:t>similarity</a:t>
            </a:r>
          </a:p>
        </p:txBody>
      </p:sp>
      <p:cxnSp>
        <p:nvCxnSpPr>
          <p:cNvPr id="55" name="Straight Arrow Connector 54"/>
          <p:cNvCxnSpPr/>
          <p:nvPr/>
        </p:nvCxnSpPr>
        <p:spPr>
          <a:xfrm rot="10800000">
            <a:off x="6048375" y="2149475"/>
            <a:ext cx="328613" cy="1588"/>
          </a:xfrm>
          <a:prstGeom prst="straightConnector1">
            <a:avLst/>
          </a:prstGeom>
          <a:ln>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a:stCxn id="40" idx="2"/>
            <a:endCxn id="393221" idx="3"/>
          </p:cNvCxnSpPr>
          <p:nvPr/>
        </p:nvCxnSpPr>
        <p:spPr>
          <a:xfrm rot="5400000">
            <a:off x="7157244" y="1510507"/>
            <a:ext cx="331787" cy="590550"/>
          </a:xfrm>
          <a:prstGeom prst="straightConnector1">
            <a:avLst/>
          </a:prstGeom>
          <a:ln>
            <a:solidFill>
              <a:srgbClr val="0000CC"/>
            </a:solidFill>
            <a:tailEnd type="arrow"/>
          </a:ln>
        </p:spPr>
        <p:style>
          <a:lnRef idx="1">
            <a:schemeClr val="accent1"/>
          </a:lnRef>
          <a:fillRef idx="0">
            <a:schemeClr val="accent1"/>
          </a:fillRef>
          <a:effectRef idx="0">
            <a:schemeClr val="accent1"/>
          </a:effectRef>
          <a:fontRef idx="minor">
            <a:schemeClr val="tx1"/>
          </a:fontRef>
        </p:style>
      </p:cxnSp>
      <p:pic>
        <p:nvPicPr>
          <p:cNvPr id="10257" name="Picture 8"/>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520700" y="3568700"/>
            <a:ext cx="5381625" cy="321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 name="Rectangle 63"/>
          <p:cNvSpPr/>
          <p:nvPr/>
        </p:nvSpPr>
        <p:spPr>
          <a:xfrm>
            <a:off x="1703388" y="4816475"/>
            <a:ext cx="1971675" cy="292100"/>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latin typeface="Arial" charset="0"/>
              <a:ea typeface="宋体" charset="0"/>
              <a:cs typeface="宋体" charset="0"/>
            </a:endParaRPr>
          </a:p>
        </p:txBody>
      </p:sp>
      <p:cxnSp>
        <p:nvCxnSpPr>
          <p:cNvPr id="65" name="Straight Arrow Connector 64"/>
          <p:cNvCxnSpPr>
            <a:stCxn id="69" idx="1"/>
            <a:endCxn id="64" idx="3"/>
          </p:cNvCxnSpPr>
          <p:nvPr/>
        </p:nvCxnSpPr>
        <p:spPr>
          <a:xfrm rot="10800000" flipV="1">
            <a:off x="3675063" y="4779963"/>
            <a:ext cx="2300287" cy="182562"/>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9" name="Rectangle 68"/>
          <p:cNvSpPr/>
          <p:nvPr/>
        </p:nvSpPr>
        <p:spPr>
          <a:xfrm>
            <a:off x="5975350" y="4232275"/>
            <a:ext cx="657225" cy="1095375"/>
          </a:xfrm>
          <a:prstGeom prst="rect">
            <a:avLst/>
          </a:prstGeom>
          <a:solidFill>
            <a:schemeClr val="bg1"/>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sz="2400">
              <a:solidFill>
                <a:srgbClr val="0000CC"/>
              </a:solidFill>
              <a:latin typeface="Arial" charset="0"/>
              <a:ea typeface="宋体" charset="0"/>
              <a:cs typeface="宋体" charset="0"/>
            </a:endParaRPr>
          </a:p>
        </p:txBody>
      </p:sp>
      <p:graphicFrame>
        <p:nvGraphicFramePr>
          <p:cNvPr id="73" name="Object 9"/>
          <p:cNvGraphicFramePr>
            <a:graphicFrameLocks noChangeAspect="1"/>
          </p:cNvGraphicFramePr>
          <p:nvPr/>
        </p:nvGraphicFramePr>
        <p:xfrm>
          <a:off x="6048375" y="4378325"/>
          <a:ext cx="541338" cy="812800"/>
        </p:xfrm>
        <a:graphic>
          <a:graphicData uri="http://schemas.openxmlformats.org/presentationml/2006/ole">
            <mc:AlternateContent xmlns:mc="http://schemas.openxmlformats.org/markup-compatibility/2006">
              <mc:Choice xmlns:v="urn:schemas-microsoft-com:vml" Requires="v">
                <p:oleObj spid="_x0000_s409831" name="Equation" r:id="rId8" imgW="279360" imgH="419040" progId="Equation.DSMT4">
                  <p:embed/>
                </p:oleObj>
              </mc:Choice>
              <mc:Fallback>
                <p:oleObj name="Equation" r:id="rId8" imgW="279360" imgH="419040" progId="Equation.DSMT4">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48375" y="4378325"/>
                        <a:ext cx="541338" cy="812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Tree>
    <p:extLst>
      <p:ext uri="{BB962C8B-B14F-4D97-AF65-F5344CB8AC3E}">
        <p14:creationId xmlns:p14="http://schemas.microsoft.com/office/powerpoint/2010/main" val="149682028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linds(horizontal)">
                                      <p:cBhvr>
                                        <p:cTn id="7" dur="500"/>
                                        <p:tgtEl>
                                          <p:spTgt spid="31"/>
                                        </p:tgtEl>
                                      </p:cBhvr>
                                    </p:animEffect>
                                  </p:childTnLst>
                                </p:cTn>
                              </p:par>
                              <p:par>
                                <p:cTn id="8" presetID="3" presetClass="entr" presetSubtype="10"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blinds(horizontal)">
                                      <p:cBhvr>
                                        <p:cTn id="10" dur="500"/>
                                        <p:tgtEl>
                                          <p:spTgt spid="30"/>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blinds(horizontal)">
                                      <p:cBhvr>
                                        <p:cTn id="13" dur="500"/>
                                        <p:tgtEl>
                                          <p:spTgt spid="29"/>
                                        </p:tgtEl>
                                      </p:cBhvr>
                                    </p:animEffect>
                                  </p:childTnLst>
                                </p:cTn>
                              </p:par>
                              <p:par>
                                <p:cTn id="14" presetID="3" presetClass="entr" presetSubtype="10" fill="hold" nodeType="withEffect">
                                  <p:stCondLst>
                                    <p:cond delay="0"/>
                                  </p:stCondLst>
                                  <p:childTnLst>
                                    <p:set>
                                      <p:cBhvr>
                                        <p:cTn id="15" dur="1" fill="hold">
                                          <p:stCondLst>
                                            <p:cond delay="0"/>
                                          </p:stCondLst>
                                        </p:cTn>
                                        <p:tgtEl>
                                          <p:spTgt spid="393222"/>
                                        </p:tgtEl>
                                        <p:attrNameLst>
                                          <p:attrName>style.visibility</p:attrName>
                                        </p:attrNameLst>
                                      </p:cBhvr>
                                      <p:to>
                                        <p:strVal val="visible"/>
                                      </p:to>
                                    </p:set>
                                    <p:animEffect transition="in" filter="blinds(horizontal)">
                                      <p:cBhvr>
                                        <p:cTn id="16" dur="500"/>
                                        <p:tgtEl>
                                          <p:spTgt spid="393222"/>
                                        </p:tgtEl>
                                      </p:cBhvr>
                                    </p:animEffect>
                                  </p:childTnLst>
                                </p:cTn>
                              </p:par>
                              <p:par>
                                <p:cTn id="17" presetID="3" presetClass="entr" presetSubtype="10" fill="hold" nodeType="withEffect">
                                  <p:stCondLst>
                                    <p:cond delay="0"/>
                                  </p:stCondLst>
                                  <p:childTnLst>
                                    <p:set>
                                      <p:cBhvr>
                                        <p:cTn id="18" dur="1" fill="hold">
                                          <p:stCondLst>
                                            <p:cond delay="0"/>
                                          </p:stCondLst>
                                        </p:cTn>
                                        <p:tgtEl>
                                          <p:spTgt spid="393221"/>
                                        </p:tgtEl>
                                        <p:attrNameLst>
                                          <p:attrName>style.visibility</p:attrName>
                                        </p:attrNameLst>
                                      </p:cBhvr>
                                      <p:to>
                                        <p:strVal val="visible"/>
                                      </p:to>
                                    </p:set>
                                    <p:animEffect transition="in" filter="blinds(horizontal)">
                                      <p:cBhvr>
                                        <p:cTn id="19" dur="500"/>
                                        <p:tgtEl>
                                          <p:spTgt spid="393221"/>
                                        </p:tgtEl>
                                      </p:cBhvr>
                                    </p:animEffect>
                                  </p:childTnLst>
                                </p:cTn>
                              </p:par>
                              <p:par>
                                <p:cTn id="20" presetID="3" presetClass="entr" presetSubtype="10" fill="hold" nodeType="withEffect">
                                  <p:stCondLst>
                                    <p:cond delay="0"/>
                                  </p:stCondLst>
                                  <p:childTnLst>
                                    <p:set>
                                      <p:cBhvr>
                                        <p:cTn id="21" dur="1" fill="hold">
                                          <p:stCondLst>
                                            <p:cond delay="0"/>
                                          </p:stCondLst>
                                        </p:cTn>
                                        <p:tgtEl>
                                          <p:spTgt spid="393223"/>
                                        </p:tgtEl>
                                        <p:attrNameLst>
                                          <p:attrName>style.visibility</p:attrName>
                                        </p:attrNameLst>
                                      </p:cBhvr>
                                      <p:to>
                                        <p:strVal val="visible"/>
                                      </p:to>
                                    </p:set>
                                    <p:animEffect transition="in" filter="blinds(horizontal)">
                                      <p:cBhvr>
                                        <p:cTn id="22" dur="500"/>
                                        <p:tgtEl>
                                          <p:spTgt spid="393223"/>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40"/>
                                        </p:tgtEl>
                                        <p:attrNameLst>
                                          <p:attrName>style.visibility</p:attrName>
                                        </p:attrNameLst>
                                      </p:cBhvr>
                                      <p:to>
                                        <p:strVal val="visible"/>
                                      </p:to>
                                    </p:set>
                                    <p:animEffect transition="in" filter="blinds(horizontal)">
                                      <p:cBhvr>
                                        <p:cTn id="25" dur="500"/>
                                        <p:tgtEl>
                                          <p:spTgt spid="40"/>
                                        </p:tgtEl>
                                      </p:cBhvr>
                                    </p:animEffect>
                                  </p:childTnLst>
                                </p:cTn>
                              </p:par>
                              <p:par>
                                <p:cTn id="26" presetID="3" presetClass="entr" presetSubtype="10" fill="hold" nodeType="withEffect">
                                  <p:stCondLst>
                                    <p:cond delay="0"/>
                                  </p:stCondLst>
                                  <p:childTnLst>
                                    <p:set>
                                      <p:cBhvr>
                                        <p:cTn id="27" dur="1" fill="hold">
                                          <p:stCondLst>
                                            <p:cond delay="0"/>
                                          </p:stCondLst>
                                        </p:cTn>
                                        <p:tgtEl>
                                          <p:spTgt spid="41"/>
                                        </p:tgtEl>
                                        <p:attrNameLst>
                                          <p:attrName>style.visibility</p:attrName>
                                        </p:attrNameLst>
                                      </p:cBhvr>
                                      <p:to>
                                        <p:strVal val="visible"/>
                                      </p:to>
                                    </p:set>
                                    <p:animEffect transition="in" filter="blinds(horizontal)">
                                      <p:cBhvr>
                                        <p:cTn id="28" dur="500"/>
                                        <p:tgtEl>
                                          <p:spTgt spid="41"/>
                                        </p:tgtEl>
                                      </p:cBhvr>
                                    </p:animEffect>
                                  </p:childTnLst>
                                </p:cTn>
                              </p:par>
                              <p:par>
                                <p:cTn id="29" presetID="3" presetClass="entr" presetSubtype="10" fill="hold" nodeType="withEffect">
                                  <p:stCondLst>
                                    <p:cond delay="0"/>
                                  </p:stCondLst>
                                  <p:childTnLst>
                                    <p:set>
                                      <p:cBhvr>
                                        <p:cTn id="30" dur="1" fill="hold">
                                          <p:stCondLst>
                                            <p:cond delay="0"/>
                                          </p:stCondLst>
                                        </p:cTn>
                                        <p:tgtEl>
                                          <p:spTgt spid="44"/>
                                        </p:tgtEl>
                                        <p:attrNameLst>
                                          <p:attrName>style.visibility</p:attrName>
                                        </p:attrNameLst>
                                      </p:cBhvr>
                                      <p:to>
                                        <p:strVal val="visible"/>
                                      </p:to>
                                    </p:set>
                                    <p:animEffect transition="in" filter="blinds(horizontal)">
                                      <p:cBhvr>
                                        <p:cTn id="31" dur="500"/>
                                        <p:tgtEl>
                                          <p:spTgt spid="44"/>
                                        </p:tgtEl>
                                      </p:cBhvr>
                                    </p:animEffect>
                                  </p:childTnLst>
                                </p:cTn>
                              </p:par>
                              <p:par>
                                <p:cTn id="32" presetID="3" presetClass="entr" presetSubtype="10" fill="hold" grpId="0" nodeType="withEffect">
                                  <p:stCondLst>
                                    <p:cond delay="0"/>
                                  </p:stCondLst>
                                  <p:childTnLst>
                                    <p:set>
                                      <p:cBhvr>
                                        <p:cTn id="33" dur="1" fill="hold">
                                          <p:stCondLst>
                                            <p:cond delay="0"/>
                                          </p:stCondLst>
                                        </p:cTn>
                                        <p:tgtEl>
                                          <p:spTgt spid="50"/>
                                        </p:tgtEl>
                                        <p:attrNameLst>
                                          <p:attrName>style.visibility</p:attrName>
                                        </p:attrNameLst>
                                      </p:cBhvr>
                                      <p:to>
                                        <p:strVal val="visible"/>
                                      </p:to>
                                    </p:set>
                                    <p:animEffect transition="in" filter="blinds(horizontal)">
                                      <p:cBhvr>
                                        <p:cTn id="34" dur="500"/>
                                        <p:tgtEl>
                                          <p:spTgt spid="50"/>
                                        </p:tgtEl>
                                      </p:cBhvr>
                                    </p:animEffect>
                                  </p:childTnLst>
                                </p:cTn>
                              </p:par>
                              <p:par>
                                <p:cTn id="35" presetID="3" presetClass="entr" presetSubtype="10" fill="hold" nodeType="withEffect">
                                  <p:stCondLst>
                                    <p:cond delay="0"/>
                                  </p:stCondLst>
                                  <p:childTnLst>
                                    <p:set>
                                      <p:cBhvr>
                                        <p:cTn id="36" dur="1" fill="hold">
                                          <p:stCondLst>
                                            <p:cond delay="0"/>
                                          </p:stCondLst>
                                        </p:cTn>
                                        <p:tgtEl>
                                          <p:spTgt spid="55"/>
                                        </p:tgtEl>
                                        <p:attrNameLst>
                                          <p:attrName>style.visibility</p:attrName>
                                        </p:attrNameLst>
                                      </p:cBhvr>
                                      <p:to>
                                        <p:strVal val="visible"/>
                                      </p:to>
                                    </p:set>
                                    <p:animEffect transition="in" filter="blinds(horizontal)">
                                      <p:cBhvr>
                                        <p:cTn id="37" dur="500"/>
                                        <p:tgtEl>
                                          <p:spTgt spid="55"/>
                                        </p:tgtEl>
                                      </p:cBhvr>
                                    </p:animEffect>
                                  </p:childTnLst>
                                </p:cTn>
                              </p:par>
                              <p:par>
                                <p:cTn id="38" presetID="3" presetClass="entr" presetSubtype="10" fill="hold" nodeType="withEffect">
                                  <p:stCondLst>
                                    <p:cond delay="0"/>
                                  </p:stCondLst>
                                  <p:childTnLst>
                                    <p:set>
                                      <p:cBhvr>
                                        <p:cTn id="39" dur="1" fill="hold">
                                          <p:stCondLst>
                                            <p:cond delay="0"/>
                                          </p:stCondLst>
                                        </p:cTn>
                                        <p:tgtEl>
                                          <p:spTgt spid="58"/>
                                        </p:tgtEl>
                                        <p:attrNameLst>
                                          <p:attrName>style.visibility</p:attrName>
                                        </p:attrNameLst>
                                      </p:cBhvr>
                                      <p:to>
                                        <p:strVal val="visible"/>
                                      </p:to>
                                    </p:set>
                                    <p:animEffect transition="in" filter="blinds(horizontal)">
                                      <p:cBhvr>
                                        <p:cTn id="40" dur="500"/>
                                        <p:tgtEl>
                                          <p:spTgt spid="58"/>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3" presetClass="entr" presetSubtype="10" fill="hold" grpId="0" nodeType="clickEffect">
                                  <p:stCondLst>
                                    <p:cond delay="0"/>
                                  </p:stCondLst>
                                  <p:childTnLst>
                                    <p:set>
                                      <p:cBhvr>
                                        <p:cTn id="44" dur="1" fill="hold">
                                          <p:stCondLst>
                                            <p:cond delay="0"/>
                                          </p:stCondLst>
                                        </p:cTn>
                                        <p:tgtEl>
                                          <p:spTgt spid="64"/>
                                        </p:tgtEl>
                                        <p:attrNameLst>
                                          <p:attrName>style.visibility</p:attrName>
                                        </p:attrNameLst>
                                      </p:cBhvr>
                                      <p:to>
                                        <p:strVal val="visible"/>
                                      </p:to>
                                    </p:set>
                                    <p:animEffect transition="in" filter="blinds(horizontal)">
                                      <p:cBhvr>
                                        <p:cTn id="45" dur="500"/>
                                        <p:tgtEl>
                                          <p:spTgt spid="64"/>
                                        </p:tgtEl>
                                      </p:cBhvr>
                                    </p:animEffect>
                                  </p:childTnLst>
                                </p:cTn>
                              </p:par>
                              <p:par>
                                <p:cTn id="46" presetID="3" presetClass="entr" presetSubtype="10" fill="hold" nodeType="withEffect">
                                  <p:stCondLst>
                                    <p:cond delay="0"/>
                                  </p:stCondLst>
                                  <p:childTnLst>
                                    <p:set>
                                      <p:cBhvr>
                                        <p:cTn id="47" dur="1" fill="hold">
                                          <p:stCondLst>
                                            <p:cond delay="0"/>
                                          </p:stCondLst>
                                        </p:cTn>
                                        <p:tgtEl>
                                          <p:spTgt spid="65"/>
                                        </p:tgtEl>
                                        <p:attrNameLst>
                                          <p:attrName>style.visibility</p:attrName>
                                        </p:attrNameLst>
                                      </p:cBhvr>
                                      <p:to>
                                        <p:strVal val="visible"/>
                                      </p:to>
                                    </p:set>
                                    <p:animEffect transition="in" filter="blinds(horizontal)">
                                      <p:cBhvr>
                                        <p:cTn id="48" dur="500"/>
                                        <p:tgtEl>
                                          <p:spTgt spid="65"/>
                                        </p:tgtEl>
                                      </p:cBhvr>
                                    </p:animEffect>
                                  </p:childTnLst>
                                </p:cTn>
                              </p:par>
                              <p:par>
                                <p:cTn id="49" presetID="3" presetClass="entr" presetSubtype="10" fill="hold" grpId="0" nodeType="withEffect">
                                  <p:stCondLst>
                                    <p:cond delay="0"/>
                                  </p:stCondLst>
                                  <p:childTnLst>
                                    <p:set>
                                      <p:cBhvr>
                                        <p:cTn id="50" dur="1" fill="hold">
                                          <p:stCondLst>
                                            <p:cond delay="0"/>
                                          </p:stCondLst>
                                        </p:cTn>
                                        <p:tgtEl>
                                          <p:spTgt spid="69"/>
                                        </p:tgtEl>
                                        <p:attrNameLst>
                                          <p:attrName>style.visibility</p:attrName>
                                        </p:attrNameLst>
                                      </p:cBhvr>
                                      <p:to>
                                        <p:strVal val="visible"/>
                                      </p:to>
                                    </p:set>
                                    <p:animEffect transition="in" filter="blinds(horizontal)">
                                      <p:cBhvr>
                                        <p:cTn id="51" dur="500"/>
                                        <p:tgtEl>
                                          <p:spTgt spid="69"/>
                                        </p:tgtEl>
                                      </p:cBhvr>
                                    </p:animEffect>
                                  </p:childTnLst>
                                </p:cTn>
                              </p:par>
                              <p:par>
                                <p:cTn id="52" presetID="3" presetClass="entr" presetSubtype="10" fill="hold" nodeType="withEffect">
                                  <p:stCondLst>
                                    <p:cond delay="0"/>
                                  </p:stCondLst>
                                  <p:childTnLst>
                                    <p:set>
                                      <p:cBhvr>
                                        <p:cTn id="53" dur="1" fill="hold">
                                          <p:stCondLst>
                                            <p:cond delay="0"/>
                                          </p:stCondLst>
                                        </p:cTn>
                                        <p:tgtEl>
                                          <p:spTgt spid="73"/>
                                        </p:tgtEl>
                                        <p:attrNameLst>
                                          <p:attrName>style.visibility</p:attrName>
                                        </p:attrNameLst>
                                      </p:cBhvr>
                                      <p:to>
                                        <p:strVal val="visible"/>
                                      </p:to>
                                    </p:set>
                                    <p:animEffect transition="in" filter="blinds(horizontal)">
                                      <p:cBhvr>
                                        <p:cTn id="54"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1" grpId="0" animBg="1"/>
      <p:bldP spid="40" grpId="0" animBg="1"/>
      <p:bldP spid="50" grpId="0" animBg="1"/>
      <p:bldP spid="64" grpId="0" animBg="1"/>
      <p:bldP spid="69"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Title 1"/>
          <p:cNvSpPr>
            <a:spLocks noGrp="1"/>
          </p:cNvSpPr>
          <p:nvPr>
            <p:ph type="title"/>
          </p:nvPr>
        </p:nvSpPr>
        <p:spPr/>
        <p:txBody>
          <a:bodyPr/>
          <a:lstStyle/>
          <a:p>
            <a:r>
              <a:rPr lang="en-US">
                <a:latin typeface="Arial" charset="0"/>
                <a:ea typeface="宋体" charset="0"/>
              </a:rPr>
              <a:t>Step 3: Finding Matching Results</a:t>
            </a:r>
          </a:p>
        </p:txBody>
      </p:sp>
      <p:sp>
        <p:nvSpPr>
          <p:cNvPr id="11269" name="Content Placeholder 2"/>
          <p:cNvSpPr>
            <a:spLocks noGrp="1"/>
          </p:cNvSpPr>
          <p:nvPr>
            <p:ph idx="1"/>
          </p:nvPr>
        </p:nvSpPr>
        <p:spPr/>
        <p:txBody>
          <a:bodyPr/>
          <a:lstStyle/>
          <a:p>
            <a:endParaRPr lang="en-US">
              <a:latin typeface="Arial" charset="0"/>
              <a:ea typeface="宋体" charset="0"/>
            </a:endParaRPr>
          </a:p>
        </p:txBody>
      </p:sp>
      <p:pic>
        <p:nvPicPr>
          <p:cNvPr id="1127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15913" y="982663"/>
            <a:ext cx="5191125" cy="560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315913" y="4305300"/>
            <a:ext cx="5111750" cy="2227263"/>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sz="2400">
              <a:solidFill>
                <a:srgbClr val="0000CC"/>
              </a:solidFill>
              <a:latin typeface="Arial" charset="0"/>
              <a:ea typeface="宋体" charset="0"/>
              <a:cs typeface="宋体" charset="0"/>
            </a:endParaRPr>
          </a:p>
        </p:txBody>
      </p:sp>
      <p:sp>
        <p:nvSpPr>
          <p:cNvPr id="6" name="矩形 23"/>
          <p:cNvSpPr/>
          <p:nvPr/>
        </p:nvSpPr>
        <p:spPr>
          <a:xfrm>
            <a:off x="4100513" y="1931988"/>
            <a:ext cx="5805487" cy="25558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rgbClr val="FFFFFF"/>
              </a:solidFill>
              <a:latin typeface="Arial" charset="0"/>
              <a:ea typeface="宋体" charset="0"/>
              <a:cs typeface="宋体" charset="0"/>
            </a:endParaRPr>
          </a:p>
        </p:txBody>
      </p:sp>
      <p:grpSp>
        <p:nvGrpSpPr>
          <p:cNvPr id="4" name="组合 39"/>
          <p:cNvGrpSpPr>
            <a:grpSpLocks/>
          </p:cNvGrpSpPr>
          <p:nvPr/>
        </p:nvGrpSpPr>
        <p:grpSpPr bwMode="auto">
          <a:xfrm>
            <a:off x="4246563" y="2151063"/>
            <a:ext cx="2230437" cy="1905000"/>
            <a:chOff x="608013" y="3684588"/>
            <a:chExt cx="2230655" cy="1905737"/>
          </a:xfrm>
        </p:grpSpPr>
        <p:graphicFrame>
          <p:nvGraphicFramePr>
            <p:cNvPr id="11266" name="Object 7"/>
            <p:cNvGraphicFramePr>
              <a:graphicFrameLocks noChangeAspect="1"/>
            </p:cNvGraphicFramePr>
            <p:nvPr/>
          </p:nvGraphicFramePr>
          <p:xfrm>
            <a:off x="608013" y="3979969"/>
            <a:ext cx="2216767" cy="1610356"/>
          </p:xfrm>
          <a:graphic>
            <a:graphicData uri="http://schemas.openxmlformats.org/presentationml/2006/ole">
              <mc:AlternateContent xmlns:mc="http://schemas.openxmlformats.org/markup-compatibility/2006">
                <mc:Choice xmlns:v="urn:schemas-microsoft-com:vml" Requires="v">
                  <p:oleObj spid="_x0000_s411075" name="Visio" r:id="rId4" imgW="3269520" imgH="2375640" progId="Visio.Drawing.11">
                    <p:link updateAutomatic="1"/>
                  </p:oleObj>
                </mc:Choice>
                <mc:Fallback>
                  <p:oleObj name="Visio" r:id="rId4" imgW="3269520" imgH="2375640" progId="Visio.Drawing.11">
                    <p:link updateAutomatic="1"/>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8013" y="3979969"/>
                          <a:ext cx="2216767" cy="16103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11290" name="Text Box 49"/>
            <p:cNvSpPr txBox="1">
              <a:spLocks noChangeArrowheads="1"/>
            </p:cNvSpPr>
            <p:nvPr/>
          </p:nvSpPr>
          <p:spPr bwMode="auto">
            <a:xfrm>
              <a:off x="838197" y="3684588"/>
              <a:ext cx="2000471" cy="307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宋体" charset="0"/>
                  <a:cs typeface="宋体" charset="0"/>
                </a:defRPr>
              </a:lvl1pPr>
              <a:lvl2pPr marL="742950" indent="-285750" eaLnBrk="0" hangingPunct="0">
                <a:defRPr sz="2000">
                  <a:solidFill>
                    <a:schemeClr val="tx1"/>
                  </a:solidFill>
                  <a:latin typeface="Arial" charset="0"/>
                  <a:ea typeface="宋体" charset="0"/>
                  <a:cs typeface="宋体" charset="0"/>
                </a:defRPr>
              </a:lvl2pPr>
              <a:lvl3pPr marL="1143000" indent="-228600" eaLnBrk="0" hangingPunct="0">
                <a:defRPr sz="2000">
                  <a:solidFill>
                    <a:schemeClr val="tx1"/>
                  </a:solidFill>
                  <a:latin typeface="Arial" charset="0"/>
                  <a:ea typeface="宋体" charset="0"/>
                  <a:cs typeface="宋体" charset="0"/>
                </a:defRPr>
              </a:lvl3pPr>
              <a:lvl4pPr marL="1600200" indent="-228600" eaLnBrk="0" hangingPunct="0">
                <a:defRPr sz="2000">
                  <a:solidFill>
                    <a:schemeClr val="tx1"/>
                  </a:solidFill>
                  <a:latin typeface="Arial" charset="0"/>
                  <a:ea typeface="宋体" charset="0"/>
                  <a:cs typeface="宋体" charset="0"/>
                </a:defRPr>
              </a:lvl4pPr>
              <a:lvl5pPr marL="2057400" indent="-228600" eaLnBrk="0" hangingPunct="0">
                <a:defRPr sz="2000">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sz="2000">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sz="2000">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sz="2000">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sz="2000">
                  <a:solidFill>
                    <a:schemeClr val="tx1"/>
                  </a:solidFill>
                  <a:latin typeface="Arial" charset="0"/>
                  <a:ea typeface="宋体" charset="0"/>
                  <a:cs typeface="宋体" charset="0"/>
                </a:defRPr>
              </a:lvl9pPr>
            </a:lstStyle>
            <a:p>
              <a:pPr eaLnBrk="1" hangingPunct="1"/>
              <a:r>
                <a:rPr lang="en-US" altLang="zh-CN" sz="1400"/>
                <a:t>Onto1              Onto2</a:t>
              </a:r>
            </a:p>
          </p:txBody>
        </p:sp>
      </p:grpSp>
      <p:grpSp>
        <p:nvGrpSpPr>
          <p:cNvPr id="7" name="组合 40"/>
          <p:cNvGrpSpPr>
            <a:grpSpLocks/>
          </p:cNvGrpSpPr>
          <p:nvPr/>
        </p:nvGrpSpPr>
        <p:grpSpPr bwMode="auto">
          <a:xfrm>
            <a:off x="6491288" y="2424113"/>
            <a:ext cx="3119437" cy="1787525"/>
            <a:chOff x="2853183" y="3957047"/>
            <a:chExt cx="3118992" cy="1788116"/>
          </a:xfrm>
        </p:grpSpPr>
        <p:graphicFrame>
          <p:nvGraphicFramePr>
            <p:cNvPr id="11267" name="Object 6"/>
            <p:cNvGraphicFramePr>
              <a:graphicFrameLocks noChangeAspect="1"/>
            </p:cNvGraphicFramePr>
            <p:nvPr/>
          </p:nvGraphicFramePr>
          <p:xfrm>
            <a:off x="3251692" y="3957047"/>
            <a:ext cx="2720483" cy="1788116"/>
          </p:xfrm>
          <a:graphic>
            <a:graphicData uri="http://schemas.openxmlformats.org/presentationml/2006/ole">
              <mc:AlternateContent xmlns:mc="http://schemas.openxmlformats.org/markup-compatibility/2006">
                <mc:Choice xmlns:v="urn:schemas-microsoft-com:vml" Requires="v">
                  <p:oleObj spid="_x0000_s411076" name="Visio" r:id="rId6" imgW="3863880" imgH="2589120" progId="Visio.Drawing.11">
                    <p:link updateAutomatic="1"/>
                  </p:oleObj>
                </mc:Choice>
                <mc:Fallback>
                  <p:oleObj name="Visio" r:id="rId6" imgW="3863880" imgH="2589120" progId="Visio.Drawing.11">
                    <p:link updateAutomatic="1"/>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51692" y="3957047"/>
                          <a:ext cx="2720483" cy="17881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11289" name="右箭头 29"/>
            <p:cNvSpPr>
              <a:spLocks noChangeArrowheads="1"/>
            </p:cNvSpPr>
            <p:nvPr/>
          </p:nvSpPr>
          <p:spPr bwMode="auto">
            <a:xfrm>
              <a:off x="2853183" y="4728603"/>
              <a:ext cx="357227" cy="285845"/>
            </a:xfrm>
            <a:prstGeom prst="rightArrow">
              <a:avLst>
                <a:gd name="adj1" fmla="val 50000"/>
                <a:gd name="adj2" fmla="val 50000"/>
              </a:avLst>
            </a:prstGeom>
            <a:solidFill>
              <a:srgbClr val="FFCCFF"/>
            </a:solidFill>
            <a:ln w="9525">
              <a:solidFill>
                <a:schemeClr val="tx1"/>
              </a:solidFill>
              <a:round/>
              <a:headEnd/>
              <a:tailEnd/>
            </a:ln>
          </p:spPr>
          <p:txBody>
            <a:bodyPr>
              <a:spAutoFit/>
            </a:bodyPr>
            <a:lstStyle/>
            <a:p>
              <a:pPr>
                <a:spcBef>
                  <a:spcPct val="50000"/>
                </a:spcBef>
              </a:pPr>
              <a:endParaRPr lang="zh-CN" altLang="en-US" sz="1800">
                <a:cs typeface="宋体" charset="0"/>
              </a:endParaRPr>
            </a:p>
          </p:txBody>
        </p:sp>
      </p:grpSp>
      <p:sp>
        <p:nvSpPr>
          <p:cNvPr id="13" name="Oval 12"/>
          <p:cNvSpPr>
            <a:spLocks noChangeArrowheads="1"/>
          </p:cNvSpPr>
          <p:nvPr/>
        </p:nvSpPr>
        <p:spPr bwMode="auto">
          <a:xfrm>
            <a:off x="5448300" y="3179763"/>
            <a:ext cx="398463" cy="285750"/>
          </a:xfrm>
          <a:prstGeom prst="ellipse">
            <a:avLst/>
          </a:prstGeom>
          <a:noFill/>
          <a:ln w="28575">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zh-CN" altLang="en-US">
              <a:cs typeface="宋体" charset="0"/>
            </a:endParaRPr>
          </a:p>
        </p:txBody>
      </p:sp>
      <p:sp>
        <p:nvSpPr>
          <p:cNvPr id="14" name="Oval 13"/>
          <p:cNvSpPr>
            <a:spLocks noChangeArrowheads="1"/>
          </p:cNvSpPr>
          <p:nvPr/>
        </p:nvSpPr>
        <p:spPr bwMode="auto">
          <a:xfrm>
            <a:off x="5719763" y="2451100"/>
            <a:ext cx="457200" cy="293688"/>
          </a:xfrm>
          <a:prstGeom prst="ellipse">
            <a:avLst/>
          </a:prstGeom>
          <a:noFill/>
          <a:ln w="28575">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zh-CN" altLang="en-US">
              <a:cs typeface="宋体" charset="0"/>
            </a:endParaRPr>
          </a:p>
        </p:txBody>
      </p:sp>
      <p:sp>
        <p:nvSpPr>
          <p:cNvPr id="15" name="Oval 14"/>
          <p:cNvSpPr>
            <a:spLocks noChangeArrowheads="1"/>
          </p:cNvSpPr>
          <p:nvPr/>
        </p:nvSpPr>
        <p:spPr bwMode="auto">
          <a:xfrm>
            <a:off x="4562475" y="2441575"/>
            <a:ext cx="433388" cy="293688"/>
          </a:xfrm>
          <a:prstGeom prst="ellipse">
            <a:avLst/>
          </a:prstGeom>
          <a:noFill/>
          <a:ln w="28575">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zh-CN" altLang="en-US">
              <a:cs typeface="宋体" charset="0"/>
            </a:endParaRPr>
          </a:p>
        </p:txBody>
      </p:sp>
      <p:sp>
        <p:nvSpPr>
          <p:cNvPr id="16" name="Oval 15"/>
          <p:cNvSpPr>
            <a:spLocks noChangeArrowheads="1"/>
          </p:cNvSpPr>
          <p:nvPr/>
        </p:nvSpPr>
        <p:spPr bwMode="auto">
          <a:xfrm>
            <a:off x="4262438" y="3179763"/>
            <a:ext cx="428625" cy="285750"/>
          </a:xfrm>
          <a:prstGeom prst="ellipse">
            <a:avLst/>
          </a:prstGeom>
          <a:noFill/>
          <a:ln w="28575">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zh-CN" altLang="en-US">
              <a:cs typeface="宋体" charset="0"/>
            </a:endParaRPr>
          </a:p>
        </p:txBody>
      </p:sp>
      <p:sp>
        <p:nvSpPr>
          <p:cNvPr id="17" name="Rectangle 39"/>
          <p:cNvSpPr>
            <a:spLocks noChangeArrowheads="1"/>
          </p:cNvSpPr>
          <p:nvPr/>
        </p:nvSpPr>
        <p:spPr bwMode="auto">
          <a:xfrm>
            <a:off x="4576763" y="3843338"/>
            <a:ext cx="431800" cy="222250"/>
          </a:xfrm>
          <a:prstGeom prst="rect">
            <a:avLst/>
          </a:prstGeom>
          <a:noFill/>
          <a:ln w="28575">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zh-CN" altLang="en-US">
              <a:cs typeface="宋体" charset="0"/>
            </a:endParaRPr>
          </a:p>
        </p:txBody>
      </p:sp>
      <p:sp>
        <p:nvSpPr>
          <p:cNvPr id="18" name="Rectangle 40"/>
          <p:cNvSpPr>
            <a:spLocks noChangeArrowheads="1"/>
          </p:cNvSpPr>
          <p:nvPr/>
        </p:nvSpPr>
        <p:spPr bwMode="auto">
          <a:xfrm>
            <a:off x="5719763" y="3836988"/>
            <a:ext cx="428625" cy="200025"/>
          </a:xfrm>
          <a:prstGeom prst="rect">
            <a:avLst/>
          </a:prstGeom>
          <a:noFill/>
          <a:ln w="28575">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zh-CN" altLang="en-US">
              <a:cs typeface="宋体" charset="0"/>
            </a:endParaRPr>
          </a:p>
        </p:txBody>
      </p:sp>
      <p:sp>
        <p:nvSpPr>
          <p:cNvPr id="19" name="Oval 34"/>
          <p:cNvSpPr>
            <a:spLocks noChangeArrowheads="1"/>
          </p:cNvSpPr>
          <p:nvPr/>
        </p:nvSpPr>
        <p:spPr bwMode="auto">
          <a:xfrm>
            <a:off x="7948613" y="2438400"/>
            <a:ext cx="584200" cy="271463"/>
          </a:xfrm>
          <a:prstGeom prst="ellipse">
            <a:avLst/>
          </a:prstGeom>
          <a:noFill/>
          <a:ln w="28575">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zh-CN" altLang="en-US">
              <a:cs typeface="宋体" charset="0"/>
            </a:endParaRPr>
          </a:p>
        </p:txBody>
      </p:sp>
      <p:sp>
        <p:nvSpPr>
          <p:cNvPr id="20" name="Oval 35"/>
          <p:cNvSpPr>
            <a:spLocks noChangeArrowheads="1"/>
          </p:cNvSpPr>
          <p:nvPr/>
        </p:nvSpPr>
        <p:spPr bwMode="auto">
          <a:xfrm>
            <a:off x="7589838" y="3195638"/>
            <a:ext cx="585787" cy="257175"/>
          </a:xfrm>
          <a:prstGeom prst="ellipse">
            <a:avLst/>
          </a:prstGeom>
          <a:noFill/>
          <a:ln w="28575">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zh-CN" altLang="en-US">
              <a:cs typeface="宋体" charset="0"/>
            </a:endParaRPr>
          </a:p>
        </p:txBody>
      </p:sp>
      <p:sp>
        <p:nvSpPr>
          <p:cNvPr id="21" name="Rectangle 41"/>
          <p:cNvSpPr>
            <a:spLocks noChangeArrowheads="1"/>
          </p:cNvSpPr>
          <p:nvPr/>
        </p:nvSpPr>
        <p:spPr bwMode="auto">
          <a:xfrm>
            <a:off x="8032750" y="3995738"/>
            <a:ext cx="428625" cy="214312"/>
          </a:xfrm>
          <a:prstGeom prst="rect">
            <a:avLst/>
          </a:prstGeom>
          <a:noFill/>
          <a:ln w="28575">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zh-CN" altLang="en-US">
              <a:cs typeface="宋体" charset="0"/>
            </a:endParaRPr>
          </a:p>
        </p:txBody>
      </p:sp>
      <p:cxnSp>
        <p:nvCxnSpPr>
          <p:cNvPr id="22" name="直接箭头连接符 42"/>
          <p:cNvCxnSpPr/>
          <p:nvPr/>
        </p:nvCxnSpPr>
        <p:spPr>
          <a:xfrm>
            <a:off x="5049838" y="2625725"/>
            <a:ext cx="657225" cy="158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3" name="直接箭头连接符 43"/>
          <p:cNvCxnSpPr/>
          <p:nvPr/>
        </p:nvCxnSpPr>
        <p:spPr>
          <a:xfrm>
            <a:off x="4757738" y="3319463"/>
            <a:ext cx="657225" cy="1587"/>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4" name="直接箭头连接符 45"/>
          <p:cNvCxnSpPr/>
          <p:nvPr/>
        </p:nvCxnSpPr>
        <p:spPr>
          <a:xfrm rot="5400000" flipH="1" flipV="1">
            <a:off x="7819232" y="2824956"/>
            <a:ext cx="463550" cy="233363"/>
          </a:xfrm>
          <a:prstGeom prst="straightConnector1">
            <a:avLst/>
          </a:prstGeom>
          <a:ln w="19050">
            <a:solidFill>
              <a:srgbClr val="FF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5" name="直接箭头连接符 48"/>
          <p:cNvCxnSpPr/>
          <p:nvPr/>
        </p:nvCxnSpPr>
        <p:spPr>
          <a:xfrm rot="16200000" flipV="1">
            <a:off x="7791450" y="3600451"/>
            <a:ext cx="511175" cy="241300"/>
          </a:xfrm>
          <a:prstGeom prst="straightConnector1">
            <a:avLst/>
          </a:prstGeom>
          <a:ln w="19050">
            <a:solidFill>
              <a:srgbClr val="FF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6" name="直接箭头连接符 50"/>
          <p:cNvCxnSpPr/>
          <p:nvPr/>
        </p:nvCxnSpPr>
        <p:spPr>
          <a:xfrm>
            <a:off x="5013325" y="3940175"/>
            <a:ext cx="657225" cy="158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647563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par>
                                <p:cTn id="13" presetID="3" presetClass="entr" presetSubtype="1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linds(horizontal)">
                                      <p:cBhvr>
                                        <p:cTn id="15" dur="500"/>
                                        <p:tgtEl>
                                          <p:spTgt spid="4"/>
                                        </p:tgtEl>
                                      </p:cBhvr>
                                    </p:animEffect>
                                  </p:childTnLst>
                                </p:cTn>
                              </p:par>
                              <p:par>
                                <p:cTn id="16" presetID="3" presetClass="entr" presetSubtype="1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linds(horizontal)">
                                      <p:cBhvr>
                                        <p:cTn id="18" dur="500"/>
                                        <p:tgtEl>
                                          <p:spTgt spid="7"/>
                                        </p:tgtEl>
                                      </p:cBhvr>
                                    </p:animEffec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3" presetClass="entr" presetSubtype="10" fill="hold" nodeType="with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blinds(horizontal)">
                                      <p:cBhvr>
                                        <p:cTn id="29" dur="500"/>
                                        <p:tgtEl>
                                          <p:spTgt spid="23"/>
                                        </p:tgtEl>
                                      </p:cBhvr>
                                    </p:animEffect>
                                  </p:childTnLst>
                                </p:cTn>
                              </p:par>
                              <p:par>
                                <p:cTn id="30" presetID="3" presetClass="entr" presetSubtype="10" fill="hold"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blinds(horizontal)">
                                      <p:cBhvr>
                                        <p:cTn id="32" dur="500"/>
                                        <p:tgtEl>
                                          <p:spTgt spid="22"/>
                                        </p:tgtEl>
                                      </p:cBhvr>
                                    </p:animEffect>
                                  </p:childTnLst>
                                </p:cTn>
                              </p:par>
                              <p:par>
                                <p:cTn id="33" presetID="1"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par>
                                <p:cTn id="37" presetID="3" presetClass="entr" presetSubtype="10" fill="hold"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blinds(horizontal)">
                                      <p:cBhvr>
                                        <p:cTn id="39" dur="500"/>
                                        <p:tgtEl>
                                          <p:spTgt spid="24"/>
                                        </p:tgtEl>
                                      </p:cBhvr>
                                    </p:animEffect>
                                  </p:childTnLst>
                                </p:cTn>
                              </p:par>
                              <p:par>
                                <p:cTn id="40" presetID="1" presetClass="exit" presetSubtype="0" fill="hold" grpId="1" nodeType="withEffect">
                                  <p:stCondLst>
                                    <p:cond delay="0"/>
                                  </p:stCondLst>
                                  <p:childTnLst>
                                    <p:set>
                                      <p:cBhvr>
                                        <p:cTn id="41" dur="1" fill="hold">
                                          <p:stCondLst>
                                            <p:cond delay="0"/>
                                          </p:stCondLst>
                                        </p:cTn>
                                        <p:tgtEl>
                                          <p:spTgt spid="15"/>
                                        </p:tgtEl>
                                        <p:attrNameLst>
                                          <p:attrName>style.visibility</p:attrName>
                                        </p:attrNameLst>
                                      </p:cBhvr>
                                      <p:to>
                                        <p:strVal val="hidden"/>
                                      </p:to>
                                    </p:set>
                                  </p:childTnLst>
                                </p:cTn>
                              </p:par>
                              <p:par>
                                <p:cTn id="42" presetID="1" presetClass="exit" presetSubtype="0" fill="hold" grpId="1" nodeType="withEffect">
                                  <p:stCondLst>
                                    <p:cond delay="0"/>
                                  </p:stCondLst>
                                  <p:childTnLst>
                                    <p:set>
                                      <p:cBhvr>
                                        <p:cTn id="43" dur="1" fill="hold">
                                          <p:stCondLst>
                                            <p:cond delay="0"/>
                                          </p:stCondLst>
                                        </p:cTn>
                                        <p:tgtEl>
                                          <p:spTgt spid="14"/>
                                        </p:tgtEl>
                                        <p:attrNameLst>
                                          <p:attrName>style.visibility</p:attrName>
                                        </p:attrNameLst>
                                      </p:cBhvr>
                                      <p:to>
                                        <p:strVal val="hidden"/>
                                      </p:to>
                                    </p:set>
                                  </p:childTnLst>
                                </p:cTn>
                              </p:par>
                              <p:par>
                                <p:cTn id="44" presetID="1" presetClass="exit" presetSubtype="0" fill="hold" grpId="1" nodeType="withEffect">
                                  <p:stCondLst>
                                    <p:cond delay="0"/>
                                  </p:stCondLst>
                                  <p:childTnLst>
                                    <p:set>
                                      <p:cBhvr>
                                        <p:cTn id="45" dur="1" fill="hold">
                                          <p:stCondLst>
                                            <p:cond delay="0"/>
                                          </p:stCondLst>
                                        </p:cTn>
                                        <p:tgtEl>
                                          <p:spTgt spid="19"/>
                                        </p:tgtEl>
                                        <p:attrNameLst>
                                          <p:attrName>style.visibility</p:attrName>
                                        </p:attrNameLst>
                                      </p:cBhvr>
                                      <p:to>
                                        <p:strVal val="hidden"/>
                                      </p:to>
                                    </p:set>
                                  </p:childTnLst>
                                </p:cTn>
                              </p:par>
                              <p:par>
                                <p:cTn id="46" presetID="1" presetClass="exit" presetSubtype="0" fill="hold" grpId="1" nodeType="withEffect">
                                  <p:stCondLst>
                                    <p:cond delay="0"/>
                                  </p:stCondLst>
                                  <p:childTnLst>
                                    <p:set>
                                      <p:cBhvr>
                                        <p:cTn id="47" dur="1" fill="hold">
                                          <p:stCondLst>
                                            <p:cond delay="0"/>
                                          </p:stCondLst>
                                        </p:cTn>
                                        <p:tgtEl>
                                          <p:spTgt spid="20"/>
                                        </p:tgtEl>
                                        <p:attrNameLst>
                                          <p:attrName>style.visibility</p:attrName>
                                        </p:attrNameLst>
                                      </p:cBhvr>
                                      <p:to>
                                        <p:strVal val="hidden"/>
                                      </p:to>
                                    </p:set>
                                  </p:childTnLst>
                                </p:cTn>
                              </p:par>
                              <p:par>
                                <p:cTn id="48" presetID="1" presetClass="entr" presetSubtype="0" fill="hold" grpId="0" nodeType="withEffect">
                                  <p:stCondLst>
                                    <p:cond delay="0"/>
                                  </p:stCondLst>
                                  <p:childTnLst>
                                    <p:set>
                                      <p:cBhvr>
                                        <p:cTn id="49" dur="1" fill="hold">
                                          <p:stCondLst>
                                            <p:cond delay="0"/>
                                          </p:stCondLst>
                                        </p:cTn>
                                        <p:tgtEl>
                                          <p:spTgt spid="17"/>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18"/>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21"/>
                                        </p:tgtEl>
                                        <p:attrNameLst>
                                          <p:attrName>style.visibility</p:attrName>
                                        </p:attrNameLst>
                                      </p:cBhvr>
                                      <p:to>
                                        <p:strVal val="visible"/>
                                      </p:to>
                                    </p:set>
                                  </p:childTnLst>
                                </p:cTn>
                              </p:par>
                              <p:par>
                                <p:cTn id="54" presetID="1" presetClass="entr" presetSubtype="0" fill="hold" grpId="2" nodeType="withEffect">
                                  <p:stCondLst>
                                    <p:cond delay="0"/>
                                  </p:stCondLst>
                                  <p:childTnLst>
                                    <p:set>
                                      <p:cBhvr>
                                        <p:cTn id="55" dur="1" fill="hold">
                                          <p:stCondLst>
                                            <p:cond delay="0"/>
                                          </p:stCondLst>
                                        </p:cTn>
                                        <p:tgtEl>
                                          <p:spTgt spid="20"/>
                                        </p:tgtEl>
                                        <p:attrNameLst>
                                          <p:attrName>style.visibility</p:attrName>
                                        </p:attrNameLst>
                                      </p:cBhvr>
                                      <p:to>
                                        <p:strVal val="visible"/>
                                      </p:to>
                                    </p:set>
                                  </p:childTnLst>
                                </p:cTn>
                              </p:par>
                              <p:par>
                                <p:cTn id="56" presetID="3" presetClass="entr" presetSubtype="10" fill="hold" nodeType="withEffect">
                                  <p:stCondLst>
                                    <p:cond delay="0"/>
                                  </p:stCondLst>
                                  <p:childTnLst>
                                    <p:set>
                                      <p:cBhvr>
                                        <p:cTn id="57" dur="1" fill="hold">
                                          <p:stCondLst>
                                            <p:cond delay="0"/>
                                          </p:stCondLst>
                                        </p:cTn>
                                        <p:tgtEl>
                                          <p:spTgt spid="25"/>
                                        </p:tgtEl>
                                        <p:attrNameLst>
                                          <p:attrName>style.visibility</p:attrName>
                                        </p:attrNameLst>
                                      </p:cBhvr>
                                      <p:to>
                                        <p:strVal val="visible"/>
                                      </p:to>
                                    </p:set>
                                    <p:animEffect transition="in" filter="blinds(horizontal)">
                                      <p:cBhvr>
                                        <p:cTn id="58" dur="500"/>
                                        <p:tgtEl>
                                          <p:spTgt spid="25"/>
                                        </p:tgtEl>
                                      </p:cBhvr>
                                    </p:animEffect>
                                  </p:childTnLst>
                                </p:cTn>
                              </p:par>
                              <p:par>
                                <p:cTn id="59" presetID="3" presetClass="entr" presetSubtype="10" fill="hold" nodeType="withEffect">
                                  <p:stCondLst>
                                    <p:cond delay="0"/>
                                  </p:stCondLst>
                                  <p:childTnLst>
                                    <p:set>
                                      <p:cBhvr>
                                        <p:cTn id="60" dur="1" fill="hold">
                                          <p:stCondLst>
                                            <p:cond delay="0"/>
                                          </p:stCondLst>
                                        </p:cTn>
                                        <p:tgtEl>
                                          <p:spTgt spid="26"/>
                                        </p:tgtEl>
                                        <p:attrNameLst>
                                          <p:attrName>style.visibility</p:attrName>
                                        </p:attrNameLst>
                                      </p:cBhvr>
                                      <p:to>
                                        <p:strVal val="visible"/>
                                      </p:to>
                                    </p:set>
                                    <p:animEffect transition="in" filter="blinds(horizontal)">
                                      <p:cBhvr>
                                        <p:cTn id="6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3" grpId="0" animBg="1"/>
      <p:bldP spid="14" grpId="0" animBg="1"/>
      <p:bldP spid="14" grpId="1" animBg="1"/>
      <p:bldP spid="15" grpId="0" animBg="1"/>
      <p:bldP spid="15" grpId="1" animBg="1"/>
      <p:bldP spid="16" grpId="0" animBg="1"/>
      <p:bldP spid="17" grpId="0" animBg="1"/>
      <p:bldP spid="18" grpId="0" animBg="1"/>
      <p:bldP spid="19" grpId="0" animBg="1"/>
      <p:bldP spid="19" grpId="1" animBg="1"/>
      <p:bldP spid="20" grpId="0" animBg="1"/>
      <p:bldP spid="20" grpId="1" animBg="1"/>
      <p:bldP spid="20" grpId="2" animBg="1"/>
      <p:bldP spid="21"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p:txBody>
          <a:bodyPr/>
          <a:lstStyle/>
          <a:p>
            <a:r>
              <a:rPr lang="en-US">
                <a:latin typeface="Arial" charset="0"/>
                <a:ea typeface="宋体" charset="0"/>
              </a:rPr>
              <a:t>Data Set</a:t>
            </a:r>
          </a:p>
        </p:txBody>
      </p:sp>
      <p:sp>
        <p:nvSpPr>
          <p:cNvPr id="46083" name="Content Placeholder 2"/>
          <p:cNvSpPr>
            <a:spLocks noGrp="1"/>
          </p:cNvSpPr>
          <p:nvPr>
            <p:ph idx="1"/>
          </p:nvPr>
        </p:nvSpPr>
        <p:spPr/>
        <p:txBody>
          <a:bodyPr/>
          <a:lstStyle/>
          <a:p>
            <a:r>
              <a:rPr lang="en-US" sz="2800">
                <a:latin typeface="Arial" charset="0"/>
                <a:ea typeface="宋体" charset="0"/>
              </a:rPr>
              <a:t>OAEI 2007</a:t>
            </a:r>
          </a:p>
          <a:p>
            <a:pPr lvl="1"/>
            <a:r>
              <a:rPr lang="en-US" sz="2400" b="1">
                <a:latin typeface="Arial" charset="0"/>
                <a:ea typeface="宋体" charset="0"/>
              </a:rPr>
              <a:t>GEMET</a:t>
            </a:r>
            <a:r>
              <a:rPr lang="en-US" sz="2400">
                <a:latin typeface="Arial" charset="0"/>
                <a:ea typeface="宋体" charset="0"/>
              </a:rPr>
              <a:t>: (5,280) The European Environment Agency GEMET ontology. </a:t>
            </a:r>
          </a:p>
          <a:p>
            <a:pPr lvl="1"/>
            <a:r>
              <a:rPr lang="en-US" sz="2400" b="1">
                <a:latin typeface="Arial" charset="0"/>
                <a:ea typeface="宋体" charset="0"/>
              </a:rPr>
              <a:t>AGROVOC</a:t>
            </a:r>
            <a:r>
              <a:rPr lang="en-US" sz="2400">
                <a:latin typeface="Arial" charset="0"/>
                <a:ea typeface="宋体" charset="0"/>
              </a:rPr>
              <a:t>: (28,439) AGROVOC thesaurus provided by Food and Agriculture Organization of the United Nations. </a:t>
            </a:r>
          </a:p>
          <a:p>
            <a:pPr lvl="1"/>
            <a:r>
              <a:rPr lang="en-US" sz="2400" b="1">
                <a:latin typeface="Arial" charset="0"/>
                <a:ea typeface="宋体" charset="0"/>
              </a:rPr>
              <a:t>NAL</a:t>
            </a:r>
            <a:r>
              <a:rPr lang="en-US" sz="2400">
                <a:latin typeface="Arial" charset="0"/>
                <a:ea typeface="宋体" charset="0"/>
              </a:rPr>
              <a:t>: (42,326) The Agricultural thesaurus released by the National Agricultural Library.</a:t>
            </a:r>
          </a:p>
          <a:p>
            <a:r>
              <a:rPr lang="en-US" sz="2800">
                <a:latin typeface="Arial" charset="0"/>
                <a:ea typeface="宋体" charset="0"/>
              </a:rPr>
              <a:t>Evaluation Measures</a:t>
            </a:r>
          </a:p>
          <a:p>
            <a:pPr lvl="1"/>
            <a:r>
              <a:rPr lang="en-US" sz="2400">
                <a:latin typeface="Arial" charset="0"/>
                <a:ea typeface="宋体" charset="0"/>
              </a:rPr>
              <a:t>Precision</a:t>
            </a:r>
          </a:p>
          <a:p>
            <a:pPr lvl="1"/>
            <a:r>
              <a:rPr lang="en-US" sz="2400">
                <a:latin typeface="Arial" charset="0"/>
                <a:ea typeface="宋体" charset="0"/>
              </a:rPr>
              <a:t>Recall</a:t>
            </a:r>
          </a:p>
          <a:p>
            <a:pPr lvl="1"/>
            <a:r>
              <a:rPr lang="en-US" sz="2400">
                <a:latin typeface="Arial" charset="0"/>
                <a:ea typeface="宋体" charset="0"/>
              </a:rPr>
              <a:t>F1-Measure</a:t>
            </a:r>
          </a:p>
          <a:p>
            <a:pPr lvl="1"/>
            <a:r>
              <a:rPr lang="en-US" sz="2400">
                <a:latin typeface="Arial" charset="0"/>
                <a:ea typeface="宋体" charset="0"/>
              </a:rPr>
              <a:t>CPU Time</a:t>
            </a:r>
          </a:p>
        </p:txBody>
      </p:sp>
    </p:spTree>
    <p:extLst>
      <p:ext uri="{BB962C8B-B14F-4D97-AF65-F5344CB8AC3E}">
        <p14:creationId xmlns:p14="http://schemas.microsoft.com/office/powerpoint/2010/main" val="159462066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p:txBody>
          <a:bodyPr/>
          <a:lstStyle/>
          <a:p>
            <a:r>
              <a:rPr lang="en-US">
                <a:latin typeface="Arial" charset="0"/>
                <a:ea typeface="宋体" charset="0"/>
              </a:rPr>
              <a:t>Data Statistics</a:t>
            </a:r>
          </a:p>
        </p:txBody>
      </p:sp>
      <p:pic>
        <p:nvPicPr>
          <p:cNvPr id="47108"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28464" y="1088740"/>
            <a:ext cx="4772025" cy="271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5267"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652713" y="2406650"/>
            <a:ext cx="4791075" cy="270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5268"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097016" y="3593740"/>
            <a:ext cx="47625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1" name="Picture 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465168" y="1088740"/>
            <a:ext cx="2461902" cy="1122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2712395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95267"/>
                                        </p:tgtEl>
                                        <p:attrNameLst>
                                          <p:attrName>style.visibility</p:attrName>
                                        </p:attrNameLst>
                                      </p:cBhvr>
                                      <p:to>
                                        <p:strVal val="visible"/>
                                      </p:to>
                                    </p:set>
                                    <p:animEffect transition="in" filter="blinds(horizontal)">
                                      <p:cBhvr>
                                        <p:cTn id="7" dur="500"/>
                                        <p:tgtEl>
                                          <p:spTgt spid="39526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395268"/>
                                        </p:tgtEl>
                                        <p:attrNameLst>
                                          <p:attrName>style.visibility</p:attrName>
                                        </p:attrNameLst>
                                      </p:cBhvr>
                                      <p:to>
                                        <p:strVal val="visible"/>
                                      </p:to>
                                    </p:set>
                                    <p:animEffect transition="in" filter="blinds(horizontal)">
                                      <p:cBhvr>
                                        <p:cTn id="12" dur="500"/>
                                        <p:tgtEl>
                                          <p:spTgt spid="3952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p:txBody>
          <a:bodyPr/>
          <a:lstStyle/>
          <a:p>
            <a:r>
              <a:rPr lang="en-US">
                <a:latin typeface="Arial" charset="0"/>
                <a:ea typeface="宋体" charset="0"/>
              </a:rPr>
              <a:t>Precision</a:t>
            </a:r>
          </a:p>
        </p:txBody>
      </p:sp>
      <p:pic>
        <p:nvPicPr>
          <p:cNvPr id="48132"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0452" y="1052736"/>
            <a:ext cx="4591050" cy="391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6291"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457611" y="1802668"/>
            <a:ext cx="4619625"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6292"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559102" y="2650765"/>
            <a:ext cx="4362450" cy="383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56884495"/>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96291"/>
                                        </p:tgtEl>
                                        <p:attrNameLst>
                                          <p:attrName>style.visibility</p:attrName>
                                        </p:attrNameLst>
                                      </p:cBhvr>
                                      <p:to>
                                        <p:strVal val="visible"/>
                                      </p:to>
                                    </p:set>
                                    <p:animEffect transition="in" filter="blinds(horizontal)">
                                      <p:cBhvr>
                                        <p:cTn id="7" dur="500"/>
                                        <p:tgtEl>
                                          <p:spTgt spid="39629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396292"/>
                                        </p:tgtEl>
                                        <p:attrNameLst>
                                          <p:attrName>style.visibility</p:attrName>
                                        </p:attrNameLst>
                                      </p:cBhvr>
                                      <p:to>
                                        <p:strVal val="visible"/>
                                      </p:to>
                                    </p:set>
                                    <p:animEffect transition="in" filter="blinds(horizontal)">
                                      <p:cBhvr>
                                        <p:cTn id="12" dur="500"/>
                                        <p:tgtEl>
                                          <p:spTgt spid="3962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p:txBody>
          <a:bodyPr/>
          <a:lstStyle/>
          <a:p>
            <a:r>
              <a:rPr lang="en-US">
                <a:latin typeface="Arial" charset="0"/>
                <a:ea typeface="宋体" charset="0"/>
              </a:rPr>
              <a:t>Recall</a:t>
            </a:r>
          </a:p>
        </p:txBody>
      </p:sp>
      <p:pic>
        <p:nvPicPr>
          <p:cNvPr id="4915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552" y="908720"/>
            <a:ext cx="3686175" cy="420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7315"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725738" y="1420813"/>
            <a:ext cx="3629025"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7316"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501952" y="2860315"/>
            <a:ext cx="4419600" cy="362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97180589"/>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97315"/>
                                        </p:tgtEl>
                                        <p:attrNameLst>
                                          <p:attrName>style.visibility</p:attrName>
                                        </p:attrNameLst>
                                      </p:cBhvr>
                                      <p:to>
                                        <p:strVal val="visible"/>
                                      </p:to>
                                    </p:set>
                                    <p:animEffect transition="in" filter="blinds(horizontal)">
                                      <p:cBhvr>
                                        <p:cTn id="7" dur="500"/>
                                        <p:tgtEl>
                                          <p:spTgt spid="39731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397316"/>
                                        </p:tgtEl>
                                        <p:attrNameLst>
                                          <p:attrName>style.visibility</p:attrName>
                                        </p:attrNameLst>
                                      </p:cBhvr>
                                      <p:to>
                                        <p:strVal val="visible"/>
                                      </p:to>
                                    </p:set>
                                    <p:animEffect transition="in" filter="blinds(horizontal)">
                                      <p:cBhvr>
                                        <p:cTn id="12" dur="500"/>
                                        <p:tgtEl>
                                          <p:spTgt spid="3973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p:txBody>
          <a:bodyPr/>
          <a:lstStyle/>
          <a:p>
            <a:r>
              <a:rPr lang="en-US">
                <a:latin typeface="Arial" charset="0"/>
                <a:ea typeface="宋体" charset="0"/>
              </a:rPr>
              <a:t>F1-Measure</a:t>
            </a:r>
          </a:p>
        </p:txBody>
      </p:sp>
      <p:pic>
        <p:nvPicPr>
          <p:cNvPr id="5018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397125" y="1457325"/>
            <a:ext cx="4810125" cy="432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983095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p:txBody>
          <a:bodyPr/>
          <a:lstStyle/>
          <a:p>
            <a:r>
              <a:rPr lang="en-US" dirty="0">
                <a:latin typeface="Arial" charset="0"/>
                <a:ea typeface="宋体" charset="0"/>
              </a:rPr>
              <a:t>Knowledge Linking Outline</a:t>
            </a:r>
          </a:p>
        </p:txBody>
      </p:sp>
      <p:sp>
        <p:nvSpPr>
          <p:cNvPr id="40963" name="Content Placeholder 2"/>
          <p:cNvSpPr>
            <a:spLocks noGrp="1"/>
          </p:cNvSpPr>
          <p:nvPr>
            <p:ph idx="1"/>
          </p:nvPr>
        </p:nvSpPr>
        <p:spPr>
          <a:xfrm>
            <a:off x="936625" y="1530350"/>
            <a:ext cx="8553450" cy="4595813"/>
          </a:xfrm>
        </p:spPr>
        <p:txBody>
          <a:bodyPr/>
          <a:lstStyle/>
          <a:p>
            <a:pPr>
              <a:lnSpc>
                <a:spcPct val="150000"/>
              </a:lnSpc>
              <a:spcBef>
                <a:spcPts val="1800"/>
              </a:spcBef>
            </a:pPr>
            <a:r>
              <a:rPr lang="en-US" dirty="0">
                <a:latin typeface="Arial" charset="0"/>
                <a:ea typeface="宋体" charset="0"/>
              </a:rPr>
              <a:t>Dynamic Multi-strategy Ontology Matching</a:t>
            </a:r>
          </a:p>
          <a:p>
            <a:pPr>
              <a:lnSpc>
                <a:spcPct val="150000"/>
              </a:lnSpc>
              <a:spcBef>
                <a:spcPts val="1800"/>
              </a:spcBef>
            </a:pPr>
            <a:r>
              <a:rPr lang="en-US" dirty="0">
                <a:latin typeface="Arial" charset="0"/>
                <a:ea typeface="宋体" charset="0"/>
              </a:rPr>
              <a:t>Unbalanced Ontology Matching</a:t>
            </a:r>
          </a:p>
          <a:p>
            <a:pPr>
              <a:lnSpc>
                <a:spcPct val="150000"/>
              </a:lnSpc>
              <a:spcBef>
                <a:spcPts val="1800"/>
              </a:spcBef>
            </a:pPr>
            <a:r>
              <a:rPr lang="en-US" dirty="0">
                <a:solidFill>
                  <a:srgbClr val="FF0000"/>
                </a:solidFill>
                <a:latin typeface="Arial" charset="0"/>
                <a:ea typeface="宋体" charset="0"/>
              </a:rPr>
              <a:t>Cross-source Knowledge Linking</a:t>
            </a:r>
          </a:p>
          <a:p>
            <a:pPr>
              <a:lnSpc>
                <a:spcPct val="150000"/>
              </a:lnSpc>
              <a:spcBef>
                <a:spcPts val="1800"/>
              </a:spcBef>
            </a:pPr>
            <a:endParaRPr lang="en-US" dirty="0">
              <a:latin typeface="Arial" charset="0"/>
              <a:ea typeface="宋体" charset="0"/>
            </a:endParaRPr>
          </a:p>
        </p:txBody>
      </p:sp>
    </p:spTree>
    <p:extLst>
      <p:ext uri="{BB962C8B-B14F-4D97-AF65-F5344CB8AC3E}">
        <p14:creationId xmlns:p14="http://schemas.microsoft.com/office/powerpoint/2010/main" val="383037510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smtClean="0"/>
              <a:t>Motivation</a:t>
            </a:r>
            <a:endParaRPr kumimoji="1" lang="zh-CN" altLang="en-US" dirty="0"/>
          </a:p>
        </p:txBody>
      </p:sp>
      <p:sp>
        <p:nvSpPr>
          <p:cNvPr id="3" name="内容占位符 2"/>
          <p:cNvSpPr>
            <a:spLocks noGrp="1"/>
          </p:cNvSpPr>
          <p:nvPr>
            <p:ph idx="1"/>
          </p:nvPr>
        </p:nvSpPr>
        <p:spPr>
          <a:xfrm>
            <a:off x="404018" y="1196976"/>
            <a:ext cx="9139237" cy="2917825"/>
          </a:xfrm>
        </p:spPr>
        <p:txBody>
          <a:bodyPr/>
          <a:lstStyle/>
          <a:p>
            <a:r>
              <a:rPr kumimoji="1" lang="en-US" altLang="zh-CN" sz="2800" dirty="0" smtClean="0"/>
              <a:t>Wikipedia Base</a:t>
            </a:r>
          </a:p>
          <a:p>
            <a:pPr lvl="1"/>
            <a:r>
              <a:rPr kumimoji="1" lang="en-US" altLang="zh-CN" sz="2400" dirty="0" smtClean="0"/>
              <a:t>4,096,240 English articles</a:t>
            </a:r>
          </a:p>
          <a:p>
            <a:pPr lvl="1"/>
            <a:r>
              <a:rPr kumimoji="1" lang="en-US" altLang="zh-CN" sz="2400" dirty="0" smtClean="0"/>
              <a:t>602,972 Chinese articles</a:t>
            </a:r>
          </a:p>
          <a:p>
            <a:pPr lvl="1"/>
            <a:r>
              <a:rPr kumimoji="1" lang="en-US" altLang="zh-CN" sz="2400" dirty="0" smtClean="0"/>
              <a:t>218,000 Cross lingual links (October 2011) between </a:t>
            </a:r>
            <a:r>
              <a:rPr kumimoji="1" lang="en-US" altLang="zh-CN" sz="2400" dirty="0" err="1" smtClean="0"/>
              <a:t>Ch</a:t>
            </a:r>
            <a:r>
              <a:rPr kumimoji="1" lang="en-US" altLang="zh-CN" sz="2400" dirty="0" smtClean="0"/>
              <a:t>-En</a:t>
            </a:r>
          </a:p>
          <a:p>
            <a:pPr lvl="1"/>
            <a:r>
              <a:rPr kumimoji="1" lang="en-US" altLang="zh-CN" sz="2400" dirty="0" err="1"/>
              <a:t>Baidu</a:t>
            </a:r>
            <a:r>
              <a:rPr kumimoji="1" lang="en-US" altLang="zh-CN" sz="2400" dirty="0"/>
              <a:t> </a:t>
            </a:r>
            <a:r>
              <a:rPr kumimoji="1" lang="en-US" altLang="zh-CN" sz="2400" dirty="0" err="1"/>
              <a:t>Baike</a:t>
            </a:r>
            <a:r>
              <a:rPr kumimoji="1" lang="en-US" altLang="zh-CN" sz="2400" dirty="0"/>
              <a:t>, </a:t>
            </a:r>
            <a:r>
              <a:rPr lang="en-US" altLang="zh-CN" sz="2400" dirty="0"/>
              <a:t>5.5 million Chinese articles</a:t>
            </a:r>
          </a:p>
          <a:p>
            <a:pPr lvl="1"/>
            <a:r>
              <a:rPr kumimoji="1" lang="en-US" altLang="zh-CN" sz="2400" dirty="0" err="1" smtClean="0"/>
              <a:t>Hudong</a:t>
            </a:r>
            <a:r>
              <a:rPr kumimoji="1" lang="en-US" altLang="zh-CN" sz="2400" dirty="0"/>
              <a:t>,  6.8 million Chinese </a:t>
            </a:r>
            <a:r>
              <a:rPr kumimoji="1" lang="en-US" altLang="zh-CN" sz="2400" dirty="0" smtClean="0"/>
              <a:t>articles</a:t>
            </a:r>
            <a:endParaRPr kumimoji="1" lang="en-US" altLang="zh-CN" sz="2400" dirty="0"/>
          </a:p>
        </p:txBody>
      </p:sp>
      <p:sp>
        <p:nvSpPr>
          <p:cNvPr id="5" name="矩形 4"/>
          <p:cNvSpPr/>
          <p:nvPr/>
        </p:nvSpPr>
        <p:spPr>
          <a:xfrm>
            <a:off x="416496" y="4617132"/>
            <a:ext cx="5283200" cy="1200328"/>
          </a:xfrm>
          <a:prstGeom prst="rect">
            <a:avLst/>
          </a:prstGeom>
        </p:spPr>
        <p:txBody>
          <a:bodyPr wrap="square">
            <a:spAutoFit/>
          </a:bodyPr>
          <a:lstStyle/>
          <a:p>
            <a:pPr marL="342900" lvl="1" indent="-342900">
              <a:buChar char="•"/>
            </a:pPr>
            <a:r>
              <a:rPr kumimoji="1" lang="en-US" altLang="zh-CN" sz="2400" dirty="0"/>
              <a:t>Find missing </a:t>
            </a:r>
            <a:r>
              <a:rPr kumimoji="1" lang="en-US" altLang="zh-CN" sz="2400" dirty="0" err="1"/>
              <a:t>crosslingual</a:t>
            </a:r>
            <a:r>
              <a:rPr kumimoji="1" lang="en-US" altLang="zh-CN" sz="2400" dirty="0"/>
              <a:t> links</a:t>
            </a:r>
          </a:p>
          <a:p>
            <a:pPr marL="742950" lvl="1" indent="-285750">
              <a:spcBef>
                <a:spcPct val="20000"/>
              </a:spcBef>
              <a:buChar char="–"/>
            </a:pPr>
            <a:r>
              <a:rPr kumimoji="1" lang="en-US" altLang="zh-CN" sz="2000" dirty="0">
                <a:latin typeface="+mn-lt"/>
                <a:ea typeface="+mn-ea"/>
              </a:rPr>
              <a:t>[</a:t>
            </a:r>
            <a:r>
              <a:rPr kumimoji="1" lang="en-US" altLang="zh-CN" sz="2000" dirty="0" err="1">
                <a:latin typeface="+mn-lt"/>
                <a:ea typeface="+mn-ea"/>
              </a:rPr>
              <a:t>Sorg</a:t>
            </a:r>
            <a:r>
              <a:rPr kumimoji="1" lang="en-US" altLang="zh-CN" sz="2000" dirty="0">
                <a:latin typeface="+mn-lt"/>
                <a:ea typeface="+mn-ea"/>
              </a:rPr>
              <a:t> 2008] German-English</a:t>
            </a:r>
          </a:p>
          <a:p>
            <a:pPr marL="742950" lvl="1" indent="-285750">
              <a:spcBef>
                <a:spcPct val="20000"/>
              </a:spcBef>
              <a:buChar char="–"/>
            </a:pPr>
            <a:r>
              <a:rPr kumimoji="1" lang="en-US" altLang="zh-CN" sz="2000" dirty="0">
                <a:latin typeface="+mn-lt"/>
                <a:ea typeface="+mn-ea"/>
              </a:rPr>
              <a:t>[Oh 2008] Japanese-English</a:t>
            </a:r>
          </a:p>
        </p:txBody>
      </p:sp>
      <p:pic>
        <p:nvPicPr>
          <p:cNvPr id="9" name="图片 4" descr="logo-baike.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041232" y="3104964"/>
            <a:ext cx="1884892" cy="584200"/>
          </a:xfrm>
          <a:prstGeom prst="rect">
            <a:avLst/>
          </a:prstGeom>
        </p:spPr>
      </p:pic>
      <p:pic>
        <p:nvPicPr>
          <p:cNvPr id="10" name="图片 5" descr="logo110901.gi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027924" y="3921423"/>
            <a:ext cx="2641600" cy="479685"/>
          </a:xfrm>
          <a:prstGeom prst="rect">
            <a:avLst/>
          </a:prstGeom>
        </p:spPr>
      </p:pic>
    </p:spTree>
    <p:extLst>
      <p:ext uri="{BB962C8B-B14F-4D97-AF65-F5344CB8AC3E}">
        <p14:creationId xmlns:p14="http://schemas.microsoft.com/office/powerpoint/2010/main" val="46597901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par>
                                <p:cTn id="8" presetID="3" presetClass="entr" presetSubtype="1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linds(horizontal)">
                                      <p:cBhvr>
                                        <p:cTn id="10" dur="500"/>
                                        <p:tgtEl>
                                          <p:spTgt spid="10"/>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blinds(horizontal)">
                                      <p:cBhvr>
                                        <p:cTn id="13" dur="500"/>
                                        <p:tgtEl>
                                          <p:spTgt spid="3">
                                            <p:txEl>
                                              <p:pRg st="0" end="0"/>
                                            </p:txEl>
                                          </p:spTgt>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blinds(horizontal)">
                                      <p:cBhvr>
                                        <p:cTn id="16" dur="500"/>
                                        <p:tgtEl>
                                          <p:spTgt spid="3">
                                            <p:txEl>
                                              <p:pRg st="1" end="1"/>
                                            </p:txEl>
                                          </p:spTgt>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blinds(horizontal)">
                                      <p:cBhvr>
                                        <p:cTn id="19" dur="500"/>
                                        <p:tgtEl>
                                          <p:spTgt spid="3">
                                            <p:txEl>
                                              <p:pRg st="2" end="2"/>
                                            </p:txEl>
                                          </p:spTgt>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blinds(horizontal)">
                                      <p:cBhvr>
                                        <p:cTn id="25" dur="500"/>
                                        <p:tgtEl>
                                          <p:spTgt spid="3">
                                            <p:txEl>
                                              <p:pRg st="4" end="4"/>
                                            </p:txEl>
                                          </p:spTgt>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blinds(horizontal)">
                                      <p:cBhvr>
                                        <p:cTn id="28" dur="500"/>
                                        <p:tgtEl>
                                          <p:spTgt spid="3">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blinds(horizontal)">
                                      <p:cBhvr>
                                        <p:cTn id="3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32.4|2.9|1.4|17.3|35.2|0.6"/>
</p:tagLst>
</file>

<file path=ppt/tags/tag10.xml><?xml version="1.0" encoding="utf-8"?>
<p:tagLst xmlns:a="http://schemas.openxmlformats.org/drawingml/2006/main" xmlns:r="http://schemas.openxmlformats.org/officeDocument/2006/relationships" xmlns:p="http://schemas.openxmlformats.org/presentationml/2006/main">
  <p:tag name="TIMING" val="|9.5|7.8|0.8|1.5|1.7|1.9|3|5|1.6|7.2"/>
</p:tagLst>
</file>

<file path=ppt/tags/tag11.xml><?xml version="1.0" encoding="utf-8"?>
<p:tagLst xmlns:a="http://schemas.openxmlformats.org/drawingml/2006/main" xmlns:r="http://schemas.openxmlformats.org/officeDocument/2006/relationships" xmlns:p="http://schemas.openxmlformats.org/presentationml/2006/main">
  <p:tag name="TIMING" val="|0.2"/>
</p:tagLst>
</file>

<file path=ppt/tags/tag12.xml><?xml version="1.0" encoding="utf-8"?>
<p:tagLst xmlns:a="http://schemas.openxmlformats.org/drawingml/2006/main" xmlns:r="http://schemas.openxmlformats.org/officeDocument/2006/relationships" xmlns:p="http://schemas.openxmlformats.org/presentationml/2006/main">
  <p:tag name="TIMING" val="|0.2|0.4|0.3|0.2|0.1|0.2|0.2"/>
</p:tagLst>
</file>

<file path=ppt/tags/tag13.xml><?xml version="1.0" encoding="utf-8"?>
<p:tagLst xmlns:a="http://schemas.openxmlformats.org/drawingml/2006/main" xmlns:r="http://schemas.openxmlformats.org/officeDocument/2006/relationships" xmlns:p="http://schemas.openxmlformats.org/presentationml/2006/main">
  <p:tag name="TIMING" val="|0.1|0.3|0.3|0.4|0.4"/>
</p:tagLst>
</file>

<file path=ppt/tags/tag14.xml><?xml version="1.0" encoding="utf-8"?>
<p:tagLst xmlns:a="http://schemas.openxmlformats.org/drawingml/2006/main" xmlns:r="http://schemas.openxmlformats.org/officeDocument/2006/relationships" xmlns:p="http://schemas.openxmlformats.org/presentationml/2006/main">
  <p:tag name="TIMING" val="|0.3|0.4"/>
</p:tagLst>
</file>

<file path=ppt/tags/tag15.xml><?xml version="1.0" encoding="utf-8"?>
<p:tagLst xmlns:a="http://schemas.openxmlformats.org/drawingml/2006/main" xmlns:r="http://schemas.openxmlformats.org/officeDocument/2006/relationships" xmlns:p="http://schemas.openxmlformats.org/presentationml/2006/main">
  <p:tag name="TIMING" val="|0.4|0.4|0.5|0.4|0.2|0.2|0.1|0.2"/>
</p:tagLst>
</file>

<file path=ppt/tags/tag16.xml><?xml version="1.0" encoding="utf-8"?>
<p:tagLst xmlns:a="http://schemas.openxmlformats.org/drawingml/2006/main" xmlns:r="http://schemas.openxmlformats.org/officeDocument/2006/relationships" xmlns:p="http://schemas.openxmlformats.org/presentationml/2006/main">
  <p:tag name="TIMING" val="|0.7"/>
</p:tagLst>
</file>

<file path=ppt/tags/tag17.xml><?xml version="1.0" encoding="utf-8"?>
<p:tagLst xmlns:a="http://schemas.openxmlformats.org/drawingml/2006/main" xmlns:r="http://schemas.openxmlformats.org/officeDocument/2006/relationships" xmlns:p="http://schemas.openxmlformats.org/presentationml/2006/main">
  <p:tag name="TIMING" val="|0.7|0.7|6.3|0.6|0.8"/>
</p:tagLst>
</file>

<file path=ppt/tags/tag18.xml><?xml version="1.0" encoding="utf-8"?>
<p:tagLst xmlns:a="http://schemas.openxmlformats.org/drawingml/2006/main" xmlns:r="http://schemas.openxmlformats.org/officeDocument/2006/relationships" xmlns:p="http://schemas.openxmlformats.org/presentationml/2006/main">
  <p:tag name="TIMING" val="|7.3|0.5"/>
</p:tagLst>
</file>

<file path=ppt/tags/tag19.xml><?xml version="1.0" encoding="utf-8"?>
<p:tagLst xmlns:a="http://schemas.openxmlformats.org/drawingml/2006/main" xmlns:r="http://schemas.openxmlformats.org/officeDocument/2006/relationships" xmlns:p="http://schemas.openxmlformats.org/presentationml/2006/main">
  <p:tag name="TIMING" val="|0.2|0.2|0.2"/>
</p:tagLst>
</file>

<file path=ppt/tags/tag2.xml><?xml version="1.0" encoding="utf-8"?>
<p:tagLst xmlns:a="http://schemas.openxmlformats.org/drawingml/2006/main" xmlns:r="http://schemas.openxmlformats.org/officeDocument/2006/relationships" xmlns:p="http://schemas.openxmlformats.org/presentationml/2006/main">
  <p:tag name="TIMING" val="|0.1|0|0.1|0.1|0.1|0.1|0.1"/>
</p:tagLst>
</file>

<file path=ppt/tags/tag20.xml><?xml version="1.0" encoding="utf-8"?>
<p:tagLst xmlns:a="http://schemas.openxmlformats.org/drawingml/2006/main" xmlns:r="http://schemas.openxmlformats.org/officeDocument/2006/relationships" xmlns:p="http://schemas.openxmlformats.org/presentationml/2006/main">
  <p:tag name="TIMING" val="|0.5|0.4"/>
</p:tagLst>
</file>

<file path=ppt/tags/tag21.xml><?xml version="1.0" encoding="utf-8"?>
<p:tagLst xmlns:a="http://schemas.openxmlformats.org/drawingml/2006/main" xmlns:r="http://schemas.openxmlformats.org/officeDocument/2006/relationships" xmlns:p="http://schemas.openxmlformats.org/presentationml/2006/main">
  <p:tag name="TIMING" val="|44.6|32|2.6"/>
</p:tagLst>
</file>

<file path=ppt/tags/tag22.xml><?xml version="1.0" encoding="utf-8"?>
<p:tagLst xmlns:a="http://schemas.openxmlformats.org/drawingml/2006/main" xmlns:r="http://schemas.openxmlformats.org/officeDocument/2006/relationships" xmlns:p="http://schemas.openxmlformats.org/presentationml/2006/main">
  <p:tag name="TIMING" val="|12.9|11.6|16.5|11|10.4"/>
</p:tagLst>
</file>

<file path=ppt/tags/tag23.xml><?xml version="1.0" encoding="utf-8"?>
<p:tagLst xmlns:a="http://schemas.openxmlformats.org/drawingml/2006/main" xmlns:r="http://schemas.openxmlformats.org/officeDocument/2006/relationships" xmlns:p="http://schemas.openxmlformats.org/presentationml/2006/main">
  <p:tag name="TIMING" val="|16|3.4|4.8"/>
</p:tagLst>
</file>

<file path=ppt/tags/tag24.xml><?xml version="1.0" encoding="utf-8"?>
<p:tagLst xmlns:a="http://schemas.openxmlformats.org/drawingml/2006/main" xmlns:r="http://schemas.openxmlformats.org/officeDocument/2006/relationships" xmlns:p="http://schemas.openxmlformats.org/presentationml/2006/main">
  <p:tag name="TIMING" val="|27.8"/>
</p:tagLst>
</file>

<file path=ppt/tags/tag25.xml><?xml version="1.0" encoding="utf-8"?>
<p:tagLst xmlns:a="http://schemas.openxmlformats.org/drawingml/2006/main" xmlns:r="http://schemas.openxmlformats.org/officeDocument/2006/relationships" xmlns:p="http://schemas.openxmlformats.org/presentationml/2006/main">
  <p:tag name="TIMING" val="|1.4|0.7"/>
</p:tagLst>
</file>

<file path=ppt/tags/tag26.xml><?xml version="1.0" encoding="utf-8"?>
<p:tagLst xmlns:a="http://schemas.openxmlformats.org/drawingml/2006/main" xmlns:r="http://schemas.openxmlformats.org/officeDocument/2006/relationships" xmlns:p="http://schemas.openxmlformats.org/presentationml/2006/main">
  <p:tag name="TIMING" val="|27.9"/>
</p:tagLst>
</file>

<file path=ppt/tags/tag27.xml><?xml version="1.0" encoding="utf-8"?>
<p:tagLst xmlns:a="http://schemas.openxmlformats.org/drawingml/2006/main" xmlns:r="http://schemas.openxmlformats.org/officeDocument/2006/relationships" xmlns:p="http://schemas.openxmlformats.org/presentationml/2006/main">
  <p:tag name="TIMING" val="|9.5"/>
</p:tagLst>
</file>

<file path=ppt/tags/tag28.xml><?xml version="1.0" encoding="utf-8"?>
<p:tagLst xmlns:a="http://schemas.openxmlformats.org/drawingml/2006/main" xmlns:r="http://schemas.openxmlformats.org/officeDocument/2006/relationships" xmlns:p="http://schemas.openxmlformats.org/presentationml/2006/main">
  <p:tag name="TIMING" val="|0.8|2.3|21.2|7.4|14.5|11.9|7.5|8.4"/>
</p:tagLst>
</file>

<file path=ppt/tags/tag29.xml><?xml version="1.0" encoding="utf-8"?>
<p:tagLst xmlns:a="http://schemas.openxmlformats.org/drawingml/2006/main" xmlns:r="http://schemas.openxmlformats.org/officeDocument/2006/relationships" xmlns:p="http://schemas.openxmlformats.org/presentationml/2006/main">
  <p:tag name="TIMING" val="|16|3.4|4.8"/>
</p:tagLst>
</file>

<file path=ppt/tags/tag3.xml><?xml version="1.0" encoding="utf-8"?>
<p:tagLst xmlns:a="http://schemas.openxmlformats.org/drawingml/2006/main" xmlns:r="http://schemas.openxmlformats.org/officeDocument/2006/relationships" xmlns:p="http://schemas.openxmlformats.org/presentationml/2006/main">
  <p:tag name="TIMING" val="|4|10.3|21.3"/>
</p:tagLst>
</file>

<file path=ppt/tags/tag30.xml><?xml version="1.0" encoding="utf-8"?>
<p:tagLst xmlns:a="http://schemas.openxmlformats.org/drawingml/2006/main" xmlns:r="http://schemas.openxmlformats.org/officeDocument/2006/relationships" xmlns:p="http://schemas.openxmlformats.org/presentationml/2006/main">
  <p:tag name="TIMING" val="|0.1|0.5|0.8|0.4|0.4"/>
</p:tagLst>
</file>

<file path=ppt/tags/tag31.xml><?xml version="1.0" encoding="utf-8"?>
<p:tagLst xmlns:a="http://schemas.openxmlformats.org/drawingml/2006/main" xmlns:r="http://schemas.openxmlformats.org/officeDocument/2006/relationships" xmlns:p="http://schemas.openxmlformats.org/presentationml/2006/main">
  <p:tag name="TIMING" val="|10.6|2.5|11.3"/>
</p:tagLst>
</file>

<file path=ppt/tags/tag32.xml><?xml version="1.0" encoding="utf-8"?>
<p:tagLst xmlns:a="http://schemas.openxmlformats.org/drawingml/2006/main" xmlns:r="http://schemas.openxmlformats.org/officeDocument/2006/relationships" xmlns:p="http://schemas.openxmlformats.org/presentationml/2006/main">
  <p:tag name="TIMING" val="|17"/>
</p:tagLst>
</file>

<file path=ppt/tags/tag33.xml><?xml version="1.0" encoding="utf-8"?>
<p:tagLst xmlns:a="http://schemas.openxmlformats.org/drawingml/2006/main" xmlns:r="http://schemas.openxmlformats.org/officeDocument/2006/relationships" xmlns:p="http://schemas.openxmlformats.org/presentationml/2006/main">
  <p:tag name="TIMING" val="|6.4|1.4|1.7|10.9|3.3|7.3|12.7"/>
</p:tagLst>
</file>

<file path=ppt/tags/tag34.xml><?xml version="1.0" encoding="utf-8"?>
<p:tagLst xmlns:a="http://schemas.openxmlformats.org/drawingml/2006/main" xmlns:r="http://schemas.openxmlformats.org/officeDocument/2006/relationships" xmlns:p="http://schemas.openxmlformats.org/presentationml/2006/main">
  <p:tag name="TIMING" val="|20.6"/>
</p:tagLst>
</file>

<file path=ppt/tags/tag35.xml><?xml version="1.0" encoding="utf-8"?>
<p:tagLst xmlns:a="http://schemas.openxmlformats.org/drawingml/2006/main" xmlns:r="http://schemas.openxmlformats.org/officeDocument/2006/relationships" xmlns:p="http://schemas.openxmlformats.org/presentationml/2006/main">
  <p:tag name="TIMING" val="|5.3|8.7|21.1|7.9|10.4"/>
</p:tagLst>
</file>

<file path=ppt/tags/tag36.xml><?xml version="1.0" encoding="utf-8"?>
<p:tagLst xmlns:a="http://schemas.openxmlformats.org/drawingml/2006/main" xmlns:r="http://schemas.openxmlformats.org/officeDocument/2006/relationships" xmlns:p="http://schemas.openxmlformats.org/presentationml/2006/main">
  <p:tag name="TIMING" val="|50.1|4.1|5.6|3.7"/>
</p:tagLst>
</file>

<file path=ppt/tags/tag37.xml><?xml version="1.0" encoding="utf-8"?>
<p:tagLst xmlns:a="http://schemas.openxmlformats.org/drawingml/2006/main" xmlns:r="http://schemas.openxmlformats.org/officeDocument/2006/relationships" xmlns:p="http://schemas.openxmlformats.org/presentationml/2006/main">
  <p:tag name="TIMING" val="|0.1"/>
</p:tagLst>
</file>

<file path=ppt/tags/tag38.xml><?xml version="1.0" encoding="utf-8"?>
<p:tagLst xmlns:a="http://schemas.openxmlformats.org/drawingml/2006/main" xmlns:r="http://schemas.openxmlformats.org/officeDocument/2006/relationships" xmlns:p="http://schemas.openxmlformats.org/presentationml/2006/main">
  <p:tag name="TIMING" val="|17"/>
</p:tagLst>
</file>

<file path=ppt/tags/tag39.xml><?xml version="1.0" encoding="utf-8"?>
<p:tagLst xmlns:a="http://schemas.openxmlformats.org/drawingml/2006/main" xmlns:r="http://schemas.openxmlformats.org/officeDocument/2006/relationships" xmlns:p="http://schemas.openxmlformats.org/presentationml/2006/main">
  <p:tag name="TIMING" val="|16|3.4|4.8"/>
</p:tagLst>
</file>

<file path=ppt/tags/tag4.xml><?xml version="1.0" encoding="utf-8"?>
<p:tagLst xmlns:a="http://schemas.openxmlformats.org/drawingml/2006/main" xmlns:r="http://schemas.openxmlformats.org/officeDocument/2006/relationships" xmlns:p="http://schemas.openxmlformats.org/presentationml/2006/main">
  <p:tag name="TIMING" val="|16|3.4|4.8"/>
</p:tagLst>
</file>

<file path=ppt/tags/tag40.xml><?xml version="1.0" encoding="utf-8"?>
<p:tagLst xmlns:a="http://schemas.openxmlformats.org/drawingml/2006/main" xmlns:r="http://schemas.openxmlformats.org/officeDocument/2006/relationships" xmlns:p="http://schemas.openxmlformats.org/presentationml/2006/main">
  <p:tag name="TIMING" val="|1.4"/>
</p:tagLst>
</file>

<file path=ppt/tags/tag41.xml><?xml version="1.0" encoding="utf-8"?>
<p:tagLst xmlns:a="http://schemas.openxmlformats.org/drawingml/2006/main" xmlns:r="http://schemas.openxmlformats.org/officeDocument/2006/relationships" xmlns:p="http://schemas.openxmlformats.org/presentationml/2006/main">
  <p:tag name="TIMING" val="|9.2"/>
</p:tagLst>
</file>

<file path=ppt/tags/tag42.xml><?xml version="1.0" encoding="utf-8"?>
<p:tagLst xmlns:a="http://schemas.openxmlformats.org/drawingml/2006/main" xmlns:r="http://schemas.openxmlformats.org/officeDocument/2006/relationships" xmlns:p="http://schemas.openxmlformats.org/presentationml/2006/main">
  <p:tag name="TIMING" val="|9.2"/>
</p:tagLst>
</file>

<file path=ppt/tags/tag43.xml><?xml version="1.0" encoding="utf-8"?>
<p:tagLst xmlns:a="http://schemas.openxmlformats.org/drawingml/2006/main" xmlns:r="http://schemas.openxmlformats.org/officeDocument/2006/relationships" xmlns:p="http://schemas.openxmlformats.org/presentationml/2006/main">
  <p:tag name="TIMING" val="|21.9"/>
</p:tagLst>
</file>

<file path=ppt/tags/tag5.xml><?xml version="1.0" encoding="utf-8"?>
<p:tagLst xmlns:a="http://schemas.openxmlformats.org/drawingml/2006/main" xmlns:r="http://schemas.openxmlformats.org/officeDocument/2006/relationships" xmlns:p="http://schemas.openxmlformats.org/presentationml/2006/main">
  <p:tag name="TIMING" val="|16|3.4|4.8"/>
</p:tagLst>
</file>

<file path=ppt/tags/tag6.xml><?xml version="1.0" encoding="utf-8"?>
<p:tagLst xmlns:a="http://schemas.openxmlformats.org/drawingml/2006/main" xmlns:r="http://schemas.openxmlformats.org/officeDocument/2006/relationships" xmlns:p="http://schemas.openxmlformats.org/presentationml/2006/main">
  <p:tag name="TIMING" val="|0|0.1|0.3|0.1|0.1|0|0|0|0.1|0"/>
</p:tagLst>
</file>

<file path=ppt/tags/tag7.xml><?xml version="1.0" encoding="utf-8"?>
<p:tagLst xmlns:a="http://schemas.openxmlformats.org/drawingml/2006/main" xmlns:r="http://schemas.openxmlformats.org/officeDocument/2006/relationships" xmlns:p="http://schemas.openxmlformats.org/presentationml/2006/main">
  <p:tag name="TIMING" val="|0|0.1|0.3|0.1|0.1|0|0|0|0.1|0"/>
</p:tagLst>
</file>

<file path=ppt/tags/tag8.xml><?xml version="1.0" encoding="utf-8"?>
<p:tagLst xmlns:a="http://schemas.openxmlformats.org/drawingml/2006/main" xmlns:r="http://schemas.openxmlformats.org/officeDocument/2006/relationships" xmlns:p="http://schemas.openxmlformats.org/presentationml/2006/main">
  <p:tag name="TIMING" val="|0.3|0.2|0.1"/>
</p:tagLst>
</file>

<file path=ppt/tags/tag9.xml><?xml version="1.0" encoding="utf-8"?>
<p:tagLst xmlns:a="http://schemas.openxmlformats.org/drawingml/2006/main" xmlns:r="http://schemas.openxmlformats.org/officeDocument/2006/relationships" xmlns:p="http://schemas.openxmlformats.org/presentationml/2006/main">
  <p:tag name="TIMING" val="|0|0.4|0.1|0.4|0.4"/>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36425</TotalTime>
  <Words>15740</Words>
  <Application>Microsoft Macintosh PowerPoint</Application>
  <PresentationFormat>A4 Paper (210x297 mm)</PresentationFormat>
  <Paragraphs>2631</Paragraphs>
  <Slides>202</Slides>
  <Notes>95</Notes>
  <HiddenSlides>0</HiddenSlides>
  <MMClips>0</MMClips>
  <ScaleCrop>false</ScaleCrop>
  <HeadingPairs>
    <vt:vector size="8" baseType="variant">
      <vt:variant>
        <vt:lpstr>Theme</vt:lpstr>
      </vt:variant>
      <vt:variant>
        <vt:i4>1</vt:i4>
      </vt:variant>
      <vt:variant>
        <vt:lpstr>Links</vt:lpstr>
      </vt:variant>
      <vt:variant>
        <vt:i4>10</vt:i4>
      </vt:variant>
      <vt:variant>
        <vt:lpstr>Embedded OLE Servers</vt:lpstr>
      </vt:variant>
      <vt:variant>
        <vt:i4>4</vt:i4>
      </vt:variant>
      <vt:variant>
        <vt:lpstr>Slide Titles</vt:lpstr>
      </vt:variant>
      <vt:variant>
        <vt:i4>202</vt:i4>
      </vt:variant>
    </vt:vector>
  </HeadingPairs>
  <TitlesOfParts>
    <vt:vector size="217" baseType="lpstr">
      <vt:lpstr>Default Design</vt:lpstr>
      <vt:lpstr>peterlee:workspace:linguistic_strategy.vsd</vt:lpstr>
      <vt:lpstr>peterlee:workspace:similarity_propagation.vsd</vt:lpstr>
      <vt:lpstr>peterlee:workspace:propagation_graph.vsd</vt:lpstr>
      <vt:lpstr>peterlee:workspace:left_to_right_arrow.vsd</vt:lpstr>
      <vt:lpstr>peterlee:workspace:propagation_graph.vsd</vt:lpstr>
      <vt:lpstr>peterlee:workspace:structure_similarity_factor.vsd</vt:lpstr>
      <vt:lpstr>peterlee:workspace:similarity_propagation.vsd</vt:lpstr>
      <vt:lpstr>peterlee:workspace:propagation_graph.vsd</vt:lpstr>
      <vt:lpstr>peterlee:workspace:similarity_propagation.vsd</vt:lpstr>
      <vt:lpstr>peterlee:workspace:propagation_graph.vsd</vt:lpstr>
      <vt:lpstr>Equation</vt:lpstr>
      <vt:lpstr>Visio</vt:lpstr>
      <vt:lpstr>CorelDRAW</vt:lpstr>
      <vt:lpstr>Chart</vt:lpstr>
      <vt:lpstr>Data2Knowledge: Mining Data Semantics —Principles and Case Studies</vt:lpstr>
      <vt:lpstr>Mining Knowledge from Big Data</vt:lpstr>
      <vt:lpstr>Convert Web Data into Web Semantics</vt:lpstr>
      <vt:lpstr>The world's first web server</vt:lpstr>
      <vt:lpstr>PowerPoint Presentation</vt:lpstr>
      <vt:lpstr>PowerPoint Presentation</vt:lpstr>
      <vt:lpstr>Data Web V.S. Semantic Web </vt:lpstr>
      <vt:lpstr>Semantic Web Layercake</vt:lpstr>
      <vt:lpstr>In the past ten years…</vt:lpstr>
      <vt:lpstr>A “mistake”…</vt:lpstr>
      <vt:lpstr>However,</vt:lpstr>
      <vt:lpstr>Fortunately, social network is coming… </vt:lpstr>
      <vt:lpstr>Knowledge Base</vt:lpstr>
      <vt:lpstr>ConceptNet</vt:lpstr>
      <vt:lpstr>Freebase</vt:lpstr>
      <vt:lpstr>Probase</vt:lpstr>
      <vt:lpstr>Google Knowledge Graph</vt:lpstr>
      <vt:lpstr>链接数据-万维网上的数据库</vt:lpstr>
      <vt:lpstr>Timeline</vt:lpstr>
      <vt:lpstr>Semantic Web Now</vt:lpstr>
      <vt:lpstr>The era of big and complex data…</vt:lpstr>
      <vt:lpstr>PowerPoint Presentation</vt:lpstr>
      <vt:lpstr>Data2Knowledge platform…</vt:lpstr>
      <vt:lpstr>AMiner (ArnetMiner)[1]</vt:lpstr>
      <vt:lpstr>PowerPoint Presentation</vt:lpstr>
      <vt:lpstr>PowerPoint Presentation</vt:lpstr>
      <vt:lpstr>PowerPoint Presentation</vt:lpstr>
      <vt:lpstr>Motivating Example</vt:lpstr>
      <vt:lpstr>Motivating Example</vt:lpstr>
      <vt:lpstr>Researcher Network Extraction[1,2]</vt:lpstr>
      <vt:lpstr>Our Approach Picture  – based on Markov Random Field</vt:lpstr>
      <vt:lpstr>Processing Flow[1]</vt:lpstr>
      <vt:lpstr>Linear CRFs</vt:lpstr>
      <vt:lpstr>Modeling with TCRFs</vt:lpstr>
      <vt:lpstr>TCRF Model[1]</vt:lpstr>
      <vt:lpstr>Parameter Estimation</vt:lpstr>
      <vt:lpstr>Calculating the Marginal Probabilities</vt:lpstr>
      <vt:lpstr>TRP—Step 1: Initialization</vt:lpstr>
      <vt:lpstr>TRP—Step2: a) Generating spanning tree</vt:lpstr>
      <vt:lpstr>TRP—Step2: b) Propagation</vt:lpstr>
      <vt:lpstr>After The First Iteration</vt:lpstr>
      <vt:lpstr>TRP—Step2</vt:lpstr>
      <vt:lpstr>Token Definitions</vt:lpstr>
      <vt:lpstr>Possible Tag Assignment</vt:lpstr>
      <vt:lpstr>Feature Definition</vt:lpstr>
      <vt:lpstr>Feature Definition</vt:lpstr>
      <vt:lpstr>Profiling Experiments</vt:lpstr>
      <vt:lpstr>Profiling Results—5-fold cross validation</vt:lpstr>
      <vt:lpstr>Researcher Profile Database[1]</vt:lpstr>
      <vt:lpstr>PowerPoint Presentation</vt:lpstr>
      <vt:lpstr>Name Disambiguation[1,2]</vt:lpstr>
      <vt:lpstr>Our Method to Name Disambiguation</vt:lpstr>
      <vt:lpstr>Relationship Definition</vt:lpstr>
      <vt:lpstr>Parameterized Distance Function</vt:lpstr>
      <vt:lpstr>Objective Function</vt:lpstr>
      <vt:lpstr>EM Framework</vt:lpstr>
      <vt:lpstr>Estimation of Person Number K</vt:lpstr>
      <vt:lpstr>Disambiguation Experiments</vt:lpstr>
      <vt:lpstr>Disambiguation Performance</vt:lpstr>
      <vt:lpstr>Contribution of Relationships</vt:lpstr>
      <vt:lpstr>Distribution Analysis</vt:lpstr>
      <vt:lpstr>PowerPoint Presentation</vt:lpstr>
      <vt:lpstr>What is?</vt:lpstr>
      <vt:lpstr>RiMOM[1-3]-A Tool for Ontology Matching</vt:lpstr>
      <vt:lpstr>Knowledge Linking Outline</vt:lpstr>
      <vt:lpstr>RiMOM: A Dynamic Multi-strategy Ontology Alignment Framework[1]</vt:lpstr>
      <vt:lpstr>A General Processing Flow</vt:lpstr>
      <vt:lpstr>Multiple Strategies</vt:lpstr>
      <vt:lpstr>Multiple Linguistic Strategies</vt:lpstr>
      <vt:lpstr>Similarity Propagation</vt:lpstr>
      <vt:lpstr>Similarity Propagation (cont.)</vt:lpstr>
      <vt:lpstr>Strategy Pool</vt:lpstr>
      <vt:lpstr>Strategy Selection—Similarity factor</vt:lpstr>
      <vt:lpstr>Strategy Selection</vt:lpstr>
      <vt:lpstr>Data Sets</vt:lpstr>
      <vt:lpstr>Statistics on the Data Set</vt:lpstr>
      <vt:lpstr>Similarity between Ontologies</vt:lpstr>
      <vt:lpstr>Results on OAEI2006</vt:lpstr>
      <vt:lpstr>RiMOM vs. RiMOM-SP</vt:lpstr>
      <vt:lpstr>RiMOM vs. RiMOM-SS</vt:lpstr>
      <vt:lpstr>Results on OAEI 2006</vt:lpstr>
      <vt:lpstr>Results on OAEI 2007</vt:lpstr>
      <vt:lpstr>Result on OAEI 2008</vt:lpstr>
      <vt:lpstr>Relationship with Several Classical Methods</vt:lpstr>
      <vt:lpstr>Experiences</vt:lpstr>
      <vt:lpstr>Knowledge Linking Outline</vt:lpstr>
      <vt:lpstr>Unbalanced Ontology</vt:lpstr>
      <vt:lpstr>Key Problems</vt:lpstr>
      <vt:lpstr>Our Approach[1]</vt:lpstr>
      <vt:lpstr>Step 1: Select Candidates</vt:lpstr>
      <vt:lpstr>Step 2: Construct Sub-ontology</vt:lpstr>
      <vt:lpstr>Step 3: Finding Matching Results</vt:lpstr>
      <vt:lpstr>Data Set</vt:lpstr>
      <vt:lpstr>Data Statistics</vt:lpstr>
      <vt:lpstr>Precision</vt:lpstr>
      <vt:lpstr>Recall</vt:lpstr>
      <vt:lpstr>F1-Measure</vt:lpstr>
      <vt:lpstr>Knowledge Linking Outline</vt:lpstr>
      <vt:lpstr>Motivation</vt:lpstr>
      <vt:lpstr>Knowledge Linking[1]</vt:lpstr>
      <vt:lpstr>Knowledge Linking</vt:lpstr>
      <vt:lpstr>Several key challenges</vt:lpstr>
      <vt:lpstr>Our Solution</vt:lpstr>
      <vt:lpstr>Linkage Factor Graph Model</vt:lpstr>
      <vt:lpstr>Some observations</vt:lpstr>
      <vt:lpstr>Experiments</vt:lpstr>
      <vt:lpstr>Results</vt:lpstr>
      <vt:lpstr>Results</vt:lpstr>
      <vt:lpstr>Generalization</vt:lpstr>
      <vt:lpstr>Discover Cross Network Links</vt:lpstr>
      <vt:lpstr>A More Concrete Example</vt:lpstr>
      <vt:lpstr>Data Sets</vt:lpstr>
      <vt:lpstr>Challenges</vt:lpstr>
      <vt:lpstr>Challenges</vt:lpstr>
      <vt:lpstr>Our Approach: Color Model</vt:lpstr>
      <vt:lpstr>Our Approach: Color Model</vt:lpstr>
      <vt:lpstr>Our Approach: Color Model</vt:lpstr>
      <vt:lpstr>Our Approach vs. Baseline</vt:lpstr>
      <vt:lpstr>PowerPoint Presentation</vt:lpstr>
      <vt:lpstr>Knowledge Search Outline</vt:lpstr>
      <vt:lpstr>The Academic Network</vt:lpstr>
      <vt:lpstr>Language Model for Expertise Search</vt:lpstr>
      <vt:lpstr>pLSA Model for Expertise Search[1]</vt:lpstr>
      <vt:lpstr>Topic-based Heterogeneous Ranking</vt:lpstr>
      <vt:lpstr>Challenges</vt:lpstr>
      <vt:lpstr>(1) Modeling the Academic Network[1]</vt:lpstr>
      <vt:lpstr>Generative Story of ACT1 Model</vt:lpstr>
      <vt:lpstr>ACT Model 1</vt:lpstr>
      <vt:lpstr>Topic Modeling Results</vt:lpstr>
      <vt:lpstr>(2) Integrating with Random Walk[1]</vt:lpstr>
      <vt:lpstr>Combination Method 1</vt:lpstr>
      <vt:lpstr>Combination Method 2</vt:lpstr>
      <vt:lpstr>Potential Applications</vt:lpstr>
      <vt:lpstr>Academic Search Results</vt:lpstr>
      <vt:lpstr>Academic Search Results (cont.)</vt:lpstr>
      <vt:lpstr>Knowledge Search Outline</vt:lpstr>
      <vt:lpstr>Cross-domain Collaboration[1]</vt:lpstr>
      <vt:lpstr>Cross-domain Collaboration (cont.)</vt:lpstr>
      <vt:lpstr>Challenges</vt:lpstr>
      <vt:lpstr>Approach 1: Author Matching</vt:lpstr>
      <vt:lpstr>Approach 2: Topic Matching</vt:lpstr>
      <vt:lpstr>Approach 3: Cross-domain Topic Learning</vt:lpstr>
      <vt:lpstr>Collaboration Topics Extraction[1]</vt:lpstr>
      <vt:lpstr>Intuitive explanation of Step 2 in CTL</vt:lpstr>
      <vt:lpstr>Data Set and Baselines</vt:lpstr>
      <vt:lpstr>Performance Analysis</vt:lpstr>
      <vt:lpstr>Performance on New Collaboration Prediction</vt:lpstr>
      <vt:lpstr>Parameter Analysis</vt:lpstr>
      <vt:lpstr>Prototype System   http://arnetminer.org/collaborator </vt:lpstr>
      <vt:lpstr>Knowledge Search Outline</vt:lpstr>
      <vt:lpstr>Modeling the Academic Network[1]</vt:lpstr>
      <vt:lpstr>Topic Modeling Results</vt:lpstr>
      <vt:lpstr>Topic Trend Analysis</vt:lpstr>
      <vt:lpstr>Topic Trend Analysis</vt:lpstr>
      <vt:lpstr>PowerPoint Presentation</vt:lpstr>
      <vt:lpstr>Mining semantics of relationships</vt:lpstr>
      <vt:lpstr>Mining semantics of relationships</vt:lpstr>
      <vt:lpstr>Mining Advisor-advisor relationships[1]</vt:lpstr>
      <vt:lpstr>General Approach to Identify Social Ties[1]</vt:lpstr>
      <vt:lpstr>Community Kernel[1]</vt:lpstr>
      <vt:lpstr>Approach (Greedy &amp; WeBA)</vt:lpstr>
      <vt:lpstr>Experimental Results</vt:lpstr>
      <vt:lpstr>Case Study on Twitter</vt:lpstr>
      <vt:lpstr>Results on Coauthor &amp; Wikipedia</vt:lpstr>
      <vt:lpstr>Efficiency — Twitter &amp; Coauthor</vt:lpstr>
      <vt:lpstr>If you are interested in…</vt:lpstr>
      <vt:lpstr>AMiner.org - Knowledge-based academic social network analysis and mining</vt:lpstr>
      <vt:lpstr>ArnetMiner’s History</vt:lpstr>
      <vt:lpstr>AMiner History</vt:lpstr>
      <vt:lpstr>Person Search</vt:lpstr>
      <vt:lpstr> Expertise Search</vt:lpstr>
      <vt:lpstr>Geographic search</vt:lpstr>
      <vt:lpstr>Conference Analysis</vt:lpstr>
      <vt:lpstr>Reviewer  Suggestion</vt:lpstr>
      <vt:lpstr>Cross-domain Collaboratinon Recommendation</vt:lpstr>
      <vt:lpstr>PowerPoint Presentation</vt:lpstr>
      <vt:lpstr>Academic Performance Measure</vt:lpstr>
      <vt:lpstr>PowerPoint Presentation</vt:lpstr>
      <vt:lpstr>PowerPoint Presentation</vt:lpstr>
      <vt:lpstr>Widely used..</vt:lpstr>
      <vt:lpstr>Case 2: PatentMiner</vt:lpstr>
      <vt:lpstr>What is PMiner?[1]</vt:lpstr>
      <vt:lpstr>Knowledge and Network Integration</vt:lpstr>
      <vt:lpstr>Patent Search</vt:lpstr>
      <vt:lpstr>Topic-based Analysis for “Microsoft”</vt:lpstr>
      <vt:lpstr>PowerPoint Presentation</vt:lpstr>
      <vt:lpstr>Demo[1]</vt:lpstr>
      <vt:lpstr>Case 3: SLAP —Link Prediction for Drug Discovery</vt:lpstr>
      <vt:lpstr>PowerPoint Presentation</vt:lpstr>
      <vt:lpstr>Chem2Bio2RDF[1]</vt:lpstr>
      <vt:lpstr>PowerPoint Presentation</vt:lpstr>
      <vt:lpstr>PowerPoint Presentation</vt:lpstr>
      <vt:lpstr>Semantic is important for association</vt:lpstr>
      <vt:lpstr>Example: Troglitazone and PPARG</vt:lpstr>
      <vt:lpstr>PowerPoint Presentation</vt:lpstr>
      <vt:lpstr>SLAP web service [1] http://chem2bio2rdf.org/slap </vt:lpstr>
      <vt:lpstr>Comparison with Connectivity Map</vt:lpstr>
      <vt:lpstr>PowerPoint Presentation</vt:lpstr>
      <vt:lpstr>Related Publications</vt:lpstr>
      <vt:lpstr>Related Publications</vt:lpstr>
      <vt:lpstr>Acknowledgements</vt:lpstr>
      <vt:lpstr>Q&amp;A</vt:lpstr>
    </vt:vector>
  </TitlesOfParts>
  <Manager/>
  <Company>Tsinghua</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Mining Data Semantics, Arnetminer</dc:title>
  <dc:subject/>
  <dc:creator>Jie Tang</dc:creator>
  <cp:keywords>knowledge graph, arnetminer, knowledge search, knowledge acquisition</cp:keywords>
  <dc:description/>
  <cp:lastModifiedBy>Jie Tang</cp:lastModifiedBy>
  <cp:revision>1760</cp:revision>
  <cp:lastPrinted>2013-05-10T12:09:51Z</cp:lastPrinted>
  <dcterms:created xsi:type="dcterms:W3CDTF">2006-10-23T13:46:31Z</dcterms:created>
  <dcterms:modified xsi:type="dcterms:W3CDTF">2013-05-19T17:07:50Z</dcterms:modified>
  <cp:category/>
</cp:coreProperties>
</file>