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3" r:id="rId2"/>
    <p:sldMasterId id="2147483738" r:id="rId3"/>
  </p:sldMasterIdLst>
  <p:notesMasterIdLst>
    <p:notesMasterId r:id="rId30"/>
  </p:notesMasterIdLst>
  <p:sldIdLst>
    <p:sldId id="256" r:id="rId4"/>
    <p:sldId id="279" r:id="rId5"/>
    <p:sldId id="280" r:id="rId6"/>
    <p:sldId id="295" r:id="rId7"/>
    <p:sldId id="284" r:id="rId8"/>
    <p:sldId id="287" r:id="rId9"/>
    <p:sldId id="260" r:id="rId10"/>
    <p:sldId id="298" r:id="rId11"/>
    <p:sldId id="290" r:id="rId12"/>
    <p:sldId id="302" r:id="rId13"/>
    <p:sldId id="304" r:id="rId14"/>
    <p:sldId id="299" r:id="rId15"/>
    <p:sldId id="300" r:id="rId16"/>
    <p:sldId id="262" r:id="rId17"/>
    <p:sldId id="263" r:id="rId18"/>
    <p:sldId id="301" r:id="rId19"/>
    <p:sldId id="270" r:id="rId20"/>
    <p:sldId id="271" r:id="rId21"/>
    <p:sldId id="273" r:id="rId22"/>
    <p:sldId id="303" r:id="rId23"/>
    <p:sldId id="258" r:id="rId24"/>
    <p:sldId id="294" r:id="rId25"/>
    <p:sldId id="277" r:id="rId26"/>
    <p:sldId id="305" r:id="rId27"/>
    <p:sldId id="274"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81" autoAdjust="0"/>
  </p:normalViewPr>
  <p:slideViewPr>
    <p:cSldViewPr>
      <p:cViewPr varScale="1">
        <p:scale>
          <a:sx n="95" d="100"/>
          <a:sy n="95" d="100"/>
        </p:scale>
        <p:origin x="-20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7CA40-86B4-49CE-8D07-119B329B487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321DBEB-6F74-4266-BE9C-734D99A94CB9}">
      <dgm:prSet phldrT="[Text]"/>
      <dgm:spPr/>
      <dgm:t>
        <a:bodyPr/>
        <a:lstStyle/>
        <a:p>
          <a:r>
            <a:rPr lang="en-US" dirty="0" err="1" smtClean="0"/>
            <a:t>Weibo</a:t>
          </a:r>
          <a:endParaRPr lang="en-US" dirty="0" smtClean="0"/>
        </a:p>
        <a:p>
          <a:endParaRPr lang="en-US" dirty="0"/>
        </a:p>
      </dgm:t>
    </dgm:pt>
    <dgm:pt modelId="{2C3D3520-2DFB-4572-BD82-9893636DA023}" type="parTrans" cxnId="{12A399FB-26A8-42B8-8AF5-AA4699DDE562}">
      <dgm:prSet/>
      <dgm:spPr/>
      <dgm:t>
        <a:bodyPr/>
        <a:lstStyle/>
        <a:p>
          <a:endParaRPr lang="en-US"/>
        </a:p>
      </dgm:t>
    </dgm:pt>
    <dgm:pt modelId="{D42C490C-2F2B-4CAC-8DAF-3B9869D81A80}" type="sibTrans" cxnId="{12A399FB-26A8-42B8-8AF5-AA4699DDE562}">
      <dgm:prSet/>
      <dgm:spPr/>
      <dgm:t>
        <a:bodyPr/>
        <a:lstStyle/>
        <a:p>
          <a:endParaRPr lang="en-US"/>
        </a:p>
      </dgm:t>
    </dgm:pt>
    <dgm:pt modelId="{CED3B98A-E0C9-4F54-B885-113E802399E8}">
      <dgm:prSet phldrT="[Text]"/>
      <dgm:spPr/>
      <dgm:t>
        <a:bodyPr/>
        <a:lstStyle/>
        <a:p>
          <a:r>
            <a:rPr lang="en-US" dirty="0" smtClean="0"/>
            <a:t>Time span: Aug 29</a:t>
          </a:r>
          <a:r>
            <a:rPr lang="en-US" baseline="30000" dirty="0" smtClean="0"/>
            <a:t>th</a:t>
          </a:r>
          <a:r>
            <a:rPr lang="en-US" dirty="0" smtClean="0"/>
            <a:t>, 2012 – Sep 29</a:t>
          </a:r>
          <a:r>
            <a:rPr lang="en-US" baseline="30000" dirty="0" smtClean="0"/>
            <a:t>th</a:t>
          </a:r>
          <a:r>
            <a:rPr lang="en-US" dirty="0" smtClean="0"/>
            <a:t>, 2012</a:t>
          </a:r>
          <a:endParaRPr lang="en-US" dirty="0"/>
        </a:p>
      </dgm:t>
    </dgm:pt>
    <dgm:pt modelId="{22A2BD4D-AC46-4627-937C-EC35A8100D7F}" type="parTrans" cxnId="{E26CCBD1-07A8-4582-A76C-75CE33AD9B00}">
      <dgm:prSet/>
      <dgm:spPr/>
      <dgm:t>
        <a:bodyPr/>
        <a:lstStyle/>
        <a:p>
          <a:endParaRPr lang="en-US"/>
        </a:p>
      </dgm:t>
    </dgm:pt>
    <dgm:pt modelId="{356DF745-9104-4724-B294-1B4A5BBDCA67}" type="sibTrans" cxnId="{E26CCBD1-07A8-4582-A76C-75CE33AD9B00}">
      <dgm:prSet/>
      <dgm:spPr/>
      <dgm:t>
        <a:bodyPr/>
        <a:lstStyle/>
        <a:p>
          <a:endParaRPr lang="en-US"/>
        </a:p>
      </dgm:t>
    </dgm:pt>
    <dgm:pt modelId="{31636F68-67B1-4C07-A08C-89B5EACDADBA}">
      <dgm:prSet phldrT="[Text]"/>
      <dgm:spPr/>
      <dgm:t>
        <a:bodyPr/>
        <a:lstStyle/>
        <a:p>
          <a:r>
            <a:rPr lang="en-US" dirty="0" smtClean="0"/>
            <a:t>700 thousand nodes</a:t>
          </a:r>
          <a:endParaRPr lang="en-US" dirty="0"/>
        </a:p>
      </dgm:t>
    </dgm:pt>
    <dgm:pt modelId="{58C73148-AB65-4E59-8CF8-E8C4429D15A8}" type="parTrans" cxnId="{B83B8BB4-27CB-4F17-BACA-23D0AFF2A531}">
      <dgm:prSet/>
      <dgm:spPr/>
      <dgm:t>
        <a:bodyPr/>
        <a:lstStyle/>
        <a:p>
          <a:endParaRPr lang="en-US"/>
        </a:p>
      </dgm:t>
    </dgm:pt>
    <dgm:pt modelId="{1E4985A6-FA93-476D-BB37-E1EEABA29153}" type="sibTrans" cxnId="{B83B8BB4-27CB-4F17-BACA-23D0AFF2A531}">
      <dgm:prSet/>
      <dgm:spPr/>
      <dgm:t>
        <a:bodyPr/>
        <a:lstStyle/>
        <a:p>
          <a:endParaRPr lang="en-US"/>
        </a:p>
      </dgm:t>
    </dgm:pt>
    <dgm:pt modelId="{A8997BF7-BDDC-46EC-B97E-7482F442425C}">
      <dgm:prSet phldrT="[Text]"/>
      <dgm:spPr/>
      <dgm:t>
        <a:bodyPr/>
        <a:lstStyle/>
        <a:p>
          <a:r>
            <a:rPr lang="en-US" dirty="0" smtClean="0"/>
            <a:t>200 out-degree per user</a:t>
          </a:r>
          <a:endParaRPr lang="en-US" dirty="0"/>
        </a:p>
      </dgm:t>
    </dgm:pt>
    <dgm:pt modelId="{FC6781B2-FE4D-4666-B2D3-66DAD2C641F9}" type="parTrans" cxnId="{342A5615-8BD8-44F7-A2E9-0BE53AFB784B}">
      <dgm:prSet/>
      <dgm:spPr/>
      <dgm:t>
        <a:bodyPr/>
        <a:lstStyle/>
        <a:p>
          <a:endParaRPr lang="en-US"/>
        </a:p>
      </dgm:t>
    </dgm:pt>
    <dgm:pt modelId="{0381F7DA-917C-458B-9AF3-B66771696065}" type="sibTrans" cxnId="{342A5615-8BD8-44F7-A2E9-0BE53AFB784B}">
      <dgm:prSet/>
      <dgm:spPr/>
      <dgm:t>
        <a:bodyPr/>
        <a:lstStyle/>
        <a:p>
          <a:endParaRPr lang="en-US"/>
        </a:p>
      </dgm:t>
    </dgm:pt>
    <dgm:pt modelId="{57CEC186-6F5A-4DB0-9F5B-70C4ACE4BF68}">
      <dgm:prSet phldrT="[Text]"/>
      <dgm:spPr/>
      <dgm:t>
        <a:bodyPr/>
        <a:lstStyle/>
        <a:p>
          <a:r>
            <a:rPr lang="en-US" dirty="0" smtClean="0"/>
            <a:t>360 thousand new links</a:t>
          </a:r>
          <a:endParaRPr lang="en-US" dirty="0"/>
        </a:p>
      </dgm:t>
    </dgm:pt>
    <dgm:pt modelId="{28792AF1-AF77-40E0-BDBA-560EAFB15C9D}" type="parTrans" cxnId="{A1708EF8-4ABB-4B2D-BEAD-E7CF6621363A}">
      <dgm:prSet/>
      <dgm:spPr/>
      <dgm:t>
        <a:bodyPr/>
        <a:lstStyle/>
        <a:p>
          <a:endParaRPr lang="en-US"/>
        </a:p>
      </dgm:t>
    </dgm:pt>
    <dgm:pt modelId="{05B9EA68-3879-4FD0-9C2D-55E7A3581D83}" type="sibTrans" cxnId="{A1708EF8-4ABB-4B2D-BEAD-E7CF6621363A}">
      <dgm:prSet/>
      <dgm:spPr/>
      <dgm:t>
        <a:bodyPr/>
        <a:lstStyle/>
        <a:p>
          <a:endParaRPr lang="en-US"/>
        </a:p>
      </dgm:t>
    </dgm:pt>
    <dgm:pt modelId="{F716C04B-7CDF-4DDA-B6F8-5ECF71CEACFB}">
      <dgm:prSet phldrT="[Text]"/>
      <dgm:spPr/>
      <dgm:t>
        <a:bodyPr/>
        <a:lstStyle/>
        <a:p>
          <a:r>
            <a:rPr lang="en-US" dirty="0" smtClean="0"/>
            <a:t>44 thousand newly formed closed triads per day</a:t>
          </a:r>
          <a:endParaRPr lang="en-US" dirty="0"/>
        </a:p>
      </dgm:t>
    </dgm:pt>
    <dgm:pt modelId="{D14101CE-8608-4BC6-833A-8D48DB2F63D9}" type="parTrans" cxnId="{79A781FC-A121-4354-9680-EF39E5A505A9}">
      <dgm:prSet/>
      <dgm:spPr/>
      <dgm:t>
        <a:bodyPr/>
        <a:lstStyle/>
        <a:p>
          <a:endParaRPr lang="en-US"/>
        </a:p>
      </dgm:t>
    </dgm:pt>
    <dgm:pt modelId="{CDCF829D-9511-4C79-9AF6-C03C352E224F}" type="sibTrans" cxnId="{79A781FC-A121-4354-9680-EF39E5A505A9}">
      <dgm:prSet/>
      <dgm:spPr/>
      <dgm:t>
        <a:bodyPr/>
        <a:lstStyle/>
        <a:p>
          <a:endParaRPr lang="en-US"/>
        </a:p>
      </dgm:t>
    </dgm:pt>
    <dgm:pt modelId="{33A29DD2-EB71-4407-A8AD-527AC89F53E5}">
      <dgm:prSet phldrT="[Text]"/>
      <dgm:spPr/>
      <dgm:t>
        <a:bodyPr/>
        <a:lstStyle/>
        <a:p>
          <a:r>
            <a:rPr lang="en-US" dirty="0" smtClean="0"/>
            <a:t>400 million following links</a:t>
          </a:r>
          <a:endParaRPr lang="en-US" dirty="0"/>
        </a:p>
      </dgm:t>
    </dgm:pt>
    <dgm:pt modelId="{43A80967-A882-45AA-AD01-14C0D37B9A46}" type="parTrans" cxnId="{20CD3D70-98E6-4540-B713-2FC856F1C326}">
      <dgm:prSet/>
      <dgm:spPr/>
      <dgm:t>
        <a:bodyPr/>
        <a:lstStyle/>
        <a:p>
          <a:endParaRPr lang="en-US"/>
        </a:p>
      </dgm:t>
    </dgm:pt>
    <dgm:pt modelId="{77FD24F3-D92A-4AAE-9B59-7E2D30EF771F}" type="sibTrans" cxnId="{20CD3D70-98E6-4540-B713-2FC856F1C326}">
      <dgm:prSet/>
      <dgm:spPr/>
      <dgm:t>
        <a:bodyPr/>
        <a:lstStyle/>
        <a:p>
          <a:endParaRPr lang="en-US"/>
        </a:p>
      </dgm:t>
    </dgm:pt>
    <dgm:pt modelId="{FC629205-1A80-46DC-BF45-6E559C60C172}" type="pres">
      <dgm:prSet presAssocID="{1287CA40-86B4-49CE-8D07-119B329B4872}" presName="Name0" presStyleCnt="0">
        <dgm:presLayoutVars>
          <dgm:chMax val="1"/>
          <dgm:chPref val="1"/>
          <dgm:dir/>
          <dgm:animOne val="branch"/>
          <dgm:animLvl val="lvl"/>
        </dgm:presLayoutVars>
      </dgm:prSet>
      <dgm:spPr/>
      <dgm:t>
        <a:bodyPr/>
        <a:lstStyle/>
        <a:p>
          <a:endParaRPr lang="en-US"/>
        </a:p>
      </dgm:t>
    </dgm:pt>
    <dgm:pt modelId="{9005D391-16CC-4AEF-9B79-211F0DFE7C35}" type="pres">
      <dgm:prSet presAssocID="{D321DBEB-6F74-4266-BE9C-734D99A94CB9}" presName="singleCycle" presStyleCnt="0"/>
      <dgm:spPr/>
    </dgm:pt>
    <dgm:pt modelId="{2335B3A2-3880-4519-9B7D-4DDE8534FBE3}" type="pres">
      <dgm:prSet presAssocID="{D321DBEB-6F74-4266-BE9C-734D99A94CB9}" presName="singleCenter" presStyleLbl="node1" presStyleIdx="0" presStyleCnt="7">
        <dgm:presLayoutVars>
          <dgm:chMax val="7"/>
          <dgm:chPref val="7"/>
        </dgm:presLayoutVars>
      </dgm:prSet>
      <dgm:spPr/>
      <dgm:t>
        <a:bodyPr/>
        <a:lstStyle/>
        <a:p>
          <a:endParaRPr lang="en-US"/>
        </a:p>
      </dgm:t>
    </dgm:pt>
    <dgm:pt modelId="{A7E8D76A-6787-4A74-812F-FF16C260A1F8}" type="pres">
      <dgm:prSet presAssocID="{22A2BD4D-AC46-4627-937C-EC35A8100D7F}" presName="Name56" presStyleLbl="parChTrans1D2" presStyleIdx="0" presStyleCnt="6"/>
      <dgm:spPr/>
      <dgm:t>
        <a:bodyPr/>
        <a:lstStyle/>
        <a:p>
          <a:endParaRPr lang="en-US"/>
        </a:p>
      </dgm:t>
    </dgm:pt>
    <dgm:pt modelId="{36F2A53F-75A6-46DD-8E5D-232903BACF3E}" type="pres">
      <dgm:prSet presAssocID="{CED3B98A-E0C9-4F54-B885-113E802399E8}" presName="text0" presStyleLbl="node1" presStyleIdx="1" presStyleCnt="7" custScaleX="533400" custScaleY="122191" custRadScaleRad="107665" custRadScaleInc="95036">
        <dgm:presLayoutVars>
          <dgm:bulletEnabled val="1"/>
        </dgm:presLayoutVars>
      </dgm:prSet>
      <dgm:spPr/>
      <dgm:t>
        <a:bodyPr/>
        <a:lstStyle/>
        <a:p>
          <a:endParaRPr lang="en-US"/>
        </a:p>
      </dgm:t>
    </dgm:pt>
    <dgm:pt modelId="{2643900D-FF80-494B-AB8E-6EE7962BD4BA}" type="pres">
      <dgm:prSet presAssocID="{58C73148-AB65-4E59-8CF8-E8C4429D15A8}" presName="Name56" presStyleLbl="parChTrans1D2" presStyleIdx="1" presStyleCnt="6"/>
      <dgm:spPr/>
      <dgm:t>
        <a:bodyPr/>
        <a:lstStyle/>
        <a:p>
          <a:endParaRPr lang="en-US"/>
        </a:p>
      </dgm:t>
    </dgm:pt>
    <dgm:pt modelId="{26A4C244-BC48-4C36-8EA8-CA53B38946F4}" type="pres">
      <dgm:prSet presAssocID="{31636F68-67B1-4C07-A08C-89B5EACDADBA}" presName="text0" presStyleLbl="node1" presStyleIdx="2" presStyleCnt="7" custScaleX="301855" custScaleY="126408" custRadScaleRad="135509" custRadScaleInc="66034">
        <dgm:presLayoutVars>
          <dgm:bulletEnabled val="1"/>
        </dgm:presLayoutVars>
      </dgm:prSet>
      <dgm:spPr/>
      <dgm:t>
        <a:bodyPr/>
        <a:lstStyle/>
        <a:p>
          <a:endParaRPr lang="en-US"/>
        </a:p>
      </dgm:t>
    </dgm:pt>
    <dgm:pt modelId="{C0184E75-5124-4334-8597-4A422F017020}" type="pres">
      <dgm:prSet presAssocID="{43A80967-A882-45AA-AD01-14C0D37B9A46}" presName="Name56" presStyleLbl="parChTrans1D2" presStyleIdx="2" presStyleCnt="6"/>
      <dgm:spPr/>
      <dgm:t>
        <a:bodyPr/>
        <a:lstStyle/>
        <a:p>
          <a:endParaRPr lang="en-US"/>
        </a:p>
      </dgm:t>
    </dgm:pt>
    <dgm:pt modelId="{F2B32EE7-0F73-480A-B07B-17E606A357CA}" type="pres">
      <dgm:prSet presAssocID="{33A29DD2-EB71-4407-A8AD-527AC89F53E5}" presName="text0" presStyleLbl="node1" presStyleIdx="3" presStyleCnt="7" custScaleX="189218" custScaleY="146637" custRadScaleRad="151110" custRadScaleInc="-8346">
        <dgm:presLayoutVars>
          <dgm:bulletEnabled val="1"/>
        </dgm:presLayoutVars>
      </dgm:prSet>
      <dgm:spPr/>
      <dgm:t>
        <a:bodyPr/>
        <a:lstStyle/>
        <a:p>
          <a:endParaRPr lang="en-US"/>
        </a:p>
      </dgm:t>
    </dgm:pt>
    <dgm:pt modelId="{BCAAB2F4-04C5-4E68-90D6-C2666D2E021D}" type="pres">
      <dgm:prSet presAssocID="{FC6781B2-FE4D-4666-B2D3-66DAD2C641F9}" presName="Name56" presStyleLbl="parChTrans1D2" presStyleIdx="3" presStyleCnt="6"/>
      <dgm:spPr/>
      <dgm:t>
        <a:bodyPr/>
        <a:lstStyle/>
        <a:p>
          <a:endParaRPr lang="en-US"/>
        </a:p>
      </dgm:t>
    </dgm:pt>
    <dgm:pt modelId="{CA73FF62-A705-4431-8CB8-F8AB8D393711}" type="pres">
      <dgm:prSet presAssocID="{A8997BF7-BDDC-46EC-B97E-7482F442425C}" presName="text0" presStyleLbl="node1" presStyleIdx="4" presStyleCnt="7" custScaleX="252145" custScaleY="106852" custRadScaleRad="89595" custRadScaleInc="-7602">
        <dgm:presLayoutVars>
          <dgm:bulletEnabled val="1"/>
        </dgm:presLayoutVars>
      </dgm:prSet>
      <dgm:spPr/>
      <dgm:t>
        <a:bodyPr/>
        <a:lstStyle/>
        <a:p>
          <a:endParaRPr lang="en-US"/>
        </a:p>
      </dgm:t>
    </dgm:pt>
    <dgm:pt modelId="{999243A2-5FDF-4008-B36A-B9355A7F5949}" type="pres">
      <dgm:prSet presAssocID="{28792AF1-AF77-40E0-BDBA-560EAFB15C9D}" presName="Name56" presStyleLbl="parChTrans1D2" presStyleIdx="4" presStyleCnt="6"/>
      <dgm:spPr/>
      <dgm:t>
        <a:bodyPr/>
        <a:lstStyle/>
        <a:p>
          <a:endParaRPr lang="en-US"/>
        </a:p>
      </dgm:t>
    </dgm:pt>
    <dgm:pt modelId="{305C91CA-CAA2-40E4-8171-F72793BF1296}" type="pres">
      <dgm:prSet presAssocID="{57CEC186-6F5A-4DB0-9F5B-70C4ACE4BF68}" presName="text0" presStyleLbl="node1" presStyleIdx="5" presStyleCnt="7" custScaleX="334819" custScaleY="111971" custRadScaleRad="140894" custRadScaleInc="56916">
        <dgm:presLayoutVars>
          <dgm:bulletEnabled val="1"/>
        </dgm:presLayoutVars>
      </dgm:prSet>
      <dgm:spPr/>
      <dgm:t>
        <a:bodyPr/>
        <a:lstStyle/>
        <a:p>
          <a:endParaRPr lang="en-US"/>
        </a:p>
      </dgm:t>
    </dgm:pt>
    <dgm:pt modelId="{0F1151CF-D413-4055-BE99-B2205D916147}" type="pres">
      <dgm:prSet presAssocID="{D14101CE-8608-4BC6-833A-8D48DB2F63D9}" presName="Name56" presStyleLbl="parChTrans1D2" presStyleIdx="5" presStyleCnt="6"/>
      <dgm:spPr/>
      <dgm:t>
        <a:bodyPr/>
        <a:lstStyle/>
        <a:p>
          <a:endParaRPr lang="en-US"/>
        </a:p>
      </dgm:t>
    </dgm:pt>
    <dgm:pt modelId="{7C6E09AE-97AA-43BB-B2A9-7B8A8C85DDA4}" type="pres">
      <dgm:prSet presAssocID="{F716C04B-7CDF-4DDA-B6F8-5ECF71CEACFB}" presName="text0" presStyleLbl="node1" presStyleIdx="6" presStyleCnt="7" custScaleX="237895" custScaleY="210060" custRadScaleRad="170560" custRadScaleInc="-14639">
        <dgm:presLayoutVars>
          <dgm:bulletEnabled val="1"/>
        </dgm:presLayoutVars>
      </dgm:prSet>
      <dgm:spPr/>
      <dgm:t>
        <a:bodyPr/>
        <a:lstStyle/>
        <a:p>
          <a:endParaRPr lang="en-US"/>
        </a:p>
      </dgm:t>
    </dgm:pt>
  </dgm:ptLst>
  <dgm:cxnLst>
    <dgm:cxn modelId="{39888333-7BDD-4910-AB7B-62C683F6208F}" type="presOf" srcId="{43A80967-A882-45AA-AD01-14C0D37B9A46}" destId="{C0184E75-5124-4334-8597-4A422F017020}" srcOrd="0" destOrd="0" presId="urn:microsoft.com/office/officeart/2008/layout/RadialCluster"/>
    <dgm:cxn modelId="{10A33971-A049-4413-8877-A66D828A0D97}" type="presOf" srcId="{D321DBEB-6F74-4266-BE9C-734D99A94CB9}" destId="{2335B3A2-3880-4519-9B7D-4DDE8534FBE3}" srcOrd="0" destOrd="0" presId="urn:microsoft.com/office/officeart/2008/layout/RadialCluster"/>
    <dgm:cxn modelId="{CD25B38A-C8B5-4A68-9405-5F740B7C5093}" type="presOf" srcId="{FC6781B2-FE4D-4666-B2D3-66DAD2C641F9}" destId="{BCAAB2F4-04C5-4E68-90D6-C2666D2E021D}" srcOrd="0" destOrd="0" presId="urn:microsoft.com/office/officeart/2008/layout/RadialCluster"/>
    <dgm:cxn modelId="{335F9653-9128-4F30-BB74-93D69EF5ADFD}" type="presOf" srcId="{1287CA40-86B4-49CE-8D07-119B329B4872}" destId="{FC629205-1A80-46DC-BF45-6E559C60C172}" srcOrd="0" destOrd="0" presId="urn:microsoft.com/office/officeart/2008/layout/RadialCluster"/>
    <dgm:cxn modelId="{A27BAB2C-62A7-468F-88DA-B578C74F7001}" type="presOf" srcId="{F716C04B-7CDF-4DDA-B6F8-5ECF71CEACFB}" destId="{7C6E09AE-97AA-43BB-B2A9-7B8A8C85DDA4}" srcOrd="0" destOrd="0" presId="urn:microsoft.com/office/officeart/2008/layout/RadialCluster"/>
    <dgm:cxn modelId="{E26CCBD1-07A8-4582-A76C-75CE33AD9B00}" srcId="{D321DBEB-6F74-4266-BE9C-734D99A94CB9}" destId="{CED3B98A-E0C9-4F54-B885-113E802399E8}" srcOrd="0" destOrd="0" parTransId="{22A2BD4D-AC46-4627-937C-EC35A8100D7F}" sibTransId="{356DF745-9104-4724-B294-1B4A5BBDCA67}"/>
    <dgm:cxn modelId="{ADB9B5D0-8000-4682-BF2F-6FB7607A5C3A}" type="presOf" srcId="{A8997BF7-BDDC-46EC-B97E-7482F442425C}" destId="{CA73FF62-A705-4431-8CB8-F8AB8D393711}" srcOrd="0" destOrd="0" presId="urn:microsoft.com/office/officeart/2008/layout/RadialCluster"/>
    <dgm:cxn modelId="{E295D84A-601E-464C-8457-A9D9EAABE6E9}" type="presOf" srcId="{58C73148-AB65-4E59-8CF8-E8C4429D15A8}" destId="{2643900D-FF80-494B-AB8E-6EE7962BD4BA}" srcOrd="0" destOrd="0" presId="urn:microsoft.com/office/officeart/2008/layout/RadialCluster"/>
    <dgm:cxn modelId="{68BA9290-2732-4B6F-9024-35B3D5C7B14C}" type="presOf" srcId="{33A29DD2-EB71-4407-A8AD-527AC89F53E5}" destId="{F2B32EE7-0F73-480A-B07B-17E606A357CA}" srcOrd="0" destOrd="0" presId="urn:microsoft.com/office/officeart/2008/layout/RadialCluster"/>
    <dgm:cxn modelId="{12A399FB-26A8-42B8-8AF5-AA4699DDE562}" srcId="{1287CA40-86B4-49CE-8D07-119B329B4872}" destId="{D321DBEB-6F74-4266-BE9C-734D99A94CB9}" srcOrd="0" destOrd="0" parTransId="{2C3D3520-2DFB-4572-BD82-9893636DA023}" sibTransId="{D42C490C-2F2B-4CAC-8DAF-3B9869D81A80}"/>
    <dgm:cxn modelId="{CBEEDBE7-9E82-4BAA-BA4D-8826AC1F06BE}" type="presOf" srcId="{22A2BD4D-AC46-4627-937C-EC35A8100D7F}" destId="{A7E8D76A-6787-4A74-812F-FF16C260A1F8}" srcOrd="0" destOrd="0" presId="urn:microsoft.com/office/officeart/2008/layout/RadialCluster"/>
    <dgm:cxn modelId="{6B2B757E-3363-4952-B2F1-9A30F7791DD5}" type="presOf" srcId="{28792AF1-AF77-40E0-BDBA-560EAFB15C9D}" destId="{999243A2-5FDF-4008-B36A-B9355A7F5949}" srcOrd="0" destOrd="0" presId="urn:microsoft.com/office/officeart/2008/layout/RadialCluster"/>
    <dgm:cxn modelId="{6737D3EA-1243-4DF1-AFAA-E38940F68FCF}" type="presOf" srcId="{31636F68-67B1-4C07-A08C-89B5EACDADBA}" destId="{26A4C244-BC48-4C36-8EA8-CA53B38946F4}" srcOrd="0" destOrd="0" presId="urn:microsoft.com/office/officeart/2008/layout/RadialCluster"/>
    <dgm:cxn modelId="{80EEB2C4-9DB5-4C4E-B127-0456A6427C9E}" type="presOf" srcId="{CED3B98A-E0C9-4F54-B885-113E802399E8}" destId="{36F2A53F-75A6-46DD-8E5D-232903BACF3E}" srcOrd="0" destOrd="0" presId="urn:microsoft.com/office/officeart/2008/layout/RadialCluster"/>
    <dgm:cxn modelId="{A1708EF8-4ABB-4B2D-BEAD-E7CF6621363A}" srcId="{D321DBEB-6F74-4266-BE9C-734D99A94CB9}" destId="{57CEC186-6F5A-4DB0-9F5B-70C4ACE4BF68}" srcOrd="4" destOrd="0" parTransId="{28792AF1-AF77-40E0-BDBA-560EAFB15C9D}" sibTransId="{05B9EA68-3879-4FD0-9C2D-55E7A3581D83}"/>
    <dgm:cxn modelId="{016618C0-D8C3-41FE-A5B6-33998AFECBA4}" type="presOf" srcId="{D14101CE-8608-4BC6-833A-8D48DB2F63D9}" destId="{0F1151CF-D413-4055-BE99-B2205D916147}" srcOrd="0" destOrd="0" presId="urn:microsoft.com/office/officeart/2008/layout/RadialCluster"/>
    <dgm:cxn modelId="{342A5615-8BD8-44F7-A2E9-0BE53AFB784B}" srcId="{D321DBEB-6F74-4266-BE9C-734D99A94CB9}" destId="{A8997BF7-BDDC-46EC-B97E-7482F442425C}" srcOrd="3" destOrd="0" parTransId="{FC6781B2-FE4D-4666-B2D3-66DAD2C641F9}" sibTransId="{0381F7DA-917C-458B-9AF3-B66771696065}"/>
    <dgm:cxn modelId="{20CD3D70-98E6-4540-B713-2FC856F1C326}" srcId="{D321DBEB-6F74-4266-BE9C-734D99A94CB9}" destId="{33A29DD2-EB71-4407-A8AD-527AC89F53E5}" srcOrd="2" destOrd="0" parTransId="{43A80967-A882-45AA-AD01-14C0D37B9A46}" sibTransId="{77FD24F3-D92A-4AAE-9B59-7E2D30EF771F}"/>
    <dgm:cxn modelId="{79A781FC-A121-4354-9680-EF39E5A505A9}" srcId="{D321DBEB-6F74-4266-BE9C-734D99A94CB9}" destId="{F716C04B-7CDF-4DDA-B6F8-5ECF71CEACFB}" srcOrd="5" destOrd="0" parTransId="{D14101CE-8608-4BC6-833A-8D48DB2F63D9}" sibTransId="{CDCF829D-9511-4C79-9AF6-C03C352E224F}"/>
    <dgm:cxn modelId="{3397081F-A677-4EE5-BD07-C2E133BF3850}" type="presOf" srcId="{57CEC186-6F5A-4DB0-9F5B-70C4ACE4BF68}" destId="{305C91CA-CAA2-40E4-8171-F72793BF1296}" srcOrd="0" destOrd="0" presId="urn:microsoft.com/office/officeart/2008/layout/RadialCluster"/>
    <dgm:cxn modelId="{B83B8BB4-27CB-4F17-BACA-23D0AFF2A531}" srcId="{D321DBEB-6F74-4266-BE9C-734D99A94CB9}" destId="{31636F68-67B1-4C07-A08C-89B5EACDADBA}" srcOrd="1" destOrd="0" parTransId="{58C73148-AB65-4E59-8CF8-E8C4429D15A8}" sibTransId="{1E4985A6-FA93-476D-BB37-E1EEABA29153}"/>
    <dgm:cxn modelId="{1CCB8A2F-62A7-4880-8274-395099BC844E}" type="presParOf" srcId="{FC629205-1A80-46DC-BF45-6E559C60C172}" destId="{9005D391-16CC-4AEF-9B79-211F0DFE7C35}" srcOrd="0" destOrd="0" presId="urn:microsoft.com/office/officeart/2008/layout/RadialCluster"/>
    <dgm:cxn modelId="{E7A34D2E-3575-48CD-A009-7CD03D2923B0}" type="presParOf" srcId="{9005D391-16CC-4AEF-9B79-211F0DFE7C35}" destId="{2335B3A2-3880-4519-9B7D-4DDE8534FBE3}" srcOrd="0" destOrd="0" presId="urn:microsoft.com/office/officeart/2008/layout/RadialCluster"/>
    <dgm:cxn modelId="{706C25EB-0888-431E-958F-BD0448280CD3}" type="presParOf" srcId="{9005D391-16CC-4AEF-9B79-211F0DFE7C35}" destId="{A7E8D76A-6787-4A74-812F-FF16C260A1F8}" srcOrd="1" destOrd="0" presId="urn:microsoft.com/office/officeart/2008/layout/RadialCluster"/>
    <dgm:cxn modelId="{63594B3D-5E1B-4B3F-A05D-F91CCFBEBA43}" type="presParOf" srcId="{9005D391-16CC-4AEF-9B79-211F0DFE7C35}" destId="{36F2A53F-75A6-46DD-8E5D-232903BACF3E}" srcOrd="2" destOrd="0" presId="urn:microsoft.com/office/officeart/2008/layout/RadialCluster"/>
    <dgm:cxn modelId="{C7673670-5079-48A3-ABE2-F1F2D137D24D}" type="presParOf" srcId="{9005D391-16CC-4AEF-9B79-211F0DFE7C35}" destId="{2643900D-FF80-494B-AB8E-6EE7962BD4BA}" srcOrd="3" destOrd="0" presId="urn:microsoft.com/office/officeart/2008/layout/RadialCluster"/>
    <dgm:cxn modelId="{CFA856F0-A294-4C2B-B101-0A10F9162829}" type="presParOf" srcId="{9005D391-16CC-4AEF-9B79-211F0DFE7C35}" destId="{26A4C244-BC48-4C36-8EA8-CA53B38946F4}" srcOrd="4" destOrd="0" presId="urn:microsoft.com/office/officeart/2008/layout/RadialCluster"/>
    <dgm:cxn modelId="{D55EC2F5-E170-4D00-BF5A-9EFC6EC36A8E}" type="presParOf" srcId="{9005D391-16CC-4AEF-9B79-211F0DFE7C35}" destId="{C0184E75-5124-4334-8597-4A422F017020}" srcOrd="5" destOrd="0" presId="urn:microsoft.com/office/officeart/2008/layout/RadialCluster"/>
    <dgm:cxn modelId="{A2A5F387-0EAA-4883-B0E1-6D4F07D7AA5F}" type="presParOf" srcId="{9005D391-16CC-4AEF-9B79-211F0DFE7C35}" destId="{F2B32EE7-0F73-480A-B07B-17E606A357CA}" srcOrd="6" destOrd="0" presId="urn:microsoft.com/office/officeart/2008/layout/RadialCluster"/>
    <dgm:cxn modelId="{DC9B20F6-BD52-4EA8-8DA7-D8A2B0E27624}" type="presParOf" srcId="{9005D391-16CC-4AEF-9B79-211F0DFE7C35}" destId="{BCAAB2F4-04C5-4E68-90D6-C2666D2E021D}" srcOrd="7" destOrd="0" presId="urn:microsoft.com/office/officeart/2008/layout/RadialCluster"/>
    <dgm:cxn modelId="{64FFECB2-9DEF-4233-B666-2CB14A2F19E5}" type="presParOf" srcId="{9005D391-16CC-4AEF-9B79-211F0DFE7C35}" destId="{CA73FF62-A705-4431-8CB8-F8AB8D393711}" srcOrd="8" destOrd="0" presId="urn:microsoft.com/office/officeart/2008/layout/RadialCluster"/>
    <dgm:cxn modelId="{460657BA-2A72-401A-B385-A518C358BD15}" type="presParOf" srcId="{9005D391-16CC-4AEF-9B79-211F0DFE7C35}" destId="{999243A2-5FDF-4008-B36A-B9355A7F5949}" srcOrd="9" destOrd="0" presId="urn:microsoft.com/office/officeart/2008/layout/RadialCluster"/>
    <dgm:cxn modelId="{52D04169-B703-418A-8857-56B5AD8680FE}" type="presParOf" srcId="{9005D391-16CC-4AEF-9B79-211F0DFE7C35}" destId="{305C91CA-CAA2-40E4-8171-F72793BF1296}" srcOrd="10" destOrd="0" presId="urn:microsoft.com/office/officeart/2008/layout/RadialCluster"/>
    <dgm:cxn modelId="{DD40520C-D22B-4C00-9FDC-CBD0C820AE46}" type="presParOf" srcId="{9005D391-16CC-4AEF-9B79-211F0DFE7C35}" destId="{0F1151CF-D413-4055-BE99-B2205D916147}" srcOrd="11" destOrd="0" presId="urn:microsoft.com/office/officeart/2008/layout/RadialCluster"/>
    <dgm:cxn modelId="{229482E8-D939-4147-A95A-CDF379A17989}" type="presParOf" srcId="{9005D391-16CC-4AEF-9B79-211F0DFE7C35}" destId="{7C6E09AE-97AA-43BB-B2A9-7B8A8C85DDA4}"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5B3A2-3880-4519-9B7D-4DDE8534FBE3}">
      <dsp:nvSpPr>
        <dsp:cNvPr id="0" name=""/>
        <dsp:cNvSpPr/>
      </dsp:nvSpPr>
      <dsp:spPr>
        <a:xfrm>
          <a:off x="3623239" y="1726298"/>
          <a:ext cx="1447800" cy="144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err="1" smtClean="0"/>
            <a:t>Weibo</a:t>
          </a:r>
          <a:endParaRPr lang="en-US" sz="3300" kern="1200" dirty="0" smtClean="0"/>
        </a:p>
        <a:p>
          <a:pPr lvl="0" algn="ctr" defTabSz="1466850">
            <a:lnSpc>
              <a:spcPct val="90000"/>
            </a:lnSpc>
            <a:spcBef>
              <a:spcPct val="0"/>
            </a:spcBef>
            <a:spcAft>
              <a:spcPct val="35000"/>
            </a:spcAft>
          </a:pPr>
          <a:endParaRPr lang="en-US" sz="3300" kern="1200" dirty="0"/>
        </a:p>
      </dsp:txBody>
      <dsp:txXfrm>
        <a:off x="3693915" y="1796974"/>
        <a:ext cx="1306448" cy="1306448"/>
      </dsp:txXfrm>
    </dsp:sp>
    <dsp:sp modelId="{A7E8D76A-6787-4A74-812F-FF16C260A1F8}">
      <dsp:nvSpPr>
        <dsp:cNvPr id="0" name=""/>
        <dsp:cNvSpPr/>
      </dsp:nvSpPr>
      <dsp:spPr>
        <a:xfrm rot="17910648">
          <a:off x="4589548" y="1472748"/>
          <a:ext cx="577082" cy="0"/>
        </a:xfrm>
        <a:custGeom>
          <a:avLst/>
          <a:gdLst/>
          <a:ahLst/>
          <a:cxnLst/>
          <a:rect l="0" t="0" r="0" b="0"/>
          <a:pathLst>
            <a:path>
              <a:moveTo>
                <a:pt x="0" y="0"/>
              </a:moveTo>
              <a:lnTo>
                <a:pt x="5770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2A53F-75A6-46DD-8E5D-232903BACF3E}">
      <dsp:nvSpPr>
        <dsp:cNvPr id="0" name=""/>
        <dsp:cNvSpPr/>
      </dsp:nvSpPr>
      <dsp:spPr>
        <a:xfrm>
          <a:off x="2750681" y="33915"/>
          <a:ext cx="5174118" cy="11852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Time span: Aug 29</a:t>
          </a:r>
          <a:r>
            <a:rPr lang="en-US" sz="3200" kern="1200" baseline="30000" dirty="0" smtClean="0"/>
            <a:t>th</a:t>
          </a:r>
          <a:r>
            <a:rPr lang="en-US" sz="3200" kern="1200" dirty="0" smtClean="0"/>
            <a:t>, 2012 – Sep 29</a:t>
          </a:r>
          <a:r>
            <a:rPr lang="en-US" sz="3200" kern="1200" baseline="30000" dirty="0" smtClean="0"/>
            <a:t>th</a:t>
          </a:r>
          <a:r>
            <a:rPr lang="en-US" sz="3200" kern="1200" dirty="0" smtClean="0"/>
            <a:t>, 2012</a:t>
          </a:r>
          <a:endParaRPr lang="en-US" sz="3200" kern="1200" dirty="0"/>
        </a:p>
      </dsp:txBody>
      <dsp:txXfrm>
        <a:off x="2808542" y="91776"/>
        <a:ext cx="5058396" cy="1069562"/>
      </dsp:txXfrm>
    </dsp:sp>
    <dsp:sp modelId="{2643900D-FF80-494B-AB8E-6EE7962BD4BA}">
      <dsp:nvSpPr>
        <dsp:cNvPr id="0" name=""/>
        <dsp:cNvSpPr/>
      </dsp:nvSpPr>
      <dsp:spPr>
        <a:xfrm rot="20988612">
          <a:off x="5067971" y="2285668"/>
          <a:ext cx="389034" cy="0"/>
        </a:xfrm>
        <a:custGeom>
          <a:avLst/>
          <a:gdLst/>
          <a:ahLst/>
          <a:cxnLst/>
          <a:rect l="0" t="0" r="0" b="0"/>
          <a:pathLst>
            <a:path>
              <a:moveTo>
                <a:pt x="0" y="0"/>
              </a:moveTo>
              <a:lnTo>
                <a:pt x="3890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A4C244-BC48-4C36-8EA8-CA53B38946F4}">
      <dsp:nvSpPr>
        <dsp:cNvPr id="0" name=""/>
        <dsp:cNvSpPr/>
      </dsp:nvSpPr>
      <dsp:spPr>
        <a:xfrm>
          <a:off x="5453938" y="1375009"/>
          <a:ext cx="2928071" cy="12261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700 thousand nodes</a:t>
          </a:r>
          <a:endParaRPr lang="en-US" sz="3300" kern="1200" dirty="0"/>
        </a:p>
      </dsp:txBody>
      <dsp:txXfrm>
        <a:off x="5513796" y="1434867"/>
        <a:ext cx="2808355" cy="1106474"/>
      </dsp:txXfrm>
    </dsp:sp>
    <dsp:sp modelId="{C0184E75-5124-4334-8597-4A422F017020}">
      <dsp:nvSpPr>
        <dsp:cNvPr id="0" name=""/>
        <dsp:cNvSpPr/>
      </dsp:nvSpPr>
      <dsp:spPr>
        <a:xfrm rot="1649772">
          <a:off x="5011054" y="3072149"/>
          <a:ext cx="1062072" cy="0"/>
        </a:xfrm>
        <a:custGeom>
          <a:avLst/>
          <a:gdLst/>
          <a:ahLst/>
          <a:cxnLst/>
          <a:rect l="0" t="0" r="0" b="0"/>
          <a:pathLst>
            <a:path>
              <a:moveTo>
                <a:pt x="0" y="0"/>
              </a:moveTo>
              <a:lnTo>
                <a:pt x="10620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32EE7-0F73-480A-B07B-17E606A357CA}">
      <dsp:nvSpPr>
        <dsp:cNvPr id="0" name=""/>
        <dsp:cNvSpPr/>
      </dsp:nvSpPr>
      <dsp:spPr>
        <a:xfrm>
          <a:off x="6013141" y="3083778"/>
          <a:ext cx="1835463" cy="1422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400 million following links</a:t>
          </a:r>
          <a:endParaRPr lang="en-US" sz="2700" kern="1200" dirty="0"/>
        </a:p>
      </dsp:txBody>
      <dsp:txXfrm>
        <a:off x="6082578" y="3153215"/>
        <a:ext cx="1696589" cy="1283543"/>
      </dsp:txXfrm>
    </dsp:sp>
    <dsp:sp modelId="{BCAAB2F4-04C5-4E68-90D6-C2666D2E021D}">
      <dsp:nvSpPr>
        <dsp:cNvPr id="0" name=""/>
        <dsp:cNvSpPr/>
      </dsp:nvSpPr>
      <dsp:spPr>
        <a:xfrm rot="5263164">
          <a:off x="4143657" y="3415845"/>
          <a:ext cx="483877" cy="0"/>
        </a:xfrm>
        <a:custGeom>
          <a:avLst/>
          <a:gdLst/>
          <a:ahLst/>
          <a:cxnLst/>
          <a:rect l="0" t="0" r="0" b="0"/>
          <a:pathLst>
            <a:path>
              <a:moveTo>
                <a:pt x="0" y="0"/>
              </a:moveTo>
              <a:lnTo>
                <a:pt x="48387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3FF62-A705-4431-8CB8-F8AB8D393711}">
      <dsp:nvSpPr>
        <dsp:cNvPr id="0" name=""/>
        <dsp:cNvSpPr/>
      </dsp:nvSpPr>
      <dsp:spPr>
        <a:xfrm>
          <a:off x="3192927" y="3657592"/>
          <a:ext cx="2445872" cy="1036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200 out-degree per user</a:t>
          </a:r>
          <a:endParaRPr lang="en-US" sz="2700" kern="1200" dirty="0"/>
        </a:p>
      </dsp:txBody>
      <dsp:txXfrm>
        <a:off x="3243524" y="3708189"/>
        <a:ext cx="2344678" cy="935298"/>
      </dsp:txXfrm>
    </dsp:sp>
    <dsp:sp modelId="{999243A2-5FDF-4008-B36A-B9355A7F5949}">
      <dsp:nvSpPr>
        <dsp:cNvPr id="0" name=""/>
        <dsp:cNvSpPr/>
      </dsp:nvSpPr>
      <dsp:spPr>
        <a:xfrm rot="10024488">
          <a:off x="3320144" y="2650661"/>
          <a:ext cx="306984" cy="0"/>
        </a:xfrm>
        <a:custGeom>
          <a:avLst/>
          <a:gdLst/>
          <a:ahLst/>
          <a:cxnLst/>
          <a:rect l="0" t="0" r="0" b="0"/>
          <a:pathLst>
            <a:path>
              <a:moveTo>
                <a:pt x="0" y="0"/>
              </a:moveTo>
              <a:lnTo>
                <a:pt x="30698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C91CA-CAA2-40E4-8171-F72793BF1296}">
      <dsp:nvSpPr>
        <dsp:cNvPr id="0" name=""/>
        <dsp:cNvSpPr/>
      </dsp:nvSpPr>
      <dsp:spPr>
        <a:xfrm>
          <a:off x="76201" y="2514598"/>
          <a:ext cx="3247831" cy="10861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smtClean="0"/>
            <a:t>360 thousand new links</a:t>
          </a:r>
          <a:endParaRPr lang="en-US" sz="2900" kern="1200" dirty="0"/>
        </a:p>
      </dsp:txBody>
      <dsp:txXfrm>
        <a:off x="129222" y="2567619"/>
        <a:ext cx="3141789" cy="980105"/>
      </dsp:txXfrm>
    </dsp:sp>
    <dsp:sp modelId="{0F1151CF-D413-4055-BE99-B2205D916147}">
      <dsp:nvSpPr>
        <dsp:cNvPr id="0" name=""/>
        <dsp:cNvSpPr/>
      </dsp:nvSpPr>
      <dsp:spPr>
        <a:xfrm rot="12336498">
          <a:off x="2477038" y="1842736"/>
          <a:ext cx="1205404" cy="0"/>
        </a:xfrm>
        <a:custGeom>
          <a:avLst/>
          <a:gdLst/>
          <a:ahLst/>
          <a:cxnLst/>
          <a:rect l="0" t="0" r="0" b="0"/>
          <a:pathLst>
            <a:path>
              <a:moveTo>
                <a:pt x="0" y="0"/>
              </a:moveTo>
              <a:lnTo>
                <a:pt x="120540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E09AE-97AA-43BB-B2A9-7B8A8C85DDA4}">
      <dsp:nvSpPr>
        <dsp:cNvPr id="0" name=""/>
        <dsp:cNvSpPr/>
      </dsp:nvSpPr>
      <dsp:spPr>
        <a:xfrm>
          <a:off x="228598" y="10396"/>
          <a:ext cx="2307643" cy="2037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44 thousand newly formed closed triads per day</a:t>
          </a:r>
          <a:endParaRPr lang="en-US" sz="2700" kern="1200" dirty="0"/>
        </a:p>
      </dsp:txBody>
      <dsp:txXfrm>
        <a:off x="328067" y="109865"/>
        <a:ext cx="2108705" cy="183869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FF1B5-21BB-4837-9A17-495F442DC7B6}" type="datetimeFigureOut">
              <a:rPr lang="en-US" smtClean="0"/>
              <a:t>4/23/2014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59B7C-7B78-4DEE-9A94-3ACE44666F99}" type="slidenum">
              <a:rPr lang="en-US" smtClean="0"/>
              <a:t>‹#›</a:t>
            </a:fld>
            <a:endParaRPr lang="en-US"/>
          </a:p>
        </p:txBody>
      </p:sp>
    </p:spTree>
    <p:extLst>
      <p:ext uri="{BB962C8B-B14F-4D97-AF65-F5344CB8AC3E}">
        <p14:creationId xmlns:p14="http://schemas.microsoft.com/office/powerpoint/2010/main" val="383749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 are now in a networked world</a:t>
            </a:r>
            <a:r>
              <a:rPr lang="en-US" altLang="zh-CN" baseline="0" dirty="0" smtClean="0"/>
              <a:t>, like Facebook, twitter, amazon, everyday, Even in WWW2014, we have </a:t>
            </a:r>
            <a:r>
              <a:rPr lang="en-US" altLang="zh-CN" baseline="0" dirty="0" err="1" smtClean="0"/>
              <a:t>whova</a:t>
            </a:r>
            <a:r>
              <a:rPr lang="en-US" altLang="zh-CN" baseline="0" dirty="0" smtClean="0"/>
              <a:t> to help you, do you check in our session?</a:t>
            </a:r>
            <a:endParaRPr lang="zh-CN" altLang="en-US" dirty="0" smtClean="0"/>
          </a:p>
          <a:p>
            <a:r>
              <a:rPr lang="en-US" altLang="zh-CN" baseline="0" dirty="0" smtClean="0"/>
              <a:t>how much time do you spent on these social network every day? In some extent, it has shaped our life, isn’t it? Take </a:t>
            </a:r>
            <a:r>
              <a:rPr lang="en-US" altLang="zh-CN" baseline="0" dirty="0" err="1" smtClean="0"/>
              <a:t>Weibo</a:t>
            </a:r>
            <a:r>
              <a:rPr lang="en-US" altLang="zh-CN" baseline="0" dirty="0" smtClean="0"/>
              <a:t> for example, </a:t>
            </a:r>
            <a:r>
              <a:rPr lang="en-US" altLang="zh-CN" baseline="0" dirty="0" err="1" smtClean="0"/>
              <a:t>weibo</a:t>
            </a:r>
            <a:r>
              <a:rPr lang="en-US" altLang="zh-CN" baseline="0" dirty="0" smtClean="0"/>
              <a:t> is a microblogging service in china, which is Chinese Twitter, until 2012, it has 560 million users. It influence most of Chinese’s daily life. For example, there one is a activity called take a photo, save a kipped napped child to ask users to take a picture and post it on </a:t>
            </a:r>
            <a:r>
              <a:rPr lang="en-US" altLang="zh-CN" baseline="0" dirty="0" err="1" smtClean="0"/>
              <a:t>Weibo</a:t>
            </a:r>
            <a:r>
              <a:rPr lang="en-US" altLang="zh-CN" baseline="0" dirty="0" smtClean="0"/>
              <a:t> when they met some lost child. 8 months later, 6 lost children found their parents.</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2</a:t>
            </a:fld>
            <a:endParaRPr lang="en-US" dirty="0"/>
          </a:p>
        </p:txBody>
      </p:sp>
    </p:spTree>
    <p:extLst>
      <p:ext uri="{BB962C8B-B14F-4D97-AF65-F5344CB8AC3E}">
        <p14:creationId xmlns:p14="http://schemas.microsoft.com/office/powerpoint/2010/main" val="237444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Then, when we want</a:t>
            </a:r>
            <a:r>
              <a:rPr lang="en-US" altLang="zh-CN" baseline="0" dirty="0" smtClean="0"/>
              <a:t> to consider the social status of users. Here we use PageRank algorithm to rank the  top 1 percent of users as opinion leaders. We can see that opinion leader are more likely to form triadic closure than ordinary users. But if the connecting user is opinion leader, it is the worst case to form triadic closure, which corresponds the case that triad no3.</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11</a:t>
            </a:fld>
            <a:endParaRPr lang="en-US"/>
          </a:p>
        </p:txBody>
      </p:sp>
    </p:spTree>
    <p:extLst>
      <p:ext uri="{BB962C8B-B14F-4D97-AF65-F5344CB8AC3E}">
        <p14:creationId xmlns:p14="http://schemas.microsoft.com/office/powerpoint/2010/main" val="179116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From our pervious observations, we have several</a:t>
            </a:r>
            <a:r>
              <a:rPr lang="en-US" altLang="zh-CN" baseline="0" dirty="0" smtClean="0"/>
              <a:t> intuitions, like men are more inclined to form triadic closure. And opinion leaders are more likely to be closed.</a:t>
            </a:r>
          </a:p>
          <a:p>
            <a:endParaRPr lang="en-US" altLang="zh-CN" baseline="0" dirty="0" smtClean="0"/>
          </a:p>
          <a:p>
            <a:r>
              <a:rPr lang="en-US" altLang="zh-CN" baseline="0" dirty="0" smtClean="0"/>
              <a:t>Besides these intuitions, we also have some correlations, as show in the right figure, when the blue triad become closed, then the blue triad have higher probability to become closed.</a:t>
            </a:r>
          </a:p>
          <a:p>
            <a:endParaRPr lang="en-US" altLang="zh-CN" baseline="0" dirty="0" smtClean="0"/>
          </a:p>
          <a:p>
            <a:r>
              <a:rPr lang="en-US" altLang="zh-CN" baseline="0" dirty="0" smtClean="0"/>
              <a:t>Since tradition methods cannot deal with these correlation information, so in this paper, we proposed a triad factor graph method to do the prediction.</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12</a:t>
            </a:fld>
            <a:endParaRPr lang="en-US"/>
          </a:p>
        </p:txBody>
      </p:sp>
    </p:spTree>
    <p:extLst>
      <p:ext uri="{BB962C8B-B14F-4D97-AF65-F5344CB8AC3E}">
        <p14:creationId xmlns:p14="http://schemas.microsoft.com/office/powerpoint/2010/main" val="372205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And let’s move in</a:t>
            </a:r>
            <a:r>
              <a:rPr lang="en-US" altLang="zh-CN" baseline="0" dirty="0" smtClean="0"/>
              <a:t> the model part.</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13</a:t>
            </a:fld>
            <a:endParaRPr lang="en-US"/>
          </a:p>
        </p:txBody>
      </p:sp>
    </p:spTree>
    <p:extLst>
      <p:ext uri="{BB962C8B-B14F-4D97-AF65-F5344CB8AC3E}">
        <p14:creationId xmlns:p14="http://schemas.microsoft.com/office/powerpoint/2010/main" val="49768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As shown in the model,</a:t>
            </a:r>
            <a:r>
              <a:rPr lang="en-US" altLang="zh-CN" baseline="0" dirty="0" smtClean="0"/>
              <a:t> t</a:t>
            </a:r>
            <a:r>
              <a:rPr lang="en-US" altLang="zh-CN" sz="1200" kern="1200" dirty="0" smtClean="0">
                <a:solidFill>
                  <a:schemeClr val="tx1"/>
                </a:solidFill>
                <a:effectLst/>
                <a:latin typeface="Arial" charset="0"/>
                <a:ea typeface="宋体" pitchFamily="2" charset="-122"/>
                <a:cs typeface="+mn-cs"/>
              </a:rPr>
              <a:t>he left side is input network.  And the right side is the formulized model.  Each open triad in the input network is mapped to a triad</a:t>
            </a:r>
            <a:r>
              <a:rPr lang="en-US" altLang="zh-CN" sz="1200" kern="1200" baseline="0" dirty="0" smtClean="0">
                <a:solidFill>
                  <a:schemeClr val="tx1"/>
                </a:solidFill>
                <a:effectLst/>
                <a:latin typeface="Arial" charset="0"/>
                <a:ea typeface="宋体" pitchFamily="2" charset="-122"/>
                <a:cs typeface="+mn-cs"/>
              </a:rPr>
              <a:t> candidate</a:t>
            </a:r>
            <a:r>
              <a:rPr lang="en-US" altLang="zh-CN" sz="1200" kern="1200" dirty="0" smtClean="0">
                <a:solidFill>
                  <a:schemeClr val="tx1"/>
                </a:solidFill>
                <a:effectLst/>
                <a:latin typeface="Arial" charset="0"/>
                <a:ea typeface="宋体" pitchFamily="2" charset="-122"/>
                <a:cs typeface="+mn-cs"/>
              </a:rPr>
              <a:t> node in the model. </a:t>
            </a:r>
          </a:p>
          <a:p>
            <a:r>
              <a:rPr lang="en-US" altLang="zh-CN" sz="1200" kern="1200" dirty="0" smtClean="0">
                <a:solidFill>
                  <a:schemeClr val="tx1"/>
                </a:solidFill>
                <a:effectLst/>
                <a:latin typeface="Arial" charset="0"/>
                <a:ea typeface="宋体" pitchFamily="2" charset="-122"/>
                <a:cs typeface="+mn-cs"/>
              </a:rPr>
              <a:t>For each triad</a:t>
            </a:r>
            <a:r>
              <a:rPr lang="en-US" altLang="zh-CN" sz="1200" kern="1200" baseline="0" dirty="0" smtClean="0">
                <a:solidFill>
                  <a:schemeClr val="tx1"/>
                </a:solidFill>
                <a:effectLst/>
                <a:latin typeface="Arial" charset="0"/>
                <a:ea typeface="宋体" pitchFamily="2" charset="-122"/>
                <a:cs typeface="+mn-cs"/>
              </a:rPr>
              <a:t> candidate</a:t>
            </a:r>
            <a:r>
              <a:rPr lang="en-US" altLang="zh-CN" sz="1200" kern="1200" dirty="0" smtClean="0">
                <a:solidFill>
                  <a:schemeClr val="tx1"/>
                </a:solidFill>
                <a:effectLst/>
                <a:latin typeface="Arial" charset="0"/>
                <a:ea typeface="宋体" pitchFamily="2" charset="-122"/>
                <a:cs typeface="+mn-cs"/>
              </a:rPr>
              <a:t> node, we have a corresponding latent variable y.  The value of latent variable indicates the</a:t>
            </a:r>
            <a:r>
              <a:rPr lang="en-US" altLang="zh-CN" sz="1200" kern="1200" baseline="0" dirty="0" smtClean="0">
                <a:solidFill>
                  <a:schemeClr val="tx1"/>
                </a:solidFill>
                <a:effectLst/>
                <a:latin typeface="Arial" charset="0"/>
                <a:ea typeface="宋体" pitchFamily="2" charset="-122"/>
                <a:cs typeface="+mn-cs"/>
              </a:rPr>
              <a:t> status of the open triad</a:t>
            </a:r>
            <a:r>
              <a:rPr lang="en-US" altLang="zh-CN" sz="1200" kern="1200" dirty="0" smtClean="0">
                <a:solidFill>
                  <a:schemeClr val="tx1"/>
                </a:solidFill>
                <a:effectLst/>
                <a:latin typeface="Arial" charset="0"/>
                <a:ea typeface="宋体" pitchFamily="2" charset="-122"/>
                <a:cs typeface="+mn-cs"/>
              </a:rPr>
              <a:t>.</a:t>
            </a:r>
          </a:p>
          <a:p>
            <a:r>
              <a:rPr lang="en-US" altLang="zh-CN" sz="1200" kern="1200" dirty="0" smtClean="0">
                <a:solidFill>
                  <a:schemeClr val="tx1"/>
                </a:solidFill>
                <a:effectLst/>
                <a:latin typeface="Arial" charset="0"/>
                <a:ea typeface="宋体" pitchFamily="2" charset="-122"/>
                <a:cs typeface="+mn-cs"/>
              </a:rPr>
              <a:t>In this model, we define two different factors.</a:t>
            </a:r>
          </a:p>
          <a:p>
            <a:r>
              <a:rPr lang="en-US" altLang="zh-CN" sz="1200" kern="1200" dirty="0" smtClean="0">
                <a:solidFill>
                  <a:schemeClr val="tx1"/>
                </a:solidFill>
                <a:effectLst/>
                <a:latin typeface="Arial" charset="0"/>
                <a:ea typeface="宋体" pitchFamily="2" charset="-122"/>
                <a:cs typeface="+mn-cs"/>
              </a:rPr>
              <a:t>The first factor is attribute factor. For each open</a:t>
            </a:r>
            <a:r>
              <a:rPr lang="en-US" altLang="zh-CN" sz="1200" kern="1200" baseline="0" dirty="0" smtClean="0">
                <a:solidFill>
                  <a:schemeClr val="tx1"/>
                </a:solidFill>
                <a:effectLst/>
                <a:latin typeface="Arial" charset="0"/>
                <a:ea typeface="宋体" pitchFamily="2" charset="-122"/>
                <a:cs typeface="+mn-cs"/>
              </a:rPr>
              <a:t> triad</a:t>
            </a:r>
            <a:r>
              <a:rPr lang="en-US" altLang="zh-CN" sz="1200" kern="1200" dirty="0" smtClean="0">
                <a:solidFill>
                  <a:schemeClr val="tx1"/>
                </a:solidFill>
                <a:effectLst/>
                <a:latin typeface="Arial" charset="0"/>
                <a:ea typeface="宋体" pitchFamily="2" charset="-122"/>
                <a:cs typeface="+mn-cs"/>
              </a:rPr>
              <a:t>, there may exist some information inferred from our observation.</a:t>
            </a:r>
          </a:p>
          <a:p>
            <a:r>
              <a:rPr lang="en-US" altLang="zh-CN" sz="1200" kern="1200" dirty="0" smtClean="0">
                <a:solidFill>
                  <a:schemeClr val="tx1"/>
                </a:solidFill>
                <a:effectLst/>
                <a:latin typeface="Arial" charset="0"/>
                <a:ea typeface="宋体" pitchFamily="2" charset="-122"/>
                <a:cs typeface="+mn-cs"/>
              </a:rPr>
              <a:t>For example:</a:t>
            </a:r>
          </a:p>
          <a:p>
            <a:r>
              <a:rPr lang="en-US" altLang="zh-CN" sz="1200" kern="1200" dirty="0" smtClean="0">
                <a:solidFill>
                  <a:schemeClr val="tx1"/>
                </a:solidFill>
                <a:effectLst/>
                <a:latin typeface="Arial" charset="0"/>
                <a:ea typeface="宋体" pitchFamily="2" charset="-122"/>
                <a:cs typeface="+mn-cs"/>
              </a:rPr>
              <a:t>   whether</a:t>
            </a:r>
            <a:r>
              <a:rPr lang="en-US" altLang="zh-CN" sz="1200" kern="1200" baseline="0" dirty="0" smtClean="0">
                <a:solidFill>
                  <a:schemeClr val="tx1"/>
                </a:solidFill>
                <a:effectLst/>
                <a:latin typeface="Arial" charset="0"/>
                <a:ea typeface="宋体" pitchFamily="2" charset="-122"/>
                <a:cs typeface="+mn-cs"/>
              </a:rPr>
              <a:t> two users come from the same city</a:t>
            </a:r>
            <a:r>
              <a:rPr lang="en-US" altLang="zh-CN" sz="1200" kern="1200" dirty="0" smtClean="0">
                <a:solidFill>
                  <a:schemeClr val="tx1"/>
                </a:solidFill>
                <a:effectLst/>
                <a:latin typeface="Arial" charset="0"/>
                <a:ea typeface="宋体" pitchFamily="2" charset="-122"/>
                <a:cs typeface="+mn-cs"/>
              </a:rPr>
              <a:t>? </a:t>
            </a:r>
          </a:p>
          <a:p>
            <a:r>
              <a:rPr lang="en-US" altLang="zh-CN" sz="1200" kern="1200" dirty="0" smtClean="0">
                <a:solidFill>
                  <a:schemeClr val="tx1"/>
                </a:solidFill>
                <a:effectLst/>
                <a:latin typeface="Arial" charset="0"/>
                <a:ea typeface="宋体" pitchFamily="2" charset="-122"/>
                <a:cs typeface="+mn-cs"/>
              </a:rPr>
              <a:t>These features are added in to the model as "attribute factors.“</a:t>
            </a:r>
          </a:p>
          <a:p>
            <a:r>
              <a:rPr lang="en-US" altLang="zh-CN" sz="1200" kern="1200" dirty="0" smtClean="0">
                <a:solidFill>
                  <a:schemeClr val="tx1"/>
                </a:solidFill>
                <a:effectLst/>
                <a:latin typeface="Arial" charset="0"/>
                <a:ea typeface="宋体" pitchFamily="2" charset="-122"/>
                <a:cs typeface="+mn-cs"/>
              </a:rPr>
              <a:t>The second factor is correlation factor. Different open triads may have some correlations. Just</a:t>
            </a:r>
            <a:r>
              <a:rPr lang="en-US" altLang="zh-CN" sz="1200" kern="1200" baseline="0" dirty="0" smtClean="0">
                <a:solidFill>
                  <a:schemeClr val="tx1"/>
                </a:solidFill>
                <a:effectLst/>
                <a:latin typeface="Arial" charset="0"/>
                <a:ea typeface="宋体" pitchFamily="2" charset="-122"/>
                <a:cs typeface="+mn-cs"/>
              </a:rPr>
              <a:t> like what we said before, the closure of (v1,v2,v3) may imply a higher probability that v1,v2,v5 will also be closed</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Finally, this model is a partially labeled model. Some of the nodes are labeled and some are not. </a:t>
            </a:r>
          </a:p>
          <a:p>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Based on this model, The problem is, for each open triad, identify which one has the highest probability.</a:t>
            </a:r>
          </a:p>
          <a:p>
            <a:r>
              <a:rPr lang="en-US" altLang="zh-CN" sz="1200" kern="1200" dirty="0" smtClean="0">
                <a:solidFill>
                  <a:schemeClr val="tx1"/>
                </a:solidFill>
                <a:effectLst/>
                <a:latin typeface="Arial" charset="0"/>
                <a:ea typeface="宋体" pitchFamily="2" charset="-122"/>
                <a:cs typeface="+mn-cs"/>
              </a:rPr>
              <a:t> </a:t>
            </a:r>
          </a:p>
          <a:p>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14</a:t>
            </a:fld>
            <a:endParaRPr lang="en-US"/>
          </a:p>
        </p:txBody>
      </p:sp>
    </p:spTree>
    <p:extLst>
      <p:ext uri="{BB962C8B-B14F-4D97-AF65-F5344CB8AC3E}">
        <p14:creationId xmlns:p14="http://schemas.microsoft.com/office/powerpoint/2010/main" val="324689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Our objective is to maximize log-likelihood of observation function. We can </a:t>
            </a:r>
            <a:r>
              <a:rPr lang="en-US" altLang="zh-CN" sz="1200" b="0" i="0" kern="1200" dirty="0" smtClean="0">
                <a:solidFill>
                  <a:schemeClr val="tx1"/>
                </a:solidFill>
                <a:effectLst/>
                <a:latin typeface="+mn-lt"/>
                <a:ea typeface="+mn-ea"/>
                <a:cs typeface="+mn-cs"/>
              </a:rPr>
              <a:t>instantiate</a:t>
            </a:r>
            <a:r>
              <a:rPr lang="en-US" altLang="zh-CN" sz="1200" b="0" i="0" kern="1200" baseline="0" dirty="0" smtClean="0">
                <a:solidFill>
                  <a:schemeClr val="tx1"/>
                </a:solidFill>
                <a:effectLst/>
                <a:latin typeface="+mn-lt"/>
                <a:ea typeface="+mn-ea"/>
                <a:cs typeface="+mn-cs"/>
              </a:rPr>
              <a:t> our observation function within attribute factor and correlation factor.</a:t>
            </a:r>
            <a:r>
              <a:rPr lang="en-US" altLang="zh-CN" baseline="0" dirty="0" smtClean="0"/>
              <a:t> And then learning the model.</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15</a:t>
            </a:fld>
            <a:endParaRPr lang="en-US"/>
          </a:p>
        </p:txBody>
      </p:sp>
    </p:spTree>
    <p:extLst>
      <p:ext uri="{BB962C8B-B14F-4D97-AF65-F5344CB8AC3E}">
        <p14:creationId xmlns:p14="http://schemas.microsoft.com/office/powerpoint/2010/main" val="298352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Learning</a:t>
            </a:r>
            <a:r>
              <a:rPr lang="en-US" altLang="zh-CN" baseline="0" dirty="0" smtClean="0"/>
              <a:t> the model, is to estimate a parameter configuration \theta, so that the log-likelihood of observation information are maximized. </a:t>
            </a:r>
          </a:p>
          <a:p>
            <a:endParaRPr lang="en-US" altLang="zh-CN" baseline="0" dirty="0" smtClean="0"/>
          </a:p>
          <a:p>
            <a:r>
              <a:rPr lang="en-US" altLang="zh-CN" baseline="0" dirty="0" smtClean="0"/>
              <a:t>Here we use gradient decent method to estimate the parameters.</a:t>
            </a:r>
          </a:p>
          <a:p>
            <a:endParaRPr lang="en-US" altLang="zh-CN" baseline="0" dirty="0" smtClean="0"/>
          </a:p>
          <a:p>
            <a:r>
              <a:rPr lang="en-US" altLang="zh-CN" baseline="0" dirty="0" smtClean="0"/>
              <a:t>And use loopy belief propagation to compute the gradient </a:t>
            </a:r>
          </a:p>
          <a:p>
            <a:endParaRPr lang="en-US" altLang="zh-CN" baseline="0" dirty="0" smtClean="0"/>
          </a:p>
          <a:p>
            <a:r>
              <a:rPr lang="en-US" altLang="zh-CN" baseline="0" dirty="0" smtClean="0"/>
              <a:t>If you want more details, please go to our paper.</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16</a:t>
            </a:fld>
            <a:endParaRPr lang="en-US"/>
          </a:p>
        </p:txBody>
      </p:sp>
    </p:spTree>
    <p:extLst>
      <p:ext uri="{BB962C8B-B14F-4D97-AF65-F5344CB8AC3E}">
        <p14:creationId xmlns:p14="http://schemas.microsoft.com/office/powerpoint/2010/main" val="25957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did our experiments on </a:t>
            </a:r>
            <a:r>
              <a:rPr lang="en-US" altLang="zh-CN" dirty="0" err="1" smtClean="0"/>
              <a:t>weibo</a:t>
            </a:r>
            <a:r>
              <a:rPr lang="en-US" altLang="zh-CN" dirty="0" smtClean="0"/>
              <a:t> data. We compare</a:t>
            </a:r>
            <a:r>
              <a:rPr lang="en-US" altLang="zh-CN" baseline="0" dirty="0" smtClean="0"/>
              <a:t> our methods with baselines SVM and Logistic. We use same features in the three methods, so we can see our methods are better than the baseline methods. </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17</a:t>
            </a:fld>
            <a:endParaRPr lang="en-US"/>
          </a:p>
        </p:txBody>
      </p:sp>
    </p:spTree>
    <p:extLst>
      <p:ext uri="{BB962C8B-B14F-4D97-AF65-F5344CB8AC3E}">
        <p14:creationId xmlns:p14="http://schemas.microsoft.com/office/powerpoint/2010/main" val="3639569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Then</a:t>
            </a:r>
            <a:r>
              <a:rPr lang="en-US" altLang="zh-CN" baseline="0" dirty="0" smtClean="0"/>
              <a:t> let’s look at the contributions of different factors. We consider the four different factors, demography, popularity, network topology and structural hole. We can see that social role factor is much more important than demography factor.</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18</a:t>
            </a:fld>
            <a:endParaRPr lang="en-US"/>
          </a:p>
        </p:txBody>
      </p:sp>
    </p:spTree>
    <p:extLst>
      <p:ext uri="{BB962C8B-B14F-4D97-AF65-F5344CB8AC3E}">
        <p14:creationId xmlns:p14="http://schemas.microsoft.com/office/powerpoint/2010/main" val="2296113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the end, let’s have a quick conclusion. </a:t>
            </a:r>
          </a:p>
          <a:p>
            <a:r>
              <a:rPr lang="en-US" altLang="zh-CN" dirty="0" smtClean="0"/>
              <a:t>In this paper, we consider a triadic closure formation prediction problem, based on our empirical analysis on network topology, demography and social role, we have some intuitions </a:t>
            </a:r>
            <a:r>
              <a:rPr lang="en-US" altLang="zh-CN" baseline="0" dirty="0" smtClean="0"/>
              <a:t>like men are more inclined to form triadic closure. And opinion leaders are more likely to be closed. Then we proposed a triad factor graph model to do our prediction. </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19</a:t>
            </a:fld>
            <a:endParaRPr lang="en-US"/>
          </a:p>
        </p:txBody>
      </p:sp>
    </p:spTree>
    <p:extLst>
      <p:ext uri="{BB962C8B-B14F-4D97-AF65-F5344CB8AC3E}">
        <p14:creationId xmlns:p14="http://schemas.microsoft.com/office/powerpoint/2010/main" val="229818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21</a:t>
            </a:fld>
            <a:endParaRPr lang="en-US"/>
          </a:p>
        </p:txBody>
      </p:sp>
    </p:spTree>
    <p:extLst>
      <p:ext uri="{BB962C8B-B14F-4D97-AF65-F5344CB8AC3E}">
        <p14:creationId xmlns:p14="http://schemas.microsoft.com/office/powerpoint/2010/main" val="10474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3A339DED-ACCF-4D44-AD36-43C2EAF5D83D}" type="slidenum">
              <a:rPr lang="en-US" altLang="zh-CN"/>
              <a:pPr/>
              <a:t>3</a:t>
            </a:fld>
            <a:endParaRPr lang="en-US" altLang="zh-CN" dirty="0"/>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a:noFill/>
          <a:ln/>
        </p:spPr>
        <p:txBody>
          <a:bodyPr/>
          <a:lstStyle/>
          <a:p>
            <a:pPr lvl="1" eaLnBrk="1" hangingPunct="1"/>
            <a:r>
              <a:rPr lang="en-US" altLang="zh-CN" sz="2300" dirty="0" smtClean="0">
                <a:latin typeface="Arial" pitchFamily="34" charset="0"/>
              </a:rPr>
              <a:t>So we can see that social networks has already become a bridge to connect our daily</a:t>
            </a:r>
            <a:r>
              <a:rPr lang="en-US" altLang="zh-CN" sz="2300" baseline="0" dirty="0" smtClean="0">
                <a:latin typeface="Arial" pitchFamily="34" charset="0"/>
              </a:rPr>
              <a:t> physical life and the virtual web space. So now we want to look deeper to see the structure of this social networks.</a:t>
            </a:r>
            <a:endParaRPr lang="en-US" altLang="zh-CN" sz="2300"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24</a:t>
            </a:fld>
            <a:endParaRPr lang="en-US"/>
          </a:p>
        </p:txBody>
      </p:sp>
    </p:spTree>
    <p:extLst>
      <p:ext uri="{BB962C8B-B14F-4D97-AF65-F5344CB8AC3E}">
        <p14:creationId xmlns:p14="http://schemas.microsoft.com/office/powerpoint/2010/main" val="179116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the social networks, as</a:t>
            </a:r>
            <a:r>
              <a:rPr lang="en-US" altLang="zh-CN" baseline="0" dirty="0" smtClean="0"/>
              <a:t> talked by </a:t>
            </a:r>
            <a:r>
              <a:rPr lang="en-US" altLang="zh-CN" dirty="0" smtClean="0"/>
              <a:t>Christos</a:t>
            </a:r>
            <a:r>
              <a:rPr lang="en-US" altLang="zh-CN" baseline="0" dirty="0" smtClean="0"/>
              <a:t> in his</a:t>
            </a:r>
            <a:r>
              <a:rPr lang="en-US" altLang="zh-CN" dirty="0" smtClean="0"/>
              <a:t> keynote speech on Apr.9</a:t>
            </a:r>
            <a:r>
              <a:rPr lang="en-US" altLang="zh-CN" baseline="30000" dirty="0" smtClean="0"/>
              <a:t>th</a:t>
            </a:r>
            <a:r>
              <a:rPr lang="en-US" altLang="zh-CN" baseline="0" dirty="0" smtClean="0"/>
              <a:t>, </a:t>
            </a:r>
            <a:r>
              <a:rPr lang="en-US" altLang="zh-CN" dirty="0" smtClean="0"/>
              <a:t>real social networks have a lot of</a:t>
            </a:r>
            <a:r>
              <a:rPr lang="en-US" altLang="zh-CN" baseline="0" dirty="0" smtClean="0"/>
              <a:t> triangles, we are more concerned that whether friends of friends are still friends? And we are also want to dig out the patterns among these networks. If we use triads to represents the triangles that with three users. Here comes one questions: how many different structured triads can we have, if we consider there are at least two links in the triad. In the undirected network, it is very easy, just two possibilities, two links and three links. But in the directed networks, the case is much more complicated.</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4</a:t>
            </a:fld>
            <a:endParaRPr lang="en-US"/>
          </a:p>
        </p:txBody>
      </p:sp>
    </p:spTree>
    <p:extLst>
      <p:ext uri="{BB962C8B-B14F-4D97-AF65-F5344CB8AC3E}">
        <p14:creationId xmlns:p14="http://schemas.microsoft.com/office/powerpoint/2010/main" val="427804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5800"/>
            <a:ext cx="4572000" cy="3429000"/>
          </a:xfrm>
        </p:spPr>
      </p:sp>
      <p:sp>
        <p:nvSpPr>
          <p:cNvPr id="3" name="备注占位符 2"/>
          <p:cNvSpPr>
            <a:spLocks noGrp="1"/>
          </p:cNvSpPr>
          <p:nvPr>
            <p:ph type="body" idx="1"/>
          </p:nvPr>
        </p:nvSpPr>
        <p:spPr/>
        <p:txBody>
          <a:bodyPr/>
          <a:lstStyle/>
          <a:p>
            <a:r>
              <a:rPr lang="en-US" altLang="zh-CN" dirty="0" smtClean="0"/>
              <a:t>Here, we can get 13 different triads, among which 6 has two links and the other 7 have</a:t>
            </a:r>
            <a:r>
              <a:rPr lang="en-US" altLang="zh-CN" baseline="0" dirty="0" smtClean="0"/>
              <a:t> 3 links. In 2004, milo said in his science paper that these 13 different triads in different networks,  like in transportation network, biology network, world web wide network, bacteria network, and in different networks, every triads performs distinguished different. Here let’s look deeper in the 13 triads. </a:t>
            </a:r>
            <a:endParaRPr lang="zh-CN" altLang="en-US" dirty="0"/>
          </a:p>
        </p:txBody>
      </p:sp>
      <p:sp>
        <p:nvSpPr>
          <p:cNvPr id="4" name="灯片编号占位符 3"/>
          <p:cNvSpPr>
            <a:spLocks noGrp="1"/>
          </p:cNvSpPr>
          <p:nvPr>
            <p:ph type="sldNum" sz="quarter" idx="10"/>
          </p:nvPr>
        </p:nvSpPr>
        <p:spPr/>
        <p:txBody>
          <a:bodyPr/>
          <a:lstStyle/>
          <a:p>
            <a:fld id="{EE66AB80-0A60-44B2-9BED-17E179A299F1}" type="slidenum">
              <a:rPr lang="zh-CN" altLang="en-US" smtClean="0"/>
              <a:t>5</a:t>
            </a:fld>
            <a:endParaRPr lang="zh-CN" altLang="en-US"/>
          </a:p>
        </p:txBody>
      </p:sp>
    </p:spTree>
    <p:extLst>
      <p:ext uri="{BB962C8B-B14F-4D97-AF65-F5344CB8AC3E}">
        <p14:creationId xmlns:p14="http://schemas.microsoft.com/office/powerpoint/2010/main" val="422669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we call the above</a:t>
            </a:r>
            <a:r>
              <a:rPr lang="en-US" altLang="zh-CN" baseline="0" dirty="0" smtClean="0"/>
              <a:t> 6 triads as open triads, and the below 7 triads as closed triads, and also triadic closure. If at time t, A follows C, and we can see that triads …becomes triads…, and if C follows A, then triads … becomes …, when A follows C and C follows A back, so on and so forth. We can get how different open triads becomes closed triads, however, the formation mechanism is not clear yet. </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6</a:t>
            </a:fld>
            <a:endParaRPr lang="en-US"/>
          </a:p>
        </p:txBody>
      </p:sp>
    </p:spTree>
    <p:extLst>
      <p:ext uri="{BB962C8B-B14F-4D97-AF65-F5344CB8AC3E}">
        <p14:creationId xmlns:p14="http://schemas.microsoft.com/office/powerpoint/2010/main" val="78395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Then in this paper, we have our problem formalization</a:t>
            </a:r>
            <a:r>
              <a:rPr lang="en-US" altLang="zh-CN" baseline="0" dirty="0" smtClean="0"/>
              <a:t> as follows. Given a network …, </a:t>
            </a:r>
            <a:r>
              <a:rPr lang="en-US" altLang="zh-CN" baseline="0" dirty="0" err="1" smtClean="0"/>
              <a:t>Yt</a:t>
            </a:r>
            <a:r>
              <a:rPr lang="en-US" altLang="zh-CN" baseline="0" dirty="0" smtClean="0"/>
              <a:t> are candidate open triad, our goal is to predict the formation of triadic closure, namely if at time t1, some relationship establishes, then at time t2, B and C connects, our goal is to predict whether A and C will connect at time t3.</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7</a:t>
            </a:fld>
            <a:endParaRPr lang="en-US"/>
          </a:p>
        </p:txBody>
      </p:sp>
    </p:spTree>
    <p:extLst>
      <p:ext uri="{BB962C8B-B14F-4D97-AF65-F5344CB8AC3E}">
        <p14:creationId xmlns:p14="http://schemas.microsoft.com/office/powerpoint/2010/main" val="106609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did our empirical analysis on the </a:t>
            </a:r>
            <a:r>
              <a:rPr lang="en-US" altLang="zh-CN" dirty="0" err="1" smtClean="0"/>
              <a:t>weibo</a:t>
            </a:r>
            <a:r>
              <a:rPr lang="en-US" altLang="zh-CN" baseline="0" dirty="0" smtClean="0"/>
              <a:t> data, </a:t>
            </a:r>
            <a:r>
              <a:rPr lang="en-US" altLang="zh-CN" baseline="0" dirty="0" err="1" smtClean="0"/>
              <a:t>weibo</a:t>
            </a:r>
            <a:r>
              <a:rPr lang="en-US" altLang="zh-CN" baseline="0" dirty="0" smtClean="0"/>
              <a:t> is </a:t>
            </a:r>
            <a:r>
              <a:rPr lang="en-US" altLang="zh-CN" baseline="0" dirty="0" err="1" smtClean="0"/>
              <a:t>chinese</a:t>
            </a:r>
            <a:r>
              <a:rPr lang="en-US" altLang="zh-CN" baseline="0" dirty="0" smtClean="0"/>
              <a:t> twitter. our data is form August 29</a:t>
            </a:r>
            <a:r>
              <a:rPr lang="en-US" altLang="zh-CN" baseline="30000" dirty="0" smtClean="0"/>
              <a:t>th</a:t>
            </a:r>
            <a:r>
              <a:rPr lang="en-US" altLang="zh-CN" baseline="0" dirty="0" smtClean="0"/>
              <a:t> to September 29</a:t>
            </a:r>
            <a:r>
              <a:rPr lang="en-US" altLang="zh-CN" baseline="30000" dirty="0" smtClean="0"/>
              <a:t>th</a:t>
            </a:r>
            <a:r>
              <a:rPr lang="en-US" altLang="zh-CN" baseline="0" dirty="0" smtClean="0"/>
              <a:t> in 2012, which covers more than 700 thousand users and 400 million following relationships. Average, every user have around 200 degrees, everyday, there are averagely 360 thousand new relationships formed, and about 44 thousand new closed triads formed.</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8</a:t>
            </a:fld>
            <a:endParaRPr lang="en-US"/>
          </a:p>
        </p:txBody>
      </p:sp>
    </p:spTree>
    <p:extLst>
      <p:ext uri="{BB962C8B-B14F-4D97-AF65-F5344CB8AC3E}">
        <p14:creationId xmlns:p14="http://schemas.microsoft.com/office/powerpoint/2010/main" val="3482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Let’s first look at the network topology.</a:t>
            </a:r>
            <a:r>
              <a:rPr lang="en-US" altLang="zh-CN" baseline="0" dirty="0" smtClean="0"/>
              <a:t> The left below figure shows the probability that each open triads forms triadic closure. We can see that triad no5 have the highest probability to form triadic closure. If two way-relationships means friend, so friend's friends are more likely to be connected. Make sense, en!!!</a:t>
            </a:r>
          </a:p>
          <a:p>
            <a:endParaRPr lang="en-US" altLang="zh-CN" baseline="0" dirty="0" smtClean="0"/>
          </a:p>
          <a:p>
            <a:r>
              <a:rPr lang="en-US" altLang="zh-CN" baseline="0" dirty="0" smtClean="0"/>
              <a:t>Then it is very clear that which one is worst? Yes, triad no 3, a person who has a lot of fans, like lady-gaga, it is very hard for her followers to build some relationships.</a:t>
            </a:r>
          </a:p>
          <a:p>
            <a:endParaRPr lang="en-US" altLang="zh-CN" baseline="0" dirty="0" smtClean="0"/>
          </a:p>
          <a:p>
            <a:r>
              <a:rPr lang="en-US" altLang="zh-CN" baseline="0" dirty="0" smtClean="0"/>
              <a:t>So we can see more details in below right figure.</a:t>
            </a:r>
            <a:endParaRPr lang="zh-CN" altLang="en-US" dirty="0"/>
          </a:p>
        </p:txBody>
      </p:sp>
      <p:sp>
        <p:nvSpPr>
          <p:cNvPr id="4" name="Slide Number Placeholder 3"/>
          <p:cNvSpPr>
            <a:spLocks noGrp="1"/>
          </p:cNvSpPr>
          <p:nvPr>
            <p:ph type="sldNum" sz="quarter" idx="10"/>
          </p:nvPr>
        </p:nvSpPr>
        <p:spPr/>
        <p:txBody>
          <a:bodyPr/>
          <a:lstStyle/>
          <a:p>
            <a:fld id="{90A59B7C-7B78-4DEE-9A94-3ACE44666F99}" type="slidenum">
              <a:rPr lang="en-US" smtClean="0"/>
              <a:t>9</a:t>
            </a:fld>
            <a:endParaRPr lang="en-US"/>
          </a:p>
        </p:txBody>
      </p:sp>
    </p:spTree>
    <p:extLst>
      <p:ext uri="{BB962C8B-B14F-4D97-AF65-F5344CB8AC3E}">
        <p14:creationId xmlns:p14="http://schemas.microsoft.com/office/powerpoint/2010/main" val="19077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3588" cy="3429000"/>
          </a:xfrm>
        </p:spPr>
      </p:sp>
      <p:sp>
        <p:nvSpPr>
          <p:cNvPr id="3" name="备注占位符 2"/>
          <p:cNvSpPr>
            <a:spLocks noGrp="1"/>
          </p:cNvSpPr>
          <p:nvPr>
            <p:ph type="body" idx="1"/>
          </p:nvPr>
        </p:nvSpPr>
        <p:spPr/>
        <p:txBody>
          <a:bodyPr/>
          <a:lstStyle/>
          <a:p>
            <a:r>
              <a:rPr kumimoji="1" lang="en-US" altLang="zh-CN" dirty="0" smtClean="0"/>
              <a:t>Then let’s move to demography observation. In the left figure, we consider</a:t>
            </a:r>
            <a:r>
              <a:rPr kumimoji="1" lang="en-US" altLang="zh-CN" baseline="0" dirty="0" smtClean="0"/>
              <a:t> the location. L(A,B) means A and B are from the same city. We can see that if there are some users from the same city, the open triads is more likely to be closed. Before we talk about the gender correlation, I would like to ask you a question, in a small group of three users, if three users are all female or male, which one is more likely to be closed? And boyfriend of girl’s girl friend versus girlfriend of boy’s boyfriend which one is more likely to be closed? Guess…</a:t>
            </a:r>
          </a:p>
          <a:p>
            <a:endParaRPr kumimoji="1" lang="en-US" altLang="zh-CN" baseline="0" dirty="0" smtClean="0"/>
          </a:p>
          <a:p>
            <a:r>
              <a:rPr kumimoji="1" lang="en-US" altLang="zh-CN" baseline="0" dirty="0" smtClean="0"/>
              <a:t>Yes, girls are more likely to connect with her boyfriend’s boyfriend. And male group are more likely to be closed. Are you one of them?</a:t>
            </a:r>
            <a:endParaRPr kumimoji="1" lang="zh-CN" altLang="en-US" dirty="0"/>
          </a:p>
        </p:txBody>
      </p:sp>
      <p:sp>
        <p:nvSpPr>
          <p:cNvPr id="4" name="幻灯片编号占位符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extLst>
      <p:ext uri="{BB962C8B-B14F-4D97-AF65-F5344CB8AC3E}">
        <p14:creationId xmlns:p14="http://schemas.microsoft.com/office/powerpoint/2010/main" val="3792430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slideMaster" Target="../slideMasters/slideMaster1.xm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video" Target="../media/media1.wmv"/><Relationship Id="rId16" Type="http://schemas.openxmlformats.org/officeDocument/2006/relationships/image" Target="../media/image14.png"/><Relationship Id="rId20" Type="http://schemas.openxmlformats.org/officeDocument/2006/relationships/image" Target="../media/image18.png"/><Relationship Id="rId1" Type="http://schemas.microsoft.com/office/2007/relationships/media" Target="../media/media1.wmv"/><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29.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png"/><Relationship Id="rId2" Type="http://schemas.openxmlformats.org/officeDocument/2006/relationships/image" Target="../media/image29.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slideMaster" Target="../slideMasters/slideMaster1.xm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video" Target="../media/media1.wmv"/><Relationship Id="rId16" Type="http://schemas.openxmlformats.org/officeDocument/2006/relationships/image" Target="../media/image14.png"/><Relationship Id="rId20" Type="http://schemas.openxmlformats.org/officeDocument/2006/relationships/image" Target="../media/image18.png"/><Relationship Id="rId1" Type="http://schemas.microsoft.com/office/2007/relationships/media" Target="../media/media1.wmv"/><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nimated_Title Slide">
    <p:spTree>
      <p:nvGrpSpPr>
        <p:cNvPr id="1" name=""/>
        <p:cNvGrpSpPr/>
        <p:nvPr/>
      </p:nvGrpSpPr>
      <p:grpSpPr>
        <a:xfrm>
          <a:off x="0" y="0"/>
          <a:ext cx="0" cy="0"/>
          <a:chOff x="0" y="0"/>
          <a:chExt cx="0" cy="0"/>
        </a:xfrm>
      </p:grpSpPr>
      <p:pic>
        <p:nvPicPr>
          <p:cNvPr id="12" name="networking_connect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lum bright="6000" contrast="4000"/>
          </a:blip>
          <a:stretch>
            <a:fillRect/>
          </a:stretch>
        </p:blipFill>
        <p:spPr>
          <a:xfrm>
            <a:off x="0" y="1714500"/>
            <a:ext cx="9144000" cy="5143500"/>
          </a:xfrm>
          <a:prstGeom prst="rect">
            <a:avLst/>
          </a:prstGeom>
          <a:ln>
            <a:noFill/>
          </a:ln>
        </p:spPr>
      </p:pic>
      <p:pic>
        <p:nvPicPr>
          <p:cNvPr id="43" name="white_b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0" name="rt_up_corn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1850" y="-1123950"/>
            <a:ext cx="1990725" cy="1990725"/>
          </a:xfrm>
          <a:prstGeom prst="rect">
            <a:avLst/>
          </a:prstGeom>
        </p:spPr>
      </p:pic>
      <p:pic>
        <p:nvPicPr>
          <p:cNvPr id="51" name="rt_lg_soli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5821" y="-9527"/>
            <a:ext cx="1304927" cy="1304927"/>
          </a:xfrm>
          <a:prstGeom prst="rect">
            <a:avLst/>
          </a:prstGeom>
        </p:spPr>
      </p:pic>
      <p:pic>
        <p:nvPicPr>
          <p:cNvPr id="61" name="lft_medium_dark"/>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25" y="233364"/>
            <a:ext cx="728663" cy="728663"/>
          </a:xfrm>
          <a:prstGeom prst="rect">
            <a:avLst/>
          </a:prstGeom>
        </p:spPr>
      </p:pic>
      <p:pic>
        <p:nvPicPr>
          <p:cNvPr id="52" name="lft_lg_hollow"/>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150" y="457200"/>
            <a:ext cx="1257300" cy="1262027"/>
          </a:xfrm>
          <a:prstGeom prst="rect">
            <a:avLst/>
          </a:prstGeom>
        </p:spPr>
      </p:pic>
      <p:pic>
        <p:nvPicPr>
          <p:cNvPr id="54" name="lft_upper_hollow"/>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275" y="-666750"/>
            <a:ext cx="1300252" cy="1295400"/>
          </a:xfrm>
          <a:prstGeom prst="rect">
            <a:avLst/>
          </a:prstGeom>
        </p:spPr>
      </p:pic>
      <p:pic>
        <p:nvPicPr>
          <p:cNvPr id="53" name="lft_upper_soli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9675" y="-1209675"/>
            <a:ext cx="1666875" cy="1674774"/>
          </a:xfrm>
          <a:prstGeom prst="rect">
            <a:avLst/>
          </a:prstGeom>
        </p:spPr>
      </p:pic>
      <p:pic>
        <p:nvPicPr>
          <p:cNvPr id="55" name="rt_hollow"/>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6258" y="857249"/>
            <a:ext cx="504829" cy="504829"/>
          </a:xfrm>
          <a:prstGeom prst="rect">
            <a:avLst/>
          </a:prstGeom>
        </p:spPr>
      </p:pic>
      <p:pic>
        <p:nvPicPr>
          <p:cNvPr id="57" name="mid_hollow_me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6852" y="1595445"/>
            <a:ext cx="719138" cy="719138"/>
          </a:xfrm>
          <a:prstGeom prst="rect">
            <a:avLst/>
          </a:prstGeom>
        </p:spPr>
      </p:pic>
      <p:pic>
        <p:nvPicPr>
          <p:cNvPr id="68" name="rt_sml_dark"/>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98552" y="1293873"/>
            <a:ext cx="323854" cy="323854"/>
          </a:xfrm>
          <a:prstGeom prst="rect">
            <a:avLst/>
          </a:prstGeom>
        </p:spPr>
      </p:pic>
      <p:pic>
        <p:nvPicPr>
          <p:cNvPr id="58" name="rt_medium_soli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86588" y="842963"/>
            <a:ext cx="728662" cy="728662"/>
          </a:xfrm>
          <a:prstGeom prst="rect">
            <a:avLst/>
          </a:prstGeom>
        </p:spPr>
      </p:pic>
      <p:pic>
        <p:nvPicPr>
          <p:cNvPr id="59" name="lft_medium_solid"/>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19326" y="1200156"/>
            <a:ext cx="714375" cy="714375"/>
          </a:xfrm>
          <a:prstGeom prst="rect">
            <a:avLst/>
          </a:prstGeom>
        </p:spPr>
      </p:pic>
      <p:pic>
        <p:nvPicPr>
          <p:cNvPr id="60" name="rt_medium_dark"/>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39138" y="1243017"/>
            <a:ext cx="719133" cy="719133"/>
          </a:xfrm>
          <a:prstGeom prst="rect">
            <a:avLst/>
          </a:prstGeom>
        </p:spPr>
      </p:pic>
      <p:pic>
        <p:nvPicPr>
          <p:cNvPr id="62" name="lft_medium_solid"/>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4833" y="995363"/>
            <a:ext cx="723900" cy="723900"/>
          </a:xfrm>
          <a:prstGeom prst="rect">
            <a:avLst/>
          </a:prstGeom>
        </p:spPr>
      </p:pic>
      <p:pic>
        <p:nvPicPr>
          <p:cNvPr id="63" name="rt_hollow_med"/>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2475" y="1809749"/>
            <a:ext cx="504821" cy="504821"/>
          </a:xfrm>
          <a:prstGeom prst="rect">
            <a:avLst/>
          </a:prstGeom>
        </p:spPr>
      </p:pic>
      <p:pic>
        <p:nvPicPr>
          <p:cNvPr id="64" name="rt_medium_solid"/>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96037" y="1976439"/>
            <a:ext cx="498307" cy="498307"/>
          </a:xfrm>
          <a:prstGeom prst="rect">
            <a:avLst/>
          </a:prstGeom>
        </p:spPr>
      </p:pic>
      <p:pic>
        <p:nvPicPr>
          <p:cNvPr id="66" name="lft_sml_dark"/>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88409" y="940591"/>
            <a:ext cx="176213" cy="176213"/>
          </a:xfrm>
          <a:prstGeom prst="rect">
            <a:avLst/>
          </a:prstGeom>
        </p:spPr>
      </p:pic>
      <p:pic>
        <p:nvPicPr>
          <p:cNvPr id="67" name="rt_sml_dark"/>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77162" y="914400"/>
            <a:ext cx="180975" cy="180975"/>
          </a:xfrm>
          <a:prstGeom prst="rect">
            <a:avLst/>
          </a:prstGeom>
        </p:spPr>
      </p:pic>
      <p:pic>
        <p:nvPicPr>
          <p:cNvPr id="69" name="lft_sml_dark"/>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2914" y="1633534"/>
            <a:ext cx="320964" cy="320964"/>
          </a:xfrm>
          <a:prstGeom prst="rect">
            <a:avLst/>
          </a:prstGeom>
        </p:spPr>
      </p:pic>
      <p:pic>
        <p:nvPicPr>
          <p:cNvPr id="70" name="lft_sml_solid"/>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09874" y="2000252"/>
            <a:ext cx="319088" cy="319088"/>
          </a:xfrm>
          <a:prstGeom prst="rect">
            <a:avLst/>
          </a:prstGeom>
        </p:spPr>
      </p:pic>
      <p:pic>
        <p:nvPicPr>
          <p:cNvPr id="71" name="rt_sml_solid"/>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177090" y="504723"/>
            <a:ext cx="300035" cy="300035"/>
          </a:xfrm>
          <a:prstGeom prst="rect">
            <a:avLst/>
          </a:prstGeom>
        </p:spPr>
      </p:pic>
      <p:pic>
        <p:nvPicPr>
          <p:cNvPr id="72" name="lft_sml_solid"/>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12094" y="945361"/>
            <a:ext cx="521493" cy="521493"/>
          </a:xfrm>
          <a:prstGeom prst="rect">
            <a:avLst/>
          </a:prstGeom>
        </p:spPr>
      </p:pic>
      <p:pic>
        <p:nvPicPr>
          <p:cNvPr id="73" name="left_sml_solid"/>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40636" y="714286"/>
            <a:ext cx="297652" cy="297652"/>
          </a:xfrm>
          <a:prstGeom prst="rect">
            <a:avLst/>
          </a:prstGeom>
        </p:spPr>
      </p:pic>
      <p:pic>
        <p:nvPicPr>
          <p:cNvPr id="74" name="rt_hollow_sml"/>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981945" y="1016785"/>
            <a:ext cx="438156" cy="438156"/>
          </a:xfrm>
          <a:prstGeom prst="rect">
            <a:avLst/>
          </a:prstGeom>
        </p:spPr>
      </p:pic>
      <p:pic>
        <p:nvPicPr>
          <p:cNvPr id="75" name="lft_sml_hollow"/>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95312" y="781048"/>
            <a:ext cx="433389" cy="433389"/>
          </a:xfrm>
          <a:prstGeom prst="rect">
            <a:avLst/>
          </a:prstGeom>
        </p:spPr>
      </p:pic>
      <p:pic>
        <p:nvPicPr>
          <p:cNvPr id="76" name="rt_lg_hollow"/>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153277" y="1350172"/>
            <a:ext cx="1264442" cy="1264442"/>
          </a:xfrm>
          <a:prstGeom prst="rect">
            <a:avLst/>
          </a:prstGeom>
        </p:spPr>
      </p:pic>
      <p:pic>
        <p:nvPicPr>
          <p:cNvPr id="77" name="rt_sml_hollow"/>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70067" y="1712116"/>
            <a:ext cx="171451" cy="171451"/>
          </a:xfrm>
          <a:prstGeom prst="rect">
            <a:avLst/>
          </a:prstGeom>
        </p:spPr>
      </p:pic>
      <p:pic>
        <p:nvPicPr>
          <p:cNvPr id="41" name="main_tab_top"/>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p:cNvSpPr>
            <a:spLocks noGrp="1"/>
          </p:cNvSpPr>
          <p:nvPr>
            <p:ph type="subTitle" idx="1"/>
          </p:nvPr>
        </p:nvSpPr>
        <p:spPr>
          <a:xfrm>
            <a:off x="1066800" y="1047750"/>
            <a:ext cx="7010400" cy="800100"/>
          </a:xfrm>
        </p:spPr>
        <p:txBody>
          <a:bodyPr>
            <a:normAutofit/>
          </a:bodyPr>
          <a:lstStyle>
            <a:lvl1pPr marL="0" indent="0" algn="ctr">
              <a:buNone/>
              <a:defRPr sz="2400">
                <a:solidFill>
                  <a:schemeClr val="tx2"/>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
        <p:nvSpPr>
          <p:cNvPr id="2" name="Title"/>
          <p:cNvSpPr>
            <a:spLocks noGrp="1"/>
          </p:cNvSpPr>
          <p:nvPr>
            <p:ph type="ctrTitle"/>
          </p:nvPr>
        </p:nvSpPr>
        <p:spPr>
          <a:xfrm>
            <a:off x="1066800" y="0"/>
            <a:ext cx="7010400" cy="1219200"/>
          </a:xfrm>
        </p:spPr>
        <p:txBody>
          <a:bodyPr anchor="b" anchorCtr="0"/>
          <a:lstStyle>
            <a:lvl1pPr algn="ctr">
              <a:defRPr sz="4000">
                <a:solidFill>
                  <a:schemeClr val="bg1"/>
                </a:solidFill>
                <a:latin typeface="+mj-lt"/>
                <a:cs typeface="Arial" pitchFamily="34" charset="0"/>
              </a:defRPr>
            </a:lvl1pPr>
          </a:lstStyle>
          <a:p>
            <a:r>
              <a:rPr lang="en-US" altLang="zh-CN"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2"/>
                                        </p:tgtEl>
                                      </p:cBhvr>
                                    </p:cmd>
                                  </p:childTnLst>
                                </p:cTn>
                              </p:par>
                              <p:par>
                                <p:cTn id="7" presetID="10" presetClass="exit" presetSubtype="0" fill="hold" nodeType="withEffect">
                                  <p:stCondLst>
                                    <p:cond delay="500"/>
                                  </p:stCondLst>
                                  <p:childTnLst>
                                    <p:animEffect transition="out" filter="fade">
                                      <p:cBhvr>
                                        <p:cTn id="8" dur="2500"/>
                                        <p:tgtEl>
                                          <p:spTgt spid="43"/>
                                        </p:tgtEl>
                                      </p:cBhvr>
                                    </p:animEffect>
                                    <p:set>
                                      <p:cBhvr>
                                        <p:cTn id="9" dur="1" fill="hold">
                                          <p:stCondLst>
                                            <p:cond delay="2499"/>
                                          </p:stCondLst>
                                        </p:cTn>
                                        <p:tgtEl>
                                          <p:spTgt spid="43"/>
                                        </p:tgtEl>
                                        <p:attrNameLst>
                                          <p:attrName>style.visibility</p:attrName>
                                        </p:attrNameLst>
                                      </p:cBhvr>
                                      <p:to>
                                        <p:strVal val="hidden"/>
                                      </p:to>
                                    </p:set>
                                  </p:childTnLst>
                                </p:cTn>
                              </p:par>
                              <p:par>
                                <p:cTn id="10" presetID="53" presetClass="entr" presetSubtype="16" fill="hold" nodeType="withEffect">
                                  <p:stCondLst>
                                    <p:cond delay="50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60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nodeType="withEffect">
                                  <p:stCondLst>
                                    <p:cond delay="70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nodeType="withEffect">
                                  <p:stCondLst>
                                    <p:cond delay="80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nodeType="withEffect">
                                  <p:stCondLst>
                                    <p:cond delay="90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nodeType="withEffect">
                                  <p:stCondLst>
                                    <p:cond delay="100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par>
                                <p:cTn id="40" presetID="53" presetClass="entr" presetSubtype="16" fill="hold" nodeType="withEffect">
                                  <p:stCondLst>
                                    <p:cond delay="110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par>
                                <p:cTn id="45" presetID="53" presetClass="entr" presetSubtype="16" fill="hold" nodeType="withEffect">
                                  <p:stCondLst>
                                    <p:cond delay="120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nodeType="withEffect">
                                  <p:stCondLst>
                                    <p:cond delay="130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par>
                                <p:cTn id="55" presetID="53" presetClass="entr" presetSubtype="16" fill="hold" nodeType="withEffect">
                                  <p:stCondLst>
                                    <p:cond delay="140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nodeType="withEffect">
                                  <p:stCondLst>
                                    <p:cond delay="15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nodeType="withEffect">
                                  <p:stCondLst>
                                    <p:cond delay="16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nodeType="withEffect">
                                  <p:stCondLst>
                                    <p:cond delay="170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nodeType="withEffect">
                                  <p:stCondLst>
                                    <p:cond delay="18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par>
                                <p:cTn id="80" presetID="53" presetClass="entr" presetSubtype="16" fill="hold" nodeType="withEffect">
                                  <p:stCondLst>
                                    <p:cond delay="190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par>
                                <p:cTn id="85" presetID="53" presetClass="entr" presetSubtype="16" fill="hold" nodeType="withEffect">
                                  <p:stCondLst>
                                    <p:cond delay="200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nodeType="withEffect">
                                  <p:stCondLst>
                                    <p:cond delay="2100"/>
                                  </p:stCondLst>
                                  <p:childTnLst>
                                    <p:set>
                                      <p:cBhvr>
                                        <p:cTn id="91" dur="1" fill="hold">
                                          <p:stCondLst>
                                            <p:cond delay="0"/>
                                          </p:stCondLst>
                                        </p:cTn>
                                        <p:tgtEl>
                                          <p:spTgt spid="59"/>
                                        </p:tgtEl>
                                        <p:attrNameLst>
                                          <p:attrName>style.visibility</p:attrName>
                                        </p:attrNameLst>
                                      </p:cBhvr>
                                      <p:to>
                                        <p:strVal val="visible"/>
                                      </p:to>
                                    </p:set>
                                    <p:anim calcmode="lin" valueType="num">
                                      <p:cBhvr>
                                        <p:cTn id="92" dur="500" fill="hold"/>
                                        <p:tgtEl>
                                          <p:spTgt spid="59"/>
                                        </p:tgtEl>
                                        <p:attrNameLst>
                                          <p:attrName>ppt_w</p:attrName>
                                        </p:attrNameLst>
                                      </p:cBhvr>
                                      <p:tavLst>
                                        <p:tav tm="0">
                                          <p:val>
                                            <p:fltVal val="0"/>
                                          </p:val>
                                        </p:tav>
                                        <p:tav tm="100000">
                                          <p:val>
                                            <p:strVal val="#ppt_w"/>
                                          </p:val>
                                        </p:tav>
                                      </p:tavLst>
                                    </p:anim>
                                    <p:anim calcmode="lin" valueType="num">
                                      <p:cBhvr>
                                        <p:cTn id="93" dur="500" fill="hold"/>
                                        <p:tgtEl>
                                          <p:spTgt spid="59"/>
                                        </p:tgtEl>
                                        <p:attrNameLst>
                                          <p:attrName>ppt_h</p:attrName>
                                        </p:attrNameLst>
                                      </p:cBhvr>
                                      <p:tavLst>
                                        <p:tav tm="0">
                                          <p:val>
                                            <p:fltVal val="0"/>
                                          </p:val>
                                        </p:tav>
                                        <p:tav tm="100000">
                                          <p:val>
                                            <p:strVal val="#ppt_h"/>
                                          </p:val>
                                        </p:tav>
                                      </p:tavLst>
                                    </p:anim>
                                    <p:animEffect transition="in" filter="fade">
                                      <p:cBhvr>
                                        <p:cTn id="94" dur="500"/>
                                        <p:tgtEl>
                                          <p:spTgt spid="59"/>
                                        </p:tgtEl>
                                      </p:cBhvr>
                                    </p:animEffect>
                                  </p:childTnLst>
                                </p:cTn>
                              </p:par>
                              <p:par>
                                <p:cTn id="95" presetID="53" presetClass="entr" presetSubtype="16" fill="hold" nodeType="withEffect">
                                  <p:stCondLst>
                                    <p:cond delay="220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nodeType="withEffect">
                                  <p:stCondLst>
                                    <p:cond delay="2300"/>
                                  </p:stCondLst>
                                  <p:childTnLst>
                                    <p:set>
                                      <p:cBhvr>
                                        <p:cTn id="101" dur="1" fill="hold">
                                          <p:stCondLst>
                                            <p:cond delay="0"/>
                                          </p:stCondLst>
                                        </p:cTn>
                                        <p:tgtEl>
                                          <p:spTgt spid="58"/>
                                        </p:tgtEl>
                                        <p:attrNameLst>
                                          <p:attrName>style.visibility</p:attrName>
                                        </p:attrNameLst>
                                      </p:cBhvr>
                                      <p:to>
                                        <p:strVal val="visible"/>
                                      </p:to>
                                    </p:set>
                                    <p:anim calcmode="lin" valueType="num">
                                      <p:cBhvr>
                                        <p:cTn id="102" dur="500" fill="hold"/>
                                        <p:tgtEl>
                                          <p:spTgt spid="58"/>
                                        </p:tgtEl>
                                        <p:attrNameLst>
                                          <p:attrName>ppt_w</p:attrName>
                                        </p:attrNameLst>
                                      </p:cBhvr>
                                      <p:tavLst>
                                        <p:tav tm="0">
                                          <p:val>
                                            <p:fltVal val="0"/>
                                          </p:val>
                                        </p:tav>
                                        <p:tav tm="100000">
                                          <p:val>
                                            <p:strVal val="#ppt_w"/>
                                          </p:val>
                                        </p:tav>
                                      </p:tavLst>
                                    </p:anim>
                                    <p:anim calcmode="lin" valueType="num">
                                      <p:cBhvr>
                                        <p:cTn id="103" dur="500" fill="hold"/>
                                        <p:tgtEl>
                                          <p:spTgt spid="58"/>
                                        </p:tgtEl>
                                        <p:attrNameLst>
                                          <p:attrName>ppt_h</p:attrName>
                                        </p:attrNameLst>
                                      </p:cBhvr>
                                      <p:tavLst>
                                        <p:tav tm="0">
                                          <p:val>
                                            <p:fltVal val="0"/>
                                          </p:val>
                                        </p:tav>
                                        <p:tav tm="100000">
                                          <p:val>
                                            <p:strVal val="#ppt_h"/>
                                          </p:val>
                                        </p:tav>
                                      </p:tavLst>
                                    </p:anim>
                                    <p:animEffect transition="in" filter="fade">
                                      <p:cBhvr>
                                        <p:cTn id="104" dur="500"/>
                                        <p:tgtEl>
                                          <p:spTgt spid="58"/>
                                        </p:tgtEl>
                                      </p:cBhvr>
                                    </p:animEffect>
                                  </p:childTnLst>
                                </p:cTn>
                              </p:par>
                              <p:par>
                                <p:cTn id="105" presetID="53" presetClass="entr" presetSubtype="16" fill="hold" nodeType="withEffect">
                                  <p:stCondLst>
                                    <p:cond delay="240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par>
                                <p:cTn id="110" presetID="53" presetClass="entr" presetSubtype="16" fill="hold" nodeType="withEffect">
                                  <p:stCondLst>
                                    <p:cond delay="2500"/>
                                  </p:stCondLst>
                                  <p:childTnLst>
                                    <p:set>
                                      <p:cBhvr>
                                        <p:cTn id="111" dur="1" fill="hold">
                                          <p:stCondLst>
                                            <p:cond delay="0"/>
                                          </p:stCondLst>
                                        </p:cTn>
                                        <p:tgtEl>
                                          <p:spTgt spid="57"/>
                                        </p:tgtEl>
                                        <p:attrNameLst>
                                          <p:attrName>style.visibility</p:attrName>
                                        </p:attrNameLst>
                                      </p:cBhvr>
                                      <p:to>
                                        <p:strVal val="visible"/>
                                      </p:to>
                                    </p:set>
                                    <p:anim calcmode="lin" valueType="num">
                                      <p:cBhvr>
                                        <p:cTn id="112" dur="500" fill="hold"/>
                                        <p:tgtEl>
                                          <p:spTgt spid="57"/>
                                        </p:tgtEl>
                                        <p:attrNameLst>
                                          <p:attrName>ppt_w</p:attrName>
                                        </p:attrNameLst>
                                      </p:cBhvr>
                                      <p:tavLst>
                                        <p:tav tm="0">
                                          <p:val>
                                            <p:fltVal val="0"/>
                                          </p:val>
                                        </p:tav>
                                        <p:tav tm="100000">
                                          <p:val>
                                            <p:strVal val="#ppt_w"/>
                                          </p:val>
                                        </p:tav>
                                      </p:tavLst>
                                    </p:anim>
                                    <p:anim calcmode="lin" valueType="num">
                                      <p:cBhvr>
                                        <p:cTn id="113" dur="500" fill="hold"/>
                                        <p:tgtEl>
                                          <p:spTgt spid="57"/>
                                        </p:tgtEl>
                                        <p:attrNameLst>
                                          <p:attrName>ppt_h</p:attrName>
                                        </p:attrNameLst>
                                      </p:cBhvr>
                                      <p:tavLst>
                                        <p:tav tm="0">
                                          <p:val>
                                            <p:fltVal val="0"/>
                                          </p:val>
                                        </p:tav>
                                        <p:tav tm="100000">
                                          <p:val>
                                            <p:strVal val="#ppt_h"/>
                                          </p:val>
                                        </p:tav>
                                      </p:tavLst>
                                    </p:anim>
                                    <p:animEffect transition="in" filter="fade">
                                      <p:cBhvr>
                                        <p:cTn id="114" dur="500"/>
                                        <p:tgtEl>
                                          <p:spTgt spid="57"/>
                                        </p:tgtEl>
                                      </p:cBhvr>
                                    </p:animEffect>
                                  </p:childTnLst>
                                </p:cTn>
                              </p:par>
                              <p:par>
                                <p:cTn id="115" presetID="53" presetClass="entr" presetSubtype="16" fill="hold" nodeType="withEffect">
                                  <p:stCondLst>
                                    <p:cond delay="2600"/>
                                  </p:stCondLst>
                                  <p:childTnLst>
                                    <p:set>
                                      <p:cBhvr>
                                        <p:cTn id="116" dur="1" fill="hold">
                                          <p:stCondLst>
                                            <p:cond delay="0"/>
                                          </p:stCondLst>
                                        </p:cTn>
                                        <p:tgtEl>
                                          <p:spTgt spid="55"/>
                                        </p:tgtEl>
                                        <p:attrNameLst>
                                          <p:attrName>style.visibility</p:attrName>
                                        </p:attrNameLst>
                                      </p:cBhvr>
                                      <p:to>
                                        <p:strVal val="visible"/>
                                      </p:to>
                                    </p:set>
                                    <p:anim calcmode="lin" valueType="num">
                                      <p:cBhvr>
                                        <p:cTn id="117" dur="500" fill="hold"/>
                                        <p:tgtEl>
                                          <p:spTgt spid="55"/>
                                        </p:tgtEl>
                                        <p:attrNameLst>
                                          <p:attrName>ppt_w</p:attrName>
                                        </p:attrNameLst>
                                      </p:cBhvr>
                                      <p:tavLst>
                                        <p:tav tm="0">
                                          <p:val>
                                            <p:fltVal val="0"/>
                                          </p:val>
                                        </p:tav>
                                        <p:tav tm="100000">
                                          <p:val>
                                            <p:strVal val="#ppt_w"/>
                                          </p:val>
                                        </p:tav>
                                      </p:tavLst>
                                    </p:anim>
                                    <p:anim calcmode="lin" valueType="num">
                                      <p:cBhvr>
                                        <p:cTn id="118" dur="500" fill="hold"/>
                                        <p:tgtEl>
                                          <p:spTgt spid="55"/>
                                        </p:tgtEl>
                                        <p:attrNameLst>
                                          <p:attrName>ppt_h</p:attrName>
                                        </p:attrNameLst>
                                      </p:cBhvr>
                                      <p:tavLst>
                                        <p:tav tm="0">
                                          <p:val>
                                            <p:fltVal val="0"/>
                                          </p:val>
                                        </p:tav>
                                        <p:tav tm="100000">
                                          <p:val>
                                            <p:strVal val="#ppt_h"/>
                                          </p:val>
                                        </p:tav>
                                      </p:tavLst>
                                    </p:anim>
                                    <p:animEffect transition="in" filter="fade">
                                      <p:cBhvr>
                                        <p:cTn id="119" dur="500"/>
                                        <p:tgtEl>
                                          <p:spTgt spid="55"/>
                                        </p:tgtEl>
                                      </p:cBhvr>
                                    </p:animEffect>
                                  </p:childTnLst>
                                </p:cTn>
                              </p:par>
                              <p:par>
                                <p:cTn id="120" presetID="53" presetClass="entr" presetSubtype="16" fill="hold" nodeType="withEffect">
                                  <p:stCondLst>
                                    <p:cond delay="270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par>
                                <p:cTn id="125" presetID="53" presetClass="entr" presetSubtype="16" fill="hold" nodeType="withEffect">
                                  <p:stCondLst>
                                    <p:cond delay="2800"/>
                                  </p:stCondLst>
                                  <p:childTnLst>
                                    <p:set>
                                      <p:cBhvr>
                                        <p:cTn id="126" dur="1" fill="hold">
                                          <p:stCondLst>
                                            <p:cond delay="0"/>
                                          </p:stCondLst>
                                        </p:cTn>
                                        <p:tgtEl>
                                          <p:spTgt spid="52"/>
                                        </p:tgtEl>
                                        <p:attrNameLst>
                                          <p:attrName>style.visibility</p:attrName>
                                        </p:attrNameLst>
                                      </p:cBhvr>
                                      <p:to>
                                        <p:strVal val="visible"/>
                                      </p:to>
                                    </p:set>
                                    <p:anim calcmode="lin" valueType="num">
                                      <p:cBhvr>
                                        <p:cTn id="127" dur="500" fill="hold"/>
                                        <p:tgtEl>
                                          <p:spTgt spid="52"/>
                                        </p:tgtEl>
                                        <p:attrNameLst>
                                          <p:attrName>ppt_w</p:attrName>
                                        </p:attrNameLst>
                                      </p:cBhvr>
                                      <p:tavLst>
                                        <p:tav tm="0">
                                          <p:val>
                                            <p:fltVal val="0"/>
                                          </p:val>
                                        </p:tav>
                                        <p:tav tm="100000">
                                          <p:val>
                                            <p:strVal val="#ppt_w"/>
                                          </p:val>
                                        </p:tav>
                                      </p:tavLst>
                                    </p:anim>
                                    <p:anim calcmode="lin" valueType="num">
                                      <p:cBhvr>
                                        <p:cTn id="128" dur="500" fill="hold"/>
                                        <p:tgtEl>
                                          <p:spTgt spid="52"/>
                                        </p:tgtEl>
                                        <p:attrNameLst>
                                          <p:attrName>ppt_h</p:attrName>
                                        </p:attrNameLst>
                                      </p:cBhvr>
                                      <p:tavLst>
                                        <p:tav tm="0">
                                          <p:val>
                                            <p:fltVal val="0"/>
                                          </p:val>
                                        </p:tav>
                                        <p:tav tm="100000">
                                          <p:val>
                                            <p:strVal val="#ppt_h"/>
                                          </p:val>
                                        </p:tav>
                                      </p:tavLst>
                                    </p:anim>
                                    <p:animEffect transition="in" filter="fade">
                                      <p:cBhvr>
                                        <p:cTn id="129" dur="500"/>
                                        <p:tgtEl>
                                          <p:spTgt spid="52"/>
                                        </p:tgtEl>
                                      </p:cBhvr>
                                    </p:animEffect>
                                  </p:childTnLst>
                                </p:cTn>
                              </p:par>
                              <p:par>
                                <p:cTn id="130" presetID="53" presetClass="entr" presetSubtype="16" fill="hold" nodeType="withEffect">
                                  <p:stCondLst>
                                    <p:cond delay="2900"/>
                                  </p:stCondLst>
                                  <p:childTnLst>
                                    <p:set>
                                      <p:cBhvr>
                                        <p:cTn id="131" dur="1" fill="hold">
                                          <p:stCondLst>
                                            <p:cond delay="0"/>
                                          </p:stCondLst>
                                        </p:cTn>
                                        <p:tgtEl>
                                          <p:spTgt spid="61"/>
                                        </p:tgtEl>
                                        <p:attrNameLst>
                                          <p:attrName>style.visibility</p:attrName>
                                        </p:attrNameLst>
                                      </p:cBhvr>
                                      <p:to>
                                        <p:strVal val="visible"/>
                                      </p:to>
                                    </p:set>
                                    <p:anim calcmode="lin" valueType="num">
                                      <p:cBhvr>
                                        <p:cTn id="132" dur="500" fill="hold"/>
                                        <p:tgtEl>
                                          <p:spTgt spid="61"/>
                                        </p:tgtEl>
                                        <p:attrNameLst>
                                          <p:attrName>ppt_w</p:attrName>
                                        </p:attrNameLst>
                                      </p:cBhvr>
                                      <p:tavLst>
                                        <p:tav tm="0">
                                          <p:val>
                                            <p:fltVal val="0"/>
                                          </p:val>
                                        </p:tav>
                                        <p:tav tm="100000">
                                          <p:val>
                                            <p:strVal val="#ppt_w"/>
                                          </p:val>
                                        </p:tav>
                                      </p:tavLst>
                                    </p:anim>
                                    <p:anim calcmode="lin" valueType="num">
                                      <p:cBhvr>
                                        <p:cTn id="133" dur="500" fill="hold"/>
                                        <p:tgtEl>
                                          <p:spTgt spid="61"/>
                                        </p:tgtEl>
                                        <p:attrNameLst>
                                          <p:attrName>ppt_h</p:attrName>
                                        </p:attrNameLst>
                                      </p:cBhvr>
                                      <p:tavLst>
                                        <p:tav tm="0">
                                          <p:val>
                                            <p:fltVal val="0"/>
                                          </p:val>
                                        </p:tav>
                                        <p:tav tm="100000">
                                          <p:val>
                                            <p:strVal val="#ppt_h"/>
                                          </p:val>
                                        </p:tav>
                                      </p:tavLst>
                                    </p:anim>
                                    <p:animEffect transition="in" filter="fade">
                                      <p:cBhvr>
                                        <p:cTn id="134" dur="500"/>
                                        <p:tgtEl>
                                          <p:spTgt spid="61"/>
                                        </p:tgtEl>
                                      </p:cBhvr>
                                    </p:animEffect>
                                  </p:childTnLst>
                                </p:cTn>
                              </p:par>
                              <p:par>
                                <p:cTn id="135" presetID="53" presetClass="entr" presetSubtype="16" fill="hold" nodeType="withEffect">
                                  <p:stCondLst>
                                    <p:cond delay="300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500" fill="hold"/>
                                        <p:tgtEl>
                                          <p:spTgt spid="51"/>
                                        </p:tgtEl>
                                        <p:attrNameLst>
                                          <p:attrName>ppt_w</p:attrName>
                                        </p:attrNameLst>
                                      </p:cBhvr>
                                      <p:tavLst>
                                        <p:tav tm="0">
                                          <p:val>
                                            <p:fltVal val="0"/>
                                          </p:val>
                                        </p:tav>
                                        <p:tav tm="100000">
                                          <p:val>
                                            <p:strVal val="#ppt_w"/>
                                          </p:val>
                                        </p:tav>
                                      </p:tavLst>
                                    </p:anim>
                                    <p:anim calcmode="lin" valueType="num">
                                      <p:cBhvr>
                                        <p:cTn id="138" dur="500" fill="hold"/>
                                        <p:tgtEl>
                                          <p:spTgt spid="51"/>
                                        </p:tgtEl>
                                        <p:attrNameLst>
                                          <p:attrName>ppt_h</p:attrName>
                                        </p:attrNameLst>
                                      </p:cBhvr>
                                      <p:tavLst>
                                        <p:tav tm="0">
                                          <p:val>
                                            <p:fltVal val="0"/>
                                          </p:val>
                                        </p:tav>
                                        <p:tav tm="100000">
                                          <p:val>
                                            <p:strVal val="#ppt_h"/>
                                          </p:val>
                                        </p:tav>
                                      </p:tavLst>
                                    </p:anim>
                                    <p:animEffect transition="in" filter="fade">
                                      <p:cBhvr>
                                        <p:cTn id="139" dur="500"/>
                                        <p:tgtEl>
                                          <p:spTgt spid="51"/>
                                        </p:tgtEl>
                                      </p:cBhvr>
                                    </p:animEffect>
                                  </p:childTnLst>
                                </p:cTn>
                              </p:par>
                              <p:par>
                                <p:cTn id="140" presetID="10" presetClass="entr" presetSubtype="0" fill="hold" nodeType="withEffect">
                                  <p:stCondLst>
                                    <p:cond delay="350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1500"/>
                                        <p:tgtEl>
                                          <p:spTgt spid="41"/>
                                        </p:tgtEl>
                                      </p:cBhvr>
                                    </p:animEffect>
                                  </p:childTnLst>
                                </p:cTn>
                              </p:par>
                              <p:par>
                                <p:cTn id="143" presetID="10" presetClass="entr" presetSubtype="0" fill="hold" grpId="0" nodeType="withEffect">
                                  <p:stCondLst>
                                    <p:cond delay="4700"/>
                                  </p:stCondLst>
                                  <p:childTnLst>
                                    <p:set>
                                      <p:cBhvr>
                                        <p:cTn id="144" dur="1" fill="hold">
                                          <p:stCondLst>
                                            <p:cond delay="0"/>
                                          </p:stCondLst>
                                        </p:cTn>
                                        <p:tgtEl>
                                          <p:spTgt spid="2"/>
                                        </p:tgtEl>
                                        <p:attrNameLst>
                                          <p:attrName>style.visibility</p:attrName>
                                        </p:attrNameLst>
                                      </p:cBhvr>
                                      <p:to>
                                        <p:strVal val="visible"/>
                                      </p:to>
                                    </p:set>
                                    <p:animEffect transition="in" filter="fade">
                                      <p:cBhvr>
                                        <p:cTn id="145" dur="1500"/>
                                        <p:tgtEl>
                                          <p:spTgt spid="2"/>
                                        </p:tgtEl>
                                      </p:cBhvr>
                                    </p:animEffect>
                                  </p:childTnLst>
                                </p:cTn>
                              </p:par>
                              <p:par>
                                <p:cTn id="146" presetID="10" presetClass="entr" presetSubtype="0" fill="hold" grpId="0" nodeType="withEffect">
                                  <p:stCondLst>
                                    <p:cond delay="5500"/>
                                  </p:stCondLst>
                                  <p:childTnLst>
                                    <p:set>
                                      <p:cBhvr>
                                        <p:cTn id="147" dur="1" fill="hold">
                                          <p:stCondLst>
                                            <p:cond delay="0"/>
                                          </p:stCondLst>
                                        </p:cTn>
                                        <p:tgtEl>
                                          <p:spTgt spid="3">
                                            <p:txEl>
                                              <p:pRg st="0" end="0"/>
                                            </p:txEl>
                                          </p:spTgt>
                                        </p:tgtEl>
                                        <p:attrNameLst>
                                          <p:attrName>style.visibility</p:attrName>
                                        </p:attrNameLst>
                                      </p:cBhvr>
                                      <p:to>
                                        <p:strVal val="visible"/>
                                      </p:to>
                                    </p:set>
                                    <p:animEffect transition="in" filter="fade">
                                      <p:cBhvr>
                                        <p:cTn id="148"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9" repeatCount="indefinite" fill="remove" display="0">
                  <p:stCondLst>
                    <p:cond delay="indefinite"/>
                  </p:stCondLst>
                </p:cTn>
                <p:tgtEl>
                  <p:spTgt spid="12"/>
                </p:tgtEl>
              </p:cMediaNode>
            </p:video>
          </p:childTnLst>
        </p:cTn>
      </p:par>
    </p:tnLst>
    <p:bldLst>
      <p:bldP spid="3" grpId="0" build="p">
        <p:tmplLst>
          <p:tmpl lvl="1">
            <p:tnLst>
              <p:par>
                <p:cTn presetID="10" presetClass="entr" presetSubtype="0" fill="hold" nodeType="withEffect">
                  <p:stCondLst>
                    <p:cond delay="550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childTnLst>
                </p:cTn>
              </p:par>
            </p:tnLst>
          </p:tmpl>
        </p:tmplLst>
      </p:bldP>
      <p:bldP spid="2" grpId="0"/>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8200" y="1219200"/>
            <a:ext cx="3657600" cy="4068763"/>
          </a:xfrm>
        </p:spPr>
        <p:txBody>
          <a:bodyPr>
            <a:normAutofit/>
          </a:bodyPr>
          <a:lstStyle>
            <a:lvl1pPr>
              <a:lnSpc>
                <a:spcPct val="100000"/>
              </a:lnSpc>
              <a:buClr>
                <a:schemeClr val="accent1">
                  <a:lumMod val="20000"/>
                  <a:lumOff val="80000"/>
                </a:schemeClr>
              </a:buClr>
              <a:defRPr sz="14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
        <p:nvSpPr>
          <p:cNvPr id="6" name="Content Placeholder 5"/>
          <p:cNvSpPr>
            <a:spLocks noGrp="1"/>
          </p:cNvSpPr>
          <p:nvPr>
            <p:ph sz="quarter" idx="4"/>
          </p:nvPr>
        </p:nvSpPr>
        <p:spPr>
          <a:xfrm>
            <a:off x="4495801" y="1219200"/>
            <a:ext cx="3657600" cy="4068763"/>
          </a:xfrm>
        </p:spPr>
        <p:txBody>
          <a:bodyPr>
            <a:normAutofit/>
          </a:bodyPr>
          <a:lstStyle>
            <a:lvl1pPr>
              <a:buClr>
                <a:schemeClr val="accent1">
                  <a:lumMod val="20000"/>
                  <a:lumOff val="80000"/>
                </a:schemeClr>
              </a:buClr>
              <a:defRPr sz="14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
        <p:nvSpPr>
          <p:cNvPr id="10" name="Slide Number Placeholder 9"/>
          <p:cNvSpPr>
            <a:spLocks noGrp="1"/>
          </p:cNvSpPr>
          <p:nvPr>
            <p:ph type="sldNum" sz="quarter" idx="14"/>
          </p:nvPr>
        </p:nvSpPr>
        <p:spPr/>
        <p:txBody>
          <a:bodyPr/>
          <a:lstStyle/>
          <a:p>
            <a:fld id="{931FBC38-9263-4803-B019-01FA544F2D0D}"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a:xfrm>
            <a:off x="1066800" y="198437"/>
            <a:ext cx="7010400" cy="639763"/>
          </a:xfrm>
        </p:spPr>
        <p:txBody>
          <a:bodyPr/>
          <a:lstStyle>
            <a:lvl1pPr algn="ctr">
              <a:defRPr>
                <a:solidFill>
                  <a:schemeClr val="bg1"/>
                </a:solidFill>
              </a:defRPr>
            </a:lvl1pPr>
          </a:lstStyle>
          <a:p>
            <a:r>
              <a:rPr lang="en-US" altLang="zh-CN" smtClean="0"/>
              <a:t>Click to edit Master title style</a:t>
            </a:r>
            <a:endParaRPr lang="en-US" dirty="0"/>
          </a:p>
        </p:txBody>
      </p:sp>
      <p:sp>
        <p:nvSpPr>
          <p:cNvPr id="13" name="Content Placeholder 3"/>
          <p:cNvSpPr>
            <a:spLocks noGrp="1"/>
          </p:cNvSpPr>
          <p:nvPr>
            <p:ph sz="half" idx="16"/>
          </p:nvPr>
        </p:nvSpPr>
        <p:spPr>
          <a:xfrm>
            <a:off x="838200" y="838201"/>
            <a:ext cx="3657600" cy="381000"/>
          </a:xfrm>
        </p:spPr>
        <p:txBody>
          <a:bodyPr>
            <a:normAutofit/>
          </a:bodyPr>
          <a:lstStyle>
            <a:lvl1pPr>
              <a:lnSpc>
                <a:spcPct val="100000"/>
              </a:lnSpc>
              <a:buClr>
                <a:schemeClr val="accent1">
                  <a:lumMod val="20000"/>
                  <a:lumOff val="80000"/>
                </a:schemeClr>
              </a:buClr>
              <a:defRPr sz="18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
        <p:nvSpPr>
          <p:cNvPr id="14" name="Content Placeholder 3"/>
          <p:cNvSpPr>
            <a:spLocks noGrp="1"/>
          </p:cNvSpPr>
          <p:nvPr>
            <p:ph sz="half" idx="17"/>
          </p:nvPr>
        </p:nvSpPr>
        <p:spPr>
          <a:xfrm>
            <a:off x="4495800" y="838200"/>
            <a:ext cx="3657600" cy="381000"/>
          </a:xfrm>
        </p:spPr>
        <p:txBody>
          <a:bodyPr>
            <a:normAutofit/>
          </a:bodyPr>
          <a:lstStyle>
            <a:lvl1pPr>
              <a:lnSpc>
                <a:spcPct val="100000"/>
              </a:lnSpc>
              <a:buClr>
                <a:schemeClr val="accent1">
                  <a:lumMod val="20000"/>
                  <a:lumOff val="80000"/>
                </a:schemeClr>
              </a:buClr>
              <a:defRPr sz="18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31FBC38-9263-4803-B019-01FA544F2D0D}"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050" y="1066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914400" y="1066800"/>
            <a:ext cx="2362200" cy="4373563"/>
          </a:xfrm>
        </p:spPr>
        <p:txBody>
          <a:bodyPr>
            <a:normAutofit/>
          </a:bodyPr>
          <a:lstStyle>
            <a:lvl1pPr marL="0" indent="0">
              <a:lnSpc>
                <a:spcPts val="1600"/>
              </a:lnSpc>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12" name="Slide Number Placeholder 11"/>
          <p:cNvSpPr>
            <a:spLocks noGrp="1"/>
          </p:cNvSpPr>
          <p:nvPr>
            <p:ph type="sldNum" sz="quarter" idx="14"/>
          </p:nvPr>
        </p:nvSpPr>
        <p:spPr/>
        <p:txBody>
          <a:bodyPr/>
          <a:lstStyle/>
          <a:p>
            <a:fld id="{931FBC38-9263-4803-B019-01FA544F2D0D}"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a:xfrm>
            <a:off x="533400" y="198437"/>
            <a:ext cx="8229600" cy="639763"/>
          </a:xfrm>
        </p:spPr>
        <p:txBody>
          <a:bodyPr/>
          <a:lstStyle>
            <a:lvl1pPr algn="ctr">
              <a:defRPr>
                <a:solidFill>
                  <a:schemeClr val="bg1"/>
                </a:solidFill>
              </a:defRPr>
            </a:lvl1pPr>
          </a:lstStyle>
          <a:p>
            <a:r>
              <a:rPr lang="en-US" altLang="zh-CN"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048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152400" y="4376737"/>
            <a:ext cx="8991600" cy="804863"/>
          </a:xfrm>
        </p:spPr>
        <p:txBody>
          <a:bodyPr>
            <a:normAutofit/>
          </a:bodyPr>
          <a:lstStyle>
            <a:lvl1pPr marL="0" indent="0" algn="ctr">
              <a:lnSpc>
                <a:spcPts val="1400"/>
              </a:lnSpc>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8" name="Slide Number Placeholder 7"/>
          <p:cNvSpPr>
            <a:spLocks noGrp="1"/>
          </p:cNvSpPr>
          <p:nvPr>
            <p:ph type="sldNum" sz="quarter" idx="10"/>
          </p:nvPr>
        </p:nvSpPr>
        <p:spPr/>
        <p:txBody>
          <a:bodyPr/>
          <a:lstStyle/>
          <a:p>
            <a:fld id="{931FBC38-9263-4803-B019-01FA544F2D0D}"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
        <p:nvSpPr>
          <p:cNvPr id="10" name="Title"/>
          <p:cNvSpPr>
            <a:spLocks noGrp="1"/>
          </p:cNvSpPr>
          <p:nvPr>
            <p:ph type="title"/>
          </p:nvPr>
        </p:nvSpPr>
        <p:spPr>
          <a:xfrm>
            <a:off x="533400" y="198437"/>
            <a:ext cx="8229600" cy="639763"/>
          </a:xfrm>
        </p:spPr>
        <p:txBody>
          <a:bodyPr/>
          <a:lstStyle>
            <a:lvl1pPr algn="ctr">
              <a:defRPr>
                <a:solidFill>
                  <a:schemeClr val="bg1"/>
                </a:solidFill>
              </a:defRPr>
            </a:lvl1pPr>
          </a:lstStyle>
          <a:p>
            <a:r>
              <a:rPr lang="en-US" altLang="zh-CN"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fld id="{03A87011-505D-47D0-BE55-51B1682A55A6}" type="datetime1">
              <a:rPr lang="en-US" smtClean="0"/>
              <a:t>4/23/2014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1FBC38-9263-4803-B019-01FA544F2D0D}" type="slidenum">
              <a:rPr lang="en-US" smtClean="0"/>
              <a:t>‹#›</a:t>
            </a:fld>
            <a:endParaRPr lang="en-US"/>
          </a:p>
        </p:txBody>
      </p:sp>
    </p:spTree>
    <p:extLst>
      <p:ext uri="{BB962C8B-B14F-4D97-AF65-F5344CB8AC3E}">
        <p14:creationId xmlns:p14="http://schemas.microsoft.com/office/powerpoint/2010/main" val="3732548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Static_Slide">
    <p:bg>
      <p:bgPr>
        <a:solidFill>
          <a:schemeClr val="bg1"/>
        </a:solidFill>
        <a:effectLst/>
      </p:bgPr>
    </p:bg>
    <p:spTree>
      <p:nvGrpSpPr>
        <p:cNvPr id="1" name=""/>
        <p:cNvGrpSpPr/>
        <p:nvPr/>
      </p:nvGrpSpPr>
      <p:grpSpPr>
        <a:xfrm>
          <a:off x="0" y="0"/>
          <a:ext cx="0" cy="0"/>
          <a:chOff x="0" y="0"/>
          <a:chExt cx="0" cy="0"/>
        </a:xfrm>
      </p:grpSpPr>
      <p:pic>
        <p:nvPicPr>
          <p:cNvPr id="2" name="Picture_mai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pic>
        <p:nvPicPr>
          <p:cNvPr id="17" name="rt_up_corn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1850" y="-1123950"/>
            <a:ext cx="1990725" cy="1990725"/>
          </a:xfrm>
          <a:prstGeom prst="rect">
            <a:avLst/>
          </a:prstGeom>
        </p:spPr>
      </p:pic>
      <p:pic>
        <p:nvPicPr>
          <p:cNvPr id="18" name="rt_lg_soli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05821" y="-9527"/>
            <a:ext cx="1304927" cy="1304927"/>
          </a:xfrm>
          <a:prstGeom prst="rect">
            <a:avLst/>
          </a:prstGeom>
        </p:spPr>
      </p:pic>
      <p:pic>
        <p:nvPicPr>
          <p:cNvPr id="19" name="lft_medium_dark"/>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25" y="233364"/>
            <a:ext cx="728663" cy="728663"/>
          </a:xfrm>
          <a:prstGeom prst="rect">
            <a:avLst/>
          </a:prstGeom>
        </p:spPr>
      </p:pic>
      <p:pic>
        <p:nvPicPr>
          <p:cNvPr id="20" name="lft_lg_hollow"/>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8150" y="457200"/>
            <a:ext cx="1257300" cy="1262027"/>
          </a:xfrm>
          <a:prstGeom prst="rect">
            <a:avLst/>
          </a:prstGeom>
        </p:spPr>
      </p:pic>
      <p:pic>
        <p:nvPicPr>
          <p:cNvPr id="21" name="lft_upper_hollow"/>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275" y="-666750"/>
            <a:ext cx="1300252" cy="1295400"/>
          </a:xfrm>
          <a:prstGeom prst="rect">
            <a:avLst/>
          </a:prstGeom>
        </p:spPr>
      </p:pic>
      <p:pic>
        <p:nvPicPr>
          <p:cNvPr id="22" name="lft_upper_solid"/>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09675" y="-1209675"/>
            <a:ext cx="1666875" cy="1674774"/>
          </a:xfrm>
          <a:prstGeom prst="rect">
            <a:avLst/>
          </a:prstGeom>
        </p:spPr>
      </p:pic>
      <p:pic>
        <p:nvPicPr>
          <p:cNvPr id="23" name="rt_hollow"/>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96258" y="857249"/>
            <a:ext cx="504829" cy="504829"/>
          </a:xfrm>
          <a:prstGeom prst="rect">
            <a:avLst/>
          </a:prstGeom>
        </p:spPr>
      </p:pic>
      <p:pic>
        <p:nvPicPr>
          <p:cNvPr id="24" name="mid_hollow_med"/>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76852" y="1595445"/>
            <a:ext cx="719138" cy="719138"/>
          </a:xfrm>
          <a:prstGeom prst="rect">
            <a:avLst/>
          </a:prstGeom>
        </p:spPr>
      </p:pic>
      <p:pic>
        <p:nvPicPr>
          <p:cNvPr id="25" name="rt_sml_dark"/>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552" y="1293873"/>
            <a:ext cx="323854" cy="323854"/>
          </a:xfrm>
          <a:prstGeom prst="rect">
            <a:avLst/>
          </a:prstGeom>
        </p:spPr>
      </p:pic>
      <p:pic>
        <p:nvPicPr>
          <p:cNvPr id="26" name="rt_medium_soli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86588" y="842963"/>
            <a:ext cx="728662" cy="728662"/>
          </a:xfrm>
          <a:prstGeom prst="rect">
            <a:avLst/>
          </a:prstGeom>
        </p:spPr>
      </p:pic>
      <p:pic>
        <p:nvPicPr>
          <p:cNvPr id="27" name="lft_medium_soli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19326" y="1200156"/>
            <a:ext cx="714375" cy="714375"/>
          </a:xfrm>
          <a:prstGeom prst="rect">
            <a:avLst/>
          </a:prstGeom>
        </p:spPr>
      </p:pic>
      <p:pic>
        <p:nvPicPr>
          <p:cNvPr id="29" name="rt_medium_dark"/>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39138" y="1243017"/>
            <a:ext cx="719133" cy="719133"/>
          </a:xfrm>
          <a:prstGeom prst="rect">
            <a:avLst/>
          </a:prstGeom>
        </p:spPr>
      </p:pic>
      <p:pic>
        <p:nvPicPr>
          <p:cNvPr id="31" name="lft_medium_solid"/>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4833" y="995363"/>
            <a:ext cx="723900" cy="723900"/>
          </a:xfrm>
          <a:prstGeom prst="rect">
            <a:avLst/>
          </a:prstGeom>
        </p:spPr>
      </p:pic>
      <p:pic>
        <p:nvPicPr>
          <p:cNvPr id="35" name="rt_hollow_med"/>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2475" y="1809749"/>
            <a:ext cx="504821" cy="504821"/>
          </a:xfrm>
          <a:prstGeom prst="rect">
            <a:avLst/>
          </a:prstGeom>
        </p:spPr>
      </p:pic>
      <p:pic>
        <p:nvPicPr>
          <p:cNvPr id="43" name="rt_medium_solid"/>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396037" y="1976439"/>
            <a:ext cx="498307" cy="498307"/>
          </a:xfrm>
          <a:prstGeom prst="rect">
            <a:avLst/>
          </a:prstGeom>
        </p:spPr>
      </p:pic>
      <p:pic>
        <p:nvPicPr>
          <p:cNvPr id="44" name="lft_sml_dark"/>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88409" y="940591"/>
            <a:ext cx="176213" cy="176213"/>
          </a:xfrm>
          <a:prstGeom prst="rect">
            <a:avLst/>
          </a:prstGeom>
        </p:spPr>
      </p:pic>
      <p:pic>
        <p:nvPicPr>
          <p:cNvPr id="45" name="rt_sml_dark"/>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777162" y="914400"/>
            <a:ext cx="180975" cy="180975"/>
          </a:xfrm>
          <a:prstGeom prst="rect">
            <a:avLst/>
          </a:prstGeom>
        </p:spPr>
      </p:pic>
      <p:pic>
        <p:nvPicPr>
          <p:cNvPr id="46" name="lft_sml_dark"/>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2914" y="1633534"/>
            <a:ext cx="320964" cy="320964"/>
          </a:xfrm>
          <a:prstGeom prst="rect">
            <a:avLst/>
          </a:prstGeom>
        </p:spPr>
      </p:pic>
      <p:pic>
        <p:nvPicPr>
          <p:cNvPr id="47" name="lft_sml_solid"/>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809874" y="2000252"/>
            <a:ext cx="319088" cy="319088"/>
          </a:xfrm>
          <a:prstGeom prst="rect">
            <a:avLst/>
          </a:prstGeom>
        </p:spPr>
      </p:pic>
      <p:pic>
        <p:nvPicPr>
          <p:cNvPr id="48" name="rt_sml_solid"/>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177090" y="504723"/>
            <a:ext cx="300035" cy="300035"/>
          </a:xfrm>
          <a:prstGeom prst="rect">
            <a:avLst/>
          </a:prstGeom>
        </p:spPr>
      </p:pic>
      <p:pic>
        <p:nvPicPr>
          <p:cNvPr id="49" name="lft_sml_solid"/>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512094" y="945361"/>
            <a:ext cx="521493" cy="521493"/>
          </a:xfrm>
          <a:prstGeom prst="rect">
            <a:avLst/>
          </a:prstGeom>
        </p:spPr>
      </p:pic>
      <p:pic>
        <p:nvPicPr>
          <p:cNvPr id="50" name="left_sml_solid"/>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40636" y="714286"/>
            <a:ext cx="297652" cy="297652"/>
          </a:xfrm>
          <a:prstGeom prst="rect">
            <a:avLst/>
          </a:prstGeom>
        </p:spPr>
      </p:pic>
      <p:pic>
        <p:nvPicPr>
          <p:cNvPr id="51" name="rt_hollow_sml"/>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981945" y="1016785"/>
            <a:ext cx="438156" cy="438156"/>
          </a:xfrm>
          <a:prstGeom prst="rect">
            <a:avLst/>
          </a:prstGeom>
        </p:spPr>
      </p:pic>
      <p:pic>
        <p:nvPicPr>
          <p:cNvPr id="52" name="lft_sml_hollow"/>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95312" y="781048"/>
            <a:ext cx="433389" cy="433389"/>
          </a:xfrm>
          <a:prstGeom prst="rect">
            <a:avLst/>
          </a:prstGeom>
        </p:spPr>
      </p:pic>
      <p:pic>
        <p:nvPicPr>
          <p:cNvPr id="53" name="rt_lg_hollow"/>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153277" y="1350172"/>
            <a:ext cx="1264442" cy="1264442"/>
          </a:xfrm>
          <a:prstGeom prst="rect">
            <a:avLst/>
          </a:prstGeom>
        </p:spPr>
      </p:pic>
      <p:pic>
        <p:nvPicPr>
          <p:cNvPr id="54" name="rt_sml_hollow"/>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70067" y="1712116"/>
            <a:ext cx="171451" cy="171451"/>
          </a:xfrm>
          <a:prstGeom prst="rect">
            <a:avLst/>
          </a:prstGeom>
        </p:spPr>
      </p:pic>
      <p:pic>
        <p:nvPicPr>
          <p:cNvPr id="16" name="main_tab_top"/>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 name="Title"/>
          <p:cNvSpPr txBox="1">
            <a:spLocks/>
          </p:cNvSpPr>
          <p:nvPr userDrawn="1"/>
        </p:nvSpPr>
        <p:spPr>
          <a:xfrm>
            <a:off x="1066800" y="0"/>
            <a:ext cx="7010400" cy="12192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b="1" kern="1200" baseline="0">
                <a:solidFill>
                  <a:schemeClr val="bg1"/>
                </a:solidFill>
                <a:latin typeface="+mj-lt"/>
                <a:ea typeface="+mj-ea"/>
                <a:cs typeface="Segoe UI" pitchFamily="34" charset="0"/>
              </a:defRPr>
            </a:lvl1pPr>
          </a:lstStyle>
          <a:p>
            <a:r>
              <a:rPr lang="en-US" sz="4000" dirty="0" smtClean="0">
                <a:latin typeface="Arial" pitchFamily="34" charset="0"/>
                <a:cs typeface="Arial" pitchFamily="34" charset="0"/>
              </a:rPr>
              <a:t>Click to edit Master title style</a:t>
            </a:r>
            <a:endParaRPr lang="en-US" sz="4000" dirty="0">
              <a:latin typeface="Arial" pitchFamily="34" charset="0"/>
              <a:cs typeface="Arial" pitchFamily="34" charset="0"/>
            </a:endParaRPr>
          </a:p>
        </p:txBody>
      </p:sp>
      <p:sp>
        <p:nvSpPr>
          <p:cNvPr id="32" name="subtitle"/>
          <p:cNvSpPr>
            <a:spLocks noGrp="1"/>
          </p:cNvSpPr>
          <p:nvPr>
            <p:ph type="subTitle" idx="1"/>
          </p:nvPr>
        </p:nvSpPr>
        <p:spPr>
          <a:xfrm>
            <a:off x="1066800" y="990600"/>
            <a:ext cx="7010400" cy="800100"/>
          </a:xfrm>
        </p:spPr>
        <p:txBody>
          <a:bodyPr>
            <a:normAutofit/>
          </a:bodyPr>
          <a:lstStyle>
            <a:lvl1pPr marL="0" indent="0" algn="ctr">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spTree>
    <p:extLst>
      <p:ext uri="{BB962C8B-B14F-4D97-AF65-F5344CB8AC3E}">
        <p14:creationId xmlns:p14="http://schemas.microsoft.com/office/powerpoint/2010/main" val="41429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70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1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withEffect">
                  <p:stCondLst>
                    <p:cond delay="5700"/>
                  </p:stCondLst>
                  <p:childTnLst>
                    <p:set>
                      <p:cBhvr>
                        <p:cTn dur="1" fill="hold">
                          <p:stCondLst>
                            <p:cond delay="0"/>
                          </p:stCondLst>
                        </p:cTn>
                        <p:tgtEl>
                          <p:spTgt spid="32"/>
                        </p:tgtEl>
                        <p:attrNameLst>
                          <p:attrName>style.visibility</p:attrName>
                        </p:attrNameLst>
                      </p:cBhvr>
                      <p:to>
                        <p:strVal val="visible"/>
                      </p:to>
                    </p:set>
                    <p:animEffect transition="in" filter="fade">
                      <p:cBhvr>
                        <p:cTn dur="1500"/>
                        <p:tgtEl>
                          <p:spTgt spid="3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ic_Content_Slide">
    <p:spTree>
      <p:nvGrpSpPr>
        <p:cNvPr id="1" name=""/>
        <p:cNvGrpSpPr/>
        <p:nvPr/>
      </p:nvGrpSpPr>
      <p:grpSpPr>
        <a:xfrm>
          <a:off x="0" y="0"/>
          <a:ext cx="0" cy="0"/>
          <a:chOff x="0" y="0"/>
          <a:chExt cx="0" cy="0"/>
        </a:xfrm>
      </p:grpSpPr>
      <p:pic>
        <p:nvPicPr>
          <p:cNvPr id="31" name="mai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pic>
        <p:nvPicPr>
          <p:cNvPr id="4" name="rt_up_corn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1850" y="-1123950"/>
            <a:ext cx="1990725" cy="1990725"/>
          </a:xfrm>
          <a:prstGeom prst="rect">
            <a:avLst/>
          </a:prstGeom>
        </p:spPr>
      </p:pic>
      <p:pic>
        <p:nvPicPr>
          <p:cNvPr id="5" name="rt_lg_soli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05821" y="-9527"/>
            <a:ext cx="1304927" cy="1304927"/>
          </a:xfrm>
          <a:prstGeom prst="rect">
            <a:avLst/>
          </a:prstGeom>
        </p:spPr>
      </p:pic>
      <p:pic>
        <p:nvPicPr>
          <p:cNvPr id="6" name="lft_medium_dark"/>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25" y="233364"/>
            <a:ext cx="728663" cy="728663"/>
          </a:xfrm>
          <a:prstGeom prst="rect">
            <a:avLst/>
          </a:prstGeom>
        </p:spPr>
      </p:pic>
      <p:pic>
        <p:nvPicPr>
          <p:cNvPr id="7" name="lft_lg_hollow"/>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8150" y="457200"/>
            <a:ext cx="1257300" cy="1262027"/>
          </a:xfrm>
          <a:prstGeom prst="rect">
            <a:avLst/>
          </a:prstGeom>
        </p:spPr>
      </p:pic>
      <p:pic>
        <p:nvPicPr>
          <p:cNvPr id="8" name="lft_upper_hollow"/>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275" y="-666750"/>
            <a:ext cx="1300252" cy="1295400"/>
          </a:xfrm>
          <a:prstGeom prst="rect">
            <a:avLst/>
          </a:prstGeom>
        </p:spPr>
      </p:pic>
      <p:pic>
        <p:nvPicPr>
          <p:cNvPr id="9" name="lft_upper_solid"/>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09675" y="-1209675"/>
            <a:ext cx="1666875" cy="1674774"/>
          </a:xfrm>
          <a:prstGeom prst="rect">
            <a:avLst/>
          </a:prstGeom>
        </p:spPr>
      </p:pic>
      <p:pic>
        <p:nvPicPr>
          <p:cNvPr id="10" name="rt_hollow"/>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96258" y="857249"/>
            <a:ext cx="504829" cy="504829"/>
          </a:xfrm>
          <a:prstGeom prst="rect">
            <a:avLst/>
          </a:prstGeom>
        </p:spPr>
      </p:pic>
      <p:pic>
        <p:nvPicPr>
          <p:cNvPr id="11" name="mid_hollow_med"/>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76852" y="1595445"/>
            <a:ext cx="719138" cy="719138"/>
          </a:xfrm>
          <a:prstGeom prst="rect">
            <a:avLst/>
          </a:prstGeom>
        </p:spPr>
      </p:pic>
      <p:pic>
        <p:nvPicPr>
          <p:cNvPr id="12" name="rt_sml_dark"/>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552" y="1293873"/>
            <a:ext cx="323854" cy="323854"/>
          </a:xfrm>
          <a:prstGeom prst="rect">
            <a:avLst/>
          </a:prstGeom>
        </p:spPr>
      </p:pic>
      <p:pic>
        <p:nvPicPr>
          <p:cNvPr id="13" name="rt_medium_soli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86588" y="842963"/>
            <a:ext cx="728662" cy="728662"/>
          </a:xfrm>
          <a:prstGeom prst="rect">
            <a:avLst/>
          </a:prstGeom>
        </p:spPr>
      </p:pic>
      <p:pic>
        <p:nvPicPr>
          <p:cNvPr id="14" name="lft_medium_soli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19326" y="1200156"/>
            <a:ext cx="714375" cy="714375"/>
          </a:xfrm>
          <a:prstGeom prst="rect">
            <a:avLst/>
          </a:prstGeom>
        </p:spPr>
      </p:pic>
      <p:pic>
        <p:nvPicPr>
          <p:cNvPr id="15" name="rt_medium_dark"/>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39138" y="1243017"/>
            <a:ext cx="719133" cy="719133"/>
          </a:xfrm>
          <a:prstGeom prst="rect">
            <a:avLst/>
          </a:prstGeom>
        </p:spPr>
      </p:pic>
      <p:pic>
        <p:nvPicPr>
          <p:cNvPr id="16" name="lft_medium_solid"/>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4833" y="995363"/>
            <a:ext cx="723900" cy="723900"/>
          </a:xfrm>
          <a:prstGeom prst="rect">
            <a:avLst/>
          </a:prstGeom>
        </p:spPr>
      </p:pic>
      <p:pic>
        <p:nvPicPr>
          <p:cNvPr id="18" name="rt_hollow_med"/>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2475" y="1809749"/>
            <a:ext cx="504821" cy="504821"/>
          </a:xfrm>
          <a:prstGeom prst="rect">
            <a:avLst/>
          </a:prstGeom>
        </p:spPr>
      </p:pic>
      <p:pic>
        <p:nvPicPr>
          <p:cNvPr id="19" name="rt_medium_solid"/>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396037" y="1976439"/>
            <a:ext cx="498307" cy="498307"/>
          </a:xfrm>
          <a:prstGeom prst="rect">
            <a:avLst/>
          </a:prstGeom>
        </p:spPr>
      </p:pic>
      <p:pic>
        <p:nvPicPr>
          <p:cNvPr id="20" name="lft_sml_dark"/>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88409" y="940591"/>
            <a:ext cx="176213" cy="176213"/>
          </a:xfrm>
          <a:prstGeom prst="rect">
            <a:avLst/>
          </a:prstGeom>
        </p:spPr>
      </p:pic>
      <p:pic>
        <p:nvPicPr>
          <p:cNvPr id="21" name="rt_sml_dark"/>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777162" y="914400"/>
            <a:ext cx="180975" cy="180975"/>
          </a:xfrm>
          <a:prstGeom prst="rect">
            <a:avLst/>
          </a:prstGeom>
        </p:spPr>
      </p:pic>
      <p:pic>
        <p:nvPicPr>
          <p:cNvPr id="22" name="lft_sml_dark"/>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2914" y="1633534"/>
            <a:ext cx="320964" cy="320964"/>
          </a:xfrm>
          <a:prstGeom prst="rect">
            <a:avLst/>
          </a:prstGeom>
        </p:spPr>
      </p:pic>
      <p:pic>
        <p:nvPicPr>
          <p:cNvPr id="23" name="lft_sml_solid"/>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809874" y="2000252"/>
            <a:ext cx="319088" cy="319088"/>
          </a:xfrm>
          <a:prstGeom prst="rect">
            <a:avLst/>
          </a:prstGeom>
        </p:spPr>
      </p:pic>
      <p:pic>
        <p:nvPicPr>
          <p:cNvPr id="24" name="rt_sml_solid"/>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177090" y="504723"/>
            <a:ext cx="300035" cy="300035"/>
          </a:xfrm>
          <a:prstGeom prst="rect">
            <a:avLst/>
          </a:prstGeom>
        </p:spPr>
      </p:pic>
      <p:pic>
        <p:nvPicPr>
          <p:cNvPr id="25" name="lft_sml_solid"/>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512094" y="945361"/>
            <a:ext cx="521493" cy="521493"/>
          </a:xfrm>
          <a:prstGeom prst="rect">
            <a:avLst/>
          </a:prstGeom>
        </p:spPr>
      </p:pic>
      <p:pic>
        <p:nvPicPr>
          <p:cNvPr id="26" name="left_sml_solid"/>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40636" y="714286"/>
            <a:ext cx="297652" cy="297652"/>
          </a:xfrm>
          <a:prstGeom prst="rect">
            <a:avLst/>
          </a:prstGeom>
        </p:spPr>
      </p:pic>
      <p:pic>
        <p:nvPicPr>
          <p:cNvPr id="27" name="rt_hollow_sml"/>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981945" y="1016785"/>
            <a:ext cx="438156" cy="438156"/>
          </a:xfrm>
          <a:prstGeom prst="rect">
            <a:avLst/>
          </a:prstGeom>
        </p:spPr>
      </p:pic>
      <p:pic>
        <p:nvPicPr>
          <p:cNvPr id="28" name="lft_sml_hollow"/>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95312" y="781048"/>
            <a:ext cx="433389" cy="433389"/>
          </a:xfrm>
          <a:prstGeom prst="rect">
            <a:avLst/>
          </a:prstGeom>
        </p:spPr>
      </p:pic>
      <p:pic>
        <p:nvPicPr>
          <p:cNvPr id="29" name="rt_lg_hollow"/>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153277" y="1350172"/>
            <a:ext cx="1264442" cy="1264442"/>
          </a:xfrm>
          <a:prstGeom prst="rect">
            <a:avLst/>
          </a:prstGeom>
        </p:spPr>
      </p:pic>
      <p:pic>
        <p:nvPicPr>
          <p:cNvPr id="30" name="rt_sml_hollow"/>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70067" y="1712116"/>
            <a:ext cx="171451" cy="171451"/>
          </a:xfrm>
          <a:prstGeom prst="rect">
            <a:avLst/>
          </a:prstGeom>
        </p:spPr>
      </p:pic>
      <p:pic>
        <p:nvPicPr>
          <p:cNvPr id="32" name="lg_top_ba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subtitle"/>
          <p:cNvSpPr txBox="1">
            <a:spLocks/>
          </p:cNvSpPr>
          <p:nvPr userDrawn="1"/>
        </p:nvSpPr>
        <p:spPr>
          <a:xfrm>
            <a:off x="990600" y="838200"/>
            <a:ext cx="7162800" cy="487680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bg1"/>
                </a:solidFill>
                <a:latin typeface="Calibri" pitchFamily="34" charset="0"/>
                <a:ea typeface="+mn-ea"/>
                <a:cs typeface="Calibr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2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2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2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2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smtClean="0">
                <a:solidFill>
                  <a:schemeClr val="tx2"/>
                </a:solidFill>
                <a:latin typeface="Arial" pitchFamily="34" charset="0"/>
                <a:cs typeface="Arial" pitchFamily="34" charset="0"/>
              </a:rPr>
              <a:t>Click to edit Master text styles</a:t>
            </a:r>
            <a:br>
              <a:rPr lang="en-US" sz="1600" dirty="0" smtClean="0">
                <a:solidFill>
                  <a:schemeClr val="tx2"/>
                </a:solidFill>
                <a:latin typeface="Arial" pitchFamily="34" charset="0"/>
                <a:cs typeface="Arial" pitchFamily="34" charset="0"/>
              </a:rPr>
            </a:br>
            <a:r>
              <a:rPr lang="en-US" sz="1600" dirty="0" smtClean="0">
                <a:solidFill>
                  <a:schemeClr val="tx2"/>
                </a:solidFill>
                <a:latin typeface="Arial" pitchFamily="34" charset="0"/>
                <a:cs typeface="Arial" pitchFamily="34" charset="0"/>
              </a:rPr>
              <a:t>Second level</a:t>
            </a:r>
            <a:br>
              <a:rPr lang="en-US" sz="1600" dirty="0" smtClean="0">
                <a:solidFill>
                  <a:schemeClr val="tx2"/>
                </a:solidFill>
                <a:latin typeface="Arial" pitchFamily="34" charset="0"/>
                <a:cs typeface="Arial" pitchFamily="34" charset="0"/>
              </a:rPr>
            </a:br>
            <a:r>
              <a:rPr lang="en-US" sz="1600" dirty="0" smtClean="0">
                <a:solidFill>
                  <a:schemeClr val="tx2"/>
                </a:solidFill>
                <a:latin typeface="Arial" pitchFamily="34" charset="0"/>
                <a:cs typeface="Arial" pitchFamily="34" charset="0"/>
              </a:rPr>
              <a:t>Third level</a:t>
            </a:r>
            <a:br>
              <a:rPr lang="en-US" sz="1600" dirty="0" smtClean="0">
                <a:solidFill>
                  <a:schemeClr val="tx2"/>
                </a:solidFill>
                <a:latin typeface="Arial" pitchFamily="34" charset="0"/>
                <a:cs typeface="Arial" pitchFamily="34" charset="0"/>
              </a:rPr>
            </a:br>
            <a:r>
              <a:rPr lang="en-US" sz="1600" dirty="0" smtClean="0">
                <a:solidFill>
                  <a:schemeClr val="tx2"/>
                </a:solidFill>
                <a:latin typeface="Arial" pitchFamily="34" charset="0"/>
                <a:cs typeface="Arial" pitchFamily="34" charset="0"/>
              </a:rPr>
              <a:t>Fourth level</a:t>
            </a:r>
            <a:br>
              <a:rPr lang="en-US" sz="1600" dirty="0" smtClean="0">
                <a:solidFill>
                  <a:schemeClr val="tx2"/>
                </a:solidFill>
                <a:latin typeface="Arial" pitchFamily="34" charset="0"/>
                <a:cs typeface="Arial" pitchFamily="34" charset="0"/>
              </a:rPr>
            </a:br>
            <a:r>
              <a:rPr lang="en-US" sz="1600" dirty="0" smtClean="0">
                <a:solidFill>
                  <a:schemeClr val="tx2"/>
                </a:solidFill>
                <a:latin typeface="Arial" pitchFamily="34" charset="0"/>
                <a:cs typeface="Arial" pitchFamily="34" charset="0"/>
              </a:rPr>
              <a:t>Fifth level</a:t>
            </a:r>
            <a:endParaRPr lang="en-US" sz="1600" dirty="0">
              <a:solidFill>
                <a:schemeClr val="tx2"/>
              </a:solidFill>
              <a:latin typeface="Arial" pitchFamily="34" charset="0"/>
              <a:cs typeface="Arial" pitchFamily="34" charset="0"/>
            </a:endParaRPr>
          </a:p>
        </p:txBody>
      </p:sp>
      <p:sp>
        <p:nvSpPr>
          <p:cNvPr id="2" name="Title"/>
          <p:cNvSpPr>
            <a:spLocks noGrp="1"/>
          </p:cNvSpPr>
          <p:nvPr>
            <p:ph type="ctrTitle"/>
          </p:nvPr>
        </p:nvSpPr>
        <p:spPr>
          <a:xfrm>
            <a:off x="990600" y="76200"/>
            <a:ext cx="7162800" cy="533400"/>
          </a:xfrm>
        </p:spPr>
        <p:txBody>
          <a:bodyPr anchor="b" anchorCtr="0"/>
          <a:lstStyle>
            <a:lvl1pPr algn="ctr">
              <a:defRPr>
                <a:solidFill>
                  <a:schemeClr val="bg1"/>
                </a:solidFill>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2295337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lternate Static Content">
    <p:spTree>
      <p:nvGrpSpPr>
        <p:cNvPr id="1" name=""/>
        <p:cNvGrpSpPr/>
        <p:nvPr/>
      </p:nvGrpSpPr>
      <p:grpSpPr>
        <a:xfrm>
          <a:off x="0" y="0"/>
          <a:ext cx="0" cy="0"/>
          <a:chOff x="0" y="0"/>
          <a:chExt cx="0" cy="0"/>
        </a:xfrm>
      </p:grpSpPr>
      <p:pic>
        <p:nvPicPr>
          <p:cNvPr id="9" name="Picture_mai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pic>
        <p:nvPicPr>
          <p:cNvPr id="6" name="clear_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bubble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p:cNvSpPr>
            <a:spLocks noGrp="1"/>
          </p:cNvSpPr>
          <p:nvPr>
            <p:ph type="title"/>
          </p:nvPr>
        </p:nvSpPr>
        <p:spPr>
          <a:xfrm>
            <a:off x="990600" y="655637"/>
            <a:ext cx="7162800" cy="639763"/>
          </a:xfrm>
        </p:spPr>
        <p:txBody>
          <a:bodyPr/>
          <a:lstStyle>
            <a:lvl1pPr>
              <a:defRPr sz="2400">
                <a:ln w="9525">
                  <a:noFill/>
                </a:ln>
                <a:solidFill>
                  <a:schemeClr val="tx2"/>
                </a:solidFill>
                <a:effectLst/>
                <a:latin typeface="Calibri" pitchFamily="34" charset="0"/>
                <a:ea typeface="Segoe UI Symbol" pitchFamily="34" charset="0"/>
                <a:cs typeface="Calibri" pitchFamily="34" charset="0"/>
              </a:defRPr>
            </a:lvl1pPr>
          </a:lstStyle>
          <a:p>
            <a:r>
              <a:rPr lang="en-US" altLang="zh-CN" smtClean="0"/>
              <a:t>Click to edit Master title style</a:t>
            </a:r>
            <a:endParaRPr lang="en-US" dirty="0"/>
          </a:p>
        </p:txBody>
      </p:sp>
      <p:sp>
        <p:nvSpPr>
          <p:cNvPr id="19" name="subtitle"/>
          <p:cNvSpPr>
            <a:spLocks noGrp="1"/>
          </p:cNvSpPr>
          <p:nvPr>
            <p:ph type="subTitle" idx="1" hasCustomPrompt="1"/>
          </p:nvPr>
        </p:nvSpPr>
        <p:spPr>
          <a:xfrm>
            <a:off x="990600" y="1447800"/>
            <a:ext cx="7162800" cy="4876800"/>
          </a:xfrm>
        </p:spPr>
        <p:txBody>
          <a:bodyPr>
            <a:normAutofit/>
          </a:bodyPr>
          <a:lstStyle>
            <a:lvl1pPr marL="0" indent="0" algn="l">
              <a:buNone/>
              <a:defRPr sz="1600" b="0">
                <a:solidFill>
                  <a:schemeClr val="tx2"/>
                </a:solidFill>
              </a:defRPr>
            </a:lvl1pPr>
            <a:lvl2pPr marL="457200" indent="0" algn="ctr">
              <a:buNone/>
              <a:defRPr sz="1200">
                <a:solidFill>
                  <a:schemeClr val="tx1">
                    <a:tint val="75000"/>
                  </a:schemeClr>
                </a:solidFill>
              </a:defRPr>
            </a:lvl2pPr>
            <a:lvl3pPr marL="914400" indent="0" algn="ctr">
              <a:buNone/>
              <a:defRPr sz="1200">
                <a:solidFill>
                  <a:schemeClr val="tx1">
                    <a:tint val="75000"/>
                  </a:schemeClr>
                </a:solidFill>
              </a:defRPr>
            </a:lvl3pPr>
            <a:lvl4pPr marL="1371600" indent="0" algn="ctr">
              <a:buNone/>
              <a:defRPr sz="1200">
                <a:solidFill>
                  <a:schemeClr val="tx1">
                    <a:tint val="75000"/>
                  </a:schemeClr>
                </a:solidFill>
              </a:defRPr>
            </a:lvl4pPr>
            <a:lvl5pPr marL="1828800" indent="0" algn="ctr">
              <a:buNone/>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br>
              <a:rPr lang="en-US" dirty="0" smtClean="0"/>
            </a:br>
            <a:r>
              <a:rPr lang="en-US" dirty="0" smtClean="0"/>
              <a:t>Second level</a:t>
            </a:r>
            <a:br>
              <a:rPr lang="en-US" dirty="0" smtClean="0"/>
            </a:br>
            <a:r>
              <a:rPr lang="en-US" dirty="0" smtClean="0"/>
              <a:t>Third level</a:t>
            </a:r>
            <a:br>
              <a:rPr lang="en-US" dirty="0" smtClean="0"/>
            </a:br>
            <a:r>
              <a:rPr lang="en-US" dirty="0" smtClean="0"/>
              <a:t>Fourth level</a:t>
            </a:r>
            <a:br>
              <a:rPr lang="en-US" dirty="0" smtClean="0"/>
            </a:br>
            <a:r>
              <a:rPr lang="en-US" dirty="0" smtClean="0"/>
              <a:t>Fifth level</a:t>
            </a:r>
            <a:endParaRPr lang="en-US" dirty="0"/>
          </a:p>
        </p:txBody>
      </p:sp>
    </p:spTree>
    <p:extLst>
      <p:ext uri="{BB962C8B-B14F-4D97-AF65-F5344CB8AC3E}">
        <p14:creationId xmlns:p14="http://schemas.microsoft.com/office/powerpoint/2010/main" val="9463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uild="p">
        <p:tmplLst>
          <p:tmpl lvl="1">
            <p:tnLst>
              <p:par>
                <p:cTn presetID="10" presetClass="entr" presetSubtype="0" fill="hold" nodeType="withEffect">
                  <p:stCondLst>
                    <p:cond delay="60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ipart Display">
    <p:spTree>
      <p:nvGrpSpPr>
        <p:cNvPr id="1" name=""/>
        <p:cNvGrpSpPr/>
        <p:nvPr/>
      </p:nvGrpSpPr>
      <p:grpSpPr>
        <a:xfrm>
          <a:off x="0" y="0"/>
          <a:ext cx="0" cy="0"/>
          <a:chOff x="0" y="0"/>
          <a:chExt cx="0" cy="0"/>
        </a:xfrm>
      </p:grpSpPr>
      <p:sp>
        <p:nvSpPr>
          <p:cNvPr id="2" name="Title"/>
          <p:cNvSpPr>
            <a:spLocks noGrp="1"/>
          </p:cNvSpPr>
          <p:nvPr>
            <p:ph type="ctrTitle"/>
          </p:nvPr>
        </p:nvSpPr>
        <p:spPr>
          <a:xfrm>
            <a:off x="1295400" y="457200"/>
            <a:ext cx="6705600" cy="914400"/>
          </a:xfrm>
          <a:effectLst/>
        </p:spPr>
        <p:txBody>
          <a:bodyPr anchor="b" anchorCtr="0"/>
          <a:lstStyle>
            <a:lvl1pPr algn="ctr">
              <a:defRPr sz="2400">
                <a:solidFill>
                  <a:schemeClr val="bg1"/>
                </a:solidFill>
              </a:defRPr>
            </a:lvl1pPr>
          </a:lstStyle>
          <a:p>
            <a:r>
              <a:rPr lang="en-US" altLang="zh-CN" smtClean="0"/>
              <a:t>Click to edit Master title style</a:t>
            </a:r>
            <a:endParaRPr lang="en-US" dirty="0"/>
          </a:p>
        </p:txBody>
      </p:sp>
      <p:sp>
        <p:nvSpPr>
          <p:cNvPr id="3"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4"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Tree>
    <p:extLst>
      <p:ext uri="{BB962C8B-B14F-4D97-AF65-F5344CB8AC3E}">
        <p14:creationId xmlns:p14="http://schemas.microsoft.com/office/powerpoint/2010/main" val="33344723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Text Placeholder 2"/>
          <p:cNvSpPr>
            <a:spLocks noGrp="1"/>
          </p:cNvSpPr>
          <p:nvPr>
            <p:ph type="body" idx="10"/>
          </p:nvPr>
        </p:nvSpPr>
        <p:spPr>
          <a:xfrm>
            <a:off x="685800" y="228600"/>
            <a:ext cx="7772400" cy="890587"/>
          </a:xfrm>
        </p:spPr>
        <p:txBody>
          <a:bodyPr anchor="b"/>
          <a:lstStyle>
            <a:lvl1pPr marL="0" indent="0" algn="ctr">
              <a:buNone/>
              <a:defRPr sz="2000">
                <a:solidFill>
                  <a:schemeClr val="accent3"/>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15" name="Title 1"/>
          <p:cNvSpPr>
            <a:spLocks noGrp="1"/>
          </p:cNvSpPr>
          <p:nvPr>
            <p:ph type="title"/>
          </p:nvPr>
        </p:nvSpPr>
        <p:spPr>
          <a:xfrm>
            <a:off x="685800" y="990600"/>
            <a:ext cx="7772400" cy="1362075"/>
          </a:xfrm>
        </p:spPr>
        <p:txBody>
          <a:bodyPr anchor="t"/>
          <a:lstStyle>
            <a:lvl1pPr algn="ctr">
              <a:defRPr sz="4000" b="1" cap="all">
                <a:solidFill>
                  <a:schemeClr val="bg1"/>
                </a:solidFill>
              </a:defRPr>
            </a:lvl1pPr>
          </a:lstStyle>
          <a:p>
            <a:r>
              <a:rPr lang="en-US" altLang="zh-CN" smtClean="0"/>
              <a:t>Click to edit Master title style</a:t>
            </a:r>
            <a:endParaRPr lang="en-US" dirty="0"/>
          </a:p>
        </p:txBody>
      </p:sp>
      <p:sp>
        <p:nvSpPr>
          <p:cNvPr id="4"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5"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Tree>
    <p:extLst>
      <p:ext uri="{BB962C8B-B14F-4D97-AF65-F5344CB8AC3E}">
        <p14:creationId xmlns:p14="http://schemas.microsoft.com/office/powerpoint/2010/main" val="16164333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nimated_Content_Slide">
    <p:spTree>
      <p:nvGrpSpPr>
        <p:cNvPr id="1" name=""/>
        <p:cNvGrpSpPr/>
        <p:nvPr/>
      </p:nvGrpSpPr>
      <p:grpSpPr>
        <a:xfrm>
          <a:off x="0" y="0"/>
          <a:ext cx="0" cy="0"/>
          <a:chOff x="0" y="0"/>
          <a:chExt cx="0" cy="0"/>
        </a:xfrm>
      </p:grpSpPr>
      <p:pic>
        <p:nvPicPr>
          <p:cNvPr id="14" name="networking_connect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lum bright="6000" contrast="4000"/>
          </a:blip>
          <a:stretch>
            <a:fillRect/>
          </a:stretch>
        </p:blipFill>
        <p:spPr>
          <a:xfrm>
            <a:off x="0" y="1714500"/>
            <a:ext cx="9144000" cy="5143500"/>
          </a:xfrm>
          <a:prstGeom prst="rect">
            <a:avLst/>
          </a:prstGeom>
        </p:spPr>
      </p:pic>
      <p:pic>
        <p:nvPicPr>
          <p:cNvPr id="15" name="white_b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Footer Placeholder 4"/>
          <p:cNvSpPr>
            <a:spLocks noGrp="1"/>
          </p:cNvSpPr>
          <p:nvPr>
            <p:ph type="ftr" sz="quarter" idx="3"/>
          </p:nvPr>
        </p:nvSpPr>
        <p:spPr>
          <a:xfrm>
            <a:off x="6248400" y="6644312"/>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26" name="Slide Number Placeholder 5"/>
          <p:cNvSpPr>
            <a:spLocks noGrp="1"/>
          </p:cNvSpPr>
          <p:nvPr>
            <p:ph type="sldNum" sz="quarter" idx="4"/>
          </p:nvPr>
        </p:nvSpPr>
        <p:spPr>
          <a:xfrm>
            <a:off x="76200" y="6628550"/>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31FBC38-9263-4803-B019-01FA544F2D0D}" type="slidenum">
              <a:rPr lang="en-US" smtClean="0"/>
              <a:t>‹#›</a:t>
            </a:fld>
            <a:endParaRPr lang="en-US"/>
          </a:p>
        </p:txBody>
      </p:sp>
      <p:pic>
        <p:nvPicPr>
          <p:cNvPr id="16" name="rt_up_corn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1850" y="-1123950"/>
            <a:ext cx="1990725" cy="1990725"/>
          </a:xfrm>
          <a:prstGeom prst="rect">
            <a:avLst/>
          </a:prstGeom>
        </p:spPr>
      </p:pic>
      <p:pic>
        <p:nvPicPr>
          <p:cNvPr id="17" name="rt_lg_soli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5821" y="-9527"/>
            <a:ext cx="1304927" cy="1304927"/>
          </a:xfrm>
          <a:prstGeom prst="rect">
            <a:avLst/>
          </a:prstGeom>
        </p:spPr>
      </p:pic>
      <p:pic>
        <p:nvPicPr>
          <p:cNvPr id="19" name="lft_medium_dark"/>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25" y="233364"/>
            <a:ext cx="728663" cy="728663"/>
          </a:xfrm>
          <a:prstGeom prst="rect">
            <a:avLst/>
          </a:prstGeom>
        </p:spPr>
      </p:pic>
      <p:pic>
        <p:nvPicPr>
          <p:cNvPr id="20" name="lft_lg_hollow"/>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150" y="457200"/>
            <a:ext cx="1257300" cy="1262027"/>
          </a:xfrm>
          <a:prstGeom prst="rect">
            <a:avLst/>
          </a:prstGeom>
        </p:spPr>
      </p:pic>
      <p:pic>
        <p:nvPicPr>
          <p:cNvPr id="21" name="lft_upper_hollow"/>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275" y="-666750"/>
            <a:ext cx="1300252" cy="1295400"/>
          </a:xfrm>
          <a:prstGeom prst="rect">
            <a:avLst/>
          </a:prstGeom>
        </p:spPr>
      </p:pic>
      <p:pic>
        <p:nvPicPr>
          <p:cNvPr id="22" name="lft_upper_soli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09675" y="-1209675"/>
            <a:ext cx="1666875" cy="1674774"/>
          </a:xfrm>
          <a:prstGeom prst="rect">
            <a:avLst/>
          </a:prstGeom>
        </p:spPr>
      </p:pic>
      <p:pic>
        <p:nvPicPr>
          <p:cNvPr id="23" name="rt_hollow"/>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6258" y="857249"/>
            <a:ext cx="504829" cy="504829"/>
          </a:xfrm>
          <a:prstGeom prst="rect">
            <a:avLst/>
          </a:prstGeom>
        </p:spPr>
      </p:pic>
      <p:pic>
        <p:nvPicPr>
          <p:cNvPr id="24" name="mid_hollow_me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6852" y="1595445"/>
            <a:ext cx="719138" cy="719138"/>
          </a:xfrm>
          <a:prstGeom prst="rect">
            <a:avLst/>
          </a:prstGeom>
        </p:spPr>
      </p:pic>
      <p:pic>
        <p:nvPicPr>
          <p:cNvPr id="25" name="rt_sml_dark"/>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98552" y="1293873"/>
            <a:ext cx="323854" cy="323854"/>
          </a:xfrm>
          <a:prstGeom prst="rect">
            <a:avLst/>
          </a:prstGeom>
        </p:spPr>
      </p:pic>
      <p:pic>
        <p:nvPicPr>
          <p:cNvPr id="29" name="rt_medium_solid"/>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86588" y="842963"/>
            <a:ext cx="728662" cy="728662"/>
          </a:xfrm>
          <a:prstGeom prst="rect">
            <a:avLst/>
          </a:prstGeom>
        </p:spPr>
      </p:pic>
      <p:pic>
        <p:nvPicPr>
          <p:cNvPr id="30" name="lft_medium_solid"/>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19326" y="1200156"/>
            <a:ext cx="714375" cy="714375"/>
          </a:xfrm>
          <a:prstGeom prst="rect">
            <a:avLst/>
          </a:prstGeom>
        </p:spPr>
      </p:pic>
      <p:pic>
        <p:nvPicPr>
          <p:cNvPr id="31" name="rt_medium_dark"/>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339138" y="1243017"/>
            <a:ext cx="719133" cy="719133"/>
          </a:xfrm>
          <a:prstGeom prst="rect">
            <a:avLst/>
          </a:prstGeom>
        </p:spPr>
      </p:pic>
      <p:pic>
        <p:nvPicPr>
          <p:cNvPr id="36" name="lft_medium_solid"/>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4833" y="995363"/>
            <a:ext cx="723900" cy="723900"/>
          </a:xfrm>
          <a:prstGeom prst="rect">
            <a:avLst/>
          </a:prstGeom>
        </p:spPr>
      </p:pic>
      <p:pic>
        <p:nvPicPr>
          <p:cNvPr id="37" name="rt_hollow_med"/>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2475" y="1809749"/>
            <a:ext cx="504821" cy="504821"/>
          </a:xfrm>
          <a:prstGeom prst="rect">
            <a:avLst/>
          </a:prstGeom>
        </p:spPr>
      </p:pic>
      <p:pic>
        <p:nvPicPr>
          <p:cNvPr id="38" name="rt_medium_solid"/>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96037" y="1976439"/>
            <a:ext cx="498307" cy="498307"/>
          </a:xfrm>
          <a:prstGeom prst="rect">
            <a:avLst/>
          </a:prstGeom>
        </p:spPr>
      </p:pic>
      <p:pic>
        <p:nvPicPr>
          <p:cNvPr id="39" name="lft_sml_dark"/>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88409" y="940591"/>
            <a:ext cx="176213" cy="176213"/>
          </a:xfrm>
          <a:prstGeom prst="rect">
            <a:avLst/>
          </a:prstGeom>
        </p:spPr>
      </p:pic>
      <p:pic>
        <p:nvPicPr>
          <p:cNvPr id="40" name="rt_sml_dark"/>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77162" y="914400"/>
            <a:ext cx="180975" cy="180975"/>
          </a:xfrm>
          <a:prstGeom prst="rect">
            <a:avLst/>
          </a:prstGeom>
        </p:spPr>
      </p:pic>
      <p:pic>
        <p:nvPicPr>
          <p:cNvPr id="41" name="lft_sml_dark"/>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2914" y="1633534"/>
            <a:ext cx="320964" cy="320964"/>
          </a:xfrm>
          <a:prstGeom prst="rect">
            <a:avLst/>
          </a:prstGeom>
        </p:spPr>
      </p:pic>
      <p:pic>
        <p:nvPicPr>
          <p:cNvPr id="42" name="lft_sml_solid"/>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09874" y="2000252"/>
            <a:ext cx="319088" cy="319088"/>
          </a:xfrm>
          <a:prstGeom prst="rect">
            <a:avLst/>
          </a:prstGeom>
        </p:spPr>
      </p:pic>
      <p:pic>
        <p:nvPicPr>
          <p:cNvPr id="43" name="rt_sml_solid"/>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177090" y="504723"/>
            <a:ext cx="300035" cy="300035"/>
          </a:xfrm>
          <a:prstGeom prst="rect">
            <a:avLst/>
          </a:prstGeom>
        </p:spPr>
      </p:pic>
      <p:pic>
        <p:nvPicPr>
          <p:cNvPr id="44" name="lft_sml_solid"/>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512094" y="945361"/>
            <a:ext cx="521493" cy="521493"/>
          </a:xfrm>
          <a:prstGeom prst="rect">
            <a:avLst/>
          </a:prstGeom>
        </p:spPr>
      </p:pic>
      <p:pic>
        <p:nvPicPr>
          <p:cNvPr id="45" name="left_sml_solid"/>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40636" y="714286"/>
            <a:ext cx="297652" cy="297652"/>
          </a:xfrm>
          <a:prstGeom prst="rect">
            <a:avLst/>
          </a:prstGeom>
        </p:spPr>
      </p:pic>
      <p:pic>
        <p:nvPicPr>
          <p:cNvPr id="46" name="rt_hollow_sml"/>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981945" y="1016785"/>
            <a:ext cx="438156" cy="438156"/>
          </a:xfrm>
          <a:prstGeom prst="rect">
            <a:avLst/>
          </a:prstGeom>
        </p:spPr>
      </p:pic>
      <p:pic>
        <p:nvPicPr>
          <p:cNvPr id="47" name="lft_sml_hollow"/>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95312" y="781048"/>
            <a:ext cx="433389" cy="433389"/>
          </a:xfrm>
          <a:prstGeom prst="rect">
            <a:avLst/>
          </a:prstGeom>
        </p:spPr>
      </p:pic>
      <p:pic>
        <p:nvPicPr>
          <p:cNvPr id="48" name="rt_lg_hollow"/>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153277" y="1350172"/>
            <a:ext cx="1264442" cy="1264442"/>
          </a:xfrm>
          <a:prstGeom prst="rect">
            <a:avLst/>
          </a:prstGeom>
        </p:spPr>
      </p:pic>
      <p:pic>
        <p:nvPicPr>
          <p:cNvPr id="49" name="rt_sml_hollow"/>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170067" y="1712116"/>
            <a:ext cx="171451" cy="171451"/>
          </a:xfrm>
          <a:prstGeom prst="rect">
            <a:avLst/>
          </a:prstGeom>
        </p:spPr>
      </p:pic>
      <p:pic>
        <p:nvPicPr>
          <p:cNvPr id="51" name="lg_top_ba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p:cNvSpPr>
            <a:spLocks noGrp="1"/>
          </p:cNvSpPr>
          <p:nvPr>
            <p:ph type="subTitle" idx="1" hasCustomPrompt="1"/>
          </p:nvPr>
        </p:nvSpPr>
        <p:spPr>
          <a:xfrm>
            <a:off x="990600" y="838200"/>
            <a:ext cx="7162800" cy="4876800"/>
          </a:xfrm>
        </p:spPr>
        <p:txBody>
          <a:bodyPr>
            <a:normAutofit/>
          </a:bodyPr>
          <a:lstStyle>
            <a:lvl1pPr marL="0" indent="0" algn="l">
              <a:buNone/>
              <a:defRPr sz="1600" b="0">
                <a:solidFill>
                  <a:schemeClr val="tx2"/>
                </a:solidFill>
              </a:defRPr>
            </a:lvl1pPr>
            <a:lvl2pPr marL="457200" indent="0" algn="ctr">
              <a:buNone/>
              <a:defRPr sz="1200">
                <a:solidFill>
                  <a:schemeClr val="tx1">
                    <a:tint val="75000"/>
                  </a:schemeClr>
                </a:solidFill>
              </a:defRPr>
            </a:lvl2pPr>
            <a:lvl3pPr marL="914400" indent="0" algn="ctr">
              <a:buNone/>
              <a:defRPr sz="1200">
                <a:solidFill>
                  <a:schemeClr val="tx1">
                    <a:tint val="75000"/>
                  </a:schemeClr>
                </a:solidFill>
              </a:defRPr>
            </a:lvl3pPr>
            <a:lvl4pPr marL="1371600" indent="0" algn="ctr">
              <a:buNone/>
              <a:defRPr sz="1200">
                <a:solidFill>
                  <a:schemeClr val="tx1">
                    <a:tint val="75000"/>
                  </a:schemeClr>
                </a:solidFill>
              </a:defRPr>
            </a:lvl4pPr>
            <a:lvl5pPr marL="1828800" indent="0" algn="ctr">
              <a:buNone/>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br>
              <a:rPr lang="en-US" dirty="0" smtClean="0"/>
            </a:br>
            <a:r>
              <a:rPr lang="en-US" dirty="0" smtClean="0"/>
              <a:t>Second level</a:t>
            </a:r>
            <a:br>
              <a:rPr lang="en-US" dirty="0" smtClean="0"/>
            </a:br>
            <a:r>
              <a:rPr lang="en-US" dirty="0" smtClean="0"/>
              <a:t>Third level</a:t>
            </a:r>
            <a:br>
              <a:rPr lang="en-US" dirty="0" smtClean="0"/>
            </a:br>
            <a:r>
              <a:rPr lang="en-US" dirty="0" smtClean="0"/>
              <a:t>Fourth level</a:t>
            </a:r>
            <a:br>
              <a:rPr lang="en-US" dirty="0" smtClean="0"/>
            </a:br>
            <a:r>
              <a:rPr lang="en-US" dirty="0" smtClean="0"/>
              <a:t>Fifth level</a:t>
            </a:r>
            <a:endParaRPr lang="en-US" dirty="0"/>
          </a:p>
        </p:txBody>
      </p:sp>
      <p:sp>
        <p:nvSpPr>
          <p:cNvPr id="2" name="Title"/>
          <p:cNvSpPr>
            <a:spLocks noGrp="1"/>
          </p:cNvSpPr>
          <p:nvPr>
            <p:ph type="ctrTitle"/>
          </p:nvPr>
        </p:nvSpPr>
        <p:spPr>
          <a:xfrm>
            <a:off x="990600" y="76201"/>
            <a:ext cx="7162800" cy="533399"/>
          </a:xfrm>
        </p:spPr>
        <p:txBody>
          <a:bodyPr anchor="b" anchorCtr="0"/>
          <a:lstStyle>
            <a:lvl1pPr algn="ctr">
              <a:defRPr b="1">
                <a:solidFill>
                  <a:schemeClr val="bg1"/>
                </a:solidFill>
                <a:latin typeface="Arial" pitchFamily="34" charset="0"/>
                <a:cs typeface="Arial" pitchFamily="34" charset="0"/>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779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4"/>
                                        </p:tgtEl>
                                      </p:cBhvr>
                                    </p:cmd>
                                  </p:childTnLst>
                                </p:cTn>
                              </p:par>
                              <p:par>
                                <p:cTn id="7" presetID="10" presetClass="exit" presetSubtype="0" fill="hold" nodeType="withEffect">
                                  <p:stCondLst>
                                    <p:cond delay="500"/>
                                  </p:stCondLst>
                                  <p:childTnLst>
                                    <p:animEffect transition="out" filter="fade">
                                      <p:cBhvr>
                                        <p:cTn id="8" dur="2500"/>
                                        <p:tgtEl>
                                          <p:spTgt spid="15"/>
                                        </p:tgtEl>
                                      </p:cBhvr>
                                    </p:animEffect>
                                    <p:set>
                                      <p:cBhvr>
                                        <p:cTn id="9" dur="1" fill="hold">
                                          <p:stCondLst>
                                            <p:cond delay="2499"/>
                                          </p:stCondLst>
                                        </p:cTn>
                                        <p:tgtEl>
                                          <p:spTgt spid="15"/>
                                        </p:tgtEl>
                                        <p:attrNameLst>
                                          <p:attrName>style.visibility</p:attrName>
                                        </p:attrNameLst>
                                      </p:cBhvr>
                                      <p:to>
                                        <p:strVal val="hidden"/>
                                      </p:to>
                                    </p:set>
                                  </p:childTnLst>
                                </p:cTn>
                              </p:par>
                              <p:par>
                                <p:cTn id="10" presetID="53" presetClass="entr" presetSubtype="16"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60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nodeType="withEffect">
                                  <p:stCondLst>
                                    <p:cond delay="70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nodeType="withEffect">
                                  <p:stCondLst>
                                    <p:cond delay="80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nodeType="withEffect">
                                  <p:stCondLst>
                                    <p:cond delay="90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nodeType="withEffect">
                                  <p:stCondLst>
                                    <p:cond delay="11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nodeType="withEffect">
                                  <p:stCondLst>
                                    <p:cond delay="120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par>
                                <p:cTn id="50" presetID="53" presetClass="entr" presetSubtype="16" fill="hold" nodeType="withEffect">
                                  <p:stCondLst>
                                    <p:cond delay="130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53" presetClass="entr" presetSubtype="16" fill="hold" nodeType="withEffect">
                                  <p:stCondLst>
                                    <p:cond delay="140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nodeType="withEffect">
                                  <p:stCondLst>
                                    <p:cond delay="150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par>
                                <p:cTn id="65" presetID="53" presetClass="entr" presetSubtype="16" fill="hold" nodeType="withEffect">
                                  <p:stCondLst>
                                    <p:cond delay="16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53" presetClass="entr" presetSubtype="16" fill="hold" nodeType="withEffect">
                                  <p:stCondLst>
                                    <p:cond delay="17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nodeType="withEffect">
                                  <p:stCondLst>
                                    <p:cond delay="1800"/>
                                  </p:stCondLst>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ppt_w</p:attrName>
                                        </p:attrNameLst>
                                      </p:cBhvr>
                                      <p:tavLst>
                                        <p:tav tm="0">
                                          <p:val>
                                            <p:fltVal val="0"/>
                                          </p:val>
                                        </p:tav>
                                        <p:tav tm="100000">
                                          <p:val>
                                            <p:strVal val="#ppt_w"/>
                                          </p:val>
                                        </p:tav>
                                      </p:tavLst>
                                    </p:anim>
                                    <p:anim calcmode="lin" valueType="num">
                                      <p:cBhvr>
                                        <p:cTn id="78" dur="500" fill="hold"/>
                                        <p:tgtEl>
                                          <p:spTgt spid="37"/>
                                        </p:tgtEl>
                                        <p:attrNameLst>
                                          <p:attrName>ppt_h</p:attrName>
                                        </p:attrNameLst>
                                      </p:cBhvr>
                                      <p:tavLst>
                                        <p:tav tm="0">
                                          <p:val>
                                            <p:fltVal val="0"/>
                                          </p:val>
                                        </p:tav>
                                        <p:tav tm="100000">
                                          <p:val>
                                            <p:strVal val="#ppt_h"/>
                                          </p:val>
                                        </p:tav>
                                      </p:tavLst>
                                    </p:anim>
                                    <p:animEffect transition="in" filter="fade">
                                      <p:cBhvr>
                                        <p:cTn id="79" dur="500"/>
                                        <p:tgtEl>
                                          <p:spTgt spid="37"/>
                                        </p:tgtEl>
                                      </p:cBhvr>
                                    </p:animEffect>
                                  </p:childTnLst>
                                </p:cTn>
                              </p:par>
                              <p:par>
                                <p:cTn id="80" presetID="53" presetClass="entr" presetSubtype="16" fill="hold" nodeType="withEffect">
                                  <p:stCondLst>
                                    <p:cond delay="190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par>
                                <p:cTn id="85" presetID="53" presetClass="entr" presetSubtype="16" fill="hold" nodeType="withEffect">
                                  <p:stCondLst>
                                    <p:cond delay="200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par>
                                <p:cTn id="90" presetID="53" presetClass="entr" presetSubtype="16" fill="hold" nodeType="withEffect">
                                  <p:stCondLst>
                                    <p:cond delay="210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par>
                                <p:cTn id="95" presetID="53" presetClass="entr" presetSubtype="16" fill="hold" nodeType="withEffect">
                                  <p:stCondLst>
                                    <p:cond delay="220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par>
                                <p:cTn id="100" presetID="53" presetClass="entr" presetSubtype="16" fill="hold" nodeType="withEffect">
                                  <p:stCondLst>
                                    <p:cond delay="230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nodeType="withEffect">
                                  <p:stCondLst>
                                    <p:cond delay="240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fill="hold"/>
                                        <p:tgtEl>
                                          <p:spTgt spid="25"/>
                                        </p:tgtEl>
                                        <p:attrNameLst>
                                          <p:attrName>ppt_w</p:attrName>
                                        </p:attrNameLst>
                                      </p:cBhvr>
                                      <p:tavLst>
                                        <p:tav tm="0">
                                          <p:val>
                                            <p:fltVal val="0"/>
                                          </p:val>
                                        </p:tav>
                                        <p:tav tm="100000">
                                          <p:val>
                                            <p:strVal val="#ppt_w"/>
                                          </p:val>
                                        </p:tav>
                                      </p:tavLst>
                                    </p:anim>
                                    <p:anim calcmode="lin" valueType="num">
                                      <p:cBhvr>
                                        <p:cTn id="108" dur="500" fill="hold"/>
                                        <p:tgtEl>
                                          <p:spTgt spid="25"/>
                                        </p:tgtEl>
                                        <p:attrNameLst>
                                          <p:attrName>ppt_h</p:attrName>
                                        </p:attrNameLst>
                                      </p:cBhvr>
                                      <p:tavLst>
                                        <p:tav tm="0">
                                          <p:val>
                                            <p:fltVal val="0"/>
                                          </p:val>
                                        </p:tav>
                                        <p:tav tm="100000">
                                          <p:val>
                                            <p:strVal val="#ppt_h"/>
                                          </p:val>
                                        </p:tav>
                                      </p:tavLst>
                                    </p:anim>
                                    <p:animEffect transition="in" filter="fade">
                                      <p:cBhvr>
                                        <p:cTn id="109" dur="500"/>
                                        <p:tgtEl>
                                          <p:spTgt spid="25"/>
                                        </p:tgtEl>
                                      </p:cBhvr>
                                    </p:animEffect>
                                  </p:childTnLst>
                                </p:cTn>
                              </p:par>
                              <p:par>
                                <p:cTn id="110" presetID="53" presetClass="entr" presetSubtype="16" fill="hold" nodeType="withEffect">
                                  <p:stCondLst>
                                    <p:cond delay="250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500" fill="hold"/>
                                        <p:tgtEl>
                                          <p:spTgt spid="24"/>
                                        </p:tgtEl>
                                        <p:attrNameLst>
                                          <p:attrName>ppt_w</p:attrName>
                                        </p:attrNameLst>
                                      </p:cBhvr>
                                      <p:tavLst>
                                        <p:tav tm="0">
                                          <p:val>
                                            <p:fltVal val="0"/>
                                          </p:val>
                                        </p:tav>
                                        <p:tav tm="100000">
                                          <p:val>
                                            <p:strVal val="#ppt_w"/>
                                          </p:val>
                                        </p:tav>
                                      </p:tavLst>
                                    </p:anim>
                                    <p:anim calcmode="lin" valueType="num">
                                      <p:cBhvr>
                                        <p:cTn id="113" dur="500" fill="hold"/>
                                        <p:tgtEl>
                                          <p:spTgt spid="24"/>
                                        </p:tgtEl>
                                        <p:attrNameLst>
                                          <p:attrName>ppt_h</p:attrName>
                                        </p:attrNameLst>
                                      </p:cBhvr>
                                      <p:tavLst>
                                        <p:tav tm="0">
                                          <p:val>
                                            <p:fltVal val="0"/>
                                          </p:val>
                                        </p:tav>
                                        <p:tav tm="100000">
                                          <p:val>
                                            <p:strVal val="#ppt_h"/>
                                          </p:val>
                                        </p:tav>
                                      </p:tavLst>
                                    </p:anim>
                                    <p:animEffect transition="in" filter="fade">
                                      <p:cBhvr>
                                        <p:cTn id="114" dur="500"/>
                                        <p:tgtEl>
                                          <p:spTgt spid="24"/>
                                        </p:tgtEl>
                                      </p:cBhvr>
                                    </p:animEffect>
                                  </p:childTnLst>
                                </p:cTn>
                              </p:par>
                              <p:par>
                                <p:cTn id="115" presetID="53" presetClass="entr" presetSubtype="16" fill="hold" nodeType="withEffect">
                                  <p:stCondLst>
                                    <p:cond delay="260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500" fill="hold"/>
                                        <p:tgtEl>
                                          <p:spTgt spid="23"/>
                                        </p:tgtEl>
                                        <p:attrNameLst>
                                          <p:attrName>ppt_w</p:attrName>
                                        </p:attrNameLst>
                                      </p:cBhvr>
                                      <p:tavLst>
                                        <p:tav tm="0">
                                          <p:val>
                                            <p:fltVal val="0"/>
                                          </p:val>
                                        </p:tav>
                                        <p:tav tm="100000">
                                          <p:val>
                                            <p:strVal val="#ppt_w"/>
                                          </p:val>
                                        </p:tav>
                                      </p:tavLst>
                                    </p:anim>
                                    <p:anim calcmode="lin" valueType="num">
                                      <p:cBhvr>
                                        <p:cTn id="118" dur="500" fill="hold"/>
                                        <p:tgtEl>
                                          <p:spTgt spid="23"/>
                                        </p:tgtEl>
                                        <p:attrNameLst>
                                          <p:attrName>ppt_h</p:attrName>
                                        </p:attrNameLst>
                                      </p:cBhvr>
                                      <p:tavLst>
                                        <p:tav tm="0">
                                          <p:val>
                                            <p:fltVal val="0"/>
                                          </p:val>
                                        </p:tav>
                                        <p:tav tm="100000">
                                          <p:val>
                                            <p:strVal val="#ppt_h"/>
                                          </p:val>
                                        </p:tav>
                                      </p:tavLst>
                                    </p:anim>
                                    <p:animEffect transition="in" filter="fade">
                                      <p:cBhvr>
                                        <p:cTn id="119" dur="500"/>
                                        <p:tgtEl>
                                          <p:spTgt spid="23"/>
                                        </p:tgtEl>
                                      </p:cBhvr>
                                    </p:animEffect>
                                  </p:childTnLst>
                                </p:cTn>
                              </p:par>
                              <p:par>
                                <p:cTn id="120" presetID="53" presetClass="entr" presetSubtype="16" fill="hold" nodeType="withEffect">
                                  <p:stCondLst>
                                    <p:cond delay="270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500" fill="hold"/>
                                        <p:tgtEl>
                                          <p:spTgt spid="21"/>
                                        </p:tgtEl>
                                        <p:attrNameLst>
                                          <p:attrName>ppt_w</p:attrName>
                                        </p:attrNameLst>
                                      </p:cBhvr>
                                      <p:tavLst>
                                        <p:tav tm="0">
                                          <p:val>
                                            <p:fltVal val="0"/>
                                          </p:val>
                                        </p:tav>
                                        <p:tav tm="100000">
                                          <p:val>
                                            <p:strVal val="#ppt_w"/>
                                          </p:val>
                                        </p:tav>
                                      </p:tavLst>
                                    </p:anim>
                                    <p:anim calcmode="lin" valueType="num">
                                      <p:cBhvr>
                                        <p:cTn id="123" dur="500" fill="hold"/>
                                        <p:tgtEl>
                                          <p:spTgt spid="21"/>
                                        </p:tgtEl>
                                        <p:attrNameLst>
                                          <p:attrName>ppt_h</p:attrName>
                                        </p:attrNameLst>
                                      </p:cBhvr>
                                      <p:tavLst>
                                        <p:tav tm="0">
                                          <p:val>
                                            <p:fltVal val="0"/>
                                          </p:val>
                                        </p:tav>
                                        <p:tav tm="100000">
                                          <p:val>
                                            <p:strVal val="#ppt_h"/>
                                          </p:val>
                                        </p:tav>
                                      </p:tavLst>
                                    </p:anim>
                                    <p:animEffect transition="in" filter="fade">
                                      <p:cBhvr>
                                        <p:cTn id="124" dur="500"/>
                                        <p:tgtEl>
                                          <p:spTgt spid="21"/>
                                        </p:tgtEl>
                                      </p:cBhvr>
                                    </p:animEffect>
                                  </p:childTnLst>
                                </p:cTn>
                              </p:par>
                              <p:par>
                                <p:cTn id="125" presetID="53" presetClass="entr" presetSubtype="16" fill="hold" nodeType="withEffect">
                                  <p:stCondLst>
                                    <p:cond delay="280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par>
                                <p:cTn id="130" presetID="53" presetClass="entr" presetSubtype="16" fill="hold" nodeType="withEffect">
                                  <p:stCondLst>
                                    <p:cond delay="2900"/>
                                  </p:stCondLst>
                                  <p:childTnLst>
                                    <p:set>
                                      <p:cBhvr>
                                        <p:cTn id="131" dur="1" fill="hold">
                                          <p:stCondLst>
                                            <p:cond delay="0"/>
                                          </p:stCondLst>
                                        </p:cTn>
                                        <p:tgtEl>
                                          <p:spTgt spid="19"/>
                                        </p:tgtEl>
                                        <p:attrNameLst>
                                          <p:attrName>style.visibility</p:attrName>
                                        </p:attrNameLst>
                                      </p:cBhvr>
                                      <p:to>
                                        <p:strVal val="visible"/>
                                      </p:to>
                                    </p:set>
                                    <p:anim calcmode="lin" valueType="num">
                                      <p:cBhvr>
                                        <p:cTn id="132" dur="500" fill="hold"/>
                                        <p:tgtEl>
                                          <p:spTgt spid="19"/>
                                        </p:tgtEl>
                                        <p:attrNameLst>
                                          <p:attrName>ppt_w</p:attrName>
                                        </p:attrNameLst>
                                      </p:cBhvr>
                                      <p:tavLst>
                                        <p:tav tm="0">
                                          <p:val>
                                            <p:fltVal val="0"/>
                                          </p:val>
                                        </p:tav>
                                        <p:tav tm="100000">
                                          <p:val>
                                            <p:strVal val="#ppt_w"/>
                                          </p:val>
                                        </p:tav>
                                      </p:tavLst>
                                    </p:anim>
                                    <p:anim calcmode="lin" valueType="num">
                                      <p:cBhvr>
                                        <p:cTn id="133" dur="500" fill="hold"/>
                                        <p:tgtEl>
                                          <p:spTgt spid="19"/>
                                        </p:tgtEl>
                                        <p:attrNameLst>
                                          <p:attrName>ppt_h</p:attrName>
                                        </p:attrNameLst>
                                      </p:cBhvr>
                                      <p:tavLst>
                                        <p:tav tm="0">
                                          <p:val>
                                            <p:fltVal val="0"/>
                                          </p:val>
                                        </p:tav>
                                        <p:tav tm="100000">
                                          <p:val>
                                            <p:strVal val="#ppt_h"/>
                                          </p:val>
                                        </p:tav>
                                      </p:tavLst>
                                    </p:anim>
                                    <p:animEffect transition="in" filter="fade">
                                      <p:cBhvr>
                                        <p:cTn id="134" dur="500"/>
                                        <p:tgtEl>
                                          <p:spTgt spid="19"/>
                                        </p:tgtEl>
                                      </p:cBhvr>
                                    </p:animEffect>
                                  </p:childTnLst>
                                </p:cTn>
                              </p:par>
                              <p:par>
                                <p:cTn id="135" presetID="53" presetClass="entr" presetSubtype="16" fill="hold" nodeType="withEffect">
                                  <p:stCondLst>
                                    <p:cond delay="300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childTnLst>
                                </p:cTn>
                              </p:par>
                              <p:par>
                                <p:cTn id="140" presetID="10" presetClass="entr" presetSubtype="0" fill="hold" nodeType="withEffect">
                                  <p:stCondLst>
                                    <p:cond delay="350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500"/>
                                        <p:tgtEl>
                                          <p:spTgt spid="51"/>
                                        </p:tgtEl>
                                      </p:cBhvr>
                                    </p:animEffect>
                                  </p:childTnLst>
                                </p:cTn>
                              </p:par>
                              <p:par>
                                <p:cTn id="143" presetID="10" presetClass="entr" presetSubtype="0" fill="hold" grpId="0" nodeType="withEffect">
                                  <p:stCondLst>
                                    <p:cond delay="4800"/>
                                  </p:stCondLst>
                                  <p:childTnLst>
                                    <p:set>
                                      <p:cBhvr>
                                        <p:cTn id="144" dur="1" fill="hold">
                                          <p:stCondLst>
                                            <p:cond delay="0"/>
                                          </p:stCondLst>
                                        </p:cTn>
                                        <p:tgtEl>
                                          <p:spTgt spid="2"/>
                                        </p:tgtEl>
                                        <p:attrNameLst>
                                          <p:attrName>style.visibility</p:attrName>
                                        </p:attrNameLst>
                                      </p:cBhvr>
                                      <p:to>
                                        <p:strVal val="visible"/>
                                      </p:to>
                                    </p:set>
                                    <p:animEffect transition="in" filter="fade">
                                      <p:cBhvr>
                                        <p:cTn id="145" dur="1500"/>
                                        <p:tgtEl>
                                          <p:spTgt spid="2"/>
                                        </p:tgtEl>
                                      </p:cBhvr>
                                    </p:animEffect>
                                  </p:childTnLst>
                                </p:cTn>
                              </p:par>
                              <p:par>
                                <p:cTn id="146" presetID="10" presetClass="entr" presetSubtype="0" fill="hold" grpId="0" nodeType="withEffect">
                                  <p:stCondLst>
                                    <p:cond delay="6000"/>
                                  </p:stCondLst>
                                  <p:childTnLst>
                                    <p:set>
                                      <p:cBhvr>
                                        <p:cTn id="147" dur="1" fill="hold">
                                          <p:stCondLst>
                                            <p:cond delay="0"/>
                                          </p:stCondLst>
                                        </p:cTn>
                                        <p:tgtEl>
                                          <p:spTgt spid="3">
                                            <p:txEl>
                                              <p:pRg st="0" end="0"/>
                                            </p:txEl>
                                          </p:spTgt>
                                        </p:tgtEl>
                                        <p:attrNameLst>
                                          <p:attrName>style.visibility</p:attrName>
                                        </p:attrNameLst>
                                      </p:cBhvr>
                                      <p:to>
                                        <p:strVal val="visible"/>
                                      </p:to>
                                    </p:set>
                                    <p:animEffect transition="in" filter="fade">
                                      <p:cBhvr>
                                        <p:cTn id="148"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9" repeatCount="indefinite" fill="remove" display="0">
                  <p:stCondLst>
                    <p:cond delay="indefinite"/>
                  </p:stCondLst>
                </p:cTn>
                <p:tgtEl>
                  <p:spTgt spid="14"/>
                </p:tgtEl>
              </p:cMediaNode>
            </p:video>
          </p:childTnLst>
        </p:cTn>
      </p:par>
    </p:tnLst>
    <p:bldLst>
      <p:bldP spid="3" grpId="0" build="p">
        <p:tmplLst>
          <p:tmpl lvl="1">
            <p:tnLst>
              <p:par>
                <p:cTn presetID="10" presetClass="entr" presetSubtype="0" fill="hold" nodeType="withEffect">
                  <p:stCondLst>
                    <p:cond delay="6000"/>
                  </p:stCondLst>
                  <p:childTnLst>
                    <p:set>
                      <p:cBhvr>
                        <p:cTn dur="1" fill="hold">
                          <p:stCondLst>
                            <p:cond delay="0"/>
                          </p:stCondLst>
                        </p:cTn>
                        <p:tgtEl>
                          <p:spTgt spid="3"/>
                        </p:tgtEl>
                        <p:attrNameLst>
                          <p:attrName>style.visibility</p:attrName>
                        </p:attrNameLst>
                      </p:cBhvr>
                      <p:to>
                        <p:strVal val="visible"/>
                      </p:to>
                    </p:set>
                    <p:animEffect transition="in" filter="fade">
                      <p:cBhvr>
                        <p:cTn dur="1500"/>
                        <p:tgtEl>
                          <p:spTgt spid="3"/>
                        </p:tgtEl>
                      </p:cBhvr>
                    </p:animEffect>
                  </p:childTnLst>
                </p:cTn>
              </p:par>
            </p:tnLst>
          </p:tmpl>
        </p:tmplLst>
      </p:bldP>
      <p:bldP spid="2" grpId="0"/>
    </p:bld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895600" y="21336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2" name="Text Placeholder 8"/>
          <p:cNvSpPr>
            <a:spLocks noGrp="1"/>
          </p:cNvSpPr>
          <p:nvPr>
            <p:ph type="body" sz="quarter" idx="16"/>
          </p:nvPr>
        </p:nvSpPr>
        <p:spPr>
          <a:xfrm>
            <a:off x="2895600" y="8382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4" name="Text Placeholder 8"/>
          <p:cNvSpPr>
            <a:spLocks noGrp="1"/>
          </p:cNvSpPr>
          <p:nvPr>
            <p:ph type="body" sz="quarter" idx="17"/>
          </p:nvPr>
        </p:nvSpPr>
        <p:spPr>
          <a:xfrm>
            <a:off x="2895600" y="14859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5" name="Text Placeholder 8"/>
          <p:cNvSpPr>
            <a:spLocks noGrp="1"/>
          </p:cNvSpPr>
          <p:nvPr>
            <p:ph type="body" sz="quarter" idx="18"/>
          </p:nvPr>
        </p:nvSpPr>
        <p:spPr>
          <a:xfrm>
            <a:off x="2895600" y="27813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6" name="Text Placeholder 8"/>
          <p:cNvSpPr>
            <a:spLocks noGrp="1"/>
          </p:cNvSpPr>
          <p:nvPr>
            <p:ph type="body" sz="quarter" idx="19"/>
          </p:nvPr>
        </p:nvSpPr>
        <p:spPr>
          <a:xfrm>
            <a:off x="2895600" y="34290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7" name="Title 6"/>
          <p:cNvSpPr>
            <a:spLocks noGrp="1"/>
          </p:cNvSpPr>
          <p:nvPr>
            <p:ph type="title"/>
          </p:nvPr>
        </p:nvSpPr>
        <p:spPr>
          <a:xfrm>
            <a:off x="616800" y="198437"/>
            <a:ext cx="8146200" cy="639763"/>
          </a:xfrm>
        </p:spPr>
        <p:txBody>
          <a:bodyPr/>
          <a:lstStyle>
            <a:lvl1pPr algn="ctr">
              <a:defRPr>
                <a:solidFill>
                  <a:schemeClr val="bg1"/>
                </a:solidFill>
              </a:defRPr>
            </a:lvl1pPr>
          </a:lstStyle>
          <a:p>
            <a:r>
              <a:rPr lang="en-US" altLang="zh-CN" smtClean="0"/>
              <a:t>Click to edit Master title style</a:t>
            </a:r>
            <a:endParaRPr lang="en-US" dirty="0"/>
          </a:p>
        </p:txBody>
      </p:sp>
      <p:sp>
        <p:nvSpPr>
          <p:cNvPr id="11" name="Text Placeholder 8"/>
          <p:cNvSpPr>
            <a:spLocks noGrp="1"/>
          </p:cNvSpPr>
          <p:nvPr>
            <p:ph type="body" sz="quarter" idx="20"/>
          </p:nvPr>
        </p:nvSpPr>
        <p:spPr>
          <a:xfrm>
            <a:off x="2895600" y="40767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Tree>
    <p:extLst>
      <p:ext uri="{BB962C8B-B14F-4D97-AF65-F5344CB8AC3E}">
        <p14:creationId xmlns:p14="http://schemas.microsoft.com/office/powerpoint/2010/main" val="7012178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914400"/>
            <a:ext cx="3200400" cy="4648200"/>
          </a:xfrm>
        </p:spPr>
        <p:txBody>
          <a:bodyPr/>
          <a:lstStyle>
            <a:lvl1pPr>
              <a:defRPr sz="16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4" name="Content Placeholder 3"/>
          <p:cNvSpPr>
            <a:spLocks noGrp="1"/>
          </p:cNvSpPr>
          <p:nvPr>
            <p:ph sz="half" idx="2"/>
          </p:nvPr>
        </p:nvSpPr>
        <p:spPr>
          <a:xfrm>
            <a:off x="4800600" y="914400"/>
            <a:ext cx="3200400" cy="4648200"/>
          </a:xfrm>
        </p:spPr>
        <p:txBody>
          <a:bodyPr>
            <a:normAutofit/>
          </a:bodyPr>
          <a:lstStyle>
            <a:lvl1pPr algn="l">
              <a:defRPr sz="1600" baseline="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p:cNvSpPr>
            <a:spLocks noGrp="1"/>
          </p:cNvSpPr>
          <p:nvPr>
            <p:ph type="title"/>
          </p:nvPr>
        </p:nvSpPr>
        <p:spPr>
          <a:xfrm>
            <a:off x="2362200" y="-30163"/>
            <a:ext cx="4412400" cy="639763"/>
          </a:xfrm>
        </p:spPr>
        <p:txBody>
          <a:bodyPr/>
          <a:lstStyle>
            <a:lvl1pPr algn="ctr">
              <a:defRPr>
                <a:solidFill>
                  <a:schemeClr val="bg1"/>
                </a:solidFill>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1143293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bottom_pict"/>
          <p:cNvSpPr>
            <a:spLocks noGrp="1"/>
          </p:cNvSpPr>
          <p:nvPr>
            <p:ph sz="half" idx="14"/>
          </p:nvPr>
        </p:nvSpPr>
        <p:spPr>
          <a:xfrm>
            <a:off x="5715000" y="35814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2" name="secondlinetext"/>
          <p:cNvSpPr>
            <a:spLocks noGrp="1"/>
          </p:cNvSpPr>
          <p:nvPr>
            <p:ph type="body" sz="quarter" idx="13"/>
          </p:nvPr>
        </p:nvSpPr>
        <p:spPr>
          <a:xfrm>
            <a:off x="1066800" y="838200"/>
            <a:ext cx="4419600" cy="457200"/>
          </a:xfrm>
        </p:spPr>
        <p:txBody>
          <a:bodyPr>
            <a:normAutofit/>
          </a:bodyPr>
          <a:lstStyle>
            <a:lvl1pPr algn="l">
              <a:buFontTx/>
              <a:buNone/>
              <a:defRPr sz="2000"/>
            </a:lvl1pPr>
          </a:lstStyle>
          <a:p>
            <a:pPr lvl="0"/>
            <a:r>
              <a:rPr lang="en-US" altLang="zh-CN" smtClean="0"/>
              <a:t>Click to edit Master text styles</a:t>
            </a:r>
          </a:p>
        </p:txBody>
      </p:sp>
      <p:sp>
        <p:nvSpPr>
          <p:cNvPr id="11" name="Title 10"/>
          <p:cNvSpPr>
            <a:spLocks noGrp="1"/>
          </p:cNvSpPr>
          <p:nvPr>
            <p:ph type="title"/>
          </p:nvPr>
        </p:nvSpPr>
        <p:spPr>
          <a:xfrm>
            <a:off x="990600" y="198437"/>
            <a:ext cx="7162800" cy="639763"/>
          </a:xfrm>
        </p:spPr>
        <p:txBody>
          <a:bodyPr/>
          <a:lstStyle>
            <a:lvl1pPr algn="ctr">
              <a:defRPr>
                <a:solidFill>
                  <a:schemeClr val="bg1"/>
                </a:solidFill>
              </a:defRPr>
            </a:lvl1pPr>
          </a:lstStyle>
          <a:p>
            <a:r>
              <a:rPr lang="en-US" altLang="zh-CN" smtClean="0"/>
              <a:t>Click to edit Master title style</a:t>
            </a:r>
            <a:endParaRPr lang="en-US" dirty="0"/>
          </a:p>
        </p:txBody>
      </p:sp>
      <p:sp>
        <p:nvSpPr>
          <p:cNvPr id="5" name="top_pict"/>
          <p:cNvSpPr>
            <a:spLocks noGrp="1"/>
          </p:cNvSpPr>
          <p:nvPr>
            <p:ph sz="half" idx="1"/>
          </p:nvPr>
        </p:nvSpPr>
        <p:spPr>
          <a:xfrm>
            <a:off x="5715000" y="1066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6" name="top_main_text"/>
          <p:cNvSpPr>
            <a:spLocks noGrp="1"/>
          </p:cNvSpPr>
          <p:nvPr>
            <p:ph sz="half" idx="2" hasCustomPrompt="1"/>
          </p:nvPr>
        </p:nvSpPr>
        <p:spPr>
          <a:xfrm>
            <a:off x="1066800" y="1219200"/>
            <a:ext cx="4419600" cy="2057400"/>
          </a:xfrm>
        </p:spPr>
        <p:txBody>
          <a:bodyPr>
            <a:normAutofit/>
          </a:bodyPr>
          <a:lstStyle>
            <a:lvl1pPr>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br>
              <a:rPr lang="en-US" dirty="0" smtClean="0"/>
            </a:br>
            <a:r>
              <a:rPr lang="en-US" dirty="0" smtClean="0"/>
              <a:t>Level 2</a:t>
            </a:r>
            <a:br>
              <a:rPr lang="en-US" dirty="0" smtClean="0"/>
            </a:br>
            <a:r>
              <a:rPr lang="en-US" dirty="0" smtClean="0"/>
              <a:t>Level 3</a:t>
            </a:r>
            <a:br>
              <a:rPr lang="en-US" dirty="0" smtClean="0"/>
            </a:br>
            <a:r>
              <a:rPr lang="en-US" dirty="0" smtClean="0"/>
              <a:t>Level 4</a:t>
            </a:r>
            <a:br>
              <a:rPr lang="en-US" dirty="0" smtClean="0"/>
            </a:br>
            <a:r>
              <a:rPr lang="en-US" dirty="0" smtClean="0"/>
              <a:t>Level 5</a:t>
            </a:r>
            <a:endParaRPr lang="en-US" dirty="0"/>
          </a:p>
        </p:txBody>
      </p:sp>
      <p:sp>
        <p:nvSpPr>
          <p:cNvPr id="14" name="bottom_main_text"/>
          <p:cNvSpPr>
            <a:spLocks noGrp="1"/>
          </p:cNvSpPr>
          <p:nvPr>
            <p:ph sz="half" idx="15" hasCustomPrompt="1"/>
          </p:nvPr>
        </p:nvSpPr>
        <p:spPr>
          <a:xfrm>
            <a:off x="1066800" y="3733800"/>
            <a:ext cx="4419600" cy="1981200"/>
          </a:xfrm>
        </p:spPr>
        <p:txBody>
          <a:bodyPr>
            <a:normAutofit/>
          </a:bodyPr>
          <a:lstStyle>
            <a:lvl1pPr>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br>
              <a:rPr lang="en-US" dirty="0" smtClean="0"/>
            </a:br>
            <a:r>
              <a:rPr lang="en-US" dirty="0" smtClean="0"/>
              <a:t>Level 2</a:t>
            </a:r>
            <a:br>
              <a:rPr lang="en-US" dirty="0" smtClean="0"/>
            </a:br>
            <a:r>
              <a:rPr lang="en-US" dirty="0" smtClean="0"/>
              <a:t>Level 3</a:t>
            </a:r>
            <a:br>
              <a:rPr lang="en-US" dirty="0" smtClean="0"/>
            </a:br>
            <a:r>
              <a:rPr lang="en-US" dirty="0" smtClean="0"/>
              <a:t>Level 4</a:t>
            </a:r>
            <a:br>
              <a:rPr lang="en-US" dirty="0" smtClean="0"/>
            </a:br>
            <a:r>
              <a:rPr lang="en-US" dirty="0" smtClean="0"/>
              <a:t>Level 5</a:t>
            </a:r>
            <a:endParaRPr lang="en-US" dirty="0"/>
          </a:p>
        </p:txBody>
      </p:sp>
      <p:sp>
        <p:nvSpPr>
          <p:cNvPr id="15" name="secondlinetext"/>
          <p:cNvSpPr>
            <a:spLocks noGrp="1"/>
          </p:cNvSpPr>
          <p:nvPr>
            <p:ph type="body" sz="quarter" idx="16"/>
          </p:nvPr>
        </p:nvSpPr>
        <p:spPr>
          <a:xfrm>
            <a:off x="1066800" y="3276600"/>
            <a:ext cx="4419600" cy="381000"/>
          </a:xfrm>
        </p:spPr>
        <p:txBody>
          <a:bodyPr>
            <a:noAutofit/>
          </a:bodyPr>
          <a:lstStyle>
            <a:lvl1pPr algn="l">
              <a:buFontTx/>
              <a:buNone/>
              <a:defRPr sz="2000"/>
            </a:lvl1pPr>
          </a:lstStyle>
          <a:p>
            <a:pPr lvl="0"/>
            <a:r>
              <a:rPr lang="en-US" altLang="zh-CN" smtClean="0"/>
              <a:t>Click to edit Master text styles</a:t>
            </a:r>
          </a:p>
        </p:txBody>
      </p:sp>
    </p:spTree>
    <p:extLst>
      <p:ext uri="{BB962C8B-B14F-4D97-AF65-F5344CB8AC3E}">
        <p14:creationId xmlns:p14="http://schemas.microsoft.com/office/powerpoint/2010/main" val="16230765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838200" y="2465387"/>
            <a:ext cx="2514600" cy="2544763"/>
          </a:xfrm>
        </p:spPr>
        <p:txBody>
          <a:bodyPr lIns="274320" tIns="0" rIns="182880">
            <a:normAutofit/>
          </a:bodyPr>
          <a:lstStyle>
            <a:lvl1pPr>
              <a:lnSpc>
                <a:spcPts val="2000"/>
              </a:lnSpc>
              <a:defRPr sz="1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0" name="Content Placeholder 3"/>
          <p:cNvSpPr>
            <a:spLocks noGrp="1"/>
          </p:cNvSpPr>
          <p:nvPr>
            <p:ph sz="half" idx="2"/>
          </p:nvPr>
        </p:nvSpPr>
        <p:spPr>
          <a:xfrm>
            <a:off x="3352800" y="2465387"/>
            <a:ext cx="2438400" cy="2544763"/>
          </a:xfrm>
        </p:spPr>
        <p:txBody>
          <a:bodyPr lIns="274320" tIns="0" rIns="182880">
            <a:normAutofit/>
          </a:bodyPr>
          <a:lstStyle>
            <a:lvl1pPr>
              <a:lnSpc>
                <a:spcPts val="2000"/>
              </a:lnSpc>
              <a:defRPr sz="1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1" name="Content Placeholder 3"/>
          <p:cNvSpPr>
            <a:spLocks noGrp="1"/>
          </p:cNvSpPr>
          <p:nvPr>
            <p:ph sz="half" idx="14"/>
          </p:nvPr>
        </p:nvSpPr>
        <p:spPr>
          <a:xfrm>
            <a:off x="5791200" y="2465387"/>
            <a:ext cx="2514600" cy="2544763"/>
          </a:xfrm>
        </p:spPr>
        <p:txBody>
          <a:bodyPr lIns="274320" tIns="0" rIns="182880">
            <a:normAutofit/>
          </a:bodyPr>
          <a:lstStyle>
            <a:lvl1pPr>
              <a:lnSpc>
                <a:spcPts val="2000"/>
              </a:lnSpc>
              <a:defRPr sz="1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5" name="Content Placeholder 2"/>
          <p:cNvSpPr>
            <a:spLocks noGrp="1"/>
          </p:cNvSpPr>
          <p:nvPr>
            <p:ph sz="half" idx="15"/>
          </p:nvPr>
        </p:nvSpPr>
        <p:spPr>
          <a:xfrm>
            <a:off x="914400" y="731837"/>
            <a:ext cx="2362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6" name="Content Placeholder 3"/>
          <p:cNvSpPr>
            <a:spLocks noGrp="1"/>
          </p:cNvSpPr>
          <p:nvPr>
            <p:ph sz="half" idx="16"/>
          </p:nvPr>
        </p:nvSpPr>
        <p:spPr>
          <a:xfrm>
            <a:off x="3390900" y="731837"/>
            <a:ext cx="2362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7" name="Content Placeholder 3"/>
          <p:cNvSpPr>
            <a:spLocks noGrp="1"/>
          </p:cNvSpPr>
          <p:nvPr>
            <p:ph sz="half" idx="17"/>
          </p:nvPr>
        </p:nvSpPr>
        <p:spPr>
          <a:xfrm>
            <a:off x="5867400" y="731837"/>
            <a:ext cx="2362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9" name="Title 18"/>
          <p:cNvSpPr>
            <a:spLocks noGrp="1"/>
          </p:cNvSpPr>
          <p:nvPr>
            <p:ph type="title"/>
          </p:nvPr>
        </p:nvSpPr>
        <p:spPr>
          <a:xfrm>
            <a:off x="533400" y="198437"/>
            <a:ext cx="8229600" cy="639763"/>
          </a:xfrm>
        </p:spPr>
        <p:txBody>
          <a:bodyPr/>
          <a:lstStyle>
            <a:lvl1pPr algn="ctr">
              <a:defRPr>
                <a:solidFill>
                  <a:schemeClr val="bg1"/>
                </a:solidFill>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954815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8200" y="1219200"/>
            <a:ext cx="3657600" cy="4068763"/>
          </a:xfrm>
        </p:spPr>
        <p:txBody>
          <a:bodyPr>
            <a:normAutofit/>
          </a:bodyPr>
          <a:lstStyle>
            <a:lvl1pPr>
              <a:lnSpc>
                <a:spcPct val="100000"/>
              </a:lnSpc>
              <a:buClr>
                <a:schemeClr val="accent1">
                  <a:lumMod val="20000"/>
                  <a:lumOff val="80000"/>
                </a:schemeClr>
              </a:buClr>
              <a:defRPr sz="14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
        <p:nvSpPr>
          <p:cNvPr id="6" name="Content Placeholder 5"/>
          <p:cNvSpPr>
            <a:spLocks noGrp="1"/>
          </p:cNvSpPr>
          <p:nvPr>
            <p:ph sz="quarter" idx="4"/>
          </p:nvPr>
        </p:nvSpPr>
        <p:spPr>
          <a:xfrm>
            <a:off x="4495801" y="1219200"/>
            <a:ext cx="3657600" cy="4068763"/>
          </a:xfrm>
        </p:spPr>
        <p:txBody>
          <a:bodyPr>
            <a:normAutofit/>
          </a:bodyPr>
          <a:lstStyle>
            <a:lvl1pPr>
              <a:buClr>
                <a:schemeClr val="accent1">
                  <a:lumMod val="20000"/>
                  <a:lumOff val="80000"/>
                </a:schemeClr>
              </a:buClr>
              <a:defRPr sz="14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066800" y="198437"/>
            <a:ext cx="7010400" cy="639763"/>
          </a:xfrm>
        </p:spPr>
        <p:txBody>
          <a:bodyPr/>
          <a:lstStyle>
            <a:lvl1pPr algn="ctr">
              <a:defRPr>
                <a:solidFill>
                  <a:schemeClr val="bg1"/>
                </a:solidFill>
              </a:defRPr>
            </a:lvl1pPr>
          </a:lstStyle>
          <a:p>
            <a:r>
              <a:rPr lang="en-US" altLang="zh-CN" smtClean="0"/>
              <a:t>Click to edit Master title style</a:t>
            </a:r>
            <a:endParaRPr lang="en-US" dirty="0"/>
          </a:p>
        </p:txBody>
      </p:sp>
      <p:sp>
        <p:nvSpPr>
          <p:cNvPr id="13" name="Content Placeholder 3"/>
          <p:cNvSpPr>
            <a:spLocks noGrp="1"/>
          </p:cNvSpPr>
          <p:nvPr>
            <p:ph sz="half" idx="16"/>
          </p:nvPr>
        </p:nvSpPr>
        <p:spPr>
          <a:xfrm>
            <a:off x="838200" y="838201"/>
            <a:ext cx="3657600" cy="381000"/>
          </a:xfrm>
        </p:spPr>
        <p:txBody>
          <a:bodyPr>
            <a:normAutofit/>
          </a:bodyPr>
          <a:lstStyle>
            <a:lvl1pPr>
              <a:lnSpc>
                <a:spcPct val="100000"/>
              </a:lnSpc>
              <a:buClr>
                <a:schemeClr val="accent1">
                  <a:lumMod val="20000"/>
                  <a:lumOff val="80000"/>
                </a:schemeClr>
              </a:buClr>
              <a:defRPr sz="18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
        <p:nvSpPr>
          <p:cNvPr id="14" name="Content Placeholder 3"/>
          <p:cNvSpPr>
            <a:spLocks noGrp="1"/>
          </p:cNvSpPr>
          <p:nvPr>
            <p:ph sz="half" idx="17"/>
          </p:nvPr>
        </p:nvSpPr>
        <p:spPr>
          <a:xfrm>
            <a:off x="4495800" y="838200"/>
            <a:ext cx="3657600" cy="381000"/>
          </a:xfrm>
        </p:spPr>
        <p:txBody>
          <a:bodyPr>
            <a:normAutofit/>
          </a:bodyPr>
          <a:lstStyle>
            <a:lvl1pPr>
              <a:lnSpc>
                <a:spcPct val="100000"/>
              </a:lnSpc>
              <a:buClr>
                <a:schemeClr val="accent1">
                  <a:lumMod val="20000"/>
                  <a:lumOff val="80000"/>
                </a:schemeClr>
              </a:buClr>
              <a:defRPr sz="18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CN" smtClean="0"/>
              <a:t>Click to edit Master text styles</a:t>
            </a:r>
          </a:p>
        </p:txBody>
      </p:sp>
    </p:spTree>
    <p:extLst>
      <p:ext uri="{BB962C8B-B14F-4D97-AF65-F5344CB8AC3E}">
        <p14:creationId xmlns:p14="http://schemas.microsoft.com/office/powerpoint/2010/main" val="2096182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928785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050" y="1066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914400" y="1066800"/>
            <a:ext cx="2362200" cy="4373563"/>
          </a:xfrm>
        </p:spPr>
        <p:txBody>
          <a:bodyPr>
            <a:normAutofit/>
          </a:bodyPr>
          <a:lstStyle>
            <a:lvl1pPr marL="0" indent="0">
              <a:lnSpc>
                <a:spcPts val="1600"/>
              </a:lnSpc>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533400" y="198437"/>
            <a:ext cx="8229600" cy="639763"/>
          </a:xfrm>
        </p:spPr>
        <p:txBody>
          <a:bodyPr/>
          <a:lstStyle>
            <a:lvl1pPr algn="ctr">
              <a:defRPr>
                <a:solidFill>
                  <a:schemeClr val="bg1"/>
                </a:solidFill>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395765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048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152400" y="4376737"/>
            <a:ext cx="8991600" cy="804863"/>
          </a:xfrm>
        </p:spPr>
        <p:txBody>
          <a:bodyPr>
            <a:normAutofit/>
          </a:bodyPr>
          <a:lstStyle>
            <a:lvl1pPr marL="0" indent="0" algn="ctr">
              <a:lnSpc>
                <a:spcPts val="1400"/>
              </a:lnSpc>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Title"/>
          <p:cNvSpPr>
            <a:spLocks noGrp="1"/>
          </p:cNvSpPr>
          <p:nvPr>
            <p:ph type="title"/>
          </p:nvPr>
        </p:nvSpPr>
        <p:spPr>
          <a:xfrm>
            <a:off x="533400" y="198437"/>
            <a:ext cx="8229600" cy="639763"/>
          </a:xfrm>
        </p:spPr>
        <p:txBody>
          <a:bodyPr/>
          <a:lstStyle>
            <a:lvl1pPr algn="ctr">
              <a:defRPr>
                <a:solidFill>
                  <a:schemeClr val="bg1"/>
                </a:solidFill>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55132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638800" y="1524000"/>
            <a:ext cx="3048000" cy="3505200"/>
          </a:xfrm>
        </p:spPr>
        <p:txBody>
          <a:bodyPr/>
          <a:lstStyle>
            <a:lvl1pPr marL="0" indent="0" algn="ctr">
              <a:lnSpc>
                <a:spcPts val="1600"/>
              </a:lnSpc>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6" name="Title 1"/>
          <p:cNvSpPr>
            <a:spLocks noGrp="1"/>
          </p:cNvSpPr>
          <p:nvPr>
            <p:ph type="title"/>
          </p:nvPr>
        </p:nvSpPr>
        <p:spPr>
          <a:xfrm>
            <a:off x="685800" y="274638"/>
            <a:ext cx="7772400" cy="1143000"/>
          </a:xfrm>
        </p:spPr>
        <p:txBody>
          <a:bodyPr/>
          <a:lstStyle/>
          <a:p>
            <a:r>
              <a:rPr lang="en-US" altLang="zh-CN" smtClean="0"/>
              <a:t>Click to edit Master title style</a:t>
            </a:r>
            <a:endParaRPr lang="en-US"/>
          </a:p>
        </p:txBody>
      </p:sp>
    </p:spTree>
    <p:extLst>
      <p:ext uri="{BB962C8B-B14F-4D97-AF65-F5344CB8AC3E}">
        <p14:creationId xmlns:p14="http://schemas.microsoft.com/office/powerpoint/2010/main" val="31195015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12202103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Static Content">
    <p:spTree>
      <p:nvGrpSpPr>
        <p:cNvPr id="1" name=""/>
        <p:cNvGrpSpPr/>
        <p:nvPr/>
      </p:nvGrpSpPr>
      <p:grpSpPr>
        <a:xfrm>
          <a:off x="0" y="0"/>
          <a:ext cx="0" cy="0"/>
          <a:chOff x="0" y="0"/>
          <a:chExt cx="0" cy="0"/>
        </a:xfrm>
      </p:grpSpPr>
      <p:pic>
        <p:nvPicPr>
          <p:cNvPr id="8" name="networking_connect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lum bright="6000" contrast="4000"/>
          </a:blip>
          <a:stretch>
            <a:fillRect/>
          </a:stretch>
        </p:blipFill>
        <p:spPr>
          <a:xfrm>
            <a:off x="0" y="1714500"/>
            <a:ext cx="9144000" cy="5143500"/>
          </a:xfrm>
          <a:prstGeom prst="rect">
            <a:avLst/>
          </a:prstGeom>
          <a:ln>
            <a:noFill/>
          </a:ln>
        </p:spPr>
      </p:pic>
      <p:pic>
        <p:nvPicPr>
          <p:cNvPr id="6" name="clear_whi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bubbl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31FBC38-9263-4803-B019-01FA544F2D0D}" type="slidenum">
              <a:rPr lang="en-US" smtClean="0"/>
              <a:t>‹#›</a:t>
            </a:fld>
            <a:endParaRPr lang="en-US"/>
          </a:p>
        </p:txBody>
      </p:sp>
      <p:sp>
        <p:nvSpPr>
          <p:cNvPr id="16" name="Title"/>
          <p:cNvSpPr>
            <a:spLocks noGrp="1"/>
          </p:cNvSpPr>
          <p:nvPr>
            <p:ph type="title"/>
          </p:nvPr>
        </p:nvSpPr>
        <p:spPr>
          <a:xfrm>
            <a:off x="990600" y="655637"/>
            <a:ext cx="7162800" cy="639763"/>
          </a:xfrm>
        </p:spPr>
        <p:txBody>
          <a:bodyPr/>
          <a:lstStyle>
            <a:lvl1pPr>
              <a:defRPr sz="2400">
                <a:ln w="9525">
                  <a:noFill/>
                </a:ln>
                <a:solidFill>
                  <a:schemeClr val="tx2"/>
                </a:solidFill>
                <a:effectLst/>
                <a:latin typeface="Calibri" pitchFamily="34" charset="0"/>
                <a:ea typeface="Segoe UI Symbol" pitchFamily="34" charset="0"/>
                <a:cs typeface="Calibri" pitchFamily="34" charset="0"/>
              </a:defRPr>
            </a:lvl1pPr>
          </a:lstStyle>
          <a:p>
            <a:r>
              <a:rPr lang="en-US" altLang="zh-CN" smtClean="0"/>
              <a:t>Click to edit Master title style</a:t>
            </a:r>
            <a:endParaRPr lang="en-US" dirty="0"/>
          </a:p>
        </p:txBody>
      </p:sp>
      <p:sp>
        <p:nvSpPr>
          <p:cNvPr id="19" name="subtitle"/>
          <p:cNvSpPr>
            <a:spLocks noGrp="1"/>
          </p:cNvSpPr>
          <p:nvPr>
            <p:ph type="subTitle" idx="1" hasCustomPrompt="1"/>
          </p:nvPr>
        </p:nvSpPr>
        <p:spPr>
          <a:xfrm>
            <a:off x="990600" y="1447800"/>
            <a:ext cx="7162800" cy="4876800"/>
          </a:xfrm>
        </p:spPr>
        <p:txBody>
          <a:bodyPr>
            <a:normAutofit/>
          </a:bodyPr>
          <a:lstStyle>
            <a:lvl1pPr marL="0" indent="0" algn="l">
              <a:buNone/>
              <a:defRPr sz="1600" b="0">
                <a:solidFill>
                  <a:schemeClr val="tx2"/>
                </a:solidFill>
              </a:defRPr>
            </a:lvl1pPr>
            <a:lvl2pPr marL="457200" indent="0" algn="ctr">
              <a:buNone/>
              <a:defRPr sz="1200">
                <a:solidFill>
                  <a:schemeClr val="tx1">
                    <a:tint val="75000"/>
                  </a:schemeClr>
                </a:solidFill>
              </a:defRPr>
            </a:lvl2pPr>
            <a:lvl3pPr marL="914400" indent="0" algn="ctr">
              <a:buNone/>
              <a:defRPr sz="1200">
                <a:solidFill>
                  <a:schemeClr val="tx1">
                    <a:tint val="75000"/>
                  </a:schemeClr>
                </a:solidFill>
              </a:defRPr>
            </a:lvl3pPr>
            <a:lvl4pPr marL="1371600" indent="0" algn="ctr">
              <a:buNone/>
              <a:defRPr sz="1200">
                <a:solidFill>
                  <a:schemeClr val="tx1">
                    <a:tint val="75000"/>
                  </a:schemeClr>
                </a:solidFill>
              </a:defRPr>
            </a:lvl4pPr>
            <a:lvl5pPr marL="1828800" indent="0" algn="ctr">
              <a:buNone/>
              <a:defRPr sz="12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br>
              <a:rPr lang="en-US" dirty="0" smtClean="0"/>
            </a:br>
            <a:r>
              <a:rPr lang="en-US" dirty="0" smtClean="0"/>
              <a:t>Second level</a:t>
            </a:r>
            <a:br>
              <a:rPr lang="en-US" dirty="0" smtClean="0"/>
            </a:br>
            <a:r>
              <a:rPr lang="en-US" dirty="0" smtClean="0"/>
              <a:t>Third level</a:t>
            </a:r>
            <a:br>
              <a:rPr lang="en-US" dirty="0" smtClean="0"/>
            </a:br>
            <a:r>
              <a:rPr lang="en-US" dirty="0" smtClean="0"/>
              <a:t>Fourth level</a:t>
            </a:r>
            <a:br>
              <a:rPr lang="en-US" dirty="0" smtClean="0"/>
            </a:br>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32"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childTnLst>
                                </p:cTn>
                              </p:par>
                              <p:par>
                                <p:cTn id="10" presetID="10" presetClass="entr" presetSubtype="0" fill="hold" grpId="0" nodeType="withEffect">
                                  <p:stCondLst>
                                    <p:cond delay="60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8"/>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childTnLst>
        </p:cTn>
      </p:par>
    </p:tnLst>
    <p:bldLst>
      <p:bldP spid="16" grpId="0"/>
      <p:bldP spid="19" grpId="0" build="p">
        <p:tmplLst>
          <p:tmpl lvl="1">
            <p:tnLst>
              <p:par>
                <p:cTn presetID="10" presetClass="entr" presetSubtype="0" fill="hold" nodeType="withEffect">
                  <p:stCondLst>
                    <p:cond delay="60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03A87011-505D-47D0-BE55-51B1682A55A6}"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39997976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6743644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31601751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13082433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98685282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33686369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22010094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22661653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23943506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C376B33A-1E8C-48FC-B9F3-0379D182965D}" type="datetimeFigureOut">
              <a:rPr lang="zh-CN" altLang="en-US" smtClean="0"/>
              <a:t>2014/4/23</a:t>
            </a:fld>
            <a:endParaRPr lang="zh-CN" alt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BC38-9263-4803-B019-01FA544F2D0D}" type="slidenum">
              <a:rPr lang="en-US" smtClean="0"/>
              <a:t>‹#›</a:t>
            </a:fld>
            <a:endParaRPr lang="en-US"/>
          </a:p>
        </p:txBody>
      </p:sp>
    </p:spTree>
    <p:extLst>
      <p:ext uri="{BB962C8B-B14F-4D97-AF65-F5344CB8AC3E}">
        <p14:creationId xmlns:p14="http://schemas.microsoft.com/office/powerpoint/2010/main" val="19995633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ipart Display">
    <p:spTree>
      <p:nvGrpSpPr>
        <p:cNvPr id="1" name=""/>
        <p:cNvGrpSpPr/>
        <p:nvPr/>
      </p:nvGrpSpPr>
      <p:grpSpPr>
        <a:xfrm>
          <a:off x="0" y="0"/>
          <a:ext cx="0" cy="0"/>
          <a:chOff x="0" y="0"/>
          <a:chExt cx="0" cy="0"/>
        </a:xfrm>
      </p:grpSpPr>
      <p:sp>
        <p:nvSpPr>
          <p:cNvPr id="2" name="Title"/>
          <p:cNvSpPr>
            <a:spLocks noGrp="1"/>
          </p:cNvSpPr>
          <p:nvPr>
            <p:ph type="ctrTitle"/>
          </p:nvPr>
        </p:nvSpPr>
        <p:spPr>
          <a:xfrm>
            <a:off x="1295400" y="457200"/>
            <a:ext cx="6705600" cy="914400"/>
          </a:xfrm>
          <a:effectLst/>
        </p:spPr>
        <p:txBody>
          <a:bodyPr anchor="b" anchorCtr="0"/>
          <a:lstStyle>
            <a:lvl1pPr algn="ctr">
              <a:defRPr sz="2400">
                <a:solidFill>
                  <a:schemeClr val="bg1"/>
                </a:solidFill>
              </a:defRPr>
            </a:lvl1pPr>
          </a:lstStyle>
          <a:p>
            <a:r>
              <a:rPr lang="en-US" altLang="zh-CN" smtClean="0"/>
              <a:t>Click to edit Master title style</a:t>
            </a:r>
            <a:endParaRPr lang="en-US" dirty="0"/>
          </a:p>
        </p:txBody>
      </p:sp>
      <p:sp>
        <p:nvSpPr>
          <p:cNvPr id="3"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31FBC38-9263-4803-B019-01FA544F2D0D}" type="slidenum">
              <a:rPr lang="en-US" smtClean="0"/>
              <a:t>‹#›</a:t>
            </a:fld>
            <a:endParaRPr lang="en-US"/>
          </a:p>
        </p:txBody>
      </p:sp>
      <p:sp>
        <p:nvSpPr>
          <p:cNvPr id="4"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Tree>
    <p:extLst>
      <p:ext uri="{BB962C8B-B14F-4D97-AF65-F5344CB8AC3E}">
        <p14:creationId xmlns:p14="http://schemas.microsoft.com/office/powerpoint/2010/main" val="3265286968"/>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6" name="Text Placeholder 2"/>
          <p:cNvSpPr>
            <a:spLocks noGrp="1"/>
          </p:cNvSpPr>
          <p:nvPr>
            <p:ph type="body" idx="10"/>
          </p:nvPr>
        </p:nvSpPr>
        <p:spPr>
          <a:xfrm>
            <a:off x="685800" y="228600"/>
            <a:ext cx="7772400" cy="890587"/>
          </a:xfrm>
        </p:spPr>
        <p:txBody>
          <a:bodyPr anchor="b"/>
          <a:lstStyle>
            <a:lvl1pPr marL="0" indent="0" algn="ctr">
              <a:buNone/>
              <a:defRPr sz="2000">
                <a:solidFill>
                  <a:schemeClr val="accent3"/>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15" name="Title 1"/>
          <p:cNvSpPr>
            <a:spLocks noGrp="1"/>
          </p:cNvSpPr>
          <p:nvPr>
            <p:ph type="title"/>
          </p:nvPr>
        </p:nvSpPr>
        <p:spPr>
          <a:xfrm>
            <a:off x="685800" y="990600"/>
            <a:ext cx="7772400" cy="1362075"/>
          </a:xfrm>
        </p:spPr>
        <p:txBody>
          <a:bodyPr anchor="t"/>
          <a:lstStyle>
            <a:lvl1pPr algn="ctr">
              <a:defRPr sz="4000" b="1" cap="all">
                <a:solidFill>
                  <a:schemeClr val="bg1"/>
                </a:solidFill>
              </a:defRPr>
            </a:lvl1pPr>
          </a:lstStyle>
          <a:p>
            <a:r>
              <a:rPr lang="en-US" altLang="zh-CN" smtClean="0"/>
              <a:t>Click to edit Master title style</a:t>
            </a:r>
            <a:endParaRPr lang="en-US" dirty="0"/>
          </a:p>
        </p:txBody>
      </p:sp>
      <p:sp>
        <p:nvSpPr>
          <p:cNvPr id="4"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31FBC38-9263-4803-B019-01FA544F2D0D}" type="slidenum">
              <a:rPr lang="en-US" smtClean="0"/>
              <a:t>‹#›</a:t>
            </a:fld>
            <a:endParaRPr lang="en-US"/>
          </a:p>
        </p:txBody>
      </p:sp>
      <p:sp>
        <p:nvSpPr>
          <p:cNvPr id="5"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Tree>
    <p:extLst>
      <p:ext uri="{BB962C8B-B14F-4D97-AF65-F5344CB8AC3E}">
        <p14:creationId xmlns:p14="http://schemas.microsoft.com/office/powerpoint/2010/main" val="2041523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31FBC38-9263-4803-B019-01FA544F2D0D}" type="slidenum">
              <a:rPr lang="en-US" smtClean="0"/>
              <a:t>‹#›</a:t>
            </a:fld>
            <a:endParaRPr lang="en-US"/>
          </a:p>
        </p:txBody>
      </p:sp>
      <p:sp>
        <p:nvSpPr>
          <p:cNvPr id="9" name="Text Placeholder 8"/>
          <p:cNvSpPr>
            <a:spLocks noGrp="1"/>
          </p:cNvSpPr>
          <p:nvPr>
            <p:ph type="body" sz="quarter" idx="15"/>
          </p:nvPr>
        </p:nvSpPr>
        <p:spPr>
          <a:xfrm>
            <a:off x="2895600" y="21336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2" name="Text Placeholder 8"/>
          <p:cNvSpPr>
            <a:spLocks noGrp="1"/>
          </p:cNvSpPr>
          <p:nvPr>
            <p:ph type="body" sz="quarter" idx="16"/>
          </p:nvPr>
        </p:nvSpPr>
        <p:spPr>
          <a:xfrm>
            <a:off x="2895600" y="8382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4" name="Text Placeholder 8"/>
          <p:cNvSpPr>
            <a:spLocks noGrp="1"/>
          </p:cNvSpPr>
          <p:nvPr>
            <p:ph type="body" sz="quarter" idx="17"/>
          </p:nvPr>
        </p:nvSpPr>
        <p:spPr>
          <a:xfrm>
            <a:off x="2895600" y="14859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5" name="Text Placeholder 8"/>
          <p:cNvSpPr>
            <a:spLocks noGrp="1"/>
          </p:cNvSpPr>
          <p:nvPr>
            <p:ph type="body" sz="quarter" idx="18"/>
          </p:nvPr>
        </p:nvSpPr>
        <p:spPr>
          <a:xfrm>
            <a:off x="2895600" y="27813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16" name="Text Placeholder 8"/>
          <p:cNvSpPr>
            <a:spLocks noGrp="1"/>
          </p:cNvSpPr>
          <p:nvPr>
            <p:ph type="body" sz="quarter" idx="19"/>
          </p:nvPr>
        </p:nvSpPr>
        <p:spPr>
          <a:xfrm>
            <a:off x="2895600" y="34290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
        <p:nvSpPr>
          <p:cNvPr id="7" name="Title 6"/>
          <p:cNvSpPr>
            <a:spLocks noGrp="1"/>
          </p:cNvSpPr>
          <p:nvPr>
            <p:ph type="title"/>
          </p:nvPr>
        </p:nvSpPr>
        <p:spPr>
          <a:xfrm>
            <a:off x="616800" y="198437"/>
            <a:ext cx="8146200" cy="639763"/>
          </a:xfrm>
        </p:spPr>
        <p:txBody>
          <a:bodyPr/>
          <a:lstStyle>
            <a:lvl1pPr algn="ctr">
              <a:defRPr>
                <a:solidFill>
                  <a:schemeClr val="bg1"/>
                </a:solidFill>
              </a:defRPr>
            </a:lvl1pPr>
          </a:lstStyle>
          <a:p>
            <a:r>
              <a:rPr lang="en-US" altLang="zh-CN" smtClean="0"/>
              <a:t>Click to edit Master title style</a:t>
            </a:r>
            <a:endParaRPr lang="en-US" dirty="0"/>
          </a:p>
        </p:txBody>
      </p:sp>
      <p:sp>
        <p:nvSpPr>
          <p:cNvPr id="11" name="Text Placeholder 8"/>
          <p:cNvSpPr>
            <a:spLocks noGrp="1"/>
          </p:cNvSpPr>
          <p:nvPr>
            <p:ph type="body" sz="quarter" idx="20"/>
          </p:nvPr>
        </p:nvSpPr>
        <p:spPr>
          <a:xfrm>
            <a:off x="2895600" y="4076700"/>
            <a:ext cx="6096000" cy="838200"/>
          </a:xfrm>
        </p:spPr>
        <p:txBody>
          <a:bodyPr>
            <a:normAutofit/>
          </a:bodyPr>
          <a:lstStyle>
            <a:lvl1pPr marL="57150" indent="0">
              <a:buFontTx/>
              <a:buNone/>
              <a:defRPr sz="1600" baseline="0"/>
            </a:lvl1pPr>
          </a:lstStyle>
          <a:p>
            <a:pPr lvl="0"/>
            <a:r>
              <a:rPr lang="en-US" altLang="zh-CN" smtClean="0"/>
              <a:t>Click to edit Master text styles</a:t>
            </a:r>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914400"/>
            <a:ext cx="3200400" cy="4648200"/>
          </a:xfrm>
        </p:spPr>
        <p:txBody>
          <a:bodyPr/>
          <a:lstStyle>
            <a:lvl1pPr>
              <a:defRPr sz="16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4" name="Content Placeholder 3"/>
          <p:cNvSpPr>
            <a:spLocks noGrp="1"/>
          </p:cNvSpPr>
          <p:nvPr>
            <p:ph sz="half" idx="2"/>
          </p:nvPr>
        </p:nvSpPr>
        <p:spPr>
          <a:xfrm>
            <a:off x="4800600" y="914400"/>
            <a:ext cx="3200400" cy="4648200"/>
          </a:xfrm>
        </p:spPr>
        <p:txBody>
          <a:bodyPr>
            <a:normAutofit/>
          </a:bodyPr>
          <a:lstStyle>
            <a:lvl1pPr algn="l">
              <a:defRPr sz="1600" baseline="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9" name="Slide Number Placeholder 8"/>
          <p:cNvSpPr>
            <a:spLocks noGrp="1"/>
          </p:cNvSpPr>
          <p:nvPr>
            <p:ph type="sldNum" sz="quarter" idx="14"/>
          </p:nvPr>
        </p:nvSpPr>
        <p:spPr/>
        <p:txBody>
          <a:bodyPr/>
          <a:lstStyle/>
          <a:p>
            <a:fld id="{931FBC38-9263-4803-B019-01FA544F2D0D}"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p:cNvSpPr>
            <a:spLocks noGrp="1"/>
          </p:cNvSpPr>
          <p:nvPr>
            <p:ph type="title"/>
          </p:nvPr>
        </p:nvSpPr>
        <p:spPr>
          <a:xfrm>
            <a:off x="2362200" y="-30163"/>
            <a:ext cx="4412400" cy="639763"/>
          </a:xfrm>
        </p:spPr>
        <p:txBody>
          <a:bodyPr/>
          <a:lstStyle>
            <a:lvl1pPr algn="ctr">
              <a:defRPr>
                <a:solidFill>
                  <a:schemeClr val="bg1"/>
                </a:solidFill>
              </a:defRPr>
            </a:lvl1pPr>
          </a:lstStyle>
          <a:p>
            <a:r>
              <a:rPr lang="en-US" altLang="zh-CN"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31FBC38-9263-4803-B019-01FA544F2D0D}" type="slidenum">
              <a:rPr lang="en-US" smtClean="0"/>
              <a:t>‹#›</a:t>
            </a:fld>
            <a:endParaRPr lang="en-US"/>
          </a:p>
        </p:txBody>
      </p:sp>
      <p:sp>
        <p:nvSpPr>
          <p:cNvPr id="9" name="bottom_pict"/>
          <p:cNvSpPr>
            <a:spLocks noGrp="1"/>
          </p:cNvSpPr>
          <p:nvPr>
            <p:ph sz="half" idx="14"/>
          </p:nvPr>
        </p:nvSpPr>
        <p:spPr>
          <a:xfrm>
            <a:off x="5715000" y="35814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2" name="secondlinetext"/>
          <p:cNvSpPr>
            <a:spLocks noGrp="1"/>
          </p:cNvSpPr>
          <p:nvPr>
            <p:ph type="body" sz="quarter" idx="13"/>
          </p:nvPr>
        </p:nvSpPr>
        <p:spPr>
          <a:xfrm>
            <a:off x="1066800" y="838200"/>
            <a:ext cx="4419600" cy="457200"/>
          </a:xfrm>
        </p:spPr>
        <p:txBody>
          <a:bodyPr>
            <a:normAutofit/>
          </a:bodyPr>
          <a:lstStyle>
            <a:lvl1pPr algn="l">
              <a:buFontTx/>
              <a:buNone/>
              <a:defRPr sz="2000"/>
            </a:lvl1pPr>
          </a:lstStyle>
          <a:p>
            <a:pPr lvl="0"/>
            <a:r>
              <a:rPr lang="en-US" altLang="zh-CN" smtClean="0"/>
              <a:t>Click to edit Master text styles</a:t>
            </a:r>
          </a:p>
        </p:txBody>
      </p:sp>
      <p:sp>
        <p:nvSpPr>
          <p:cNvPr id="11" name="Title 10"/>
          <p:cNvSpPr>
            <a:spLocks noGrp="1"/>
          </p:cNvSpPr>
          <p:nvPr>
            <p:ph type="title"/>
          </p:nvPr>
        </p:nvSpPr>
        <p:spPr>
          <a:xfrm>
            <a:off x="990600" y="198437"/>
            <a:ext cx="7162800" cy="639763"/>
          </a:xfrm>
        </p:spPr>
        <p:txBody>
          <a:bodyPr/>
          <a:lstStyle>
            <a:lvl1pPr algn="ctr">
              <a:defRPr>
                <a:solidFill>
                  <a:schemeClr val="bg1"/>
                </a:solidFill>
              </a:defRPr>
            </a:lvl1pPr>
          </a:lstStyle>
          <a:p>
            <a:r>
              <a:rPr lang="en-US" altLang="zh-CN" smtClean="0"/>
              <a:t>Click to edit Master title style</a:t>
            </a:r>
            <a:endParaRPr lang="en-US" dirty="0"/>
          </a:p>
        </p:txBody>
      </p:sp>
      <p:sp>
        <p:nvSpPr>
          <p:cNvPr id="5" name="top_pict"/>
          <p:cNvSpPr>
            <a:spLocks noGrp="1"/>
          </p:cNvSpPr>
          <p:nvPr>
            <p:ph sz="half" idx="1"/>
          </p:nvPr>
        </p:nvSpPr>
        <p:spPr>
          <a:xfrm>
            <a:off x="5715000" y="10668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6" name="top_main_text"/>
          <p:cNvSpPr>
            <a:spLocks noGrp="1"/>
          </p:cNvSpPr>
          <p:nvPr>
            <p:ph sz="half" idx="2" hasCustomPrompt="1"/>
          </p:nvPr>
        </p:nvSpPr>
        <p:spPr>
          <a:xfrm>
            <a:off x="1066800" y="1219200"/>
            <a:ext cx="4419600" cy="2057400"/>
          </a:xfrm>
        </p:spPr>
        <p:txBody>
          <a:bodyPr>
            <a:normAutofit/>
          </a:bodyPr>
          <a:lstStyle>
            <a:lvl1pPr>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br>
              <a:rPr lang="en-US" dirty="0" smtClean="0"/>
            </a:br>
            <a:r>
              <a:rPr lang="en-US" dirty="0" smtClean="0"/>
              <a:t>Level 2</a:t>
            </a:r>
            <a:br>
              <a:rPr lang="en-US" dirty="0" smtClean="0"/>
            </a:br>
            <a:r>
              <a:rPr lang="en-US" dirty="0" smtClean="0"/>
              <a:t>Level 3</a:t>
            </a:r>
            <a:br>
              <a:rPr lang="en-US" dirty="0" smtClean="0"/>
            </a:br>
            <a:r>
              <a:rPr lang="en-US" dirty="0" smtClean="0"/>
              <a:t>Level 4</a:t>
            </a:r>
            <a:br>
              <a:rPr lang="en-US" dirty="0" smtClean="0"/>
            </a:br>
            <a:r>
              <a:rPr lang="en-US" dirty="0" smtClean="0"/>
              <a:t>Level 5</a:t>
            </a:r>
            <a:endParaRPr lang="en-US" dirty="0"/>
          </a:p>
        </p:txBody>
      </p:sp>
      <p:sp>
        <p:nvSpPr>
          <p:cNvPr id="14" name="bottom_main_text"/>
          <p:cNvSpPr>
            <a:spLocks noGrp="1"/>
          </p:cNvSpPr>
          <p:nvPr>
            <p:ph sz="half" idx="15" hasCustomPrompt="1"/>
          </p:nvPr>
        </p:nvSpPr>
        <p:spPr>
          <a:xfrm>
            <a:off x="1066800" y="3733800"/>
            <a:ext cx="4419600" cy="1981200"/>
          </a:xfrm>
        </p:spPr>
        <p:txBody>
          <a:bodyPr>
            <a:normAutofit/>
          </a:bodyPr>
          <a:lstStyle>
            <a:lvl1pPr>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br>
              <a:rPr lang="en-US" dirty="0" smtClean="0"/>
            </a:br>
            <a:r>
              <a:rPr lang="en-US" dirty="0" smtClean="0"/>
              <a:t>Level 2</a:t>
            </a:r>
            <a:br>
              <a:rPr lang="en-US" dirty="0" smtClean="0"/>
            </a:br>
            <a:r>
              <a:rPr lang="en-US" dirty="0" smtClean="0"/>
              <a:t>Level 3</a:t>
            </a:r>
            <a:br>
              <a:rPr lang="en-US" dirty="0" smtClean="0"/>
            </a:br>
            <a:r>
              <a:rPr lang="en-US" dirty="0" smtClean="0"/>
              <a:t>Level 4</a:t>
            </a:r>
            <a:br>
              <a:rPr lang="en-US" dirty="0" smtClean="0"/>
            </a:br>
            <a:r>
              <a:rPr lang="en-US" dirty="0" smtClean="0"/>
              <a:t>Level 5</a:t>
            </a:r>
            <a:endParaRPr lang="en-US" dirty="0"/>
          </a:p>
        </p:txBody>
      </p:sp>
      <p:sp>
        <p:nvSpPr>
          <p:cNvPr id="15" name="secondlinetext"/>
          <p:cNvSpPr>
            <a:spLocks noGrp="1"/>
          </p:cNvSpPr>
          <p:nvPr>
            <p:ph type="body" sz="quarter" idx="16"/>
          </p:nvPr>
        </p:nvSpPr>
        <p:spPr>
          <a:xfrm>
            <a:off x="1066800" y="3276600"/>
            <a:ext cx="4419600" cy="381000"/>
          </a:xfrm>
        </p:spPr>
        <p:txBody>
          <a:bodyPr>
            <a:noAutofit/>
          </a:bodyPr>
          <a:lstStyle>
            <a:lvl1pPr algn="l">
              <a:buFontTx/>
              <a:buNone/>
              <a:defRPr sz="2000"/>
            </a:lvl1pPr>
          </a:lstStyle>
          <a:p>
            <a:pPr lvl="0"/>
            <a:r>
              <a:rPr lang="en-US" altLang="zh-CN" smtClean="0"/>
              <a:t>Click to edit Master text styles</a:t>
            </a:r>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931FBC38-9263-4803-B019-01FA544F2D0D}" type="slidenum">
              <a:rPr lang="en-US" smtClean="0"/>
              <a:t>‹#›</a:t>
            </a:fld>
            <a:endParaRPr lang="en-US"/>
          </a:p>
        </p:txBody>
      </p:sp>
      <p:sp>
        <p:nvSpPr>
          <p:cNvPr id="9" name="Content Placeholder 2"/>
          <p:cNvSpPr>
            <a:spLocks noGrp="1"/>
          </p:cNvSpPr>
          <p:nvPr>
            <p:ph sz="half" idx="1"/>
          </p:nvPr>
        </p:nvSpPr>
        <p:spPr>
          <a:xfrm>
            <a:off x="838200" y="2465387"/>
            <a:ext cx="2514600" cy="2544763"/>
          </a:xfrm>
        </p:spPr>
        <p:txBody>
          <a:bodyPr lIns="274320" tIns="0" rIns="182880">
            <a:normAutofit/>
          </a:bodyPr>
          <a:lstStyle>
            <a:lvl1pPr>
              <a:lnSpc>
                <a:spcPts val="2000"/>
              </a:lnSpc>
              <a:defRPr sz="1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0" name="Content Placeholder 3"/>
          <p:cNvSpPr>
            <a:spLocks noGrp="1"/>
          </p:cNvSpPr>
          <p:nvPr>
            <p:ph sz="half" idx="2"/>
          </p:nvPr>
        </p:nvSpPr>
        <p:spPr>
          <a:xfrm>
            <a:off x="3352800" y="2465387"/>
            <a:ext cx="2438400" cy="2544763"/>
          </a:xfrm>
        </p:spPr>
        <p:txBody>
          <a:bodyPr lIns="274320" tIns="0" rIns="182880">
            <a:normAutofit/>
          </a:bodyPr>
          <a:lstStyle>
            <a:lvl1pPr>
              <a:lnSpc>
                <a:spcPts val="2000"/>
              </a:lnSpc>
              <a:defRPr sz="1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1" name="Content Placeholder 3"/>
          <p:cNvSpPr>
            <a:spLocks noGrp="1"/>
          </p:cNvSpPr>
          <p:nvPr>
            <p:ph sz="half" idx="14"/>
          </p:nvPr>
        </p:nvSpPr>
        <p:spPr>
          <a:xfrm>
            <a:off x="5791200" y="2465387"/>
            <a:ext cx="2514600" cy="2544763"/>
          </a:xfrm>
        </p:spPr>
        <p:txBody>
          <a:bodyPr lIns="274320" tIns="0" rIns="182880">
            <a:normAutofit/>
          </a:bodyPr>
          <a:lstStyle>
            <a:lvl1pPr>
              <a:lnSpc>
                <a:spcPts val="2000"/>
              </a:lnSpc>
              <a:defRPr sz="14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5" name="Content Placeholder 2"/>
          <p:cNvSpPr>
            <a:spLocks noGrp="1"/>
          </p:cNvSpPr>
          <p:nvPr>
            <p:ph sz="half" idx="15"/>
          </p:nvPr>
        </p:nvSpPr>
        <p:spPr>
          <a:xfrm>
            <a:off x="914400" y="731837"/>
            <a:ext cx="2362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6" name="Content Placeholder 3"/>
          <p:cNvSpPr>
            <a:spLocks noGrp="1"/>
          </p:cNvSpPr>
          <p:nvPr>
            <p:ph sz="half" idx="16"/>
          </p:nvPr>
        </p:nvSpPr>
        <p:spPr>
          <a:xfrm>
            <a:off x="3390900" y="731837"/>
            <a:ext cx="2362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7" name="Content Placeholder 3"/>
          <p:cNvSpPr>
            <a:spLocks noGrp="1"/>
          </p:cNvSpPr>
          <p:nvPr>
            <p:ph sz="half" idx="17"/>
          </p:nvPr>
        </p:nvSpPr>
        <p:spPr>
          <a:xfrm>
            <a:off x="5867400" y="731837"/>
            <a:ext cx="2362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p:txBody>
      </p:sp>
      <p:sp>
        <p:nvSpPr>
          <p:cNvPr id="19" name="Title 18"/>
          <p:cNvSpPr>
            <a:spLocks noGrp="1"/>
          </p:cNvSpPr>
          <p:nvPr>
            <p:ph type="title"/>
          </p:nvPr>
        </p:nvSpPr>
        <p:spPr>
          <a:xfrm>
            <a:off x="533400" y="198437"/>
            <a:ext cx="8229600" cy="639763"/>
          </a:xfrm>
        </p:spPr>
        <p:txBody>
          <a:bodyPr/>
          <a:lstStyle>
            <a:lvl1pPr algn="ctr">
              <a:defRPr>
                <a:solidFill>
                  <a:schemeClr val="bg1"/>
                </a:solidFill>
              </a:defRPr>
            </a:lvl1pPr>
          </a:lstStyle>
          <a:p>
            <a:r>
              <a:rPr lang="en-US" altLang="zh-CN" smtClean="0"/>
              <a:t>Click to edit Master title style</a:t>
            </a:r>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ideo" Target="../media/media1.wmv"/><Relationship Id="rId2" Type="http://schemas.openxmlformats.org/officeDocument/2006/relationships/slideLayout" Target="../slideLayouts/slideLayout2.xml"/><Relationship Id="rId16" Type="http://schemas.microsoft.com/office/2007/relationships/media"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networking_connection.mov">
            <a:hlinkClick r:id="" action="ppaction://media"/>
          </p:cNvPr>
          <p:cNvPicPr>
            <a:picLocks noChangeAspect="1"/>
          </p:cNvPicPr>
          <p:nvPr>
            <a:videoFile r:link="rId17"/>
            <p:extLst>
              <p:ext uri="{DAA4B4D4-6D71-4841-9C94-3DE7FCFB9230}">
                <p14:media xmlns:p14="http://schemas.microsoft.com/office/powerpoint/2010/main" r:embed="rId16"/>
              </p:ext>
            </p:extLst>
          </p:nvPr>
        </p:nvPicPr>
        <p:blipFill>
          <a:blip r:embed="rId18">
            <a:lum bright="6000" contrast="4000"/>
          </a:blip>
          <a:stretch>
            <a:fillRect/>
          </a:stretch>
        </p:blipFill>
        <p:spPr>
          <a:xfrm>
            <a:off x="0" y="1714500"/>
            <a:ext cx="9144000" cy="5143500"/>
          </a:xfrm>
          <a:prstGeom prst="rect">
            <a:avLst/>
          </a:prstGeom>
          <a:ln>
            <a:noFill/>
          </a:ln>
        </p:spPr>
      </p:pic>
      <p:pic>
        <p:nvPicPr>
          <p:cNvPr id="6" name="lg_top_ba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990600" y="1066800"/>
            <a:ext cx="7162800" cy="4602165"/>
          </a:xfrm>
          <a:prstGeom prst="rect">
            <a:avLst/>
          </a:prstGeom>
        </p:spPr>
        <p:txBody>
          <a:bodyPr vert="horz" lIns="91440" tIns="45720" rIns="91440" bIns="45720" rtlCol="0">
            <a:normAutofit/>
          </a:bodyPr>
          <a:lstStyle/>
          <a:p>
            <a:pPr lvl="0"/>
            <a:r>
              <a:rPr lang="en-US" altLang="zh-CN" smtClean="0"/>
              <a:t>Click to edit Master text styles</a:t>
            </a:r>
          </a:p>
        </p:txBody>
      </p:sp>
      <p:sp>
        <p:nvSpPr>
          <p:cNvPr id="2" name="Title Placeholder 1"/>
          <p:cNvSpPr>
            <a:spLocks noGrp="1"/>
          </p:cNvSpPr>
          <p:nvPr>
            <p:ph type="title"/>
          </p:nvPr>
        </p:nvSpPr>
        <p:spPr>
          <a:xfrm>
            <a:off x="990600" y="381000"/>
            <a:ext cx="7162800" cy="639763"/>
          </a:xfrm>
          <a:prstGeom prst="rect">
            <a:avLst/>
          </a:prstGeom>
        </p:spPr>
        <p:txBody>
          <a:bodyPr vert="horz" lIns="91440" tIns="45720" rIns="91440" bIns="45720" rtlCol="0" anchor="ctr">
            <a:noAutofit/>
          </a:bodyPr>
          <a:lstStyle/>
          <a:p>
            <a:r>
              <a:rPr lang="en-US" altLang="zh-CN" smtClean="0"/>
              <a:t>Click to edit Master title style</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931FBC38-9263-4803-B019-01FA544F2D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8"/>
                </p:tgtEl>
              </p:cMediaNode>
            </p:video>
          </p:childTnLst>
        </p:cTn>
      </p:par>
    </p:tnLst>
  </p:timing>
  <p:hf hdr="0" ftr="0" dt="0"/>
  <p:txStyles>
    <p:titleStyle>
      <a:lvl1pPr algn="ctr" defTabSz="914400" rtl="0" eaLnBrk="1" latinLnBrk="0" hangingPunct="1">
        <a:spcBef>
          <a:spcPct val="0"/>
        </a:spcBef>
        <a:buNone/>
        <a:defRPr sz="2400" b="1" kern="1200" baseline="0">
          <a:solidFill>
            <a:schemeClr val="bg1"/>
          </a:solidFill>
          <a:latin typeface="+mj-lt"/>
          <a:ea typeface="+mj-ea"/>
          <a:cs typeface="Arial" pitchFamily="34" charset="0"/>
        </a:defRPr>
      </a:lvl1pPr>
    </p:titleStyle>
    <p:bodyStyle>
      <a:lvl1pPr marL="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600" kern="1200">
          <a:solidFill>
            <a:schemeClr val="tx2"/>
          </a:solidFill>
          <a:latin typeface="+mn-lt"/>
          <a:ea typeface="+mn-ea"/>
          <a:cs typeface="Arial" pitchFamily="34" charset="0"/>
        </a:defRPr>
      </a:lvl1pPr>
      <a:lvl2pPr marL="4572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_main"/>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752600"/>
            <a:ext cx="9144000" cy="5143500"/>
          </a:xfrm>
          <a:prstGeom prst="rect">
            <a:avLst/>
          </a:prstGeom>
        </p:spPr>
      </p:pic>
      <p:pic>
        <p:nvPicPr>
          <p:cNvPr id="6" name="lg_top_ba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990600" y="1066800"/>
            <a:ext cx="7162800" cy="4602165"/>
          </a:xfrm>
          <a:prstGeom prst="rect">
            <a:avLst/>
          </a:prstGeom>
        </p:spPr>
        <p:txBody>
          <a:bodyPr vert="horz" lIns="91440" tIns="45720" rIns="91440" bIns="45720" rtlCol="0">
            <a:normAutofit/>
          </a:bodyPr>
          <a:lstStyle/>
          <a:p>
            <a:pPr lvl="0"/>
            <a:r>
              <a:rPr lang="en-US" altLang="zh-CN" smtClean="0"/>
              <a:t>Click to edit Master text styles</a:t>
            </a:r>
          </a:p>
        </p:txBody>
      </p:sp>
      <p:sp>
        <p:nvSpPr>
          <p:cNvPr id="2" name="Title Placeholder 1"/>
          <p:cNvSpPr>
            <a:spLocks noGrp="1"/>
          </p:cNvSpPr>
          <p:nvPr>
            <p:ph type="title"/>
          </p:nvPr>
        </p:nvSpPr>
        <p:spPr>
          <a:xfrm>
            <a:off x="990600" y="381000"/>
            <a:ext cx="7162800" cy="639763"/>
          </a:xfrm>
          <a:prstGeom prst="rect">
            <a:avLst/>
          </a:prstGeom>
        </p:spPr>
        <p:txBody>
          <a:bodyPr vert="horz" lIns="91440" tIns="45720" rIns="91440" bIns="45720" rtlCol="0" anchor="ctr">
            <a:noAutofit/>
          </a:bodyPr>
          <a:lstStyle/>
          <a:p>
            <a:r>
              <a:rPr lang="en-US" altLang="zh-CN" smtClean="0"/>
              <a:t>Click to edit Master title style</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12952054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2400" b="1" kern="1200" baseline="0">
          <a:solidFill>
            <a:schemeClr val="bg1"/>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600" kern="1200">
          <a:solidFill>
            <a:schemeClr val="tx2"/>
          </a:solidFill>
          <a:latin typeface="Arial" pitchFamily="34" charset="0"/>
          <a:ea typeface="+mn-ea"/>
          <a:cs typeface="Arial" pitchFamily="34" charset="0"/>
        </a:defRPr>
      </a:lvl1pPr>
      <a:lvl2pPr marL="4572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6B33A-1E8C-48FC-B9F3-0379D182965D}" type="datetimeFigureOut">
              <a:rPr lang="zh-CN" altLang="en-US" smtClean="0"/>
              <a:t>2014/4/23</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BC38-9263-4803-B019-01FA544F2D0D}" type="slidenum">
              <a:rPr lang="en-US" smtClean="0"/>
              <a:t>‹#›</a:t>
            </a:fld>
            <a:endParaRPr lang="en-US"/>
          </a:p>
        </p:txBody>
      </p:sp>
    </p:spTree>
    <p:extLst>
      <p:ext uri="{BB962C8B-B14F-4D97-AF65-F5344CB8AC3E}">
        <p14:creationId xmlns:p14="http://schemas.microsoft.com/office/powerpoint/2010/main" val="36097506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500.png"/></Relationships>
</file>

<file path=ppt/slides/_rels/slide1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techcrunch.com/2010/08/07/why-online2offline-commerce-is-a-trillion-dollar-opportunity/"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450.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1375"/>
            <a:ext cx="7772400" cy="1470025"/>
          </a:xfrm>
        </p:spPr>
        <p:txBody>
          <a:bodyPr/>
          <a:lstStyle/>
          <a:p>
            <a:r>
              <a:rPr lang="en-US" dirty="0" smtClean="0"/>
              <a:t>Mining Triadic Closure Patterns in Social Networks</a:t>
            </a:r>
            <a:endParaRPr lang="en-US" dirty="0"/>
          </a:p>
        </p:txBody>
      </p:sp>
      <p:sp>
        <p:nvSpPr>
          <p:cNvPr id="3" name="Subtitle 2"/>
          <p:cNvSpPr>
            <a:spLocks noGrp="1"/>
          </p:cNvSpPr>
          <p:nvPr>
            <p:ph type="subTitle" idx="1"/>
          </p:nvPr>
        </p:nvSpPr>
        <p:spPr>
          <a:xfrm>
            <a:off x="1676400" y="3886200"/>
            <a:ext cx="6400800" cy="1752600"/>
          </a:xfrm>
        </p:spPr>
        <p:txBody>
          <a:bodyPr>
            <a:normAutofit fontScale="70000" lnSpcReduction="20000"/>
          </a:bodyPr>
          <a:lstStyle/>
          <a:p>
            <a:pPr algn="r"/>
            <a:r>
              <a:rPr lang="en-US" b="1" dirty="0" smtClean="0"/>
              <a:t>Hong Huang, University of </a:t>
            </a:r>
            <a:r>
              <a:rPr lang="en-US" b="1" dirty="0" err="1" smtClean="0"/>
              <a:t>Goettingen</a:t>
            </a:r>
            <a:endParaRPr lang="en-US" b="1" dirty="0" smtClean="0"/>
          </a:p>
          <a:p>
            <a:pPr algn="r"/>
            <a:r>
              <a:rPr lang="en-US" dirty="0" err="1" smtClean="0"/>
              <a:t>Jie</a:t>
            </a:r>
            <a:r>
              <a:rPr lang="en-US" dirty="0" smtClean="0"/>
              <a:t> Tang, Tsinghua University</a:t>
            </a:r>
          </a:p>
          <a:p>
            <a:pPr algn="r"/>
            <a:r>
              <a:rPr lang="en-US" dirty="0" smtClean="0"/>
              <a:t>Sen Wu, Stanford University</a:t>
            </a:r>
          </a:p>
          <a:p>
            <a:pPr algn="r"/>
            <a:r>
              <a:rPr lang="en-US" dirty="0" smtClean="0"/>
              <a:t>Lu Liu, Northwestern University</a:t>
            </a:r>
          </a:p>
          <a:p>
            <a:pPr algn="r"/>
            <a:r>
              <a:rPr lang="en-US" dirty="0" err="1" smtClean="0"/>
              <a:t>Xiaoming</a:t>
            </a:r>
            <a:r>
              <a:rPr lang="en-US" dirty="0" smtClean="0"/>
              <a:t> Fu, University of </a:t>
            </a:r>
            <a:r>
              <a:rPr lang="en-US" dirty="0" err="1" smtClean="0"/>
              <a:t>Goettingen</a:t>
            </a:r>
            <a:endParaRPr lang="en-US" dirty="0"/>
          </a:p>
        </p:txBody>
      </p:sp>
      <p:pic>
        <p:nvPicPr>
          <p:cNvPr id="1026" name="Picture 2" descr="C:\Users\Hong\AppData\Roaming\Tencent\Users\540507710\QQ\WinTemp\RichOle\9T)R]N7U32C)(Z]H7~K}7RF.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1"/>
          <a:stretch/>
        </p:blipFill>
        <p:spPr bwMode="auto">
          <a:xfrm>
            <a:off x="1" y="0"/>
            <a:ext cx="9144000" cy="169038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380713" y="3921922"/>
            <a:ext cx="470729" cy="461798"/>
          </a:xfrm>
          <a:prstGeom prst="ellipse">
            <a:avLst/>
          </a:prstGeom>
          <a:noFill/>
          <a:ln w="31750">
            <a:solidFill>
              <a:schemeClr val="bg1">
                <a:lumMod val="6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5261136"/>
            <a:ext cx="470729" cy="461798"/>
          </a:xfrm>
          <a:prstGeom prst="ellipse">
            <a:avLst/>
          </a:prstGeom>
          <a:noFill/>
          <a:ln w="31750">
            <a:solidFill>
              <a:schemeClr val="bg1">
                <a:lumMod val="6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75099" y="5235714"/>
            <a:ext cx="470729" cy="461798"/>
          </a:xfrm>
          <a:prstGeom prst="ellipse">
            <a:avLst/>
          </a:prstGeom>
          <a:noFill/>
          <a:ln w="31750">
            <a:solidFill>
              <a:schemeClr val="bg1">
                <a:lumMod val="6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935193" y="4337540"/>
            <a:ext cx="539666" cy="991225"/>
          </a:xfrm>
          <a:prstGeom prst="line">
            <a:avLst/>
          </a:prstGeom>
          <a:ln w="31750">
            <a:solidFill>
              <a:schemeClr val="bg1">
                <a:lumMod val="65000"/>
              </a:schemeClr>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5"/>
            <a:endCxn id="8" idx="1"/>
          </p:cNvCxnSpPr>
          <p:nvPr/>
        </p:nvCxnSpPr>
        <p:spPr>
          <a:xfrm>
            <a:off x="1782505" y="4316091"/>
            <a:ext cx="561531" cy="987252"/>
          </a:xfrm>
          <a:prstGeom prst="line">
            <a:avLst/>
          </a:prstGeom>
          <a:ln w="31750">
            <a:solidFill>
              <a:schemeClr val="bg1">
                <a:lumMod val="65000"/>
              </a:schemeClr>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4129" y="5464314"/>
            <a:ext cx="1270970" cy="2299"/>
          </a:xfrm>
          <a:prstGeom prst="line">
            <a:avLst/>
          </a:prstGeom>
          <a:ln w="31750">
            <a:solidFill>
              <a:schemeClr val="bg1">
                <a:lumMod val="65000"/>
              </a:schemeClr>
            </a:solidFill>
          </a:ln>
          <a:effectLst>
            <a:innerShdw blurRad="63500" dist="50800" dir="81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694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0"/>
            <a:ext cx="8229600" cy="1143000"/>
          </a:xfrm>
        </p:spPr>
        <p:txBody>
          <a:bodyPr/>
          <a:lstStyle/>
          <a:p>
            <a:pPr algn="l"/>
            <a:r>
              <a:rPr kumimoji="1" lang="en-US" altLang="zh-CN" dirty="0" smtClean="0"/>
              <a:t>Observation - Demography</a:t>
            </a:r>
            <a:endParaRPr kumimoji="1" lang="zh-CN" altLang="en-US" dirty="0"/>
          </a:p>
        </p:txBody>
      </p:sp>
      <p:pic>
        <p:nvPicPr>
          <p:cNvPr id="5" name="图片 4" descr="Screen Shot 2014-03-13 at 12.17.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16" y="1600200"/>
            <a:ext cx="7628184" cy="3124204"/>
          </a:xfrm>
          <a:prstGeom prst="rect">
            <a:avLst/>
          </a:prstGeom>
        </p:spPr>
      </p:pic>
      <p:sp>
        <p:nvSpPr>
          <p:cNvPr id="6" name="TextBox 15"/>
          <p:cNvSpPr txBox="1"/>
          <p:nvPr/>
        </p:nvSpPr>
        <p:spPr>
          <a:xfrm>
            <a:off x="5334000" y="5096470"/>
            <a:ext cx="3124200" cy="923330"/>
          </a:xfrm>
          <a:prstGeom prst="rect">
            <a:avLst/>
          </a:prstGeom>
          <a:noFill/>
        </p:spPr>
        <p:txBody>
          <a:bodyPr wrap="square" rtlCol="0">
            <a:spAutoFit/>
          </a:bodyPr>
          <a:lstStyle/>
          <a:p>
            <a:r>
              <a:rPr lang="en-US" altLang="zh-CN" dirty="0" smtClean="0">
                <a:solidFill>
                  <a:srgbClr val="800000"/>
                </a:solidFill>
              </a:rPr>
              <a:t>0—female</a:t>
            </a:r>
            <a:r>
              <a:rPr lang="en-US" altLang="zh-CN" dirty="0" smtClean="0"/>
              <a:t>; </a:t>
            </a:r>
            <a:r>
              <a:rPr lang="en-US" altLang="zh-CN" dirty="0" smtClean="0">
                <a:solidFill>
                  <a:srgbClr val="000090"/>
                </a:solidFill>
              </a:rPr>
              <a:t>1—male </a:t>
            </a:r>
          </a:p>
          <a:p>
            <a:r>
              <a:rPr lang="en-US" altLang="zh-CN" dirty="0" smtClean="0"/>
              <a:t>e.g., 001 means </a:t>
            </a:r>
            <a:r>
              <a:rPr lang="en-US" altLang="zh-CN" dirty="0"/>
              <a:t>A and B are female </a:t>
            </a:r>
            <a:r>
              <a:rPr lang="en-US" altLang="zh-CN" dirty="0" smtClean="0"/>
              <a:t>while C </a:t>
            </a:r>
            <a:r>
              <a:rPr lang="en-US" altLang="zh-CN" dirty="0"/>
              <a:t>is male.</a:t>
            </a:r>
            <a:endParaRPr lang="en-US" altLang="zh-CN" dirty="0" smtClean="0"/>
          </a:p>
        </p:txBody>
      </p:sp>
      <p:sp>
        <p:nvSpPr>
          <p:cNvPr id="7" name="椭圆 6"/>
          <p:cNvSpPr/>
          <p:nvPr/>
        </p:nvSpPr>
        <p:spPr>
          <a:xfrm>
            <a:off x="5372100" y="4178300"/>
            <a:ext cx="266700" cy="3175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5715000" y="4191000"/>
            <a:ext cx="304800" cy="304800"/>
          </a:xfrm>
          <a:prstGeom prst="ellipse">
            <a:avLst/>
          </a:prstGeom>
          <a:noFill/>
          <a:ln w="28575" cmpd="sng">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7696200" y="4178300"/>
            <a:ext cx="304800" cy="3175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TextBox 15"/>
          <p:cNvSpPr txBox="1"/>
          <p:nvPr/>
        </p:nvSpPr>
        <p:spPr>
          <a:xfrm>
            <a:off x="1219200" y="5175250"/>
            <a:ext cx="3352800" cy="646331"/>
          </a:xfrm>
          <a:prstGeom prst="rect">
            <a:avLst/>
          </a:prstGeom>
          <a:noFill/>
        </p:spPr>
        <p:txBody>
          <a:bodyPr wrap="square" rtlCol="0">
            <a:spAutoFit/>
          </a:bodyPr>
          <a:lstStyle/>
          <a:p>
            <a:r>
              <a:rPr lang="en-US" altLang="zh-CN" dirty="0" smtClean="0">
                <a:solidFill>
                  <a:srgbClr val="800000"/>
                </a:solidFill>
              </a:rPr>
              <a:t>L(A, B) </a:t>
            </a:r>
            <a:r>
              <a:rPr lang="en-US" altLang="zh-CN" dirty="0" smtClean="0">
                <a:solidFill>
                  <a:srgbClr val="000000"/>
                </a:solidFill>
              </a:rPr>
              <a:t>means A and B are from the same city</a:t>
            </a:r>
          </a:p>
        </p:txBody>
      </p:sp>
      <p:sp>
        <p:nvSpPr>
          <p:cNvPr id="3" name="矩形 2"/>
          <p:cNvSpPr/>
          <p:nvPr/>
        </p:nvSpPr>
        <p:spPr>
          <a:xfrm>
            <a:off x="5334000" y="2019298"/>
            <a:ext cx="2743200" cy="118110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7391400" y="4191000"/>
            <a:ext cx="304800" cy="304800"/>
          </a:xfrm>
          <a:prstGeom prst="ellipse">
            <a:avLst/>
          </a:prstGeom>
          <a:noFill/>
          <a:ln w="28575" cmpd="sng">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13" name="Straight Connector 12"/>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56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0" nodeType="clickEffect">
                                  <p:stCondLst>
                                    <p:cond delay="0"/>
                                  </p:stCondLst>
                                  <p:childTnLst>
                                    <p:animEffect transition="out" filter="wipe(down)">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Observation - Social Role</a:t>
            </a:r>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r="50518" b="27113"/>
          <a:stretch/>
        </p:blipFill>
        <p:spPr>
          <a:xfrm>
            <a:off x="304800" y="1463806"/>
            <a:ext cx="5181600" cy="4479794"/>
          </a:xfrm>
        </p:spPr>
      </p:pic>
      <p:sp>
        <p:nvSpPr>
          <p:cNvPr id="4" name="Slide Number Placeholder 3"/>
          <p:cNvSpPr>
            <a:spLocks noGrp="1"/>
          </p:cNvSpPr>
          <p:nvPr>
            <p:ph type="sldNum" sz="quarter" idx="12"/>
          </p:nvPr>
        </p:nvSpPr>
        <p:spPr/>
        <p:txBody>
          <a:bodyPr/>
          <a:lstStyle/>
          <a:p>
            <a:fld id="{931FBC38-9263-4803-B019-01FA544F2D0D}" type="slidenum">
              <a:rPr lang="en-US" smtClean="0"/>
              <a:t>11</a:t>
            </a:fld>
            <a:endParaRPr lang="en-US" dirty="0"/>
          </a:p>
        </p:txBody>
      </p:sp>
      <p:cxnSp>
        <p:nvCxnSpPr>
          <p:cNvPr id="6" name="Straight Connector 5"/>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19200" y="4724400"/>
            <a:ext cx="457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p:cNvSpPr/>
          <p:nvPr/>
        </p:nvSpPr>
        <p:spPr>
          <a:xfrm>
            <a:off x="2286000" y="4724400"/>
            <a:ext cx="304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p:cNvSpPr/>
          <p:nvPr/>
        </p:nvSpPr>
        <p:spPr>
          <a:xfrm>
            <a:off x="4495800" y="48768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5"/>
          <p:cNvSpPr txBox="1"/>
          <p:nvPr/>
        </p:nvSpPr>
        <p:spPr>
          <a:xfrm>
            <a:off x="5486400" y="2637472"/>
            <a:ext cx="3124200" cy="1754326"/>
          </a:xfrm>
          <a:prstGeom prst="rect">
            <a:avLst/>
          </a:prstGeom>
          <a:noFill/>
        </p:spPr>
        <p:txBody>
          <a:bodyPr wrap="square" rtlCol="0">
            <a:spAutoFit/>
          </a:bodyPr>
          <a:lstStyle/>
          <a:p>
            <a:r>
              <a:rPr lang="en-US" altLang="zh-CN" dirty="0" smtClean="0">
                <a:solidFill>
                  <a:srgbClr val="800000"/>
                </a:solidFill>
              </a:rPr>
              <a:t>0—ordinary user</a:t>
            </a:r>
            <a:endParaRPr lang="en-US" altLang="zh-CN" dirty="0" smtClean="0"/>
          </a:p>
          <a:p>
            <a:r>
              <a:rPr lang="en-US" altLang="zh-CN" dirty="0" smtClean="0">
                <a:solidFill>
                  <a:srgbClr val="000090"/>
                </a:solidFill>
              </a:rPr>
              <a:t>1—opinion leader (top 1% PageRank)</a:t>
            </a:r>
          </a:p>
          <a:p>
            <a:r>
              <a:rPr lang="en-US" altLang="zh-CN" dirty="0" smtClean="0"/>
              <a:t>e.g., 001 means </a:t>
            </a:r>
            <a:r>
              <a:rPr lang="en-US" altLang="zh-CN" dirty="0"/>
              <a:t>A and B are </a:t>
            </a:r>
            <a:r>
              <a:rPr lang="en-US" altLang="zh-CN" dirty="0" smtClean="0"/>
              <a:t>ordinary user while C </a:t>
            </a:r>
            <a:r>
              <a:rPr lang="en-US" altLang="zh-CN" dirty="0"/>
              <a:t>is </a:t>
            </a:r>
            <a:r>
              <a:rPr lang="en-US" altLang="zh-CN" dirty="0" smtClean="0"/>
              <a:t>opinion leader.</a:t>
            </a:r>
          </a:p>
        </p:txBody>
      </p:sp>
    </p:spTree>
    <p:extLst>
      <p:ext uri="{BB962C8B-B14F-4D97-AF65-F5344CB8AC3E}">
        <p14:creationId xmlns:p14="http://schemas.microsoft.com/office/powerpoint/2010/main" val="375591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altLang="zh-CN" dirty="0" smtClean="0"/>
              <a:t>Summary</a:t>
            </a:r>
            <a:endParaRPr lang="zh-CN" altLang="en-US" dirty="0"/>
          </a:p>
        </p:txBody>
      </p:sp>
      <p:sp>
        <p:nvSpPr>
          <p:cNvPr id="3" name="Content Placeholder 2"/>
          <p:cNvSpPr>
            <a:spLocks noGrp="1"/>
          </p:cNvSpPr>
          <p:nvPr>
            <p:ph idx="1"/>
          </p:nvPr>
        </p:nvSpPr>
        <p:spPr>
          <a:ln w="22225">
            <a:noFill/>
          </a:ln>
        </p:spPr>
        <p:txBody>
          <a:bodyPr/>
          <a:lstStyle/>
          <a:p>
            <a:r>
              <a:rPr lang="en-US" altLang="zh-CN" dirty="0" smtClean="0"/>
              <a:t>Intuitions: </a:t>
            </a:r>
          </a:p>
          <a:p>
            <a:pPr lvl="1"/>
            <a:r>
              <a:rPr lang="en-US" altLang="zh-CN" dirty="0"/>
              <a:t>M</a:t>
            </a:r>
            <a:r>
              <a:rPr lang="en-US" altLang="zh-CN" dirty="0" smtClean="0"/>
              <a:t>en are more inclined to form triadic closure</a:t>
            </a:r>
          </a:p>
          <a:p>
            <a:pPr lvl="1"/>
            <a:r>
              <a:rPr lang="en-US" altLang="zh-CN" dirty="0" smtClean="0"/>
              <a:t>Triads of opinion leaders themselves are more likely to be closed.</a:t>
            </a:r>
          </a:p>
          <a:p>
            <a:pPr lvl="1"/>
            <a:r>
              <a:rPr lang="en-US" altLang="zh-CN" dirty="0" smtClean="0"/>
              <a:t>…</a:t>
            </a:r>
          </a:p>
          <a:p>
            <a:r>
              <a:rPr lang="en-US" altLang="zh-CN" dirty="0" smtClean="0"/>
              <a:t>Correlation</a:t>
            </a:r>
            <a:endParaRPr lang="zh-CN" altLang="en-US" dirty="0"/>
          </a:p>
        </p:txBody>
      </p:sp>
      <p:sp>
        <p:nvSpPr>
          <p:cNvPr id="4" name="Slide Number Placeholder 3"/>
          <p:cNvSpPr>
            <a:spLocks noGrp="1"/>
          </p:cNvSpPr>
          <p:nvPr>
            <p:ph type="sldNum" sz="quarter" idx="12"/>
          </p:nvPr>
        </p:nvSpPr>
        <p:spPr/>
        <p:txBody>
          <a:bodyPr/>
          <a:lstStyle/>
          <a:p>
            <a:fld id="{931FBC38-9263-4803-B019-01FA544F2D0D}" type="slidenum">
              <a:rPr lang="en-US" smtClean="0"/>
              <a:t>12</a:t>
            </a:fld>
            <a:endParaRPr lang="en-US"/>
          </a:p>
        </p:txBody>
      </p:sp>
      <p:cxnSp>
        <p:nvCxnSpPr>
          <p:cNvPr id="10" name="Straight Connector 9"/>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092261" y="4545724"/>
            <a:ext cx="299545" cy="331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0"/>
          <p:cNvSpPr/>
          <p:nvPr/>
        </p:nvSpPr>
        <p:spPr>
          <a:xfrm>
            <a:off x="7244255" y="4469524"/>
            <a:ext cx="299545" cy="331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21"/>
          <p:cNvSpPr/>
          <p:nvPr/>
        </p:nvSpPr>
        <p:spPr>
          <a:xfrm>
            <a:off x="4419600" y="3657600"/>
            <a:ext cx="299545" cy="331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Oval 22"/>
          <p:cNvSpPr/>
          <p:nvPr/>
        </p:nvSpPr>
        <p:spPr>
          <a:xfrm>
            <a:off x="5257800" y="5638800"/>
            <a:ext cx="299545" cy="331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Oval 23"/>
          <p:cNvSpPr/>
          <p:nvPr/>
        </p:nvSpPr>
        <p:spPr>
          <a:xfrm>
            <a:off x="6248400" y="5029200"/>
            <a:ext cx="299545" cy="331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val 24"/>
          <p:cNvSpPr/>
          <p:nvPr/>
        </p:nvSpPr>
        <p:spPr>
          <a:xfrm>
            <a:off x="6253655" y="5917324"/>
            <a:ext cx="299545" cy="331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p:cNvSpPr/>
          <p:nvPr/>
        </p:nvSpPr>
        <p:spPr>
          <a:xfrm>
            <a:off x="6006661" y="3402724"/>
            <a:ext cx="299545" cy="3310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Straight Arrow Connector 27"/>
          <p:cNvCxnSpPr>
            <a:stCxn id="26" idx="3"/>
            <a:endCxn id="20" idx="7"/>
          </p:cNvCxnSpPr>
          <p:nvPr/>
        </p:nvCxnSpPr>
        <p:spPr>
          <a:xfrm flipH="1">
            <a:off x="5347939" y="3685315"/>
            <a:ext cx="702589" cy="9088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5"/>
            <a:endCxn id="21" idx="2"/>
          </p:cNvCxnSpPr>
          <p:nvPr/>
        </p:nvCxnSpPr>
        <p:spPr>
          <a:xfrm>
            <a:off x="6262339" y="3685315"/>
            <a:ext cx="981916" cy="94974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1" idx="4"/>
            <a:endCxn id="24" idx="6"/>
          </p:cNvCxnSpPr>
          <p:nvPr/>
        </p:nvCxnSpPr>
        <p:spPr>
          <a:xfrm flipH="1">
            <a:off x="6547945" y="4800600"/>
            <a:ext cx="846083" cy="394138"/>
          </a:xfrm>
          <a:prstGeom prst="line">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2" idx="4"/>
            <a:endCxn id="20" idx="1"/>
          </p:cNvCxnSpPr>
          <p:nvPr/>
        </p:nvCxnSpPr>
        <p:spPr>
          <a:xfrm>
            <a:off x="4569373" y="3988676"/>
            <a:ext cx="566755" cy="6055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5"/>
            <a:endCxn id="25" idx="2"/>
          </p:cNvCxnSpPr>
          <p:nvPr/>
        </p:nvCxnSpPr>
        <p:spPr>
          <a:xfrm>
            <a:off x="5513478" y="5921391"/>
            <a:ext cx="740177" cy="16147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0"/>
            <a:endCxn id="24" idx="4"/>
          </p:cNvCxnSpPr>
          <p:nvPr/>
        </p:nvCxnSpPr>
        <p:spPr>
          <a:xfrm flipH="1" flipV="1">
            <a:off x="6398173" y="5360276"/>
            <a:ext cx="5255" cy="5570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3" idx="7"/>
            <a:endCxn id="20" idx="4"/>
          </p:cNvCxnSpPr>
          <p:nvPr/>
        </p:nvCxnSpPr>
        <p:spPr>
          <a:xfrm flipH="1" flipV="1">
            <a:off x="5242034" y="4876800"/>
            <a:ext cx="271444" cy="8104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0" idx="6"/>
          </p:cNvCxnSpPr>
          <p:nvPr/>
        </p:nvCxnSpPr>
        <p:spPr>
          <a:xfrm>
            <a:off x="5391806" y="4711262"/>
            <a:ext cx="1868215" cy="0"/>
          </a:xfrm>
          <a:prstGeom prst="straightConnector1">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0" idx="5"/>
            <a:endCxn id="24" idx="2"/>
          </p:cNvCxnSpPr>
          <p:nvPr/>
        </p:nvCxnSpPr>
        <p:spPr>
          <a:xfrm>
            <a:off x="5347939" y="4828315"/>
            <a:ext cx="900461" cy="3664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7" presetClass="emph" presetSubtype="2" fill="hold" nodeType="clickEffect">
                                  <p:stCondLst>
                                    <p:cond delay="0"/>
                                  </p:stCondLst>
                                  <p:childTnLst>
                                    <p:animClr clrSpc="rgb" dir="cw">
                                      <p:cBhvr>
                                        <p:cTn id="38" dur="500" fill="hold"/>
                                        <p:tgtEl>
                                          <p:spTgt spid="20"/>
                                        </p:tgtEl>
                                        <p:attrNameLst>
                                          <p:attrName>stroke.color</p:attrName>
                                        </p:attrNameLst>
                                      </p:cBhvr>
                                      <p:to>
                                        <a:schemeClr val="accent2"/>
                                      </p:to>
                                    </p:animClr>
                                    <p:set>
                                      <p:cBhvr>
                                        <p:cTn id="39" dur="500" fill="hold"/>
                                        <p:tgtEl>
                                          <p:spTgt spid="20"/>
                                        </p:tgtEl>
                                        <p:attrNameLst>
                                          <p:attrName>stroke.on</p:attrName>
                                        </p:attrNameLst>
                                      </p:cBhvr>
                                      <p:to>
                                        <p:strVal val="true"/>
                                      </p:to>
                                    </p:set>
                                  </p:childTnLst>
                                </p:cTn>
                              </p:par>
                              <p:par>
                                <p:cTn id="40" presetID="7" presetClass="emph" presetSubtype="2" fill="hold" nodeType="withEffect">
                                  <p:stCondLst>
                                    <p:cond delay="0"/>
                                  </p:stCondLst>
                                  <p:childTnLst>
                                    <p:animClr clrSpc="rgb" dir="cw">
                                      <p:cBhvr>
                                        <p:cTn id="41" dur="500" fill="hold"/>
                                        <p:tgtEl>
                                          <p:spTgt spid="21"/>
                                        </p:tgtEl>
                                        <p:attrNameLst>
                                          <p:attrName>stroke.color</p:attrName>
                                        </p:attrNameLst>
                                      </p:cBhvr>
                                      <p:to>
                                        <a:schemeClr val="accent2"/>
                                      </p:to>
                                    </p:animClr>
                                    <p:set>
                                      <p:cBhvr>
                                        <p:cTn id="42" dur="500" fill="hold"/>
                                        <p:tgtEl>
                                          <p:spTgt spid="21"/>
                                        </p:tgtEl>
                                        <p:attrNameLst>
                                          <p:attrName>stroke.on</p:attrName>
                                        </p:attrNameLst>
                                      </p:cBhvr>
                                      <p:to>
                                        <p:strVal val="true"/>
                                      </p:to>
                                    </p:set>
                                  </p:childTnLst>
                                </p:cTn>
                              </p:par>
                              <p:par>
                                <p:cTn id="43" presetID="7" presetClass="emph" presetSubtype="2" fill="hold" nodeType="withEffect">
                                  <p:stCondLst>
                                    <p:cond delay="0"/>
                                  </p:stCondLst>
                                  <p:childTnLst>
                                    <p:animClr clrSpc="rgb" dir="cw">
                                      <p:cBhvr>
                                        <p:cTn id="44" dur="500" fill="hold"/>
                                        <p:tgtEl>
                                          <p:spTgt spid="26"/>
                                        </p:tgtEl>
                                        <p:attrNameLst>
                                          <p:attrName>stroke.color</p:attrName>
                                        </p:attrNameLst>
                                      </p:cBhvr>
                                      <p:to>
                                        <a:schemeClr val="accent2"/>
                                      </p:to>
                                    </p:animClr>
                                    <p:set>
                                      <p:cBhvr>
                                        <p:cTn id="45" dur="500" fill="hold"/>
                                        <p:tgtEl>
                                          <p:spTgt spid="26"/>
                                        </p:tgtEl>
                                        <p:attrNameLst>
                                          <p:attrName>stroke.on</p:attrName>
                                        </p:attrNameLst>
                                      </p:cBhvr>
                                      <p:to>
                                        <p:strVal val="true"/>
                                      </p:to>
                                    </p:set>
                                  </p:childTnLst>
                                </p:cTn>
                              </p:par>
                              <p:par>
                                <p:cTn id="46" presetID="7" presetClass="emph" presetSubtype="2" fill="hold" nodeType="withEffect">
                                  <p:stCondLst>
                                    <p:cond delay="0"/>
                                  </p:stCondLst>
                                  <p:childTnLst>
                                    <p:animClr clrSpc="rgb" dir="cw">
                                      <p:cBhvr>
                                        <p:cTn id="47" dur="500" fill="hold"/>
                                        <p:tgtEl>
                                          <p:spTgt spid="28"/>
                                        </p:tgtEl>
                                        <p:attrNameLst>
                                          <p:attrName>stroke.color</p:attrName>
                                        </p:attrNameLst>
                                      </p:cBhvr>
                                      <p:to>
                                        <a:schemeClr val="accent2"/>
                                      </p:to>
                                    </p:animClr>
                                    <p:set>
                                      <p:cBhvr>
                                        <p:cTn id="48" dur="500" fill="hold"/>
                                        <p:tgtEl>
                                          <p:spTgt spid="28"/>
                                        </p:tgtEl>
                                        <p:attrNameLst>
                                          <p:attrName>stroke.on</p:attrName>
                                        </p:attrNameLst>
                                      </p:cBhvr>
                                      <p:to>
                                        <p:strVal val="true"/>
                                      </p:to>
                                    </p:set>
                                  </p:childTnLst>
                                </p:cTn>
                              </p:par>
                              <p:par>
                                <p:cTn id="49" presetID="7" presetClass="emph" presetSubtype="2" fill="hold" nodeType="withEffect">
                                  <p:stCondLst>
                                    <p:cond delay="0"/>
                                  </p:stCondLst>
                                  <p:childTnLst>
                                    <p:animClr clrSpc="rgb" dir="cw">
                                      <p:cBhvr>
                                        <p:cTn id="50" dur="500" fill="hold"/>
                                        <p:tgtEl>
                                          <p:spTgt spid="30"/>
                                        </p:tgtEl>
                                        <p:attrNameLst>
                                          <p:attrName>stroke.color</p:attrName>
                                        </p:attrNameLst>
                                      </p:cBhvr>
                                      <p:to>
                                        <a:schemeClr val="accent2"/>
                                      </p:to>
                                    </p:animClr>
                                    <p:set>
                                      <p:cBhvr>
                                        <p:cTn id="51" dur="500" fill="hold"/>
                                        <p:tgtEl>
                                          <p:spTgt spid="30"/>
                                        </p:tgtEl>
                                        <p:attrNameLst>
                                          <p:attrName>stroke.on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500" fill="hold"/>
                                        <p:tgtEl>
                                          <p:spTgt spid="20"/>
                                        </p:tgtEl>
                                        <p:attrNameLst>
                                          <p:attrName>stroke.color</p:attrName>
                                        </p:attrNameLst>
                                      </p:cBhvr>
                                      <p:to>
                                        <a:schemeClr val="hlink"/>
                                      </p:to>
                                    </p:animClr>
                                    <p:set>
                                      <p:cBhvr>
                                        <p:cTn id="60" dur="500" fill="hold"/>
                                        <p:tgtEl>
                                          <p:spTgt spid="20"/>
                                        </p:tgtEl>
                                        <p:attrNameLst>
                                          <p:attrName>stroke.on</p:attrName>
                                        </p:attrNameLst>
                                      </p:cBhvr>
                                      <p:to>
                                        <p:strVal val="true"/>
                                      </p:to>
                                    </p:set>
                                  </p:childTnLst>
                                </p:cTn>
                              </p:par>
                              <p:par>
                                <p:cTn id="61" presetID="7" presetClass="emph" presetSubtype="2" fill="hold" nodeType="withEffect">
                                  <p:stCondLst>
                                    <p:cond delay="0"/>
                                  </p:stCondLst>
                                  <p:childTnLst>
                                    <p:animClr clrSpc="rgb" dir="cw">
                                      <p:cBhvr>
                                        <p:cTn id="62" dur="500" fill="hold"/>
                                        <p:tgtEl>
                                          <p:spTgt spid="21"/>
                                        </p:tgtEl>
                                        <p:attrNameLst>
                                          <p:attrName>stroke.color</p:attrName>
                                        </p:attrNameLst>
                                      </p:cBhvr>
                                      <p:to>
                                        <a:schemeClr val="hlink"/>
                                      </p:to>
                                    </p:animClr>
                                    <p:set>
                                      <p:cBhvr>
                                        <p:cTn id="63" dur="500" fill="hold"/>
                                        <p:tgtEl>
                                          <p:spTgt spid="21"/>
                                        </p:tgtEl>
                                        <p:attrNameLst>
                                          <p:attrName>stroke.on</p:attrName>
                                        </p:attrNameLst>
                                      </p:cBhvr>
                                      <p:to>
                                        <p:strVal val="true"/>
                                      </p:to>
                                    </p:set>
                                  </p:childTnLst>
                                </p:cTn>
                              </p:par>
                              <p:par>
                                <p:cTn id="64" presetID="7" presetClass="emph" presetSubtype="2" fill="hold" nodeType="withEffect">
                                  <p:stCondLst>
                                    <p:cond delay="0"/>
                                  </p:stCondLst>
                                  <p:childTnLst>
                                    <p:animClr clrSpc="rgb" dir="cw">
                                      <p:cBhvr>
                                        <p:cTn id="65" dur="500" fill="hold"/>
                                        <p:tgtEl>
                                          <p:spTgt spid="24"/>
                                        </p:tgtEl>
                                        <p:attrNameLst>
                                          <p:attrName>stroke.color</p:attrName>
                                        </p:attrNameLst>
                                      </p:cBhvr>
                                      <p:to>
                                        <a:schemeClr val="hlink"/>
                                      </p:to>
                                    </p:animClr>
                                    <p:set>
                                      <p:cBhvr>
                                        <p:cTn id="66" dur="500" fill="hold"/>
                                        <p:tgtEl>
                                          <p:spTgt spid="24"/>
                                        </p:tgtEl>
                                        <p:attrNameLst>
                                          <p:attrName>stroke.on</p:attrName>
                                        </p:attrNameLst>
                                      </p:cBhvr>
                                      <p:to>
                                        <p:strVal val="true"/>
                                      </p:to>
                                    </p:set>
                                  </p:childTnLst>
                                </p:cTn>
                              </p:par>
                              <p:par>
                                <p:cTn id="67" presetID="7" presetClass="emph" presetSubtype="2" fill="hold" nodeType="withEffect">
                                  <p:stCondLst>
                                    <p:cond delay="0"/>
                                  </p:stCondLst>
                                  <p:childTnLst>
                                    <p:animClr clrSpc="rgb" dir="cw">
                                      <p:cBhvr>
                                        <p:cTn id="68" dur="500" fill="hold"/>
                                        <p:tgtEl>
                                          <p:spTgt spid="32"/>
                                        </p:tgtEl>
                                        <p:attrNameLst>
                                          <p:attrName>stroke.color</p:attrName>
                                        </p:attrNameLst>
                                      </p:cBhvr>
                                      <p:to>
                                        <a:schemeClr val="hlink"/>
                                      </p:to>
                                    </p:animClr>
                                    <p:set>
                                      <p:cBhvr>
                                        <p:cTn id="69" dur="500" fill="hold"/>
                                        <p:tgtEl>
                                          <p:spTgt spid="32"/>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500" fill="hold"/>
                                        <p:tgtEl>
                                          <p:spTgt spid="44"/>
                                        </p:tgtEl>
                                        <p:attrNameLst>
                                          <p:attrName>stroke.color</p:attrName>
                                        </p:attrNameLst>
                                      </p:cBhvr>
                                      <p:to>
                                        <a:schemeClr val="hlink"/>
                                      </p:to>
                                    </p:animClr>
                                    <p:set>
                                      <p:cBhvr>
                                        <p:cTn id="72" dur="500" fill="hold"/>
                                        <p:tgtEl>
                                          <p:spTgt spid="44"/>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dirty="0" smtClean="0"/>
              <a:t>The proposed model and results</a:t>
            </a:r>
            <a:endParaRPr lang="zh-CN" altLang="en-US" dirty="0"/>
          </a:p>
        </p:txBody>
      </p:sp>
      <p:sp>
        <p:nvSpPr>
          <p:cNvPr id="2" name="Text Placeholder 1"/>
          <p:cNvSpPr>
            <a:spLocks noGrp="1"/>
          </p:cNvSpPr>
          <p:nvPr>
            <p:ph type="body" idx="1"/>
          </p:nvPr>
        </p:nvSpPr>
        <p:spPr/>
        <p:txBody>
          <a:bodyPr/>
          <a:lstStyle/>
          <a:p>
            <a:r>
              <a:rPr lang="en-US" altLang="zh-CN" dirty="0" smtClean="0"/>
              <a:t>Considered the intuitions and correlations…</a:t>
            </a:r>
            <a:endParaRPr lang="zh-CN" altLang="en-US" dirty="0"/>
          </a:p>
        </p:txBody>
      </p:sp>
      <p:sp>
        <p:nvSpPr>
          <p:cNvPr id="4" name="Slide Number Placeholder 3"/>
          <p:cNvSpPr>
            <a:spLocks noGrp="1"/>
          </p:cNvSpPr>
          <p:nvPr>
            <p:ph type="sldNum" sz="quarter" idx="12"/>
          </p:nvPr>
        </p:nvSpPr>
        <p:spPr/>
        <p:txBody>
          <a:bodyPr/>
          <a:lstStyle/>
          <a:p>
            <a:fld id="{931FBC38-9263-4803-B019-01FA544F2D0D}" type="slidenum">
              <a:rPr lang="en-US" smtClean="0"/>
              <a:t>13</a:t>
            </a:fld>
            <a:endParaRPr lang="en-US"/>
          </a:p>
        </p:txBody>
      </p:sp>
    </p:spTree>
    <p:extLst>
      <p:ext uri="{BB962C8B-B14F-4D97-AF65-F5344CB8AC3E}">
        <p14:creationId xmlns:p14="http://schemas.microsoft.com/office/powerpoint/2010/main" val="107944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29494"/>
            <a:ext cx="7672388" cy="494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0"/>
            <a:ext cx="8229600" cy="1143000"/>
          </a:xfrm>
        </p:spPr>
        <p:txBody>
          <a:bodyPr>
            <a:normAutofit/>
          </a:bodyPr>
          <a:lstStyle/>
          <a:p>
            <a:pPr algn="l"/>
            <a:r>
              <a:rPr lang="en-US" dirty="0" smtClean="0"/>
              <a:t>Triad Factor Graph (</a:t>
            </a:r>
            <a:r>
              <a:rPr lang="en-US" dirty="0" err="1" smtClean="0"/>
              <a:t>TriadFG</a:t>
            </a:r>
            <a:r>
              <a:rPr lang="en-US" dirty="0" smtClean="0"/>
              <a:t>) Model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31FBC38-9263-4803-B019-01FA544F2D0D}" type="slidenum">
              <a:rPr lang="en-US" smtClean="0"/>
              <a:t>14</a:t>
            </a:fld>
            <a:endParaRPr lang="en-US" dirty="0"/>
          </a:p>
        </p:txBody>
      </p:sp>
      <p:cxnSp>
        <p:nvCxnSpPr>
          <p:cNvPr id="6" name="Straight Connector 5"/>
          <p:cNvCxnSpPr/>
          <p:nvPr/>
        </p:nvCxnSpPr>
        <p:spPr>
          <a:xfrm>
            <a:off x="104775" y="1143000"/>
            <a:ext cx="8934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72544" y="3956756"/>
            <a:ext cx="533400" cy="304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10644" y="4261556"/>
            <a:ext cx="228600" cy="42474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3600" y="4400550"/>
            <a:ext cx="876300" cy="5715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0975" y="5334000"/>
            <a:ext cx="2943225" cy="461665"/>
          </a:xfrm>
          <a:prstGeom prst="rect">
            <a:avLst/>
          </a:prstGeom>
          <a:noFill/>
        </p:spPr>
        <p:txBody>
          <a:bodyPr wrap="square" rtlCol="0">
            <a:spAutoFit/>
          </a:bodyPr>
          <a:lstStyle/>
          <a:p>
            <a:pPr algn="ctr"/>
            <a:r>
              <a:rPr lang="en-US" sz="2400" b="1" dirty="0" smtClean="0">
                <a:solidFill>
                  <a:schemeClr val="accent6">
                    <a:lumMod val="50000"/>
                  </a:schemeClr>
                </a:solidFill>
              </a:rPr>
              <a:t>Input network</a:t>
            </a:r>
          </a:p>
        </p:txBody>
      </p:sp>
      <p:sp>
        <p:nvSpPr>
          <p:cNvPr id="19" name="TextBox 18"/>
          <p:cNvSpPr txBox="1"/>
          <p:nvPr/>
        </p:nvSpPr>
        <p:spPr>
          <a:xfrm>
            <a:off x="4800600" y="6243935"/>
            <a:ext cx="1828800" cy="461665"/>
          </a:xfrm>
          <a:prstGeom prst="rect">
            <a:avLst/>
          </a:prstGeom>
          <a:noFill/>
        </p:spPr>
        <p:txBody>
          <a:bodyPr wrap="square" rtlCol="0">
            <a:spAutoFit/>
          </a:bodyPr>
          <a:lstStyle/>
          <a:p>
            <a:pPr algn="ctr"/>
            <a:r>
              <a:rPr lang="en-US" sz="2400" b="1" dirty="0" smtClean="0">
                <a:solidFill>
                  <a:schemeClr val="accent6">
                    <a:lumMod val="50000"/>
                  </a:schemeClr>
                </a:solidFill>
              </a:rPr>
              <a:t>Model</a:t>
            </a:r>
          </a:p>
        </p:txBody>
      </p:sp>
      <p:sp>
        <p:nvSpPr>
          <p:cNvPr id="15" name="TextBox 14"/>
          <p:cNvSpPr txBox="1"/>
          <p:nvPr/>
        </p:nvSpPr>
        <p:spPr>
          <a:xfrm>
            <a:off x="333022" y="6000690"/>
            <a:ext cx="5410200" cy="400110"/>
          </a:xfrm>
          <a:prstGeom prst="rect">
            <a:avLst/>
          </a:prstGeom>
          <a:noFill/>
        </p:spPr>
        <p:txBody>
          <a:bodyPr wrap="square" rtlCol="0">
            <a:spAutoFit/>
          </a:bodyPr>
          <a:lstStyle/>
          <a:p>
            <a:r>
              <a:rPr lang="en-US" sz="2000" b="1" dirty="0" smtClean="0">
                <a:solidFill>
                  <a:srgbClr val="FFC000"/>
                </a:solidFill>
              </a:rPr>
              <a:t>Map candidate open triads to nodes in model</a:t>
            </a:r>
            <a:endParaRPr lang="en-US" sz="2000" b="1" dirty="0">
              <a:solidFill>
                <a:srgbClr val="FFC000"/>
              </a:solidFill>
            </a:endParaRPr>
          </a:p>
        </p:txBody>
      </p:sp>
      <p:sp>
        <p:nvSpPr>
          <p:cNvPr id="16" name="Oval 15"/>
          <p:cNvSpPr/>
          <p:nvPr/>
        </p:nvSpPr>
        <p:spPr>
          <a:xfrm>
            <a:off x="3124200" y="2438400"/>
            <a:ext cx="762000" cy="6858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43224" y="4953000"/>
            <a:ext cx="1133475" cy="66675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00213" y="3028890"/>
            <a:ext cx="1881187" cy="400110"/>
          </a:xfrm>
          <a:prstGeom prst="rect">
            <a:avLst/>
          </a:prstGeom>
          <a:noFill/>
        </p:spPr>
        <p:txBody>
          <a:bodyPr wrap="square" rtlCol="0">
            <a:spAutoFit/>
          </a:bodyPr>
          <a:lstStyle/>
          <a:p>
            <a:r>
              <a:rPr lang="en-US" sz="2000" b="1" dirty="0" smtClean="0">
                <a:solidFill>
                  <a:srgbClr val="7030A0"/>
                </a:solidFill>
              </a:rPr>
              <a:t>Latent Variable</a:t>
            </a:r>
            <a:endParaRPr lang="en-US" sz="2000" b="1" dirty="0">
              <a:solidFill>
                <a:srgbClr val="7030A0"/>
              </a:solidFill>
            </a:endParaRPr>
          </a:p>
        </p:txBody>
      </p:sp>
      <p:sp>
        <p:nvSpPr>
          <p:cNvPr id="20" name="Oval 19"/>
          <p:cNvSpPr/>
          <p:nvPr/>
        </p:nvSpPr>
        <p:spPr>
          <a:xfrm>
            <a:off x="4038600" y="3978628"/>
            <a:ext cx="1295400" cy="5171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77000" y="3902428"/>
            <a:ext cx="1295400" cy="5171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5213328" y="4495800"/>
            <a:ext cx="2787672"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20000" y="4473928"/>
            <a:ext cx="609600" cy="5552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01000" y="5007114"/>
            <a:ext cx="1295400" cy="707886"/>
          </a:xfrm>
          <a:prstGeom prst="rect">
            <a:avLst/>
          </a:prstGeom>
          <a:noFill/>
        </p:spPr>
        <p:txBody>
          <a:bodyPr wrap="square" rtlCol="0">
            <a:spAutoFit/>
          </a:bodyPr>
          <a:lstStyle/>
          <a:p>
            <a:r>
              <a:rPr lang="en-US" sz="2000" b="1" dirty="0" smtClean="0">
                <a:solidFill>
                  <a:srgbClr val="00B050"/>
                </a:solidFill>
              </a:rPr>
              <a:t>Attribute factor f</a:t>
            </a:r>
            <a:endParaRPr lang="en-US" sz="2000" b="1" dirty="0">
              <a:solidFill>
                <a:srgbClr val="00B050"/>
              </a:solidFill>
            </a:endParaRPr>
          </a:p>
        </p:txBody>
      </p:sp>
      <p:sp>
        <p:nvSpPr>
          <p:cNvPr id="30" name="Rectangle 29"/>
          <p:cNvSpPr/>
          <p:nvPr/>
        </p:nvSpPr>
        <p:spPr>
          <a:xfrm>
            <a:off x="2743200" y="5867400"/>
            <a:ext cx="4985456"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Example:</a:t>
            </a:r>
          </a:p>
          <a:p>
            <a:pPr algn="just"/>
            <a:r>
              <a:rPr lang="en-US" dirty="0" smtClean="0">
                <a:solidFill>
                  <a:srgbClr val="002060"/>
                </a:solidFill>
              </a:rPr>
              <a:t>Whether three users come from the same place? </a:t>
            </a:r>
            <a:endParaRPr lang="en-US" dirty="0">
              <a:solidFill>
                <a:srgbClr val="002060"/>
              </a:solidFill>
            </a:endParaRPr>
          </a:p>
        </p:txBody>
      </p:sp>
      <p:sp>
        <p:nvSpPr>
          <p:cNvPr id="31" name="Oval 30"/>
          <p:cNvSpPr/>
          <p:nvPr/>
        </p:nvSpPr>
        <p:spPr>
          <a:xfrm>
            <a:off x="3886200" y="2667000"/>
            <a:ext cx="1219200" cy="36189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57800" y="1847910"/>
            <a:ext cx="1219200" cy="36189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 name="Straight Arrow Connector 2048"/>
          <p:cNvCxnSpPr/>
          <p:nvPr/>
        </p:nvCxnSpPr>
        <p:spPr>
          <a:xfrm flipV="1">
            <a:off x="5213328" y="2281908"/>
            <a:ext cx="2482872" cy="566037"/>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p:nvPr/>
        </p:nvCxnSpPr>
        <p:spPr>
          <a:xfrm flipV="1">
            <a:off x="6607164" y="1828801"/>
            <a:ext cx="1012836" cy="200054"/>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8" name="TextBox 2057"/>
          <p:cNvSpPr txBox="1"/>
          <p:nvPr/>
        </p:nvSpPr>
        <p:spPr>
          <a:xfrm>
            <a:off x="7543800" y="1675723"/>
            <a:ext cx="1495425" cy="646331"/>
          </a:xfrm>
          <a:prstGeom prst="rect">
            <a:avLst/>
          </a:prstGeom>
          <a:noFill/>
        </p:spPr>
        <p:txBody>
          <a:bodyPr wrap="square" rtlCol="0">
            <a:spAutoFit/>
          </a:bodyPr>
          <a:lstStyle/>
          <a:p>
            <a:r>
              <a:rPr lang="en-US" b="1" dirty="0" smtClean="0">
                <a:solidFill>
                  <a:schemeClr val="accent6">
                    <a:lumMod val="75000"/>
                  </a:schemeClr>
                </a:solidFill>
              </a:rPr>
              <a:t>Correlation</a:t>
            </a:r>
          </a:p>
          <a:p>
            <a:r>
              <a:rPr lang="en-US" b="1" dirty="0" smtClean="0">
                <a:solidFill>
                  <a:schemeClr val="accent6">
                    <a:lumMod val="75000"/>
                  </a:schemeClr>
                </a:solidFill>
              </a:rPr>
              <a:t>Factor h</a:t>
            </a:r>
            <a:endParaRPr lang="en-US"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061" name="Rectangle 2060"/>
              <p:cNvSpPr/>
              <p:nvPr/>
            </p:nvSpPr>
            <p:spPr>
              <a:xfrm>
                <a:off x="2743200" y="5564832"/>
                <a:ext cx="4991100" cy="12169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rPr>
                  <a:t>Example:</a:t>
                </a:r>
              </a:p>
              <a:p>
                <a:pPr algn="just"/>
                <a:r>
                  <a:rPr lang="en-US" dirty="0" smtClean="0">
                    <a:solidFill>
                      <a:srgbClr val="002060"/>
                    </a:solidFill>
                  </a:rPr>
                  <a:t>The closure of </a:t>
                </a:r>
                <a14:m>
                  <m:oMath xmlns:m="http://schemas.openxmlformats.org/officeDocument/2006/math">
                    <m:r>
                      <a:rPr lang="en-US" b="0" i="1" smtClean="0">
                        <a:solidFill>
                          <a:srgbClr val="002060"/>
                        </a:solidFill>
                        <a:latin typeface="Cambria Math"/>
                      </a:rPr>
                      <m:t>(</m:t>
                    </m:r>
                    <m:sSub>
                      <m:sSubPr>
                        <m:ctrlPr>
                          <a:rPr lang="en-US" i="1" smtClean="0">
                            <a:solidFill>
                              <a:srgbClr val="002060"/>
                            </a:solidFill>
                            <a:latin typeface="Cambria Math"/>
                          </a:rPr>
                        </m:ctrlPr>
                      </m:sSubPr>
                      <m:e>
                        <m:r>
                          <a:rPr lang="en-US" b="0" i="1" smtClean="0">
                            <a:solidFill>
                              <a:srgbClr val="002060"/>
                            </a:solidFill>
                            <a:latin typeface="Cambria Math"/>
                          </a:rPr>
                          <m:t>𝑣</m:t>
                        </m:r>
                      </m:e>
                      <m:sub>
                        <m:r>
                          <a:rPr lang="en-US" b="0" i="1" smtClean="0">
                            <a:solidFill>
                              <a:srgbClr val="002060"/>
                            </a:solidFill>
                            <a:latin typeface="Cambria Math"/>
                          </a:rPr>
                          <m:t>1</m:t>
                        </m:r>
                      </m:sub>
                    </m:sSub>
                    <m:r>
                      <a:rPr lang="en-US" b="0" i="1" smtClean="0">
                        <a:solidFill>
                          <a:srgbClr val="002060"/>
                        </a:solidFill>
                        <a:latin typeface="Cambria Math"/>
                      </a:rPr>
                      <m:t>,</m:t>
                    </m:r>
                    <m:sSub>
                      <m:sSubPr>
                        <m:ctrlPr>
                          <a:rPr lang="en-US" i="1" smtClean="0">
                            <a:solidFill>
                              <a:srgbClr val="002060"/>
                            </a:solidFill>
                            <a:latin typeface="Cambria Math"/>
                          </a:rPr>
                        </m:ctrlPr>
                      </m:sSubPr>
                      <m:e>
                        <m:r>
                          <a:rPr lang="en-US" b="0" i="1" smtClean="0">
                            <a:solidFill>
                              <a:srgbClr val="002060"/>
                            </a:solidFill>
                            <a:latin typeface="Cambria Math"/>
                          </a:rPr>
                          <m:t>𝑣</m:t>
                        </m:r>
                      </m:e>
                      <m:sub>
                        <m:r>
                          <a:rPr lang="en-US" b="0" i="1" smtClean="0">
                            <a:solidFill>
                              <a:srgbClr val="002060"/>
                            </a:solidFill>
                            <a:latin typeface="Cambria Math"/>
                          </a:rPr>
                          <m:t>2</m:t>
                        </m:r>
                      </m:sub>
                    </m:sSub>
                    <m:r>
                      <a:rPr lang="en-US" b="0" i="1" smtClean="0">
                        <a:solidFill>
                          <a:srgbClr val="002060"/>
                        </a:solidFill>
                        <a:latin typeface="Cambria Math"/>
                      </a:rPr>
                      <m:t>,</m:t>
                    </m:r>
                    <m:sSub>
                      <m:sSubPr>
                        <m:ctrlPr>
                          <a:rPr lang="en-US" i="1" smtClean="0">
                            <a:solidFill>
                              <a:srgbClr val="002060"/>
                            </a:solidFill>
                            <a:latin typeface="Cambria Math"/>
                          </a:rPr>
                        </m:ctrlPr>
                      </m:sSubPr>
                      <m:e>
                        <m:r>
                          <a:rPr lang="en-US" b="0" i="1" smtClean="0">
                            <a:solidFill>
                              <a:srgbClr val="002060"/>
                            </a:solidFill>
                            <a:latin typeface="Cambria Math"/>
                          </a:rPr>
                          <m:t>𝑣</m:t>
                        </m:r>
                      </m:e>
                      <m:sub>
                        <m:r>
                          <a:rPr lang="en-US" b="0" i="1" smtClean="0">
                            <a:solidFill>
                              <a:srgbClr val="002060"/>
                            </a:solidFill>
                            <a:latin typeface="Cambria Math"/>
                          </a:rPr>
                          <m:t>3</m:t>
                        </m:r>
                      </m:sub>
                    </m:sSub>
                    <m:r>
                      <a:rPr lang="en-US" b="0" i="1" smtClean="0">
                        <a:solidFill>
                          <a:srgbClr val="002060"/>
                        </a:solidFill>
                        <a:latin typeface="Cambria Math"/>
                      </a:rPr>
                      <m:t>)</m:t>
                    </m:r>
                  </m:oMath>
                </a14:m>
                <a:r>
                  <a:rPr lang="en-US" dirty="0" smtClean="0">
                    <a:solidFill>
                      <a:srgbClr val="002060"/>
                    </a:solidFill>
                  </a:rPr>
                  <a:t> may imply a higher probability that </a:t>
                </a:r>
                <a14:m>
                  <m:oMath xmlns:m="http://schemas.openxmlformats.org/officeDocument/2006/math">
                    <m:r>
                      <a:rPr lang="en-US" b="0" i="1">
                        <a:solidFill>
                          <a:srgbClr val="002060"/>
                        </a:solidFill>
                        <a:latin typeface="Cambria Math"/>
                      </a:rPr>
                      <m:t>(</m:t>
                    </m:r>
                    <m:sSub>
                      <m:sSubPr>
                        <m:ctrlPr>
                          <a:rPr lang="en-US" i="1">
                            <a:solidFill>
                              <a:srgbClr val="002060"/>
                            </a:solidFill>
                            <a:latin typeface="Cambria Math"/>
                          </a:rPr>
                        </m:ctrlPr>
                      </m:sSubPr>
                      <m:e>
                        <m:r>
                          <a:rPr lang="en-US" b="0" i="1">
                            <a:solidFill>
                              <a:srgbClr val="002060"/>
                            </a:solidFill>
                            <a:latin typeface="Cambria Math"/>
                          </a:rPr>
                          <m:t>𝑣</m:t>
                        </m:r>
                      </m:e>
                      <m:sub>
                        <m:r>
                          <a:rPr lang="en-US" b="0" i="1" smtClean="0">
                            <a:solidFill>
                              <a:srgbClr val="002060"/>
                            </a:solidFill>
                            <a:latin typeface="Cambria Math"/>
                          </a:rPr>
                          <m:t>1</m:t>
                        </m:r>
                      </m:sub>
                    </m:sSub>
                    <m:r>
                      <a:rPr lang="en-US" b="0" i="1">
                        <a:solidFill>
                          <a:srgbClr val="002060"/>
                        </a:solidFill>
                        <a:latin typeface="Cambria Math"/>
                      </a:rPr>
                      <m:t>,</m:t>
                    </m:r>
                    <m:sSub>
                      <m:sSubPr>
                        <m:ctrlPr>
                          <a:rPr lang="en-US" i="1">
                            <a:solidFill>
                              <a:srgbClr val="002060"/>
                            </a:solidFill>
                            <a:latin typeface="Cambria Math"/>
                          </a:rPr>
                        </m:ctrlPr>
                      </m:sSubPr>
                      <m:e>
                        <m:r>
                          <a:rPr lang="en-US" b="0" i="1">
                            <a:solidFill>
                              <a:srgbClr val="002060"/>
                            </a:solidFill>
                            <a:latin typeface="Cambria Math"/>
                          </a:rPr>
                          <m:t>𝑣</m:t>
                        </m:r>
                      </m:e>
                      <m:sub>
                        <m:r>
                          <a:rPr lang="en-US" b="0" i="1">
                            <a:solidFill>
                              <a:srgbClr val="002060"/>
                            </a:solidFill>
                            <a:latin typeface="Cambria Math"/>
                          </a:rPr>
                          <m:t>2</m:t>
                        </m:r>
                      </m:sub>
                    </m:sSub>
                    <m:r>
                      <a:rPr lang="en-US" b="0" i="1">
                        <a:solidFill>
                          <a:srgbClr val="002060"/>
                        </a:solidFill>
                        <a:latin typeface="Cambria Math"/>
                      </a:rPr>
                      <m:t>,</m:t>
                    </m:r>
                    <m:sSub>
                      <m:sSubPr>
                        <m:ctrlPr>
                          <a:rPr lang="en-US" i="1">
                            <a:solidFill>
                              <a:srgbClr val="002060"/>
                            </a:solidFill>
                            <a:latin typeface="Cambria Math"/>
                          </a:rPr>
                        </m:ctrlPr>
                      </m:sSubPr>
                      <m:e>
                        <m:r>
                          <a:rPr lang="en-US" b="0" i="1">
                            <a:solidFill>
                              <a:srgbClr val="002060"/>
                            </a:solidFill>
                            <a:latin typeface="Cambria Math"/>
                          </a:rPr>
                          <m:t>𝑣</m:t>
                        </m:r>
                      </m:e>
                      <m:sub>
                        <m:r>
                          <a:rPr lang="en-US" b="0" i="1" smtClean="0">
                            <a:solidFill>
                              <a:srgbClr val="002060"/>
                            </a:solidFill>
                            <a:latin typeface="Cambria Math"/>
                          </a:rPr>
                          <m:t>5</m:t>
                        </m:r>
                      </m:sub>
                    </m:sSub>
                    <m:r>
                      <a:rPr lang="en-US" b="0" i="1">
                        <a:solidFill>
                          <a:srgbClr val="002060"/>
                        </a:solidFill>
                        <a:latin typeface="Cambria Math"/>
                      </a:rPr>
                      <m:t>)</m:t>
                    </m:r>
                  </m:oMath>
                </a14:m>
                <a:r>
                  <a:rPr lang="en-US" dirty="0">
                    <a:solidFill>
                      <a:srgbClr val="002060"/>
                    </a:solidFill>
                  </a:rPr>
                  <a:t> </a:t>
                </a:r>
                <a:r>
                  <a:rPr lang="en-US" dirty="0" smtClean="0">
                    <a:solidFill>
                      <a:srgbClr val="002060"/>
                    </a:solidFill>
                  </a:rPr>
                  <a:t>will also closed</a:t>
                </a:r>
                <a:endParaRPr lang="en-US" dirty="0">
                  <a:solidFill>
                    <a:srgbClr val="002060"/>
                  </a:solidFill>
                </a:endParaRPr>
              </a:p>
            </p:txBody>
          </p:sp>
        </mc:Choice>
        <mc:Fallback xmlns="">
          <p:sp>
            <p:nvSpPr>
              <p:cNvPr id="2061" name="Rectangle 2060"/>
              <p:cNvSpPr>
                <a:spLocks noRot="1" noChangeAspect="1" noMove="1" noResize="1" noEditPoints="1" noAdjustHandles="1" noChangeArrowheads="1" noChangeShapeType="1" noTextEdit="1"/>
              </p:cNvSpPr>
              <p:nvPr/>
            </p:nvSpPr>
            <p:spPr>
              <a:xfrm>
                <a:off x="2743200" y="5564832"/>
                <a:ext cx="4991100" cy="1216968"/>
              </a:xfrm>
              <a:prstGeom prst="rect">
                <a:avLst/>
              </a:prstGeom>
              <a:blipFill rotWithShape="1">
                <a:blip r:embed="rId4"/>
                <a:stretch>
                  <a:fillRect l="-729" r="-7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817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5" grpId="0"/>
      <p:bldP spid="16" grpId="0" animBg="1"/>
      <p:bldP spid="22" grpId="0" animBg="1"/>
      <p:bldP spid="23" grpId="0"/>
      <p:bldP spid="20" grpId="0" animBg="1"/>
      <p:bldP spid="28" grpId="0" animBg="1"/>
      <p:bldP spid="29" grpId="0"/>
      <p:bldP spid="30" grpId="0" animBg="1"/>
      <p:bldP spid="31" grpId="0" animBg="1"/>
      <p:bldP spid="37" grpId="0" animBg="1"/>
      <p:bldP spid="2058" grpId="0"/>
      <p:bldP spid="20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4830763"/>
              </a:xfrm>
            </p:spPr>
            <p:txBody>
              <a:bodyPr>
                <a:normAutofit fontScale="92500"/>
              </a:bodyPr>
              <a:lstStyle/>
              <a:p>
                <a:r>
                  <a:rPr lang="en-US" dirty="0" smtClean="0"/>
                  <a:t>Given a network </a:t>
                </a:r>
                <a14:m>
                  <m:oMath xmlns:m="http://schemas.openxmlformats.org/officeDocument/2006/math">
                    <m:r>
                      <a:rPr lang="en-US" i="1">
                        <a:latin typeface="Cambria Math"/>
                      </a:rPr>
                      <m:t>𝐺</m:t>
                    </m:r>
                    <m:r>
                      <a:rPr lang="en-US" i="1">
                        <a:latin typeface="Cambria Math"/>
                      </a:rPr>
                      <m:t>={</m:t>
                    </m:r>
                    <m:r>
                      <a:rPr lang="en-US" i="1">
                        <a:latin typeface="Cambria Math"/>
                      </a:rPr>
                      <m:t>𝑉</m:t>
                    </m:r>
                    <m:r>
                      <a:rPr lang="en-US" i="1">
                        <a:latin typeface="Cambria Math"/>
                      </a:rPr>
                      <m:t>,</m:t>
                    </m:r>
                    <m:r>
                      <a:rPr lang="en-US" i="1">
                        <a:latin typeface="Cambria Math"/>
                      </a:rPr>
                      <m:t>𝐸</m:t>
                    </m:r>
                    <m:r>
                      <a:rPr lang="en-US" i="1">
                        <a:latin typeface="Cambria Math"/>
                      </a:rPr>
                      <m:t>,</m:t>
                    </m:r>
                    <m:r>
                      <a:rPr lang="en-US" i="1">
                        <a:latin typeface="Cambria Math"/>
                      </a:rPr>
                      <m:t>𝑋</m:t>
                    </m:r>
                    <m:r>
                      <a:rPr lang="en-US" i="1">
                        <a:latin typeface="Cambria Math"/>
                      </a:rPr>
                      <m:t>,</m:t>
                    </m:r>
                    <m:r>
                      <a:rPr lang="en-US" i="1">
                        <a:latin typeface="Cambria Math"/>
                      </a:rPr>
                      <m:t>𝑌</m:t>
                    </m:r>
                    <m:r>
                      <a:rPr lang="en-US" i="1">
                        <a:latin typeface="Cambria Math"/>
                      </a:rPr>
                      <m:t>}</m:t>
                    </m:r>
                  </m:oMath>
                </a14:m>
                <a:endParaRPr lang="en-US" b="0" i="1" dirty="0" smtClean="0">
                  <a:latin typeface="Cambria Math"/>
                </a:endParaRPr>
              </a:p>
              <a:p>
                <a:r>
                  <a:rPr lang="en-US" dirty="0" smtClean="0"/>
                  <a:t>Objective function: </a:t>
                </a:r>
                <a14:m>
                  <m:oMath xmlns:m="http://schemas.openxmlformats.org/officeDocument/2006/math">
                    <m:sSub>
                      <m:sSubPr>
                        <m:ctrlPr>
                          <a:rPr lang="en-US" i="1">
                            <a:latin typeface="Cambria Math"/>
                          </a:rPr>
                        </m:ctrlPr>
                      </m:sSubPr>
                      <m:e>
                        <m:r>
                          <a:rPr lang="en-US" i="1">
                            <a:latin typeface="Cambria Math"/>
                            <a:ea typeface="Cambria Math"/>
                          </a:rPr>
                          <m:t>𝜑</m:t>
                        </m:r>
                      </m:e>
                      <m:sub>
                        <m:r>
                          <a:rPr lang="en-US" i="1">
                            <a:latin typeface="Cambria Math"/>
                            <a:ea typeface="Cambria Math"/>
                          </a:rPr>
                          <m:t>𝜃</m:t>
                        </m:r>
                      </m:sub>
                    </m:sSub>
                    <m:r>
                      <a:rPr lang="en-US" i="1">
                        <a:latin typeface="Cambria Math"/>
                      </a:rPr>
                      <m:t>=</m:t>
                    </m:r>
                    <m:r>
                      <a:rPr lang="en-US" i="1">
                        <a:latin typeface="Cambria Math"/>
                      </a:rPr>
                      <m:t>𝑙𝑜𝑔</m:t>
                    </m:r>
                    <m:sSub>
                      <m:sSubPr>
                        <m:ctrlPr>
                          <a:rPr lang="en-US" i="1">
                            <a:latin typeface="Cambria Math"/>
                          </a:rPr>
                        </m:ctrlPr>
                      </m:sSubPr>
                      <m:e>
                        <m:r>
                          <a:rPr lang="en-US" i="1">
                            <a:latin typeface="Cambria Math"/>
                          </a:rPr>
                          <m:t>𝑃</m:t>
                        </m:r>
                      </m:e>
                      <m:sub>
                        <m:r>
                          <a:rPr lang="en-US" i="1">
                            <a:latin typeface="Cambria Math"/>
                            <a:ea typeface="Cambria Math"/>
                          </a:rPr>
                          <m:t>𝜃</m:t>
                        </m:r>
                      </m:sub>
                    </m:sSub>
                    <m:r>
                      <a:rPr lang="en-US" i="1">
                        <a:latin typeface="Cambria Math"/>
                      </a:rPr>
                      <m:t>(</m:t>
                    </m:r>
                    <m:r>
                      <a:rPr lang="en-US" i="1">
                        <a:latin typeface="Cambria Math"/>
                      </a:rPr>
                      <m:t>𝑌</m:t>
                    </m:r>
                    <m:r>
                      <a:rPr lang="en-US" i="1">
                        <a:latin typeface="Cambria Math"/>
                      </a:rPr>
                      <m:t>|</m:t>
                    </m:r>
                    <m:r>
                      <a:rPr lang="en-US" i="1">
                        <a:latin typeface="Cambria Math"/>
                      </a:rPr>
                      <m:t>𝑋</m:t>
                    </m:r>
                    <m:r>
                      <a:rPr lang="en-US" i="1">
                        <a:latin typeface="Cambria Math"/>
                      </a:rPr>
                      <m:t>,</m:t>
                    </m:r>
                    <m:r>
                      <a:rPr lang="en-US" i="1">
                        <a:latin typeface="Cambria Math"/>
                      </a:rPr>
                      <m:t>𝐺</m:t>
                    </m:r>
                    <m:r>
                      <a:rPr lang="en-US" i="1">
                        <a:latin typeface="Cambria Math"/>
                      </a:rPr>
                      <m:t>)</m:t>
                    </m:r>
                  </m:oMath>
                </a14:m>
                <a:endParaRPr lang="en-US" b="0" i="1" dirty="0" smtClean="0">
                  <a:latin typeface="Cambria Math"/>
                </a:endParaRPr>
              </a:p>
              <a:p>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𝑌</m:t>
                        </m:r>
                      </m:e>
                      <m:e>
                        <m:r>
                          <a:rPr lang="en-US" b="0" i="1" smtClean="0">
                            <a:latin typeface="Cambria Math"/>
                          </a:rPr>
                          <m:t>𝑋</m:t>
                        </m:r>
                        <m:r>
                          <a:rPr lang="en-US" b="0" i="1" smtClean="0">
                            <a:latin typeface="Cambria Math"/>
                          </a:rPr>
                          <m:t>,</m:t>
                        </m:r>
                        <m:r>
                          <a:rPr lang="en-US" b="0" i="1" smtClean="0">
                            <a:latin typeface="Cambria Math"/>
                          </a:rPr>
                          <m:t>𝐺</m:t>
                        </m:r>
                      </m:e>
                    </m:d>
                    <m:r>
                      <a:rPr lang="en-US" b="0" i="1" smtClean="0">
                        <a:latin typeface="Cambria Math"/>
                        <a:ea typeface="Cambria Math"/>
                      </a:rPr>
                      <m:t>∝</m:t>
                    </m:r>
                    <m:r>
                      <a:rPr lang="en-US" b="0" i="1" smtClean="0">
                        <a:latin typeface="Cambria Math"/>
                        <a:ea typeface="Cambria Math"/>
                      </a:rPr>
                      <m:t>𝑃</m:t>
                    </m:r>
                    <m:d>
                      <m:dPr>
                        <m:ctrlPr>
                          <a:rPr lang="en-US" b="0" i="1" smtClean="0">
                            <a:latin typeface="Cambria Math"/>
                            <a:ea typeface="Cambria Math"/>
                          </a:rPr>
                        </m:ctrlPr>
                      </m:dPr>
                      <m:e>
                        <m:r>
                          <a:rPr lang="en-US" b="0" i="1" smtClean="0">
                            <a:latin typeface="Cambria Math"/>
                            <a:ea typeface="Cambria Math"/>
                          </a:rPr>
                          <m:t>𝑋</m:t>
                        </m:r>
                      </m:e>
                      <m:e>
                        <m:r>
                          <a:rPr lang="en-US" b="0" i="1" smtClean="0">
                            <a:latin typeface="Cambria Math"/>
                            <a:ea typeface="Cambria Math"/>
                          </a:rPr>
                          <m:t>𝑌</m:t>
                        </m:r>
                      </m:e>
                    </m:d>
                    <m:r>
                      <a:rPr lang="en-US" b="0" i="1" smtClean="0">
                        <a:latin typeface="Cambria Math"/>
                        <a:ea typeface="Cambria Math"/>
                      </a:rPr>
                      <m:t>∙</m:t>
                    </m:r>
                    <m:r>
                      <a:rPr lang="en-US" b="0" i="1" smtClean="0">
                        <a:latin typeface="Cambria Math"/>
                        <a:ea typeface="Cambria Math"/>
                      </a:rPr>
                      <m:t>𝑃</m:t>
                    </m:r>
                    <m:d>
                      <m:dPr>
                        <m:ctrlPr>
                          <a:rPr lang="en-US" b="0" i="1" smtClean="0">
                            <a:latin typeface="Cambria Math"/>
                            <a:ea typeface="Cambria Math"/>
                          </a:rPr>
                        </m:ctrlPr>
                      </m:dPr>
                      <m:e>
                        <m:r>
                          <a:rPr lang="en-US" b="0" i="1" smtClean="0">
                            <a:latin typeface="Cambria Math"/>
                            <a:ea typeface="Cambria Math"/>
                          </a:rPr>
                          <m:t>𝑌</m:t>
                        </m:r>
                      </m:e>
                      <m:e>
                        <m:r>
                          <a:rPr lang="en-US" b="0" i="1" smtClean="0">
                            <a:latin typeface="Cambria Math"/>
                            <a:ea typeface="Cambria Math"/>
                          </a:rPr>
                          <m:t>𝐺</m:t>
                        </m:r>
                      </m:e>
                    </m:d>
                  </m:oMath>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 </m:t>
                      </m:r>
                      <m:f>
                        <m:fPr>
                          <m:ctrlPr>
                            <a:rPr lang="en-US" b="0" i="1" smtClean="0">
                              <a:latin typeface="Cambria Math"/>
                              <a:ea typeface="Cambria Math"/>
                            </a:rPr>
                          </m:ctrlPr>
                        </m:fPr>
                        <m:num>
                          <m:r>
                            <a:rPr lang="en-US" b="0" i="1" smtClean="0">
                              <a:latin typeface="Cambria Math"/>
                              <a:ea typeface="Cambria Math"/>
                            </a:rPr>
                            <m:t>1</m:t>
                          </m:r>
                        </m:num>
                        <m:den>
                          <m:sSub>
                            <m:sSubPr>
                              <m:ctrlPr>
                                <a:rPr lang="en-US" b="0" i="1" smtClean="0">
                                  <a:latin typeface="Cambria Math"/>
                                  <a:ea typeface="Cambria Math"/>
                                </a:rPr>
                              </m:ctrlPr>
                            </m:sSubPr>
                            <m:e>
                              <m:r>
                                <a:rPr lang="en-US" b="0" i="1" smtClean="0">
                                  <a:latin typeface="Cambria Math"/>
                                  <a:ea typeface="Cambria Math"/>
                                </a:rPr>
                                <m:t>𝑍</m:t>
                              </m:r>
                            </m:e>
                            <m:sub>
                              <m:r>
                                <a:rPr lang="en-US" b="0" i="1" smtClean="0">
                                  <a:latin typeface="Cambria Math"/>
                                  <a:ea typeface="Cambria Math"/>
                                </a:rPr>
                                <m:t>1</m:t>
                              </m:r>
                            </m:sub>
                          </m:sSub>
                        </m:den>
                      </m:f>
                      <m:r>
                        <m:rPr>
                          <m:sty m:val="p"/>
                        </m:rPr>
                        <a:rPr lang="en-US" b="0" i="0" smtClean="0">
                          <a:latin typeface="Cambria Math"/>
                          <a:ea typeface="Cambria Math"/>
                        </a:rPr>
                        <m:t>exp</m:t>
                      </m:r>
                      <m:r>
                        <a:rPr lang="en-US" b="0" i="1" smtClean="0">
                          <a:latin typeface="Cambria Math"/>
                          <a:ea typeface="Cambria Math"/>
                        </a:rPr>
                        <m:t>⁡{</m:t>
                      </m:r>
                      <m:nary>
                        <m:naryPr>
                          <m:chr m:val="∑"/>
                          <m:ctrlPr>
                            <a:rPr lang="en-US" b="0" i="1" smtClean="0">
                              <a:latin typeface="Cambria Math"/>
                              <a:ea typeface="Cambria Math"/>
                            </a:rPr>
                          </m:ctrlPr>
                        </m:naryPr>
                        <m:sub>
                          <m:r>
                            <m:rPr>
                              <m:brk m:alnAt="23"/>
                            </m:rPr>
                            <a:rPr lang="en-US" b="0" i="1" smtClean="0">
                              <a:latin typeface="Cambria Math"/>
                              <a:ea typeface="Cambria Math"/>
                            </a:rPr>
                            <m:t>𝑖</m:t>
                          </m:r>
                          <m:r>
                            <a:rPr lang="en-US" b="0" i="1" smtClean="0">
                              <a:latin typeface="Cambria Math"/>
                              <a:ea typeface="Cambria Math"/>
                            </a:rPr>
                            <m:t>=1</m:t>
                          </m:r>
                        </m:sub>
                        <m:sup>
                          <m:d>
                            <m:dPr>
                              <m:begChr m:val="|"/>
                              <m:endChr m:val="|"/>
                              <m:ctrlPr>
                                <a:rPr lang="en-US" b="0" i="1" smtClean="0">
                                  <a:latin typeface="Cambria Math"/>
                                  <a:ea typeface="Cambria Math"/>
                                </a:rPr>
                              </m:ctrlPr>
                            </m:dPr>
                            <m:e>
                              <m:r>
                                <a:rPr lang="en-US" b="0" i="1" smtClean="0">
                                  <a:latin typeface="Cambria Math"/>
                                  <a:ea typeface="Cambria Math"/>
                                </a:rPr>
                                <m:t>𝑇𝑟</m:t>
                              </m:r>
                            </m:e>
                          </m:d>
                        </m:sup>
                        <m:e>
                          <m:nary>
                            <m:naryPr>
                              <m:chr m:val="∑"/>
                              <m:ctrlPr>
                                <a:rPr lang="en-US" b="0" i="1" smtClean="0">
                                  <a:latin typeface="Cambria Math"/>
                                  <a:ea typeface="Cambria Math"/>
                                </a:rPr>
                              </m:ctrlPr>
                            </m:naryPr>
                            <m:sub>
                              <m:r>
                                <m:rPr>
                                  <m:brk m:alnAt="23"/>
                                </m:rPr>
                                <a:rPr lang="en-US" b="0" i="1" smtClean="0">
                                  <a:latin typeface="Cambria Math"/>
                                  <a:ea typeface="Cambria Math"/>
                                </a:rPr>
                                <m:t>𝑗</m:t>
                              </m:r>
                              <m:r>
                                <a:rPr lang="en-US" b="0" i="1" smtClean="0">
                                  <a:latin typeface="Cambria Math"/>
                                  <a:ea typeface="Cambria Math"/>
                                </a:rPr>
                                <m:t>=1</m:t>
                              </m:r>
                            </m:sub>
                            <m:sup>
                              <m:r>
                                <a:rPr lang="en-US" b="0" i="1" smtClean="0">
                                  <a:latin typeface="Cambria Math"/>
                                  <a:ea typeface="Cambria Math"/>
                                </a:rPr>
                                <m:t>𝑑</m:t>
                              </m:r>
                            </m:sup>
                            <m:e>
                              <m:sSub>
                                <m:sSubPr>
                                  <m:ctrlPr>
                                    <a:rPr lang="en-US" b="0" i="1" smtClean="0">
                                      <a:latin typeface="Cambria Math"/>
                                      <a:ea typeface="Cambria Math"/>
                                    </a:rPr>
                                  </m:ctrlPr>
                                </m:sSubPr>
                                <m:e>
                                  <m:r>
                                    <a:rPr lang="en-US" b="0" i="1" smtClean="0">
                                      <a:latin typeface="Cambria Math"/>
                                      <a:ea typeface="Cambria Math"/>
                                    </a:rPr>
                                    <m:t>𝛼</m:t>
                                  </m:r>
                                </m:e>
                                <m:sub>
                                  <m:r>
                                    <a:rPr lang="en-US" b="0" i="1" smtClean="0">
                                      <a:latin typeface="Cambria Math"/>
                                      <a:ea typeface="Cambria Math"/>
                                    </a:rPr>
                                    <m:t>𝑗</m:t>
                                  </m:r>
                                </m:sub>
                              </m:sSub>
                              <m:sSub>
                                <m:sSubPr>
                                  <m:ctrlPr>
                                    <a:rPr lang="en-US" b="0" i="1" smtClean="0">
                                      <a:latin typeface="Cambria Math"/>
                                      <a:ea typeface="Cambria Math"/>
                                    </a:rPr>
                                  </m:ctrlPr>
                                </m:sSubPr>
                                <m:e>
                                  <m:r>
                                    <a:rPr lang="en-US" b="0" i="1" smtClean="0">
                                      <a:latin typeface="Cambria Math"/>
                                      <a:ea typeface="Cambria Math"/>
                                    </a:rPr>
                                    <m:t>𝑓</m:t>
                                  </m:r>
                                </m:e>
                                <m:sub>
                                  <m:r>
                                    <a:rPr lang="en-US" b="0" i="1" smtClean="0">
                                      <a:latin typeface="Cambria Math"/>
                                      <a:ea typeface="Cambria Math"/>
                                    </a:rPr>
                                    <m:t>𝑗</m:t>
                                  </m:r>
                                </m:sub>
                              </m:sSub>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𝑖𝑗</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𝑖</m:t>
                                      </m:r>
                                    </m:sub>
                                  </m:sSub>
                                </m:e>
                              </m:d>
                            </m:e>
                          </m:nary>
                        </m:e>
                      </m:nary>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sSub>
                            <m:sSubPr>
                              <m:ctrlPr>
                                <a:rPr lang="en-US" b="0" i="1" smtClean="0">
                                  <a:latin typeface="Cambria Math"/>
                                  <a:ea typeface="Cambria Math"/>
                                </a:rPr>
                              </m:ctrlPr>
                            </m:sSubPr>
                            <m:e>
                              <m:r>
                                <a:rPr lang="en-US" b="0" i="1" smtClean="0">
                                  <a:latin typeface="Cambria Math"/>
                                  <a:ea typeface="Cambria Math"/>
                                </a:rPr>
                                <m:t>𝑍</m:t>
                              </m:r>
                            </m:e>
                            <m:sub>
                              <m:r>
                                <a:rPr lang="en-US" b="0" i="1" smtClean="0">
                                  <a:latin typeface="Cambria Math"/>
                                  <a:ea typeface="Cambria Math"/>
                                </a:rPr>
                                <m:t>2</m:t>
                              </m:r>
                            </m:sub>
                          </m:sSub>
                        </m:den>
                      </m:f>
                      <m:r>
                        <m:rPr>
                          <m:sty m:val="p"/>
                        </m:rPr>
                        <a:rPr lang="en-US" b="0" i="0" smtClean="0">
                          <a:latin typeface="Cambria Math"/>
                          <a:ea typeface="Cambria Math"/>
                        </a:rPr>
                        <m:t>exp</m:t>
                      </m:r>
                      <m:r>
                        <a:rPr lang="en-US" b="0" i="1" smtClean="0">
                          <a:latin typeface="Cambria Math"/>
                          <a:ea typeface="Cambria Math"/>
                        </a:rPr>
                        <m:t>⁡{</m:t>
                      </m:r>
                      <m:nary>
                        <m:naryPr>
                          <m:chr m:val="∑"/>
                          <m:supHide m:val="on"/>
                          <m:ctrlPr>
                            <a:rPr lang="en-US" b="0" i="1" smtClean="0">
                              <a:latin typeface="Cambria Math"/>
                              <a:ea typeface="Cambria Math"/>
                            </a:rPr>
                          </m:ctrlPr>
                        </m:naryPr>
                        <m:sub>
                          <m:r>
                            <m:rPr>
                              <m:brk m:alnAt="7"/>
                            </m:rPr>
                            <a:rPr lang="en-US" b="0" i="1" smtClean="0">
                              <a:latin typeface="Cambria Math"/>
                              <a:ea typeface="Cambria Math"/>
                            </a:rPr>
                            <m:t>𝑐</m:t>
                          </m:r>
                        </m:sub>
                        <m:sup/>
                        <m:e>
                          <m:nary>
                            <m:naryPr>
                              <m:chr m:val="∑"/>
                              <m:supHide m:val="on"/>
                              <m:ctrlPr>
                                <a:rPr lang="en-US" b="0" i="1" smtClean="0">
                                  <a:latin typeface="Cambria Math"/>
                                  <a:ea typeface="Cambria Math"/>
                                </a:rPr>
                              </m:ctrlPr>
                            </m:naryPr>
                            <m:sub>
                              <m:r>
                                <m:rPr>
                                  <m:brk m:alnAt="7"/>
                                </m:rPr>
                                <a:rPr lang="en-US" b="0" i="1" smtClean="0">
                                  <a:latin typeface="Cambria Math"/>
                                  <a:ea typeface="Cambria Math"/>
                                </a:rPr>
                                <m:t>𝑘</m:t>
                              </m:r>
                            </m:sub>
                            <m:sup/>
                            <m:e>
                              <m:sSub>
                                <m:sSubPr>
                                  <m:ctrlPr>
                                    <a:rPr lang="en-US" b="0" i="1" smtClean="0">
                                      <a:latin typeface="Cambria Math"/>
                                      <a:ea typeface="Cambria Math"/>
                                    </a:rPr>
                                  </m:ctrlPr>
                                </m:sSubPr>
                                <m:e>
                                  <m:r>
                                    <a:rPr lang="en-US" b="0" i="1" smtClean="0">
                                      <a:latin typeface="Cambria Math"/>
                                      <a:ea typeface="Cambria Math"/>
                                    </a:rPr>
                                    <m:t>𝜇</m:t>
                                  </m:r>
                                </m:e>
                                <m:sub>
                                  <m:r>
                                    <a:rPr lang="en-US" b="0" i="1" smtClean="0">
                                      <a:latin typeface="Cambria Math"/>
                                      <a:ea typeface="Cambria Math"/>
                                    </a:rPr>
                                    <m:t>𝑘</m:t>
                                  </m:r>
                                </m:sub>
                              </m:sSub>
                              <m:sSub>
                                <m:sSubPr>
                                  <m:ctrlPr>
                                    <a:rPr lang="en-US" b="0" i="1" smtClean="0">
                                      <a:latin typeface="Cambria Math"/>
                                      <a:ea typeface="Cambria Math"/>
                                    </a:rPr>
                                  </m:ctrlPr>
                                </m:sSubPr>
                                <m:e>
                                  <m:r>
                                    <a:rPr lang="en-US" b="0" i="1" smtClean="0">
                                      <a:latin typeface="Cambria Math"/>
                                      <a:ea typeface="Cambria Math"/>
                                    </a:rPr>
                                    <m:t>h</m:t>
                                  </m:r>
                                </m:e>
                                <m:sub>
                                  <m:r>
                                    <a:rPr lang="en-US" b="0" i="1" smtClean="0">
                                      <a:latin typeface="Cambria Math"/>
                                      <a:ea typeface="Cambria Math"/>
                                    </a:rPr>
                                    <m:t>𝑘</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𝑌</m:t>
                                  </m:r>
                                </m:e>
                                <m:sub>
                                  <m:sSub>
                                    <m:sSubPr>
                                      <m:ctrlPr>
                                        <a:rPr lang="en-US" b="0" i="1" smtClean="0">
                                          <a:latin typeface="Cambria Math"/>
                                          <a:ea typeface="Cambria Math"/>
                                        </a:rPr>
                                      </m:ctrlPr>
                                    </m:sSubPr>
                                    <m:e>
                                      <m:r>
                                        <a:rPr lang="en-US" b="0" i="1" smtClean="0">
                                          <a:latin typeface="Cambria Math"/>
                                          <a:ea typeface="Cambria Math"/>
                                        </a:rPr>
                                        <m:t>𝑇𝑟</m:t>
                                      </m:r>
                                    </m:e>
                                    <m:sub>
                                      <m:r>
                                        <a:rPr lang="en-US" b="0" i="1" smtClean="0">
                                          <a:latin typeface="Cambria Math"/>
                                          <a:ea typeface="Cambria Math"/>
                                        </a:rPr>
                                        <m:t>𝑐</m:t>
                                      </m:r>
                                    </m:sub>
                                  </m:sSub>
                                </m:sub>
                              </m:sSub>
                              <m:r>
                                <a:rPr lang="en-US" b="0" i="1" smtClean="0">
                                  <a:latin typeface="Cambria Math"/>
                                  <a:ea typeface="Cambria Math"/>
                                </a:rPr>
                                <m:t>)</m:t>
                              </m:r>
                            </m:e>
                          </m:nary>
                        </m:e>
                      </m:nary>
                      <m:r>
                        <a:rPr lang="en-US" b="0" i="1" smtClean="0">
                          <a:latin typeface="Cambria Math"/>
                          <a:ea typeface="Cambria Math"/>
                        </a:rPr>
                        <m:t>}</m:t>
                      </m:r>
                    </m:oMath>
                  </m:oMathPara>
                </a14:m>
                <a:endParaRPr lang="en-US" b="0" dirty="0" smtClean="0">
                  <a:ea typeface="Cambria Math"/>
                </a:endParaRPr>
              </a:p>
              <a:p>
                <a14:m>
                  <m:oMath xmlns:m="http://schemas.openxmlformats.org/officeDocument/2006/math">
                    <m:r>
                      <a:rPr lang="en-US" i="1" smtClean="0">
                        <a:latin typeface="Cambria Math"/>
                        <a:ea typeface="Cambria Math"/>
                      </a:rPr>
                      <m:t>𝜃</m:t>
                    </m:r>
                    <m:r>
                      <a:rPr lang="en-US" b="0" i="1" smtClean="0">
                        <a:latin typeface="Cambria Math"/>
                        <a:ea typeface="Cambria Math"/>
                      </a:rPr>
                      <m:t>=(</m:t>
                    </m:r>
                    <m:d>
                      <m:dPr>
                        <m:begChr m:val="{"/>
                        <m:endChr m:val="}"/>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𝛼</m:t>
                            </m:r>
                          </m:e>
                          <m:sub>
                            <m:r>
                              <a:rPr lang="en-US" b="0" i="1" smtClean="0">
                                <a:latin typeface="Cambria Math"/>
                                <a:ea typeface="Cambria Math"/>
                              </a:rPr>
                              <m:t>𝑗</m:t>
                            </m:r>
                          </m:sub>
                        </m:sSub>
                      </m:e>
                    </m:d>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𝜇</m:t>
                        </m:r>
                      </m:e>
                      <m:sub>
                        <m:r>
                          <a:rPr lang="en-US" b="0" i="1" smtClean="0">
                            <a:latin typeface="Cambria Math"/>
                            <a:ea typeface="Cambria Math"/>
                          </a:rPr>
                          <m:t>𝑘</m:t>
                        </m:r>
                      </m:sub>
                    </m:sSub>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830763"/>
              </a:xfrm>
              <a:blipFill rotWithShape="1">
                <a:blip r:embed="rId3"/>
                <a:stretch>
                  <a:fillRect l="-1481" t="-15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1FBC38-9263-4803-B019-01FA544F2D0D}" type="slidenum">
              <a:rPr lang="en-US" smtClean="0"/>
              <a:t>15</a:t>
            </a:fld>
            <a:endParaRPr lang="en-US" dirty="0"/>
          </a:p>
        </p:txBody>
      </p:sp>
      <p:cxnSp>
        <p:nvCxnSpPr>
          <p:cNvPr id="6" name="Straight Arrow Connector 5"/>
          <p:cNvCxnSpPr/>
          <p:nvPr/>
        </p:nvCxnSpPr>
        <p:spPr>
          <a:xfrm flipH="1">
            <a:off x="5927018" y="2895600"/>
            <a:ext cx="549982" cy="4603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381624" y="4973145"/>
            <a:ext cx="533400" cy="685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2363913"/>
            <a:ext cx="2667000" cy="523220"/>
          </a:xfrm>
          <a:prstGeom prst="rect">
            <a:avLst/>
          </a:prstGeom>
          <a:noFill/>
        </p:spPr>
        <p:txBody>
          <a:bodyPr wrap="square" rtlCol="0">
            <a:spAutoFit/>
          </a:bodyPr>
          <a:lstStyle/>
          <a:p>
            <a:r>
              <a:rPr lang="en-US" sz="2800" dirty="0">
                <a:solidFill>
                  <a:srgbClr val="FF0000"/>
                </a:solidFill>
              </a:rPr>
              <a:t>a</a:t>
            </a:r>
            <a:r>
              <a:rPr lang="en-US" sz="2800" dirty="0" smtClean="0">
                <a:solidFill>
                  <a:srgbClr val="FF0000"/>
                </a:solidFill>
              </a:rPr>
              <a:t>ttribute factor f</a:t>
            </a:r>
            <a:endParaRPr lang="en-US" sz="2800" dirty="0">
              <a:solidFill>
                <a:srgbClr val="FF0000"/>
              </a:solidFill>
            </a:endParaRPr>
          </a:p>
        </p:txBody>
      </p:sp>
      <p:sp>
        <p:nvSpPr>
          <p:cNvPr id="10" name="TextBox 9"/>
          <p:cNvSpPr txBox="1"/>
          <p:nvPr/>
        </p:nvSpPr>
        <p:spPr>
          <a:xfrm>
            <a:off x="4724400" y="5621356"/>
            <a:ext cx="2667000" cy="954107"/>
          </a:xfrm>
          <a:prstGeom prst="rect">
            <a:avLst/>
          </a:prstGeom>
          <a:noFill/>
        </p:spPr>
        <p:txBody>
          <a:bodyPr wrap="square" rtlCol="0">
            <a:spAutoFit/>
          </a:bodyPr>
          <a:lstStyle/>
          <a:p>
            <a:r>
              <a:rPr lang="en-US" sz="2800" dirty="0" smtClean="0">
                <a:solidFill>
                  <a:srgbClr val="FF0000"/>
                </a:solidFill>
              </a:rPr>
              <a:t>Correlation factor h</a:t>
            </a:r>
          </a:p>
        </p:txBody>
      </p:sp>
      <p:cxnSp>
        <p:nvCxnSpPr>
          <p:cNvPr id="13" name="Straight Connector 12"/>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1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altLang="zh-CN" dirty="0" smtClean="0"/>
              <a:t>Learning Algorithm</a:t>
            </a:r>
            <a:endParaRPr lang="zh-CN" altLang="en-US" dirty="0"/>
          </a:p>
        </p:txBody>
      </p:sp>
      <p:sp>
        <p:nvSpPr>
          <p:cNvPr id="3" name="Content Placeholder 2"/>
          <p:cNvSpPr>
            <a:spLocks noGrp="1"/>
          </p:cNvSpPr>
          <p:nvPr>
            <p:ph idx="1"/>
          </p:nvPr>
        </p:nvSpPr>
        <p:spPr>
          <a:xfrm>
            <a:off x="457200" y="1524000"/>
            <a:ext cx="8229600" cy="4525963"/>
          </a:xfrm>
        </p:spPr>
        <p:txBody>
          <a:bodyPr/>
          <a:lstStyle/>
          <a:p>
            <a:endParaRPr lang="zh-CN" altLang="en-US"/>
          </a:p>
        </p:txBody>
      </p:sp>
      <p:sp>
        <p:nvSpPr>
          <p:cNvPr id="4" name="Slide Number Placeholder 3"/>
          <p:cNvSpPr>
            <a:spLocks noGrp="1"/>
          </p:cNvSpPr>
          <p:nvPr>
            <p:ph type="sldNum" sz="quarter" idx="12"/>
          </p:nvPr>
        </p:nvSpPr>
        <p:spPr/>
        <p:txBody>
          <a:bodyPr/>
          <a:lstStyle/>
          <a:p>
            <a:fld id="{931FBC38-9263-4803-B019-01FA544F2D0D}" type="slidenum">
              <a:rPr lang="en-US" smtClean="0"/>
              <a:t>16</a:t>
            </a:fld>
            <a:endParaRPr lang="en-US"/>
          </a:p>
        </p:txBody>
      </p:sp>
      <p:sp>
        <p:nvSpPr>
          <p:cNvPr id="5" name="TextBox 4"/>
          <p:cNvSpPr txBox="1"/>
          <p:nvPr/>
        </p:nvSpPr>
        <p:spPr>
          <a:xfrm>
            <a:off x="0" y="6211669"/>
            <a:ext cx="8382000" cy="646331"/>
          </a:xfrm>
          <a:prstGeom prst="rect">
            <a:avLst/>
          </a:prstGeom>
          <a:noFill/>
        </p:spPr>
        <p:txBody>
          <a:bodyPr wrap="square" rtlCol="0">
            <a:spAutoFit/>
          </a:bodyPr>
          <a:lstStyle/>
          <a:p>
            <a:r>
              <a:rPr lang="en-US" altLang="zh-CN" dirty="0"/>
              <a:t>Lou T, Tang J, </a:t>
            </a:r>
            <a:r>
              <a:rPr lang="en-US" altLang="zh-CN" dirty="0" err="1"/>
              <a:t>Hopcroft</a:t>
            </a:r>
            <a:r>
              <a:rPr lang="en-US" altLang="zh-CN" dirty="0"/>
              <a:t> J, et al. Learning to predict reciprocity and triadic closure in social networks[J]. ACM Transactions on Knowledge Discovery from Data (TKDD), 2013, 7(2): 5.</a:t>
            </a:r>
            <a:endParaRPr lang="zh-CN" altLang="en-US" dirty="0"/>
          </a:p>
        </p:txBody>
      </p:sp>
      <p:pic>
        <p:nvPicPr>
          <p:cNvPr id="1025" name="Picture 1" descr="C:\Users\Hong\AppData\Roaming\Tencent\Users\540507710\QQ\WinTemp\RichOle\URU9T808E{%IBCTRU[Z$%`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801898" cy="35052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919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Results on the </a:t>
            </a:r>
            <a:r>
              <a:rPr lang="en-US" dirty="0" err="1" smtClean="0"/>
              <a:t>Weibo</a:t>
            </a:r>
            <a:r>
              <a:rPr lang="en-US" dirty="0" smtClean="0"/>
              <a:t> data</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Baselines: SVM, Logistic</a:t>
            </a:r>
          </a:p>
          <a:p>
            <a:endParaRPr lang="en-US" dirty="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fld id="{931FBC38-9263-4803-B019-01FA544F2D0D}" type="slidenum">
              <a:rPr lang="en-US" smtClean="0"/>
              <a:t>17</a:t>
            </a:fld>
            <a:endParaRPr lang="en-US" dirty="0"/>
          </a:p>
        </p:txBody>
      </p:sp>
      <p:cxnSp>
        <p:nvCxnSpPr>
          <p:cNvPr id="6" name="Straight Connector 5"/>
          <p:cNvCxnSpPr/>
          <p:nvPr/>
        </p:nvCxnSpPr>
        <p:spPr>
          <a:xfrm>
            <a:off x="152400" y="1143000"/>
            <a:ext cx="871378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553020470"/>
              </p:ext>
            </p:extLst>
          </p:nvPr>
        </p:nvGraphicFramePr>
        <p:xfrm>
          <a:off x="1044225" y="2795128"/>
          <a:ext cx="7185375" cy="2538872"/>
        </p:xfrm>
        <a:graphic>
          <a:graphicData uri="http://schemas.openxmlformats.org/drawingml/2006/table">
            <a:tbl>
              <a:tblPr firstRow="1" bandRow="1">
                <a:tableStyleId>{5C22544A-7EE6-4342-B048-85BDC9FD1C3A}</a:tableStyleId>
              </a:tblPr>
              <a:tblGrid>
                <a:gridCol w="1437075"/>
                <a:gridCol w="1437075"/>
                <a:gridCol w="1437075"/>
                <a:gridCol w="1437075"/>
                <a:gridCol w="1437075"/>
              </a:tblGrid>
              <a:tr h="634718">
                <a:tc>
                  <a:txBody>
                    <a:bodyPr/>
                    <a:lstStyle/>
                    <a:p>
                      <a:r>
                        <a:rPr lang="en-US" altLang="zh-CN" sz="2000" smtClean="0"/>
                        <a:t>Algorithm</a:t>
                      </a:r>
                      <a:endParaRPr lang="en-US" sz="2000" dirty="0"/>
                    </a:p>
                  </a:txBody>
                  <a:tcPr/>
                </a:tc>
                <a:tc>
                  <a:txBody>
                    <a:bodyPr/>
                    <a:lstStyle/>
                    <a:p>
                      <a:r>
                        <a:rPr lang="en-US" sz="2000" dirty="0" smtClean="0"/>
                        <a:t>Precision</a:t>
                      </a:r>
                      <a:endParaRPr lang="en-US" sz="2000" dirty="0"/>
                    </a:p>
                  </a:txBody>
                  <a:tcPr/>
                </a:tc>
                <a:tc>
                  <a:txBody>
                    <a:bodyPr/>
                    <a:lstStyle/>
                    <a:p>
                      <a:r>
                        <a:rPr lang="en-US" sz="2000" dirty="0" smtClean="0"/>
                        <a:t>Recall</a:t>
                      </a:r>
                      <a:endParaRPr lang="en-US" sz="2000" dirty="0"/>
                    </a:p>
                  </a:txBody>
                  <a:tcPr/>
                </a:tc>
                <a:tc>
                  <a:txBody>
                    <a:bodyPr/>
                    <a:lstStyle/>
                    <a:p>
                      <a:r>
                        <a:rPr lang="en-US" sz="2000" dirty="0" smtClean="0"/>
                        <a:t>F1</a:t>
                      </a:r>
                      <a:endParaRPr lang="en-US" sz="2000" dirty="0"/>
                    </a:p>
                  </a:txBody>
                  <a:tcPr/>
                </a:tc>
                <a:tc>
                  <a:txBody>
                    <a:bodyPr/>
                    <a:lstStyle/>
                    <a:p>
                      <a:r>
                        <a:rPr lang="en-US" sz="2000" dirty="0" smtClean="0"/>
                        <a:t>Accuracy</a:t>
                      </a:r>
                      <a:endParaRPr lang="en-US" sz="2000" dirty="0"/>
                    </a:p>
                  </a:txBody>
                  <a:tcPr/>
                </a:tc>
              </a:tr>
              <a:tr h="634718">
                <a:tc>
                  <a:txBody>
                    <a:bodyPr/>
                    <a:lstStyle/>
                    <a:p>
                      <a:r>
                        <a:rPr lang="en-US" sz="2800" dirty="0" smtClean="0"/>
                        <a:t>SVM</a:t>
                      </a:r>
                      <a:endParaRPr lang="en-US" sz="2800" dirty="0"/>
                    </a:p>
                  </a:txBody>
                  <a:tcPr/>
                </a:tc>
                <a:tc>
                  <a:txBody>
                    <a:bodyPr/>
                    <a:lstStyle/>
                    <a:p>
                      <a:r>
                        <a:rPr lang="en-US" sz="2800" dirty="0" smtClean="0"/>
                        <a:t>0.890</a:t>
                      </a:r>
                      <a:endParaRPr lang="en-US" sz="2800" dirty="0"/>
                    </a:p>
                  </a:txBody>
                  <a:tcPr/>
                </a:tc>
                <a:tc>
                  <a:txBody>
                    <a:bodyPr/>
                    <a:lstStyle/>
                    <a:p>
                      <a:r>
                        <a:rPr lang="en-US" sz="2800" dirty="0" smtClean="0"/>
                        <a:t>0.844</a:t>
                      </a:r>
                      <a:endParaRPr lang="en-US" sz="2800" dirty="0"/>
                    </a:p>
                  </a:txBody>
                  <a:tcPr/>
                </a:tc>
                <a:tc>
                  <a:txBody>
                    <a:bodyPr/>
                    <a:lstStyle/>
                    <a:p>
                      <a:r>
                        <a:rPr lang="en-US" sz="2800" dirty="0" smtClean="0"/>
                        <a:t>0.866</a:t>
                      </a:r>
                      <a:endParaRPr lang="en-US" sz="2800" dirty="0"/>
                    </a:p>
                  </a:txBody>
                  <a:tcPr/>
                </a:tc>
                <a:tc>
                  <a:txBody>
                    <a:bodyPr/>
                    <a:lstStyle/>
                    <a:p>
                      <a:r>
                        <a:rPr lang="en-US" sz="2800" dirty="0" smtClean="0"/>
                        <a:t>0.882</a:t>
                      </a:r>
                      <a:endParaRPr lang="en-US" sz="2800" dirty="0"/>
                    </a:p>
                  </a:txBody>
                  <a:tcPr/>
                </a:tc>
              </a:tr>
              <a:tr h="634718">
                <a:tc>
                  <a:txBody>
                    <a:bodyPr/>
                    <a:lstStyle/>
                    <a:p>
                      <a:r>
                        <a:rPr lang="en-US" sz="2800" dirty="0" smtClean="0"/>
                        <a:t>Logistic</a:t>
                      </a:r>
                      <a:endParaRPr lang="en-US" sz="2800" dirty="0"/>
                    </a:p>
                  </a:txBody>
                  <a:tcPr/>
                </a:tc>
                <a:tc>
                  <a:txBody>
                    <a:bodyPr/>
                    <a:lstStyle/>
                    <a:p>
                      <a:r>
                        <a:rPr lang="en-US" sz="2800" dirty="0" smtClean="0"/>
                        <a:t>0.882</a:t>
                      </a:r>
                      <a:endParaRPr lang="en-US" sz="2800" dirty="0"/>
                    </a:p>
                  </a:txBody>
                  <a:tcPr/>
                </a:tc>
                <a:tc>
                  <a:txBody>
                    <a:bodyPr/>
                    <a:lstStyle/>
                    <a:p>
                      <a:r>
                        <a:rPr lang="en-US" sz="2800" dirty="0" smtClean="0"/>
                        <a:t>0.913</a:t>
                      </a:r>
                      <a:endParaRPr lang="en-US" sz="2800" dirty="0"/>
                    </a:p>
                  </a:txBody>
                  <a:tcPr/>
                </a:tc>
                <a:tc>
                  <a:txBody>
                    <a:bodyPr/>
                    <a:lstStyle/>
                    <a:p>
                      <a:r>
                        <a:rPr lang="en-US" sz="2800" dirty="0" smtClean="0"/>
                        <a:t>0.897</a:t>
                      </a:r>
                      <a:endParaRPr lang="en-US" sz="2800" dirty="0"/>
                    </a:p>
                  </a:txBody>
                  <a:tcPr/>
                </a:tc>
                <a:tc>
                  <a:txBody>
                    <a:bodyPr/>
                    <a:lstStyle/>
                    <a:p>
                      <a:r>
                        <a:rPr lang="en-US" sz="2800" dirty="0" smtClean="0"/>
                        <a:t>0.885</a:t>
                      </a:r>
                      <a:endParaRPr lang="en-US" sz="2800" dirty="0"/>
                    </a:p>
                  </a:txBody>
                  <a:tcPr/>
                </a:tc>
              </a:tr>
              <a:tr h="634718">
                <a:tc>
                  <a:txBody>
                    <a:bodyPr/>
                    <a:lstStyle/>
                    <a:p>
                      <a:r>
                        <a:rPr lang="en-US" sz="2800" dirty="0" err="1" smtClean="0"/>
                        <a:t>TriadFG</a:t>
                      </a:r>
                      <a:endParaRPr lang="en-US" sz="2800" dirty="0"/>
                    </a:p>
                  </a:txBody>
                  <a:tcPr/>
                </a:tc>
                <a:tc>
                  <a:txBody>
                    <a:bodyPr/>
                    <a:lstStyle/>
                    <a:p>
                      <a:r>
                        <a:rPr lang="en-US" sz="2800" b="1" dirty="0" smtClean="0">
                          <a:solidFill>
                            <a:srgbClr val="7030A0"/>
                          </a:solidFill>
                        </a:rPr>
                        <a:t>0.901</a:t>
                      </a:r>
                      <a:endParaRPr lang="en-US" sz="2800" b="1" dirty="0">
                        <a:solidFill>
                          <a:srgbClr val="7030A0"/>
                        </a:solidFill>
                      </a:endParaRPr>
                    </a:p>
                  </a:txBody>
                  <a:tcPr/>
                </a:tc>
                <a:tc>
                  <a:txBody>
                    <a:bodyPr/>
                    <a:lstStyle/>
                    <a:p>
                      <a:r>
                        <a:rPr lang="en-US" sz="2800" b="1" dirty="0" smtClean="0">
                          <a:solidFill>
                            <a:srgbClr val="7030A0"/>
                          </a:solidFill>
                        </a:rPr>
                        <a:t>0.953</a:t>
                      </a:r>
                      <a:endParaRPr lang="en-US" sz="2800" b="1" dirty="0">
                        <a:solidFill>
                          <a:srgbClr val="7030A0"/>
                        </a:solidFill>
                      </a:endParaRPr>
                    </a:p>
                  </a:txBody>
                  <a:tcPr/>
                </a:tc>
                <a:tc>
                  <a:txBody>
                    <a:bodyPr/>
                    <a:lstStyle/>
                    <a:p>
                      <a:r>
                        <a:rPr lang="en-US" sz="2800" b="1" dirty="0" smtClean="0">
                          <a:solidFill>
                            <a:srgbClr val="7030A0"/>
                          </a:solidFill>
                        </a:rPr>
                        <a:t>0.926</a:t>
                      </a:r>
                      <a:endParaRPr lang="en-US" sz="2800" b="1" dirty="0">
                        <a:solidFill>
                          <a:srgbClr val="7030A0"/>
                        </a:solidFill>
                      </a:endParaRPr>
                    </a:p>
                  </a:txBody>
                  <a:tcPr/>
                </a:tc>
                <a:tc>
                  <a:txBody>
                    <a:bodyPr/>
                    <a:lstStyle/>
                    <a:p>
                      <a:r>
                        <a:rPr lang="en-US" sz="2800" b="1" dirty="0" smtClean="0">
                          <a:solidFill>
                            <a:srgbClr val="7030A0"/>
                          </a:solidFill>
                        </a:rPr>
                        <a:t>0.931</a:t>
                      </a:r>
                      <a:endParaRPr lang="en-US" sz="2800" b="1" dirty="0">
                        <a:solidFill>
                          <a:srgbClr val="7030A0"/>
                        </a:solidFill>
                      </a:endParaRPr>
                    </a:p>
                  </a:txBody>
                  <a:tcPr/>
                </a:tc>
              </a:tr>
            </a:tbl>
          </a:graphicData>
        </a:graphic>
      </p:graphicFrame>
    </p:spTree>
    <p:extLst>
      <p:ext uri="{BB962C8B-B14F-4D97-AF65-F5344CB8AC3E}">
        <p14:creationId xmlns:p14="http://schemas.microsoft.com/office/powerpoint/2010/main" val="3563617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Factor Contribution Analysis</a:t>
            </a:r>
            <a:endParaRPr lang="en-US" dirty="0"/>
          </a:p>
        </p:txBody>
      </p:sp>
      <p:sp>
        <p:nvSpPr>
          <p:cNvPr id="3" name="Content Placeholder 2"/>
          <p:cNvSpPr>
            <a:spLocks noGrp="1"/>
          </p:cNvSpPr>
          <p:nvPr>
            <p:ph sz="half" idx="1"/>
          </p:nvPr>
        </p:nvSpPr>
        <p:spPr/>
        <p:txBody>
          <a:bodyPr/>
          <a:lstStyle/>
          <a:p>
            <a:r>
              <a:rPr lang="en-US" dirty="0" smtClean="0"/>
              <a:t>Demography(</a:t>
            </a:r>
            <a:r>
              <a:rPr lang="en-US" dirty="0" smtClean="0">
                <a:solidFill>
                  <a:srgbClr val="7030A0"/>
                </a:solidFill>
              </a:rPr>
              <a:t>D</a:t>
            </a:r>
            <a:r>
              <a:rPr lang="en-US" dirty="0" smtClean="0"/>
              <a:t>)</a:t>
            </a:r>
          </a:p>
          <a:p>
            <a:r>
              <a:rPr lang="en-US" dirty="0" smtClean="0"/>
              <a:t>Popularity(</a:t>
            </a:r>
            <a:r>
              <a:rPr lang="en-US" dirty="0" smtClean="0">
                <a:solidFill>
                  <a:srgbClr val="7030A0"/>
                </a:solidFill>
              </a:rPr>
              <a:t>S</a:t>
            </a:r>
            <a:r>
              <a:rPr lang="en-US" dirty="0" smtClean="0"/>
              <a:t>)</a:t>
            </a:r>
          </a:p>
          <a:p>
            <a:r>
              <a:rPr lang="en-US" dirty="0" smtClean="0"/>
              <a:t>Network Topology(</a:t>
            </a:r>
            <a:r>
              <a:rPr lang="en-US" dirty="0" smtClean="0">
                <a:solidFill>
                  <a:srgbClr val="7030A0"/>
                </a:solidFill>
              </a:rPr>
              <a:t>N</a:t>
            </a:r>
            <a:r>
              <a:rPr lang="en-US" dirty="0" smtClean="0"/>
              <a:t>)</a:t>
            </a:r>
          </a:p>
          <a:p>
            <a:r>
              <a:rPr lang="en-US" dirty="0" smtClean="0"/>
              <a:t>Structural hole (</a:t>
            </a:r>
            <a:r>
              <a:rPr lang="en-US" dirty="0" smtClean="0">
                <a:solidFill>
                  <a:srgbClr val="7030A0"/>
                </a:solidFill>
              </a:rPr>
              <a:t>H</a:t>
            </a:r>
            <a:r>
              <a:rPr lang="en-US" dirty="0" smtClean="0"/>
              <a:t>)</a:t>
            </a:r>
            <a:endParaRPr lang="en-US" dirty="0"/>
          </a:p>
        </p:txBody>
      </p:sp>
      <p:sp>
        <p:nvSpPr>
          <p:cNvPr id="5" name="Content Placeholder 4"/>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931FBC38-9263-4803-B019-01FA544F2D0D}" type="slidenum">
              <a:rPr lang="en-US" smtClean="0"/>
              <a:t>18</a:t>
            </a:fld>
            <a:endParaRPr lang="en-US" dirty="0"/>
          </a:p>
        </p:txBody>
      </p:sp>
      <p:cxnSp>
        <p:nvCxnSpPr>
          <p:cNvPr id="6" name="Straight Connector 5"/>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3" name="Picture 1" descr="C:\Users\hhuang\AppData\Roaming\Tencent\Users\540507710\QQ\WinTemp\RichOle\A@VPP`0`V9E{21(`5X2W]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467" y="3198244"/>
            <a:ext cx="4839133" cy="316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33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Conclusion</a:t>
            </a:r>
            <a:endParaRPr lang="en-US" dirty="0"/>
          </a:p>
        </p:txBody>
      </p:sp>
      <p:sp>
        <p:nvSpPr>
          <p:cNvPr id="19" name="Content Placeholder 18"/>
          <p:cNvSpPr>
            <a:spLocks noGrp="1"/>
          </p:cNvSpPr>
          <p:nvPr>
            <p:ph sz="half" idx="1"/>
          </p:nvPr>
        </p:nvSpPr>
        <p:spPr>
          <a:xfrm>
            <a:off x="3733800" y="1600200"/>
            <a:ext cx="4953000" cy="4525963"/>
          </a:xfrm>
        </p:spPr>
        <p:txBody>
          <a:bodyPr>
            <a:normAutofit/>
          </a:bodyPr>
          <a:lstStyle/>
          <a:p>
            <a:r>
              <a:rPr lang="en-US" b="1" dirty="0" smtClean="0">
                <a:solidFill>
                  <a:srgbClr val="7030A0"/>
                </a:solidFill>
              </a:rPr>
              <a:t>Problem</a:t>
            </a:r>
            <a:r>
              <a:rPr lang="en-US" dirty="0" smtClean="0"/>
              <a:t>: Triadic closure formation prediction</a:t>
            </a:r>
          </a:p>
          <a:p>
            <a:r>
              <a:rPr lang="en-US" b="1" dirty="0">
                <a:solidFill>
                  <a:srgbClr val="7030A0"/>
                </a:solidFill>
              </a:rPr>
              <a:t>Observations</a:t>
            </a:r>
          </a:p>
          <a:p>
            <a:pPr lvl="1"/>
            <a:r>
              <a:rPr lang="en-US" dirty="0"/>
              <a:t>Network Topology</a:t>
            </a:r>
          </a:p>
          <a:p>
            <a:pPr lvl="1"/>
            <a:r>
              <a:rPr lang="en-US" dirty="0" smtClean="0"/>
              <a:t>Demography</a:t>
            </a:r>
            <a:endParaRPr lang="en-US" dirty="0"/>
          </a:p>
          <a:p>
            <a:pPr lvl="1"/>
            <a:r>
              <a:rPr lang="en-US" dirty="0"/>
              <a:t>Social </a:t>
            </a:r>
            <a:r>
              <a:rPr lang="en-US" dirty="0" smtClean="0"/>
              <a:t>Role</a:t>
            </a:r>
          </a:p>
          <a:p>
            <a:r>
              <a:rPr lang="en-US" b="1" dirty="0" smtClean="0">
                <a:solidFill>
                  <a:srgbClr val="7030A0"/>
                </a:solidFill>
              </a:rPr>
              <a:t>Solution</a:t>
            </a:r>
            <a:r>
              <a:rPr lang="en-US" dirty="0" smtClean="0"/>
              <a:t>: </a:t>
            </a:r>
            <a:r>
              <a:rPr lang="en-US" dirty="0" err="1" smtClean="0"/>
              <a:t>TriadFG</a:t>
            </a:r>
            <a:r>
              <a:rPr lang="en-US" dirty="0" smtClean="0"/>
              <a:t> model</a:t>
            </a:r>
          </a:p>
          <a:p>
            <a:r>
              <a:rPr lang="en-US" b="1" dirty="0">
                <a:solidFill>
                  <a:srgbClr val="7030A0"/>
                </a:solidFill>
              </a:rPr>
              <a:t>Future work</a:t>
            </a:r>
            <a:endParaRPr lang="en-US" dirty="0" smtClean="0"/>
          </a:p>
          <a:p>
            <a:pPr marL="0" indent="0">
              <a:buNone/>
            </a:pPr>
            <a:endParaRPr lang="en-US" b="0" i="1" dirty="0" smtClean="0">
              <a:latin typeface="Cambria Math"/>
            </a:endParaRPr>
          </a:p>
        </p:txBody>
      </p:sp>
      <p:sp>
        <p:nvSpPr>
          <p:cNvPr id="4" name="Slide Number Placeholder 3"/>
          <p:cNvSpPr>
            <a:spLocks noGrp="1"/>
          </p:cNvSpPr>
          <p:nvPr>
            <p:ph type="sldNum" sz="quarter" idx="12"/>
          </p:nvPr>
        </p:nvSpPr>
        <p:spPr/>
        <p:txBody>
          <a:bodyPr/>
          <a:lstStyle/>
          <a:p>
            <a:fld id="{931FBC38-9263-4803-B019-01FA544F2D0D}" type="slidenum">
              <a:rPr lang="en-US" smtClean="0"/>
              <a:t>19</a:t>
            </a:fld>
            <a:endParaRPr lang="en-US" dirty="0"/>
          </a:p>
        </p:txBody>
      </p:sp>
      <p:grpSp>
        <p:nvGrpSpPr>
          <p:cNvPr id="20" name="Group 19"/>
          <p:cNvGrpSpPr/>
          <p:nvPr/>
        </p:nvGrpSpPr>
        <p:grpSpPr>
          <a:xfrm>
            <a:off x="723900" y="2438400"/>
            <a:ext cx="2552700" cy="2152010"/>
            <a:chOff x="685800" y="1902409"/>
            <a:chExt cx="3581400" cy="3202991"/>
          </a:xfrm>
        </p:grpSpPr>
        <p:sp>
          <p:nvSpPr>
            <p:cNvPr id="5" name="Oval 4"/>
            <p:cNvSpPr/>
            <p:nvPr/>
          </p:nvSpPr>
          <p:spPr>
            <a:xfrm>
              <a:off x="2057400" y="20574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5800" y="43434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43434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9254" y="4198089"/>
              <a:ext cx="481222" cy="707886"/>
            </a:xfrm>
            <a:prstGeom prst="rect">
              <a:avLst/>
            </a:prstGeom>
            <a:noFill/>
          </p:spPr>
          <p:txBody>
            <a:bodyPr wrap="none" rtlCol="0">
              <a:spAutoFit/>
            </a:bodyPr>
            <a:lstStyle/>
            <a:p>
              <a:r>
                <a:rPr lang="en-US" sz="4000" dirty="0" smtClean="0"/>
                <a:t>A</a:t>
              </a:r>
              <a:endParaRPr lang="en-US" sz="4000" dirty="0"/>
            </a:p>
          </p:txBody>
        </p:sp>
        <p:sp>
          <p:nvSpPr>
            <p:cNvPr id="9" name="TextBox 8"/>
            <p:cNvSpPr txBox="1"/>
            <p:nvPr/>
          </p:nvSpPr>
          <p:spPr>
            <a:xfrm>
              <a:off x="2129051" y="1902409"/>
              <a:ext cx="463588" cy="707886"/>
            </a:xfrm>
            <a:prstGeom prst="rect">
              <a:avLst/>
            </a:prstGeom>
            <a:noFill/>
          </p:spPr>
          <p:txBody>
            <a:bodyPr wrap="none" rtlCol="0">
              <a:spAutoFit/>
            </a:bodyPr>
            <a:lstStyle/>
            <a:p>
              <a:r>
                <a:rPr lang="en-US" sz="4000" dirty="0"/>
                <a:t>B</a:t>
              </a:r>
            </a:p>
          </p:txBody>
        </p:sp>
        <p:sp>
          <p:nvSpPr>
            <p:cNvPr id="10" name="TextBox 9"/>
            <p:cNvSpPr txBox="1"/>
            <p:nvPr/>
          </p:nvSpPr>
          <p:spPr>
            <a:xfrm>
              <a:off x="3518848" y="4198089"/>
              <a:ext cx="458780" cy="707886"/>
            </a:xfrm>
            <a:prstGeom prst="rect">
              <a:avLst/>
            </a:prstGeom>
            <a:noFill/>
          </p:spPr>
          <p:txBody>
            <a:bodyPr wrap="none" rtlCol="0">
              <a:spAutoFit/>
            </a:bodyPr>
            <a:lstStyle/>
            <a:p>
              <a:r>
                <a:rPr lang="en-US" sz="4000" dirty="0"/>
                <a:t>C</a:t>
              </a:r>
            </a:p>
          </p:txBody>
        </p:sp>
        <p:cxnSp>
          <p:nvCxnSpPr>
            <p:cNvPr id="11" name="Straight Connector 10"/>
            <p:cNvCxnSpPr>
              <a:stCxn id="5" idx="3"/>
              <a:endCxn id="6" idx="7"/>
            </p:cNvCxnSpPr>
            <p:nvPr/>
          </p:nvCxnSpPr>
          <p:spPr>
            <a:xfrm flipH="1">
              <a:off x="1336208" y="2707808"/>
              <a:ext cx="832784" cy="174718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5"/>
              <a:endCxn id="7" idx="1"/>
            </p:cNvCxnSpPr>
            <p:nvPr/>
          </p:nvCxnSpPr>
          <p:spPr>
            <a:xfrm>
              <a:off x="2707808" y="2707808"/>
              <a:ext cx="908984" cy="174718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6"/>
              <a:endCxn id="7" idx="2"/>
            </p:cNvCxnSpPr>
            <p:nvPr/>
          </p:nvCxnSpPr>
          <p:spPr>
            <a:xfrm>
              <a:off x="1447800" y="4724400"/>
              <a:ext cx="2057400" cy="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45193" y="4311502"/>
              <a:ext cx="802808"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grpSp>
      <p:cxnSp>
        <p:nvCxnSpPr>
          <p:cNvPr id="24" name="Straight Connector 23"/>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54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0"/>
            <a:ext cx="8229600" cy="1143000"/>
          </a:xfrm>
        </p:spPr>
        <p:txBody>
          <a:bodyPr/>
          <a:lstStyle/>
          <a:p>
            <a:pPr algn="l"/>
            <a:r>
              <a:rPr kumimoji="1" lang="en-US" altLang="zh-CN" dirty="0" smtClean="0"/>
              <a:t>Networked World</a:t>
            </a:r>
            <a:endParaRPr kumimoji="1" lang="zh-CN" altLang="en-US" dirty="0"/>
          </a:p>
        </p:txBody>
      </p:sp>
      <p:sp>
        <p:nvSpPr>
          <p:cNvPr id="3" name="Slide Number Placeholder 2"/>
          <p:cNvSpPr>
            <a:spLocks noGrp="1"/>
          </p:cNvSpPr>
          <p:nvPr>
            <p:ph type="sldNum" sz="quarter" idx="12"/>
          </p:nvPr>
        </p:nvSpPr>
        <p:spPr/>
        <p:txBody>
          <a:bodyPr/>
          <a:lstStyle/>
          <a:p>
            <a:fld id="{931FBC38-9263-4803-B019-01FA544F2D0D}" type="slidenum">
              <a:rPr lang="en-US" smtClean="0"/>
              <a:t>2</a:t>
            </a:fld>
            <a:r>
              <a:rPr lang="en-US" dirty="0" smtClean="0"/>
              <a:t>/17</a:t>
            </a:r>
            <a:endParaRPr lang="en-US" dirty="0"/>
          </a:p>
        </p:txBody>
      </p:sp>
      <p:pic>
        <p:nvPicPr>
          <p:cNvPr id="6" name="图片 5" descr="static-graph.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703385" y="1345096"/>
            <a:ext cx="7666892" cy="5055704"/>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422036" y="1462314"/>
            <a:ext cx="1406769" cy="595086"/>
          </a:xfrm>
          <a:prstGeom prst="rect">
            <a:avLst/>
          </a:prstGeom>
          <a:noFill/>
          <a:ln w="9525">
            <a:noFill/>
            <a:miter lim="800000"/>
            <a:headEnd/>
            <a:tailEnd/>
          </a:ln>
        </p:spPr>
      </p:pic>
      <p:pic>
        <p:nvPicPr>
          <p:cNvPr id="8" name="Picture 11"/>
          <p:cNvPicPr>
            <a:picLocks noChangeAspect="1" noChangeArrowheads="1"/>
          </p:cNvPicPr>
          <p:nvPr/>
        </p:nvPicPr>
        <p:blipFill>
          <a:blip r:embed="rId5" cstate="print"/>
          <a:srcRect/>
          <a:stretch>
            <a:fillRect/>
          </a:stretch>
        </p:blipFill>
        <p:spPr bwMode="auto">
          <a:xfrm>
            <a:off x="6893169" y="4648200"/>
            <a:ext cx="773723" cy="8382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6752495" y="2895600"/>
            <a:ext cx="1895078" cy="685800"/>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773723" y="2322095"/>
            <a:ext cx="1406769" cy="802105"/>
          </a:xfrm>
          <a:prstGeom prst="rect">
            <a:avLst/>
          </a:prstGeom>
          <a:noFill/>
          <a:ln w="9525">
            <a:noFill/>
            <a:miter lim="800000"/>
            <a:headEnd/>
            <a:tailEnd/>
          </a:ln>
        </p:spPr>
      </p:pic>
      <p:pic>
        <p:nvPicPr>
          <p:cNvPr id="12" name="图片 11" descr="logo_v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2155" y="1143000"/>
            <a:ext cx="2063262" cy="711200"/>
          </a:xfrm>
          <a:prstGeom prst="rect">
            <a:avLst/>
          </a:prstGeom>
        </p:spPr>
      </p:pic>
      <p:sp>
        <p:nvSpPr>
          <p:cNvPr id="17" name="矩形 16"/>
          <p:cNvSpPr/>
          <p:nvPr/>
        </p:nvSpPr>
        <p:spPr>
          <a:xfrm>
            <a:off x="1828800" y="1219200"/>
            <a:ext cx="3094892" cy="8382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2000" dirty="0">
                <a:solidFill>
                  <a:srgbClr val="FF0000"/>
                </a:solidFill>
              </a:rPr>
              <a:t> </a:t>
            </a:r>
            <a:r>
              <a:rPr lang="en-US" altLang="zh-CN" sz="2000" b="1" dirty="0" smtClean="0">
                <a:solidFill>
                  <a:srgbClr val="FF0000"/>
                </a:solidFill>
              </a:rPr>
              <a:t>1.26 billion </a:t>
            </a:r>
            <a:r>
              <a:rPr lang="en-US" altLang="zh-CN" sz="2000" dirty="0">
                <a:solidFill>
                  <a:schemeClr val="tx1"/>
                </a:solidFill>
              </a:rPr>
              <a:t>users</a:t>
            </a:r>
          </a:p>
          <a:p>
            <a:pPr>
              <a:buFont typeface="Arial" pitchFamily="34" charset="0"/>
              <a:buChar char="•"/>
            </a:pPr>
            <a:r>
              <a:rPr lang="en-US" altLang="zh-CN" b="1" dirty="0" smtClean="0">
                <a:solidFill>
                  <a:srgbClr val="0000CC"/>
                </a:solidFill>
              </a:rPr>
              <a:t> 700 billion</a:t>
            </a:r>
            <a:r>
              <a:rPr lang="en-US" altLang="zh-CN" dirty="0" smtClean="0">
                <a:solidFill>
                  <a:srgbClr val="0000CC"/>
                </a:solidFill>
              </a:rPr>
              <a:t> </a:t>
            </a:r>
            <a:r>
              <a:rPr lang="en-US" altLang="zh-CN" dirty="0" smtClean="0">
                <a:solidFill>
                  <a:schemeClr val="tx1"/>
                </a:solidFill>
              </a:rPr>
              <a:t>minutes/month</a:t>
            </a:r>
            <a:endParaRPr lang="en-US" altLang="zh-CN" dirty="0">
              <a:solidFill>
                <a:schemeClr val="tx1"/>
              </a:solidFill>
            </a:endParaRPr>
          </a:p>
        </p:txBody>
      </p:sp>
      <p:sp>
        <p:nvSpPr>
          <p:cNvPr id="19" name="矩形 18"/>
          <p:cNvSpPr/>
          <p:nvPr/>
        </p:nvSpPr>
        <p:spPr>
          <a:xfrm>
            <a:off x="5345723" y="1752600"/>
            <a:ext cx="3094892" cy="8382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2000" dirty="0">
                <a:solidFill>
                  <a:schemeClr val="tx1"/>
                </a:solidFill>
              </a:rPr>
              <a:t> </a:t>
            </a:r>
            <a:r>
              <a:rPr lang="en-US" altLang="zh-CN" sz="2000" b="1" dirty="0" smtClean="0">
                <a:solidFill>
                  <a:srgbClr val="FF0000"/>
                </a:solidFill>
              </a:rPr>
              <a:t>280 million </a:t>
            </a:r>
            <a:r>
              <a:rPr lang="en-US" altLang="zh-CN" sz="2000" dirty="0">
                <a:solidFill>
                  <a:schemeClr val="tx1"/>
                </a:solidFill>
              </a:rPr>
              <a:t>users</a:t>
            </a:r>
          </a:p>
          <a:p>
            <a:pPr>
              <a:buFont typeface="Arial" pitchFamily="34" charset="0"/>
              <a:buChar char="•"/>
            </a:pPr>
            <a:r>
              <a:rPr lang="en-US" altLang="zh-CN" b="1" dirty="0">
                <a:solidFill>
                  <a:srgbClr val="0000CC"/>
                </a:solidFill>
              </a:rPr>
              <a:t> </a:t>
            </a:r>
            <a:r>
              <a:rPr lang="en-US" altLang="zh-CN" b="1" dirty="0" smtClean="0">
                <a:solidFill>
                  <a:srgbClr val="0000CC"/>
                </a:solidFill>
              </a:rPr>
              <a:t>80% of users</a:t>
            </a:r>
            <a:r>
              <a:rPr lang="en-US" altLang="zh-CN" dirty="0" smtClean="0">
                <a:solidFill>
                  <a:srgbClr val="0000CC"/>
                </a:solidFill>
              </a:rPr>
              <a:t> </a:t>
            </a:r>
            <a:r>
              <a:rPr lang="en-US" altLang="zh-CN" dirty="0" smtClean="0">
                <a:solidFill>
                  <a:schemeClr val="tx1"/>
                </a:solidFill>
              </a:rPr>
              <a:t>are 80-90’s</a:t>
            </a:r>
            <a:endParaRPr lang="en-US" altLang="zh-CN" dirty="0">
              <a:solidFill>
                <a:schemeClr val="tx1"/>
              </a:solidFill>
            </a:endParaRPr>
          </a:p>
        </p:txBody>
      </p:sp>
      <p:sp>
        <p:nvSpPr>
          <p:cNvPr id="21" name="矩形 20"/>
          <p:cNvSpPr/>
          <p:nvPr/>
        </p:nvSpPr>
        <p:spPr>
          <a:xfrm>
            <a:off x="5978769" y="3581400"/>
            <a:ext cx="2883877" cy="8382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2000" dirty="0" smtClean="0">
                <a:solidFill>
                  <a:srgbClr val="FF0000"/>
                </a:solidFill>
              </a:rPr>
              <a:t> </a:t>
            </a:r>
            <a:r>
              <a:rPr lang="en-US" altLang="zh-CN" sz="2000" b="1" dirty="0" smtClean="0">
                <a:solidFill>
                  <a:srgbClr val="FF0000"/>
                </a:solidFill>
              </a:rPr>
              <a:t>560 million </a:t>
            </a:r>
            <a:r>
              <a:rPr lang="en-US" altLang="zh-CN" sz="2000" dirty="0" smtClean="0">
                <a:solidFill>
                  <a:schemeClr val="tx1"/>
                </a:solidFill>
              </a:rPr>
              <a:t>users  </a:t>
            </a:r>
          </a:p>
          <a:p>
            <a:pPr>
              <a:buFont typeface="Arial" pitchFamily="34" charset="0"/>
              <a:buChar char="•"/>
            </a:pPr>
            <a:r>
              <a:rPr lang="en-US" altLang="zh-CN" sz="2000" b="1" dirty="0">
                <a:solidFill>
                  <a:srgbClr val="0000CC"/>
                </a:solidFill>
              </a:rPr>
              <a:t> </a:t>
            </a:r>
            <a:r>
              <a:rPr lang="en-US" altLang="zh-CN" b="1" dirty="0" smtClean="0">
                <a:solidFill>
                  <a:srgbClr val="0000CC"/>
                </a:solidFill>
              </a:rPr>
              <a:t>influencing </a:t>
            </a:r>
            <a:r>
              <a:rPr lang="en-US" altLang="zh-CN" dirty="0" smtClean="0">
                <a:solidFill>
                  <a:srgbClr val="000000"/>
                </a:solidFill>
              </a:rPr>
              <a:t>our daily life</a:t>
            </a:r>
          </a:p>
        </p:txBody>
      </p:sp>
      <p:sp>
        <p:nvSpPr>
          <p:cNvPr id="22" name="矩形 21"/>
          <p:cNvSpPr/>
          <p:nvPr/>
        </p:nvSpPr>
        <p:spPr>
          <a:xfrm>
            <a:off x="6260128" y="5486400"/>
            <a:ext cx="2532185" cy="10668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2000" dirty="0" smtClean="0">
                <a:solidFill>
                  <a:srgbClr val="FF0000"/>
                </a:solidFill>
              </a:rPr>
              <a:t> </a:t>
            </a:r>
            <a:r>
              <a:rPr lang="en-US" altLang="zh-CN" sz="2000" b="1" dirty="0" smtClean="0">
                <a:solidFill>
                  <a:srgbClr val="FF0000"/>
                </a:solidFill>
              </a:rPr>
              <a:t>800 million </a:t>
            </a:r>
            <a:r>
              <a:rPr lang="en-US" altLang="zh-CN" sz="2000" dirty="0" smtClean="0">
                <a:solidFill>
                  <a:schemeClr val="tx1"/>
                </a:solidFill>
              </a:rPr>
              <a:t>users  </a:t>
            </a:r>
          </a:p>
          <a:p>
            <a:pPr>
              <a:buFont typeface="Arial" pitchFamily="34" charset="0"/>
              <a:buChar char="•"/>
            </a:pPr>
            <a:r>
              <a:rPr lang="en-US" altLang="zh-CN" b="1" dirty="0">
                <a:solidFill>
                  <a:srgbClr val="0000CC"/>
                </a:solidFill>
              </a:rPr>
              <a:t> ~</a:t>
            </a:r>
            <a:r>
              <a:rPr lang="en-US" altLang="zh-CN" b="1" dirty="0" smtClean="0">
                <a:solidFill>
                  <a:srgbClr val="0000CC"/>
                </a:solidFill>
              </a:rPr>
              <a:t>50% revenue </a:t>
            </a:r>
            <a:r>
              <a:rPr lang="en-US" altLang="zh-CN" dirty="0" smtClean="0">
                <a:solidFill>
                  <a:srgbClr val="000000"/>
                </a:solidFill>
              </a:rPr>
              <a:t>from</a:t>
            </a:r>
            <a:r>
              <a:rPr lang="en-US" altLang="zh-CN" b="1" dirty="0" smtClean="0">
                <a:solidFill>
                  <a:srgbClr val="000000"/>
                </a:solidFill>
              </a:rPr>
              <a:t> </a:t>
            </a:r>
            <a:r>
              <a:rPr lang="en-US" altLang="zh-CN" dirty="0" smtClean="0">
                <a:solidFill>
                  <a:schemeClr val="tx1"/>
                </a:solidFill>
              </a:rPr>
              <a:t>network life</a:t>
            </a:r>
          </a:p>
        </p:txBody>
      </p:sp>
      <p:pic>
        <p:nvPicPr>
          <p:cNvPr id="24" name="图片 23" descr="Screen Shot 2013-11-14 at 4.01.2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0087" y="2133600"/>
            <a:ext cx="2276651" cy="3068400"/>
          </a:xfrm>
          <a:prstGeom prst="rect">
            <a:avLst/>
          </a:prstGeom>
        </p:spPr>
      </p:pic>
      <p:sp>
        <p:nvSpPr>
          <p:cNvPr id="25" name="椭圆 24"/>
          <p:cNvSpPr/>
          <p:nvPr/>
        </p:nvSpPr>
        <p:spPr>
          <a:xfrm>
            <a:off x="3305909" y="2154000"/>
            <a:ext cx="2250831" cy="3048000"/>
          </a:xfrm>
          <a:prstGeom prst="ellipse">
            <a:avLst/>
          </a:prstGeom>
          <a:noFill/>
          <a:ln w="19050" cmpd="sng">
            <a:solidFill>
              <a:srgbClr val="4F4F4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351692" y="3124200"/>
            <a:ext cx="2883877" cy="8382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2000" dirty="0" smtClean="0">
                <a:solidFill>
                  <a:srgbClr val="FF0000"/>
                </a:solidFill>
              </a:rPr>
              <a:t> </a:t>
            </a:r>
            <a:r>
              <a:rPr lang="en-US" altLang="zh-CN" sz="2000" b="1" dirty="0" smtClean="0">
                <a:solidFill>
                  <a:srgbClr val="FF0000"/>
                </a:solidFill>
              </a:rPr>
              <a:t>555 million </a:t>
            </a:r>
            <a:r>
              <a:rPr lang="en-US" altLang="zh-CN" sz="2000" dirty="0" smtClean="0">
                <a:solidFill>
                  <a:schemeClr val="tx1"/>
                </a:solidFill>
              </a:rPr>
              <a:t>users  </a:t>
            </a:r>
          </a:p>
          <a:p>
            <a:pPr>
              <a:buFont typeface="Arial" pitchFamily="34" charset="0"/>
              <a:buChar char="•"/>
            </a:pPr>
            <a:r>
              <a:rPr lang="en-US" altLang="zh-CN" sz="2000" b="1" dirty="0" smtClean="0">
                <a:solidFill>
                  <a:srgbClr val="0000CC"/>
                </a:solidFill>
              </a:rPr>
              <a:t>.5 billion </a:t>
            </a:r>
            <a:r>
              <a:rPr lang="en-US" altLang="zh-CN" sz="2000" dirty="0" smtClean="0">
                <a:solidFill>
                  <a:schemeClr val="tx1"/>
                </a:solidFill>
              </a:rPr>
              <a:t>tweets/day</a:t>
            </a:r>
          </a:p>
        </p:txBody>
      </p:sp>
      <p:sp>
        <p:nvSpPr>
          <p:cNvPr id="29" name="矩形 28"/>
          <p:cNvSpPr/>
          <p:nvPr/>
        </p:nvSpPr>
        <p:spPr>
          <a:xfrm>
            <a:off x="211015" y="4876800"/>
            <a:ext cx="3305908" cy="8382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2000" dirty="0" smtClean="0">
                <a:solidFill>
                  <a:srgbClr val="FF0000"/>
                </a:solidFill>
              </a:rPr>
              <a:t> </a:t>
            </a:r>
            <a:r>
              <a:rPr lang="en-US" altLang="zh-CN" sz="2000" b="1" dirty="0" smtClean="0">
                <a:solidFill>
                  <a:srgbClr val="FF0000"/>
                </a:solidFill>
              </a:rPr>
              <a:t>79 million </a:t>
            </a:r>
            <a:r>
              <a:rPr lang="en-US" altLang="zh-CN" dirty="0" smtClean="0">
                <a:solidFill>
                  <a:schemeClr val="tx1"/>
                </a:solidFill>
              </a:rPr>
              <a:t>users per month  </a:t>
            </a:r>
            <a:endParaRPr lang="en-US" altLang="zh-CN" sz="2000" dirty="0" smtClean="0">
              <a:solidFill>
                <a:schemeClr val="tx1"/>
              </a:solidFill>
            </a:endParaRPr>
          </a:p>
          <a:p>
            <a:pPr>
              <a:buFont typeface="Arial" pitchFamily="34" charset="0"/>
              <a:buChar char="•"/>
            </a:pPr>
            <a:r>
              <a:rPr lang="en-US" altLang="zh-CN" sz="2000" b="1" dirty="0" smtClean="0">
                <a:solidFill>
                  <a:srgbClr val="0000CC"/>
                </a:solidFill>
              </a:rPr>
              <a:t> 9.65 billion</a:t>
            </a:r>
            <a:r>
              <a:rPr lang="en-US" altLang="zh-CN" sz="2000" b="1" dirty="0" smtClean="0">
                <a:solidFill>
                  <a:schemeClr val="tx1"/>
                </a:solidFill>
              </a:rPr>
              <a:t> </a:t>
            </a:r>
            <a:r>
              <a:rPr lang="en-US" altLang="zh-CN" sz="2000" dirty="0" smtClean="0">
                <a:solidFill>
                  <a:schemeClr val="tx1"/>
                </a:solidFill>
              </a:rPr>
              <a:t>items/year</a:t>
            </a:r>
          </a:p>
        </p:txBody>
      </p:sp>
      <p:pic>
        <p:nvPicPr>
          <p:cNvPr id="31" name="图片 30" descr="amazo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3386" y="4191000"/>
            <a:ext cx="2039814" cy="546100"/>
          </a:xfrm>
          <a:prstGeom prst="rect">
            <a:avLst/>
          </a:prstGeom>
        </p:spPr>
      </p:pic>
      <p:pic>
        <p:nvPicPr>
          <p:cNvPr id="32" name="图片 31" descr="alibaba_group2-featur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68615" y="5410223"/>
            <a:ext cx="2110154" cy="477951"/>
          </a:xfrm>
          <a:prstGeom prst="rect">
            <a:avLst/>
          </a:prstGeom>
        </p:spPr>
      </p:pic>
      <p:sp>
        <p:nvSpPr>
          <p:cNvPr id="28" name="矩形 27"/>
          <p:cNvSpPr/>
          <p:nvPr/>
        </p:nvSpPr>
        <p:spPr>
          <a:xfrm>
            <a:off x="3657611" y="5888173"/>
            <a:ext cx="2444261" cy="81609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2000" dirty="0" smtClean="0">
                <a:solidFill>
                  <a:srgbClr val="FF0000"/>
                </a:solidFill>
              </a:rPr>
              <a:t> </a:t>
            </a:r>
            <a:r>
              <a:rPr lang="en-US" altLang="zh-CN" sz="2000" b="1" dirty="0" smtClean="0">
                <a:solidFill>
                  <a:srgbClr val="FF0000"/>
                </a:solidFill>
              </a:rPr>
              <a:t>500 million </a:t>
            </a:r>
            <a:r>
              <a:rPr lang="en-US" altLang="zh-CN" sz="2000" dirty="0" smtClean="0">
                <a:solidFill>
                  <a:schemeClr val="tx1"/>
                </a:solidFill>
              </a:rPr>
              <a:t>users  </a:t>
            </a:r>
          </a:p>
          <a:p>
            <a:pPr>
              <a:buFont typeface="Arial" pitchFamily="34" charset="0"/>
              <a:buChar char="•"/>
            </a:pPr>
            <a:r>
              <a:rPr lang="en-US" altLang="zh-CN" sz="2000" b="1" dirty="0">
                <a:solidFill>
                  <a:srgbClr val="0000CC"/>
                </a:solidFill>
              </a:rPr>
              <a:t> </a:t>
            </a:r>
            <a:r>
              <a:rPr lang="en-US" altLang="zh-CN" sz="2000" b="1" dirty="0" smtClean="0">
                <a:solidFill>
                  <a:srgbClr val="0000CC"/>
                </a:solidFill>
              </a:rPr>
              <a:t>35 billion</a:t>
            </a:r>
            <a:r>
              <a:rPr lang="en-US" altLang="zh-CN" sz="2000" dirty="0" smtClean="0">
                <a:solidFill>
                  <a:srgbClr val="0000CC"/>
                </a:solidFill>
              </a:rPr>
              <a:t> </a:t>
            </a:r>
            <a:r>
              <a:rPr lang="en-US" altLang="zh-CN" dirty="0" smtClean="0">
                <a:solidFill>
                  <a:schemeClr val="tx1"/>
                </a:solidFill>
              </a:rPr>
              <a:t>on 11/11</a:t>
            </a:r>
          </a:p>
        </p:txBody>
      </p:sp>
      <p:cxnSp>
        <p:nvCxnSpPr>
          <p:cNvPr id="5" name="Straight Connector 4"/>
          <p:cNvCxnSpPr/>
          <p:nvPr/>
        </p:nvCxnSpPr>
        <p:spPr>
          <a:xfrm>
            <a:off x="211015" y="1143000"/>
            <a:ext cx="87805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7275" y="1143000"/>
            <a:ext cx="2717889"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 name="Picture 1" descr="C:\Users\Hong\AppData\Roaming\Tencent\Users\540507710\QQ\WinTemp\RichOle\E~$8FYDA5LOI4(CRPZ[F66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0" y="5876925"/>
            <a:ext cx="9906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7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31FBC38-9263-4803-B019-01FA544F2D0D}" type="slidenum">
              <a:rPr lang="en-US" smtClean="0"/>
              <a:t>20</a:t>
            </a:fld>
            <a:endParaRPr lang="en-US"/>
          </a:p>
        </p:txBody>
      </p:sp>
      <p:sp>
        <p:nvSpPr>
          <p:cNvPr id="8" name="Rectangle 7"/>
          <p:cNvSpPr/>
          <p:nvPr/>
        </p:nvSpPr>
        <p:spPr>
          <a:xfrm>
            <a:off x="448765" y="2339876"/>
            <a:ext cx="8246488" cy="2308324"/>
          </a:xfrm>
          <a:prstGeom prst="rect">
            <a:avLst/>
          </a:prstGeom>
          <a:noFill/>
        </p:spPr>
        <p:txBody>
          <a:bodyPr wrap="none" lIns="91440" tIns="45720" rIns="91440" bIns="45720">
            <a:spAutoFit/>
          </a:bodyPr>
          <a:lstStyle/>
          <a:p>
            <a:pPr algn="ctr"/>
            <a:r>
              <a:rPr lang="en-US" altLang="zh-CN" sz="4800" b="1" cap="none"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Thanks</a:t>
            </a:r>
            <a:endParaRPr lang="en-US" altLang="zh-C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altLang="zh-C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Jing Zhang in Tsinghua Uni.</a:t>
            </a:r>
          </a:p>
          <a:p>
            <a:pPr algn="ctr"/>
            <a:r>
              <a:rPr lang="en-US" altLang="zh-CN"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for sharing her </a:t>
            </a:r>
            <a:r>
              <a:rPr lang="en-US" altLang="zh-CN" sz="4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Weibo</a:t>
            </a:r>
            <a:r>
              <a:rPr lang="en-US" altLang="zh-CN"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data!</a:t>
            </a:r>
            <a:endParaRPr lang="en-US" altLang="zh-CN"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041538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9634" y="2967335"/>
            <a:ext cx="18473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2008992" y="2590800"/>
            <a:ext cx="5077608"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47143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altLang="zh-CN" dirty="0" smtClean="0"/>
              <a:t>Attribute factor Definition</a:t>
            </a:r>
            <a:endParaRPr lang="zh-CN"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9360437"/>
              </p:ext>
            </p:extLst>
          </p:nvPr>
        </p:nvGraphicFramePr>
        <p:xfrm>
          <a:off x="457200" y="1351280"/>
          <a:ext cx="8229600" cy="4820920"/>
        </p:xfrm>
        <a:graphic>
          <a:graphicData uri="http://schemas.openxmlformats.org/drawingml/2006/table">
            <a:tbl>
              <a:tblPr firstRow="1" bandRow="1">
                <a:tableStyleId>{5C22544A-7EE6-4342-B048-85BDC9FD1C3A}</a:tableStyleId>
              </a:tblPr>
              <a:tblGrid>
                <a:gridCol w="2743200"/>
                <a:gridCol w="4038600"/>
                <a:gridCol w="1447800"/>
              </a:tblGrid>
              <a:tr h="370840">
                <a:tc>
                  <a:txBody>
                    <a:bodyPr/>
                    <a:lstStyle/>
                    <a:p>
                      <a:endParaRPr lang="zh-CN" altLang="en-US" dirty="0"/>
                    </a:p>
                  </a:txBody>
                  <a:tcPr/>
                </a:tc>
                <a:tc>
                  <a:txBody>
                    <a:bodyPr/>
                    <a:lstStyle/>
                    <a:p>
                      <a:r>
                        <a:rPr lang="en-US" altLang="zh-CN" dirty="0" smtClean="0"/>
                        <a:t>Feature</a:t>
                      </a:r>
                      <a:endParaRPr lang="zh-CN" altLang="en-US" dirty="0"/>
                    </a:p>
                  </a:txBody>
                  <a:tcPr/>
                </a:tc>
                <a:tc>
                  <a:txBody>
                    <a:bodyPr/>
                    <a:lstStyle/>
                    <a:p>
                      <a:r>
                        <a:rPr lang="en-US" altLang="zh-CN" dirty="0" smtClean="0"/>
                        <a:t>Function</a:t>
                      </a:r>
                      <a:endParaRPr lang="zh-CN" altLang="en-US" dirty="0"/>
                    </a:p>
                  </a:txBody>
                  <a:tcPr/>
                </a:tc>
              </a:tr>
              <a:tr h="370840">
                <a:tc>
                  <a:txBody>
                    <a:bodyPr/>
                    <a:lstStyle/>
                    <a:p>
                      <a:r>
                        <a:rPr lang="en-US" altLang="zh-CN" dirty="0" smtClean="0"/>
                        <a:t>Network topology</a:t>
                      </a:r>
                      <a:endParaRPr lang="zh-CN" altLang="en-US" dirty="0"/>
                    </a:p>
                  </a:txBody>
                  <a:tcPr/>
                </a:tc>
                <a:tc>
                  <a:txBody>
                    <a:bodyPr/>
                    <a:lstStyle/>
                    <a:p>
                      <a:r>
                        <a:rPr lang="en-US" altLang="zh-CN" dirty="0" smtClean="0"/>
                        <a:t>Is</a:t>
                      </a:r>
                      <a:r>
                        <a:rPr lang="en-US" altLang="zh-CN" baseline="0" dirty="0" smtClean="0"/>
                        <a:t> open triad 5/2/0/4/1/3</a:t>
                      </a:r>
                      <a:endParaRPr lang="zh-CN" altLang="en-US" dirty="0"/>
                    </a:p>
                  </a:txBody>
                  <a:tcPr/>
                </a:tc>
                <a:tc>
                  <a:txBody>
                    <a:bodyPr/>
                    <a:lstStyle/>
                    <a:p>
                      <a:r>
                        <a:rPr lang="en-US" altLang="zh-CN" dirty="0" smtClean="0"/>
                        <a:t>1/1/1/1/0/0</a:t>
                      </a:r>
                      <a:endParaRPr lang="zh-CN" altLang="en-US" dirty="0"/>
                    </a:p>
                  </a:txBody>
                  <a:tcPr/>
                </a:tc>
              </a:tr>
              <a:tr h="370840">
                <a:tc rowSpan="4">
                  <a:txBody>
                    <a:bodyPr/>
                    <a:lstStyle/>
                    <a:p>
                      <a:r>
                        <a:rPr lang="en-US" altLang="zh-CN" dirty="0" smtClean="0"/>
                        <a:t>Demography</a:t>
                      </a:r>
                      <a:endParaRPr lang="zh-CN" altLang="en-US" dirty="0"/>
                    </a:p>
                  </a:txBody>
                  <a:tcPr/>
                </a:tc>
                <a:tc>
                  <a:txBody>
                    <a:bodyPr/>
                    <a:lstStyle/>
                    <a:p>
                      <a:r>
                        <a:rPr lang="en-US" altLang="zh-CN" dirty="0" smtClean="0"/>
                        <a:t>A,B,C from the same place</a:t>
                      </a:r>
                      <a:endParaRPr lang="zh-CN" altLang="en-US" dirty="0"/>
                    </a:p>
                  </a:txBody>
                  <a:tcPr/>
                </a:tc>
                <a:tc>
                  <a:txBody>
                    <a:bodyPr/>
                    <a:lstStyle/>
                    <a:p>
                      <a:r>
                        <a:rPr lang="en-US" altLang="zh-CN" dirty="0" smtClean="0"/>
                        <a:t>1</a:t>
                      </a:r>
                      <a:endParaRPr lang="zh-CN" altLang="en-US" dirty="0"/>
                    </a:p>
                  </a:txBody>
                  <a:tcPr/>
                </a:tc>
              </a:tr>
              <a:tr h="370840">
                <a:tc vMerge="1">
                  <a:txBody>
                    <a:bodyPr/>
                    <a:lstStyle/>
                    <a:p>
                      <a:endParaRPr lang="zh-CN" altLang="en-US"/>
                    </a:p>
                  </a:txBody>
                  <a:tcPr/>
                </a:tc>
                <a:tc>
                  <a:txBody>
                    <a:bodyPr/>
                    <a:lstStyle/>
                    <a:p>
                      <a:r>
                        <a:rPr lang="en-US" altLang="zh-CN" dirty="0" smtClean="0"/>
                        <a:t>A,C from the same place</a:t>
                      </a:r>
                      <a:endParaRPr lang="zh-CN" altLang="en-US" dirty="0"/>
                    </a:p>
                  </a:txBody>
                  <a:tcPr/>
                </a:tc>
                <a:tc>
                  <a:txBody>
                    <a:bodyPr/>
                    <a:lstStyle/>
                    <a:p>
                      <a:r>
                        <a:rPr lang="en-US" altLang="zh-CN" dirty="0" smtClean="0"/>
                        <a:t>1</a:t>
                      </a:r>
                      <a:endParaRPr lang="zh-CN" altLang="en-US" dirty="0"/>
                    </a:p>
                  </a:txBody>
                  <a:tcPr/>
                </a:tc>
              </a:tr>
              <a:tr h="370840">
                <a:tc vMerge="1">
                  <a:txBody>
                    <a:bodyPr/>
                    <a:lstStyle/>
                    <a:p>
                      <a:endParaRPr lang="zh-CN" altLang="en-US"/>
                    </a:p>
                  </a:txBody>
                  <a:tcPr/>
                </a:tc>
                <a:tc>
                  <a:txBody>
                    <a:bodyPr/>
                    <a:lstStyle/>
                    <a:p>
                      <a:r>
                        <a:rPr lang="en-US" altLang="zh-CN" dirty="0" smtClean="0"/>
                        <a:t>C  is female</a:t>
                      </a:r>
                      <a:endParaRPr lang="zh-CN" altLang="en-US" dirty="0"/>
                    </a:p>
                  </a:txBody>
                  <a:tcPr/>
                </a:tc>
                <a:tc>
                  <a:txBody>
                    <a:bodyPr/>
                    <a:lstStyle/>
                    <a:p>
                      <a:r>
                        <a:rPr lang="en-US" altLang="zh-CN" dirty="0" smtClean="0"/>
                        <a:t>1</a:t>
                      </a:r>
                      <a:endParaRPr lang="zh-CN" altLang="en-US" dirty="0"/>
                    </a:p>
                  </a:txBody>
                  <a:tcPr/>
                </a:tc>
              </a:tr>
              <a:tr h="370840">
                <a:tc vMerge="1">
                  <a:txBody>
                    <a:bodyPr/>
                    <a:lstStyle/>
                    <a:p>
                      <a:endParaRPr lang="zh-CN" altLang="en-US" dirty="0"/>
                    </a:p>
                  </a:txBody>
                  <a:tcPr/>
                </a:tc>
                <a:tc>
                  <a:txBody>
                    <a:bodyPr/>
                    <a:lstStyle/>
                    <a:p>
                      <a:r>
                        <a:rPr lang="en-US" altLang="zh-CN" dirty="0" smtClean="0"/>
                        <a:t>B is female</a:t>
                      </a:r>
                      <a:endParaRPr lang="zh-CN" altLang="en-US" dirty="0"/>
                    </a:p>
                  </a:txBody>
                  <a:tcPr/>
                </a:tc>
                <a:tc>
                  <a:txBody>
                    <a:bodyPr/>
                    <a:lstStyle/>
                    <a:p>
                      <a:r>
                        <a:rPr lang="en-US" altLang="zh-CN" dirty="0" smtClean="0"/>
                        <a:t>1</a:t>
                      </a:r>
                      <a:endParaRPr lang="zh-CN" altLang="en-US" dirty="0"/>
                    </a:p>
                  </a:txBody>
                  <a:tcPr/>
                </a:tc>
              </a:tr>
              <a:tr h="370840">
                <a:tc>
                  <a:txBody>
                    <a:bodyPr/>
                    <a:lstStyle/>
                    <a:p>
                      <a:r>
                        <a:rPr lang="en-US" altLang="zh-CN" dirty="0" smtClean="0"/>
                        <a:t>Social role</a:t>
                      </a:r>
                      <a:endParaRPr lang="zh-CN" altLang="en-US" dirty="0"/>
                    </a:p>
                  </a:txBody>
                  <a:tcPr/>
                </a:tc>
                <a:tc>
                  <a:txBody>
                    <a:bodyPr/>
                    <a:lstStyle/>
                    <a:p>
                      <a:r>
                        <a:rPr lang="en-US" altLang="zh-CN" dirty="0" smtClean="0"/>
                        <a:t>A/B/C is popular user</a:t>
                      </a:r>
                      <a:endParaRPr lang="zh-CN" altLang="en-US" dirty="0"/>
                    </a:p>
                  </a:txBody>
                  <a:tcPr/>
                </a:tc>
                <a:tc>
                  <a:txBody>
                    <a:bodyPr/>
                    <a:lstStyle/>
                    <a:p>
                      <a:r>
                        <a:rPr lang="en-US" altLang="zh-CN" dirty="0" smtClean="0"/>
                        <a:t>1/0/1</a:t>
                      </a:r>
                      <a:endParaRPr lang="zh-CN" altLang="en-US" dirty="0"/>
                    </a:p>
                  </a:txBody>
                  <a:tcPr/>
                </a:tc>
              </a:tr>
              <a:tr h="370840">
                <a:tc>
                  <a:txBody>
                    <a:bodyPr/>
                    <a:lstStyle/>
                    <a:p>
                      <a:endParaRPr lang="zh-CN" altLang="en-US" dirty="0"/>
                    </a:p>
                  </a:txBody>
                  <a:tcPr/>
                </a:tc>
                <a:tc>
                  <a:txBody>
                    <a:bodyPr/>
                    <a:lstStyle/>
                    <a:p>
                      <a:r>
                        <a:rPr lang="en-US" altLang="zh-CN" dirty="0" smtClean="0"/>
                        <a:t>A,B,C are all popular user</a:t>
                      </a:r>
                      <a:endParaRPr lang="zh-CN" altLang="en-US" dirty="0"/>
                    </a:p>
                  </a:txBody>
                  <a:tcPr/>
                </a:tc>
                <a:tc>
                  <a:txBody>
                    <a:bodyPr/>
                    <a:lstStyle/>
                    <a:p>
                      <a:r>
                        <a:rPr lang="en-US" altLang="zh-CN" dirty="0" smtClean="0"/>
                        <a:t>1</a:t>
                      </a:r>
                      <a:endParaRPr lang="zh-CN" altLang="en-US" dirty="0"/>
                    </a:p>
                  </a:txBody>
                  <a:tcPr/>
                </a:tc>
              </a:tr>
              <a:tr h="370840">
                <a:tc>
                  <a:txBody>
                    <a:bodyPr/>
                    <a:lstStyle/>
                    <a:p>
                      <a:endParaRPr lang="zh-CN" altLang="en-US" dirty="0"/>
                    </a:p>
                  </a:txBody>
                  <a:tcPr/>
                </a:tc>
                <a:tc>
                  <a:txBody>
                    <a:bodyPr/>
                    <a:lstStyle/>
                    <a:p>
                      <a:r>
                        <a:rPr lang="en-US" altLang="zh-CN" dirty="0" smtClean="0"/>
                        <a:t>Two users are popular</a:t>
                      </a:r>
                      <a:endParaRPr lang="zh-CN" altLang="en-US" dirty="0"/>
                    </a:p>
                  </a:txBody>
                  <a:tcPr/>
                </a:tc>
                <a:tc>
                  <a:txBody>
                    <a:bodyPr/>
                    <a:lstStyle/>
                    <a:p>
                      <a:r>
                        <a:rPr lang="en-US" altLang="zh-CN" dirty="0" smtClean="0"/>
                        <a:t>1</a:t>
                      </a:r>
                      <a:endParaRPr lang="zh-CN" altLang="en-US" dirty="0"/>
                    </a:p>
                  </a:txBody>
                  <a:tcPr/>
                </a:tc>
              </a:tr>
              <a:tr h="370840">
                <a:tc>
                  <a:txBody>
                    <a:bodyPr/>
                    <a:lstStyle/>
                    <a:p>
                      <a:endParaRPr lang="zh-CN" altLang="en-US"/>
                    </a:p>
                  </a:txBody>
                  <a:tcPr/>
                </a:tc>
                <a:tc>
                  <a:txBody>
                    <a:bodyPr/>
                    <a:lstStyle/>
                    <a:p>
                      <a:r>
                        <a:rPr lang="en-US" altLang="zh-CN" dirty="0" smtClean="0"/>
                        <a:t>One user is popular</a:t>
                      </a:r>
                      <a:endParaRPr lang="zh-CN" altLang="en-US" dirty="0"/>
                    </a:p>
                  </a:txBody>
                  <a:tcPr/>
                </a:tc>
                <a:tc>
                  <a:txBody>
                    <a:bodyPr/>
                    <a:lstStyle/>
                    <a:p>
                      <a:r>
                        <a:rPr lang="en-US" altLang="zh-CN" dirty="0" smtClean="0"/>
                        <a:t>1</a:t>
                      </a:r>
                      <a:endParaRPr lang="zh-CN" altLang="en-US" dirty="0"/>
                    </a:p>
                  </a:txBody>
                  <a:tcPr/>
                </a:tc>
              </a:tr>
              <a:tr h="370840">
                <a:tc>
                  <a:txBody>
                    <a:bodyPr/>
                    <a:lstStyle/>
                    <a:p>
                      <a:endParaRPr lang="zh-CN" altLang="en-US" dirty="0"/>
                    </a:p>
                  </a:txBody>
                  <a:tcPr/>
                </a:tc>
                <a:tc>
                  <a:txBody>
                    <a:bodyPr/>
                    <a:lstStyle/>
                    <a:p>
                      <a:r>
                        <a:rPr lang="en-US" altLang="zh-CN" dirty="0" smtClean="0"/>
                        <a:t>A/B/C is</a:t>
                      </a:r>
                      <a:r>
                        <a:rPr lang="en-US" altLang="zh-CN" baseline="0" dirty="0" smtClean="0"/>
                        <a:t> structural hole spanner</a:t>
                      </a:r>
                      <a:endParaRPr lang="zh-CN" altLang="en-US" dirty="0"/>
                    </a:p>
                  </a:txBody>
                  <a:tcPr/>
                </a:tc>
                <a:tc>
                  <a:txBody>
                    <a:bodyPr/>
                    <a:lstStyle/>
                    <a:p>
                      <a:r>
                        <a:rPr lang="en-US" altLang="zh-CN" dirty="0" smtClean="0"/>
                        <a:t>1/0/1</a:t>
                      </a:r>
                      <a:endParaRPr lang="zh-CN" altLang="en-US" dirty="0"/>
                    </a:p>
                  </a:txBody>
                  <a:tcPr/>
                </a:tc>
              </a:tr>
              <a:tr h="370840">
                <a:tc>
                  <a:txBody>
                    <a:bodyPr/>
                    <a:lstStyle/>
                    <a:p>
                      <a:endParaRPr lang="zh-CN" altLang="en-US"/>
                    </a:p>
                  </a:txBody>
                  <a:tcPr/>
                </a:tc>
                <a:tc>
                  <a:txBody>
                    <a:bodyPr/>
                    <a:lstStyle/>
                    <a:p>
                      <a:r>
                        <a:rPr lang="en-US" altLang="zh-CN" dirty="0" smtClean="0"/>
                        <a:t>Two users are structural</a:t>
                      </a:r>
                      <a:r>
                        <a:rPr lang="en-US" altLang="zh-CN" baseline="0" dirty="0" smtClean="0"/>
                        <a:t> hole spanner</a:t>
                      </a:r>
                      <a:endParaRPr lang="zh-CN" altLang="en-US" dirty="0"/>
                    </a:p>
                  </a:txBody>
                  <a:tcPr/>
                </a:tc>
                <a:tc>
                  <a:txBody>
                    <a:bodyPr/>
                    <a:lstStyle/>
                    <a:p>
                      <a:r>
                        <a:rPr lang="en-US" altLang="zh-CN" dirty="0" smtClean="0"/>
                        <a:t>1</a:t>
                      </a:r>
                      <a:endParaRPr lang="zh-CN" altLang="en-US" dirty="0"/>
                    </a:p>
                  </a:txBody>
                  <a:tcPr/>
                </a:tc>
              </a:tr>
              <a:tr h="370840">
                <a:tc>
                  <a:txBody>
                    <a:bodyPr/>
                    <a:lstStyle/>
                    <a:p>
                      <a:endParaRPr lang="zh-CN" altLang="en-US" dirty="0"/>
                    </a:p>
                  </a:txBody>
                  <a:tcPr/>
                </a:tc>
                <a:tc>
                  <a:txBody>
                    <a:bodyPr/>
                    <a:lstStyle/>
                    <a:p>
                      <a:r>
                        <a:rPr lang="en-US" altLang="zh-CN" dirty="0" smtClean="0"/>
                        <a:t>One user is structural hole spanner</a:t>
                      </a:r>
                      <a:endParaRPr lang="zh-CN" altLang="en-US" dirty="0"/>
                    </a:p>
                  </a:txBody>
                  <a:tcPr/>
                </a:tc>
                <a:tc>
                  <a:txBody>
                    <a:bodyPr/>
                    <a:lstStyle/>
                    <a:p>
                      <a:r>
                        <a:rPr lang="en-US" altLang="zh-CN" dirty="0" smtClean="0"/>
                        <a:t>1</a:t>
                      </a:r>
                      <a:endParaRPr lang="zh-CN" altLang="en-US" dirty="0"/>
                    </a:p>
                  </a:txBody>
                  <a:tcPr/>
                </a:tc>
              </a:tr>
            </a:tbl>
          </a:graphicData>
        </a:graphic>
      </p:graphicFrame>
      <p:sp>
        <p:nvSpPr>
          <p:cNvPr id="4" name="Slide Number Placeholder 3"/>
          <p:cNvSpPr>
            <a:spLocks noGrp="1"/>
          </p:cNvSpPr>
          <p:nvPr>
            <p:ph type="sldNum" sz="quarter" idx="12"/>
          </p:nvPr>
        </p:nvSpPr>
        <p:spPr/>
        <p:txBody>
          <a:bodyPr/>
          <a:lstStyle/>
          <a:p>
            <a:fld id="{931FBC38-9263-4803-B019-01FA544F2D0D}" type="slidenum">
              <a:rPr lang="en-US" smtClean="0"/>
              <a:t>22</a:t>
            </a:fld>
            <a:endParaRPr lang="en-US"/>
          </a:p>
        </p:txBody>
      </p:sp>
      <p:cxnSp>
        <p:nvCxnSpPr>
          <p:cNvPr id="5" name="Straight Connector 4"/>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30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Structural hole</a:t>
            </a:r>
            <a:endParaRPr lang="en-US" dirty="0"/>
          </a:p>
        </p:txBody>
      </p:sp>
      <p:sp>
        <p:nvSpPr>
          <p:cNvPr id="3" name="Content Placeholder 2"/>
          <p:cNvSpPr>
            <a:spLocks noGrp="1"/>
          </p:cNvSpPr>
          <p:nvPr>
            <p:ph idx="1"/>
          </p:nvPr>
        </p:nvSpPr>
        <p:spPr>
          <a:xfrm>
            <a:off x="304800" y="1371600"/>
            <a:ext cx="8534400" cy="5029200"/>
          </a:xfrm>
        </p:spPr>
        <p:txBody>
          <a:bodyPr/>
          <a:lstStyle/>
          <a:p>
            <a:r>
              <a:rPr lang="en-US" dirty="0" smtClean="0"/>
              <a:t>When two separate clusters possess non-redundant information, there is said to be a structural hole between them</a:t>
            </a:r>
            <a:endParaRPr lang="en-US" dirty="0"/>
          </a:p>
        </p:txBody>
      </p:sp>
      <p:sp>
        <p:nvSpPr>
          <p:cNvPr id="4" name="Slide Number Placeholder 3"/>
          <p:cNvSpPr>
            <a:spLocks noGrp="1"/>
          </p:cNvSpPr>
          <p:nvPr>
            <p:ph type="sldNum" sz="quarter" idx="12"/>
          </p:nvPr>
        </p:nvSpPr>
        <p:spPr/>
        <p:txBody>
          <a:bodyPr/>
          <a:lstStyle/>
          <a:p>
            <a:fld id="{931FBC38-9263-4803-B019-01FA544F2D0D}" type="slidenum">
              <a:rPr lang="en-US" smtClean="0"/>
              <a:t>23</a:t>
            </a:fld>
            <a:endParaRPr lang="en-US"/>
          </a:p>
        </p:txBody>
      </p:sp>
      <p:cxnSp>
        <p:nvCxnSpPr>
          <p:cNvPr id="6" name="Straight Connector 5"/>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169" name="Picture 1" descr="C:\Users\hhuang\AppData\Roaming\Tencent\Users\540507710\QQ\WinTemp\RichOle\ORH%[]F{J4X~MR{SHO3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50516"/>
            <a:ext cx="7512501" cy="3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991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Observation - Social Role</a:t>
            </a:r>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b="27113"/>
          <a:stretch/>
        </p:blipFill>
        <p:spPr>
          <a:xfrm>
            <a:off x="392285" y="1143000"/>
            <a:ext cx="8446915" cy="3613606"/>
          </a:xfrm>
        </p:spPr>
      </p:pic>
      <p:sp>
        <p:nvSpPr>
          <p:cNvPr id="4" name="Slide Number Placeholder 3"/>
          <p:cNvSpPr>
            <a:spLocks noGrp="1"/>
          </p:cNvSpPr>
          <p:nvPr>
            <p:ph type="sldNum" sz="quarter" idx="12"/>
          </p:nvPr>
        </p:nvSpPr>
        <p:spPr/>
        <p:txBody>
          <a:bodyPr/>
          <a:lstStyle/>
          <a:p>
            <a:fld id="{931FBC38-9263-4803-B019-01FA544F2D0D}" type="slidenum">
              <a:rPr lang="en-US" smtClean="0"/>
              <a:t>24</a:t>
            </a:fld>
            <a:endParaRPr lang="en-US" dirty="0"/>
          </a:p>
        </p:txBody>
      </p:sp>
      <p:cxnSp>
        <p:nvCxnSpPr>
          <p:cNvPr id="6" name="Straight Connector 5"/>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a:off x="6096000" y="3657600"/>
            <a:ext cx="304800" cy="457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43000" y="3657600"/>
            <a:ext cx="457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5"/>
          <p:cNvSpPr/>
          <p:nvPr/>
        </p:nvSpPr>
        <p:spPr>
          <a:xfrm>
            <a:off x="1981200" y="3657600"/>
            <a:ext cx="304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16"/>
          <p:cNvSpPr/>
          <p:nvPr/>
        </p:nvSpPr>
        <p:spPr>
          <a:xfrm>
            <a:off x="3733800" y="388620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5"/>
          <p:cNvSpPr txBox="1"/>
          <p:nvPr/>
        </p:nvSpPr>
        <p:spPr>
          <a:xfrm>
            <a:off x="5334000" y="4800600"/>
            <a:ext cx="3124200" cy="1477328"/>
          </a:xfrm>
          <a:prstGeom prst="rect">
            <a:avLst/>
          </a:prstGeom>
          <a:noFill/>
        </p:spPr>
        <p:txBody>
          <a:bodyPr wrap="square" rtlCol="0">
            <a:spAutoFit/>
          </a:bodyPr>
          <a:lstStyle/>
          <a:p>
            <a:r>
              <a:rPr lang="en-US" altLang="zh-CN" dirty="0" smtClean="0">
                <a:solidFill>
                  <a:srgbClr val="800000"/>
                </a:solidFill>
              </a:rPr>
              <a:t>0—ordinary user</a:t>
            </a:r>
            <a:r>
              <a:rPr lang="en-US" altLang="zh-CN" dirty="0" smtClean="0"/>
              <a:t>; </a:t>
            </a:r>
            <a:r>
              <a:rPr lang="en-US" altLang="zh-CN" dirty="0" smtClean="0">
                <a:solidFill>
                  <a:srgbClr val="000090"/>
                </a:solidFill>
              </a:rPr>
              <a:t>1—structural hole spanner</a:t>
            </a:r>
          </a:p>
          <a:p>
            <a:r>
              <a:rPr lang="en-US" altLang="zh-CN" dirty="0" smtClean="0"/>
              <a:t>e.g., 001 means </a:t>
            </a:r>
            <a:r>
              <a:rPr lang="en-US" altLang="zh-CN" dirty="0"/>
              <a:t>A and B are </a:t>
            </a:r>
            <a:r>
              <a:rPr lang="en-US" altLang="zh-CN" dirty="0" smtClean="0"/>
              <a:t>ordinary user while C is structural hole spanner .</a:t>
            </a:r>
          </a:p>
        </p:txBody>
      </p:sp>
      <p:sp>
        <p:nvSpPr>
          <p:cNvPr id="20" name="TextBox 15"/>
          <p:cNvSpPr txBox="1"/>
          <p:nvPr/>
        </p:nvSpPr>
        <p:spPr>
          <a:xfrm>
            <a:off x="1024759" y="4800600"/>
            <a:ext cx="3124200" cy="1477328"/>
          </a:xfrm>
          <a:prstGeom prst="rect">
            <a:avLst/>
          </a:prstGeom>
          <a:noFill/>
        </p:spPr>
        <p:txBody>
          <a:bodyPr wrap="square" rtlCol="0">
            <a:spAutoFit/>
          </a:bodyPr>
          <a:lstStyle/>
          <a:p>
            <a:r>
              <a:rPr lang="en-US" altLang="zh-CN" dirty="0" smtClean="0">
                <a:solidFill>
                  <a:srgbClr val="800000"/>
                </a:solidFill>
              </a:rPr>
              <a:t>0—ordinary user</a:t>
            </a:r>
            <a:r>
              <a:rPr lang="en-US" altLang="zh-CN" dirty="0" smtClean="0"/>
              <a:t>; </a:t>
            </a:r>
            <a:r>
              <a:rPr lang="en-US" altLang="zh-CN" dirty="0" smtClean="0">
                <a:solidFill>
                  <a:srgbClr val="000090"/>
                </a:solidFill>
              </a:rPr>
              <a:t>1—opinion leader</a:t>
            </a:r>
          </a:p>
          <a:p>
            <a:r>
              <a:rPr lang="en-US" altLang="zh-CN" dirty="0" smtClean="0"/>
              <a:t>e.g., 001 means </a:t>
            </a:r>
            <a:r>
              <a:rPr lang="en-US" altLang="zh-CN" dirty="0"/>
              <a:t>A and B are </a:t>
            </a:r>
            <a:r>
              <a:rPr lang="en-US" altLang="zh-CN" dirty="0" smtClean="0"/>
              <a:t>ordinary user while C </a:t>
            </a:r>
            <a:r>
              <a:rPr lang="en-US" altLang="zh-CN" dirty="0"/>
              <a:t>is </a:t>
            </a:r>
            <a:r>
              <a:rPr lang="en-US" altLang="zh-CN" dirty="0" smtClean="0"/>
              <a:t>opinion leader.</a:t>
            </a:r>
          </a:p>
        </p:txBody>
      </p:sp>
      <p:sp>
        <p:nvSpPr>
          <p:cNvPr id="3" name="TextBox 2"/>
          <p:cNvSpPr txBox="1"/>
          <p:nvPr/>
        </p:nvSpPr>
        <p:spPr>
          <a:xfrm>
            <a:off x="0" y="6211669"/>
            <a:ext cx="9144000" cy="646331"/>
          </a:xfrm>
          <a:prstGeom prst="rect">
            <a:avLst/>
          </a:prstGeom>
          <a:noFill/>
        </p:spPr>
        <p:txBody>
          <a:bodyPr wrap="square" rtlCol="0">
            <a:spAutoFit/>
          </a:bodyPr>
          <a:lstStyle/>
          <a:p>
            <a:r>
              <a:rPr lang="en-US" altLang="zh-CN" dirty="0"/>
              <a:t>Lou T, Tang J. Mining structural hole spanners through information diffusion in social </a:t>
            </a:r>
            <a:r>
              <a:rPr lang="en-US" altLang="zh-CN" dirty="0" smtClean="0"/>
              <a:t>networks, www2013</a:t>
            </a:r>
            <a:endParaRPr lang="zh-CN" altLang="en-US" dirty="0"/>
          </a:p>
        </p:txBody>
      </p:sp>
    </p:spTree>
    <p:extLst>
      <p:ext uri="{BB962C8B-B14F-4D97-AF65-F5344CB8AC3E}">
        <p14:creationId xmlns:p14="http://schemas.microsoft.com/office/powerpoint/2010/main" val="29887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Popular users in </a:t>
            </a:r>
            <a:r>
              <a:rPr lang="en-US" dirty="0" err="1" smtClean="0"/>
              <a:t>Weibo</a:t>
            </a:r>
            <a:r>
              <a:rPr lang="en-US" dirty="0" smtClean="0"/>
              <a:t> vs. Twitter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71600"/>
                <a:ext cx="8610600" cy="4953000"/>
              </a:xfrm>
            </p:spPr>
            <p:txBody>
              <a:bodyPr>
                <a:normAutofit/>
              </a:bodyPr>
              <a:lstStyle/>
              <a:p>
                <a:r>
                  <a:rPr lang="en-US" dirty="0" smtClean="0"/>
                  <a:t>The rich get richer (Both)</a:t>
                </a:r>
              </a:p>
              <a:p>
                <a:pPr lvl="1"/>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1</m:t>
                        </m:r>
                        <m:r>
                          <a:rPr lang="en-US" b="0" i="1" smtClean="0">
                            <a:latin typeface="Cambria Math"/>
                          </a:rPr>
                          <m:t>𝑋𝑋</m:t>
                        </m:r>
                      </m:e>
                    </m:d>
                    <m:r>
                      <a:rPr lang="en-US" b="0" i="1" smtClean="0">
                        <a:latin typeface="Cambria Math"/>
                      </a:rPr>
                      <m:t>&gt;</m:t>
                    </m:r>
                    <m:r>
                      <a:rPr lang="en-US" b="0" i="1" smtClean="0">
                        <a:latin typeface="Cambria Math"/>
                      </a:rPr>
                      <m:t>𝑃</m:t>
                    </m:r>
                    <m:r>
                      <a:rPr lang="en-US" b="0" i="1" smtClean="0">
                        <a:latin typeface="Cambria Math"/>
                      </a:rPr>
                      <m:t>(0</m:t>
                    </m:r>
                    <m:r>
                      <a:rPr lang="en-US" b="0" i="1" smtClean="0">
                        <a:latin typeface="Cambria Math"/>
                      </a:rPr>
                      <m:t>𝑋𝑋</m:t>
                    </m:r>
                    <m:r>
                      <a:rPr lang="en-US" b="0" i="1" smtClean="0">
                        <a:latin typeface="Cambria Math"/>
                      </a:rPr>
                      <m:t>)</m:t>
                    </m:r>
                  </m:oMath>
                </a14:m>
                <a:r>
                  <a:rPr lang="en-US" dirty="0" smtClean="0"/>
                  <a:t>, validates preferential attachment</a:t>
                </a:r>
              </a:p>
              <a:p>
                <a:r>
                  <a:rPr lang="en-US" dirty="0" smtClean="0"/>
                  <a:t>In twitter, popular users functions in triadic closure formation, while in </a:t>
                </a:r>
                <a:r>
                  <a:rPr lang="en-US" dirty="0" err="1" smtClean="0"/>
                  <a:t>Weibo</a:t>
                </a:r>
                <a:r>
                  <a:rPr lang="en-US" dirty="0" smtClean="0"/>
                  <a:t> reverse</a:t>
                </a:r>
              </a:p>
              <a:p>
                <a:pPr lvl="1"/>
                <a:r>
                  <a:rPr lang="en-US" dirty="0" smtClean="0"/>
                  <a:t>In Twitter, </a:t>
                </a:r>
                <a14:m>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𝑋</m:t>
                        </m:r>
                        <m:r>
                          <a:rPr lang="en-US" b="0" i="1" smtClean="0">
                            <a:latin typeface="Cambria Math"/>
                          </a:rPr>
                          <m:t>1</m:t>
                        </m:r>
                        <m:r>
                          <a:rPr lang="en-US" b="0" i="1" smtClean="0">
                            <a:latin typeface="Cambria Math"/>
                          </a:rPr>
                          <m:t>𝑋</m:t>
                        </m:r>
                      </m:e>
                    </m:d>
                    <m:r>
                      <a:rPr lang="en-US" b="0" i="1" smtClean="0">
                        <a:latin typeface="Cambria Math"/>
                      </a:rPr>
                      <m:t>&gt;</m:t>
                    </m:r>
                    <m:r>
                      <a:rPr lang="en-US" b="0" i="1" smtClean="0">
                        <a:latin typeface="Cambria Math"/>
                      </a:rPr>
                      <m:t>𝑃</m:t>
                    </m:r>
                    <m:r>
                      <a:rPr lang="en-US" b="0" i="1" smtClean="0">
                        <a:latin typeface="Cambria Math"/>
                      </a:rPr>
                      <m:t>(</m:t>
                    </m:r>
                    <m:r>
                      <a:rPr lang="en-US" b="0" i="1" smtClean="0">
                        <a:latin typeface="Cambria Math"/>
                      </a:rPr>
                      <m:t>𝑋</m:t>
                    </m:r>
                    <m:r>
                      <a:rPr lang="en-US" b="0" i="1" smtClean="0">
                        <a:latin typeface="Cambria Math"/>
                      </a:rPr>
                      <m:t>0</m:t>
                    </m:r>
                    <m:r>
                      <a:rPr lang="en-US" b="0" i="1" smtClean="0">
                        <a:latin typeface="Cambria Math"/>
                      </a:rPr>
                      <m:t>𝑋</m:t>
                    </m:r>
                    <m:r>
                      <a:rPr lang="en-US" b="0" i="1" smtClean="0">
                        <a:latin typeface="Cambria Math"/>
                      </a:rPr>
                      <m:t>)</m:t>
                    </m:r>
                  </m:oMath>
                </a14:m>
                <a:endParaRPr lang="en-US" dirty="0" smtClean="0"/>
              </a:p>
              <a:p>
                <a:pPr lvl="1"/>
                <a:r>
                  <a:rPr lang="en-US" dirty="0" smtClean="0"/>
                  <a:t>In </a:t>
                </a:r>
                <a:r>
                  <a:rPr lang="en-US" dirty="0" err="1" smtClean="0"/>
                  <a:t>Weibo</a:t>
                </a:r>
                <a:r>
                  <a:rPr lang="en-US" dirty="0" smtClean="0"/>
                  <a:t>, ordinary users have more chances to connect other users.</a:t>
                </a:r>
              </a:p>
              <a:p>
                <a:r>
                  <a:rPr lang="en-US" dirty="0" smtClean="0"/>
                  <a:t>Popular users in China are more close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71600"/>
                <a:ext cx="8610600" cy="4953000"/>
              </a:xfrm>
              <a:blipFill rotWithShape="1">
                <a:blip r:embed="rId2"/>
                <a:stretch>
                  <a:fillRect l="-1557" t="-15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31FBC38-9263-4803-B019-01FA544F2D0D}" type="slidenum">
              <a:rPr lang="en-US" smtClean="0"/>
              <a:t>25</a:t>
            </a:fld>
            <a:endParaRPr lang="en-US"/>
          </a:p>
        </p:txBody>
      </p:sp>
      <p:cxnSp>
        <p:nvCxnSpPr>
          <p:cNvPr id="6" name="Straight Connector 5"/>
          <p:cNvCxnSpPr/>
          <p:nvPr/>
        </p:nvCxnSpPr>
        <p:spPr>
          <a:xfrm>
            <a:off x="152400" y="11430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980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Qualitative Case Study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31FBC38-9263-4803-B019-01FA544F2D0D}" type="slidenum">
              <a:rPr lang="en-US" smtClean="0"/>
              <a:t>26</a:t>
            </a:fld>
            <a:endParaRPr lang="en-US"/>
          </a:p>
        </p:txBody>
      </p:sp>
      <p:cxnSp>
        <p:nvCxnSpPr>
          <p:cNvPr id="6" name="Straight Connector 5"/>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H:\Dropbox\Think\Triadic Closure\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9800"/>
            <a:ext cx="9034719" cy="318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46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2400" y="0"/>
            <a:ext cx="8229600" cy="1143000"/>
          </a:xfrm>
        </p:spPr>
        <p:txBody>
          <a:bodyPr/>
          <a:lstStyle/>
          <a:p>
            <a:pPr algn="l" eaLnBrk="1" hangingPunct="1"/>
            <a:r>
              <a:rPr lang="en-US" altLang="zh-CN" dirty="0" smtClean="0"/>
              <a:t>A Trillion Dollar Opportunity</a:t>
            </a:r>
          </a:p>
        </p:txBody>
      </p:sp>
      <p:sp>
        <p:nvSpPr>
          <p:cNvPr id="2" name="Slide Number Placeholder 1"/>
          <p:cNvSpPr>
            <a:spLocks noGrp="1"/>
          </p:cNvSpPr>
          <p:nvPr>
            <p:ph type="sldNum" sz="quarter" idx="12"/>
          </p:nvPr>
        </p:nvSpPr>
        <p:spPr/>
        <p:txBody>
          <a:bodyPr/>
          <a:lstStyle/>
          <a:p>
            <a:fld id="{931FBC38-9263-4803-B019-01FA544F2D0D}" type="slidenum">
              <a:rPr lang="en-US" smtClean="0"/>
              <a:t>3</a:t>
            </a:fld>
            <a:endParaRPr lang="en-US" dirty="0"/>
          </a:p>
        </p:txBody>
      </p:sp>
      <p:sp>
        <p:nvSpPr>
          <p:cNvPr id="10242" name="Text Box 10"/>
          <p:cNvSpPr txBox="1">
            <a:spLocks noChangeArrowheads="1"/>
          </p:cNvSpPr>
          <p:nvPr/>
        </p:nvSpPr>
        <p:spPr bwMode="auto">
          <a:xfrm>
            <a:off x="496888" y="2286000"/>
            <a:ext cx="8189912" cy="2286000"/>
          </a:xfrm>
          <a:prstGeom prst="rect">
            <a:avLst/>
          </a:prstGeom>
          <a:solidFill>
            <a:srgbClr val="00B0F0"/>
          </a:solidFill>
          <a:ln w="9525">
            <a:noFill/>
            <a:miter lim="800000"/>
            <a:headEnd/>
            <a:tailEnd/>
          </a:ln>
        </p:spPr>
        <p:txBody>
          <a:bodyPr lIns="360000" rIns="360000" anchor="ctr"/>
          <a:lstStyle/>
          <a:p>
            <a:pPr algn="ctr">
              <a:spcBef>
                <a:spcPct val="50000"/>
              </a:spcBef>
            </a:pPr>
            <a:r>
              <a:rPr lang="en-US" altLang="zh-CN" sz="2400" dirty="0"/>
              <a:t>Social networks already become a </a:t>
            </a:r>
            <a:r>
              <a:rPr lang="en-US" altLang="zh-CN" sz="2400" dirty="0">
                <a:solidFill>
                  <a:schemeClr val="bg1"/>
                </a:solidFill>
              </a:rPr>
              <a:t>bridge to connect </a:t>
            </a:r>
            <a:r>
              <a:rPr lang="en-US" altLang="zh-CN" sz="2400" dirty="0"/>
              <a:t>our daily </a:t>
            </a:r>
            <a:r>
              <a:rPr lang="en-US" altLang="zh-CN" sz="2400" b="1" dirty="0">
                <a:solidFill>
                  <a:schemeClr val="bg1"/>
                </a:solidFill>
              </a:rPr>
              <a:t>physical</a:t>
            </a:r>
            <a:r>
              <a:rPr lang="en-US" altLang="zh-CN" sz="2400" dirty="0"/>
              <a:t> life and the </a:t>
            </a:r>
            <a:r>
              <a:rPr lang="en-US" altLang="zh-CN" sz="2400" b="1" dirty="0">
                <a:solidFill>
                  <a:schemeClr val="bg1"/>
                </a:solidFill>
              </a:rPr>
              <a:t>virtual</a:t>
            </a:r>
            <a:r>
              <a:rPr lang="en-US" altLang="zh-CN" sz="2400" dirty="0"/>
              <a:t> web space</a:t>
            </a:r>
          </a:p>
          <a:p>
            <a:pPr algn="ctr">
              <a:spcBef>
                <a:spcPct val="50000"/>
              </a:spcBef>
            </a:pPr>
            <a:endParaRPr lang="en-US" altLang="zh-CN" sz="1000" b="1" dirty="0">
              <a:latin typeface="Times New Roman" pitchFamily="18" charset="0"/>
              <a:cs typeface="Times New Roman" pitchFamily="18" charset="0"/>
            </a:endParaRPr>
          </a:p>
          <a:p>
            <a:pPr algn="ctr">
              <a:spcBef>
                <a:spcPct val="50000"/>
              </a:spcBef>
            </a:pPr>
            <a:r>
              <a:rPr lang="en-US" altLang="zh-CN" sz="2400" b="1" i="1" dirty="0" smtClean="0">
                <a:latin typeface="Times New Roman" pitchFamily="18" charset="0"/>
                <a:cs typeface="Times New Roman" pitchFamily="18" charset="0"/>
              </a:rPr>
              <a:t>On2Off </a:t>
            </a:r>
            <a:r>
              <a:rPr lang="en-US" altLang="zh-CN" sz="2400" b="1" dirty="0" smtClean="0">
                <a:latin typeface="Times New Roman" pitchFamily="18" charset="0"/>
                <a:cs typeface="Times New Roman" pitchFamily="18" charset="0"/>
              </a:rPr>
              <a:t> </a:t>
            </a:r>
            <a:r>
              <a:rPr lang="en-US" altLang="zh-CN" sz="2400" b="1" baseline="30000" dirty="0">
                <a:latin typeface="Times New Roman" pitchFamily="18" charset="0"/>
                <a:cs typeface="Times New Roman" pitchFamily="18" charset="0"/>
              </a:rPr>
              <a:t>[1]</a:t>
            </a:r>
          </a:p>
        </p:txBody>
      </p:sp>
      <p:sp>
        <p:nvSpPr>
          <p:cNvPr id="10243" name="TextBox 21"/>
          <p:cNvSpPr txBox="1">
            <a:spLocks noChangeArrowheads="1"/>
          </p:cNvSpPr>
          <p:nvPr/>
        </p:nvSpPr>
        <p:spPr bwMode="auto">
          <a:xfrm>
            <a:off x="0" y="6273224"/>
            <a:ext cx="8915400" cy="584776"/>
          </a:xfrm>
          <a:prstGeom prst="rect">
            <a:avLst/>
          </a:prstGeom>
          <a:noFill/>
          <a:ln w="9525">
            <a:noFill/>
            <a:miter lim="800000"/>
            <a:headEnd/>
            <a:tailEnd/>
          </a:ln>
        </p:spPr>
        <p:txBody>
          <a:bodyPr wrap="square">
            <a:spAutoFit/>
          </a:bodyPr>
          <a:lstStyle/>
          <a:p>
            <a:r>
              <a:rPr lang="en-US" altLang="zh-CN" sz="1600" dirty="0"/>
              <a:t>[1] Online to Offline is trillion dollar business</a:t>
            </a:r>
          </a:p>
          <a:p>
            <a:r>
              <a:rPr lang="en-US" altLang="zh-CN" sz="1600" dirty="0">
                <a:hlinkClick r:id="rId3"/>
              </a:rPr>
              <a:t>http://techcrunch.com/2010/08/07/why-online2offline-commerce-is-a-trillion-dollar-opportunity/</a:t>
            </a:r>
            <a:endParaRPr lang="zh-CN" altLang="en-US" sz="1600" dirty="0"/>
          </a:p>
        </p:txBody>
      </p:sp>
      <p:cxnSp>
        <p:nvCxnSpPr>
          <p:cNvPr id="4" name="Straight Connector 3"/>
          <p:cNvCxnSpPr/>
          <p:nvPr/>
        </p:nvCxnSpPr>
        <p:spPr>
          <a:xfrm>
            <a:off x="152400" y="11430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289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altLang="zh-CN" dirty="0" smtClean="0"/>
              <a:t>“Triangle Laws”</a:t>
            </a:r>
            <a:endParaRPr lang="zh-CN" altLang="en-US" baseline="30000" dirty="0"/>
          </a:p>
        </p:txBody>
      </p:sp>
      <p:sp>
        <p:nvSpPr>
          <p:cNvPr id="3" name="Content Placeholder 2"/>
          <p:cNvSpPr>
            <a:spLocks noGrp="1"/>
          </p:cNvSpPr>
          <p:nvPr>
            <p:ph idx="1"/>
          </p:nvPr>
        </p:nvSpPr>
        <p:spPr/>
        <p:txBody>
          <a:bodyPr/>
          <a:lstStyle/>
          <a:p>
            <a:r>
              <a:rPr lang="en-US" altLang="zh-CN" dirty="0" smtClean="0"/>
              <a:t>Real social networks have a lot of triangles</a:t>
            </a:r>
          </a:p>
          <a:p>
            <a:pPr lvl="1"/>
            <a:r>
              <a:rPr lang="en-US" altLang="zh-CN" dirty="0" smtClean="0"/>
              <a:t>Friends of friends are friends</a:t>
            </a:r>
          </a:p>
          <a:p>
            <a:r>
              <a:rPr lang="en-US" altLang="zh-CN" dirty="0" smtClean="0"/>
              <a:t>Any patterns?</a:t>
            </a:r>
          </a:p>
          <a:p>
            <a:pPr lvl="1"/>
            <a:r>
              <a:rPr lang="en-US" altLang="zh-CN" dirty="0" smtClean="0"/>
              <a:t>2X the friends, 2X the triangles?</a:t>
            </a:r>
            <a:endParaRPr lang="zh-CN" altLang="en-US" dirty="0"/>
          </a:p>
        </p:txBody>
      </p:sp>
      <p:sp>
        <p:nvSpPr>
          <p:cNvPr id="4" name="Slide Number Placeholder 3"/>
          <p:cNvSpPr>
            <a:spLocks noGrp="1"/>
          </p:cNvSpPr>
          <p:nvPr>
            <p:ph type="sldNum" sz="quarter" idx="12"/>
          </p:nvPr>
        </p:nvSpPr>
        <p:spPr/>
        <p:txBody>
          <a:bodyPr/>
          <a:lstStyle/>
          <a:p>
            <a:fld id="{931FBC38-9263-4803-B019-01FA544F2D0D}" type="slidenum">
              <a:rPr lang="en-US" smtClean="0"/>
              <a:t>4</a:t>
            </a:fld>
            <a:endParaRPr lang="en-US"/>
          </a:p>
        </p:txBody>
      </p:sp>
      <p:sp>
        <p:nvSpPr>
          <p:cNvPr id="6" name="TextBox 5"/>
          <p:cNvSpPr txBox="1"/>
          <p:nvPr/>
        </p:nvSpPr>
        <p:spPr>
          <a:xfrm>
            <a:off x="0" y="6488668"/>
            <a:ext cx="8382000" cy="369332"/>
          </a:xfrm>
          <a:prstGeom prst="rect">
            <a:avLst/>
          </a:prstGeom>
          <a:noFill/>
        </p:spPr>
        <p:txBody>
          <a:bodyPr wrap="square" rtlCol="0">
            <a:spAutoFit/>
          </a:bodyPr>
          <a:lstStyle/>
          <a:p>
            <a:r>
              <a:rPr lang="en-US" altLang="zh-CN" dirty="0" smtClean="0"/>
              <a:t>Christos </a:t>
            </a:r>
            <a:r>
              <a:rPr lang="en-US" altLang="zh-CN" dirty="0" err="1" smtClean="0"/>
              <a:t>Faloutsos’s</a:t>
            </a:r>
            <a:r>
              <a:rPr lang="en-US" altLang="zh-CN" dirty="0" smtClean="0"/>
              <a:t>  keynote speech on Apr.9</a:t>
            </a:r>
            <a:endParaRPr lang="zh-CN" altLang="en-US" dirty="0"/>
          </a:p>
        </p:txBody>
      </p:sp>
      <p:sp>
        <p:nvSpPr>
          <p:cNvPr id="9" name="Oval 8"/>
          <p:cNvSpPr/>
          <p:nvPr/>
        </p:nvSpPr>
        <p:spPr>
          <a:xfrm>
            <a:off x="7169285" y="2420008"/>
            <a:ext cx="470729" cy="46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1972" y="3759222"/>
            <a:ext cx="470729" cy="46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63671" y="3733800"/>
            <a:ext cx="470729" cy="46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6723765" y="2835626"/>
            <a:ext cx="539666" cy="991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5"/>
            <a:endCxn id="11" idx="1"/>
          </p:cNvCxnSpPr>
          <p:nvPr/>
        </p:nvCxnSpPr>
        <p:spPr>
          <a:xfrm>
            <a:off x="7571077" y="2814177"/>
            <a:ext cx="561531" cy="987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92701" y="3962400"/>
            <a:ext cx="1270970" cy="2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24600" y="3581400"/>
            <a:ext cx="169396" cy="707886"/>
          </a:xfrm>
          <a:prstGeom prst="rect">
            <a:avLst/>
          </a:prstGeom>
          <a:noFill/>
        </p:spPr>
        <p:txBody>
          <a:bodyPr wrap="square" rtlCol="0">
            <a:spAutoFit/>
          </a:bodyPr>
          <a:lstStyle/>
          <a:p>
            <a:r>
              <a:rPr lang="en-US" sz="4000" dirty="0" smtClean="0"/>
              <a:t>A</a:t>
            </a:r>
            <a:endParaRPr lang="en-US" sz="4000" dirty="0"/>
          </a:p>
        </p:txBody>
      </p:sp>
      <p:sp>
        <p:nvSpPr>
          <p:cNvPr id="29" name="TextBox 28"/>
          <p:cNvSpPr txBox="1"/>
          <p:nvPr/>
        </p:nvSpPr>
        <p:spPr>
          <a:xfrm>
            <a:off x="7162800" y="2296964"/>
            <a:ext cx="327384" cy="707886"/>
          </a:xfrm>
          <a:prstGeom prst="rect">
            <a:avLst/>
          </a:prstGeom>
          <a:noFill/>
        </p:spPr>
        <p:txBody>
          <a:bodyPr wrap="square" rtlCol="0">
            <a:spAutoFit/>
          </a:bodyPr>
          <a:lstStyle/>
          <a:p>
            <a:r>
              <a:rPr lang="en-US" sz="4000" dirty="0"/>
              <a:t>B</a:t>
            </a:r>
          </a:p>
        </p:txBody>
      </p:sp>
      <p:sp>
        <p:nvSpPr>
          <p:cNvPr id="30" name="TextBox 29"/>
          <p:cNvSpPr txBox="1"/>
          <p:nvPr/>
        </p:nvSpPr>
        <p:spPr>
          <a:xfrm>
            <a:off x="8033382" y="3581400"/>
            <a:ext cx="196218" cy="707886"/>
          </a:xfrm>
          <a:prstGeom prst="rect">
            <a:avLst/>
          </a:prstGeom>
          <a:noFill/>
        </p:spPr>
        <p:txBody>
          <a:bodyPr wrap="square" rtlCol="0">
            <a:spAutoFit/>
          </a:bodyPr>
          <a:lstStyle/>
          <a:p>
            <a:r>
              <a:rPr lang="en-US" sz="4000" dirty="0"/>
              <a:t>C</a:t>
            </a:r>
          </a:p>
        </p:txBody>
      </p:sp>
      <p:cxnSp>
        <p:nvCxnSpPr>
          <p:cNvPr id="32" name="Straight Connector 31"/>
          <p:cNvCxnSpPr/>
          <p:nvPr/>
        </p:nvCxnSpPr>
        <p:spPr>
          <a:xfrm>
            <a:off x="152400" y="114300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4834" y="4768334"/>
            <a:ext cx="6477000" cy="1200329"/>
          </a:xfrm>
          <a:prstGeom prst="rect">
            <a:avLst/>
          </a:prstGeom>
          <a:solidFill>
            <a:srgbClr val="00B0F0"/>
          </a:solidFill>
        </p:spPr>
        <p:txBody>
          <a:bodyPr wrap="square" rtlCol="0">
            <a:spAutoFit/>
          </a:bodyPr>
          <a:lstStyle/>
          <a:p>
            <a:pPr algn="ctr"/>
            <a:r>
              <a:rPr lang="en-US" altLang="zh-CN" sz="3600" b="1" dirty="0">
                <a:solidFill>
                  <a:schemeClr val="bg1"/>
                </a:solidFill>
              </a:rPr>
              <a:t>How many different structured triads can we have?</a:t>
            </a:r>
            <a:endParaRPr lang="zh-CN" altLang="en-US" sz="3600" b="1" dirty="0">
              <a:solidFill>
                <a:schemeClr val="bg1"/>
              </a:solidFill>
            </a:endParaRPr>
          </a:p>
        </p:txBody>
      </p:sp>
    </p:spTree>
    <p:extLst>
      <p:ext uri="{BB962C8B-B14F-4D97-AF65-F5344CB8AC3E}">
        <p14:creationId xmlns:p14="http://schemas.microsoft.com/office/powerpoint/2010/main" val="26249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4"/>
          <p:cNvSpPr txBox="1">
            <a:spLocks/>
          </p:cNvSpPr>
          <p:nvPr/>
        </p:nvSpPr>
        <p:spPr bwMode="auto">
          <a:xfrm>
            <a:off x="0" y="6400800"/>
            <a:ext cx="9144000" cy="457200"/>
          </a:xfrm>
          <a:prstGeom prst="rect">
            <a:avLst/>
          </a:prstGeom>
          <a:solidFill>
            <a:schemeClr val="bg1"/>
          </a:solidFill>
          <a:ln w="9525">
            <a:solidFill>
              <a:schemeClr val="bg1"/>
            </a:solidFill>
            <a:miter lim="800000"/>
            <a:headEnd/>
            <a:tailEnd/>
          </a:ln>
        </p:spPr>
        <p:txBody>
          <a:bodyPr vert="horz" wrap="square" lIns="180000" tIns="45720" rIns="180000" bIns="45720" numCol="1" anchor="ctr" anchorCtr="0" compatLnSpc="1">
            <a:prstTxWarp prst="textNoShape">
              <a:avLst/>
            </a:prstTxWarp>
          </a:bodyPr>
          <a:lstStyle/>
          <a:p>
            <a:r>
              <a:rPr lang="en-US" sz="1400" dirty="0"/>
              <a:t>Milo R, </a:t>
            </a:r>
            <a:r>
              <a:rPr lang="en-US" sz="1400" dirty="0" err="1"/>
              <a:t>Itzkovitz</a:t>
            </a:r>
            <a:r>
              <a:rPr lang="en-US" sz="1400" dirty="0"/>
              <a:t> S, </a:t>
            </a:r>
            <a:r>
              <a:rPr lang="en-US" sz="1400" dirty="0" err="1"/>
              <a:t>Kashtan</a:t>
            </a:r>
            <a:r>
              <a:rPr lang="en-US" sz="1400" dirty="0"/>
              <a:t> N, et al.</a:t>
            </a:r>
            <a:r>
              <a:rPr lang="en-US" altLang="zh-CN" sz="1400" dirty="0" smtClean="0"/>
              <a:t>. </a:t>
            </a:r>
            <a:r>
              <a:rPr lang="en-US" sz="1400" dirty="0" err="1"/>
              <a:t>Superfamilies</a:t>
            </a:r>
            <a:r>
              <a:rPr lang="en-US" sz="1400" dirty="0"/>
              <a:t> of evolved and designed networks</a:t>
            </a:r>
            <a:r>
              <a:rPr lang="en-US" altLang="zh-CN" sz="1400" dirty="0" smtClean="0"/>
              <a:t>. Science</a:t>
            </a:r>
            <a:r>
              <a:rPr lang="en-US" altLang="zh-CN" sz="1400" dirty="0"/>
              <a:t>, 2004</a:t>
            </a:r>
          </a:p>
        </p:txBody>
      </p:sp>
      <p:sp>
        <p:nvSpPr>
          <p:cNvPr id="6" name="Title 1"/>
          <p:cNvSpPr txBox="1">
            <a:spLocks/>
          </p:cNvSpPr>
          <p:nvPr/>
        </p:nvSpPr>
        <p:spPr>
          <a:xfrm>
            <a:off x="1524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Triads in networks</a:t>
            </a:r>
            <a:endParaRPr lang="en-US" dirty="0"/>
          </a:p>
        </p:txBody>
      </p:sp>
      <p:cxnSp>
        <p:nvCxnSpPr>
          <p:cNvPr id="7" name="Straight Connector 6"/>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3"/>
          <p:cNvSpPr>
            <a:spLocks noGrp="1"/>
          </p:cNvSpPr>
          <p:nvPr>
            <p:ph type="sldNum" sz="quarter" idx="12"/>
          </p:nvPr>
        </p:nvSpPr>
        <p:spPr/>
        <p:txBody>
          <a:bodyPr/>
          <a:lstStyle/>
          <a:p>
            <a:fld id="{931FBC38-9263-4803-B019-01FA544F2D0D}" type="slidenum">
              <a:rPr lang="en-US" smtClean="0"/>
              <a:t>5</a:t>
            </a:fld>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201737"/>
            <a:ext cx="8604250" cy="5122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1981200" y="5334000"/>
            <a:ext cx="472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0     1    2    3    4    5    6    7    8    9    10    11    12</a:t>
            </a:r>
            <a:endParaRPr lang="zh-CN" altLang="en-US" dirty="0">
              <a:solidFill>
                <a:schemeClr val="tx1"/>
              </a:solidFill>
            </a:endParaRPr>
          </a:p>
        </p:txBody>
      </p:sp>
      <p:sp>
        <p:nvSpPr>
          <p:cNvPr id="3" name="Rectangle 2"/>
          <p:cNvSpPr/>
          <p:nvPr/>
        </p:nvSpPr>
        <p:spPr>
          <a:xfrm>
            <a:off x="152400" y="1201737"/>
            <a:ext cx="8839200" cy="4132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5753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Open Triad to Triadic Closure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31FBC38-9263-4803-B019-01FA544F2D0D}" type="slidenum">
              <a:rPr lang="en-US" smtClean="0"/>
              <a:t>6</a:t>
            </a:fld>
            <a:endParaRPr lang="en-US" dirty="0"/>
          </a:p>
        </p:txBody>
      </p:sp>
      <p:cxnSp>
        <p:nvCxnSpPr>
          <p:cNvPr id="7" name="Straight Connector 6"/>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836" y="1981200"/>
            <a:ext cx="747836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1276350"/>
            <a:ext cx="13620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925" y="1276350"/>
            <a:ext cx="13620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525" y="1276350"/>
            <a:ext cx="13620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矩形 17"/>
          <p:cNvSpPr/>
          <p:nvPr/>
        </p:nvSpPr>
        <p:spPr>
          <a:xfrm>
            <a:off x="10510" y="2286000"/>
            <a:ext cx="1553307" cy="419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tx1"/>
                </a:solidFill>
              </a:rPr>
              <a:t>Open Triad</a:t>
            </a:r>
          </a:p>
        </p:txBody>
      </p:sp>
      <p:sp>
        <p:nvSpPr>
          <p:cNvPr id="30" name="矩形 17"/>
          <p:cNvSpPr/>
          <p:nvPr/>
        </p:nvSpPr>
        <p:spPr>
          <a:xfrm>
            <a:off x="0" y="4438650"/>
            <a:ext cx="1553307" cy="419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tx1"/>
                </a:solidFill>
              </a:rPr>
              <a:t>Closed Triad</a:t>
            </a:r>
          </a:p>
        </p:txBody>
      </p:sp>
      <p:cxnSp>
        <p:nvCxnSpPr>
          <p:cNvPr id="8" name="Straight Arrow Connector 7"/>
          <p:cNvCxnSpPr/>
          <p:nvPr/>
        </p:nvCxnSpPr>
        <p:spPr>
          <a:xfrm>
            <a:off x="1519237" y="3117574"/>
            <a:ext cx="0" cy="13848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62308" y="3117574"/>
            <a:ext cx="1287643" cy="13848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808379" y="3117574"/>
            <a:ext cx="500750" cy="13848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43980" y="3117574"/>
            <a:ext cx="3795864" cy="13848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24486" y="3117574"/>
            <a:ext cx="2074535" cy="13848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309157" y="3117574"/>
            <a:ext cx="1077507" cy="13848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62308" y="3117574"/>
            <a:ext cx="0" cy="138485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35344" y="3044687"/>
            <a:ext cx="214607" cy="1457739"/>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09129" y="3117574"/>
            <a:ext cx="640896" cy="138485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805380" y="3117574"/>
            <a:ext cx="3934464" cy="153062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061754" y="3117574"/>
            <a:ext cx="1037268" cy="138485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385164" y="3190461"/>
            <a:ext cx="1001500" cy="1457739"/>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21" name="Straight Arrow Connector 5120"/>
          <p:cNvCxnSpPr/>
          <p:nvPr/>
        </p:nvCxnSpPr>
        <p:spPr>
          <a:xfrm>
            <a:off x="1805380" y="3117574"/>
            <a:ext cx="4149071" cy="1384852"/>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28" name="Straight Arrow Connector 5127"/>
          <p:cNvCxnSpPr/>
          <p:nvPr/>
        </p:nvCxnSpPr>
        <p:spPr>
          <a:xfrm>
            <a:off x="3021487" y="3117574"/>
            <a:ext cx="1788393" cy="1384852"/>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30" name="Straight Arrow Connector 5129"/>
          <p:cNvCxnSpPr/>
          <p:nvPr/>
        </p:nvCxnSpPr>
        <p:spPr>
          <a:xfrm>
            <a:off x="4380665" y="3190461"/>
            <a:ext cx="2718357" cy="131196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32" name="Straight Arrow Connector 5131"/>
          <p:cNvCxnSpPr/>
          <p:nvPr/>
        </p:nvCxnSpPr>
        <p:spPr>
          <a:xfrm flipH="1">
            <a:off x="3951451" y="3190461"/>
            <a:ext cx="1859928" cy="1457739"/>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34" name="Straight Arrow Connector 5133"/>
          <p:cNvCxnSpPr/>
          <p:nvPr/>
        </p:nvCxnSpPr>
        <p:spPr>
          <a:xfrm>
            <a:off x="7170557" y="3190461"/>
            <a:ext cx="71536" cy="131196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36" name="Straight Arrow Connector 5135"/>
          <p:cNvCxnSpPr/>
          <p:nvPr/>
        </p:nvCxnSpPr>
        <p:spPr>
          <a:xfrm flipH="1">
            <a:off x="8386664" y="3190461"/>
            <a:ext cx="71536" cy="131196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矩形 17"/>
          <p:cNvSpPr/>
          <p:nvPr/>
        </p:nvSpPr>
        <p:spPr>
          <a:xfrm>
            <a:off x="1684902" y="3217793"/>
            <a:ext cx="5774195" cy="12573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solidFill>
                  <a:schemeClr val="bg1"/>
                </a:solidFill>
              </a:rPr>
              <a:t>However, the formation mechanism is not clear…</a:t>
            </a:r>
            <a:endParaRPr lang="en-US" altLang="zh-CN" sz="2800" b="1" dirty="0" smtClean="0">
              <a:solidFill>
                <a:schemeClr val="bg1"/>
              </a:solidFill>
            </a:endParaRPr>
          </a:p>
        </p:txBody>
      </p:sp>
    </p:spTree>
    <p:extLst>
      <p:ext uri="{BB962C8B-B14F-4D97-AF65-F5344CB8AC3E}">
        <p14:creationId xmlns:p14="http://schemas.microsoft.com/office/powerpoint/2010/main" val="40223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12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1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5125"/>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51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1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1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3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13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1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13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Problem Formalization</a:t>
            </a:r>
            <a:endParaRPr lang="en-US" dirty="0"/>
          </a:p>
        </p:txBody>
      </p:sp>
      <mc:AlternateContent xmlns:mc="http://schemas.openxmlformats.org/markup-compatibility/2006" xmlns:a14="http://schemas.microsoft.com/office/drawing/2010/main">
        <mc:Choice Requires="a14">
          <p:sp>
            <p:nvSpPr>
              <p:cNvPr id="19" name="Content Placeholder 18"/>
              <p:cNvSpPr>
                <a:spLocks noGrp="1"/>
              </p:cNvSpPr>
              <p:nvPr>
                <p:ph sz="half" idx="1"/>
              </p:nvPr>
            </p:nvSpPr>
            <p:spPr>
              <a:xfrm>
                <a:off x="3733800" y="1600200"/>
                <a:ext cx="4953000" cy="4525963"/>
              </a:xfrm>
            </p:spPr>
            <p:txBody>
              <a:bodyPr>
                <a:normAutofit/>
              </a:bodyPr>
              <a:lstStyle/>
              <a:p>
                <a:r>
                  <a:rPr lang="en-US" dirty="0" smtClean="0"/>
                  <a:t>Given network </a:t>
                </a:r>
                <a14:m>
                  <m:oMath xmlns:m="http://schemas.openxmlformats.org/officeDocument/2006/math">
                    <m:sSup>
                      <m:sSupPr>
                        <m:ctrlPr>
                          <a:rPr lang="en-US" b="0" i="1" smtClean="0">
                            <a:solidFill>
                              <a:srgbClr val="7030A0"/>
                            </a:solidFill>
                            <a:latin typeface="Cambria Math"/>
                          </a:rPr>
                        </m:ctrlPr>
                      </m:sSupPr>
                      <m:e>
                        <m:r>
                          <a:rPr lang="en-US" b="0" i="1" smtClean="0">
                            <a:solidFill>
                              <a:srgbClr val="7030A0"/>
                            </a:solidFill>
                            <a:latin typeface="Cambria Math"/>
                          </a:rPr>
                          <m:t>𝐺</m:t>
                        </m:r>
                      </m:e>
                      <m:sup>
                        <m:r>
                          <a:rPr lang="en-US" b="0" i="1" smtClean="0">
                            <a:solidFill>
                              <a:srgbClr val="7030A0"/>
                            </a:solidFill>
                            <a:latin typeface="Cambria Math"/>
                          </a:rPr>
                          <m:t>𝑡</m:t>
                        </m:r>
                      </m:sup>
                    </m:sSup>
                    <m:r>
                      <a:rPr lang="en-US" b="0" i="1" smtClean="0">
                        <a:solidFill>
                          <a:srgbClr val="7030A0"/>
                        </a:solidFill>
                        <a:latin typeface="Cambria Math"/>
                      </a:rPr>
                      <m:t>=</m:t>
                    </m:r>
                    <m:d>
                      <m:dPr>
                        <m:ctrlPr>
                          <a:rPr lang="en-US" b="0" i="1" smtClean="0">
                            <a:solidFill>
                              <a:srgbClr val="7030A0"/>
                            </a:solidFill>
                            <a:latin typeface="Cambria Math"/>
                          </a:rPr>
                        </m:ctrlPr>
                      </m:dPr>
                      <m:e>
                        <m:r>
                          <a:rPr lang="en-US" b="0" i="1" smtClean="0">
                            <a:solidFill>
                              <a:srgbClr val="7030A0"/>
                            </a:solidFill>
                            <a:latin typeface="Cambria Math"/>
                          </a:rPr>
                          <m:t>𝑉</m:t>
                        </m:r>
                        <m:r>
                          <a:rPr lang="en-US" b="0" i="1" smtClean="0">
                            <a:solidFill>
                              <a:srgbClr val="7030A0"/>
                            </a:solidFill>
                            <a:latin typeface="Cambria Math"/>
                          </a:rPr>
                          <m:t>, </m:t>
                        </m:r>
                        <m:r>
                          <a:rPr lang="en-US" b="0" i="1" smtClean="0">
                            <a:solidFill>
                              <a:srgbClr val="7030A0"/>
                            </a:solidFill>
                            <a:latin typeface="Cambria Math"/>
                          </a:rPr>
                          <m:t>𝐸</m:t>
                        </m:r>
                      </m:e>
                    </m:d>
                  </m:oMath>
                </a14:m>
                <a:r>
                  <a:rPr lang="en-US" b="0" dirty="0" smtClean="0"/>
                  <a:t>, </a:t>
                </a:r>
                <a14:m>
                  <m:oMath xmlns:m="http://schemas.openxmlformats.org/officeDocument/2006/math">
                    <m:sSup>
                      <m:sSupPr>
                        <m:ctrlPr>
                          <a:rPr lang="en-US" b="0" i="1" dirty="0" smtClean="0">
                            <a:latin typeface="Cambria Math"/>
                          </a:rPr>
                        </m:ctrlPr>
                      </m:sSupPr>
                      <m:e>
                        <m:r>
                          <a:rPr lang="en-US" b="0" i="1" dirty="0" smtClean="0">
                            <a:latin typeface="Cambria Math"/>
                          </a:rPr>
                          <m:t>𝑌</m:t>
                        </m:r>
                      </m:e>
                      <m:sup>
                        <m:r>
                          <a:rPr lang="en-US" b="0" i="1" dirty="0" smtClean="0">
                            <a:latin typeface="Cambria Math"/>
                          </a:rPr>
                          <m:t>𝑇</m:t>
                        </m:r>
                      </m:sup>
                    </m:sSup>
                  </m:oMath>
                </a14:m>
                <a:r>
                  <a:rPr lang="en-US" dirty="0" smtClean="0"/>
                  <a:t> are candidate open triad:</a:t>
                </a:r>
              </a:p>
              <a:p>
                <a:r>
                  <a:rPr lang="en-US" altLang="zh-CN" dirty="0" smtClean="0"/>
                  <a:t>Goal</a:t>
                </a:r>
                <a:r>
                  <a:rPr lang="en-US" altLang="zh-CN" dirty="0"/>
                  <a:t>: Predict the formation of triadic closure</a:t>
                </a: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sSub>
                        <m:sSubPr>
                          <m:ctrlPr>
                            <a:rPr lang="en-US" b="0" i="1" smtClean="0">
                              <a:latin typeface="Cambria Math"/>
                            </a:rPr>
                          </m:ctrlPr>
                        </m:sSubPr>
                        <m:e>
                          <m:d>
                            <m:dPr>
                              <m:begChr m:val="{"/>
                              <m:endChr m:val="}"/>
                              <m:ctrlPr>
                                <a:rPr lang="en-US" b="0" i="1" smtClean="0">
                                  <a:latin typeface="Cambria Math"/>
                                </a:rPr>
                              </m:ctrlPr>
                            </m:dPr>
                            <m:e>
                              <m:sSup>
                                <m:sSupPr>
                                  <m:ctrlPr>
                                    <a:rPr lang="en-US" b="0" i="1" smtClean="0">
                                      <a:latin typeface="Cambria Math"/>
                                    </a:rPr>
                                  </m:ctrlPr>
                                </m:sSupPr>
                                <m:e>
                                  <m:r>
                                    <a:rPr lang="en-US" b="0" i="1" smtClean="0">
                                      <a:latin typeface="Cambria Math"/>
                                    </a:rPr>
                                    <m:t>𝐺</m:t>
                                  </m:r>
                                </m:e>
                                <m:sup>
                                  <m:r>
                                    <a:rPr lang="en-US" b="0" i="1" smtClean="0">
                                      <a:latin typeface="Cambria Math"/>
                                    </a:rPr>
                                    <m:t>𝑡</m:t>
                                  </m:r>
                                </m:sup>
                              </m:sSup>
                              <m:r>
                                <a:rPr lang="en-US" b="0" i="1" smtClean="0">
                                  <a:latin typeface="Cambria Math"/>
                                </a:rPr>
                                <m:t>,</m:t>
                              </m:r>
                              <m:sSup>
                                <m:sSupPr>
                                  <m:ctrlPr>
                                    <a:rPr lang="en-US" b="0" i="1" smtClean="0">
                                      <a:latin typeface="Cambria Math"/>
                                    </a:rPr>
                                  </m:ctrlPr>
                                </m:sSupPr>
                                <m:e>
                                  <m:r>
                                    <a:rPr lang="en-US" b="0" i="1" smtClean="0">
                                      <a:latin typeface="Cambria Math"/>
                                    </a:rPr>
                                    <m:t>𝑌</m:t>
                                  </m:r>
                                </m:e>
                                <m:sup>
                                  <m:r>
                                    <a:rPr lang="en-US" b="0" i="1" smtClean="0">
                                      <a:latin typeface="Cambria Math"/>
                                    </a:rPr>
                                    <m:t>𝑡</m:t>
                                  </m:r>
                                </m:sup>
                              </m:sSup>
                              <m:r>
                                <a:rPr lang="en-US" b="0" i="1" smtClean="0">
                                  <a:latin typeface="Cambria Math"/>
                                </a:rPr>
                                <m:t>,</m:t>
                              </m:r>
                              <m:sSup>
                                <m:sSupPr>
                                  <m:ctrlPr>
                                    <a:rPr lang="en-US" b="0" i="1" smtClean="0">
                                      <a:latin typeface="Cambria Math"/>
                                    </a:rPr>
                                  </m:ctrlPr>
                                </m:sSupPr>
                                <m:e>
                                  <m:r>
                                    <a:rPr lang="en-US" b="0" i="1" smtClean="0">
                                      <a:latin typeface="Cambria Math"/>
                                    </a:rPr>
                                    <m:t>𝑋</m:t>
                                  </m:r>
                                </m:e>
                                <m:sup>
                                  <m:r>
                                    <a:rPr lang="en-US" b="0" i="1" smtClean="0">
                                      <a:latin typeface="Cambria Math"/>
                                    </a:rPr>
                                    <m:t>𝑡</m:t>
                                  </m:r>
                                </m:sup>
                              </m:sSup>
                            </m:e>
                          </m:d>
                        </m:e>
                        <m:sub>
                          <m:r>
                            <a:rPr lang="en-US" b="0" i="1" smtClean="0">
                              <a:latin typeface="Cambria Math"/>
                            </a:rPr>
                            <m:t>𝑡</m:t>
                          </m:r>
                          <m:r>
                            <a:rPr lang="en-US" b="0" i="1" smtClean="0">
                              <a:latin typeface="Cambria Math"/>
                            </a:rPr>
                            <m:t>=1,…</m:t>
                          </m:r>
                          <m:r>
                            <a:rPr lang="en-US" b="0" i="1" smtClean="0">
                              <a:latin typeface="Cambria Math"/>
                            </a:rPr>
                            <m:t>𝑇</m:t>
                          </m:r>
                        </m:sub>
                      </m:sSub>
                      <m:r>
                        <a:rPr lang="en-US" b="0" i="1" smtClean="0">
                          <a:latin typeface="Cambria Math"/>
                        </a:rPr>
                        <m:t>)</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𝑌</m:t>
                          </m:r>
                        </m:e>
                        <m:sup>
                          <m:r>
                            <a:rPr lang="en-US" b="0" i="1" smtClean="0">
                              <a:latin typeface="Cambria Math"/>
                              <a:ea typeface="Cambria Math"/>
                            </a:rPr>
                            <m:t>𝑇</m:t>
                          </m:r>
                          <m:r>
                            <a:rPr lang="en-US" b="0" i="1" smtClean="0">
                              <a:latin typeface="Cambria Math"/>
                              <a:ea typeface="Cambria Math"/>
                            </a:rPr>
                            <m:t>+1</m:t>
                          </m:r>
                        </m:sup>
                      </m:sSup>
                    </m:oMath>
                  </m:oMathPara>
                </a14:m>
                <a:endParaRPr lang="en-US" dirty="0"/>
              </a:p>
            </p:txBody>
          </p:sp>
        </mc:Choice>
        <mc:Fallback xmlns="">
          <p:sp>
            <p:nvSpPr>
              <p:cNvPr id="19" name="Content Placeholder 18"/>
              <p:cNvSpPr>
                <a:spLocks noGrp="1" noRot="1" noChangeAspect="1" noMove="1" noResize="1" noEditPoints="1" noAdjustHandles="1" noChangeArrowheads="1" noChangeShapeType="1" noTextEdit="1"/>
              </p:cNvSpPr>
              <p:nvPr>
                <p:ph sz="half" idx="2"/>
              </p:nvPr>
            </p:nvSpPr>
            <p:spPr>
              <a:xfrm>
                <a:off x="3733800" y="1600200"/>
                <a:ext cx="4953000" cy="4525963"/>
              </a:xfrm>
              <a:blipFill rotWithShape="1">
                <a:blip r:embed="rId3"/>
                <a:stretch>
                  <a:fillRect l="-2217" t="-1213" r="-1847"/>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931FBC38-9263-4803-B019-01FA544F2D0D}" type="slidenum">
              <a:rPr lang="en-US" smtClean="0"/>
              <a:t>7</a:t>
            </a:fld>
            <a:endParaRPr lang="en-US" dirty="0"/>
          </a:p>
        </p:txBody>
      </p:sp>
      <p:cxnSp>
        <p:nvCxnSpPr>
          <p:cNvPr id="24" name="Straight Connector 23"/>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564808" y="2035314"/>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3208" y="4321314"/>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12608" y="4321314"/>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3597" y="4343608"/>
            <a:ext cx="481222" cy="707886"/>
          </a:xfrm>
          <a:prstGeom prst="rect">
            <a:avLst/>
          </a:prstGeom>
          <a:noFill/>
        </p:spPr>
        <p:txBody>
          <a:bodyPr wrap="none" rtlCol="0">
            <a:spAutoFit/>
          </a:bodyPr>
          <a:lstStyle/>
          <a:p>
            <a:r>
              <a:rPr lang="en-US" sz="4000" dirty="0" smtClean="0"/>
              <a:t>A</a:t>
            </a:r>
            <a:endParaRPr lang="en-US" sz="4000" dirty="0"/>
          </a:p>
        </p:txBody>
      </p:sp>
      <p:sp>
        <p:nvSpPr>
          <p:cNvPr id="26" name="TextBox 25"/>
          <p:cNvSpPr txBox="1"/>
          <p:nvPr/>
        </p:nvSpPr>
        <p:spPr>
          <a:xfrm>
            <a:off x="1705197" y="2062371"/>
            <a:ext cx="463588" cy="707886"/>
          </a:xfrm>
          <a:prstGeom prst="rect">
            <a:avLst/>
          </a:prstGeom>
          <a:noFill/>
        </p:spPr>
        <p:txBody>
          <a:bodyPr wrap="none" rtlCol="0">
            <a:spAutoFit/>
          </a:bodyPr>
          <a:lstStyle/>
          <a:p>
            <a:r>
              <a:rPr lang="en-US" sz="4000" dirty="0"/>
              <a:t>B</a:t>
            </a:r>
          </a:p>
        </p:txBody>
      </p:sp>
      <p:sp>
        <p:nvSpPr>
          <p:cNvPr id="27" name="TextBox 26"/>
          <p:cNvSpPr txBox="1"/>
          <p:nvPr/>
        </p:nvSpPr>
        <p:spPr>
          <a:xfrm>
            <a:off x="3152997" y="4343608"/>
            <a:ext cx="458780" cy="707886"/>
          </a:xfrm>
          <a:prstGeom prst="rect">
            <a:avLst/>
          </a:prstGeom>
          <a:noFill/>
        </p:spPr>
        <p:txBody>
          <a:bodyPr wrap="none" rtlCol="0">
            <a:spAutoFit/>
          </a:bodyPr>
          <a:lstStyle/>
          <a:p>
            <a:r>
              <a:rPr lang="en-US" sz="4000" dirty="0"/>
              <a:t>C</a:t>
            </a:r>
          </a:p>
        </p:txBody>
      </p:sp>
      <p:cxnSp>
        <p:nvCxnSpPr>
          <p:cNvPr id="28" name="Straight Connector 27"/>
          <p:cNvCxnSpPr>
            <a:stCxn id="21" idx="3"/>
            <a:endCxn id="22" idx="7"/>
          </p:cNvCxnSpPr>
          <p:nvPr/>
        </p:nvCxnSpPr>
        <p:spPr>
          <a:xfrm flipH="1">
            <a:off x="843616" y="2685722"/>
            <a:ext cx="832784" cy="1747184"/>
          </a:xfrm>
          <a:prstGeom prst="line">
            <a:avLst/>
          </a:prstGeom>
          <a:ln w="349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5"/>
            <a:endCxn id="23" idx="1"/>
          </p:cNvCxnSpPr>
          <p:nvPr/>
        </p:nvCxnSpPr>
        <p:spPr>
          <a:xfrm>
            <a:off x="2215216" y="2685722"/>
            <a:ext cx="908984" cy="1747184"/>
          </a:xfrm>
          <a:prstGeom prst="line">
            <a:avLst/>
          </a:prstGeom>
          <a:ln w="349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574208" y="3025914"/>
                <a:ext cx="5334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a:rPr lang="en-US" sz="4000" b="0" i="1" smtClean="0">
                              <a:latin typeface="Cambria Math"/>
                            </a:rPr>
                            <m:t>𝑡</m:t>
                          </m:r>
                        </m:e>
                        <m:sub>
                          <m:r>
                            <a:rPr lang="en-US" sz="4000" b="0" i="1" smtClean="0">
                              <a:latin typeface="Cambria Math"/>
                            </a:rPr>
                            <m:t>1</m:t>
                          </m:r>
                        </m:sub>
                      </m:sSub>
                    </m:oMath>
                  </m:oMathPara>
                </a14:m>
                <a:endParaRPr lang="en-US" sz="4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74208" y="3025914"/>
                <a:ext cx="533400" cy="7078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886297" y="3025914"/>
                <a:ext cx="5334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a:rPr lang="en-US" sz="4000" b="0" i="1" smtClean="0">
                              <a:latin typeface="Cambria Math"/>
                            </a:rPr>
                            <m:t>𝑡</m:t>
                          </m:r>
                        </m:e>
                        <m:sub>
                          <m:r>
                            <a:rPr lang="en-US" sz="4000" b="0" i="1" smtClean="0">
                              <a:latin typeface="Cambria Math"/>
                            </a:rPr>
                            <m:t>2</m:t>
                          </m:r>
                        </m:sub>
                      </m:sSub>
                    </m:oMath>
                  </m:oMathPara>
                </a14:m>
                <a:endParaRPr lang="en-US" sz="4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886297" y="3025914"/>
                <a:ext cx="533400" cy="70788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705197" y="4930914"/>
                <a:ext cx="53340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a:rPr lang="en-US" sz="4000" b="0" i="1" smtClean="0">
                              <a:latin typeface="Cambria Math"/>
                            </a:rPr>
                            <m:t>𝑡</m:t>
                          </m:r>
                        </m:e>
                        <m:sub>
                          <m:r>
                            <a:rPr lang="en-US" sz="4000" b="0" i="1" smtClean="0">
                              <a:latin typeface="Cambria Math"/>
                            </a:rPr>
                            <m:t>3</m:t>
                          </m:r>
                        </m:sub>
                      </m:sSub>
                    </m:oMath>
                  </m:oMathPara>
                </a14:m>
                <a:endParaRPr lang="en-US" sz="4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705197" y="4930914"/>
                <a:ext cx="533400" cy="707886"/>
              </a:xfrm>
              <a:prstGeom prst="rect">
                <a:avLst/>
              </a:prstGeom>
              <a:blipFill rotWithShape="1">
                <a:blip r:embed="rId6"/>
                <a:stretch>
                  <a:fillRect/>
                </a:stretch>
              </a:blipFill>
            </p:spPr>
            <p:txBody>
              <a:bodyPr/>
              <a:lstStyle/>
              <a:p>
                <a:r>
                  <a:rPr lang="en-US">
                    <a:noFill/>
                  </a:rPr>
                  <a:t> </a:t>
                </a:r>
              </a:p>
            </p:txBody>
          </p:sp>
        </mc:Fallback>
      </mc:AlternateContent>
      <p:cxnSp>
        <p:nvCxnSpPr>
          <p:cNvPr id="33" name="Straight Connector 32"/>
          <p:cNvCxnSpPr>
            <a:stCxn id="22" idx="6"/>
            <a:endCxn id="23" idx="2"/>
          </p:cNvCxnSpPr>
          <p:nvPr/>
        </p:nvCxnSpPr>
        <p:spPr>
          <a:xfrm>
            <a:off x="955208" y="4702314"/>
            <a:ext cx="2057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5208" y="4702314"/>
            <a:ext cx="2057400" cy="0"/>
          </a:xfrm>
          <a:prstGeom prst="line">
            <a:avLst/>
          </a:prstGeom>
          <a:ln w="317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719263" y="4240649"/>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AlternateContent xmlns:mc="http://schemas.openxmlformats.org/markup-compatibility/2006" xmlns:a14="http://schemas.microsoft.com/office/drawing/2010/main">
        <mc:Choice Requires="a14">
          <p:sp>
            <p:nvSpPr>
              <p:cNvPr id="36" name="TextBox 35"/>
              <p:cNvSpPr txBox="1"/>
              <p:nvPr/>
            </p:nvSpPr>
            <p:spPr>
              <a:xfrm>
                <a:off x="609600" y="5801380"/>
                <a:ext cx="2618469" cy="523220"/>
              </a:xfrm>
              <a:prstGeom prst="rect">
                <a:avLst/>
              </a:prstGeom>
              <a:noFill/>
            </p:spPr>
            <p:txBody>
              <a:bodyPr wrap="square" rtlCol="0">
                <a:spAutoFit/>
              </a:bodyPr>
              <a:lstStyle/>
              <a:p>
                <a:pPr algn="ctr"/>
                <a14:m>
                  <m:oMath xmlns:m="http://schemas.openxmlformats.org/officeDocument/2006/math">
                    <m:sSub>
                      <m:sSubPr>
                        <m:ctrlPr>
                          <a:rPr lang="en-US" sz="2800" b="0" i="1" smtClean="0">
                            <a:latin typeface="Cambria Math"/>
                          </a:rPr>
                        </m:ctrlPr>
                      </m:sSubPr>
                      <m:e>
                        <m:r>
                          <a:rPr lang="en-US" sz="2800" b="0" i="1" smtClean="0">
                            <a:latin typeface="Cambria Math"/>
                          </a:rPr>
                          <m:t>𝑡</m:t>
                        </m:r>
                      </m:e>
                      <m:sub>
                        <m:r>
                          <a:rPr lang="en-US" sz="2800" b="0" i="1" smtClean="0">
                            <a:latin typeface="Cambria Math"/>
                          </a:rPr>
                          <m:t>3</m:t>
                        </m:r>
                      </m:sub>
                    </m:sSub>
                    <m:r>
                      <a:rPr lang="en-US" sz="2800" b="0" i="1" smtClean="0">
                        <a:latin typeface="Cambria Math"/>
                      </a:rPr>
                      <m:t>&gt;</m:t>
                    </m:r>
                    <m:sSub>
                      <m:sSubPr>
                        <m:ctrlPr>
                          <a:rPr lang="en-US" altLang="zh-CN" sz="2800" i="1">
                            <a:latin typeface="Cambria Math"/>
                          </a:rPr>
                        </m:ctrlPr>
                      </m:sSubPr>
                      <m:e>
                        <m:r>
                          <a:rPr lang="en-US" altLang="zh-CN" sz="2800" i="1">
                            <a:latin typeface="Cambria Math"/>
                          </a:rPr>
                          <m:t>𝑡</m:t>
                        </m:r>
                      </m:e>
                      <m:sub>
                        <m:r>
                          <a:rPr lang="en-US" altLang="zh-CN" sz="2800" b="0" i="1" smtClean="0">
                            <a:latin typeface="Cambria Math"/>
                          </a:rPr>
                          <m:t>2</m:t>
                        </m:r>
                      </m:sub>
                    </m:sSub>
                    <m:r>
                      <a:rPr lang="en-US" altLang="zh-CN" sz="2800" b="0" i="0" smtClean="0">
                        <a:latin typeface="Cambria Math"/>
                      </a:rPr>
                      <m:t>&gt;</m:t>
                    </m:r>
                  </m:oMath>
                </a14:m>
                <a:r>
                  <a:rPr lang="en-US" altLang="zh-CN" sz="2800" dirty="0"/>
                  <a:t> </a:t>
                </a:r>
                <a14:m>
                  <m:oMath xmlns:m="http://schemas.openxmlformats.org/officeDocument/2006/math">
                    <m:sSub>
                      <m:sSubPr>
                        <m:ctrlPr>
                          <a:rPr lang="en-US" altLang="zh-CN" sz="2800" i="1">
                            <a:latin typeface="Cambria Math"/>
                          </a:rPr>
                        </m:ctrlPr>
                      </m:sSubPr>
                      <m:e>
                        <m:r>
                          <a:rPr lang="en-US" altLang="zh-CN" sz="2800" i="1">
                            <a:latin typeface="Cambria Math"/>
                          </a:rPr>
                          <m:t>𝑡</m:t>
                        </m:r>
                      </m:e>
                      <m:sub>
                        <m:r>
                          <a:rPr lang="en-US" altLang="zh-CN" sz="2800" b="0" i="1" smtClean="0">
                            <a:latin typeface="Cambria Math"/>
                          </a:rPr>
                          <m:t>1</m:t>
                        </m:r>
                      </m:sub>
                    </m:sSub>
                  </m:oMath>
                </a14:m>
                <a:endParaRPr lang="en-US" sz="4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9600" y="5801380"/>
                <a:ext cx="2618469" cy="523220"/>
              </a:xfrm>
              <a:prstGeom prst="rect">
                <a:avLst/>
              </a:prstGeom>
              <a:blipFill rotWithShape="1">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418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Dataset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31FBC38-9263-4803-B019-01FA544F2D0D}"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2989119874"/>
              </p:ext>
            </p:extLst>
          </p:nvPr>
        </p:nvGraphicFramePr>
        <p:xfrm>
          <a:off x="381000" y="1524000"/>
          <a:ext cx="85344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srcRect/>
          <a:stretch>
            <a:fillRect/>
          </a:stretch>
        </p:blipFill>
        <p:spPr bwMode="auto">
          <a:xfrm>
            <a:off x="3972322" y="4038600"/>
            <a:ext cx="1895078" cy="685800"/>
          </a:xfrm>
          <a:prstGeom prst="rect">
            <a:avLst/>
          </a:prstGeom>
          <a:noFill/>
          <a:ln w="9525">
            <a:noFill/>
            <a:miter lim="800000"/>
            <a:headEnd/>
            <a:tailEnd/>
          </a:ln>
        </p:spPr>
      </p:pic>
      <p:cxnSp>
        <p:nvCxnSpPr>
          <p:cNvPr id="8" name="Straight Connector 7"/>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6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335B3A2-3880-4519-9B7D-4DDE8534FBE3}"/>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7E8D76A-6787-4A74-812F-FF16C260A1F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6F2A53F-75A6-46DD-8E5D-232903BACF3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643900D-FF80-494B-AB8E-6EE7962BD4B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26A4C244-BC48-4C36-8EA8-CA53B38946F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C0184E75-5124-4334-8597-4A422F01702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F2B32EE7-0F73-480A-B07B-17E606A357C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BCAAB2F4-04C5-4E68-90D6-C2666D2E021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CA73FF62-A705-4431-8CB8-F8AB8D393711}"/>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999243A2-5FDF-4008-B36A-B9355A7F594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305C91CA-CAA2-40E4-8171-F72793BF129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0F1151CF-D413-4055-BE99-B2205D916147}"/>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7C6E09AE-97AA-43BB-B2A9-7B8A8C85DD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t>Observation - Network Topology</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2839" y="1371600"/>
            <a:ext cx="6223361" cy="4678363"/>
          </a:xfrm>
        </p:spPr>
      </p:pic>
      <p:sp>
        <p:nvSpPr>
          <p:cNvPr id="4" name="Slide Number Placeholder 3"/>
          <p:cNvSpPr>
            <a:spLocks noGrp="1"/>
          </p:cNvSpPr>
          <p:nvPr>
            <p:ph type="sldNum" sz="quarter" idx="12"/>
          </p:nvPr>
        </p:nvSpPr>
        <p:spPr/>
        <p:txBody>
          <a:bodyPr/>
          <a:lstStyle/>
          <a:p>
            <a:fld id="{931FBC38-9263-4803-B019-01FA544F2D0D}" type="slidenum">
              <a:rPr lang="en-US" smtClean="0"/>
              <a:t>9</a:t>
            </a:fld>
            <a:endParaRPr lang="en-US" dirty="0"/>
          </a:p>
        </p:txBody>
      </p:sp>
      <p:cxnSp>
        <p:nvCxnSpPr>
          <p:cNvPr id="6" name="Straight Connector 5"/>
          <p:cNvCxnSpPr/>
          <p:nvPr/>
        </p:nvCxnSpPr>
        <p:spPr>
          <a:xfrm>
            <a:off x="152400" y="1143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Up Arrow 4"/>
          <p:cNvSpPr/>
          <p:nvPr/>
        </p:nvSpPr>
        <p:spPr>
          <a:xfrm>
            <a:off x="1981200" y="5867400"/>
            <a:ext cx="228600" cy="304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4038600" y="5867400"/>
            <a:ext cx="228600" cy="304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5"/>
          <p:cNvSpPr txBox="1"/>
          <p:nvPr/>
        </p:nvSpPr>
        <p:spPr>
          <a:xfrm>
            <a:off x="1752600" y="6248400"/>
            <a:ext cx="6477000" cy="369332"/>
          </a:xfrm>
          <a:prstGeom prst="rect">
            <a:avLst/>
          </a:prstGeom>
          <a:noFill/>
        </p:spPr>
        <p:txBody>
          <a:bodyPr wrap="square" rtlCol="0">
            <a:spAutoFit/>
          </a:bodyPr>
          <a:lstStyle/>
          <a:p>
            <a:r>
              <a:rPr lang="en-US" altLang="zh-CN" dirty="0"/>
              <a:t>Y-axis: probability </a:t>
            </a:r>
            <a:r>
              <a:rPr lang="en-US" altLang="zh-CN" dirty="0" smtClean="0"/>
              <a:t>that each </a:t>
            </a:r>
            <a:r>
              <a:rPr lang="en-US" altLang="zh-CN" dirty="0"/>
              <a:t>open triad forms triadic closures</a:t>
            </a:r>
            <a:endParaRPr lang="en-US" altLang="zh-CN" dirty="0" smtClean="0"/>
          </a:p>
        </p:txBody>
      </p:sp>
    </p:spTree>
    <p:extLst>
      <p:ext uri="{BB962C8B-B14F-4D97-AF65-F5344CB8AC3E}">
        <p14:creationId xmlns:p14="http://schemas.microsoft.com/office/powerpoint/2010/main" val="354349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theme/theme1.xml><?xml version="1.0" encoding="utf-8"?>
<a:theme xmlns:a="http://schemas.openxmlformats.org/drawingml/2006/main" name="PresenterMedia.com Animated Networking Connection">
  <a:themeElements>
    <a:clrScheme name="Custom 7">
      <a:dk1>
        <a:srgbClr val="595959"/>
      </a:dk1>
      <a:lt1>
        <a:srgbClr val="FFFFFF"/>
      </a:lt1>
      <a:dk2>
        <a:srgbClr val="125374"/>
      </a:dk2>
      <a:lt2>
        <a:srgbClr val="58B7E6"/>
      </a:lt2>
      <a:accent1>
        <a:srgbClr val="DEBF22"/>
      </a:accent1>
      <a:accent2>
        <a:srgbClr val="CD5B1F"/>
      </a:accent2>
      <a:accent3>
        <a:srgbClr val="0A3248"/>
      </a:accent3>
      <a:accent4>
        <a:srgbClr val="808080"/>
      </a:accent4>
      <a:accent5>
        <a:srgbClr val="1F56CD"/>
      </a:accent5>
      <a:accent6>
        <a:srgbClr val="080808"/>
      </a:accent6>
      <a:hlink>
        <a:srgbClr val="454545"/>
      </a:hlink>
      <a:folHlink>
        <a:srgbClr val="08080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PresenterMedia.com Static Networking Connection">
  <a:themeElements>
    <a:clrScheme name="Networking_Connection">
      <a:dk1>
        <a:srgbClr val="595959"/>
      </a:dk1>
      <a:lt1>
        <a:srgbClr val="FFFFFF"/>
      </a:lt1>
      <a:dk2>
        <a:srgbClr val="125374"/>
      </a:dk2>
      <a:lt2>
        <a:srgbClr val="58B7E6"/>
      </a:lt2>
      <a:accent1>
        <a:srgbClr val="DEBF22"/>
      </a:accent1>
      <a:accent2>
        <a:srgbClr val="CD5B1F"/>
      </a:accent2>
      <a:accent3>
        <a:srgbClr val="0A3248"/>
      </a:accent3>
      <a:accent4>
        <a:srgbClr val="808080"/>
      </a:accent4>
      <a:accent5>
        <a:srgbClr val="1F56CD"/>
      </a:accent5>
      <a:accent6>
        <a:srgbClr val="080808"/>
      </a:accent6>
      <a:hlink>
        <a:srgbClr val="FF9B07"/>
      </a:hlink>
      <a:folHlink>
        <a:srgbClr val="08080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TS101857248</Template>
  <TotalTime>2500</TotalTime>
  <Words>2608</Words>
  <Application>Microsoft Office PowerPoint</Application>
  <PresentationFormat>On-screen Show (4:3)</PresentationFormat>
  <Paragraphs>288</Paragraphs>
  <Slides>26</Slides>
  <Notes>20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PresenterMedia.com Animated Networking Connection</vt:lpstr>
      <vt:lpstr>PresenterMedia.com Static Networking Connection</vt:lpstr>
      <vt:lpstr>Office Theme</vt:lpstr>
      <vt:lpstr>Mining Triadic Closure Patterns in Social Networks</vt:lpstr>
      <vt:lpstr>Networked World</vt:lpstr>
      <vt:lpstr>A Trillion Dollar Opportunity</vt:lpstr>
      <vt:lpstr>“Triangle Laws”</vt:lpstr>
      <vt:lpstr>PowerPoint Presentation</vt:lpstr>
      <vt:lpstr>Open Triad to Triadic Closure</vt:lpstr>
      <vt:lpstr>Problem Formalization</vt:lpstr>
      <vt:lpstr>Dataset</vt:lpstr>
      <vt:lpstr>Observation - Network Topology</vt:lpstr>
      <vt:lpstr>Observation - Demography</vt:lpstr>
      <vt:lpstr>Observation - Social Role</vt:lpstr>
      <vt:lpstr>Summary</vt:lpstr>
      <vt:lpstr>The proposed model and results</vt:lpstr>
      <vt:lpstr>Triad Factor Graph (TriadFG) Model</vt:lpstr>
      <vt:lpstr>Solution</vt:lpstr>
      <vt:lpstr>Learning Algorithm</vt:lpstr>
      <vt:lpstr>Results on the Weibo data</vt:lpstr>
      <vt:lpstr>Factor Contribution Analysis</vt:lpstr>
      <vt:lpstr>Conclusion</vt:lpstr>
      <vt:lpstr>PowerPoint Presentation</vt:lpstr>
      <vt:lpstr>PowerPoint Presentation</vt:lpstr>
      <vt:lpstr>Attribute factor Definition</vt:lpstr>
      <vt:lpstr>Structural hole</vt:lpstr>
      <vt:lpstr>Observation - Social Role</vt:lpstr>
      <vt:lpstr>Popular users in Weibo vs. Twitter</vt:lpstr>
      <vt:lpstr>Qualitative Case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HUANG, HONG</dc:creator>
  <cp:lastModifiedBy>HUANG, HONG</cp:lastModifiedBy>
  <cp:revision>104</cp:revision>
  <dcterms:created xsi:type="dcterms:W3CDTF">2014-04-02T16:53:46Z</dcterms:created>
  <dcterms:modified xsi:type="dcterms:W3CDTF">2014-04-23T15:28:27Z</dcterms:modified>
</cp:coreProperties>
</file>