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jpeg" ContentType="image/jpeg"/>
  <Default Extension="xml" ContentType="application/xml"/>
  <Default Extension="bin" ContentType="application/vnd.openxmlformats-officedocument.oleObject"/>
  <Default Extension="vml" ContentType="application/vnd.openxmlformats-officedocument.vmlDrawing"/>
  <Default Extension="mp4" ContentType="video/mp4"/>
  <Default Extension="png" ContentType="image/png"/>
  <Default Extension="wmf" ContentType="image/x-wmf"/>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883" r:id="rId3"/>
    <p:sldId id="832" r:id="rId4"/>
    <p:sldId id="834" r:id="rId5"/>
    <p:sldId id="884" r:id="rId6"/>
    <p:sldId id="885" r:id="rId7"/>
    <p:sldId id="886" r:id="rId8"/>
    <p:sldId id="840" r:id="rId9"/>
    <p:sldId id="839" r:id="rId10"/>
    <p:sldId id="835" r:id="rId11"/>
    <p:sldId id="842" r:id="rId12"/>
    <p:sldId id="843" r:id="rId13"/>
    <p:sldId id="844" r:id="rId14"/>
    <p:sldId id="855" r:id="rId15"/>
    <p:sldId id="857" r:id="rId16"/>
    <p:sldId id="879" r:id="rId17"/>
    <p:sldId id="887" r:id="rId18"/>
    <p:sldId id="888" r:id="rId19"/>
    <p:sldId id="890" r:id="rId20"/>
    <p:sldId id="891" r:id="rId21"/>
    <p:sldId id="892" r:id="rId22"/>
    <p:sldId id="893" r:id="rId23"/>
    <p:sldId id="894" r:id="rId24"/>
    <p:sldId id="895" r:id="rId25"/>
    <p:sldId id="889" r:id="rId26"/>
    <p:sldId id="849" r:id="rId27"/>
    <p:sldId id="859" r:id="rId28"/>
    <p:sldId id="896" r:id="rId29"/>
    <p:sldId id="897" r:id="rId30"/>
    <p:sldId id="898" r:id="rId31"/>
    <p:sldId id="852" r:id="rId32"/>
    <p:sldId id="851" r:id="rId33"/>
    <p:sldId id="853" r:id="rId34"/>
    <p:sldId id="899" r:id="rId35"/>
    <p:sldId id="900" r:id="rId36"/>
    <p:sldId id="901" r:id="rId37"/>
  </p:sldIdLst>
  <p:sldSz cx="9906000" cy="6858000" type="A4"/>
  <p:notesSz cx="6797675" cy="9928225"/>
  <p:defaultTextStyle>
    <a:defPPr>
      <a:defRPr lang="zh-CN"/>
    </a:defPPr>
    <a:lvl1pPr algn="l" rtl="0" fontAlgn="base">
      <a:spcBef>
        <a:spcPct val="0"/>
      </a:spcBef>
      <a:spcAft>
        <a:spcPct val="0"/>
      </a:spcAft>
      <a:defRPr sz="2000"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sz="2000"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sz="2000"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sz="2000"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sz="2000" kern="1200">
        <a:solidFill>
          <a:schemeClr val="tx1"/>
        </a:solidFill>
        <a:latin typeface="Arial" pitchFamily="34" charset="0"/>
        <a:ea typeface="宋体" pitchFamily="2" charset="-122"/>
        <a:cs typeface="+mn-cs"/>
      </a:defRPr>
    </a:lvl5pPr>
    <a:lvl6pPr marL="2286000" algn="l" defTabSz="914400" rtl="0" eaLnBrk="1" latinLnBrk="0" hangingPunct="1">
      <a:defRPr sz="2000" kern="1200">
        <a:solidFill>
          <a:schemeClr val="tx1"/>
        </a:solidFill>
        <a:latin typeface="Arial" pitchFamily="34" charset="0"/>
        <a:ea typeface="宋体" pitchFamily="2" charset="-122"/>
        <a:cs typeface="+mn-cs"/>
      </a:defRPr>
    </a:lvl6pPr>
    <a:lvl7pPr marL="2743200" algn="l" defTabSz="914400" rtl="0" eaLnBrk="1" latinLnBrk="0" hangingPunct="1">
      <a:defRPr sz="2000" kern="1200">
        <a:solidFill>
          <a:schemeClr val="tx1"/>
        </a:solidFill>
        <a:latin typeface="Arial" pitchFamily="34" charset="0"/>
        <a:ea typeface="宋体" pitchFamily="2" charset="-122"/>
        <a:cs typeface="+mn-cs"/>
      </a:defRPr>
    </a:lvl7pPr>
    <a:lvl8pPr marL="3200400" algn="l" defTabSz="914400" rtl="0" eaLnBrk="1" latinLnBrk="0" hangingPunct="1">
      <a:defRPr sz="2000" kern="1200">
        <a:solidFill>
          <a:schemeClr val="tx1"/>
        </a:solidFill>
        <a:latin typeface="Arial" pitchFamily="34" charset="0"/>
        <a:ea typeface="宋体" pitchFamily="2" charset="-122"/>
        <a:cs typeface="+mn-cs"/>
      </a:defRPr>
    </a:lvl8pPr>
    <a:lvl9pPr marL="3657600" algn="l" defTabSz="914400" rtl="0" eaLnBrk="1" latinLnBrk="0" hangingPunct="1">
      <a:defRPr sz="20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958" userDrawn="1">
          <p15:clr>
            <a:srgbClr val="A4A3A4"/>
          </p15:clr>
        </p15:guide>
        <p15:guide id="2" pos="1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A9000"/>
    <a:srgbClr val="077635"/>
    <a:srgbClr val="0000CC"/>
    <a:srgbClr val="4B7BDE"/>
    <a:srgbClr val="003298"/>
    <a:srgbClr val="DBEEEF"/>
    <a:srgbClr val="992CCC"/>
    <a:srgbClr val="4791CB"/>
    <a:srgbClr val="800D00"/>
    <a:srgbClr val="8711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517" autoAdjust="0"/>
    <p:restoredTop sz="84876" autoAdjust="0"/>
  </p:normalViewPr>
  <p:slideViewPr>
    <p:cSldViewPr>
      <p:cViewPr varScale="1">
        <p:scale>
          <a:sx n="92" d="100"/>
          <a:sy n="92" d="100"/>
        </p:scale>
        <p:origin x="192" y="480"/>
      </p:cViewPr>
      <p:guideLst>
        <p:guide orient="horz" pos="958"/>
        <p:guide pos="149"/>
      </p:guideLst>
    </p:cSldViewPr>
  </p:slideViewPr>
  <p:outlineViewPr>
    <p:cViewPr>
      <p:scale>
        <a:sx n="33" d="100"/>
        <a:sy n="33" d="100"/>
      </p:scale>
      <p:origin x="60" y="20040"/>
    </p:cViewPr>
  </p:outlineViewPr>
  <p:notesTextViewPr>
    <p:cViewPr>
      <p:scale>
        <a:sx n="100" d="100"/>
        <a:sy n="100" d="100"/>
      </p:scale>
      <p:origin x="0" y="0"/>
    </p:cViewPr>
  </p:notesTextViewPr>
  <p:sorterViewPr>
    <p:cViewPr>
      <p:scale>
        <a:sx n="66" d="100"/>
        <a:sy n="66" d="100"/>
      </p:scale>
      <p:origin x="0" y="384"/>
    </p:cViewPr>
  </p:sorterViewPr>
  <p:gridSpacing cx="36004" cy="36004"/>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barChart>
        <c:barDir val="col"/>
        <c:grouping val="clustered"/>
        <c:varyColors val="0"/>
        <c:ser>
          <c:idx val="0"/>
          <c:order val="0"/>
          <c:tx>
            <c:strRef>
              <c:f>工作表1!$B$1</c:f>
              <c:strCache>
                <c:ptCount val="1"/>
                <c:pt idx="0">
                  <c:v>研发经费（亿元）</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工作表1!$A$2:$A$4</c:f>
              <c:strCache>
                <c:ptCount val="3"/>
                <c:pt idx="0">
                  <c:v>FY2015</c:v>
                </c:pt>
                <c:pt idx="1">
                  <c:v>FY2016</c:v>
                </c:pt>
                <c:pt idx="2">
                  <c:v>FY2017</c:v>
                </c:pt>
              </c:strCache>
            </c:strRef>
          </c:cat>
          <c:val>
            <c:numRef>
              <c:f>工作表1!$B$2:$B$4</c:f>
              <c:numCache>
                <c:formatCode>General</c:formatCode>
                <c:ptCount val="3"/>
                <c:pt idx="0">
                  <c:v>106.58</c:v>
                </c:pt>
                <c:pt idx="1">
                  <c:v>137.88</c:v>
                </c:pt>
                <c:pt idx="2">
                  <c:v>170.6</c:v>
                </c:pt>
              </c:numCache>
            </c:numRef>
          </c:val>
        </c:ser>
        <c:dLbls>
          <c:showLegendKey val="0"/>
          <c:showVal val="1"/>
          <c:showCatName val="0"/>
          <c:showSerName val="0"/>
          <c:showPercent val="0"/>
          <c:showBubbleSize val="0"/>
        </c:dLbls>
        <c:gapWidth val="130"/>
        <c:axId val="146147424"/>
        <c:axId val="-168840544"/>
      </c:barChart>
      <c:catAx>
        <c:axId val="146147424"/>
        <c:scaling>
          <c:orientation val="minMax"/>
        </c:scaling>
        <c:delete val="0"/>
        <c:axPos val="b"/>
        <c:numFmt formatCode="General" sourceLinked="0"/>
        <c:majorTickMark val="out"/>
        <c:minorTickMark val="none"/>
        <c:tickLblPos val="nextTo"/>
        <c:crossAx val="-168840544"/>
        <c:crosses val="autoZero"/>
        <c:auto val="1"/>
        <c:lblAlgn val="ctr"/>
        <c:lblOffset val="100"/>
        <c:noMultiLvlLbl val="0"/>
      </c:catAx>
      <c:valAx>
        <c:axId val="-168840544"/>
        <c:scaling>
          <c:orientation val="minMax"/>
        </c:scaling>
        <c:delete val="0"/>
        <c:axPos val="l"/>
        <c:majorGridlines/>
        <c:numFmt formatCode="General" sourceLinked="1"/>
        <c:majorTickMark val="out"/>
        <c:minorTickMark val="none"/>
        <c:tickLblPos val="nextTo"/>
        <c:crossAx val="146147424"/>
        <c:crosses val="autoZero"/>
        <c:crossBetween val="between"/>
      </c:valAx>
    </c:plotArea>
    <c:legend>
      <c:legendPos val="b"/>
      <c:layout/>
      <c:overlay val="0"/>
    </c:legend>
    <c:plotVisOnly val="1"/>
    <c:dispBlanksAs val="gap"/>
    <c:showDLblsOverMax val="0"/>
  </c:chart>
  <c:txPr>
    <a:bodyPr/>
    <a:lstStyle/>
    <a:p>
      <a:pPr>
        <a:defRPr sz="11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979AF9-A30F-6C42-AE91-8D0114E11A62}" type="doc">
      <dgm:prSet loTypeId="urn:microsoft.com/office/officeart/2005/8/layout/arrow2" loCatId="" qsTypeId="urn:microsoft.com/office/officeart/2005/8/quickstyle/simple4" qsCatId="simple" csTypeId="urn:microsoft.com/office/officeart/2005/8/colors/colorful2" csCatId="colorful" phldr="1"/>
      <dgm:spPr/>
    </dgm:pt>
    <dgm:pt modelId="{765A8613-3A16-9146-9DAE-BB0151C1AEBE}">
      <dgm:prSet phldrT="[文本]" custT="1"/>
      <dgm:spPr/>
      <dgm:t>
        <a:bodyPr/>
        <a:lstStyle/>
        <a:p>
          <a:pPr algn="l"/>
          <a:r>
            <a:rPr lang="zh-CN" altLang="en-US" sz="2800" b="1" smtClean="0">
              <a:solidFill>
                <a:srgbClr val="C00000"/>
              </a:solidFill>
              <a:latin typeface="SimHei" charset="-122"/>
              <a:ea typeface="SimHei" charset="-122"/>
              <a:cs typeface="SimHei" charset="-122"/>
            </a:rPr>
            <a:t>知识抽取</a:t>
          </a:r>
          <a:endParaRPr lang="zh-CN" altLang="en-US" sz="3900" b="1" dirty="0">
            <a:solidFill>
              <a:srgbClr val="C00000"/>
            </a:solidFill>
            <a:latin typeface="SimHei" charset="-122"/>
            <a:ea typeface="SimHei" charset="-122"/>
            <a:cs typeface="SimHei" charset="-122"/>
          </a:endParaRPr>
        </a:p>
      </dgm:t>
    </dgm:pt>
    <dgm:pt modelId="{6DED14BC-553F-C747-A86D-23E5DF4C76D2}" type="parTrans" cxnId="{7E2D8D26-4975-934E-A572-928669421949}">
      <dgm:prSet/>
      <dgm:spPr/>
      <dgm:t>
        <a:bodyPr/>
        <a:lstStyle/>
        <a:p>
          <a:endParaRPr lang="zh-CN" altLang="en-US">
            <a:latin typeface="Hiragino Sans GB W3" charset="-122"/>
            <a:ea typeface="Hiragino Sans GB W3" charset="-122"/>
            <a:cs typeface="Hiragino Sans GB W3" charset="-122"/>
          </a:endParaRPr>
        </a:p>
      </dgm:t>
    </dgm:pt>
    <dgm:pt modelId="{49ECA1AF-7F77-D245-AB5E-D4B83BFBD6CE}" type="sibTrans" cxnId="{7E2D8D26-4975-934E-A572-928669421949}">
      <dgm:prSet/>
      <dgm:spPr/>
      <dgm:t>
        <a:bodyPr/>
        <a:lstStyle/>
        <a:p>
          <a:endParaRPr lang="zh-CN" altLang="en-US">
            <a:latin typeface="Hiragino Sans GB W3" charset="-122"/>
            <a:ea typeface="Hiragino Sans GB W3" charset="-122"/>
            <a:cs typeface="Hiragino Sans GB W3" charset="-122"/>
          </a:endParaRPr>
        </a:p>
      </dgm:t>
    </dgm:pt>
    <dgm:pt modelId="{E82288E9-259E-8C43-9FF1-385BE501E9CC}">
      <dgm:prSet phldrT="[文本]" custT="1"/>
      <dgm:spPr/>
      <dgm:t>
        <a:bodyPr/>
        <a:lstStyle/>
        <a:p>
          <a:pPr algn="l"/>
          <a:r>
            <a:rPr lang="zh-CN" altLang="en-US" sz="2800" b="1" smtClean="0">
              <a:solidFill>
                <a:srgbClr val="C00000"/>
              </a:solidFill>
              <a:latin typeface="SimHei" charset="-122"/>
              <a:ea typeface="SimHei" charset="-122"/>
              <a:cs typeface="SimHei" charset="-122"/>
            </a:rPr>
            <a:t>知识集成</a:t>
          </a:r>
          <a:endParaRPr lang="zh-CN" altLang="en-US" sz="2800" b="1" dirty="0">
            <a:solidFill>
              <a:srgbClr val="C00000"/>
            </a:solidFill>
            <a:latin typeface="SimHei" charset="-122"/>
            <a:ea typeface="SimHei" charset="-122"/>
            <a:cs typeface="SimHei" charset="-122"/>
          </a:endParaRPr>
        </a:p>
      </dgm:t>
    </dgm:pt>
    <dgm:pt modelId="{378AC1FA-AEE7-EE4C-B9C4-F680EC14A152}" type="parTrans" cxnId="{7EBB208A-0E76-C645-B03D-B8E1D757D77C}">
      <dgm:prSet/>
      <dgm:spPr/>
      <dgm:t>
        <a:bodyPr/>
        <a:lstStyle/>
        <a:p>
          <a:endParaRPr lang="zh-CN" altLang="en-US">
            <a:latin typeface="Hiragino Sans GB W3" charset="-122"/>
            <a:ea typeface="Hiragino Sans GB W3" charset="-122"/>
            <a:cs typeface="Hiragino Sans GB W3" charset="-122"/>
          </a:endParaRPr>
        </a:p>
      </dgm:t>
    </dgm:pt>
    <dgm:pt modelId="{48825493-EF0A-D741-80D9-5C076ADB5919}" type="sibTrans" cxnId="{7EBB208A-0E76-C645-B03D-B8E1D757D77C}">
      <dgm:prSet/>
      <dgm:spPr/>
      <dgm:t>
        <a:bodyPr/>
        <a:lstStyle/>
        <a:p>
          <a:endParaRPr lang="zh-CN" altLang="en-US">
            <a:latin typeface="Hiragino Sans GB W3" charset="-122"/>
            <a:ea typeface="Hiragino Sans GB W3" charset="-122"/>
            <a:cs typeface="Hiragino Sans GB W3" charset="-122"/>
          </a:endParaRPr>
        </a:p>
      </dgm:t>
    </dgm:pt>
    <dgm:pt modelId="{E442F7F9-E23A-8646-8888-89C622D1EC9A}">
      <dgm:prSet phldrT="[文本]" custT="1"/>
      <dgm:spPr/>
      <dgm:t>
        <a:bodyPr/>
        <a:lstStyle/>
        <a:p>
          <a:pPr algn="l"/>
          <a:r>
            <a:rPr lang="zh-CN" altLang="en-US" sz="2800" b="1" smtClean="0">
              <a:solidFill>
                <a:srgbClr val="C00000"/>
              </a:solidFill>
              <a:latin typeface="SimHei" charset="-122"/>
              <a:ea typeface="SimHei" charset="-122"/>
              <a:cs typeface="SimHei" charset="-122"/>
            </a:rPr>
            <a:t>智能服务</a:t>
          </a:r>
          <a:endParaRPr lang="zh-CN" altLang="en-US" sz="2800" b="1" dirty="0">
            <a:solidFill>
              <a:srgbClr val="C00000"/>
            </a:solidFill>
            <a:latin typeface="SimHei" charset="-122"/>
            <a:ea typeface="SimHei" charset="-122"/>
            <a:cs typeface="SimHei" charset="-122"/>
          </a:endParaRPr>
        </a:p>
      </dgm:t>
    </dgm:pt>
    <dgm:pt modelId="{9B65014C-044E-4C41-B387-83A9476D6AC3}" type="parTrans" cxnId="{109C1F19-187B-1F4E-86C1-A49FCB7A404F}">
      <dgm:prSet/>
      <dgm:spPr/>
      <dgm:t>
        <a:bodyPr/>
        <a:lstStyle/>
        <a:p>
          <a:endParaRPr lang="zh-CN" altLang="en-US">
            <a:latin typeface="Hiragino Sans GB W3" charset="-122"/>
            <a:ea typeface="Hiragino Sans GB W3" charset="-122"/>
            <a:cs typeface="Hiragino Sans GB W3" charset="-122"/>
          </a:endParaRPr>
        </a:p>
      </dgm:t>
    </dgm:pt>
    <dgm:pt modelId="{9CDB63F5-D9AA-7942-8883-A86E4FDF907D}" type="sibTrans" cxnId="{109C1F19-187B-1F4E-86C1-A49FCB7A404F}">
      <dgm:prSet/>
      <dgm:spPr/>
      <dgm:t>
        <a:bodyPr/>
        <a:lstStyle/>
        <a:p>
          <a:endParaRPr lang="zh-CN" altLang="en-US">
            <a:latin typeface="Hiragino Sans GB W3" charset="-122"/>
            <a:ea typeface="Hiragino Sans GB W3" charset="-122"/>
            <a:cs typeface="Hiragino Sans GB W3" charset="-122"/>
          </a:endParaRPr>
        </a:p>
      </dgm:t>
    </dgm:pt>
    <dgm:pt modelId="{965D46C2-9FE3-0547-A001-5648438BD2DD}" type="pres">
      <dgm:prSet presAssocID="{F6979AF9-A30F-6C42-AE91-8D0114E11A62}" presName="arrowDiagram" presStyleCnt="0">
        <dgm:presLayoutVars>
          <dgm:chMax val="5"/>
          <dgm:dir/>
          <dgm:resizeHandles val="exact"/>
        </dgm:presLayoutVars>
      </dgm:prSet>
      <dgm:spPr/>
    </dgm:pt>
    <dgm:pt modelId="{C24BD606-45A6-A541-8E19-071EDD65CDE6}" type="pres">
      <dgm:prSet presAssocID="{F6979AF9-A30F-6C42-AE91-8D0114E11A62}" presName="arrow" presStyleLbl="bgShp" presStyleIdx="0" presStyleCnt="1"/>
      <dgm:spPr/>
    </dgm:pt>
    <dgm:pt modelId="{8BFD150E-C384-514F-8284-03B49F65C178}" type="pres">
      <dgm:prSet presAssocID="{F6979AF9-A30F-6C42-AE91-8D0114E11A62}" presName="arrowDiagram3" presStyleCnt="0"/>
      <dgm:spPr/>
    </dgm:pt>
    <dgm:pt modelId="{9CDD422A-A64B-FB48-B42D-932FE37C047B}" type="pres">
      <dgm:prSet presAssocID="{765A8613-3A16-9146-9DAE-BB0151C1AEBE}" presName="bullet3a" presStyleLbl="node1" presStyleIdx="0" presStyleCnt="3"/>
      <dgm:spPr>
        <a:solidFill>
          <a:schemeClr val="bg1">
            <a:lumMod val="75000"/>
          </a:schemeClr>
        </a:solidFill>
      </dgm:spPr>
    </dgm:pt>
    <dgm:pt modelId="{CC73FA98-E7C3-3248-937F-B9E392412711}" type="pres">
      <dgm:prSet presAssocID="{765A8613-3A16-9146-9DAE-BB0151C1AEBE}" presName="textBox3a" presStyleLbl="revTx" presStyleIdx="0" presStyleCnt="3" custLinFactNeighborX="-43539" custLinFactNeighborY="-36948">
        <dgm:presLayoutVars>
          <dgm:bulletEnabled val="1"/>
        </dgm:presLayoutVars>
      </dgm:prSet>
      <dgm:spPr/>
      <dgm:t>
        <a:bodyPr/>
        <a:lstStyle/>
        <a:p>
          <a:endParaRPr lang="zh-CN" altLang="en-US"/>
        </a:p>
      </dgm:t>
    </dgm:pt>
    <dgm:pt modelId="{6F779680-037B-F64F-A9BA-6A07ABFF0B32}" type="pres">
      <dgm:prSet presAssocID="{E82288E9-259E-8C43-9FF1-385BE501E9CC}" presName="bullet3b" presStyleLbl="node1" presStyleIdx="1" presStyleCnt="3"/>
      <dgm:spPr>
        <a:solidFill>
          <a:schemeClr val="bg1">
            <a:lumMod val="75000"/>
          </a:schemeClr>
        </a:solidFill>
      </dgm:spPr>
    </dgm:pt>
    <dgm:pt modelId="{B6C95EC6-72C1-3C4F-836B-AF79AAA4FD25}" type="pres">
      <dgm:prSet presAssocID="{E82288E9-259E-8C43-9FF1-385BE501E9CC}" presName="textBox3b" presStyleLbl="revTx" presStyleIdx="1" presStyleCnt="3" custScaleX="116846" custLinFactNeighborX="-39554" custLinFactNeighborY="-23656">
        <dgm:presLayoutVars>
          <dgm:bulletEnabled val="1"/>
        </dgm:presLayoutVars>
      </dgm:prSet>
      <dgm:spPr/>
      <dgm:t>
        <a:bodyPr/>
        <a:lstStyle/>
        <a:p>
          <a:endParaRPr lang="zh-CN" altLang="en-US"/>
        </a:p>
      </dgm:t>
    </dgm:pt>
    <dgm:pt modelId="{0129EBA0-DD94-5C4D-96DA-9C5AB45D5673}" type="pres">
      <dgm:prSet presAssocID="{E442F7F9-E23A-8646-8888-89C622D1EC9A}" presName="bullet3c" presStyleLbl="node1" presStyleIdx="2" presStyleCnt="3"/>
      <dgm:spPr>
        <a:solidFill>
          <a:schemeClr val="bg1">
            <a:lumMod val="75000"/>
          </a:schemeClr>
        </a:solidFill>
      </dgm:spPr>
    </dgm:pt>
    <dgm:pt modelId="{1A71B68F-EB55-5349-B326-33503F286103}" type="pres">
      <dgm:prSet presAssocID="{E442F7F9-E23A-8646-8888-89C622D1EC9A}" presName="textBox3c" presStyleLbl="revTx" presStyleIdx="2" presStyleCnt="3" custScaleX="157781" custScaleY="101603" custLinFactNeighborX="-24698" custLinFactNeighborY="-20615">
        <dgm:presLayoutVars>
          <dgm:bulletEnabled val="1"/>
        </dgm:presLayoutVars>
      </dgm:prSet>
      <dgm:spPr/>
      <dgm:t>
        <a:bodyPr/>
        <a:lstStyle/>
        <a:p>
          <a:endParaRPr lang="zh-CN" altLang="en-US"/>
        </a:p>
      </dgm:t>
    </dgm:pt>
  </dgm:ptLst>
  <dgm:cxnLst>
    <dgm:cxn modelId="{109C1F19-187B-1F4E-86C1-A49FCB7A404F}" srcId="{F6979AF9-A30F-6C42-AE91-8D0114E11A62}" destId="{E442F7F9-E23A-8646-8888-89C622D1EC9A}" srcOrd="2" destOrd="0" parTransId="{9B65014C-044E-4C41-B387-83A9476D6AC3}" sibTransId="{9CDB63F5-D9AA-7942-8883-A86E4FDF907D}"/>
    <dgm:cxn modelId="{8B80D2B0-A8AD-5C45-8859-14DDCA772BCD}" type="presOf" srcId="{E442F7F9-E23A-8646-8888-89C622D1EC9A}" destId="{1A71B68F-EB55-5349-B326-33503F286103}" srcOrd="0" destOrd="0" presId="urn:microsoft.com/office/officeart/2005/8/layout/arrow2"/>
    <dgm:cxn modelId="{7EBB208A-0E76-C645-B03D-B8E1D757D77C}" srcId="{F6979AF9-A30F-6C42-AE91-8D0114E11A62}" destId="{E82288E9-259E-8C43-9FF1-385BE501E9CC}" srcOrd="1" destOrd="0" parTransId="{378AC1FA-AEE7-EE4C-B9C4-F680EC14A152}" sibTransId="{48825493-EF0A-D741-80D9-5C076ADB5919}"/>
    <dgm:cxn modelId="{7E2D8D26-4975-934E-A572-928669421949}" srcId="{F6979AF9-A30F-6C42-AE91-8D0114E11A62}" destId="{765A8613-3A16-9146-9DAE-BB0151C1AEBE}" srcOrd="0" destOrd="0" parTransId="{6DED14BC-553F-C747-A86D-23E5DF4C76D2}" sibTransId="{49ECA1AF-7F77-D245-AB5E-D4B83BFBD6CE}"/>
    <dgm:cxn modelId="{658CF174-F829-8742-A74F-C8092B60AED7}" type="presOf" srcId="{F6979AF9-A30F-6C42-AE91-8D0114E11A62}" destId="{965D46C2-9FE3-0547-A001-5648438BD2DD}" srcOrd="0" destOrd="0" presId="urn:microsoft.com/office/officeart/2005/8/layout/arrow2"/>
    <dgm:cxn modelId="{BEB24186-FB27-CE47-8CEF-EB845A14683B}" type="presOf" srcId="{765A8613-3A16-9146-9DAE-BB0151C1AEBE}" destId="{CC73FA98-E7C3-3248-937F-B9E392412711}" srcOrd="0" destOrd="0" presId="urn:microsoft.com/office/officeart/2005/8/layout/arrow2"/>
    <dgm:cxn modelId="{A0E7F54F-8448-C248-AD4C-A399F4F92329}" type="presOf" srcId="{E82288E9-259E-8C43-9FF1-385BE501E9CC}" destId="{B6C95EC6-72C1-3C4F-836B-AF79AAA4FD25}" srcOrd="0" destOrd="0" presId="urn:microsoft.com/office/officeart/2005/8/layout/arrow2"/>
    <dgm:cxn modelId="{30609474-001B-924B-BE42-CDF7EAD3D5AB}" type="presParOf" srcId="{965D46C2-9FE3-0547-A001-5648438BD2DD}" destId="{C24BD606-45A6-A541-8E19-071EDD65CDE6}" srcOrd="0" destOrd="0" presId="urn:microsoft.com/office/officeart/2005/8/layout/arrow2"/>
    <dgm:cxn modelId="{89FD04B8-E39B-864C-9C69-5786F3E5CDA1}" type="presParOf" srcId="{965D46C2-9FE3-0547-A001-5648438BD2DD}" destId="{8BFD150E-C384-514F-8284-03B49F65C178}" srcOrd="1" destOrd="0" presId="urn:microsoft.com/office/officeart/2005/8/layout/arrow2"/>
    <dgm:cxn modelId="{A4E3BECB-917E-FB45-8FD7-12ABE5AFF3EF}" type="presParOf" srcId="{8BFD150E-C384-514F-8284-03B49F65C178}" destId="{9CDD422A-A64B-FB48-B42D-932FE37C047B}" srcOrd="0" destOrd="0" presId="urn:microsoft.com/office/officeart/2005/8/layout/arrow2"/>
    <dgm:cxn modelId="{4BA561F2-281B-E743-BA1A-8B0A0CA27AD5}" type="presParOf" srcId="{8BFD150E-C384-514F-8284-03B49F65C178}" destId="{CC73FA98-E7C3-3248-937F-B9E392412711}" srcOrd="1" destOrd="0" presId="urn:microsoft.com/office/officeart/2005/8/layout/arrow2"/>
    <dgm:cxn modelId="{4B783AEF-20C8-634D-87FA-743033326838}" type="presParOf" srcId="{8BFD150E-C384-514F-8284-03B49F65C178}" destId="{6F779680-037B-F64F-A9BA-6A07ABFF0B32}" srcOrd="2" destOrd="0" presId="urn:microsoft.com/office/officeart/2005/8/layout/arrow2"/>
    <dgm:cxn modelId="{40449FE8-F35B-0049-BC73-D41F11A81906}" type="presParOf" srcId="{8BFD150E-C384-514F-8284-03B49F65C178}" destId="{B6C95EC6-72C1-3C4F-836B-AF79AAA4FD25}" srcOrd="3" destOrd="0" presId="urn:microsoft.com/office/officeart/2005/8/layout/arrow2"/>
    <dgm:cxn modelId="{74470ABB-496B-D64D-95EA-607673333D07}" type="presParOf" srcId="{8BFD150E-C384-514F-8284-03B49F65C178}" destId="{0129EBA0-DD94-5C4D-96DA-9C5AB45D5673}" srcOrd="4" destOrd="0" presId="urn:microsoft.com/office/officeart/2005/8/layout/arrow2"/>
    <dgm:cxn modelId="{A898143F-F992-C240-8761-A58177863E0C}" type="presParOf" srcId="{8BFD150E-C384-514F-8284-03B49F65C178}" destId="{1A71B68F-EB55-5349-B326-33503F286103}"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4BD606-45A6-A541-8E19-071EDD65CDE6}">
      <dsp:nvSpPr>
        <dsp:cNvPr id="0" name=""/>
        <dsp:cNvSpPr/>
      </dsp:nvSpPr>
      <dsp:spPr>
        <a:xfrm>
          <a:off x="1058316" y="-12224"/>
          <a:ext cx="7022604" cy="4389128"/>
        </a:xfrm>
        <a:prstGeom prst="swooshArrow">
          <a:avLst>
            <a:gd name="adj1" fmla="val 25000"/>
            <a:gd name="adj2" fmla="val 25000"/>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CDD422A-A64B-FB48-B42D-932FE37C047B}">
      <dsp:nvSpPr>
        <dsp:cNvPr id="0" name=""/>
        <dsp:cNvSpPr/>
      </dsp:nvSpPr>
      <dsp:spPr>
        <a:xfrm>
          <a:off x="1950186" y="3017151"/>
          <a:ext cx="182587" cy="182587"/>
        </a:xfrm>
        <a:prstGeom prst="ellipse">
          <a:avLst/>
        </a:prstGeom>
        <a:solidFill>
          <a:schemeClr val="bg1">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C73FA98-E7C3-3248-937F-B9E392412711}">
      <dsp:nvSpPr>
        <dsp:cNvPr id="0" name=""/>
        <dsp:cNvSpPr/>
      </dsp:nvSpPr>
      <dsp:spPr>
        <a:xfrm>
          <a:off x="1329066" y="2639775"/>
          <a:ext cx="1636266" cy="1268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49" tIns="0" rIns="0" bIns="0" numCol="1" spcCol="1270" anchor="t" anchorCtr="0">
          <a:noAutofit/>
        </a:bodyPr>
        <a:lstStyle/>
        <a:p>
          <a:pPr lvl="0" algn="l" defTabSz="1244600">
            <a:lnSpc>
              <a:spcPct val="90000"/>
            </a:lnSpc>
            <a:spcBef>
              <a:spcPct val="0"/>
            </a:spcBef>
            <a:spcAft>
              <a:spcPct val="35000"/>
            </a:spcAft>
          </a:pPr>
          <a:r>
            <a:rPr lang="zh-CN" altLang="en-US" sz="2800" b="1" kern="1200" smtClean="0">
              <a:solidFill>
                <a:srgbClr val="C00000"/>
              </a:solidFill>
              <a:latin typeface="SimHei" charset="-122"/>
              <a:ea typeface="SimHei" charset="-122"/>
              <a:cs typeface="SimHei" charset="-122"/>
            </a:rPr>
            <a:t>知识抽取</a:t>
          </a:r>
          <a:endParaRPr lang="zh-CN" altLang="en-US" sz="3900" b="1" kern="1200" dirty="0">
            <a:solidFill>
              <a:srgbClr val="C00000"/>
            </a:solidFill>
            <a:latin typeface="SimHei" charset="-122"/>
            <a:ea typeface="SimHei" charset="-122"/>
            <a:cs typeface="SimHei" charset="-122"/>
          </a:endParaRPr>
        </a:p>
      </dsp:txBody>
      <dsp:txXfrm>
        <a:off x="1329066" y="2639775"/>
        <a:ext cx="1636266" cy="1268457"/>
      </dsp:txXfrm>
    </dsp:sp>
    <dsp:sp modelId="{6F779680-037B-F64F-A9BA-6A07ABFF0B32}">
      <dsp:nvSpPr>
        <dsp:cNvPr id="0" name=""/>
        <dsp:cNvSpPr/>
      </dsp:nvSpPr>
      <dsp:spPr>
        <a:xfrm>
          <a:off x="3561874" y="1824186"/>
          <a:ext cx="330062" cy="330062"/>
        </a:xfrm>
        <a:prstGeom prst="ellipse">
          <a:avLst/>
        </a:prstGeom>
        <a:solidFill>
          <a:schemeClr val="bg1">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6C95EC6-72C1-3C4F-836B-AF79AAA4FD25}">
      <dsp:nvSpPr>
        <dsp:cNvPr id="0" name=""/>
        <dsp:cNvSpPr/>
      </dsp:nvSpPr>
      <dsp:spPr>
        <a:xfrm>
          <a:off x="2918289" y="1424386"/>
          <a:ext cx="1969351" cy="2387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893" tIns="0" rIns="0" bIns="0" numCol="1" spcCol="1270" anchor="t" anchorCtr="0">
          <a:noAutofit/>
        </a:bodyPr>
        <a:lstStyle/>
        <a:p>
          <a:pPr lvl="0" algn="l" defTabSz="1244600">
            <a:lnSpc>
              <a:spcPct val="90000"/>
            </a:lnSpc>
            <a:spcBef>
              <a:spcPct val="0"/>
            </a:spcBef>
            <a:spcAft>
              <a:spcPct val="35000"/>
            </a:spcAft>
          </a:pPr>
          <a:r>
            <a:rPr lang="zh-CN" altLang="en-US" sz="2800" b="1" kern="1200" smtClean="0">
              <a:solidFill>
                <a:srgbClr val="C00000"/>
              </a:solidFill>
              <a:latin typeface="SimHei" charset="-122"/>
              <a:ea typeface="SimHei" charset="-122"/>
              <a:cs typeface="SimHei" charset="-122"/>
            </a:rPr>
            <a:t>知识集成</a:t>
          </a:r>
          <a:endParaRPr lang="zh-CN" altLang="en-US" sz="2800" b="1" kern="1200" dirty="0">
            <a:solidFill>
              <a:srgbClr val="C00000"/>
            </a:solidFill>
            <a:latin typeface="SimHei" charset="-122"/>
            <a:ea typeface="SimHei" charset="-122"/>
            <a:cs typeface="SimHei" charset="-122"/>
          </a:endParaRPr>
        </a:p>
      </dsp:txBody>
      <dsp:txXfrm>
        <a:off x="2918289" y="1424386"/>
        <a:ext cx="1969351" cy="2387685"/>
      </dsp:txXfrm>
    </dsp:sp>
    <dsp:sp modelId="{0129EBA0-DD94-5C4D-96DA-9C5AB45D5673}">
      <dsp:nvSpPr>
        <dsp:cNvPr id="0" name=""/>
        <dsp:cNvSpPr/>
      </dsp:nvSpPr>
      <dsp:spPr>
        <a:xfrm>
          <a:off x="5500113" y="1098224"/>
          <a:ext cx="456469" cy="456469"/>
        </a:xfrm>
        <a:prstGeom prst="ellipse">
          <a:avLst/>
        </a:prstGeom>
        <a:solidFill>
          <a:schemeClr val="bg1">
            <a:lumMod val="7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A71B68F-EB55-5349-B326-33503F286103}">
      <dsp:nvSpPr>
        <dsp:cNvPr id="0" name=""/>
        <dsp:cNvSpPr/>
      </dsp:nvSpPr>
      <dsp:spPr>
        <a:xfrm>
          <a:off x="4825154" y="673161"/>
          <a:ext cx="2659280" cy="30993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74" tIns="0" rIns="0" bIns="0" numCol="1" spcCol="1270" anchor="t" anchorCtr="0">
          <a:noAutofit/>
        </a:bodyPr>
        <a:lstStyle/>
        <a:p>
          <a:pPr lvl="0" algn="l" defTabSz="1244600">
            <a:lnSpc>
              <a:spcPct val="90000"/>
            </a:lnSpc>
            <a:spcBef>
              <a:spcPct val="0"/>
            </a:spcBef>
            <a:spcAft>
              <a:spcPct val="35000"/>
            </a:spcAft>
          </a:pPr>
          <a:r>
            <a:rPr lang="zh-CN" altLang="en-US" sz="2800" b="1" kern="1200" smtClean="0">
              <a:solidFill>
                <a:srgbClr val="C00000"/>
              </a:solidFill>
              <a:latin typeface="SimHei" charset="-122"/>
              <a:ea typeface="SimHei" charset="-122"/>
              <a:cs typeface="SimHei" charset="-122"/>
            </a:rPr>
            <a:t>智能服务</a:t>
          </a:r>
          <a:endParaRPr lang="zh-CN" altLang="en-US" sz="2800" b="1" kern="1200" dirty="0">
            <a:solidFill>
              <a:srgbClr val="C00000"/>
            </a:solidFill>
            <a:latin typeface="SimHei" charset="-122"/>
            <a:ea typeface="SimHei" charset="-122"/>
            <a:cs typeface="SimHei" charset="-122"/>
          </a:endParaRPr>
        </a:p>
      </dsp:txBody>
      <dsp:txXfrm>
        <a:off x="4825154" y="673161"/>
        <a:ext cx="2659280" cy="3099342"/>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 Id="rId2" Type="http://schemas.openxmlformats.org/officeDocument/2006/relationships/image" Target="../media/image5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FEB3ECEE-0D21-4F07-BB2D-93D9E09592DF}" type="datetimeFigureOut">
              <a:rPr lang="zh-CN" altLang="en-US" smtClean="0"/>
              <a:pPr/>
              <a:t>2017/11/6</a:t>
            </a:fld>
            <a:endParaRPr lang="zh-CN" altLang="en-US"/>
          </a:p>
        </p:txBody>
      </p:sp>
      <p:sp>
        <p:nvSpPr>
          <p:cNvPr id="4" name="页脚占位符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F3AB24B0-ABFA-48A2-B98F-612E1EF5F550}" type="slidenum">
              <a:rPr lang="zh-CN" altLang="en-US" smtClean="0"/>
              <a:pPr/>
              <a:t>‹#›</a:t>
            </a:fld>
            <a:endParaRPr lang="zh-CN" altLang="en-US"/>
          </a:p>
        </p:txBody>
      </p:sp>
    </p:spTree>
    <p:extLst>
      <p:ext uri="{BB962C8B-B14F-4D97-AF65-F5344CB8AC3E}">
        <p14:creationId xmlns:p14="http://schemas.microsoft.com/office/powerpoint/2010/main" val="37191051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ltLang="zh-CN"/>
          </a:p>
        </p:txBody>
      </p:sp>
      <p:sp>
        <p:nvSpPr>
          <p:cNvPr id="4099" name="Rectangle 3"/>
          <p:cNvSpPr>
            <a:spLocks noGrp="1" noChangeArrowheads="1"/>
          </p:cNvSpPr>
          <p:nvPr>
            <p:ph type="dt" idx="1"/>
          </p:nvPr>
        </p:nvSpPr>
        <p:spPr bwMode="auto">
          <a:xfrm>
            <a:off x="3850444"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53252" name="Rectangle 4"/>
          <p:cNvSpPr>
            <a:spLocks noGrp="1" noRot="1" noChangeAspect="1" noChangeArrowheads="1" noTextEdit="1"/>
          </p:cNvSpPr>
          <p:nvPr>
            <p:ph type="sldImg" idx="2"/>
          </p:nvPr>
        </p:nvSpPr>
        <p:spPr bwMode="auto">
          <a:xfrm>
            <a:off x="711200" y="744538"/>
            <a:ext cx="537527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4102" name="Rectangle 6"/>
          <p:cNvSpPr>
            <a:spLocks noGrp="1" noChangeArrowheads="1"/>
          </p:cNvSpPr>
          <p:nvPr>
            <p:ph type="ftr" sz="quarter" idx="4"/>
          </p:nvPr>
        </p:nvSpPr>
        <p:spPr bwMode="auto">
          <a:xfrm>
            <a:off x="1"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ltLang="zh-CN"/>
          </a:p>
        </p:txBody>
      </p:sp>
      <p:sp>
        <p:nvSpPr>
          <p:cNvPr id="4103" name="Rectangle 7"/>
          <p:cNvSpPr>
            <a:spLocks noGrp="1" noChangeArrowheads="1"/>
          </p:cNvSpPr>
          <p:nvPr>
            <p:ph type="sldNum" sz="quarter" idx="5"/>
          </p:nvPr>
        </p:nvSpPr>
        <p:spPr bwMode="auto">
          <a:xfrm>
            <a:off x="3850444"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2E79F43-6908-4B1A-A9AD-43D028E4EDC1}" type="slidenum">
              <a:rPr lang="en-US" altLang="zh-CN"/>
              <a:pPr>
                <a:defRPr/>
              </a:pPr>
              <a:t>‹#›</a:t>
            </a:fld>
            <a:endParaRPr lang="en-US" altLang="zh-CN"/>
          </a:p>
        </p:txBody>
      </p:sp>
    </p:spTree>
    <p:extLst>
      <p:ext uri="{BB962C8B-B14F-4D97-AF65-F5344CB8AC3E}">
        <p14:creationId xmlns:p14="http://schemas.microsoft.com/office/powerpoint/2010/main" val="9559341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6EB4426-93D2-4533-889B-6D1E6D9184EC}" type="slidenum">
              <a:rPr lang="en-US" altLang="zh-CN" smtClean="0"/>
              <a:pPr/>
              <a:t>1</a:t>
            </a:fld>
            <a:endParaRPr lang="en-US" altLang="zh-CN" smtClean="0"/>
          </a:p>
        </p:txBody>
      </p:sp>
      <p:sp>
        <p:nvSpPr>
          <p:cNvPr id="62467"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lIns="91431" tIns="45716" rIns="91431" bIns="45716" anchor="b"/>
          <a:lstStyle/>
          <a:p>
            <a:pPr algn="r"/>
            <a:fld id="{83A6FD5C-3E3C-47D2-AE81-223DA9895A76}" type="slidenum">
              <a:rPr kumimoji="0" lang="en-US" altLang="zh-CN" sz="1200"/>
              <a:pPr algn="r"/>
              <a:t>1</a:t>
            </a:fld>
            <a:endParaRPr kumimoji="0" lang="en-US" altLang="zh-CN" sz="1200"/>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a:ln/>
        </p:spPr>
        <p:txBody>
          <a:bodyPr lIns="91431" tIns="45716" rIns="91431" bIns="45716"/>
          <a:lstStyle/>
          <a:p>
            <a:pPr eaLnBrk="1" hangingPunct="1"/>
            <a:endParaRPr lang="zh-CN" altLang="zh-CN" dirty="0" smtClean="0"/>
          </a:p>
        </p:txBody>
      </p:sp>
    </p:spTree>
    <p:extLst>
      <p:ext uri="{BB962C8B-B14F-4D97-AF65-F5344CB8AC3E}">
        <p14:creationId xmlns:p14="http://schemas.microsoft.com/office/powerpoint/2010/main" val="1315363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88988" y="731838"/>
            <a:ext cx="5278437" cy="3656012"/>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黑体" pitchFamily="2" charset="-122"/>
                <a:cs typeface="+mn-cs"/>
              </a:rPr>
              <a:t>P4</a:t>
            </a:r>
            <a:r>
              <a:rPr lang="zh-CN" altLang="en-US" sz="1200" kern="1200" dirty="0" smtClean="0">
                <a:solidFill>
                  <a:schemeClr val="tx1"/>
                </a:solidFill>
                <a:effectLst/>
                <a:latin typeface="Times New Roman" pitchFamily="18" charset="0"/>
                <a:ea typeface="黑体" pitchFamily="2" charset="-122"/>
                <a:cs typeface="+mn-cs"/>
              </a:rPr>
              <a:t>：科技创新能力是国家实力的重要体现，科技信息资源是科技创新的物质基础。本项目专注从海量科技文献中挖掘知识的产生、传播和产业化的深层规律，提升科技生产力。这是信息科学、认识科学和智能科学的交叉，是国际新兴的前沿研究领域。美国、欧洲和日本等国在这方面纷纷制定了战略发展计划。</a:t>
            </a:r>
            <a:endParaRPr lang="en-US" sz="1200" kern="1200" dirty="0">
              <a:solidFill>
                <a:schemeClr val="tx1"/>
              </a:solidFill>
              <a:effectLst/>
              <a:latin typeface="Times New Roman" pitchFamily="18" charset="0"/>
              <a:ea typeface="黑体" pitchFamily="2" charset="-122"/>
              <a:cs typeface="+mn-cs"/>
            </a:endParaRPr>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2</a:t>
            </a:fld>
            <a:endParaRPr lang="en-US" altLang="zh-CN"/>
          </a:p>
        </p:txBody>
      </p:sp>
    </p:spTree>
    <p:extLst>
      <p:ext uri="{BB962C8B-B14F-4D97-AF65-F5344CB8AC3E}">
        <p14:creationId xmlns:p14="http://schemas.microsoft.com/office/powerpoint/2010/main" val="170841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黑体" pitchFamily="2" charset="-122"/>
                <a:cs typeface="+mn-cs"/>
              </a:rPr>
              <a:t>P6: </a:t>
            </a:r>
            <a:r>
              <a:rPr lang="zh-CN" altLang="en-US" sz="1200" kern="1200" dirty="0" smtClean="0">
                <a:solidFill>
                  <a:schemeClr val="tx1"/>
                </a:solidFill>
                <a:effectLst/>
                <a:latin typeface="Times New Roman" pitchFamily="18" charset="0"/>
                <a:ea typeface="黑体" pitchFamily="2" charset="-122"/>
                <a:cs typeface="+mn-cs"/>
              </a:rPr>
              <a:t>目前互联网上的科技情报分析服务主要是以文献为中心，缺少对科技情报的深度分析和专业知识服务。</a:t>
            </a:r>
            <a:endParaRPr lang="en-US" sz="1200" kern="1200" dirty="0" smtClean="0">
              <a:solidFill>
                <a:schemeClr val="tx1"/>
              </a:solidFill>
              <a:effectLst/>
              <a:latin typeface="Times New Roman" pitchFamily="18" charset="0"/>
              <a:ea typeface="黑体" pitchFamily="2" charset="-122"/>
              <a:cs typeface="+mn-cs"/>
            </a:endParaRPr>
          </a:p>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3</a:t>
            </a:fld>
            <a:endParaRPr lang="en-US" altLang="zh-CN"/>
          </a:p>
        </p:txBody>
      </p:sp>
    </p:spTree>
    <p:extLst>
      <p:ext uri="{BB962C8B-B14F-4D97-AF65-F5344CB8AC3E}">
        <p14:creationId xmlns:p14="http://schemas.microsoft.com/office/powerpoint/2010/main" val="1411722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D2E79F43-6908-4B1A-A9AD-43D028E4EDC1}" type="slidenum">
              <a:rPr lang="en-US" altLang="zh-CN" smtClean="0"/>
              <a:pPr>
                <a:defRPr/>
              </a:pPr>
              <a:t>4</a:t>
            </a:fld>
            <a:endParaRPr lang="en-US" altLang="zh-CN"/>
          </a:p>
        </p:txBody>
      </p:sp>
    </p:spTree>
    <p:extLst>
      <p:ext uri="{BB962C8B-B14F-4D97-AF65-F5344CB8AC3E}">
        <p14:creationId xmlns:p14="http://schemas.microsoft.com/office/powerpoint/2010/main" val="1151679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TextEdit="1"/>
          </p:cNvSpPr>
          <p:nvPr>
            <p:ph type="sldImg"/>
          </p:nvPr>
        </p:nvSpPr>
        <p:spPr>
          <a:ln/>
        </p:spPr>
      </p:sp>
      <p:sp>
        <p:nvSpPr>
          <p:cNvPr id="66563" name="Rectangle 3"/>
          <p:cNvSpPr>
            <a:spLocks noGrp="1"/>
          </p:cNvSpPr>
          <p:nvPr>
            <p:ph type="body" idx="1"/>
          </p:nvPr>
        </p:nvSpPr>
        <p:spPr>
          <a:noFill/>
          <a:ln/>
        </p:spPr>
        <p:txBody>
          <a:bodyPr/>
          <a:lstStyle/>
          <a:p>
            <a:pPr eaLnBrk="1" hangingPunct="1">
              <a:spcBef>
                <a:spcPct val="0"/>
              </a:spcBef>
            </a:pPr>
            <a:endParaRPr lang="zh-CN" altLang="en-US" dirty="0" smtClean="0"/>
          </a:p>
        </p:txBody>
      </p:sp>
    </p:spTree>
    <p:extLst>
      <p:ext uri="{BB962C8B-B14F-4D97-AF65-F5344CB8AC3E}">
        <p14:creationId xmlns:p14="http://schemas.microsoft.com/office/powerpoint/2010/main" val="2109038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黑体" pitchFamily="2" charset="-122"/>
                <a:cs typeface="+mn-cs"/>
              </a:rPr>
              <a:t>P29: </a:t>
            </a:r>
            <a:r>
              <a:rPr lang="zh-CN" altLang="en-US" sz="1200" kern="1200" dirty="0" smtClean="0">
                <a:solidFill>
                  <a:schemeClr val="tx1"/>
                </a:solidFill>
                <a:effectLst/>
                <a:latin typeface="Times New Roman" pitchFamily="18" charset="0"/>
                <a:ea typeface="黑体" pitchFamily="2" charset="-122"/>
                <a:cs typeface="+mn-cs"/>
              </a:rPr>
              <a:t>平台提供多种科技情报服务，包括：专家发现、评阅人推荐、合作者推荐、机构分析、竞争力关系、地域分析以及科技趋势分析等功能，吸引了全球</a:t>
            </a:r>
            <a:r>
              <a:rPr lang="en-US" sz="1200" kern="1200" dirty="0" smtClean="0">
                <a:solidFill>
                  <a:schemeClr val="tx1"/>
                </a:solidFill>
                <a:effectLst/>
                <a:latin typeface="Times New Roman" pitchFamily="18" charset="0"/>
                <a:ea typeface="黑体" pitchFamily="2" charset="-122"/>
                <a:cs typeface="+mn-cs"/>
              </a:rPr>
              <a:t>220</a:t>
            </a:r>
            <a:r>
              <a:rPr lang="zh-CN" altLang="en-US" sz="1200" kern="1200" dirty="0" smtClean="0">
                <a:solidFill>
                  <a:schemeClr val="tx1"/>
                </a:solidFill>
                <a:effectLst/>
                <a:latin typeface="Times New Roman" pitchFamily="18" charset="0"/>
                <a:ea typeface="黑体" pitchFamily="2" charset="-122"/>
                <a:cs typeface="+mn-cs"/>
              </a:rPr>
              <a:t>个国家和地区</a:t>
            </a:r>
            <a:r>
              <a:rPr lang="en-US" sz="1200" kern="1200" dirty="0" smtClean="0">
                <a:solidFill>
                  <a:schemeClr val="tx1"/>
                </a:solidFill>
                <a:effectLst/>
                <a:latin typeface="Times New Roman" pitchFamily="18" charset="0"/>
                <a:ea typeface="黑体" pitchFamily="2" charset="-122"/>
                <a:cs typeface="+mn-cs"/>
              </a:rPr>
              <a:t>700</a:t>
            </a:r>
            <a:r>
              <a:rPr lang="zh-CN" altLang="en-US" sz="1200" kern="1200" dirty="0" smtClean="0">
                <a:solidFill>
                  <a:schemeClr val="tx1"/>
                </a:solidFill>
                <a:effectLst/>
                <a:latin typeface="Times New Roman" pitchFamily="18" charset="0"/>
                <a:ea typeface="黑体" pitchFamily="2" charset="-122"/>
                <a:cs typeface="+mn-cs"/>
              </a:rPr>
              <a:t>多万独立</a:t>
            </a:r>
            <a:r>
              <a:rPr lang="en-US" sz="1200" kern="1200" dirty="0" smtClean="0">
                <a:solidFill>
                  <a:schemeClr val="tx1"/>
                </a:solidFill>
                <a:effectLst/>
                <a:latin typeface="Times New Roman" pitchFamily="18" charset="0"/>
                <a:ea typeface="黑体" pitchFamily="2" charset="-122"/>
                <a:cs typeface="+mn-cs"/>
              </a:rPr>
              <a:t>IP</a:t>
            </a:r>
            <a:r>
              <a:rPr lang="zh-CN" altLang="en-US" sz="1200" kern="1200" dirty="0" smtClean="0">
                <a:solidFill>
                  <a:schemeClr val="tx1"/>
                </a:solidFill>
                <a:effectLst/>
                <a:latin typeface="Times New Roman" pitchFamily="18" charset="0"/>
                <a:ea typeface="黑体" pitchFamily="2" charset="-122"/>
                <a:cs typeface="+mn-cs"/>
              </a:rPr>
              <a:t>访问。</a:t>
            </a:r>
            <a:endParaRPr lang="en-US" sz="1200" kern="1200" dirty="0" smtClean="0">
              <a:solidFill>
                <a:schemeClr val="tx1"/>
              </a:solidFill>
              <a:effectLst/>
              <a:latin typeface="Times New Roman" pitchFamily="18" charset="0"/>
              <a:ea typeface="黑体" pitchFamily="2" charset="-122"/>
              <a:cs typeface="+mn-cs"/>
            </a:endParaRPr>
          </a:p>
          <a:p>
            <a:endParaRPr lang="en-US" dirty="0"/>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6</a:t>
            </a:fld>
            <a:endParaRPr lang="en-US" altLang="zh-CN"/>
          </a:p>
        </p:txBody>
      </p:sp>
    </p:spTree>
    <p:extLst>
      <p:ext uri="{BB962C8B-B14F-4D97-AF65-F5344CB8AC3E}">
        <p14:creationId xmlns:p14="http://schemas.microsoft.com/office/powerpoint/2010/main" val="2000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zh-CN" altLang="en-US" sz="2000" dirty="0" smtClean="0">
                <a:ea typeface="Arial" charset="0"/>
                <a:cs typeface="Arial" charset="0"/>
              </a:rPr>
              <a:t>技术应用于科技部人才交流中心（可以突出是为科技部重大专项做专家推荐和筛选）</a:t>
            </a:r>
          </a:p>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7</a:t>
            </a:fld>
            <a:endParaRPr lang="en-US" altLang="zh-CN"/>
          </a:p>
        </p:txBody>
      </p:sp>
    </p:spTree>
    <p:extLst>
      <p:ext uri="{BB962C8B-B14F-4D97-AF65-F5344CB8AC3E}">
        <p14:creationId xmlns:p14="http://schemas.microsoft.com/office/powerpoint/2010/main" val="1229316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黑体" pitchFamily="2" charset="-122"/>
                <a:cs typeface="+mn-cs"/>
              </a:rPr>
              <a:t>P5</a:t>
            </a:r>
            <a:r>
              <a:rPr lang="zh-CN" altLang="en-US" sz="1200" kern="1200" dirty="0" smtClean="0">
                <a:solidFill>
                  <a:schemeClr val="tx1"/>
                </a:solidFill>
                <a:effectLst/>
                <a:latin typeface="Times New Roman" pitchFamily="18" charset="0"/>
                <a:ea typeface="黑体" pitchFamily="2" charset="-122"/>
                <a:cs typeface="+mn-cs"/>
              </a:rPr>
              <a:t>：下面以一个例子来说明科技情报挖掘的重要性，例如：国家或企事业单位要制定人工智能领域的战略发展规划，人工智能涉及</a:t>
            </a:r>
            <a:r>
              <a:rPr lang="en-US" sz="1200" kern="1200" dirty="0" smtClean="0">
                <a:solidFill>
                  <a:schemeClr val="tx1"/>
                </a:solidFill>
                <a:effectLst/>
                <a:latin typeface="Times New Roman" pitchFamily="18" charset="0"/>
                <a:ea typeface="黑体" pitchFamily="2" charset="-122"/>
                <a:cs typeface="+mn-cs"/>
              </a:rPr>
              <a:t>10</a:t>
            </a:r>
            <a:r>
              <a:rPr lang="zh-CN" altLang="en-US" sz="1200" kern="1200" dirty="0" smtClean="0">
                <a:solidFill>
                  <a:schemeClr val="tx1"/>
                </a:solidFill>
                <a:effectLst/>
                <a:latin typeface="Times New Roman" pitchFamily="18" charset="0"/>
                <a:ea typeface="黑体" pitchFamily="2" charset="-122"/>
                <a:cs typeface="+mn-cs"/>
              </a:rPr>
              <a:t>多个学科，相关的子领域可能多达几百个，每个领域里的相关专家可能上千。自动挖掘这些语义信息，包括：领域知识图谱、技术趋势和学者画像，提供智能化的推荐服务可以极大的帮助国家和企事业单位掌握领域科技发展脉络，制定精确的战略发展规划。</a:t>
            </a:r>
            <a:endParaRPr lang="en-US" sz="1200" kern="1200" dirty="0">
              <a:solidFill>
                <a:schemeClr val="tx1"/>
              </a:solidFill>
              <a:effectLst/>
              <a:latin typeface="Times New Roman" pitchFamily="18" charset="0"/>
              <a:ea typeface="黑体" pitchFamily="2" charset="-122"/>
              <a:cs typeface="+mn-cs"/>
            </a:endParaRPr>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15</a:t>
            </a:fld>
            <a:endParaRPr lang="en-US" altLang="zh-CN"/>
          </a:p>
        </p:txBody>
      </p:sp>
    </p:spTree>
    <p:extLst>
      <p:ext uri="{BB962C8B-B14F-4D97-AF65-F5344CB8AC3E}">
        <p14:creationId xmlns:p14="http://schemas.microsoft.com/office/powerpoint/2010/main" val="1186246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16</a:t>
            </a:fld>
            <a:endParaRPr lang="en-US" altLang="zh-CN"/>
          </a:p>
        </p:txBody>
      </p:sp>
    </p:spTree>
    <p:extLst>
      <p:ext uri="{BB962C8B-B14F-4D97-AF65-F5344CB8AC3E}">
        <p14:creationId xmlns:p14="http://schemas.microsoft.com/office/powerpoint/2010/main" val="1407888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黑体" pitchFamily="2" charset="-122"/>
                <a:cs typeface="+mn-cs"/>
              </a:rPr>
              <a:t>P13</a:t>
            </a:r>
            <a:r>
              <a:rPr lang="zh-CN" altLang="en-US" sz="1200" kern="1200" dirty="0" smtClean="0">
                <a:solidFill>
                  <a:schemeClr val="tx1"/>
                </a:solidFill>
                <a:effectLst/>
                <a:latin typeface="Times New Roman" pitchFamily="18" charset="0"/>
                <a:ea typeface="黑体" pitchFamily="2" charset="-122"/>
                <a:cs typeface="+mn-cs"/>
              </a:rPr>
              <a:t>：语义内容生成是从互联网资源中抽取语义数据，将不同来源的异构数据集成。 </a:t>
            </a:r>
            <a:endParaRPr lang="en-US" sz="1200" kern="1200" dirty="0">
              <a:solidFill>
                <a:schemeClr val="tx1"/>
              </a:solidFill>
              <a:effectLst/>
              <a:latin typeface="Times New Roman" pitchFamily="18" charset="0"/>
              <a:ea typeface="黑体" pitchFamily="2" charset="-122"/>
              <a:cs typeface="+mn-cs"/>
            </a:endParaRPr>
          </a:p>
        </p:txBody>
      </p:sp>
      <p:sp>
        <p:nvSpPr>
          <p:cNvPr id="4" name="Slide Number Placeholder 3"/>
          <p:cNvSpPr>
            <a:spLocks noGrp="1"/>
          </p:cNvSpPr>
          <p:nvPr>
            <p:ph type="sldNum" sz="quarter" idx="10"/>
          </p:nvPr>
        </p:nvSpPr>
        <p:spPr/>
        <p:txBody>
          <a:bodyPr/>
          <a:lstStyle/>
          <a:p>
            <a:fld id="{99898646-362F-2247-9E79-2645F3CF026B}" type="slidenum">
              <a:rPr lang="en-US" altLang="zh-CN" smtClean="0"/>
              <a:pPr/>
              <a:t>18</a:t>
            </a:fld>
            <a:endParaRPr lang="en-US" altLang="zh-CN"/>
          </a:p>
        </p:txBody>
      </p:sp>
    </p:spTree>
    <p:extLst>
      <p:ext uri="{BB962C8B-B14F-4D97-AF65-F5344CB8AC3E}">
        <p14:creationId xmlns:p14="http://schemas.microsoft.com/office/powerpoint/2010/main" val="397116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kern="1200" dirty="0" smtClean="0">
                <a:solidFill>
                  <a:schemeClr val="tx1"/>
                </a:solidFill>
                <a:effectLst/>
                <a:latin typeface="Times New Roman" pitchFamily="18" charset="0"/>
                <a:ea typeface="黑体" pitchFamily="2" charset="-122"/>
                <a:cs typeface="+mn-cs"/>
              </a:rPr>
              <a:t>P15</a:t>
            </a:r>
            <a:r>
              <a:rPr lang="zh-CN" altLang="en-US" sz="1200" kern="1200" dirty="0" smtClean="0">
                <a:solidFill>
                  <a:schemeClr val="tx1"/>
                </a:solidFill>
                <a:effectLst/>
                <a:latin typeface="Times New Roman" pitchFamily="18" charset="0"/>
                <a:ea typeface="黑体" pitchFamily="2" charset="-122"/>
                <a:cs typeface="+mn-cs"/>
              </a:rPr>
              <a:t>：发明了多维依赖条件随机场标注模型，可以描述实例之间的</a:t>
            </a:r>
            <a:r>
              <a:rPr lang="zh-CN" altLang="en-US" sz="1200" b="1" kern="1200" dirty="0" smtClean="0">
                <a:solidFill>
                  <a:schemeClr val="tx1"/>
                </a:solidFill>
                <a:effectLst/>
                <a:latin typeface="Times New Roman" pitchFamily="18" charset="0"/>
                <a:ea typeface="黑体" pitchFamily="2" charset="-122"/>
                <a:cs typeface="+mn-cs"/>
              </a:rPr>
              <a:t>层次依赖和二维依赖关系</a:t>
            </a:r>
            <a:r>
              <a:rPr lang="zh-CN" altLang="en-US" sz="1200" kern="1200" dirty="0" smtClean="0">
                <a:solidFill>
                  <a:schemeClr val="tx1"/>
                </a:solidFill>
                <a:effectLst/>
                <a:latin typeface="Times New Roman" pitchFamily="18" charset="0"/>
                <a:ea typeface="黑体" pitchFamily="2" charset="-122"/>
                <a:cs typeface="+mn-cs"/>
              </a:rPr>
              <a:t>，大大降低了语义识别错误率。在公开数据集的评测中比传统方法错误率降低</a:t>
            </a:r>
            <a:r>
              <a:rPr lang="en-US" sz="1200" kern="1200" dirty="0" smtClean="0">
                <a:solidFill>
                  <a:schemeClr val="tx1"/>
                </a:solidFill>
                <a:effectLst/>
                <a:latin typeface="Times New Roman" pitchFamily="18" charset="0"/>
                <a:ea typeface="黑体" pitchFamily="2" charset="-122"/>
                <a:cs typeface="+mn-cs"/>
              </a:rPr>
              <a:t>40%</a:t>
            </a:r>
            <a:r>
              <a:rPr lang="zh-CN" altLang="en-US" sz="1200" kern="1200" dirty="0" smtClean="0">
                <a:solidFill>
                  <a:schemeClr val="tx1"/>
                </a:solidFill>
                <a:effectLst/>
                <a:latin typeface="Times New Roman" pitchFamily="18" charset="0"/>
                <a:ea typeface="黑体" pitchFamily="2" charset="-122"/>
                <a:cs typeface="+mn-cs"/>
              </a:rPr>
              <a:t>。</a:t>
            </a:r>
            <a:endParaRPr lang="en-US" sz="1200" kern="1200" dirty="0">
              <a:solidFill>
                <a:schemeClr val="tx1"/>
              </a:solidFill>
              <a:effectLst/>
              <a:latin typeface="Times New Roman" pitchFamily="18" charset="0"/>
              <a:ea typeface="黑体" pitchFamily="2" charset="-122"/>
              <a:cs typeface="+mn-cs"/>
            </a:endParaRPr>
          </a:p>
        </p:txBody>
      </p:sp>
      <p:sp>
        <p:nvSpPr>
          <p:cNvPr id="4" name="灯片编号占位符 3"/>
          <p:cNvSpPr>
            <a:spLocks noGrp="1"/>
          </p:cNvSpPr>
          <p:nvPr>
            <p:ph type="sldNum" sz="quarter" idx="10"/>
          </p:nvPr>
        </p:nvSpPr>
        <p:spPr/>
        <p:txBody>
          <a:bodyPr/>
          <a:lstStyle/>
          <a:p>
            <a:pPr>
              <a:defRPr/>
            </a:pPr>
            <a:fld id="{1DA76082-B745-461A-B914-896F5D3685DE}" type="slidenum">
              <a:rPr lang="en-US" altLang="zh-CN" smtClean="0"/>
              <a:pPr>
                <a:defRPr/>
              </a:pPr>
              <a:t>19</a:t>
            </a:fld>
            <a:endParaRPr lang="en-US" altLang="zh-CN"/>
          </a:p>
        </p:txBody>
      </p:sp>
    </p:spTree>
    <p:extLst>
      <p:ext uri="{BB962C8B-B14F-4D97-AF65-F5344CB8AC3E}">
        <p14:creationId xmlns:p14="http://schemas.microsoft.com/office/powerpoint/2010/main" val="1597778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kern="1200" dirty="0" smtClean="0">
                <a:solidFill>
                  <a:schemeClr val="tx1"/>
                </a:solidFill>
                <a:effectLst/>
                <a:latin typeface="Times New Roman" pitchFamily="18" charset="0"/>
                <a:ea typeface="黑体" pitchFamily="2" charset="-122"/>
                <a:cs typeface="+mn-cs"/>
              </a:rPr>
              <a:t>P16</a:t>
            </a:r>
            <a:r>
              <a:rPr lang="zh-CN" altLang="en-US" sz="1200" kern="1200" dirty="0" smtClean="0">
                <a:solidFill>
                  <a:schemeClr val="tx1"/>
                </a:solidFill>
                <a:effectLst/>
                <a:latin typeface="Times New Roman" pitchFamily="18" charset="0"/>
                <a:ea typeface="黑体" pitchFamily="2" charset="-122"/>
                <a:cs typeface="+mn-cs"/>
              </a:rPr>
              <a:t>：项目还首次提出基于风险最小的语义映射模型</a:t>
            </a:r>
            <a:r>
              <a:rPr lang="en-US" sz="1200" kern="1200" dirty="0" err="1" smtClean="0">
                <a:solidFill>
                  <a:schemeClr val="tx1"/>
                </a:solidFill>
                <a:effectLst/>
                <a:latin typeface="Times New Roman" pitchFamily="18" charset="0"/>
                <a:ea typeface="黑体" pitchFamily="2" charset="-122"/>
                <a:cs typeface="+mn-cs"/>
              </a:rPr>
              <a:t>RiMOM</a:t>
            </a:r>
            <a:r>
              <a:rPr lang="zh-CN" altLang="en-US" sz="1200" kern="1200" dirty="0" smtClean="0">
                <a:solidFill>
                  <a:schemeClr val="tx1"/>
                </a:solidFill>
                <a:effectLst/>
                <a:latin typeface="Times New Roman" pitchFamily="18" charset="0"/>
                <a:ea typeface="黑体" pitchFamily="2" charset="-122"/>
                <a:cs typeface="+mn-cs"/>
              </a:rPr>
              <a:t>，发明了多策略动态选择技术，</a:t>
            </a:r>
            <a:r>
              <a:rPr lang="en-US" sz="1200" kern="1200" dirty="0" err="1" smtClean="0">
                <a:solidFill>
                  <a:schemeClr val="tx1"/>
                </a:solidFill>
                <a:effectLst/>
                <a:latin typeface="Times New Roman" pitchFamily="18" charset="0"/>
                <a:ea typeface="黑体" pitchFamily="2" charset="-122"/>
                <a:cs typeface="+mn-cs"/>
              </a:rPr>
              <a:t>RiMOM</a:t>
            </a:r>
            <a:r>
              <a:rPr lang="en-US" sz="1200" kern="1200" dirty="0" smtClean="0">
                <a:solidFill>
                  <a:schemeClr val="tx1"/>
                </a:solidFill>
                <a:effectLst/>
                <a:latin typeface="Times New Roman" pitchFamily="18" charset="0"/>
                <a:ea typeface="黑体" pitchFamily="2" charset="-122"/>
                <a:cs typeface="+mn-cs"/>
              </a:rPr>
              <a:t> 6</a:t>
            </a:r>
            <a:r>
              <a:rPr lang="zh-CN" altLang="en-US" sz="1200" kern="1200" dirty="0" smtClean="0">
                <a:solidFill>
                  <a:schemeClr val="tx1"/>
                </a:solidFill>
                <a:effectLst/>
                <a:latin typeface="Times New Roman" pitchFamily="18" charset="0"/>
                <a:ea typeface="黑体" pitchFamily="2" charset="-122"/>
                <a:cs typeface="+mn-cs"/>
              </a:rPr>
              <a:t>年</a:t>
            </a:r>
            <a:r>
              <a:rPr lang="en-US" sz="1200" kern="1200" dirty="0" smtClean="0">
                <a:solidFill>
                  <a:schemeClr val="tx1"/>
                </a:solidFill>
                <a:effectLst/>
                <a:latin typeface="Times New Roman" pitchFamily="18" charset="0"/>
                <a:ea typeface="黑体" pitchFamily="2" charset="-122"/>
                <a:cs typeface="+mn-cs"/>
              </a:rPr>
              <a:t>13</a:t>
            </a:r>
            <a:r>
              <a:rPr lang="zh-CN" altLang="en-US" sz="1200" kern="1200" dirty="0" smtClean="0">
                <a:solidFill>
                  <a:schemeClr val="tx1"/>
                </a:solidFill>
                <a:effectLst/>
                <a:latin typeface="Times New Roman" pitchFamily="18" charset="0"/>
                <a:ea typeface="黑体" pitchFamily="2" charset="-122"/>
                <a:cs typeface="+mn-cs"/>
              </a:rPr>
              <a:t>次在</a:t>
            </a:r>
            <a:r>
              <a:rPr lang="en-US" sz="1200" kern="1200" dirty="0" smtClean="0">
                <a:solidFill>
                  <a:schemeClr val="tx1"/>
                </a:solidFill>
                <a:effectLst/>
                <a:latin typeface="Times New Roman" pitchFamily="18" charset="0"/>
                <a:ea typeface="黑体" pitchFamily="2" charset="-122"/>
                <a:cs typeface="+mn-cs"/>
              </a:rPr>
              <a:t>OAEI</a:t>
            </a:r>
            <a:r>
              <a:rPr lang="zh-CN" altLang="en-US" sz="1200" kern="1200" dirty="0" smtClean="0">
                <a:solidFill>
                  <a:schemeClr val="tx1"/>
                </a:solidFill>
                <a:effectLst/>
                <a:latin typeface="Times New Roman" pitchFamily="18" charset="0"/>
                <a:ea typeface="黑体" pitchFamily="2" charset="-122"/>
                <a:cs typeface="+mn-cs"/>
              </a:rPr>
              <a:t>国际评测中取得第一。</a:t>
            </a:r>
            <a:endParaRPr lang="en-US" sz="1200" kern="1200" dirty="0">
              <a:solidFill>
                <a:schemeClr val="tx1"/>
              </a:solidFill>
              <a:effectLst/>
              <a:latin typeface="Times New Roman" pitchFamily="18" charset="0"/>
              <a:ea typeface="黑体" pitchFamily="2" charset="-122"/>
              <a:cs typeface="+mn-cs"/>
            </a:endParaRPr>
          </a:p>
        </p:txBody>
      </p:sp>
      <p:sp>
        <p:nvSpPr>
          <p:cNvPr id="4" name="灯片编号占位符 3"/>
          <p:cNvSpPr>
            <a:spLocks noGrp="1"/>
          </p:cNvSpPr>
          <p:nvPr>
            <p:ph type="sldNum" sz="quarter" idx="10"/>
          </p:nvPr>
        </p:nvSpPr>
        <p:spPr/>
        <p:txBody>
          <a:bodyPr/>
          <a:lstStyle/>
          <a:p>
            <a:pPr>
              <a:defRPr/>
            </a:pPr>
            <a:fld id="{1DA76082-B745-461A-B914-896F5D3685DE}" type="slidenum">
              <a:rPr lang="en-US" altLang="zh-CN" smtClean="0"/>
              <a:pPr>
                <a:defRPr/>
              </a:pPr>
              <a:t>20</a:t>
            </a:fld>
            <a:endParaRPr lang="en-US" altLang="zh-CN"/>
          </a:p>
        </p:txBody>
      </p:sp>
    </p:spTree>
    <p:extLst>
      <p:ext uri="{BB962C8B-B14F-4D97-AF65-F5344CB8AC3E}">
        <p14:creationId xmlns:p14="http://schemas.microsoft.com/office/powerpoint/2010/main" val="1195662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6EB4426-93D2-4533-889B-6D1E6D9184EC}" type="slidenum">
              <a:rPr lang="en-US" altLang="zh-CN" smtClean="0"/>
              <a:pPr/>
              <a:t>36</a:t>
            </a:fld>
            <a:endParaRPr lang="en-US" altLang="zh-CN" smtClean="0"/>
          </a:p>
        </p:txBody>
      </p:sp>
      <p:sp>
        <p:nvSpPr>
          <p:cNvPr id="62467" name="Rectangle 7"/>
          <p:cNvSpPr txBox="1">
            <a:spLocks noGrp="1" noChangeArrowheads="1"/>
          </p:cNvSpPr>
          <p:nvPr/>
        </p:nvSpPr>
        <p:spPr bwMode="auto">
          <a:xfrm>
            <a:off x="3850443" y="9430091"/>
            <a:ext cx="2945659" cy="496411"/>
          </a:xfrm>
          <a:prstGeom prst="rect">
            <a:avLst/>
          </a:prstGeom>
          <a:noFill/>
          <a:ln w="9525">
            <a:noFill/>
            <a:miter lim="800000"/>
            <a:headEnd/>
            <a:tailEnd/>
          </a:ln>
        </p:spPr>
        <p:txBody>
          <a:bodyPr lIns="91431" tIns="45716" rIns="91431" bIns="45716" anchor="b"/>
          <a:lstStyle/>
          <a:p>
            <a:pPr algn="r"/>
            <a:fld id="{83A6FD5C-3E3C-47D2-AE81-223DA9895A76}" type="slidenum">
              <a:rPr kumimoji="0" lang="en-US" altLang="zh-CN" sz="1200"/>
              <a:pPr algn="r"/>
              <a:t>36</a:t>
            </a:fld>
            <a:endParaRPr kumimoji="0" lang="en-US" altLang="zh-CN" sz="1200"/>
          </a:p>
        </p:txBody>
      </p:sp>
      <p:sp>
        <p:nvSpPr>
          <p:cNvPr id="62468" name="Rectangle 2"/>
          <p:cNvSpPr>
            <a:spLocks noGrp="1" noRot="1" noChangeAspect="1" noChangeArrowheads="1" noTextEdit="1"/>
          </p:cNvSpPr>
          <p:nvPr>
            <p:ph type="sldImg"/>
          </p:nvPr>
        </p:nvSpPr>
        <p:spPr>
          <a:ln/>
        </p:spPr>
      </p:sp>
      <p:sp>
        <p:nvSpPr>
          <p:cNvPr id="62469" name="Rectangle 3"/>
          <p:cNvSpPr>
            <a:spLocks noGrp="1" noChangeArrowheads="1"/>
          </p:cNvSpPr>
          <p:nvPr>
            <p:ph type="body" idx="1"/>
          </p:nvPr>
        </p:nvSpPr>
        <p:spPr>
          <a:noFill/>
          <a:ln/>
        </p:spPr>
        <p:txBody>
          <a:bodyPr lIns="91431" tIns="45716" rIns="91431" bIns="45716"/>
          <a:lstStyle/>
          <a:p>
            <a:pPr eaLnBrk="1" hangingPunct="1"/>
            <a:endParaRPr lang="zh-CN" altLang="zh-CN" dirty="0" smtClean="0"/>
          </a:p>
        </p:txBody>
      </p:sp>
    </p:spTree>
    <p:extLst>
      <p:ext uri="{BB962C8B-B14F-4D97-AF65-F5344CB8AC3E}">
        <p14:creationId xmlns:p14="http://schemas.microsoft.com/office/powerpoint/2010/main" val="1158664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8" descr="Picture2"/>
          <p:cNvPicPr>
            <a:picLocks noChangeAspect="1" noChangeArrowheads="1"/>
          </p:cNvPicPr>
          <p:nvPr userDrawn="1"/>
        </p:nvPicPr>
        <p:blipFill>
          <a:blip r:embed="rId2" cstate="print"/>
          <a:srcRect/>
          <a:stretch>
            <a:fillRect/>
          </a:stretch>
        </p:blipFill>
        <p:spPr bwMode="auto">
          <a:xfrm>
            <a:off x="0" y="6499227"/>
            <a:ext cx="9906000" cy="358775"/>
          </a:xfrm>
          <a:prstGeom prst="rect">
            <a:avLst/>
          </a:prstGeom>
          <a:noFill/>
          <a:ln w="9525">
            <a:noFill/>
            <a:miter lim="800000"/>
            <a:headEnd/>
            <a:tailEnd/>
          </a:ln>
        </p:spPr>
      </p:pic>
      <p:sp>
        <p:nvSpPr>
          <p:cNvPr id="5" name="Rectangle 5"/>
          <p:cNvSpPr>
            <a:spLocks noChangeArrowheads="1"/>
          </p:cNvSpPr>
          <p:nvPr userDrawn="1"/>
        </p:nvSpPr>
        <p:spPr bwMode="auto">
          <a:xfrm>
            <a:off x="0" y="2"/>
            <a:ext cx="9906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pic>
        <p:nvPicPr>
          <p:cNvPr id="6" name="Picture 27" descr="Picture1"/>
          <p:cNvPicPr>
            <a:picLocks noChangeAspect="1" noChangeArrowheads="1"/>
          </p:cNvPicPr>
          <p:nvPr userDrawn="1"/>
        </p:nvPicPr>
        <p:blipFill>
          <a:blip r:embed="rId3" cstate="print"/>
          <a:srcRect/>
          <a:stretch>
            <a:fillRect/>
          </a:stretch>
        </p:blipFill>
        <p:spPr bwMode="auto">
          <a:xfrm>
            <a:off x="0" y="0"/>
            <a:ext cx="9906000" cy="1905000"/>
          </a:xfrm>
          <a:prstGeom prst="rect">
            <a:avLst/>
          </a:prstGeom>
          <a:noFill/>
          <a:ln w="9525">
            <a:noFill/>
            <a:miter lim="800000"/>
            <a:headEnd/>
            <a:tailEnd/>
          </a:ln>
        </p:spPr>
      </p:pic>
      <p:sp>
        <p:nvSpPr>
          <p:cNvPr id="7" name="Rectangle 7"/>
          <p:cNvSpPr>
            <a:spLocks noChangeArrowheads="1"/>
          </p:cNvSpPr>
          <p:nvPr/>
        </p:nvSpPr>
        <p:spPr bwMode="auto">
          <a:xfrm>
            <a:off x="200026" y="6453188"/>
            <a:ext cx="1008063" cy="457200"/>
          </a:xfrm>
          <a:prstGeom prst="rect">
            <a:avLst/>
          </a:prstGeom>
          <a:noFill/>
          <a:ln w="9525">
            <a:noFill/>
            <a:miter lim="800000"/>
            <a:headEnd/>
            <a:tailEnd/>
          </a:ln>
          <a:effectLst/>
        </p:spPr>
        <p:txBody>
          <a:bodyPr wrap="none" lIns="92075" tIns="46038" rIns="92075" bIns="46038" anchor="ctr"/>
          <a:lstStyle/>
          <a:p>
            <a:pPr defTabSz="762000">
              <a:defRPr/>
            </a:pPr>
            <a:fld id="{E9A7D18B-0430-4727-A675-243742E22EAE}"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grpSp>
        <p:nvGrpSpPr>
          <p:cNvPr id="8" name="Group 13"/>
          <p:cNvGrpSpPr>
            <a:grpSpLocks/>
          </p:cNvGrpSpPr>
          <p:nvPr userDrawn="1"/>
        </p:nvGrpSpPr>
        <p:grpSpPr bwMode="auto">
          <a:xfrm>
            <a:off x="-39687" y="-26988"/>
            <a:ext cx="1443038" cy="995363"/>
            <a:chOff x="0" y="0"/>
            <a:chExt cx="5557" cy="4150"/>
          </a:xfrm>
        </p:grpSpPr>
        <p:pic>
          <p:nvPicPr>
            <p:cNvPr id="9" name="Picture 14"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t="9818"/>
            <a:stretch>
              <a:fillRect/>
            </a:stretch>
          </p:blipFill>
          <p:spPr bwMode="auto">
            <a:xfrm>
              <a:off x="249" y="0"/>
              <a:ext cx="3991" cy="3590"/>
            </a:xfrm>
            <a:prstGeom prst="rect">
              <a:avLst/>
            </a:prstGeom>
            <a:noFill/>
            <a:ln w="9525">
              <a:noFill/>
              <a:miter lim="800000"/>
              <a:headEnd/>
              <a:tailEnd/>
            </a:ln>
          </p:spPr>
        </p:pic>
        <p:pic>
          <p:nvPicPr>
            <p:cNvPr id="10" name="Picture 15"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4332" y="122"/>
              <a:ext cx="1225" cy="1222"/>
            </a:xfrm>
            <a:prstGeom prst="rect">
              <a:avLst/>
            </a:prstGeom>
            <a:noFill/>
            <a:ln w="9525">
              <a:noFill/>
              <a:miter lim="800000"/>
              <a:headEnd/>
              <a:tailEnd/>
            </a:ln>
          </p:spPr>
        </p:pic>
        <p:pic>
          <p:nvPicPr>
            <p:cNvPr id="11" name="Picture 16"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l="15576"/>
            <a:stretch>
              <a:fillRect/>
            </a:stretch>
          </p:blipFill>
          <p:spPr bwMode="auto">
            <a:xfrm>
              <a:off x="0" y="1389"/>
              <a:ext cx="2336" cy="2761"/>
            </a:xfrm>
            <a:prstGeom prst="rect">
              <a:avLst/>
            </a:prstGeom>
            <a:noFill/>
            <a:ln w="9525">
              <a:noFill/>
              <a:miter lim="800000"/>
              <a:headEnd/>
              <a:tailEnd/>
            </a:ln>
          </p:spPr>
        </p:pic>
      </p:grpSp>
      <p:grpSp>
        <p:nvGrpSpPr>
          <p:cNvPr id="12" name="Group 20"/>
          <p:cNvGrpSpPr>
            <a:grpSpLocks/>
          </p:cNvGrpSpPr>
          <p:nvPr userDrawn="1"/>
        </p:nvGrpSpPr>
        <p:grpSpPr bwMode="auto">
          <a:xfrm>
            <a:off x="-39687" y="-26988"/>
            <a:ext cx="1443038" cy="995363"/>
            <a:chOff x="0" y="0"/>
            <a:chExt cx="5557" cy="4150"/>
          </a:xfrm>
        </p:grpSpPr>
        <p:pic>
          <p:nvPicPr>
            <p:cNvPr id="13" name="Picture 21"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t="9818"/>
            <a:stretch>
              <a:fillRect/>
            </a:stretch>
          </p:blipFill>
          <p:spPr bwMode="auto">
            <a:xfrm>
              <a:off x="249" y="0"/>
              <a:ext cx="3991" cy="3590"/>
            </a:xfrm>
            <a:prstGeom prst="rect">
              <a:avLst/>
            </a:prstGeom>
            <a:noFill/>
            <a:ln w="9525">
              <a:noFill/>
              <a:miter lim="800000"/>
              <a:headEnd/>
              <a:tailEnd/>
            </a:ln>
          </p:spPr>
        </p:pic>
        <p:pic>
          <p:nvPicPr>
            <p:cNvPr id="14" name="Picture 22"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4332" y="122"/>
              <a:ext cx="1225" cy="1222"/>
            </a:xfrm>
            <a:prstGeom prst="rect">
              <a:avLst/>
            </a:prstGeom>
            <a:noFill/>
            <a:ln w="9525">
              <a:noFill/>
              <a:miter lim="800000"/>
              <a:headEnd/>
              <a:tailEnd/>
            </a:ln>
          </p:spPr>
        </p:pic>
        <p:pic>
          <p:nvPicPr>
            <p:cNvPr id="15" name="Picture 23" descr="リング_2_0924"/>
            <p:cNvPicPr>
              <a:picLocks noChangeAspect="1" noChangeArrowheads="1"/>
            </p:cNvPicPr>
            <p:nvPr userDrawn="1"/>
          </p:nvPicPr>
          <p:blipFill>
            <a:blip r:embed="rId4" cstate="print">
              <a:extLst>
                <a:ext uri="{28A0092B-C50C-407E-A947-70E740481C1C}">
                  <a14:useLocalDpi xmlns:a14="http://schemas.microsoft.com/office/drawing/2010/main"/>
                </a:ext>
              </a:extLst>
            </a:blip>
            <a:srcRect l="15576"/>
            <a:stretch>
              <a:fillRect/>
            </a:stretch>
          </p:blipFill>
          <p:spPr bwMode="auto">
            <a:xfrm>
              <a:off x="0" y="1389"/>
              <a:ext cx="2336" cy="2761"/>
            </a:xfrm>
            <a:prstGeom prst="rect">
              <a:avLst/>
            </a:prstGeom>
            <a:noFill/>
            <a:ln w="9525">
              <a:noFill/>
              <a:miter lim="800000"/>
              <a:headEnd/>
              <a:tailEnd/>
            </a:ln>
          </p:spPr>
        </p:pic>
      </p:grpSp>
      <p:sp>
        <p:nvSpPr>
          <p:cNvPr id="1249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en-US" altLang="zh-CN"/>
              <a:t>Click to edit Master subtitle style</a:t>
            </a:r>
          </a:p>
        </p:txBody>
      </p:sp>
      <p:sp>
        <p:nvSpPr>
          <p:cNvPr id="124934" name="Rectangle 6"/>
          <p:cNvSpPr>
            <a:spLocks noGrp="1" noChangeArrowheads="1"/>
          </p:cNvSpPr>
          <p:nvPr>
            <p:ph type="ctrTitle"/>
          </p:nvPr>
        </p:nvSpPr>
        <p:spPr>
          <a:xfrm>
            <a:off x="742950" y="2130439"/>
            <a:ext cx="8420100" cy="1470025"/>
          </a:xfrm>
        </p:spPr>
        <p:txBody>
          <a:bodyPr/>
          <a:lstStyle>
            <a:lvl1pPr>
              <a:defRPr/>
            </a:lvl1pPr>
          </a:lstStyle>
          <a:p>
            <a:r>
              <a:rPr lang="en-US" altLang="zh-CN"/>
              <a:t>Click to edit Master title style</a:t>
            </a:r>
          </a:p>
        </p:txBody>
      </p:sp>
      <p:pic>
        <p:nvPicPr>
          <p:cNvPr id="16" name="Picture 8" descr="header2"/>
          <p:cNvPicPr>
            <a:picLocks noChangeAspect="1" noChangeArrowheads="1"/>
          </p:cNvPicPr>
          <p:nvPr userDrawn="1"/>
        </p:nvPicPr>
        <p:blipFill>
          <a:blip r:embed="rId5" cstate="print"/>
          <a:srcRect/>
          <a:stretch>
            <a:fillRect/>
          </a:stretch>
        </p:blipFill>
        <p:spPr bwMode="auto">
          <a:xfrm>
            <a:off x="8840788" y="188913"/>
            <a:ext cx="935037" cy="803275"/>
          </a:xfrm>
          <a:prstGeom prst="rect">
            <a:avLst/>
          </a:prstGeom>
          <a:noFill/>
          <a:ln w="9525">
            <a:noFill/>
            <a:miter lim="800000"/>
            <a:headEnd/>
            <a:tailEnd/>
          </a:ln>
        </p:spPr>
      </p:pic>
      <p:pic>
        <p:nvPicPr>
          <p:cNvPr id="17" name="Picture 25" descr="index_03"/>
          <p:cNvPicPr>
            <a:picLocks noChangeAspect="1" noChangeArrowheads="1"/>
          </p:cNvPicPr>
          <p:nvPr userDrawn="1"/>
        </p:nvPicPr>
        <p:blipFill>
          <a:blip r:embed="rId6" cstate="print"/>
          <a:srcRect/>
          <a:stretch>
            <a:fillRect/>
          </a:stretch>
        </p:blipFill>
        <p:spPr bwMode="auto">
          <a:xfrm>
            <a:off x="8924925" y="6494463"/>
            <a:ext cx="996950" cy="354012"/>
          </a:xfrm>
          <a:prstGeom prst="rect">
            <a:avLst/>
          </a:prstGeom>
          <a:noFill/>
          <a:ln w="9525">
            <a:noFill/>
            <a:miter lim="800000"/>
            <a:headEnd/>
            <a:tailEnd/>
          </a:ln>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pic>
        <p:nvPicPr>
          <p:cNvPr id="4" name="Picture 8" descr="header2"/>
          <p:cNvPicPr>
            <a:picLocks noChangeAspect="1" noChangeArrowheads="1"/>
          </p:cNvPicPr>
          <p:nvPr userDrawn="1"/>
        </p:nvPicPr>
        <p:blipFill>
          <a:blip r:embed="rId2" cstate="print"/>
          <a:srcRect/>
          <a:stretch>
            <a:fillRect/>
          </a:stretch>
        </p:blipFill>
        <p:spPr bwMode="auto">
          <a:xfrm>
            <a:off x="8840788" y="188913"/>
            <a:ext cx="935037" cy="803275"/>
          </a:xfrm>
          <a:prstGeom prst="rect">
            <a:avLst/>
          </a:prstGeom>
          <a:noFill/>
          <a:ln w="9525">
            <a:noFill/>
            <a:miter lim="800000"/>
            <a:headEnd/>
            <a:tailEnd/>
          </a:ln>
        </p:spPr>
      </p:pic>
      <p:pic>
        <p:nvPicPr>
          <p:cNvPr id="5" name="Picture 25" descr="index_03"/>
          <p:cNvPicPr>
            <a:picLocks noChangeAspect="1" noChangeArrowheads="1"/>
          </p:cNvPicPr>
          <p:nvPr userDrawn="1"/>
        </p:nvPicPr>
        <p:blipFill>
          <a:blip r:embed="rId3" cstate="print"/>
          <a:srcRect/>
          <a:stretch>
            <a:fillRect/>
          </a:stretch>
        </p:blipFill>
        <p:spPr bwMode="auto">
          <a:xfrm>
            <a:off x="8924925" y="6494463"/>
            <a:ext cx="996950" cy="354012"/>
          </a:xfrm>
          <a:prstGeom prst="rect">
            <a:avLst/>
          </a:prstGeom>
          <a:noFill/>
          <a:ln w="9525">
            <a:noFill/>
            <a:miter lim="800000"/>
            <a:headEnd/>
            <a:tailEnd/>
          </a:ln>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14"/>
            <a:ext cx="84201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0838" y="1196975"/>
            <a:ext cx="4492625"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995870" y="1196975"/>
            <a:ext cx="4494212"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032383"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032383"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7" y="273050"/>
            <a:ext cx="3259138"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73499" y="273064"/>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95307"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4570" y="188913"/>
            <a:ext cx="2339975"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271470" y="188913"/>
            <a:ext cx="6870700" cy="59372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71469" y="188913"/>
            <a:ext cx="9363075" cy="792162"/>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50846" y="1196975"/>
            <a:ext cx="9139237" cy="4929188"/>
          </a:xfrm>
        </p:spPr>
        <p:txBody>
          <a:bodyPr/>
          <a:lstStyle/>
          <a:p>
            <a:pPr lvl="0"/>
            <a:endParaRPr lang="zh-CN" altLang="en-US" noProof="0" smtClean="0"/>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15" descr="Picture2"/>
          <p:cNvPicPr>
            <a:picLocks noChangeAspect="1" noChangeArrowheads="1"/>
          </p:cNvPicPr>
          <p:nvPr userDrawn="1"/>
        </p:nvPicPr>
        <p:blipFill>
          <a:blip r:embed="rId14" cstate="print"/>
          <a:srcRect/>
          <a:stretch>
            <a:fillRect/>
          </a:stretch>
        </p:blipFill>
        <p:spPr bwMode="auto">
          <a:xfrm>
            <a:off x="0" y="6499227"/>
            <a:ext cx="9906000" cy="358775"/>
          </a:xfrm>
          <a:prstGeom prst="rect">
            <a:avLst/>
          </a:prstGeom>
          <a:noFill/>
          <a:ln w="9525">
            <a:noFill/>
            <a:miter lim="800000"/>
            <a:headEnd/>
            <a:tailEnd/>
          </a:ln>
        </p:spPr>
      </p:pic>
      <p:sp>
        <p:nvSpPr>
          <p:cNvPr id="10243" name="Rectangle 3"/>
          <p:cNvSpPr>
            <a:spLocks noGrp="1" noChangeArrowheads="1"/>
          </p:cNvSpPr>
          <p:nvPr>
            <p:ph type="body" idx="1"/>
          </p:nvPr>
        </p:nvSpPr>
        <p:spPr bwMode="auto">
          <a:xfrm>
            <a:off x="350839" y="1196975"/>
            <a:ext cx="9139237"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1035" name="Rectangle 11"/>
          <p:cNvSpPr>
            <a:spLocks noChangeArrowheads="1"/>
          </p:cNvSpPr>
          <p:nvPr userDrawn="1"/>
        </p:nvSpPr>
        <p:spPr bwMode="auto">
          <a:xfrm>
            <a:off x="0" y="2"/>
            <a:ext cx="9906000" cy="360363"/>
          </a:xfrm>
          <a:prstGeom prst="rect">
            <a:avLst/>
          </a:prstGeom>
          <a:gradFill rotWithShape="1">
            <a:gsLst>
              <a:gs pos="0">
                <a:srgbClr val="99CCFF"/>
              </a:gs>
              <a:gs pos="100000">
                <a:srgbClr val="99CCFF">
                  <a:gamma/>
                  <a:tint val="0"/>
                  <a:invGamma/>
                </a:srgbClr>
              </a:gs>
            </a:gsLst>
            <a:lin ang="5400000" scaled="1"/>
          </a:gradFill>
          <a:ln w="9525">
            <a:noFill/>
            <a:miter lim="800000"/>
            <a:headEnd/>
            <a:tailEnd/>
          </a:ln>
          <a:effectLst/>
        </p:spPr>
        <p:txBody>
          <a:bodyPr wrap="none" anchor="ctr"/>
          <a:lstStyle/>
          <a:p>
            <a:pPr>
              <a:defRPr/>
            </a:pPr>
            <a:endParaRPr lang="zh-CN" altLang="en-US">
              <a:latin typeface="Arial" charset="0"/>
            </a:endParaRPr>
          </a:p>
        </p:txBody>
      </p:sp>
      <p:sp>
        <p:nvSpPr>
          <p:cNvPr id="10245" name="Rectangle 2"/>
          <p:cNvSpPr>
            <a:spLocks noGrp="1" noChangeArrowheads="1"/>
          </p:cNvSpPr>
          <p:nvPr>
            <p:ph type="title"/>
          </p:nvPr>
        </p:nvSpPr>
        <p:spPr bwMode="auto">
          <a:xfrm>
            <a:off x="271464" y="188913"/>
            <a:ext cx="9363075"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36" name="Rectangle 12"/>
          <p:cNvSpPr>
            <a:spLocks noChangeArrowheads="1"/>
          </p:cNvSpPr>
          <p:nvPr/>
        </p:nvSpPr>
        <p:spPr bwMode="auto">
          <a:xfrm>
            <a:off x="200026" y="6453188"/>
            <a:ext cx="1008063" cy="457200"/>
          </a:xfrm>
          <a:prstGeom prst="rect">
            <a:avLst/>
          </a:prstGeom>
          <a:noFill/>
          <a:ln w="9525">
            <a:noFill/>
            <a:miter lim="800000"/>
            <a:headEnd/>
            <a:tailEnd/>
          </a:ln>
          <a:effectLst/>
        </p:spPr>
        <p:txBody>
          <a:bodyPr wrap="none" lIns="92075" tIns="46038" rIns="92075" bIns="46038" anchor="ctr"/>
          <a:lstStyle/>
          <a:p>
            <a:pPr defTabSz="762000">
              <a:defRPr/>
            </a:pPr>
            <a:fld id="{C9A52826-F6EE-4BDA-A85D-E434E2BAAF16}" type="slidenum">
              <a:rPr kumimoji="1" lang="en-US" altLang="ja-JP" sz="1600">
                <a:solidFill>
                  <a:schemeClr val="bg1"/>
                </a:solidFill>
                <a:latin typeface="Times New Roman" pitchFamily="18" charset="0"/>
                <a:ea typeface="MS PGothic" pitchFamily="34" charset="-128"/>
              </a:rPr>
              <a:pPr defTabSz="762000">
                <a:defRPr/>
              </a:pPr>
              <a:t>‹#›</a:t>
            </a:fld>
            <a:endParaRPr kumimoji="1" lang="en-US" altLang="ja-JP" sz="1600">
              <a:solidFill>
                <a:schemeClr val="bg1"/>
              </a:solidFill>
              <a:latin typeface="Times New Roman" pitchFamily="18" charset="0"/>
              <a:ea typeface="MS PGothic" pitchFamily="34" charset="-128"/>
            </a:endParaRPr>
          </a:p>
        </p:txBody>
      </p:sp>
      <p:pic>
        <p:nvPicPr>
          <p:cNvPr id="7" name="Picture 8" descr="header2"/>
          <p:cNvPicPr>
            <a:picLocks noChangeAspect="1" noChangeArrowheads="1"/>
          </p:cNvPicPr>
          <p:nvPr userDrawn="1"/>
        </p:nvPicPr>
        <p:blipFill>
          <a:blip r:embed="rId15" cstate="print"/>
          <a:srcRect/>
          <a:stretch>
            <a:fillRect/>
          </a:stretch>
        </p:blipFill>
        <p:spPr bwMode="auto">
          <a:xfrm>
            <a:off x="8840788" y="188913"/>
            <a:ext cx="935037" cy="803275"/>
          </a:xfrm>
          <a:prstGeom prst="rect">
            <a:avLst/>
          </a:prstGeom>
          <a:noFill/>
          <a:ln w="9525">
            <a:noFill/>
            <a:miter lim="800000"/>
            <a:headEnd/>
            <a:tailEnd/>
          </a:ln>
        </p:spPr>
      </p:pic>
      <p:pic>
        <p:nvPicPr>
          <p:cNvPr id="8" name="Picture 25" descr="index_03"/>
          <p:cNvPicPr>
            <a:picLocks noChangeAspect="1" noChangeArrowheads="1"/>
          </p:cNvPicPr>
          <p:nvPr userDrawn="1"/>
        </p:nvPicPr>
        <p:blipFill>
          <a:blip r:embed="rId16" cstate="print"/>
          <a:srcRect/>
          <a:stretch>
            <a:fillRect/>
          </a:stretch>
        </p:blipFill>
        <p:spPr bwMode="auto">
          <a:xfrm>
            <a:off x="8924925" y="6494463"/>
            <a:ext cx="996950" cy="3540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18"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ransition/>
  <p:timing>
    <p:tnLst>
      <p:par>
        <p:cTn id="1" dur="indefinite" restart="never" nodeType="tmRoot"/>
      </p:par>
    </p:tnLst>
  </p:timing>
  <p:hf sldNum="0" hdr="0" ft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ea typeface="宋体" pitchFamily="2" charset="-122"/>
        </a:defRPr>
      </a:lvl2pPr>
      <a:lvl3pPr algn="ctr" rtl="0" eaLnBrk="0" fontAlgn="base" hangingPunct="0">
        <a:spcBef>
          <a:spcPct val="0"/>
        </a:spcBef>
        <a:spcAft>
          <a:spcPct val="0"/>
        </a:spcAft>
        <a:defRPr sz="4000">
          <a:solidFill>
            <a:schemeClr val="tx2"/>
          </a:solidFill>
          <a:latin typeface="Arial" charset="0"/>
          <a:ea typeface="宋体" pitchFamily="2" charset="-122"/>
        </a:defRPr>
      </a:lvl3pPr>
      <a:lvl4pPr algn="ctr" rtl="0" eaLnBrk="0" fontAlgn="base" hangingPunct="0">
        <a:spcBef>
          <a:spcPct val="0"/>
        </a:spcBef>
        <a:spcAft>
          <a:spcPct val="0"/>
        </a:spcAft>
        <a:defRPr sz="4000">
          <a:solidFill>
            <a:schemeClr val="tx2"/>
          </a:solidFill>
          <a:latin typeface="Arial" charset="0"/>
          <a:ea typeface="宋体" pitchFamily="2" charset="-122"/>
        </a:defRPr>
      </a:lvl4pPr>
      <a:lvl5pPr algn="ctr" rtl="0" eaLnBrk="0" fontAlgn="base" hangingPunct="0">
        <a:spcBef>
          <a:spcPct val="0"/>
        </a:spcBef>
        <a:spcAft>
          <a:spcPct val="0"/>
        </a:spcAft>
        <a:defRPr sz="4000">
          <a:solidFill>
            <a:schemeClr val="tx2"/>
          </a:solidFill>
          <a:latin typeface="Arial" charset="0"/>
          <a:ea typeface="宋体" pitchFamily="2" charset="-122"/>
        </a:defRPr>
      </a:lvl5pPr>
      <a:lvl6pPr marL="457200" algn="ctr" rtl="0" fontAlgn="base">
        <a:spcBef>
          <a:spcPct val="0"/>
        </a:spcBef>
        <a:spcAft>
          <a:spcPct val="0"/>
        </a:spcAft>
        <a:defRPr sz="4000">
          <a:solidFill>
            <a:schemeClr val="tx2"/>
          </a:solidFill>
          <a:latin typeface="Arial" charset="0"/>
          <a:ea typeface="宋体" pitchFamily="2" charset="-122"/>
        </a:defRPr>
      </a:lvl6pPr>
      <a:lvl7pPr marL="914400" algn="ctr" rtl="0" fontAlgn="base">
        <a:spcBef>
          <a:spcPct val="0"/>
        </a:spcBef>
        <a:spcAft>
          <a:spcPct val="0"/>
        </a:spcAft>
        <a:defRPr sz="4000">
          <a:solidFill>
            <a:schemeClr val="tx2"/>
          </a:solidFill>
          <a:latin typeface="Arial" charset="0"/>
          <a:ea typeface="宋体" pitchFamily="2" charset="-122"/>
        </a:defRPr>
      </a:lvl7pPr>
      <a:lvl8pPr marL="1371600" algn="ctr" rtl="0" fontAlgn="base">
        <a:spcBef>
          <a:spcPct val="0"/>
        </a:spcBef>
        <a:spcAft>
          <a:spcPct val="0"/>
        </a:spcAft>
        <a:defRPr sz="4000">
          <a:solidFill>
            <a:schemeClr val="tx2"/>
          </a:solidFill>
          <a:latin typeface="Arial" charset="0"/>
          <a:ea typeface="宋体" pitchFamily="2" charset="-122"/>
        </a:defRPr>
      </a:lvl8pPr>
      <a:lvl9pPr marL="1828800" algn="ctr" rtl="0" fontAlgn="base">
        <a:spcBef>
          <a:spcPct val="0"/>
        </a:spcBef>
        <a:spcAft>
          <a:spcPct val="0"/>
        </a:spcAft>
        <a:defRPr sz="40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10.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png"/><Relationship Id="rId8" Type="http://schemas.openxmlformats.org/officeDocument/2006/relationships/image" Target="../media/image19.png"/><Relationship Id="rId9" Type="http://schemas.openxmlformats.org/officeDocument/2006/relationships/image" Target="../media/image20.png"/><Relationship Id="rId10"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hyperlink" Target="https://www.openacademic.ai/" TargetMode="Externa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hyperlink" Target="https://aminer.org/open-academic-graph"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image" Target="../media/image36.wmf"/><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40.png"/><Relationship Id="rId10"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11" Type="http://schemas.openxmlformats.org/officeDocument/2006/relationships/image" Target="../media/image49.tiff"/><Relationship Id="rId12" Type="http://schemas.openxmlformats.org/officeDocument/2006/relationships/image" Target="../media/image50.png"/><Relationship Id="rId13"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2.wmf"/><Relationship Id="rId4" Type="http://schemas.openxmlformats.org/officeDocument/2006/relationships/image" Target="../media/image36.wmf"/><Relationship Id="rId5" Type="http://schemas.openxmlformats.org/officeDocument/2006/relationships/image" Target="../media/image43.tiff"/><Relationship Id="rId6" Type="http://schemas.openxmlformats.org/officeDocument/2006/relationships/image" Target="../media/image44.tiff"/><Relationship Id="rId7" Type="http://schemas.openxmlformats.org/officeDocument/2006/relationships/image" Target="../media/image45.tiff"/><Relationship Id="rId8" Type="http://schemas.openxmlformats.org/officeDocument/2006/relationships/image" Target="../media/image46.tiff"/><Relationship Id="rId9" Type="http://schemas.openxmlformats.org/officeDocument/2006/relationships/image" Target="../media/image47.tiff"/><Relationship Id="rId10" Type="http://schemas.openxmlformats.org/officeDocument/2006/relationships/image" Target="../media/image48.tif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54.png"/><Relationship Id="rId5" Type="http://schemas.openxmlformats.org/officeDocument/2006/relationships/oleObject" Target="../embeddings/oleObject1.bin"/><Relationship Id="rId6" Type="http://schemas.openxmlformats.org/officeDocument/2006/relationships/image" Target="../media/image52.emf"/><Relationship Id="rId7" Type="http://schemas.openxmlformats.org/officeDocument/2006/relationships/oleObject" Target="../embeddings/oleObject2.bin"/><Relationship Id="rId8" Type="http://schemas.openxmlformats.org/officeDocument/2006/relationships/image" Target="../media/image53.emf"/><Relationship Id="rId9" Type="http://schemas.openxmlformats.org/officeDocument/2006/relationships/image" Target="../media/image5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7.png"/><Relationship Id="rId3" Type="http://schemas.openxmlformats.org/officeDocument/2006/relationships/image" Target="../media/image6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2.png"/><Relationship Id="rId1" Type="http://schemas.microsoft.com/office/2007/relationships/media" Target="../media/media1.mp4"/><Relationship Id="rId2" Type="http://schemas.openxmlformats.org/officeDocument/2006/relationships/video" Target="../media/media1.mp4"/></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80.png"/><Relationship Id="rId8" Type="http://schemas.openxmlformats.org/officeDocument/2006/relationships/image" Target="../media/image81.png"/><Relationship Id="rId1" Type="http://schemas.openxmlformats.org/officeDocument/2006/relationships/slideLayout" Target="../slideLayouts/slideLayout2.xml"/><Relationship Id="rId2" Type="http://schemas.openxmlformats.org/officeDocument/2006/relationships/hyperlink" Target="https://aminer.org/mostinfluentialscholar"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8.tiff"/><Relationship Id="rId4" Type="http://schemas.openxmlformats.org/officeDocument/2006/relationships/image" Target="../media/image89.tiff"/><Relationship Id="rId5" Type="http://schemas.openxmlformats.org/officeDocument/2006/relationships/image" Target="../media/image90.tiff"/><Relationship Id="rId6" Type="http://schemas.openxmlformats.org/officeDocument/2006/relationships/image" Target="../media/image91.tiff"/><Relationship Id="rId7" Type="http://schemas.openxmlformats.org/officeDocument/2006/relationships/image" Target="../media/image92.tiff"/><Relationship Id="rId1" Type="http://schemas.openxmlformats.org/officeDocument/2006/relationships/slideLayout" Target="../slideLayouts/slideLayout1.xml"/><Relationship Id="rId2" Type="http://schemas.openxmlformats.org/officeDocument/2006/relationships/hyperlink" Target="http://aminer.org/" TargetMode="External"/></Relationships>
</file>

<file path=ppt/slides/_rels/slide36.xml.rels><?xml version="1.0" encoding="UTF-8" standalone="yes"?>
<Relationships xmlns="http://schemas.openxmlformats.org/package/2006/relationships"><Relationship Id="rId9" Type="http://schemas.openxmlformats.org/officeDocument/2006/relationships/image" Target="../media/image98.tiff"/><Relationship Id="rId20" Type="http://schemas.openxmlformats.org/officeDocument/2006/relationships/image" Target="../media/image109.jpeg"/><Relationship Id="rId21" Type="http://schemas.openxmlformats.org/officeDocument/2006/relationships/image" Target="../media/image110.jpeg"/><Relationship Id="rId10" Type="http://schemas.openxmlformats.org/officeDocument/2006/relationships/image" Target="../media/image99.tiff"/><Relationship Id="rId11" Type="http://schemas.openxmlformats.org/officeDocument/2006/relationships/image" Target="../media/image100.tiff"/><Relationship Id="rId12" Type="http://schemas.openxmlformats.org/officeDocument/2006/relationships/image" Target="../media/image101.tiff"/><Relationship Id="rId13" Type="http://schemas.openxmlformats.org/officeDocument/2006/relationships/image" Target="../media/image102.tiff"/><Relationship Id="rId14" Type="http://schemas.openxmlformats.org/officeDocument/2006/relationships/image" Target="../media/image103.jpeg"/><Relationship Id="rId15" Type="http://schemas.openxmlformats.org/officeDocument/2006/relationships/image" Target="../media/image104.jpeg"/><Relationship Id="rId16" Type="http://schemas.openxmlformats.org/officeDocument/2006/relationships/image" Target="../media/image105.jpeg"/><Relationship Id="rId17" Type="http://schemas.openxmlformats.org/officeDocument/2006/relationships/image" Target="../media/image106.tiff"/><Relationship Id="rId18" Type="http://schemas.openxmlformats.org/officeDocument/2006/relationships/image" Target="../media/image107.jpeg"/><Relationship Id="rId19" Type="http://schemas.openxmlformats.org/officeDocument/2006/relationships/image" Target="../media/image108.tiff"/><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aminer.org/" TargetMode="External"/><Relationship Id="rId4" Type="http://schemas.openxmlformats.org/officeDocument/2006/relationships/image" Target="../media/image93.tiff"/><Relationship Id="rId5" Type="http://schemas.openxmlformats.org/officeDocument/2006/relationships/image" Target="../media/image94.tiff"/><Relationship Id="rId6" Type="http://schemas.openxmlformats.org/officeDocument/2006/relationships/image" Target="../media/image95.tiff"/><Relationship Id="rId7" Type="http://schemas.openxmlformats.org/officeDocument/2006/relationships/image" Target="../media/image96.tiff"/><Relationship Id="rId8" Type="http://schemas.openxmlformats.org/officeDocument/2006/relationships/image" Target="../media/image9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ctrTitle"/>
          </p:nvPr>
        </p:nvSpPr>
        <p:spPr>
          <a:xfrm>
            <a:off x="250374" y="2679055"/>
            <a:ext cx="9455154" cy="1470025"/>
          </a:xfrm>
        </p:spPr>
        <p:txBody>
          <a:bodyPr/>
          <a:lstStyle/>
          <a:p>
            <a:pPr>
              <a:spcBef>
                <a:spcPts val="2400"/>
              </a:spcBef>
            </a:pPr>
            <a:r>
              <a:rPr lang="zh-CN" altLang="en-US" sz="4800" dirty="0" smtClean="0">
                <a:solidFill>
                  <a:schemeClr val="tx1"/>
                </a:solidFill>
                <a:latin typeface="SimHei" charset="-122"/>
                <a:ea typeface="SimHei" charset="-122"/>
                <a:cs typeface="SimHei" charset="-122"/>
              </a:rPr>
              <a:t>开放学术图谱与科技情报挖掘</a:t>
            </a:r>
            <a:endParaRPr lang="zh-CN" altLang="en-US" sz="2400" dirty="0" smtClean="0">
              <a:solidFill>
                <a:schemeClr val="tx1"/>
              </a:solidFill>
              <a:latin typeface="SimHei" charset="-122"/>
              <a:ea typeface="SimHei" charset="-122"/>
              <a:cs typeface="SimHei" charset="-122"/>
            </a:endParaRPr>
          </a:p>
        </p:txBody>
      </p:sp>
      <p:sp>
        <p:nvSpPr>
          <p:cNvPr id="6150" name="Rectangle 6"/>
          <p:cNvSpPr>
            <a:spLocks noChangeArrowheads="1"/>
          </p:cNvSpPr>
          <p:nvPr/>
        </p:nvSpPr>
        <p:spPr bwMode="auto">
          <a:xfrm>
            <a:off x="818621" y="3897052"/>
            <a:ext cx="8268758" cy="2124607"/>
          </a:xfrm>
          <a:prstGeom prst="rect">
            <a:avLst/>
          </a:prstGeom>
          <a:noFill/>
          <a:ln w="9525">
            <a:noFill/>
            <a:miter lim="800000"/>
            <a:headEnd/>
            <a:tailEnd/>
          </a:ln>
        </p:spPr>
        <p:txBody>
          <a:bodyPr anchor="ctr"/>
          <a:lstStyle/>
          <a:p>
            <a:pPr algn="ctr"/>
            <a:r>
              <a:rPr kumimoji="0" lang="en-US" altLang="zh-CN" sz="4000" dirty="0">
                <a:latin typeface="Helvetica Neue" charset="0"/>
                <a:ea typeface="Helvetica Neue" charset="0"/>
                <a:cs typeface="Helvetica Neue" charset="0"/>
              </a:rPr>
              <a:t/>
            </a:r>
            <a:br>
              <a:rPr kumimoji="0" lang="en-US" altLang="zh-CN" sz="4000" dirty="0">
                <a:latin typeface="Helvetica Neue" charset="0"/>
                <a:ea typeface="Helvetica Neue" charset="0"/>
                <a:cs typeface="Helvetica Neue" charset="0"/>
              </a:rPr>
            </a:br>
            <a:r>
              <a:rPr lang="zh-CN" altLang="en-US" sz="3600" dirty="0" smtClean="0">
                <a:latin typeface="SimHei" charset="-122"/>
                <a:ea typeface="SimHei" charset="-122"/>
                <a:cs typeface="SimHei" charset="-122"/>
              </a:rPr>
              <a:t>唐 杰</a:t>
            </a:r>
            <a:endParaRPr lang="en-US" altLang="zh-CN" sz="2800" dirty="0" smtClean="0">
              <a:latin typeface="SimHei" charset="-122"/>
              <a:ea typeface="SimHei" charset="-122"/>
              <a:cs typeface="SimHei" charset="-122"/>
            </a:endParaRPr>
          </a:p>
          <a:p>
            <a:pPr algn="ctr"/>
            <a:r>
              <a:rPr kumimoji="0" lang="zh-CN" altLang="en-US" sz="2800" dirty="0" smtClean="0">
                <a:latin typeface="SimHei" charset="-122"/>
                <a:ea typeface="SimHei" charset="-122"/>
                <a:cs typeface="SimHei" charset="-122"/>
              </a:rPr>
              <a:t>清华大学</a:t>
            </a:r>
            <a:endParaRPr kumimoji="0" lang="en-US" altLang="zh-CN" sz="2800" dirty="0" smtClean="0">
              <a:latin typeface="SimHei" charset="-122"/>
              <a:ea typeface="SimHei" charset="-122"/>
              <a:cs typeface="SimHei" charset="-122"/>
            </a:endParaRPr>
          </a:p>
        </p:txBody>
      </p:sp>
      <p:sp>
        <p:nvSpPr>
          <p:cNvPr id="4" name="矩形 2"/>
          <p:cNvSpPr>
            <a:spLocks noChangeArrowheads="1"/>
          </p:cNvSpPr>
          <p:nvPr/>
        </p:nvSpPr>
        <p:spPr bwMode="auto">
          <a:xfrm>
            <a:off x="0" y="6489340"/>
            <a:ext cx="9906000" cy="368661"/>
          </a:xfrm>
          <a:prstGeom prst="rect">
            <a:avLst/>
          </a:prstGeom>
          <a:solidFill>
            <a:schemeClr val="bg1"/>
          </a:solidFill>
          <a:ln w="9525">
            <a:noFill/>
            <a:miter lim="800000"/>
            <a:headEnd/>
            <a:tailEnd/>
          </a:ln>
        </p:spPr>
        <p:txBody>
          <a:bodyPr wrap="square">
            <a:noAutofit/>
          </a:bodyPr>
          <a:lstStyle/>
          <a:p>
            <a:pPr>
              <a:spcAft>
                <a:spcPts val="600"/>
              </a:spcAft>
            </a:pPr>
            <a:r>
              <a:rPr lang="en-US" altLang="zh-CN" sz="1200" dirty="0">
                <a:latin typeface="Helvetica Neue" charset="0"/>
                <a:ea typeface="Helvetica Neue" charset="0"/>
                <a:cs typeface="Helvetica Neue" charset="0"/>
              </a:rPr>
              <a:t>[1] </a:t>
            </a: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Tang, </a:t>
            </a: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Zhang, </a:t>
            </a:r>
            <a:r>
              <a:rPr lang="en-US" altLang="zh-CN" sz="1200" dirty="0" smtClean="0">
                <a:latin typeface="Helvetica Neue" charset="0"/>
                <a:ea typeface="Helvetica Neue" charset="0"/>
                <a:cs typeface="Helvetica Neue" charset="0"/>
              </a:rPr>
              <a:t>L. </a:t>
            </a:r>
            <a:r>
              <a:rPr lang="en-US" altLang="zh-CN" sz="1200" dirty="0">
                <a:latin typeface="Helvetica Neue" charset="0"/>
                <a:ea typeface="Helvetica Neue" charset="0"/>
                <a:cs typeface="Helvetica Neue" charset="0"/>
              </a:rPr>
              <a:t>Yao, </a:t>
            </a: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Li, </a:t>
            </a:r>
            <a:r>
              <a:rPr lang="en-US" altLang="zh-CN" sz="1200" dirty="0" smtClean="0">
                <a:latin typeface="Helvetica Neue" charset="0"/>
                <a:ea typeface="Helvetica Neue" charset="0"/>
                <a:cs typeface="Helvetica Neue" charset="0"/>
              </a:rPr>
              <a:t>L. </a:t>
            </a:r>
            <a:r>
              <a:rPr lang="en-US" altLang="zh-CN" sz="1200" dirty="0">
                <a:latin typeface="Helvetica Neue" charset="0"/>
                <a:ea typeface="Helvetica Neue" charset="0"/>
                <a:cs typeface="Helvetica Neue" charset="0"/>
              </a:rPr>
              <a:t>Zhang, and </a:t>
            </a:r>
            <a:r>
              <a:rPr lang="en-US" altLang="zh-CN" sz="1200" dirty="0" smtClean="0">
                <a:latin typeface="Helvetica Neue" charset="0"/>
                <a:ea typeface="Helvetica Neue" charset="0"/>
                <a:cs typeface="Helvetica Neue" charset="0"/>
              </a:rPr>
              <a:t>Z. </a:t>
            </a:r>
            <a:r>
              <a:rPr lang="en-US" altLang="zh-CN" sz="1200" dirty="0">
                <a:latin typeface="Helvetica Neue" charset="0"/>
                <a:ea typeface="Helvetica Neue" charset="0"/>
                <a:cs typeface="Helvetica Neue" charset="0"/>
              </a:rPr>
              <a:t>Su. </a:t>
            </a:r>
            <a:r>
              <a:rPr lang="en-US" altLang="zh-CN" sz="1200" dirty="0" err="1">
                <a:latin typeface="Helvetica Neue" charset="0"/>
                <a:ea typeface="Helvetica Neue" charset="0"/>
                <a:cs typeface="Helvetica Neue" charset="0"/>
              </a:rPr>
              <a:t>ArnetMiner</a:t>
            </a:r>
            <a:r>
              <a:rPr lang="en-US" altLang="zh-CN" sz="1200" dirty="0">
                <a:latin typeface="Helvetica Neue" charset="0"/>
                <a:ea typeface="Helvetica Neue" charset="0"/>
                <a:cs typeface="Helvetica Neue" charset="0"/>
              </a:rPr>
              <a:t>: Extraction and Mining of Academic Social Networks. </a:t>
            </a:r>
            <a:r>
              <a:rPr lang="en-US" altLang="zh-CN" sz="1200" dirty="0" smtClean="0">
                <a:latin typeface="Helvetica Neue" charset="0"/>
                <a:ea typeface="Helvetica Neue" charset="0"/>
                <a:cs typeface="Helvetica Neue" charset="0"/>
              </a:rPr>
              <a:t>KDD’08. </a:t>
            </a:r>
            <a:r>
              <a:rPr lang="en-US" altLang="zh-CN" sz="1200" dirty="0">
                <a:latin typeface="Helvetica Neue" charset="0"/>
                <a:ea typeface="Helvetica Neue" charset="0"/>
                <a:cs typeface="Helvetica Neue" charset="0"/>
              </a:rPr>
              <a:t>pp.990-998.</a:t>
            </a:r>
            <a:endParaRPr lang="zh-CN" altLang="en-US" sz="1200" dirty="0">
              <a:latin typeface="Helvetica Neue" charset="0"/>
              <a:ea typeface="Helvetica Neue" charset="0"/>
              <a:cs typeface="Helvetica Neue"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190" y="71414"/>
            <a:ext cx="8816938" cy="1143000"/>
          </a:xfrm>
        </p:spPr>
        <p:txBody>
          <a:bodyPr/>
          <a:lstStyle/>
          <a:p>
            <a:r>
              <a:rPr lang="zh-CN" altLang="en-US" dirty="0" smtClean="0">
                <a:latin typeface="SimHei" charset="0"/>
                <a:ea typeface="SimHei" charset="0"/>
                <a:cs typeface="SimHei" charset="0"/>
              </a:rPr>
              <a:t>科技情报挖掘和智能服务</a:t>
            </a:r>
            <a:endParaRPr lang="en-US" dirty="0">
              <a:latin typeface="SimHei" charset="0"/>
              <a:ea typeface="SimHei" charset="0"/>
              <a:cs typeface="SimHei" charset="0"/>
            </a:endParaRPr>
          </a:p>
        </p:txBody>
      </p:sp>
      <p:sp>
        <p:nvSpPr>
          <p:cNvPr id="4" name="Content Placeholder 3"/>
          <p:cNvSpPr>
            <a:spLocks noGrp="1"/>
          </p:cNvSpPr>
          <p:nvPr>
            <p:ph idx="1"/>
          </p:nvPr>
        </p:nvSpPr>
        <p:spPr/>
        <p:txBody>
          <a:bodyPr/>
          <a:lstStyle/>
          <a:p>
            <a:r>
              <a:rPr lang="zh-CN" altLang="en-US" sz="2800" dirty="0">
                <a:latin typeface="SimHei" charset="-122"/>
                <a:ea typeface="SimHei" charset="-122"/>
                <a:cs typeface="SimHei" charset="-122"/>
              </a:rPr>
              <a:t>科技信息资源是科技创新的物质基础！</a:t>
            </a:r>
            <a:endParaRPr lang="en-US" altLang="zh-CN" sz="2800" dirty="0">
              <a:latin typeface="SimHei" charset="-122"/>
              <a:ea typeface="SimHei" charset="-122"/>
              <a:cs typeface="SimHei" charset="-122"/>
            </a:endParaRPr>
          </a:p>
          <a:p>
            <a:r>
              <a:rPr lang="zh-CN" altLang="en-US" sz="2800" dirty="0">
                <a:solidFill>
                  <a:srgbClr val="C00000"/>
                </a:solidFill>
                <a:latin typeface="SimHei" charset="-122"/>
                <a:ea typeface="SimHei" charset="-122"/>
                <a:cs typeface="SimHei" charset="-122"/>
              </a:rPr>
              <a:t>科技情报挖掘：</a:t>
            </a:r>
            <a:r>
              <a:rPr lang="zh-CN" altLang="en-US" sz="2800" dirty="0">
                <a:latin typeface="SimHei" charset="-122"/>
                <a:ea typeface="SimHei" charset="-122"/>
                <a:cs typeface="SimHei" charset="-122"/>
              </a:rPr>
              <a:t>从</a:t>
            </a:r>
            <a:r>
              <a:rPr lang="zh-CN" altLang="en-US" sz="2800" dirty="0">
                <a:solidFill>
                  <a:schemeClr val="accent6"/>
                </a:solidFill>
                <a:latin typeface="SimHei" charset="-122"/>
                <a:ea typeface="SimHei" charset="-122"/>
                <a:cs typeface="SimHei" charset="-122"/>
              </a:rPr>
              <a:t>海量科技文献</a:t>
            </a:r>
            <a:r>
              <a:rPr lang="zh-CN" altLang="en-US" sz="2800" dirty="0">
                <a:latin typeface="SimHei" charset="-122"/>
                <a:ea typeface="SimHei" charset="-122"/>
                <a:cs typeface="SimHei" charset="-122"/>
              </a:rPr>
              <a:t>中挖掘</a:t>
            </a:r>
            <a:r>
              <a:rPr lang="zh-CN" altLang="en-US" sz="2800" dirty="0">
                <a:solidFill>
                  <a:schemeClr val="accent6"/>
                </a:solidFill>
                <a:latin typeface="SimHei" charset="-122"/>
                <a:ea typeface="SimHei" charset="-122"/>
                <a:cs typeface="SimHei" charset="-122"/>
              </a:rPr>
              <a:t>创新知识</a:t>
            </a:r>
            <a:r>
              <a:rPr lang="zh-CN" altLang="en-US" sz="2800" dirty="0">
                <a:latin typeface="SimHei" charset="-122"/>
                <a:ea typeface="SimHei" charset="-122"/>
                <a:cs typeface="SimHei" charset="-122"/>
              </a:rPr>
              <a:t>的产生、传播和产业化的深层规律，提升科技生产力</a:t>
            </a:r>
            <a:endParaRPr lang="en-US" altLang="zh-CN" sz="2800" dirty="0">
              <a:latin typeface="SimHei" charset="-122"/>
              <a:ea typeface="SimHei" charset="-122"/>
              <a:cs typeface="SimHei" charset="-122"/>
            </a:endParaRPr>
          </a:p>
          <a:p>
            <a:r>
              <a:rPr lang="zh-CN" altLang="en-US" sz="2800" dirty="0">
                <a:solidFill>
                  <a:schemeClr val="accent6"/>
                </a:solidFill>
                <a:latin typeface="SimHei" charset="-122"/>
                <a:ea typeface="SimHei" charset="-122"/>
                <a:cs typeface="SimHei" charset="-122"/>
              </a:rPr>
              <a:t>交叉学科：</a:t>
            </a:r>
            <a:r>
              <a:rPr lang="zh-CN" altLang="en-US" sz="2800" dirty="0">
                <a:latin typeface="SimHei" charset="-122"/>
                <a:ea typeface="SimHei" charset="-122"/>
                <a:cs typeface="SimHei" charset="-122"/>
              </a:rPr>
              <a:t>信息科学、认知科学和智能科学的交叉，是国际新兴的前沿领域</a:t>
            </a:r>
            <a:endParaRPr lang="en-US" altLang="zh-CN" sz="2800" dirty="0">
              <a:latin typeface="SimHei" charset="-122"/>
              <a:ea typeface="SimHei" charset="-122"/>
              <a:cs typeface="SimHei" charset="-122"/>
            </a:endParaRPr>
          </a:p>
        </p:txBody>
      </p:sp>
      <p:graphicFrame>
        <p:nvGraphicFramePr>
          <p:cNvPr id="24" name="Table 23"/>
          <p:cNvGraphicFramePr>
            <a:graphicFrameLocks noGrp="1"/>
          </p:cNvGraphicFramePr>
          <p:nvPr>
            <p:extLst/>
          </p:nvPr>
        </p:nvGraphicFramePr>
        <p:xfrm>
          <a:off x="500714" y="4005064"/>
          <a:ext cx="9003877" cy="2362496"/>
        </p:xfrm>
        <a:graphic>
          <a:graphicData uri="http://schemas.openxmlformats.org/drawingml/2006/table">
            <a:tbl>
              <a:tblPr firstRow="1" bandRow="1">
                <a:tableStyleId>{93296810-A885-4BE3-A3E7-6D5BEEA58F35}</a:tableStyleId>
              </a:tblPr>
              <a:tblGrid>
                <a:gridCol w="1159370"/>
                <a:gridCol w="2954657"/>
                <a:gridCol w="2188843"/>
                <a:gridCol w="898272"/>
                <a:gridCol w="1802735"/>
              </a:tblGrid>
              <a:tr h="540581">
                <a:tc>
                  <a:txBody>
                    <a:bodyPr/>
                    <a:lstStyle/>
                    <a:p>
                      <a:pPr algn="ctr"/>
                      <a:r>
                        <a:rPr lang="zh-CN" altLang="en-US" sz="2000" b="1" dirty="0" smtClean="0">
                          <a:latin typeface="SimHei" charset="0"/>
                          <a:ea typeface="SimHei" charset="0"/>
                          <a:cs typeface="SimHei" charset="0"/>
                        </a:rPr>
                        <a:t>国家</a:t>
                      </a:r>
                      <a:endParaRPr lang="en-US" sz="2000" b="1" dirty="0">
                        <a:solidFill>
                          <a:schemeClr val="bg1"/>
                        </a:solidFill>
                        <a:latin typeface="SimHei" charset="0"/>
                        <a:ea typeface="SimHei" charset="0"/>
                        <a:cs typeface="SimHei" charset="0"/>
                      </a:endParaRPr>
                    </a:p>
                  </a:txBody>
                  <a:tcPr anchor="ctr">
                    <a:solidFill>
                      <a:srgbClr val="0000FF"/>
                    </a:solidFill>
                  </a:tcPr>
                </a:tc>
                <a:tc>
                  <a:txBody>
                    <a:bodyPr/>
                    <a:lstStyle/>
                    <a:p>
                      <a:pPr algn="ctr"/>
                      <a:r>
                        <a:rPr lang="zh-CN" altLang="en-US" sz="2000" b="1" dirty="0" smtClean="0">
                          <a:latin typeface="SimHei" charset="0"/>
                          <a:ea typeface="SimHei" charset="0"/>
                          <a:cs typeface="SimHei" charset="0"/>
                        </a:rPr>
                        <a:t>项目</a:t>
                      </a:r>
                      <a:endParaRPr lang="en-US" sz="2000" b="1" dirty="0">
                        <a:solidFill>
                          <a:schemeClr val="bg1"/>
                        </a:solidFill>
                        <a:latin typeface="SimHei" charset="0"/>
                        <a:ea typeface="SimHei" charset="0"/>
                        <a:cs typeface="SimHei" charset="0"/>
                      </a:endParaRPr>
                    </a:p>
                  </a:txBody>
                  <a:tcPr anchor="ctr">
                    <a:solidFill>
                      <a:srgbClr val="0000FF"/>
                    </a:solidFill>
                  </a:tcPr>
                </a:tc>
                <a:tc>
                  <a:txBody>
                    <a:bodyPr/>
                    <a:lstStyle/>
                    <a:p>
                      <a:pPr algn="ctr"/>
                      <a:r>
                        <a:rPr lang="zh-CN" altLang="en-US" sz="2000" b="1" dirty="0" smtClean="0">
                          <a:latin typeface="SimHei" charset="0"/>
                          <a:ea typeface="SimHei" charset="0"/>
                          <a:cs typeface="SimHei" charset="0"/>
                        </a:rPr>
                        <a:t>来源</a:t>
                      </a:r>
                      <a:endParaRPr lang="en-US" sz="2000" b="1" dirty="0">
                        <a:solidFill>
                          <a:schemeClr val="bg1"/>
                        </a:solidFill>
                        <a:latin typeface="SimHei" charset="0"/>
                        <a:ea typeface="SimHei" charset="0"/>
                        <a:cs typeface="SimHei" charset="0"/>
                      </a:endParaRPr>
                    </a:p>
                  </a:txBody>
                  <a:tcPr anchor="ctr">
                    <a:solidFill>
                      <a:srgbClr val="0000FF"/>
                    </a:solidFill>
                  </a:tcPr>
                </a:tc>
                <a:tc>
                  <a:txBody>
                    <a:bodyPr/>
                    <a:lstStyle/>
                    <a:p>
                      <a:pPr algn="ctr"/>
                      <a:r>
                        <a:rPr lang="zh-CN" altLang="en-US" sz="2000" b="1" dirty="0" smtClean="0">
                          <a:latin typeface="SimHei" charset="0"/>
                          <a:ea typeface="SimHei" charset="0"/>
                          <a:cs typeface="SimHei" charset="0"/>
                        </a:rPr>
                        <a:t>时间</a:t>
                      </a:r>
                      <a:endParaRPr lang="en-US" sz="2000" b="1" dirty="0">
                        <a:solidFill>
                          <a:schemeClr val="bg1"/>
                        </a:solidFill>
                        <a:latin typeface="SimHei" charset="0"/>
                        <a:ea typeface="SimHei" charset="0"/>
                        <a:cs typeface="SimHei" charset="0"/>
                      </a:endParaRPr>
                    </a:p>
                  </a:txBody>
                  <a:tcPr anchor="ctr">
                    <a:solidFill>
                      <a:srgbClr val="0000FF"/>
                    </a:solidFill>
                  </a:tcPr>
                </a:tc>
                <a:tc>
                  <a:txBody>
                    <a:bodyPr/>
                    <a:lstStyle/>
                    <a:p>
                      <a:pPr algn="ctr"/>
                      <a:r>
                        <a:rPr lang="zh-CN" altLang="en-US" sz="2000" b="1" dirty="0" smtClean="0">
                          <a:latin typeface="SimHei" charset="0"/>
                          <a:ea typeface="SimHei" charset="0"/>
                          <a:cs typeface="SimHei" charset="0"/>
                        </a:rPr>
                        <a:t>资助金额</a:t>
                      </a:r>
                      <a:endParaRPr lang="en-US" sz="2000" b="1" dirty="0">
                        <a:solidFill>
                          <a:schemeClr val="bg1"/>
                        </a:solidFill>
                        <a:latin typeface="SimHei" charset="0"/>
                        <a:ea typeface="SimHei" charset="0"/>
                        <a:cs typeface="SimHei" charset="0"/>
                      </a:endParaRPr>
                    </a:p>
                  </a:txBody>
                  <a:tcPr anchor="ctr">
                    <a:solidFill>
                      <a:srgbClr val="0000FF"/>
                    </a:solidFill>
                  </a:tcPr>
                </a:tc>
              </a:tr>
              <a:tr h="594332">
                <a:tc>
                  <a:txBody>
                    <a:bodyPr/>
                    <a:lstStyle/>
                    <a:p>
                      <a:pPr algn="ctr"/>
                      <a:r>
                        <a:rPr lang="zh-CN" altLang="en-US" sz="2000" b="1" dirty="0" smtClean="0">
                          <a:latin typeface="SimHei" charset="0"/>
                          <a:ea typeface="SimHei" charset="0"/>
                          <a:cs typeface="SimHei" charset="0"/>
                        </a:rPr>
                        <a:t>美国</a:t>
                      </a:r>
                      <a:endParaRPr lang="en-US" sz="2000" b="1" dirty="0">
                        <a:solidFill>
                          <a:schemeClr val="tx1"/>
                        </a:solidFill>
                        <a:latin typeface="SimHei" charset="0"/>
                        <a:ea typeface="SimHei" charset="0"/>
                        <a:cs typeface="SimHei" charset="0"/>
                      </a:endParaRPr>
                    </a:p>
                  </a:txBody>
                  <a:tcPr anchor="ctr"/>
                </a:tc>
                <a:tc>
                  <a:txBody>
                    <a:bodyPr/>
                    <a:lstStyle/>
                    <a:p>
                      <a:pPr algn="ctr"/>
                      <a:r>
                        <a:rPr lang="en-US" altLang="zh-CN" sz="2000" b="1" dirty="0" smtClean="0"/>
                        <a:t>Science of Science</a:t>
                      </a:r>
                      <a:endParaRPr lang="en-US" sz="2000" b="1" dirty="0">
                        <a:solidFill>
                          <a:schemeClr val="tx1"/>
                        </a:solidFill>
                        <a:latin typeface="Times New Roman" charset="0"/>
                        <a:ea typeface="Times New Roman" charset="0"/>
                        <a:cs typeface="Times New Roman" charset="0"/>
                      </a:endParaRPr>
                    </a:p>
                  </a:txBody>
                  <a:tcPr anchor="ctr"/>
                </a:tc>
                <a:tc>
                  <a:txBody>
                    <a:bodyPr/>
                    <a:lstStyle/>
                    <a:p>
                      <a:pPr algn="ctr"/>
                      <a:r>
                        <a:rPr lang="zh-CN" altLang="en-US" sz="2000" b="1" dirty="0" smtClean="0">
                          <a:latin typeface="SimHei" charset="0"/>
                          <a:ea typeface="SimHei" charset="0"/>
                          <a:cs typeface="SimHei" charset="0"/>
                        </a:rPr>
                        <a:t>美国自然基金</a:t>
                      </a:r>
                      <a:endParaRPr lang="en-US" sz="2000" b="1" dirty="0">
                        <a:solidFill>
                          <a:schemeClr val="tx1"/>
                        </a:solidFill>
                        <a:latin typeface="SimHei" charset="0"/>
                        <a:ea typeface="SimHei" charset="0"/>
                        <a:cs typeface="SimHei" charset="0"/>
                      </a:endParaRPr>
                    </a:p>
                  </a:txBody>
                  <a:tcPr anchor="ctr"/>
                </a:tc>
                <a:tc>
                  <a:txBody>
                    <a:bodyPr/>
                    <a:lstStyle/>
                    <a:p>
                      <a:pPr algn="ctr"/>
                      <a:r>
                        <a:rPr lang="en-US" sz="2000" b="1" dirty="0" smtClean="0"/>
                        <a:t>20</a:t>
                      </a:r>
                      <a:r>
                        <a:rPr lang="en-US" altLang="zh-CN" sz="2000" b="1" dirty="0" smtClean="0"/>
                        <a:t>08</a:t>
                      </a:r>
                      <a:endParaRPr lang="en-US" sz="2000" b="1" dirty="0">
                        <a:solidFill>
                          <a:schemeClr val="tx1"/>
                        </a:solidFill>
                        <a:latin typeface="Times New Roman" charset="0"/>
                        <a:ea typeface="Times New Roman" charset="0"/>
                        <a:cs typeface="Times New Roman" charset="0"/>
                      </a:endParaRPr>
                    </a:p>
                  </a:txBody>
                  <a:tcPr anchor="ctr"/>
                </a:tc>
                <a:tc>
                  <a:txBody>
                    <a:bodyPr/>
                    <a:lstStyle/>
                    <a:p>
                      <a:pPr algn="ctr"/>
                      <a:r>
                        <a:rPr lang="en-US" altLang="zh-CN" sz="2000" b="1" dirty="0" smtClean="0"/>
                        <a:t>~3026</a:t>
                      </a:r>
                      <a:r>
                        <a:rPr lang="zh-CN" altLang="en-US" sz="2000" b="1" dirty="0" smtClean="0">
                          <a:latin typeface="SimHei" charset="0"/>
                          <a:ea typeface="SimHei" charset="0"/>
                          <a:cs typeface="SimHei" charset="0"/>
                        </a:rPr>
                        <a:t>万美元</a:t>
                      </a:r>
                      <a:endParaRPr lang="en-US" sz="2000" b="1" dirty="0">
                        <a:solidFill>
                          <a:schemeClr val="tx1"/>
                        </a:solidFill>
                        <a:latin typeface="SimHei" charset="0"/>
                        <a:ea typeface="SimHei" charset="0"/>
                        <a:cs typeface="SimHei" charset="0"/>
                      </a:endParaRPr>
                    </a:p>
                  </a:txBody>
                  <a:tcPr anchor="ctr"/>
                </a:tc>
              </a:tr>
              <a:tr h="526543">
                <a:tc>
                  <a:txBody>
                    <a:bodyPr/>
                    <a:lstStyle/>
                    <a:p>
                      <a:pPr algn="ctr"/>
                      <a:r>
                        <a:rPr lang="zh-CN" altLang="en-US" sz="2000" b="1" dirty="0" smtClean="0">
                          <a:latin typeface="SimHei" charset="0"/>
                          <a:ea typeface="SimHei" charset="0"/>
                          <a:cs typeface="SimHei" charset="0"/>
                        </a:rPr>
                        <a:t>欧洲</a:t>
                      </a:r>
                      <a:endParaRPr lang="en-US" sz="2000" b="1" dirty="0">
                        <a:solidFill>
                          <a:schemeClr val="tx1"/>
                        </a:solidFill>
                        <a:latin typeface="SimHei" charset="0"/>
                        <a:ea typeface="SimHei" charset="0"/>
                        <a:cs typeface="SimHei" charset="0"/>
                      </a:endParaRPr>
                    </a:p>
                  </a:txBody>
                  <a:tcPr anchor="ctr"/>
                </a:tc>
                <a:tc>
                  <a:txBody>
                    <a:bodyPr/>
                    <a:lstStyle/>
                    <a:p>
                      <a:pPr algn="ctr"/>
                      <a:r>
                        <a:rPr lang="en-US" altLang="zh-CN" sz="2000" b="1" dirty="0" smtClean="0"/>
                        <a:t>Open</a:t>
                      </a:r>
                      <a:r>
                        <a:rPr lang="zh-CN" altLang="en-US" sz="2000" b="1" dirty="0" smtClean="0"/>
                        <a:t> </a:t>
                      </a:r>
                      <a:r>
                        <a:rPr lang="en-US" altLang="zh-CN" sz="2000" b="1" dirty="0" smtClean="0"/>
                        <a:t>Science</a:t>
                      </a:r>
                      <a:r>
                        <a:rPr lang="zh-CN" altLang="en-US" sz="2000" b="1" baseline="0" dirty="0" smtClean="0"/>
                        <a:t> </a:t>
                      </a:r>
                      <a:r>
                        <a:rPr lang="en-US" altLang="zh-CN" sz="2000" b="1" baseline="0" dirty="0" smtClean="0"/>
                        <a:t>Cloud</a:t>
                      </a:r>
                      <a:endParaRPr lang="en-US" sz="2000" b="1" dirty="0">
                        <a:solidFill>
                          <a:schemeClr val="tx1"/>
                        </a:solidFill>
                        <a:latin typeface="Times New Roman" charset="0"/>
                        <a:ea typeface="Times New Roman" charset="0"/>
                        <a:cs typeface="Times New Roman" charset="0"/>
                      </a:endParaRPr>
                    </a:p>
                  </a:txBody>
                  <a:tcPr anchor="ctr"/>
                </a:tc>
                <a:tc>
                  <a:txBody>
                    <a:bodyPr/>
                    <a:lstStyle/>
                    <a:p>
                      <a:pPr algn="ctr"/>
                      <a:r>
                        <a:rPr lang="zh-CN" altLang="en-US" sz="2000" b="1" dirty="0" smtClean="0">
                          <a:latin typeface="SimHei" charset="0"/>
                          <a:ea typeface="SimHei" charset="0"/>
                          <a:cs typeface="SimHei" charset="0"/>
                        </a:rPr>
                        <a:t>欧洲第</a:t>
                      </a:r>
                      <a:r>
                        <a:rPr lang="en-US" altLang="zh-CN" sz="2000" b="1" dirty="0" smtClean="0">
                          <a:latin typeface="Times New Roman" charset="0"/>
                          <a:ea typeface="Times New Roman" charset="0"/>
                          <a:cs typeface="Times New Roman" charset="0"/>
                        </a:rPr>
                        <a:t>7</a:t>
                      </a:r>
                      <a:r>
                        <a:rPr lang="zh-CN" altLang="en-US" sz="2000" b="1" dirty="0" smtClean="0">
                          <a:latin typeface="SimHei" charset="0"/>
                          <a:ea typeface="SimHei" charset="0"/>
                          <a:cs typeface="SimHei" charset="0"/>
                        </a:rPr>
                        <a:t>框架</a:t>
                      </a:r>
                      <a:endParaRPr lang="en-US" sz="2000" b="1" dirty="0">
                        <a:solidFill>
                          <a:schemeClr val="tx1"/>
                        </a:solidFill>
                        <a:latin typeface="SimHei" charset="0"/>
                        <a:ea typeface="SimHei" charset="0"/>
                        <a:cs typeface="SimHei" charset="0"/>
                      </a:endParaRPr>
                    </a:p>
                  </a:txBody>
                  <a:tcPr anchor="ctr"/>
                </a:tc>
                <a:tc>
                  <a:txBody>
                    <a:bodyPr/>
                    <a:lstStyle/>
                    <a:p>
                      <a:pPr algn="ctr"/>
                      <a:r>
                        <a:rPr lang="en-US" sz="2000" b="1" dirty="0" smtClean="0"/>
                        <a:t>201</a:t>
                      </a:r>
                      <a:r>
                        <a:rPr lang="en-US" altLang="zh-CN" sz="2000" b="1" dirty="0" smtClean="0"/>
                        <a:t>6</a:t>
                      </a:r>
                      <a:endParaRPr lang="en-US" sz="2000" b="1" dirty="0">
                        <a:solidFill>
                          <a:schemeClr val="tx1"/>
                        </a:solidFill>
                        <a:latin typeface="Times New Roman" charset="0"/>
                        <a:ea typeface="Times New Roman" charset="0"/>
                        <a:cs typeface="Times New Roman" charset="0"/>
                      </a:endParaRPr>
                    </a:p>
                  </a:txBody>
                  <a:tcPr anchor="ctr"/>
                </a:tc>
                <a:tc>
                  <a:txBody>
                    <a:bodyPr/>
                    <a:lstStyle/>
                    <a:p>
                      <a:pPr algn="ctr"/>
                      <a:r>
                        <a:rPr lang="en-US" altLang="zh-CN" sz="2000" b="1" kern="1200" dirty="0" smtClean="0">
                          <a:effectLst/>
                        </a:rPr>
                        <a:t>~1000</a:t>
                      </a:r>
                      <a:r>
                        <a:rPr lang="zh-CN" altLang="en-US" sz="2000" b="1" kern="1200" dirty="0" smtClean="0">
                          <a:effectLst/>
                          <a:latin typeface="SimHei" charset="0"/>
                          <a:ea typeface="SimHei" charset="0"/>
                          <a:cs typeface="SimHei" charset="0"/>
                        </a:rPr>
                        <a:t>万欧元</a:t>
                      </a:r>
                      <a:endParaRPr lang="en-US" sz="2000" b="1" i="0" dirty="0">
                        <a:solidFill>
                          <a:schemeClr val="tx1"/>
                        </a:solidFill>
                        <a:latin typeface="SimHei" charset="0"/>
                        <a:ea typeface="SimHei" charset="0"/>
                        <a:cs typeface="SimHei" charset="0"/>
                      </a:endParaRPr>
                    </a:p>
                  </a:txBody>
                  <a:tcPr anchor="ctr"/>
                </a:tc>
              </a:tr>
              <a:tr h="565929">
                <a:tc>
                  <a:txBody>
                    <a:bodyPr/>
                    <a:lstStyle/>
                    <a:p>
                      <a:pPr algn="ctr"/>
                      <a:r>
                        <a:rPr lang="zh-CN" altLang="en-US" sz="2000" b="1" dirty="0" smtClean="0">
                          <a:latin typeface="SimHei" charset="0"/>
                          <a:ea typeface="SimHei" charset="0"/>
                          <a:cs typeface="SimHei" charset="0"/>
                        </a:rPr>
                        <a:t>日本</a:t>
                      </a:r>
                      <a:endParaRPr lang="en-US" sz="2000" b="1" dirty="0">
                        <a:solidFill>
                          <a:schemeClr val="tx1"/>
                        </a:solidFill>
                        <a:latin typeface="SimHei" charset="0"/>
                        <a:ea typeface="SimHei" charset="0"/>
                        <a:cs typeface="SimHei" charset="0"/>
                      </a:endParaRPr>
                    </a:p>
                  </a:txBody>
                  <a:tcPr anchor="ctr"/>
                </a:tc>
                <a:tc>
                  <a:txBody>
                    <a:bodyPr/>
                    <a:lstStyle/>
                    <a:p>
                      <a:pPr algn="ctr"/>
                      <a:r>
                        <a:rPr lang="en-US" altLang="zh-CN" sz="2000" b="1" dirty="0" smtClean="0"/>
                        <a:t>J</a:t>
                      </a:r>
                      <a:r>
                        <a:rPr lang="en-US" sz="2000" b="1" dirty="0" smtClean="0"/>
                        <a:t>apan Science and Tech</a:t>
                      </a:r>
                      <a:endParaRPr lang="en-US" sz="2000" b="1" baseline="0" dirty="0" smtClean="0">
                        <a:solidFill>
                          <a:schemeClr val="tx1"/>
                        </a:solidFill>
                        <a:latin typeface="Times New Roman" charset="0"/>
                        <a:ea typeface="Times New Roman" charset="0"/>
                        <a:cs typeface="Times New Roman" charset="0"/>
                      </a:endParaRPr>
                    </a:p>
                  </a:txBody>
                  <a:tcPr anchor="ctr"/>
                </a:tc>
                <a:tc>
                  <a:txBody>
                    <a:bodyPr/>
                    <a:lstStyle/>
                    <a:p>
                      <a:pPr algn="ctr"/>
                      <a:r>
                        <a:rPr lang="zh-CN" altLang="en-US" sz="2000" b="1" dirty="0" smtClean="0">
                          <a:latin typeface="SimHei" charset="0"/>
                          <a:ea typeface="SimHei" charset="0"/>
                          <a:cs typeface="SimHei" charset="0"/>
                        </a:rPr>
                        <a:t>日本科技振兴会</a:t>
                      </a:r>
                      <a:endParaRPr lang="en-US" sz="2000" b="1" dirty="0">
                        <a:solidFill>
                          <a:schemeClr val="tx1"/>
                        </a:solidFill>
                        <a:latin typeface="SimHei" charset="0"/>
                        <a:ea typeface="SimHei" charset="0"/>
                        <a:cs typeface="SimHei" charset="0"/>
                      </a:endParaRPr>
                    </a:p>
                  </a:txBody>
                  <a:tcPr anchor="ctr"/>
                </a:tc>
                <a:tc>
                  <a:txBody>
                    <a:bodyPr/>
                    <a:lstStyle/>
                    <a:p>
                      <a:pPr algn="ctr"/>
                      <a:r>
                        <a:rPr lang="en-US" sz="2000" b="1" dirty="0" smtClean="0"/>
                        <a:t>1998</a:t>
                      </a:r>
                      <a:endParaRPr lang="en-US" sz="2000" b="1" dirty="0">
                        <a:solidFill>
                          <a:schemeClr val="tx1"/>
                        </a:solidFill>
                        <a:latin typeface="Times New Roman" charset="0"/>
                        <a:ea typeface="Times New Roman" charset="0"/>
                        <a:cs typeface="Times New Roman" charset="0"/>
                      </a:endParaRPr>
                    </a:p>
                  </a:txBody>
                  <a:tcPr anchor="ctr"/>
                </a:tc>
                <a:tc>
                  <a:txBody>
                    <a:bodyPr/>
                    <a:lstStyle/>
                    <a:p>
                      <a:pPr algn="ctr"/>
                      <a:r>
                        <a:rPr lang="en-US" sz="2000" b="1" dirty="0" smtClean="0"/>
                        <a:t>~95</a:t>
                      </a:r>
                      <a:r>
                        <a:rPr lang="zh-CN" altLang="en-US" sz="2000" b="1" dirty="0" smtClean="0">
                          <a:latin typeface="SimHei" charset="0"/>
                          <a:ea typeface="SimHei" charset="0"/>
                          <a:cs typeface="SimHei" charset="0"/>
                        </a:rPr>
                        <a:t>亿日元</a:t>
                      </a:r>
                      <a:endParaRPr lang="en-US" sz="2000" b="1" i="0" dirty="0">
                        <a:solidFill>
                          <a:schemeClr val="tx1"/>
                        </a:solidFill>
                        <a:latin typeface="SimHei" charset="0"/>
                        <a:ea typeface="SimHei" charset="0"/>
                        <a:cs typeface="SimHei" charset="0"/>
                      </a:endParaRPr>
                    </a:p>
                  </a:txBody>
                  <a:tcPr anchor="ctr"/>
                </a:tc>
              </a:tr>
            </a:tbl>
          </a:graphicData>
        </a:graphic>
      </p:graphicFrame>
    </p:spTree>
    <p:extLst>
      <p:ext uri="{BB962C8B-B14F-4D97-AF65-F5344CB8AC3E}">
        <p14:creationId xmlns:p14="http://schemas.microsoft.com/office/powerpoint/2010/main" val="665799858"/>
      </p:ext>
    </p:extLst>
  </p:cSld>
  <p:clrMapOvr>
    <a:masterClrMapping/>
  </p:clrMapOvr>
  <p:transition advClick="0"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副标题 4"/>
          <p:cNvSpPr txBox="1">
            <a:spLocks/>
          </p:cNvSpPr>
          <p:nvPr/>
        </p:nvSpPr>
        <p:spPr bwMode="auto">
          <a:xfrm>
            <a:off x="0" y="6362530"/>
            <a:ext cx="9906000" cy="495470"/>
          </a:xfrm>
          <a:prstGeom prst="rect">
            <a:avLst/>
          </a:prstGeom>
          <a:solidFill>
            <a:schemeClr val="bg1"/>
          </a:solidFill>
          <a:ln w="9525">
            <a:solidFill>
              <a:schemeClr val="bg1"/>
            </a:solidFill>
            <a:miter lim="800000"/>
            <a:headEnd/>
            <a:tailEnd/>
          </a:ln>
        </p:spPr>
        <p:txBody>
          <a:bodyPr vert="horz" wrap="square" lIns="166154" tIns="42203" rIns="166154" bIns="42203" numCol="1" anchor="ctr" anchorCtr="0" compatLnSpc="1">
            <a:prstTxWarp prst="textNoShape">
              <a:avLst/>
            </a:prstTxWarp>
          </a:bodyPr>
          <a:lstStyle/>
          <a:p>
            <a:pPr lvl="0">
              <a:spcBef>
                <a:spcPct val="20000"/>
              </a:spcBef>
            </a:pPr>
            <a:endParaRPr lang="zh-CN" altLang="en-US" sz="1015" kern="0" dirty="0">
              <a:latin typeface="+mn-lt"/>
              <a:ea typeface="+mn-ea"/>
            </a:endParaRPr>
          </a:p>
        </p:txBody>
      </p:sp>
      <p:sp>
        <p:nvSpPr>
          <p:cNvPr id="2" name="Title 1"/>
          <p:cNvSpPr>
            <a:spLocks noGrp="1"/>
          </p:cNvSpPr>
          <p:nvPr>
            <p:ph type="title"/>
          </p:nvPr>
        </p:nvSpPr>
        <p:spPr>
          <a:xfrm>
            <a:off x="56456" y="303730"/>
            <a:ext cx="9505055" cy="864578"/>
          </a:xfrm>
        </p:spPr>
        <p:txBody>
          <a:bodyPr/>
          <a:lstStyle/>
          <a:p>
            <a:r>
              <a:rPr lang="zh-CN" altLang="en-US" dirty="0" smtClean="0">
                <a:solidFill>
                  <a:schemeClr val="tx1"/>
                </a:solidFill>
                <a:latin typeface="SimHei" charset="-122"/>
                <a:ea typeface="SimHei" charset="-122"/>
                <a:cs typeface="SimHei" charset="-122"/>
              </a:rPr>
              <a:t>学术搜索系统</a:t>
            </a:r>
            <a:endParaRPr lang="en-US" dirty="0">
              <a:solidFill>
                <a:schemeClr val="tx1"/>
              </a:solidFill>
              <a:latin typeface="SimHei" charset="-122"/>
              <a:ea typeface="SimHei" charset="-122"/>
              <a:cs typeface="SimHei" charset="-122"/>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9841" y="3928684"/>
            <a:ext cx="4189142" cy="2433846"/>
          </a:xfrm>
          <a:prstGeom prst="rect">
            <a:avLst/>
          </a:prstGeom>
          <a:ln>
            <a:solidFill>
              <a:schemeClr val="bg1">
                <a:lumMod val="65000"/>
              </a:schemeClr>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1732" y="1268769"/>
            <a:ext cx="4202158" cy="2409291"/>
          </a:xfrm>
          <a:prstGeom prst="rect">
            <a:avLst/>
          </a:prstGeom>
          <a:ln>
            <a:solidFill>
              <a:schemeClr val="bg1">
                <a:lumMod val="65000"/>
              </a:schemeClr>
            </a:solidFill>
          </a:ln>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833717" y="1388172"/>
            <a:ext cx="4151731" cy="2427425"/>
          </a:xfrm>
          <a:prstGeom prst="rect">
            <a:avLst/>
          </a:prstGeom>
          <a:ln>
            <a:solidFill>
              <a:schemeClr val="bg1">
                <a:lumMod val="65000"/>
              </a:schemeClr>
            </a:solidFill>
          </a:ln>
        </p:spPr>
      </p:pic>
      <p:pic>
        <p:nvPicPr>
          <p:cNvPr id="6" name="Picture 5"/>
          <p:cNvPicPr>
            <a:picLocks noChangeAspect="1"/>
          </p:cNvPicPr>
          <p:nvPr/>
        </p:nvPicPr>
        <p:blipFill>
          <a:blip r:embed="rId6"/>
          <a:stretch>
            <a:fillRect/>
          </a:stretch>
        </p:blipFill>
        <p:spPr>
          <a:xfrm>
            <a:off x="5205028" y="3928684"/>
            <a:ext cx="3774273" cy="2634442"/>
          </a:xfrm>
          <a:prstGeom prst="rect">
            <a:avLst/>
          </a:prstGeom>
          <a:ln>
            <a:solidFill>
              <a:schemeClr val="bg1">
                <a:lumMod val="65000"/>
              </a:schemeClr>
            </a:solidFill>
          </a:ln>
        </p:spPr>
      </p:pic>
    </p:spTree>
    <p:extLst>
      <p:ext uri="{BB962C8B-B14F-4D97-AF65-F5344CB8AC3E}">
        <p14:creationId xmlns:p14="http://schemas.microsoft.com/office/powerpoint/2010/main" val="1896110047"/>
      </p:ext>
    </p:extLst>
  </p:cSld>
  <p:clrMapOvr>
    <a:masterClrMapping/>
  </p:clrMapOvr>
  <p:transition advClick="0" advTm="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379780" y="3058832"/>
            <a:ext cx="2346908" cy="2346908"/>
          </a:xfrm>
          <a:prstGeom prst="rect">
            <a:avLst/>
          </a:prstGeom>
        </p:spPr>
      </p:pic>
      <p:sp>
        <p:nvSpPr>
          <p:cNvPr id="2" name="标题 1"/>
          <p:cNvSpPr>
            <a:spLocks noGrp="1"/>
          </p:cNvSpPr>
          <p:nvPr>
            <p:ph type="title"/>
          </p:nvPr>
        </p:nvSpPr>
        <p:spPr>
          <a:xfrm>
            <a:off x="271464" y="152636"/>
            <a:ext cx="9363075" cy="792162"/>
          </a:xfrm>
        </p:spPr>
        <p:txBody>
          <a:bodyPr/>
          <a:lstStyle/>
          <a:p>
            <a:r>
              <a:rPr lang="zh-CN" altLang="en-US" dirty="0" smtClean="0">
                <a:latin typeface="SimHei" charset="-122"/>
                <a:ea typeface="SimHei" charset="-122"/>
                <a:cs typeface="SimHei" charset="-122"/>
              </a:rPr>
              <a:t>科学背后的规律：</a:t>
            </a:r>
            <a:r>
              <a:rPr lang="en-US" altLang="zh-CN" dirty="0" smtClean="0">
                <a:latin typeface="Helvetica Neue" charset="0"/>
                <a:ea typeface="Helvetica Neue" charset="0"/>
                <a:cs typeface="Helvetica Neue" charset="0"/>
              </a:rPr>
              <a:t>Science of Science</a:t>
            </a:r>
            <a:endParaRPr lang="zh-CN" altLang="en-US" dirty="0">
              <a:latin typeface="Helvetica Neue" charset="0"/>
              <a:ea typeface="Helvetica Neue" charset="0"/>
              <a:cs typeface="Helvetica Neue" charset="0"/>
            </a:endParaRPr>
          </a:p>
        </p:txBody>
      </p:sp>
      <p:sp>
        <p:nvSpPr>
          <p:cNvPr id="6" name="AutoShape 15"/>
          <p:cNvSpPr>
            <a:spLocks noChangeArrowheads="1"/>
          </p:cNvSpPr>
          <p:nvPr/>
        </p:nvSpPr>
        <p:spPr bwMode="auto">
          <a:xfrm>
            <a:off x="2504728" y="1160748"/>
            <a:ext cx="6695540" cy="3672408"/>
          </a:xfrm>
          <a:prstGeom prst="cloudCallout">
            <a:avLst>
              <a:gd name="adj1" fmla="val -57556"/>
              <a:gd name="adj2" fmla="val 34389"/>
            </a:avLst>
          </a:prstGeom>
          <a:noFill/>
          <a:ln w="9525">
            <a:solidFill>
              <a:schemeClr val="bg2"/>
            </a:solidFill>
            <a:round/>
            <a:headEnd/>
            <a:tailEnd/>
          </a:ln>
          <a:effectLst/>
        </p:spPr>
        <p:txBody>
          <a:bodyPr lIns="36000" rIns="0"/>
          <a:lstStyle/>
          <a:p>
            <a:pPr>
              <a:spcBef>
                <a:spcPct val="50000"/>
              </a:spcBef>
              <a:buFont typeface="Arial" pitchFamily="34" charset="0"/>
              <a:buChar char="•"/>
            </a:pPr>
            <a:r>
              <a:rPr lang="en-US" altLang="zh-CN" sz="2400" dirty="0" smtClean="0">
                <a:latin typeface="Helvetica Neue" charset="0"/>
                <a:ea typeface="Helvetica Neue" charset="0"/>
                <a:cs typeface="Helvetica Neue" charset="0"/>
              </a:rPr>
              <a:t> What are the </a:t>
            </a:r>
            <a:r>
              <a:rPr lang="en-US" altLang="zh-CN" sz="2400" b="1" dirty="0" smtClean="0">
                <a:solidFill>
                  <a:srgbClr val="FF0000"/>
                </a:solidFill>
                <a:latin typeface="Helvetica Neue" charset="0"/>
                <a:ea typeface="Helvetica Neue" charset="0"/>
                <a:cs typeface="Helvetica Neue" charset="0"/>
              </a:rPr>
              <a:t>science</a:t>
            </a:r>
            <a:r>
              <a:rPr lang="en-US" altLang="zh-CN" sz="2400" dirty="0" smtClean="0">
                <a:latin typeface="Helvetica Neue" charset="0"/>
                <a:ea typeface="Helvetica Neue" charset="0"/>
                <a:cs typeface="Helvetica Neue" charset="0"/>
              </a:rPr>
              <a:t> behind the billions of papers?</a:t>
            </a:r>
          </a:p>
          <a:p>
            <a:endParaRPr lang="en-US" altLang="zh-CN" sz="1200" dirty="0" smtClean="0">
              <a:latin typeface="Helvetica Neue" charset="0"/>
              <a:ea typeface="Helvetica Neue" charset="0"/>
              <a:cs typeface="Helvetica Neue" charset="0"/>
            </a:endParaRPr>
          </a:p>
          <a:p>
            <a:pPr>
              <a:buFont typeface="Arial" pitchFamily="34" charset="0"/>
              <a:buChar char="•"/>
            </a:pPr>
            <a:r>
              <a:rPr lang="en-US" altLang="zh-CN" sz="2400" dirty="0" smtClean="0">
                <a:latin typeface="Helvetica Neue" charset="0"/>
                <a:ea typeface="Helvetica Neue" charset="0"/>
                <a:cs typeface="Helvetica Neue" charset="0"/>
              </a:rPr>
              <a:t> What are the </a:t>
            </a:r>
            <a:r>
              <a:rPr lang="en-US" altLang="zh-CN" sz="2400" b="1" dirty="0" smtClean="0">
                <a:solidFill>
                  <a:srgbClr val="FF0000"/>
                </a:solidFill>
                <a:latin typeface="Helvetica Neue" charset="0"/>
                <a:ea typeface="Helvetica Neue" charset="0"/>
                <a:cs typeface="Helvetica Neue" charset="0"/>
              </a:rPr>
              <a:t>innovation genes</a:t>
            </a:r>
            <a:r>
              <a:rPr lang="en-US" altLang="zh-CN" sz="2400" b="1" dirty="0" smtClean="0">
                <a:latin typeface="Helvetica Neue" charset="0"/>
                <a:ea typeface="Helvetica Neue" charset="0"/>
                <a:cs typeface="Helvetica Neue" charset="0"/>
              </a:rPr>
              <a:t> </a:t>
            </a:r>
            <a:r>
              <a:rPr lang="en-US" altLang="zh-CN" sz="2400" dirty="0" smtClean="0">
                <a:latin typeface="Helvetica Neue" charset="0"/>
                <a:ea typeface="Helvetica Neue" charset="0"/>
                <a:cs typeface="Helvetica Neue" charset="0"/>
              </a:rPr>
              <a:t>underlying the science?</a:t>
            </a:r>
          </a:p>
          <a:p>
            <a:pPr>
              <a:buFont typeface="Arial" pitchFamily="34" charset="0"/>
              <a:buChar char="•"/>
            </a:pPr>
            <a:endParaRPr lang="en-US" altLang="zh-CN" sz="1200" dirty="0">
              <a:latin typeface="Helvetica Neue" charset="0"/>
              <a:ea typeface="Helvetica Neue" charset="0"/>
              <a:cs typeface="Helvetica Neue" charset="0"/>
            </a:endParaRPr>
          </a:p>
          <a:p>
            <a:pPr>
              <a:buFont typeface="Arial" pitchFamily="34" charset="0"/>
              <a:buChar char="•"/>
            </a:pPr>
            <a:r>
              <a:rPr lang="en-US" altLang="zh-CN" sz="2400" dirty="0" smtClean="0">
                <a:latin typeface="Helvetica Neue" charset="0"/>
                <a:ea typeface="Helvetica Neue" charset="0"/>
                <a:cs typeface="Helvetica Neue" charset="0"/>
              </a:rPr>
              <a:t> How to </a:t>
            </a:r>
            <a:r>
              <a:rPr lang="en-US" altLang="zh-CN" sz="2400" b="1" dirty="0" smtClean="0">
                <a:solidFill>
                  <a:srgbClr val="FF0000"/>
                </a:solidFill>
                <a:latin typeface="Helvetica Neue" charset="0"/>
                <a:ea typeface="Helvetica Neue" charset="0"/>
                <a:cs typeface="Helvetica Neue" charset="0"/>
              </a:rPr>
              <a:t>evaluate</a:t>
            </a:r>
            <a:r>
              <a:rPr lang="en-US" altLang="zh-CN" sz="2400" dirty="0" smtClean="0">
                <a:latin typeface="Helvetica Neue" charset="0"/>
                <a:ea typeface="Helvetica Neue" charset="0"/>
                <a:cs typeface="Helvetica Neue" charset="0"/>
              </a:rPr>
              <a:t> the </a:t>
            </a:r>
            <a:r>
              <a:rPr lang="en-US" altLang="zh-CN" sz="2400" b="1" dirty="0" smtClean="0">
                <a:solidFill>
                  <a:srgbClr val="FF0000"/>
                </a:solidFill>
                <a:latin typeface="Helvetica Neue" charset="0"/>
                <a:ea typeface="Helvetica Neue" charset="0"/>
                <a:cs typeface="Helvetica Neue" charset="0"/>
              </a:rPr>
              <a:t>success</a:t>
            </a:r>
            <a:r>
              <a:rPr lang="en-US" altLang="zh-CN" sz="2400" dirty="0" smtClean="0">
                <a:latin typeface="Helvetica Neue" charset="0"/>
                <a:ea typeface="Helvetica Neue" charset="0"/>
                <a:cs typeface="Helvetica Neue" charset="0"/>
              </a:rPr>
              <a:t> of science? </a:t>
            </a:r>
          </a:p>
          <a:p>
            <a:pPr algn="ctr"/>
            <a:endParaRPr lang="zh-CN" altLang="en-US" sz="2400" dirty="0">
              <a:latin typeface="Helvetica Neue" charset="0"/>
              <a:ea typeface="Helvetica Neue" charset="0"/>
              <a:cs typeface="Helvetica Neue" charset="0"/>
            </a:endParaRPr>
          </a:p>
        </p:txBody>
      </p:sp>
      <p:sp>
        <p:nvSpPr>
          <p:cNvPr id="10" name="WordArt 17"/>
          <p:cNvSpPr>
            <a:spLocks noChangeArrowheads="1" noChangeShapeType="1" noTextEdit="1"/>
          </p:cNvSpPr>
          <p:nvPr/>
        </p:nvSpPr>
        <p:spPr bwMode="auto">
          <a:xfrm>
            <a:off x="8481392" y="4941168"/>
            <a:ext cx="803286" cy="985851"/>
          </a:xfrm>
          <a:prstGeom prst="rect">
            <a:avLst/>
          </a:prstGeom>
        </p:spPr>
        <p:txBody>
          <a:bodyPr wrap="none" fromWordArt="1">
            <a:prstTxWarp prst="textPlain">
              <a:avLst>
                <a:gd name="adj" fmla="val 50000"/>
              </a:avLst>
            </a:prstTxWarp>
          </a:bodyPr>
          <a:lstStyle/>
          <a:p>
            <a:pPr algn="ctr"/>
            <a:r>
              <a:rPr lang="en-US" altLang="zh-CN" sz="3600"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rPr>
              <a:t>?</a:t>
            </a:r>
            <a:endParaRPr lang="zh-CN" altLang="en-US" sz="3600"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endParaRPr>
          </a:p>
        </p:txBody>
      </p:sp>
    </p:spTree>
    <p:custDataLst>
      <p:tags r:id="rId1"/>
    </p:custDataLst>
    <p:extLst>
      <p:ext uri="{BB962C8B-B14F-4D97-AF65-F5344CB8AC3E}">
        <p14:creationId xmlns:p14="http://schemas.microsoft.com/office/powerpoint/2010/main" val="123601838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内容占位符 2"/>
          <p:cNvSpPr>
            <a:spLocks noGrp="1"/>
          </p:cNvSpPr>
          <p:nvPr>
            <p:ph sz="quarter" idx="4294967295"/>
          </p:nvPr>
        </p:nvSpPr>
        <p:spPr>
          <a:xfrm>
            <a:off x="560512" y="1318846"/>
            <a:ext cx="5681562" cy="4945674"/>
          </a:xfrm>
        </p:spPr>
        <p:txBody>
          <a:bodyPr>
            <a:noAutofit/>
          </a:bodyPr>
          <a:lstStyle/>
          <a:p>
            <a:pPr fontAlgn="auto">
              <a:spcBef>
                <a:spcPts val="951"/>
              </a:spcBef>
              <a:spcAft>
                <a:spcPts val="0"/>
              </a:spcAft>
              <a:buClr>
                <a:srgbClr val="C00000"/>
              </a:buClr>
              <a:buFont typeface="Wingdings" pitchFamily="2" charset="2"/>
              <a:buChar char="n"/>
              <a:defRPr/>
            </a:pPr>
            <a:r>
              <a:rPr lang="zh-CN" altLang="en-US" sz="2585" kern="1200" dirty="0">
                <a:ea typeface="SimHei" charset="0"/>
                <a:cs typeface="SimHei" charset="0"/>
              </a:rPr>
              <a:t>自主研发研究者社会网络挖掘与搜索系统</a:t>
            </a:r>
            <a:r>
              <a:rPr lang="en-US" altLang="zh-CN" sz="2585" kern="1200" dirty="0">
                <a:ea typeface="SimHei" charset="0"/>
                <a:cs typeface="SimHei" charset="0"/>
              </a:rPr>
              <a:t>—</a:t>
            </a:r>
            <a:r>
              <a:rPr lang="en-US" altLang="zh-CN" kern="1200" dirty="0" err="1" smtClean="0">
                <a:ea typeface="SimHei" charset="0"/>
                <a:cs typeface="SimHei" charset="0"/>
              </a:rPr>
              <a:t>AMiner</a:t>
            </a:r>
            <a:r>
              <a:rPr lang="zh-CN" altLang="en-US" kern="1200" dirty="0" smtClean="0">
                <a:ea typeface="SimHei" charset="0"/>
                <a:cs typeface="SimHei" charset="0"/>
              </a:rPr>
              <a:t> </a:t>
            </a:r>
            <a:r>
              <a:rPr lang="en-US" altLang="zh-CN" kern="1200" dirty="0" smtClean="0">
                <a:ea typeface="SimHei" charset="0"/>
                <a:cs typeface="SimHei" charset="0"/>
              </a:rPr>
              <a:t>(</a:t>
            </a:r>
            <a:r>
              <a:rPr lang="en-US" altLang="zh-CN" sz="2000" kern="1200" dirty="0">
                <a:ea typeface="SimHei" charset="0"/>
                <a:cs typeface="SimHei" charset="0"/>
              </a:rPr>
              <a:t>http://</a:t>
            </a:r>
            <a:r>
              <a:rPr lang="en-US" altLang="zh-CN" sz="2000" kern="1200" dirty="0" err="1">
                <a:ea typeface="SimHei" charset="0"/>
                <a:cs typeface="SimHei" charset="0"/>
              </a:rPr>
              <a:t>aminer.org</a:t>
            </a:r>
            <a:r>
              <a:rPr lang="en-US" altLang="zh-CN" kern="1200" dirty="0">
                <a:ea typeface="SimHei" charset="0"/>
                <a:cs typeface="SimHei" charset="0"/>
              </a:rPr>
              <a:t>)</a:t>
            </a:r>
            <a:endParaRPr lang="en-US" altLang="zh-CN" sz="2585" dirty="0">
              <a:ea typeface="SimHei" charset="0"/>
              <a:cs typeface="SimHei" charset="0"/>
            </a:endParaRPr>
          </a:p>
          <a:p>
            <a:pPr lvl="1">
              <a:spcBef>
                <a:spcPts val="951"/>
              </a:spcBef>
              <a:buSzPct val="60000"/>
              <a:buFont typeface="Wingdings" pitchFamily="2" charset="2"/>
              <a:buChar char="n"/>
              <a:defRPr/>
            </a:pPr>
            <a:r>
              <a:rPr lang="zh-CN" altLang="en-US" sz="2215" dirty="0">
                <a:ea typeface="SimHei" charset="0"/>
                <a:cs typeface="SimHei" charset="0"/>
              </a:rPr>
              <a:t>系统从</a:t>
            </a:r>
            <a:r>
              <a:rPr lang="en-US" altLang="zh-CN" sz="2215" dirty="0">
                <a:ea typeface="SimHei" charset="0"/>
                <a:cs typeface="SimHei" charset="0"/>
              </a:rPr>
              <a:t>2006</a:t>
            </a:r>
            <a:r>
              <a:rPr lang="zh-CN" altLang="en-US" sz="2215" dirty="0">
                <a:ea typeface="SimHei" charset="0"/>
                <a:cs typeface="SimHei" charset="0"/>
              </a:rPr>
              <a:t>年开始运行</a:t>
            </a:r>
            <a:endParaRPr lang="en-US" altLang="zh-CN" sz="2215" dirty="0">
              <a:ea typeface="SimHei" charset="0"/>
              <a:cs typeface="SimHei" charset="0"/>
            </a:endParaRPr>
          </a:p>
          <a:p>
            <a:pPr lvl="1">
              <a:lnSpc>
                <a:spcPct val="110000"/>
              </a:lnSpc>
              <a:spcBef>
                <a:spcPts val="951"/>
              </a:spcBef>
              <a:buSzPct val="60000"/>
              <a:buFont typeface="Wingdings" pitchFamily="2" charset="2"/>
              <a:buChar char="n"/>
              <a:defRPr/>
            </a:pPr>
            <a:r>
              <a:rPr lang="zh-CN" altLang="en-US" sz="2215" kern="1200" dirty="0">
                <a:ea typeface="SimHei" charset="0"/>
                <a:cs typeface="SimHei" charset="0"/>
              </a:rPr>
              <a:t>超过</a:t>
            </a:r>
            <a:r>
              <a:rPr lang="en-US" altLang="zh-CN" sz="2215" kern="1200" dirty="0">
                <a:solidFill>
                  <a:srgbClr val="FF0000"/>
                </a:solidFill>
                <a:ea typeface="SimHei" charset="0"/>
                <a:cs typeface="SimHei" charset="0"/>
              </a:rPr>
              <a:t>1.36</a:t>
            </a:r>
            <a:r>
              <a:rPr lang="zh-CN" altLang="en-US" sz="2215" kern="1200" dirty="0">
                <a:solidFill>
                  <a:srgbClr val="FF0000"/>
                </a:solidFill>
                <a:ea typeface="SimHei" charset="0"/>
                <a:cs typeface="SimHei" charset="0"/>
              </a:rPr>
              <a:t>亿研究者</a:t>
            </a:r>
            <a:r>
              <a:rPr lang="zh-CN" altLang="en-US" sz="2215" kern="1200" dirty="0">
                <a:ea typeface="SimHei" charset="0"/>
                <a:cs typeface="SimHei" charset="0"/>
              </a:rPr>
              <a:t>信息</a:t>
            </a:r>
            <a:endParaRPr lang="en-US" altLang="zh-CN" sz="2215" kern="1200" dirty="0">
              <a:ea typeface="SimHei" charset="0"/>
              <a:cs typeface="SimHei" charset="0"/>
            </a:endParaRPr>
          </a:p>
          <a:p>
            <a:pPr lvl="1">
              <a:lnSpc>
                <a:spcPct val="110000"/>
              </a:lnSpc>
              <a:spcBef>
                <a:spcPts val="951"/>
              </a:spcBef>
              <a:buSzPct val="60000"/>
              <a:buFont typeface="Wingdings" pitchFamily="2" charset="2"/>
              <a:buChar char="n"/>
              <a:defRPr/>
            </a:pPr>
            <a:r>
              <a:rPr lang="zh-CN" altLang="en-US" sz="2215" kern="1200" dirty="0" smtClean="0">
                <a:ea typeface="SimHei" charset="0"/>
                <a:cs typeface="SimHei" charset="0"/>
              </a:rPr>
              <a:t>超过</a:t>
            </a:r>
            <a:r>
              <a:rPr lang="en-US" altLang="zh-CN" sz="2215" kern="1200" dirty="0" smtClean="0">
                <a:solidFill>
                  <a:srgbClr val="FF0000"/>
                </a:solidFill>
                <a:ea typeface="SimHei" charset="0"/>
                <a:cs typeface="SimHei" charset="0"/>
              </a:rPr>
              <a:t>2</a:t>
            </a:r>
            <a:r>
              <a:rPr lang="zh-CN" altLang="en-US" sz="2215" kern="1200" dirty="0" smtClean="0">
                <a:solidFill>
                  <a:srgbClr val="FF0000"/>
                </a:solidFill>
                <a:ea typeface="SimHei" charset="0"/>
                <a:cs typeface="SimHei" charset="0"/>
              </a:rPr>
              <a:t>亿论文</a:t>
            </a:r>
            <a:r>
              <a:rPr lang="zh-CN" altLang="en-US" sz="2215" kern="1200" dirty="0">
                <a:ea typeface="SimHei" charset="0"/>
                <a:cs typeface="SimHei" charset="0"/>
              </a:rPr>
              <a:t>信息</a:t>
            </a:r>
            <a:endParaRPr lang="en-US" altLang="zh-CN" sz="2215" kern="1200" dirty="0">
              <a:ea typeface="SimHei" charset="0"/>
              <a:cs typeface="SimHei" charset="0"/>
            </a:endParaRPr>
          </a:p>
          <a:p>
            <a:pPr lvl="1">
              <a:lnSpc>
                <a:spcPct val="110000"/>
              </a:lnSpc>
              <a:spcBef>
                <a:spcPts val="951"/>
              </a:spcBef>
              <a:buSzPct val="60000"/>
              <a:buFont typeface="Wingdings" pitchFamily="2" charset="2"/>
              <a:buChar char="n"/>
              <a:defRPr/>
            </a:pPr>
            <a:r>
              <a:rPr lang="zh-CN" altLang="en-US" sz="2215" kern="1200" dirty="0">
                <a:ea typeface="SimHei" charset="0"/>
                <a:cs typeface="SimHei" charset="0"/>
              </a:rPr>
              <a:t>超过</a:t>
            </a:r>
            <a:r>
              <a:rPr lang="en-US" altLang="zh-CN" sz="2215" kern="1200" dirty="0">
                <a:solidFill>
                  <a:srgbClr val="FF0000"/>
                </a:solidFill>
                <a:ea typeface="SimHei" charset="0"/>
                <a:cs typeface="SimHei" charset="0"/>
              </a:rPr>
              <a:t>3</a:t>
            </a:r>
            <a:r>
              <a:rPr lang="zh-CN" altLang="en-US" sz="2215" kern="1200" dirty="0">
                <a:solidFill>
                  <a:srgbClr val="FF0000"/>
                </a:solidFill>
                <a:ea typeface="SimHei" charset="0"/>
                <a:cs typeface="SimHei" charset="0"/>
              </a:rPr>
              <a:t>亿</a:t>
            </a:r>
            <a:r>
              <a:rPr lang="en-US" altLang="zh-CN" sz="2215" kern="1200" dirty="0">
                <a:solidFill>
                  <a:srgbClr val="FF0000"/>
                </a:solidFill>
                <a:ea typeface="SimHei" charset="0"/>
                <a:cs typeface="SimHei" charset="0"/>
              </a:rPr>
              <a:t>3460</a:t>
            </a:r>
            <a:r>
              <a:rPr lang="zh-CN" altLang="en-US" sz="2215" kern="1200" dirty="0">
                <a:solidFill>
                  <a:srgbClr val="FF0000"/>
                </a:solidFill>
                <a:ea typeface="SimHei" charset="0"/>
                <a:cs typeface="SimHei" charset="0"/>
              </a:rPr>
              <a:t>万</a:t>
            </a:r>
            <a:r>
              <a:rPr lang="zh-CN" altLang="en-US" sz="2215" kern="1200" dirty="0">
                <a:ea typeface="SimHei" charset="0"/>
                <a:cs typeface="SimHei" charset="0"/>
              </a:rPr>
              <a:t>日志</a:t>
            </a:r>
            <a:endParaRPr lang="en-US" altLang="zh-CN" sz="2215" kern="1200" dirty="0">
              <a:ea typeface="SimHei" charset="0"/>
              <a:cs typeface="SimHei" charset="0"/>
            </a:endParaRPr>
          </a:p>
          <a:p>
            <a:pPr lvl="1">
              <a:lnSpc>
                <a:spcPct val="110000"/>
              </a:lnSpc>
              <a:spcBef>
                <a:spcPts val="951"/>
              </a:spcBef>
              <a:buSzPct val="60000"/>
              <a:buFont typeface="Wingdings" pitchFamily="2" charset="2"/>
              <a:buChar char="n"/>
              <a:defRPr/>
            </a:pPr>
            <a:r>
              <a:rPr lang="zh-CN" altLang="en-US" sz="2215" kern="1200" dirty="0">
                <a:ea typeface="SimHei" charset="0"/>
                <a:cs typeface="SimHei" charset="0"/>
              </a:rPr>
              <a:t>每月</a:t>
            </a:r>
            <a:r>
              <a:rPr lang="en-US" altLang="zh-CN" sz="2215" kern="1200" dirty="0">
                <a:solidFill>
                  <a:srgbClr val="FF0000"/>
                </a:solidFill>
                <a:ea typeface="SimHei" charset="0"/>
                <a:cs typeface="SimHei" charset="0"/>
              </a:rPr>
              <a:t>170</a:t>
            </a:r>
            <a:r>
              <a:rPr lang="zh-CN" altLang="en-US" sz="2215" kern="1200" dirty="0">
                <a:solidFill>
                  <a:srgbClr val="FF0000"/>
                </a:solidFill>
                <a:ea typeface="SimHei" charset="0"/>
                <a:cs typeface="SimHei" charset="0"/>
              </a:rPr>
              <a:t>个国家</a:t>
            </a:r>
            <a:r>
              <a:rPr lang="en-US" altLang="zh-CN" sz="2215" kern="1200" dirty="0">
                <a:solidFill>
                  <a:srgbClr val="FF0000"/>
                </a:solidFill>
                <a:ea typeface="SimHei" charset="0"/>
                <a:cs typeface="SimHei" charset="0"/>
              </a:rPr>
              <a:t>/</a:t>
            </a:r>
            <a:r>
              <a:rPr lang="zh-CN" altLang="en-US" sz="2215" kern="1200" dirty="0">
                <a:solidFill>
                  <a:srgbClr val="FF0000"/>
                </a:solidFill>
                <a:ea typeface="SimHei" charset="0"/>
                <a:cs typeface="SimHei" charset="0"/>
              </a:rPr>
              <a:t>地区</a:t>
            </a:r>
            <a:r>
              <a:rPr lang="en-US" altLang="zh-CN" sz="2215" kern="1200" dirty="0">
                <a:solidFill>
                  <a:srgbClr val="FF0000"/>
                </a:solidFill>
                <a:ea typeface="SimHei" charset="0"/>
                <a:cs typeface="SimHei" charset="0"/>
              </a:rPr>
              <a:t>10</a:t>
            </a:r>
            <a:r>
              <a:rPr lang="zh-CN" altLang="en-US" sz="2215" kern="1200" dirty="0">
                <a:solidFill>
                  <a:srgbClr val="FF0000"/>
                </a:solidFill>
                <a:ea typeface="SimHei" charset="0"/>
                <a:cs typeface="SimHei" charset="0"/>
              </a:rPr>
              <a:t>万独立</a:t>
            </a:r>
            <a:r>
              <a:rPr lang="en-US" altLang="zh-CN" sz="2215" kern="1200" dirty="0">
                <a:solidFill>
                  <a:srgbClr val="FF0000"/>
                </a:solidFill>
                <a:ea typeface="SimHei" charset="0"/>
                <a:cs typeface="SimHei" charset="0"/>
              </a:rPr>
              <a:t>IP</a:t>
            </a:r>
            <a:r>
              <a:rPr lang="zh-CN" altLang="en-US" sz="2215" kern="1200" dirty="0" smtClean="0">
                <a:ea typeface="SimHei" charset="0"/>
                <a:cs typeface="SimHei" charset="0"/>
              </a:rPr>
              <a:t>访问</a:t>
            </a:r>
            <a:endParaRPr lang="en-US" altLang="zh-CN" sz="2215" kern="1200" dirty="0" smtClean="0">
              <a:ea typeface="SimHei" charset="0"/>
              <a:cs typeface="SimHei" charset="0"/>
            </a:endParaRPr>
          </a:p>
          <a:p>
            <a:pPr lvl="1">
              <a:lnSpc>
                <a:spcPct val="110000"/>
              </a:lnSpc>
              <a:spcBef>
                <a:spcPts val="951"/>
              </a:spcBef>
              <a:buSzPct val="60000"/>
              <a:buFont typeface="Wingdings" pitchFamily="2" charset="2"/>
              <a:buChar char="n"/>
              <a:defRPr/>
            </a:pPr>
            <a:r>
              <a:rPr lang="zh-CN" altLang="en-US" sz="2215" kern="1200" dirty="0" smtClean="0">
                <a:ea typeface="SimHei" charset="0"/>
                <a:cs typeface="SimHei" charset="0"/>
              </a:rPr>
              <a:t>总共全球</a:t>
            </a:r>
            <a:r>
              <a:rPr lang="en-US" altLang="zh-CN" sz="2215" kern="1200" dirty="0" smtClean="0">
                <a:solidFill>
                  <a:srgbClr val="FF0000"/>
                </a:solidFill>
                <a:ea typeface="SimHei" charset="0"/>
                <a:cs typeface="SimHei" charset="0"/>
              </a:rPr>
              <a:t>800</a:t>
            </a:r>
            <a:r>
              <a:rPr lang="zh-CN" altLang="en-US" sz="2215" kern="1200" dirty="0" smtClean="0">
                <a:solidFill>
                  <a:srgbClr val="FF0000"/>
                </a:solidFill>
                <a:ea typeface="SimHei" charset="0"/>
                <a:cs typeface="SimHei" charset="0"/>
              </a:rPr>
              <a:t>多万独立</a:t>
            </a:r>
            <a:r>
              <a:rPr lang="en-US" altLang="zh-CN" sz="2215" kern="1200" dirty="0" smtClean="0">
                <a:solidFill>
                  <a:srgbClr val="FF0000"/>
                </a:solidFill>
                <a:ea typeface="SimHei" charset="0"/>
                <a:cs typeface="SimHei" charset="0"/>
              </a:rPr>
              <a:t>IP</a:t>
            </a:r>
            <a:r>
              <a:rPr lang="zh-CN" altLang="en-US" sz="2215" kern="1200" dirty="0" smtClean="0">
                <a:ea typeface="SimHei" charset="0"/>
                <a:cs typeface="SimHei" charset="0"/>
              </a:rPr>
              <a:t>访问</a:t>
            </a:r>
            <a:endParaRPr lang="en-US" altLang="zh-CN" sz="2215" kern="1200" dirty="0">
              <a:ea typeface="SimHei" charset="0"/>
              <a:cs typeface="SimHei" charset="0"/>
            </a:endParaRPr>
          </a:p>
          <a:p>
            <a:pPr fontAlgn="auto">
              <a:spcBef>
                <a:spcPts val="951"/>
              </a:spcBef>
              <a:spcAft>
                <a:spcPts val="0"/>
              </a:spcAft>
              <a:buClr>
                <a:srgbClr val="C00000"/>
              </a:buClr>
              <a:buFont typeface="Wingdings" pitchFamily="2" charset="2"/>
              <a:buChar char="n"/>
              <a:defRPr/>
            </a:pPr>
            <a:r>
              <a:rPr lang="zh-CN" altLang="en-US" sz="2585" kern="1200" dirty="0" smtClean="0">
                <a:ea typeface="SimHei" charset="0"/>
                <a:cs typeface="SimHei" charset="0"/>
              </a:rPr>
              <a:t>中国</a:t>
            </a:r>
            <a:r>
              <a:rPr lang="zh-CN" altLang="en-US" sz="2585" kern="1200" dirty="0">
                <a:ea typeface="SimHei" charset="0"/>
                <a:cs typeface="SimHei" charset="0"/>
              </a:rPr>
              <a:t>人工智能学会</a:t>
            </a:r>
            <a:r>
              <a:rPr lang="zh-CN" altLang="en-US" sz="2585" kern="1200" dirty="0">
                <a:solidFill>
                  <a:srgbClr val="FF0000"/>
                </a:solidFill>
                <a:ea typeface="SimHei" charset="0"/>
                <a:cs typeface="SimHei" charset="0"/>
              </a:rPr>
              <a:t>科技进步一等奖</a:t>
            </a:r>
            <a:endParaRPr lang="en-US" altLang="zh-CN" sz="2585" dirty="0">
              <a:solidFill>
                <a:srgbClr val="FF0000"/>
              </a:solidFill>
              <a:ea typeface="SimHei" charset="0"/>
              <a:cs typeface="SimHei" charset="0"/>
            </a:endParaRPr>
          </a:p>
        </p:txBody>
      </p:sp>
      <p:pic>
        <p:nvPicPr>
          <p:cNvPr id="6" name="Picture 3"/>
          <p:cNvPicPr>
            <a:picLocks noChangeAspect="1" noChangeArrowheads="1"/>
          </p:cNvPicPr>
          <p:nvPr/>
        </p:nvPicPr>
        <p:blipFill>
          <a:blip r:embed="rId3" cstate="print"/>
          <a:srcRect/>
          <a:stretch>
            <a:fillRect/>
          </a:stretch>
        </p:blipFill>
        <p:spPr bwMode="auto">
          <a:xfrm>
            <a:off x="6280906" y="1368463"/>
            <a:ext cx="3005219" cy="2592288"/>
          </a:xfrm>
          <a:prstGeom prst="rect">
            <a:avLst/>
          </a:prstGeom>
          <a:noFill/>
          <a:ln w="9525">
            <a:solidFill>
              <a:schemeClr val="tx1"/>
            </a:solidFill>
            <a:miter lim="800000"/>
            <a:headEnd/>
            <a:tailEnd/>
          </a:ln>
        </p:spPr>
      </p:pic>
      <p:pic>
        <p:nvPicPr>
          <p:cNvPr id="7" name="Picture 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88510" y="3495469"/>
            <a:ext cx="2392882" cy="2392882"/>
          </a:xfrm>
          <a:prstGeom prst="rect">
            <a:avLst/>
          </a:prstGeom>
          <a:noFill/>
          <a:ln w="9525">
            <a:solidFill>
              <a:schemeClr val="tx1"/>
            </a:solidFill>
            <a:miter lim="800000"/>
            <a:headEnd/>
            <a:tailEnd/>
          </a:ln>
        </p:spPr>
      </p:pic>
      <p:pic>
        <p:nvPicPr>
          <p:cNvPr id="8" name="Picture 4"/>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45288" y="4492503"/>
            <a:ext cx="1946478" cy="1950182"/>
          </a:xfrm>
          <a:prstGeom prst="rect">
            <a:avLst/>
          </a:prstGeom>
          <a:noFill/>
          <a:ln w="9525">
            <a:solidFill>
              <a:schemeClr val="tx1"/>
            </a:solidFill>
            <a:miter lim="800000"/>
            <a:headEnd/>
            <a:tailEnd/>
          </a:ln>
        </p:spPr>
      </p:pic>
      <p:sp>
        <p:nvSpPr>
          <p:cNvPr id="10" name="Text Box 5"/>
          <p:cNvSpPr txBox="1">
            <a:spLocks noChangeArrowheads="1"/>
          </p:cNvSpPr>
          <p:nvPr/>
        </p:nvSpPr>
        <p:spPr bwMode="auto">
          <a:xfrm>
            <a:off x="1136576" y="243998"/>
            <a:ext cx="7992888" cy="707886"/>
          </a:xfrm>
          <a:prstGeom prst="rect">
            <a:avLst/>
          </a:prstGeom>
          <a:noFill/>
          <a:ln w="9525">
            <a:noFill/>
            <a:miter lim="800000"/>
            <a:headEnd/>
            <a:tailEnd/>
          </a:ln>
        </p:spPr>
        <p:txBody>
          <a:bodyPr wrap="square">
            <a:spAutoFit/>
          </a:bodyPr>
          <a:lstStyle/>
          <a:p>
            <a:pPr algn="ctr">
              <a:defRPr/>
            </a:pPr>
            <a:r>
              <a:rPr lang="en-US" altLang="zh-CN" sz="4000" dirty="0" err="1">
                <a:latin typeface="Helvetica Neue" charset="0"/>
                <a:ea typeface="Helvetica Neue" charset="0"/>
                <a:cs typeface="Helvetica Neue" charset="0"/>
              </a:rPr>
              <a:t>AMiner</a:t>
            </a:r>
            <a:r>
              <a:rPr lang="zh-CN" altLang="en-US" sz="4000" dirty="0">
                <a:latin typeface="SimHei" charset="-122"/>
                <a:ea typeface="SimHei" charset="-122"/>
                <a:cs typeface="SimHei" charset="-122"/>
              </a:rPr>
              <a:t>总体情况</a:t>
            </a:r>
            <a:endParaRPr lang="zh-CN" altLang="en-US" sz="3600" dirty="0">
              <a:latin typeface="SimHei" charset="-122"/>
              <a:ea typeface="SimHei" charset="-122"/>
              <a:cs typeface="SimHei" charset="-122"/>
            </a:endParaRPr>
          </a:p>
        </p:txBody>
      </p:sp>
    </p:spTree>
    <p:extLst>
      <p:ext uri="{BB962C8B-B14F-4D97-AF65-F5344CB8AC3E}">
        <p14:creationId xmlns:p14="http://schemas.microsoft.com/office/powerpoint/2010/main" val="1642010704"/>
      </p:ext>
    </p:extLst>
  </p:cSld>
  <p:clrMapOvr>
    <a:masterClrMapping/>
  </p:clrMapOvr>
  <p:transition advTm="47174"/>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6248981" y="1671882"/>
            <a:ext cx="3192964" cy="2775552"/>
            <a:chOff x="233354" y="3005581"/>
            <a:chExt cx="3780020" cy="3434040"/>
          </a:xfrm>
        </p:grpSpPr>
        <p:grpSp>
          <p:nvGrpSpPr>
            <p:cNvPr id="38" name="Group 37"/>
            <p:cNvGrpSpPr/>
            <p:nvPr/>
          </p:nvGrpSpPr>
          <p:grpSpPr>
            <a:xfrm>
              <a:off x="233354" y="4353524"/>
              <a:ext cx="3780020" cy="2068536"/>
              <a:chOff x="4806089" y="4312768"/>
              <a:chExt cx="4476750" cy="2121107"/>
            </a:xfrm>
          </p:grpSpPr>
          <p:pic>
            <p:nvPicPr>
              <p:cNvPr id="4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99508" y="4312768"/>
                <a:ext cx="381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12356" y="4798668"/>
                <a:ext cx="4086225"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06089" y="5062275"/>
                <a:ext cx="44767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9"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46574" y="3005581"/>
              <a:ext cx="910767" cy="1094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0" name="Straight Connector 39"/>
            <p:cNvCxnSpPr/>
            <p:nvPr/>
          </p:nvCxnSpPr>
          <p:spPr bwMode="auto">
            <a:xfrm>
              <a:off x="2590298" y="5406179"/>
              <a:ext cx="1389391" cy="0"/>
            </a:xfrm>
            <a:prstGeom prst="line">
              <a:avLst/>
            </a:prstGeom>
            <a:solidFill>
              <a:schemeClr val="accent1"/>
            </a:solidFill>
            <a:ln w="12700" cap="flat" cmpd="sng" algn="ctr">
              <a:solidFill>
                <a:srgbClr val="FF0000"/>
              </a:solidFill>
              <a:prstDash val="solid"/>
              <a:round/>
              <a:headEnd type="none" w="med" len="med"/>
              <a:tailEnd type="none" w="med" len="med"/>
            </a:ln>
            <a:effectLst/>
          </p:spPr>
        </p:cxnSp>
        <p:cxnSp>
          <p:nvCxnSpPr>
            <p:cNvPr id="41" name="Straight Connector 40"/>
            <p:cNvCxnSpPr/>
            <p:nvPr/>
          </p:nvCxnSpPr>
          <p:spPr bwMode="auto">
            <a:xfrm>
              <a:off x="289368" y="5550360"/>
              <a:ext cx="2978283" cy="0"/>
            </a:xfrm>
            <a:prstGeom prst="line">
              <a:avLst/>
            </a:prstGeom>
            <a:solidFill>
              <a:schemeClr val="accent1"/>
            </a:solidFill>
            <a:ln w="12700" cap="flat" cmpd="sng" algn="ctr">
              <a:solidFill>
                <a:srgbClr val="FF0000"/>
              </a:solidFill>
              <a:prstDash val="solid"/>
              <a:round/>
              <a:headEnd type="none" w="med" len="med"/>
              <a:tailEnd type="none" w="med" len="med"/>
            </a:ln>
            <a:effectLst/>
          </p:spPr>
        </p:cxnSp>
        <p:sp>
          <p:nvSpPr>
            <p:cNvPr id="42" name="Rectangle 41"/>
            <p:cNvSpPr/>
            <p:nvPr/>
          </p:nvSpPr>
          <p:spPr bwMode="auto">
            <a:xfrm>
              <a:off x="3030559" y="4851875"/>
              <a:ext cx="742797" cy="201881"/>
            </a:xfrm>
            <a:prstGeom prst="rect">
              <a:avLst/>
            </a:prstGeom>
            <a:noFill/>
            <a:ln w="9525" cap="flat" cmpd="sng" algn="ctr">
              <a:solidFill>
                <a:srgbClr val="FF0000"/>
              </a:solidFill>
              <a:prstDash val="solid"/>
              <a:round/>
              <a:headEnd type="none" w="med" len="med"/>
              <a:tailEnd type="none" w="med" len="med"/>
            </a:ln>
            <a:effectLst/>
          </p:spPr>
          <p:txBody>
            <a:bodyPr vert="horz" wrap="square" lIns="84406" tIns="42203" rIns="84406" bIns="42203" numCol="1" rtlCol="0" anchor="t" anchorCtr="0" compatLnSpc="1">
              <a:prstTxWarp prst="textNoShape">
                <a:avLst/>
              </a:prstTxWarp>
            </a:bodyPr>
            <a:lstStyle/>
            <a:p>
              <a:pPr defTabSz="844083"/>
              <a:endParaRPr kumimoji="1" lang="zh-CN" altLang="en-US" sz="2215">
                <a:latin typeface="Times New Roman" pitchFamily="18" charset="0"/>
              </a:endParaRPr>
            </a:p>
          </p:txBody>
        </p:sp>
        <p:cxnSp>
          <p:nvCxnSpPr>
            <p:cNvPr id="43" name="Straight Connector 42"/>
            <p:cNvCxnSpPr/>
            <p:nvPr/>
          </p:nvCxnSpPr>
          <p:spPr bwMode="auto">
            <a:xfrm flipH="1" flipV="1">
              <a:off x="3401957" y="4100492"/>
              <a:ext cx="1" cy="751382"/>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44" name="Straight Connector 43"/>
            <p:cNvCxnSpPr/>
            <p:nvPr/>
          </p:nvCxnSpPr>
          <p:spPr bwMode="auto">
            <a:xfrm flipH="1" flipV="1">
              <a:off x="2076503" y="5574360"/>
              <a:ext cx="13586" cy="865261"/>
            </a:xfrm>
            <a:prstGeom prst="line">
              <a:avLst/>
            </a:prstGeom>
            <a:solidFill>
              <a:schemeClr val="accent1"/>
            </a:solidFill>
            <a:ln w="9525" cap="flat" cmpd="sng" algn="ctr">
              <a:solidFill>
                <a:srgbClr val="FF0000"/>
              </a:solidFill>
              <a:prstDash val="solid"/>
              <a:round/>
              <a:headEnd type="none" w="med" len="med"/>
              <a:tailEnd type="arrow" w="med" len="med"/>
            </a:ln>
            <a:effectLst/>
          </p:spPr>
        </p:cxnSp>
      </p:grpSp>
      <p:grpSp>
        <p:nvGrpSpPr>
          <p:cNvPr id="48" name="Group 47"/>
          <p:cNvGrpSpPr/>
          <p:nvPr/>
        </p:nvGrpSpPr>
        <p:grpSpPr>
          <a:xfrm>
            <a:off x="593999" y="1656322"/>
            <a:ext cx="5488565" cy="3460882"/>
            <a:chOff x="3971021" y="1888372"/>
            <a:chExt cx="5945945" cy="3749289"/>
          </a:xfrm>
        </p:grpSpPr>
        <p:grpSp>
          <p:nvGrpSpPr>
            <p:cNvPr id="49" name="Group 48"/>
            <p:cNvGrpSpPr/>
            <p:nvPr/>
          </p:nvGrpSpPr>
          <p:grpSpPr>
            <a:xfrm>
              <a:off x="3971021" y="1888372"/>
              <a:ext cx="5945945" cy="3748161"/>
              <a:chOff x="4571533" y="2038500"/>
              <a:chExt cx="5945945" cy="3748161"/>
            </a:xfrm>
          </p:grpSpPr>
          <p:pic>
            <p:nvPicPr>
              <p:cNvPr id="51" name="Picture 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571533" y="2038500"/>
                <a:ext cx="5945945" cy="374816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7"/>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615162" y="2045927"/>
                <a:ext cx="847725" cy="419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0" name="Rectangle 6"/>
            <p:cNvSpPr>
              <a:spLocks noChangeArrowheads="1"/>
            </p:cNvSpPr>
            <p:nvPr/>
          </p:nvSpPr>
          <p:spPr bwMode="auto">
            <a:xfrm>
              <a:off x="8117801" y="4560895"/>
              <a:ext cx="1785518" cy="1076766"/>
            </a:xfrm>
            <a:prstGeom prst="rect">
              <a:avLst/>
            </a:prstGeom>
            <a:solidFill>
              <a:schemeClr val="bg1"/>
            </a:solidFill>
            <a:ln w="9525">
              <a:solidFill>
                <a:schemeClr val="tx1"/>
              </a:solidFill>
              <a:miter lim="800000"/>
              <a:headEnd/>
              <a:tailEnd/>
            </a:ln>
          </p:spPr>
          <p:txBody>
            <a:bodyPr lIns="153274" rIns="61310"/>
            <a:lstStyle/>
            <a:p>
              <a:pPr>
                <a:defRPr/>
              </a:pPr>
              <a:r>
                <a:rPr lang="zh-CN" altLang="en-US" sz="1015" dirty="0">
                  <a:latin typeface="SimHei" charset="0"/>
                  <a:ea typeface="SimHei" charset="0"/>
                  <a:cs typeface="SimHei" charset="0"/>
                </a:rPr>
                <a:t>访问量最大的</a:t>
              </a:r>
              <a:r>
                <a:rPr lang="en-US" altLang="zh-CN" sz="1015" dirty="0">
                  <a:latin typeface="Times New Roman" charset="0"/>
                  <a:ea typeface="Times New Roman" charset="0"/>
                  <a:cs typeface="Times New Roman" charset="0"/>
                </a:rPr>
                <a:t>10</a:t>
              </a:r>
              <a:r>
                <a:rPr lang="zh-CN" altLang="en-US" sz="1015" dirty="0">
                  <a:latin typeface="SimHei" charset="0"/>
                  <a:ea typeface="SimHei" charset="0"/>
                  <a:cs typeface="SimHei" charset="0"/>
                </a:rPr>
                <a:t>个国家</a:t>
              </a:r>
            </a:p>
            <a:p>
              <a:pPr>
                <a:defRPr/>
              </a:pPr>
              <a:r>
                <a:rPr lang="en-US" altLang="zh-CN" sz="1015" dirty="0">
                  <a:latin typeface="Times New Roman" charset="0"/>
                  <a:ea typeface="Times New Roman" charset="0"/>
                  <a:cs typeface="Times New Roman" charset="0"/>
                </a:rPr>
                <a:t>1.  </a:t>
              </a:r>
              <a:r>
                <a:rPr lang="zh-CN" altLang="en-US" sz="1015" dirty="0">
                  <a:latin typeface="SimHei" charset="0"/>
                  <a:ea typeface="SimHei" charset="0"/>
                  <a:cs typeface="SimHei" charset="0"/>
                </a:rPr>
                <a:t>美国</a:t>
              </a:r>
              <a:r>
                <a:rPr lang="en-US" altLang="zh-CN" sz="1015" dirty="0"/>
                <a:t>       </a:t>
              </a:r>
              <a:r>
                <a:rPr lang="en-US" altLang="zh-CN" sz="1015" dirty="0">
                  <a:latin typeface="Times New Roman" charset="0"/>
                  <a:ea typeface="Times New Roman" charset="0"/>
                  <a:cs typeface="Times New Roman" charset="0"/>
                </a:rPr>
                <a:t>6. </a:t>
              </a:r>
              <a:r>
                <a:rPr lang="zh-CN" altLang="en-US" sz="1015" dirty="0">
                  <a:latin typeface="SimHei" charset="0"/>
                  <a:ea typeface="SimHei" charset="0"/>
                  <a:cs typeface="SimHei" charset="0"/>
                </a:rPr>
                <a:t>加拿大</a:t>
              </a:r>
              <a:endParaRPr lang="en-US" altLang="zh-CN" sz="1015" dirty="0">
                <a:latin typeface="SimHei" charset="0"/>
                <a:ea typeface="SimHei" charset="0"/>
                <a:cs typeface="SimHei" charset="0"/>
              </a:endParaRPr>
            </a:p>
            <a:p>
              <a:pPr>
                <a:defRPr/>
              </a:pPr>
              <a:r>
                <a:rPr lang="en-US" altLang="zh-CN" sz="1015" dirty="0">
                  <a:latin typeface="Times New Roman" charset="0"/>
                  <a:ea typeface="Times New Roman" charset="0"/>
                  <a:cs typeface="Times New Roman" charset="0"/>
                </a:rPr>
                <a:t>2.  </a:t>
              </a:r>
              <a:r>
                <a:rPr lang="zh-CN" altLang="en-US" sz="1015" dirty="0">
                  <a:latin typeface="SimHei" charset="0"/>
                  <a:ea typeface="SimHei" charset="0"/>
                  <a:cs typeface="SimHei" charset="0"/>
                </a:rPr>
                <a:t>中国</a:t>
              </a:r>
              <a:r>
                <a:rPr lang="en-US" altLang="zh-CN" sz="1015" dirty="0"/>
                <a:t>       </a:t>
              </a:r>
              <a:r>
                <a:rPr lang="en-US" altLang="zh-CN" sz="1015" dirty="0">
                  <a:latin typeface="Times New Roman" charset="0"/>
                  <a:ea typeface="Times New Roman" charset="0"/>
                  <a:cs typeface="Times New Roman" charset="0"/>
                </a:rPr>
                <a:t>7. </a:t>
              </a:r>
              <a:r>
                <a:rPr lang="zh-CN" altLang="en-US" sz="1015" dirty="0">
                  <a:latin typeface="SimHei" charset="0"/>
                  <a:ea typeface="SimHei" charset="0"/>
                  <a:cs typeface="SimHei" charset="0"/>
                </a:rPr>
                <a:t>日本</a:t>
              </a:r>
              <a:endParaRPr lang="en-US" altLang="zh-CN" sz="1015" dirty="0">
                <a:latin typeface="SimHei" charset="0"/>
                <a:ea typeface="SimHei" charset="0"/>
                <a:cs typeface="SimHei" charset="0"/>
              </a:endParaRPr>
            </a:p>
            <a:p>
              <a:pPr marL="389353" indent="-389353">
                <a:defRPr/>
              </a:pPr>
              <a:r>
                <a:rPr lang="en-US" altLang="zh-CN" sz="1015" dirty="0">
                  <a:latin typeface="Times New Roman" charset="0"/>
                  <a:ea typeface="Times New Roman" charset="0"/>
                  <a:cs typeface="Times New Roman" charset="0"/>
                </a:rPr>
                <a:t>3.  </a:t>
              </a:r>
              <a:r>
                <a:rPr lang="zh-CN" altLang="en-US" sz="1015" dirty="0">
                  <a:latin typeface="SimHei" charset="0"/>
                  <a:ea typeface="SimHei" charset="0"/>
                  <a:cs typeface="SimHei" charset="0"/>
                </a:rPr>
                <a:t>德国</a:t>
              </a:r>
              <a:r>
                <a:rPr lang="en-US" altLang="zh-CN" sz="1015" dirty="0">
                  <a:latin typeface="Times New Roman" charset="0"/>
                  <a:ea typeface="Times New Roman" charset="0"/>
                  <a:cs typeface="Times New Roman" charset="0"/>
                </a:rPr>
                <a:t>       8. </a:t>
              </a:r>
              <a:r>
                <a:rPr lang="zh-CN" altLang="en-US" sz="1015" dirty="0">
                  <a:latin typeface="SimHei" charset="0"/>
                  <a:ea typeface="SimHei" charset="0"/>
                  <a:cs typeface="SimHei" charset="0"/>
                </a:rPr>
                <a:t>西班牙</a:t>
              </a:r>
              <a:endParaRPr lang="en-US" altLang="zh-CN" sz="1015" dirty="0">
                <a:latin typeface="SimHei" charset="0"/>
                <a:ea typeface="SimHei" charset="0"/>
                <a:cs typeface="SimHei" charset="0"/>
              </a:endParaRPr>
            </a:p>
            <a:p>
              <a:pPr marL="389353" indent="-389353">
                <a:defRPr/>
              </a:pPr>
              <a:r>
                <a:rPr lang="en-US" altLang="zh-CN" sz="1015" dirty="0">
                  <a:latin typeface="Times New Roman" charset="0"/>
                  <a:ea typeface="Times New Roman" charset="0"/>
                  <a:cs typeface="Times New Roman" charset="0"/>
                </a:rPr>
                <a:t>4.  </a:t>
              </a:r>
              <a:r>
                <a:rPr lang="zh-CN" altLang="en-US" sz="1015" dirty="0">
                  <a:latin typeface="SimHei" charset="0"/>
                  <a:ea typeface="SimHei" charset="0"/>
                  <a:cs typeface="SimHei" charset="0"/>
                </a:rPr>
                <a:t>印度</a:t>
              </a:r>
              <a:r>
                <a:rPr lang="zh-CN" altLang="en-US" sz="1015" dirty="0">
                  <a:latin typeface="Times New Roman" charset="0"/>
                  <a:ea typeface="Times New Roman" charset="0"/>
                  <a:cs typeface="Times New Roman" charset="0"/>
                </a:rPr>
                <a:t> </a:t>
              </a:r>
              <a:r>
                <a:rPr lang="en-US" altLang="zh-CN" sz="1015" dirty="0">
                  <a:latin typeface="Times New Roman" charset="0"/>
                  <a:ea typeface="Times New Roman" charset="0"/>
                  <a:cs typeface="Times New Roman" charset="0"/>
                </a:rPr>
                <a:t>      9. </a:t>
              </a:r>
              <a:r>
                <a:rPr lang="zh-CN" altLang="en-US" sz="1015" dirty="0">
                  <a:latin typeface="SimHei" charset="0"/>
                  <a:ea typeface="SimHei" charset="0"/>
                  <a:cs typeface="SimHei" charset="0"/>
                </a:rPr>
                <a:t>法国</a:t>
              </a:r>
              <a:endParaRPr lang="en-US" altLang="zh-CN" sz="1015" dirty="0">
                <a:latin typeface="SimHei" charset="0"/>
                <a:ea typeface="SimHei" charset="0"/>
                <a:cs typeface="SimHei" charset="0"/>
              </a:endParaRPr>
            </a:p>
            <a:p>
              <a:pPr>
                <a:defRPr/>
              </a:pPr>
              <a:r>
                <a:rPr lang="en-US" altLang="zh-CN" sz="1015" dirty="0">
                  <a:latin typeface="Times New Roman" charset="0"/>
                  <a:ea typeface="Times New Roman" charset="0"/>
                  <a:cs typeface="Times New Roman" charset="0"/>
                </a:rPr>
                <a:t>5.  </a:t>
              </a:r>
              <a:r>
                <a:rPr lang="zh-CN" altLang="en-US" sz="1015" dirty="0">
                  <a:latin typeface="SimHei" charset="0"/>
                  <a:ea typeface="SimHei" charset="0"/>
                  <a:cs typeface="SimHei" charset="0"/>
                </a:rPr>
                <a:t>英国</a:t>
              </a:r>
              <a:r>
                <a:rPr lang="en-US" altLang="zh-CN" sz="1015" dirty="0"/>
                <a:t>       </a:t>
              </a:r>
              <a:r>
                <a:rPr lang="en-US" altLang="zh-CN" sz="1015" dirty="0">
                  <a:latin typeface="Times New Roman" charset="0"/>
                  <a:ea typeface="Times New Roman" charset="0"/>
                  <a:cs typeface="Times New Roman" charset="0"/>
                </a:rPr>
                <a:t>10. </a:t>
              </a:r>
              <a:r>
                <a:rPr lang="zh-CN" altLang="en-US" sz="1015" dirty="0">
                  <a:latin typeface="SimHei" charset="0"/>
                  <a:ea typeface="SimHei" charset="0"/>
                  <a:cs typeface="SimHei" charset="0"/>
                </a:rPr>
                <a:t>意大利</a:t>
              </a:r>
              <a:endParaRPr lang="en-US" altLang="zh-CN" sz="1015" dirty="0">
                <a:latin typeface="SimHei" charset="0"/>
                <a:ea typeface="SimHei" charset="0"/>
                <a:cs typeface="SimHei" charset="0"/>
              </a:endParaRPr>
            </a:p>
          </p:txBody>
        </p:sp>
      </p:grpSp>
      <p:sp>
        <p:nvSpPr>
          <p:cNvPr id="53" name="Content Placeholder 2"/>
          <p:cNvSpPr txBox="1">
            <a:spLocks/>
          </p:cNvSpPr>
          <p:nvPr/>
        </p:nvSpPr>
        <p:spPr bwMode="auto">
          <a:xfrm>
            <a:off x="6236385" y="4461738"/>
            <a:ext cx="3161942" cy="654425"/>
          </a:xfrm>
          <a:prstGeom prst="rect">
            <a:avLst/>
          </a:prstGeom>
          <a:solidFill>
            <a:srgbClr val="0228D6"/>
          </a:solidFill>
          <a:ln w="3175">
            <a:noFill/>
          </a:ln>
          <a:extLst>
            <a:ext uri="{FAA26D3D-D897-4be2-8F04-BA451C77F1D7}">
              <ma14:placeholderFlag xmlns:ma14="http://schemas.microsoft.com/office/mac/drawingml/2011/main" val="1"/>
            </a:ext>
          </a:extLst>
        </p:spPr>
        <p:txBody>
          <a:bodyPr vert="horz" wrap="square" lIns="168812" tIns="168812" rIns="168812" bIns="168812" numCol="1" anchor="ctr"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0066"/>
              </a:buClr>
              <a:buSzPct val="80000"/>
              <a:buFont typeface="Wingdings" pitchFamily="2" charset="2"/>
              <a:buChar char="n"/>
              <a:defRPr kumimoji="1" sz="3200" b="1">
                <a:solidFill>
                  <a:schemeClr val="tx1"/>
                </a:solidFill>
                <a:latin typeface="黑体" pitchFamily="49" charset="-122"/>
                <a:ea typeface="黑体" pitchFamily="49" charset="-122"/>
                <a:cs typeface="+mn-cs"/>
              </a:defRPr>
            </a:lvl1pPr>
            <a:lvl2pPr marL="742950" indent="-285750" algn="l" rtl="0" eaLnBrk="0" fontAlgn="base" hangingPunct="0">
              <a:lnSpc>
                <a:spcPct val="110000"/>
              </a:lnSpc>
              <a:spcBef>
                <a:spcPct val="20000"/>
              </a:spcBef>
              <a:spcAft>
                <a:spcPct val="0"/>
              </a:spcAft>
              <a:buClr>
                <a:srgbClr val="000066"/>
              </a:buClr>
              <a:buSzPct val="80000"/>
              <a:buBlip>
                <a:blip r:embed="rId9"/>
              </a:buBlip>
              <a:defRPr kumimoji="1" sz="2800" b="1">
                <a:solidFill>
                  <a:schemeClr val="tx1"/>
                </a:solidFill>
                <a:latin typeface="黑体" pitchFamily="49" charset="-122"/>
                <a:ea typeface="黑体" pitchFamily="49" charset="-122"/>
              </a:defRPr>
            </a:lvl2pPr>
            <a:lvl3pPr marL="11430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3pPr>
            <a:lvl4pPr marL="1600200" indent="-228600" algn="l" rtl="0" eaLnBrk="0" fontAlgn="base" hangingPunct="0">
              <a:lnSpc>
                <a:spcPct val="110000"/>
              </a:lnSpc>
              <a:spcBef>
                <a:spcPct val="20000"/>
              </a:spcBef>
              <a:spcAft>
                <a:spcPct val="0"/>
              </a:spcAft>
              <a:buClr>
                <a:srgbClr val="000066"/>
              </a:buClr>
              <a:buSzPct val="80000"/>
              <a:buBlip>
                <a:blip r:embed="rId9"/>
              </a:buBlip>
              <a:defRPr kumimoji="1" sz="2400" b="1">
                <a:solidFill>
                  <a:schemeClr val="tx1"/>
                </a:solidFill>
                <a:latin typeface="黑体" pitchFamily="49" charset="-122"/>
                <a:ea typeface="黑体" pitchFamily="49" charset="-122"/>
              </a:defRPr>
            </a:lvl4pPr>
            <a:lvl5pPr marL="20574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a:lstStyle>
          <a:p>
            <a:pPr marL="0" indent="0" algn="just">
              <a:lnSpc>
                <a:spcPct val="100000"/>
              </a:lnSpc>
              <a:spcBef>
                <a:spcPts val="0"/>
              </a:spcBef>
              <a:spcAft>
                <a:spcPts val="0"/>
              </a:spcAft>
              <a:buNone/>
            </a:pPr>
            <a:r>
              <a:rPr lang="en-US" altLang="zh-CN" sz="1846" dirty="0" err="1">
                <a:solidFill>
                  <a:schemeClr val="bg1"/>
                </a:solidFill>
                <a:latin typeface="+mn-lt"/>
              </a:rPr>
              <a:t>AMiner</a:t>
            </a:r>
            <a:r>
              <a:rPr lang="en-US" altLang="zh-CN" sz="1846" dirty="0">
                <a:solidFill>
                  <a:schemeClr val="bg1"/>
                </a:solidFill>
                <a:latin typeface="+mn-lt"/>
              </a:rPr>
              <a:t> is a well-known state of the art tool……</a:t>
            </a:r>
            <a:endParaRPr lang="en-US" altLang="zh-CN" sz="2954" dirty="0">
              <a:solidFill>
                <a:schemeClr val="bg1"/>
              </a:solidFill>
              <a:latin typeface="+mn-lt"/>
            </a:endParaRPr>
          </a:p>
        </p:txBody>
      </p:sp>
      <p:sp>
        <p:nvSpPr>
          <p:cNvPr id="54" name="Content Placeholder 2"/>
          <p:cNvSpPr txBox="1">
            <a:spLocks/>
          </p:cNvSpPr>
          <p:nvPr/>
        </p:nvSpPr>
        <p:spPr bwMode="auto">
          <a:xfrm>
            <a:off x="6250527" y="1671883"/>
            <a:ext cx="2056068" cy="801504"/>
          </a:xfrm>
          <a:prstGeom prst="rect">
            <a:avLst/>
          </a:prstGeom>
          <a:solidFill>
            <a:srgbClr val="BCE7FF"/>
          </a:solidFill>
          <a:ln w="3175">
            <a:solidFill>
              <a:schemeClr val="tx1"/>
            </a:solidFill>
          </a:ln>
          <a:extLst>
            <a:ext uri="{FAA26D3D-D897-4be2-8F04-BA451C77F1D7}">
              <ma14:placeholderFlag xmlns:ma14="http://schemas.microsoft.com/office/mac/drawingml/2011/main" val="1"/>
            </a:ext>
          </a:extLst>
        </p:spPr>
        <p:txBody>
          <a:bodyPr vert="horz" wrap="square" lIns="99692" tIns="168812" rIns="99692" bIns="168812" numCol="1" anchor="t"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0066"/>
              </a:buClr>
              <a:buSzPct val="80000"/>
              <a:buFont typeface="Wingdings" pitchFamily="2" charset="2"/>
              <a:buChar char="n"/>
              <a:defRPr kumimoji="1" sz="3200" b="1">
                <a:solidFill>
                  <a:schemeClr val="tx1"/>
                </a:solidFill>
                <a:latin typeface="黑体" pitchFamily="49" charset="-122"/>
                <a:ea typeface="黑体" pitchFamily="49" charset="-122"/>
                <a:cs typeface="+mn-cs"/>
              </a:defRPr>
            </a:lvl1pPr>
            <a:lvl2pPr marL="742950" indent="-285750" algn="l" rtl="0" eaLnBrk="0" fontAlgn="base" hangingPunct="0">
              <a:lnSpc>
                <a:spcPct val="110000"/>
              </a:lnSpc>
              <a:spcBef>
                <a:spcPct val="20000"/>
              </a:spcBef>
              <a:spcAft>
                <a:spcPct val="0"/>
              </a:spcAft>
              <a:buClr>
                <a:srgbClr val="000066"/>
              </a:buClr>
              <a:buSzPct val="80000"/>
              <a:buBlip>
                <a:blip r:embed="rId9"/>
              </a:buBlip>
              <a:defRPr kumimoji="1" sz="2800" b="1">
                <a:solidFill>
                  <a:schemeClr val="tx1"/>
                </a:solidFill>
                <a:latin typeface="黑体" pitchFamily="49" charset="-122"/>
                <a:ea typeface="黑体" pitchFamily="49" charset="-122"/>
              </a:defRPr>
            </a:lvl2pPr>
            <a:lvl3pPr marL="11430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3pPr>
            <a:lvl4pPr marL="1600200" indent="-228600" algn="l" rtl="0" eaLnBrk="0" fontAlgn="base" hangingPunct="0">
              <a:lnSpc>
                <a:spcPct val="110000"/>
              </a:lnSpc>
              <a:spcBef>
                <a:spcPct val="20000"/>
              </a:spcBef>
              <a:spcAft>
                <a:spcPct val="0"/>
              </a:spcAft>
              <a:buClr>
                <a:srgbClr val="000066"/>
              </a:buClr>
              <a:buSzPct val="80000"/>
              <a:buBlip>
                <a:blip r:embed="rId9"/>
              </a:buBlip>
              <a:defRPr kumimoji="1" sz="2400" b="1">
                <a:solidFill>
                  <a:schemeClr val="tx1"/>
                </a:solidFill>
                <a:latin typeface="黑体" pitchFamily="49" charset="-122"/>
                <a:ea typeface="黑体" pitchFamily="49" charset="-122"/>
              </a:defRPr>
            </a:lvl4pPr>
            <a:lvl5pPr marL="20574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a:lstStyle>
          <a:p>
            <a:pPr marL="0" indent="0">
              <a:buNone/>
            </a:pPr>
            <a:r>
              <a:rPr lang="zh-CN" altLang="en-US" sz="1477" b="0" dirty="0"/>
              <a:t>著名研究机构</a:t>
            </a:r>
            <a:r>
              <a:rPr lang="en-US" altLang="zh-CN" sz="1477" b="0" dirty="0">
                <a:latin typeface="+mn-lt"/>
              </a:rPr>
              <a:t>DERI</a:t>
            </a:r>
            <a:r>
              <a:rPr lang="zh-CN" altLang="en-US" sz="1477" b="0" dirty="0"/>
              <a:t>资深研究员</a:t>
            </a:r>
            <a:r>
              <a:rPr lang="en-US" altLang="zh-CN" sz="1477" b="0" dirty="0">
                <a:latin typeface="+mn-lt"/>
              </a:rPr>
              <a:t>P.</a:t>
            </a:r>
            <a:r>
              <a:rPr lang="zh-CN" altLang="en-US" sz="1477" b="0" dirty="0">
                <a:latin typeface="+mn-lt"/>
              </a:rPr>
              <a:t> </a:t>
            </a:r>
            <a:r>
              <a:rPr lang="en-US" altLang="zh-CN" sz="1477" b="0" dirty="0" err="1">
                <a:latin typeface="+mn-lt"/>
              </a:rPr>
              <a:t>Buitelaar</a:t>
            </a:r>
            <a:endParaRPr lang="zh-CN" altLang="en-US" sz="1477" b="0" dirty="0">
              <a:latin typeface="+mn-lt"/>
            </a:endParaRPr>
          </a:p>
        </p:txBody>
      </p:sp>
      <p:sp>
        <p:nvSpPr>
          <p:cNvPr id="55" name="Content Placeholder 2"/>
          <p:cNvSpPr>
            <a:spLocks noGrp="1"/>
          </p:cNvSpPr>
          <p:nvPr>
            <p:ph idx="1"/>
          </p:nvPr>
        </p:nvSpPr>
        <p:spPr>
          <a:xfrm>
            <a:off x="586156" y="1649287"/>
            <a:ext cx="3892862" cy="400752"/>
          </a:xfrm>
          <a:solidFill>
            <a:srgbClr val="C00000"/>
          </a:solidFill>
          <a:ln w="3175">
            <a:solidFill>
              <a:srgbClr val="C00000"/>
            </a:solidFill>
          </a:ln>
        </p:spPr>
        <p:txBody>
          <a:bodyPr vert="horz" wrap="square" lIns="168812" tIns="168812" rIns="168812" bIns="168812" numCol="1" anchor="ctr" anchorCtr="0" compatLnSpc="1">
            <a:prstTxWarp prst="textNoShape">
              <a:avLst/>
            </a:prstTxWarp>
          </a:bodyPr>
          <a:lstStyle/>
          <a:p>
            <a:pPr marL="0" indent="0">
              <a:spcBef>
                <a:spcPts val="0"/>
              </a:spcBef>
              <a:spcAft>
                <a:spcPts val="0"/>
              </a:spcAft>
              <a:buNone/>
            </a:pPr>
            <a:r>
              <a:rPr lang="en-US" altLang="zh-CN" sz="1800" dirty="0">
                <a:solidFill>
                  <a:schemeClr val="bg1"/>
                </a:solidFill>
              </a:rPr>
              <a:t>220</a:t>
            </a:r>
            <a:r>
              <a:rPr lang="zh-CN" altLang="en-US" sz="1800" dirty="0">
                <a:solidFill>
                  <a:schemeClr val="bg1"/>
                </a:solidFill>
              </a:rPr>
              <a:t>个国家和地区</a:t>
            </a:r>
            <a:r>
              <a:rPr lang="en-US" altLang="zh-CN" sz="1800" dirty="0">
                <a:solidFill>
                  <a:schemeClr val="bg1"/>
                </a:solidFill>
              </a:rPr>
              <a:t>832</a:t>
            </a:r>
            <a:r>
              <a:rPr lang="zh-CN" altLang="en-US" sz="1800" dirty="0">
                <a:solidFill>
                  <a:schemeClr val="bg1"/>
                </a:solidFill>
              </a:rPr>
              <a:t>万独立</a:t>
            </a:r>
            <a:r>
              <a:rPr lang="en-US" altLang="zh-CN" sz="1800" dirty="0">
                <a:solidFill>
                  <a:schemeClr val="bg1"/>
                </a:solidFill>
              </a:rPr>
              <a:t>IP</a:t>
            </a:r>
            <a:r>
              <a:rPr lang="zh-CN" altLang="en-US" sz="1800" dirty="0">
                <a:solidFill>
                  <a:schemeClr val="bg1"/>
                </a:solidFill>
              </a:rPr>
              <a:t>访问</a:t>
            </a:r>
            <a:endParaRPr lang="en-US" altLang="zh-CN" sz="1800" dirty="0">
              <a:solidFill>
                <a:schemeClr val="bg1"/>
              </a:solidFill>
            </a:endParaRPr>
          </a:p>
        </p:txBody>
      </p:sp>
      <p:sp>
        <p:nvSpPr>
          <p:cNvPr id="56" name="Content Placeholder 2"/>
          <p:cNvSpPr txBox="1">
            <a:spLocks/>
          </p:cNvSpPr>
          <p:nvPr/>
        </p:nvSpPr>
        <p:spPr bwMode="auto">
          <a:xfrm>
            <a:off x="809321" y="5400539"/>
            <a:ext cx="8002716" cy="583336"/>
          </a:xfrm>
          <a:prstGeom prst="rect">
            <a:avLst/>
          </a:prstGeom>
          <a:solidFill>
            <a:srgbClr val="C00000"/>
          </a:solidFill>
          <a:ln w="3175">
            <a:solidFill>
              <a:srgbClr val="C00000"/>
            </a:solidFill>
          </a:ln>
          <a:extLst>
            <a:ext uri="{FAA26D3D-D897-4be2-8F04-BA451C77F1D7}">
              <ma14:placeholderFlag xmlns:ma14="http://schemas.microsoft.com/office/mac/drawingml/2011/main" val="1"/>
            </a:ext>
          </a:extLst>
        </p:spPr>
        <p:txBody>
          <a:bodyPr vert="horz" wrap="square" lIns="168812" tIns="168812" rIns="168812" bIns="168812" numCol="1" anchor="ctr"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0066"/>
              </a:buClr>
              <a:buSzPct val="80000"/>
              <a:buFont typeface="Wingdings" pitchFamily="2" charset="2"/>
              <a:buChar char="n"/>
              <a:defRPr kumimoji="1" sz="3200" b="1">
                <a:solidFill>
                  <a:schemeClr val="tx1"/>
                </a:solidFill>
                <a:latin typeface="黑体" pitchFamily="49" charset="-122"/>
                <a:ea typeface="黑体" pitchFamily="49" charset="-122"/>
                <a:cs typeface="+mn-cs"/>
              </a:defRPr>
            </a:lvl1pPr>
            <a:lvl2pPr marL="742950" indent="-285750" algn="l" rtl="0" eaLnBrk="0" fontAlgn="base" hangingPunct="0">
              <a:lnSpc>
                <a:spcPct val="110000"/>
              </a:lnSpc>
              <a:spcBef>
                <a:spcPct val="20000"/>
              </a:spcBef>
              <a:spcAft>
                <a:spcPct val="0"/>
              </a:spcAft>
              <a:buClr>
                <a:srgbClr val="000066"/>
              </a:buClr>
              <a:buSzPct val="80000"/>
              <a:buBlip>
                <a:blip r:embed="rId9"/>
              </a:buBlip>
              <a:defRPr kumimoji="1" sz="2800" b="1">
                <a:solidFill>
                  <a:schemeClr val="tx1"/>
                </a:solidFill>
                <a:latin typeface="黑体" pitchFamily="49" charset="-122"/>
                <a:ea typeface="黑体" pitchFamily="49" charset="-122"/>
              </a:defRPr>
            </a:lvl2pPr>
            <a:lvl3pPr marL="11430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3pPr>
            <a:lvl4pPr marL="1600200" indent="-228600" algn="l" rtl="0" eaLnBrk="0" fontAlgn="base" hangingPunct="0">
              <a:lnSpc>
                <a:spcPct val="110000"/>
              </a:lnSpc>
              <a:spcBef>
                <a:spcPct val="20000"/>
              </a:spcBef>
              <a:spcAft>
                <a:spcPct val="0"/>
              </a:spcAft>
              <a:buClr>
                <a:srgbClr val="000066"/>
              </a:buClr>
              <a:buSzPct val="80000"/>
              <a:buBlip>
                <a:blip r:embed="rId9"/>
              </a:buBlip>
              <a:defRPr kumimoji="1" sz="2400" b="1">
                <a:solidFill>
                  <a:schemeClr val="tx1"/>
                </a:solidFill>
                <a:latin typeface="黑体" pitchFamily="49" charset="-122"/>
                <a:ea typeface="黑体" pitchFamily="49" charset="-122"/>
              </a:defRPr>
            </a:lvl4pPr>
            <a:lvl5pPr marL="20574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a:lstStyle>
          <a:p>
            <a:pPr marL="0" indent="0" algn="ctr">
              <a:lnSpc>
                <a:spcPct val="100000"/>
              </a:lnSpc>
              <a:spcBef>
                <a:spcPts val="0"/>
              </a:spcBef>
              <a:spcAft>
                <a:spcPts val="0"/>
              </a:spcAft>
              <a:buNone/>
            </a:pPr>
            <a:r>
              <a:rPr lang="zh-CN" altLang="en-US" sz="2215" kern="0" dirty="0">
                <a:solidFill>
                  <a:schemeClr val="bg1"/>
                </a:solidFill>
                <a:latin typeface="+mn-lt"/>
              </a:rPr>
              <a:t>科研数据下</a:t>
            </a:r>
            <a:r>
              <a:rPr lang="zh-CN" altLang="en-US" sz="2215" kern="0" dirty="0" smtClean="0">
                <a:solidFill>
                  <a:schemeClr val="bg1"/>
                </a:solidFill>
                <a:latin typeface="+mn-lt"/>
              </a:rPr>
              <a:t>载累计</a:t>
            </a:r>
            <a:r>
              <a:rPr lang="en-US" altLang="zh-CN" sz="2215" kern="0" dirty="0" smtClean="0">
                <a:solidFill>
                  <a:schemeClr val="bg1"/>
                </a:solidFill>
                <a:latin typeface="+mn-lt"/>
              </a:rPr>
              <a:t>250</a:t>
            </a:r>
            <a:r>
              <a:rPr lang="zh-CN" altLang="en-US" sz="2215" kern="0" dirty="0">
                <a:solidFill>
                  <a:schemeClr val="bg1"/>
                </a:solidFill>
                <a:latin typeface="+mn-lt"/>
              </a:rPr>
              <a:t>万次，</a:t>
            </a:r>
            <a:r>
              <a:rPr lang="en-US" altLang="zh-CN" sz="2215" kern="0" dirty="0" smtClean="0">
                <a:solidFill>
                  <a:schemeClr val="bg1"/>
                </a:solidFill>
                <a:latin typeface="+mn-lt"/>
              </a:rPr>
              <a:t>2016</a:t>
            </a:r>
            <a:r>
              <a:rPr lang="zh-CN" altLang="en-US" sz="2215" kern="0" dirty="0" smtClean="0">
                <a:solidFill>
                  <a:schemeClr val="bg1"/>
                </a:solidFill>
                <a:latin typeface="+mn-lt"/>
              </a:rPr>
              <a:t>年</a:t>
            </a:r>
            <a:r>
              <a:rPr lang="zh-CN" altLang="en-US" sz="2215" kern="0" dirty="0">
                <a:solidFill>
                  <a:schemeClr val="bg1"/>
                </a:solidFill>
                <a:latin typeface="+mn-lt"/>
              </a:rPr>
              <a:t>访问量</a:t>
            </a:r>
            <a:r>
              <a:rPr lang="en-US" altLang="zh-CN" sz="2215" kern="0" dirty="0" smtClean="0">
                <a:solidFill>
                  <a:schemeClr val="bg1"/>
                </a:solidFill>
                <a:latin typeface="+mn-lt"/>
              </a:rPr>
              <a:t>1080</a:t>
            </a:r>
            <a:r>
              <a:rPr lang="zh-CN" altLang="en-US" sz="2215" kern="0" dirty="0" smtClean="0">
                <a:solidFill>
                  <a:schemeClr val="bg1"/>
                </a:solidFill>
                <a:latin typeface="+mn-lt"/>
              </a:rPr>
              <a:t>万</a:t>
            </a:r>
            <a:r>
              <a:rPr lang="zh-CN" altLang="en-US" sz="2215" kern="0" dirty="0">
                <a:solidFill>
                  <a:schemeClr val="bg1"/>
                </a:solidFill>
                <a:latin typeface="+mn-lt"/>
              </a:rPr>
              <a:t>次</a:t>
            </a:r>
            <a:endParaRPr lang="en-US" altLang="zh-CN" sz="2215" kern="0" dirty="0">
              <a:solidFill>
                <a:schemeClr val="bg1"/>
              </a:solidFill>
              <a:latin typeface="+mn-lt"/>
            </a:endParaRPr>
          </a:p>
        </p:txBody>
      </p:sp>
      <p:sp>
        <p:nvSpPr>
          <p:cNvPr id="57" name="Content Placeholder 2"/>
          <p:cNvSpPr txBox="1">
            <a:spLocks/>
          </p:cNvSpPr>
          <p:nvPr/>
        </p:nvSpPr>
        <p:spPr bwMode="auto">
          <a:xfrm>
            <a:off x="343945" y="1335229"/>
            <a:ext cx="1931327" cy="442604"/>
          </a:xfrm>
          <a:prstGeom prst="rect">
            <a:avLst/>
          </a:prstGeom>
          <a:noFill/>
          <a:ln w="28575">
            <a:noFill/>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txBody>
          <a:bodyPr vert="horz" wrap="square" lIns="84406" tIns="42203" rIns="84406" bIns="42203" numCol="1" anchor="t" anchorCtr="0" compatLnSpc="1">
            <a:prstTxWarp prst="textNoShape">
              <a:avLst/>
            </a:prstTxWarp>
          </a:bodyPr>
          <a:lstStyle>
            <a:lvl1pPr marL="342900" indent="-342900" algn="l" rtl="0" eaLnBrk="0" fontAlgn="base" hangingPunct="0">
              <a:lnSpc>
                <a:spcPct val="110000"/>
              </a:lnSpc>
              <a:spcBef>
                <a:spcPct val="20000"/>
              </a:spcBef>
              <a:spcAft>
                <a:spcPct val="0"/>
              </a:spcAft>
              <a:buClr>
                <a:srgbClr val="000066"/>
              </a:buClr>
              <a:buSzPct val="80000"/>
              <a:buFont typeface="Wingdings" pitchFamily="2" charset="2"/>
              <a:buChar char="n"/>
              <a:defRPr kumimoji="1" sz="3200" b="1">
                <a:solidFill>
                  <a:schemeClr val="tx1"/>
                </a:solidFill>
                <a:latin typeface="黑体" pitchFamily="49" charset="-122"/>
                <a:ea typeface="黑体" pitchFamily="49" charset="-122"/>
                <a:cs typeface="+mn-cs"/>
              </a:defRPr>
            </a:lvl1pPr>
            <a:lvl2pPr marL="742950" indent="-285750" algn="l" rtl="0" eaLnBrk="0" fontAlgn="base" hangingPunct="0">
              <a:lnSpc>
                <a:spcPct val="110000"/>
              </a:lnSpc>
              <a:spcBef>
                <a:spcPct val="20000"/>
              </a:spcBef>
              <a:spcAft>
                <a:spcPct val="0"/>
              </a:spcAft>
              <a:buClr>
                <a:srgbClr val="000066"/>
              </a:buClr>
              <a:buSzPct val="80000"/>
              <a:buBlip>
                <a:blip r:embed="rId9"/>
              </a:buBlip>
              <a:defRPr kumimoji="1" sz="2800" b="1">
                <a:solidFill>
                  <a:schemeClr val="tx1"/>
                </a:solidFill>
                <a:latin typeface="黑体" pitchFamily="49" charset="-122"/>
                <a:ea typeface="黑体" pitchFamily="49" charset="-122"/>
              </a:defRPr>
            </a:lvl2pPr>
            <a:lvl3pPr marL="11430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3pPr>
            <a:lvl4pPr marL="1600200" indent="-228600" algn="l" rtl="0" eaLnBrk="0" fontAlgn="base" hangingPunct="0">
              <a:lnSpc>
                <a:spcPct val="110000"/>
              </a:lnSpc>
              <a:spcBef>
                <a:spcPct val="20000"/>
              </a:spcBef>
              <a:spcAft>
                <a:spcPct val="0"/>
              </a:spcAft>
              <a:buClr>
                <a:srgbClr val="000066"/>
              </a:buClr>
              <a:buSzPct val="80000"/>
              <a:buBlip>
                <a:blip r:embed="rId9"/>
              </a:buBlip>
              <a:defRPr kumimoji="1" sz="2400" b="1">
                <a:solidFill>
                  <a:schemeClr val="tx1"/>
                </a:solidFill>
                <a:latin typeface="黑体" pitchFamily="49" charset="-122"/>
                <a:ea typeface="黑体" pitchFamily="49" charset="-122"/>
              </a:defRPr>
            </a:lvl4pPr>
            <a:lvl5pPr marL="2057400" indent="-228600" algn="l" rtl="0" eaLnBrk="0" fontAlgn="base" hangingPunct="0">
              <a:lnSpc>
                <a:spcPct val="110000"/>
              </a:lnSpc>
              <a:spcBef>
                <a:spcPct val="20000"/>
              </a:spcBef>
              <a:spcAft>
                <a:spcPct val="0"/>
              </a:spcAft>
              <a:buClr>
                <a:srgbClr val="000066"/>
              </a:buClr>
              <a:buSzPct val="80000"/>
              <a:buBlip>
                <a:blip r:embed="rId10"/>
              </a:buBlip>
              <a:defRPr kumimoji="1" sz="2400" b="1">
                <a:solidFill>
                  <a:schemeClr val="tx1"/>
                </a:solidFill>
                <a:latin typeface="黑体" pitchFamily="49" charset="-122"/>
                <a:ea typeface="黑体" pitchFamily="49" charset="-122"/>
              </a:defRPr>
            </a:lvl5pPr>
            <a:lvl6pPr marL="2514600" indent="-228600" algn="l" rtl="0" eaLnBrk="1" fontAlgn="base" hangingPunct="1">
              <a:spcBef>
                <a:spcPct val="20000"/>
              </a:spcBef>
              <a:spcAft>
                <a:spcPct val="0"/>
              </a:spcAft>
              <a:buChar char="»"/>
              <a:defRPr kumimoji="1" sz="1600">
                <a:solidFill>
                  <a:schemeClr val="tx1"/>
                </a:solidFill>
                <a:latin typeface="+mn-lt"/>
                <a:ea typeface="+mn-ea"/>
              </a:defRPr>
            </a:lvl6pPr>
            <a:lvl7pPr marL="2971800" indent="-228600" algn="l" rtl="0" eaLnBrk="1" fontAlgn="base" hangingPunct="1">
              <a:spcBef>
                <a:spcPct val="20000"/>
              </a:spcBef>
              <a:spcAft>
                <a:spcPct val="0"/>
              </a:spcAft>
              <a:buChar char="»"/>
              <a:defRPr kumimoji="1" sz="1600">
                <a:solidFill>
                  <a:schemeClr val="tx1"/>
                </a:solidFill>
                <a:latin typeface="+mn-lt"/>
                <a:ea typeface="+mn-ea"/>
              </a:defRPr>
            </a:lvl7pPr>
            <a:lvl8pPr marL="3429000" indent="-228600" algn="l" rtl="0" eaLnBrk="1" fontAlgn="base" hangingPunct="1">
              <a:spcBef>
                <a:spcPct val="20000"/>
              </a:spcBef>
              <a:spcAft>
                <a:spcPct val="0"/>
              </a:spcAft>
              <a:buChar char="»"/>
              <a:defRPr kumimoji="1" sz="1600">
                <a:solidFill>
                  <a:schemeClr val="tx1"/>
                </a:solidFill>
                <a:latin typeface="+mn-lt"/>
                <a:ea typeface="+mn-ea"/>
              </a:defRPr>
            </a:lvl8pPr>
            <a:lvl9pPr marL="3886200" indent="-228600" algn="l" rtl="0" eaLnBrk="1" fontAlgn="base" hangingPunct="1">
              <a:spcBef>
                <a:spcPct val="20000"/>
              </a:spcBef>
              <a:spcAft>
                <a:spcPct val="0"/>
              </a:spcAft>
              <a:buChar char="»"/>
              <a:defRPr kumimoji="1" sz="1600">
                <a:solidFill>
                  <a:schemeClr val="tx1"/>
                </a:solidFill>
                <a:latin typeface="+mn-lt"/>
                <a:ea typeface="+mn-ea"/>
              </a:defRPr>
            </a:lvl9pPr>
          </a:lstStyle>
          <a:p>
            <a:pPr marL="0" indent="0" algn="ctr">
              <a:lnSpc>
                <a:spcPct val="100000"/>
              </a:lnSpc>
              <a:spcAft>
                <a:spcPts val="277"/>
              </a:spcAft>
              <a:buNone/>
            </a:pPr>
            <a:r>
              <a:rPr lang="en-US" altLang="zh-CN" sz="1477">
                <a:solidFill>
                  <a:srgbClr val="0000FF"/>
                </a:solidFill>
                <a:latin typeface="+mn-lt"/>
              </a:rPr>
              <a:t>Google Analytics</a:t>
            </a:r>
            <a:endParaRPr lang="en-US" sz="1477" dirty="0">
              <a:solidFill>
                <a:srgbClr val="0000FF"/>
              </a:solidFill>
              <a:latin typeface="+mn-lt"/>
            </a:endParaRPr>
          </a:p>
        </p:txBody>
      </p:sp>
      <p:sp>
        <p:nvSpPr>
          <p:cNvPr id="24" name="Title 1"/>
          <p:cNvSpPr>
            <a:spLocks noGrp="1"/>
          </p:cNvSpPr>
          <p:nvPr>
            <p:ph type="title"/>
          </p:nvPr>
        </p:nvSpPr>
        <p:spPr>
          <a:xfrm>
            <a:off x="851674" y="260206"/>
            <a:ext cx="8189934" cy="798584"/>
          </a:xfrm>
        </p:spPr>
        <p:txBody>
          <a:bodyPr/>
          <a:lstStyle/>
          <a:p>
            <a:r>
              <a:rPr lang="zh-CN" altLang="en-US" dirty="0" smtClean="0">
                <a:solidFill>
                  <a:schemeClr val="tx1"/>
                </a:solidFill>
                <a:latin typeface="SimHei" charset="0"/>
                <a:ea typeface="SimHei" charset="0"/>
                <a:cs typeface="SimHei" charset="0"/>
              </a:rPr>
              <a:t>致力服务全球科技工作者</a:t>
            </a:r>
            <a:endParaRPr lang="en-US" dirty="0">
              <a:solidFill>
                <a:schemeClr val="tx1"/>
              </a:solidFill>
              <a:latin typeface="SimHei" charset="0"/>
              <a:ea typeface="SimHei" charset="0"/>
              <a:cs typeface="SimHei" charset="0"/>
            </a:endParaRPr>
          </a:p>
        </p:txBody>
      </p:sp>
    </p:spTree>
    <p:extLst>
      <p:ext uri="{BB962C8B-B14F-4D97-AF65-F5344CB8AC3E}">
        <p14:creationId xmlns:p14="http://schemas.microsoft.com/office/powerpoint/2010/main" val="93658923"/>
      </p:ext>
    </p:extLst>
  </p:cSld>
  <p:clrMapOvr>
    <a:masterClrMapping/>
  </p:clrMapOvr>
  <p:transition advClick="0" advTm="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424461"/>
            <a:ext cx="9906000" cy="433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704528" y="1124744"/>
            <a:ext cx="9002724" cy="5733256"/>
          </a:xfrm>
        </p:spPr>
        <p:txBody>
          <a:bodyPr/>
          <a:lstStyle/>
          <a:p>
            <a:pPr fontAlgn="auto">
              <a:spcBef>
                <a:spcPts val="751"/>
              </a:spcBef>
              <a:spcAft>
                <a:spcPts val="0"/>
              </a:spcAft>
              <a:buClr>
                <a:srgbClr val="C00000"/>
              </a:buClr>
              <a:buFont typeface="Wingdings" pitchFamily="2" charset="2"/>
              <a:buChar char="n"/>
              <a:defRPr/>
            </a:pPr>
            <a:r>
              <a:rPr lang="zh-CN" altLang="en-US" sz="2000" b="1" kern="1200" dirty="0" smtClean="0">
                <a:ea typeface="SimHei" charset="0"/>
                <a:cs typeface="SimHei" charset="0"/>
              </a:rPr>
              <a:t>理论研究：</a:t>
            </a:r>
            <a:r>
              <a:rPr lang="zh-CN" altLang="en-US" sz="2000" kern="1200" dirty="0" smtClean="0">
                <a:ea typeface="SimHei" charset="0"/>
                <a:cs typeface="SimHei" charset="0"/>
              </a:rPr>
              <a:t>发表论文</a:t>
            </a:r>
            <a:r>
              <a:rPr lang="en-US" altLang="zh-CN" sz="2000" kern="1200" dirty="0" smtClean="0">
                <a:ea typeface="SimHei" charset="0"/>
                <a:cs typeface="SimHei" charset="0"/>
              </a:rPr>
              <a:t>200</a:t>
            </a:r>
            <a:r>
              <a:rPr lang="en-US" altLang="zh-CN" sz="2000" kern="1200" dirty="0">
                <a:ea typeface="SimHei" charset="0"/>
                <a:cs typeface="SimHei" charset="0"/>
              </a:rPr>
              <a:t>+</a:t>
            </a:r>
            <a:r>
              <a:rPr lang="zh-CN" altLang="en-US" sz="2000" kern="1200" dirty="0" smtClean="0">
                <a:ea typeface="SimHei" charset="0"/>
                <a:cs typeface="SimHei" charset="0"/>
              </a:rPr>
              <a:t>篇，其中</a:t>
            </a:r>
            <a:r>
              <a:rPr lang="en-US" altLang="zh-CN" sz="2000" kern="1200" dirty="0" smtClean="0">
                <a:solidFill>
                  <a:srgbClr val="C00000"/>
                </a:solidFill>
                <a:ea typeface="SimHei" charset="0"/>
                <a:cs typeface="SimHei" charset="0"/>
              </a:rPr>
              <a:t>CCF</a:t>
            </a:r>
            <a:r>
              <a:rPr lang="zh-CN" altLang="en-US" sz="2000" kern="1200" dirty="0" smtClean="0">
                <a:solidFill>
                  <a:srgbClr val="C00000"/>
                </a:solidFill>
                <a:ea typeface="SimHei" charset="0"/>
                <a:cs typeface="SimHei" charset="0"/>
              </a:rPr>
              <a:t> </a:t>
            </a:r>
            <a:r>
              <a:rPr lang="en-US" altLang="zh-CN" sz="2000" kern="1200" dirty="0" smtClean="0">
                <a:solidFill>
                  <a:srgbClr val="C00000"/>
                </a:solidFill>
                <a:ea typeface="SimHei" charset="0"/>
                <a:cs typeface="SimHei" charset="0"/>
              </a:rPr>
              <a:t>A</a:t>
            </a:r>
            <a:r>
              <a:rPr lang="zh-CN" altLang="en-US" sz="2000" kern="1200" dirty="0" smtClean="0">
                <a:solidFill>
                  <a:srgbClr val="C00000"/>
                </a:solidFill>
                <a:ea typeface="SimHei" charset="0"/>
                <a:cs typeface="SimHei" charset="0"/>
              </a:rPr>
              <a:t>类期刊</a:t>
            </a:r>
            <a:r>
              <a:rPr lang="en-US" altLang="zh-CN" sz="2000" kern="1200" dirty="0" smtClean="0">
                <a:solidFill>
                  <a:srgbClr val="C00000"/>
                </a:solidFill>
                <a:ea typeface="SimHei" charset="0"/>
                <a:cs typeface="SimHei" charset="0"/>
              </a:rPr>
              <a:t>/</a:t>
            </a:r>
            <a:r>
              <a:rPr lang="zh-CN" altLang="en-US" sz="2000" kern="1200" dirty="0" smtClean="0">
                <a:solidFill>
                  <a:srgbClr val="C00000"/>
                </a:solidFill>
                <a:ea typeface="SimHei" charset="0"/>
                <a:cs typeface="SimHei" charset="0"/>
              </a:rPr>
              <a:t>会议</a:t>
            </a:r>
            <a:r>
              <a:rPr lang="en-US" altLang="zh-CN" sz="2000" kern="1200" dirty="0" smtClean="0">
                <a:solidFill>
                  <a:srgbClr val="C00000"/>
                </a:solidFill>
                <a:ea typeface="SimHei" charset="0"/>
                <a:cs typeface="SimHei" charset="0"/>
              </a:rPr>
              <a:t>70</a:t>
            </a:r>
            <a:r>
              <a:rPr lang="zh-CN" altLang="en-US" sz="2000" kern="1200" dirty="0" smtClean="0">
                <a:solidFill>
                  <a:srgbClr val="C00000"/>
                </a:solidFill>
                <a:ea typeface="SimHei" charset="0"/>
                <a:cs typeface="SimHei" charset="0"/>
              </a:rPr>
              <a:t>余篇，引用</a:t>
            </a:r>
            <a:r>
              <a:rPr lang="en-US" altLang="zh-CN" sz="2000" kern="1200" dirty="0" smtClean="0">
                <a:solidFill>
                  <a:srgbClr val="C00000"/>
                </a:solidFill>
                <a:ea typeface="SimHei" charset="0"/>
                <a:cs typeface="SimHei" charset="0"/>
              </a:rPr>
              <a:t>&gt;</a:t>
            </a:r>
            <a:r>
              <a:rPr lang="en-US" altLang="zh-CN" sz="2000" kern="1200" dirty="0">
                <a:solidFill>
                  <a:srgbClr val="C00000"/>
                </a:solidFill>
                <a:ea typeface="SimHei" charset="0"/>
                <a:cs typeface="SimHei" charset="0"/>
              </a:rPr>
              <a:t>9</a:t>
            </a:r>
            <a:r>
              <a:rPr lang="en-US" altLang="zh-CN" sz="2000" kern="1200" dirty="0" smtClean="0">
                <a:solidFill>
                  <a:srgbClr val="C00000"/>
                </a:solidFill>
                <a:ea typeface="SimHei" charset="0"/>
                <a:cs typeface="SimHei" charset="0"/>
              </a:rPr>
              <a:t>,000</a:t>
            </a:r>
            <a:endParaRPr lang="zh-CN" altLang="en-US" sz="2000" kern="1200" dirty="0" smtClean="0">
              <a:solidFill>
                <a:srgbClr val="C00000"/>
              </a:solidFill>
              <a:ea typeface="SimHei" charset="0"/>
              <a:cs typeface="SimHei" charset="0"/>
            </a:endParaRPr>
          </a:p>
          <a:p>
            <a:pPr fontAlgn="auto">
              <a:spcBef>
                <a:spcPts val="751"/>
              </a:spcBef>
              <a:spcAft>
                <a:spcPts val="0"/>
              </a:spcAft>
              <a:buClr>
                <a:srgbClr val="C00000"/>
              </a:buClr>
              <a:buFont typeface="Wingdings" pitchFamily="2" charset="2"/>
              <a:buChar char="n"/>
              <a:defRPr/>
            </a:pPr>
            <a:r>
              <a:rPr lang="zh-CN" altLang="en-US" sz="2000" b="1" kern="1200" dirty="0" smtClean="0">
                <a:ea typeface="SimHei" charset="0"/>
                <a:cs typeface="SimHei" charset="0"/>
              </a:rPr>
              <a:t>技术推广：</a:t>
            </a:r>
            <a:r>
              <a:rPr lang="zh-CN" altLang="en-US" sz="2000" kern="1200" dirty="0" smtClean="0">
                <a:ea typeface="SimHei" charset="0"/>
                <a:cs typeface="SimHei" charset="0"/>
              </a:rPr>
              <a:t>申请专利</a:t>
            </a:r>
            <a:r>
              <a:rPr lang="en-US" altLang="zh-CN" sz="2000" kern="1200" dirty="0" smtClean="0">
                <a:ea typeface="SimHei" charset="0"/>
                <a:cs typeface="SimHei" charset="0"/>
              </a:rPr>
              <a:t>30</a:t>
            </a:r>
            <a:r>
              <a:rPr lang="zh-CN" altLang="en-US" sz="2000" kern="1200" dirty="0" smtClean="0">
                <a:ea typeface="SimHei" charset="0"/>
                <a:cs typeface="SimHei" charset="0"/>
              </a:rPr>
              <a:t>余项，</a:t>
            </a:r>
            <a:r>
              <a:rPr lang="en-US" altLang="zh-CN" sz="2000" kern="1200" dirty="0" err="1" smtClean="0">
                <a:ea typeface="SimHei" charset="0"/>
                <a:cs typeface="SimHei" charset="0"/>
              </a:rPr>
              <a:t>AMiner</a:t>
            </a:r>
            <a:r>
              <a:rPr lang="zh-CN" altLang="en-US" sz="2000" kern="1200" dirty="0" smtClean="0">
                <a:ea typeface="SimHei" charset="0"/>
                <a:cs typeface="SimHei" charset="0"/>
              </a:rPr>
              <a:t>系统年度访问量</a:t>
            </a:r>
            <a:r>
              <a:rPr lang="zh-CN" altLang="en-US" sz="2000" b="1" kern="1200" dirty="0" smtClean="0">
                <a:solidFill>
                  <a:srgbClr val="C00000"/>
                </a:solidFill>
                <a:ea typeface="SimHei" charset="0"/>
                <a:cs typeface="SimHei" charset="0"/>
              </a:rPr>
              <a:t>突破千万</a:t>
            </a:r>
            <a:r>
              <a:rPr lang="zh-CN" altLang="en-US" sz="2000" kern="1200" dirty="0" smtClean="0">
                <a:ea typeface="SimHei" charset="0"/>
                <a:cs typeface="SimHei" charset="0"/>
              </a:rPr>
              <a:t>，获得</a:t>
            </a:r>
            <a:r>
              <a:rPr lang="zh-CN" altLang="en-US" sz="2000" b="1" kern="1200" dirty="0" smtClean="0">
                <a:solidFill>
                  <a:srgbClr val="C00000"/>
                </a:solidFill>
                <a:ea typeface="SimHei" charset="0"/>
                <a:cs typeface="SimHei" charset="0"/>
              </a:rPr>
              <a:t>第</a:t>
            </a:r>
            <a:r>
              <a:rPr lang="en-US" altLang="zh-CN" sz="2000" b="1" kern="1200" dirty="0" smtClean="0">
                <a:solidFill>
                  <a:srgbClr val="C00000"/>
                </a:solidFill>
                <a:ea typeface="SimHei" charset="0"/>
                <a:cs typeface="SimHei" charset="0"/>
              </a:rPr>
              <a:t>9</a:t>
            </a:r>
            <a:r>
              <a:rPr lang="zh-CN" altLang="en-US" sz="2000" b="1" kern="1200" dirty="0" smtClean="0">
                <a:solidFill>
                  <a:srgbClr val="C00000"/>
                </a:solidFill>
                <a:ea typeface="SimHei" charset="0"/>
                <a:cs typeface="SimHei" charset="0"/>
              </a:rPr>
              <a:t>届萧山国际发明展览会金奖、中国人工智能学会科技进步一等奖</a:t>
            </a:r>
            <a:endParaRPr lang="en-US" altLang="zh-CN" sz="2000" b="1" dirty="0">
              <a:solidFill>
                <a:srgbClr val="C00000"/>
              </a:solidFill>
              <a:ea typeface="SimHei" charset="0"/>
              <a:cs typeface="SimHei" charset="0"/>
            </a:endParaRPr>
          </a:p>
          <a:p>
            <a:pPr fontAlgn="auto">
              <a:spcBef>
                <a:spcPts val="751"/>
              </a:spcBef>
              <a:spcAft>
                <a:spcPts val="0"/>
              </a:spcAft>
              <a:buClr>
                <a:srgbClr val="C00000"/>
              </a:buClr>
              <a:buFont typeface="Wingdings" pitchFamily="2" charset="2"/>
              <a:buChar char="n"/>
              <a:defRPr/>
            </a:pPr>
            <a:r>
              <a:rPr lang="zh-CN" altLang="en-US" sz="2000" b="1" dirty="0" smtClean="0">
                <a:ea typeface="SimHei" charset="0"/>
                <a:cs typeface="SimHei" charset="0"/>
              </a:rPr>
              <a:t>支撑中心</a:t>
            </a:r>
            <a:endParaRPr lang="en-US" altLang="zh-CN" sz="2000" b="1" dirty="0">
              <a:ea typeface="SimHei" charset="0"/>
              <a:cs typeface="SimHei" charset="0"/>
            </a:endParaRPr>
          </a:p>
          <a:p>
            <a:pPr lvl="1">
              <a:spcBef>
                <a:spcPts val="651"/>
              </a:spcBef>
              <a:buSzPct val="60000"/>
              <a:buFont typeface="Wingdings" pitchFamily="2" charset="2"/>
              <a:buChar char="n"/>
              <a:defRPr/>
            </a:pPr>
            <a:r>
              <a:rPr lang="zh-CN" altLang="en-US" sz="1600" dirty="0" smtClean="0">
                <a:ea typeface="SimHei" charset="0"/>
                <a:cs typeface="SimHei" charset="0"/>
              </a:rPr>
              <a:t>与中国工程院成立</a:t>
            </a:r>
            <a:r>
              <a:rPr lang="zh-CN" altLang="en-US" sz="1600" b="1" dirty="0" smtClean="0">
                <a:solidFill>
                  <a:srgbClr val="C00000"/>
                </a:solidFill>
                <a:ea typeface="SimHei" charset="0"/>
                <a:cs typeface="SimHei" charset="0"/>
              </a:rPr>
              <a:t>知识智能</a:t>
            </a:r>
            <a:r>
              <a:rPr lang="zh-CN" altLang="en-US" sz="1600" dirty="0" smtClean="0">
                <a:ea typeface="SimHei" charset="0"/>
                <a:cs typeface="SimHei" charset="0"/>
              </a:rPr>
              <a:t>联合实验室</a:t>
            </a:r>
          </a:p>
          <a:p>
            <a:pPr lvl="1">
              <a:spcBef>
                <a:spcPts val="651"/>
              </a:spcBef>
              <a:buSzPct val="60000"/>
              <a:buFont typeface="Wingdings" pitchFamily="2" charset="2"/>
              <a:buChar char="n"/>
              <a:defRPr/>
            </a:pPr>
            <a:r>
              <a:rPr lang="zh-CN" altLang="en-US" sz="1600" dirty="0" smtClean="0">
                <a:ea typeface="SimHei" charset="0"/>
                <a:cs typeface="SimHei" charset="0"/>
              </a:rPr>
              <a:t>与微软成立数据研究院</a:t>
            </a:r>
            <a:r>
              <a:rPr lang="zh-CN" altLang="en-US" sz="1600" b="1" dirty="0" smtClean="0">
                <a:solidFill>
                  <a:srgbClr val="C00000"/>
                </a:solidFill>
                <a:ea typeface="SimHei" charset="0"/>
                <a:cs typeface="SimHei" charset="0"/>
              </a:rPr>
              <a:t>科技大数据</a:t>
            </a:r>
            <a:r>
              <a:rPr lang="zh-CN" altLang="en-US" sz="1600" dirty="0" smtClean="0">
                <a:ea typeface="SimHei" charset="0"/>
                <a:cs typeface="SimHei" charset="0"/>
              </a:rPr>
              <a:t>研究中心</a:t>
            </a:r>
          </a:p>
          <a:p>
            <a:pPr lvl="1">
              <a:spcBef>
                <a:spcPts val="651"/>
              </a:spcBef>
              <a:buSzPct val="60000"/>
              <a:buFont typeface="Wingdings" pitchFamily="2" charset="2"/>
              <a:buChar char="n"/>
              <a:defRPr/>
            </a:pPr>
            <a:r>
              <a:rPr lang="zh-CN" altLang="en-US" sz="1600" dirty="0">
                <a:ea typeface="SimHei" charset="0"/>
                <a:cs typeface="SimHei" charset="0"/>
              </a:rPr>
              <a:t>与微软学术搜索签订战略</a:t>
            </a:r>
            <a:r>
              <a:rPr lang="zh-CN" altLang="en-US" sz="1600" dirty="0" smtClean="0">
                <a:ea typeface="SimHei" charset="0"/>
                <a:cs typeface="SimHei" charset="0"/>
              </a:rPr>
              <a:t>合作</a:t>
            </a:r>
            <a:endParaRPr lang="en-US" altLang="zh-CN" sz="1600" dirty="0" smtClean="0">
              <a:ea typeface="SimHei" charset="0"/>
              <a:cs typeface="SimHei" charset="0"/>
            </a:endParaRPr>
          </a:p>
          <a:p>
            <a:pPr fontAlgn="auto">
              <a:spcBef>
                <a:spcPts val="751"/>
              </a:spcBef>
              <a:spcAft>
                <a:spcPts val="0"/>
              </a:spcAft>
              <a:buClr>
                <a:srgbClr val="C00000"/>
              </a:buClr>
              <a:buSzPct val="100000"/>
              <a:buFont typeface="Wingdings" pitchFamily="2" charset="2"/>
              <a:buChar char="n"/>
              <a:defRPr/>
            </a:pPr>
            <a:r>
              <a:rPr lang="zh-CN" altLang="en-US" sz="2000" b="1" dirty="0" smtClean="0">
                <a:ea typeface="SimHei" charset="0"/>
                <a:cs typeface="SimHei" charset="0"/>
              </a:rPr>
              <a:t>国际</a:t>
            </a:r>
            <a:r>
              <a:rPr lang="en-US" altLang="zh-CN" sz="2000" b="1" dirty="0" smtClean="0">
                <a:ea typeface="SimHei" charset="0"/>
                <a:cs typeface="SimHei" charset="0"/>
              </a:rPr>
              <a:t>/</a:t>
            </a:r>
            <a:r>
              <a:rPr lang="zh-CN" altLang="en-US" sz="2000" b="1" dirty="0" smtClean="0">
                <a:ea typeface="SimHei" charset="0"/>
                <a:cs typeface="SimHei" charset="0"/>
              </a:rPr>
              <a:t>国内合作</a:t>
            </a:r>
            <a:endParaRPr lang="en-US" altLang="zh-CN" sz="2000" b="1" dirty="0">
              <a:ea typeface="SimHei" charset="0"/>
              <a:cs typeface="SimHei" charset="0"/>
            </a:endParaRPr>
          </a:p>
          <a:p>
            <a:pPr lvl="1">
              <a:spcBef>
                <a:spcPts val="651"/>
              </a:spcBef>
              <a:buSzPct val="60000"/>
              <a:buFont typeface="Wingdings" pitchFamily="2" charset="2"/>
              <a:buChar char="n"/>
              <a:defRPr/>
            </a:pPr>
            <a:r>
              <a:rPr lang="zh-CN" altLang="en-US" sz="1600" dirty="0" smtClean="0">
                <a:ea typeface="SimHei" charset="0"/>
                <a:cs typeface="SimHei" charset="0"/>
              </a:rPr>
              <a:t>与腾讯签订科技人才挖掘合作</a:t>
            </a:r>
            <a:r>
              <a:rPr lang="zh-CN" altLang="en-US" sz="1600" dirty="0">
                <a:ea typeface="SimHei" charset="0"/>
                <a:cs typeface="SimHei" charset="0"/>
              </a:rPr>
              <a:t>项目</a:t>
            </a:r>
          </a:p>
          <a:p>
            <a:pPr lvl="1">
              <a:spcBef>
                <a:spcPts val="651"/>
              </a:spcBef>
              <a:buSzPct val="60000"/>
              <a:buFont typeface="Wingdings" pitchFamily="2" charset="2"/>
              <a:buChar char="n"/>
              <a:defRPr/>
            </a:pPr>
            <a:r>
              <a:rPr lang="zh-CN" altLang="en-US" sz="1600" dirty="0" smtClean="0">
                <a:ea typeface="SimHei" charset="0"/>
                <a:cs typeface="SimHei" charset="0"/>
              </a:rPr>
              <a:t>与华为签订科技资源分析合作项目</a:t>
            </a:r>
          </a:p>
          <a:p>
            <a:pPr lvl="1">
              <a:spcBef>
                <a:spcPts val="651"/>
              </a:spcBef>
              <a:buSzPct val="60000"/>
              <a:buFont typeface="Wingdings" pitchFamily="2" charset="2"/>
              <a:buChar char="n"/>
              <a:defRPr/>
            </a:pPr>
            <a:r>
              <a:rPr lang="zh-CN" altLang="en-US" sz="1600" dirty="0" smtClean="0">
                <a:ea typeface="SimHei" charset="0"/>
                <a:cs typeface="SimHei" charset="0"/>
              </a:rPr>
              <a:t>与阿里巴巴签订人才资源挖掘项目</a:t>
            </a:r>
          </a:p>
          <a:p>
            <a:pPr lvl="1">
              <a:spcBef>
                <a:spcPts val="651"/>
              </a:spcBef>
              <a:buSzPct val="60000"/>
              <a:buFont typeface="Wingdings" pitchFamily="2" charset="2"/>
              <a:buChar char="n"/>
              <a:defRPr/>
            </a:pPr>
            <a:r>
              <a:rPr lang="zh-CN" altLang="en-US" sz="1600" dirty="0" smtClean="0">
                <a:ea typeface="SimHei" charset="0"/>
                <a:cs typeface="SimHei" charset="0"/>
              </a:rPr>
              <a:t>与深圳图书馆签订深圳高校学者库项目</a:t>
            </a:r>
          </a:p>
          <a:p>
            <a:pPr lvl="1">
              <a:spcBef>
                <a:spcPts val="651"/>
              </a:spcBef>
              <a:buSzPct val="60000"/>
              <a:buFont typeface="Wingdings" pitchFamily="2" charset="2"/>
              <a:buChar char="n"/>
              <a:defRPr/>
            </a:pPr>
            <a:r>
              <a:rPr lang="zh-CN" altLang="en-US" sz="1600" dirty="0" smtClean="0">
                <a:ea typeface="SimHei" charset="0"/>
                <a:cs typeface="SimHei" charset="0"/>
              </a:rPr>
              <a:t>与</a:t>
            </a:r>
            <a:r>
              <a:rPr lang="en-US" altLang="zh-CN" sz="1600" dirty="0">
                <a:ea typeface="SimHei" charset="0"/>
                <a:cs typeface="SimHei" charset="0"/>
              </a:rPr>
              <a:t>ACM</a:t>
            </a:r>
            <a:r>
              <a:rPr lang="zh-CN" altLang="en-US" sz="1600" dirty="0">
                <a:ea typeface="SimHei" charset="0"/>
                <a:cs typeface="SimHei" charset="0"/>
              </a:rPr>
              <a:t>签订数据共享协议</a:t>
            </a:r>
          </a:p>
          <a:p>
            <a:pPr lvl="1">
              <a:spcBef>
                <a:spcPts val="651"/>
              </a:spcBef>
              <a:buSzPct val="60000"/>
              <a:buFont typeface="Wingdings" pitchFamily="2" charset="2"/>
              <a:buChar char="n"/>
              <a:defRPr/>
            </a:pPr>
            <a:r>
              <a:rPr lang="zh-CN" altLang="en-US" sz="1600" dirty="0">
                <a:ea typeface="SimHei" charset="0"/>
                <a:cs typeface="SimHei" charset="0"/>
              </a:rPr>
              <a:t>与艾伦人工智能研究所</a:t>
            </a:r>
            <a:r>
              <a:rPr lang="en-US" altLang="zh-CN" sz="1600" dirty="0">
                <a:ea typeface="SimHei" charset="0"/>
                <a:cs typeface="SimHei" charset="0"/>
              </a:rPr>
              <a:t>AI2</a:t>
            </a:r>
            <a:r>
              <a:rPr lang="zh-CN" altLang="en-US" sz="1600" dirty="0">
                <a:ea typeface="SimHei" charset="0"/>
                <a:cs typeface="SimHei" charset="0"/>
              </a:rPr>
              <a:t>签订数据共享协议</a:t>
            </a:r>
          </a:p>
          <a:p>
            <a:pPr lvl="1">
              <a:spcBef>
                <a:spcPts val="651"/>
              </a:spcBef>
              <a:buSzPct val="60000"/>
              <a:buFont typeface="Wingdings" pitchFamily="2" charset="2"/>
              <a:buChar char="n"/>
              <a:defRPr/>
            </a:pPr>
            <a:r>
              <a:rPr lang="zh-CN" altLang="en-US" sz="1600" dirty="0">
                <a:ea typeface="SimHei" charset="0"/>
                <a:cs typeface="SimHei" charset="0"/>
              </a:rPr>
              <a:t>与美国</a:t>
            </a:r>
            <a:r>
              <a:rPr lang="en-US" altLang="zh-CN" sz="1600" dirty="0">
                <a:ea typeface="SimHei" charset="0"/>
                <a:cs typeface="SimHei" charset="0"/>
              </a:rPr>
              <a:t>Notre Dame</a:t>
            </a:r>
            <a:r>
              <a:rPr lang="zh-CN" altLang="en-US" sz="1600" dirty="0">
                <a:ea typeface="SimHei" charset="0"/>
                <a:cs typeface="SimHei" charset="0"/>
              </a:rPr>
              <a:t>大学签订服务镜像协议</a:t>
            </a:r>
          </a:p>
          <a:p>
            <a:pPr lvl="1">
              <a:spcBef>
                <a:spcPts val="651"/>
              </a:spcBef>
              <a:buSzPct val="60000"/>
              <a:buFont typeface="Wingdings" pitchFamily="2" charset="2"/>
              <a:buChar char="n"/>
              <a:defRPr/>
            </a:pPr>
            <a:r>
              <a:rPr lang="zh-CN" altLang="en-US" sz="1600" dirty="0">
                <a:ea typeface="SimHei" charset="0"/>
                <a:cs typeface="SimHei" charset="0"/>
              </a:rPr>
              <a:t>与英国纽卡斯尔大学签订系统合作开发</a:t>
            </a:r>
            <a:r>
              <a:rPr lang="zh-CN" altLang="en-US" sz="1600" dirty="0" smtClean="0">
                <a:ea typeface="SimHei" charset="0"/>
                <a:cs typeface="SimHei" charset="0"/>
              </a:rPr>
              <a:t>协议</a:t>
            </a:r>
            <a:endParaRPr lang="en-US" altLang="zh-CN" sz="1600" dirty="0" smtClean="0">
              <a:ea typeface="SimHei" charset="0"/>
              <a:cs typeface="SimHei" charset="0"/>
            </a:endParaRPr>
          </a:p>
        </p:txBody>
      </p:sp>
      <p:sp>
        <p:nvSpPr>
          <p:cNvPr id="6" name="Text Box 5"/>
          <p:cNvSpPr txBox="1">
            <a:spLocks noChangeArrowheads="1"/>
          </p:cNvSpPr>
          <p:nvPr/>
        </p:nvSpPr>
        <p:spPr bwMode="auto">
          <a:xfrm>
            <a:off x="1136576" y="243998"/>
            <a:ext cx="7992888" cy="707886"/>
          </a:xfrm>
          <a:prstGeom prst="rect">
            <a:avLst/>
          </a:prstGeom>
          <a:noFill/>
          <a:ln w="9525">
            <a:noFill/>
            <a:miter lim="800000"/>
            <a:headEnd/>
            <a:tailEnd/>
          </a:ln>
        </p:spPr>
        <p:txBody>
          <a:bodyPr wrap="square">
            <a:spAutoFit/>
          </a:bodyPr>
          <a:lstStyle/>
          <a:p>
            <a:pPr algn="ctr">
              <a:defRPr/>
            </a:pPr>
            <a:r>
              <a:rPr lang="en-US" altLang="zh-CN" sz="4000" dirty="0" err="1" smtClean="0">
                <a:latin typeface="Helvetica Neue" charset="0"/>
                <a:ea typeface="Helvetica Neue" charset="0"/>
                <a:cs typeface="Helvetica Neue" charset="0"/>
              </a:rPr>
              <a:t>AMiner</a:t>
            </a:r>
            <a:r>
              <a:rPr lang="zh-CN" altLang="en-US" sz="4000" dirty="0" smtClean="0">
                <a:latin typeface="微软雅黑" pitchFamily="34" charset="-122"/>
                <a:ea typeface="微软雅黑" pitchFamily="34" charset="-122"/>
              </a:rPr>
              <a:t>总体情况</a:t>
            </a:r>
            <a:endParaRPr lang="zh-CN" altLang="en-US" sz="3600" dirty="0">
              <a:latin typeface="微软雅黑" pitchFamily="34" charset="-122"/>
              <a:ea typeface="微软雅黑" pitchFamily="34" charset="-122"/>
            </a:endParaRPr>
          </a:p>
        </p:txBody>
      </p:sp>
      <p:sp>
        <p:nvSpPr>
          <p:cNvPr id="2" name="Rectangle 2"/>
          <p:cNvSpPr>
            <a:spLocks noChangeArrowheads="1"/>
          </p:cNvSpPr>
          <p:nvPr/>
        </p:nvSpPr>
        <p:spPr bwMode="auto">
          <a:xfrm>
            <a:off x="6865395" y="3104963"/>
            <a:ext cx="470768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 name="Rectangle 2"/>
          <p:cNvSpPr>
            <a:spLocks noChangeArrowheads="1"/>
          </p:cNvSpPr>
          <p:nvPr/>
        </p:nvSpPr>
        <p:spPr bwMode="auto">
          <a:xfrm flipV="1">
            <a:off x="8048354" y="2983589"/>
            <a:ext cx="609351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5068" y="2287309"/>
            <a:ext cx="3377030" cy="229475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descr="MOU 4"/>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6177136" y="4437112"/>
            <a:ext cx="3384169" cy="225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59935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开放学术组织：</a:t>
            </a:r>
            <a:r>
              <a:rPr lang="en-US" dirty="0" smtClean="0"/>
              <a:t>Open </a:t>
            </a:r>
            <a:r>
              <a:rPr lang="en-US" dirty="0"/>
              <a:t>Academic Society</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552" y="1036664"/>
            <a:ext cx="9906000" cy="6496792"/>
          </a:xfrm>
          <a:prstGeom prst="rect">
            <a:avLst/>
          </a:prstGeom>
        </p:spPr>
      </p:pic>
      <p:pic>
        <p:nvPicPr>
          <p:cNvPr id="5" name="Content Placeholder 6"/>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5552" y="4149080"/>
            <a:ext cx="4223863" cy="2916324"/>
          </a:xfrm>
          <a:prstGeom prst="rect">
            <a:avLst/>
          </a:prstGeom>
          <a:noFill/>
          <a:ln w="9525">
            <a:noFill/>
            <a:miter lim="800000"/>
            <a:headEnd/>
            <a:tailEnd/>
          </a:ln>
        </p:spPr>
      </p:pic>
    </p:spTree>
    <p:extLst>
      <p:ext uri="{BB962C8B-B14F-4D97-AF65-F5344CB8AC3E}">
        <p14:creationId xmlns:p14="http://schemas.microsoft.com/office/powerpoint/2010/main" val="7794664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64" y="548606"/>
            <a:ext cx="10029564" cy="792162"/>
          </a:xfrm>
        </p:spPr>
        <p:txBody>
          <a:bodyPr/>
          <a:lstStyle/>
          <a:p>
            <a:pPr>
              <a:lnSpc>
                <a:spcPts val="2500"/>
              </a:lnSpc>
            </a:pPr>
            <a:r>
              <a:rPr lang="zh-CN" altLang="en-US" sz="3600" b="1" dirty="0" smtClean="0">
                <a:latin typeface="SimHei" charset="-122"/>
                <a:ea typeface="SimHei" charset="-122"/>
                <a:cs typeface="SimHei" charset="-122"/>
              </a:rPr>
              <a:t>开放学术图谱：</a:t>
            </a:r>
            <a:r>
              <a:rPr lang="en-US" sz="3600" b="1" dirty="0" smtClean="0"/>
              <a:t>Open Academic Graph (OAG)</a:t>
            </a:r>
            <a:r>
              <a:rPr lang="en-US" dirty="0" smtClean="0"/>
              <a:t/>
            </a:r>
            <a:br>
              <a:rPr lang="en-US" dirty="0" smtClean="0"/>
            </a:br>
            <a:r>
              <a:rPr lang="en-US" sz="2000" u="sng" dirty="0">
                <a:hlinkClick r:id="rId2"/>
              </a:rPr>
              <a:t>https://</a:t>
            </a:r>
            <a:r>
              <a:rPr lang="en-US" sz="2000" u="sng" dirty="0" smtClean="0">
                <a:hlinkClick r:id="rId2"/>
              </a:rPr>
              <a:t>aminer.org/open-academic-graph</a:t>
            </a:r>
            <a:r>
              <a:rPr lang="en-US" sz="2000" u="sng" dirty="0" smtClean="0"/>
              <a:t/>
            </a:r>
            <a:br>
              <a:rPr lang="en-US" sz="2000" u="sng" dirty="0" smtClean="0"/>
            </a:br>
            <a:r>
              <a:rPr lang="en-US" sz="2000" u="sng" dirty="0" smtClean="0">
                <a:hlinkClick r:id="rId3"/>
              </a:rPr>
              <a:t>https</a:t>
            </a:r>
            <a:r>
              <a:rPr lang="en-US" sz="2000" u="sng" dirty="0">
                <a:hlinkClick r:id="rId3"/>
              </a:rPr>
              <a:t>://www.openacademic.ai</a:t>
            </a:r>
            <a:r>
              <a:rPr lang="en-US" sz="2000" u="sng" dirty="0" smtClean="0">
                <a:hlinkClick r:id="rId3"/>
              </a:rPr>
              <a:t>/</a:t>
            </a:r>
            <a:r>
              <a:rPr lang="en-US" sz="2800" dirty="0"/>
              <a:t> </a:t>
            </a:r>
            <a:endParaRPr lang="en-US" dirty="0"/>
          </a:p>
        </p:txBody>
      </p:sp>
      <p:pic>
        <p:nvPicPr>
          <p:cNvPr id="5" name="Picture 4"/>
          <p:cNvPicPr>
            <a:picLocks noChangeAspect="1"/>
          </p:cNvPicPr>
          <p:nvPr/>
        </p:nvPicPr>
        <p:blipFill>
          <a:blip r:embed="rId4"/>
          <a:stretch>
            <a:fillRect/>
          </a:stretch>
        </p:blipFill>
        <p:spPr>
          <a:xfrm>
            <a:off x="524508" y="1504016"/>
            <a:ext cx="8841432" cy="5372246"/>
          </a:xfrm>
          <a:prstGeom prst="rect">
            <a:avLst/>
          </a:prstGeom>
        </p:spPr>
      </p:pic>
    </p:spTree>
    <p:extLst>
      <p:ext uri="{BB962C8B-B14F-4D97-AF65-F5344CB8AC3E}">
        <p14:creationId xmlns:p14="http://schemas.microsoft.com/office/powerpoint/2010/main" val="199531505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0656" y="0"/>
            <a:ext cx="9564688" cy="6858000"/>
          </a:xfrm>
          <a:prstGeom prst="rect">
            <a:avLst/>
          </a:prstGeom>
        </p:spPr>
      </p:pic>
    </p:spTree>
    <p:extLst>
      <p:ext uri="{BB962C8B-B14F-4D97-AF65-F5344CB8AC3E}">
        <p14:creationId xmlns:p14="http://schemas.microsoft.com/office/powerpoint/2010/main" val="207549083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2017</a:t>
            </a:r>
            <a:r>
              <a:rPr lang="zh-CN" altLang="en-US" dirty="0" smtClean="0">
                <a:latin typeface="SimHei" charset="-122"/>
                <a:ea typeface="SimHei" charset="-122"/>
                <a:cs typeface="SimHei" charset="-122"/>
              </a:rPr>
              <a:t>开放</a:t>
            </a:r>
            <a:r>
              <a:rPr lang="zh-CN" altLang="en-US" dirty="0">
                <a:latin typeface="SimHei" charset="-122"/>
                <a:ea typeface="SimHei" charset="-122"/>
                <a:cs typeface="SimHei" charset="-122"/>
              </a:rPr>
              <a:t>学术精准画像大赛</a:t>
            </a:r>
            <a:endParaRPr lang="en-US" dirty="0">
              <a:latin typeface="SimHei" charset="-122"/>
              <a:ea typeface="SimHei" charset="-122"/>
              <a:cs typeface="SimHei" charset="-122"/>
            </a:endParaRPr>
          </a:p>
        </p:txBody>
      </p:sp>
      <p:pic>
        <p:nvPicPr>
          <p:cNvPr id="4" name="Picture 3"/>
          <p:cNvPicPr>
            <a:picLocks noChangeAspect="1"/>
          </p:cNvPicPr>
          <p:nvPr/>
        </p:nvPicPr>
        <p:blipFill>
          <a:blip r:embed="rId2"/>
          <a:stretch>
            <a:fillRect/>
          </a:stretch>
        </p:blipFill>
        <p:spPr>
          <a:xfrm>
            <a:off x="517743" y="1018908"/>
            <a:ext cx="8805428" cy="5285322"/>
          </a:xfrm>
          <a:prstGeom prst="rect">
            <a:avLst/>
          </a:prstGeom>
        </p:spPr>
      </p:pic>
    </p:spTree>
    <p:extLst>
      <p:ext uri="{BB962C8B-B14F-4D97-AF65-F5344CB8AC3E}">
        <p14:creationId xmlns:p14="http://schemas.microsoft.com/office/powerpoint/2010/main" val="183010079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1464" y="188913"/>
            <a:ext cx="9363075" cy="792162"/>
          </a:xfrm>
        </p:spPr>
        <p:txBody>
          <a:bodyPr/>
          <a:lstStyle/>
          <a:p>
            <a:r>
              <a:rPr lang="en-US" altLang="zh-CN" dirty="0" smtClean="0"/>
              <a:t>2017</a:t>
            </a:r>
            <a:r>
              <a:rPr lang="zh-CN" altLang="en-US" dirty="0" smtClean="0">
                <a:latin typeface="SimHei" charset="-122"/>
                <a:ea typeface="SimHei" charset="-122"/>
                <a:cs typeface="SimHei" charset="-122"/>
              </a:rPr>
              <a:t>开放</a:t>
            </a:r>
            <a:r>
              <a:rPr lang="zh-CN" altLang="en-US" dirty="0">
                <a:latin typeface="SimHei" charset="-122"/>
                <a:ea typeface="SimHei" charset="-122"/>
                <a:cs typeface="SimHei" charset="-122"/>
              </a:rPr>
              <a:t>学术精准画像大赛</a:t>
            </a:r>
            <a:endParaRPr lang="en-US" dirty="0">
              <a:latin typeface="SimHei" charset="-122"/>
              <a:ea typeface="SimHei" charset="-122"/>
              <a:cs typeface="SimHei" charset="-122"/>
            </a:endParaRPr>
          </a:p>
        </p:txBody>
      </p:sp>
      <p:pic>
        <p:nvPicPr>
          <p:cNvPr id="5" name="Picture 4"/>
          <p:cNvPicPr>
            <a:picLocks noChangeAspect="1"/>
          </p:cNvPicPr>
          <p:nvPr/>
        </p:nvPicPr>
        <p:blipFill>
          <a:blip r:embed="rId2"/>
          <a:stretch>
            <a:fillRect/>
          </a:stretch>
        </p:blipFill>
        <p:spPr>
          <a:xfrm>
            <a:off x="452500" y="1088740"/>
            <a:ext cx="8453163" cy="5416215"/>
          </a:xfrm>
          <a:prstGeom prst="rect">
            <a:avLst/>
          </a:prstGeom>
        </p:spPr>
      </p:pic>
    </p:spTree>
    <p:extLst>
      <p:ext uri="{BB962C8B-B14F-4D97-AF65-F5344CB8AC3E}">
        <p14:creationId xmlns:p14="http://schemas.microsoft.com/office/powerpoint/2010/main" val="108805999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71464" y="188913"/>
            <a:ext cx="9363075" cy="792162"/>
          </a:xfrm>
        </p:spPr>
        <p:txBody>
          <a:bodyPr/>
          <a:lstStyle/>
          <a:p>
            <a:r>
              <a:rPr lang="en-US" altLang="zh-CN" dirty="0" smtClean="0"/>
              <a:t>2017</a:t>
            </a:r>
            <a:r>
              <a:rPr lang="zh-CN" altLang="en-US" dirty="0" smtClean="0">
                <a:latin typeface="SimHei" charset="-122"/>
                <a:ea typeface="SimHei" charset="-122"/>
                <a:cs typeface="SimHei" charset="-122"/>
              </a:rPr>
              <a:t>开放</a:t>
            </a:r>
            <a:r>
              <a:rPr lang="zh-CN" altLang="en-US" dirty="0">
                <a:latin typeface="SimHei" charset="-122"/>
                <a:ea typeface="SimHei" charset="-122"/>
                <a:cs typeface="SimHei" charset="-122"/>
              </a:rPr>
              <a:t>学术精准画像大赛</a:t>
            </a:r>
            <a:endParaRPr lang="en-US" dirty="0">
              <a:latin typeface="SimHei" charset="-122"/>
              <a:ea typeface="SimHei" charset="-122"/>
              <a:cs typeface="SimHei" charset="-122"/>
            </a:endParaRPr>
          </a:p>
        </p:txBody>
      </p:sp>
      <p:pic>
        <p:nvPicPr>
          <p:cNvPr id="2" name="Picture 1"/>
          <p:cNvPicPr>
            <a:picLocks noChangeAspect="1"/>
          </p:cNvPicPr>
          <p:nvPr/>
        </p:nvPicPr>
        <p:blipFill>
          <a:blip r:embed="rId2"/>
          <a:stretch>
            <a:fillRect/>
          </a:stretch>
        </p:blipFill>
        <p:spPr>
          <a:xfrm>
            <a:off x="560512" y="1059987"/>
            <a:ext cx="8244916" cy="5408057"/>
          </a:xfrm>
          <a:prstGeom prst="rect">
            <a:avLst/>
          </a:prstGeom>
        </p:spPr>
      </p:pic>
    </p:spTree>
    <p:extLst>
      <p:ext uri="{BB962C8B-B14F-4D97-AF65-F5344CB8AC3E}">
        <p14:creationId xmlns:p14="http://schemas.microsoft.com/office/powerpoint/2010/main" val="115966449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a:xfrm>
            <a:off x="524508" y="2130439"/>
            <a:ext cx="8928992" cy="1470025"/>
          </a:xfrm>
        </p:spPr>
        <p:txBody>
          <a:bodyPr/>
          <a:lstStyle/>
          <a:p>
            <a:r>
              <a:rPr lang="en-US" altLang="zh-CN" dirty="0" err="1" smtClean="0"/>
              <a:t>AMiner</a:t>
            </a:r>
            <a:r>
              <a:rPr lang="zh-CN" altLang="en-US" dirty="0" smtClean="0">
                <a:latin typeface="SimHei" charset="-122"/>
                <a:ea typeface="SimHei" charset="-122"/>
                <a:cs typeface="SimHei" charset="-122"/>
              </a:rPr>
              <a:t>：智能科技</a:t>
            </a:r>
            <a:r>
              <a:rPr lang="zh-CN" altLang="en-US" dirty="0">
                <a:latin typeface="SimHei" charset="-122"/>
                <a:ea typeface="SimHei" charset="-122"/>
                <a:cs typeface="SimHei" charset="-122"/>
              </a:rPr>
              <a:t>情报挖掘</a:t>
            </a:r>
            <a:r>
              <a:rPr lang="en-US" dirty="0" smtClean="0"/>
              <a:t/>
            </a:r>
            <a:br>
              <a:rPr lang="en-US" dirty="0" smtClean="0"/>
            </a:br>
            <a:r>
              <a:rPr lang="en-US" altLang="zh-CN" sz="3200" dirty="0" smtClean="0"/>
              <a:t>—</a:t>
            </a:r>
            <a:r>
              <a:rPr lang="en-US" sz="3200" dirty="0" smtClean="0"/>
              <a:t>What can we do with the BIG </a:t>
            </a:r>
            <a:r>
              <a:rPr lang="en-US" altLang="zh-CN" sz="3200" dirty="0" smtClean="0"/>
              <a:t>scientific</a:t>
            </a:r>
            <a:r>
              <a:rPr lang="zh-CN" altLang="en-US" sz="3200" dirty="0" smtClean="0"/>
              <a:t> </a:t>
            </a:r>
            <a:r>
              <a:rPr lang="en-US" sz="3200" dirty="0" smtClean="0"/>
              <a:t>data?</a:t>
            </a:r>
            <a:endParaRPr lang="en-US" sz="3200" dirty="0"/>
          </a:p>
        </p:txBody>
      </p:sp>
    </p:spTree>
    <p:extLst>
      <p:ext uri="{BB962C8B-B14F-4D97-AF65-F5344CB8AC3E}">
        <p14:creationId xmlns:p14="http://schemas.microsoft.com/office/powerpoint/2010/main" val="176898533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9788" y="2862096"/>
            <a:ext cx="3407468" cy="30959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3" name="Rectangle 52"/>
          <p:cNvSpPr/>
          <p:nvPr/>
        </p:nvSpPr>
        <p:spPr bwMode="auto">
          <a:xfrm>
            <a:off x="6352534" y="2852561"/>
            <a:ext cx="3431733" cy="3797186"/>
          </a:xfrm>
          <a:prstGeom prst="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2" name="Title 1"/>
          <p:cNvSpPr>
            <a:spLocks noGrp="1"/>
          </p:cNvSpPr>
          <p:nvPr>
            <p:ph type="title"/>
          </p:nvPr>
        </p:nvSpPr>
        <p:spPr>
          <a:xfrm>
            <a:off x="467190" y="71414"/>
            <a:ext cx="8975407" cy="1143000"/>
          </a:xfrm>
        </p:spPr>
        <p:txBody>
          <a:bodyPr/>
          <a:lstStyle/>
          <a:p>
            <a:r>
              <a:rPr lang="zh-CN" altLang="en-US" dirty="0" smtClean="0">
                <a:latin typeface="SimHei" charset="-122"/>
                <a:ea typeface="SimHei" charset="-122"/>
                <a:cs typeface="SimHei" charset="-122"/>
              </a:rPr>
              <a:t>例子：以科技驱动创新</a:t>
            </a:r>
            <a:r>
              <a:rPr lang="en-US" altLang="zh-CN" sz="3600" dirty="0">
                <a:latin typeface="SimHei" charset="-122"/>
                <a:ea typeface="SimHei" charset="-122"/>
                <a:cs typeface="SimHei" charset="-122"/>
              </a:rPr>
              <a:t>—</a:t>
            </a:r>
            <a:r>
              <a:rPr lang="zh-CN" altLang="en-US" sz="3600" dirty="0">
                <a:solidFill>
                  <a:srgbClr val="0000FF"/>
                </a:solidFill>
                <a:latin typeface="SimHei" charset="-122"/>
                <a:ea typeface="SimHei" charset="-122"/>
                <a:cs typeface="SimHei" charset="-122"/>
              </a:rPr>
              <a:t>人工智能</a:t>
            </a:r>
            <a:r>
              <a:rPr lang="en-US" altLang="zh-CN" sz="3600" dirty="0">
                <a:solidFill>
                  <a:srgbClr val="0000FF"/>
                </a:solidFill>
                <a:latin typeface="+mn-lt"/>
              </a:rPr>
              <a:t>AI</a:t>
            </a:r>
            <a:r>
              <a:rPr lang="zh-CN" altLang="en-US" sz="3600" dirty="0">
                <a:solidFill>
                  <a:srgbClr val="0000FF"/>
                </a:solidFill>
                <a:latin typeface="+mn-lt"/>
              </a:rPr>
              <a:t> </a:t>
            </a:r>
            <a:r>
              <a:rPr lang="en-US" altLang="zh-CN" sz="3600" dirty="0">
                <a:solidFill>
                  <a:srgbClr val="0000FF"/>
                </a:solidFill>
                <a:latin typeface="+mn-lt"/>
              </a:rPr>
              <a:t>2.0</a:t>
            </a:r>
            <a:endParaRPr lang="en-US" dirty="0">
              <a:solidFill>
                <a:srgbClr val="0000FF"/>
              </a:solidFill>
              <a:latin typeface="+mn-lt"/>
            </a:endParaRPr>
          </a:p>
        </p:txBody>
      </p:sp>
      <p:sp>
        <p:nvSpPr>
          <p:cNvPr id="13" name="矩形 3"/>
          <p:cNvSpPr>
            <a:spLocks noChangeArrowheads="1"/>
          </p:cNvSpPr>
          <p:nvPr/>
        </p:nvSpPr>
        <p:spPr bwMode="auto">
          <a:xfrm>
            <a:off x="6987882" y="1359466"/>
            <a:ext cx="2454714" cy="826918"/>
          </a:xfrm>
          <a:prstGeom prst="rect">
            <a:avLst/>
          </a:prstGeom>
          <a:noFill/>
          <a:ln w="28575">
            <a:solidFill>
              <a:schemeClr val="tx1"/>
            </a:solid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algn="ctr" eaLnBrk="1" hangingPunct="1"/>
            <a:r>
              <a:rPr lang="zh-CN" altLang="en-US" sz="2000" b="1" dirty="0">
                <a:solidFill>
                  <a:schemeClr val="tx1"/>
                </a:solidFill>
                <a:latin typeface="+mn-lt"/>
                <a:ea typeface="SimHei" charset="0"/>
                <a:cs typeface="SimHei" charset="0"/>
              </a:rPr>
              <a:t>语义化的</a:t>
            </a:r>
            <a:r>
              <a:rPr lang="zh-CN" altLang="en-US" sz="2000" b="1" dirty="0">
                <a:solidFill>
                  <a:srgbClr val="FF0000"/>
                </a:solidFill>
                <a:latin typeface="+mn-lt"/>
                <a:ea typeface="SimHei" charset="0"/>
                <a:cs typeface="SimHei" charset="0"/>
              </a:rPr>
              <a:t>智能服务</a:t>
            </a:r>
            <a:endParaRPr lang="en-US" altLang="zh-CN" sz="2000" b="1" dirty="0">
              <a:solidFill>
                <a:srgbClr val="FF0000"/>
              </a:solidFill>
              <a:latin typeface="+mn-lt"/>
              <a:ea typeface="SimHei" charset="0"/>
              <a:cs typeface="SimHei" charset="0"/>
            </a:endParaRPr>
          </a:p>
        </p:txBody>
      </p:sp>
      <p:cxnSp>
        <p:nvCxnSpPr>
          <p:cNvPr id="7" name="Straight Connector 6"/>
          <p:cNvCxnSpPr/>
          <p:nvPr/>
        </p:nvCxnSpPr>
        <p:spPr bwMode="auto">
          <a:xfrm>
            <a:off x="2366555" y="1406764"/>
            <a:ext cx="0" cy="5152678"/>
          </a:xfrm>
          <a:prstGeom prst="line">
            <a:avLst/>
          </a:prstGeom>
          <a:solidFill>
            <a:schemeClr val="accent1"/>
          </a:solidFill>
          <a:ln w="28575" cap="flat" cmpd="sng" algn="ctr">
            <a:solidFill>
              <a:schemeClr val="tx1">
                <a:lumMod val="95000"/>
                <a:lumOff val="5000"/>
              </a:schemeClr>
            </a:solidFill>
            <a:prstDash val="solid"/>
            <a:round/>
            <a:headEnd type="none" w="med" len="med"/>
            <a:tailEnd type="none" w="med" len="med"/>
          </a:ln>
          <a:effectLst/>
        </p:spPr>
      </p:cxnSp>
      <p:grpSp>
        <p:nvGrpSpPr>
          <p:cNvPr id="17" name="Group 16"/>
          <p:cNvGrpSpPr>
            <a:grpSpLocks noChangeAspect="1"/>
          </p:cNvGrpSpPr>
          <p:nvPr/>
        </p:nvGrpSpPr>
        <p:grpSpPr>
          <a:xfrm>
            <a:off x="2887181" y="3615044"/>
            <a:ext cx="2729964" cy="1122707"/>
            <a:chOff x="4260804" y="1744127"/>
            <a:chExt cx="3535434" cy="1453960"/>
          </a:xfrm>
        </p:grpSpPr>
        <p:pic>
          <p:nvPicPr>
            <p:cNvPr id="1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0804" y="1767641"/>
              <a:ext cx="1775645" cy="14093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4374" y="1779517"/>
              <a:ext cx="1751864" cy="13856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 name="Rectangle 26"/>
            <p:cNvSpPr/>
            <p:nvPr/>
          </p:nvSpPr>
          <p:spPr bwMode="auto">
            <a:xfrm>
              <a:off x="4260804" y="1744127"/>
              <a:ext cx="3535434" cy="1453960"/>
            </a:xfrm>
            <a:prstGeom prst="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grpSp>
      <p:sp>
        <p:nvSpPr>
          <p:cNvPr id="29" name="矩形 3"/>
          <p:cNvSpPr>
            <a:spLocks noChangeArrowheads="1"/>
          </p:cNvSpPr>
          <p:nvPr/>
        </p:nvSpPr>
        <p:spPr bwMode="auto">
          <a:xfrm>
            <a:off x="273980" y="1359466"/>
            <a:ext cx="1726534" cy="826918"/>
          </a:xfrm>
          <a:prstGeom prst="rect">
            <a:avLst/>
          </a:prstGeom>
          <a:noFill/>
          <a:ln w="28575">
            <a:solidFill>
              <a:schemeClr val="tx1"/>
            </a:solid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algn="ctr" eaLnBrk="1" hangingPunct="1"/>
            <a:r>
              <a:rPr lang="zh-CN" altLang="en-US" sz="2000" b="1" dirty="0">
                <a:solidFill>
                  <a:srgbClr val="0224C9"/>
                </a:solidFill>
                <a:latin typeface="+mn-lt"/>
                <a:ea typeface="SimHei" charset="0"/>
                <a:cs typeface="SimHei" charset="0"/>
              </a:rPr>
              <a:t>大数据</a:t>
            </a:r>
            <a:r>
              <a:rPr lang="zh-CN" altLang="en-US" sz="2000" b="1" dirty="0">
                <a:solidFill>
                  <a:schemeClr val="tx1"/>
                </a:solidFill>
                <a:latin typeface="+mn-lt"/>
                <a:ea typeface="SimHei" charset="0"/>
                <a:cs typeface="SimHei" charset="0"/>
              </a:rPr>
              <a:t>支撑</a:t>
            </a:r>
            <a:endParaRPr lang="en-US" altLang="zh-CN" sz="2000" b="1" dirty="0">
              <a:solidFill>
                <a:schemeClr val="tx1"/>
              </a:solidFill>
              <a:latin typeface="+mn-lt"/>
              <a:ea typeface="SimHei" charset="0"/>
              <a:cs typeface="SimHei" charset="0"/>
            </a:endParaRPr>
          </a:p>
          <a:p>
            <a:pPr marL="0" lvl="1" algn="ctr" eaLnBrk="1" hangingPunct="1"/>
            <a:r>
              <a:rPr lang="zh-CN" altLang="en-US" sz="2000" b="1" dirty="0">
                <a:solidFill>
                  <a:srgbClr val="FF0000"/>
                </a:solidFill>
                <a:latin typeface="+mn-lt"/>
                <a:ea typeface="SimHei" charset="0"/>
                <a:cs typeface="SimHei" charset="0"/>
              </a:rPr>
              <a:t>语义</a:t>
            </a:r>
            <a:r>
              <a:rPr lang="zh-CN" altLang="en-US" sz="2000" b="1" dirty="0">
                <a:solidFill>
                  <a:schemeClr val="tx1"/>
                </a:solidFill>
                <a:latin typeface="+mn-lt"/>
                <a:ea typeface="SimHei" charset="0"/>
                <a:cs typeface="SimHei" charset="0"/>
              </a:rPr>
              <a:t>支撑</a:t>
            </a:r>
            <a:endParaRPr lang="en-US" altLang="zh-CN" sz="2000" b="1" dirty="0">
              <a:solidFill>
                <a:schemeClr val="tx1"/>
              </a:solidFill>
              <a:latin typeface="+mn-lt"/>
              <a:ea typeface="SimHei" charset="0"/>
              <a:cs typeface="SimHei" charset="0"/>
            </a:endParaRPr>
          </a:p>
        </p:txBody>
      </p:sp>
      <p:cxnSp>
        <p:nvCxnSpPr>
          <p:cNvPr id="48" name="Straight Connector 47"/>
          <p:cNvCxnSpPr/>
          <p:nvPr/>
        </p:nvCxnSpPr>
        <p:spPr bwMode="auto">
          <a:xfrm>
            <a:off x="6150756" y="1421678"/>
            <a:ext cx="0" cy="5137764"/>
          </a:xfrm>
          <a:prstGeom prst="line">
            <a:avLst/>
          </a:prstGeom>
          <a:solidFill>
            <a:schemeClr val="accent1"/>
          </a:solidFill>
          <a:ln w="28575" cap="flat" cmpd="sng" algn="ctr">
            <a:solidFill>
              <a:schemeClr val="tx1">
                <a:lumMod val="95000"/>
                <a:lumOff val="5000"/>
              </a:schemeClr>
            </a:solidFill>
            <a:prstDash val="solid"/>
            <a:round/>
            <a:headEnd type="none" w="med" len="med"/>
            <a:tailEnd type="none" w="med" len="med"/>
          </a:ln>
          <a:effectLst/>
        </p:spPr>
      </p:cxnSp>
      <p:sp>
        <p:nvSpPr>
          <p:cNvPr id="49" name="矩形 3"/>
          <p:cNvSpPr>
            <a:spLocks noChangeArrowheads="1"/>
          </p:cNvSpPr>
          <p:nvPr/>
        </p:nvSpPr>
        <p:spPr bwMode="auto">
          <a:xfrm>
            <a:off x="2971088" y="1359466"/>
            <a:ext cx="2654082" cy="826918"/>
          </a:xfrm>
          <a:prstGeom prst="rect">
            <a:avLst/>
          </a:prstGeom>
          <a:noFill/>
          <a:ln w="28575">
            <a:solidFill>
              <a:schemeClr val="tx1"/>
            </a:solid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algn="ctr" eaLnBrk="1" hangingPunct="1"/>
            <a:r>
              <a:rPr lang="en-US" altLang="zh-CN" sz="2000" b="1" dirty="0">
                <a:solidFill>
                  <a:schemeClr val="tx1"/>
                </a:solidFill>
                <a:latin typeface="+mn-lt"/>
                <a:ea typeface="SimHei" charset="0"/>
                <a:cs typeface="SimHei" charset="0"/>
              </a:rPr>
              <a:t>AI</a:t>
            </a:r>
            <a:r>
              <a:rPr lang="zh-CN" altLang="en-US" sz="2000" b="1" dirty="0">
                <a:solidFill>
                  <a:schemeClr val="tx1"/>
                </a:solidFill>
                <a:latin typeface="+mn-lt"/>
                <a:ea typeface="SimHei" charset="0"/>
                <a:cs typeface="SimHei" charset="0"/>
              </a:rPr>
              <a:t>涉及的</a:t>
            </a:r>
            <a:r>
              <a:rPr lang="zh-CN" altLang="en-US" sz="2000" b="1" dirty="0">
                <a:solidFill>
                  <a:srgbClr val="FF0000"/>
                </a:solidFill>
                <a:latin typeface="+mn-lt"/>
                <a:ea typeface="SimHei" charset="0"/>
                <a:cs typeface="SimHei" charset="0"/>
              </a:rPr>
              <a:t>知识领域</a:t>
            </a:r>
            <a:r>
              <a:rPr lang="en-US" altLang="zh-CN" sz="2000" b="1" dirty="0">
                <a:solidFill>
                  <a:schemeClr val="tx1"/>
                </a:solidFill>
                <a:latin typeface="+mn-lt"/>
                <a:ea typeface="SimHei" charset="0"/>
                <a:cs typeface="SimHei" charset="0"/>
              </a:rPr>
              <a:t>?</a:t>
            </a:r>
          </a:p>
          <a:p>
            <a:pPr marL="0" lvl="1" algn="ctr" eaLnBrk="1" hangingPunct="1"/>
            <a:r>
              <a:rPr lang="zh-CN" altLang="en-US" sz="2000" b="1" dirty="0">
                <a:solidFill>
                  <a:schemeClr val="tx1"/>
                </a:solidFill>
                <a:latin typeface="+mn-lt"/>
                <a:ea typeface="SimHei" charset="0"/>
                <a:cs typeface="SimHei" charset="0"/>
              </a:rPr>
              <a:t>各个领域</a:t>
            </a:r>
            <a:r>
              <a:rPr lang="zh-CN" altLang="en-US" sz="2000" b="1" dirty="0">
                <a:solidFill>
                  <a:srgbClr val="FF0000"/>
                </a:solidFill>
                <a:latin typeface="+mn-lt"/>
                <a:ea typeface="SimHei" charset="0"/>
                <a:cs typeface="SimHei" charset="0"/>
              </a:rPr>
              <a:t>人才储备</a:t>
            </a:r>
            <a:r>
              <a:rPr lang="en-US" altLang="zh-CN" sz="2000" b="1" dirty="0">
                <a:solidFill>
                  <a:schemeClr val="tx1"/>
                </a:solidFill>
                <a:latin typeface="+mn-lt"/>
                <a:ea typeface="SimHei" charset="0"/>
                <a:cs typeface="SimHei" charset="0"/>
              </a:rPr>
              <a:t>?</a:t>
            </a:r>
          </a:p>
        </p:txBody>
      </p:sp>
      <p:sp>
        <p:nvSpPr>
          <p:cNvPr id="14" name="Right Arrow 13"/>
          <p:cNvSpPr/>
          <p:nvPr/>
        </p:nvSpPr>
        <p:spPr bwMode="auto">
          <a:xfrm>
            <a:off x="2110918" y="1563505"/>
            <a:ext cx="621390" cy="410252"/>
          </a:xfrm>
          <a:prstGeom prst="rightArrow">
            <a:avLst/>
          </a:prstGeom>
          <a:solidFill>
            <a:srgbClr val="86D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51" name="Right Arrow 50"/>
          <p:cNvSpPr/>
          <p:nvPr/>
        </p:nvSpPr>
        <p:spPr bwMode="auto">
          <a:xfrm>
            <a:off x="5876436" y="1577573"/>
            <a:ext cx="657481" cy="396184"/>
          </a:xfrm>
          <a:prstGeom prst="rightArrow">
            <a:avLst/>
          </a:prstGeom>
          <a:solidFill>
            <a:srgbClr val="86D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8" name="Rounded Rectangle 7"/>
          <p:cNvSpPr/>
          <p:nvPr/>
        </p:nvSpPr>
        <p:spPr bwMode="auto">
          <a:xfrm>
            <a:off x="2923349" y="3669961"/>
            <a:ext cx="1278549" cy="415251"/>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kumimoji="1" lang="zh-CN" altLang="en-US" sz="1600" b="1" dirty="0">
                <a:solidFill>
                  <a:schemeClr val="bg1"/>
                </a:solidFill>
                <a:latin typeface="+mn-lt"/>
                <a:ea typeface="SimHei" charset="0"/>
                <a:cs typeface="SimHei" charset="0"/>
              </a:rPr>
              <a:t>青年人才库</a:t>
            </a:r>
          </a:p>
        </p:txBody>
      </p:sp>
      <p:sp>
        <p:nvSpPr>
          <p:cNvPr id="42" name="Rounded Rectangle 41"/>
          <p:cNvSpPr/>
          <p:nvPr/>
        </p:nvSpPr>
        <p:spPr bwMode="auto">
          <a:xfrm>
            <a:off x="4315090" y="3669961"/>
            <a:ext cx="1278549" cy="415251"/>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kumimoji="1" lang="zh-CN" altLang="en-US" sz="1600" b="1" dirty="0">
                <a:solidFill>
                  <a:schemeClr val="bg1"/>
                </a:solidFill>
                <a:latin typeface="+mn-lt"/>
                <a:ea typeface="SimHei" charset="0"/>
                <a:cs typeface="SimHei" charset="0"/>
              </a:rPr>
              <a:t>领域专家库</a:t>
            </a:r>
          </a:p>
        </p:txBody>
      </p:sp>
      <p:pic>
        <p:nvPicPr>
          <p:cNvPr id="1028"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b="11198"/>
          <a:stretch/>
        </p:blipFill>
        <p:spPr bwMode="auto">
          <a:xfrm>
            <a:off x="2677379" y="4894079"/>
            <a:ext cx="3136425" cy="190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2" name="Rectangle 51"/>
          <p:cNvSpPr/>
          <p:nvPr/>
        </p:nvSpPr>
        <p:spPr bwMode="auto">
          <a:xfrm>
            <a:off x="2682227" y="4884172"/>
            <a:ext cx="3141272" cy="1917908"/>
          </a:xfrm>
          <a:prstGeom prst="rect">
            <a:avLst/>
          </a:prstGeom>
          <a:noFill/>
          <a:ln w="127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50" name="矩形 3"/>
          <p:cNvSpPr>
            <a:spLocks noChangeArrowheads="1"/>
          </p:cNvSpPr>
          <p:nvPr/>
        </p:nvSpPr>
        <p:spPr bwMode="auto">
          <a:xfrm>
            <a:off x="6352534" y="2360180"/>
            <a:ext cx="3431733" cy="786762"/>
          </a:xfrm>
          <a:prstGeom prst="rect">
            <a:avLst/>
          </a:prstGeom>
          <a:solidFill>
            <a:srgbClr val="86D0FF"/>
          </a:solidFill>
          <a:ln w="12700">
            <a:solidFill>
              <a:srgbClr val="C00000"/>
            </a:solid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eaLnBrk="1" hangingPunct="1"/>
            <a:r>
              <a:rPr lang="zh-CN" altLang="en-US" sz="2000" b="1" dirty="0">
                <a:solidFill>
                  <a:srgbClr val="C00000"/>
                </a:solidFill>
                <a:latin typeface="+mn-lt"/>
                <a:ea typeface="SimHei" charset="0"/>
                <a:cs typeface="SimHei" charset="0"/>
              </a:rPr>
              <a:t>智能推荐：</a:t>
            </a:r>
            <a:r>
              <a:rPr lang="zh-CN" altLang="en-US" sz="2000" b="1" dirty="0">
                <a:solidFill>
                  <a:schemeClr val="tx1"/>
                </a:solidFill>
                <a:latin typeface="+mn-lt"/>
                <a:ea typeface="SimHei" charset="0"/>
                <a:cs typeface="SimHei" charset="0"/>
              </a:rPr>
              <a:t>权威度、性别、语种、国别等</a:t>
            </a:r>
            <a:endParaRPr lang="en-US" altLang="zh-CN" sz="2000" b="1" dirty="0">
              <a:solidFill>
                <a:schemeClr val="tx1"/>
              </a:solidFill>
              <a:latin typeface="+mn-lt"/>
              <a:ea typeface="SimHei" charset="0"/>
              <a:cs typeface="SimHei" charset="0"/>
            </a:endParaRPr>
          </a:p>
        </p:txBody>
      </p:sp>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 r="48"/>
          <a:stretch/>
        </p:blipFill>
        <p:spPr bwMode="auto">
          <a:xfrm>
            <a:off x="6376393" y="6034551"/>
            <a:ext cx="3409200" cy="5917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1" name="Right Arrow 40"/>
          <p:cNvSpPr/>
          <p:nvPr/>
        </p:nvSpPr>
        <p:spPr bwMode="auto">
          <a:xfrm rot="8383288">
            <a:off x="4314586" y="4672376"/>
            <a:ext cx="548933" cy="160673"/>
          </a:xfrm>
          <a:prstGeom prst="rightArrow">
            <a:avLst/>
          </a:prstGeom>
          <a:solidFill>
            <a:srgbClr val="86D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grpSp>
        <p:nvGrpSpPr>
          <p:cNvPr id="12" name="Group 11"/>
          <p:cNvGrpSpPr/>
          <p:nvPr/>
        </p:nvGrpSpPr>
        <p:grpSpPr>
          <a:xfrm>
            <a:off x="2987175" y="2386902"/>
            <a:ext cx="2370831" cy="1118707"/>
            <a:chOff x="2287965" y="2682919"/>
            <a:chExt cx="2370831" cy="1118707"/>
          </a:xfrm>
        </p:grpSpPr>
        <p:grpSp>
          <p:nvGrpSpPr>
            <p:cNvPr id="24" name="Group 23"/>
            <p:cNvGrpSpPr>
              <a:grpSpLocks noChangeAspect="1"/>
            </p:cNvGrpSpPr>
            <p:nvPr/>
          </p:nvGrpSpPr>
          <p:grpSpPr>
            <a:xfrm>
              <a:off x="2390212" y="2682919"/>
              <a:ext cx="2268584" cy="1118707"/>
              <a:chOff x="5030308" y="1784482"/>
              <a:chExt cx="2731699" cy="1347084"/>
            </a:xfrm>
          </p:grpSpPr>
          <p:grpSp>
            <p:nvGrpSpPr>
              <p:cNvPr id="25" name="Group 24"/>
              <p:cNvGrpSpPr/>
              <p:nvPr/>
            </p:nvGrpSpPr>
            <p:grpSpPr>
              <a:xfrm>
                <a:off x="5472118" y="1786531"/>
                <a:ext cx="1450177" cy="1329816"/>
                <a:chOff x="4358228" y="2045315"/>
                <a:chExt cx="1450177" cy="1329816"/>
              </a:xfrm>
            </p:grpSpPr>
            <p:sp>
              <p:nvSpPr>
                <p:cNvPr id="32" name="Oval 31"/>
                <p:cNvSpPr/>
                <p:nvPr/>
              </p:nvSpPr>
              <p:spPr>
                <a:xfrm>
                  <a:off x="4759341" y="2545260"/>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34" name="Oval 33"/>
                <p:cNvSpPr/>
                <p:nvPr/>
              </p:nvSpPr>
              <p:spPr>
                <a:xfrm>
                  <a:off x="5133004" y="2045315"/>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cxnSp>
              <p:nvCxnSpPr>
                <p:cNvPr id="36" name="Straight Connector 35"/>
                <p:cNvCxnSpPr>
                  <a:endCxn id="32" idx="0"/>
                </p:cNvCxnSpPr>
                <p:nvPr/>
              </p:nvCxnSpPr>
              <p:spPr>
                <a:xfrm flipH="1">
                  <a:off x="4913616" y="2308637"/>
                  <a:ext cx="264576" cy="2366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4358228" y="3066621"/>
                  <a:ext cx="308548" cy="308503"/>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cxnSp>
              <p:nvCxnSpPr>
                <p:cNvPr id="39" name="Straight Connector 38"/>
                <p:cNvCxnSpPr>
                  <a:stCxn id="32" idx="3"/>
                  <a:endCxn id="37" idx="0"/>
                </p:cNvCxnSpPr>
                <p:nvPr/>
              </p:nvCxnSpPr>
              <p:spPr>
                <a:xfrm flipH="1">
                  <a:off x="4512503" y="2808582"/>
                  <a:ext cx="292024" cy="2580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499857" y="2541836"/>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cxnSp>
              <p:nvCxnSpPr>
                <p:cNvPr id="44" name="Straight Connector 43"/>
                <p:cNvCxnSpPr>
                  <a:endCxn id="40" idx="0"/>
                </p:cNvCxnSpPr>
                <p:nvPr/>
              </p:nvCxnSpPr>
              <p:spPr>
                <a:xfrm>
                  <a:off x="5396366" y="2292203"/>
                  <a:ext cx="257766" cy="2496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5126194" y="3066627"/>
                  <a:ext cx="308548" cy="308504"/>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cxnSp>
              <p:nvCxnSpPr>
                <p:cNvPr id="46" name="Straight Connector 45"/>
                <p:cNvCxnSpPr>
                  <a:stCxn id="32" idx="5"/>
                  <a:endCxn id="45" idx="0"/>
                </p:cNvCxnSpPr>
                <p:nvPr/>
              </p:nvCxnSpPr>
              <p:spPr>
                <a:xfrm>
                  <a:off x="5022704" y="2808583"/>
                  <a:ext cx="257765" cy="25804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Rectangle 6"/>
              <p:cNvSpPr>
                <a:spLocks noChangeArrowheads="1"/>
              </p:cNvSpPr>
              <p:nvPr/>
            </p:nvSpPr>
            <p:spPr bwMode="auto">
              <a:xfrm>
                <a:off x="6557969" y="2761363"/>
                <a:ext cx="863935" cy="370203"/>
              </a:xfrm>
              <a:prstGeom prst="rect">
                <a:avLst/>
              </a:prstGeom>
              <a:noFill/>
              <a:ln w="9525">
                <a:noFill/>
                <a:miter lim="800000"/>
                <a:headEnd/>
                <a:tailEnd/>
              </a:ln>
            </p:spPr>
            <p:txBody>
              <a:bodyPr lIns="18000" rIns="18000" anchor="ctr"/>
              <a:lstStyle/>
              <a:p>
                <a:pPr algn="ctr">
                  <a:lnSpc>
                    <a:spcPct val="80000"/>
                  </a:lnSpc>
                </a:pPr>
                <a:r>
                  <a:rPr lang="zh-CN" altLang="en-US" sz="1200" dirty="0">
                    <a:latin typeface="SimHei" charset="0"/>
                    <a:ea typeface="SimHei" charset="0"/>
                    <a:cs typeface="SimHei" charset="0"/>
                  </a:rPr>
                  <a:t>关联规则</a:t>
                </a:r>
                <a:endParaRPr lang="en-US" altLang="zh-CN" sz="1200" dirty="0">
                  <a:latin typeface="SimHei" charset="0"/>
                  <a:ea typeface="SimHei" charset="0"/>
                  <a:cs typeface="SimHei" charset="0"/>
                </a:endParaRPr>
              </a:p>
            </p:txBody>
          </p:sp>
          <p:sp>
            <p:nvSpPr>
              <p:cNvPr id="28" name="Rectangle 6"/>
              <p:cNvSpPr>
                <a:spLocks noChangeArrowheads="1"/>
              </p:cNvSpPr>
              <p:nvPr/>
            </p:nvSpPr>
            <p:spPr bwMode="auto">
              <a:xfrm>
                <a:off x="5030308" y="2225187"/>
                <a:ext cx="863935" cy="370203"/>
              </a:xfrm>
              <a:prstGeom prst="rect">
                <a:avLst/>
              </a:prstGeom>
              <a:noFill/>
              <a:ln w="9525">
                <a:noFill/>
                <a:miter lim="800000"/>
                <a:headEnd/>
                <a:tailEnd/>
              </a:ln>
            </p:spPr>
            <p:txBody>
              <a:bodyPr lIns="18000" rIns="18000" anchor="ctr"/>
              <a:lstStyle/>
              <a:p>
                <a:pPr algn="ctr">
                  <a:lnSpc>
                    <a:spcPct val="80000"/>
                  </a:lnSpc>
                </a:pPr>
                <a:r>
                  <a:rPr lang="zh-CN" altLang="en-US" sz="1200" dirty="0">
                    <a:latin typeface="SimHei" charset="0"/>
                    <a:ea typeface="SimHei" charset="0"/>
                    <a:cs typeface="SimHei" charset="0"/>
                  </a:rPr>
                  <a:t>机器学习</a:t>
                </a:r>
                <a:endParaRPr lang="en-US" altLang="zh-CN" sz="1200" dirty="0">
                  <a:latin typeface="SimHei" charset="0"/>
                  <a:ea typeface="SimHei" charset="0"/>
                  <a:cs typeface="SimHei" charset="0"/>
                </a:endParaRPr>
              </a:p>
            </p:txBody>
          </p:sp>
          <p:sp>
            <p:nvSpPr>
              <p:cNvPr id="30" name="Rectangle 6"/>
              <p:cNvSpPr>
                <a:spLocks noChangeArrowheads="1"/>
              </p:cNvSpPr>
              <p:nvPr/>
            </p:nvSpPr>
            <p:spPr bwMode="auto">
              <a:xfrm>
                <a:off x="5411409" y="1784482"/>
                <a:ext cx="863935" cy="370201"/>
              </a:xfrm>
              <a:prstGeom prst="rect">
                <a:avLst/>
              </a:prstGeom>
              <a:noFill/>
              <a:ln w="9525">
                <a:noFill/>
                <a:miter lim="800000"/>
                <a:headEnd/>
                <a:tailEnd/>
              </a:ln>
            </p:spPr>
            <p:txBody>
              <a:bodyPr lIns="18000" rIns="18000" anchor="ctr"/>
              <a:lstStyle/>
              <a:p>
                <a:pPr algn="ctr">
                  <a:lnSpc>
                    <a:spcPct val="80000"/>
                  </a:lnSpc>
                </a:pPr>
                <a:r>
                  <a:rPr lang="zh-CN" altLang="en-US" sz="1200" b="1" dirty="0">
                    <a:solidFill>
                      <a:srgbClr val="0224C9"/>
                    </a:solidFill>
                    <a:latin typeface="SimHei" charset="0"/>
                    <a:ea typeface="SimHei" charset="0"/>
                    <a:cs typeface="SimHei" charset="0"/>
                  </a:rPr>
                  <a:t>人工智能</a:t>
                </a:r>
                <a:endParaRPr lang="en-US" altLang="zh-CN" sz="1200" b="1" dirty="0">
                  <a:solidFill>
                    <a:srgbClr val="0224C9"/>
                  </a:solidFill>
                  <a:latin typeface="SimHei" charset="0"/>
                  <a:ea typeface="SimHei" charset="0"/>
                  <a:cs typeface="SimHei" charset="0"/>
                </a:endParaRPr>
              </a:p>
            </p:txBody>
          </p:sp>
          <p:sp>
            <p:nvSpPr>
              <p:cNvPr id="31" name="Rectangle 30"/>
              <p:cNvSpPr>
                <a:spLocks noChangeArrowheads="1"/>
              </p:cNvSpPr>
              <p:nvPr/>
            </p:nvSpPr>
            <p:spPr bwMode="auto">
              <a:xfrm>
                <a:off x="6898072" y="2203040"/>
                <a:ext cx="863935" cy="370203"/>
              </a:xfrm>
              <a:prstGeom prst="rect">
                <a:avLst/>
              </a:prstGeom>
              <a:noFill/>
              <a:ln w="9525">
                <a:noFill/>
                <a:miter lim="800000"/>
                <a:headEnd/>
                <a:tailEnd/>
              </a:ln>
            </p:spPr>
            <p:txBody>
              <a:bodyPr lIns="18000" rIns="18000" anchor="ctr"/>
              <a:lstStyle/>
              <a:p>
                <a:pPr algn="ctr">
                  <a:lnSpc>
                    <a:spcPct val="80000"/>
                  </a:lnSpc>
                </a:pPr>
                <a:r>
                  <a:rPr lang="zh-CN" altLang="en-US" sz="1200" dirty="0">
                    <a:latin typeface="SimHei" charset="0"/>
                    <a:ea typeface="SimHei" charset="0"/>
                    <a:cs typeface="SimHei" charset="0"/>
                  </a:rPr>
                  <a:t>智能驾驶</a:t>
                </a:r>
                <a:endParaRPr lang="en-US" altLang="zh-CN" sz="1200" dirty="0">
                  <a:latin typeface="SimHei" charset="0"/>
                  <a:ea typeface="SimHei" charset="0"/>
                  <a:cs typeface="SimHei" charset="0"/>
                </a:endParaRPr>
              </a:p>
            </p:txBody>
          </p:sp>
        </p:grpSp>
        <p:sp>
          <p:nvSpPr>
            <p:cNvPr id="54" name="Rectangle 6"/>
            <p:cNvSpPr>
              <a:spLocks noChangeArrowheads="1"/>
            </p:cNvSpPr>
            <p:nvPr/>
          </p:nvSpPr>
          <p:spPr bwMode="auto">
            <a:xfrm>
              <a:off x="2287965" y="3514605"/>
              <a:ext cx="500806" cy="277178"/>
            </a:xfrm>
            <a:prstGeom prst="rect">
              <a:avLst/>
            </a:prstGeom>
            <a:noFill/>
            <a:ln w="9525">
              <a:noFill/>
              <a:miter lim="800000"/>
              <a:headEnd/>
              <a:tailEnd/>
            </a:ln>
          </p:spPr>
          <p:txBody>
            <a:bodyPr lIns="18000" rIns="18000" anchor="ctr"/>
            <a:lstStyle/>
            <a:p>
              <a:pPr algn="ctr">
                <a:lnSpc>
                  <a:spcPct val="80000"/>
                </a:lnSpc>
              </a:pPr>
              <a:r>
                <a:rPr lang="zh-CN" altLang="en-US" sz="1200" b="1" dirty="0">
                  <a:solidFill>
                    <a:srgbClr val="FF0000"/>
                  </a:solidFill>
                  <a:latin typeface="SimHei" charset="0"/>
                  <a:ea typeface="SimHei" charset="0"/>
                  <a:cs typeface="SimHei" charset="0"/>
                </a:rPr>
                <a:t>聚类</a:t>
              </a:r>
              <a:endParaRPr lang="en-US" altLang="zh-CN" sz="1200" b="1" dirty="0">
                <a:solidFill>
                  <a:srgbClr val="FF0000"/>
                </a:solidFill>
                <a:latin typeface="SimHei" charset="0"/>
                <a:ea typeface="SimHei" charset="0"/>
                <a:cs typeface="SimHei" charset="0"/>
              </a:endParaRPr>
            </a:p>
          </p:txBody>
        </p:sp>
      </p:grpSp>
      <p:sp>
        <p:nvSpPr>
          <p:cNvPr id="55" name="Right Arrow 54"/>
          <p:cNvSpPr/>
          <p:nvPr/>
        </p:nvSpPr>
        <p:spPr bwMode="auto">
          <a:xfrm rot="2641005">
            <a:off x="3581708" y="3481963"/>
            <a:ext cx="451507" cy="159637"/>
          </a:xfrm>
          <a:prstGeom prst="rightArrow">
            <a:avLst/>
          </a:prstGeom>
          <a:solidFill>
            <a:srgbClr val="86D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56" name="Right Arrow 55"/>
          <p:cNvSpPr/>
          <p:nvPr/>
        </p:nvSpPr>
        <p:spPr bwMode="auto">
          <a:xfrm rot="5400000">
            <a:off x="4038581" y="1822891"/>
            <a:ext cx="247815" cy="785611"/>
          </a:xfrm>
          <a:prstGeom prst="rightArrow">
            <a:avLst/>
          </a:prstGeom>
          <a:solidFill>
            <a:srgbClr val="86D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57" name="Rectangle 6"/>
          <p:cNvSpPr>
            <a:spLocks noChangeArrowheads="1"/>
          </p:cNvSpPr>
          <p:nvPr/>
        </p:nvSpPr>
        <p:spPr bwMode="auto">
          <a:xfrm>
            <a:off x="2444547" y="2564458"/>
            <a:ext cx="335060" cy="782564"/>
          </a:xfrm>
          <a:prstGeom prst="rect">
            <a:avLst/>
          </a:prstGeom>
          <a:noFill/>
          <a:ln w="9525">
            <a:noFill/>
            <a:miter lim="800000"/>
            <a:headEnd/>
            <a:tailEnd/>
          </a:ln>
        </p:spPr>
        <p:txBody>
          <a:bodyPr lIns="18000" rIns="18000" anchor="ctr"/>
          <a:lstStyle/>
          <a:p>
            <a:pPr algn="ctr">
              <a:lnSpc>
                <a:spcPct val="80000"/>
              </a:lnSpc>
            </a:pPr>
            <a:r>
              <a:rPr lang="zh-CN" altLang="en-US" sz="1600" b="1" dirty="0">
                <a:solidFill>
                  <a:srgbClr val="C00000"/>
                </a:solidFill>
                <a:latin typeface="SimHei" charset="0"/>
                <a:ea typeface="SimHei" charset="0"/>
                <a:cs typeface="SimHei" charset="0"/>
              </a:rPr>
              <a:t>知</a:t>
            </a:r>
            <a:endParaRPr lang="en-US" altLang="zh-CN" sz="1600" b="1" dirty="0">
              <a:solidFill>
                <a:srgbClr val="C00000"/>
              </a:solidFill>
              <a:latin typeface="SimHei" charset="0"/>
              <a:ea typeface="SimHei" charset="0"/>
              <a:cs typeface="SimHei" charset="0"/>
            </a:endParaRPr>
          </a:p>
          <a:p>
            <a:pPr algn="ctr">
              <a:lnSpc>
                <a:spcPct val="80000"/>
              </a:lnSpc>
            </a:pPr>
            <a:r>
              <a:rPr lang="zh-CN" altLang="en-US" sz="1600" b="1" dirty="0">
                <a:solidFill>
                  <a:srgbClr val="C00000"/>
                </a:solidFill>
                <a:latin typeface="SimHei" charset="0"/>
                <a:ea typeface="SimHei" charset="0"/>
                <a:cs typeface="SimHei" charset="0"/>
              </a:rPr>
              <a:t>识</a:t>
            </a:r>
            <a:endParaRPr lang="en-US" altLang="zh-CN" sz="1600" b="1" dirty="0">
              <a:solidFill>
                <a:srgbClr val="C00000"/>
              </a:solidFill>
              <a:latin typeface="SimHei" charset="0"/>
              <a:ea typeface="SimHei" charset="0"/>
              <a:cs typeface="SimHei" charset="0"/>
            </a:endParaRPr>
          </a:p>
          <a:p>
            <a:pPr algn="ctr">
              <a:lnSpc>
                <a:spcPct val="80000"/>
              </a:lnSpc>
            </a:pPr>
            <a:r>
              <a:rPr lang="zh-CN" altLang="en-US" sz="1600" b="1" dirty="0">
                <a:solidFill>
                  <a:srgbClr val="C00000"/>
                </a:solidFill>
                <a:latin typeface="SimHei" charset="0"/>
                <a:ea typeface="SimHei" charset="0"/>
                <a:cs typeface="SimHei" charset="0"/>
              </a:rPr>
              <a:t>图</a:t>
            </a:r>
            <a:endParaRPr lang="en-US" altLang="zh-CN" sz="1600" b="1" dirty="0">
              <a:solidFill>
                <a:srgbClr val="C00000"/>
              </a:solidFill>
              <a:latin typeface="SimHei" charset="0"/>
              <a:ea typeface="SimHei" charset="0"/>
              <a:cs typeface="SimHei" charset="0"/>
            </a:endParaRPr>
          </a:p>
          <a:p>
            <a:pPr algn="ctr">
              <a:lnSpc>
                <a:spcPct val="80000"/>
              </a:lnSpc>
            </a:pPr>
            <a:r>
              <a:rPr lang="zh-CN" altLang="en-US" sz="1600" b="1" dirty="0">
                <a:solidFill>
                  <a:srgbClr val="C00000"/>
                </a:solidFill>
                <a:latin typeface="SimHei" charset="0"/>
                <a:ea typeface="SimHei" charset="0"/>
                <a:cs typeface="SimHei" charset="0"/>
              </a:rPr>
              <a:t>谱</a:t>
            </a:r>
            <a:endParaRPr lang="en-US" altLang="zh-CN" sz="1600" b="1" dirty="0">
              <a:solidFill>
                <a:srgbClr val="C00000"/>
              </a:solidFill>
              <a:latin typeface="SimHei" charset="0"/>
              <a:ea typeface="SimHei" charset="0"/>
              <a:cs typeface="SimHei" charset="0"/>
            </a:endParaRPr>
          </a:p>
        </p:txBody>
      </p:sp>
      <p:sp>
        <p:nvSpPr>
          <p:cNvPr id="58" name="Rectangle 6"/>
          <p:cNvSpPr>
            <a:spLocks noChangeArrowheads="1"/>
          </p:cNvSpPr>
          <p:nvPr/>
        </p:nvSpPr>
        <p:spPr bwMode="auto">
          <a:xfrm>
            <a:off x="2441043" y="3914502"/>
            <a:ext cx="335060" cy="782564"/>
          </a:xfrm>
          <a:prstGeom prst="rect">
            <a:avLst/>
          </a:prstGeom>
          <a:noFill/>
          <a:ln w="9525">
            <a:noFill/>
            <a:miter lim="800000"/>
            <a:headEnd/>
            <a:tailEnd/>
          </a:ln>
        </p:spPr>
        <p:txBody>
          <a:bodyPr lIns="18000" rIns="18000" anchor="ctr"/>
          <a:lstStyle/>
          <a:p>
            <a:pPr algn="ctr">
              <a:lnSpc>
                <a:spcPct val="80000"/>
              </a:lnSpc>
            </a:pPr>
            <a:r>
              <a:rPr lang="zh-CN" altLang="en-US" sz="1600" b="1" dirty="0">
                <a:solidFill>
                  <a:srgbClr val="C00000"/>
                </a:solidFill>
                <a:latin typeface="SimHei" charset="0"/>
                <a:ea typeface="SimHei" charset="0"/>
                <a:cs typeface="SimHei" charset="0"/>
              </a:rPr>
              <a:t>学者画像</a:t>
            </a:r>
            <a:endParaRPr lang="en-US" altLang="zh-CN" sz="1600" b="1" dirty="0">
              <a:solidFill>
                <a:srgbClr val="C00000"/>
              </a:solidFill>
              <a:latin typeface="SimHei" charset="0"/>
              <a:ea typeface="SimHei" charset="0"/>
              <a:cs typeface="SimHei" charset="0"/>
            </a:endParaRPr>
          </a:p>
        </p:txBody>
      </p:sp>
      <p:graphicFrame>
        <p:nvGraphicFramePr>
          <p:cNvPr id="47" name="图表 20"/>
          <p:cNvGraphicFramePr>
            <a:graphicFrameLocks noChangeAspect="1"/>
          </p:cNvGraphicFramePr>
          <p:nvPr>
            <p:extLst/>
          </p:nvPr>
        </p:nvGraphicFramePr>
        <p:xfrm>
          <a:off x="-45516" y="2618261"/>
          <a:ext cx="2472554" cy="2182848"/>
        </p:xfrm>
        <a:graphic>
          <a:graphicData uri="http://schemas.openxmlformats.org/drawingml/2006/chart">
            <c:chart xmlns:c="http://schemas.openxmlformats.org/drawingml/2006/chart" xmlns:r="http://schemas.openxmlformats.org/officeDocument/2006/relationships" r:id="rId8"/>
          </a:graphicData>
        </a:graphic>
      </p:graphicFrame>
      <p:sp>
        <p:nvSpPr>
          <p:cNvPr id="60" name="矩形 3"/>
          <p:cNvSpPr>
            <a:spLocks noChangeArrowheads="1"/>
          </p:cNvSpPr>
          <p:nvPr/>
        </p:nvSpPr>
        <p:spPr bwMode="auto">
          <a:xfrm>
            <a:off x="85220" y="4464509"/>
            <a:ext cx="2149177" cy="1657997"/>
          </a:xfrm>
          <a:prstGeom prst="rect">
            <a:avLst/>
          </a:prstGeom>
          <a:solidFill>
            <a:schemeClr val="bg1"/>
          </a:solidFill>
          <a:ln w="28575">
            <a:no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algn="ctr" eaLnBrk="1" hangingPunct="1"/>
            <a:r>
              <a:rPr lang="zh-CN" altLang="en-US" sz="2000" b="1" dirty="0">
                <a:solidFill>
                  <a:srgbClr val="0224C9"/>
                </a:solidFill>
                <a:latin typeface="+mn-lt"/>
                <a:ea typeface="SimHei" charset="0"/>
                <a:cs typeface="SimHei" charset="0"/>
              </a:rPr>
              <a:t>阿里在科研和技术上的投入逐年增加，其中很大部分和</a:t>
            </a:r>
            <a:r>
              <a:rPr lang="en-US" altLang="zh-CN" sz="2000" b="1" dirty="0">
                <a:solidFill>
                  <a:srgbClr val="0224C9"/>
                </a:solidFill>
                <a:latin typeface="+mn-lt"/>
                <a:ea typeface="SimHei" charset="0"/>
                <a:cs typeface="SimHei" charset="0"/>
              </a:rPr>
              <a:t>AI</a:t>
            </a:r>
            <a:r>
              <a:rPr lang="zh-CN" altLang="en-US" sz="2000" b="1" dirty="0">
                <a:solidFill>
                  <a:srgbClr val="0224C9"/>
                </a:solidFill>
                <a:latin typeface="+mn-lt"/>
                <a:ea typeface="SimHei" charset="0"/>
                <a:cs typeface="SimHei" charset="0"/>
              </a:rPr>
              <a:t>相关，</a:t>
            </a:r>
            <a:r>
              <a:rPr lang="zh-CN" altLang="en-US" sz="2000" b="1" dirty="0">
                <a:solidFill>
                  <a:srgbClr val="C00000"/>
                </a:solidFill>
                <a:latin typeface="+mn-lt"/>
                <a:ea typeface="SimHei" charset="0"/>
                <a:cs typeface="SimHei" charset="0"/>
              </a:rPr>
              <a:t>然而如何投资</a:t>
            </a:r>
            <a:r>
              <a:rPr lang="mr-IN" altLang="zh-CN" sz="2000" b="1" dirty="0">
                <a:solidFill>
                  <a:srgbClr val="C00000"/>
                </a:solidFill>
                <a:latin typeface="+mn-lt"/>
                <a:ea typeface="SimHei" charset="0"/>
                <a:cs typeface="SimHei" charset="0"/>
              </a:rPr>
              <a:t>…</a:t>
            </a:r>
            <a:endParaRPr lang="en-US" altLang="zh-CN" sz="2000" b="1" dirty="0">
              <a:solidFill>
                <a:srgbClr val="C00000"/>
              </a:solidFill>
              <a:latin typeface="+mn-lt"/>
              <a:ea typeface="SimHei" charset="0"/>
              <a:cs typeface="SimHei" charset="0"/>
            </a:endParaRPr>
          </a:p>
        </p:txBody>
      </p:sp>
      <p:sp>
        <p:nvSpPr>
          <p:cNvPr id="61" name="矩形 3"/>
          <p:cNvSpPr>
            <a:spLocks noChangeArrowheads="1"/>
          </p:cNvSpPr>
          <p:nvPr/>
        </p:nvSpPr>
        <p:spPr bwMode="auto">
          <a:xfrm>
            <a:off x="-12080" y="2492267"/>
            <a:ext cx="572119" cy="312117"/>
          </a:xfrm>
          <a:prstGeom prst="rect">
            <a:avLst/>
          </a:prstGeom>
          <a:noFill/>
          <a:ln w="28575">
            <a:noFill/>
            <a:miter lim="800000"/>
            <a:headEnd/>
            <a:tailEnd/>
          </a:ln>
          <a:effectLst/>
        </p:spPr>
        <p:txBody>
          <a:bodyPr lIns="146156" rIns="146156" anchor="ctr"/>
          <a:lstStyle>
            <a:lvl1pPr marL="342900" indent="-342900" eaLnBrk="0" hangingPunct="0">
              <a:defRPr sz="2800">
                <a:solidFill>
                  <a:srgbClr val="FFFF00"/>
                </a:solidFill>
                <a:latin typeface="Garamond" charset="0"/>
                <a:ea typeface="宋体" charset="0"/>
              </a:defRPr>
            </a:lvl1pPr>
            <a:lvl2pPr eaLnBrk="0" hangingPunct="0">
              <a:defRPr sz="2800">
                <a:solidFill>
                  <a:srgbClr val="FFFF00"/>
                </a:solidFill>
                <a:latin typeface="Garamond" charset="0"/>
                <a:ea typeface="宋体" charset="0"/>
              </a:defRPr>
            </a:lvl2pPr>
            <a:lvl3pPr marL="1143000" indent="-228600" eaLnBrk="0" hangingPunct="0">
              <a:defRPr sz="2800">
                <a:solidFill>
                  <a:srgbClr val="FFFF00"/>
                </a:solidFill>
                <a:latin typeface="Garamond" charset="0"/>
                <a:ea typeface="宋体" charset="0"/>
              </a:defRPr>
            </a:lvl3pPr>
            <a:lvl4pPr marL="1600200" indent="-228600" eaLnBrk="0" hangingPunct="0">
              <a:defRPr sz="2800">
                <a:solidFill>
                  <a:srgbClr val="FFFF00"/>
                </a:solidFill>
                <a:latin typeface="Garamond" charset="0"/>
                <a:ea typeface="宋体" charset="0"/>
              </a:defRPr>
            </a:lvl4pPr>
            <a:lvl5pPr marL="2057400" indent="-228600" eaLnBrk="0" hangingPunct="0">
              <a:defRPr sz="2800">
                <a:solidFill>
                  <a:srgbClr val="FFFF00"/>
                </a:solidFill>
                <a:latin typeface="Garamond" charset="0"/>
                <a:ea typeface="宋体" charset="0"/>
              </a:defRPr>
            </a:lvl5pPr>
            <a:lvl6pPr marL="2514600" indent="-228600" eaLnBrk="0" fontAlgn="base" hangingPunct="0">
              <a:spcBef>
                <a:spcPct val="0"/>
              </a:spcBef>
              <a:spcAft>
                <a:spcPct val="0"/>
              </a:spcAft>
              <a:defRPr sz="2800">
                <a:solidFill>
                  <a:srgbClr val="FFFF00"/>
                </a:solidFill>
                <a:latin typeface="Garamond" charset="0"/>
                <a:ea typeface="宋体" charset="0"/>
              </a:defRPr>
            </a:lvl6pPr>
            <a:lvl7pPr marL="2971800" indent="-228600" eaLnBrk="0" fontAlgn="base" hangingPunct="0">
              <a:spcBef>
                <a:spcPct val="0"/>
              </a:spcBef>
              <a:spcAft>
                <a:spcPct val="0"/>
              </a:spcAft>
              <a:defRPr sz="2800">
                <a:solidFill>
                  <a:srgbClr val="FFFF00"/>
                </a:solidFill>
                <a:latin typeface="Garamond" charset="0"/>
                <a:ea typeface="宋体" charset="0"/>
              </a:defRPr>
            </a:lvl7pPr>
            <a:lvl8pPr marL="3429000" indent="-228600" eaLnBrk="0" fontAlgn="base" hangingPunct="0">
              <a:spcBef>
                <a:spcPct val="0"/>
              </a:spcBef>
              <a:spcAft>
                <a:spcPct val="0"/>
              </a:spcAft>
              <a:defRPr sz="2800">
                <a:solidFill>
                  <a:srgbClr val="FFFF00"/>
                </a:solidFill>
                <a:latin typeface="Garamond" charset="0"/>
                <a:ea typeface="宋体" charset="0"/>
              </a:defRPr>
            </a:lvl8pPr>
            <a:lvl9pPr marL="3886200" indent="-228600" eaLnBrk="0" fontAlgn="base" hangingPunct="0">
              <a:spcBef>
                <a:spcPct val="0"/>
              </a:spcBef>
              <a:spcAft>
                <a:spcPct val="0"/>
              </a:spcAft>
              <a:defRPr sz="2800">
                <a:solidFill>
                  <a:srgbClr val="FFFF00"/>
                </a:solidFill>
                <a:latin typeface="Garamond" charset="0"/>
                <a:ea typeface="宋体" charset="0"/>
              </a:defRPr>
            </a:lvl9pPr>
          </a:lstStyle>
          <a:p>
            <a:pPr marL="0" lvl="1" algn="ctr" eaLnBrk="1" hangingPunct="1"/>
            <a:r>
              <a:rPr lang="zh-CN" altLang="en-US" sz="1100" b="1" dirty="0">
                <a:solidFill>
                  <a:schemeClr val="tx1"/>
                </a:solidFill>
                <a:latin typeface="+mn-lt"/>
                <a:ea typeface="SimHei" charset="0"/>
                <a:cs typeface="SimHei" charset="0"/>
              </a:rPr>
              <a:t>亿</a:t>
            </a:r>
            <a:endParaRPr lang="en-US" altLang="zh-CN" sz="1100" b="1" dirty="0">
              <a:solidFill>
                <a:schemeClr val="tx1"/>
              </a:solidFill>
              <a:latin typeface="+mn-lt"/>
              <a:ea typeface="SimHei" charset="0"/>
              <a:cs typeface="SimHei" charset="0"/>
            </a:endParaRPr>
          </a:p>
        </p:txBody>
      </p:sp>
    </p:spTree>
    <p:extLst>
      <p:ext uri="{BB962C8B-B14F-4D97-AF65-F5344CB8AC3E}">
        <p14:creationId xmlns:p14="http://schemas.microsoft.com/office/powerpoint/2010/main" val="70856916"/>
      </p:ext>
    </p:extLst>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up)">
                                      <p:cBhvr>
                                        <p:cTn id="11" dur="500"/>
                                        <p:tgtEl>
                                          <p:spTgt spid="57"/>
                                        </p:tgtEl>
                                      </p:cBhvr>
                                    </p:animEffect>
                                  </p:childTnLst>
                                </p:cTn>
                              </p:par>
                              <p:par>
                                <p:cTn id="12" presetID="22" presetClass="entr" presetSubtype="1"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up)">
                                      <p:cBhvr>
                                        <p:cTn id="18" dur="500"/>
                                        <p:tgtEl>
                                          <p:spTgt spid="55"/>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up)">
                                      <p:cBhvr>
                                        <p:cTn id="28" dur="500"/>
                                        <p:tgtEl>
                                          <p:spTgt spid="4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up)">
                                      <p:cBhvr>
                                        <p:cTn id="35" dur="500"/>
                                        <p:tgtEl>
                                          <p:spTgt spid="41"/>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up)">
                                      <p:cBhvr>
                                        <p:cTn id="39" dur="500"/>
                                        <p:tgtEl>
                                          <p:spTgt spid="52"/>
                                        </p:tgtEl>
                                      </p:cBhvr>
                                    </p:animEffect>
                                  </p:childTnLst>
                                </p:cTn>
                              </p:par>
                              <p:par>
                                <p:cTn id="40" presetID="22" presetClass="entr" presetSubtype="1"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wipe(up)">
                                      <p:cBhvr>
                                        <p:cTn id="42" dur="500"/>
                                        <p:tgtEl>
                                          <p:spTgt spid="1028"/>
                                        </p:tgtEl>
                                      </p:cBhvr>
                                    </p:animEffect>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1030"/>
                                        </p:tgtEl>
                                        <p:attrNameLst>
                                          <p:attrName>style.visibility</p:attrName>
                                        </p:attrNameLst>
                                      </p:cBhvr>
                                      <p:to>
                                        <p:strVal val="visible"/>
                                      </p:to>
                                    </p:set>
                                    <p:animEffect transition="in" filter="wipe(left)">
                                      <p:cBhvr>
                                        <p:cTn id="46" dur="500"/>
                                        <p:tgtEl>
                                          <p:spTgt spid="103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par>
                                <p:cTn id="53" presetID="22" presetClass="entr" presetSubtype="8" fill="hold" nodeType="withEffect">
                                  <p:stCondLst>
                                    <p:cond delay="0"/>
                                  </p:stCondLst>
                                  <p:childTnLst>
                                    <p:set>
                                      <p:cBhvr>
                                        <p:cTn id="54" dur="1" fill="hold">
                                          <p:stCondLst>
                                            <p:cond delay="0"/>
                                          </p:stCondLst>
                                        </p:cTn>
                                        <p:tgtEl>
                                          <p:spTgt spid="1031"/>
                                        </p:tgtEl>
                                        <p:attrNameLst>
                                          <p:attrName>style.visibility</p:attrName>
                                        </p:attrNameLst>
                                      </p:cBhvr>
                                      <p:to>
                                        <p:strVal val="visible"/>
                                      </p:to>
                                    </p:set>
                                    <p:animEffect transition="in" filter="wipe(left)">
                                      <p:cBhvr>
                                        <p:cTn id="55" dur="500"/>
                                        <p:tgtEl>
                                          <p:spTgt spid="10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8" grpId="0" animBg="1"/>
      <p:bldP spid="42" grpId="0" animBg="1"/>
      <p:bldP spid="52" grpId="0" animBg="1"/>
      <p:bldP spid="50" grpId="0" animBg="1"/>
      <p:bldP spid="41" grpId="0" animBg="1"/>
      <p:bldP spid="55" grpId="0" animBg="1"/>
      <p:bldP spid="56" grpId="0" animBg="1"/>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25" descr="extraction-sample.wmf"/>
          <p:cNvPicPr>
            <a:picLocks noChangeAspect="1"/>
          </p:cNvPicPr>
          <p:nvPr/>
        </p:nvPicPr>
        <p:blipFill>
          <a:blip r:embed="rId3" cstate="print"/>
          <a:srcRect/>
          <a:stretch>
            <a:fillRect/>
          </a:stretch>
        </p:blipFill>
        <p:spPr bwMode="auto">
          <a:xfrm>
            <a:off x="70807" y="1396039"/>
            <a:ext cx="3465075" cy="2421879"/>
          </a:xfrm>
          <a:prstGeom prst="rect">
            <a:avLst/>
          </a:prstGeom>
          <a:noFill/>
          <a:ln w="9525">
            <a:noFill/>
            <a:miter lim="800000"/>
            <a:headEnd/>
            <a:tailEnd/>
          </a:ln>
        </p:spPr>
      </p:pic>
      <p:sp>
        <p:nvSpPr>
          <p:cNvPr id="30" name="Rectangle 6"/>
          <p:cNvSpPr>
            <a:spLocks noChangeArrowheads="1"/>
          </p:cNvSpPr>
          <p:nvPr/>
        </p:nvSpPr>
        <p:spPr bwMode="auto">
          <a:xfrm>
            <a:off x="4848333" y="3183853"/>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a:latin typeface="SimHei" charset="0"/>
                <a:ea typeface="SimHei" charset="0"/>
                <a:cs typeface="SimHei" charset="0"/>
              </a:rPr>
              <a:t>聚类</a:t>
            </a:r>
            <a:endParaRPr lang="en-US" altLang="zh-CN" sz="1400" dirty="0">
              <a:latin typeface="SimHei" charset="0"/>
              <a:ea typeface="SimHei" charset="0"/>
              <a:cs typeface="SimHei" charset="0"/>
            </a:endParaRPr>
          </a:p>
        </p:txBody>
      </p:sp>
      <p:grpSp>
        <p:nvGrpSpPr>
          <p:cNvPr id="3" name="Group 2"/>
          <p:cNvGrpSpPr>
            <a:grpSpLocks noChangeAspect="1"/>
          </p:cNvGrpSpPr>
          <p:nvPr/>
        </p:nvGrpSpPr>
        <p:grpSpPr>
          <a:xfrm>
            <a:off x="4933159" y="1395858"/>
            <a:ext cx="3479407" cy="2293512"/>
            <a:chOff x="4916732" y="1395858"/>
            <a:chExt cx="3058852" cy="2016296"/>
          </a:xfrm>
        </p:grpSpPr>
        <p:grpSp>
          <p:nvGrpSpPr>
            <p:cNvPr id="15" name="Group 14"/>
            <p:cNvGrpSpPr/>
            <p:nvPr/>
          </p:nvGrpSpPr>
          <p:grpSpPr>
            <a:xfrm>
              <a:off x="4916732" y="1395858"/>
              <a:ext cx="2622659" cy="2016296"/>
              <a:chOff x="3802842" y="1654642"/>
              <a:chExt cx="2622659" cy="2016296"/>
            </a:xfrm>
          </p:grpSpPr>
          <p:sp>
            <p:nvSpPr>
              <p:cNvPr id="16" name="Oval 15"/>
              <p:cNvSpPr/>
              <p:nvPr/>
            </p:nvSpPr>
            <p:spPr>
              <a:xfrm>
                <a:off x="4759341" y="2693168"/>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7" name="Rectangle 6"/>
              <p:cNvSpPr>
                <a:spLocks noChangeArrowheads="1"/>
              </p:cNvSpPr>
              <p:nvPr/>
            </p:nvSpPr>
            <p:spPr bwMode="auto">
              <a:xfrm>
                <a:off x="4327374" y="2230416"/>
                <a:ext cx="678806"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data mining</a:t>
                </a:r>
              </a:p>
            </p:txBody>
          </p:sp>
          <p:sp>
            <p:nvSpPr>
              <p:cNvPr id="18" name="Oval 17"/>
              <p:cNvSpPr/>
              <p:nvPr/>
            </p:nvSpPr>
            <p:spPr>
              <a:xfrm>
                <a:off x="5133004" y="2045315"/>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19" name="Rectangle 6"/>
              <p:cNvSpPr>
                <a:spLocks noChangeArrowheads="1"/>
              </p:cNvSpPr>
              <p:nvPr/>
            </p:nvSpPr>
            <p:spPr bwMode="auto">
              <a:xfrm>
                <a:off x="4505693" y="1654642"/>
                <a:ext cx="1549550"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artificial intelligence</a:t>
                </a:r>
              </a:p>
            </p:txBody>
          </p:sp>
          <p:cxnSp>
            <p:nvCxnSpPr>
              <p:cNvPr id="20" name="Straight Connector 19"/>
              <p:cNvCxnSpPr>
                <a:stCxn id="29" idx="3"/>
                <a:endCxn id="23" idx="0"/>
              </p:cNvCxnSpPr>
              <p:nvPr/>
            </p:nvCxnSpPr>
            <p:spPr>
              <a:xfrm flipH="1">
                <a:off x="4913615" y="2308637"/>
                <a:ext cx="264575" cy="38453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4358228" y="3362436"/>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2" name="Rectangle 6"/>
              <p:cNvSpPr>
                <a:spLocks noChangeArrowheads="1"/>
              </p:cNvSpPr>
              <p:nvPr/>
            </p:nvSpPr>
            <p:spPr bwMode="auto">
              <a:xfrm>
                <a:off x="3802842" y="2939970"/>
                <a:ext cx="863935"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data clustering</a:t>
                </a:r>
              </a:p>
            </p:txBody>
          </p:sp>
          <p:cxnSp>
            <p:nvCxnSpPr>
              <p:cNvPr id="23" name="Straight Connector 22"/>
              <p:cNvCxnSpPr>
                <a:stCxn id="23" idx="3"/>
              </p:cNvCxnSpPr>
              <p:nvPr/>
            </p:nvCxnSpPr>
            <p:spPr>
              <a:xfrm flipH="1">
                <a:off x="4512502" y="2956491"/>
                <a:ext cx="292025" cy="4059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499857" y="2727668"/>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sp>
            <p:nvSpPr>
              <p:cNvPr id="25" name="Rectangle 6"/>
              <p:cNvSpPr>
                <a:spLocks noChangeArrowheads="1"/>
              </p:cNvSpPr>
              <p:nvPr/>
            </p:nvSpPr>
            <p:spPr bwMode="auto">
              <a:xfrm>
                <a:off x="5481047" y="2308637"/>
                <a:ext cx="944454"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machine learning</a:t>
                </a:r>
              </a:p>
            </p:txBody>
          </p:sp>
          <p:cxnSp>
            <p:nvCxnSpPr>
              <p:cNvPr id="26" name="Straight Connector 25"/>
              <p:cNvCxnSpPr>
                <a:stCxn id="29" idx="5"/>
              </p:cNvCxnSpPr>
              <p:nvPr/>
            </p:nvCxnSpPr>
            <p:spPr>
              <a:xfrm>
                <a:off x="5396366" y="2308637"/>
                <a:ext cx="257765" cy="41903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5126194" y="3362436"/>
                <a:ext cx="308548" cy="308502"/>
              </a:xfrm>
              <a:prstGeom prst="ellipse">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endParaRPr>
              </a:p>
            </p:txBody>
          </p:sp>
          <p:cxnSp>
            <p:nvCxnSpPr>
              <p:cNvPr id="28" name="Straight Connector 27"/>
              <p:cNvCxnSpPr>
                <a:stCxn id="23" idx="5"/>
              </p:cNvCxnSpPr>
              <p:nvPr/>
            </p:nvCxnSpPr>
            <p:spPr>
              <a:xfrm>
                <a:off x="5022703" y="2956491"/>
                <a:ext cx="257765" cy="4059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6"/>
              <p:cNvSpPr>
                <a:spLocks noChangeArrowheads="1"/>
              </p:cNvSpPr>
              <p:nvPr/>
            </p:nvSpPr>
            <p:spPr bwMode="auto">
              <a:xfrm>
                <a:off x="5129599" y="3063370"/>
                <a:ext cx="999474" cy="370202"/>
              </a:xfrm>
              <a:prstGeom prst="rect">
                <a:avLst/>
              </a:prstGeom>
              <a:noFill/>
              <a:ln w="9525">
                <a:noFill/>
                <a:miter lim="800000"/>
                <a:headEnd/>
                <a:tailEnd/>
              </a:ln>
            </p:spPr>
            <p:txBody>
              <a:bodyPr lIns="18000" rIns="18000" anchor="ctr"/>
              <a:lstStyle/>
              <a:p>
                <a:pPr algn="ctr">
                  <a:lnSpc>
                    <a:spcPct val="80000"/>
                  </a:lnSpc>
                </a:pPr>
                <a:r>
                  <a:rPr lang="en-US" altLang="zh-CN" sz="1400" dirty="0">
                    <a:latin typeface="Times New Roman" charset="0"/>
                    <a:ea typeface="Times New Roman" charset="0"/>
                    <a:cs typeface="Times New Roman" charset="0"/>
                  </a:rPr>
                  <a:t>association rule</a:t>
                </a:r>
              </a:p>
            </p:txBody>
          </p:sp>
        </p:grpSp>
        <p:sp>
          <p:nvSpPr>
            <p:cNvPr id="31" name="Rectangle 6"/>
            <p:cNvSpPr>
              <a:spLocks noChangeArrowheads="1"/>
            </p:cNvSpPr>
            <p:nvPr/>
          </p:nvSpPr>
          <p:spPr bwMode="auto">
            <a:xfrm>
              <a:off x="7111649" y="2803469"/>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关联规则</a:t>
              </a:r>
              <a:endParaRPr lang="en-US" altLang="zh-CN" sz="1400" dirty="0">
                <a:latin typeface="SimHei" charset="0"/>
                <a:ea typeface="SimHei" charset="0"/>
                <a:cs typeface="SimHei" charset="0"/>
              </a:endParaRPr>
            </a:p>
          </p:txBody>
        </p:sp>
        <p:sp>
          <p:nvSpPr>
            <p:cNvPr id="32" name="Rectangle 6"/>
            <p:cNvSpPr>
              <a:spLocks noChangeArrowheads="1"/>
            </p:cNvSpPr>
            <p:nvPr/>
          </p:nvSpPr>
          <p:spPr bwMode="auto">
            <a:xfrm>
              <a:off x="5141667" y="2307358"/>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数据挖掘</a:t>
              </a:r>
              <a:endParaRPr lang="en-US" altLang="zh-CN" sz="1400" dirty="0">
                <a:latin typeface="SimHei" charset="0"/>
                <a:ea typeface="SimHei" charset="0"/>
                <a:cs typeface="SimHei" charset="0"/>
              </a:endParaRPr>
            </a:p>
          </p:txBody>
        </p:sp>
        <p:sp>
          <p:nvSpPr>
            <p:cNvPr id="34" name="Rectangle 6"/>
            <p:cNvSpPr>
              <a:spLocks noChangeArrowheads="1"/>
            </p:cNvSpPr>
            <p:nvPr/>
          </p:nvSpPr>
          <p:spPr bwMode="auto">
            <a:xfrm>
              <a:off x="6620786" y="1582201"/>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人工智能</a:t>
              </a:r>
              <a:endParaRPr lang="en-US" altLang="zh-CN" sz="1400" dirty="0">
                <a:latin typeface="SimHei" charset="0"/>
                <a:ea typeface="SimHei" charset="0"/>
                <a:cs typeface="SimHei" charset="0"/>
              </a:endParaRPr>
            </a:p>
          </p:txBody>
        </p:sp>
        <p:sp>
          <p:nvSpPr>
            <p:cNvPr id="39" name="Rectangle 6"/>
            <p:cNvSpPr>
              <a:spLocks noChangeArrowheads="1"/>
            </p:cNvSpPr>
            <p:nvPr/>
          </p:nvSpPr>
          <p:spPr bwMode="auto">
            <a:xfrm>
              <a:off x="6994496" y="2372684"/>
              <a:ext cx="863935" cy="370202"/>
            </a:xfrm>
            <a:prstGeom prst="rect">
              <a:avLst/>
            </a:prstGeom>
            <a:noFill/>
            <a:ln w="9525">
              <a:noFill/>
              <a:miter lim="800000"/>
              <a:headEnd/>
              <a:tailEnd/>
            </a:ln>
          </p:spPr>
          <p:txBody>
            <a:bodyPr lIns="18000" rIns="18000" anchor="ctr"/>
            <a:lstStyle/>
            <a:p>
              <a:pPr algn="ctr">
                <a:lnSpc>
                  <a:spcPct val="80000"/>
                </a:lnSpc>
              </a:pPr>
              <a:r>
                <a:rPr lang="zh-CN" altLang="en-US" sz="1400" dirty="0">
                  <a:latin typeface="SimHei" charset="0"/>
                  <a:ea typeface="SimHei" charset="0"/>
                  <a:cs typeface="SimHei" charset="0"/>
                </a:rPr>
                <a:t>机器学习</a:t>
              </a:r>
              <a:endParaRPr lang="en-US" altLang="zh-CN" sz="1400" dirty="0">
                <a:latin typeface="SimHei" charset="0"/>
                <a:ea typeface="SimHei" charset="0"/>
                <a:cs typeface="SimHei" charset="0"/>
              </a:endParaRPr>
            </a:p>
          </p:txBody>
        </p:sp>
      </p:grpSp>
      <p:sp>
        <p:nvSpPr>
          <p:cNvPr id="40" name="Rectangle 6"/>
          <p:cNvSpPr>
            <a:spLocks noChangeArrowheads="1"/>
          </p:cNvSpPr>
          <p:nvPr/>
        </p:nvSpPr>
        <p:spPr bwMode="auto">
          <a:xfrm>
            <a:off x="3281664" y="1527967"/>
            <a:ext cx="1822353" cy="467937"/>
          </a:xfrm>
          <a:prstGeom prst="rect">
            <a:avLst/>
          </a:prstGeom>
          <a:solidFill>
            <a:srgbClr val="0228D6"/>
          </a:solidFill>
          <a:ln w="9525">
            <a:noFill/>
            <a:miter lim="800000"/>
            <a:headEnd/>
            <a:tailEnd/>
          </a:ln>
        </p:spPr>
        <p:txBody>
          <a:bodyPr lIns="18000" rIns="18000" anchor="ctr"/>
          <a:lstStyle/>
          <a:p>
            <a:pPr algn="ctr">
              <a:lnSpc>
                <a:spcPct val="80000"/>
              </a:lnSpc>
            </a:pPr>
            <a:r>
              <a:rPr lang="zh-CN" altLang="en-US" b="1" dirty="0">
                <a:solidFill>
                  <a:schemeClr val="bg1"/>
                </a:solidFill>
                <a:latin typeface="SimHei" charset="0"/>
                <a:ea typeface="SimHei" charset="0"/>
                <a:cs typeface="SimHei" charset="0"/>
              </a:rPr>
              <a:t>人工智能</a:t>
            </a:r>
            <a:endParaRPr lang="en-US" altLang="zh-CN" b="1" dirty="0">
              <a:solidFill>
                <a:schemeClr val="bg1"/>
              </a:solidFill>
              <a:latin typeface="SimHei" charset="0"/>
              <a:ea typeface="SimHei" charset="0"/>
              <a:cs typeface="SimHei" charset="0"/>
            </a:endParaRPr>
          </a:p>
        </p:txBody>
      </p:sp>
      <p:pic>
        <p:nvPicPr>
          <p:cNvPr id="85" name="Picture 84"/>
          <p:cNvPicPr>
            <a:picLocks noChangeAspect="1"/>
          </p:cNvPicPr>
          <p:nvPr/>
        </p:nvPicPr>
        <p:blipFill>
          <a:blip r:embed="rId4"/>
          <a:stretch>
            <a:fillRect/>
          </a:stretch>
        </p:blipFill>
        <p:spPr>
          <a:xfrm>
            <a:off x="358775" y="4136647"/>
            <a:ext cx="9153390" cy="2723659"/>
          </a:xfrm>
          <a:prstGeom prst="rect">
            <a:avLst/>
          </a:prstGeom>
        </p:spPr>
      </p:pic>
      <p:sp>
        <p:nvSpPr>
          <p:cNvPr id="86" name="Right Arrow 85"/>
          <p:cNvSpPr/>
          <p:nvPr/>
        </p:nvSpPr>
        <p:spPr bwMode="auto">
          <a:xfrm rot="2007851">
            <a:off x="4775460" y="2076550"/>
            <a:ext cx="362418"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87" name="Right Arrow 86"/>
          <p:cNvSpPr/>
          <p:nvPr/>
        </p:nvSpPr>
        <p:spPr bwMode="auto">
          <a:xfrm rot="5400000">
            <a:off x="5344764" y="3728662"/>
            <a:ext cx="47908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88" name="Right Arrow 87"/>
          <p:cNvSpPr/>
          <p:nvPr/>
        </p:nvSpPr>
        <p:spPr bwMode="auto">
          <a:xfrm rot="5400000">
            <a:off x="1623433" y="3765464"/>
            <a:ext cx="47908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90" name="Right Arrow 89"/>
          <p:cNvSpPr/>
          <p:nvPr/>
        </p:nvSpPr>
        <p:spPr bwMode="auto">
          <a:xfrm rot="8365579">
            <a:off x="3025181" y="2121049"/>
            <a:ext cx="444326" cy="400502"/>
          </a:xfrm>
          <a:prstGeom prst="rightArrow">
            <a:avLst/>
          </a:prstGeom>
          <a:solidFill>
            <a:srgbClr val="D4F3FF"/>
          </a:solidFill>
          <a:ln w="63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mn-lt"/>
              <a:ea typeface="SimHei" charset="0"/>
              <a:cs typeface="SimHei" charset="0"/>
            </a:endParaRPr>
          </a:p>
        </p:txBody>
      </p:sp>
      <p:sp>
        <p:nvSpPr>
          <p:cNvPr id="91" name="Rectangle 6"/>
          <p:cNvSpPr>
            <a:spLocks noChangeArrowheads="1"/>
          </p:cNvSpPr>
          <p:nvPr/>
        </p:nvSpPr>
        <p:spPr bwMode="auto">
          <a:xfrm>
            <a:off x="7964374" y="2002482"/>
            <a:ext cx="1149161" cy="466402"/>
          </a:xfrm>
          <a:prstGeom prst="rect">
            <a:avLst/>
          </a:prstGeom>
          <a:noFill/>
          <a:ln w="9525">
            <a:noFill/>
            <a:miter lim="800000"/>
            <a:headEnd/>
            <a:tailEnd/>
          </a:ln>
        </p:spPr>
        <p:txBody>
          <a:bodyPr lIns="18000" rIns="18000" anchor="ctr"/>
          <a:lstStyle/>
          <a:p>
            <a:pPr algn="ctr">
              <a:lnSpc>
                <a:spcPct val="80000"/>
              </a:lnSpc>
            </a:pPr>
            <a:r>
              <a:rPr lang="zh-CN" altLang="en-US" sz="1800" b="1" dirty="0">
                <a:solidFill>
                  <a:srgbClr val="C00000"/>
                </a:solidFill>
                <a:latin typeface="SimHei" charset="0"/>
                <a:ea typeface="SimHei" charset="0"/>
                <a:cs typeface="SimHei" charset="0"/>
              </a:rPr>
              <a:t>知识图谱</a:t>
            </a:r>
            <a:endParaRPr lang="en-US" altLang="zh-CN" sz="1800" b="1" dirty="0">
              <a:solidFill>
                <a:srgbClr val="C00000"/>
              </a:solidFill>
              <a:latin typeface="SimHei" charset="0"/>
              <a:ea typeface="SimHei" charset="0"/>
              <a:cs typeface="SimHei" charset="0"/>
            </a:endParaRPr>
          </a:p>
        </p:txBody>
      </p:sp>
      <p:sp>
        <p:nvSpPr>
          <p:cNvPr id="92" name="Rectangle 6"/>
          <p:cNvSpPr>
            <a:spLocks noChangeArrowheads="1"/>
          </p:cNvSpPr>
          <p:nvPr/>
        </p:nvSpPr>
        <p:spPr bwMode="auto">
          <a:xfrm>
            <a:off x="298064" y="3780372"/>
            <a:ext cx="1222855" cy="430815"/>
          </a:xfrm>
          <a:prstGeom prst="rect">
            <a:avLst/>
          </a:prstGeom>
          <a:noFill/>
          <a:ln w="9525">
            <a:noFill/>
            <a:miter lim="800000"/>
            <a:headEnd/>
            <a:tailEnd/>
          </a:ln>
        </p:spPr>
        <p:txBody>
          <a:bodyPr lIns="18000" rIns="18000" anchor="ctr"/>
          <a:lstStyle/>
          <a:p>
            <a:pPr algn="ctr">
              <a:lnSpc>
                <a:spcPct val="80000"/>
              </a:lnSpc>
            </a:pPr>
            <a:r>
              <a:rPr lang="zh-CN" altLang="en-US" sz="1800" b="1" dirty="0">
                <a:solidFill>
                  <a:srgbClr val="C00000"/>
                </a:solidFill>
                <a:latin typeface="SimHei" charset="0"/>
                <a:ea typeface="SimHei" charset="0"/>
                <a:cs typeface="SimHei" charset="0"/>
              </a:rPr>
              <a:t>学者画像</a:t>
            </a:r>
            <a:endParaRPr lang="en-US" altLang="zh-CN" sz="1800" b="1" dirty="0">
              <a:solidFill>
                <a:srgbClr val="C00000"/>
              </a:solidFill>
              <a:latin typeface="SimHei" charset="0"/>
              <a:ea typeface="SimHei" charset="0"/>
              <a:cs typeface="SimHei" charset="0"/>
            </a:endParaRPr>
          </a:p>
        </p:txBody>
      </p:sp>
      <p:sp>
        <p:nvSpPr>
          <p:cNvPr id="93" name="Rectangle 6"/>
          <p:cNvSpPr>
            <a:spLocks noChangeArrowheads="1"/>
          </p:cNvSpPr>
          <p:nvPr/>
        </p:nvSpPr>
        <p:spPr bwMode="auto">
          <a:xfrm>
            <a:off x="3532931" y="3937186"/>
            <a:ext cx="1222855" cy="430815"/>
          </a:xfrm>
          <a:prstGeom prst="rect">
            <a:avLst/>
          </a:prstGeom>
          <a:noFill/>
          <a:ln w="9525">
            <a:noFill/>
            <a:miter lim="800000"/>
            <a:headEnd/>
            <a:tailEnd/>
          </a:ln>
        </p:spPr>
        <p:txBody>
          <a:bodyPr lIns="18000" rIns="18000" anchor="ctr"/>
          <a:lstStyle/>
          <a:p>
            <a:pPr algn="ctr">
              <a:lnSpc>
                <a:spcPct val="80000"/>
              </a:lnSpc>
            </a:pPr>
            <a:r>
              <a:rPr lang="zh-CN" altLang="en-US" sz="1800" b="1" dirty="0">
                <a:solidFill>
                  <a:srgbClr val="C00000"/>
                </a:solidFill>
                <a:latin typeface="SimHei" charset="0"/>
                <a:ea typeface="SimHei" charset="0"/>
                <a:cs typeface="SimHei" charset="0"/>
              </a:rPr>
              <a:t>智能系统</a:t>
            </a:r>
            <a:endParaRPr lang="en-US" altLang="zh-CN" sz="1800" b="1" dirty="0">
              <a:solidFill>
                <a:srgbClr val="C00000"/>
              </a:solidFill>
              <a:latin typeface="SimHei" charset="0"/>
              <a:ea typeface="SimHei" charset="0"/>
              <a:cs typeface="SimHei" charset="0"/>
            </a:endParaRPr>
          </a:p>
        </p:txBody>
      </p:sp>
      <p:sp>
        <p:nvSpPr>
          <p:cNvPr id="35" name="Title 1"/>
          <p:cNvSpPr txBox="1">
            <a:spLocks/>
          </p:cNvSpPr>
          <p:nvPr/>
        </p:nvSpPr>
        <p:spPr bwMode="auto">
          <a:xfrm>
            <a:off x="467191" y="71414"/>
            <a:ext cx="8120863" cy="1143000"/>
          </a:xfrm>
          <a:prstGeom prst="rect">
            <a:avLst/>
          </a:prstGeom>
          <a:noFill/>
          <a:ln>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kumimoji="1" sz="4000" b="1">
                <a:solidFill>
                  <a:schemeClr val="tx2"/>
                </a:solidFill>
                <a:latin typeface="黑体" pitchFamily="49" charset="-122"/>
                <a:ea typeface="黑体" pitchFamily="49" charset="-122"/>
                <a:cs typeface="+mj-cs"/>
              </a:defRPr>
            </a:lvl1pPr>
            <a:lvl2pPr algn="l" rtl="0" eaLnBrk="0" fontAlgn="base" hangingPunct="0">
              <a:spcBef>
                <a:spcPct val="0"/>
              </a:spcBef>
              <a:spcAft>
                <a:spcPct val="0"/>
              </a:spcAft>
              <a:defRPr kumimoji="1" sz="4000">
                <a:solidFill>
                  <a:schemeClr val="tx2"/>
                </a:solidFill>
                <a:latin typeface="黑体" pitchFamily="2" charset="-122"/>
                <a:ea typeface="黑体" pitchFamily="2" charset="-122"/>
              </a:defRPr>
            </a:lvl2pPr>
            <a:lvl3pPr algn="l" rtl="0" eaLnBrk="0" fontAlgn="base" hangingPunct="0">
              <a:spcBef>
                <a:spcPct val="0"/>
              </a:spcBef>
              <a:spcAft>
                <a:spcPct val="0"/>
              </a:spcAft>
              <a:defRPr kumimoji="1" sz="4000">
                <a:solidFill>
                  <a:schemeClr val="tx2"/>
                </a:solidFill>
                <a:latin typeface="黑体" pitchFamily="2" charset="-122"/>
                <a:ea typeface="黑体" pitchFamily="2" charset="-122"/>
              </a:defRPr>
            </a:lvl3pPr>
            <a:lvl4pPr algn="l" rtl="0" eaLnBrk="0" fontAlgn="base" hangingPunct="0">
              <a:spcBef>
                <a:spcPct val="0"/>
              </a:spcBef>
              <a:spcAft>
                <a:spcPct val="0"/>
              </a:spcAft>
              <a:defRPr kumimoji="1" sz="4000">
                <a:solidFill>
                  <a:schemeClr val="tx2"/>
                </a:solidFill>
                <a:latin typeface="黑体" pitchFamily="2" charset="-122"/>
                <a:ea typeface="黑体" pitchFamily="2" charset="-122"/>
              </a:defRPr>
            </a:lvl4pPr>
            <a:lvl5pPr algn="l" rtl="0" eaLnBrk="0" fontAlgn="base" hangingPunct="0">
              <a:spcBef>
                <a:spcPct val="0"/>
              </a:spcBef>
              <a:spcAft>
                <a:spcPct val="0"/>
              </a:spcAft>
              <a:defRPr kumimoji="1" sz="4000">
                <a:solidFill>
                  <a:schemeClr val="tx2"/>
                </a:solidFill>
                <a:latin typeface="黑体" pitchFamily="2" charset="-122"/>
                <a:ea typeface="黑体" pitchFamily="2" charset="-122"/>
              </a:defRPr>
            </a:lvl5pPr>
            <a:lvl6pPr marL="4572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6pPr>
            <a:lvl7pPr marL="9144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7pPr>
            <a:lvl8pPr marL="13716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8pPr>
            <a:lvl9pPr marL="1828800" algn="l" rtl="0" eaLnBrk="1" fontAlgn="base" hangingPunct="1">
              <a:spcBef>
                <a:spcPct val="0"/>
              </a:spcBef>
              <a:spcAft>
                <a:spcPct val="0"/>
              </a:spcAft>
              <a:defRPr kumimoji="1" sz="3600">
                <a:solidFill>
                  <a:schemeClr val="tx2"/>
                </a:solidFill>
                <a:latin typeface="Times New Roman" pitchFamily="18" charset="0"/>
                <a:ea typeface="宋体" pitchFamily="2" charset="-122"/>
              </a:defRPr>
            </a:lvl9pPr>
          </a:lstStyle>
          <a:p>
            <a:r>
              <a:rPr lang="zh-CN" altLang="en-US" kern="0" dirty="0">
                <a:latin typeface="+mj-lt"/>
              </a:rPr>
              <a:t>总体思路</a:t>
            </a:r>
            <a:endParaRPr lang="en-US" kern="0" dirty="0"/>
          </a:p>
        </p:txBody>
      </p:sp>
    </p:spTree>
    <p:extLst>
      <p:ext uri="{BB962C8B-B14F-4D97-AF65-F5344CB8AC3E}">
        <p14:creationId xmlns:p14="http://schemas.microsoft.com/office/powerpoint/2010/main" val="125812566"/>
      </p:ext>
    </p:extLst>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left)">
                                      <p:cBhvr>
                                        <p:cTn id="12" dur="500"/>
                                        <p:tgtEl>
                                          <p:spTgt spid="86"/>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500"/>
                                        <p:tgtEl>
                                          <p:spTgt spid="3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wipe(left)">
                                      <p:cBhvr>
                                        <p:cTn id="22" dur="500"/>
                                        <p:tgtEl>
                                          <p:spTgt spid="9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right)">
                                      <p:cBhvr>
                                        <p:cTn id="27" dur="500"/>
                                        <p:tgtEl>
                                          <p:spTgt spid="90"/>
                                        </p:tgtEl>
                                      </p:cBhvr>
                                    </p:animEffect>
                                  </p:childTnLst>
                                </p:cTn>
                              </p:par>
                            </p:childTnLst>
                          </p:cTn>
                        </p:par>
                        <p:par>
                          <p:cTn id="28" fill="hold">
                            <p:stCondLst>
                              <p:cond delay="500"/>
                            </p:stCondLst>
                            <p:childTnLst>
                              <p:par>
                                <p:cTn id="29" presetID="22" presetClass="entr" presetSubtype="2" fill="hold"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wipe(right)">
                                      <p:cBhvr>
                                        <p:cTn id="31" dur="500"/>
                                        <p:tgtEl>
                                          <p:spTgt spid="8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500"/>
                                        <p:tgtEl>
                                          <p:spTgt spid="9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wipe(up)">
                                      <p:cBhvr>
                                        <p:cTn id="39" dur="500"/>
                                        <p:tgtEl>
                                          <p:spTgt spid="87"/>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wipe(up)">
                                      <p:cBhvr>
                                        <p:cTn id="42" dur="500"/>
                                        <p:tgtEl>
                                          <p:spTgt spid="88"/>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up)">
                                      <p:cBhvr>
                                        <p:cTn id="46" dur="500"/>
                                        <p:tgtEl>
                                          <p:spTgt spid="8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wipe(left)">
                                      <p:cBhvr>
                                        <p:cTn id="4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0" grpId="0" animBg="1"/>
      <p:bldP spid="86" grpId="0" animBg="1"/>
      <p:bldP spid="87" grpId="0" animBg="1"/>
      <p:bldP spid="88" grpId="0" animBg="1"/>
      <p:bldP spid="90" grpId="0" animBg="1"/>
      <p:bldP spid="91" grpId="0"/>
      <p:bldP spid="92" grpId="0"/>
      <p:bldP spid="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extLst/>
          </p:nvPr>
        </p:nvGraphicFramePr>
        <p:xfrm>
          <a:off x="206251" y="804068"/>
          <a:ext cx="9139237" cy="4389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115"/>
          <p:cNvPicPr>
            <a:picLocks noChangeAspect="1"/>
          </p:cNvPicPr>
          <p:nvPr/>
        </p:nvPicPr>
        <p:blipFill rotWithShape="1">
          <a:blip r:embed="rId7"/>
          <a:srcRect b="57758"/>
          <a:stretch/>
        </p:blipFill>
        <p:spPr>
          <a:xfrm>
            <a:off x="6285148" y="5144707"/>
            <a:ext cx="3332135" cy="1236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6"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0234" y="4925751"/>
            <a:ext cx="2378570" cy="1404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7" name="图片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38294" y="3872023"/>
            <a:ext cx="2350810" cy="15217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8" name="Rectangle 6"/>
          <p:cNvSpPr>
            <a:spLocks noChangeArrowheads="1"/>
          </p:cNvSpPr>
          <p:nvPr/>
        </p:nvSpPr>
        <p:spPr bwMode="auto">
          <a:xfrm>
            <a:off x="920552" y="4149080"/>
            <a:ext cx="2110303" cy="668659"/>
          </a:xfrm>
          <a:prstGeom prst="rect">
            <a:avLst/>
          </a:prstGeom>
          <a:solidFill>
            <a:srgbClr val="2D29D5"/>
          </a:solidFill>
          <a:ln w="9525">
            <a:noFill/>
            <a:miter lim="800000"/>
            <a:headEnd/>
            <a:tailEnd/>
          </a:ln>
        </p:spPr>
        <p:txBody>
          <a:bodyPr lIns="18000" rIns="18000" anchor="ctr"/>
          <a:lstStyle/>
          <a:p>
            <a:pPr algn="ctr"/>
            <a:r>
              <a:rPr lang="zh-CN" altLang="en-US" b="1" dirty="0" smtClean="0">
                <a:solidFill>
                  <a:schemeClr val="bg1"/>
                </a:solidFill>
                <a:latin typeface="SimHei" charset="0"/>
                <a:ea typeface="SimHei" charset="0"/>
                <a:cs typeface="SimHei" charset="0"/>
              </a:rPr>
              <a:t>比</a:t>
            </a:r>
            <a:r>
              <a:rPr lang="zh-CN" altLang="en-US" b="1" dirty="0">
                <a:solidFill>
                  <a:schemeClr val="bg1"/>
                </a:solidFill>
                <a:latin typeface="SimHei" charset="0"/>
                <a:ea typeface="SimHei" charset="0"/>
                <a:cs typeface="SimHei" charset="0"/>
              </a:rPr>
              <a:t>传统方法错误率</a:t>
            </a:r>
            <a:br>
              <a:rPr lang="zh-CN" altLang="en-US" b="1" dirty="0">
                <a:solidFill>
                  <a:schemeClr val="bg1"/>
                </a:solidFill>
                <a:latin typeface="SimHei" charset="0"/>
                <a:ea typeface="SimHei" charset="0"/>
                <a:cs typeface="SimHei" charset="0"/>
              </a:rPr>
            </a:br>
            <a:r>
              <a:rPr lang="zh-CN" altLang="en-US" b="1" dirty="0">
                <a:solidFill>
                  <a:schemeClr val="bg1"/>
                </a:solidFill>
                <a:latin typeface="SimHei" charset="0"/>
                <a:ea typeface="SimHei" charset="0"/>
                <a:cs typeface="SimHei" charset="0"/>
              </a:rPr>
              <a:t>降低</a:t>
            </a:r>
            <a:r>
              <a:rPr lang="en-US" altLang="zh-CN" b="1" dirty="0">
                <a:solidFill>
                  <a:srgbClr val="FFFF00"/>
                </a:solidFill>
                <a:latin typeface="+mn-lt"/>
                <a:ea typeface="Times New Roman" charset="0"/>
                <a:cs typeface="Times New Roman" charset="0"/>
              </a:rPr>
              <a:t>40-56%</a:t>
            </a:r>
          </a:p>
        </p:txBody>
      </p:sp>
      <p:sp>
        <p:nvSpPr>
          <p:cNvPr id="9" name="Rectangle 8"/>
          <p:cNvSpPr>
            <a:spLocks noChangeArrowheads="1"/>
          </p:cNvSpPr>
          <p:nvPr/>
        </p:nvSpPr>
        <p:spPr bwMode="auto">
          <a:xfrm>
            <a:off x="3610302" y="3104964"/>
            <a:ext cx="2110303" cy="668659"/>
          </a:xfrm>
          <a:prstGeom prst="rect">
            <a:avLst/>
          </a:prstGeom>
          <a:solidFill>
            <a:srgbClr val="2D29D5"/>
          </a:solidFill>
          <a:ln w="9525">
            <a:noFill/>
            <a:miter lim="800000"/>
            <a:headEnd/>
            <a:tailEnd/>
          </a:ln>
        </p:spPr>
        <p:txBody>
          <a:bodyPr lIns="18000" rIns="18000" anchor="ctr"/>
          <a:lstStyle/>
          <a:p>
            <a:pPr lvl="0" algn="ctr"/>
            <a:r>
              <a:rPr lang="en-US" altLang="zh-CN" b="1" dirty="0">
                <a:solidFill>
                  <a:schemeClr val="bg1"/>
                </a:solidFill>
                <a:latin typeface="+mn-lt"/>
                <a:ea typeface="SimHei" charset="0"/>
                <a:cs typeface="SimHei" charset="0"/>
              </a:rPr>
              <a:t>7</a:t>
            </a:r>
            <a:r>
              <a:rPr lang="zh-CN" altLang="en-US" b="1" dirty="0">
                <a:solidFill>
                  <a:schemeClr val="bg1"/>
                </a:solidFill>
                <a:latin typeface="SimHei" charset="0"/>
                <a:ea typeface="SimHei" charset="0"/>
                <a:cs typeface="SimHei" charset="0"/>
              </a:rPr>
              <a:t>年</a:t>
            </a:r>
            <a:r>
              <a:rPr lang="en-US" altLang="zh-CN" b="1" dirty="0">
                <a:solidFill>
                  <a:schemeClr val="bg1"/>
                </a:solidFill>
                <a:latin typeface="+mn-lt"/>
                <a:ea typeface="SimHei" charset="0"/>
                <a:cs typeface="SimHei" charset="0"/>
              </a:rPr>
              <a:t>15</a:t>
            </a:r>
            <a:r>
              <a:rPr lang="zh-CN" altLang="en-US" b="1" dirty="0">
                <a:solidFill>
                  <a:schemeClr val="bg1"/>
                </a:solidFill>
                <a:latin typeface="SimHei" charset="0"/>
                <a:ea typeface="SimHei" charset="0"/>
                <a:cs typeface="SimHei" charset="0"/>
              </a:rPr>
              <a:t>次</a:t>
            </a:r>
            <a:r>
              <a:rPr lang="zh-CN" altLang="en-US" b="1" dirty="0" smtClean="0">
                <a:solidFill>
                  <a:schemeClr val="bg1"/>
                </a:solidFill>
                <a:latin typeface="SimHei" charset="0"/>
                <a:ea typeface="SimHei" charset="0"/>
                <a:cs typeface="SimHei" charset="0"/>
              </a:rPr>
              <a:t>获得</a:t>
            </a:r>
            <a:endParaRPr lang="en-US" altLang="zh-CN" b="1" dirty="0" smtClean="0">
              <a:solidFill>
                <a:schemeClr val="bg1"/>
              </a:solidFill>
              <a:latin typeface="SimHei" charset="0"/>
              <a:ea typeface="SimHei" charset="0"/>
              <a:cs typeface="SimHei" charset="0"/>
            </a:endParaRPr>
          </a:p>
          <a:p>
            <a:pPr lvl="0" algn="ctr"/>
            <a:r>
              <a:rPr lang="zh-CN" altLang="en-US" b="1" dirty="0" smtClean="0">
                <a:solidFill>
                  <a:schemeClr val="bg1"/>
                </a:solidFill>
                <a:latin typeface="SimHei" charset="0"/>
                <a:ea typeface="SimHei" charset="0"/>
                <a:cs typeface="SimHei" charset="0"/>
              </a:rPr>
              <a:t>国际</a:t>
            </a:r>
            <a:r>
              <a:rPr lang="zh-CN" altLang="en-US" b="1" dirty="0">
                <a:solidFill>
                  <a:schemeClr val="bg1"/>
                </a:solidFill>
                <a:latin typeface="SimHei" charset="0"/>
                <a:ea typeface="SimHei" charset="0"/>
                <a:cs typeface="SimHei" charset="0"/>
              </a:rPr>
              <a:t>评测</a:t>
            </a:r>
            <a:r>
              <a:rPr lang="zh-CN" altLang="en-US" b="1" dirty="0" smtClean="0">
                <a:solidFill>
                  <a:schemeClr val="bg1"/>
                </a:solidFill>
                <a:latin typeface="SimHei" charset="0"/>
                <a:ea typeface="SimHei" charset="0"/>
                <a:cs typeface="SimHei" charset="0"/>
              </a:rPr>
              <a:t>第一</a:t>
            </a:r>
            <a:endParaRPr lang="zh-CN" altLang="en-US" b="1" dirty="0">
              <a:solidFill>
                <a:schemeClr val="bg1"/>
              </a:solidFill>
              <a:latin typeface="SimHei" charset="0"/>
              <a:ea typeface="SimHei" charset="0"/>
              <a:cs typeface="SimHei" charset="0"/>
            </a:endParaRPr>
          </a:p>
        </p:txBody>
      </p:sp>
      <p:sp>
        <p:nvSpPr>
          <p:cNvPr id="10" name="Rectangle 6"/>
          <p:cNvSpPr>
            <a:spLocks noChangeArrowheads="1"/>
          </p:cNvSpPr>
          <p:nvPr/>
        </p:nvSpPr>
        <p:spPr bwMode="auto">
          <a:xfrm>
            <a:off x="6351414" y="2168860"/>
            <a:ext cx="2237990" cy="668659"/>
          </a:xfrm>
          <a:prstGeom prst="rect">
            <a:avLst/>
          </a:prstGeom>
          <a:solidFill>
            <a:srgbClr val="2D29D5"/>
          </a:solidFill>
          <a:ln w="9525">
            <a:noFill/>
            <a:miter lim="800000"/>
            <a:headEnd/>
            <a:tailEnd/>
          </a:ln>
        </p:spPr>
        <p:txBody>
          <a:bodyPr lIns="18000" rIns="18000" anchor="ctr"/>
          <a:lstStyle/>
          <a:p>
            <a:pPr lvl="0" algn="ctr"/>
            <a:r>
              <a:rPr lang="zh-CN" altLang="en-US" b="1" dirty="0" smtClean="0">
                <a:solidFill>
                  <a:schemeClr val="bg1"/>
                </a:solidFill>
                <a:latin typeface="SimHei" charset="0"/>
                <a:ea typeface="SimHei" charset="0"/>
                <a:cs typeface="SimHei" charset="0"/>
              </a:rPr>
              <a:t>推荐精度</a:t>
            </a:r>
            <a:r>
              <a:rPr lang="zh-CN" altLang="en-US" b="1" dirty="0">
                <a:solidFill>
                  <a:schemeClr val="bg1"/>
                </a:solidFill>
                <a:latin typeface="SimHei" charset="0"/>
                <a:ea typeface="SimHei" charset="0"/>
                <a:cs typeface="SimHei" charset="0"/>
              </a:rPr>
              <a:t>提高</a:t>
            </a:r>
            <a:r>
              <a:rPr lang="en-US" altLang="zh-CN" b="1" dirty="0">
                <a:solidFill>
                  <a:schemeClr val="bg1"/>
                </a:solidFill>
                <a:latin typeface="+mn-lt"/>
                <a:ea typeface="Times New Roman" charset="0"/>
                <a:cs typeface="Times New Roman" charset="0"/>
              </a:rPr>
              <a:t>161</a:t>
            </a:r>
            <a:r>
              <a:rPr lang="en-US" altLang="zh-CN" b="1" dirty="0" smtClean="0">
                <a:solidFill>
                  <a:schemeClr val="bg1"/>
                </a:solidFill>
                <a:latin typeface="+mn-lt"/>
                <a:ea typeface="Times New Roman" charset="0"/>
                <a:cs typeface="Times New Roman" charset="0"/>
              </a:rPr>
              <a:t>%</a:t>
            </a:r>
            <a:endParaRPr lang="zh-CN" altLang="en-US" b="1" dirty="0">
              <a:solidFill>
                <a:schemeClr val="bg1"/>
              </a:solidFill>
              <a:latin typeface="+mn-lt"/>
              <a:ea typeface="Times New Roman" charset="0"/>
              <a:cs typeface="Times New Roman" charset="0"/>
            </a:endParaRPr>
          </a:p>
        </p:txBody>
      </p:sp>
      <p:pic>
        <p:nvPicPr>
          <p:cNvPr id="11" name="图片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24687" y="2953870"/>
            <a:ext cx="3012789" cy="1267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12" name="Rectangle 6"/>
          <p:cNvSpPr>
            <a:spLocks noChangeArrowheads="1"/>
          </p:cNvSpPr>
          <p:nvPr/>
        </p:nvSpPr>
        <p:spPr bwMode="auto">
          <a:xfrm>
            <a:off x="6298003" y="4617132"/>
            <a:ext cx="3327807" cy="498899"/>
          </a:xfrm>
          <a:prstGeom prst="rect">
            <a:avLst/>
          </a:prstGeom>
          <a:solidFill>
            <a:srgbClr val="C00000"/>
          </a:solidFill>
          <a:ln w="9525">
            <a:noFill/>
            <a:miter lim="800000"/>
            <a:headEnd/>
            <a:tailEnd/>
          </a:ln>
        </p:spPr>
        <p:txBody>
          <a:bodyPr lIns="18000" rIns="18000" anchor="ctr"/>
          <a:lstStyle/>
          <a:p>
            <a:pPr algn="ctr"/>
            <a:r>
              <a:rPr lang="zh-CN" altLang="en-US" sz="2400" b="1" dirty="0" smtClean="0">
                <a:solidFill>
                  <a:schemeClr val="bg1"/>
                </a:solidFill>
                <a:latin typeface="SimHei" charset="0"/>
                <a:ea typeface="SimHei" charset="0"/>
                <a:cs typeface="SimHei" charset="0"/>
              </a:rPr>
              <a:t>联合国</a:t>
            </a:r>
            <a:r>
              <a:rPr lang="zh-CN" altLang="en-US" sz="2400" b="1" dirty="0">
                <a:solidFill>
                  <a:schemeClr val="bg1"/>
                </a:solidFill>
                <a:latin typeface="SimHei" charset="0"/>
                <a:ea typeface="SimHei" charset="0"/>
                <a:cs typeface="SimHei" charset="0"/>
              </a:rPr>
              <a:t>报道</a:t>
            </a:r>
            <a:endParaRPr lang="en-US" altLang="zh-CN" sz="2400" b="1" dirty="0">
              <a:solidFill>
                <a:schemeClr val="bg1"/>
              </a:solidFill>
              <a:latin typeface="SimHei" charset="0"/>
              <a:ea typeface="SimHei" charset="0"/>
              <a:cs typeface="SimHei" charset="0"/>
            </a:endParaRPr>
          </a:p>
        </p:txBody>
      </p:sp>
      <p:sp>
        <p:nvSpPr>
          <p:cNvPr id="13" name="云形标注 31"/>
          <p:cNvSpPr/>
          <p:nvPr/>
        </p:nvSpPr>
        <p:spPr>
          <a:xfrm>
            <a:off x="452500" y="1155358"/>
            <a:ext cx="2481354" cy="1139701"/>
          </a:xfrm>
          <a:prstGeom prst="cloudCallout">
            <a:avLst>
              <a:gd name="adj1" fmla="val -41094"/>
              <a:gd name="adj2" fmla="val 27579"/>
            </a:avLst>
          </a:prstGeom>
          <a:solidFill>
            <a:srgbClr val="E2F6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tx1"/>
                </a:solidFill>
                <a:latin typeface="SimHei" charset="-122"/>
                <a:ea typeface="SimHei" charset="-122"/>
                <a:cs typeface="SimHei" charset="-122"/>
              </a:rPr>
              <a:t>数据语义化</a:t>
            </a:r>
            <a:endParaRPr kumimoji="1" lang="en-US" altLang="zh-CN" dirty="0">
              <a:solidFill>
                <a:schemeClr val="tx1"/>
              </a:solidFill>
              <a:latin typeface="SimHei" charset="-122"/>
              <a:ea typeface="SimHei" charset="-122"/>
              <a:cs typeface="SimHei" charset="-122"/>
            </a:endParaRPr>
          </a:p>
          <a:p>
            <a:pPr algn="ctr"/>
            <a:r>
              <a:rPr kumimoji="1" lang="zh-CN" altLang="en-US" dirty="0">
                <a:solidFill>
                  <a:schemeClr val="tx1"/>
                </a:solidFill>
                <a:latin typeface="SimHei" charset="-122"/>
                <a:ea typeface="SimHei" charset="-122"/>
                <a:cs typeface="SimHei" charset="-122"/>
              </a:rPr>
              <a:t>服务</a:t>
            </a:r>
            <a:r>
              <a:rPr kumimoji="1" lang="zh-CN" altLang="en-US" dirty="0" smtClean="0">
                <a:solidFill>
                  <a:schemeClr val="tx1"/>
                </a:solidFill>
                <a:latin typeface="SimHei" charset="-122"/>
                <a:ea typeface="SimHei" charset="-122"/>
                <a:cs typeface="SimHei" charset="-122"/>
              </a:rPr>
              <a:t>智能化</a:t>
            </a:r>
            <a:endParaRPr kumimoji="1" lang="zh-CN" altLang="en-US" dirty="0">
              <a:solidFill>
                <a:schemeClr val="tx1"/>
              </a:solidFill>
              <a:latin typeface="SimHei" charset="-122"/>
              <a:ea typeface="SimHei" charset="-122"/>
              <a:cs typeface="SimHei" charset="-122"/>
            </a:endParaRPr>
          </a:p>
        </p:txBody>
      </p:sp>
      <p:sp>
        <p:nvSpPr>
          <p:cNvPr id="15" name="Title 1"/>
          <p:cNvSpPr>
            <a:spLocks noGrp="1"/>
          </p:cNvSpPr>
          <p:nvPr>
            <p:ph type="title"/>
          </p:nvPr>
        </p:nvSpPr>
        <p:spPr>
          <a:xfrm>
            <a:off x="851674" y="260206"/>
            <a:ext cx="8189934" cy="798584"/>
          </a:xfrm>
        </p:spPr>
        <p:txBody>
          <a:bodyPr/>
          <a:lstStyle/>
          <a:p>
            <a:r>
              <a:rPr lang="zh-CN" altLang="en-US" dirty="0" smtClean="0">
                <a:solidFill>
                  <a:schemeClr val="tx1"/>
                </a:solidFill>
                <a:latin typeface="SimHei" charset="0"/>
                <a:ea typeface="SimHei" charset="0"/>
                <a:cs typeface="SimHei" charset="0"/>
              </a:rPr>
              <a:t>核心技术</a:t>
            </a:r>
            <a:endParaRPr lang="en-US" dirty="0">
              <a:solidFill>
                <a:schemeClr val="tx1"/>
              </a:solidFill>
              <a:latin typeface="SimHei" charset="0"/>
              <a:ea typeface="SimHei" charset="0"/>
              <a:cs typeface="SimHei" charset="0"/>
            </a:endParaRPr>
          </a:p>
        </p:txBody>
      </p:sp>
    </p:spTree>
    <p:extLst>
      <p:ext uri="{BB962C8B-B14F-4D97-AF65-F5344CB8AC3E}">
        <p14:creationId xmlns:p14="http://schemas.microsoft.com/office/powerpoint/2010/main" val="38024183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3" descr="homepage-sample.wmf"/>
          <p:cNvPicPr>
            <a:picLocks noChangeAspect="1"/>
          </p:cNvPicPr>
          <p:nvPr/>
        </p:nvPicPr>
        <p:blipFill>
          <a:blip r:embed="rId3" cstate="print"/>
          <a:srcRect/>
          <a:stretch>
            <a:fillRect/>
          </a:stretch>
        </p:blipFill>
        <p:spPr bwMode="auto">
          <a:xfrm>
            <a:off x="933807" y="1590515"/>
            <a:ext cx="3473722" cy="2885727"/>
          </a:xfrm>
          <a:prstGeom prst="rect">
            <a:avLst/>
          </a:prstGeom>
          <a:solidFill>
            <a:schemeClr val="bg1"/>
          </a:solidFill>
          <a:ln w="9525">
            <a:noFill/>
            <a:miter lim="800000"/>
            <a:headEnd/>
            <a:tailEnd/>
          </a:ln>
        </p:spPr>
      </p:pic>
      <p:sp>
        <p:nvSpPr>
          <p:cNvPr id="5" name="矩形 4"/>
          <p:cNvSpPr/>
          <p:nvPr/>
        </p:nvSpPr>
        <p:spPr>
          <a:xfrm>
            <a:off x="967532" y="1624245"/>
            <a:ext cx="3372547" cy="104548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586">
              <a:latin typeface="Helvetica Neue" charset="0"/>
              <a:ea typeface="Helvetica Neue" charset="0"/>
              <a:cs typeface="Helvetica Neue" charset="0"/>
            </a:endParaRPr>
          </a:p>
        </p:txBody>
      </p:sp>
      <p:sp>
        <p:nvSpPr>
          <p:cNvPr id="6" name="矩形 5"/>
          <p:cNvSpPr/>
          <p:nvPr/>
        </p:nvSpPr>
        <p:spPr>
          <a:xfrm>
            <a:off x="2923607" y="1523069"/>
            <a:ext cx="1416470" cy="20235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16" dirty="0">
                <a:solidFill>
                  <a:schemeClr val="tx1"/>
                </a:solidFill>
                <a:latin typeface="Helvetica Neue" charset="0"/>
                <a:ea typeface="Helvetica Neue" charset="0"/>
                <a:cs typeface="Helvetica Neue" charset="0"/>
              </a:rPr>
              <a:t>Contact Information</a:t>
            </a:r>
            <a:endParaRPr lang="zh-CN" altLang="en-US" sz="1016" dirty="0">
              <a:solidFill>
                <a:schemeClr val="tx1"/>
              </a:solidFill>
              <a:latin typeface="Helvetica Neue" charset="0"/>
              <a:ea typeface="Helvetica Neue" charset="0"/>
              <a:cs typeface="Helvetica Neue" charset="0"/>
            </a:endParaRPr>
          </a:p>
        </p:txBody>
      </p:sp>
      <p:sp>
        <p:nvSpPr>
          <p:cNvPr id="7" name="矩形 6"/>
          <p:cNvSpPr/>
          <p:nvPr/>
        </p:nvSpPr>
        <p:spPr>
          <a:xfrm>
            <a:off x="967532" y="2737185"/>
            <a:ext cx="3372547" cy="97803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586">
              <a:latin typeface="Helvetica Neue" charset="0"/>
              <a:ea typeface="Helvetica Neue" charset="0"/>
              <a:cs typeface="Helvetica Neue" charset="0"/>
            </a:endParaRPr>
          </a:p>
        </p:txBody>
      </p:sp>
      <p:sp>
        <p:nvSpPr>
          <p:cNvPr id="8" name="矩形 7"/>
          <p:cNvSpPr/>
          <p:nvPr/>
        </p:nvSpPr>
        <p:spPr>
          <a:xfrm>
            <a:off x="2923607" y="2636009"/>
            <a:ext cx="1416470" cy="20235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16" dirty="0">
                <a:solidFill>
                  <a:schemeClr val="tx1"/>
                </a:solidFill>
                <a:latin typeface="Helvetica Neue" charset="0"/>
                <a:ea typeface="Helvetica Neue" charset="0"/>
                <a:cs typeface="Helvetica Neue" charset="0"/>
              </a:rPr>
              <a:t>Educational History</a:t>
            </a:r>
            <a:endParaRPr lang="zh-CN" altLang="en-US" sz="1016" dirty="0">
              <a:solidFill>
                <a:schemeClr val="tx1"/>
              </a:solidFill>
              <a:latin typeface="Helvetica Neue" charset="0"/>
              <a:ea typeface="Helvetica Neue" charset="0"/>
              <a:cs typeface="Helvetica Neue" charset="0"/>
            </a:endParaRPr>
          </a:p>
        </p:txBody>
      </p:sp>
      <p:sp>
        <p:nvSpPr>
          <p:cNvPr id="9" name="矩形 8"/>
          <p:cNvSpPr/>
          <p:nvPr/>
        </p:nvSpPr>
        <p:spPr>
          <a:xfrm>
            <a:off x="967532" y="4018750"/>
            <a:ext cx="3372547" cy="43843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586">
              <a:latin typeface="Helvetica Neue" charset="0"/>
              <a:ea typeface="Helvetica Neue" charset="0"/>
              <a:cs typeface="Helvetica Neue" charset="0"/>
            </a:endParaRPr>
          </a:p>
        </p:txBody>
      </p:sp>
      <p:sp>
        <p:nvSpPr>
          <p:cNvPr id="10" name="矩形 9"/>
          <p:cNvSpPr/>
          <p:nvPr/>
        </p:nvSpPr>
        <p:spPr>
          <a:xfrm>
            <a:off x="2923607" y="3917577"/>
            <a:ext cx="1416470" cy="202353"/>
          </a:xfrm>
          <a:prstGeom prst="rect">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016" dirty="0">
                <a:solidFill>
                  <a:schemeClr val="tx1"/>
                </a:solidFill>
                <a:latin typeface="Helvetica Neue" charset="0"/>
                <a:ea typeface="Helvetica Neue" charset="0"/>
                <a:cs typeface="Helvetica Neue" charset="0"/>
              </a:rPr>
              <a:t>Academic Services</a:t>
            </a:r>
            <a:endParaRPr lang="zh-CN" altLang="en-US" sz="1016" dirty="0">
              <a:solidFill>
                <a:schemeClr val="tx1"/>
              </a:solidFill>
              <a:latin typeface="Helvetica Neue" charset="0"/>
              <a:ea typeface="Helvetica Neue" charset="0"/>
              <a:cs typeface="Helvetica Neue" charset="0"/>
            </a:endParaRPr>
          </a:p>
        </p:txBody>
      </p:sp>
      <p:pic>
        <p:nvPicPr>
          <p:cNvPr id="11" name="图片 25" descr="extraction-sample.wmf"/>
          <p:cNvPicPr>
            <a:picLocks noChangeAspect="1"/>
          </p:cNvPicPr>
          <p:nvPr/>
        </p:nvPicPr>
        <p:blipFill>
          <a:blip r:embed="rId4" cstate="print"/>
          <a:srcRect/>
          <a:stretch>
            <a:fillRect/>
          </a:stretch>
        </p:blipFill>
        <p:spPr bwMode="auto">
          <a:xfrm>
            <a:off x="4819566" y="1504005"/>
            <a:ext cx="4149699" cy="2900390"/>
          </a:xfrm>
          <a:prstGeom prst="rect">
            <a:avLst/>
          </a:prstGeom>
          <a:noFill/>
          <a:ln w="9525">
            <a:noFill/>
            <a:miter lim="800000"/>
            <a:headEnd/>
            <a:tailEnd/>
          </a:ln>
        </p:spPr>
      </p:pic>
      <p:sp>
        <p:nvSpPr>
          <p:cNvPr id="12" name="右箭头 27"/>
          <p:cNvSpPr/>
          <p:nvPr/>
        </p:nvSpPr>
        <p:spPr>
          <a:xfrm>
            <a:off x="4483778" y="3108162"/>
            <a:ext cx="438432" cy="303529"/>
          </a:xfrm>
          <a:prstGeom prst="rightArrow">
            <a:avLst/>
          </a:prstGeom>
          <a:solidFill>
            <a:srgbClr val="BCE7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586">
              <a:latin typeface="Helvetica Neue" charset="0"/>
              <a:ea typeface="Helvetica Neue" charset="0"/>
              <a:cs typeface="Helvetica Neue" charset="0"/>
            </a:endParaRPr>
          </a:p>
        </p:txBody>
      </p:sp>
      <p:sp>
        <p:nvSpPr>
          <p:cNvPr id="14" name="椭圆 47"/>
          <p:cNvSpPr/>
          <p:nvPr/>
        </p:nvSpPr>
        <p:spPr>
          <a:xfrm>
            <a:off x="942549" y="1605150"/>
            <a:ext cx="910600" cy="202356"/>
          </a:xfrm>
          <a:prstGeom prst="ellipse">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78" dirty="0">
              <a:solidFill>
                <a:schemeClr val="tx1"/>
              </a:solidFill>
              <a:latin typeface="Helvetica Neue" charset="0"/>
              <a:ea typeface="Helvetica Neue" charset="0"/>
              <a:cs typeface="Helvetica Neue" charset="0"/>
            </a:endParaRPr>
          </a:p>
        </p:txBody>
      </p:sp>
      <p:sp>
        <p:nvSpPr>
          <p:cNvPr id="17" name="Title 1"/>
          <p:cNvSpPr>
            <a:spLocks noGrp="1"/>
          </p:cNvSpPr>
          <p:nvPr>
            <p:ph type="title"/>
          </p:nvPr>
        </p:nvSpPr>
        <p:spPr>
          <a:xfrm>
            <a:off x="767255" y="217352"/>
            <a:ext cx="8662650" cy="949166"/>
          </a:xfrm>
        </p:spPr>
        <p:txBody>
          <a:bodyPr/>
          <a:lstStyle/>
          <a:p>
            <a:r>
              <a:rPr lang="zh-CN" altLang="en-US" b="1" dirty="0" smtClean="0">
                <a:latin typeface="SimHei" charset="0"/>
                <a:ea typeface="SimHei" charset="0"/>
                <a:cs typeface="SimHei" charset="0"/>
              </a:rPr>
              <a:t>研究者信息语义化</a:t>
            </a:r>
            <a:endParaRPr lang="en-US" b="1" dirty="0">
              <a:latin typeface="SimHei" charset="0"/>
              <a:ea typeface="SimHei" charset="0"/>
              <a:cs typeface="SimHei" charset="0"/>
            </a:endParaRPr>
          </a:p>
        </p:txBody>
      </p:sp>
      <p:pic>
        <p:nvPicPr>
          <p:cNvPr id="18" name="Picture 1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607811" y="4532267"/>
            <a:ext cx="592264" cy="580559"/>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975380" y="5170677"/>
            <a:ext cx="1312927" cy="467183"/>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185286" y="5762661"/>
            <a:ext cx="1222244" cy="477439"/>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66614" y="4688886"/>
            <a:ext cx="713987" cy="388116"/>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920941" y="5695708"/>
            <a:ext cx="1054439" cy="429742"/>
          </a:xfrm>
          <a:prstGeom prst="rect">
            <a:avLst/>
          </a:prstGeom>
        </p:spPr>
      </p:pic>
      <p:sp>
        <p:nvSpPr>
          <p:cNvPr id="23" name="右箭头 27"/>
          <p:cNvSpPr/>
          <p:nvPr/>
        </p:nvSpPr>
        <p:spPr>
          <a:xfrm>
            <a:off x="4483777" y="5078475"/>
            <a:ext cx="438432" cy="303529"/>
          </a:xfrm>
          <a:prstGeom prst="rightArrow">
            <a:avLst/>
          </a:prstGeom>
          <a:solidFill>
            <a:srgbClr val="BCE7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586">
              <a:latin typeface="Helvetica Neue" charset="0"/>
              <a:ea typeface="Helvetica Neue" charset="0"/>
              <a:cs typeface="Helvetica Neue" charset="0"/>
            </a:endParaRPr>
          </a:p>
        </p:txBody>
      </p:sp>
      <p:pic>
        <p:nvPicPr>
          <p:cNvPr id="24" name="Picture 2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67256" y="4934691"/>
            <a:ext cx="1327432" cy="359859"/>
          </a:xfrm>
          <a:prstGeom prst="rect">
            <a:avLst/>
          </a:prstGeom>
        </p:spPr>
      </p:pic>
      <p:pic>
        <p:nvPicPr>
          <p:cNvPr id="25" name="Picture 2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31100" y="5473505"/>
            <a:ext cx="994368" cy="371396"/>
          </a:xfrm>
          <a:prstGeom prst="rect">
            <a:avLst/>
          </a:prstGeom>
        </p:spPr>
      </p:pic>
      <p:pic>
        <p:nvPicPr>
          <p:cNvPr id="2" name="Picture 1"/>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024416" y="4520003"/>
            <a:ext cx="4419421" cy="2076258"/>
          </a:xfrm>
          <a:prstGeom prst="rect">
            <a:avLst/>
          </a:prstGeom>
          <a:ln>
            <a:solidFill>
              <a:schemeClr val="tx1"/>
            </a:solidFill>
          </a:ln>
        </p:spPr>
      </p:pic>
      <p:sp>
        <p:nvSpPr>
          <p:cNvPr id="26" name="Rectangle 6"/>
          <p:cNvSpPr>
            <a:spLocks noChangeArrowheads="1"/>
          </p:cNvSpPr>
          <p:nvPr/>
        </p:nvSpPr>
        <p:spPr bwMode="auto">
          <a:xfrm>
            <a:off x="7526655" y="1503770"/>
            <a:ext cx="1596100" cy="465528"/>
          </a:xfrm>
          <a:prstGeom prst="rect">
            <a:avLst/>
          </a:prstGeom>
          <a:solidFill>
            <a:srgbClr val="D3F3FE"/>
          </a:solidFill>
          <a:ln w="3175">
            <a:solidFill>
              <a:schemeClr val="tx1"/>
            </a:solidFill>
            <a:miter lim="800000"/>
            <a:headEnd/>
            <a:tailEnd/>
          </a:ln>
        </p:spPr>
        <p:txBody>
          <a:bodyPr lIns="84460" rIns="84460" anchor="ctr"/>
          <a:lstStyle/>
          <a:p>
            <a:pPr algn="ctr"/>
            <a:r>
              <a:rPr lang="zh-CN" altLang="en-US" sz="1847" b="1" dirty="0">
                <a:latin typeface="SimHei" charset="0"/>
                <a:ea typeface="SimHei" charset="0"/>
                <a:cs typeface="SimHei" charset="0"/>
              </a:rPr>
              <a:t>语义标注</a:t>
            </a:r>
          </a:p>
        </p:txBody>
      </p:sp>
      <p:sp>
        <p:nvSpPr>
          <p:cNvPr id="27" name="Rectangle 6"/>
          <p:cNvSpPr>
            <a:spLocks noChangeArrowheads="1"/>
          </p:cNvSpPr>
          <p:nvPr/>
        </p:nvSpPr>
        <p:spPr bwMode="auto">
          <a:xfrm>
            <a:off x="7843969" y="4495643"/>
            <a:ext cx="1596100" cy="498781"/>
          </a:xfrm>
          <a:prstGeom prst="rect">
            <a:avLst/>
          </a:prstGeom>
          <a:solidFill>
            <a:srgbClr val="D3F2FD"/>
          </a:solidFill>
          <a:ln w="3175">
            <a:solidFill>
              <a:schemeClr val="tx1"/>
            </a:solidFill>
            <a:miter lim="800000"/>
            <a:headEnd/>
            <a:tailEnd/>
          </a:ln>
        </p:spPr>
        <p:txBody>
          <a:bodyPr lIns="84460" rIns="84460" anchor="ctr"/>
          <a:lstStyle/>
          <a:p>
            <a:pPr algn="ctr"/>
            <a:r>
              <a:rPr lang="zh-CN" altLang="en-US" sz="1847" b="1" dirty="0">
                <a:latin typeface="SimHei" charset="0"/>
                <a:ea typeface="SimHei" charset="0"/>
                <a:cs typeface="SimHei" charset="0"/>
              </a:rPr>
              <a:t>语义集成</a:t>
            </a:r>
            <a:endParaRPr lang="en-US" altLang="zh-CN" sz="1847" b="1" dirty="0">
              <a:latin typeface="SimHei" charset="0"/>
              <a:ea typeface="SimHei" charset="0"/>
              <a:cs typeface="SimHei" charset="0"/>
            </a:endParaRPr>
          </a:p>
        </p:txBody>
      </p:sp>
      <p:sp>
        <p:nvSpPr>
          <p:cNvPr id="35" name="矩形 44"/>
          <p:cNvSpPr/>
          <p:nvPr/>
        </p:nvSpPr>
        <p:spPr>
          <a:xfrm>
            <a:off x="767255" y="2184204"/>
            <a:ext cx="8892987" cy="1735603"/>
          </a:xfrm>
          <a:prstGeom prst="rect">
            <a:avLst/>
          </a:prstGeom>
          <a:solidFill>
            <a:schemeClr val="bg1"/>
          </a:solid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rIns="288000" anchor="ctr"/>
          <a:lstStyle/>
          <a:p>
            <a:pPr>
              <a:spcAft>
                <a:spcPts val="1800"/>
              </a:spcAft>
              <a:defRPr/>
            </a:pPr>
            <a:endParaRPr lang="en-US" altLang="zh-CN" sz="2400" dirty="0">
              <a:solidFill>
                <a:srgbClr val="C00000"/>
              </a:solidFill>
              <a:latin typeface="Helvetica Neue" charset="0"/>
              <a:ea typeface="Helvetica Neue" charset="0"/>
              <a:cs typeface="Helvetica Neue" charset="0"/>
            </a:endParaRPr>
          </a:p>
        </p:txBody>
      </p:sp>
      <p:pic>
        <p:nvPicPr>
          <p:cNvPr id="36" name="Picture 35"/>
          <p:cNvPicPr>
            <a:picLocks noChangeAspect="1"/>
          </p:cNvPicPr>
          <p:nvPr/>
        </p:nvPicPr>
        <p:blipFill>
          <a:blip r:embed="rId13"/>
          <a:stretch>
            <a:fillRect/>
          </a:stretch>
        </p:blipFill>
        <p:spPr>
          <a:xfrm>
            <a:off x="960112" y="2483309"/>
            <a:ext cx="8484108" cy="1184470"/>
          </a:xfrm>
          <a:prstGeom prst="rect">
            <a:avLst/>
          </a:prstGeom>
        </p:spPr>
      </p:pic>
      <p:sp>
        <p:nvSpPr>
          <p:cNvPr id="3" name="Rectangle 2"/>
          <p:cNvSpPr/>
          <p:nvPr/>
        </p:nvSpPr>
        <p:spPr>
          <a:xfrm>
            <a:off x="2144688" y="3476684"/>
            <a:ext cx="5987164" cy="400110"/>
          </a:xfrm>
          <a:prstGeom prst="rect">
            <a:avLst/>
          </a:prstGeom>
        </p:spPr>
        <p:txBody>
          <a:bodyPr wrap="square">
            <a:spAutoFit/>
          </a:bodyPr>
          <a:lstStyle/>
          <a:p>
            <a:pPr algn="ctr">
              <a:defRPr/>
            </a:pPr>
            <a:r>
              <a:rPr lang="en-US" altLang="zh-CN" smtClean="0">
                <a:solidFill>
                  <a:srgbClr val="FF0000"/>
                </a:solidFill>
                <a:latin typeface="Helvetica Neue" charset="0"/>
                <a:ea typeface="Helvetica Neue" charset="0"/>
                <a:cs typeface="Helvetica Neue" charset="0"/>
              </a:rPr>
              <a:t>Already </a:t>
            </a:r>
            <a:r>
              <a:rPr lang="en-US" altLang="zh-CN" dirty="0" smtClean="0">
                <a:solidFill>
                  <a:srgbClr val="FF0000"/>
                </a:solidFill>
                <a:latin typeface="Helvetica Neue" charset="0"/>
                <a:ea typeface="Helvetica Neue" charset="0"/>
                <a:cs typeface="Helvetica Neue" charset="0"/>
              </a:rPr>
              <a:t>three</a:t>
            </a:r>
            <a:r>
              <a:rPr lang="en-US" altLang="zh-CN" dirty="0" smtClean="0">
                <a:latin typeface="Helvetica Neue" charset="0"/>
                <a:ea typeface="Helvetica Neue" charset="0"/>
                <a:cs typeface="Helvetica Neue" charset="0"/>
              </a:rPr>
              <a:t> </a:t>
            </a:r>
            <a:r>
              <a:rPr lang="en-US" altLang="zh-CN" dirty="0">
                <a:latin typeface="Helvetica Neue" charset="0"/>
                <a:ea typeface="Helvetica Neue" charset="0"/>
                <a:cs typeface="Helvetica Neue" charset="0"/>
              </a:rPr>
              <a:t>“</a:t>
            </a:r>
            <a:r>
              <a:rPr lang="en-US" altLang="zh-CN" b="1" dirty="0">
                <a:solidFill>
                  <a:srgbClr val="FF0000"/>
                </a:solidFill>
                <a:latin typeface="Helvetica Neue" charset="0"/>
                <a:ea typeface="Helvetica Neue" charset="0"/>
                <a:cs typeface="Helvetica Neue" charset="0"/>
              </a:rPr>
              <a:t>Yi Li</a:t>
            </a:r>
            <a:r>
              <a:rPr lang="en-US" altLang="zh-CN" dirty="0">
                <a:latin typeface="Helvetica Neue" charset="0"/>
                <a:ea typeface="Helvetica Neue" charset="0"/>
                <a:cs typeface="Helvetica Neue" charset="0"/>
              </a:rPr>
              <a:t>” graduated the author’s </a:t>
            </a:r>
            <a:r>
              <a:rPr lang="en-US" altLang="zh-CN" dirty="0" smtClean="0">
                <a:latin typeface="Helvetica Neue" charset="0"/>
                <a:ea typeface="Helvetica Neue" charset="0"/>
                <a:cs typeface="Helvetica Neue" charset="0"/>
              </a:rPr>
              <a:t>lab!</a:t>
            </a:r>
            <a:endParaRPr lang="zh-CN" altLang="en-US" dirty="0">
              <a:latin typeface="Helvetica Neue" charset="0"/>
              <a:ea typeface="Helvetica Neue" charset="0"/>
              <a:cs typeface="Helvetica Neue" charset="0"/>
            </a:endParaRPr>
          </a:p>
        </p:txBody>
      </p:sp>
    </p:spTree>
    <p:extLst>
      <p:ext uri="{BB962C8B-B14F-4D97-AF65-F5344CB8AC3E}">
        <p14:creationId xmlns:p14="http://schemas.microsoft.com/office/powerpoint/2010/main" val="2104319944"/>
      </p:ext>
    </p:extLst>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linds(horizontal)">
                                      <p:cBhvr>
                                        <p:cTn id="16" dur="500"/>
                                        <p:tgtEl>
                                          <p:spTgt spid="7"/>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1000"/>
                            </p:stCondLst>
                            <p:childTnLst>
                              <p:par>
                                <p:cTn id="37" presetID="3" presetClass="entr" presetSubtype="1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linds(horizontal)">
                                      <p:cBhvr>
                                        <p:cTn id="39" dur="500"/>
                                        <p:tgtEl>
                                          <p:spTgt spid="18"/>
                                        </p:tgtEl>
                                      </p:cBhvr>
                                    </p:animEffect>
                                  </p:childTnLst>
                                </p:cTn>
                              </p:par>
                              <p:par>
                                <p:cTn id="40" presetID="3" presetClass="entr" presetSubtype="1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par>
                                <p:cTn id="43" presetID="3" presetClass="entr" presetSubtype="1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par>
                                <p:cTn id="46" presetID="3" presetClass="entr" presetSubtype="10"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blinds(horizontal)">
                                      <p:cBhvr>
                                        <p:cTn id="48" dur="500"/>
                                        <p:tgtEl>
                                          <p:spTgt spid="21"/>
                                        </p:tgtEl>
                                      </p:cBhvr>
                                    </p:animEffect>
                                  </p:childTnLst>
                                </p:cTn>
                              </p:par>
                              <p:par>
                                <p:cTn id="49" presetID="3" presetClass="entr" presetSubtype="1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linds(horizontal)">
                                      <p:cBhvr>
                                        <p:cTn id="51" dur="500"/>
                                        <p:tgtEl>
                                          <p:spTgt spid="22"/>
                                        </p:tgtEl>
                                      </p:cBhvr>
                                    </p:animEffect>
                                  </p:childTnLst>
                                </p:cTn>
                              </p:par>
                              <p:par>
                                <p:cTn id="52" presetID="3" presetClass="entr" presetSubtype="1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blinds(horizontal)">
                                      <p:cBhvr>
                                        <p:cTn id="54" dur="500"/>
                                        <p:tgtEl>
                                          <p:spTgt spid="24"/>
                                        </p:tgtEl>
                                      </p:cBhvr>
                                    </p:animEffect>
                                  </p:childTnLst>
                                </p:cTn>
                              </p:par>
                              <p:par>
                                <p:cTn id="55" presetID="3" presetClass="entr" presetSubtype="10"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linds(horizontal)">
                                      <p:cBhvr>
                                        <p:cTn id="57" dur="500"/>
                                        <p:tgtEl>
                                          <p:spTgt spid="25"/>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par>
                          <p:cTn id="62" fill="hold">
                            <p:stCondLst>
                              <p:cond delay="2000"/>
                            </p:stCondLst>
                            <p:childTnLst>
                              <p:par>
                                <p:cTn id="63" presetID="22" presetClass="entr" presetSubtype="8"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left)">
                                      <p:cBhvr>
                                        <p:cTn id="65" dur="500"/>
                                        <p:tgtEl>
                                          <p:spTgt spid="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blinds(horizontal)">
                                      <p:cBhvr>
                                        <p:cTn id="73" dur="500"/>
                                        <p:tgtEl>
                                          <p:spTgt spid="35"/>
                                        </p:tgtEl>
                                      </p:cBhvr>
                                    </p:animEffect>
                                  </p:childTnLst>
                                </p:cTn>
                              </p:par>
                              <p:par>
                                <p:cTn id="74" presetID="3" presetClass="entr" presetSubtype="10" fill="hold"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blinds(horizontal)">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blinds(horizontal)">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4" grpId="0" animBg="1"/>
      <p:bldP spid="23" grpId="0" animBg="1"/>
      <p:bldP spid="26" grpId="0" animBg="1"/>
      <p:bldP spid="27" grpId="0" animBg="1"/>
      <p:bldP spid="35"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内容占位符 2"/>
          <p:cNvSpPr txBox="1">
            <a:spLocks/>
          </p:cNvSpPr>
          <p:nvPr/>
        </p:nvSpPr>
        <p:spPr bwMode="auto">
          <a:xfrm>
            <a:off x="203520" y="1256407"/>
            <a:ext cx="9411013" cy="519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000">
                <a:solidFill>
                  <a:schemeClr val="tx1"/>
                </a:solidFill>
                <a:latin typeface="Arial" pitchFamily="34" charset="0"/>
                <a:ea typeface="宋体" pitchFamily="2" charset="-122"/>
              </a:defRPr>
            </a:lvl1pPr>
            <a:lvl2pPr marL="742950" indent="-285750" eaLnBrk="0" hangingPunct="0">
              <a:defRPr sz="2000">
                <a:solidFill>
                  <a:schemeClr val="tx1"/>
                </a:solidFill>
                <a:latin typeface="Arial" pitchFamily="34" charset="0"/>
                <a:ea typeface="宋体" pitchFamily="2" charset="-122"/>
              </a:defRPr>
            </a:lvl2pPr>
            <a:lvl3pPr marL="1200150" indent="-285750" eaLnBrk="0" hangingPunct="0">
              <a:defRPr sz="2000">
                <a:solidFill>
                  <a:schemeClr val="tx1"/>
                </a:solidFill>
                <a:latin typeface="Arial" pitchFamily="34" charset="0"/>
                <a:ea typeface="宋体" pitchFamily="2" charset="-122"/>
              </a:defRPr>
            </a:lvl3pPr>
            <a:lvl4pPr marL="1600200" indent="-228600" eaLnBrk="0" hangingPunct="0">
              <a:defRPr sz="2000">
                <a:solidFill>
                  <a:schemeClr val="tx1"/>
                </a:solidFill>
                <a:latin typeface="Arial" pitchFamily="34" charset="0"/>
                <a:ea typeface="宋体" pitchFamily="2" charset="-122"/>
              </a:defRPr>
            </a:lvl4pPr>
            <a:lvl5pPr marL="2057400" indent="-228600" eaLnBrk="0" hangingPunct="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pPr marL="457200" lvl="1" indent="-457200">
              <a:spcBef>
                <a:spcPts val="2400"/>
              </a:spcBef>
              <a:buFont typeface="Wingdings" charset="2"/>
              <a:buChar char="§"/>
            </a:pPr>
            <a:r>
              <a:rPr lang="zh-CN" altLang="en-US" sz="2800" dirty="0" smtClean="0">
                <a:latin typeface="+mj-lt"/>
                <a:ea typeface="黑体" pitchFamily="49" charset="-122"/>
              </a:rPr>
              <a:t>提出</a:t>
            </a:r>
            <a:r>
              <a:rPr lang="zh-CN" altLang="zh-CN" sz="2800" dirty="0" smtClean="0">
                <a:latin typeface="+mj-lt"/>
                <a:ea typeface="黑体" pitchFamily="49" charset="-122"/>
              </a:rPr>
              <a:t>多维</a:t>
            </a:r>
            <a:r>
              <a:rPr lang="zh-CN" altLang="zh-CN" sz="2800" dirty="0">
                <a:latin typeface="+mj-lt"/>
                <a:ea typeface="黑体" pitchFamily="49" charset="-122"/>
              </a:rPr>
              <a:t>依赖条件随机场标注</a:t>
            </a:r>
            <a:r>
              <a:rPr lang="zh-CN" altLang="en-US" sz="2800" dirty="0">
                <a:latin typeface="+mj-lt"/>
                <a:ea typeface="黑体" pitchFamily="49" charset="-122"/>
              </a:rPr>
              <a:t>方法</a:t>
            </a:r>
            <a:r>
              <a:rPr lang="zh-CN" altLang="zh-CN" sz="2800" dirty="0">
                <a:latin typeface="+mj-lt"/>
                <a:ea typeface="黑体" pitchFamily="49" charset="-122"/>
              </a:rPr>
              <a:t>，不仅可以描述实例以及实例之间的序列依赖关系，还可以描述实例之间的</a:t>
            </a:r>
            <a:r>
              <a:rPr lang="zh-CN" altLang="zh-CN" sz="2800" b="1" dirty="0">
                <a:solidFill>
                  <a:srgbClr val="C00000"/>
                </a:solidFill>
                <a:latin typeface="+mj-lt"/>
                <a:ea typeface="黑体" pitchFamily="49" charset="-122"/>
              </a:rPr>
              <a:t>层次依赖</a:t>
            </a:r>
            <a:r>
              <a:rPr lang="zh-CN" altLang="en-US" sz="2800" b="1" dirty="0">
                <a:solidFill>
                  <a:srgbClr val="C00000"/>
                </a:solidFill>
                <a:latin typeface="+mj-lt"/>
                <a:ea typeface="黑体" pitchFamily="49" charset="-122"/>
              </a:rPr>
              <a:t>和</a:t>
            </a:r>
            <a:r>
              <a:rPr lang="zh-CN" altLang="zh-CN" sz="2800" b="1" dirty="0">
                <a:solidFill>
                  <a:srgbClr val="C00000"/>
                </a:solidFill>
                <a:latin typeface="+mj-lt"/>
                <a:ea typeface="黑体" pitchFamily="49" charset="-122"/>
              </a:rPr>
              <a:t>二维依赖</a:t>
            </a:r>
            <a:r>
              <a:rPr lang="zh-CN" altLang="en-US" sz="2800" b="1" dirty="0">
                <a:solidFill>
                  <a:srgbClr val="C00000"/>
                </a:solidFill>
                <a:latin typeface="+mj-lt"/>
                <a:ea typeface="黑体" pitchFamily="49" charset="-122"/>
              </a:rPr>
              <a:t>关系</a:t>
            </a:r>
            <a:r>
              <a:rPr lang="zh-CN" altLang="zh-CN" sz="2800" dirty="0" smtClean="0">
                <a:latin typeface="+mj-lt"/>
                <a:ea typeface="黑体" pitchFamily="49" charset="-122"/>
              </a:rPr>
              <a:t>，</a:t>
            </a:r>
            <a:r>
              <a:rPr lang="zh-CN" altLang="en-US" sz="2800" dirty="0" smtClean="0">
                <a:latin typeface="+mj-lt"/>
                <a:ea typeface="黑体" pitchFamily="49" charset="-122"/>
              </a:rPr>
              <a:t>大大降低</a:t>
            </a:r>
            <a:r>
              <a:rPr lang="zh-CN" altLang="en-US" sz="2800" dirty="0">
                <a:latin typeface="+mj-lt"/>
                <a:ea typeface="黑体" pitchFamily="49" charset="-122"/>
              </a:rPr>
              <a:t>了识别错误率</a:t>
            </a:r>
            <a:r>
              <a:rPr lang="zh-CN" altLang="zh-CN" sz="2800" dirty="0">
                <a:latin typeface="+mj-lt"/>
                <a:ea typeface="黑体" pitchFamily="49" charset="-122"/>
              </a:rPr>
              <a:t>。</a:t>
            </a:r>
          </a:p>
          <a:p>
            <a:pPr marL="457200" lvl="1" indent="-457200">
              <a:spcBef>
                <a:spcPts val="2400"/>
              </a:spcBef>
              <a:buFont typeface="Arial"/>
              <a:buChar char="•"/>
            </a:pPr>
            <a:endParaRPr lang="en-US" altLang="zh-CN" sz="2800" dirty="0">
              <a:latin typeface="+mj-lt"/>
              <a:ea typeface="黑体" pitchFamily="49" charset="-122"/>
            </a:endParaRPr>
          </a:p>
        </p:txBody>
      </p:sp>
      <p:pic>
        <p:nvPicPr>
          <p:cNvPr id="3" name="Picture 2"/>
          <p:cNvPicPr>
            <a:picLocks noChangeAspect="1"/>
          </p:cNvPicPr>
          <p:nvPr/>
        </p:nvPicPr>
        <p:blipFill>
          <a:blip r:embed="rId4"/>
          <a:stretch>
            <a:fillRect/>
          </a:stretch>
        </p:blipFill>
        <p:spPr>
          <a:xfrm>
            <a:off x="5026011" y="3621363"/>
            <a:ext cx="4735631" cy="2651953"/>
          </a:xfrm>
          <a:prstGeom prst="rect">
            <a:avLst/>
          </a:prstGeom>
        </p:spPr>
      </p:pic>
      <p:sp>
        <p:nvSpPr>
          <p:cNvPr id="2" name="标题 1"/>
          <p:cNvSpPr>
            <a:spLocks noGrp="1"/>
          </p:cNvSpPr>
          <p:nvPr>
            <p:ph type="title"/>
          </p:nvPr>
        </p:nvSpPr>
        <p:spPr>
          <a:xfrm>
            <a:off x="402597" y="293462"/>
            <a:ext cx="9357073" cy="792162"/>
          </a:xfrm>
        </p:spPr>
        <p:txBody>
          <a:bodyPr/>
          <a:lstStyle/>
          <a:p>
            <a:r>
              <a:rPr lang="zh-CN" altLang="en-US" dirty="0" smtClean="0">
                <a:latin typeface="SimHei" charset="-122"/>
                <a:ea typeface="SimHei" charset="-122"/>
                <a:cs typeface="SimHei" charset="-122"/>
              </a:rPr>
              <a:t>高精度的语义标注</a:t>
            </a:r>
            <a:endParaRPr lang="zh-CN" altLang="en-US" dirty="0">
              <a:latin typeface="SimHei" charset="-122"/>
              <a:ea typeface="SimHei" charset="-122"/>
              <a:cs typeface="SimHei" charset="-122"/>
            </a:endParaRPr>
          </a:p>
        </p:txBody>
      </p:sp>
      <p:graphicFrame>
        <p:nvGraphicFramePr>
          <p:cNvPr id="4" name="对象 3"/>
          <p:cNvGraphicFramePr>
            <a:graphicFrameLocks noChangeAspect="1"/>
          </p:cNvGraphicFramePr>
          <p:nvPr>
            <p:extLst/>
          </p:nvPr>
        </p:nvGraphicFramePr>
        <p:xfrm>
          <a:off x="812644" y="5371026"/>
          <a:ext cx="4021678" cy="542108"/>
        </p:xfrm>
        <a:graphic>
          <a:graphicData uri="http://schemas.openxmlformats.org/presentationml/2006/ole">
            <mc:AlternateContent xmlns:mc="http://schemas.openxmlformats.org/markup-compatibility/2006">
              <mc:Choice xmlns:v="urn:schemas-microsoft-com:vml" Requires="v">
                <p:oleObj spid="_x0000_s2093" name="公式" r:id="rId5" imgW="4051300" imgH="546100" progId="Equation.3">
                  <p:embed/>
                </p:oleObj>
              </mc:Choice>
              <mc:Fallback>
                <p:oleObj name="公式" r:id="rId5" imgW="4051300" imgH="546100" progId="Equation.3">
                  <p:embed/>
                  <p:pic>
                    <p:nvPicPr>
                      <p:cNvPr id="0" name=""/>
                      <p:cNvPicPr/>
                      <p:nvPr/>
                    </p:nvPicPr>
                    <p:blipFill>
                      <a:blip r:embed="rId6"/>
                      <a:stretch>
                        <a:fillRect/>
                      </a:stretch>
                    </p:blipFill>
                    <p:spPr>
                      <a:xfrm>
                        <a:off x="812644" y="5371026"/>
                        <a:ext cx="4021678" cy="542108"/>
                      </a:xfrm>
                      <a:prstGeom prst="rect">
                        <a:avLst/>
                      </a:prstGeom>
                    </p:spPr>
                  </p:pic>
                </p:oleObj>
              </mc:Fallback>
            </mc:AlternateContent>
          </a:graphicData>
        </a:graphic>
      </p:graphicFrame>
      <p:graphicFrame>
        <p:nvGraphicFramePr>
          <p:cNvPr id="5" name="对象 4"/>
          <p:cNvGraphicFramePr>
            <a:graphicFrameLocks noChangeAspect="1"/>
          </p:cNvGraphicFramePr>
          <p:nvPr>
            <p:extLst/>
          </p:nvPr>
        </p:nvGraphicFramePr>
        <p:xfrm>
          <a:off x="916430" y="5951198"/>
          <a:ext cx="2995010" cy="525441"/>
        </p:xfrm>
        <a:graphic>
          <a:graphicData uri="http://schemas.openxmlformats.org/presentationml/2006/ole">
            <mc:AlternateContent xmlns:mc="http://schemas.openxmlformats.org/markup-compatibility/2006">
              <mc:Choice xmlns:v="urn:schemas-microsoft-com:vml" Requires="v">
                <p:oleObj spid="_x0000_s2094" name="公式" r:id="rId7" imgW="2895600" imgH="508000" progId="Equation.3">
                  <p:embed/>
                </p:oleObj>
              </mc:Choice>
              <mc:Fallback>
                <p:oleObj name="公式" r:id="rId7" imgW="2895600" imgH="508000" progId="Equation.3">
                  <p:embed/>
                  <p:pic>
                    <p:nvPicPr>
                      <p:cNvPr id="0" name=""/>
                      <p:cNvPicPr/>
                      <p:nvPr/>
                    </p:nvPicPr>
                    <p:blipFill>
                      <a:blip r:embed="rId8"/>
                      <a:stretch>
                        <a:fillRect/>
                      </a:stretch>
                    </p:blipFill>
                    <p:spPr>
                      <a:xfrm>
                        <a:off x="916430" y="5951198"/>
                        <a:ext cx="2995010" cy="525441"/>
                      </a:xfrm>
                      <a:prstGeom prst="rect">
                        <a:avLst/>
                      </a:prstGeom>
                    </p:spPr>
                  </p:pic>
                </p:oleObj>
              </mc:Fallback>
            </mc:AlternateContent>
          </a:graphicData>
        </a:graphic>
      </p:graphicFrame>
      <p:sp>
        <p:nvSpPr>
          <p:cNvPr id="16" name="文本框 15"/>
          <p:cNvSpPr txBox="1"/>
          <p:nvPr/>
        </p:nvSpPr>
        <p:spPr>
          <a:xfrm>
            <a:off x="638218" y="4965753"/>
            <a:ext cx="3273222" cy="369332"/>
          </a:xfrm>
          <a:prstGeom prst="rect">
            <a:avLst/>
          </a:prstGeom>
          <a:noFill/>
        </p:spPr>
        <p:txBody>
          <a:bodyPr wrap="square" rtlCol="0">
            <a:spAutoFit/>
          </a:bodyPr>
          <a:lstStyle/>
          <a:p>
            <a:pPr algn="ctr"/>
            <a:r>
              <a:rPr kumimoji="1" lang="zh-CN" altLang="en-US" sz="1800" b="1" dirty="0">
                <a:solidFill>
                  <a:srgbClr val="000000"/>
                </a:solidFill>
                <a:latin typeface="SimHei" charset="0"/>
                <a:ea typeface="SimHei" charset="0"/>
                <a:cs typeface="SimHei" charset="0"/>
              </a:rPr>
              <a:t>动态条件条件随机场模型</a:t>
            </a:r>
          </a:p>
        </p:txBody>
      </p:sp>
      <p:pic>
        <p:nvPicPr>
          <p:cNvPr id="8" name="Picture 21" descr="tcrfs"/>
          <p:cNvPicPr>
            <a:picLocks noChangeAspect="1" noChangeArrowheads="1"/>
          </p:cNvPicPr>
          <p:nvPr/>
        </p:nvPicPr>
        <p:blipFill>
          <a:blip r:embed="rId9"/>
          <a:srcRect/>
          <a:stretch>
            <a:fillRect/>
          </a:stretch>
        </p:blipFill>
        <p:spPr bwMode="auto">
          <a:xfrm>
            <a:off x="812644" y="2817630"/>
            <a:ext cx="3316926" cy="2112444"/>
          </a:xfrm>
          <a:prstGeom prst="rect">
            <a:avLst/>
          </a:prstGeom>
          <a:noFill/>
          <a:ln w="9525">
            <a:noFill/>
            <a:miter lim="800000"/>
            <a:headEnd/>
            <a:tailEnd/>
          </a:ln>
        </p:spPr>
      </p:pic>
      <p:sp>
        <p:nvSpPr>
          <p:cNvPr id="9" name="右箭头 6"/>
          <p:cNvSpPr/>
          <p:nvPr/>
        </p:nvSpPr>
        <p:spPr bwMode="auto">
          <a:xfrm>
            <a:off x="4554660" y="4053721"/>
            <a:ext cx="374913" cy="389861"/>
          </a:xfrm>
          <a:prstGeom prst="rightArrow">
            <a:avLst/>
          </a:prstGeom>
          <a:solidFill>
            <a:srgbClr val="BCE7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Times New Roman" pitchFamily="18" charset="0"/>
            </a:endParaRPr>
          </a:p>
        </p:txBody>
      </p:sp>
      <p:sp>
        <p:nvSpPr>
          <p:cNvPr id="12" name="Rectangle 6"/>
          <p:cNvSpPr>
            <a:spLocks noChangeArrowheads="1"/>
          </p:cNvSpPr>
          <p:nvPr/>
        </p:nvSpPr>
        <p:spPr bwMode="auto">
          <a:xfrm>
            <a:off x="6743728" y="4533005"/>
            <a:ext cx="1056649" cy="228947"/>
          </a:xfrm>
          <a:prstGeom prst="rect">
            <a:avLst/>
          </a:prstGeom>
          <a:noFill/>
          <a:ln w="9525">
            <a:noFill/>
            <a:miter lim="800000"/>
            <a:headEnd/>
            <a:tailEnd/>
          </a:ln>
        </p:spPr>
        <p:txBody>
          <a:bodyPr lIns="18000" rIns="18000" anchor="ctr"/>
          <a:lstStyle/>
          <a:p>
            <a:pPr algn="ctr"/>
            <a:r>
              <a:rPr lang="zh-CN" altLang="en-US" sz="1600" b="1" dirty="0" smtClean="0">
                <a:solidFill>
                  <a:srgbClr val="C00000"/>
                </a:solidFill>
                <a:latin typeface="SimHei" charset="0"/>
                <a:ea typeface="SimHei" charset="0"/>
                <a:cs typeface="SimHei" charset="0"/>
              </a:rPr>
              <a:t>我们的方法</a:t>
            </a:r>
            <a:endParaRPr lang="en-US" altLang="zh-CN" sz="1600" b="1" dirty="0">
              <a:solidFill>
                <a:srgbClr val="C00000"/>
              </a:solidFill>
              <a:latin typeface="SimHei" charset="0"/>
              <a:ea typeface="SimHei" charset="0"/>
              <a:cs typeface="SimHei" charset="0"/>
            </a:endParaRPr>
          </a:p>
        </p:txBody>
      </p:sp>
      <p:cxnSp>
        <p:nvCxnSpPr>
          <p:cNvPr id="22" name="Straight Connector 21"/>
          <p:cNvCxnSpPr/>
          <p:nvPr/>
        </p:nvCxnSpPr>
        <p:spPr>
          <a:xfrm>
            <a:off x="5881788" y="5502595"/>
            <a:ext cx="312398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881787" y="5043972"/>
            <a:ext cx="156199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6693535" y="5058962"/>
            <a:ext cx="2438" cy="43200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354881" y="4719127"/>
            <a:ext cx="826334" cy="338554"/>
          </a:xfrm>
          <a:prstGeom prst="rect">
            <a:avLst/>
          </a:prstGeom>
          <a:noFill/>
          <a:ln>
            <a:noFill/>
          </a:ln>
        </p:spPr>
        <p:txBody>
          <a:bodyPr wrap="square" rtlCol="0">
            <a:spAutoFit/>
          </a:bodyPr>
          <a:lstStyle/>
          <a:p>
            <a:r>
              <a:rPr lang="en-US" altLang="zh-CN" sz="1600">
                <a:solidFill>
                  <a:srgbClr val="C00000"/>
                </a:solidFill>
                <a:latin typeface="Times New Roman" charset="0"/>
                <a:ea typeface="Times New Roman" charset="0"/>
                <a:cs typeface="Times New Roman" charset="0"/>
              </a:rPr>
              <a:t>56.2%</a:t>
            </a:r>
            <a:endParaRPr lang="en-US" sz="1600" dirty="0">
              <a:solidFill>
                <a:srgbClr val="C00000"/>
              </a:solidFill>
              <a:latin typeface="Times New Roman" charset="0"/>
              <a:ea typeface="Times New Roman" charset="0"/>
              <a:cs typeface="Times New Roman" charset="0"/>
            </a:endParaRPr>
          </a:p>
        </p:txBody>
      </p:sp>
      <p:cxnSp>
        <p:nvCxnSpPr>
          <p:cNvPr id="26" name="Straight Connector 25"/>
          <p:cNvCxnSpPr/>
          <p:nvPr/>
        </p:nvCxnSpPr>
        <p:spPr>
          <a:xfrm>
            <a:off x="7592413" y="5255651"/>
            <a:ext cx="939554" cy="527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7688687" y="5260098"/>
            <a:ext cx="3154" cy="23400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796079" y="4818856"/>
            <a:ext cx="735889" cy="338554"/>
          </a:xfrm>
          <a:prstGeom prst="rect">
            <a:avLst/>
          </a:prstGeom>
          <a:noFill/>
          <a:ln>
            <a:noFill/>
          </a:ln>
        </p:spPr>
        <p:txBody>
          <a:bodyPr wrap="square" rtlCol="0">
            <a:spAutoFit/>
          </a:bodyPr>
          <a:lstStyle/>
          <a:p>
            <a:r>
              <a:rPr lang="en-US" altLang="zh-CN" sz="1600" dirty="0">
                <a:solidFill>
                  <a:srgbClr val="C00000"/>
                </a:solidFill>
                <a:latin typeface="Times New Roman" charset="0"/>
                <a:ea typeface="Times New Roman" charset="0"/>
                <a:cs typeface="Times New Roman" charset="0"/>
              </a:rPr>
              <a:t>40.4%</a:t>
            </a:r>
            <a:endParaRPr lang="en-US" sz="1600" dirty="0">
              <a:solidFill>
                <a:srgbClr val="C00000"/>
              </a:solidFill>
              <a:latin typeface="Times New Roman" charset="0"/>
              <a:ea typeface="Times New Roman" charset="0"/>
              <a:cs typeface="Times New Roman" charset="0"/>
            </a:endParaRPr>
          </a:p>
        </p:txBody>
      </p:sp>
      <p:sp>
        <p:nvSpPr>
          <p:cNvPr id="21" name="Rectangle 6"/>
          <p:cNvSpPr>
            <a:spLocks noChangeArrowheads="1"/>
          </p:cNvSpPr>
          <p:nvPr/>
        </p:nvSpPr>
        <p:spPr bwMode="auto">
          <a:xfrm>
            <a:off x="5403311" y="2708920"/>
            <a:ext cx="4211220" cy="823650"/>
          </a:xfrm>
          <a:prstGeom prst="rect">
            <a:avLst/>
          </a:prstGeom>
          <a:solidFill>
            <a:srgbClr val="C00000"/>
          </a:solidFill>
          <a:ln w="9525">
            <a:noFill/>
            <a:miter lim="800000"/>
            <a:headEnd/>
            <a:tailEnd/>
          </a:ln>
        </p:spPr>
        <p:txBody>
          <a:bodyPr lIns="18000" rIns="18000" anchor="ctr"/>
          <a:lstStyle/>
          <a:p>
            <a:pPr algn="ctr"/>
            <a:r>
              <a:rPr lang="zh-CN" altLang="en-US" sz="2400" b="1" dirty="0">
                <a:solidFill>
                  <a:schemeClr val="bg1"/>
                </a:solidFill>
                <a:latin typeface="SimHei" charset="0"/>
                <a:ea typeface="SimHei" charset="0"/>
                <a:cs typeface="SimHei" charset="0"/>
              </a:rPr>
              <a:t>相比传统方法错误率</a:t>
            </a:r>
            <a:br>
              <a:rPr lang="zh-CN" altLang="en-US" sz="2400" b="1" dirty="0">
                <a:solidFill>
                  <a:schemeClr val="bg1"/>
                </a:solidFill>
                <a:latin typeface="SimHei" charset="0"/>
                <a:ea typeface="SimHei" charset="0"/>
                <a:cs typeface="SimHei" charset="0"/>
              </a:rPr>
            </a:br>
            <a:r>
              <a:rPr lang="zh-CN" altLang="en-US" sz="2400" b="1" dirty="0">
                <a:solidFill>
                  <a:schemeClr val="bg1"/>
                </a:solidFill>
                <a:latin typeface="SimHei" charset="0"/>
                <a:ea typeface="SimHei" charset="0"/>
                <a:cs typeface="SimHei" charset="0"/>
              </a:rPr>
              <a:t>降低</a:t>
            </a:r>
            <a:r>
              <a:rPr lang="en-US" altLang="zh-CN" sz="2400" b="1" dirty="0">
                <a:solidFill>
                  <a:srgbClr val="FFFF00"/>
                </a:solidFill>
                <a:latin typeface="Times New Roman" charset="0"/>
                <a:ea typeface="Times New Roman" charset="0"/>
                <a:cs typeface="Times New Roman" charset="0"/>
              </a:rPr>
              <a:t>40-56%</a:t>
            </a:r>
          </a:p>
        </p:txBody>
      </p:sp>
    </p:spTree>
    <p:extLst>
      <p:ext uri="{BB962C8B-B14F-4D97-AF65-F5344CB8AC3E}">
        <p14:creationId xmlns:p14="http://schemas.microsoft.com/office/powerpoint/2010/main" val="756384452"/>
      </p:ext>
    </p:extLst>
  </p:cSld>
  <p:clrMapOvr>
    <a:masterClrMapping/>
  </p:clrMapOvr>
  <p:transition advClick="0" advTm="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47479" y="3933933"/>
            <a:ext cx="3867010" cy="2314711"/>
          </a:xfrm>
          <a:prstGeom prst="rect">
            <a:avLst/>
          </a:prstGeom>
        </p:spPr>
      </p:pic>
      <p:sp>
        <p:nvSpPr>
          <p:cNvPr id="2" name="标题 1"/>
          <p:cNvSpPr>
            <a:spLocks noGrp="1"/>
          </p:cNvSpPr>
          <p:nvPr>
            <p:ph type="title"/>
          </p:nvPr>
        </p:nvSpPr>
        <p:spPr>
          <a:xfrm>
            <a:off x="375549" y="367776"/>
            <a:ext cx="9899650" cy="792162"/>
          </a:xfrm>
        </p:spPr>
        <p:txBody>
          <a:bodyPr/>
          <a:lstStyle/>
          <a:p>
            <a:r>
              <a:rPr lang="zh-CN" altLang="en-US" dirty="0" smtClean="0">
                <a:latin typeface="SimHei" charset="-122"/>
                <a:ea typeface="SimHei" charset="-122"/>
                <a:cs typeface="SimHei" charset="-122"/>
              </a:rPr>
              <a:t>智能语义集成</a:t>
            </a:r>
            <a:endParaRPr lang="zh-CN" altLang="en-US" dirty="0">
              <a:latin typeface="SimHei" charset="-122"/>
              <a:ea typeface="SimHei" charset="-122"/>
              <a:cs typeface="SimHei" charset="-122"/>
            </a:endParaRPr>
          </a:p>
        </p:txBody>
      </p:sp>
      <p:sp>
        <p:nvSpPr>
          <p:cNvPr id="4" name="内容占位符 2"/>
          <p:cNvSpPr txBox="1">
            <a:spLocks noGrp="1"/>
          </p:cNvSpPr>
          <p:nvPr>
            <p:ph idx="1"/>
          </p:nvPr>
        </p:nvSpPr>
        <p:spPr bwMode="auto">
          <a:xfrm>
            <a:off x="179097" y="1268760"/>
            <a:ext cx="9723728" cy="1530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000">
                <a:solidFill>
                  <a:schemeClr val="tx1"/>
                </a:solidFill>
                <a:latin typeface="Arial" pitchFamily="34" charset="0"/>
                <a:ea typeface="宋体" pitchFamily="2" charset="-122"/>
              </a:defRPr>
            </a:lvl1pPr>
            <a:lvl2pPr marL="742950" indent="-285750" eaLnBrk="0" hangingPunct="0">
              <a:defRPr sz="2000">
                <a:solidFill>
                  <a:schemeClr val="tx1"/>
                </a:solidFill>
                <a:latin typeface="Arial" pitchFamily="34" charset="0"/>
                <a:ea typeface="宋体" pitchFamily="2" charset="-122"/>
              </a:defRPr>
            </a:lvl2pPr>
            <a:lvl3pPr marL="1200150" indent="-285750" eaLnBrk="0" hangingPunct="0">
              <a:defRPr sz="2000">
                <a:solidFill>
                  <a:schemeClr val="tx1"/>
                </a:solidFill>
                <a:latin typeface="Arial" pitchFamily="34" charset="0"/>
                <a:ea typeface="宋体" pitchFamily="2" charset="-122"/>
              </a:defRPr>
            </a:lvl3pPr>
            <a:lvl4pPr marL="1600200" indent="-228600" eaLnBrk="0" hangingPunct="0">
              <a:defRPr sz="2000">
                <a:solidFill>
                  <a:schemeClr val="tx1"/>
                </a:solidFill>
                <a:latin typeface="Arial" pitchFamily="34" charset="0"/>
                <a:ea typeface="宋体" pitchFamily="2" charset="-122"/>
              </a:defRPr>
            </a:lvl4pPr>
            <a:lvl5pPr marL="2057400" indent="-228600" eaLnBrk="0" hangingPunct="0">
              <a:defRPr sz="2000">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sz="2000">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sz="2000">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sz="2000">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sz="2000">
                <a:solidFill>
                  <a:schemeClr val="tx1"/>
                </a:solidFill>
                <a:latin typeface="Arial" pitchFamily="34" charset="0"/>
                <a:ea typeface="宋体" pitchFamily="2" charset="-122"/>
              </a:defRPr>
            </a:lvl9pPr>
          </a:lstStyle>
          <a:p>
            <a:r>
              <a:rPr lang="zh-CN" altLang="zh-CN" sz="2800" kern="1200" dirty="0">
                <a:latin typeface="+mj-lt"/>
                <a:ea typeface="黑体" pitchFamily="49" charset="-122"/>
              </a:rPr>
              <a:t>基于贝叶斯决策理论，</a:t>
            </a:r>
            <a:r>
              <a:rPr lang="zh-CN" altLang="en-US" sz="2800" b="1" kern="1200" dirty="0">
                <a:solidFill>
                  <a:srgbClr val="C00000"/>
                </a:solidFill>
                <a:latin typeface="+mj-lt"/>
                <a:ea typeface="黑体" pitchFamily="49" charset="-122"/>
              </a:rPr>
              <a:t>首次</a:t>
            </a:r>
            <a:r>
              <a:rPr lang="zh-CN" altLang="zh-CN" sz="2800" b="1" kern="1200" dirty="0">
                <a:solidFill>
                  <a:srgbClr val="C00000"/>
                </a:solidFill>
                <a:latin typeface="+mj-lt"/>
                <a:ea typeface="黑体" pitchFamily="49" charset="-122"/>
              </a:rPr>
              <a:t>提出</a:t>
            </a:r>
            <a:r>
              <a:rPr lang="zh-CN" altLang="zh-CN" sz="2800" kern="1200" dirty="0">
                <a:latin typeface="+mj-lt"/>
                <a:ea typeface="黑体" pitchFamily="49" charset="-122"/>
              </a:rPr>
              <a:t>风险最小化的多策略</a:t>
            </a:r>
            <a:r>
              <a:rPr lang="zh-CN" altLang="en-US" sz="2800" kern="1200" dirty="0">
                <a:latin typeface="+mj-lt"/>
                <a:ea typeface="黑体" pitchFamily="49" charset="-122"/>
              </a:rPr>
              <a:t>动态语义</a:t>
            </a:r>
            <a:r>
              <a:rPr lang="zh-CN" altLang="zh-CN" sz="2800" kern="1200" dirty="0">
                <a:latin typeface="+mj-lt"/>
                <a:ea typeface="黑体" pitchFamily="49" charset="-122"/>
              </a:rPr>
              <a:t>映射</a:t>
            </a:r>
            <a:r>
              <a:rPr lang="zh-CN" altLang="en-US" sz="2800" kern="1200" dirty="0">
                <a:latin typeface="+mj-lt"/>
                <a:ea typeface="黑体" pitchFamily="49" charset="-122"/>
              </a:rPr>
              <a:t>方法</a:t>
            </a:r>
            <a:r>
              <a:rPr lang="en-US" altLang="zh-CN" sz="2800" kern="1200" dirty="0" err="1">
                <a:latin typeface="+mj-lt"/>
                <a:ea typeface="黑体" pitchFamily="49" charset="-122"/>
              </a:rPr>
              <a:t>RiMOM</a:t>
            </a:r>
            <a:r>
              <a:rPr lang="zh-CN" altLang="zh-CN" sz="2800" kern="1200" dirty="0">
                <a:latin typeface="+mj-lt"/>
                <a:ea typeface="黑体" pitchFamily="49" charset="-122"/>
              </a:rPr>
              <a:t>，解决了映射策略的动态选择问题</a:t>
            </a:r>
            <a:r>
              <a:rPr lang="zh-CN" altLang="en-US" sz="2800" kern="1200" dirty="0" smtClean="0">
                <a:latin typeface="+mj-lt"/>
                <a:ea typeface="黑体" pitchFamily="49" charset="-122"/>
              </a:rPr>
              <a:t>，</a:t>
            </a:r>
            <a:r>
              <a:rPr lang="en-US" altLang="zh-CN" sz="2800" b="1" kern="1200" dirty="0">
                <a:solidFill>
                  <a:srgbClr val="C00000"/>
                </a:solidFill>
                <a:latin typeface="+mj-lt"/>
                <a:ea typeface="黑体" pitchFamily="49" charset="-122"/>
              </a:rPr>
              <a:t>7</a:t>
            </a:r>
            <a:r>
              <a:rPr lang="zh-CN" altLang="en-US" sz="2800" b="1" kern="1200" dirty="0" smtClean="0">
                <a:solidFill>
                  <a:srgbClr val="C00000"/>
                </a:solidFill>
                <a:latin typeface="+mj-lt"/>
                <a:ea typeface="黑体" pitchFamily="49" charset="-122"/>
              </a:rPr>
              <a:t>年</a:t>
            </a:r>
            <a:r>
              <a:rPr lang="en-US" altLang="zh-CN" sz="2800" b="1" kern="1200" dirty="0" smtClean="0">
                <a:solidFill>
                  <a:srgbClr val="C00000"/>
                </a:solidFill>
                <a:latin typeface="+mj-lt"/>
                <a:ea typeface="黑体" pitchFamily="49" charset="-122"/>
              </a:rPr>
              <a:t>15</a:t>
            </a:r>
            <a:r>
              <a:rPr lang="zh-CN" altLang="en-US" sz="2800" b="1" kern="1200" dirty="0" smtClean="0">
                <a:solidFill>
                  <a:srgbClr val="C00000"/>
                </a:solidFill>
                <a:latin typeface="+mj-lt"/>
                <a:ea typeface="黑体" pitchFamily="49" charset="-122"/>
              </a:rPr>
              <a:t>次</a:t>
            </a:r>
            <a:r>
              <a:rPr lang="zh-CN" altLang="en-US" sz="2800" b="1" kern="1200" dirty="0">
                <a:solidFill>
                  <a:srgbClr val="C00000"/>
                </a:solidFill>
                <a:latin typeface="+mj-lt"/>
                <a:ea typeface="黑体" pitchFamily="49" charset="-122"/>
              </a:rPr>
              <a:t>在</a:t>
            </a:r>
            <a:r>
              <a:rPr lang="en-US" altLang="zh-CN" sz="2800" b="1" kern="1200" dirty="0">
                <a:solidFill>
                  <a:srgbClr val="C00000"/>
                </a:solidFill>
                <a:latin typeface="+mj-lt"/>
                <a:ea typeface="黑体" pitchFamily="49" charset="-122"/>
              </a:rPr>
              <a:t>OAEI</a:t>
            </a:r>
            <a:r>
              <a:rPr lang="zh-CN" altLang="en-US" sz="2800" b="1" kern="1200" dirty="0">
                <a:solidFill>
                  <a:srgbClr val="C00000"/>
                </a:solidFill>
                <a:latin typeface="+mj-lt"/>
                <a:ea typeface="黑体" pitchFamily="49" charset="-122"/>
              </a:rPr>
              <a:t>国际评测中取得第一</a:t>
            </a:r>
            <a:r>
              <a:rPr lang="zh-CN" altLang="en-US" sz="2800" kern="1200" dirty="0">
                <a:latin typeface="+mj-lt"/>
                <a:ea typeface="黑体" pitchFamily="49" charset="-122"/>
              </a:rPr>
              <a:t>。</a:t>
            </a:r>
            <a:endParaRPr lang="zh-CN" altLang="zh-CN" sz="2800" dirty="0"/>
          </a:p>
        </p:txBody>
      </p:sp>
      <p:pic>
        <p:nvPicPr>
          <p:cNvPr id="5" name="Picture 4"/>
          <p:cNvPicPr>
            <a:picLocks noChangeAspect="1"/>
          </p:cNvPicPr>
          <p:nvPr/>
        </p:nvPicPr>
        <p:blipFill>
          <a:blip r:embed="rId4"/>
          <a:stretch>
            <a:fillRect/>
          </a:stretch>
        </p:blipFill>
        <p:spPr>
          <a:xfrm>
            <a:off x="3426030" y="2857401"/>
            <a:ext cx="4826624" cy="966767"/>
          </a:xfrm>
          <a:prstGeom prst="rect">
            <a:avLst/>
          </a:prstGeom>
          <a:ln w="19050">
            <a:solidFill>
              <a:srgbClr val="C00000"/>
            </a:solidFill>
          </a:ln>
        </p:spPr>
      </p:pic>
      <p:pic>
        <p:nvPicPr>
          <p:cNvPr id="6" name="Picture 5"/>
          <p:cNvPicPr>
            <a:picLocks noChangeAspect="1"/>
          </p:cNvPicPr>
          <p:nvPr/>
        </p:nvPicPr>
        <p:blipFill rotWithShape="1">
          <a:blip r:embed="rId5" cstate="hqprint">
            <a:extLst>
              <a:ext uri="{28A0092B-C50C-407E-A947-70E740481C1C}">
                <a14:useLocalDpi xmlns:a14="http://schemas.microsoft.com/office/drawing/2010/main"/>
              </a:ext>
            </a:extLst>
          </a:blip>
          <a:srcRect b="-4196"/>
          <a:stretch/>
        </p:blipFill>
        <p:spPr>
          <a:xfrm>
            <a:off x="1097458" y="2878978"/>
            <a:ext cx="1787373" cy="790629"/>
          </a:xfrm>
          <a:prstGeom prst="rect">
            <a:avLst/>
          </a:prstGeom>
        </p:spPr>
      </p:pic>
      <p:sp>
        <p:nvSpPr>
          <p:cNvPr id="16" name="右箭头 6"/>
          <p:cNvSpPr/>
          <p:nvPr/>
        </p:nvSpPr>
        <p:spPr bwMode="auto">
          <a:xfrm>
            <a:off x="2944327" y="3120701"/>
            <a:ext cx="374913" cy="389861"/>
          </a:xfrm>
          <a:prstGeom prst="rightArrow">
            <a:avLst/>
          </a:prstGeom>
          <a:solidFill>
            <a:srgbClr val="BCE7FF"/>
          </a:solidFill>
          <a:ln w="31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kumimoji="1" lang="zh-CN" altLang="en-US" sz="2400">
              <a:latin typeface="Times New Roman" pitchFamily="18" charset="0"/>
            </a:endParaRPr>
          </a:p>
        </p:txBody>
      </p:sp>
      <p:sp>
        <p:nvSpPr>
          <p:cNvPr id="17" name="Rectangle 6"/>
          <p:cNvSpPr>
            <a:spLocks noChangeArrowheads="1"/>
          </p:cNvSpPr>
          <p:nvPr/>
        </p:nvSpPr>
        <p:spPr bwMode="auto">
          <a:xfrm>
            <a:off x="1074841" y="3631002"/>
            <a:ext cx="1691755" cy="183843"/>
          </a:xfrm>
          <a:prstGeom prst="rect">
            <a:avLst/>
          </a:prstGeom>
          <a:noFill/>
          <a:ln w="9525">
            <a:noFill/>
            <a:miter lim="800000"/>
            <a:headEnd/>
            <a:tailEnd/>
          </a:ln>
        </p:spPr>
        <p:txBody>
          <a:bodyPr lIns="18000" rIns="18000" anchor="ctr"/>
          <a:lstStyle/>
          <a:p>
            <a:pPr algn="ctr"/>
            <a:r>
              <a:rPr lang="zh-CN" altLang="en-US" sz="1400" b="1" dirty="0">
                <a:solidFill>
                  <a:srgbClr val="0000FF"/>
                </a:solidFill>
                <a:latin typeface="SimHei" charset="0"/>
                <a:ea typeface="SimHei" charset="0"/>
                <a:cs typeface="SimHei" charset="0"/>
              </a:rPr>
              <a:t>映射策略的动态选择</a:t>
            </a:r>
            <a:endParaRPr lang="en-US" altLang="zh-CN" sz="1400" b="1" dirty="0">
              <a:solidFill>
                <a:srgbClr val="0000FF"/>
              </a:solidFill>
              <a:latin typeface="SimHei" charset="0"/>
              <a:ea typeface="SimHei" charset="0"/>
              <a:cs typeface="SimHei" charset="0"/>
            </a:endParaRPr>
          </a:p>
        </p:txBody>
      </p:sp>
      <p:sp>
        <p:nvSpPr>
          <p:cNvPr id="18" name="Rectangle 6"/>
          <p:cNvSpPr>
            <a:spLocks noChangeArrowheads="1"/>
          </p:cNvSpPr>
          <p:nvPr/>
        </p:nvSpPr>
        <p:spPr bwMode="auto">
          <a:xfrm>
            <a:off x="6657664" y="4924207"/>
            <a:ext cx="2212330" cy="1256905"/>
          </a:xfrm>
          <a:prstGeom prst="rect">
            <a:avLst/>
          </a:prstGeom>
          <a:noFill/>
          <a:ln w="9525">
            <a:noFill/>
            <a:miter lim="800000"/>
            <a:headEnd/>
            <a:tailEnd/>
          </a:ln>
        </p:spPr>
        <p:txBody>
          <a:bodyPr lIns="18000" rIns="18000" anchor="ctr"/>
          <a:lstStyle/>
          <a:p>
            <a:pPr algn="ctr"/>
            <a:r>
              <a:rPr lang="en-US" altLang="zh-CN" sz="1800" dirty="0" err="1">
                <a:latin typeface="+mn-lt"/>
                <a:ea typeface="SimHei" charset="0"/>
                <a:cs typeface="SimHei" charset="0"/>
              </a:rPr>
              <a:t>RiMOM</a:t>
            </a:r>
            <a:r>
              <a:rPr lang="zh-CN" altLang="en-US" sz="1800" dirty="0">
                <a:latin typeface="SimHei" charset="0"/>
                <a:ea typeface="SimHei" charset="0"/>
                <a:cs typeface="SimHei" charset="0"/>
              </a:rPr>
              <a:t>（本项目方法）被评为</a:t>
            </a:r>
            <a:r>
              <a:rPr lang="en-US" altLang="zh-CN" sz="1800" dirty="0">
                <a:latin typeface="+mn-lt"/>
                <a:ea typeface="SimHei" charset="0"/>
                <a:cs typeface="SimHei" charset="0"/>
              </a:rPr>
              <a:t>OAEI</a:t>
            </a:r>
            <a:r>
              <a:rPr lang="zh-CN" altLang="en-US" sz="1800" dirty="0">
                <a:latin typeface="SimHei" charset="0"/>
                <a:ea typeface="SimHei" charset="0"/>
                <a:cs typeface="SimHei" charset="0"/>
              </a:rPr>
              <a:t>竞赛的</a:t>
            </a:r>
            <a:r>
              <a:rPr lang="en-US" altLang="zh-CN" sz="1800" dirty="0">
                <a:latin typeface="SimHei" charset="0"/>
                <a:ea typeface="SimHei" charset="0"/>
                <a:cs typeface="SimHei" charset="0"/>
              </a:rPr>
              <a:t>“</a:t>
            </a:r>
            <a:r>
              <a:rPr lang="en-US" altLang="zh-CN" sz="1800" b="1" dirty="0">
                <a:solidFill>
                  <a:srgbClr val="C00000"/>
                </a:solidFill>
                <a:latin typeface="+mn-lt"/>
                <a:ea typeface="SimHei" charset="0"/>
                <a:cs typeface="SimHei" charset="0"/>
              </a:rPr>
              <a:t>Top</a:t>
            </a:r>
            <a:r>
              <a:rPr lang="zh-CN" altLang="en-US" sz="1800" b="1" dirty="0">
                <a:solidFill>
                  <a:srgbClr val="C00000"/>
                </a:solidFill>
                <a:latin typeface="+mn-lt"/>
                <a:ea typeface="SimHei" charset="0"/>
                <a:cs typeface="SimHei" charset="0"/>
              </a:rPr>
              <a:t> </a:t>
            </a:r>
            <a:r>
              <a:rPr lang="en-US" altLang="zh-CN" sz="1800" b="1" dirty="0">
                <a:solidFill>
                  <a:srgbClr val="C00000"/>
                </a:solidFill>
                <a:latin typeface="+mn-lt"/>
                <a:ea typeface="SimHei" charset="0"/>
                <a:cs typeface="SimHei" charset="0"/>
              </a:rPr>
              <a:t>System</a:t>
            </a:r>
            <a:r>
              <a:rPr lang="en-US" altLang="zh-CN" sz="1800" dirty="0">
                <a:latin typeface="SimHei" charset="0"/>
                <a:ea typeface="SimHei" charset="0"/>
                <a:cs typeface="SimHei" charset="0"/>
              </a:rPr>
              <a:t>”</a:t>
            </a:r>
          </a:p>
          <a:p>
            <a:pPr algn="r"/>
            <a:r>
              <a:rPr lang="en-US" altLang="zh-CN" sz="1800" dirty="0">
                <a:latin typeface="SimHei" charset="0"/>
                <a:ea typeface="SimHei" charset="0"/>
                <a:cs typeface="SimHei" charset="0"/>
              </a:rPr>
              <a:t>—</a:t>
            </a:r>
            <a:r>
              <a:rPr lang="en-US" altLang="zh-CN" sz="1800" dirty="0">
                <a:latin typeface="+mn-lt"/>
                <a:ea typeface="SimHei" charset="0"/>
                <a:cs typeface="SimHei" charset="0"/>
              </a:rPr>
              <a:t>OAEI</a:t>
            </a:r>
            <a:r>
              <a:rPr lang="zh-CN" altLang="en-US" sz="1800" dirty="0">
                <a:latin typeface="SimHei" charset="0"/>
                <a:ea typeface="SimHei" charset="0"/>
                <a:cs typeface="SimHei" charset="0"/>
              </a:rPr>
              <a:t>主席</a:t>
            </a:r>
            <a:endParaRPr lang="en-US" altLang="zh-CN" sz="1800" dirty="0">
              <a:latin typeface="SimHei" charset="0"/>
              <a:ea typeface="SimHei" charset="0"/>
              <a:cs typeface="SimHei" charset="0"/>
            </a:endParaRPr>
          </a:p>
        </p:txBody>
      </p:sp>
      <p:sp>
        <p:nvSpPr>
          <p:cNvPr id="21" name="Rectangle 6"/>
          <p:cNvSpPr>
            <a:spLocks noChangeArrowheads="1"/>
          </p:cNvSpPr>
          <p:nvPr/>
        </p:nvSpPr>
        <p:spPr bwMode="auto">
          <a:xfrm>
            <a:off x="2653603" y="6202989"/>
            <a:ext cx="754489" cy="265143"/>
          </a:xfrm>
          <a:prstGeom prst="rect">
            <a:avLst/>
          </a:prstGeom>
          <a:noFill/>
          <a:ln w="9525">
            <a:noFill/>
            <a:miter lim="800000"/>
            <a:headEnd/>
            <a:tailEnd/>
          </a:ln>
        </p:spPr>
        <p:txBody>
          <a:bodyPr lIns="18000" rIns="18000" anchor="ctr"/>
          <a:lstStyle/>
          <a:p>
            <a:pPr algn="ctr"/>
            <a:r>
              <a:rPr lang="zh-CN" altLang="en-US" sz="1600" b="1">
                <a:solidFill>
                  <a:srgbClr val="C00000"/>
                </a:solidFill>
                <a:latin typeface="SimHei" charset="0"/>
                <a:ea typeface="SimHei" charset="0"/>
                <a:cs typeface="SimHei" charset="0"/>
              </a:rPr>
              <a:t>德国</a:t>
            </a:r>
            <a:endParaRPr lang="en-US" altLang="zh-CN" sz="1600" b="1" dirty="0">
              <a:solidFill>
                <a:srgbClr val="C00000"/>
              </a:solidFill>
              <a:latin typeface="SimHei" charset="0"/>
              <a:ea typeface="SimHei" charset="0"/>
              <a:cs typeface="SimHei" charset="0"/>
            </a:endParaRPr>
          </a:p>
        </p:txBody>
      </p:sp>
      <p:sp>
        <p:nvSpPr>
          <p:cNvPr id="24" name="Rectangle 6"/>
          <p:cNvSpPr>
            <a:spLocks noChangeArrowheads="1"/>
          </p:cNvSpPr>
          <p:nvPr/>
        </p:nvSpPr>
        <p:spPr bwMode="auto">
          <a:xfrm>
            <a:off x="1957956" y="6209688"/>
            <a:ext cx="754489" cy="265143"/>
          </a:xfrm>
          <a:prstGeom prst="rect">
            <a:avLst/>
          </a:prstGeom>
          <a:noFill/>
          <a:ln w="9525">
            <a:noFill/>
            <a:miter lim="800000"/>
            <a:headEnd/>
            <a:tailEnd/>
          </a:ln>
        </p:spPr>
        <p:txBody>
          <a:bodyPr lIns="18000" rIns="18000" anchor="ctr"/>
          <a:lstStyle/>
          <a:p>
            <a:pPr algn="ctr"/>
            <a:r>
              <a:rPr lang="zh-CN" altLang="en-US" sz="1600" b="1">
                <a:solidFill>
                  <a:srgbClr val="C00000"/>
                </a:solidFill>
                <a:latin typeface="SimHei" charset="0"/>
                <a:ea typeface="SimHei" charset="0"/>
                <a:cs typeface="SimHei" charset="0"/>
              </a:rPr>
              <a:t>西班牙</a:t>
            </a:r>
            <a:endParaRPr lang="en-US" altLang="zh-CN" sz="1600" b="1" dirty="0">
              <a:solidFill>
                <a:srgbClr val="C00000"/>
              </a:solidFill>
              <a:latin typeface="SimHei" charset="0"/>
              <a:ea typeface="SimHei" charset="0"/>
              <a:cs typeface="SimHei" charset="0"/>
            </a:endParaRPr>
          </a:p>
        </p:txBody>
      </p:sp>
      <p:sp>
        <p:nvSpPr>
          <p:cNvPr id="25" name="Rectangle 6"/>
          <p:cNvSpPr>
            <a:spLocks noChangeArrowheads="1"/>
          </p:cNvSpPr>
          <p:nvPr/>
        </p:nvSpPr>
        <p:spPr bwMode="auto">
          <a:xfrm>
            <a:off x="3422328" y="6203064"/>
            <a:ext cx="754489" cy="265143"/>
          </a:xfrm>
          <a:prstGeom prst="rect">
            <a:avLst/>
          </a:prstGeom>
          <a:noFill/>
          <a:ln w="9525">
            <a:noFill/>
            <a:miter lim="800000"/>
            <a:headEnd/>
            <a:tailEnd/>
          </a:ln>
        </p:spPr>
        <p:txBody>
          <a:bodyPr lIns="18000" rIns="18000" anchor="ctr"/>
          <a:lstStyle/>
          <a:p>
            <a:pPr algn="ctr"/>
            <a:r>
              <a:rPr lang="zh-CN" altLang="en-US" sz="1600" b="1" dirty="0">
                <a:solidFill>
                  <a:srgbClr val="C00000"/>
                </a:solidFill>
                <a:latin typeface="SimHei" charset="0"/>
                <a:ea typeface="SimHei" charset="0"/>
                <a:cs typeface="SimHei" charset="0"/>
              </a:rPr>
              <a:t>日本</a:t>
            </a:r>
            <a:endParaRPr lang="en-US" altLang="zh-CN" sz="1600" b="1" dirty="0">
              <a:solidFill>
                <a:srgbClr val="C00000"/>
              </a:solidFill>
              <a:latin typeface="SimHei" charset="0"/>
              <a:ea typeface="SimHei" charset="0"/>
              <a:cs typeface="SimHei" charset="0"/>
            </a:endParaRPr>
          </a:p>
        </p:txBody>
      </p:sp>
      <p:sp>
        <p:nvSpPr>
          <p:cNvPr id="26" name="Rectangle 6"/>
          <p:cNvSpPr>
            <a:spLocks noChangeArrowheads="1"/>
          </p:cNvSpPr>
          <p:nvPr/>
        </p:nvSpPr>
        <p:spPr bwMode="auto">
          <a:xfrm>
            <a:off x="4201780" y="6203064"/>
            <a:ext cx="754489" cy="265143"/>
          </a:xfrm>
          <a:prstGeom prst="rect">
            <a:avLst/>
          </a:prstGeom>
          <a:noFill/>
          <a:ln w="9525">
            <a:noFill/>
            <a:miter lim="800000"/>
            <a:headEnd/>
            <a:tailEnd/>
          </a:ln>
        </p:spPr>
        <p:txBody>
          <a:bodyPr lIns="18000" rIns="18000" anchor="ctr"/>
          <a:lstStyle/>
          <a:p>
            <a:pPr algn="ctr"/>
            <a:r>
              <a:rPr lang="zh-CN" altLang="en-US" sz="1600" b="1" dirty="0">
                <a:solidFill>
                  <a:srgbClr val="C00000"/>
                </a:solidFill>
                <a:latin typeface="SimHei" charset="0"/>
                <a:ea typeface="SimHei" charset="0"/>
                <a:cs typeface="SimHei" charset="0"/>
              </a:rPr>
              <a:t>美国</a:t>
            </a:r>
            <a:endParaRPr lang="en-US" altLang="zh-CN" sz="1600" b="1" dirty="0">
              <a:solidFill>
                <a:srgbClr val="C00000"/>
              </a:solidFill>
              <a:latin typeface="SimHei" charset="0"/>
              <a:ea typeface="SimHei" charset="0"/>
              <a:cs typeface="SimHei" charset="0"/>
            </a:endParaRPr>
          </a:p>
        </p:txBody>
      </p:sp>
      <p:sp>
        <p:nvSpPr>
          <p:cNvPr id="27" name="Rectangle 6"/>
          <p:cNvSpPr>
            <a:spLocks noChangeArrowheads="1"/>
          </p:cNvSpPr>
          <p:nvPr/>
        </p:nvSpPr>
        <p:spPr bwMode="auto">
          <a:xfrm>
            <a:off x="4953375" y="6206490"/>
            <a:ext cx="754489" cy="265143"/>
          </a:xfrm>
          <a:prstGeom prst="rect">
            <a:avLst/>
          </a:prstGeom>
          <a:noFill/>
          <a:ln w="9525">
            <a:noFill/>
            <a:miter lim="800000"/>
            <a:headEnd/>
            <a:tailEnd/>
          </a:ln>
        </p:spPr>
        <p:txBody>
          <a:bodyPr lIns="18000" rIns="18000" anchor="ctr"/>
          <a:lstStyle/>
          <a:p>
            <a:pPr algn="ctr"/>
            <a:r>
              <a:rPr lang="zh-CN" altLang="en-US" sz="1600" b="1" dirty="0">
                <a:solidFill>
                  <a:srgbClr val="C00000"/>
                </a:solidFill>
                <a:latin typeface="SimHei" charset="0"/>
                <a:ea typeface="SimHei" charset="0"/>
                <a:cs typeface="SimHei" charset="0"/>
              </a:rPr>
              <a:t>中国</a:t>
            </a:r>
            <a:endParaRPr lang="en-US" altLang="zh-CN" sz="1600" b="1" dirty="0">
              <a:solidFill>
                <a:srgbClr val="C00000"/>
              </a:solidFill>
              <a:latin typeface="SimHei" charset="0"/>
              <a:ea typeface="SimHei" charset="0"/>
              <a:cs typeface="SimHei" charset="0"/>
            </a:endParaRPr>
          </a:p>
        </p:txBody>
      </p:sp>
      <p:sp>
        <p:nvSpPr>
          <p:cNvPr id="7" name="TextBox 6"/>
          <p:cNvSpPr txBox="1"/>
          <p:nvPr/>
        </p:nvSpPr>
        <p:spPr>
          <a:xfrm>
            <a:off x="1028216" y="4219348"/>
            <a:ext cx="492443" cy="1552803"/>
          </a:xfrm>
          <a:prstGeom prst="rect">
            <a:avLst/>
          </a:prstGeom>
          <a:noFill/>
        </p:spPr>
        <p:txBody>
          <a:bodyPr vert="vert270" wrap="square" rtlCol="0">
            <a:spAutoFit/>
          </a:bodyPr>
          <a:lstStyle/>
          <a:p>
            <a:r>
              <a:rPr lang="en-US">
                <a:latin typeface="Times New Roman" charset="0"/>
                <a:ea typeface="Times New Roman" charset="0"/>
                <a:cs typeface="Times New Roman" charset="0"/>
              </a:rPr>
              <a:t>F1-Measure</a:t>
            </a:r>
            <a:endParaRPr lang="en-US" dirty="0">
              <a:latin typeface="Times New Roman" charset="0"/>
              <a:ea typeface="Times New Roman" charset="0"/>
              <a:cs typeface="Times New Roman" charset="0"/>
            </a:endParaRPr>
          </a:p>
        </p:txBody>
      </p:sp>
      <p:cxnSp>
        <p:nvCxnSpPr>
          <p:cNvPr id="30" name="Straight Connector 29"/>
          <p:cNvCxnSpPr/>
          <p:nvPr/>
        </p:nvCxnSpPr>
        <p:spPr>
          <a:xfrm flipV="1">
            <a:off x="2206880" y="4164863"/>
            <a:ext cx="3333035" cy="157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909299" y="4180568"/>
            <a:ext cx="0" cy="364869"/>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904332" y="4180567"/>
            <a:ext cx="565003" cy="338554"/>
          </a:xfrm>
          <a:prstGeom prst="rect">
            <a:avLst/>
          </a:prstGeom>
          <a:noFill/>
          <a:ln>
            <a:noFill/>
          </a:ln>
        </p:spPr>
        <p:txBody>
          <a:bodyPr wrap="square" rtlCol="0">
            <a:spAutoFit/>
          </a:bodyPr>
          <a:lstStyle/>
          <a:p>
            <a:r>
              <a:rPr lang="en-US" altLang="zh-CN" sz="1600" dirty="0">
                <a:solidFill>
                  <a:srgbClr val="C00000"/>
                </a:solidFill>
                <a:latin typeface="Times New Roman" charset="0"/>
                <a:ea typeface="Times New Roman" charset="0"/>
                <a:cs typeface="Times New Roman" charset="0"/>
              </a:rPr>
              <a:t>10%</a:t>
            </a:r>
            <a:endParaRPr lang="en-US" sz="1600" dirty="0">
              <a:solidFill>
                <a:srgbClr val="C00000"/>
              </a:solidFill>
              <a:latin typeface="Times New Roman" charset="0"/>
              <a:ea typeface="Times New Roman" charset="0"/>
              <a:cs typeface="Times New Roman" charset="0"/>
            </a:endParaRPr>
          </a:p>
        </p:txBody>
      </p:sp>
      <p:cxnSp>
        <p:nvCxnSpPr>
          <p:cNvPr id="36" name="Straight Connector 35"/>
          <p:cNvCxnSpPr/>
          <p:nvPr/>
        </p:nvCxnSpPr>
        <p:spPr>
          <a:xfrm>
            <a:off x="2206879" y="5238900"/>
            <a:ext cx="80467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554395" y="4545436"/>
            <a:ext cx="77360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2599346" y="4203382"/>
            <a:ext cx="0" cy="1009876"/>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568676" y="4538148"/>
            <a:ext cx="565003" cy="338554"/>
          </a:xfrm>
          <a:prstGeom prst="rect">
            <a:avLst/>
          </a:prstGeom>
          <a:noFill/>
          <a:ln>
            <a:noFill/>
          </a:ln>
        </p:spPr>
        <p:txBody>
          <a:bodyPr wrap="square" rtlCol="0">
            <a:spAutoFit/>
          </a:bodyPr>
          <a:lstStyle/>
          <a:p>
            <a:r>
              <a:rPr lang="en-US" altLang="zh-CN" sz="1600" dirty="0">
                <a:solidFill>
                  <a:srgbClr val="C00000"/>
                </a:solidFill>
                <a:latin typeface="Times New Roman" charset="0"/>
                <a:ea typeface="Times New Roman" charset="0"/>
                <a:cs typeface="Times New Roman" charset="0"/>
              </a:rPr>
              <a:t>28%</a:t>
            </a:r>
            <a:endParaRPr lang="en-US" sz="1600" dirty="0">
              <a:solidFill>
                <a:srgbClr val="C00000"/>
              </a:solidFill>
              <a:latin typeface="Times New Roman" charset="0"/>
              <a:ea typeface="Times New Roman" charset="0"/>
              <a:cs typeface="Times New Roman" charset="0"/>
            </a:endParaRPr>
          </a:p>
        </p:txBody>
      </p:sp>
      <p:sp>
        <p:nvSpPr>
          <p:cNvPr id="28" name="Rectangle 6"/>
          <p:cNvSpPr>
            <a:spLocks noChangeArrowheads="1"/>
          </p:cNvSpPr>
          <p:nvPr/>
        </p:nvSpPr>
        <p:spPr bwMode="auto">
          <a:xfrm>
            <a:off x="6069723" y="4211732"/>
            <a:ext cx="3574740" cy="632173"/>
          </a:xfrm>
          <a:prstGeom prst="rect">
            <a:avLst/>
          </a:prstGeom>
          <a:solidFill>
            <a:srgbClr val="C00000"/>
          </a:solidFill>
          <a:ln w="9525">
            <a:noFill/>
            <a:miter lim="800000"/>
            <a:headEnd/>
            <a:tailEnd/>
          </a:ln>
        </p:spPr>
        <p:txBody>
          <a:bodyPr lIns="18000" rIns="18000" anchor="ctr"/>
          <a:lstStyle/>
          <a:p>
            <a:pPr algn="ctr"/>
            <a:r>
              <a:rPr lang="zh-CN" altLang="en-US" sz="2400" b="1" dirty="0">
                <a:solidFill>
                  <a:schemeClr val="bg1"/>
                </a:solidFill>
                <a:latin typeface="SimHei" charset="0"/>
                <a:ea typeface="SimHei" charset="0"/>
                <a:cs typeface="SimHei" charset="0"/>
              </a:rPr>
              <a:t>比第二名高出</a:t>
            </a:r>
            <a:r>
              <a:rPr lang="en-US" altLang="zh-CN" sz="2400" b="1" dirty="0">
                <a:solidFill>
                  <a:srgbClr val="FFFF00"/>
                </a:solidFill>
                <a:latin typeface="Times New Roman" charset="0"/>
                <a:ea typeface="Times New Roman" charset="0"/>
                <a:cs typeface="Times New Roman" charset="0"/>
              </a:rPr>
              <a:t>10%</a:t>
            </a:r>
          </a:p>
        </p:txBody>
      </p:sp>
      <p:sp>
        <p:nvSpPr>
          <p:cNvPr id="10" name="Rectangle 6"/>
          <p:cNvSpPr>
            <a:spLocks noChangeArrowheads="1"/>
          </p:cNvSpPr>
          <p:nvPr/>
        </p:nvSpPr>
        <p:spPr bwMode="auto">
          <a:xfrm>
            <a:off x="4710510" y="3908626"/>
            <a:ext cx="1196679" cy="221164"/>
          </a:xfrm>
          <a:prstGeom prst="rect">
            <a:avLst/>
          </a:prstGeom>
          <a:solidFill>
            <a:schemeClr val="bg1"/>
          </a:solidFill>
          <a:ln w="9525">
            <a:noFill/>
            <a:miter lim="800000"/>
            <a:headEnd/>
            <a:tailEnd/>
          </a:ln>
        </p:spPr>
        <p:txBody>
          <a:bodyPr lIns="18000" rIns="18000" anchor="ctr"/>
          <a:lstStyle/>
          <a:p>
            <a:pPr algn="ctr"/>
            <a:r>
              <a:rPr lang="zh-CN" altLang="en-US" sz="1600" b="1" dirty="0">
                <a:solidFill>
                  <a:srgbClr val="C00000"/>
                </a:solidFill>
                <a:latin typeface="SimHei" charset="0"/>
                <a:ea typeface="SimHei" charset="0"/>
                <a:cs typeface="SimHei" charset="0"/>
              </a:rPr>
              <a:t>本项目方法</a:t>
            </a:r>
            <a:endParaRPr lang="en-US" altLang="zh-CN" sz="1600" b="1" dirty="0">
              <a:solidFill>
                <a:srgbClr val="C00000"/>
              </a:solidFill>
              <a:latin typeface="SimHei" charset="0"/>
              <a:ea typeface="SimHei" charset="0"/>
              <a:cs typeface="SimHei" charset="0"/>
            </a:endParaRPr>
          </a:p>
        </p:txBody>
      </p:sp>
    </p:spTree>
    <p:extLst>
      <p:ext uri="{BB962C8B-B14F-4D97-AF65-F5344CB8AC3E}">
        <p14:creationId xmlns:p14="http://schemas.microsoft.com/office/powerpoint/2010/main" val="1722197909"/>
      </p:ext>
    </p:extLst>
  </p:cSld>
  <p:clrMapOvr>
    <a:masterClrMapping/>
  </p:clrMapOvr>
  <p:transition advClick="0" advTm="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1465" y="188913"/>
            <a:ext cx="2665312" cy="1367880"/>
          </a:xfrm>
        </p:spPr>
        <p:txBody>
          <a:bodyPr/>
          <a:lstStyle/>
          <a:p>
            <a:pPr algn="l"/>
            <a:r>
              <a:rPr kumimoji="1" lang="zh-CN" altLang="en-US" smtClean="0">
                <a:latin typeface="SimHei" charset="-122"/>
                <a:ea typeface="SimHei" charset="-122"/>
                <a:cs typeface="SimHei" charset="-122"/>
              </a:rPr>
              <a:t>高精度学者画像</a:t>
            </a:r>
            <a:endParaRPr kumimoji="1" lang="zh-CN" altLang="en-US" dirty="0">
              <a:latin typeface="SimHei" charset="-122"/>
              <a:ea typeface="SimHei" charset="-122"/>
              <a:cs typeface="SimHei" charset="-122"/>
            </a:endParaRPr>
          </a:p>
        </p:txBody>
      </p:sp>
      <p:pic>
        <p:nvPicPr>
          <p:cNvPr id="5" name="图片 4" descr="Screen Shot 2015-07-08 at 11.12.43 AM.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47549" y="14729"/>
            <a:ext cx="6573180" cy="3396992"/>
          </a:xfrm>
          <a:prstGeom prst="rect">
            <a:avLst/>
          </a:prstGeom>
        </p:spPr>
      </p:pic>
      <p:pic>
        <p:nvPicPr>
          <p:cNvPr id="6" name="图片 5" descr="Screen Shot 2015-07-08 at 11.13.04 AM.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55088" y="3255089"/>
            <a:ext cx="6654381" cy="3191386"/>
          </a:xfrm>
          <a:prstGeom prst="rect">
            <a:avLst/>
          </a:prstGeom>
        </p:spPr>
      </p:pic>
      <p:pic>
        <p:nvPicPr>
          <p:cNvPr id="7" name="图片 6" descr="Screen Shot 2015-07-08 at 11.14.56 AM.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0452" y="1880828"/>
            <a:ext cx="3850072" cy="1492276"/>
          </a:xfrm>
          <a:prstGeom prst="rect">
            <a:avLst/>
          </a:prstGeom>
          <a:ln w="22225">
            <a:solidFill>
              <a:srgbClr val="C00000"/>
            </a:solidFill>
          </a:ln>
        </p:spPr>
      </p:pic>
      <p:sp>
        <p:nvSpPr>
          <p:cNvPr id="8" name="矩形 7"/>
          <p:cNvSpPr/>
          <p:nvPr/>
        </p:nvSpPr>
        <p:spPr>
          <a:xfrm>
            <a:off x="3368824" y="3825044"/>
            <a:ext cx="1008112" cy="252028"/>
          </a:xfrm>
          <a:prstGeom prst="rect">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Helvetica Neue" charset="0"/>
              <a:ea typeface="Helvetica Neue" charset="0"/>
              <a:cs typeface="Helvetica Neue" charset="0"/>
            </a:endParaRPr>
          </a:p>
        </p:txBody>
      </p:sp>
      <p:cxnSp>
        <p:nvCxnSpPr>
          <p:cNvPr id="9" name="直接箭头连接符 24"/>
          <p:cNvCxnSpPr>
            <a:stCxn id="8" idx="1"/>
            <a:endCxn id="7" idx="2"/>
          </p:cNvCxnSpPr>
          <p:nvPr/>
        </p:nvCxnSpPr>
        <p:spPr>
          <a:xfrm flipH="1" flipV="1">
            <a:off x="1945488" y="3373104"/>
            <a:ext cx="1423336" cy="577954"/>
          </a:xfrm>
          <a:prstGeom prst="straightConnector1">
            <a:avLst/>
          </a:prstGeom>
          <a:ln w="2222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 name="图片 14" descr="Screen Shot 2015-07-08 at 11.15.07 AM.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288" y="4581128"/>
            <a:ext cx="5058418" cy="1104528"/>
          </a:xfrm>
          <a:prstGeom prst="rect">
            <a:avLst/>
          </a:prstGeom>
          <a:ln w="22225">
            <a:solidFill>
              <a:srgbClr val="C00000"/>
            </a:solidFill>
          </a:ln>
        </p:spPr>
      </p:pic>
      <p:sp>
        <p:nvSpPr>
          <p:cNvPr id="16" name="矩形 15"/>
          <p:cNvSpPr/>
          <p:nvPr/>
        </p:nvSpPr>
        <p:spPr>
          <a:xfrm>
            <a:off x="3372452" y="4077072"/>
            <a:ext cx="1008112" cy="252028"/>
          </a:xfrm>
          <a:prstGeom prst="rect">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Helvetica Neue" charset="0"/>
              <a:ea typeface="Helvetica Neue" charset="0"/>
              <a:cs typeface="Helvetica Neue" charset="0"/>
            </a:endParaRPr>
          </a:p>
        </p:txBody>
      </p:sp>
      <p:cxnSp>
        <p:nvCxnSpPr>
          <p:cNvPr id="17" name="直接箭头连接符 24"/>
          <p:cNvCxnSpPr>
            <a:stCxn id="16" idx="1"/>
            <a:endCxn id="15" idx="0"/>
          </p:cNvCxnSpPr>
          <p:nvPr/>
        </p:nvCxnSpPr>
        <p:spPr>
          <a:xfrm flipH="1">
            <a:off x="2547497" y="4203086"/>
            <a:ext cx="824955" cy="378042"/>
          </a:xfrm>
          <a:prstGeom prst="straightConnector1">
            <a:avLst/>
          </a:prstGeom>
          <a:ln w="2222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6"/>
          <p:cNvSpPr>
            <a:spLocks noChangeArrowheads="1"/>
          </p:cNvSpPr>
          <p:nvPr/>
        </p:nvSpPr>
        <p:spPr bwMode="auto">
          <a:xfrm>
            <a:off x="6069124" y="944724"/>
            <a:ext cx="1296144" cy="324036"/>
          </a:xfrm>
          <a:prstGeom prst="rect">
            <a:avLst/>
          </a:prstGeom>
          <a:solidFill>
            <a:srgbClr val="DBEEEF"/>
          </a:solidFill>
          <a:ln w="15875">
            <a:solidFill>
              <a:schemeClr val="bg1">
                <a:lumMod val="50000"/>
              </a:schemeClr>
            </a:solidFill>
            <a:miter lim="800000"/>
            <a:headEnd/>
            <a:tailEnd/>
          </a:ln>
        </p:spPr>
        <p:txBody>
          <a:bodyPr lIns="18000" rIns="18000" anchor="ctr"/>
          <a:lstStyle/>
          <a:p>
            <a:pPr algn="ctr"/>
            <a:r>
              <a:rPr lang="en-US" altLang="zh-CN" sz="1600" dirty="0">
                <a:latin typeface="Helvetica Neue" charset="0"/>
                <a:ea typeface="Helvetica Neue" charset="0"/>
                <a:cs typeface="Helvetica Neue" charset="0"/>
              </a:rPr>
              <a:t>Basic Info.</a:t>
            </a:r>
          </a:p>
        </p:txBody>
      </p:sp>
      <p:sp>
        <p:nvSpPr>
          <p:cNvPr id="20" name="Rectangle 6"/>
          <p:cNvSpPr>
            <a:spLocks noChangeArrowheads="1"/>
          </p:cNvSpPr>
          <p:nvPr/>
        </p:nvSpPr>
        <p:spPr bwMode="auto">
          <a:xfrm>
            <a:off x="4052900" y="2528900"/>
            <a:ext cx="1152128" cy="540060"/>
          </a:xfrm>
          <a:prstGeom prst="rect">
            <a:avLst/>
          </a:prstGeom>
          <a:solidFill>
            <a:srgbClr val="DBEEEF"/>
          </a:solidFill>
          <a:ln w="15875">
            <a:solidFill>
              <a:schemeClr val="bg1">
                <a:lumMod val="50000"/>
              </a:schemeClr>
            </a:solidFill>
            <a:miter lim="800000"/>
            <a:headEnd/>
            <a:tailEnd/>
          </a:ln>
        </p:spPr>
        <p:txBody>
          <a:bodyPr lIns="18000" rIns="18000" anchor="ctr"/>
          <a:lstStyle/>
          <a:p>
            <a:pPr algn="ctr"/>
            <a:r>
              <a:rPr lang="en-US" altLang="zh-CN" sz="1600" dirty="0" smtClean="0">
                <a:latin typeface="Helvetica Neue" charset="0"/>
                <a:ea typeface="Helvetica Neue" charset="0"/>
                <a:cs typeface="Helvetica Neue" charset="0"/>
              </a:rPr>
              <a:t>Citation Statistics</a:t>
            </a:r>
            <a:endParaRPr lang="en-US" altLang="zh-CN" sz="1600" dirty="0">
              <a:latin typeface="Helvetica Neue" charset="0"/>
              <a:ea typeface="Helvetica Neue" charset="0"/>
              <a:cs typeface="Helvetica Neue" charset="0"/>
            </a:endParaRPr>
          </a:p>
        </p:txBody>
      </p:sp>
      <p:sp>
        <p:nvSpPr>
          <p:cNvPr id="21" name="Rectangle 6"/>
          <p:cNvSpPr>
            <a:spLocks noChangeArrowheads="1"/>
          </p:cNvSpPr>
          <p:nvPr/>
        </p:nvSpPr>
        <p:spPr bwMode="auto">
          <a:xfrm>
            <a:off x="8121352" y="2600908"/>
            <a:ext cx="1404156" cy="324036"/>
          </a:xfrm>
          <a:prstGeom prst="rect">
            <a:avLst/>
          </a:prstGeom>
          <a:solidFill>
            <a:srgbClr val="DBEEEF"/>
          </a:solidFill>
          <a:ln w="15875">
            <a:solidFill>
              <a:schemeClr val="bg1">
                <a:lumMod val="50000"/>
              </a:schemeClr>
            </a:solidFill>
            <a:miter lim="800000"/>
            <a:headEnd/>
            <a:tailEnd/>
          </a:ln>
        </p:spPr>
        <p:txBody>
          <a:bodyPr lIns="18000" rIns="18000" anchor="ctr"/>
          <a:lstStyle/>
          <a:p>
            <a:pPr algn="ctr"/>
            <a:r>
              <a:rPr lang="en-US" altLang="zh-CN" sz="1600" dirty="0" smtClean="0">
                <a:latin typeface="Helvetica Neue" charset="0"/>
                <a:ea typeface="Helvetica Neue" charset="0"/>
                <a:cs typeface="Helvetica Neue" charset="0"/>
              </a:rPr>
              <a:t>Ego </a:t>
            </a:r>
            <a:r>
              <a:rPr lang="en-US" altLang="zh-CN" sz="1600" dirty="0">
                <a:latin typeface="Helvetica Neue" charset="0"/>
                <a:ea typeface="Helvetica Neue" charset="0"/>
                <a:cs typeface="Helvetica Neue" charset="0"/>
              </a:rPr>
              <a:t>N</a:t>
            </a:r>
            <a:r>
              <a:rPr lang="en-US" altLang="zh-CN" sz="1600" dirty="0" smtClean="0">
                <a:latin typeface="Helvetica Neue" charset="0"/>
                <a:ea typeface="Helvetica Neue" charset="0"/>
                <a:cs typeface="Helvetica Neue" charset="0"/>
              </a:rPr>
              <a:t>etwork</a:t>
            </a:r>
            <a:endParaRPr lang="en-US" altLang="zh-CN" sz="1600" dirty="0">
              <a:latin typeface="Helvetica Neue" charset="0"/>
              <a:ea typeface="Helvetica Neue" charset="0"/>
              <a:cs typeface="Helvetica Neue" charset="0"/>
            </a:endParaRPr>
          </a:p>
        </p:txBody>
      </p:sp>
      <p:sp>
        <p:nvSpPr>
          <p:cNvPr id="22" name="Rectangle 6"/>
          <p:cNvSpPr>
            <a:spLocks noChangeArrowheads="1"/>
          </p:cNvSpPr>
          <p:nvPr/>
        </p:nvSpPr>
        <p:spPr bwMode="auto">
          <a:xfrm>
            <a:off x="5781092" y="1808820"/>
            <a:ext cx="1800200" cy="323988"/>
          </a:xfrm>
          <a:prstGeom prst="rect">
            <a:avLst/>
          </a:prstGeom>
          <a:solidFill>
            <a:srgbClr val="DBEEEF"/>
          </a:solidFill>
          <a:ln w="15875">
            <a:solidFill>
              <a:schemeClr val="bg1">
                <a:lumMod val="50000"/>
              </a:schemeClr>
            </a:solidFill>
            <a:miter lim="800000"/>
            <a:headEnd/>
            <a:tailEnd/>
          </a:ln>
        </p:spPr>
        <p:txBody>
          <a:bodyPr lIns="18000" rIns="18000" anchor="ctr"/>
          <a:lstStyle/>
          <a:p>
            <a:pPr algn="ctr"/>
            <a:r>
              <a:rPr lang="en-US" altLang="zh-CN" sz="1600" dirty="0">
                <a:latin typeface="Helvetica Neue" charset="0"/>
                <a:ea typeface="Helvetica Neue" charset="0"/>
                <a:cs typeface="Helvetica Neue" charset="0"/>
              </a:rPr>
              <a:t>Research Interests</a:t>
            </a:r>
          </a:p>
        </p:txBody>
      </p:sp>
      <p:cxnSp>
        <p:nvCxnSpPr>
          <p:cNvPr id="18" name="直接箭头连接符 24"/>
          <p:cNvCxnSpPr>
            <a:stCxn id="23" idx="3"/>
            <a:endCxn id="11" idx="0"/>
          </p:cNvCxnSpPr>
          <p:nvPr/>
        </p:nvCxnSpPr>
        <p:spPr>
          <a:xfrm>
            <a:off x="5385048" y="1876146"/>
            <a:ext cx="2005648" cy="1407912"/>
          </a:xfrm>
          <a:prstGeom prst="straightConnector1">
            <a:avLst/>
          </a:prstGeom>
          <a:ln w="2222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矩形 7"/>
          <p:cNvSpPr/>
          <p:nvPr/>
        </p:nvSpPr>
        <p:spPr>
          <a:xfrm>
            <a:off x="5079717" y="1727448"/>
            <a:ext cx="305331" cy="297395"/>
          </a:xfrm>
          <a:prstGeom prst="rect">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Helvetica Neue" charset="0"/>
              <a:ea typeface="Helvetica Neue" charset="0"/>
              <a:cs typeface="Helvetica Neue"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817096" y="3284058"/>
            <a:ext cx="3147199" cy="2481713"/>
          </a:xfrm>
          <a:prstGeom prst="rect">
            <a:avLst/>
          </a:prstGeom>
          <a:ln w="22225">
            <a:solidFill>
              <a:srgbClr val="C00000"/>
            </a:solidFill>
          </a:ln>
        </p:spPr>
      </p:pic>
      <p:sp>
        <p:nvSpPr>
          <p:cNvPr id="24" name="矩形 7"/>
          <p:cNvSpPr/>
          <p:nvPr/>
        </p:nvSpPr>
        <p:spPr>
          <a:xfrm>
            <a:off x="5125074" y="2145814"/>
            <a:ext cx="2456218" cy="311029"/>
          </a:xfrm>
          <a:prstGeom prst="rect">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latin typeface="Helvetica Neue" charset="0"/>
              <a:ea typeface="Helvetica Neue" charset="0"/>
              <a:cs typeface="Helvetica Neue" charset="0"/>
            </a:endParaRPr>
          </a:p>
        </p:txBody>
      </p:sp>
    </p:spTree>
    <p:extLst>
      <p:ext uri="{BB962C8B-B14F-4D97-AF65-F5344CB8AC3E}">
        <p14:creationId xmlns:p14="http://schemas.microsoft.com/office/powerpoint/2010/main" val="1491740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linds(horizontal)">
                                      <p:cBhvr>
                                        <p:cTn id="13" dur="500"/>
                                        <p:tgtEl>
                                          <p:spTgt spid="22"/>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right)">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right)">
                                      <p:cBhvr>
                                        <p:cTn id="21" dur="500"/>
                                        <p:tgtEl>
                                          <p:spTgt spid="8"/>
                                        </p:tgtEl>
                                      </p:cBhvr>
                                    </p:animEffect>
                                  </p:childTnLst>
                                </p:cTn>
                              </p:par>
                            </p:childTnLst>
                          </p:cTn>
                        </p:par>
                        <p:par>
                          <p:cTn id="22" fill="hold">
                            <p:stCondLst>
                              <p:cond delay="500"/>
                            </p:stCondLst>
                            <p:childTnLst>
                              <p:par>
                                <p:cTn id="23" presetID="2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childTnLst>
                          </p:cTn>
                        </p:par>
                        <p:par>
                          <p:cTn id="26" fill="hold">
                            <p:stCondLst>
                              <p:cond delay="1000"/>
                            </p:stCondLst>
                            <p:childTnLst>
                              <p:par>
                                <p:cTn id="27" presetID="22" presetClass="entr" presetSubtype="2"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par>
                          <p:cTn id="30" fill="hold">
                            <p:stCondLst>
                              <p:cond delay="15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500"/>
                                        <p:tgtEl>
                                          <p:spTgt spid="16"/>
                                        </p:tgtEl>
                                      </p:cBhvr>
                                    </p:animEffect>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500"/>
                            </p:stCondLst>
                            <p:childTnLst>
                              <p:par>
                                <p:cTn id="39" presetID="22" presetClass="entr" presetSubtype="2"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right)">
                                      <p:cBhvr>
                                        <p:cTn id="41" dur="500"/>
                                        <p:tgtEl>
                                          <p:spTgt spid="15"/>
                                        </p:tgtEl>
                                      </p:cBhvr>
                                    </p:animEffect>
                                  </p:childTnLst>
                                </p:cTn>
                              </p:par>
                            </p:childTnLst>
                          </p:cTn>
                        </p:par>
                        <p:par>
                          <p:cTn id="42" fill="hold">
                            <p:stCondLst>
                              <p:cond delay="3000"/>
                            </p:stCondLst>
                            <p:childTnLst>
                              <p:par>
                                <p:cTn id="43" presetID="22" presetClass="entr" presetSubtype="2"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right)">
                                      <p:cBhvr>
                                        <p:cTn id="45" dur="500"/>
                                        <p:tgtEl>
                                          <p:spTgt spid="23"/>
                                        </p:tgtEl>
                                      </p:cBhvr>
                                    </p:animEffect>
                                  </p:childTnLst>
                                </p:cTn>
                              </p:par>
                            </p:childTnLst>
                          </p:cTn>
                        </p:par>
                        <p:par>
                          <p:cTn id="46" fill="hold">
                            <p:stCondLst>
                              <p:cond delay="3500"/>
                            </p:stCondLst>
                            <p:childTnLst>
                              <p:par>
                                <p:cTn id="47" presetID="22" presetClass="entr" presetSubtype="2"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par>
                          <p:cTn id="50" fill="hold">
                            <p:stCondLst>
                              <p:cond delay="4000"/>
                            </p:stCondLst>
                            <p:childTnLst>
                              <p:par>
                                <p:cTn id="51" presetID="3" presetClass="entr" presetSubtype="10"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linds(horizontal)">
                                      <p:cBhvr>
                                        <p:cTn id="53" dur="500"/>
                                        <p:tgtEl>
                                          <p:spTgt spid="11"/>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linds(horizontal)">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9" grpId="0" animBg="1"/>
      <p:bldP spid="20" grpId="0" animBg="1"/>
      <p:bldP spid="21" grpId="0" animBg="1"/>
      <p:bldP spid="22" grpId="0" animBg="1"/>
      <p:bldP spid="23" grpId="0" animBg="1"/>
      <p:bldP spid="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71464" y="116632"/>
            <a:ext cx="9363075" cy="792162"/>
          </a:xfrm>
        </p:spPr>
        <p:txBody>
          <a:bodyPr/>
          <a:lstStyle/>
          <a:p>
            <a:r>
              <a:rPr lang="zh-CN" altLang="en-US" dirty="0" smtClean="0">
                <a:latin typeface="SimHei" charset="-122"/>
                <a:ea typeface="SimHei" charset="-122"/>
                <a:cs typeface="SimHei" charset="-122"/>
              </a:rPr>
              <a:t>百万级学者画像图谱</a:t>
            </a:r>
            <a:endParaRPr lang="zh-CN" altLang="en-US" baseline="30000" dirty="0">
              <a:latin typeface="SimHei" charset="-122"/>
              <a:ea typeface="SimHei" charset="-122"/>
              <a:cs typeface="SimHei" charset="-122"/>
            </a:endParaRP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172580" y="1239627"/>
            <a:ext cx="3456384" cy="2981461"/>
          </a:xfrm>
          <a:prstGeom prst="rect">
            <a:avLst/>
          </a:prstGeom>
          <a:noFill/>
          <a:ln w="9525">
            <a:solidFill>
              <a:schemeClr val="tx1"/>
            </a:solidFill>
            <a:miter lim="800000"/>
            <a:headEnd/>
            <a:tailEnd/>
          </a:ln>
        </p:spPr>
      </p:pic>
      <p:pic>
        <p:nvPicPr>
          <p:cNvPr id="456707"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80492" y="4333878"/>
            <a:ext cx="4068452" cy="1764338"/>
          </a:xfrm>
          <a:prstGeom prst="rect">
            <a:avLst/>
          </a:prstGeom>
          <a:noFill/>
          <a:ln w="9525">
            <a:solidFill>
              <a:schemeClr val="tx1"/>
            </a:solidFill>
            <a:miter lim="800000"/>
            <a:headEnd/>
            <a:tailEnd/>
          </a:ln>
        </p:spPr>
      </p:pic>
      <p:pic>
        <p:nvPicPr>
          <p:cNvPr id="456706"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72980" y="3235166"/>
            <a:ext cx="3744416" cy="3110158"/>
          </a:xfrm>
          <a:prstGeom prst="rect">
            <a:avLst/>
          </a:prstGeom>
          <a:noFill/>
          <a:ln w="9525">
            <a:solidFill>
              <a:schemeClr val="tx1"/>
            </a:solidFill>
            <a:miter lim="800000"/>
            <a:headEnd/>
            <a:tailEnd/>
          </a:ln>
        </p:spPr>
      </p:pic>
      <p:pic>
        <p:nvPicPr>
          <p:cNvPr id="456708" name="Picture 4"/>
          <p:cNvPicPr>
            <a:picLocks noChangeAspect="1" noChangeArrowheads="1"/>
          </p:cNvPicPr>
          <p:nvPr/>
        </p:nvPicPr>
        <p:blipFill>
          <a:blip r:embed="rId5" cstate="print"/>
          <a:srcRect/>
          <a:stretch>
            <a:fillRect/>
          </a:stretch>
        </p:blipFill>
        <p:spPr bwMode="auto">
          <a:xfrm>
            <a:off x="4844988" y="980728"/>
            <a:ext cx="3733986" cy="2169467"/>
          </a:xfrm>
          <a:prstGeom prst="rect">
            <a:avLst/>
          </a:prstGeom>
          <a:noFill/>
          <a:ln w="9525">
            <a:solidFill>
              <a:schemeClr val="tx1"/>
            </a:solidFill>
            <a:miter lim="800000"/>
            <a:headEnd/>
            <a:tailEnd/>
          </a:ln>
        </p:spPr>
      </p:pic>
      <p:sp>
        <p:nvSpPr>
          <p:cNvPr id="8" name="Rectangle 6"/>
          <p:cNvSpPr>
            <a:spLocks noChangeArrowheads="1"/>
          </p:cNvSpPr>
          <p:nvPr/>
        </p:nvSpPr>
        <p:spPr bwMode="auto">
          <a:xfrm>
            <a:off x="1784648" y="3681028"/>
            <a:ext cx="6012668" cy="1476164"/>
          </a:xfrm>
          <a:prstGeom prst="rect">
            <a:avLst/>
          </a:prstGeom>
          <a:solidFill>
            <a:srgbClr val="DBEEEF"/>
          </a:solidFill>
          <a:ln w="22225">
            <a:solidFill>
              <a:schemeClr val="bg1">
                <a:lumMod val="50000"/>
              </a:schemeClr>
            </a:solidFill>
            <a:miter lim="800000"/>
            <a:headEnd/>
            <a:tailEnd/>
          </a:ln>
        </p:spPr>
        <p:txBody>
          <a:bodyPr lIns="360000" tIns="108000" rIns="360000" bIns="108000" anchor="ctr"/>
          <a:lstStyle/>
          <a:p>
            <a:pPr algn="ctr"/>
            <a:r>
              <a:rPr lang="zh-CN" altLang="en-US" sz="3200" dirty="0" smtClean="0">
                <a:latin typeface="SimHei" charset="-122"/>
                <a:ea typeface="SimHei" charset="-122"/>
                <a:cs typeface="SimHei" charset="-122"/>
              </a:rPr>
              <a:t>自动生成百万</a:t>
            </a:r>
            <a:r>
              <a:rPr lang="zh-CN" altLang="en-US" sz="3200" dirty="0">
                <a:latin typeface="SimHei" charset="-122"/>
                <a:ea typeface="SimHei" charset="-122"/>
                <a:cs typeface="SimHei" charset="-122"/>
              </a:rPr>
              <a:t>级的高</a:t>
            </a:r>
            <a:r>
              <a:rPr lang="zh-CN" altLang="en-US" sz="3200" dirty="0" smtClean="0">
                <a:latin typeface="SimHei" charset="-122"/>
                <a:ea typeface="SimHei" charset="-122"/>
                <a:cs typeface="SimHei" charset="-122"/>
              </a:rPr>
              <a:t>质量</a:t>
            </a:r>
            <a:endParaRPr lang="en-US" altLang="zh-CN" sz="3200" dirty="0" smtClean="0">
              <a:latin typeface="SimHei" charset="-122"/>
              <a:ea typeface="SimHei" charset="-122"/>
              <a:cs typeface="SimHei" charset="-122"/>
            </a:endParaRPr>
          </a:p>
          <a:p>
            <a:pPr algn="ctr"/>
            <a:r>
              <a:rPr lang="zh-CN" altLang="en-US" sz="3200" dirty="0" smtClean="0">
                <a:latin typeface="SimHei" charset="-122"/>
                <a:ea typeface="SimHei" charset="-122"/>
                <a:cs typeface="SimHei" charset="-122"/>
              </a:rPr>
              <a:t>学者画像档案</a:t>
            </a:r>
            <a:endParaRPr lang="zh-CN" altLang="en-US" sz="3200" dirty="0">
              <a:latin typeface="SimHei" charset="-122"/>
              <a:ea typeface="SimHei" charset="-122"/>
              <a:cs typeface="SimHei" charset="-122"/>
            </a:endParaRPr>
          </a:p>
        </p:txBody>
      </p:sp>
      <p:sp>
        <p:nvSpPr>
          <p:cNvPr id="9" name="矩形 2"/>
          <p:cNvSpPr>
            <a:spLocks noChangeArrowheads="1"/>
          </p:cNvSpPr>
          <p:nvPr/>
        </p:nvSpPr>
        <p:spPr bwMode="auto">
          <a:xfrm>
            <a:off x="0" y="6381328"/>
            <a:ext cx="9906000" cy="476673"/>
          </a:xfrm>
          <a:prstGeom prst="rect">
            <a:avLst/>
          </a:prstGeom>
          <a:solidFill>
            <a:schemeClr val="bg1"/>
          </a:solidFill>
          <a:ln w="9525">
            <a:noFill/>
            <a:miter lim="800000"/>
            <a:headEnd/>
            <a:tailEnd/>
          </a:ln>
        </p:spPr>
        <p:txBody>
          <a:bodyPr wrap="square">
            <a:noAutofit/>
          </a:bodyPr>
          <a:lstStyle/>
          <a:p>
            <a:pPr>
              <a:spcAft>
                <a:spcPts val="600"/>
              </a:spcAft>
            </a:pPr>
            <a:r>
              <a:rPr lang="en-US" altLang="zh-CN" sz="1200" dirty="0" smtClean="0">
                <a:latin typeface="Helvetica Neue" charset="0"/>
                <a:ea typeface="Helvetica Neue" charset="0"/>
                <a:cs typeface="Helvetica Neue" charset="0"/>
              </a:rPr>
              <a:t>J. Tang, L. Yao, D. Zhang, and J. Zhang. A Combination Approach to Web User Profiling. ACM Transactions on Knowledge Discovery from Data (TKDD), (vol. 5 no. 1), Article 2 (December 2010), 44 pages.</a:t>
            </a:r>
            <a:endParaRPr lang="zh-CN" altLang="en-US" sz="1200" dirty="0">
              <a:latin typeface="Helvetica Neue" charset="0"/>
              <a:ea typeface="Helvetica Neue" charset="0"/>
              <a:cs typeface="Helvetica Neue" charset="0"/>
            </a:endParaRPr>
          </a:p>
        </p:txBody>
      </p:sp>
    </p:spTree>
    <p:extLst>
      <p:ext uri="{BB962C8B-B14F-4D97-AF65-F5344CB8AC3E}">
        <p14:creationId xmlns:p14="http://schemas.microsoft.com/office/powerpoint/2010/main" val="1509320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759" y="887441"/>
            <a:ext cx="9906000" cy="1248606"/>
          </a:xfrm>
          <a:prstGeom prst="rect">
            <a:avLst/>
          </a:prstGeom>
        </p:spPr>
      </p:pic>
      <p:pic>
        <p:nvPicPr>
          <p:cNvPr id="5" name="Picture 4"/>
          <p:cNvPicPr>
            <a:picLocks noChangeAspect="1"/>
          </p:cNvPicPr>
          <p:nvPr/>
        </p:nvPicPr>
        <p:blipFill>
          <a:blip r:embed="rId3"/>
          <a:stretch>
            <a:fillRect/>
          </a:stretch>
        </p:blipFill>
        <p:spPr>
          <a:xfrm>
            <a:off x="15552" y="2120197"/>
            <a:ext cx="9906000" cy="5125227"/>
          </a:xfrm>
          <a:prstGeom prst="rect">
            <a:avLst/>
          </a:prstGeom>
        </p:spPr>
      </p:pic>
      <p:sp>
        <p:nvSpPr>
          <p:cNvPr id="6" name="Title 5"/>
          <p:cNvSpPr>
            <a:spLocks noGrp="1"/>
          </p:cNvSpPr>
          <p:nvPr>
            <p:ph type="title"/>
          </p:nvPr>
        </p:nvSpPr>
        <p:spPr/>
        <p:txBody>
          <a:bodyPr/>
          <a:lstStyle/>
          <a:p>
            <a:r>
              <a:rPr lang="zh-CN" altLang="en-US" dirty="0" smtClean="0">
                <a:latin typeface="SimHei" charset="-122"/>
                <a:ea typeface="SimHei" charset="-122"/>
                <a:cs typeface="SimHei" charset="-122"/>
              </a:rPr>
              <a:t>全球</a:t>
            </a:r>
            <a:r>
              <a:rPr lang="en-US" altLang="zh-CN" dirty="0" smtClean="0">
                <a:latin typeface="+mn-lt"/>
                <a:ea typeface="SimHei" charset="-122"/>
                <a:cs typeface="SimHei" charset="-122"/>
              </a:rPr>
              <a:t>ACM</a:t>
            </a:r>
            <a:r>
              <a:rPr lang="zh-CN" altLang="en-US" dirty="0" smtClean="0">
                <a:latin typeface="+mn-lt"/>
                <a:ea typeface="SimHei" charset="-122"/>
                <a:cs typeface="SimHei" charset="-122"/>
              </a:rPr>
              <a:t> </a:t>
            </a:r>
            <a:r>
              <a:rPr lang="en-US" altLang="zh-CN" dirty="0" smtClean="0">
                <a:latin typeface="+mn-lt"/>
                <a:ea typeface="SimHei" charset="-122"/>
                <a:cs typeface="SimHei" charset="-122"/>
              </a:rPr>
              <a:t>Fellow</a:t>
            </a:r>
            <a:r>
              <a:rPr lang="zh-CN" altLang="en-US" dirty="0" smtClean="0">
                <a:latin typeface="SimHei" charset="-122"/>
                <a:ea typeface="SimHei" charset="-122"/>
                <a:cs typeface="SimHei" charset="-122"/>
              </a:rPr>
              <a:t>库</a:t>
            </a:r>
            <a:endParaRPr lang="en-US" dirty="0">
              <a:latin typeface="SimHei" charset="-122"/>
              <a:ea typeface="SimHei" charset="-122"/>
              <a:cs typeface="SimHei" charset="-122"/>
            </a:endParaRPr>
          </a:p>
        </p:txBody>
      </p:sp>
    </p:spTree>
    <p:extLst>
      <p:ext uri="{BB962C8B-B14F-4D97-AF65-F5344CB8AC3E}">
        <p14:creationId xmlns:p14="http://schemas.microsoft.com/office/powerpoint/2010/main" val="184724098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中国工程院院士库</a:t>
            </a:r>
            <a:endParaRPr lang="en-US" dirty="0">
              <a:latin typeface="SimHei" charset="-122"/>
              <a:ea typeface="SimHei" charset="-122"/>
              <a:cs typeface="SimHei" charset="-122"/>
            </a:endParaRPr>
          </a:p>
        </p:txBody>
      </p:sp>
      <p:pic>
        <p:nvPicPr>
          <p:cNvPr id="3" name="Picture 2"/>
          <p:cNvPicPr>
            <a:picLocks noChangeAspect="1"/>
          </p:cNvPicPr>
          <p:nvPr/>
        </p:nvPicPr>
        <p:blipFill>
          <a:blip r:embed="rId2"/>
          <a:stretch>
            <a:fillRect/>
          </a:stretch>
        </p:blipFill>
        <p:spPr>
          <a:xfrm>
            <a:off x="180020" y="1017727"/>
            <a:ext cx="9453500" cy="6083681"/>
          </a:xfrm>
          <a:prstGeom prst="rect">
            <a:avLst/>
          </a:prstGeom>
        </p:spPr>
      </p:pic>
    </p:spTree>
    <p:extLst>
      <p:ext uri="{BB962C8B-B14F-4D97-AF65-F5344CB8AC3E}">
        <p14:creationId xmlns:p14="http://schemas.microsoft.com/office/powerpoint/2010/main" val="155974849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英国皇家科学院院士库</a:t>
            </a:r>
            <a:endParaRPr lang="en-US" dirty="0">
              <a:latin typeface="SimHei" charset="-122"/>
              <a:ea typeface="SimHei" charset="-122"/>
              <a:cs typeface="SimHei" charset="-122"/>
            </a:endParaRPr>
          </a:p>
        </p:txBody>
      </p:sp>
      <p:pic>
        <p:nvPicPr>
          <p:cNvPr id="5" name="Picture 4"/>
          <p:cNvPicPr>
            <a:picLocks noChangeAspect="1"/>
          </p:cNvPicPr>
          <p:nvPr/>
        </p:nvPicPr>
        <p:blipFill>
          <a:blip r:embed="rId2"/>
          <a:stretch>
            <a:fillRect/>
          </a:stretch>
        </p:blipFill>
        <p:spPr>
          <a:xfrm>
            <a:off x="252028" y="1046367"/>
            <a:ext cx="9417496" cy="5875021"/>
          </a:xfrm>
          <a:prstGeom prst="rect">
            <a:avLst/>
          </a:prstGeom>
        </p:spPr>
      </p:pic>
    </p:spTree>
    <p:extLst>
      <p:ext uri="{BB962C8B-B14F-4D97-AF65-F5344CB8AC3E}">
        <p14:creationId xmlns:p14="http://schemas.microsoft.com/office/powerpoint/2010/main" val="211294521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2144688" y="1196752"/>
            <a:ext cx="7251080" cy="5013176"/>
          </a:xfrm>
          <a:prstGeom prst="rect">
            <a:avLst/>
          </a:prstGeom>
          <a:noFill/>
          <a:ln w="9525">
            <a:noFill/>
            <a:miter lim="800000"/>
            <a:headEnd/>
            <a:tailEnd/>
          </a:ln>
        </p:spPr>
      </p:pic>
      <p:sp>
        <p:nvSpPr>
          <p:cNvPr id="5" name="Rectangle 6"/>
          <p:cNvSpPr>
            <a:spLocks noChangeArrowheads="1"/>
          </p:cNvSpPr>
          <p:nvPr/>
        </p:nvSpPr>
        <p:spPr bwMode="auto">
          <a:xfrm>
            <a:off x="360446" y="2384885"/>
            <a:ext cx="2304257" cy="1204929"/>
          </a:xfrm>
          <a:prstGeom prst="rect">
            <a:avLst/>
          </a:prstGeom>
          <a:solidFill>
            <a:srgbClr val="FFCCCC"/>
          </a:solidFill>
          <a:ln w="9525">
            <a:solidFill>
              <a:schemeClr val="tx1"/>
            </a:solidFill>
            <a:miter lim="800000"/>
            <a:headEnd/>
            <a:tailEnd/>
          </a:ln>
        </p:spPr>
        <p:txBody>
          <a:bodyPr lIns="18000" rIns="18000" anchor="ctr"/>
          <a:lstStyle/>
          <a:p>
            <a:pPr algn="ctr"/>
            <a:r>
              <a:rPr lang="en-US" altLang="zh-CN"/>
              <a:t>Finding the most hot regions on </a:t>
            </a:r>
            <a:br>
              <a:rPr lang="en-US" altLang="zh-CN"/>
            </a:br>
            <a:r>
              <a:rPr lang="en-US" altLang="zh-CN"/>
              <a:t>“data mining”</a:t>
            </a:r>
            <a:endParaRPr lang="en-US" altLang="zh-CN" dirty="0"/>
          </a:p>
        </p:txBody>
      </p:sp>
      <p:cxnSp>
        <p:nvCxnSpPr>
          <p:cNvPr id="6" name="直接箭头连接符 5"/>
          <p:cNvCxnSpPr>
            <a:stCxn id="5" idx="3"/>
          </p:cNvCxnSpPr>
          <p:nvPr/>
        </p:nvCxnSpPr>
        <p:spPr>
          <a:xfrm>
            <a:off x="2664702" y="2987350"/>
            <a:ext cx="409914" cy="369643"/>
          </a:xfrm>
          <a:prstGeom prst="straightConnector1">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 Box 5"/>
          <p:cNvSpPr txBox="1">
            <a:spLocks noChangeArrowheads="1"/>
          </p:cNvSpPr>
          <p:nvPr/>
        </p:nvSpPr>
        <p:spPr bwMode="auto">
          <a:xfrm>
            <a:off x="1136576" y="243998"/>
            <a:ext cx="7992888" cy="707886"/>
          </a:xfrm>
          <a:prstGeom prst="rect">
            <a:avLst/>
          </a:prstGeom>
          <a:noFill/>
          <a:ln w="9525">
            <a:noFill/>
            <a:miter lim="800000"/>
            <a:headEnd/>
            <a:tailEnd/>
          </a:ln>
        </p:spPr>
        <p:txBody>
          <a:bodyPr wrap="square">
            <a:spAutoFit/>
          </a:bodyPr>
          <a:lstStyle/>
          <a:p>
            <a:pPr algn="ctr">
              <a:defRPr/>
            </a:pPr>
            <a:r>
              <a:rPr lang="zh-CN" altLang="en-US" sz="4000" dirty="0" smtClean="0">
                <a:latin typeface="SimHei" charset="-122"/>
                <a:ea typeface="SimHei" charset="-122"/>
                <a:cs typeface="SimHei" charset="-122"/>
              </a:rPr>
              <a:t>学术</a:t>
            </a:r>
            <a:r>
              <a:rPr lang="zh-CN" altLang="en-US" sz="4000" dirty="0">
                <a:latin typeface="SimHei" charset="-122"/>
                <a:ea typeface="SimHei" charset="-122"/>
                <a:cs typeface="SimHei" charset="-122"/>
              </a:rPr>
              <a:t>发展地图</a:t>
            </a:r>
          </a:p>
        </p:txBody>
      </p:sp>
    </p:spTree>
    <p:extLst>
      <p:ext uri="{BB962C8B-B14F-4D97-AF65-F5344CB8AC3E}">
        <p14:creationId xmlns:p14="http://schemas.microsoft.com/office/powerpoint/2010/main" val="76476461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40年全球学者迁移.mp4">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4"/>
          <a:stretch>
            <a:fillRect/>
          </a:stretch>
        </p:blipFill>
        <p:spPr>
          <a:xfrm>
            <a:off x="-51556" y="1052736"/>
            <a:ext cx="10177131" cy="5724636"/>
          </a:xfrm>
        </p:spPr>
      </p:pic>
      <p:sp>
        <p:nvSpPr>
          <p:cNvPr id="6" name="Title 1"/>
          <p:cNvSpPr>
            <a:spLocks noGrp="1"/>
          </p:cNvSpPr>
          <p:nvPr>
            <p:ph type="title"/>
          </p:nvPr>
        </p:nvSpPr>
        <p:spPr>
          <a:xfrm>
            <a:off x="360942" y="152400"/>
            <a:ext cx="9164058" cy="990600"/>
          </a:xfrm>
        </p:spPr>
        <p:txBody>
          <a:bodyPr>
            <a:normAutofit/>
          </a:bodyPr>
          <a:lstStyle/>
          <a:p>
            <a:r>
              <a:rPr lang="zh-CN" altLang="en-US" dirty="0" smtClean="0">
                <a:solidFill>
                  <a:schemeClr val="tx1"/>
                </a:solidFill>
                <a:latin typeface="SimHei" charset="-122"/>
                <a:ea typeface="SimHei" charset="-122"/>
                <a:cs typeface="SimHei" charset="-122"/>
              </a:rPr>
              <a:t>全球</a:t>
            </a:r>
            <a:r>
              <a:rPr lang="zh-CN" altLang="en-US" dirty="0">
                <a:solidFill>
                  <a:schemeClr val="tx1"/>
                </a:solidFill>
                <a:latin typeface="SimHei" charset="-122"/>
                <a:ea typeface="SimHei" charset="-122"/>
                <a:cs typeface="SimHei" charset="-122"/>
              </a:rPr>
              <a:t>顶尖</a:t>
            </a:r>
            <a:r>
              <a:rPr lang="zh-CN" altLang="en-US" dirty="0">
                <a:solidFill>
                  <a:schemeClr val="tx1"/>
                </a:solidFill>
                <a:latin typeface="黑体" pitchFamily="49" charset="-122"/>
                <a:ea typeface="黑体" pitchFamily="49" charset="-122"/>
              </a:rPr>
              <a:t>人才迁徙洞察</a:t>
            </a:r>
            <a:endParaRPr lang="en-US" dirty="0"/>
          </a:p>
        </p:txBody>
      </p:sp>
    </p:spTree>
    <p:extLst>
      <p:ext uri="{BB962C8B-B14F-4D97-AF65-F5344CB8AC3E}">
        <p14:creationId xmlns:p14="http://schemas.microsoft.com/office/powerpoint/2010/main" val="900573212"/>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1000" y="1124745"/>
            <a:ext cx="9144000" cy="5851029"/>
          </a:xfrm>
          <a:prstGeom prst="rect">
            <a:avLst/>
          </a:prstGeom>
        </p:spPr>
      </p:pic>
      <p:sp>
        <p:nvSpPr>
          <p:cNvPr id="5" name="Text Box 5"/>
          <p:cNvSpPr txBox="1">
            <a:spLocks noChangeArrowheads="1"/>
          </p:cNvSpPr>
          <p:nvPr/>
        </p:nvSpPr>
        <p:spPr bwMode="auto">
          <a:xfrm>
            <a:off x="1136576" y="243998"/>
            <a:ext cx="7992888" cy="707886"/>
          </a:xfrm>
          <a:prstGeom prst="rect">
            <a:avLst/>
          </a:prstGeom>
          <a:noFill/>
          <a:ln w="9525">
            <a:noFill/>
            <a:miter lim="800000"/>
            <a:headEnd/>
            <a:tailEnd/>
          </a:ln>
        </p:spPr>
        <p:txBody>
          <a:bodyPr wrap="square">
            <a:spAutoFit/>
          </a:bodyPr>
          <a:lstStyle/>
          <a:p>
            <a:pPr algn="ctr">
              <a:defRPr/>
            </a:pPr>
            <a:r>
              <a:rPr lang="zh-CN" altLang="en-US" sz="4000" dirty="0" smtClean="0">
                <a:latin typeface="SimHei" charset="-122"/>
                <a:ea typeface="SimHei" charset="-122"/>
                <a:cs typeface="SimHei" charset="-122"/>
              </a:rPr>
              <a:t>领域</a:t>
            </a:r>
            <a:r>
              <a:rPr lang="zh-CN" altLang="en-US" sz="4000" dirty="0">
                <a:latin typeface="SimHei" charset="-122"/>
                <a:ea typeface="SimHei" charset="-122"/>
                <a:cs typeface="SimHei" charset="-122"/>
              </a:rPr>
              <a:t>趋势分析</a:t>
            </a:r>
          </a:p>
        </p:txBody>
      </p:sp>
    </p:spTree>
    <p:extLst>
      <p:ext uri="{BB962C8B-B14F-4D97-AF65-F5344CB8AC3E}">
        <p14:creationId xmlns:p14="http://schemas.microsoft.com/office/powerpoint/2010/main" val="58311617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把握领域发展趋势</a:t>
            </a:r>
            <a:endParaRPr lang="en-US" dirty="0">
              <a:latin typeface="SimHei" charset="-122"/>
              <a:ea typeface="SimHei" charset="-122"/>
              <a:cs typeface="SimHei" charset="-122"/>
            </a:endParaRPr>
          </a:p>
        </p:txBody>
      </p:sp>
      <p:pic>
        <p:nvPicPr>
          <p:cNvPr id="4" name="Picture 3"/>
          <p:cNvPicPr>
            <a:picLocks noChangeAspect="1"/>
          </p:cNvPicPr>
          <p:nvPr/>
        </p:nvPicPr>
        <p:blipFill>
          <a:blip r:embed="rId2"/>
          <a:stretch>
            <a:fillRect/>
          </a:stretch>
        </p:blipFill>
        <p:spPr>
          <a:xfrm>
            <a:off x="0" y="981075"/>
            <a:ext cx="9906000" cy="5901851"/>
          </a:xfrm>
          <a:prstGeom prst="rect">
            <a:avLst/>
          </a:prstGeom>
        </p:spPr>
      </p:pic>
    </p:spTree>
    <p:extLst>
      <p:ext uri="{BB962C8B-B14F-4D97-AF65-F5344CB8AC3E}">
        <p14:creationId xmlns:p14="http://schemas.microsoft.com/office/powerpoint/2010/main" val="138656258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洞察交叉领域创新</a:t>
            </a:r>
            <a:endParaRPr lang="en-US" dirty="0">
              <a:latin typeface="SimHei" charset="-122"/>
              <a:ea typeface="SimHei" charset="-122"/>
              <a:cs typeface="SimHei" charset="-122"/>
            </a:endParaRPr>
          </a:p>
        </p:txBody>
      </p:sp>
      <p:pic>
        <p:nvPicPr>
          <p:cNvPr id="4" name="Picture 3"/>
          <p:cNvPicPr>
            <a:picLocks noChangeAspect="1"/>
          </p:cNvPicPr>
          <p:nvPr/>
        </p:nvPicPr>
        <p:blipFill>
          <a:blip r:embed="rId2"/>
          <a:stretch>
            <a:fillRect/>
          </a:stretch>
        </p:blipFill>
        <p:spPr>
          <a:xfrm>
            <a:off x="1280592" y="981798"/>
            <a:ext cx="7382616" cy="5903586"/>
          </a:xfrm>
          <a:prstGeom prst="rect">
            <a:avLst/>
          </a:prstGeom>
        </p:spPr>
      </p:pic>
    </p:spTree>
    <p:extLst>
      <p:ext uri="{BB962C8B-B14F-4D97-AF65-F5344CB8AC3E}">
        <p14:creationId xmlns:p14="http://schemas.microsoft.com/office/powerpoint/2010/main" val="198941165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464" y="260574"/>
            <a:ext cx="9363075" cy="792162"/>
          </a:xfrm>
        </p:spPr>
        <p:txBody>
          <a:bodyPr/>
          <a:lstStyle/>
          <a:p>
            <a:r>
              <a:rPr lang="zh-CN" altLang="en-US" dirty="0" smtClean="0">
                <a:latin typeface="+mn-lt"/>
                <a:ea typeface="SimHei" charset="0"/>
                <a:cs typeface="SimHei" charset="0"/>
              </a:rPr>
              <a:t>发布</a:t>
            </a:r>
            <a:r>
              <a:rPr lang="en-US" altLang="zh-CN" dirty="0" smtClean="0">
                <a:latin typeface="+mn-lt"/>
                <a:ea typeface="SimHei" charset="0"/>
                <a:cs typeface="SimHei" charset="0"/>
              </a:rPr>
              <a:t>2016CS</a:t>
            </a:r>
            <a:r>
              <a:rPr lang="zh-CN" altLang="en-US" dirty="0" smtClean="0">
                <a:latin typeface="+mn-lt"/>
                <a:ea typeface="SimHei" charset="0"/>
                <a:cs typeface="SimHei" charset="0"/>
              </a:rPr>
              <a:t>最有影响力学者排名</a:t>
            </a:r>
            <a:r>
              <a:rPr lang="en-US" altLang="zh-CN" dirty="0">
                <a:latin typeface="+mn-lt"/>
                <a:ea typeface="SimHei" charset="0"/>
                <a:cs typeface="SimHei" charset="0"/>
              </a:rPr>
              <a:t/>
            </a:r>
            <a:br>
              <a:rPr lang="en-US" altLang="zh-CN" dirty="0">
                <a:latin typeface="+mn-lt"/>
                <a:ea typeface="SimHei" charset="0"/>
                <a:cs typeface="SimHei" charset="0"/>
              </a:rPr>
            </a:br>
            <a:r>
              <a:rPr lang="en-US" altLang="zh-CN" sz="2000" dirty="0">
                <a:latin typeface="+mn-lt"/>
                <a:ea typeface="SimHei" charset="0"/>
                <a:cs typeface="SimHei" charset="0"/>
                <a:hlinkClick r:id="rId2"/>
              </a:rPr>
              <a:t>https://</a:t>
            </a:r>
            <a:r>
              <a:rPr lang="en-US" altLang="zh-CN" sz="2000" dirty="0" smtClean="0">
                <a:latin typeface="+mn-lt"/>
                <a:ea typeface="SimHei" charset="0"/>
                <a:cs typeface="SimHei" charset="0"/>
                <a:hlinkClick r:id="rId2"/>
              </a:rPr>
              <a:t>aminer.org/mostinfluentialscholar</a:t>
            </a:r>
            <a:r>
              <a:rPr lang="zh-CN" altLang="en-US" sz="2000" dirty="0" smtClean="0">
                <a:latin typeface="+mn-lt"/>
                <a:ea typeface="SimHei" charset="0"/>
                <a:cs typeface="SimHei" charset="0"/>
              </a:rPr>
              <a:t> </a:t>
            </a:r>
            <a:endParaRPr lang="en-US" dirty="0">
              <a:latin typeface="+mn-lt"/>
              <a:ea typeface="SimHei" charset="0"/>
              <a:cs typeface="SimHei" charset="0"/>
            </a:endParaRPr>
          </a:p>
        </p:txBody>
      </p:sp>
      <p:grpSp>
        <p:nvGrpSpPr>
          <p:cNvPr id="6" name="Group 5"/>
          <p:cNvGrpSpPr>
            <a:grpSpLocks noChangeAspect="1"/>
          </p:cNvGrpSpPr>
          <p:nvPr/>
        </p:nvGrpSpPr>
        <p:grpSpPr>
          <a:xfrm>
            <a:off x="0" y="1412776"/>
            <a:ext cx="4282630" cy="4158583"/>
            <a:chOff x="448308" y="1268760"/>
            <a:chExt cx="5738772" cy="5652628"/>
          </a:xfrm>
        </p:grpSpPr>
        <p:pic>
          <p:nvPicPr>
            <p:cNvPr id="4" name="Picture 3"/>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52500" y="1268760"/>
              <a:ext cx="5734580" cy="2905842"/>
            </a:xfrm>
            <a:prstGeom prst="rect">
              <a:avLst/>
            </a:prstGeom>
          </p:spPr>
        </p:pic>
        <p:pic>
          <p:nvPicPr>
            <p:cNvPr id="5" name="Picture 4"/>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8308" y="4191855"/>
              <a:ext cx="5738772" cy="2729533"/>
            </a:xfrm>
            <a:prstGeom prst="rect">
              <a:avLst/>
            </a:prstGeom>
          </p:spPr>
        </p:pic>
      </p:grpSp>
      <p:sp>
        <p:nvSpPr>
          <p:cNvPr id="7" name="Rectangle 6"/>
          <p:cNvSpPr>
            <a:spLocks noChangeArrowheads="1"/>
          </p:cNvSpPr>
          <p:nvPr/>
        </p:nvSpPr>
        <p:spPr bwMode="auto">
          <a:xfrm>
            <a:off x="2180692" y="1376772"/>
            <a:ext cx="1692188" cy="504056"/>
          </a:xfrm>
          <a:prstGeom prst="rect">
            <a:avLst/>
          </a:prstGeom>
          <a:solidFill>
            <a:srgbClr val="BCE7FF"/>
          </a:solidFill>
          <a:ln w="3175">
            <a:solidFill>
              <a:schemeClr val="tx1"/>
            </a:solidFill>
            <a:miter lim="800000"/>
            <a:headEnd/>
            <a:tailEnd/>
          </a:ln>
        </p:spPr>
        <p:txBody>
          <a:bodyPr lIns="168921" rIns="168921" anchor="ctr"/>
          <a:lstStyle/>
          <a:p>
            <a:pPr algn="ctr"/>
            <a:r>
              <a:rPr lang="zh-CN" altLang="en-US" sz="2217" smtClean="0">
                <a:latin typeface="+mn-lt"/>
                <a:ea typeface="SimHei" charset="0"/>
                <a:cs typeface="SimHei" charset="0"/>
              </a:rPr>
              <a:t>机器学习</a:t>
            </a:r>
            <a:endParaRPr lang="en-US" altLang="zh-CN" sz="2217" dirty="0">
              <a:latin typeface="+mn-lt"/>
              <a:ea typeface="SimHei" charset="0"/>
              <a:cs typeface="SimHei" charset="0"/>
            </a:endParaRPr>
          </a:p>
        </p:txBody>
      </p:sp>
      <p:grpSp>
        <p:nvGrpSpPr>
          <p:cNvPr id="11" name="Group 10"/>
          <p:cNvGrpSpPr>
            <a:grpSpLocks noChangeAspect="1"/>
          </p:cNvGrpSpPr>
          <p:nvPr/>
        </p:nvGrpSpPr>
        <p:grpSpPr>
          <a:xfrm>
            <a:off x="5553696" y="1548519"/>
            <a:ext cx="4081488" cy="5876925"/>
            <a:chOff x="4332411" y="1412776"/>
            <a:chExt cx="5136487" cy="7297438"/>
          </a:xfrm>
        </p:grpSpPr>
        <p:pic>
          <p:nvPicPr>
            <p:cNvPr id="8" name="Picture 7"/>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340932" y="1412776"/>
              <a:ext cx="5116760" cy="2588479"/>
            </a:xfrm>
            <a:prstGeom prst="rect">
              <a:avLst/>
            </a:prstGeom>
          </p:spPr>
        </p:pic>
        <p:pic>
          <p:nvPicPr>
            <p:cNvPr id="9" name="Picture 8"/>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340932" y="3969060"/>
              <a:ext cx="5116760" cy="2446585"/>
            </a:xfrm>
            <a:prstGeom prst="rect">
              <a:avLst/>
            </a:prstGeom>
          </p:spPr>
        </p:pic>
        <p:pic>
          <p:nvPicPr>
            <p:cNvPr id="10" name="Picture 9"/>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332411" y="6381328"/>
              <a:ext cx="5136487" cy="2328886"/>
            </a:xfrm>
            <a:prstGeom prst="rect">
              <a:avLst/>
            </a:prstGeom>
          </p:spPr>
        </p:pic>
      </p:grpSp>
      <p:sp>
        <p:nvSpPr>
          <p:cNvPr id="12" name="Rectangle 11"/>
          <p:cNvSpPr>
            <a:spLocks noChangeArrowheads="1"/>
          </p:cNvSpPr>
          <p:nvPr/>
        </p:nvSpPr>
        <p:spPr bwMode="auto">
          <a:xfrm>
            <a:off x="7224221" y="1340768"/>
            <a:ext cx="1692188" cy="504056"/>
          </a:xfrm>
          <a:prstGeom prst="rect">
            <a:avLst/>
          </a:prstGeom>
          <a:solidFill>
            <a:srgbClr val="BCE7FF"/>
          </a:solidFill>
          <a:ln w="3175">
            <a:solidFill>
              <a:schemeClr val="tx1"/>
            </a:solidFill>
            <a:miter lim="800000"/>
            <a:headEnd/>
            <a:tailEnd/>
          </a:ln>
        </p:spPr>
        <p:txBody>
          <a:bodyPr lIns="168921" rIns="168921" anchor="ctr"/>
          <a:lstStyle/>
          <a:p>
            <a:pPr algn="ctr"/>
            <a:r>
              <a:rPr lang="zh-CN" altLang="en-US" sz="2217" dirty="0" smtClean="0">
                <a:latin typeface="+mn-lt"/>
                <a:ea typeface="SimHei" charset="0"/>
                <a:cs typeface="SimHei" charset="0"/>
              </a:rPr>
              <a:t>数据挖掘</a:t>
            </a:r>
            <a:endParaRPr lang="en-US" altLang="zh-CN" sz="2217" dirty="0">
              <a:latin typeface="+mn-lt"/>
              <a:ea typeface="SimHei" charset="0"/>
              <a:cs typeface="SimHei" charset="0"/>
            </a:endParaRPr>
          </a:p>
        </p:txBody>
      </p:sp>
      <p:pic>
        <p:nvPicPr>
          <p:cNvPr id="13" name="Picture 12"/>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640632" y="2960632"/>
            <a:ext cx="4700232" cy="2377765"/>
          </a:xfrm>
          <a:prstGeom prst="rect">
            <a:avLst/>
          </a:prstGeom>
        </p:spPr>
      </p:pic>
      <p:sp>
        <p:nvSpPr>
          <p:cNvPr id="14" name="Rectangle 13"/>
          <p:cNvSpPr>
            <a:spLocks noChangeArrowheads="1"/>
          </p:cNvSpPr>
          <p:nvPr/>
        </p:nvSpPr>
        <p:spPr bwMode="auto">
          <a:xfrm>
            <a:off x="3535158" y="2891474"/>
            <a:ext cx="1692188" cy="504056"/>
          </a:xfrm>
          <a:prstGeom prst="rect">
            <a:avLst/>
          </a:prstGeom>
          <a:solidFill>
            <a:srgbClr val="BCE7FF"/>
          </a:solidFill>
          <a:ln w="3175">
            <a:solidFill>
              <a:schemeClr val="tx1"/>
            </a:solidFill>
            <a:miter lim="800000"/>
            <a:headEnd/>
            <a:tailEnd/>
          </a:ln>
        </p:spPr>
        <p:txBody>
          <a:bodyPr lIns="168921" rIns="168921" anchor="ctr"/>
          <a:lstStyle/>
          <a:p>
            <a:pPr algn="ctr"/>
            <a:r>
              <a:rPr lang="zh-CN" altLang="en-US" sz="2217" dirty="0" smtClean="0">
                <a:latin typeface="+mn-lt"/>
                <a:ea typeface="SimHei" charset="0"/>
                <a:cs typeface="SimHei" charset="0"/>
              </a:rPr>
              <a:t>理论</a:t>
            </a:r>
            <a:endParaRPr lang="en-US" altLang="zh-CN" sz="2217" dirty="0">
              <a:latin typeface="+mn-lt"/>
              <a:ea typeface="SimHei" charset="0"/>
              <a:cs typeface="SimHei" charset="0"/>
            </a:endParaRPr>
          </a:p>
        </p:txBody>
      </p:sp>
      <p:sp>
        <p:nvSpPr>
          <p:cNvPr id="15" name="Rectangle 6"/>
          <p:cNvSpPr>
            <a:spLocks noChangeArrowheads="1"/>
          </p:cNvSpPr>
          <p:nvPr/>
        </p:nvSpPr>
        <p:spPr bwMode="auto">
          <a:xfrm>
            <a:off x="250262" y="5609255"/>
            <a:ext cx="5310206" cy="967926"/>
          </a:xfrm>
          <a:prstGeom prst="rect">
            <a:avLst/>
          </a:prstGeom>
          <a:solidFill>
            <a:srgbClr val="BCE7FF"/>
          </a:solidFill>
          <a:ln w="3175">
            <a:solidFill>
              <a:schemeClr val="tx1"/>
            </a:solidFill>
            <a:miter lim="800000"/>
            <a:headEnd/>
            <a:tailEnd/>
          </a:ln>
        </p:spPr>
        <p:txBody>
          <a:bodyPr lIns="168921" rIns="168921" anchor="ctr"/>
          <a:lstStyle/>
          <a:p>
            <a:pPr algn="ctr"/>
            <a:r>
              <a:rPr lang="zh-CN" altLang="en-US" sz="2217" dirty="0" smtClean="0">
                <a:solidFill>
                  <a:srgbClr val="C00000"/>
                </a:solidFill>
                <a:latin typeface="+mn-lt"/>
                <a:ea typeface="SimHei" charset="0"/>
                <a:cs typeface="SimHei" charset="0"/>
              </a:rPr>
              <a:t>引起广泛关注</a:t>
            </a:r>
            <a:r>
              <a:rPr lang="zh-CN" altLang="en-US" sz="2217" dirty="0">
                <a:solidFill>
                  <a:srgbClr val="C00000"/>
                </a:solidFill>
                <a:latin typeface="+mn-lt"/>
                <a:ea typeface="SimHei" charset="0"/>
                <a:cs typeface="SimHei" charset="0"/>
              </a:rPr>
              <a:t>：</a:t>
            </a:r>
            <a:r>
              <a:rPr lang="en-US" altLang="zh-CN" sz="2217" dirty="0" smtClean="0">
                <a:latin typeface="+mn-lt"/>
                <a:ea typeface="SimHei" charset="0"/>
                <a:cs typeface="SimHei" charset="0"/>
              </a:rPr>
              <a:t>MIT</a:t>
            </a:r>
            <a:r>
              <a:rPr lang="zh-CN" altLang="en-US" sz="2217" dirty="0" smtClean="0">
                <a:latin typeface="+mn-lt"/>
                <a:ea typeface="SimHei" charset="0"/>
                <a:cs typeface="SimHei" charset="0"/>
              </a:rPr>
              <a:t>、</a:t>
            </a:r>
            <a:r>
              <a:rPr lang="en-US" altLang="zh-CN" sz="2217" dirty="0" smtClean="0">
                <a:latin typeface="+mn-lt"/>
                <a:ea typeface="SimHei" charset="0"/>
                <a:cs typeface="SimHei" charset="0"/>
              </a:rPr>
              <a:t>Cornell</a:t>
            </a:r>
            <a:r>
              <a:rPr lang="zh-CN" altLang="en-US" sz="2217" dirty="0" smtClean="0">
                <a:latin typeface="+mn-lt"/>
                <a:ea typeface="SimHei" charset="0"/>
                <a:cs typeface="SimHei" charset="0"/>
              </a:rPr>
              <a:t>、</a:t>
            </a:r>
            <a:r>
              <a:rPr lang="en-US" altLang="zh-CN" sz="2217" dirty="0" smtClean="0">
                <a:latin typeface="+mn-lt"/>
                <a:ea typeface="SimHei" charset="0"/>
                <a:cs typeface="SimHei" charset="0"/>
              </a:rPr>
              <a:t>SFU</a:t>
            </a:r>
            <a:r>
              <a:rPr lang="zh-CN" altLang="en-US" sz="2217" dirty="0" smtClean="0">
                <a:latin typeface="+mn-lt"/>
                <a:ea typeface="SimHei" charset="0"/>
                <a:cs typeface="SimHei" charset="0"/>
              </a:rPr>
              <a:t>、</a:t>
            </a:r>
            <a:r>
              <a:rPr lang="en-US" altLang="zh-CN" sz="2217" dirty="0" smtClean="0">
                <a:latin typeface="+mn-lt"/>
                <a:ea typeface="SimHei" charset="0"/>
                <a:cs typeface="SimHei" charset="0"/>
              </a:rPr>
              <a:t>CMU</a:t>
            </a:r>
            <a:r>
              <a:rPr lang="zh-CN" altLang="en-US" sz="2217" dirty="0" smtClean="0">
                <a:latin typeface="+mn-lt"/>
                <a:ea typeface="SimHei" charset="0"/>
                <a:cs typeface="SimHei" charset="0"/>
              </a:rPr>
              <a:t>等多所大学官网进行报道</a:t>
            </a:r>
            <a:endParaRPr lang="en-US" altLang="zh-CN" sz="2217" dirty="0">
              <a:latin typeface="+mn-lt"/>
              <a:ea typeface="SimHei" charset="0"/>
              <a:cs typeface="SimHei" charset="0"/>
            </a:endParaRPr>
          </a:p>
        </p:txBody>
      </p:sp>
    </p:spTree>
    <p:extLst>
      <p:ext uri="{BB962C8B-B14F-4D97-AF65-F5344CB8AC3E}">
        <p14:creationId xmlns:p14="http://schemas.microsoft.com/office/powerpoint/2010/main" val="158247732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latin typeface="SimHei" charset="-122"/>
                <a:ea typeface="SimHei" charset="-122"/>
                <a:cs typeface="SimHei" charset="-122"/>
              </a:rPr>
              <a:t>大学官网报道：普林斯顿、剑桥</a:t>
            </a:r>
            <a:endParaRPr lang="en-US" dirty="0">
              <a:latin typeface="SimHei" charset="-122"/>
              <a:ea typeface="SimHei" charset="-122"/>
              <a:cs typeface="SimHei" charset="-122"/>
            </a:endParaRPr>
          </a:p>
        </p:txBody>
      </p:sp>
      <p:pic>
        <p:nvPicPr>
          <p:cNvPr id="4098" name="Picture 2" descr="https://lh6.googleusercontent.com/uTg8c7J-htclllpzlJ532rxNdKE2y8uoRdmmVBT-0OkPsecXZsE8tT6J0aXppR7esxonCdO6XBG9SKR6S-tIt9B_T-KzFoOmL1tHEjV8XGrlskMTL7tie9YyTDLSasFLesvTIAjlRn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540" y="1124744"/>
            <a:ext cx="3719216" cy="5841268"/>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https://lh5.googleusercontent.com/OSOD661XD87yO4MG0KOvstiMgMjgjlr8h_suasTb9O8M0UusCNs_3keHYT6DKsZdsvSrH1K78vez5aDr05p5YJY3OoJhjjbwl0nSz_Z2H68QDG0oPQgeNnNnCrc5ga2oddi9C9LAtz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5513" y="1121697"/>
            <a:ext cx="464820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lh3.googleusercontent.com/M09s00IUhjRjcdrknEczFASyyzGY-8dCg-gD9NoJfPibRzxU1VCk6Nhbb2sv2LtdtnbOmhD5vrUkFAxmYcsRLuWfCwUHpfK4vEDEiP_hVF9vL-G-nTnpW4lv5HRAkryWNBPhYyW5pZ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7992" y="2816932"/>
            <a:ext cx="4405488" cy="442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270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latin typeface="SimHei" charset="-122"/>
                <a:ea typeface="SimHei" charset="-122"/>
                <a:cs typeface="SimHei" charset="-122"/>
              </a:rPr>
              <a:t>个人主页</a:t>
            </a:r>
            <a:endParaRPr lang="en-US" dirty="0">
              <a:latin typeface="SimHei" charset="-122"/>
              <a:ea typeface="SimHei" charset="-122"/>
              <a:cs typeface="SimHei" charset="-122"/>
            </a:endParaRPr>
          </a:p>
        </p:txBody>
      </p:sp>
      <p:grpSp>
        <p:nvGrpSpPr>
          <p:cNvPr id="4" name="Group 3"/>
          <p:cNvGrpSpPr>
            <a:grpSpLocks noChangeAspect="1"/>
          </p:cNvGrpSpPr>
          <p:nvPr/>
        </p:nvGrpSpPr>
        <p:grpSpPr>
          <a:xfrm>
            <a:off x="164468" y="981075"/>
            <a:ext cx="10250281" cy="2672872"/>
            <a:chOff x="-6503" y="1736812"/>
            <a:chExt cx="11798453" cy="3076575"/>
          </a:xfrm>
        </p:grpSpPr>
        <p:pic>
          <p:nvPicPr>
            <p:cNvPr id="5123" name="Picture 3" descr="https://lh5.googleusercontent.com/dFqHk6_RLxASwhm6ne0ipFzaj-GhSD058D1VNGFi5My3nbZ8S2CIVQM1WPro0ARjGUIp0h2eNcup2y4xbMtTFxI6pRdn-elo_p6vh1ZGMBRqgPL8Zm4ZZ50XBqoWEtzLZlsFYRetr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3" y="1736812"/>
              <a:ext cx="11553825" cy="307657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lh6.googleusercontent.com/3l61z9t9rqqR9-5zddVecL9idpo7BXnz-gscdCqeOhSTlqlXg04stJFdnLEZ6SrTp7-5SQ4U-wTuxjH9Qlvn_ta3qz-mVFIAZMmOSBcor36vCS2nVAbcK_5osBtFNglKWopYS3aQU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36812"/>
              <a:ext cx="11791950" cy="2238375"/>
            </a:xfrm>
            <a:prstGeom prst="rect">
              <a:avLst/>
            </a:prstGeom>
            <a:noFill/>
            <a:extLst>
              <a:ext uri="{909E8E84-426E-40DD-AFC4-6F175D3DCCD1}">
                <a14:hiddenFill xmlns:a14="http://schemas.microsoft.com/office/drawing/2010/main">
                  <a:solidFill>
                    <a:srgbClr val="FFFFFF"/>
                  </a:solidFill>
                </a14:hiddenFill>
              </a:ext>
            </a:extLst>
          </p:spPr>
        </p:pic>
      </p:grpSp>
      <p:pic>
        <p:nvPicPr>
          <p:cNvPr id="5125" name="Picture 5" descr="https://lh4.googleusercontent.com/eNv781bT-5hP--DormOWlyXt6pT5C8d4fo7BUSCPnVd5W3dY4QjiTVG5nJbBLW9f0hIMzggx2jy-rNkwlhYvrQSsaKMmNtQGwCbugylFS9zicBnRIBIDgUV63jmkrrb915qULx2o_U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784" y="3377276"/>
            <a:ext cx="5808526" cy="3480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890277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424461"/>
            <a:ext cx="9906000" cy="4335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zh-CN" altLang="en-US" b="1" dirty="0" smtClean="0">
                <a:latin typeface="SimHei" charset="0"/>
                <a:ea typeface="SimHei" charset="0"/>
                <a:cs typeface="SimHei" charset="0"/>
              </a:rPr>
              <a:t>代表性论文</a:t>
            </a:r>
            <a:endParaRPr lang="en-US" b="1" dirty="0">
              <a:latin typeface="SimHei" charset="0"/>
              <a:ea typeface="SimHei" charset="0"/>
              <a:cs typeface="SimHei" charset="0"/>
            </a:endParaRPr>
          </a:p>
        </p:txBody>
      </p:sp>
      <p:sp>
        <p:nvSpPr>
          <p:cNvPr id="3" name="Content Placeholder 2"/>
          <p:cNvSpPr>
            <a:spLocks noGrp="1"/>
          </p:cNvSpPr>
          <p:nvPr>
            <p:ph idx="1"/>
          </p:nvPr>
        </p:nvSpPr>
        <p:spPr>
          <a:xfrm>
            <a:off x="350839" y="1088740"/>
            <a:ext cx="9139237" cy="5037423"/>
          </a:xfrm>
        </p:spPr>
        <p:txBody>
          <a:bodyPr/>
          <a:lstStyle/>
          <a:p>
            <a:r>
              <a:rPr lang="en-US" altLang="zh-CN" sz="1200" dirty="0" err="1" smtClean="0"/>
              <a:t>Jie</a:t>
            </a:r>
            <a:r>
              <a:rPr lang="en-US" altLang="zh-CN" sz="1200" dirty="0" smtClean="0"/>
              <a:t> </a:t>
            </a:r>
            <a:r>
              <a:rPr lang="en-US" altLang="zh-CN" sz="1200" dirty="0"/>
              <a:t>Tang, </a:t>
            </a:r>
            <a:r>
              <a:rPr lang="en-US" altLang="zh-CN" sz="1200" dirty="0" err="1"/>
              <a:t>Limin</a:t>
            </a:r>
            <a:r>
              <a:rPr lang="en-US" altLang="zh-CN" sz="1200" dirty="0"/>
              <a:t> Yao, Duo Zhang, and Jing Zhang. A Combination Approach to Web User Profiling. ACM Transactions on Knowledge Discovery from Data (TKDD), 2010, Volume 5, Issue 1, Article 2. </a:t>
            </a:r>
            <a:endParaRPr lang="zh-CN" altLang="en-US" sz="1200" dirty="0" smtClean="0"/>
          </a:p>
          <a:p>
            <a:r>
              <a:rPr lang="en-US" altLang="zh-CN" sz="1200" dirty="0" err="1"/>
              <a:t>Jie</a:t>
            </a:r>
            <a:r>
              <a:rPr lang="en-US" altLang="zh-CN" sz="1200" dirty="0"/>
              <a:t> Tang, A.C.M. Fong, Bo Wang, and Jing Zhang. A Unified Probabilistic Framework for Name Disambiguation in Digital Library. IEEE Transaction on Knowledge and Data Engineering (TKDE), 2012, Volume 24, Issue 6, Pages 975-987.</a:t>
            </a:r>
            <a:endParaRPr lang="zh-CN" altLang="en-US" sz="1200" dirty="0"/>
          </a:p>
          <a:p>
            <a:r>
              <a:rPr lang="en-US" altLang="zh-CN" sz="1200" dirty="0" err="1" smtClean="0"/>
              <a:t>Jie</a:t>
            </a:r>
            <a:r>
              <a:rPr lang="en-US" altLang="zh-CN" sz="1200" dirty="0" smtClean="0"/>
              <a:t> </a:t>
            </a:r>
            <a:r>
              <a:rPr lang="en-US" altLang="zh-CN" sz="1200" dirty="0"/>
              <a:t>Tang, </a:t>
            </a:r>
            <a:r>
              <a:rPr lang="en-US" altLang="zh-CN" sz="1200" dirty="0" err="1"/>
              <a:t>Tiancheng</a:t>
            </a:r>
            <a:r>
              <a:rPr lang="en-US" altLang="zh-CN" sz="1200" dirty="0"/>
              <a:t> Lou, Jon Kleinberg, and Sen Wu. Transfer Learning to Infer Social Ties across Heterogeneous Networks. ACM Transactions on Information Systems (TOIS), 2016, Volume 34, Issue 2, Article No. 7.</a:t>
            </a:r>
            <a:endParaRPr lang="zh-CN" altLang="en-US" sz="1200" dirty="0" smtClean="0"/>
          </a:p>
          <a:p>
            <a:r>
              <a:rPr lang="en-US" sz="1200" dirty="0" err="1" smtClean="0"/>
              <a:t>Jie</a:t>
            </a:r>
            <a:r>
              <a:rPr lang="en-US" sz="1200" dirty="0" smtClean="0"/>
              <a:t> </a:t>
            </a:r>
            <a:r>
              <a:rPr lang="en-US" sz="1200" dirty="0"/>
              <a:t>Tang, Jing Zhang, </a:t>
            </a:r>
            <a:r>
              <a:rPr lang="en-US" sz="1200" dirty="0" err="1"/>
              <a:t>Limin</a:t>
            </a:r>
            <a:r>
              <a:rPr lang="en-US" sz="1200" dirty="0"/>
              <a:t> Yao, </a:t>
            </a:r>
            <a:r>
              <a:rPr lang="en-US" sz="1200" dirty="0" err="1"/>
              <a:t>Juanzi</a:t>
            </a:r>
            <a:r>
              <a:rPr lang="en-US" sz="1200" dirty="0"/>
              <a:t> Li, Li Zhang, and </a:t>
            </a:r>
            <a:r>
              <a:rPr lang="en-US" sz="1200" dirty="0" err="1"/>
              <a:t>Zhong</a:t>
            </a:r>
            <a:r>
              <a:rPr lang="en-US" sz="1200" dirty="0"/>
              <a:t> Su. </a:t>
            </a:r>
            <a:r>
              <a:rPr lang="en-US" sz="1200" dirty="0" err="1"/>
              <a:t>ArnetMiner</a:t>
            </a:r>
            <a:r>
              <a:rPr lang="en-US" sz="1200" dirty="0"/>
              <a:t>: Extraction and Mining of Academic Social Networks. In </a:t>
            </a:r>
            <a:r>
              <a:rPr lang="en-US" sz="1200" dirty="0" smtClean="0"/>
              <a:t>KDD‘08, pages</a:t>
            </a:r>
            <a:r>
              <a:rPr lang="zh-CN" altLang="en-US" sz="1200" dirty="0" smtClean="0"/>
              <a:t> </a:t>
            </a:r>
            <a:r>
              <a:rPr lang="en-US" sz="1200" dirty="0" smtClean="0"/>
              <a:t>990-998.</a:t>
            </a:r>
            <a:endParaRPr lang="zh-CN" altLang="en-US" sz="1200" dirty="0"/>
          </a:p>
          <a:p>
            <a:r>
              <a:rPr lang="en-US" sz="1200" dirty="0" err="1"/>
              <a:t>Jie</a:t>
            </a:r>
            <a:r>
              <a:rPr lang="en-US" sz="1200" dirty="0"/>
              <a:t> Tang, </a:t>
            </a:r>
            <a:r>
              <a:rPr lang="en-US" sz="1200" dirty="0" err="1"/>
              <a:t>Jimeng</a:t>
            </a:r>
            <a:r>
              <a:rPr lang="en-US" sz="1200" dirty="0"/>
              <a:t> Sun, Chi Wang, and </a:t>
            </a:r>
            <a:r>
              <a:rPr lang="en-US" sz="1200" dirty="0" err="1"/>
              <a:t>Zi</a:t>
            </a:r>
            <a:r>
              <a:rPr lang="en-US" sz="1200" dirty="0"/>
              <a:t> Yang. Social Influence Analysis in Large-scale Networks. In </a:t>
            </a:r>
            <a:r>
              <a:rPr lang="en-US" sz="1200" dirty="0" smtClean="0"/>
              <a:t>KDD‘09, </a:t>
            </a:r>
            <a:r>
              <a:rPr lang="en-US" sz="1200" dirty="0"/>
              <a:t>pages 807-816</a:t>
            </a:r>
            <a:r>
              <a:rPr lang="en-US" sz="1200" dirty="0" smtClean="0"/>
              <a:t>.</a:t>
            </a:r>
            <a:endParaRPr lang="zh-CN" altLang="en-US" sz="1200" dirty="0" smtClean="0"/>
          </a:p>
          <a:p>
            <a:r>
              <a:rPr lang="en-US" sz="1200" dirty="0"/>
              <a:t>Chi Wang, </a:t>
            </a:r>
            <a:r>
              <a:rPr lang="en-US" sz="1200" dirty="0" err="1"/>
              <a:t>Jiawei</a:t>
            </a:r>
            <a:r>
              <a:rPr lang="en-US" sz="1200" dirty="0"/>
              <a:t> Han, </a:t>
            </a:r>
            <a:r>
              <a:rPr lang="en-US" sz="1200" dirty="0" err="1"/>
              <a:t>Yuntao</a:t>
            </a:r>
            <a:r>
              <a:rPr lang="en-US" sz="1200" dirty="0"/>
              <a:t> </a:t>
            </a:r>
            <a:r>
              <a:rPr lang="en-US" sz="1200" dirty="0" err="1"/>
              <a:t>Jia</a:t>
            </a:r>
            <a:r>
              <a:rPr lang="en-US" sz="1200" dirty="0"/>
              <a:t>, </a:t>
            </a:r>
            <a:r>
              <a:rPr lang="en-US" sz="1200" dirty="0" err="1"/>
              <a:t>Jie</a:t>
            </a:r>
            <a:r>
              <a:rPr lang="en-US" sz="1200" dirty="0"/>
              <a:t> Tang, Duo Zhang, </a:t>
            </a:r>
            <a:r>
              <a:rPr lang="en-US" sz="1200" dirty="0" err="1"/>
              <a:t>Yintao</a:t>
            </a:r>
            <a:r>
              <a:rPr lang="en-US" sz="1200" dirty="0"/>
              <a:t> Yu, and </a:t>
            </a:r>
            <a:r>
              <a:rPr lang="en-US" sz="1200" dirty="0" err="1"/>
              <a:t>Jingyi</a:t>
            </a:r>
            <a:r>
              <a:rPr lang="en-US" sz="1200" dirty="0"/>
              <a:t> </a:t>
            </a:r>
            <a:r>
              <a:rPr lang="en-US" sz="1200" dirty="0" err="1"/>
              <a:t>Guo</a:t>
            </a:r>
            <a:r>
              <a:rPr lang="en-US" sz="1200" dirty="0"/>
              <a:t>. Mining Advisor-Advisee Relationships from Research Publication Networks. In </a:t>
            </a:r>
            <a:r>
              <a:rPr lang="en-US" sz="1200" dirty="0" smtClean="0"/>
              <a:t>KDD‘10, </a:t>
            </a:r>
            <a:r>
              <a:rPr lang="en-US" sz="1200" dirty="0"/>
              <a:t>pages 203-212</a:t>
            </a:r>
            <a:r>
              <a:rPr lang="en-US" sz="1200" dirty="0" smtClean="0"/>
              <a:t>.</a:t>
            </a:r>
            <a:endParaRPr lang="zh-CN" altLang="en-US" sz="1200" dirty="0" smtClean="0"/>
          </a:p>
          <a:p>
            <a:r>
              <a:rPr lang="en-US" sz="1200" dirty="0" err="1"/>
              <a:t>Chenhao</a:t>
            </a:r>
            <a:r>
              <a:rPr lang="en-US" sz="1200" dirty="0"/>
              <a:t> Tan, Lillian Lee, </a:t>
            </a:r>
            <a:r>
              <a:rPr lang="en-US" sz="1200" dirty="0" err="1"/>
              <a:t>Jie</a:t>
            </a:r>
            <a:r>
              <a:rPr lang="en-US" sz="1200" dirty="0"/>
              <a:t> Tang, Long Jiang, Ming Zhou, and Ping Li. User-level sentiment analysis incorporating social networks. In </a:t>
            </a:r>
            <a:r>
              <a:rPr lang="en-US" sz="1200" dirty="0" smtClean="0"/>
              <a:t>KDD‘11, </a:t>
            </a:r>
            <a:r>
              <a:rPr lang="en-US" sz="1200" dirty="0"/>
              <a:t>pages 1397-1405. </a:t>
            </a:r>
            <a:endParaRPr lang="zh-CN" altLang="en-US" sz="1200" dirty="0" smtClean="0"/>
          </a:p>
          <a:p>
            <a:r>
              <a:rPr lang="en-US" sz="1200" dirty="0" err="1"/>
              <a:t>Jie</a:t>
            </a:r>
            <a:r>
              <a:rPr lang="en-US" sz="1200" dirty="0"/>
              <a:t> Tang, Sen Wu, </a:t>
            </a:r>
            <a:r>
              <a:rPr lang="en-US" sz="1200" dirty="0" err="1"/>
              <a:t>Jimeng</a:t>
            </a:r>
            <a:r>
              <a:rPr lang="en-US" sz="1200" dirty="0"/>
              <a:t> Sun, and Hang Su. Cross-domain Collaboration Recommendation. In </a:t>
            </a:r>
            <a:r>
              <a:rPr lang="en-US" sz="1200" dirty="0" smtClean="0"/>
              <a:t>KDD‘12, </a:t>
            </a:r>
            <a:r>
              <a:rPr lang="en-US" sz="1200" dirty="0"/>
              <a:t>pages 1285-1293. </a:t>
            </a:r>
            <a:r>
              <a:rPr lang="en-US" sz="1200" dirty="0" smtClean="0"/>
              <a:t>(</a:t>
            </a:r>
            <a:r>
              <a:rPr lang="en-US" sz="1200" dirty="0"/>
              <a:t>Full Presentation &amp; Best Poster Award</a:t>
            </a:r>
            <a:r>
              <a:rPr lang="en-US" sz="1200" dirty="0" smtClean="0"/>
              <a:t>)</a:t>
            </a:r>
            <a:endParaRPr lang="zh-CN" altLang="en-US" sz="1200" dirty="0" smtClean="0"/>
          </a:p>
          <a:p>
            <a:r>
              <a:rPr lang="en-US" sz="1200" dirty="0" err="1"/>
              <a:t>Jie</a:t>
            </a:r>
            <a:r>
              <a:rPr lang="en-US" sz="1200" dirty="0"/>
              <a:t> Tang, Sen Wu, and </a:t>
            </a:r>
            <a:r>
              <a:rPr lang="en-US" sz="1200" dirty="0" err="1"/>
              <a:t>Jimeng</a:t>
            </a:r>
            <a:r>
              <a:rPr lang="en-US" sz="1200" dirty="0"/>
              <a:t> Sun. Confluence: Conformity Influence in Large Social Networks. In </a:t>
            </a:r>
            <a:r>
              <a:rPr lang="en-US" sz="1200" dirty="0" smtClean="0"/>
              <a:t>KDD‘13, </a:t>
            </a:r>
            <a:r>
              <a:rPr lang="en-US" sz="1200" dirty="0"/>
              <a:t>pages 347-355. </a:t>
            </a:r>
            <a:endParaRPr lang="zh-CN" altLang="en-US" sz="1200" dirty="0" smtClean="0"/>
          </a:p>
          <a:p>
            <a:r>
              <a:rPr lang="en-US" sz="1200" dirty="0" err="1" smtClean="0"/>
              <a:t>Tiancheng</a:t>
            </a:r>
            <a:r>
              <a:rPr lang="en-US" sz="1200" dirty="0" smtClean="0"/>
              <a:t> </a:t>
            </a:r>
            <a:r>
              <a:rPr lang="en-US" sz="1200" dirty="0"/>
              <a:t>Lou and </a:t>
            </a:r>
            <a:r>
              <a:rPr lang="en-US" sz="1200" dirty="0" err="1"/>
              <a:t>Jie</a:t>
            </a:r>
            <a:r>
              <a:rPr lang="en-US" sz="1200" dirty="0"/>
              <a:t> Tang. Mining Structural Hole Spanners Through Information Diffusion in Social Networks. In </a:t>
            </a:r>
            <a:r>
              <a:rPr lang="en-US" sz="1200" dirty="0" smtClean="0"/>
              <a:t>WWW‘13, </a:t>
            </a:r>
            <a:r>
              <a:rPr lang="en-US" sz="1200" dirty="0"/>
              <a:t>pages 837-848. </a:t>
            </a:r>
            <a:endParaRPr lang="zh-CN" altLang="en-US" sz="1200" dirty="0" smtClean="0"/>
          </a:p>
          <a:p>
            <a:r>
              <a:rPr lang="en-US" sz="1200" dirty="0" err="1"/>
              <a:t>Yuxiao</a:t>
            </a:r>
            <a:r>
              <a:rPr lang="en-US" sz="1200" dirty="0"/>
              <a:t> Dong, Yang Yang, </a:t>
            </a:r>
            <a:r>
              <a:rPr lang="en-US" sz="1200" dirty="0" err="1"/>
              <a:t>Jie</a:t>
            </a:r>
            <a:r>
              <a:rPr lang="en-US" sz="1200" dirty="0"/>
              <a:t> Tang, Yang Yang, and </a:t>
            </a:r>
            <a:r>
              <a:rPr lang="en-US" sz="1200" dirty="0" err="1"/>
              <a:t>Nitesh</a:t>
            </a:r>
            <a:r>
              <a:rPr lang="en-US" sz="1200" dirty="0"/>
              <a:t> V. Chawla. Inferring User Demographics and Social Strategies in Mobile Social Networks. In </a:t>
            </a:r>
            <a:r>
              <a:rPr lang="en-US" sz="1200" dirty="0" smtClean="0"/>
              <a:t>KDD‘14, </a:t>
            </a:r>
            <a:r>
              <a:rPr lang="en-US" sz="1200" dirty="0"/>
              <a:t>pages 15-24</a:t>
            </a:r>
            <a:r>
              <a:rPr lang="en-US" sz="1200" dirty="0" smtClean="0"/>
              <a:t>.</a:t>
            </a:r>
            <a:endParaRPr lang="zh-CN" altLang="en-US" sz="1200" dirty="0" smtClean="0"/>
          </a:p>
          <a:p>
            <a:r>
              <a:rPr lang="en-US" sz="1200" dirty="0" err="1"/>
              <a:t>Jie</a:t>
            </a:r>
            <a:r>
              <a:rPr lang="en-US" sz="1200" dirty="0"/>
              <a:t> Tang, </a:t>
            </a:r>
            <a:r>
              <a:rPr lang="en-US" sz="1200" dirty="0" err="1"/>
              <a:t>Zhanpeng</a:t>
            </a:r>
            <a:r>
              <a:rPr lang="en-US" sz="1200" dirty="0"/>
              <a:t> Fang, and </a:t>
            </a:r>
            <a:r>
              <a:rPr lang="en-US" sz="1200" dirty="0" err="1"/>
              <a:t>Jimeng</a:t>
            </a:r>
            <a:r>
              <a:rPr lang="en-US" sz="1200" dirty="0"/>
              <a:t> Sun. Incorporating Social Context and Domain Knowledge for Entity Recognition. In </a:t>
            </a:r>
            <a:r>
              <a:rPr lang="en-US" sz="1200" dirty="0" smtClean="0"/>
              <a:t>WWW‘15, </a:t>
            </a:r>
            <a:r>
              <a:rPr lang="en-US" sz="1200" dirty="0"/>
              <a:t>pages 517-526</a:t>
            </a:r>
            <a:r>
              <a:rPr lang="en-US" sz="1200" dirty="0" smtClean="0"/>
              <a:t>.</a:t>
            </a:r>
            <a:endParaRPr lang="zh-CN" altLang="en-US" sz="1200" dirty="0" smtClean="0"/>
          </a:p>
          <a:p>
            <a:r>
              <a:rPr lang="en-US" sz="1200" dirty="0"/>
              <a:t>Jing Zhang, </a:t>
            </a:r>
            <a:r>
              <a:rPr lang="en-US" sz="1200" dirty="0" err="1"/>
              <a:t>Jie</a:t>
            </a:r>
            <a:r>
              <a:rPr lang="en-US" sz="1200" dirty="0"/>
              <a:t> Tang, Cong Ma, </a:t>
            </a:r>
            <a:r>
              <a:rPr lang="en-US" sz="1200" dirty="0" err="1"/>
              <a:t>Hanghang</a:t>
            </a:r>
            <a:r>
              <a:rPr lang="en-US" sz="1200" dirty="0"/>
              <a:t> Tong, Yu Jing, and </a:t>
            </a:r>
            <a:r>
              <a:rPr lang="en-US" sz="1200" dirty="0" err="1"/>
              <a:t>Juanzi</a:t>
            </a:r>
            <a:r>
              <a:rPr lang="en-US" sz="1200" dirty="0"/>
              <a:t> Li. Panther: Fast Top-k Similarity Search on Large Networks. In </a:t>
            </a:r>
            <a:r>
              <a:rPr lang="en-US" sz="1200" dirty="0" smtClean="0"/>
              <a:t>KDD‘15, </a:t>
            </a:r>
            <a:r>
              <a:rPr lang="en-US" sz="1200" dirty="0"/>
              <a:t>pages 1445-1454. </a:t>
            </a:r>
            <a:endParaRPr lang="zh-CN" altLang="en-US" sz="1200" dirty="0" smtClean="0"/>
          </a:p>
          <a:p>
            <a:r>
              <a:rPr lang="en-US" sz="1200" dirty="0" err="1" smtClean="0"/>
              <a:t>Yutao</a:t>
            </a:r>
            <a:r>
              <a:rPr lang="en-US" sz="1200" dirty="0" smtClean="0"/>
              <a:t> </a:t>
            </a:r>
            <a:r>
              <a:rPr lang="en-US" sz="1200" dirty="0"/>
              <a:t>Zhang, </a:t>
            </a:r>
            <a:r>
              <a:rPr lang="en-US" sz="1200" dirty="0" err="1"/>
              <a:t>Jie</a:t>
            </a:r>
            <a:r>
              <a:rPr lang="en-US" sz="1200" dirty="0"/>
              <a:t> Tang, </a:t>
            </a:r>
            <a:r>
              <a:rPr lang="en-US" sz="1200" dirty="0" err="1"/>
              <a:t>Zhilin</a:t>
            </a:r>
            <a:r>
              <a:rPr lang="en-US" sz="1200" dirty="0"/>
              <a:t> Yang, Jian Pei, and Philip Yu. COSNET: Connecting Heterogeneous Social Networks with Local and Global Consistency. In </a:t>
            </a:r>
            <a:r>
              <a:rPr lang="en-US" sz="1200" dirty="0" smtClean="0"/>
              <a:t>KDD‘15, </a:t>
            </a:r>
            <a:r>
              <a:rPr lang="en-US" sz="1200" dirty="0"/>
              <a:t>pages 1485-1494</a:t>
            </a:r>
            <a:r>
              <a:rPr lang="en-US" sz="1200" dirty="0" smtClean="0"/>
              <a:t>.</a:t>
            </a:r>
            <a:endParaRPr lang="zh-CN" altLang="en-US" sz="1200" dirty="0" smtClean="0"/>
          </a:p>
        </p:txBody>
      </p:sp>
    </p:spTree>
    <p:extLst>
      <p:ext uri="{BB962C8B-B14F-4D97-AF65-F5344CB8AC3E}">
        <p14:creationId xmlns:p14="http://schemas.microsoft.com/office/powerpoint/2010/main" val="209111178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Grp="1" noChangeArrowheads="1"/>
          </p:cNvSpPr>
          <p:nvPr>
            <p:ph type="ctrTitle"/>
          </p:nvPr>
        </p:nvSpPr>
        <p:spPr>
          <a:xfrm>
            <a:off x="250374" y="2174999"/>
            <a:ext cx="9455154" cy="1470025"/>
          </a:xfrm>
        </p:spPr>
        <p:txBody>
          <a:bodyPr/>
          <a:lstStyle/>
          <a:p>
            <a:pPr>
              <a:spcBef>
                <a:spcPts val="3600"/>
              </a:spcBef>
            </a:pPr>
            <a:r>
              <a:rPr lang="en-US" altLang="zh-CN" sz="4400" b="1" dirty="0" err="1" smtClean="0">
                <a:solidFill>
                  <a:srgbClr val="C00000"/>
                </a:solidFill>
                <a:latin typeface="Helvetica Neue" charset="0"/>
                <a:ea typeface="Helvetica Neue" charset="0"/>
                <a:cs typeface="Helvetica Neue" charset="0"/>
              </a:rPr>
              <a:t>AMiner</a:t>
            </a:r>
            <a:r>
              <a:rPr lang="en-US" altLang="zh-CN" sz="4400" b="1" dirty="0" smtClean="0">
                <a:solidFill>
                  <a:srgbClr val="C00000"/>
                </a:solidFill>
                <a:latin typeface="Helvetica Neue" charset="0"/>
                <a:ea typeface="Helvetica Neue" charset="0"/>
                <a:cs typeface="Helvetica Neue" charset="0"/>
              </a:rPr>
              <a:t/>
            </a:r>
            <a:br>
              <a:rPr lang="en-US" altLang="zh-CN" sz="4400" b="1" dirty="0" smtClean="0">
                <a:solidFill>
                  <a:srgbClr val="C00000"/>
                </a:solidFill>
                <a:latin typeface="Helvetica Neue" charset="0"/>
                <a:ea typeface="Helvetica Neue" charset="0"/>
                <a:cs typeface="Helvetica Neue" charset="0"/>
              </a:rPr>
            </a:br>
            <a:r>
              <a:rPr lang="en-US" altLang="zh-CN" sz="3200" dirty="0" smtClean="0">
                <a:latin typeface="Helvetica Neue" charset="0"/>
                <a:ea typeface="Helvetica Neue" charset="0"/>
                <a:cs typeface="Helvetica Neue" charset="0"/>
              </a:rPr>
              <a:t>—</a:t>
            </a:r>
            <a:r>
              <a:rPr lang="en-US" altLang="zh-CN" sz="3200" dirty="0">
                <a:solidFill>
                  <a:schemeClr val="tx1"/>
                </a:solidFill>
                <a:latin typeface="Helvetica Neue" charset="0"/>
                <a:ea typeface="Helvetica Neue" charset="0"/>
                <a:cs typeface="Helvetica Neue" charset="0"/>
              </a:rPr>
              <a:t>Understanding big </a:t>
            </a:r>
            <a:r>
              <a:rPr lang="en-US" altLang="zh-CN" sz="3200" dirty="0" smtClean="0">
                <a:solidFill>
                  <a:schemeClr val="tx1"/>
                </a:solidFill>
                <a:latin typeface="Helvetica Neue" charset="0"/>
                <a:ea typeface="Helvetica Neue" charset="0"/>
                <a:cs typeface="Helvetica Neue" charset="0"/>
              </a:rPr>
              <a:t>science</a:t>
            </a:r>
            <a:r>
              <a:rPr lang="zh-CN" altLang="en-US" sz="3200" dirty="0" smtClean="0">
                <a:solidFill>
                  <a:schemeClr val="tx1"/>
                </a:solidFill>
                <a:latin typeface="Helvetica Neue" charset="0"/>
                <a:ea typeface="Helvetica Neue" charset="0"/>
                <a:cs typeface="Helvetica Neue" charset="0"/>
              </a:rPr>
              <a:t> </a:t>
            </a:r>
            <a:r>
              <a:rPr lang="en-US" altLang="zh-CN" sz="3200" dirty="0" smtClean="0">
                <a:latin typeface="Helvetica Neue" charset="0"/>
                <a:ea typeface="Helvetica Neue" charset="0"/>
                <a:cs typeface="Helvetica Neue" charset="0"/>
              </a:rPr>
              <a:t>data </a:t>
            </a:r>
            <a:r>
              <a:rPr lang="en-US" altLang="zh-CN" sz="3200" dirty="0">
                <a:latin typeface="Helvetica Neue" charset="0"/>
                <a:ea typeface="Helvetica Neue" charset="0"/>
                <a:cs typeface="Helvetica Neue" charset="0"/>
              </a:rPr>
              <a:t>via AI</a:t>
            </a:r>
            <a:r>
              <a:rPr lang="en-US" altLang="zh-CN" sz="1800" dirty="0">
                <a:latin typeface="Helvetica Neue" charset="0"/>
                <a:ea typeface="Helvetica Neue" charset="0"/>
                <a:cs typeface="Helvetica Neue" charset="0"/>
              </a:rPr>
              <a:t/>
            </a:r>
            <a:br>
              <a:rPr lang="en-US" altLang="zh-CN" sz="1800" dirty="0">
                <a:latin typeface="Helvetica Neue" charset="0"/>
                <a:ea typeface="Helvetica Neue" charset="0"/>
                <a:cs typeface="Helvetica Neue" charset="0"/>
              </a:rPr>
            </a:br>
            <a:r>
              <a:rPr lang="en-US" altLang="en-US" sz="2000" dirty="0" smtClean="0">
                <a:latin typeface="Helvetica Neue" charset="0"/>
                <a:ea typeface="Helvetica Neue" charset="0"/>
                <a:cs typeface="Helvetica Neue" charset="0"/>
                <a:hlinkClick r:id="rId2"/>
              </a:rPr>
              <a:t>http://am</a:t>
            </a:r>
            <a:r>
              <a:rPr lang="en-US" altLang="zh-CN" sz="2000" dirty="0" smtClean="0">
                <a:latin typeface="Helvetica Neue" charset="0"/>
                <a:ea typeface="Helvetica Neue" charset="0"/>
                <a:cs typeface="Helvetica Neue" charset="0"/>
                <a:hlinkClick r:id="rId2"/>
              </a:rPr>
              <a:t>iner.org</a:t>
            </a:r>
            <a:r>
              <a:rPr lang="en-US" altLang="zh-CN" sz="2000" dirty="0">
                <a:latin typeface="Helvetica Neue" charset="0"/>
                <a:ea typeface="Helvetica Neue" charset="0"/>
                <a:cs typeface="Helvetica Neue" charset="0"/>
              </a:rPr>
              <a:t/>
            </a:r>
            <a:br>
              <a:rPr lang="en-US" altLang="zh-CN" sz="2000" dirty="0">
                <a:latin typeface="Helvetica Neue" charset="0"/>
                <a:ea typeface="Helvetica Neue" charset="0"/>
                <a:cs typeface="Helvetica Neue" charset="0"/>
              </a:rPr>
            </a:br>
            <a:endParaRPr lang="zh-CN" altLang="en-US" sz="2000" dirty="0" smtClean="0">
              <a:solidFill>
                <a:srgbClr val="800000"/>
              </a:solidFill>
              <a:latin typeface="Helvetica Neue" charset="0"/>
              <a:ea typeface="Helvetica Neue" charset="0"/>
              <a:cs typeface="Helvetica Neue" charset="0"/>
            </a:endParaRPr>
          </a:p>
        </p:txBody>
      </p:sp>
      <p:sp>
        <p:nvSpPr>
          <p:cNvPr id="15" name="副标题 4"/>
          <p:cNvSpPr txBox="1">
            <a:spLocks/>
          </p:cNvSpPr>
          <p:nvPr/>
        </p:nvSpPr>
        <p:spPr bwMode="auto">
          <a:xfrm>
            <a:off x="54006" y="3969060"/>
            <a:ext cx="9906000" cy="1844824"/>
          </a:xfrm>
          <a:prstGeom prst="rect">
            <a:avLst/>
          </a:prstGeom>
          <a:solidFill>
            <a:schemeClr val="bg1"/>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Tx/>
              <a:buNone/>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Bef>
                <a:spcPts val="1200"/>
              </a:spcBef>
            </a:pPr>
            <a:r>
              <a:rPr lang="en-US" altLang="zh-CN" kern="0" dirty="0" smtClean="0">
                <a:latin typeface="Helvetica Neue" charset="0"/>
                <a:ea typeface="Helvetica Neue" charset="0"/>
                <a:cs typeface="Helvetica Neue" charset="0"/>
              </a:rPr>
              <a:t>Thanks to our partners </a:t>
            </a:r>
            <a:endParaRPr lang="en-US" altLang="zh-CN" kern="0" dirty="0">
              <a:latin typeface="Helvetica Neue" charset="0"/>
              <a:ea typeface="Helvetica Neue" charset="0"/>
              <a:cs typeface="Helvetica Neue" charset="0"/>
            </a:endParaRPr>
          </a:p>
        </p:txBody>
      </p:sp>
      <p:pic>
        <p:nvPicPr>
          <p:cNvPr id="2" name="Picture 1"/>
          <p:cNvPicPr>
            <a:picLocks noChangeAspect="1"/>
          </p:cNvPicPr>
          <p:nvPr/>
        </p:nvPicPr>
        <p:blipFill>
          <a:blip r:embed="rId3"/>
          <a:stretch>
            <a:fillRect/>
          </a:stretch>
        </p:blipFill>
        <p:spPr>
          <a:xfrm>
            <a:off x="336757" y="4989124"/>
            <a:ext cx="1840639" cy="617505"/>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265368" y="4941168"/>
            <a:ext cx="1188132" cy="705453"/>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9909" y="5105021"/>
            <a:ext cx="1995056" cy="385711"/>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2114" y="4865828"/>
            <a:ext cx="864096" cy="864096"/>
          </a:xfrm>
          <a:prstGeom prst="rect">
            <a:avLst/>
          </a:prstGeom>
        </p:spPr>
      </p:pic>
      <p:pic>
        <p:nvPicPr>
          <p:cNvPr id="13" name="Pictur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4545" y="4967597"/>
            <a:ext cx="2248215" cy="660558"/>
          </a:xfrm>
          <a:prstGeom prst="rect">
            <a:avLst/>
          </a:prstGeom>
        </p:spPr>
      </p:pic>
      <p:sp>
        <p:nvSpPr>
          <p:cNvPr id="10" name="矩形 2"/>
          <p:cNvSpPr>
            <a:spLocks noChangeArrowheads="1"/>
          </p:cNvSpPr>
          <p:nvPr/>
        </p:nvSpPr>
        <p:spPr bwMode="auto">
          <a:xfrm>
            <a:off x="0" y="6345324"/>
            <a:ext cx="9906000" cy="512677"/>
          </a:xfrm>
          <a:prstGeom prst="rect">
            <a:avLst/>
          </a:prstGeom>
          <a:solidFill>
            <a:schemeClr val="bg1"/>
          </a:solidFill>
          <a:ln w="9525">
            <a:noFill/>
            <a:miter lim="800000"/>
            <a:headEnd/>
            <a:tailEnd/>
          </a:ln>
        </p:spPr>
        <p:txBody>
          <a:bodyPr wrap="square">
            <a:noAutofit/>
          </a:bodyPr>
          <a:lstStyle/>
          <a:p>
            <a:pPr>
              <a:spcAft>
                <a:spcPts val="600"/>
              </a:spcAft>
            </a:pP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Tang, </a:t>
            </a: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Zhang, </a:t>
            </a:r>
            <a:r>
              <a:rPr lang="en-US" altLang="zh-CN" sz="1200" dirty="0" smtClean="0">
                <a:latin typeface="Helvetica Neue" charset="0"/>
                <a:ea typeface="Helvetica Neue" charset="0"/>
                <a:cs typeface="Helvetica Neue" charset="0"/>
              </a:rPr>
              <a:t>L. </a:t>
            </a:r>
            <a:r>
              <a:rPr lang="en-US" altLang="zh-CN" sz="1200" dirty="0">
                <a:latin typeface="Helvetica Neue" charset="0"/>
                <a:ea typeface="Helvetica Neue" charset="0"/>
                <a:cs typeface="Helvetica Neue" charset="0"/>
              </a:rPr>
              <a:t>Yao, </a:t>
            </a:r>
            <a:r>
              <a:rPr lang="en-US" altLang="zh-CN" sz="1200" dirty="0" smtClean="0">
                <a:latin typeface="Helvetica Neue" charset="0"/>
                <a:ea typeface="Helvetica Neue" charset="0"/>
                <a:cs typeface="Helvetica Neue" charset="0"/>
              </a:rPr>
              <a:t>J. </a:t>
            </a:r>
            <a:r>
              <a:rPr lang="en-US" altLang="zh-CN" sz="1200" dirty="0">
                <a:latin typeface="Helvetica Neue" charset="0"/>
                <a:ea typeface="Helvetica Neue" charset="0"/>
                <a:cs typeface="Helvetica Neue" charset="0"/>
              </a:rPr>
              <a:t>Li, </a:t>
            </a:r>
            <a:r>
              <a:rPr lang="en-US" altLang="zh-CN" sz="1200" dirty="0" smtClean="0">
                <a:latin typeface="Helvetica Neue" charset="0"/>
                <a:ea typeface="Helvetica Neue" charset="0"/>
                <a:cs typeface="Helvetica Neue" charset="0"/>
              </a:rPr>
              <a:t>L. </a:t>
            </a:r>
            <a:r>
              <a:rPr lang="en-US" altLang="zh-CN" sz="1200" dirty="0">
                <a:latin typeface="Helvetica Neue" charset="0"/>
                <a:ea typeface="Helvetica Neue" charset="0"/>
                <a:cs typeface="Helvetica Neue" charset="0"/>
              </a:rPr>
              <a:t>Zhang, and </a:t>
            </a:r>
            <a:r>
              <a:rPr lang="en-US" altLang="zh-CN" sz="1200" dirty="0" smtClean="0">
                <a:latin typeface="Helvetica Neue" charset="0"/>
                <a:ea typeface="Helvetica Neue" charset="0"/>
                <a:cs typeface="Helvetica Neue" charset="0"/>
              </a:rPr>
              <a:t>Z. </a:t>
            </a:r>
            <a:r>
              <a:rPr lang="en-US" altLang="zh-CN" sz="1200" dirty="0">
                <a:latin typeface="Helvetica Neue" charset="0"/>
                <a:ea typeface="Helvetica Neue" charset="0"/>
                <a:cs typeface="Helvetica Neue" charset="0"/>
              </a:rPr>
              <a:t>Su. </a:t>
            </a:r>
            <a:r>
              <a:rPr lang="en-US" altLang="zh-CN" sz="1200" dirty="0" err="1">
                <a:latin typeface="Helvetica Neue" charset="0"/>
                <a:ea typeface="Helvetica Neue" charset="0"/>
                <a:cs typeface="Helvetica Neue" charset="0"/>
              </a:rPr>
              <a:t>ArnetMiner</a:t>
            </a:r>
            <a:r>
              <a:rPr lang="en-US" altLang="zh-CN" sz="1200" dirty="0">
                <a:latin typeface="Helvetica Neue" charset="0"/>
                <a:ea typeface="Helvetica Neue" charset="0"/>
                <a:cs typeface="Helvetica Neue" charset="0"/>
              </a:rPr>
              <a:t>: Extraction and Mining of Academic Social Networks. </a:t>
            </a:r>
            <a:r>
              <a:rPr lang="en-US" altLang="zh-CN" sz="1200" dirty="0" smtClean="0">
                <a:latin typeface="Helvetica Neue" charset="0"/>
                <a:ea typeface="Helvetica Neue" charset="0"/>
                <a:cs typeface="Helvetica Neue" charset="0"/>
              </a:rPr>
              <a:t>KDD’08. </a:t>
            </a:r>
            <a:r>
              <a:rPr lang="en-US" altLang="zh-CN" sz="1200" dirty="0">
                <a:latin typeface="Helvetica Neue" charset="0"/>
                <a:ea typeface="Helvetica Neue" charset="0"/>
                <a:cs typeface="Helvetica Neue" charset="0"/>
              </a:rPr>
              <a:t>pp.990-998</a:t>
            </a:r>
            <a:r>
              <a:rPr lang="en-US" altLang="zh-CN" sz="1200" dirty="0" smtClean="0">
                <a:latin typeface="Helvetica Neue" charset="0"/>
                <a:ea typeface="Helvetica Neue" charset="0"/>
                <a:cs typeface="Helvetica Neue" charset="0"/>
              </a:rPr>
              <a:t>.</a:t>
            </a:r>
            <a:r>
              <a:rPr lang="zh-CN" altLang="en-US" sz="1200" dirty="0" smtClean="0">
                <a:latin typeface="Helvetica Neue" charset="0"/>
                <a:ea typeface="Helvetica Neue" charset="0"/>
                <a:cs typeface="Helvetica Neue" charset="0"/>
              </a:rPr>
              <a:t> </a:t>
            </a:r>
            <a:r>
              <a:rPr lang="en-US" altLang="zh-CN" sz="1200" dirty="0" smtClean="0">
                <a:latin typeface="Helvetica Neue" charset="0"/>
                <a:ea typeface="Helvetica Neue" charset="0"/>
                <a:cs typeface="Helvetica Neue" charset="0"/>
              </a:rPr>
              <a:t>(</a:t>
            </a:r>
            <a:r>
              <a:rPr lang="en-US" altLang="zh-CN" sz="1200" b="1" dirty="0" smtClean="0">
                <a:latin typeface="Helvetica Neue" charset="0"/>
                <a:ea typeface="Helvetica Neue" charset="0"/>
                <a:cs typeface="Helvetica Neue" charset="0"/>
              </a:rPr>
              <a:t>Top 10 </a:t>
            </a:r>
            <a:r>
              <a:rPr lang="en-US" altLang="zh-CN" sz="1200" b="1" dirty="0">
                <a:latin typeface="Helvetica Neue" charset="0"/>
                <a:ea typeface="Helvetica Neue" charset="0"/>
                <a:cs typeface="Helvetica Neue" charset="0"/>
              </a:rPr>
              <a:t>cited </a:t>
            </a:r>
            <a:r>
              <a:rPr lang="en-US" altLang="zh-CN" sz="1200" b="1" dirty="0" smtClean="0">
                <a:latin typeface="Helvetica Neue" charset="0"/>
                <a:ea typeface="Helvetica Neue" charset="0"/>
                <a:cs typeface="Helvetica Neue" charset="0"/>
              </a:rPr>
              <a:t>paper </a:t>
            </a:r>
            <a:r>
              <a:rPr lang="en-US" altLang="zh-CN" sz="1200" b="1" dirty="0">
                <a:latin typeface="Helvetica Neue" charset="0"/>
                <a:ea typeface="Helvetica Neue" charset="0"/>
                <a:cs typeface="Helvetica Neue" charset="0"/>
              </a:rPr>
              <a:t>among all papers published </a:t>
            </a:r>
            <a:r>
              <a:rPr lang="en-US" altLang="zh-CN" sz="1200" b="1" dirty="0" smtClean="0">
                <a:latin typeface="Helvetica Neue" charset="0"/>
                <a:ea typeface="Helvetica Neue" charset="0"/>
                <a:cs typeface="Helvetica Neue" charset="0"/>
              </a:rPr>
              <a:t>at KDD in the past 10 years,</a:t>
            </a:r>
            <a:r>
              <a:rPr lang="zh-CN" altLang="en-US" sz="1200" b="1" dirty="0" smtClean="0">
                <a:latin typeface="Helvetica Neue" charset="0"/>
                <a:ea typeface="Helvetica Neue" charset="0"/>
                <a:cs typeface="Helvetica Neue" charset="0"/>
              </a:rPr>
              <a:t> </a:t>
            </a:r>
            <a:r>
              <a:rPr lang="en-US" altLang="zh-CN" sz="1200" b="1" dirty="0" smtClean="0">
                <a:latin typeface="+mj-lt"/>
                <a:ea typeface="SimHei" charset="-122"/>
                <a:cs typeface="SimHei" charset="-122"/>
              </a:rPr>
              <a:t>KDD</a:t>
            </a:r>
            <a:r>
              <a:rPr lang="zh-CN" altLang="en-US" sz="1200" b="1" dirty="0" smtClean="0">
                <a:latin typeface="SimHei" charset="-122"/>
                <a:ea typeface="SimHei" charset="-122"/>
                <a:cs typeface="SimHei" charset="-122"/>
              </a:rPr>
              <a:t>当年引用最高的两篇文章之一</a:t>
            </a:r>
            <a:r>
              <a:rPr lang="en-US" altLang="zh-CN" sz="1200" dirty="0" smtClean="0">
                <a:latin typeface="Helvetica Neue" charset="0"/>
                <a:ea typeface="Helvetica Neue" charset="0"/>
                <a:cs typeface="Helvetica Neue" charset="0"/>
              </a:rPr>
              <a:t>)</a:t>
            </a:r>
            <a:endParaRPr lang="zh-CN" altLang="en-US" sz="1200" dirty="0">
              <a:latin typeface="Helvetica Neue" charset="0"/>
              <a:ea typeface="Helvetica Neue" charset="0"/>
              <a:cs typeface="Helvetica Neue" charset="0"/>
            </a:endParaRPr>
          </a:p>
        </p:txBody>
      </p:sp>
    </p:spTree>
    <p:extLst>
      <p:ext uri="{BB962C8B-B14F-4D97-AF65-F5344CB8AC3E}">
        <p14:creationId xmlns:p14="http://schemas.microsoft.com/office/powerpoint/2010/main" val="174585372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ctrTitle"/>
          </p:nvPr>
        </p:nvSpPr>
        <p:spPr>
          <a:xfrm>
            <a:off x="250374" y="2174999"/>
            <a:ext cx="9455154" cy="1470025"/>
          </a:xfrm>
        </p:spPr>
        <p:txBody>
          <a:bodyPr/>
          <a:lstStyle/>
          <a:p>
            <a:pPr>
              <a:spcBef>
                <a:spcPts val="3600"/>
              </a:spcBef>
            </a:pPr>
            <a:r>
              <a:rPr lang="en-US" altLang="zh-CN" sz="4400" b="1" dirty="0" err="1" smtClean="0">
                <a:solidFill>
                  <a:srgbClr val="C00000"/>
                </a:solidFill>
                <a:latin typeface="Helvetica Neue" charset="0"/>
                <a:ea typeface="Helvetica Neue" charset="0"/>
                <a:cs typeface="Helvetica Neue" charset="0"/>
              </a:rPr>
              <a:t>AMiner</a:t>
            </a:r>
            <a:r>
              <a:rPr lang="en-US" altLang="zh-CN" sz="3600" b="1" dirty="0" smtClean="0">
                <a:solidFill>
                  <a:srgbClr val="FF0000"/>
                </a:solidFill>
                <a:latin typeface="Helvetica Neue" charset="0"/>
                <a:ea typeface="Helvetica Neue" charset="0"/>
                <a:cs typeface="Helvetica Neue" charset="0"/>
              </a:rPr>
              <a:t/>
            </a:r>
            <a:br>
              <a:rPr lang="en-US" altLang="zh-CN" sz="3600" b="1" dirty="0" smtClean="0">
                <a:solidFill>
                  <a:srgbClr val="FF0000"/>
                </a:solidFill>
                <a:latin typeface="Helvetica Neue" charset="0"/>
                <a:ea typeface="Helvetica Neue" charset="0"/>
                <a:cs typeface="Helvetica Neue" charset="0"/>
              </a:rPr>
            </a:br>
            <a:r>
              <a:rPr lang="en-US" altLang="zh-CN" sz="3200" dirty="0" smtClean="0">
                <a:latin typeface="Helvetica Neue" charset="0"/>
                <a:ea typeface="Helvetica Neue" charset="0"/>
                <a:cs typeface="Helvetica Neue" charset="0"/>
              </a:rPr>
              <a:t>—</a:t>
            </a:r>
            <a:r>
              <a:rPr lang="en-US" altLang="zh-CN" sz="3200" dirty="0" smtClean="0">
                <a:solidFill>
                  <a:schemeClr val="tx1"/>
                </a:solidFill>
                <a:latin typeface="Helvetica Neue" charset="0"/>
                <a:ea typeface="Helvetica Neue" charset="0"/>
                <a:cs typeface="Helvetica Neue" charset="0"/>
              </a:rPr>
              <a:t>Understanding big </a:t>
            </a:r>
            <a:r>
              <a:rPr lang="en-US" altLang="zh-CN" sz="3200" dirty="0">
                <a:solidFill>
                  <a:schemeClr val="tx1"/>
                </a:solidFill>
                <a:latin typeface="Helvetica Neue" charset="0"/>
                <a:ea typeface="Helvetica Neue" charset="0"/>
                <a:cs typeface="Helvetica Neue" charset="0"/>
              </a:rPr>
              <a:t>science</a:t>
            </a:r>
            <a:r>
              <a:rPr lang="zh-CN" altLang="en-US" sz="3200">
                <a:solidFill>
                  <a:schemeClr val="tx1"/>
                </a:solidFill>
                <a:latin typeface="Helvetica Neue" charset="0"/>
                <a:ea typeface="Helvetica Neue" charset="0"/>
                <a:cs typeface="Helvetica Neue" charset="0"/>
              </a:rPr>
              <a:t> </a:t>
            </a:r>
            <a:r>
              <a:rPr lang="en-US" altLang="zh-CN" sz="3200" smtClean="0">
                <a:latin typeface="Helvetica Neue" charset="0"/>
                <a:ea typeface="Helvetica Neue" charset="0"/>
                <a:cs typeface="Helvetica Neue" charset="0"/>
              </a:rPr>
              <a:t>data </a:t>
            </a:r>
            <a:r>
              <a:rPr lang="en-US" altLang="zh-CN" sz="3200" dirty="0" smtClean="0">
                <a:latin typeface="Helvetica Neue" charset="0"/>
                <a:ea typeface="Helvetica Neue" charset="0"/>
                <a:cs typeface="Helvetica Neue" charset="0"/>
              </a:rPr>
              <a:t>via AI</a:t>
            </a:r>
            <a:r>
              <a:rPr lang="en-US" altLang="zh-CN" sz="1800" dirty="0">
                <a:latin typeface="Helvetica Neue" charset="0"/>
                <a:ea typeface="Helvetica Neue" charset="0"/>
                <a:cs typeface="Helvetica Neue" charset="0"/>
              </a:rPr>
              <a:t/>
            </a:r>
            <a:br>
              <a:rPr lang="en-US" altLang="zh-CN" sz="1800" dirty="0">
                <a:latin typeface="Helvetica Neue" charset="0"/>
                <a:ea typeface="Helvetica Neue" charset="0"/>
                <a:cs typeface="Helvetica Neue" charset="0"/>
              </a:rPr>
            </a:br>
            <a:r>
              <a:rPr lang="en-US" altLang="en-US" sz="2000" dirty="0" smtClean="0">
                <a:latin typeface="Helvetica Neue" charset="0"/>
                <a:ea typeface="Helvetica Neue" charset="0"/>
                <a:cs typeface="Helvetica Neue" charset="0"/>
                <a:hlinkClick r:id="rId3"/>
              </a:rPr>
              <a:t>http://am</a:t>
            </a:r>
            <a:r>
              <a:rPr lang="en-US" altLang="zh-CN" sz="2000" dirty="0" smtClean="0">
                <a:latin typeface="Helvetica Neue" charset="0"/>
                <a:ea typeface="Helvetica Neue" charset="0"/>
                <a:cs typeface="Helvetica Neue" charset="0"/>
                <a:hlinkClick r:id="rId3"/>
              </a:rPr>
              <a:t>iner.org</a:t>
            </a:r>
            <a:r>
              <a:rPr lang="en-US" altLang="zh-CN" sz="2000" dirty="0">
                <a:latin typeface="Helvetica Neue" charset="0"/>
                <a:ea typeface="Helvetica Neue" charset="0"/>
                <a:cs typeface="Helvetica Neue" charset="0"/>
              </a:rPr>
              <a:t/>
            </a:r>
            <a:br>
              <a:rPr lang="en-US" altLang="zh-CN" sz="2000" dirty="0">
                <a:latin typeface="Helvetica Neue" charset="0"/>
                <a:ea typeface="Helvetica Neue" charset="0"/>
                <a:cs typeface="Helvetica Neue" charset="0"/>
              </a:rPr>
            </a:br>
            <a:endParaRPr lang="zh-CN" altLang="en-US" sz="2000" dirty="0" smtClean="0">
              <a:solidFill>
                <a:srgbClr val="800000"/>
              </a:solidFill>
              <a:latin typeface="Helvetica Neue" charset="0"/>
              <a:ea typeface="Helvetica Neue" charset="0"/>
              <a:cs typeface="Helvetica Neue" charset="0"/>
            </a:endParaRPr>
          </a:p>
        </p:txBody>
      </p:sp>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3312" y="3698188"/>
            <a:ext cx="914400" cy="914400"/>
          </a:xfrm>
          <a:prstGeom prst="ellipse">
            <a:avLst/>
          </a:prstGeom>
          <a:ln w="25400">
            <a:solidFill>
              <a:srgbClr val="992CCC"/>
            </a:solidFill>
          </a:ln>
        </p:spPr>
      </p:pic>
      <p:pic>
        <p:nvPicPr>
          <p:cNvPr id="4" name="Picture 3"/>
          <p:cNvPicPr>
            <a:picLocks noChangeAspect="1"/>
          </p:cNvPicPr>
          <p:nvPr/>
        </p:nvPicPr>
        <p:blipFill rotWithShape="1">
          <a:blip r:embed="rId5" cstate="hqprint">
            <a:extLst>
              <a:ext uri="{28A0092B-C50C-407E-A947-70E740481C1C}">
                <a14:useLocalDpi xmlns:a14="http://schemas.microsoft.com/office/drawing/2010/main"/>
              </a:ext>
            </a:extLst>
          </a:blip>
          <a:srcRect l="-1881"/>
          <a:stretch/>
        </p:blipFill>
        <p:spPr>
          <a:xfrm>
            <a:off x="5601072" y="3685032"/>
            <a:ext cx="914400" cy="914400"/>
          </a:xfrm>
          <a:prstGeom prst="ellipse">
            <a:avLst/>
          </a:prstGeom>
          <a:ln w="25400">
            <a:solidFill>
              <a:srgbClr val="992CCC"/>
            </a:solidFill>
          </a:ln>
        </p:spPr>
      </p:pic>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755537" y="3681028"/>
            <a:ext cx="914400" cy="914400"/>
          </a:xfrm>
          <a:prstGeom prst="ellipse">
            <a:avLst/>
          </a:prstGeom>
          <a:ln w="25400">
            <a:solidFill>
              <a:srgbClr val="992CCC"/>
            </a:solidFill>
          </a:ln>
        </p:spPr>
      </p:pic>
      <p:pic>
        <p:nvPicPr>
          <p:cNvPr id="6" name="Picture 5"/>
          <p:cNvPicPr>
            <a:picLocks noChangeAspect="1"/>
          </p:cNvPicPr>
          <p:nvPr/>
        </p:nvPicPr>
        <p:blipFill rotWithShape="1">
          <a:blip r:embed="rId7" cstate="hqprint">
            <a:extLst>
              <a:ext uri="{28A0092B-C50C-407E-A947-70E740481C1C}">
                <a14:useLocalDpi xmlns:a14="http://schemas.microsoft.com/office/drawing/2010/main"/>
              </a:ext>
            </a:extLst>
          </a:blip>
          <a:srcRect r="-1905"/>
          <a:stretch/>
        </p:blipFill>
        <p:spPr>
          <a:xfrm>
            <a:off x="8827132" y="3681028"/>
            <a:ext cx="914400" cy="914400"/>
          </a:xfrm>
          <a:prstGeom prst="ellipse">
            <a:avLst/>
          </a:prstGeom>
          <a:ln w="25400">
            <a:solidFill>
              <a:srgbClr val="992CCC"/>
            </a:solidFill>
          </a:ln>
        </p:spPr>
      </p:pic>
      <p:pic>
        <p:nvPicPr>
          <p:cNvPr id="7" name="Picture 6"/>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537216" y="3681028"/>
            <a:ext cx="914400" cy="914400"/>
          </a:xfrm>
          <a:prstGeom prst="ellipse">
            <a:avLst/>
          </a:prstGeom>
          <a:ln w="25400">
            <a:solidFill>
              <a:srgbClr val="992CCC"/>
            </a:solidFill>
          </a:ln>
        </p:spPr>
      </p:pic>
      <p:pic>
        <p:nvPicPr>
          <p:cNvPr id="8" name="Picture 7"/>
          <p:cNvPicPr>
            <a:picLocks noChangeAspect="1"/>
          </p:cNvPicPr>
          <p:nvPr/>
        </p:nvPicPr>
        <p:blipFill rotWithShape="1">
          <a:blip r:embed="rId9" cstate="hqprint">
            <a:extLst>
              <a:ext uri="{28A0092B-C50C-407E-A947-70E740481C1C}">
                <a14:useLocalDpi xmlns:a14="http://schemas.microsoft.com/office/drawing/2010/main"/>
              </a:ext>
            </a:extLst>
          </a:blip>
          <a:srcRect l="-3842" t="-4701"/>
          <a:stretch/>
        </p:blipFill>
        <p:spPr>
          <a:xfrm>
            <a:off x="182864" y="5085184"/>
            <a:ext cx="914400" cy="914400"/>
          </a:xfrm>
          <a:prstGeom prst="ellipse">
            <a:avLst/>
          </a:prstGeom>
          <a:ln w="25400">
            <a:solidFill>
              <a:srgbClr val="992CCC"/>
            </a:solidFill>
          </a:ln>
        </p:spPr>
      </p:pic>
      <p:pic>
        <p:nvPicPr>
          <p:cNvPr id="9" name="Picture 8"/>
          <p:cNvPicPr>
            <a:picLocks noChangeAspect="1"/>
          </p:cNvPicPr>
          <p:nvPr/>
        </p:nvPicPr>
        <p:blipFill rotWithShape="1">
          <a:blip r:embed="rId10" cstate="hqprint">
            <a:extLst>
              <a:ext uri="{28A0092B-C50C-407E-A947-70E740481C1C}">
                <a14:useLocalDpi xmlns:a14="http://schemas.microsoft.com/office/drawing/2010/main"/>
              </a:ext>
            </a:extLst>
          </a:blip>
          <a:srcRect r="-418"/>
          <a:stretch/>
        </p:blipFill>
        <p:spPr>
          <a:xfrm>
            <a:off x="1280592" y="5085184"/>
            <a:ext cx="914400" cy="914400"/>
          </a:xfrm>
          <a:prstGeom prst="ellipse">
            <a:avLst/>
          </a:prstGeom>
          <a:ln w="25400">
            <a:solidFill>
              <a:srgbClr val="992CCC"/>
            </a:solidFill>
          </a:ln>
        </p:spPr>
      </p:pic>
      <p:pic>
        <p:nvPicPr>
          <p:cNvPr id="10" name="Picture 9"/>
          <p:cNvPicPr>
            <a:picLocks noChangeAspect="1"/>
          </p:cNvPicPr>
          <p:nvPr/>
        </p:nvPicPr>
        <p:blipFill rotWithShape="1">
          <a:blip r:embed="rId11" cstate="hqprint">
            <a:extLst>
              <a:ext uri="{28A0092B-C50C-407E-A947-70E740481C1C}">
                <a14:useLocalDpi xmlns:a14="http://schemas.microsoft.com/office/drawing/2010/main"/>
              </a:ext>
            </a:extLst>
          </a:blip>
          <a:srcRect r="-3852"/>
          <a:stretch/>
        </p:blipFill>
        <p:spPr>
          <a:xfrm>
            <a:off x="7739848" y="5085184"/>
            <a:ext cx="914400" cy="914400"/>
          </a:xfrm>
          <a:prstGeom prst="ellipse">
            <a:avLst/>
          </a:prstGeom>
          <a:ln w="25400">
            <a:solidFill>
              <a:srgbClr val="992CCC"/>
            </a:solidFill>
          </a:ln>
        </p:spPr>
      </p:pic>
      <p:pic>
        <p:nvPicPr>
          <p:cNvPr id="11" name="Picture 10"/>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4520952" y="5085184"/>
            <a:ext cx="914400" cy="914400"/>
          </a:xfrm>
          <a:prstGeom prst="ellipse">
            <a:avLst/>
          </a:prstGeom>
          <a:ln w="25400">
            <a:solidFill>
              <a:srgbClr val="992CCC"/>
            </a:solidFill>
          </a:ln>
        </p:spPr>
      </p:pic>
      <p:pic>
        <p:nvPicPr>
          <p:cNvPr id="13" name="Picture 12"/>
          <p:cNvPicPr>
            <a:picLocks noChangeAspect="1"/>
          </p:cNvPicPr>
          <p:nvPr/>
        </p:nvPicPr>
        <p:blipFill rotWithShape="1">
          <a:blip r:embed="rId13" cstate="hqprint">
            <a:extLst>
              <a:ext uri="{28A0092B-C50C-407E-A947-70E740481C1C}">
                <a14:useLocalDpi xmlns:a14="http://schemas.microsoft.com/office/drawing/2010/main"/>
              </a:ext>
            </a:extLst>
          </a:blip>
          <a:srcRect r="-7409"/>
          <a:stretch/>
        </p:blipFill>
        <p:spPr>
          <a:xfrm>
            <a:off x="8799653" y="5085184"/>
            <a:ext cx="914400" cy="914400"/>
          </a:xfrm>
          <a:prstGeom prst="ellipse">
            <a:avLst/>
          </a:prstGeom>
          <a:ln w="25400">
            <a:solidFill>
              <a:srgbClr val="992CCC"/>
            </a:solidFill>
          </a:ln>
        </p:spPr>
      </p:pic>
      <p:pic>
        <p:nvPicPr>
          <p:cNvPr id="14" name="Picture 13"/>
          <p:cNvPicPr>
            <a:picLocks noChangeAspect="1"/>
          </p:cNvPicPr>
          <p:nvPr/>
        </p:nvPicPr>
        <p:blipFill rotWithShape="1">
          <a:blip r:embed="rId14" cstate="hqprint">
            <a:extLst>
              <a:ext uri="{28A0092B-C50C-407E-A947-70E740481C1C}">
                <a14:useLocalDpi xmlns:a14="http://schemas.microsoft.com/office/drawing/2010/main"/>
              </a:ext>
            </a:extLst>
          </a:blip>
          <a:srcRect r="-541"/>
          <a:stretch/>
        </p:blipFill>
        <p:spPr>
          <a:xfrm>
            <a:off x="3443308" y="5084064"/>
            <a:ext cx="914400" cy="914400"/>
          </a:xfrm>
          <a:prstGeom prst="ellipse">
            <a:avLst/>
          </a:prstGeom>
          <a:ln w="25400">
            <a:solidFill>
              <a:srgbClr val="992CCC"/>
            </a:solidFill>
          </a:ln>
        </p:spPr>
      </p:pic>
      <p:pic>
        <p:nvPicPr>
          <p:cNvPr id="16" name="Picture 15"/>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2360712" y="5084064"/>
            <a:ext cx="909430" cy="914400"/>
          </a:xfrm>
          <a:prstGeom prst="ellipse">
            <a:avLst/>
          </a:prstGeom>
          <a:ln w="25400">
            <a:solidFill>
              <a:srgbClr val="992CCC"/>
            </a:solidFill>
          </a:ln>
        </p:spPr>
      </p:pic>
      <p:pic>
        <p:nvPicPr>
          <p:cNvPr id="17" name="Picture 16"/>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2360716" y="3685032"/>
            <a:ext cx="914400" cy="914400"/>
          </a:xfrm>
          <a:prstGeom prst="ellipse">
            <a:avLst/>
          </a:prstGeom>
          <a:ln w="25400">
            <a:solidFill>
              <a:srgbClr val="992CCC"/>
            </a:solidFill>
          </a:ln>
        </p:spPr>
      </p:pic>
      <p:pic>
        <p:nvPicPr>
          <p:cNvPr id="18" name="Picture 17"/>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3440832" y="3681028"/>
            <a:ext cx="914400" cy="914400"/>
          </a:xfrm>
          <a:prstGeom prst="ellipse">
            <a:avLst/>
          </a:prstGeom>
          <a:ln w="25400">
            <a:solidFill>
              <a:srgbClr val="992CCC"/>
            </a:solidFill>
          </a:ln>
        </p:spPr>
      </p:pic>
      <p:pic>
        <p:nvPicPr>
          <p:cNvPr id="19" name="Picture 18"/>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1281876" y="3685032"/>
            <a:ext cx="915180" cy="914400"/>
          </a:xfrm>
          <a:prstGeom prst="ellipse">
            <a:avLst/>
          </a:prstGeom>
          <a:ln w="25400">
            <a:solidFill>
              <a:srgbClr val="992CCC"/>
            </a:solidFill>
          </a:ln>
        </p:spPr>
      </p:pic>
      <p:pic>
        <p:nvPicPr>
          <p:cNvPr id="20" name="Picture 19"/>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5605296" y="5084064"/>
            <a:ext cx="914400" cy="914400"/>
          </a:xfrm>
          <a:prstGeom prst="ellipse">
            <a:avLst/>
          </a:prstGeom>
          <a:ln w="25400">
            <a:solidFill>
              <a:srgbClr val="992CCC"/>
            </a:solidFill>
          </a:ln>
        </p:spPr>
      </p:pic>
      <p:pic>
        <p:nvPicPr>
          <p:cNvPr id="3" name="Picture 2"/>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6681193" y="5084064"/>
            <a:ext cx="914400" cy="914400"/>
          </a:xfrm>
          <a:prstGeom prst="ellipse">
            <a:avLst/>
          </a:prstGeom>
          <a:ln w="25400">
            <a:solidFill>
              <a:srgbClr val="992CCC"/>
            </a:solidFill>
          </a:ln>
        </p:spPr>
      </p:pic>
      <p:pic>
        <p:nvPicPr>
          <p:cNvPr id="12" name="Picture 11"/>
          <p:cNvPicPr>
            <a:picLocks noChangeAspect="1"/>
          </p:cNvPicPr>
          <p:nvPr/>
        </p:nvPicPr>
        <p:blipFill rotWithShape="1">
          <a:blip r:embed="rId21" cstate="hqprint">
            <a:extLst>
              <a:ext uri="{28A0092B-C50C-407E-A947-70E740481C1C}">
                <a14:useLocalDpi xmlns:a14="http://schemas.microsoft.com/office/drawing/2010/main"/>
              </a:ext>
            </a:extLst>
          </a:blip>
          <a:srcRect l="-254"/>
          <a:stretch/>
        </p:blipFill>
        <p:spPr>
          <a:xfrm>
            <a:off x="6681192" y="3681028"/>
            <a:ext cx="914400" cy="914400"/>
          </a:xfrm>
          <a:prstGeom prst="ellipse">
            <a:avLst/>
          </a:prstGeom>
          <a:ln w="25400">
            <a:solidFill>
              <a:srgbClr val="992CCC"/>
            </a:solidFill>
          </a:ln>
        </p:spPr>
      </p:pic>
    </p:spTree>
    <p:extLst>
      <p:ext uri="{BB962C8B-B14F-4D97-AF65-F5344CB8AC3E}">
        <p14:creationId xmlns:p14="http://schemas.microsoft.com/office/powerpoint/2010/main" val="149450392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7"/>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34315</TotalTime>
  <Words>1969</Words>
  <Application>Microsoft Macintosh PowerPoint</Application>
  <PresentationFormat>A4 Paper (210x297 mm)</PresentationFormat>
  <Paragraphs>221</Paragraphs>
  <Slides>36</Slides>
  <Notes>13</Notes>
  <HiddenSlides>0</HiddenSlides>
  <MMClips>1</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8" baseType="lpstr">
      <vt:lpstr>Arial Black</vt:lpstr>
      <vt:lpstr>Helvetica Neue</vt:lpstr>
      <vt:lpstr>MS PGothic</vt:lpstr>
      <vt:lpstr>SimHei</vt:lpstr>
      <vt:lpstr>Times New Roman</vt:lpstr>
      <vt:lpstr>Wingdings</vt:lpstr>
      <vt:lpstr>宋体</vt:lpstr>
      <vt:lpstr>微软雅黑</vt:lpstr>
      <vt:lpstr>黑体</vt:lpstr>
      <vt:lpstr>Arial</vt:lpstr>
      <vt:lpstr>Default Design</vt:lpstr>
      <vt:lpstr>公式</vt:lpstr>
      <vt:lpstr>开放学术图谱与科技情报挖掘</vt:lpstr>
      <vt:lpstr>科技情报挖掘和智能服务</vt:lpstr>
      <vt:lpstr>学术搜索系统</vt:lpstr>
      <vt:lpstr>科学背后的规律：Science of Science</vt:lpstr>
      <vt:lpstr>PowerPoint Presentation</vt:lpstr>
      <vt:lpstr>致力服务全球科技工作者</vt:lpstr>
      <vt:lpstr>PowerPoint Presentation</vt:lpstr>
      <vt:lpstr>开放学术组织：Open Academic Society</vt:lpstr>
      <vt:lpstr>开放学术图谱：Open Academic Graph (OAG) https://aminer.org/open-academic-graph https://www.openacademic.ai/ </vt:lpstr>
      <vt:lpstr>PowerPoint Presentation</vt:lpstr>
      <vt:lpstr>2017开放学术精准画像大赛</vt:lpstr>
      <vt:lpstr>2017开放学术精准画像大赛</vt:lpstr>
      <vt:lpstr>2017开放学术精准画像大赛</vt:lpstr>
      <vt:lpstr>AMiner：智能科技情报挖掘 —What can we do with the BIG scientific data?</vt:lpstr>
      <vt:lpstr>例子：以科技驱动创新—人工智能AI 2.0</vt:lpstr>
      <vt:lpstr>PowerPoint Presentation</vt:lpstr>
      <vt:lpstr>核心技术</vt:lpstr>
      <vt:lpstr>研究者信息语义化</vt:lpstr>
      <vt:lpstr>高精度的语义标注</vt:lpstr>
      <vt:lpstr>智能语义集成</vt:lpstr>
      <vt:lpstr>高精度学者画像</vt:lpstr>
      <vt:lpstr>百万级学者画像图谱</vt:lpstr>
      <vt:lpstr>全球ACM Fellow库</vt:lpstr>
      <vt:lpstr>中国工程院院士库</vt:lpstr>
      <vt:lpstr>英国皇家科学院院士库</vt:lpstr>
      <vt:lpstr>PowerPoint Presentation</vt:lpstr>
      <vt:lpstr>全球顶尖人才迁徙洞察</vt:lpstr>
      <vt:lpstr>PowerPoint Presentation</vt:lpstr>
      <vt:lpstr>把握领域发展趋势</vt:lpstr>
      <vt:lpstr>洞察交叉领域创新</vt:lpstr>
      <vt:lpstr>发布2016CS最有影响力学者排名 https://aminer.org/mostinfluentialscholar </vt:lpstr>
      <vt:lpstr>大学官网报道：普林斯顿、剑桥</vt:lpstr>
      <vt:lpstr>个人主页</vt:lpstr>
      <vt:lpstr>代表性论文</vt:lpstr>
      <vt:lpstr>AMiner —Understanding big science data via AI http://aminer.org </vt:lpstr>
      <vt:lpstr>AMiner —Understanding big science data via AI http://aminer.org </vt:lpstr>
    </vt:vector>
  </TitlesOfParts>
  <Company>Tsinghua</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 and Information Integration</dc:title>
  <dc:creator>Jie Tang</dc:creator>
  <cp:lastModifiedBy>jery.tang@gmail.com</cp:lastModifiedBy>
  <cp:revision>1988</cp:revision>
  <cp:lastPrinted>2016-02-24T18:49:27Z</cp:lastPrinted>
  <dcterms:created xsi:type="dcterms:W3CDTF">2006-10-23T13:46:31Z</dcterms:created>
  <dcterms:modified xsi:type="dcterms:W3CDTF">2017-11-05T17:46:37Z</dcterms:modified>
</cp:coreProperties>
</file>