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0" r:id="rId3"/>
    <p:sldId id="370" r:id="rId4"/>
    <p:sldId id="371" r:id="rId5"/>
    <p:sldId id="372" r:id="rId6"/>
    <p:sldId id="386" r:id="rId7"/>
    <p:sldId id="387" r:id="rId8"/>
    <p:sldId id="392" r:id="rId9"/>
    <p:sldId id="389" r:id="rId10"/>
    <p:sldId id="390" r:id="rId11"/>
    <p:sldId id="391" r:id="rId12"/>
    <p:sldId id="393" r:id="rId13"/>
    <p:sldId id="448" r:id="rId14"/>
    <p:sldId id="427" r:id="rId15"/>
    <p:sldId id="395" r:id="rId16"/>
    <p:sldId id="375" r:id="rId17"/>
    <p:sldId id="397" r:id="rId18"/>
    <p:sldId id="398" r:id="rId19"/>
    <p:sldId id="382" r:id="rId20"/>
    <p:sldId id="381" r:id="rId21"/>
    <p:sldId id="376" r:id="rId22"/>
    <p:sldId id="441" r:id="rId23"/>
    <p:sldId id="442" r:id="rId24"/>
    <p:sldId id="402" r:id="rId25"/>
    <p:sldId id="403" r:id="rId26"/>
    <p:sldId id="404" r:id="rId27"/>
    <p:sldId id="405" r:id="rId28"/>
    <p:sldId id="406" r:id="rId29"/>
    <p:sldId id="443" r:id="rId30"/>
    <p:sldId id="444" r:id="rId31"/>
    <p:sldId id="445" r:id="rId32"/>
    <p:sldId id="446" r:id="rId33"/>
    <p:sldId id="447" r:id="rId34"/>
    <p:sldId id="377" r:id="rId35"/>
    <p:sldId id="407" r:id="rId36"/>
    <p:sldId id="417" r:id="rId37"/>
    <p:sldId id="418" r:id="rId38"/>
    <p:sldId id="429" r:id="rId39"/>
    <p:sldId id="420" r:id="rId40"/>
    <p:sldId id="421" r:id="rId41"/>
    <p:sldId id="422" r:id="rId42"/>
    <p:sldId id="430" r:id="rId43"/>
    <p:sldId id="433" r:id="rId44"/>
    <p:sldId id="432" r:id="rId45"/>
    <p:sldId id="437" r:id="rId46"/>
    <p:sldId id="436" r:id="rId47"/>
    <p:sldId id="434" r:id="rId48"/>
    <p:sldId id="438" r:id="rId49"/>
    <p:sldId id="439" r:id="rId50"/>
    <p:sldId id="440" r:id="rId51"/>
    <p:sldId id="435" r:id="rId52"/>
    <p:sldId id="426" r:id="rId53"/>
    <p:sldId id="428" r:id="rId54"/>
    <p:sldId id="425" r:id="rId55"/>
    <p:sldId id="379" r:id="rId56"/>
    <p:sldId id="378" r:id="rId57"/>
    <p:sldId id="369" r:id="rId58"/>
  </p:sldIdLst>
  <p:sldSz cx="9906000" cy="6858000" type="A4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00DC"/>
    <a:srgbClr val="FFCCCC"/>
    <a:srgbClr val="2C6F90"/>
    <a:srgbClr val="2E5C8E"/>
    <a:srgbClr val="316F8B"/>
    <a:srgbClr val="99FF99"/>
    <a:srgbClr val="CC99FF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0" autoAdjust="0"/>
    <p:restoredTop sz="84653" autoAdjust="0"/>
  </p:normalViewPr>
  <p:slideViewPr>
    <p:cSldViewPr>
      <p:cViewPr varScale="1">
        <p:scale>
          <a:sx n="94" d="100"/>
          <a:sy n="94" d="100"/>
        </p:scale>
        <p:origin x="-108" y="-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60" y="242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4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30"/>
  <c:chart>
    <c:title>
      <c:tx>
        <c:rich>
          <a:bodyPr/>
          <a:lstStyle/>
          <a:p>
            <a:pPr>
              <a:defRPr lang="zh-CN"/>
            </a:pPr>
            <a:r>
              <a:rPr lang="en-US"/>
              <a:t>Benchmark Results</a:t>
            </a:r>
            <a:endParaRPr lang="zh-CN"/>
          </a:p>
        </c:rich>
      </c:tx>
      <c:layout>
        <c:manualLayout>
          <c:xMode val="edge"/>
          <c:yMode val="edge"/>
          <c:x val="0.28330006653359946"/>
          <c:y val="3.137254901960789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Precsion</c:v>
                </c:pt>
              </c:strCache>
            </c:strRef>
          </c:tx>
          <c:spPr>
            <a:solidFill>
              <a:srgbClr val="0000CC"/>
            </a:solidFill>
          </c:spPr>
          <c:cat>
            <c:strRef>
              <c:f>Sheet1!$B$1:$F$1</c:f>
              <c:strCache>
                <c:ptCount val="5"/>
                <c:pt idx="0">
                  <c:v>RiMOM</c:v>
                </c:pt>
                <c:pt idx="1">
                  <c:v>ASMOV</c:v>
                </c:pt>
                <c:pt idx="2">
                  <c:v>Lily</c:v>
                </c:pt>
                <c:pt idx="3">
                  <c:v>aflood</c:v>
                </c:pt>
                <c:pt idx="4">
                  <c:v>aroma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0.96000000000000063</c:v>
                </c:pt>
                <c:pt idx="1">
                  <c:v>0.95000000000000062</c:v>
                </c:pt>
                <c:pt idx="2">
                  <c:v>0.97000000000000064</c:v>
                </c:pt>
                <c:pt idx="3">
                  <c:v>0.97000000000000064</c:v>
                </c:pt>
                <c:pt idx="4">
                  <c:v>0.95000000000000062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Recall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Sheet1!$B$1:$F$1</c:f>
              <c:strCache>
                <c:ptCount val="5"/>
                <c:pt idx="0">
                  <c:v>RiMOM</c:v>
                </c:pt>
                <c:pt idx="1">
                  <c:v>ASMOV</c:v>
                </c:pt>
                <c:pt idx="2">
                  <c:v>Lily</c:v>
                </c:pt>
                <c:pt idx="3">
                  <c:v>aflood</c:v>
                </c:pt>
                <c:pt idx="4">
                  <c:v>aroma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0.84000000000000064</c:v>
                </c:pt>
                <c:pt idx="1">
                  <c:v>0.86000000000000065</c:v>
                </c:pt>
                <c:pt idx="2">
                  <c:v>0.88000000000000367</c:v>
                </c:pt>
                <c:pt idx="3">
                  <c:v>0.71000000000000063</c:v>
                </c:pt>
                <c:pt idx="4">
                  <c:v>0.70000000000000062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F-measure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Sheet1!$B$1:$F$1</c:f>
              <c:strCache>
                <c:ptCount val="5"/>
                <c:pt idx="0">
                  <c:v>RiMOM</c:v>
                </c:pt>
                <c:pt idx="1">
                  <c:v>ASMOV</c:v>
                </c:pt>
                <c:pt idx="2">
                  <c:v>Lily</c:v>
                </c:pt>
                <c:pt idx="3">
                  <c:v>aflood</c:v>
                </c:pt>
                <c:pt idx="4">
                  <c:v>aroma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0.8960000000000039</c:v>
                </c:pt>
                <c:pt idx="1">
                  <c:v>0.90276243093922648</c:v>
                </c:pt>
                <c:pt idx="2">
                  <c:v>0.92281081081081073</c:v>
                </c:pt>
                <c:pt idx="3">
                  <c:v>0.8198809523809526</c:v>
                </c:pt>
                <c:pt idx="4">
                  <c:v>0.80606060606060603</c:v>
                </c:pt>
              </c:numCache>
            </c:numRef>
          </c:val>
        </c:ser>
        <c:axId val="69972736"/>
        <c:axId val="69974272"/>
      </c:barChart>
      <c:catAx>
        <c:axId val="69972736"/>
        <c:scaling>
          <c:orientation val="minMax"/>
        </c:scaling>
        <c:axPos val="b"/>
        <c:tickLblPos val="nextTo"/>
        <c:txPr>
          <a:bodyPr/>
          <a:lstStyle/>
          <a:p>
            <a:pPr>
              <a:defRPr lang="zh-CN" sz="1600"/>
            </a:pPr>
            <a:endParaRPr lang="zh-CN"/>
          </a:p>
        </c:txPr>
        <c:crossAx val="69974272"/>
        <c:crosses val="autoZero"/>
        <c:auto val="1"/>
        <c:lblAlgn val="ctr"/>
        <c:lblOffset val="100"/>
      </c:catAx>
      <c:valAx>
        <c:axId val="69974272"/>
        <c:scaling>
          <c:orientation val="minMax"/>
          <c:max val="1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zh-CN" sz="1600"/>
            </a:pPr>
            <a:endParaRPr lang="zh-CN"/>
          </a:p>
        </c:txPr>
        <c:crossAx val="699727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zh-CN" sz="1600"/>
          </a:pPr>
          <a:endParaRPr lang="zh-CN"/>
        </a:p>
      </c:txPr>
    </c:legend>
    <c:plotVisOnly val="1"/>
  </c:chart>
  <c:txPr>
    <a:bodyPr/>
    <a:lstStyle/>
    <a:p>
      <a:pPr>
        <a:defRPr sz="1800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30"/>
  <c:chart>
    <c:title>
      <c:tx>
        <c:rich>
          <a:bodyPr/>
          <a:lstStyle/>
          <a:p>
            <a:pPr>
              <a:defRPr lang="zh-CN"/>
            </a:pPr>
            <a:r>
              <a:rPr lang="en-US"/>
              <a:t>Anatomy  Results</a:t>
            </a:r>
            <a:endParaRPr lang="zh-CN"/>
          </a:p>
        </c:rich>
      </c:tx>
      <c:layout/>
    </c:title>
    <c:plotArea>
      <c:layout>
        <c:manualLayout>
          <c:layoutTarget val="inner"/>
          <c:xMode val="edge"/>
          <c:yMode val="edge"/>
          <c:x val="0.11291281548923655"/>
          <c:y val="0.16461193789086759"/>
          <c:w val="0.61035958544254398"/>
          <c:h val="0.48301424212004523"/>
        </c:manualLayout>
      </c:layout>
      <c:barChart>
        <c:barDir val="col"/>
        <c:grouping val="clustered"/>
        <c:ser>
          <c:idx val="0"/>
          <c:order val="0"/>
          <c:tx>
            <c:strRef>
              <c:f>Sheet2!$B$1</c:f>
              <c:strCache>
                <c:ptCount val="1"/>
                <c:pt idx="0">
                  <c:v>Precision</c:v>
                </c:pt>
              </c:strCache>
            </c:strRef>
          </c:tx>
          <c:spPr>
            <a:solidFill>
              <a:srgbClr val="0000CC"/>
            </a:solidFill>
          </c:spPr>
          <c:cat>
            <c:strRef>
              <c:f>Sheet2!$A$2:$A$6</c:f>
              <c:strCache>
                <c:ptCount val="5"/>
                <c:pt idx="0">
                  <c:v>RiMOM</c:v>
                </c:pt>
                <c:pt idx="1">
                  <c:v>SAMBO</c:v>
                </c:pt>
                <c:pt idx="2">
                  <c:v>SAMBOodf</c:v>
                </c:pt>
                <c:pt idx="3">
                  <c:v>aflood</c:v>
                </c:pt>
                <c:pt idx="4">
                  <c:v>Lily</c:v>
                </c:pt>
              </c:strCache>
            </c:strRef>
          </c:cat>
          <c:val>
            <c:numRef>
              <c:f>Sheet2!$B$2:$B$6</c:f>
              <c:numCache>
                <c:formatCode>General</c:formatCode>
                <c:ptCount val="5"/>
                <c:pt idx="0">
                  <c:v>0.92900000000000005</c:v>
                </c:pt>
                <c:pt idx="1">
                  <c:v>0.86900000000000865</c:v>
                </c:pt>
                <c:pt idx="2">
                  <c:v>0.83100000000000063</c:v>
                </c:pt>
                <c:pt idx="3">
                  <c:v>0.87400000000000888</c:v>
                </c:pt>
                <c:pt idx="4">
                  <c:v>0.79600000000000004</c:v>
                </c:pt>
              </c:numCache>
            </c:numRef>
          </c:val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Recall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Sheet2!$A$2:$A$6</c:f>
              <c:strCache>
                <c:ptCount val="5"/>
                <c:pt idx="0">
                  <c:v>RiMOM</c:v>
                </c:pt>
                <c:pt idx="1">
                  <c:v>SAMBO</c:v>
                </c:pt>
                <c:pt idx="2">
                  <c:v>SAMBOodf</c:v>
                </c:pt>
                <c:pt idx="3">
                  <c:v>aflood</c:v>
                </c:pt>
                <c:pt idx="4">
                  <c:v>Lily</c:v>
                </c:pt>
              </c:strCache>
            </c:strRef>
          </c:cat>
          <c:val>
            <c:numRef>
              <c:f>Sheet2!$C$2:$C$6</c:f>
              <c:numCache>
                <c:formatCode>General</c:formatCode>
                <c:ptCount val="5"/>
                <c:pt idx="0">
                  <c:v>0.73500000000000065</c:v>
                </c:pt>
                <c:pt idx="1">
                  <c:v>0.83600000000000063</c:v>
                </c:pt>
                <c:pt idx="2">
                  <c:v>0.83300000000000063</c:v>
                </c:pt>
                <c:pt idx="3">
                  <c:v>0.68200000000000005</c:v>
                </c:pt>
                <c:pt idx="4">
                  <c:v>0.69299999999999995</c:v>
                </c:pt>
              </c:numCache>
            </c:numRef>
          </c:val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Recall+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Sheet2!$A$2:$A$6</c:f>
              <c:strCache>
                <c:ptCount val="5"/>
                <c:pt idx="0">
                  <c:v>RiMOM</c:v>
                </c:pt>
                <c:pt idx="1">
                  <c:v>SAMBO</c:v>
                </c:pt>
                <c:pt idx="2">
                  <c:v>SAMBOodf</c:v>
                </c:pt>
                <c:pt idx="3">
                  <c:v>aflood</c:v>
                </c:pt>
                <c:pt idx="4">
                  <c:v>Lily</c:v>
                </c:pt>
              </c:strCache>
            </c:strRef>
          </c:cat>
          <c:val>
            <c:numRef>
              <c:f>Sheet2!$D$2:$D$6</c:f>
              <c:numCache>
                <c:formatCode>General</c:formatCode>
                <c:ptCount val="5"/>
                <c:pt idx="0">
                  <c:v>0.35000000000000031</c:v>
                </c:pt>
                <c:pt idx="1">
                  <c:v>0.58599999999999997</c:v>
                </c:pt>
                <c:pt idx="2">
                  <c:v>0.57900000000000063</c:v>
                </c:pt>
                <c:pt idx="3">
                  <c:v>0.27500000000000002</c:v>
                </c:pt>
                <c:pt idx="4">
                  <c:v>0.47000000000000008</c:v>
                </c:pt>
              </c:numCache>
            </c:numRef>
          </c:val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F-measure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Sheet2!$A$2:$A$6</c:f>
              <c:strCache>
                <c:ptCount val="5"/>
                <c:pt idx="0">
                  <c:v>RiMOM</c:v>
                </c:pt>
                <c:pt idx="1">
                  <c:v>SAMBO</c:v>
                </c:pt>
                <c:pt idx="2">
                  <c:v>SAMBOodf</c:v>
                </c:pt>
                <c:pt idx="3">
                  <c:v>aflood</c:v>
                </c:pt>
                <c:pt idx="4">
                  <c:v>Lily</c:v>
                </c:pt>
              </c:strCache>
            </c:strRef>
          </c:cat>
          <c:val>
            <c:numRef>
              <c:f>Sheet2!$E$2:$E$6</c:f>
              <c:numCache>
                <c:formatCode>General</c:formatCode>
                <c:ptCount val="5"/>
                <c:pt idx="0">
                  <c:v>0.82099999999999995</c:v>
                </c:pt>
                <c:pt idx="1">
                  <c:v>0.85200000000000065</c:v>
                </c:pt>
                <c:pt idx="2">
                  <c:v>0.83200000000000063</c:v>
                </c:pt>
                <c:pt idx="3">
                  <c:v>0.76600000000001001</c:v>
                </c:pt>
                <c:pt idx="4">
                  <c:v>0.74100000000000465</c:v>
                </c:pt>
              </c:numCache>
            </c:numRef>
          </c:val>
        </c:ser>
        <c:axId val="76714368"/>
        <c:axId val="76715904"/>
      </c:barChart>
      <c:catAx>
        <c:axId val="76714368"/>
        <c:scaling>
          <c:orientation val="minMax"/>
        </c:scaling>
        <c:axPos val="b"/>
        <c:tickLblPos val="nextTo"/>
        <c:txPr>
          <a:bodyPr/>
          <a:lstStyle/>
          <a:p>
            <a:pPr>
              <a:defRPr lang="zh-CN" sz="1400"/>
            </a:pPr>
            <a:endParaRPr lang="zh-CN"/>
          </a:p>
        </c:txPr>
        <c:crossAx val="76715904"/>
        <c:crosses val="autoZero"/>
        <c:auto val="1"/>
        <c:lblAlgn val="ctr"/>
        <c:lblOffset val="100"/>
      </c:catAx>
      <c:valAx>
        <c:axId val="767159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zh-CN" sz="1400"/>
            </a:pPr>
            <a:endParaRPr lang="zh-CN"/>
          </a:p>
        </c:txPr>
        <c:crossAx val="767143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zh-CN" sz="1400"/>
          </a:pPr>
          <a:endParaRPr lang="zh-CN"/>
        </a:p>
      </c:txPr>
    </c:legend>
    <c:plotVisOnly val="1"/>
  </c:chart>
  <c:txPr>
    <a:bodyPr/>
    <a:lstStyle/>
    <a:p>
      <a:pPr>
        <a:defRPr sz="1800"/>
      </a:pPr>
      <a:endParaRPr lang="zh-CN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style val="30"/>
  <c:chart>
    <c:title>
      <c:tx>
        <c:rich>
          <a:bodyPr/>
          <a:lstStyle/>
          <a:p>
            <a:pPr>
              <a:defRPr lang="zh-CN"/>
            </a:pPr>
            <a:r>
              <a:rPr lang="en-US"/>
              <a:t>agrafsa Subtrack Results </a:t>
            </a:r>
            <a:endParaRPr lang="zh-CN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Sheet3!$B$1</c:f>
              <c:strCache>
                <c:ptCount val="1"/>
                <c:pt idx="0">
                  <c:v>Precision</c:v>
                </c:pt>
              </c:strCache>
            </c:strRef>
          </c:tx>
          <c:spPr>
            <a:solidFill>
              <a:srgbClr val="0000CC"/>
            </a:solidFill>
          </c:spPr>
          <c:cat>
            <c:strRef>
              <c:f>Sheet3!$A$2:$A$6</c:f>
              <c:strCache>
                <c:ptCount val="5"/>
                <c:pt idx="0">
                  <c:v>RiMOM</c:v>
                </c:pt>
                <c:pt idx="1">
                  <c:v>aroma</c:v>
                </c:pt>
                <c:pt idx="2">
                  <c:v>DSSim</c:v>
                </c:pt>
                <c:pt idx="3">
                  <c:v>Lily</c:v>
                </c:pt>
                <c:pt idx="4">
                  <c:v>SAMBO</c:v>
                </c:pt>
              </c:strCache>
            </c:strRef>
          </c:cat>
          <c:val>
            <c:numRef>
              <c:f>Sheet3!$B$2:$B$6</c:f>
              <c:numCache>
                <c:formatCode>General</c:formatCode>
                <c:ptCount val="5"/>
                <c:pt idx="0">
                  <c:v>0.81443299999998919</c:v>
                </c:pt>
                <c:pt idx="1">
                  <c:v>0.6250000000000091</c:v>
                </c:pt>
                <c:pt idx="2">
                  <c:v>0.54263600000000001</c:v>
                </c:pt>
                <c:pt idx="3">
                  <c:v>0.86666699999999997</c:v>
                </c:pt>
                <c:pt idx="4">
                  <c:v>0.6875</c:v>
                </c:pt>
              </c:numCache>
            </c:numRef>
          </c:val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Recall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cat>
            <c:strRef>
              <c:f>Sheet3!$A$2:$A$6</c:f>
              <c:strCache>
                <c:ptCount val="5"/>
                <c:pt idx="0">
                  <c:v>RiMOM</c:v>
                </c:pt>
                <c:pt idx="1">
                  <c:v>aroma</c:v>
                </c:pt>
                <c:pt idx="2">
                  <c:v>DSSim</c:v>
                </c:pt>
                <c:pt idx="3">
                  <c:v>Lily</c:v>
                </c:pt>
                <c:pt idx="4">
                  <c:v>SAMBO</c:v>
                </c:pt>
              </c:strCache>
            </c:strRef>
          </c:cat>
          <c:val>
            <c:numRef>
              <c:f>Sheet3!$C$2:$C$6</c:f>
              <c:numCache>
                <c:formatCode>General</c:formatCode>
                <c:ptCount val="5"/>
                <c:pt idx="0">
                  <c:v>0.69911500000000004</c:v>
                </c:pt>
                <c:pt idx="1">
                  <c:v>0.39823000000000008</c:v>
                </c:pt>
                <c:pt idx="2">
                  <c:v>0.30973500000000004</c:v>
                </c:pt>
                <c:pt idx="3">
                  <c:v>0.4026550000000001</c:v>
                </c:pt>
                <c:pt idx="4">
                  <c:v>0.53539800000000004</c:v>
                </c:pt>
              </c:numCache>
            </c:numRef>
          </c:val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F-measure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Sheet3!$A$2:$A$6</c:f>
              <c:strCache>
                <c:ptCount val="5"/>
                <c:pt idx="0">
                  <c:v>RiMOM</c:v>
                </c:pt>
                <c:pt idx="1">
                  <c:v>aroma</c:v>
                </c:pt>
                <c:pt idx="2">
                  <c:v>DSSim</c:v>
                </c:pt>
                <c:pt idx="3">
                  <c:v>Lily</c:v>
                </c:pt>
                <c:pt idx="4">
                  <c:v>SAMBO</c:v>
                </c:pt>
              </c:strCache>
            </c:strRef>
          </c:cat>
          <c:val>
            <c:numRef>
              <c:f>Sheet3!$D$2:$D$6</c:f>
              <c:numCache>
                <c:formatCode>General</c:formatCode>
                <c:ptCount val="5"/>
                <c:pt idx="0">
                  <c:v>0.75238093115646154</c:v>
                </c:pt>
                <c:pt idx="1">
                  <c:v>0.48648642045288754</c:v>
                </c:pt>
                <c:pt idx="2">
                  <c:v>0.39436668178529244</c:v>
                </c:pt>
                <c:pt idx="3">
                  <c:v>0.54984913345079156</c:v>
                </c:pt>
                <c:pt idx="4">
                  <c:v>0.60198990430928201</c:v>
                </c:pt>
              </c:numCache>
            </c:numRef>
          </c:val>
        </c:ser>
        <c:axId val="76729344"/>
        <c:axId val="76739328"/>
      </c:barChart>
      <c:catAx>
        <c:axId val="76729344"/>
        <c:scaling>
          <c:orientation val="minMax"/>
        </c:scaling>
        <c:axPos val="b"/>
        <c:tickLblPos val="nextTo"/>
        <c:txPr>
          <a:bodyPr/>
          <a:lstStyle/>
          <a:p>
            <a:pPr>
              <a:defRPr lang="zh-CN" sz="1400"/>
            </a:pPr>
            <a:endParaRPr lang="zh-CN"/>
          </a:p>
        </c:txPr>
        <c:crossAx val="76739328"/>
        <c:crosses val="autoZero"/>
        <c:auto val="1"/>
        <c:lblAlgn val="ctr"/>
        <c:lblOffset val="100"/>
      </c:catAx>
      <c:valAx>
        <c:axId val="767393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zh-CN" sz="1400"/>
            </a:pPr>
            <a:endParaRPr lang="zh-CN"/>
          </a:p>
        </c:txPr>
        <c:crossAx val="7672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07367219599908"/>
          <c:y val="0.43833852001245915"/>
          <c:w val="0.22284734875273127"/>
          <c:h val="0.29097926271650532"/>
        </c:manualLayout>
      </c:layout>
      <c:txPr>
        <a:bodyPr/>
        <a:lstStyle/>
        <a:p>
          <a:pPr>
            <a:defRPr lang="zh-CN" sz="1400"/>
          </a:pPr>
          <a:endParaRPr lang="zh-CN"/>
        </a:p>
      </c:txPr>
    </c:legend>
    <c:plotVisOnly val="1"/>
  </c:chart>
  <c:txPr>
    <a:bodyPr/>
    <a:lstStyle/>
    <a:p>
      <a:pPr>
        <a:defRPr sz="1800"/>
      </a:pPr>
      <a:endParaRPr lang="zh-CN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4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ECEE-0D21-4F07-BB2D-93D9E09592DF}" type="datetimeFigureOut">
              <a:rPr lang="zh-CN" altLang="en-US" smtClean="0"/>
              <a:pPr/>
              <a:t>2010/6/4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B24B0-ABFA-48A2-B98F-612E1EF5F5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2E79F43-6908-4B1A-A9AD-43D028E4ED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EB4426-93D2-4533-889B-6D1E6D9184EC}" type="slidenum">
              <a:rPr lang="en-US" altLang="zh-CN" smtClean="0"/>
              <a:pPr/>
              <a:t>1</a:t>
            </a:fld>
            <a:endParaRPr lang="en-US" altLang="zh-CN" smtClean="0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83A6FD5C-3E3C-47D2-AE81-223DA9895A76}" type="slidenum">
              <a:rPr kumimoji="0" lang="en-US" altLang="zh-CN" sz="1200"/>
              <a:pPr algn="r"/>
              <a:t>1</a:t>
            </a:fld>
            <a:endParaRPr kumimoji="0" lang="en-US" altLang="zh-CN" sz="12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1" tIns="45716" rIns="91431" bIns="45716"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136DE-5EB1-4FE5-B8FC-2639C7F5D889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58DD12-9A04-4FF4-9FA9-63E7CA059084}" type="slidenum">
              <a:rPr lang="en-US" altLang="zh-CN" sz="1200"/>
              <a:pPr algn="r"/>
              <a:t>22</a:t>
            </a:fld>
            <a:endParaRPr lang="en-US" altLang="zh-CN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本文的主要工作，就是研究如何为学术社会网络统一建模，不但模型化各种异构数据的特点，还模型化他们之间的关系。我们采用话题模型的方法来实现。具体来说，本文的主要工作是：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D7DF-780D-451F-9FB2-D69B10C3EEF0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658"/>
            <a:ext cx="5375275" cy="3723282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D6D666-A3B0-40A6-A599-476963B1117E}" type="slidenum">
              <a:rPr lang="en-US" altLang="zh-CN"/>
              <a:pPr/>
              <a:t>48</a:t>
            </a:fld>
            <a:endParaRPr lang="en-US" altLang="zh-CN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 altLang="zh-CN" sz="2400" dirty="0" smtClean="0"/>
              <a:t>Diameter, community, etc.</a:t>
            </a:r>
            <a:endParaRPr lang="zh-CN" altLang="en-US" sz="240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04948-14D2-43DA-B3DB-CF1972FFF4B7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DDEB6-42AD-4570-A1D3-385FBBC94A3E}" type="slidenum">
              <a:rPr lang="en-US" altLang="zh-CN" smtClean="0"/>
              <a:pPr/>
              <a:t>57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/>
              <a:t>This is the outline of my presentation.</a:t>
            </a:r>
          </a:p>
          <a:p>
            <a:endParaRPr lang="en-US" altLang="zh-CN" smtClean="0"/>
          </a:p>
          <a:p>
            <a:r>
              <a:rPr lang="en-US" altLang="zh-CN" smtClean="0"/>
              <a:t>At first, I will give a brief introduction about our group</a:t>
            </a:r>
          </a:p>
          <a:p>
            <a:r>
              <a:rPr lang="en-US" altLang="zh-CN" smtClean="0"/>
              <a:t>Next, I will introduce our research work related to semantic web</a:t>
            </a:r>
          </a:p>
          <a:p>
            <a:r>
              <a:rPr lang="en-US" altLang="zh-CN" smtClean="0"/>
              <a:t>Then, is their applications in some domains.</a:t>
            </a:r>
          </a:p>
          <a:p>
            <a:r>
              <a:rPr lang="en-US" altLang="zh-CN" smtClean="0"/>
              <a:t>At last, I will give a brief introduction about our future research focus.</a:t>
            </a:r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E71DF-C449-4299-9226-7783C2158504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开发了研究者社会网络分析与挖掘系统</a:t>
            </a:r>
            <a:r>
              <a:rPr lang="en-US" altLang="zh-CN" dirty="0" err="1" smtClean="0"/>
              <a:t>Arnetminer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78D28-FD3C-4730-8936-F2B0EB1597D1}" type="slidenum">
              <a:rPr lang="en-US" altLang="zh-CN" smtClean="0">
                <a:latin typeface="Arial" pitchFamily="34" charset="0"/>
              </a:rPr>
              <a:pPr/>
              <a:t>5</a:t>
            </a:fld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79F43-6908-4B1A-A9AD-43D028E4EDC1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/>
              <a:t>This is the outline of my presentation.</a:t>
            </a:r>
          </a:p>
          <a:p>
            <a:endParaRPr lang="en-US" altLang="zh-CN" smtClean="0"/>
          </a:p>
          <a:p>
            <a:r>
              <a:rPr lang="en-US" altLang="zh-CN" smtClean="0"/>
              <a:t>At first, I will give a brief introduction about our group</a:t>
            </a:r>
          </a:p>
          <a:p>
            <a:r>
              <a:rPr lang="en-US" altLang="zh-CN" smtClean="0"/>
              <a:t>Next, I will introduce our research work related to semantic web</a:t>
            </a:r>
          </a:p>
          <a:p>
            <a:r>
              <a:rPr lang="en-US" altLang="zh-CN" smtClean="0"/>
              <a:t>Then, is their applications in some domains.</a:t>
            </a:r>
          </a:p>
          <a:p>
            <a:r>
              <a:rPr lang="en-US" altLang="zh-CN" smtClean="0"/>
              <a:t>At last, I will give a brief introduction about our future research focus.</a:t>
            </a:r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E71DF-C449-4299-9226-7783C2158504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28E28-A7F7-44BA-B438-8E7CC0E9546E}" type="slidenum">
              <a:rPr lang="en-US" altLang="zh-CN" smtClean="0">
                <a:latin typeface="Arial" pitchFamily="34" charset="0"/>
              </a:rPr>
              <a:pPr/>
              <a:t>18</a:t>
            </a:fld>
            <a:endParaRPr lang="en-US" altLang="zh-CN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Markov Random Field (MRF) is a probability distribution of labels (hidden variables) that obeys the Markov property.</a:t>
            </a:r>
          </a:p>
          <a:p>
            <a:endParaRPr lang="en-US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smtClean="0">
                <a:latin typeface="Arial" pitchFamily="34" charset="0"/>
              </a:rPr>
              <a:t>我们提出的方法参加了</a:t>
            </a:r>
            <a:r>
              <a:rPr lang="en-US" altLang="zh-CN" smtClean="0">
                <a:latin typeface="Arial" pitchFamily="34" charset="0"/>
              </a:rPr>
              <a:t>2008</a:t>
            </a:r>
            <a:r>
              <a:rPr lang="zh-CN" altLang="en-US" smtClean="0">
                <a:latin typeface="Arial" pitchFamily="34" charset="0"/>
              </a:rPr>
              <a:t>年</a:t>
            </a:r>
            <a:r>
              <a:rPr lang="en-US" altLang="zh-CN" smtClean="0">
                <a:latin typeface="Arial" pitchFamily="34" charset="0"/>
              </a:rPr>
              <a:t>OAEI </a:t>
            </a:r>
            <a:r>
              <a:rPr lang="zh-CN" altLang="en-US" smtClean="0">
                <a:latin typeface="Arial" pitchFamily="34" charset="0"/>
              </a:rPr>
              <a:t>国际本体映射比赛，在参赛的</a:t>
            </a:r>
            <a:r>
              <a:rPr lang="en-US" altLang="zh-CN" smtClean="0">
                <a:latin typeface="Arial" pitchFamily="34" charset="0"/>
              </a:rPr>
              <a:t>5</a:t>
            </a:r>
            <a:r>
              <a:rPr lang="zh-CN" altLang="en-US" smtClean="0">
                <a:latin typeface="Arial" pitchFamily="34" charset="0"/>
              </a:rPr>
              <a:t>个任务中，有四项都取得取得了前三名的好成绩。这是其中三项的比赛结果。</a:t>
            </a:r>
            <a:r>
              <a:rPr lang="en-US" altLang="zh-CN" smtClean="0">
                <a:latin typeface="Arial" pitchFamily="34" charset="0"/>
              </a:rPr>
              <a:t>OAEI</a:t>
            </a:r>
            <a:r>
              <a:rPr lang="zh-CN" altLang="en-US" smtClean="0">
                <a:latin typeface="Arial" pitchFamily="34" charset="0"/>
              </a:rPr>
              <a:t>比赛的负责人在邮件中写道，对我们今年在</a:t>
            </a:r>
            <a:r>
              <a:rPr lang="en-US" altLang="zh-CN" smtClean="0">
                <a:latin typeface="Arial" pitchFamily="34" charset="0"/>
              </a:rPr>
              <a:t>OAEI</a:t>
            </a:r>
            <a:r>
              <a:rPr lang="zh-CN" altLang="en-US" smtClean="0">
                <a:latin typeface="Arial" pitchFamily="34" charset="0"/>
              </a:rPr>
              <a:t>中的取得的好成绩感到惊讶。</a:t>
            </a:r>
          </a:p>
          <a:p>
            <a:pPr eaLnBrk="1" hangingPunct="1"/>
            <a:r>
              <a:rPr lang="zh-CN" altLang="en-US" smtClean="0">
                <a:latin typeface="Arial" pitchFamily="34" charset="0"/>
              </a:rPr>
              <a:t>此外，我们撰写的本体映射的论文被目前在</a:t>
            </a:r>
            <a:r>
              <a:rPr lang="en-US" altLang="zh-CN" smtClean="0">
                <a:latin typeface="Arial" pitchFamily="34" charset="0"/>
              </a:rPr>
              <a:t>IEEE transaction</a:t>
            </a:r>
            <a:r>
              <a:rPr lang="zh-CN" altLang="en-US" smtClean="0">
                <a:latin typeface="Arial" pitchFamily="34" charset="0"/>
              </a:rPr>
              <a:t>的</a:t>
            </a:r>
            <a:r>
              <a:rPr lang="en-US" altLang="zh-CN" smtClean="0">
                <a:latin typeface="Arial" pitchFamily="34" charset="0"/>
              </a:rPr>
              <a:t>computer socity </a:t>
            </a:r>
            <a:r>
              <a:rPr lang="zh-CN" altLang="en-US" smtClean="0">
                <a:latin typeface="Arial" pitchFamily="34" charset="0"/>
              </a:rPr>
              <a:t>中影响因子排名第三的学术期刊</a:t>
            </a:r>
            <a:r>
              <a:rPr lang="en-US" altLang="zh-CN" smtClean="0">
                <a:latin typeface="Arial" pitchFamily="34" charset="0"/>
              </a:rPr>
              <a:t>TKDE</a:t>
            </a:r>
            <a:r>
              <a:rPr lang="zh-CN" altLang="en-US" smtClean="0">
                <a:latin typeface="Arial" pitchFamily="34" charset="0"/>
              </a:rPr>
              <a:t>录用。我们录用的特点不是发明一种新的映射方法，而是为给定的本体映射任务找到适合的映射方法，从而提高映射的精度。</a:t>
            </a:r>
          </a:p>
        </p:txBody>
      </p:sp>
      <p:sp>
        <p:nvSpPr>
          <p:cNvPr id="49156" name="灯片编号占位符 3"/>
          <p:cNvSpPr txBox="1">
            <a:spLocks noGrp="1"/>
          </p:cNvSpPr>
          <p:nvPr/>
        </p:nvSpPr>
        <p:spPr bwMode="auto">
          <a:xfrm>
            <a:off x="3850444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7F0ACA-C6EE-4DAC-B1AD-668D1F850778}" type="slidenum">
              <a:rPr lang="en-US" altLang="zh-CN" sz="1200">
                <a:latin typeface="Arial" pitchFamily="34" charset="0"/>
              </a:rPr>
              <a:pPr algn="r"/>
              <a:t>20</a:t>
            </a:fld>
            <a:endParaRPr lang="en-US" altLang="zh-CN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Picture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99227"/>
            <a:ext cx="9906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2"/>
            <a:ext cx="9906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6" name="Picture 27" descr="Picture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00026" y="64531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E9A7D18B-0430-4727-A675-243742E22EAE}" type="slidenum">
              <a:rPr kumimoji="1" lang="en-US" altLang="ja-JP" sz="16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6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-39687" y="-26988"/>
            <a:ext cx="1443038" cy="995363"/>
            <a:chOff x="0" y="0"/>
            <a:chExt cx="5557" cy="4150"/>
          </a:xfrm>
        </p:grpSpPr>
        <p:pic>
          <p:nvPicPr>
            <p:cNvPr id="9" name="Picture 14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20"/>
          <p:cNvGrpSpPr>
            <a:grpSpLocks/>
          </p:cNvGrpSpPr>
          <p:nvPr userDrawn="1"/>
        </p:nvGrpSpPr>
        <p:grpSpPr bwMode="auto">
          <a:xfrm>
            <a:off x="-39687" y="-26988"/>
            <a:ext cx="1443038" cy="995363"/>
            <a:chOff x="0" y="0"/>
            <a:chExt cx="5557" cy="4150"/>
          </a:xfrm>
        </p:grpSpPr>
        <p:pic>
          <p:nvPicPr>
            <p:cNvPr id="13" name="Picture 21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9818"/>
            <a:stretch>
              <a:fillRect/>
            </a:stretch>
          </p:blipFill>
          <p:spPr bwMode="auto">
            <a:xfrm>
              <a:off x="249" y="0"/>
              <a:ext cx="3991" cy="3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2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122"/>
              <a:ext cx="1225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3" descr="リング_2_0924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l="15576"/>
            <a:stretch>
              <a:fillRect/>
            </a:stretch>
          </p:blipFill>
          <p:spPr bwMode="auto">
            <a:xfrm>
              <a:off x="0" y="1389"/>
              <a:ext cx="2336" cy="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pic>
        <p:nvPicPr>
          <p:cNvPr id="16" name="Picture 8" descr="header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0788" y="188913"/>
            <a:ext cx="93503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5" descr="index_0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24925" y="6494463"/>
            <a:ext cx="9969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4570" y="188913"/>
            <a:ext cx="2339975" cy="59372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71470" y="188913"/>
            <a:ext cx="6870700" cy="59372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469" y="188913"/>
            <a:ext cx="9363075" cy="7921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50846" y="1196975"/>
            <a:ext cx="9139237" cy="492918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4" name="Picture 8" descr="header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0788" y="188913"/>
            <a:ext cx="93503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index_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4925" y="6494463"/>
            <a:ext cx="9969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0838" y="1196975"/>
            <a:ext cx="4492625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95870" y="1196975"/>
            <a:ext cx="4494212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Picture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499227"/>
            <a:ext cx="9906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839" y="1196975"/>
            <a:ext cx="913923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2"/>
            <a:ext cx="9906000" cy="36036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4" y="1889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00026" y="6453188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>
              <a:defRPr/>
            </a:pPr>
            <a:fld id="{C9A52826-F6EE-4BDA-A85D-E434E2BAAF16}" type="slidenum">
              <a:rPr kumimoji="1" lang="en-US" altLang="ja-JP" sz="16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rPr>
              <a:pPr defTabSz="762000">
                <a:defRPr/>
              </a:pPr>
              <a:t>‹#›</a:t>
            </a:fld>
            <a:endParaRPr kumimoji="1" lang="en-US" altLang="ja-JP" sz="1600">
              <a:solidFill>
                <a:schemeClr val="bg1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7" name="Picture 8" descr="header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40788" y="188913"/>
            <a:ext cx="93503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index_0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924925" y="6494463"/>
            <a:ext cx="9969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etang@tsinghua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3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8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2.bin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rnetminer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98.png"/><Relationship Id="rId5" Type="http://schemas.openxmlformats.org/officeDocument/2006/relationships/image" Target="../media/image13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arnetminer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eg.cs.tsinghua.edu.cn/persons/tj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846" y="2130439"/>
            <a:ext cx="8993253" cy="1470025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itchFamily="2" charset="-122"/>
              </a:rPr>
              <a:t>Web-based Social Network Mining</a:t>
            </a:r>
            <a:br>
              <a:rPr lang="en-US" altLang="zh-CN" dirty="0" smtClean="0">
                <a:ea typeface="宋体" pitchFamily="2" charset="-122"/>
              </a:rPr>
            </a:br>
            <a:r>
              <a:rPr lang="en-US" altLang="zh-CN" sz="3200" dirty="0" smtClean="0">
                <a:ea typeface="宋体" pitchFamily="2" charset="-122"/>
              </a:rPr>
              <a:t>—Theory, Methodologies, and Applications</a:t>
            </a:r>
            <a:endParaRPr lang="zh-CN" altLang="en-US" sz="2800" dirty="0" smtClean="0">
              <a:solidFill>
                <a:srgbClr val="800000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818621" y="4076701"/>
            <a:ext cx="826875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CN" sz="4000" b="1" dirty="0">
                <a:latin typeface="Arial" charset="0"/>
              </a:rPr>
              <a:t/>
            </a:r>
            <a:br>
              <a:rPr kumimoji="0" lang="en-US" altLang="zh-CN" sz="4000" b="1" dirty="0">
                <a:latin typeface="Arial" charset="0"/>
              </a:rPr>
            </a:br>
            <a:r>
              <a:rPr lang="en-US" altLang="zh-CN" sz="3600" dirty="0" smtClean="0">
                <a:latin typeface="Arial" charset="0"/>
              </a:rPr>
              <a:t>Jie Tang</a:t>
            </a:r>
            <a:endParaRPr kumimoji="0" lang="en-US" altLang="zh-CN" sz="4000" dirty="0" smtClean="0">
              <a:latin typeface="Arial" charset="0"/>
            </a:endParaRPr>
          </a:p>
          <a:p>
            <a:pPr algn="ctr"/>
            <a:r>
              <a:rPr kumimoji="0" lang="en-US" altLang="zh-CN" sz="2400" b="1" dirty="0" smtClean="0">
                <a:solidFill>
                  <a:srgbClr val="0033CC"/>
                </a:solidFill>
                <a:latin typeface="Arial" charset="0"/>
              </a:rPr>
              <a:t>Knowledge </a:t>
            </a:r>
            <a:r>
              <a:rPr kumimoji="0" lang="en-US" altLang="zh-CN" sz="2400" b="1" dirty="0">
                <a:solidFill>
                  <a:srgbClr val="0033CC"/>
                </a:solidFill>
                <a:latin typeface="Arial" charset="0"/>
              </a:rPr>
              <a:t>Engineering Group</a:t>
            </a:r>
            <a:br>
              <a:rPr kumimoji="0" lang="en-US" altLang="zh-CN" sz="2400" b="1" dirty="0">
                <a:solidFill>
                  <a:srgbClr val="0033CC"/>
                </a:solidFill>
                <a:latin typeface="Arial" charset="0"/>
              </a:rPr>
            </a:br>
            <a:r>
              <a:rPr kumimoji="0" lang="en-US" altLang="zh-CN" sz="2400" b="1" dirty="0">
                <a:solidFill>
                  <a:srgbClr val="0033CC"/>
                </a:solidFill>
                <a:latin typeface="Arial" charset="0"/>
              </a:rPr>
              <a:t>Department of Computer Science and Technology</a:t>
            </a:r>
            <a:br>
              <a:rPr kumimoji="0" lang="en-US" altLang="zh-CN" sz="2400" b="1" dirty="0">
                <a:solidFill>
                  <a:srgbClr val="0033CC"/>
                </a:solidFill>
                <a:latin typeface="Arial" charset="0"/>
              </a:rPr>
            </a:br>
            <a:r>
              <a:rPr kumimoji="0" lang="en-US" altLang="zh-CN" sz="2400" b="1" dirty="0" err="1">
                <a:solidFill>
                  <a:srgbClr val="0033CC"/>
                </a:solidFill>
                <a:latin typeface="Arial" charset="0"/>
              </a:rPr>
              <a:t>Tsinghua</a:t>
            </a:r>
            <a:r>
              <a:rPr kumimoji="0" lang="en-US" altLang="zh-CN" sz="2400" b="1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kumimoji="0" lang="en-US" altLang="zh-CN" sz="2400" b="1" dirty="0" smtClean="0">
                <a:solidFill>
                  <a:srgbClr val="0033CC"/>
                </a:solidFill>
                <a:latin typeface="Arial" charset="0"/>
              </a:rPr>
              <a:t>University</a:t>
            </a:r>
          </a:p>
          <a:p>
            <a:pPr algn="ctr"/>
            <a:r>
              <a:rPr lang="en-US" altLang="zh-CN" b="1" dirty="0" smtClean="0">
                <a:solidFill>
                  <a:srgbClr val="0033CC"/>
                </a:solidFill>
                <a:latin typeface="Arial" charset="0"/>
              </a:rPr>
              <a:t>Email: </a:t>
            </a:r>
            <a:r>
              <a:rPr lang="en-US" altLang="zh-CN" b="1" dirty="0" smtClean="0">
                <a:solidFill>
                  <a:srgbClr val="0033CC"/>
                </a:solidFill>
                <a:latin typeface="Arial" charset="0"/>
                <a:hlinkClick r:id="rId3"/>
              </a:rPr>
              <a:t>jietang@tsinghua.edu.cn</a:t>
            </a:r>
            <a:r>
              <a:rPr lang="en-US" altLang="zh-CN" b="1" dirty="0" smtClean="0">
                <a:solidFill>
                  <a:srgbClr val="0033CC"/>
                </a:solidFill>
                <a:latin typeface="Arial" charset="0"/>
              </a:rPr>
              <a:t> </a:t>
            </a:r>
            <a:endParaRPr kumimoji="0" lang="en-US" altLang="zh-CN" b="1" dirty="0">
              <a:solidFill>
                <a:srgbClr val="0033CC"/>
              </a:solidFill>
              <a:latin typeface="Arial" charset="0"/>
            </a:endParaRPr>
          </a:p>
          <a:p>
            <a:pPr algn="ctr"/>
            <a:endParaRPr kumimoji="0" lang="en-US" altLang="zh-CN" sz="2400" b="1" dirty="0">
              <a:solidFill>
                <a:srgbClr val="0033CC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Sub-Graph Search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603" y="1019142"/>
            <a:ext cx="6989793" cy="489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554" y="1785915"/>
            <a:ext cx="2378075" cy="674688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Sub graphs</a:t>
            </a:r>
            <a:endParaRPr lang="en-US" altLang="zh-CN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506663" y="2443165"/>
            <a:ext cx="1022329" cy="365114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06310" y="188913"/>
            <a:ext cx="9428229" cy="792162"/>
          </a:xfrm>
          <a:prstGeom prst="rect">
            <a:avLst/>
          </a:prstGeom>
        </p:spPr>
        <p:txBody>
          <a:bodyPr/>
          <a:lstStyle/>
          <a:p>
            <a:pPr lvl="0" eaLnBrk="0" hangingPunct="0">
              <a:defRPr/>
            </a:pPr>
            <a:r>
              <a:rPr kumimoji="0" lang="en-US" altLang="zh-CN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Topic Browser</a:t>
            </a:r>
            <a:endParaRPr kumimoji="0" lang="zh-CN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13" y="1128681"/>
            <a:ext cx="5235230" cy="429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4" y="-14006"/>
            <a:ext cx="4929255" cy="687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33"/>
          <p:cNvSpPr>
            <a:spLocks noChangeArrowheads="1"/>
          </p:cNvSpPr>
          <p:nvPr/>
        </p:nvSpPr>
        <p:spPr bwMode="auto">
          <a:xfrm rot="16200000">
            <a:off x="29377" y="2043916"/>
            <a:ext cx="6858000" cy="2770167"/>
          </a:xfrm>
          <a:prstGeom prst="triangle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5389" y="5546754"/>
            <a:ext cx="3363926" cy="105565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200 topics have been discovered automatically from the academic network</a:t>
            </a:r>
            <a:endParaRPr lang="en-US" altLang="zh-CN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1447751" y="4926033"/>
            <a:ext cx="401643" cy="620721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Academic Statistics</a:t>
            </a:r>
            <a:endParaRPr lang="zh-CN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005" y="1274733"/>
            <a:ext cx="6535827" cy="459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785" y="1858941"/>
            <a:ext cx="6134184" cy="471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63544" y="1092168"/>
            <a:ext cx="2665449" cy="36513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Academic Statistics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45104" y="1712889"/>
            <a:ext cx="2501422" cy="36513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Personal Statistics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Coming Soon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541735" y="654012"/>
            <a:ext cx="8420100" cy="93662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Outline</a:t>
            </a:r>
            <a:endParaRPr lang="zh-CN" altLang="en-US" dirty="0" smtClean="0"/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717491" y="1868448"/>
            <a:ext cx="8739643" cy="4013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dirty="0" err="1" smtClean="0"/>
              <a:t>ArnetMiner</a:t>
            </a:r>
            <a:r>
              <a:rPr lang="en-US" altLang="zh-CN" dirty="0" smtClean="0"/>
              <a:t>: Academic Social Network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Core Techniques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Knowledge Acquisition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Semantic Integration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Heterogeneous Ranking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Social Influence Analysis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Demo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9" name="Picture 3" descr="C:\JieTang\Privacy\talk\@UIUC-2009\overview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629" y="1003679"/>
            <a:ext cx="6353262" cy="560195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ArnetMiner</a:t>
            </a:r>
            <a:r>
              <a:rPr lang="en-US" altLang="zh-CN" dirty="0" smtClean="0"/>
              <a:t>: Overview</a:t>
            </a:r>
            <a:endParaRPr lang="zh-CN" alt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346428" y="5765832"/>
            <a:ext cx="3760839" cy="8397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ounded Rectangle 8"/>
          <p:cNvSpPr/>
          <p:nvPr/>
        </p:nvSpPr>
        <p:spPr>
          <a:xfrm>
            <a:off x="3090836" y="4086234"/>
            <a:ext cx="4235509" cy="13874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55967" y="2516175"/>
            <a:ext cx="3578274" cy="135098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8312196" y="1311246"/>
            <a:ext cx="511182" cy="51848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ounded Rectangle 12"/>
          <p:cNvSpPr/>
          <p:nvPr/>
        </p:nvSpPr>
        <p:spPr>
          <a:xfrm>
            <a:off x="2506629" y="997143"/>
            <a:ext cx="5403923" cy="13144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68"/>
          <p:cNvSpPr>
            <a:spLocks noChangeArrowheads="1"/>
          </p:cNvSpPr>
          <p:nvPr/>
        </p:nvSpPr>
        <p:spPr bwMode="auto">
          <a:xfrm>
            <a:off x="3127349" y="4086233"/>
            <a:ext cx="4125969" cy="135098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Oval 75"/>
          <p:cNvSpPr>
            <a:spLocks noChangeArrowheads="1"/>
          </p:cNvSpPr>
          <p:nvPr/>
        </p:nvSpPr>
        <p:spPr bwMode="auto">
          <a:xfrm>
            <a:off x="5062539" y="3903669"/>
            <a:ext cx="360362" cy="360363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68"/>
          <p:cNvSpPr>
            <a:spLocks noChangeArrowheads="1"/>
          </p:cNvSpPr>
          <p:nvPr/>
        </p:nvSpPr>
        <p:spPr bwMode="auto">
          <a:xfrm>
            <a:off x="2397090" y="982630"/>
            <a:ext cx="2848014" cy="131446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Oval 75"/>
          <p:cNvSpPr>
            <a:spLocks noChangeArrowheads="1"/>
          </p:cNvSpPr>
          <p:nvPr/>
        </p:nvSpPr>
        <p:spPr bwMode="auto">
          <a:xfrm>
            <a:off x="3602019" y="800064"/>
            <a:ext cx="360363" cy="360362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68"/>
          <p:cNvSpPr>
            <a:spLocks noChangeArrowheads="1"/>
          </p:cNvSpPr>
          <p:nvPr/>
        </p:nvSpPr>
        <p:spPr bwMode="auto">
          <a:xfrm>
            <a:off x="5135565" y="1019142"/>
            <a:ext cx="2848014" cy="131446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75"/>
          <p:cNvSpPr>
            <a:spLocks noChangeArrowheads="1"/>
          </p:cNvSpPr>
          <p:nvPr/>
        </p:nvSpPr>
        <p:spPr bwMode="auto">
          <a:xfrm>
            <a:off x="6340494" y="836576"/>
            <a:ext cx="360363" cy="360362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92487"/>
            <a:ext cx="4444992" cy="259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2261" name="Object 5"/>
          <p:cNvGraphicFramePr>
            <a:graphicFrameLocks noChangeAspect="1"/>
          </p:cNvGraphicFramePr>
          <p:nvPr/>
        </p:nvGraphicFramePr>
        <p:xfrm>
          <a:off x="5521365" y="2479662"/>
          <a:ext cx="4384635" cy="2994066"/>
        </p:xfrm>
        <a:graphic>
          <a:graphicData uri="http://schemas.openxmlformats.org/presentationml/2006/ole">
            <p:oleObj spid="_x0000_s242690" name="Visio" r:id="rId5" imgW="4051320" imgH="2984927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5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homepage-sample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7" y="1068697"/>
            <a:ext cx="37607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图片 24" descr="dblp-sample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" y="4615176"/>
            <a:ext cx="404336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图片 23" descr="homepage-sample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90" y="1438584"/>
            <a:ext cx="3760787" cy="312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437" name="标题 1"/>
          <p:cNvSpPr>
            <a:spLocks noGrp="1"/>
          </p:cNvSpPr>
          <p:nvPr>
            <p:ph type="title"/>
          </p:nvPr>
        </p:nvSpPr>
        <p:spPr>
          <a:xfrm>
            <a:off x="271464" y="188913"/>
            <a:ext cx="9026583" cy="792162"/>
          </a:xfrm>
        </p:spPr>
        <p:txBody>
          <a:bodyPr/>
          <a:lstStyle/>
          <a:p>
            <a:r>
              <a:rPr lang="en-US" altLang="zh-CN" sz="3200" b="1" dirty="0" err="1" smtClean="0">
                <a:solidFill>
                  <a:srgbClr val="C00000"/>
                </a:solidFill>
              </a:rPr>
              <a:t>CT1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: </a:t>
            </a:r>
            <a:r>
              <a:rPr lang="en-US" altLang="zh-CN" sz="3200" dirty="0" smtClean="0"/>
              <a:t>Knowledge Acquisition from Social Web</a:t>
            </a:r>
            <a:br>
              <a:rPr lang="en-US" altLang="zh-CN" sz="3200" dirty="0" smtClean="0"/>
            </a:br>
            <a:r>
              <a:rPr lang="en-US" altLang="zh-CN" sz="2400" dirty="0" smtClean="0"/>
              <a:t>(ACM TKDD, ISWC’06, ICDM’07, ACL’07, CIKM’07-08)</a:t>
            </a:r>
            <a:endParaRPr lang="zh-CN" altLang="en-US" sz="3600" dirty="0" smtClean="0"/>
          </a:p>
        </p:txBody>
      </p:sp>
      <p:sp>
        <p:nvSpPr>
          <p:cNvPr id="5" name="矩形 4"/>
          <p:cNvSpPr/>
          <p:nvPr/>
        </p:nvSpPr>
        <p:spPr>
          <a:xfrm>
            <a:off x="635002" y="1475101"/>
            <a:ext cx="3651250" cy="1131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752725" y="1365563"/>
            <a:ext cx="1533526" cy="2190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100" dirty="0">
                <a:solidFill>
                  <a:schemeClr val="tx1"/>
                </a:solidFill>
              </a:rPr>
              <a:t>Contact Information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5002" y="2680013"/>
            <a:ext cx="3651250" cy="10588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752725" y="2570476"/>
            <a:ext cx="1533526" cy="2190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100" dirty="0">
                <a:solidFill>
                  <a:schemeClr val="tx1"/>
                </a:solidFill>
              </a:rPr>
              <a:t>Educational history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5002" y="4067486"/>
            <a:ext cx="3651250" cy="474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52725" y="3957951"/>
            <a:ext cx="1533526" cy="2190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100" dirty="0">
                <a:solidFill>
                  <a:schemeClr val="tx1"/>
                </a:solidFill>
              </a:rPr>
              <a:t>Academic services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8952" y="4651684"/>
            <a:ext cx="4016375" cy="2008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971800" y="4615176"/>
            <a:ext cx="1533526" cy="2190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100" dirty="0">
                <a:solidFill>
                  <a:schemeClr val="tx1"/>
                </a:solidFill>
              </a:rPr>
              <a:t>Publications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98490" y="5053322"/>
            <a:ext cx="3833812" cy="4381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81050" y="4943788"/>
            <a:ext cx="255588" cy="18256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1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98490" y="5966134"/>
            <a:ext cx="3833812" cy="255588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81050" y="5893113"/>
            <a:ext cx="255588" cy="18256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1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98490" y="6258234"/>
            <a:ext cx="3833812" cy="25558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81050" y="6185213"/>
            <a:ext cx="255588" cy="182563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2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98490" y="5564501"/>
            <a:ext cx="3833812" cy="25558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81050" y="5491472"/>
            <a:ext cx="255588" cy="182562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2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pic>
        <p:nvPicPr>
          <p:cNvPr id="26" name="图片 25" descr="extraction-sample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5363" y="1344925"/>
            <a:ext cx="44926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图片 26" descr="integration-sample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5102" y="3608697"/>
            <a:ext cx="4017963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右箭头 27"/>
          <p:cNvSpPr/>
          <p:nvPr/>
        </p:nvSpPr>
        <p:spPr>
          <a:xfrm>
            <a:off x="4441827" y="3081647"/>
            <a:ext cx="474663" cy="328612"/>
          </a:xfrm>
          <a:prstGeom prst="rightArrow">
            <a:avLst/>
          </a:prstGeom>
          <a:solidFill>
            <a:srgbClr val="FFCC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143752" y="3462647"/>
            <a:ext cx="255588" cy="182562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1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034213" y="5908984"/>
            <a:ext cx="876300" cy="401638"/>
          </a:xfrm>
          <a:prstGeom prst="ellips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zh-CN" sz="900" dirty="0" err="1">
                <a:solidFill>
                  <a:schemeClr val="tx1"/>
                </a:solidFill>
              </a:rPr>
              <a:t>Ruud</a:t>
            </a:r>
            <a:r>
              <a:rPr lang="en-US" altLang="zh-CN" sz="900" dirty="0">
                <a:solidFill>
                  <a:schemeClr val="tx1"/>
                </a:solidFill>
              </a:rPr>
              <a:t> </a:t>
            </a:r>
            <a:r>
              <a:rPr lang="en-US" altLang="zh-CN" sz="900" dirty="0" err="1">
                <a:solidFill>
                  <a:schemeClr val="tx1"/>
                </a:solidFill>
              </a:rPr>
              <a:t>Bolle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326313" y="6201088"/>
            <a:ext cx="255587" cy="182563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2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354638" y="5945501"/>
            <a:ext cx="839787" cy="255587"/>
          </a:xfrm>
          <a:prstGeom prst="ellips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zh-CN" sz="700" dirty="0">
                <a:solidFill>
                  <a:schemeClr val="tx1"/>
                </a:solidFill>
              </a:rPr>
              <a:t>Publication #3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354638" y="6420159"/>
            <a:ext cx="839787" cy="255588"/>
          </a:xfrm>
          <a:prstGeom prst="ellips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altLang="zh-CN" sz="700" dirty="0">
                <a:solidFill>
                  <a:schemeClr val="tx1"/>
                </a:solidFill>
              </a:rPr>
              <a:t>Publication #5</a:t>
            </a:r>
            <a:endParaRPr lang="zh-CN" altLang="en-US" sz="700" dirty="0">
              <a:solidFill>
                <a:schemeClr val="tx1"/>
              </a:solidFill>
            </a:endParaRPr>
          </a:p>
        </p:txBody>
      </p:sp>
      <p:sp>
        <p:nvSpPr>
          <p:cNvPr id="38" name="弧形 37"/>
          <p:cNvSpPr/>
          <p:nvPr/>
        </p:nvSpPr>
        <p:spPr>
          <a:xfrm>
            <a:off x="6011865" y="5835959"/>
            <a:ext cx="1058862" cy="401638"/>
          </a:xfrm>
          <a:prstGeom prst="arc">
            <a:avLst>
              <a:gd name="adj1" fmla="val 11250051"/>
              <a:gd name="adj2" fmla="val 215511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弧形 38"/>
          <p:cNvSpPr/>
          <p:nvPr/>
        </p:nvSpPr>
        <p:spPr>
          <a:xfrm rot="9478501">
            <a:off x="6157913" y="6239184"/>
            <a:ext cx="1058862" cy="401638"/>
          </a:xfrm>
          <a:prstGeom prst="arc">
            <a:avLst>
              <a:gd name="adj1" fmla="val 11250051"/>
              <a:gd name="adj2" fmla="val 1723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267452" y="5835963"/>
            <a:ext cx="620713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coauthor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40476" y="6456672"/>
            <a:ext cx="620713" cy="18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coauthor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V="1">
            <a:off x="4441818" y="3572183"/>
            <a:ext cx="2592423" cy="149703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1" idx="3"/>
            <a:endCxn id="30" idx="2"/>
          </p:cNvCxnSpPr>
          <p:nvPr/>
        </p:nvCxnSpPr>
        <p:spPr>
          <a:xfrm>
            <a:off x="4432428" y="5691778"/>
            <a:ext cx="2601823" cy="41807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8531225" y="5799451"/>
            <a:ext cx="876300" cy="219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UIUC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cxnSp>
        <p:nvCxnSpPr>
          <p:cNvPr id="51" name="直接箭头连接符 50"/>
          <p:cNvCxnSpPr>
            <a:stCxn id="30" idx="6"/>
            <a:endCxn id="49" idx="1"/>
          </p:cNvCxnSpPr>
          <p:nvPr/>
        </p:nvCxnSpPr>
        <p:spPr>
          <a:xfrm flipV="1">
            <a:off x="7910515" y="5908988"/>
            <a:ext cx="620712" cy="2016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7837488" y="5835963"/>
            <a:ext cx="620712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affiliation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604250" y="6164576"/>
            <a:ext cx="876300" cy="219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Professor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接箭头连接符 53"/>
          <p:cNvCxnSpPr>
            <a:endCxn id="53" idx="1"/>
          </p:cNvCxnSpPr>
          <p:nvPr/>
        </p:nvCxnSpPr>
        <p:spPr>
          <a:xfrm>
            <a:off x="7910515" y="6164576"/>
            <a:ext cx="693737" cy="10953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7910515" y="6201088"/>
            <a:ext cx="620712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800" dirty="0">
                <a:solidFill>
                  <a:schemeClr val="tx1"/>
                </a:solidFill>
              </a:rPr>
              <a:t>position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右箭头 57"/>
          <p:cNvSpPr/>
          <p:nvPr/>
        </p:nvSpPr>
        <p:spPr>
          <a:xfrm rot="2179380">
            <a:off x="4416427" y="4973951"/>
            <a:ext cx="3006725" cy="161925"/>
          </a:xfrm>
          <a:prstGeom prst="rightArrow">
            <a:avLst/>
          </a:prstGeom>
          <a:solidFill>
            <a:srgbClr val="FFCC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1995490" y="1089338"/>
            <a:ext cx="255587" cy="182563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2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V="1">
            <a:off x="4441818" y="3608696"/>
            <a:ext cx="2628936" cy="2373346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endCxn id="30" idx="2"/>
          </p:cNvCxnSpPr>
          <p:nvPr/>
        </p:nvCxnSpPr>
        <p:spPr>
          <a:xfrm flipV="1">
            <a:off x="4405307" y="6109849"/>
            <a:ext cx="2628939" cy="23732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607954" y="1454429"/>
            <a:ext cx="985851" cy="219078"/>
          </a:xfrm>
          <a:prstGeom prst="ellipse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1447802" y="1511613"/>
            <a:ext cx="255588" cy="182563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1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0" name="矩形 44"/>
          <p:cNvSpPr/>
          <p:nvPr/>
        </p:nvSpPr>
        <p:spPr>
          <a:xfrm>
            <a:off x="1119188" y="2333625"/>
            <a:ext cx="7448550" cy="2738438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anchor="ctr"/>
          <a:lstStyle/>
          <a:p>
            <a:pPr>
              <a:defRPr/>
            </a:pPr>
            <a:r>
              <a:rPr lang="en-US" altLang="zh-CN" sz="2800" dirty="0">
                <a:solidFill>
                  <a:srgbClr val="0000CC"/>
                </a:solidFill>
              </a:rPr>
              <a:t>Two </a:t>
            </a:r>
            <a:r>
              <a:rPr lang="en-US" altLang="zh-CN" sz="2800" dirty="0" smtClean="0">
                <a:solidFill>
                  <a:srgbClr val="0000CC"/>
                </a:solidFill>
              </a:rPr>
              <a:t>questions:</a:t>
            </a:r>
            <a:endParaRPr lang="en-US" altLang="zh-CN" sz="2800" dirty="0">
              <a:solidFill>
                <a:srgbClr val="0000CC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 How to accurately extract the researcher profile information from the Web?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 How to integrate the information from different sources?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8" grpId="0" animBg="1"/>
      <p:bldP spid="39" grpId="0" animBg="1"/>
      <p:bldP spid="40" grpId="0"/>
      <p:bldP spid="41" grpId="0"/>
      <p:bldP spid="49" grpId="0" animBg="1"/>
      <p:bldP spid="52" grpId="0"/>
      <p:bldP spid="53" grpId="0" animBg="1"/>
      <p:bldP spid="55" grpId="0"/>
      <p:bldP spid="58" grpId="0" animBg="1"/>
      <p:bldP spid="58" grpId="1" animBg="1"/>
      <p:bldP spid="60" grpId="0" animBg="1"/>
      <p:bldP spid="48" grpId="0" animBg="1"/>
      <p:bldP spid="61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Researcher Network Extraction</a:t>
            </a:r>
            <a:endParaRPr lang="zh-CN" altLang="en-US" dirty="0" smtClean="0"/>
          </a:p>
        </p:txBody>
      </p:sp>
      <p:pic>
        <p:nvPicPr>
          <p:cNvPr id="21507" name="Picture 2" descr="sch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6" y="1858963"/>
            <a:ext cx="5700713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450013" y="1238252"/>
            <a:ext cx="3103562" cy="912813"/>
          </a:xfrm>
          <a:prstGeom prst="rect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70.60% of the researchers have at least one homepage or an introducing page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50013" y="3940177"/>
            <a:ext cx="3103562" cy="949325"/>
          </a:xfrm>
          <a:prstGeom prst="rect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There are a large number  of person names having the ambiguity problem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50015" y="2151065"/>
            <a:ext cx="1570037" cy="54768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85.6% from universities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20050" y="2151065"/>
            <a:ext cx="1533526" cy="54768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14.4% from companies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50015" y="2698752"/>
            <a:ext cx="1570037" cy="620713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71.9% are homepages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20050" y="2698752"/>
            <a:ext cx="1533526" cy="620713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dirty="0">
                <a:solidFill>
                  <a:schemeClr val="tx1"/>
                </a:solidFill>
              </a:rPr>
              <a:t>28.1% are introducing pages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20050" y="3319465"/>
            <a:ext cx="1533526" cy="54768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dirty="0">
                <a:solidFill>
                  <a:schemeClr val="tx1"/>
                </a:solidFill>
              </a:rPr>
              <a:t>60% are natural language text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50015" y="3319465"/>
            <a:ext cx="1570037" cy="54768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40% are in lists and tables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450013" y="5437190"/>
            <a:ext cx="3103562" cy="54768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70% moved at least one time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50013" y="4889500"/>
            <a:ext cx="3103562" cy="547688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Even 3 “Yi Li” graduated </a:t>
            </a:r>
            <a:r>
              <a:rPr lang="en-US" altLang="zh-CN" sz="1600" dirty="0" smtClean="0">
                <a:solidFill>
                  <a:schemeClr val="tx1"/>
                </a:solidFill>
              </a:rPr>
              <a:t>from the </a:t>
            </a:r>
            <a:r>
              <a:rPr lang="en-US" altLang="zh-CN" sz="1600" dirty="0">
                <a:solidFill>
                  <a:schemeClr val="tx1"/>
                </a:solidFill>
              </a:rPr>
              <a:t>author’s lab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76200"/>
            <a:ext cx="8915400" cy="1143000"/>
          </a:xfrm>
        </p:spPr>
        <p:txBody>
          <a:bodyPr/>
          <a:lstStyle/>
          <a:p>
            <a:r>
              <a:rPr lang="en-US" altLang="zh-CN" smtClean="0"/>
              <a:t>Our Approach Picture</a:t>
            </a:r>
            <a:br>
              <a:rPr lang="en-US" altLang="zh-CN" smtClean="0"/>
            </a:br>
            <a:r>
              <a:rPr lang="en-US" altLang="zh-CN" sz="2800" smtClean="0"/>
              <a:t> – based on Markov Random Field</a:t>
            </a:r>
            <a:endParaRPr lang="en-US" altLang="zh-CN" smtClean="0"/>
          </a:p>
        </p:txBody>
      </p:sp>
      <p:grpSp>
        <p:nvGrpSpPr>
          <p:cNvPr id="4" name="组合 24"/>
          <p:cNvGrpSpPr>
            <a:grpSpLocks/>
          </p:cNvGrpSpPr>
          <p:nvPr/>
        </p:nvGrpSpPr>
        <p:grpSpPr bwMode="auto">
          <a:xfrm>
            <a:off x="3309938" y="1385890"/>
            <a:ext cx="3359150" cy="2371725"/>
            <a:chOff x="571500" y="1385888"/>
            <a:chExt cx="5861050" cy="4038600"/>
          </a:xfrm>
        </p:grpSpPr>
        <p:sp>
          <p:nvSpPr>
            <p:cNvPr id="1044" name="Oval 5"/>
            <p:cNvSpPr>
              <a:spLocks noChangeArrowheads="1"/>
            </p:cNvSpPr>
            <p:nvPr/>
          </p:nvSpPr>
          <p:spPr bwMode="auto">
            <a:xfrm>
              <a:off x="2057400" y="15382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5" name="Oval 6"/>
            <p:cNvSpPr>
              <a:spLocks noChangeArrowheads="1"/>
            </p:cNvSpPr>
            <p:nvPr/>
          </p:nvSpPr>
          <p:spPr bwMode="auto">
            <a:xfrm>
              <a:off x="3048000" y="29860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6" name="Oval 7"/>
            <p:cNvSpPr>
              <a:spLocks noChangeArrowheads="1"/>
            </p:cNvSpPr>
            <p:nvPr/>
          </p:nvSpPr>
          <p:spPr bwMode="auto">
            <a:xfrm>
              <a:off x="4699000" y="19954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7" name="Oval 8"/>
            <p:cNvSpPr>
              <a:spLocks noChangeArrowheads="1"/>
            </p:cNvSpPr>
            <p:nvPr/>
          </p:nvSpPr>
          <p:spPr bwMode="auto">
            <a:xfrm>
              <a:off x="3295650" y="46624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48" name="Oval 9"/>
            <p:cNvSpPr>
              <a:spLocks noChangeArrowheads="1"/>
            </p:cNvSpPr>
            <p:nvPr/>
          </p:nvSpPr>
          <p:spPr bwMode="auto">
            <a:xfrm>
              <a:off x="1231900" y="34432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571500" y="1385888"/>
              <a:ext cx="5861050" cy="4038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50" name="Oval 14"/>
            <p:cNvSpPr>
              <a:spLocks noChangeArrowheads="1"/>
            </p:cNvSpPr>
            <p:nvPr/>
          </p:nvSpPr>
          <p:spPr bwMode="auto">
            <a:xfrm>
              <a:off x="5111750" y="3519488"/>
              <a:ext cx="57785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" name="Line 15"/>
            <p:cNvSpPr>
              <a:spLocks noChangeShapeType="1"/>
            </p:cNvSpPr>
            <p:nvPr/>
          </p:nvSpPr>
          <p:spPr bwMode="auto">
            <a:xfrm>
              <a:off x="1727200" y="3900488"/>
              <a:ext cx="156845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2" name="Line 16"/>
            <p:cNvSpPr>
              <a:spLocks noChangeShapeType="1"/>
            </p:cNvSpPr>
            <p:nvPr/>
          </p:nvSpPr>
          <p:spPr bwMode="auto">
            <a:xfrm flipV="1">
              <a:off x="1809750" y="3290888"/>
              <a:ext cx="12382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3" name="Line 17"/>
            <p:cNvSpPr>
              <a:spLocks noChangeShapeType="1"/>
            </p:cNvSpPr>
            <p:nvPr/>
          </p:nvSpPr>
          <p:spPr bwMode="auto">
            <a:xfrm>
              <a:off x="3625850" y="3214688"/>
              <a:ext cx="14859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4" name="Line 18"/>
            <p:cNvSpPr>
              <a:spLocks noChangeShapeType="1"/>
            </p:cNvSpPr>
            <p:nvPr/>
          </p:nvSpPr>
          <p:spPr bwMode="auto">
            <a:xfrm flipV="1">
              <a:off x="3543300" y="2376488"/>
              <a:ext cx="11557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5" name="Line 19"/>
            <p:cNvSpPr>
              <a:spLocks noChangeShapeType="1"/>
            </p:cNvSpPr>
            <p:nvPr/>
          </p:nvSpPr>
          <p:spPr bwMode="auto">
            <a:xfrm>
              <a:off x="2635250" y="1843088"/>
              <a:ext cx="21463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6" name="Line 20"/>
            <p:cNvSpPr>
              <a:spLocks noChangeShapeType="1"/>
            </p:cNvSpPr>
            <p:nvPr/>
          </p:nvSpPr>
          <p:spPr bwMode="auto">
            <a:xfrm>
              <a:off x="2470150" y="2071688"/>
              <a:ext cx="74295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027" name="Object 2"/>
            <p:cNvGraphicFramePr>
              <a:graphicFrameLocks noChangeAspect="1"/>
            </p:cNvGraphicFramePr>
            <p:nvPr/>
          </p:nvGraphicFramePr>
          <p:xfrm>
            <a:off x="1562100" y="1462088"/>
            <a:ext cx="387350" cy="495300"/>
          </p:xfrm>
          <a:graphic>
            <a:graphicData uri="http://schemas.openxmlformats.org/presentationml/2006/ole">
              <p:oleObj spid="_x0000_s243715" name="Equation" r:id="rId5" imgW="164880" imgH="228600" progId="Equation.3">
                <p:embed/>
              </p:oleObj>
            </a:graphicData>
          </a:graphic>
        </p:graphicFrame>
        <p:graphicFrame>
          <p:nvGraphicFramePr>
            <p:cNvPr id="1028" name="Object 3"/>
            <p:cNvGraphicFramePr>
              <a:graphicFrameLocks noChangeAspect="1"/>
            </p:cNvGraphicFramePr>
            <p:nvPr/>
          </p:nvGraphicFramePr>
          <p:xfrm>
            <a:off x="5384800" y="1614488"/>
            <a:ext cx="387350" cy="495300"/>
          </p:xfrm>
          <a:graphic>
            <a:graphicData uri="http://schemas.openxmlformats.org/presentationml/2006/ole">
              <p:oleObj spid="_x0000_s243716" name="Equation" r:id="rId6" imgW="164880" imgH="228600" progId="Equation.3">
                <p:embed/>
              </p:oleObj>
            </a:graphicData>
          </a:graphic>
        </p:graphicFrame>
        <p:graphicFrame>
          <p:nvGraphicFramePr>
            <p:cNvPr id="1029" name="Object 4"/>
            <p:cNvGraphicFramePr>
              <a:graphicFrameLocks noChangeAspect="1"/>
            </p:cNvGraphicFramePr>
            <p:nvPr/>
          </p:nvGraphicFramePr>
          <p:xfrm>
            <a:off x="2413000" y="2643188"/>
            <a:ext cx="387350" cy="495300"/>
          </p:xfrm>
          <a:graphic>
            <a:graphicData uri="http://schemas.openxmlformats.org/presentationml/2006/ole">
              <p:oleObj spid="_x0000_s243717" name="Equation" r:id="rId7" imgW="164880" imgH="228600" progId="Equation.3">
                <p:embed/>
              </p:oleObj>
            </a:graphicData>
          </a:graphic>
        </p:graphicFrame>
        <p:graphicFrame>
          <p:nvGraphicFramePr>
            <p:cNvPr id="1030" name="Object 5"/>
            <p:cNvGraphicFramePr>
              <a:graphicFrameLocks noChangeAspect="1"/>
            </p:cNvGraphicFramePr>
            <p:nvPr/>
          </p:nvGraphicFramePr>
          <p:xfrm>
            <a:off x="4573588" y="3671888"/>
            <a:ext cx="357187" cy="495300"/>
          </p:xfrm>
          <a:graphic>
            <a:graphicData uri="http://schemas.openxmlformats.org/presentationml/2006/ole">
              <p:oleObj spid="_x0000_s243718" name="Equation" r:id="rId8" imgW="152280" imgH="228600" progId="Equation.3">
                <p:embed/>
              </p:oleObj>
            </a:graphicData>
          </a:graphic>
        </p:graphicFrame>
        <p:graphicFrame>
          <p:nvGraphicFramePr>
            <p:cNvPr id="1031" name="Object 6"/>
            <p:cNvGraphicFramePr>
              <a:graphicFrameLocks noChangeAspect="1"/>
            </p:cNvGraphicFramePr>
            <p:nvPr/>
          </p:nvGraphicFramePr>
          <p:xfrm>
            <a:off x="4024313" y="4686300"/>
            <a:ext cx="415925" cy="523875"/>
          </p:xfrm>
          <a:graphic>
            <a:graphicData uri="http://schemas.openxmlformats.org/presentationml/2006/ole">
              <p:oleObj spid="_x0000_s243719" name="Equation" r:id="rId9" imgW="177480" imgH="241200" progId="Equation.3">
                <p:embed/>
              </p:oleObj>
            </a:graphicData>
          </a:graphic>
        </p:graphicFrame>
        <p:graphicFrame>
          <p:nvGraphicFramePr>
            <p:cNvPr id="1032" name="Object 7"/>
            <p:cNvGraphicFramePr>
              <a:graphicFrameLocks noChangeAspect="1"/>
            </p:cNvGraphicFramePr>
            <p:nvPr/>
          </p:nvGraphicFramePr>
          <p:xfrm>
            <a:off x="1381125" y="4129088"/>
            <a:ext cx="417513" cy="495300"/>
          </p:xfrm>
          <a:graphic>
            <a:graphicData uri="http://schemas.openxmlformats.org/presentationml/2006/ole">
              <p:oleObj spid="_x0000_s243720" name="Equation" r:id="rId10" imgW="177480" imgH="228600" progId="Equation.3">
                <p:embed/>
              </p:oleObj>
            </a:graphicData>
          </a:graphic>
        </p:graphicFrame>
      </p:grp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352426" y="1903413"/>
          <a:ext cx="2789238" cy="1160462"/>
        </p:xfrm>
        <a:graphic>
          <a:graphicData uri="http://schemas.openxmlformats.org/presentationml/2006/ole">
            <p:oleObj spid="_x0000_s243714" name="Equation" r:id="rId11" imgW="990360" imgH="444240" progId="Equation.DSMT4">
              <p:embed/>
            </p:oleObj>
          </a:graphicData>
        </a:graphic>
      </p:graphicFrame>
      <p:sp>
        <p:nvSpPr>
          <p:cNvPr id="23" name="矩形 22"/>
          <p:cNvSpPr/>
          <p:nvPr/>
        </p:nvSpPr>
        <p:spPr>
          <a:xfrm>
            <a:off x="6523039" y="1785938"/>
            <a:ext cx="3140075" cy="1789112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dirty="0">
                <a:solidFill>
                  <a:schemeClr val="tx1"/>
                </a:solidFill>
              </a:rPr>
              <a:t>Special </a:t>
            </a:r>
            <a:r>
              <a:rPr lang="en-US" altLang="zh-CN" dirty="0" smtClean="0">
                <a:solidFill>
                  <a:schemeClr val="tx1"/>
                </a:solidFill>
              </a:rPr>
              <a:t>cases</a:t>
            </a:r>
            <a:r>
              <a:rPr lang="en-US" altLang="zh-CN" dirty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defRPr/>
            </a:pPr>
            <a:r>
              <a:rPr lang="en-US" altLang="zh-CN" sz="1700" dirty="0">
                <a:solidFill>
                  <a:schemeClr val="tx1"/>
                </a:solidFill>
              </a:rPr>
              <a:t>  - Conditional Random Fields</a:t>
            </a:r>
          </a:p>
          <a:p>
            <a:pPr marL="457200" indent="-457200">
              <a:defRPr/>
            </a:pPr>
            <a:r>
              <a:rPr lang="en-US" altLang="zh-CN" sz="1700" dirty="0">
                <a:solidFill>
                  <a:schemeClr val="tx1"/>
                </a:solidFill>
              </a:rPr>
              <a:t>  - Hidden Markov Random Fields</a:t>
            </a:r>
            <a:endParaRPr lang="zh-CN" altLang="en-US" sz="1700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2425" y="1384302"/>
            <a:ext cx="2190750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dirty="0">
                <a:solidFill>
                  <a:schemeClr val="tx1"/>
                </a:solidFill>
              </a:rPr>
              <a:t>Markov Property: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76414" y="5838827"/>
            <a:ext cx="56261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2426" y="4049715"/>
            <a:ext cx="7191375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右箭头 29"/>
          <p:cNvSpPr/>
          <p:nvPr/>
        </p:nvSpPr>
        <p:spPr>
          <a:xfrm rot="6886374">
            <a:off x="3593307" y="3971131"/>
            <a:ext cx="687388" cy="339725"/>
          </a:xfrm>
          <a:prstGeom prst="rightArrow">
            <a:avLst/>
          </a:prstGeom>
          <a:solidFill>
            <a:srgbClr val="FFCC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1" name="内容占位符 5" descr="HMRF example.wmf"/>
          <p:cNvPicPr>
            <a:picLocks noGrp="1" noChangeAspect="1"/>
          </p:cNvPicPr>
          <p:nvPr>
            <p:ph sz="half"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5865814" y="3757615"/>
            <a:ext cx="3081337" cy="3063875"/>
          </a:xfrm>
          <a:solidFill>
            <a:schemeClr val="bg1"/>
          </a:solidFill>
        </p:spPr>
      </p:pic>
      <p:sp>
        <p:nvSpPr>
          <p:cNvPr id="32" name="右箭头 31"/>
          <p:cNvSpPr/>
          <p:nvPr/>
        </p:nvSpPr>
        <p:spPr>
          <a:xfrm rot="2402628">
            <a:off x="5768976" y="3663951"/>
            <a:ext cx="525463" cy="328613"/>
          </a:xfrm>
          <a:prstGeom prst="rightArrow">
            <a:avLst/>
          </a:prstGeom>
          <a:solidFill>
            <a:srgbClr val="FFCC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63602" y="6021388"/>
            <a:ext cx="3140075" cy="5842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Researcher Profiling</a:t>
            </a:r>
            <a:endParaRPr lang="zh-CN" altLang="en-US" sz="1700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19763" y="6021388"/>
            <a:ext cx="3359150" cy="5842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Name Disambiguation</a:t>
            </a:r>
            <a:endParaRPr lang="zh-CN" altLang="en-US" sz="1700" dirty="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4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5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0913E-6 -3.75723E-6 L -0.13099 -0.0582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4275E-7 2.42775E-6 L -0.22114 -0.1054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-5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0" grpId="1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0" y="288882"/>
            <a:ext cx="9363075" cy="792163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CT2</a:t>
            </a:r>
            <a:r>
              <a:rPr lang="en-US" altLang="zh-CN" b="1" dirty="0" smtClean="0">
                <a:solidFill>
                  <a:srgbClr val="C00000"/>
                </a:solidFill>
              </a:rPr>
              <a:t>:</a:t>
            </a:r>
            <a:r>
              <a:rPr lang="en-US" altLang="zh-CN" dirty="0" smtClean="0"/>
              <a:t> Semantic Integration</a:t>
            </a:r>
            <a:br>
              <a:rPr lang="en-US" altLang="zh-CN" dirty="0" smtClean="0"/>
            </a:br>
            <a:r>
              <a:rPr lang="en-US" altLang="zh-CN" sz="2800" kern="1200" dirty="0" smtClean="0"/>
              <a:t>(IEEE TKDE, SIGMOD’09, </a:t>
            </a:r>
            <a:r>
              <a:rPr lang="en-US" altLang="zh-CN" sz="2800" dirty="0" smtClean="0"/>
              <a:t>IJCAI’09, </a:t>
            </a:r>
            <a:r>
              <a:rPr lang="en-US" altLang="zh-CN" sz="2800" kern="1200" dirty="0" smtClean="0"/>
              <a:t>ISWC’09)</a:t>
            </a:r>
            <a:endParaRPr lang="zh-CN" altLang="en-US" sz="2800" dirty="0" smtClean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138" y="1384300"/>
            <a:ext cx="4178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513" y="1384300"/>
            <a:ext cx="42560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213" y="1384300"/>
            <a:ext cx="4565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95300" y="215857"/>
            <a:ext cx="8915400" cy="765178"/>
          </a:xfrm>
          <a:noFill/>
        </p:spPr>
        <p:txBody>
          <a:bodyPr/>
          <a:lstStyle/>
          <a:p>
            <a:pPr eaLnBrk="1" hangingPunct="1"/>
            <a:r>
              <a:rPr lang="en-US" sz="3200" dirty="0" smtClean="0">
                <a:ea typeface="宋体" pitchFamily="2" charset="-122"/>
              </a:rPr>
              <a:t>Web-based Social Network Mining</a:t>
            </a:r>
            <a:br>
              <a:rPr lang="en-US" sz="3200" dirty="0" smtClean="0">
                <a:ea typeface="宋体" pitchFamily="2" charset="-122"/>
              </a:rPr>
            </a:br>
            <a:r>
              <a:rPr lang="en-US" sz="2400" dirty="0" smtClean="0">
                <a:ea typeface="宋体" pitchFamily="2" charset="-122"/>
              </a:rPr>
              <a:t>—Theory, Methodologies, and Applications</a:t>
            </a:r>
            <a:endParaRPr lang="en-US" sz="3200" dirty="0" smtClean="0">
              <a:ea typeface="宋体" pitchFamily="2" charset="-122"/>
            </a:endParaRPr>
          </a:p>
        </p:txBody>
      </p:sp>
      <p:sp>
        <p:nvSpPr>
          <p:cNvPr id="4099" name="Line 21"/>
          <p:cNvSpPr>
            <a:spLocks noChangeShapeType="1"/>
          </p:cNvSpPr>
          <p:nvPr/>
        </p:nvSpPr>
        <p:spPr bwMode="auto">
          <a:xfrm>
            <a:off x="4959881" y="1916071"/>
            <a:ext cx="79110" cy="230187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00" name="Line 20"/>
          <p:cNvSpPr>
            <a:spLocks noChangeShapeType="1"/>
          </p:cNvSpPr>
          <p:nvPr/>
        </p:nvSpPr>
        <p:spPr bwMode="auto">
          <a:xfrm>
            <a:off x="3644239" y="2563772"/>
            <a:ext cx="2731029" cy="11525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01" name="Line 19"/>
          <p:cNvSpPr>
            <a:spLocks noChangeShapeType="1"/>
          </p:cNvSpPr>
          <p:nvPr/>
        </p:nvSpPr>
        <p:spPr bwMode="auto">
          <a:xfrm flipV="1">
            <a:off x="3489458" y="2708232"/>
            <a:ext cx="3119702" cy="792162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02" name="Oval 18"/>
          <p:cNvSpPr>
            <a:spLocks noChangeArrowheads="1"/>
          </p:cNvSpPr>
          <p:nvPr/>
        </p:nvSpPr>
        <p:spPr bwMode="auto">
          <a:xfrm>
            <a:off x="1927887" y="1555707"/>
            <a:ext cx="6163733" cy="2952750"/>
          </a:xfrm>
          <a:prstGeom prst="ellipse">
            <a:avLst/>
          </a:prstGeom>
          <a:noFill/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851298" y="5951540"/>
            <a:ext cx="8346148" cy="508039"/>
          </a:xfrm>
          <a:prstGeom prst="rect">
            <a:avLst/>
          </a:prstGeom>
          <a:gradFill rotWithShape="1">
            <a:gsLst>
              <a:gs pos="0">
                <a:srgbClr val="FF1F1F"/>
              </a:gs>
              <a:gs pos="50000">
                <a:srgbClr val="FFFFFF"/>
              </a:gs>
              <a:gs pos="100000">
                <a:srgbClr val="FF1F1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 smtClean="0"/>
              <a:t>Web 2.0: Web of People-&gt;Web 3.0: Web of Semantics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055730" y="5446715"/>
            <a:ext cx="1935189" cy="32385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50000">
                <a:srgbClr val="FFFFFF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 smtClean="0"/>
              <a:t>Social theory</a:t>
            </a:r>
            <a:endParaRPr lang="en-US" sz="1600" dirty="0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755412" y="5446715"/>
            <a:ext cx="2300319" cy="3238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/>
              <a:t>Learning from users</a:t>
            </a:r>
            <a:endParaRPr lang="en-US" sz="1800" dirty="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148823" y="3284494"/>
            <a:ext cx="2418027" cy="719138"/>
          </a:xfrm>
          <a:prstGeom prst="ellipse">
            <a:avLst/>
          </a:prstGeom>
          <a:gradFill rotWithShape="1">
            <a:gsLst>
              <a:gs pos="0">
                <a:srgbClr val="F5FAFE"/>
              </a:gs>
              <a:gs pos="100000">
                <a:srgbClr val="B7DAF9">
                  <a:alpha val="79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Attribute/link prediction</a:t>
            </a:r>
            <a:endParaRPr lang="en-US" sz="1600" i="1" dirty="0"/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1382714" y="1987509"/>
            <a:ext cx="2418027" cy="719137"/>
          </a:xfrm>
          <a:prstGeom prst="ellipse">
            <a:avLst/>
          </a:prstGeom>
          <a:gradFill rotWithShape="1">
            <a:gsLst>
              <a:gs pos="0">
                <a:srgbClr val="FCFDF4"/>
              </a:gs>
              <a:gs pos="100000">
                <a:srgbClr val="E9F1AD">
                  <a:alpha val="78998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Search/query </a:t>
            </a:r>
          </a:p>
          <a:p>
            <a:pPr algn="ctr"/>
            <a:r>
              <a:rPr lang="en-US" sz="1600" i="1" dirty="0" smtClean="0"/>
              <a:t>over networks</a:t>
            </a:r>
            <a:endParaRPr lang="en-US" sz="1600" i="1" dirty="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6218768" y="3573419"/>
            <a:ext cx="2418027" cy="7191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CFFCC">
                  <a:alpha val="82001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Social dynamics</a:t>
            </a:r>
            <a:endParaRPr lang="en-US" sz="1600" i="1" dirty="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6531770" y="2203410"/>
            <a:ext cx="2418027" cy="7191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C99">
                  <a:alpha val="79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Trust and privacy</a:t>
            </a:r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>
            <a:off x="3800741" y="4149685"/>
            <a:ext cx="2418027" cy="7191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66">
                  <a:alpha val="82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Social influence analysis</a:t>
            </a:r>
            <a:endParaRPr lang="en-US" sz="1600" i="1" dirty="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3800741" y="1195344"/>
            <a:ext cx="2418027" cy="719138"/>
          </a:xfrm>
          <a:prstGeom prst="ellipse">
            <a:avLst/>
          </a:prstGeom>
          <a:gradFill rotWithShape="1">
            <a:gsLst>
              <a:gs pos="0">
                <a:srgbClr val="F3F7FD"/>
              </a:gs>
              <a:gs pos="100000">
                <a:srgbClr val="AAC4F4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sz="1600" i="1" dirty="0" smtClean="0"/>
              <a:t>Social data integration</a:t>
            </a:r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3800741" y="2563772"/>
            <a:ext cx="2418027" cy="1008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C5C6">
                  <a:alpha val="64998"/>
                </a:srgb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5F5F5F"/>
            </a:solidFill>
            <a:prstDash val="dash"/>
            <a:round/>
            <a:headEnd/>
            <a:tailEnd/>
          </a:ln>
        </p:spPr>
        <p:txBody>
          <a:bodyPr lIns="18000" tIns="10800" rIns="18000" bIns="10800" anchor="ctr"/>
          <a:lstStyle/>
          <a:p>
            <a:pPr algn="ctr"/>
            <a:r>
              <a:rPr lang="en-US" i="1" dirty="0" smtClean="0"/>
              <a:t>Social knowledge acquisition</a:t>
            </a:r>
            <a:endParaRPr lang="en-US" i="1" dirty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3489458" y="1916069"/>
            <a:ext cx="3119702" cy="2243138"/>
            <a:chOff x="1701" y="1026"/>
            <a:chExt cx="1814" cy="1413"/>
          </a:xfrm>
        </p:grpSpPr>
        <p:sp>
          <p:nvSpPr>
            <p:cNvPr id="4123" name="Line 22"/>
            <p:cNvSpPr>
              <a:spLocks noChangeShapeType="1"/>
            </p:cNvSpPr>
            <p:nvPr/>
          </p:nvSpPr>
          <p:spPr bwMode="auto">
            <a:xfrm>
              <a:off x="2562" y="1026"/>
              <a:ext cx="6" cy="40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lg" len="med"/>
              <a:tailEnd type="none" w="lg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24" name="Line 23"/>
            <p:cNvSpPr>
              <a:spLocks noChangeShapeType="1"/>
            </p:cNvSpPr>
            <p:nvPr/>
          </p:nvSpPr>
          <p:spPr bwMode="auto">
            <a:xfrm flipH="1" flipV="1">
              <a:off x="1773" y="1428"/>
              <a:ext cx="268" cy="1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25" name="Line 24"/>
            <p:cNvSpPr>
              <a:spLocks noChangeShapeType="1"/>
            </p:cNvSpPr>
            <p:nvPr/>
          </p:nvSpPr>
          <p:spPr bwMode="auto">
            <a:xfrm flipH="1">
              <a:off x="1701" y="1937"/>
              <a:ext cx="295" cy="8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26" name="Line 25"/>
            <p:cNvSpPr>
              <a:spLocks noChangeShapeType="1"/>
            </p:cNvSpPr>
            <p:nvPr/>
          </p:nvSpPr>
          <p:spPr bwMode="auto">
            <a:xfrm>
              <a:off x="2596" y="2075"/>
              <a:ext cx="7" cy="3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27" name="Line 26"/>
            <p:cNvSpPr>
              <a:spLocks noChangeShapeType="1"/>
            </p:cNvSpPr>
            <p:nvPr/>
          </p:nvSpPr>
          <p:spPr bwMode="auto">
            <a:xfrm>
              <a:off x="3041" y="1998"/>
              <a:ext cx="382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128" name="Line 27"/>
            <p:cNvSpPr>
              <a:spLocks noChangeShapeType="1"/>
            </p:cNvSpPr>
            <p:nvPr/>
          </p:nvSpPr>
          <p:spPr bwMode="auto">
            <a:xfrm flipV="1">
              <a:off x="3212" y="1525"/>
              <a:ext cx="303" cy="8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3735389" y="2871744"/>
            <a:ext cx="388673" cy="287338"/>
          </a:xfrm>
          <a:prstGeom prst="hexagon">
            <a:avLst>
              <a:gd name="adj" fmla="val 31215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27" name="AutoShape 33"/>
          <p:cNvSpPr>
            <a:spLocks noChangeArrowheads="1"/>
          </p:cNvSpPr>
          <p:nvPr/>
        </p:nvSpPr>
        <p:spPr bwMode="auto">
          <a:xfrm>
            <a:off x="3735389" y="1215985"/>
            <a:ext cx="388673" cy="287337"/>
          </a:xfrm>
          <a:prstGeom prst="hexagon">
            <a:avLst>
              <a:gd name="adj" fmla="val 31216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8" name="AutoShape 34"/>
          <p:cNvSpPr>
            <a:spLocks noChangeArrowheads="1"/>
          </p:cNvSpPr>
          <p:nvPr/>
        </p:nvSpPr>
        <p:spPr bwMode="auto">
          <a:xfrm>
            <a:off x="1317362" y="2151019"/>
            <a:ext cx="388673" cy="287338"/>
          </a:xfrm>
          <a:prstGeom prst="hexagon">
            <a:avLst>
              <a:gd name="adj" fmla="val 31215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29" name="AutoShape 35"/>
          <p:cNvSpPr>
            <a:spLocks noChangeArrowheads="1"/>
          </p:cNvSpPr>
          <p:nvPr/>
        </p:nvSpPr>
        <p:spPr bwMode="auto">
          <a:xfrm>
            <a:off x="1083470" y="3448010"/>
            <a:ext cx="388673" cy="287337"/>
          </a:xfrm>
          <a:prstGeom prst="hexagon">
            <a:avLst>
              <a:gd name="adj" fmla="val 31216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0" name="AutoShape 36"/>
          <p:cNvSpPr>
            <a:spLocks noChangeArrowheads="1"/>
          </p:cNvSpPr>
          <p:nvPr/>
        </p:nvSpPr>
        <p:spPr bwMode="auto">
          <a:xfrm>
            <a:off x="3812780" y="4168733"/>
            <a:ext cx="388673" cy="287337"/>
          </a:xfrm>
          <a:prstGeom prst="hexagon">
            <a:avLst>
              <a:gd name="adj" fmla="val 31216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6175774" y="3717885"/>
            <a:ext cx="388673" cy="287337"/>
          </a:xfrm>
          <a:prstGeom prst="hexagon">
            <a:avLst>
              <a:gd name="adj" fmla="val 31216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32" name="AutoShape 38"/>
          <p:cNvSpPr>
            <a:spLocks noChangeArrowheads="1"/>
          </p:cNvSpPr>
          <p:nvPr/>
        </p:nvSpPr>
        <p:spPr bwMode="auto">
          <a:xfrm>
            <a:off x="6444062" y="2378035"/>
            <a:ext cx="388673" cy="287337"/>
          </a:xfrm>
          <a:prstGeom prst="hexagon">
            <a:avLst>
              <a:gd name="adj" fmla="val 31216"/>
              <a:gd name="vf" fmla="val 115470"/>
            </a:avLst>
          </a:prstGeom>
          <a:solidFill>
            <a:srgbClr val="808080">
              <a:alpha val="87057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44467" y="5443540"/>
            <a:ext cx="2110945" cy="3238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smtClean="0"/>
              <a:t>Collective </a:t>
            </a:r>
            <a:r>
              <a:rPr lang="pt-BR" sz="1800" dirty="0" smtClean="0">
                <a:latin typeface="Arial" pitchFamily="34" charset="0"/>
              </a:rPr>
              <a:t>learning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6990920" y="5446715"/>
            <a:ext cx="2300319" cy="32385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/>
              <a:t>Graphical models</a:t>
            </a:r>
            <a:endParaRPr lang="en-US" sz="1800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498414" y="5108598"/>
            <a:ext cx="1862162" cy="29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1400" dirty="0" smtClean="0"/>
              <a:t>Theoretical layer</a:t>
            </a:r>
            <a:endParaRPr lang="en-US" altLang="zh-CN" sz="1400" dirty="0"/>
          </a:p>
        </p:txBody>
      </p:sp>
      <p:sp>
        <p:nvSpPr>
          <p:cNvPr id="34" name="矩形 33"/>
          <p:cNvSpPr/>
          <p:nvPr/>
        </p:nvSpPr>
        <p:spPr>
          <a:xfrm>
            <a:off x="571441" y="5400702"/>
            <a:ext cx="8799633" cy="4381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右箭头 33"/>
          <p:cNvSpPr/>
          <p:nvPr/>
        </p:nvSpPr>
        <p:spPr>
          <a:xfrm rot="2899710">
            <a:off x="6999268" y="4748726"/>
            <a:ext cx="1041847" cy="277394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右箭头 34"/>
          <p:cNvSpPr/>
          <p:nvPr/>
        </p:nvSpPr>
        <p:spPr>
          <a:xfrm rot="3338636">
            <a:off x="5924991" y="4884045"/>
            <a:ext cx="677256" cy="34981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右箭头 35"/>
          <p:cNvSpPr/>
          <p:nvPr/>
        </p:nvSpPr>
        <p:spPr>
          <a:xfrm rot="6559571">
            <a:off x="4147326" y="4988793"/>
            <a:ext cx="451759" cy="319524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右箭头 36"/>
          <p:cNvSpPr/>
          <p:nvPr/>
        </p:nvSpPr>
        <p:spPr>
          <a:xfrm rot="7732294">
            <a:off x="2506742" y="4800182"/>
            <a:ext cx="736059" cy="319524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4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52369"/>
            <a:ext cx="9634539" cy="792162"/>
          </a:xfrm>
        </p:spPr>
        <p:txBody>
          <a:bodyPr lIns="91428" tIns="45715" rIns="91428" bIns="45715"/>
          <a:lstStyle/>
          <a:p>
            <a:pPr eaLnBrk="1" hangingPunct="1">
              <a:defRPr/>
            </a:pPr>
            <a:r>
              <a:rPr lang="en-US" altLang="zh-CN" sz="3200" kern="1200" dirty="0" err="1" smtClean="0"/>
              <a:t>RiMOM</a:t>
            </a:r>
            <a:r>
              <a:rPr lang="en-US" altLang="zh-CN" sz="3200" kern="1200" dirty="0" smtClean="0"/>
              <a:t>-A Tool for</a:t>
            </a:r>
            <a:r>
              <a:rPr lang="zh-CN" altLang="en-US" sz="3200" kern="1200" dirty="0" smtClean="0"/>
              <a:t> </a:t>
            </a:r>
            <a:r>
              <a:rPr lang="en-US" altLang="zh-CN" sz="3200" kern="1200" dirty="0" smtClean="0"/>
              <a:t>Semantic Integration</a:t>
            </a:r>
            <a:br>
              <a:rPr lang="en-US" altLang="zh-CN" sz="3200" kern="1200" dirty="0" smtClean="0"/>
            </a:br>
            <a:r>
              <a:rPr lang="en-US" altLang="zh-CN" sz="2800" kern="1200" dirty="0" smtClean="0"/>
              <a:t>(OAEI’06-09)</a:t>
            </a:r>
            <a:endParaRPr lang="zh-CN" altLang="en-US" sz="2400" dirty="0" smtClean="0"/>
          </a:p>
        </p:txBody>
      </p:sp>
      <p:graphicFrame>
        <p:nvGraphicFramePr>
          <p:cNvPr id="4" name="图表 3"/>
          <p:cNvGraphicFramePr/>
          <p:nvPr/>
        </p:nvGraphicFramePr>
        <p:xfrm>
          <a:off x="386922" y="1508254"/>
          <a:ext cx="4178040" cy="230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5026026" y="1493811"/>
          <a:ext cx="4017070" cy="234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图表 4"/>
          <p:cNvGraphicFramePr/>
          <p:nvPr/>
        </p:nvGraphicFramePr>
        <p:xfrm>
          <a:off x="2481962" y="3856707"/>
          <a:ext cx="4533909" cy="234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2616168" y="1274733"/>
            <a:ext cx="6722665" cy="4286250"/>
            <a:chOff x="2143108" y="1571612"/>
            <a:chExt cx="6205104" cy="4286280"/>
          </a:xfrm>
        </p:grpSpPr>
        <p:pic>
          <p:nvPicPr>
            <p:cNvPr id="1332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3108" y="1571612"/>
              <a:ext cx="6205104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 19"/>
            <p:cNvSpPr/>
            <p:nvPr/>
          </p:nvSpPr>
          <p:spPr bwMode="auto">
            <a:xfrm>
              <a:off x="2857433" y="5357825"/>
              <a:ext cx="5000276" cy="42862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altLang="zh-CN" sz="2000" dirty="0">
                  <a:solidFill>
                    <a:schemeClr val="accent6"/>
                  </a:solidFill>
                </a:rPr>
                <a:t>http://keg.cs.tsinghua.edu.cn/project/RiMOM/</a:t>
              </a:r>
              <a:endParaRPr lang="zh-CN" altLang="en-US" sz="2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666830" y="3976695"/>
            <a:ext cx="5023512" cy="23622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77825" indent="-377825" defTabSz="1008063"/>
            <a:r>
              <a:rPr lang="en-US" altLang="zh-CN" sz="2400" dirty="0"/>
              <a:t>	</a:t>
            </a:r>
            <a:r>
              <a:rPr lang="zh-CN" altLang="en-US" sz="2400" dirty="0" smtClean="0"/>
              <a:t>“</a:t>
            </a:r>
            <a:r>
              <a:rPr lang="en-US" altLang="zh-CN" sz="2400" dirty="0" smtClean="0"/>
              <a:t>I’m </a:t>
            </a:r>
            <a:r>
              <a:rPr lang="en-US" altLang="zh-CN" sz="2400" dirty="0"/>
              <a:t>really </a:t>
            </a:r>
            <a:r>
              <a:rPr lang="en-US" altLang="zh-CN" sz="2400" dirty="0">
                <a:solidFill>
                  <a:srgbClr val="FF0000"/>
                </a:solidFill>
              </a:rPr>
              <a:t>surprised by the good results of these years </a:t>
            </a:r>
            <a:r>
              <a:rPr lang="en-US" altLang="zh-CN" sz="2400" dirty="0" err="1">
                <a:solidFill>
                  <a:srgbClr val="FF0000"/>
                </a:solidFill>
              </a:rPr>
              <a:t>RiMOM</a:t>
            </a:r>
            <a:r>
              <a:rPr lang="en-US" altLang="zh-CN" sz="2400" dirty="0">
                <a:solidFill>
                  <a:srgbClr val="FF0000"/>
                </a:solidFill>
              </a:rPr>
              <a:t>, </a:t>
            </a:r>
            <a:r>
              <a:rPr lang="en-US" altLang="zh-CN" sz="2400" dirty="0"/>
              <a:t>you can compete with the top systems that make use of such background knowledge.”</a:t>
            </a:r>
            <a:endParaRPr lang="zh-CN" altLang="en-US" sz="24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981298" y="1639863"/>
            <a:ext cx="1898676" cy="15700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8913"/>
            <a:ext cx="9590151" cy="792162"/>
          </a:xfrm>
        </p:spPr>
        <p:txBody>
          <a:bodyPr/>
          <a:lstStyle/>
          <a:p>
            <a:r>
              <a:rPr lang="en-US" altLang="zh-CN" sz="3600" b="1" dirty="0" err="1" smtClean="0">
                <a:solidFill>
                  <a:srgbClr val="C00000"/>
                </a:solidFill>
              </a:rPr>
              <a:t>CT3</a:t>
            </a:r>
            <a:r>
              <a:rPr lang="en-US" altLang="zh-CN" sz="3600" b="1" dirty="0" smtClean="0">
                <a:solidFill>
                  <a:srgbClr val="C00000"/>
                </a:solidFill>
              </a:rPr>
              <a:t>: </a:t>
            </a:r>
            <a:r>
              <a:rPr lang="en-US" altLang="zh-CN" sz="3600" dirty="0" smtClean="0"/>
              <a:t>Topic-based Heterogeneous Ranking</a:t>
            </a:r>
            <a:br>
              <a:rPr lang="en-US" altLang="zh-CN" sz="3600" dirty="0" smtClean="0"/>
            </a:br>
            <a:r>
              <a:rPr lang="en-US" altLang="zh-CN" sz="2800" dirty="0" smtClean="0"/>
              <a:t>(KDD’08, ICDM’08, </a:t>
            </a:r>
            <a:r>
              <a:rPr lang="en-US" altLang="zh-CN" sz="2800" dirty="0" err="1" smtClean="0"/>
              <a:t>CIKM’09</a:t>
            </a:r>
            <a:r>
              <a:rPr lang="en-US" altLang="zh-CN" sz="2800" dirty="0" smtClean="0"/>
              <a:t>, DKE)</a:t>
            </a:r>
            <a:endParaRPr lang="zh-CN" altLang="en-US" dirty="0"/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/>
        </p:nvGraphicFramePr>
        <p:xfrm>
          <a:off x="315849" y="1785915"/>
          <a:ext cx="1606572" cy="1022645"/>
        </p:xfrm>
        <a:graphic>
          <a:graphicData uri="http://schemas.openxmlformats.org/presentationml/2006/ole">
            <p:oleObj spid="_x0000_s193538" name="CorelDRAW" r:id="rId5" imgW="2099880" imgH="1450080" progId="">
              <p:embed/>
            </p:oleObj>
          </a:graphicData>
        </a:graphic>
      </p:graphicFrame>
      <p:sp>
        <p:nvSpPr>
          <p:cNvPr id="8" name="右箭头 7"/>
          <p:cNvSpPr/>
          <p:nvPr/>
        </p:nvSpPr>
        <p:spPr>
          <a:xfrm>
            <a:off x="2214525" y="2297097"/>
            <a:ext cx="527083" cy="223233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068473" y="1931967"/>
            <a:ext cx="9128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dirty="0" smtClean="0"/>
              <a:t>Search with keyword</a:t>
            </a:r>
            <a:endParaRPr lang="en-US" altLang="zh-CN" sz="1050" dirty="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981298" y="1639863"/>
            <a:ext cx="13874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dirty="0" smtClean="0"/>
              <a:t>Modeling using VSM</a:t>
            </a:r>
            <a:endParaRPr lang="en-US" altLang="zh-CN" sz="1000" dirty="0"/>
          </a:p>
        </p:txBody>
      </p:sp>
      <p:sp>
        <p:nvSpPr>
          <p:cNvPr id="15" name="右箭头 14"/>
          <p:cNvSpPr/>
          <p:nvPr/>
        </p:nvSpPr>
        <p:spPr>
          <a:xfrm>
            <a:off x="4989513" y="2260584"/>
            <a:ext cx="693747" cy="223233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829311" y="1603350"/>
            <a:ext cx="3468735" cy="15700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5865825" y="1639864"/>
            <a:ext cx="3395709" cy="51118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00" u="sng" dirty="0" smtClean="0">
                <a:solidFill>
                  <a:srgbClr val="0000CC"/>
                </a:solidFill>
              </a:rPr>
              <a:t>Principles of Data Mining.</a:t>
            </a:r>
          </a:p>
          <a:p>
            <a:r>
              <a:rPr lang="en-US" sz="900" dirty="0" smtClean="0">
                <a:solidFill>
                  <a:srgbClr val="00B050"/>
                </a:solidFill>
              </a:rPr>
              <a:t>DJ Hand - Drug Safety, 2007 - drugsafety.adisonline.com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65825" y="2151045"/>
            <a:ext cx="3395709" cy="51118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00" u="sng" dirty="0" smtClean="0">
                <a:solidFill>
                  <a:srgbClr val="0000CC"/>
                </a:solidFill>
              </a:rPr>
              <a:t>Advances in Knowledge Discovery and Data Mining </a:t>
            </a:r>
          </a:p>
          <a:p>
            <a:r>
              <a:rPr lang="en-US" sz="900" dirty="0" smtClean="0">
                <a:solidFill>
                  <a:srgbClr val="00B050"/>
                </a:solidFill>
              </a:rPr>
              <a:t>UM Fayyad, G </a:t>
            </a:r>
            <a:r>
              <a:rPr lang="en-US" sz="900" dirty="0" err="1" smtClean="0">
                <a:solidFill>
                  <a:srgbClr val="00B050"/>
                </a:solidFill>
              </a:rPr>
              <a:t>Piatetsky</a:t>
            </a:r>
            <a:r>
              <a:rPr lang="en-US" sz="900" dirty="0" smtClean="0">
                <a:solidFill>
                  <a:srgbClr val="00B050"/>
                </a:solidFill>
              </a:rPr>
              <a:t>-Shapiro, P Smyth, R…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65825" y="2662227"/>
            <a:ext cx="3395709" cy="51118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00" u="sng" dirty="0" smtClean="0">
                <a:solidFill>
                  <a:srgbClr val="0000CC"/>
                </a:solidFill>
              </a:rPr>
              <a:t>Data Mining: Concepts and Techniques </a:t>
            </a:r>
          </a:p>
          <a:p>
            <a:r>
              <a:rPr lang="en-US" sz="900" dirty="0" smtClean="0">
                <a:solidFill>
                  <a:srgbClr val="00B050"/>
                </a:solidFill>
              </a:rPr>
              <a:t>J Han, M </a:t>
            </a:r>
            <a:r>
              <a:rPr lang="en-US" sz="900" dirty="0" err="1" smtClean="0">
                <a:solidFill>
                  <a:srgbClr val="00B050"/>
                </a:solidFill>
              </a:rPr>
              <a:t>Kamber</a:t>
            </a:r>
            <a:r>
              <a:rPr lang="en-US" sz="900" dirty="0" smtClean="0">
                <a:solidFill>
                  <a:srgbClr val="00B050"/>
                </a:solidFill>
              </a:rPr>
              <a:t> - 2001…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916487" y="2004993"/>
            <a:ext cx="1058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dirty="0" smtClean="0"/>
              <a:t>Return</a:t>
            </a:r>
            <a:endParaRPr lang="en-US" altLang="zh-CN" sz="1200" dirty="0"/>
          </a:p>
        </p:txBody>
      </p:sp>
      <p:sp>
        <p:nvSpPr>
          <p:cNvPr id="21" name="右箭头 20"/>
          <p:cNvSpPr/>
          <p:nvPr/>
        </p:nvSpPr>
        <p:spPr>
          <a:xfrm rot="2672906">
            <a:off x="1318466" y="3725441"/>
            <a:ext cx="936584" cy="223233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739856" y="3290075"/>
            <a:ext cx="1058877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dirty="0" smtClean="0"/>
              <a:t>Search with semantic modeling</a:t>
            </a:r>
            <a:endParaRPr lang="en-US" altLang="zh-CN" sz="1050" dirty="0"/>
          </a:p>
        </p:txBody>
      </p:sp>
      <p:sp>
        <p:nvSpPr>
          <p:cNvPr id="23" name="矩形 22"/>
          <p:cNvSpPr/>
          <p:nvPr/>
        </p:nvSpPr>
        <p:spPr>
          <a:xfrm>
            <a:off x="2141498" y="3867156"/>
            <a:ext cx="2044729" cy="18256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178012" y="3903669"/>
            <a:ext cx="20082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dirty="0" smtClean="0"/>
              <a:t>Modeling using semantic topics</a:t>
            </a:r>
            <a:endParaRPr lang="en-US" altLang="zh-CN" sz="1000" dirty="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214526" y="4706955"/>
            <a:ext cx="4016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900" dirty="0" smtClean="0">
                <a:solidFill>
                  <a:srgbClr val="008000"/>
                </a:solidFill>
              </a:rPr>
              <a:t>Data mining</a:t>
            </a:r>
            <a:endParaRPr lang="en-US" altLang="zh-CN" sz="900" dirty="0">
              <a:solidFill>
                <a:srgbClr val="008000"/>
              </a:solidFill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981298" y="4341825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Data mining</a:t>
            </a:r>
            <a:endParaRPr lang="en-US" altLang="zh-CN" sz="800" dirty="0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981298" y="4560903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Association Rules </a:t>
            </a:r>
            <a:endParaRPr lang="en-US" altLang="zh-CN" sz="800" dirty="0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981298" y="4779981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Database systems</a:t>
            </a:r>
            <a:endParaRPr lang="en-US" altLang="zh-CN" sz="800" dirty="0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981298" y="4999059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Data management</a:t>
            </a:r>
            <a:endParaRPr lang="en-US" altLang="zh-CN" sz="800" dirty="0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981298" y="5218137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Web databases</a:t>
            </a:r>
            <a:endParaRPr lang="en-US" altLang="zh-CN" sz="800" dirty="0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2981298" y="5437215"/>
            <a:ext cx="1131903" cy="215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/>
              <a:t>Information systems</a:t>
            </a:r>
            <a:endParaRPr lang="en-US" altLang="zh-CN" sz="800" dirty="0"/>
          </a:p>
        </p:txBody>
      </p:sp>
      <p:cxnSp>
        <p:nvCxnSpPr>
          <p:cNvPr id="33" name="直接箭头连接符 32"/>
          <p:cNvCxnSpPr>
            <a:stCxn id="25" idx="3"/>
            <a:endCxn id="26" idx="1"/>
          </p:cNvCxnSpPr>
          <p:nvPr/>
        </p:nvCxnSpPr>
        <p:spPr>
          <a:xfrm flipV="1">
            <a:off x="2616168" y="4449547"/>
            <a:ext cx="365130" cy="442074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5" idx="3"/>
            <a:endCxn id="27" idx="1"/>
          </p:cNvCxnSpPr>
          <p:nvPr/>
        </p:nvCxnSpPr>
        <p:spPr>
          <a:xfrm flipV="1">
            <a:off x="2616168" y="4668625"/>
            <a:ext cx="365130" cy="222996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25" idx="3"/>
            <a:endCxn id="28" idx="1"/>
          </p:cNvCxnSpPr>
          <p:nvPr/>
        </p:nvCxnSpPr>
        <p:spPr>
          <a:xfrm flipV="1">
            <a:off x="2616168" y="4887703"/>
            <a:ext cx="365130" cy="3918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25" idx="3"/>
            <a:endCxn id="29" idx="1"/>
          </p:cNvCxnSpPr>
          <p:nvPr/>
        </p:nvCxnSpPr>
        <p:spPr>
          <a:xfrm>
            <a:off x="2616168" y="4891621"/>
            <a:ext cx="365130" cy="215160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25" idx="3"/>
            <a:endCxn id="30" idx="1"/>
          </p:cNvCxnSpPr>
          <p:nvPr/>
        </p:nvCxnSpPr>
        <p:spPr>
          <a:xfrm>
            <a:off x="2616168" y="4891621"/>
            <a:ext cx="365130" cy="434238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25" idx="3"/>
            <a:endCxn id="31" idx="1"/>
          </p:cNvCxnSpPr>
          <p:nvPr/>
        </p:nvCxnSpPr>
        <p:spPr>
          <a:xfrm>
            <a:off x="2616168" y="4891621"/>
            <a:ext cx="365130" cy="653316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2689194" y="4528024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0.4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2798733" y="4670442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0.2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2689194" y="4820128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0.15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2725707" y="4926033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0.1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2798733" y="5072085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0.05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2725707" y="5254650"/>
            <a:ext cx="2555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dirty="0" smtClean="0">
                <a:solidFill>
                  <a:srgbClr val="0000CC"/>
                </a:solidFill>
              </a:rPr>
              <a:t>0.02</a:t>
            </a:r>
            <a:endParaRPr lang="en-US" altLang="zh-CN" sz="800" dirty="0">
              <a:solidFill>
                <a:srgbClr val="0000CC"/>
              </a:solidFill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2981299" y="4159260"/>
            <a:ext cx="5842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 b="1" dirty="0" smtClean="0">
                <a:solidFill>
                  <a:srgbClr val="C00000"/>
                </a:solidFill>
              </a:rPr>
              <a:t>Topics</a:t>
            </a:r>
            <a:endParaRPr lang="en-US" altLang="zh-CN" sz="800" b="1" dirty="0">
              <a:solidFill>
                <a:srgbClr val="C00000"/>
              </a:solidFill>
            </a:endParaRPr>
          </a:p>
        </p:txBody>
      </p:sp>
      <p:sp>
        <p:nvSpPr>
          <p:cNvPr id="75" name="右箭头 74"/>
          <p:cNvSpPr/>
          <p:nvPr/>
        </p:nvSpPr>
        <p:spPr>
          <a:xfrm>
            <a:off x="4332279" y="4779981"/>
            <a:ext cx="693747" cy="223233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Text Box 10"/>
          <p:cNvSpPr txBox="1">
            <a:spLocks noChangeArrowheads="1"/>
          </p:cNvSpPr>
          <p:nvPr/>
        </p:nvSpPr>
        <p:spPr bwMode="auto">
          <a:xfrm>
            <a:off x="4332279" y="4524390"/>
            <a:ext cx="7667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dirty="0" smtClean="0"/>
              <a:t>Return</a:t>
            </a:r>
            <a:endParaRPr lang="en-US" altLang="zh-CN" sz="1200" dirty="0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5103" y="3246435"/>
            <a:ext cx="3541761" cy="355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" name="Rectangle 6"/>
          <p:cNvSpPr>
            <a:spLocks noChangeArrowheads="1"/>
          </p:cNvSpPr>
          <p:nvPr/>
        </p:nvSpPr>
        <p:spPr bwMode="auto">
          <a:xfrm>
            <a:off x="6486546" y="3538539"/>
            <a:ext cx="693747" cy="255591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sz="1200" dirty="0" smtClean="0"/>
              <a:t>Experts</a:t>
            </a:r>
            <a:endParaRPr lang="en-US" altLang="zh-CN" sz="1200" dirty="0"/>
          </a:p>
        </p:txBody>
      </p:sp>
      <p:sp>
        <p:nvSpPr>
          <p:cNvPr id="79" name="Rectangle 6"/>
          <p:cNvSpPr>
            <a:spLocks noChangeArrowheads="1"/>
          </p:cNvSpPr>
          <p:nvPr/>
        </p:nvSpPr>
        <p:spPr bwMode="auto">
          <a:xfrm>
            <a:off x="7801014" y="3429000"/>
            <a:ext cx="985851" cy="3286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sz="1100" dirty="0" smtClean="0"/>
              <a:t>Expertise conferences</a:t>
            </a:r>
            <a:endParaRPr lang="en-US" altLang="zh-CN" sz="1100" dirty="0"/>
          </a:p>
        </p:txBody>
      </p:sp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8166144" y="4560903"/>
            <a:ext cx="839799" cy="328617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sz="1100" dirty="0" smtClean="0"/>
              <a:t>Expertise papers</a:t>
            </a:r>
            <a:endParaRPr lang="en-US" altLang="zh-CN" sz="1100" dirty="0"/>
          </a:p>
        </p:txBody>
      </p:sp>
      <p:sp>
        <p:nvSpPr>
          <p:cNvPr id="81" name="AutoShape 15"/>
          <p:cNvSpPr>
            <a:spLocks noChangeArrowheads="1"/>
          </p:cNvSpPr>
          <p:nvPr/>
        </p:nvSpPr>
        <p:spPr bwMode="auto">
          <a:xfrm>
            <a:off x="1411239" y="1092168"/>
            <a:ext cx="1095390" cy="584208"/>
          </a:xfrm>
          <a:prstGeom prst="cloudCallout">
            <a:avLst>
              <a:gd name="adj1" fmla="val -57359"/>
              <a:gd name="adj2" fmla="val 93909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36000" tIns="0" rIns="0" bIns="0"/>
          <a:lstStyle/>
          <a:p>
            <a:pPr algn="ctr">
              <a:spcBef>
                <a:spcPct val="50000"/>
              </a:spcBef>
            </a:pPr>
            <a:r>
              <a:rPr lang="en-US" altLang="zh-CN" sz="1400" dirty="0" smtClean="0"/>
              <a:t>Data mining</a:t>
            </a:r>
            <a:endParaRPr lang="en-US" altLang="zh-CN" sz="1400" dirty="0"/>
          </a:p>
        </p:txBody>
      </p:sp>
      <p:pic>
        <p:nvPicPr>
          <p:cNvPr id="230406" name="Picture 6" descr="D:\Privacy\Paper\Social network mining\expert finding\ppt\pic\vsm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596" y="1858941"/>
            <a:ext cx="1502300" cy="1350981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23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animBg="1"/>
      <p:bldP spid="8" grpId="1" animBg="1"/>
      <p:bldP spid="9" grpId="0"/>
      <p:bldP spid="9" grpId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2" grpId="0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67" grpId="0"/>
      <p:bldP spid="68" grpId="0"/>
      <p:bldP spid="69" grpId="0"/>
      <p:bldP spid="70" grpId="0"/>
      <p:bldP spid="71" grpId="0"/>
      <p:bldP spid="72" grpId="0"/>
      <p:bldP spid="74" grpId="0"/>
      <p:bldP spid="75" grpId="0" animBg="1"/>
      <p:bldP spid="76" grpId="0"/>
      <p:bldP spid="78" grpId="0" animBg="1"/>
      <p:bldP spid="79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188910" y="1402030"/>
            <a:ext cx="4581525" cy="461664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</a:pPr>
            <a:endParaRPr lang="en-US" altLang="zh-CN" sz="2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>
              <a:spcBef>
                <a:spcPts val="2000"/>
              </a:spcBef>
              <a:buFontTx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Times New Roman" pitchFamily="18" charset="0"/>
              </a:rPr>
              <a:t>How to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</a:rPr>
              <a:t>model</a:t>
            </a:r>
            <a:r>
              <a:rPr lang="en-US" altLang="zh-CN" sz="2800" b="1" dirty="0" smtClean="0">
                <a:solidFill>
                  <a:srgbClr val="0000CC"/>
                </a:solidFill>
                <a:latin typeface="Times New Roman" pitchFamily="18" charset="0"/>
              </a:rPr>
              <a:t> the heterogeneous academic network?</a:t>
            </a:r>
            <a:endParaRPr lang="zh-CN" alt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marL="342900" indent="-342900">
              <a:spcBef>
                <a:spcPts val="2000"/>
              </a:spcBef>
              <a:buFontTx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Times New Roman" pitchFamily="18" charset="0"/>
              </a:rPr>
              <a:t>How to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itchFamily="18" charset="0"/>
              </a:rPr>
              <a:t>capture</a:t>
            </a:r>
            <a:r>
              <a:rPr lang="en-US" altLang="zh-CN" sz="2800" b="1" dirty="0" smtClean="0">
                <a:solidFill>
                  <a:srgbClr val="0000CC"/>
                </a:solidFill>
                <a:latin typeface="Times New Roman" pitchFamily="18" charset="0"/>
              </a:rPr>
              <a:t> the link information for ranking objects in the academic network?</a:t>
            </a:r>
          </a:p>
          <a:p>
            <a:pPr marL="342900" indent="-342900">
              <a:spcBef>
                <a:spcPts val="2000"/>
              </a:spcBef>
            </a:pPr>
            <a:endParaRPr lang="en-US" altLang="zh-CN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215856"/>
            <a:ext cx="8915400" cy="766773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zh-CN" altLang="en-US" dirty="0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5429383" y="1905001"/>
          <a:ext cx="4228967" cy="3857625"/>
        </p:xfrm>
        <a:graphic>
          <a:graphicData uri="http://schemas.openxmlformats.org/presentationml/2006/ole">
            <p:oleObj spid="_x0000_s316418" name="Visio" r:id="rId5" imgW="7291197" imgH="7205091" progId="Visio.Drawing.11">
              <p:embed/>
            </p:oleObj>
          </a:graphicData>
        </a:graphic>
      </p:graphicFrame>
      <p:graphicFrame>
        <p:nvGraphicFramePr>
          <p:cNvPr id="117765" name="Object 5"/>
          <p:cNvGraphicFramePr>
            <a:graphicFrameLocks noChangeAspect="1"/>
          </p:cNvGraphicFramePr>
          <p:nvPr/>
        </p:nvGraphicFramePr>
        <p:xfrm>
          <a:off x="5424223" y="1908176"/>
          <a:ext cx="4215210" cy="3844925"/>
        </p:xfrm>
        <a:graphic>
          <a:graphicData uri="http://schemas.openxmlformats.org/presentationml/2006/ole">
            <p:oleObj spid="_x0000_s316419" name="Visio" r:id="rId6" imgW="7333869" imgH="7247763" progId="Visio.Drawing.11">
              <p:embed/>
            </p:oleObj>
          </a:graphicData>
        </a:graphic>
      </p:graphicFrame>
      <p:sp>
        <p:nvSpPr>
          <p:cNvPr id="103430" name="Oval 6"/>
          <p:cNvSpPr>
            <a:spLocks noChangeArrowheads="1"/>
          </p:cNvSpPr>
          <p:nvPr/>
        </p:nvSpPr>
        <p:spPr bwMode="auto">
          <a:xfrm>
            <a:off x="5035550" y="1524000"/>
            <a:ext cx="4705350" cy="434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7768" name="Object 8"/>
          <p:cNvGraphicFramePr>
            <a:graphicFrameLocks noChangeAspect="1"/>
          </p:cNvGraphicFramePr>
          <p:nvPr/>
        </p:nvGraphicFramePr>
        <p:xfrm>
          <a:off x="5432822" y="1916114"/>
          <a:ext cx="4098263" cy="3798887"/>
        </p:xfrm>
        <a:graphic>
          <a:graphicData uri="http://schemas.openxmlformats.org/presentationml/2006/ole">
            <p:oleObj spid="_x0000_s316420" name="Visio" r:id="rId7" imgW="7028307" imgH="7154799" progId="Visio.Drawing.11">
              <p:embed/>
            </p:oleObj>
          </a:graphicData>
        </a:graphic>
      </p:graphicFrame>
      <p:sp>
        <p:nvSpPr>
          <p:cNvPr id="117770" name="WordArt 10"/>
          <p:cNvSpPr>
            <a:spLocks noChangeArrowheads="1" noChangeShapeType="1" noTextEdit="1"/>
          </p:cNvSpPr>
          <p:nvPr/>
        </p:nvSpPr>
        <p:spPr bwMode="auto">
          <a:xfrm>
            <a:off x="1320800" y="4953000"/>
            <a:ext cx="12382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Topic</a:t>
            </a:r>
          </a:p>
        </p:txBody>
      </p:sp>
      <p:graphicFrame>
        <p:nvGraphicFramePr>
          <p:cNvPr id="117771" name="Object 11"/>
          <p:cNvGraphicFramePr>
            <a:graphicFrameLocks noChangeAspect="1"/>
          </p:cNvGraphicFramePr>
          <p:nvPr>
            <p:ph sz="half" idx="4294967295"/>
          </p:nvPr>
        </p:nvGraphicFramePr>
        <p:xfrm>
          <a:off x="6521450" y="3352800"/>
          <a:ext cx="1919288" cy="1828800"/>
        </p:xfrm>
        <a:graphic>
          <a:graphicData uri="http://schemas.openxmlformats.org/presentationml/2006/ole">
            <p:oleObj spid="_x0000_s316421" name="Visio" r:id="rId8" imgW="3230499" imgH="3337179" progId="Visio.Drawing.11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7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54167 -0.1333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7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3" grpId="0" build="allAtOnce" animBg="1"/>
      <p:bldP spid="117770" grpId="0" animBg="1"/>
      <p:bldP spid="11777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Modeling the Academic Network</a:t>
            </a:r>
            <a:endParaRPr lang="zh-CN" altLang="en-US" dirty="0"/>
          </a:p>
        </p:txBody>
      </p:sp>
      <p:pic>
        <p:nvPicPr>
          <p:cNvPr id="6" name="内容占位符 5" descr="ACT1.em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4927" y="1822428"/>
            <a:ext cx="2658000" cy="2964000"/>
          </a:xfrm>
        </p:spPr>
      </p:pic>
      <p:pic>
        <p:nvPicPr>
          <p:cNvPr id="7" name="图片 6" descr="ACT2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5981" y="1822428"/>
            <a:ext cx="2658000" cy="2982000"/>
          </a:xfrm>
          <a:prstGeom prst="rect">
            <a:avLst/>
          </a:prstGeom>
        </p:spPr>
      </p:pic>
      <p:pic>
        <p:nvPicPr>
          <p:cNvPr id="8" name="图片 7" descr="ACT3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2137" y="1749402"/>
            <a:ext cx="2640000" cy="2994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09596" y="5035572"/>
            <a:ext cx="1898676" cy="54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ACT1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13201" y="5035572"/>
            <a:ext cx="1898676" cy="54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ACT2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80293" y="5035572"/>
            <a:ext cx="1898676" cy="54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ACT3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0" y="2146843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>
                <a:solidFill>
                  <a:srgbClr val="CC6600"/>
                </a:solidFill>
              </a:rPr>
              <a:t>authors</a:t>
            </a:r>
            <a:endParaRPr lang="en-US" altLang="zh-CN" dirty="0">
              <a:solidFill>
                <a:srgbClr val="CC6600"/>
              </a:solidFill>
            </a:endParaRPr>
          </a:p>
        </p:txBody>
      </p:sp>
      <p:sp>
        <p:nvSpPr>
          <p:cNvPr id="13" name="Line 51"/>
          <p:cNvSpPr>
            <a:spLocks noChangeShapeType="1"/>
          </p:cNvSpPr>
          <p:nvPr/>
        </p:nvSpPr>
        <p:spPr bwMode="auto">
          <a:xfrm>
            <a:off x="680980" y="2516174"/>
            <a:ext cx="146052" cy="803287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CC6600"/>
              </a:solidFill>
            </a:endParaRP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693171" y="3355974"/>
            <a:ext cx="342900" cy="3429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1910229" y="3355974"/>
            <a:ext cx="342900" cy="3429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53"/>
          <p:cNvSpPr txBox="1">
            <a:spLocks noChangeArrowheads="1"/>
          </p:cNvSpPr>
          <p:nvPr/>
        </p:nvSpPr>
        <p:spPr bwMode="auto">
          <a:xfrm>
            <a:off x="296805" y="4471983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</a:rPr>
              <a:t>Topic</a:t>
            </a:r>
          </a:p>
        </p:txBody>
      </p:sp>
      <p:sp>
        <p:nvSpPr>
          <p:cNvPr id="17" name="Line 54"/>
          <p:cNvSpPr>
            <a:spLocks noChangeShapeType="1"/>
          </p:cNvSpPr>
          <p:nvPr/>
        </p:nvSpPr>
        <p:spPr bwMode="auto">
          <a:xfrm flipV="1">
            <a:off x="754005" y="3611565"/>
            <a:ext cx="1204929" cy="86041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Oval 38"/>
          <p:cNvSpPr>
            <a:spLocks noChangeArrowheads="1"/>
          </p:cNvSpPr>
          <p:nvPr/>
        </p:nvSpPr>
        <p:spPr bwMode="auto">
          <a:xfrm>
            <a:off x="2494500" y="3150608"/>
            <a:ext cx="342900" cy="3429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3054324" y="2041506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CC6600"/>
                </a:solidFill>
              </a:rPr>
              <a:t>words</a:t>
            </a:r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 flipH="1">
            <a:off x="2762219" y="2370124"/>
            <a:ext cx="401643" cy="803286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CC6600"/>
              </a:solidFill>
            </a:endParaRPr>
          </a:p>
        </p:txBody>
      </p:sp>
      <p:sp>
        <p:nvSpPr>
          <p:cNvPr id="21" name="Oval 37"/>
          <p:cNvSpPr>
            <a:spLocks noChangeArrowheads="1"/>
          </p:cNvSpPr>
          <p:nvPr/>
        </p:nvSpPr>
        <p:spPr bwMode="auto">
          <a:xfrm>
            <a:off x="2504475" y="3578801"/>
            <a:ext cx="342900" cy="3429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22" name="Text Box 43"/>
          <p:cNvSpPr txBox="1">
            <a:spLocks noChangeArrowheads="1"/>
          </p:cNvSpPr>
          <p:nvPr/>
        </p:nvSpPr>
        <p:spPr bwMode="auto">
          <a:xfrm>
            <a:off x="2287551" y="4926033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CC6600"/>
                </a:solidFill>
              </a:rPr>
              <a:t>conference</a:t>
            </a:r>
          </a:p>
        </p:txBody>
      </p:sp>
      <p:sp>
        <p:nvSpPr>
          <p:cNvPr id="23" name="Line 46"/>
          <p:cNvSpPr>
            <a:spLocks noChangeShapeType="1"/>
          </p:cNvSpPr>
          <p:nvPr/>
        </p:nvSpPr>
        <p:spPr bwMode="auto">
          <a:xfrm flipH="1" flipV="1">
            <a:off x="2798732" y="3940181"/>
            <a:ext cx="255591" cy="985851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CC66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58934" y="5838858"/>
            <a:ext cx="6170698" cy="54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00CC"/>
                </a:solidFill>
              </a:rPr>
              <a:t>Author-Conference-Topic Model [Tang et al., 08]</a:t>
            </a:r>
            <a:endParaRPr lang="zh-CN" altLang="en-US" dirty="0">
              <a:solidFill>
                <a:srgbClr val="0000CC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938851" y="1603350"/>
            <a:ext cx="2263806" cy="4746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zh-CN" sz="1400" dirty="0" smtClean="0">
                <a:solidFill>
                  <a:srgbClr val="0000CC"/>
                </a:solidFill>
              </a:rPr>
              <a:t>Random walk over the academic network</a:t>
            </a:r>
            <a:endParaRPr lang="zh-CN" altLang="en-US" sz="1400" dirty="0">
              <a:solidFill>
                <a:srgbClr val="0000C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49395" y="1639863"/>
            <a:ext cx="1898676" cy="4746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zh-CN" sz="1400" dirty="0" smtClean="0">
                <a:solidFill>
                  <a:srgbClr val="0000CC"/>
                </a:solidFill>
              </a:rPr>
              <a:t>Modeling academic network with topics</a:t>
            </a:r>
            <a:endParaRPr lang="zh-CN" altLang="en-US" sz="1400" dirty="0">
              <a:solidFill>
                <a:srgbClr val="0000CC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284" y="188913"/>
            <a:ext cx="9245661" cy="792162"/>
          </a:xfrm>
        </p:spPr>
        <p:txBody>
          <a:bodyPr/>
          <a:lstStyle/>
          <a:p>
            <a:pPr algn="l"/>
            <a:r>
              <a:rPr lang="en-US" sz="3600" dirty="0" smtClean="0"/>
              <a:t>Integrating Topic Model into Random Walk</a:t>
            </a:r>
            <a:endParaRPr lang="en-US" sz="3600" dirty="0"/>
          </a:p>
        </p:txBody>
      </p:sp>
      <p:graphicFrame>
        <p:nvGraphicFramePr>
          <p:cNvPr id="117768" name="Object 8"/>
          <p:cNvGraphicFramePr>
            <a:graphicFrameLocks noChangeAspect="1"/>
          </p:cNvGraphicFramePr>
          <p:nvPr/>
        </p:nvGraphicFramePr>
        <p:xfrm>
          <a:off x="5975364" y="2552688"/>
          <a:ext cx="2555910" cy="2368700"/>
        </p:xfrm>
        <a:graphic>
          <a:graphicData uri="http://schemas.openxmlformats.org/presentationml/2006/ole">
            <p:oleObj spid="_x0000_s252930" name="Visio" r:id="rId4" imgW="7028307" imgH="7154799" progId="Visio.Drawing.11">
              <p:embed/>
            </p:oleObj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610234" y="2114532"/>
            <a:ext cx="3067092" cy="306709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843461" y="3392487"/>
            <a:ext cx="766773" cy="54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</a:rPr>
              <a:t>+</a:t>
            </a:r>
            <a:endParaRPr lang="zh-CN" altLang="en-US" sz="7200" dirty="0">
              <a:solidFill>
                <a:srgbClr val="C00000"/>
              </a:solidFill>
            </a:endParaRPr>
          </a:p>
        </p:txBody>
      </p:sp>
      <p:sp>
        <p:nvSpPr>
          <p:cNvPr id="18" name="矩形 23"/>
          <p:cNvSpPr/>
          <p:nvPr/>
        </p:nvSpPr>
        <p:spPr>
          <a:xfrm>
            <a:off x="1009596" y="5400702"/>
            <a:ext cx="3395709" cy="730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00CC"/>
                </a:solidFill>
              </a:rPr>
              <a:t>Author-Conference-Topic Model [Tang et al., 08]</a:t>
            </a:r>
            <a:endParaRPr lang="zh-CN" altLang="en-US" dirty="0">
              <a:solidFill>
                <a:srgbClr val="0000CC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375" y="2625714"/>
            <a:ext cx="3833865" cy="248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721862" y="2151046"/>
            <a:ext cx="4085086" cy="306709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Method 1</a:t>
            </a:r>
            <a:endParaRPr lang="en-US" dirty="0"/>
          </a:p>
        </p:txBody>
      </p:sp>
      <p:pic>
        <p:nvPicPr>
          <p:cNvPr id="367618" name="Picture 2" descr="D:\Privacy\Paper\Social network mining\expert finding\ppt\pic\rw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109" y="1238220"/>
            <a:ext cx="3286170" cy="1755296"/>
          </a:xfrm>
          <a:prstGeom prst="rect">
            <a:avLst/>
          </a:prstGeom>
          <a:noFill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3284" y="1712322"/>
            <a:ext cx="116841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>
                <a:solidFill>
                  <a:srgbClr val="0000CC"/>
                </a:solidFill>
              </a:rPr>
              <a:t>Stage 1:</a:t>
            </a:r>
          </a:p>
          <a:p>
            <a:pPr>
              <a:spcBef>
                <a:spcPct val="50000"/>
              </a:spcBef>
            </a:pPr>
            <a:r>
              <a:rPr lang="en-US" altLang="zh-CN" sz="1100" dirty="0" smtClean="0">
                <a:solidFill>
                  <a:srgbClr val="0000CC"/>
                </a:solidFill>
              </a:rPr>
              <a:t>Random walk</a:t>
            </a:r>
            <a:endParaRPr lang="en-US" altLang="zh-CN" sz="1100" dirty="0">
              <a:solidFill>
                <a:srgbClr val="0000CC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06310" y="3721104"/>
            <a:ext cx="1022364" cy="73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dirty="0" smtClean="0">
                <a:solidFill>
                  <a:srgbClr val="0000CC"/>
                </a:solidFill>
              </a:rPr>
              <a:t>Stage 2.</a:t>
            </a:r>
          </a:p>
          <a:p>
            <a:pPr>
              <a:spcBef>
                <a:spcPct val="50000"/>
              </a:spcBef>
            </a:pPr>
            <a:r>
              <a:rPr lang="en-US" altLang="zh-CN" sz="1100" dirty="0" smtClean="0">
                <a:solidFill>
                  <a:srgbClr val="0000CC"/>
                </a:solidFill>
              </a:rPr>
              <a:t>Topic-based relevance</a:t>
            </a:r>
            <a:endParaRPr lang="en-US" altLang="zh-CN" sz="1100" dirty="0">
              <a:solidFill>
                <a:srgbClr val="0000CC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478331" y="1785915"/>
            <a:ext cx="693747" cy="18256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45104" y="1712889"/>
            <a:ext cx="1424007" cy="3286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C00000"/>
                </a:solidFill>
              </a:rPr>
              <a:t>Ranking score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894123" y="3611565"/>
            <a:ext cx="693747" cy="18256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18747949">
            <a:off x="3670024" y="4442631"/>
            <a:ext cx="1193006" cy="18256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660896" y="3575052"/>
            <a:ext cx="1424007" cy="47467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C00000"/>
                </a:solidFill>
              </a:rPr>
              <a:t>Topic-based relevance score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 rot="2093619">
            <a:off x="6606228" y="2187013"/>
            <a:ext cx="693747" cy="18256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253319" y="2516174"/>
            <a:ext cx="1424007" cy="511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altLang="zh-CN" sz="1200" dirty="0" smtClean="0">
                <a:solidFill>
                  <a:srgbClr val="C00000"/>
                </a:solidFill>
              </a:rPr>
              <a:t>Combination by multiplication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 rot="19742986">
            <a:off x="6098300" y="3175086"/>
            <a:ext cx="1193006" cy="18256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76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690" y="1019142"/>
            <a:ext cx="3335148" cy="51118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cxnSp>
        <p:nvCxnSpPr>
          <p:cNvPr id="21" name="直接箭头连接符 20"/>
          <p:cNvCxnSpPr>
            <a:stCxn id="367622" idx="1"/>
            <a:endCxn id="10" idx="0"/>
          </p:cNvCxnSpPr>
          <p:nvPr/>
        </p:nvCxnSpPr>
        <p:spPr>
          <a:xfrm rot="10800000" flipV="1">
            <a:off x="5957108" y="1274733"/>
            <a:ext cx="345582" cy="438156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76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1936" y="3355974"/>
            <a:ext cx="1885976" cy="32861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cxnSp>
        <p:nvCxnSpPr>
          <p:cNvPr id="23" name="直接箭头连接符 22"/>
          <p:cNvCxnSpPr>
            <a:stCxn id="367623" idx="0"/>
            <a:endCxn id="15" idx="2"/>
          </p:cNvCxnSpPr>
          <p:nvPr/>
        </p:nvCxnSpPr>
        <p:spPr>
          <a:xfrm rot="16200000" flipV="1">
            <a:off x="8080816" y="2911865"/>
            <a:ext cx="328617" cy="559601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endCxn id="13" idx="2"/>
          </p:cNvCxnSpPr>
          <p:nvPr/>
        </p:nvCxnSpPr>
        <p:spPr>
          <a:xfrm rot="10800000">
            <a:off x="5372901" y="4049723"/>
            <a:ext cx="638977" cy="584207"/>
          </a:xfrm>
          <a:prstGeom prst="straightConnector1">
            <a:avLst/>
          </a:prstGeom>
          <a:ln>
            <a:solidFill>
              <a:srgbClr val="008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76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1156" y="4633929"/>
            <a:ext cx="3972650" cy="127795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386049" name="Picture 1" descr="D:\Privacy\Paper\Social network mining\expert finding\ppt\pic\topical relevance.e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1700" y="3282949"/>
            <a:ext cx="2487027" cy="3213144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2944785" y="3063870"/>
            <a:ext cx="839799" cy="2555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US" altLang="zh-CN" sz="1000" dirty="0" smtClean="0">
                <a:solidFill>
                  <a:schemeClr val="tx1"/>
                </a:solidFill>
              </a:rPr>
              <a:t>Topic layer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6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6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607" y="1752484"/>
            <a:ext cx="4651596" cy="178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9" name="Picture 7" descr="D:\Privacy\Paper\Social network mining\expert finding\ppt\pic\trw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23" y="1238220"/>
            <a:ext cx="4603531" cy="474669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Method 2</a:t>
            </a:r>
            <a:endParaRPr lang="en-US" dirty="0"/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594" y="3648078"/>
            <a:ext cx="2692907" cy="306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388875" y="3648078"/>
            <a:ext cx="2957553" cy="2409858"/>
          </a:xfrm>
          <a:prstGeom prst="rect">
            <a:avLst/>
          </a:prstGeom>
          <a:solidFill>
            <a:srgbClr val="FFCCCC">
              <a:alpha val="19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989512" y="1384272"/>
            <a:ext cx="20812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C00000"/>
                </a:solidFill>
              </a:rPr>
              <a:t>Ranking score</a:t>
            </a:r>
            <a:endParaRPr lang="en-US" altLang="zh-CN" sz="1600" dirty="0">
              <a:solidFill>
                <a:srgbClr val="C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86546" y="1785915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632598" y="2187558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494761" y="1785915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531274" y="2187558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640813" y="2662227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677326" y="3136896"/>
            <a:ext cx="620721" cy="2555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026026" y="3282948"/>
            <a:ext cx="25193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C00000"/>
                </a:solidFill>
              </a:rPr>
              <a:t>Transition probability</a:t>
            </a:r>
            <a:endParaRPr lang="en-US" altLang="zh-CN" sz="16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Learning to Rank Experts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Combining more information</a:t>
            </a:r>
            <a:endParaRPr lang="zh-CN" altLang="en-US" dirty="0"/>
          </a:p>
        </p:txBody>
      </p:sp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012" y="3063870"/>
            <a:ext cx="5842080" cy="362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标注 34"/>
          <p:cNvSpPr/>
          <p:nvPr/>
        </p:nvSpPr>
        <p:spPr>
          <a:xfrm>
            <a:off x="1411239" y="1822428"/>
            <a:ext cx="1730436" cy="357190"/>
          </a:xfrm>
          <a:prstGeom prst="wedgeRectCallout">
            <a:avLst>
              <a:gd name="adj1" fmla="val 42898"/>
              <a:gd name="adj2" fmla="val 8480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 smtClean="0">
                <a:solidFill>
                  <a:schemeClr val="accent2"/>
                </a:solidFill>
              </a:rPr>
              <a:t>Empirical loss</a:t>
            </a:r>
          </a:p>
        </p:txBody>
      </p:sp>
      <p:sp>
        <p:nvSpPr>
          <p:cNvPr id="7" name="矩形标注 49"/>
          <p:cNvSpPr/>
          <p:nvPr/>
        </p:nvSpPr>
        <p:spPr>
          <a:xfrm>
            <a:off x="6213509" y="1822428"/>
            <a:ext cx="2500330" cy="485765"/>
          </a:xfrm>
          <a:prstGeom prst="wedgeRectCallout">
            <a:avLst>
              <a:gd name="adj1" fmla="val -57346"/>
              <a:gd name="adj2" fmla="val 82546"/>
            </a:avLst>
          </a:prstGeom>
          <a:solidFill>
            <a:schemeClr val="bg1">
              <a:alpha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Model penalty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1601819" y="2151040"/>
          <a:ext cx="4602163" cy="814387"/>
        </p:xfrm>
        <a:graphic>
          <a:graphicData uri="http://schemas.openxmlformats.org/presentationml/2006/ole">
            <p:oleObj spid="_x0000_s253954" name="Equation" r:id="rId4" imgW="2730240" imgH="482400" progId="Equation.DSMT4">
              <p:embed/>
            </p:oleObj>
          </a:graphicData>
        </a:graphic>
      </p:graphicFrame>
      <p:sp>
        <p:nvSpPr>
          <p:cNvPr id="9" name="矩形标注 22"/>
          <p:cNvSpPr/>
          <p:nvPr/>
        </p:nvSpPr>
        <p:spPr>
          <a:xfrm>
            <a:off x="4427559" y="1822428"/>
            <a:ext cx="1357322" cy="357190"/>
          </a:xfrm>
          <a:prstGeom prst="wedgeRectCallout">
            <a:avLst>
              <a:gd name="adj1" fmla="val -38302"/>
              <a:gd name="adj2" fmla="val 9390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feature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0" name="矩形标注 23"/>
          <p:cNvSpPr/>
          <p:nvPr/>
        </p:nvSpPr>
        <p:spPr>
          <a:xfrm>
            <a:off x="3213113" y="1822428"/>
            <a:ext cx="1143008" cy="357190"/>
          </a:xfrm>
          <a:prstGeom prst="wedgeRectCallout">
            <a:avLst>
              <a:gd name="adj1" fmla="val -26181"/>
              <a:gd name="adj2" fmla="val 10166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weight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1" name="矩形 9"/>
          <p:cNvSpPr/>
          <p:nvPr/>
        </p:nvSpPr>
        <p:spPr>
          <a:xfrm>
            <a:off x="2214525" y="3282948"/>
            <a:ext cx="5805567" cy="255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线形标注 2 11"/>
          <p:cNvSpPr/>
          <p:nvPr/>
        </p:nvSpPr>
        <p:spPr>
          <a:xfrm>
            <a:off x="7262794" y="3611565"/>
            <a:ext cx="2643206" cy="714380"/>
          </a:xfrm>
          <a:prstGeom prst="borderCallout2">
            <a:avLst>
              <a:gd name="adj1" fmla="val 51997"/>
              <a:gd name="adj2" fmla="val -5748"/>
              <a:gd name="adj3" fmla="val 51996"/>
              <a:gd name="adj4" fmla="val -15374"/>
              <a:gd name="adj5" fmla="val -13004"/>
              <a:gd name="adj6" fmla="val -33628"/>
            </a:avLst>
          </a:prstGeom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Language model, BM25,  </a:t>
            </a:r>
            <a:r>
              <a:rPr lang="en-US" altLang="zh-CN" dirty="0" err="1" smtClean="0">
                <a:solidFill>
                  <a:srgbClr val="C00000"/>
                </a:solidFill>
              </a:rPr>
              <a:t>tf</a:t>
            </a:r>
            <a:r>
              <a:rPr lang="en-US" altLang="zh-CN" dirty="0" smtClean="0">
                <a:solidFill>
                  <a:srgbClr val="C00000"/>
                </a:solidFill>
              </a:rPr>
              <a:t>*</a:t>
            </a:r>
            <a:r>
              <a:rPr lang="en-US" altLang="zh-CN" dirty="0" err="1" smtClean="0">
                <a:solidFill>
                  <a:srgbClr val="C00000"/>
                </a:solidFill>
              </a:rPr>
              <a:t>idf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矩形 9"/>
          <p:cNvSpPr/>
          <p:nvPr/>
        </p:nvSpPr>
        <p:spPr>
          <a:xfrm>
            <a:off x="2214525" y="4414851"/>
            <a:ext cx="5805567" cy="255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Heterogeneous Cross-domain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Ranking</a:t>
            </a:r>
            <a:endParaRPr lang="zh-CN" altLang="en-US" dirty="0"/>
          </a:p>
        </p:txBody>
      </p:sp>
      <p:pic>
        <p:nvPicPr>
          <p:cNvPr id="343043" name="Picture 3" descr="C:\JieTang\Privacy\Paper\transfer\transfer rank\pic\exampl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674" y="974541"/>
            <a:ext cx="4198995" cy="3461514"/>
          </a:xfrm>
          <a:prstGeom prst="rect">
            <a:avLst/>
          </a:prstGeom>
          <a:noFill/>
        </p:spPr>
      </p:pic>
      <p:pic>
        <p:nvPicPr>
          <p:cNvPr id="343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3722" y="2260584"/>
            <a:ext cx="3578274" cy="146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537208" y="3282948"/>
            <a:ext cx="886049" cy="31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</a:rPr>
              <a:t>conf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3579" y="3282948"/>
            <a:ext cx="920127" cy="313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</a:rPr>
              <a:t>author/paper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863544" y="4637286"/>
          <a:ext cx="7304103" cy="690390"/>
        </p:xfrm>
        <a:graphic>
          <a:graphicData uri="http://schemas.openxmlformats.org/presentationml/2006/ole">
            <p:oleObj spid="_x0000_s254978" name="Equation" r:id="rId5" imgW="4724280" imgH="482400" progId="Equation.DSMT4">
              <p:embed/>
            </p:oleObj>
          </a:graphicData>
        </a:graphic>
      </p:graphicFrame>
      <p:sp>
        <p:nvSpPr>
          <p:cNvPr id="13" name="矩形标注 24"/>
          <p:cNvSpPr/>
          <p:nvPr/>
        </p:nvSpPr>
        <p:spPr>
          <a:xfrm>
            <a:off x="1814385" y="4451364"/>
            <a:ext cx="2044728" cy="357190"/>
          </a:xfrm>
          <a:prstGeom prst="wedgeRectCallout">
            <a:avLst>
              <a:gd name="adj1" fmla="val 23252"/>
              <a:gd name="adj2" fmla="val 7464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/>
                </a:solidFill>
              </a:rPr>
              <a:t>Loss in one domain</a:t>
            </a:r>
          </a:p>
        </p:txBody>
      </p:sp>
      <p:sp>
        <p:nvSpPr>
          <p:cNvPr id="14" name="矩形标注 25"/>
          <p:cNvSpPr/>
          <p:nvPr/>
        </p:nvSpPr>
        <p:spPr>
          <a:xfrm>
            <a:off x="4917990" y="4451364"/>
            <a:ext cx="2300319" cy="357190"/>
          </a:xfrm>
          <a:prstGeom prst="wedgeRectCallout">
            <a:avLst>
              <a:gd name="adj1" fmla="val 23252"/>
              <a:gd name="adj2" fmla="val 7464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/>
                </a:solidFill>
              </a:rPr>
              <a:t>Loss in another domain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754005" y="5778337"/>
          <a:ext cx="8471016" cy="740925"/>
        </p:xfrm>
        <a:graphic>
          <a:graphicData uri="http://schemas.openxmlformats.org/presentationml/2006/ole">
            <p:oleObj spid="_x0000_s254979" name="Equation" r:id="rId6" imgW="5524200" imgH="482400" progId="Equation.DSMT4">
              <p:embed/>
            </p:oleObj>
          </a:graphicData>
        </a:graphic>
      </p:graphicFrame>
      <p:sp>
        <p:nvSpPr>
          <p:cNvPr id="16" name="矩形标注 26"/>
          <p:cNvSpPr/>
          <p:nvPr/>
        </p:nvSpPr>
        <p:spPr>
          <a:xfrm>
            <a:off x="1073094" y="5437215"/>
            <a:ext cx="2714644" cy="357190"/>
          </a:xfrm>
          <a:prstGeom prst="wedgeRectCallout">
            <a:avLst>
              <a:gd name="adj1" fmla="val 23787"/>
              <a:gd name="adj2" fmla="val 9902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800" dirty="0" smtClean="0">
                <a:solidFill>
                  <a:schemeClr val="accent2"/>
                </a:solidFill>
              </a:rPr>
              <a:t>Common feature space</a:t>
            </a:r>
          </a:p>
        </p:txBody>
      </p:sp>
      <p:sp>
        <p:nvSpPr>
          <p:cNvPr id="17" name="右箭头 16"/>
          <p:cNvSpPr/>
          <p:nvPr/>
        </p:nvSpPr>
        <p:spPr>
          <a:xfrm rot="5400000">
            <a:off x="4356732" y="5047633"/>
            <a:ext cx="378950" cy="939037"/>
          </a:xfrm>
          <a:prstGeom prst="rightArrow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Learning Algorithm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9" y="1092168"/>
            <a:ext cx="9139237" cy="4929188"/>
          </a:xfrm>
        </p:spPr>
        <p:txBody>
          <a:bodyPr/>
          <a:lstStyle/>
          <a:p>
            <a:r>
              <a:rPr lang="en-US" altLang="zh-CN" dirty="0" smtClean="0"/>
              <a:t>Equivalent objective function: </a:t>
            </a:r>
            <a:endParaRPr lang="zh-CN" altLang="en-US" dirty="0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317" y="1626469"/>
            <a:ext cx="7047009" cy="67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109" y="2344766"/>
            <a:ext cx="6423051" cy="447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374726" y="3903668"/>
            <a:ext cx="3760839" cy="62072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7"/>
          <p:cNvSpPr/>
          <p:nvPr/>
        </p:nvSpPr>
        <p:spPr>
          <a:xfrm>
            <a:off x="1411239" y="4706955"/>
            <a:ext cx="1679598" cy="4286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8"/>
          <p:cNvSpPr/>
          <p:nvPr/>
        </p:nvSpPr>
        <p:spPr>
          <a:xfrm>
            <a:off x="1119135" y="5327676"/>
            <a:ext cx="6243723" cy="121285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9"/>
          <p:cNvSpPr/>
          <p:nvPr/>
        </p:nvSpPr>
        <p:spPr>
          <a:xfrm>
            <a:off x="5427669" y="3980596"/>
            <a:ext cx="428628" cy="428628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10"/>
          <p:cNvSpPr/>
          <p:nvPr/>
        </p:nvSpPr>
        <p:spPr>
          <a:xfrm>
            <a:off x="4186226" y="4670442"/>
            <a:ext cx="693747" cy="428628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1"/>
          <p:cNvSpPr/>
          <p:nvPr/>
        </p:nvSpPr>
        <p:spPr>
          <a:xfrm>
            <a:off x="6758017" y="5397526"/>
            <a:ext cx="714380" cy="428628"/>
          </a:xfrm>
          <a:prstGeom prst="right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938850" y="3867156"/>
            <a:ext cx="317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</a:rPr>
              <a:t>Optimize the loss function for each domain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2538" y="4633929"/>
            <a:ext cx="288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</a:rPr>
              <a:t>Common space discovery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48652" y="5338579"/>
            <a:ext cx="254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</a:rPr>
              <a:t>Optimize the weight via the common space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541735" y="654012"/>
            <a:ext cx="8420100" cy="936625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Outline</a:t>
            </a:r>
            <a:endParaRPr lang="zh-CN" altLang="en-US" dirty="0" smtClean="0"/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717491" y="1868448"/>
            <a:ext cx="8739643" cy="4013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dirty="0" err="1" smtClean="0">
                <a:solidFill>
                  <a:srgbClr val="FF0000"/>
                </a:solidFill>
              </a:rPr>
              <a:t>ArnetMiner</a:t>
            </a:r>
            <a:r>
              <a:rPr lang="en-US" altLang="zh-CN" dirty="0" smtClean="0">
                <a:solidFill>
                  <a:srgbClr val="FF0000"/>
                </a:solidFill>
              </a:rPr>
              <a:t>: Academic Social Network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Core Techniques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Knowledge Acquisition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Semantic Integration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Heterogeneous Ranking</a:t>
            </a:r>
          </a:p>
          <a:p>
            <a:pPr lvl="1"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Social Influence Analysis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altLang="zh-CN" dirty="0" smtClean="0"/>
              <a:t>Demo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Experimental 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9" y="1092168"/>
            <a:ext cx="9139237" cy="4929188"/>
          </a:xfrm>
        </p:spPr>
        <p:txBody>
          <a:bodyPr/>
          <a:lstStyle/>
          <a:p>
            <a:r>
              <a:rPr lang="en-US" altLang="zh-CN" dirty="0" smtClean="0"/>
              <a:t>Data sets</a:t>
            </a:r>
          </a:p>
          <a:p>
            <a:pPr lvl="1"/>
            <a:r>
              <a:rPr lang="en-US" altLang="zh-CN" dirty="0" smtClean="0"/>
              <a:t>Homogeneous Data</a:t>
            </a:r>
          </a:p>
          <a:p>
            <a:pPr lvl="2"/>
            <a:r>
              <a:rPr lang="en-US" altLang="zh-CN" dirty="0" smtClean="0"/>
              <a:t>LETOR 2.0: TREC2003, TREC2004, and OHSUMED</a:t>
            </a:r>
          </a:p>
          <a:p>
            <a:pPr lvl="1"/>
            <a:r>
              <a:rPr lang="en-US" altLang="zh-CN" dirty="0" smtClean="0"/>
              <a:t>Heterogeneous Data</a:t>
            </a:r>
          </a:p>
          <a:p>
            <a:pPr lvl="2"/>
            <a:r>
              <a:rPr lang="en-US" altLang="zh-CN" dirty="0" smtClean="0"/>
              <a:t>Academic network consisting of 14,134 authors, 10,716 papers, and 1,434 conferences.</a:t>
            </a:r>
          </a:p>
          <a:p>
            <a:pPr lvl="1"/>
            <a:r>
              <a:rPr lang="en-US" altLang="zh-CN" dirty="0" smtClean="0"/>
              <a:t>Heterogeneous Tasks</a:t>
            </a:r>
          </a:p>
          <a:p>
            <a:pPr lvl="2"/>
            <a:r>
              <a:rPr lang="en-US" altLang="zh-CN" dirty="0" smtClean="0"/>
              <a:t>Expert finding vs. Bole search</a:t>
            </a:r>
          </a:p>
          <a:p>
            <a:r>
              <a:rPr lang="en-US" altLang="zh-CN" dirty="0" smtClean="0"/>
              <a:t>Baselines</a:t>
            </a:r>
          </a:p>
          <a:p>
            <a:pPr lvl="1"/>
            <a:r>
              <a:rPr lang="en-US" altLang="zh-CN" dirty="0" smtClean="0"/>
              <a:t>RSVM</a:t>
            </a:r>
          </a:p>
          <a:p>
            <a:pPr lvl="1"/>
            <a:r>
              <a:rPr lang="en-US" altLang="zh-CN" dirty="0" smtClean="0"/>
              <a:t>Language model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on Homogeneous Data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97" y="1326566"/>
            <a:ext cx="9659996" cy="28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577" y="2808279"/>
            <a:ext cx="4834985" cy="37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on Heterogeneous Data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979" y="1128681"/>
            <a:ext cx="7959834" cy="293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135" y="2881305"/>
            <a:ext cx="7594704" cy="355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on Heterogeneous Tasks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Expert finding verse Bole search (finding best supervisor)</a:t>
            </a:r>
          </a:p>
          <a:p>
            <a:r>
              <a:rPr lang="en-US" altLang="zh-CN" sz="2400" dirty="0" smtClean="0"/>
              <a:t>To obtain ground truth of bole for each query</a:t>
            </a:r>
          </a:p>
          <a:p>
            <a:pPr lvl="1"/>
            <a:r>
              <a:rPr lang="en-US" altLang="zh-CN" sz="2000" dirty="0" smtClean="0"/>
              <a:t>We sent emails to 50 senior researchers and 50 junior researchers (91.6% are post doc or graduates)</a:t>
            </a:r>
            <a:endParaRPr lang="zh-CN" altLang="en-US" sz="2000" dirty="0" smtClean="0"/>
          </a:p>
          <a:p>
            <a:pPr lvl="1"/>
            <a:r>
              <a:rPr lang="en-US" altLang="zh-CN" sz="2000" dirty="0" smtClean="0"/>
              <a:t>Average their feedbacks</a:t>
            </a:r>
            <a:endParaRPr lang="zh-CN" altLang="en-US" sz="2000" dirty="0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336" y="3209922"/>
            <a:ext cx="9164763" cy="26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4" y="288882"/>
            <a:ext cx="9363075" cy="792162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CT4</a:t>
            </a:r>
            <a:r>
              <a:rPr lang="en-US" altLang="zh-CN" b="1" dirty="0" smtClean="0">
                <a:solidFill>
                  <a:srgbClr val="C00000"/>
                </a:solidFill>
              </a:rPr>
              <a:t>: </a:t>
            </a:r>
            <a:r>
              <a:rPr lang="en-US" altLang="zh-CN" dirty="0" smtClean="0"/>
              <a:t>Social Influence Analysis</a:t>
            </a:r>
            <a:br>
              <a:rPr lang="en-US" altLang="zh-CN" dirty="0" smtClean="0"/>
            </a:br>
            <a:r>
              <a:rPr lang="en-US" altLang="zh-CN" sz="2800" dirty="0" smtClean="0"/>
              <a:t>(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ICDM’09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JIS</a:t>
            </a:r>
            <a:r>
              <a:rPr lang="en-US" altLang="zh-CN" sz="2800" dirty="0" smtClean="0"/>
              <a:t>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97" y="1749401"/>
            <a:ext cx="6316749" cy="45641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How to quantify the influence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What is the relationship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Can we predict the user’s actions?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graphicFrame>
        <p:nvGraphicFramePr>
          <p:cNvPr id="349186" name="Object 2"/>
          <p:cNvGraphicFramePr>
            <a:graphicFrameLocks noChangeAspect="1"/>
          </p:cNvGraphicFramePr>
          <p:nvPr/>
        </p:nvGraphicFramePr>
        <p:xfrm>
          <a:off x="5099052" y="3100383"/>
          <a:ext cx="4564125" cy="3362499"/>
        </p:xfrm>
        <a:graphic>
          <a:graphicData uri="http://schemas.openxmlformats.org/presentationml/2006/ole">
            <p:oleObj spid="_x0000_s194562" name="Visio" r:id="rId3" imgW="4051320" imgH="2984927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 dirty="0" smtClean="0"/>
              <a:t>Topic-based Social Influence Analysis </a:t>
            </a:r>
            <a:endParaRPr lang="zh-CN" altLang="en-US" sz="40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403369"/>
            <a:ext cx="8915400" cy="527529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Social network -&gt; Topical influence network</a:t>
            </a:r>
            <a:endParaRPr lang="zh-CN" altLang="en-US" dirty="0" smtClean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1" y="2333610"/>
            <a:ext cx="9639432" cy="386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Social Influence Sub-graph on “Data mining”</a:t>
            </a:r>
            <a:endParaRPr lang="zh-CN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 descr="graph-T16_sub0_nameandstreng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9135" y="1165194"/>
            <a:ext cx="7375626" cy="52447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0"/>
            <a:ext cx="8915400" cy="1143000"/>
          </a:xfrm>
        </p:spPr>
        <p:txBody>
          <a:bodyPr/>
          <a:lstStyle/>
          <a:p>
            <a:r>
              <a:rPr lang="en-US" dirty="0" smtClean="0"/>
              <a:t>Dynamic Influence Analysis (2000)</a:t>
            </a:r>
            <a:endParaRPr lang="en-US" dirty="0"/>
          </a:p>
        </p:txBody>
      </p:sp>
      <p:pic>
        <p:nvPicPr>
          <p:cNvPr id="1027" name="Picture 3" descr="D:\school\java\topicmodel\image\graph-T16_sub_ty2000.png"/>
          <p:cNvPicPr>
            <a:picLocks noChangeAspect="1" noChangeArrowheads="1"/>
          </p:cNvPicPr>
          <p:nvPr/>
        </p:nvPicPr>
        <p:blipFill>
          <a:blip r:embed="rId3" cstate="print"/>
          <a:srcRect l="12954" t="10529" r="25909" b="22368"/>
          <a:stretch>
            <a:fillRect/>
          </a:stretch>
        </p:blipFill>
        <p:spPr bwMode="auto">
          <a:xfrm>
            <a:off x="990601" y="1208050"/>
            <a:ext cx="7842249" cy="56499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92161" y="3319461"/>
            <a:ext cx="1095390" cy="6572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0"/>
            <a:ext cx="8915400" cy="1143000"/>
          </a:xfrm>
        </p:spPr>
        <p:txBody>
          <a:bodyPr/>
          <a:lstStyle/>
          <a:p>
            <a:r>
              <a:rPr lang="en-US" altLang="zh-CN" dirty="0" smtClean="0"/>
              <a:t>Dynamic Influence Analysis (2002)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D:\school\java\topicmodel\image\graph-T16_sub_ty2000.png"/>
          <p:cNvPicPr>
            <a:picLocks noChangeAspect="1" noChangeArrowheads="1"/>
          </p:cNvPicPr>
          <p:nvPr/>
        </p:nvPicPr>
        <p:blipFill>
          <a:blip r:embed="rId2" cstate="print"/>
          <a:srcRect r="15789" b="12884"/>
          <a:stretch>
            <a:fillRect/>
          </a:stretch>
        </p:blipFill>
        <p:spPr bwMode="auto">
          <a:xfrm>
            <a:off x="825500" y="1140434"/>
            <a:ext cx="8420100" cy="571756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638532" y="4451364"/>
            <a:ext cx="766773" cy="4381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0"/>
            <a:ext cx="8915400" cy="1143000"/>
          </a:xfrm>
        </p:spPr>
        <p:txBody>
          <a:bodyPr/>
          <a:lstStyle/>
          <a:p>
            <a:r>
              <a:rPr lang="en-US" altLang="zh-CN" dirty="0" smtClean="0"/>
              <a:t>Dynamic Influence Analysis (2004)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D:\school\java\topicmodel\image\graph-T16_sub_ty200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5500" y="1235778"/>
            <a:ext cx="8420100" cy="552687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57610" y="5875371"/>
            <a:ext cx="766773" cy="4381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副标题 4"/>
          <p:cNvSpPr>
            <a:spLocks noGrp="1"/>
          </p:cNvSpPr>
          <p:nvPr>
            <p:ph type="subTitle" idx="1"/>
          </p:nvPr>
        </p:nvSpPr>
        <p:spPr>
          <a:xfrm>
            <a:off x="863544" y="3794130"/>
            <a:ext cx="8324964" cy="2409858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提供全面的研究者网络分析与挖掘功能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endParaRPr lang="en-US" altLang="zh-CN" sz="2800" dirty="0" smtClean="0"/>
          </a:p>
          <a:p>
            <a:r>
              <a:rPr lang="en-US" altLang="zh-CN" sz="2400" dirty="0" smtClean="0"/>
              <a:t>Papers published: ACM TKDD, </a:t>
            </a:r>
            <a:r>
              <a:rPr lang="en-US" altLang="zh-CN" sz="2400" dirty="0" err="1" smtClean="0"/>
              <a:t>KDD’08</a:t>
            </a:r>
            <a:r>
              <a:rPr lang="en-US" altLang="zh-CN" sz="2400" dirty="0" smtClean="0"/>
              <a:t>-10, SDM’09, </a:t>
            </a:r>
          </a:p>
          <a:p>
            <a:r>
              <a:rPr lang="en-US" altLang="zh-CN" sz="2400" dirty="0" err="1" smtClean="0"/>
              <a:t>ICDM’07</a:t>
            </a:r>
            <a:r>
              <a:rPr lang="en-US" altLang="zh-CN" sz="2400" dirty="0" smtClean="0"/>
              <a:t>-09, </a:t>
            </a:r>
            <a:r>
              <a:rPr lang="en-US" altLang="zh-CN" sz="2400" dirty="0" err="1" smtClean="0"/>
              <a:t>CIKM’07</a:t>
            </a:r>
            <a:r>
              <a:rPr lang="en-US" altLang="zh-CN" sz="2400" dirty="0" smtClean="0"/>
              <a:t>-09, DKE, </a:t>
            </a:r>
            <a:r>
              <a:rPr lang="en-US" altLang="zh-CN" sz="2400" dirty="0" err="1" smtClean="0"/>
              <a:t>JIS</a:t>
            </a:r>
            <a:endParaRPr lang="en-US" altLang="zh-CN" sz="2400" dirty="0" smtClean="0"/>
          </a:p>
          <a:p>
            <a:pPr>
              <a:spcBef>
                <a:spcPts val="1200"/>
              </a:spcBef>
            </a:pPr>
            <a:r>
              <a:rPr lang="en-US" altLang="zh-CN" sz="2400" dirty="0" smtClean="0">
                <a:hlinkClick r:id="rId3"/>
              </a:rPr>
              <a:t>http://arnetminer.org/</a:t>
            </a:r>
            <a:r>
              <a:rPr lang="en-US" altLang="zh-CN" sz="2400" dirty="0" smtClean="0"/>
              <a:t> </a:t>
            </a:r>
            <a:endParaRPr lang="zh-CN" altLang="en-US" sz="2400" dirty="0" smtClean="0"/>
          </a:p>
        </p:txBody>
      </p:sp>
      <p:sp>
        <p:nvSpPr>
          <p:cNvPr id="41987" name="标题 3"/>
          <p:cNvSpPr>
            <a:spLocks noGrp="1"/>
          </p:cNvSpPr>
          <p:nvPr>
            <p:ph type="ctrTitle"/>
          </p:nvPr>
        </p:nvSpPr>
        <p:spPr>
          <a:xfrm>
            <a:off x="461901" y="2130427"/>
            <a:ext cx="8993253" cy="1470025"/>
          </a:xfrm>
        </p:spPr>
        <p:txBody>
          <a:bodyPr/>
          <a:lstStyle/>
          <a:p>
            <a:r>
              <a:rPr lang="en-US" altLang="zh-CN" b="1" dirty="0" smtClean="0"/>
              <a:t>ArnetMiner.org</a:t>
            </a:r>
            <a:br>
              <a:rPr lang="en-US" altLang="zh-CN" b="1" dirty="0" smtClean="0"/>
            </a:br>
            <a:r>
              <a:rPr lang="en-US" altLang="zh-CN" sz="2400" b="1" dirty="0" smtClean="0"/>
              <a:t>-</a:t>
            </a:r>
            <a:r>
              <a:rPr lang="en-US" altLang="zh-CN" sz="2400" dirty="0" smtClean="0"/>
              <a:t> Academic research social network analysis and mining system</a:t>
            </a:r>
            <a:endParaRPr lang="zh-CN" alt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0"/>
            <a:ext cx="8915400" cy="1143000"/>
          </a:xfrm>
        </p:spPr>
        <p:txBody>
          <a:bodyPr/>
          <a:lstStyle/>
          <a:p>
            <a:r>
              <a:rPr lang="en-US" altLang="zh-CN" dirty="0" smtClean="0"/>
              <a:t>Dynamic Influence Analysis (2006)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D:\school\java\topicmodel\image\graph-T16_sub_ty20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5501" y="1235778"/>
            <a:ext cx="8420099" cy="552687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616168" y="5875371"/>
            <a:ext cx="876312" cy="5111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838201"/>
            <a:ext cx="9410700" cy="5287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 descr="D:\school\java\topicmodel\image\graph-T16_sub_ty200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380" y="347663"/>
            <a:ext cx="9918380" cy="65103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0"/>
            <a:ext cx="8915400" cy="1143000"/>
          </a:xfrm>
        </p:spPr>
        <p:txBody>
          <a:bodyPr/>
          <a:lstStyle/>
          <a:p>
            <a:r>
              <a:rPr lang="en-US" altLang="zh-CN" dirty="0" smtClean="0"/>
              <a:t>Dynamic Influence Analysis (2008)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6026" y="2041506"/>
            <a:ext cx="876312" cy="5111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Influential nodes on different topics</a:t>
            </a:r>
            <a:endParaRPr lang="zh-CN" altLang="en-US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201779"/>
            <a:ext cx="8915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4" y="288882"/>
            <a:ext cx="9363075" cy="792162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CT4</a:t>
            </a:r>
            <a:r>
              <a:rPr lang="en-US" altLang="zh-CN" b="1" dirty="0" smtClean="0">
                <a:solidFill>
                  <a:srgbClr val="C00000"/>
                </a:solidFill>
              </a:rPr>
              <a:t>: </a:t>
            </a:r>
            <a:r>
              <a:rPr lang="en-US" altLang="zh-CN" dirty="0" smtClean="0"/>
              <a:t>Social Influence Analysis</a:t>
            </a:r>
            <a:br>
              <a:rPr lang="en-US" altLang="zh-CN" dirty="0" smtClean="0"/>
            </a:br>
            <a:r>
              <a:rPr lang="en-US" altLang="zh-CN" sz="2800" dirty="0" smtClean="0"/>
              <a:t>(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ICDM’09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JIS</a:t>
            </a:r>
            <a:r>
              <a:rPr lang="en-US" altLang="zh-CN" sz="2800" dirty="0" smtClean="0"/>
              <a:t>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97" y="1749401"/>
            <a:ext cx="6316749" cy="45641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How to quantify the influence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FF0000"/>
                </a:solidFill>
              </a:rPr>
              <a:t>What is the relationship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Can we predict the user’s actions?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graphicFrame>
        <p:nvGraphicFramePr>
          <p:cNvPr id="349186" name="Object 2"/>
          <p:cNvGraphicFramePr>
            <a:graphicFrameLocks noChangeAspect="1"/>
          </p:cNvGraphicFramePr>
          <p:nvPr/>
        </p:nvGraphicFramePr>
        <p:xfrm>
          <a:off x="5099052" y="3100383"/>
          <a:ext cx="4564125" cy="3362499"/>
        </p:xfrm>
        <a:graphic>
          <a:graphicData uri="http://schemas.openxmlformats.org/presentationml/2006/ole">
            <p:oleObj spid="_x0000_s293890" name="Visio" r:id="rId3" imgW="4051320" imgH="2984927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1463" y="409545"/>
            <a:ext cx="9363075" cy="792162"/>
          </a:xfrm>
        </p:spPr>
        <p:txBody>
          <a:bodyPr/>
          <a:lstStyle/>
          <a:p>
            <a:r>
              <a:rPr lang="en-US" altLang="zh-CN" dirty="0" smtClean="0"/>
              <a:t>Mining Advisor-Advisee Relationship from Research Publication Networks</a:t>
            </a:r>
            <a:endParaRPr lang="zh-CN" altLang="en-US" dirty="0"/>
          </a:p>
        </p:txBody>
      </p:sp>
      <p:pic>
        <p:nvPicPr>
          <p:cNvPr id="8" name="Content Placeholder 7" descr="example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996634"/>
            <a:ext cx="10276013" cy="347709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2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797" y="1019142"/>
            <a:ext cx="6280236" cy="499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50" y="1858941"/>
            <a:ext cx="6546928" cy="462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(cont.)</a:t>
            </a:r>
            <a:endParaRPr lang="zh-CN" alt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414" y="1311246"/>
            <a:ext cx="7221194" cy="189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7786" y="3757617"/>
            <a:ext cx="5779540" cy="222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683260" y="1822428"/>
            <a:ext cx="1898676" cy="13874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3054323" y="5072084"/>
            <a:ext cx="5440437" cy="4016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3054324" y="4633929"/>
            <a:ext cx="5440437" cy="4016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4" y="288882"/>
            <a:ext cx="9363075" cy="792162"/>
          </a:xfrm>
        </p:spPr>
        <p:txBody>
          <a:bodyPr/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CT4</a:t>
            </a:r>
            <a:r>
              <a:rPr lang="en-US" altLang="zh-CN" b="1" dirty="0" smtClean="0">
                <a:solidFill>
                  <a:srgbClr val="C00000"/>
                </a:solidFill>
              </a:rPr>
              <a:t>: </a:t>
            </a:r>
            <a:r>
              <a:rPr lang="en-US" altLang="zh-CN" dirty="0" smtClean="0"/>
              <a:t>Social Influence Analysis</a:t>
            </a:r>
            <a:br>
              <a:rPr lang="en-US" altLang="zh-CN" dirty="0" smtClean="0"/>
            </a:br>
            <a:r>
              <a:rPr lang="en-US" altLang="zh-CN" sz="2800" dirty="0" smtClean="0"/>
              <a:t>(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KDD’10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KDD’09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ICDM’09</a:t>
            </a:r>
            <a:r>
              <a:rPr lang="en-US" altLang="zh-CN" sz="2800" dirty="0" smtClean="0"/>
              <a:t>, </a:t>
            </a:r>
            <a:r>
              <a:rPr lang="en-US" altLang="zh-CN" sz="2800" dirty="0" err="1" smtClean="0"/>
              <a:t>JIS</a:t>
            </a:r>
            <a:r>
              <a:rPr lang="en-US" altLang="zh-CN" sz="2800" dirty="0" smtClean="0"/>
              <a:t>)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97" y="1749401"/>
            <a:ext cx="6316749" cy="45641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How to quantify the influence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0000CC"/>
                </a:solidFill>
              </a:rPr>
              <a:t>What is the relationship between users?</a:t>
            </a: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FF0000"/>
                </a:solidFill>
              </a:rPr>
              <a:t>Can we predict the user’s actions?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349186" name="Object 2"/>
          <p:cNvGraphicFramePr>
            <a:graphicFrameLocks noChangeAspect="1"/>
          </p:cNvGraphicFramePr>
          <p:nvPr/>
        </p:nvGraphicFramePr>
        <p:xfrm>
          <a:off x="5099052" y="3100383"/>
          <a:ext cx="4564125" cy="3362499"/>
        </p:xfrm>
        <a:graphic>
          <a:graphicData uri="http://schemas.openxmlformats.org/presentationml/2006/ole">
            <p:oleObj spid="_x0000_s294914" name="Visio" r:id="rId3" imgW="4051320" imgH="2984927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27473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What can we do in SNS?</a:t>
            </a:r>
            <a:endParaRPr lang="zh-CN" alt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3581400"/>
            <a:ext cx="2239169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75" y="1092168"/>
            <a:ext cx="5842080" cy="355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369" y="2008892"/>
            <a:ext cx="6791418" cy="419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6889" y="3068550"/>
            <a:ext cx="6462801" cy="375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Social Action</a:t>
            </a:r>
            <a:endParaRPr lang="zh-CN" altLang="en-US" dirty="0"/>
          </a:p>
        </p:txBody>
      </p:sp>
      <p:pic>
        <p:nvPicPr>
          <p:cNvPr id="4098" name="Picture 2" descr="C:\Users\Julius\Desktop\temp\sing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881" y="1828800"/>
            <a:ext cx="1688287" cy="149066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102" y="1828800"/>
            <a:ext cx="1506582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9189" y="1905002"/>
            <a:ext cx="1476376" cy="123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6900" y="4343400"/>
            <a:ext cx="26416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36900" y="3657600"/>
            <a:ext cx="255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Add favorites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577850" y="4419600"/>
            <a:ext cx="2311400" cy="1600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Comment on Haiti Earthquake</a:t>
            </a:r>
            <a:endParaRPr lang="zh-CN" altLang="en-US" dirty="0"/>
          </a:p>
        </p:txBody>
      </p:sp>
      <p:cxnSp>
        <p:nvCxnSpPr>
          <p:cNvPr id="12" name="直接连接符 11"/>
          <p:cNvCxnSpPr>
            <a:stCxn id="4098" idx="2"/>
            <a:endCxn id="10" idx="0"/>
          </p:cNvCxnSpPr>
          <p:nvPr/>
        </p:nvCxnSpPr>
        <p:spPr>
          <a:xfrm rot="5400000">
            <a:off x="1202719" y="3850293"/>
            <a:ext cx="1100139" cy="384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438900" y="4419600"/>
            <a:ext cx="2311400" cy="1600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Publish in KDD Conference</a:t>
            </a:r>
            <a:endParaRPr lang="zh-CN" altLang="en-US" dirty="0"/>
          </a:p>
        </p:txBody>
      </p:sp>
      <p:cxnSp>
        <p:nvCxnSpPr>
          <p:cNvPr id="14" name="直接连接符 13"/>
          <p:cNvCxnSpPr>
            <a:endCxn id="13" idx="0"/>
          </p:cNvCxnSpPr>
          <p:nvPr/>
        </p:nvCxnSpPr>
        <p:spPr>
          <a:xfrm rot="5400000">
            <a:off x="7158038" y="3941762"/>
            <a:ext cx="914400" cy="412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73083" y="1311246"/>
            <a:ext cx="1570059" cy="40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CC"/>
                </a:solidFill>
              </a:rPr>
              <a:t>T</a:t>
            </a:r>
            <a:r>
              <a:rPr lang="en-US" altLang="zh-CN" dirty="0" smtClean="0">
                <a:solidFill>
                  <a:srgbClr val="0000CC"/>
                </a:solidFill>
              </a:rPr>
              <a:t>witter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38532" y="1311246"/>
            <a:ext cx="1570059" cy="40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rgbClr val="0000CC"/>
                </a:solidFill>
              </a:rPr>
              <a:t>Flickr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42137" y="1311246"/>
            <a:ext cx="1570059" cy="40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00CC"/>
                </a:solidFill>
              </a:rPr>
              <a:t>KDD</a:t>
            </a:r>
            <a:endParaRPr lang="zh-CN" alt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14" y="0"/>
            <a:ext cx="89446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右箭头 15"/>
          <p:cNvSpPr/>
          <p:nvPr/>
        </p:nvSpPr>
        <p:spPr>
          <a:xfrm rot="10800000">
            <a:off x="5166983" y="6240501"/>
            <a:ext cx="397685" cy="21907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6200000">
            <a:off x="4003661" y="5546753"/>
            <a:ext cx="308381" cy="27582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6200000">
            <a:off x="3987387" y="4285075"/>
            <a:ext cx="308381" cy="27582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>
            <a:off x="6593568" y="3648078"/>
            <a:ext cx="878829" cy="19368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 rot="19766607">
            <a:off x="6434033" y="2985323"/>
            <a:ext cx="999778" cy="188963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18505564">
            <a:off x="5953322" y="2584427"/>
            <a:ext cx="581773" cy="206508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 rot="16200000">
            <a:off x="4521874" y="2635444"/>
            <a:ext cx="398078" cy="190182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15395254">
            <a:off x="2873623" y="2715919"/>
            <a:ext cx="398077" cy="190181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 rot="12719427">
            <a:off x="2202675" y="3035879"/>
            <a:ext cx="910584" cy="175120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 rot="10800000">
            <a:off x="2281236" y="3567882"/>
            <a:ext cx="700061" cy="189735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 rot="8003362">
            <a:off x="2314069" y="4286416"/>
            <a:ext cx="849195" cy="175417"/>
          </a:xfrm>
          <a:prstGeom prst="rightArrow">
            <a:avLst/>
          </a:prstGeom>
          <a:solidFill>
            <a:srgbClr val="FFCC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8"/>
          <p:cNvSpPr>
            <a:spLocks noChangeArrowheads="1"/>
          </p:cNvSpPr>
          <p:nvPr/>
        </p:nvSpPr>
        <p:spPr bwMode="auto">
          <a:xfrm>
            <a:off x="3017811" y="5729319"/>
            <a:ext cx="2263806" cy="112868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Oval 75"/>
          <p:cNvSpPr>
            <a:spLocks noChangeArrowheads="1"/>
          </p:cNvSpPr>
          <p:nvPr/>
        </p:nvSpPr>
        <p:spPr bwMode="auto">
          <a:xfrm>
            <a:off x="4994281" y="5911884"/>
            <a:ext cx="360362" cy="360363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68"/>
          <p:cNvSpPr>
            <a:spLocks noChangeArrowheads="1"/>
          </p:cNvSpPr>
          <p:nvPr/>
        </p:nvSpPr>
        <p:spPr bwMode="auto">
          <a:xfrm>
            <a:off x="571440" y="1055671"/>
            <a:ext cx="8397989" cy="142399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Oval 75"/>
          <p:cNvSpPr>
            <a:spLocks noChangeArrowheads="1"/>
          </p:cNvSpPr>
          <p:nvPr/>
        </p:nvSpPr>
        <p:spPr bwMode="auto">
          <a:xfrm>
            <a:off x="4478331" y="800064"/>
            <a:ext cx="360363" cy="360362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3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34" name="Oval 68"/>
          <p:cNvSpPr>
            <a:spLocks noChangeArrowheads="1"/>
          </p:cNvSpPr>
          <p:nvPr/>
        </p:nvSpPr>
        <p:spPr bwMode="auto">
          <a:xfrm>
            <a:off x="2981297" y="2954331"/>
            <a:ext cx="3578275" cy="131124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Oval 75"/>
          <p:cNvSpPr>
            <a:spLocks noChangeArrowheads="1"/>
          </p:cNvSpPr>
          <p:nvPr/>
        </p:nvSpPr>
        <p:spPr bwMode="auto">
          <a:xfrm>
            <a:off x="4660896" y="2771766"/>
            <a:ext cx="360363" cy="360362"/>
          </a:xfrm>
          <a:prstGeom prst="ellipse">
            <a:avLst/>
          </a:prstGeom>
          <a:solidFill>
            <a:srgbClr val="FFCCCC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7" grpId="0" animBg="1"/>
      <p:bldP spid="8" grpId="0" animBg="1"/>
      <p:bldP spid="9" grpId="0" animBg="1"/>
      <p:bldP spid="33" grpId="0" animBg="1"/>
      <p:bldP spid="34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标注 9"/>
          <p:cNvSpPr/>
          <p:nvPr/>
        </p:nvSpPr>
        <p:spPr>
          <a:xfrm>
            <a:off x="3632200" y="0"/>
            <a:ext cx="1403350" cy="609600"/>
          </a:xfrm>
          <a:prstGeom prst="cloudCallout">
            <a:avLst>
              <a:gd name="adj1" fmla="val 41752"/>
              <a:gd name="adj2" fmla="val 791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Action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3054350" y="5105400"/>
            <a:ext cx="4016404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altLang="zh-CN" dirty="0" smtClean="0"/>
              <a:t>Always watch news</a:t>
            </a:r>
          </a:p>
          <a:p>
            <a:pPr marL="342900" indent="-342900" algn="ctr">
              <a:buAutoNum type="arabicPeriod"/>
            </a:pPr>
            <a:r>
              <a:rPr lang="en-US" altLang="zh-CN" dirty="0" smtClean="0"/>
              <a:t>Enjoy sports</a:t>
            </a:r>
          </a:p>
          <a:p>
            <a:pPr marL="342900" indent="-342900" algn="ctr">
              <a:buAutoNum type="arabicPeriod"/>
            </a:pPr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2" name="云形标注 11"/>
          <p:cNvSpPr/>
          <p:nvPr/>
        </p:nvSpPr>
        <p:spPr>
          <a:xfrm>
            <a:off x="6769100" y="5638800"/>
            <a:ext cx="2146300" cy="609600"/>
          </a:xfrm>
          <a:prstGeom prst="cloudCallout">
            <a:avLst>
              <a:gd name="adj1" fmla="val -50727"/>
              <a:gd name="adj2" fmla="val -327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Attribute</a:t>
            </a:r>
            <a:endParaRPr lang="zh-CN" altLang="en-US" dirty="0"/>
          </a:p>
        </p:txBody>
      </p:sp>
      <p:sp>
        <p:nvSpPr>
          <p:cNvPr id="13" name="右箭头 12"/>
          <p:cNvSpPr/>
          <p:nvPr/>
        </p:nvSpPr>
        <p:spPr>
          <a:xfrm>
            <a:off x="3467100" y="2895600"/>
            <a:ext cx="156845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35550" y="762000"/>
            <a:ext cx="2311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Comment on Haiti Earthquake</a:t>
            </a:r>
            <a:endParaRPr lang="zh-CN" altLang="en-US" dirty="0"/>
          </a:p>
        </p:txBody>
      </p:sp>
      <p:cxnSp>
        <p:nvCxnSpPr>
          <p:cNvPr id="15" name="直接连接符 14"/>
          <p:cNvCxnSpPr>
            <a:stCxn id="9" idx="2"/>
          </p:cNvCxnSpPr>
          <p:nvPr/>
        </p:nvCxnSpPr>
        <p:spPr>
          <a:xfrm rot="16200000" flipH="1">
            <a:off x="6029325" y="1609725"/>
            <a:ext cx="1066800" cy="742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>
            <a:off x="5810250" y="3835400"/>
            <a:ext cx="1752600" cy="33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Julius\Desktop\temp\peo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200" y="1524000"/>
            <a:ext cx="3962400" cy="3505200"/>
          </a:xfrm>
          <a:prstGeom prst="rect">
            <a:avLst/>
          </a:prstGeom>
          <a:noFill/>
        </p:spPr>
      </p:pic>
      <p:pic>
        <p:nvPicPr>
          <p:cNvPr id="2052" name="Picture 4" descr="C:\Users\Julius\Desktop\temp\initi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0" y="1600200"/>
            <a:ext cx="2806700" cy="2992438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247650" y="1447800"/>
            <a:ext cx="3054350" cy="3505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5118100" y="1524000"/>
            <a:ext cx="4210050" cy="3505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 rot="5400000">
            <a:off x="5470525" y="4213225"/>
            <a:ext cx="1524000" cy="412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6200000" flipH="1">
            <a:off x="5711825" y="2092325"/>
            <a:ext cx="1371600" cy="82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136900" y="2057400"/>
            <a:ext cx="28067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标注 41"/>
          <p:cNvSpPr/>
          <p:nvPr/>
        </p:nvSpPr>
        <p:spPr>
          <a:xfrm>
            <a:off x="990600" y="381000"/>
            <a:ext cx="2724150" cy="914400"/>
          </a:xfrm>
          <a:prstGeom prst="wedgeRectCallout">
            <a:avLst>
              <a:gd name="adj1" fmla="val 62861"/>
              <a:gd name="adj2" fmla="val 1747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divo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2800" b="1" dirty="0" smtClean="0">
                <a:ln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</a:rPr>
              <a:t>Influence</a:t>
            </a:r>
            <a:endParaRPr lang="zh-CN" altLang="en-US" sz="2800" b="1" dirty="0">
              <a:ln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43" name="矩形标注 42"/>
          <p:cNvSpPr/>
          <p:nvPr/>
        </p:nvSpPr>
        <p:spPr>
          <a:xfrm>
            <a:off x="7181850" y="533400"/>
            <a:ext cx="2724150" cy="914400"/>
          </a:xfrm>
          <a:prstGeom prst="wedgeRectCallout">
            <a:avLst>
              <a:gd name="adj1" fmla="val -62969"/>
              <a:gd name="adj2" fmla="val 18584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divo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2800" b="1" dirty="0" smtClean="0">
                <a:ln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</a:rPr>
              <a:t>Correlation</a:t>
            </a:r>
            <a:endParaRPr lang="zh-CN" altLang="en-US" sz="2800" b="1" dirty="0">
              <a:ln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2146300" y="3200400"/>
            <a:ext cx="387985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标注 45"/>
          <p:cNvSpPr/>
          <p:nvPr/>
        </p:nvSpPr>
        <p:spPr>
          <a:xfrm>
            <a:off x="660400" y="4876800"/>
            <a:ext cx="2724150" cy="914400"/>
          </a:xfrm>
          <a:prstGeom prst="wedgeRectCallout">
            <a:avLst>
              <a:gd name="adj1" fmla="val 85949"/>
              <a:gd name="adj2" fmla="val -20939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divo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2800" b="1" dirty="0" smtClean="0">
                <a:ln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</a:rPr>
              <a:t>Dependence</a:t>
            </a:r>
            <a:endParaRPr lang="zh-CN" altLang="en-US" sz="2800" b="1" dirty="0">
              <a:ln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47" name="矩形标注 46"/>
          <p:cNvSpPr/>
          <p:nvPr/>
        </p:nvSpPr>
        <p:spPr>
          <a:xfrm>
            <a:off x="4044950" y="533400"/>
            <a:ext cx="2724150" cy="914400"/>
          </a:xfrm>
          <a:prstGeom prst="wedgeRectCallout">
            <a:avLst>
              <a:gd name="adj1" fmla="val 33423"/>
              <a:gd name="adj2" fmla="val 20171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divo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2800" b="1" dirty="0" smtClean="0">
                <a:ln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</a:rPr>
              <a:t>Action Bias</a:t>
            </a:r>
            <a:endParaRPr lang="zh-CN" altLang="en-US" sz="2800" b="1" dirty="0">
              <a:ln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750" y="1524001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Time </a:t>
            </a:r>
            <a:r>
              <a:rPr lang="en-US" altLang="zh-CN" sz="2400" i="1" dirty="0" smtClean="0"/>
              <a:t>t</a:t>
            </a:r>
            <a:endParaRPr lang="zh-CN" altLang="en-US" sz="24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7924800" y="1524001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Time </a:t>
            </a:r>
            <a:r>
              <a:rPr lang="en-US" altLang="zh-CN" sz="2400" i="1" dirty="0" smtClean="0"/>
              <a:t>t+1</a:t>
            </a:r>
            <a:endParaRPr lang="zh-CN" altLang="en-US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42" grpId="0" animBg="1"/>
      <p:bldP spid="43" grpId="0" animBg="1"/>
      <p:bldP spid="46" grpId="0" animBg="1"/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01" y="1128681"/>
            <a:ext cx="5769054" cy="388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66" y="2881305"/>
            <a:ext cx="5221359" cy="36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 smtClean="0"/>
              <a:t>Arnetminer</a:t>
            </a:r>
            <a:r>
              <a:rPr lang="en-US" altLang="zh-CN" dirty="0" smtClean="0"/>
              <a:t> Today</a:t>
            </a:r>
            <a:br>
              <a:rPr lang="en-US" altLang="zh-CN" dirty="0" smtClean="0"/>
            </a:br>
            <a:r>
              <a:rPr lang="en-US" altLang="zh-CN" sz="3200" dirty="0" smtClean="0"/>
              <a:t>— A brief summary</a:t>
            </a:r>
            <a:endParaRPr lang="zh-CN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39" y="873090"/>
            <a:ext cx="9139237" cy="5253073"/>
          </a:xfrm>
        </p:spPr>
        <p:txBody>
          <a:bodyPr/>
          <a:lstStyle/>
          <a:p>
            <a:r>
              <a:rPr lang="en-US" altLang="zh-CN" sz="2000" dirty="0" smtClean="0"/>
              <a:t>2006/5, V0.1 Perl-based CGI version</a:t>
            </a:r>
          </a:p>
          <a:p>
            <a:pPr lvl="1"/>
            <a:r>
              <a:rPr lang="en-US" altLang="zh-CN" sz="1800" dirty="0" smtClean="0"/>
              <a:t>Profile extraction, person/paper/conf. search</a:t>
            </a:r>
          </a:p>
          <a:p>
            <a:r>
              <a:rPr lang="en-US" altLang="zh-CN" sz="2000" dirty="0" smtClean="0"/>
              <a:t>2006/8, V1.0 Java (Demo @ ASWC)</a:t>
            </a:r>
          </a:p>
          <a:p>
            <a:pPr lvl="1"/>
            <a:r>
              <a:rPr lang="en-US" altLang="zh-CN" sz="1800" dirty="0" smtClean="0"/>
              <a:t>Rewrite the above functions</a:t>
            </a:r>
          </a:p>
          <a:p>
            <a:r>
              <a:rPr lang="en-US" altLang="zh-CN" sz="2000" dirty="0" smtClean="0"/>
              <a:t>2007/7, V2.0 (Demo @ KDD, ISWC)</a:t>
            </a:r>
          </a:p>
          <a:p>
            <a:pPr lvl="1"/>
            <a:r>
              <a:rPr lang="en-US" altLang="zh-CN" sz="1800" dirty="0" smtClean="0"/>
              <a:t>New: survey search, research interest, association search</a:t>
            </a:r>
          </a:p>
          <a:p>
            <a:r>
              <a:rPr lang="en-US" altLang="zh-CN" sz="2000" dirty="0" smtClean="0"/>
              <a:t>2008/4, V3.0 (Demo @ WWW)</a:t>
            </a:r>
          </a:p>
          <a:p>
            <a:pPr lvl="1"/>
            <a:r>
              <a:rPr lang="en-US" altLang="zh-CN" sz="1800" dirty="0" smtClean="0"/>
              <a:t>Query understanding, New search GUI, log analysis</a:t>
            </a:r>
          </a:p>
          <a:p>
            <a:r>
              <a:rPr lang="en-US" altLang="zh-CN" sz="2000" dirty="0" smtClean="0"/>
              <a:t>2008/11, V4.0 (Demo @ KDD, ICDM)</a:t>
            </a:r>
          </a:p>
          <a:p>
            <a:pPr lvl="1"/>
            <a:r>
              <a:rPr lang="en-US" altLang="zh-CN" sz="1800" dirty="0" smtClean="0"/>
              <a:t>Graph search, topic mining, NSFC/NSF</a:t>
            </a:r>
          </a:p>
          <a:p>
            <a:r>
              <a:rPr lang="en-US" altLang="zh-CN" sz="2000" dirty="0" smtClean="0"/>
              <a:t>2009/4, V5.0 (Demo @ KDD)</a:t>
            </a:r>
          </a:p>
          <a:p>
            <a:pPr lvl="1"/>
            <a:r>
              <a:rPr lang="en-US" altLang="zh-CN" sz="1800" dirty="0" smtClean="0"/>
              <a:t>Bole/course search, profile editing, open resources, #citation</a:t>
            </a:r>
          </a:p>
          <a:p>
            <a:r>
              <a:rPr lang="en-US" altLang="zh-CN" sz="2000" dirty="0" smtClean="0"/>
              <a:t>2009/12, V6.0</a:t>
            </a:r>
          </a:p>
          <a:p>
            <a:pPr lvl="1"/>
            <a:r>
              <a:rPr lang="en-US" altLang="zh-CN" sz="1800" dirty="0" smtClean="0"/>
              <a:t>Academic statistics, user feedbacks, refined ranking</a:t>
            </a:r>
          </a:p>
          <a:p>
            <a:r>
              <a:rPr lang="en-US" altLang="zh-CN" sz="2200" dirty="0" err="1" smtClean="0"/>
              <a:t>V7.0</a:t>
            </a:r>
            <a:r>
              <a:rPr lang="en-US" altLang="zh-CN" sz="2200" dirty="0" smtClean="0"/>
              <a:t>, coming soon</a:t>
            </a:r>
          </a:p>
          <a:p>
            <a:pPr lvl="1"/>
            <a:r>
              <a:rPr lang="en-US" altLang="zh-CN" sz="1800" dirty="0" smtClean="0"/>
              <a:t>Name disambiguation, reviewer assignment, supervisor suggestion, open API</a:t>
            </a:r>
            <a:endParaRPr lang="zh-CN" alt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ArnetMiner’s</a:t>
            </a:r>
            <a:r>
              <a:rPr lang="en-US" altLang="zh-CN" dirty="0" smtClean="0"/>
              <a:t> History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3284" y="1201707"/>
            <a:ext cx="4783203" cy="525787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000" rIns="72000" anchor="t"/>
          <a:lstStyle/>
          <a:p>
            <a:r>
              <a:rPr lang="en-US" altLang="zh-CN" sz="2400" dirty="0" smtClean="0"/>
              <a:t>* </a:t>
            </a:r>
            <a:r>
              <a:rPr lang="en-US" altLang="zh-CN" sz="2400" dirty="0" err="1" smtClean="0"/>
              <a:t>Arnetminer</a:t>
            </a:r>
            <a:r>
              <a:rPr lang="en-US" altLang="zh-CN" sz="2400" dirty="0" smtClean="0"/>
              <a:t> data:</a:t>
            </a:r>
          </a:p>
          <a:p>
            <a:r>
              <a:rPr lang="en-US" altLang="zh-CN" sz="2400" dirty="0" smtClean="0"/>
              <a:t>   &gt; 0.6 M researcher profiles</a:t>
            </a:r>
          </a:p>
          <a:p>
            <a:r>
              <a:rPr lang="en-US" altLang="zh-CN" sz="2400" dirty="0" smtClean="0"/>
              <a:t>   &gt; 3M papers</a:t>
            </a:r>
          </a:p>
          <a:p>
            <a:r>
              <a:rPr lang="en-US" altLang="zh-CN" sz="2400" dirty="0" smtClean="0"/>
              <a:t>   &gt; 17M citation relationships</a:t>
            </a:r>
          </a:p>
          <a:p>
            <a:r>
              <a:rPr lang="en-US" altLang="zh-CN" sz="2400" dirty="0" smtClean="0"/>
              <a:t>   &gt; 5K conferences</a:t>
            </a:r>
          </a:p>
          <a:p>
            <a:r>
              <a:rPr lang="en-US" altLang="zh-CN" sz="2400" dirty="0" smtClean="0"/>
              <a:t>   &gt; 50M logs</a:t>
            </a:r>
          </a:p>
          <a:p>
            <a:r>
              <a:rPr lang="en-US" altLang="zh-CN" sz="2400" dirty="0" smtClean="0"/>
              <a:t>   </a:t>
            </a:r>
          </a:p>
          <a:p>
            <a:r>
              <a:rPr lang="en-US" altLang="zh-CN" sz="2400" dirty="0" smtClean="0"/>
              <a:t>* Visits come from more than </a:t>
            </a:r>
            <a:r>
              <a:rPr lang="en-US" altLang="zh-CN" sz="2400" b="1" dirty="0" smtClean="0"/>
              <a:t>190</a:t>
            </a:r>
            <a:r>
              <a:rPr lang="en-US" altLang="zh-CN" sz="2400" dirty="0" smtClean="0"/>
              <a:t> countries</a:t>
            </a:r>
          </a:p>
          <a:p>
            <a:r>
              <a:rPr lang="en-US" altLang="zh-CN" sz="2400" dirty="0" smtClean="0"/>
              <a:t>* Continuously </a:t>
            </a:r>
            <a:r>
              <a:rPr lang="en-US" altLang="zh-CN" sz="2400" b="1" dirty="0" smtClean="0"/>
              <a:t>+20% </a:t>
            </a:r>
            <a:r>
              <a:rPr lang="en-US" altLang="zh-CN" sz="2400" dirty="0" smtClean="0"/>
              <a:t>increase of visits per month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* More than </a:t>
            </a:r>
            <a:r>
              <a:rPr lang="en-US" altLang="zh-CN" sz="2400" b="1" dirty="0" smtClean="0"/>
              <a:t>2,000 </a:t>
            </a:r>
            <a:r>
              <a:rPr lang="en-US" altLang="zh-CN" sz="2400" dirty="0" smtClean="0"/>
              <a:t>unique IP visits per day.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2" y="471533"/>
            <a:ext cx="386238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2539" y="3494133"/>
            <a:ext cx="4600575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7405" y="2106658"/>
            <a:ext cx="35718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8414" y="188913"/>
            <a:ext cx="9136125" cy="792162"/>
          </a:xfrm>
        </p:spPr>
        <p:txBody>
          <a:bodyPr/>
          <a:lstStyle/>
          <a:p>
            <a:pPr algn="l"/>
            <a:r>
              <a:rPr lang="en-US" altLang="zh-CN" dirty="0" err="1" smtClean="0"/>
              <a:t>ArnetMiner</a:t>
            </a:r>
            <a:r>
              <a:rPr lang="en-US" altLang="zh-CN" dirty="0" smtClean="0"/>
              <a:t> Today</a:t>
            </a:r>
            <a:endParaRPr lang="zh-CN" alt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08590" y="3794129"/>
            <a:ext cx="4418073" cy="26654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endParaRPr lang="en-US" altLang="zh-CN" sz="1400" dirty="0" smtClean="0"/>
          </a:p>
          <a:p>
            <a:r>
              <a:rPr lang="en-US" altLang="zh-CN" sz="2400" b="1" dirty="0" smtClean="0">
                <a:solidFill>
                  <a:srgbClr val="0000DC"/>
                </a:solidFill>
              </a:rPr>
              <a:t>Top 10 countries</a:t>
            </a:r>
          </a:p>
          <a:p>
            <a:r>
              <a:rPr lang="en-US" altLang="zh-CN" sz="2400" dirty="0" smtClean="0"/>
              <a:t>1.  USA                6. Canada</a:t>
            </a:r>
          </a:p>
          <a:p>
            <a:r>
              <a:rPr lang="en-US" altLang="zh-CN" sz="2400" dirty="0" smtClean="0"/>
              <a:t>2.  China              7. Japan</a:t>
            </a:r>
          </a:p>
          <a:p>
            <a:pPr marL="457200" indent="-457200"/>
            <a:r>
              <a:rPr lang="en-US" altLang="zh-CN" sz="2400" dirty="0" smtClean="0"/>
              <a:t>3.  Germany        8. Taiwan</a:t>
            </a:r>
          </a:p>
          <a:p>
            <a:pPr marL="457200" indent="-457200"/>
            <a:r>
              <a:rPr lang="en-US" altLang="zh-CN" sz="2400" dirty="0" smtClean="0"/>
              <a:t>4.  India               9. France</a:t>
            </a:r>
          </a:p>
          <a:p>
            <a:r>
              <a:rPr lang="en-US" altLang="zh-CN" sz="2400" dirty="0" smtClean="0"/>
              <a:t>5.  UK                  10. Italy</a:t>
            </a:r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31" y="1238220"/>
            <a:ext cx="8178912" cy="463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14844" y="1420785"/>
            <a:ext cx="5281617" cy="9858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sz="1800" dirty="0" smtClean="0"/>
              <a:t>… I’ve </a:t>
            </a:r>
            <a:r>
              <a:rPr lang="en-US" sz="1800" dirty="0"/>
              <a:t>happened to visit your </a:t>
            </a:r>
            <a:r>
              <a:rPr lang="en-US" sz="1800" dirty="0" err="1"/>
              <a:t>Arnetminer</a:t>
            </a:r>
            <a:r>
              <a:rPr lang="en-US" sz="1800" dirty="0"/>
              <a:t>, and </a:t>
            </a:r>
            <a:r>
              <a:rPr lang="en-US" sz="1800" dirty="0">
                <a:solidFill>
                  <a:srgbClr val="FF0000"/>
                </a:solidFill>
              </a:rPr>
              <a:t>shocked</a:t>
            </a:r>
            <a:r>
              <a:rPr lang="en-US" sz="1800" dirty="0"/>
              <a:t>. It was </a:t>
            </a:r>
            <a:r>
              <a:rPr lang="en-US" sz="1800" dirty="0">
                <a:solidFill>
                  <a:srgbClr val="FF0000"/>
                </a:solidFill>
              </a:rPr>
              <a:t>really impressive</a:t>
            </a:r>
            <a:r>
              <a:rPr lang="en-US" sz="1800" dirty="0"/>
              <a:t>, its </a:t>
            </a:r>
            <a:r>
              <a:rPr lang="en-US" sz="1800" dirty="0">
                <a:solidFill>
                  <a:srgbClr val="FF0000"/>
                </a:solidFill>
              </a:rPr>
              <a:t>usefulness</a:t>
            </a:r>
            <a:r>
              <a:rPr lang="en-US" sz="1800" dirty="0"/>
              <a:t> and your works</a:t>
            </a:r>
            <a:r>
              <a:rPr lang="en-US" sz="1800" dirty="0" smtClean="0"/>
              <a:t>!!!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… </a:t>
            </a:r>
            <a:r>
              <a:rPr lang="en-US" altLang="zh-CN" sz="1400" dirty="0" smtClean="0"/>
              <a:t>[from …@</a:t>
            </a:r>
            <a:r>
              <a:rPr lang="en-US" altLang="zh-CN" sz="1400" dirty="0" err="1" smtClean="0"/>
              <a:t>selab.snu.ac.kr</a:t>
            </a:r>
            <a:r>
              <a:rPr lang="en-US" altLang="zh-CN" sz="1400" dirty="0" smtClean="0"/>
              <a:t>]</a:t>
            </a:r>
            <a:endParaRPr lang="en-US" altLang="zh-CN" sz="1800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14844" y="2479663"/>
            <a:ext cx="5281617" cy="113190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sz="1800" dirty="0" smtClean="0"/>
              <a:t>…I </a:t>
            </a:r>
            <a:r>
              <a:rPr lang="en-US" sz="1800" dirty="0"/>
              <a:t>would </a:t>
            </a:r>
            <a:r>
              <a:rPr lang="en-US" sz="1800" dirty="0" smtClean="0"/>
              <a:t>first of all congratulate </a:t>
            </a:r>
            <a:r>
              <a:rPr lang="en-US" sz="1800" dirty="0"/>
              <a:t>you on the </a:t>
            </a:r>
            <a:r>
              <a:rPr lang="en-US" sz="1800" dirty="0">
                <a:solidFill>
                  <a:srgbClr val="FF0000"/>
                </a:solidFill>
              </a:rPr>
              <a:t>excellent work </a:t>
            </a:r>
            <a:r>
              <a:rPr lang="en-US" sz="1800" dirty="0"/>
              <a:t>you have done in </a:t>
            </a:r>
            <a:r>
              <a:rPr lang="en-US" sz="1800" dirty="0" err="1"/>
              <a:t>Arnetminer</a:t>
            </a:r>
            <a:r>
              <a:rPr lang="en-US" sz="1800" dirty="0"/>
              <a:t> and I am much </a:t>
            </a:r>
            <a:r>
              <a:rPr lang="en-US" sz="1800" dirty="0" smtClean="0"/>
              <a:t>inspired… </a:t>
            </a:r>
            <a:r>
              <a:rPr lang="en-US" sz="1400" dirty="0" smtClean="0"/>
              <a:t>[from …@</a:t>
            </a:r>
            <a:r>
              <a:rPr lang="en-US" sz="1400" dirty="0" err="1" smtClean="0"/>
              <a:t>nu.edu.pk</a:t>
            </a:r>
            <a:r>
              <a:rPr lang="en-US" sz="1400" dirty="0" smtClean="0"/>
              <a:t>]</a:t>
            </a:r>
            <a:endParaRPr lang="en-US" altLang="zh-CN" sz="1800" dirty="0" smtClean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14844" y="3684592"/>
            <a:ext cx="5281617" cy="7667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sz="1800" dirty="0" smtClean="0"/>
              <a:t>… </a:t>
            </a:r>
            <a:r>
              <a:rPr lang="en-US" sz="1800" dirty="0" err="1" smtClean="0"/>
              <a:t>Arnetminer</a:t>
            </a:r>
            <a:r>
              <a:rPr lang="en-US" sz="1800" dirty="0" smtClean="0"/>
              <a:t> is one </a:t>
            </a:r>
            <a:r>
              <a:rPr lang="en-US" sz="1800" dirty="0"/>
              <a:t>of my </a:t>
            </a:r>
            <a:r>
              <a:rPr lang="en-US" sz="1800" dirty="0">
                <a:solidFill>
                  <a:srgbClr val="FF0000"/>
                </a:solidFill>
              </a:rPr>
              <a:t>favorite tools</a:t>
            </a:r>
            <a:r>
              <a:rPr lang="en-US" sz="1800" dirty="0"/>
              <a:t> to find folk and academic </a:t>
            </a:r>
            <a:r>
              <a:rPr lang="en-US" sz="1800" dirty="0" smtClean="0"/>
              <a:t>relatives… </a:t>
            </a:r>
            <a:r>
              <a:rPr lang="en-US" sz="1400" dirty="0" smtClean="0"/>
              <a:t>[from …@</a:t>
            </a:r>
            <a:r>
              <a:rPr lang="en-US" sz="1400" dirty="0" err="1" smtClean="0"/>
              <a:t>qlink.com</a:t>
            </a:r>
            <a:r>
              <a:rPr lang="en-US" sz="1400" dirty="0" smtClean="0"/>
              <a:t>]</a:t>
            </a:r>
            <a:endParaRPr lang="en-US" altLang="zh-CN" sz="1800" dirty="0" smtClean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14844" y="4524390"/>
            <a:ext cx="5281617" cy="10223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sz="1800" dirty="0" smtClean="0"/>
              <a:t>Dear Dr. Jie Tang, </a:t>
            </a:r>
          </a:p>
          <a:p>
            <a:r>
              <a:rPr lang="en-US" sz="1800" dirty="0" smtClean="0"/>
              <a:t>Can you </a:t>
            </a:r>
            <a:r>
              <a:rPr lang="en-US" sz="1800" dirty="0" smtClean="0">
                <a:solidFill>
                  <a:srgbClr val="FF0000"/>
                </a:solidFill>
              </a:rPr>
              <a:t>include our papers </a:t>
            </a:r>
            <a:r>
              <a:rPr lang="en-US" sz="1800" dirty="0" smtClean="0"/>
              <a:t>(</a:t>
            </a:r>
            <a:r>
              <a:rPr lang="en-US" sz="1600" dirty="0" smtClean="0"/>
              <a:t>http://www.waset.org</a:t>
            </a:r>
            <a:r>
              <a:rPr lang="en-US" sz="1800" dirty="0" smtClean="0"/>
              <a:t>) in your </a:t>
            </a:r>
            <a:r>
              <a:rPr lang="en-US" sz="1800" dirty="0" err="1" smtClean="0"/>
              <a:t>Arnetminer</a:t>
            </a:r>
            <a:r>
              <a:rPr lang="en-US" sz="1800" dirty="0" smtClean="0"/>
              <a:t>?... </a:t>
            </a:r>
            <a:r>
              <a:rPr lang="en-US" sz="1400" dirty="0" smtClean="0"/>
              <a:t>[from …@</a:t>
            </a:r>
            <a:r>
              <a:rPr lang="en-US" sz="1400" dirty="0" err="1" smtClean="0"/>
              <a:t>waset.org</a:t>
            </a:r>
            <a:r>
              <a:rPr lang="en-US" sz="1400" dirty="0" smtClean="0"/>
              <a:t>]</a:t>
            </a:r>
            <a:endParaRPr lang="en-US" sz="1800" dirty="0" smtClean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14844" y="5619780"/>
            <a:ext cx="5281617" cy="10223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sz="1800" dirty="0"/>
              <a:t>.. top </a:t>
            </a:r>
            <a:r>
              <a:rPr lang="en-US" sz="1800" dirty="0" err="1" smtClean="0"/>
              <a:t>top</a:t>
            </a:r>
            <a:r>
              <a:rPr lang="en-US" sz="1800" dirty="0" smtClean="0"/>
              <a:t>! I </a:t>
            </a:r>
            <a:r>
              <a:rPr lang="en-US" sz="1800" dirty="0"/>
              <a:t>am </a:t>
            </a:r>
            <a:r>
              <a:rPr lang="en-US" sz="1800" dirty="0">
                <a:solidFill>
                  <a:srgbClr val="FF0000"/>
                </a:solidFill>
              </a:rPr>
              <a:t>very interested</a:t>
            </a:r>
            <a:r>
              <a:rPr lang="en-US" sz="1800" dirty="0"/>
              <a:t> in your </a:t>
            </a:r>
            <a:r>
              <a:rPr lang="en-US" sz="1800" dirty="0" err="1"/>
              <a:t>ArnetMiner</a:t>
            </a:r>
            <a:r>
              <a:rPr lang="en-US" sz="1800" dirty="0" smtClean="0"/>
              <a:t>. Is </a:t>
            </a:r>
            <a:r>
              <a:rPr lang="en-US" sz="1800" dirty="0"/>
              <a:t>that possible give me </a:t>
            </a:r>
            <a:r>
              <a:rPr lang="en-US" sz="1800" dirty="0" smtClean="0"/>
              <a:t>a </a:t>
            </a:r>
            <a:r>
              <a:rPr lang="en-US" sz="1800" dirty="0"/>
              <a:t>bit of your </a:t>
            </a:r>
            <a:r>
              <a:rPr lang="en-US" sz="1800" dirty="0" smtClean="0"/>
              <a:t>social network data… </a:t>
            </a:r>
            <a:r>
              <a:rPr lang="en-US" sz="1400" dirty="0" smtClean="0"/>
              <a:t>[from …@cse.ust.hk]</a:t>
            </a:r>
            <a:endParaRPr lang="en-US" sz="1800" dirty="0" smtClean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51357" y="1055655"/>
            <a:ext cx="2519397" cy="40164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altLang="zh-CN" sz="1800" dirty="0" smtClean="0">
                <a:solidFill>
                  <a:srgbClr val="FF0000"/>
                </a:solidFill>
              </a:rPr>
              <a:t>Messages from Users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98414" y="3502026"/>
            <a:ext cx="8653581" cy="32131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endParaRPr lang="en-US" altLang="zh-CN" sz="1800" dirty="0" smtClean="0"/>
          </a:p>
          <a:p>
            <a:endParaRPr lang="en-US" altLang="zh-CN" sz="800" dirty="0" smtClean="0"/>
          </a:p>
          <a:p>
            <a:r>
              <a:rPr lang="en-US" altLang="zh-CN" sz="1800" dirty="0" smtClean="0"/>
              <a:t>Title: Semantic Technologies for Learning and Teaching in Web 2.0.</a:t>
            </a:r>
          </a:p>
          <a:p>
            <a:r>
              <a:rPr lang="en-US" altLang="zh-CN" sz="1600" dirty="0" smtClean="0"/>
              <a:t>          </a:t>
            </a:r>
            <a:r>
              <a:rPr lang="en-US" altLang="zh-CN" sz="1200" dirty="0" smtClean="0"/>
              <a:t>— </a:t>
            </a:r>
            <a:r>
              <a:rPr lang="en-US" altLang="zh-CN" sz="1200" dirty="0" err="1" smtClean="0"/>
              <a:t>Thanassis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Tiropanis</a:t>
            </a:r>
            <a:r>
              <a:rPr lang="en-US" altLang="zh-CN" sz="1200" dirty="0" smtClean="0"/>
              <a:t>, Hugh Davis, Dave Millard, Mark Weal</a:t>
            </a:r>
          </a:p>
          <a:p>
            <a:endParaRPr lang="en-US" altLang="zh-CN" sz="900" dirty="0" smtClean="0"/>
          </a:p>
          <a:p>
            <a:r>
              <a:rPr lang="en-US" altLang="zh-CN" sz="1800" dirty="0" smtClean="0"/>
              <a:t>…Exposing the expertise of the institution to the outside world in order to attract funding and students. </a:t>
            </a:r>
            <a:r>
              <a:rPr lang="en-US" altLang="zh-CN" sz="1800" dirty="0" err="1" smtClean="0">
                <a:solidFill>
                  <a:srgbClr val="FF0000"/>
                </a:solidFill>
              </a:rPr>
              <a:t>ArnetMiner</a:t>
            </a:r>
            <a:r>
              <a:rPr lang="en-US" altLang="zh-CN" sz="1800" dirty="0" smtClean="0">
                <a:solidFill>
                  <a:srgbClr val="FF0000"/>
                </a:solidFill>
              </a:rPr>
              <a:t> is the most representative </a:t>
            </a:r>
            <a:r>
              <a:rPr lang="en-US" altLang="zh-CN" sz="1800" dirty="0" smtClean="0"/>
              <a:t>example of such tools at the moment… 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Contextualised</a:t>
            </a:r>
            <a:r>
              <a:rPr lang="en-US" sz="1800" dirty="0" smtClean="0"/>
              <a:t> queries and searches, searches across repositories potentially in different departments or institutions, and matching of people for collaborative activities. </a:t>
            </a:r>
            <a:r>
              <a:rPr lang="en-US" sz="1800" dirty="0" smtClean="0">
                <a:solidFill>
                  <a:srgbClr val="FF0000"/>
                </a:solidFill>
              </a:rPr>
              <a:t>Best example</a:t>
            </a:r>
            <a:r>
              <a:rPr lang="en-US" sz="1800" dirty="0" smtClean="0"/>
              <a:t> of the surveyed technologies </a:t>
            </a:r>
            <a:r>
              <a:rPr lang="en-US" sz="1800" dirty="0" smtClean="0">
                <a:solidFill>
                  <a:srgbClr val="FF0000"/>
                </a:solidFill>
              </a:rPr>
              <a:t>to this end is </a:t>
            </a:r>
            <a:r>
              <a:rPr lang="en-US" sz="1800" dirty="0" err="1" smtClean="0">
                <a:solidFill>
                  <a:srgbClr val="FF0000"/>
                </a:solidFill>
              </a:rPr>
              <a:t>ArnetMiner</a:t>
            </a:r>
            <a:r>
              <a:rPr lang="en-US" sz="1800" dirty="0" smtClean="0"/>
              <a:t>.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34927" y="3429000"/>
            <a:ext cx="3468735" cy="40164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0" rIns="72000" anchor="t"/>
          <a:lstStyle/>
          <a:p>
            <a:r>
              <a:rPr lang="en-US" altLang="zh-CN" sz="1800" dirty="0" smtClean="0">
                <a:solidFill>
                  <a:srgbClr val="0000FF"/>
                </a:solidFill>
              </a:rPr>
              <a:t>a survey by UK Southampton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15E-6 2.13873E-6 L 0.2544 -0.1754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1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91137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2"/>
          <p:cNvSpPr>
            <a:spLocks noGrp="1"/>
          </p:cNvSpPr>
          <p:nvPr>
            <p:ph idx="1"/>
          </p:nvPr>
        </p:nvSpPr>
        <p:spPr>
          <a:xfrm>
            <a:off x="495300" y="1835150"/>
            <a:ext cx="8915400" cy="4525963"/>
          </a:xfrm>
        </p:spPr>
        <p:txBody>
          <a:bodyPr/>
          <a:lstStyle/>
          <a:p>
            <a:pPr eaLnBrk="1" hangingPunct="1"/>
            <a:endParaRPr lang="en-US" smtClean="0">
              <a:ea typeface="宋体" pitchFamily="2" charset="-122"/>
            </a:endParaRPr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 rot="2223392">
            <a:off x="-1898650" y="1835150"/>
            <a:ext cx="6604000" cy="4267200"/>
          </a:xfrm>
          <a:prstGeom prst="triangle">
            <a:avLst>
              <a:gd name="adj" fmla="val 50000"/>
            </a:avLst>
          </a:prstGeom>
          <a:solidFill>
            <a:srgbClr val="FAE3A4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 rot="1476100">
            <a:off x="-495300" y="2063750"/>
            <a:ext cx="6604000" cy="4267200"/>
          </a:xfrm>
          <a:prstGeom prst="triangle">
            <a:avLst>
              <a:gd name="adj" fmla="val 50000"/>
            </a:avLst>
          </a:prstGeom>
          <a:solidFill>
            <a:srgbClr val="BED2E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6954" y="171450"/>
            <a:ext cx="905470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dirty="0">
                <a:latin typeface="+mj-lt"/>
                <a:ea typeface="+mj-ea"/>
                <a:cs typeface="+mj-cs"/>
              </a:rPr>
              <a:t>Opportunity: exploiting semantic web and social network in the real-world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733550" y="4730750"/>
            <a:ext cx="652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14" name="AutoShape 32"/>
          <p:cNvSpPr>
            <a:spLocks noChangeArrowheads="1"/>
          </p:cNvSpPr>
          <p:nvPr/>
        </p:nvSpPr>
        <p:spPr bwMode="auto">
          <a:xfrm rot="526559">
            <a:off x="1153981" y="2227263"/>
            <a:ext cx="6769100" cy="4267200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651000" y="2868611"/>
            <a:ext cx="1568450" cy="2057422"/>
          </a:xfrm>
          <a:prstGeom prst="roundRect">
            <a:avLst>
              <a:gd name="adj" fmla="val 16667"/>
            </a:avLst>
          </a:prstGeom>
          <a:solidFill>
            <a:srgbClr val="CCECFF">
              <a:alpha val="7764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Social search </a:t>
            </a:r>
          </a:p>
          <a:p>
            <a:r>
              <a:rPr lang="en-US" sz="1400" b="1" dirty="0" smtClean="0"/>
              <a:t>&amp; mining</a:t>
            </a:r>
          </a:p>
          <a:p>
            <a:endParaRPr lang="en-US" sz="1200" dirty="0" smtClean="0"/>
          </a:p>
          <a:p>
            <a:r>
              <a:rPr lang="en-US" sz="1200" dirty="0" smtClean="0"/>
              <a:t>Social network </a:t>
            </a:r>
          </a:p>
          <a:p>
            <a:r>
              <a:rPr lang="en-US" sz="1200" dirty="0" smtClean="0"/>
              <a:t>Extraction</a:t>
            </a:r>
          </a:p>
          <a:p>
            <a:r>
              <a:rPr lang="en-US" sz="1200" dirty="0" smtClean="0"/>
              <a:t>Social network</a:t>
            </a:r>
          </a:p>
          <a:p>
            <a:r>
              <a:rPr lang="en-US" sz="1200" dirty="0" smtClean="0"/>
              <a:t>Mining</a:t>
            </a:r>
          </a:p>
          <a:p>
            <a:endParaRPr lang="en-US" sz="1200" dirty="0" smtClean="0"/>
          </a:p>
          <a:p>
            <a:r>
              <a:rPr lang="en-US" sz="1600" b="1" dirty="0" smtClean="0"/>
              <a:t>IBM</a:t>
            </a:r>
          </a:p>
          <a:p>
            <a:endParaRPr lang="en-US" sz="1200" dirty="0" smtClean="0"/>
          </a:p>
          <a:p>
            <a:endParaRPr lang="en-US" sz="1400" dirty="0"/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82550" y="2868611"/>
            <a:ext cx="1485900" cy="2057422"/>
          </a:xfrm>
          <a:prstGeom prst="roundRect">
            <a:avLst>
              <a:gd name="adj" fmla="val 16667"/>
            </a:avLst>
          </a:prstGeom>
          <a:solidFill>
            <a:srgbClr val="CCECFF">
              <a:alpha val="7764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Scientific </a:t>
            </a:r>
          </a:p>
          <a:p>
            <a:r>
              <a:rPr lang="en-US" sz="1400" b="1" dirty="0" smtClean="0"/>
              <a:t>Literature</a:t>
            </a:r>
          </a:p>
          <a:p>
            <a:endParaRPr lang="en-US" sz="1400" dirty="0"/>
          </a:p>
          <a:p>
            <a:r>
              <a:rPr lang="en-US" sz="1200" dirty="0" smtClean="0"/>
              <a:t>Users cover &gt;180 </a:t>
            </a:r>
          </a:p>
          <a:p>
            <a:r>
              <a:rPr lang="en-US" sz="1200" dirty="0" smtClean="0"/>
              <a:t>countries</a:t>
            </a:r>
          </a:p>
          <a:p>
            <a:r>
              <a:rPr lang="en-US" sz="1200" dirty="0" smtClean="0"/>
              <a:t>&gt;600K researcher</a:t>
            </a:r>
          </a:p>
          <a:p>
            <a:r>
              <a:rPr lang="en-US" sz="1200" dirty="0" smtClean="0"/>
              <a:t>&gt;3M papers</a:t>
            </a:r>
          </a:p>
          <a:p>
            <a:endParaRPr lang="en-US" sz="1200" dirty="0" smtClean="0"/>
          </a:p>
          <a:p>
            <a:r>
              <a:rPr lang="en-US" altLang="zh-CN" sz="1200" dirty="0" smtClean="0"/>
              <a:t>Arnetminer.org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auto">
          <a:xfrm>
            <a:off x="3302000" y="2868611"/>
            <a:ext cx="1651000" cy="2057422"/>
          </a:xfrm>
          <a:prstGeom prst="roundRect">
            <a:avLst>
              <a:gd name="adj" fmla="val 16667"/>
            </a:avLst>
          </a:prstGeom>
          <a:solidFill>
            <a:srgbClr val="FFFFFF">
              <a:alpha val="7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Advertisement</a:t>
            </a:r>
            <a:endParaRPr lang="en-US" sz="1400" b="1" dirty="0"/>
          </a:p>
          <a:p>
            <a:endParaRPr lang="pt-BR" sz="1200" dirty="0"/>
          </a:p>
          <a:p>
            <a:endParaRPr lang="pt-BR" sz="1200" dirty="0"/>
          </a:p>
          <a:p>
            <a:r>
              <a:rPr lang="en-US" sz="1200" dirty="0" smtClean="0"/>
              <a:t>Advertisement </a:t>
            </a:r>
          </a:p>
          <a:p>
            <a:r>
              <a:rPr lang="en-US" sz="1200" dirty="0" smtClean="0"/>
              <a:t>Recommendation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pt-BR" sz="1600" b="1" dirty="0" smtClean="0"/>
              <a:t>Sohu</a:t>
            </a:r>
          </a:p>
          <a:p>
            <a:endParaRPr lang="pt-BR" sz="1200" dirty="0"/>
          </a:p>
          <a:p>
            <a:endParaRPr lang="pt-BR" sz="1200" dirty="0"/>
          </a:p>
          <a:p>
            <a:endParaRPr lang="en-US" sz="1200" dirty="0"/>
          </a:p>
        </p:txBody>
      </p:sp>
      <p:sp>
        <p:nvSpPr>
          <p:cNvPr id="18" name="AutoShape 33"/>
          <p:cNvSpPr>
            <a:spLocks noChangeArrowheads="1"/>
          </p:cNvSpPr>
          <p:nvPr/>
        </p:nvSpPr>
        <p:spPr bwMode="auto">
          <a:xfrm rot="-1581595">
            <a:off x="3136900" y="1911350"/>
            <a:ext cx="7594600" cy="4267200"/>
          </a:xfrm>
          <a:prstGeom prst="triangle">
            <a:avLst>
              <a:gd name="adj" fmla="val 50000"/>
            </a:avLst>
          </a:prstGeom>
          <a:solidFill>
            <a:srgbClr val="FFCC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5035550" y="2868611"/>
            <a:ext cx="1568450" cy="2057422"/>
          </a:xfrm>
          <a:prstGeom prst="roundRect">
            <a:avLst>
              <a:gd name="adj" fmla="val 16667"/>
            </a:avLst>
          </a:prstGeom>
          <a:solidFill>
            <a:srgbClr val="FFFFFF">
              <a:alpha val="7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Mobile Context</a:t>
            </a:r>
            <a:endParaRPr lang="en-US" sz="1400" b="1" dirty="0"/>
          </a:p>
          <a:p>
            <a:endParaRPr lang="pt-BR" sz="1400" b="1" dirty="0" smtClean="0"/>
          </a:p>
          <a:p>
            <a:endParaRPr lang="en-US" sz="1200" dirty="0" smtClean="0"/>
          </a:p>
          <a:p>
            <a:r>
              <a:rPr lang="en-US" sz="1200" dirty="0" smtClean="0"/>
              <a:t>Mobile search </a:t>
            </a:r>
          </a:p>
          <a:p>
            <a:r>
              <a:rPr lang="en-US" sz="1200" dirty="0" smtClean="0"/>
              <a:t>&amp; recommendation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600" b="1" dirty="0" smtClean="0"/>
              <a:t>Nokia</a:t>
            </a:r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8296275" y="2868611"/>
            <a:ext cx="1568450" cy="2057422"/>
          </a:xfrm>
          <a:prstGeom prst="roundRect">
            <a:avLst>
              <a:gd name="adj" fmla="val 16667"/>
            </a:avLst>
          </a:prstGeom>
          <a:solidFill>
            <a:srgbClr val="FFFFFF">
              <a:alpha val="7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Large-scale</a:t>
            </a:r>
          </a:p>
          <a:p>
            <a:r>
              <a:rPr lang="en-US" sz="1400" b="1" dirty="0" smtClean="0"/>
              <a:t>Mining</a:t>
            </a:r>
            <a:endParaRPr lang="en-US" sz="1400" b="1" dirty="0"/>
          </a:p>
          <a:p>
            <a:endParaRPr lang="pt-BR" sz="1400" dirty="0"/>
          </a:p>
          <a:p>
            <a:r>
              <a:rPr lang="en-US" sz="1200" dirty="0" smtClean="0"/>
              <a:t>Scalable algorithms </a:t>
            </a:r>
          </a:p>
          <a:p>
            <a:r>
              <a:rPr lang="en-US" sz="1200" dirty="0" smtClean="0"/>
              <a:t>for message tagging </a:t>
            </a:r>
          </a:p>
          <a:p>
            <a:r>
              <a:rPr lang="en-US" sz="1200" dirty="0" smtClean="0"/>
              <a:t>and community </a:t>
            </a:r>
          </a:p>
          <a:p>
            <a:r>
              <a:rPr lang="en-US" sz="1200" dirty="0" smtClean="0"/>
              <a:t>Discovery</a:t>
            </a:r>
          </a:p>
          <a:p>
            <a:endParaRPr lang="en-US" sz="1200" dirty="0" smtClean="0"/>
          </a:p>
          <a:p>
            <a:r>
              <a:rPr lang="en-US" sz="1600" b="1" dirty="0" smtClean="0"/>
              <a:t>Google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6665913" y="2868611"/>
            <a:ext cx="1568450" cy="2057422"/>
          </a:xfrm>
          <a:prstGeom prst="roundRect">
            <a:avLst>
              <a:gd name="adj" fmla="val 16667"/>
            </a:avLst>
          </a:prstGeom>
          <a:solidFill>
            <a:srgbClr val="FFFFFF">
              <a:alpha val="7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t"/>
          <a:lstStyle/>
          <a:p>
            <a:r>
              <a:rPr lang="en-US" sz="1400" b="1" dirty="0" smtClean="0"/>
              <a:t>Energy trend </a:t>
            </a:r>
          </a:p>
          <a:p>
            <a:r>
              <a:rPr lang="en-US" sz="1400" b="1" dirty="0" smtClean="0"/>
              <a:t>analysis</a:t>
            </a:r>
            <a:endParaRPr lang="pt-BR" sz="1400" b="1" dirty="0"/>
          </a:p>
          <a:p>
            <a:endParaRPr lang="en-US" sz="1400" b="1" dirty="0" smtClean="0"/>
          </a:p>
          <a:p>
            <a:r>
              <a:rPr lang="en-US" sz="1200" dirty="0" smtClean="0"/>
              <a:t>Energy product </a:t>
            </a:r>
          </a:p>
          <a:p>
            <a:r>
              <a:rPr lang="en-US" sz="1200" dirty="0" smtClean="0"/>
              <a:t>Evolution</a:t>
            </a:r>
          </a:p>
          <a:p>
            <a:r>
              <a:rPr lang="en-US" sz="1200" dirty="0" smtClean="0"/>
              <a:t>Techniques </a:t>
            </a:r>
          </a:p>
          <a:p>
            <a:r>
              <a:rPr lang="en-US" sz="1200" dirty="0" smtClean="0"/>
              <a:t>Trend</a:t>
            </a:r>
          </a:p>
          <a:p>
            <a:endParaRPr lang="en-US" sz="1200" dirty="0" smtClean="0"/>
          </a:p>
          <a:p>
            <a:r>
              <a:rPr lang="en-US" sz="1600" b="1" dirty="0" smtClean="0"/>
              <a:t>Oil Company</a:t>
            </a:r>
          </a:p>
          <a:p>
            <a:endParaRPr lang="en-US" sz="1200" dirty="0"/>
          </a:p>
        </p:txBody>
      </p:sp>
      <p:sp>
        <p:nvSpPr>
          <p:cNvPr id="12303" name="Rectangle 34"/>
          <p:cNvSpPr>
            <a:spLocks noChangeArrowheads="1"/>
          </p:cNvSpPr>
          <p:nvPr/>
        </p:nvSpPr>
        <p:spPr bwMode="auto">
          <a:xfrm>
            <a:off x="0" y="5437214"/>
            <a:ext cx="9906000" cy="165573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0" y="5568951"/>
            <a:ext cx="9906000" cy="830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Search, browsing, complex query, integration, collaboration, trustable analysis, decision support, intelligent services, </a:t>
            </a:r>
          </a:p>
        </p:txBody>
      </p:sp>
      <p:grpSp>
        <p:nvGrpSpPr>
          <p:cNvPr id="2" name="组合 100"/>
          <p:cNvGrpSpPr>
            <a:grpSpLocks/>
          </p:cNvGrpSpPr>
          <p:nvPr/>
        </p:nvGrpSpPr>
        <p:grpSpPr bwMode="auto">
          <a:xfrm>
            <a:off x="2631281" y="1071564"/>
            <a:ext cx="4333875" cy="714375"/>
            <a:chOff x="2143108" y="5500702"/>
            <a:chExt cx="5786478" cy="1143008"/>
          </a:xfrm>
        </p:grpSpPr>
        <p:sp>
          <p:nvSpPr>
            <p:cNvPr id="12308" name="矩形 60"/>
            <p:cNvSpPr>
              <a:spLocks noChangeArrowheads="1"/>
            </p:cNvSpPr>
            <p:nvPr/>
          </p:nvSpPr>
          <p:spPr bwMode="auto">
            <a:xfrm>
              <a:off x="2143108" y="5500702"/>
              <a:ext cx="5786478" cy="1143008"/>
            </a:xfrm>
            <a:prstGeom prst="rect">
              <a:avLst/>
            </a:prstGeom>
            <a:solidFill>
              <a:srgbClr val="99FF66"/>
            </a:solidFill>
            <a:ln w="9525" algn="ctr">
              <a:solidFill>
                <a:srgbClr val="99FF66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2532085" y="5643585"/>
              <a:ext cx="1152526" cy="865189"/>
              <a:chOff x="1351" y="3313"/>
              <a:chExt cx="726" cy="545"/>
            </a:xfrm>
            <a:solidFill>
              <a:srgbClr val="FF99CC"/>
            </a:solidFill>
          </p:grpSpPr>
          <p:pic>
            <p:nvPicPr>
              <p:cNvPr id="47" name="Picture 36" descr="4862-Xfg320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51" y="3313"/>
                <a:ext cx="545" cy="363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</p:pic>
          <p:pic>
            <p:nvPicPr>
              <p:cNvPr id="48" name="Picture 37" descr="4862-Xfg320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42" y="3404"/>
                <a:ext cx="545" cy="363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</p:pic>
          <p:pic>
            <p:nvPicPr>
              <p:cNvPr id="49" name="Picture 38" descr="4862-Xfg320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32" y="3495"/>
                <a:ext cx="545" cy="363"/>
              </a:xfrm>
              <a:prstGeom prst="rect">
                <a:avLst/>
              </a:prstGeom>
              <a:grpFill/>
              <a:ln>
                <a:solidFill>
                  <a:srgbClr val="33CC33"/>
                </a:solidFill>
              </a:ln>
            </p:spPr>
          </p:pic>
        </p:grpSp>
        <p:grpSp>
          <p:nvGrpSpPr>
            <p:cNvPr id="4" name="Group 74"/>
            <p:cNvGrpSpPr>
              <a:grpSpLocks/>
            </p:cNvGrpSpPr>
            <p:nvPr/>
          </p:nvGrpSpPr>
          <p:grpSpPr bwMode="auto">
            <a:xfrm>
              <a:off x="3756046" y="5672149"/>
              <a:ext cx="1152525" cy="846588"/>
              <a:chOff x="2213" y="3294"/>
              <a:chExt cx="726" cy="564"/>
            </a:xfrm>
            <a:solidFill>
              <a:srgbClr val="FF99CC"/>
            </a:solidFill>
          </p:grpSpPr>
          <p:pic>
            <p:nvPicPr>
              <p:cNvPr id="44" name="Picture 30" descr="mim-fig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13" y="3294"/>
                <a:ext cx="588" cy="428"/>
              </a:xfrm>
              <a:prstGeom prst="rect">
                <a:avLst/>
              </a:prstGeom>
              <a:grpFill/>
              <a:ln>
                <a:solidFill>
                  <a:srgbClr val="993300"/>
                </a:solidFill>
              </a:ln>
            </p:spPr>
          </p:pic>
          <p:pic>
            <p:nvPicPr>
              <p:cNvPr id="45" name="Picture 33" descr="mim-fig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59" y="3359"/>
                <a:ext cx="588" cy="428"/>
              </a:xfrm>
              <a:prstGeom prst="rect">
                <a:avLst/>
              </a:prstGeom>
              <a:grpFill/>
              <a:ln>
                <a:solidFill>
                  <a:srgbClr val="993300"/>
                </a:solidFill>
              </a:ln>
            </p:spPr>
          </p:pic>
          <p:pic>
            <p:nvPicPr>
              <p:cNvPr id="46" name="Picture 34" descr="mim-fig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51" y="3430"/>
                <a:ext cx="588" cy="428"/>
              </a:xfrm>
              <a:prstGeom prst="rect">
                <a:avLst/>
              </a:prstGeom>
              <a:grpFill/>
              <a:ln>
                <a:solidFill>
                  <a:srgbClr val="993300"/>
                </a:solidFill>
              </a:ln>
            </p:spPr>
          </p:pic>
        </p:grpSp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5053042" y="5643578"/>
              <a:ext cx="1223965" cy="865188"/>
              <a:chOff x="3121" y="3313"/>
              <a:chExt cx="771" cy="545"/>
            </a:xfrm>
            <a:solidFill>
              <a:srgbClr val="FF99CC"/>
            </a:solidFill>
          </p:grpSpPr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3121" y="3313"/>
                <a:ext cx="635" cy="454"/>
                <a:chOff x="385" y="1933"/>
                <a:chExt cx="635" cy="454"/>
              </a:xfrm>
              <a:grpFill/>
            </p:grpSpPr>
            <p:sp>
              <p:nvSpPr>
                <p:cNvPr id="42" name="Rectangle 44"/>
                <p:cNvSpPr>
                  <a:spLocks noChangeArrowheads="1"/>
                </p:cNvSpPr>
                <p:nvPr/>
              </p:nvSpPr>
              <p:spPr bwMode="auto">
                <a:xfrm>
                  <a:off x="385" y="1933"/>
                  <a:ext cx="635" cy="454"/>
                </a:xfrm>
                <a:prstGeom prst="rect">
                  <a:avLst/>
                </a:prstGeom>
                <a:grpFill/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ea typeface="+mn-ea"/>
                  </a:endParaRPr>
                </a:p>
              </p:txBody>
            </p:sp>
            <p:pic>
              <p:nvPicPr>
                <p:cNvPr id="43" name="Picture 40" descr="So-slim-exampl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1" y="1956"/>
                  <a:ext cx="544" cy="431"/>
                </a:xfrm>
                <a:prstGeom prst="rect">
                  <a:avLst/>
                </a:prstGeom>
                <a:grpFill/>
                <a:ln>
                  <a:solidFill>
                    <a:srgbClr val="FF66CC"/>
                  </a:solidFill>
                </a:ln>
              </p:spPr>
            </p:pic>
          </p:grpSp>
          <p:grpSp>
            <p:nvGrpSpPr>
              <p:cNvPr id="10" name="Group 48"/>
              <p:cNvGrpSpPr>
                <a:grpSpLocks/>
              </p:cNvGrpSpPr>
              <p:nvPr/>
            </p:nvGrpSpPr>
            <p:grpSpPr bwMode="auto">
              <a:xfrm>
                <a:off x="3166" y="3359"/>
                <a:ext cx="635" cy="454"/>
                <a:chOff x="385" y="1933"/>
                <a:chExt cx="635" cy="454"/>
              </a:xfrm>
              <a:grpFill/>
            </p:grpSpPr>
            <p:sp>
              <p:nvSpPr>
                <p:cNvPr id="40" name="Rectangle 49"/>
                <p:cNvSpPr>
                  <a:spLocks noChangeArrowheads="1"/>
                </p:cNvSpPr>
                <p:nvPr/>
              </p:nvSpPr>
              <p:spPr bwMode="auto">
                <a:xfrm>
                  <a:off x="385" y="1933"/>
                  <a:ext cx="635" cy="454"/>
                </a:xfrm>
                <a:prstGeom prst="rect">
                  <a:avLst/>
                </a:prstGeom>
                <a:grpFill/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ea typeface="+mn-ea"/>
                  </a:endParaRPr>
                </a:p>
              </p:txBody>
            </p:sp>
            <p:pic>
              <p:nvPicPr>
                <p:cNvPr id="41" name="Picture 50" descr="So-slim-exampl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1" y="1956"/>
                  <a:ext cx="544" cy="431"/>
                </a:xfrm>
                <a:prstGeom prst="rect">
                  <a:avLst/>
                </a:prstGeom>
                <a:grpFill/>
                <a:ln>
                  <a:solidFill>
                    <a:srgbClr val="FF66CC"/>
                  </a:solidFill>
                </a:ln>
              </p:spPr>
            </p:pic>
          </p:grpSp>
          <p:grpSp>
            <p:nvGrpSpPr>
              <p:cNvPr id="11" name="Group 51"/>
              <p:cNvGrpSpPr>
                <a:grpSpLocks/>
              </p:cNvGrpSpPr>
              <p:nvPr/>
            </p:nvGrpSpPr>
            <p:grpSpPr bwMode="auto">
              <a:xfrm>
                <a:off x="3257" y="3404"/>
                <a:ext cx="635" cy="454"/>
                <a:chOff x="385" y="1933"/>
                <a:chExt cx="635" cy="454"/>
              </a:xfrm>
              <a:grpFill/>
            </p:grpSpPr>
            <p:sp>
              <p:nvSpPr>
                <p:cNvPr id="38" name="Rectangle 52"/>
                <p:cNvSpPr>
                  <a:spLocks noChangeArrowheads="1"/>
                </p:cNvSpPr>
                <p:nvPr/>
              </p:nvSpPr>
              <p:spPr bwMode="auto">
                <a:xfrm>
                  <a:off x="385" y="1933"/>
                  <a:ext cx="635" cy="454"/>
                </a:xfrm>
                <a:prstGeom prst="rect">
                  <a:avLst/>
                </a:prstGeom>
                <a:grpFill/>
                <a:ln w="9525">
                  <a:solidFill>
                    <a:srgbClr val="FF66CC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ea typeface="+mn-ea"/>
                  </a:endParaRPr>
                </a:p>
              </p:txBody>
            </p:sp>
            <p:pic>
              <p:nvPicPr>
                <p:cNvPr id="39" name="Picture 53" descr="So-slim-exampl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31" y="1956"/>
                  <a:ext cx="544" cy="431"/>
                </a:xfrm>
                <a:prstGeom prst="rect">
                  <a:avLst/>
                </a:prstGeom>
                <a:grpFill/>
                <a:ln>
                  <a:solidFill>
                    <a:srgbClr val="FF66CC"/>
                  </a:solidFill>
                </a:ln>
              </p:spPr>
            </p:pic>
          </p:grpSp>
        </p:grpSp>
        <p:grpSp>
          <p:nvGrpSpPr>
            <p:cNvPr id="12" name="Group 58"/>
            <p:cNvGrpSpPr>
              <a:grpSpLocks/>
            </p:cNvGrpSpPr>
            <p:nvPr/>
          </p:nvGrpSpPr>
          <p:grpSpPr bwMode="auto">
            <a:xfrm>
              <a:off x="6370661" y="5672153"/>
              <a:ext cx="1130301" cy="857251"/>
              <a:chOff x="793" y="1525"/>
              <a:chExt cx="712" cy="540"/>
            </a:xfrm>
            <a:solidFill>
              <a:srgbClr val="FF99CC"/>
            </a:solidFill>
          </p:grpSpPr>
          <p:pic>
            <p:nvPicPr>
              <p:cNvPr id="32" name="Picture 55" descr="416d419aaa6390f7fefeb49bf79d440e_MicroAdobe_Html_Edito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93" y="1525"/>
                <a:ext cx="621" cy="449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</p:pic>
          <p:pic>
            <p:nvPicPr>
              <p:cNvPr id="33" name="Picture 56" descr="416d419aaa6390f7fefeb49bf79d440e_MicroAdobe_Html_Edito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39" y="1570"/>
                <a:ext cx="621" cy="449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</p:pic>
          <p:pic>
            <p:nvPicPr>
              <p:cNvPr id="34" name="Picture 57" descr="416d419aaa6390f7fefeb49bf79d440e_MicroAdobe_Html_Edito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84" y="1616"/>
                <a:ext cx="621" cy="449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</p:pic>
        </p:grpSp>
      </p:grpSp>
      <p:sp>
        <p:nvSpPr>
          <p:cNvPr id="12306" name="Text Box 8"/>
          <p:cNvSpPr txBox="1">
            <a:spLocks noChangeArrowheads="1"/>
          </p:cNvSpPr>
          <p:nvPr/>
        </p:nvSpPr>
        <p:spPr bwMode="auto">
          <a:xfrm>
            <a:off x="7197329" y="1047750"/>
            <a:ext cx="1934765" cy="738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Web, relational data, ontological data, social data</a:t>
            </a:r>
          </a:p>
        </p:txBody>
      </p:sp>
      <p:sp>
        <p:nvSpPr>
          <p:cNvPr id="12307" name="Rectangle 6"/>
          <p:cNvSpPr>
            <a:spLocks noChangeArrowheads="1"/>
          </p:cNvSpPr>
          <p:nvPr/>
        </p:nvSpPr>
        <p:spPr bwMode="auto">
          <a:xfrm>
            <a:off x="1006079" y="1857376"/>
            <a:ext cx="8346148" cy="576263"/>
          </a:xfrm>
          <a:prstGeom prst="rect">
            <a:avLst/>
          </a:prstGeom>
          <a:gradFill rotWithShape="1">
            <a:gsLst>
              <a:gs pos="0">
                <a:srgbClr val="FF1F1F"/>
              </a:gs>
              <a:gs pos="50000">
                <a:srgbClr val="FFFFFF"/>
              </a:gs>
              <a:gs pos="100000">
                <a:srgbClr val="FF1F1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Data Mining </a:t>
            </a:r>
            <a:r>
              <a:rPr lang="en-US" dirty="0"/>
              <a:t>and Social Network techniques</a:t>
            </a:r>
          </a:p>
        </p:txBody>
      </p:sp>
      <p:sp>
        <p:nvSpPr>
          <p:cNvPr id="50" name="AutoShape 15"/>
          <p:cNvSpPr>
            <a:spLocks noChangeArrowheads="1"/>
          </p:cNvSpPr>
          <p:nvPr/>
        </p:nvSpPr>
        <p:spPr bwMode="auto">
          <a:xfrm>
            <a:off x="1849394" y="4962546"/>
            <a:ext cx="6754905" cy="401643"/>
          </a:xfrm>
          <a:prstGeom prst="roundRect">
            <a:avLst>
              <a:gd name="adj" fmla="val 16667"/>
            </a:avLst>
          </a:prstGeom>
          <a:solidFill>
            <a:srgbClr val="CCECFF">
              <a:alpha val="7764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1400" b="1" dirty="0" smtClean="0"/>
              <a:t>科技信息资源内容监测与分析服务平台  </a:t>
            </a:r>
            <a:r>
              <a:rPr lang="en-US" altLang="zh-CN" sz="1200" b="1" dirty="0" smtClean="0"/>
              <a:t>(</a:t>
            </a:r>
            <a:r>
              <a:rPr lang="zh-CN" altLang="en-US" sz="1200" b="1" dirty="0" smtClean="0"/>
              <a:t>中国科技部信息情报研究所</a:t>
            </a:r>
            <a:r>
              <a:rPr lang="en-US" altLang="zh-CN" sz="1200" b="1" dirty="0" smtClean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5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Representative Publications</a:t>
            </a:r>
            <a:endParaRPr lang="zh-CN" altLang="en-US" dirty="0" smtClean="0"/>
          </a:p>
        </p:txBody>
      </p:sp>
      <p:sp>
        <p:nvSpPr>
          <p:cNvPr id="50179" name="内容占位符 2"/>
          <p:cNvSpPr>
            <a:spLocks noGrp="1"/>
          </p:cNvSpPr>
          <p:nvPr>
            <p:ph idx="1"/>
          </p:nvPr>
        </p:nvSpPr>
        <p:spPr>
          <a:xfrm>
            <a:off x="350839" y="982629"/>
            <a:ext cx="9139237" cy="5476949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zh-CN" sz="1500" dirty="0" smtClean="0"/>
              <a:t>Jie Tang, Limin Yao, Duo Zhang, and Jing Zhang. A Combination Approach to Web User Profiling. ACM </a:t>
            </a:r>
            <a:r>
              <a:rPr lang="en-US" altLang="zh-CN" sz="1500" b="1" dirty="0" smtClean="0"/>
              <a:t>TKDD</a:t>
            </a:r>
            <a:r>
              <a:rPr lang="en-US" altLang="zh-CN" sz="1500" dirty="0" smtClean="0"/>
              <a:t>, 2010.</a:t>
            </a:r>
          </a:p>
          <a:p>
            <a:pPr>
              <a:spcBef>
                <a:spcPts val="400"/>
              </a:spcBef>
            </a:pPr>
            <a:r>
              <a:rPr lang="it-IT" altLang="zh-CN" sz="1500" dirty="0" smtClean="0"/>
              <a:t>Juanzi Li, Jie Tang, Yi Li, Qiong Luo. RiMOM: A Dynamic Multi-Strategy Ontology Alignment Framework. IEEE </a:t>
            </a:r>
            <a:r>
              <a:rPr lang="it-IT" altLang="zh-CN" sz="1500" b="1" dirty="0" smtClean="0"/>
              <a:t>TKDE</a:t>
            </a:r>
            <a:r>
              <a:rPr lang="it-IT" altLang="zh-CN" sz="1500" dirty="0" smtClean="0"/>
              <a:t>, 2009.</a:t>
            </a:r>
            <a:endParaRPr lang="en-US" altLang="zh-CN" sz="1500" dirty="0" smtClean="0"/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Chenhao Tan, Jie Tang, Jimeng Sun, Quan Lin, and Fengjiao Wang. Social Action Tracking via Noise Tolerant Time-varying Factor Graphs. </a:t>
            </a:r>
            <a:r>
              <a:rPr lang="en-US" altLang="zh-CN" sz="1500" b="1" dirty="0" err="1" smtClean="0"/>
              <a:t>KDD’10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Chi Wang, Jiawei Han, Yuntao Jia, Duo Zhang, Yintao Yu, Jie Tang, </a:t>
            </a:r>
            <a:r>
              <a:rPr lang="en-US" altLang="zh-CN" sz="1500" dirty="0" err="1" smtClean="0"/>
              <a:t>Jingyi</a:t>
            </a:r>
            <a:r>
              <a:rPr lang="en-US" altLang="zh-CN" sz="1500" dirty="0" smtClean="0"/>
              <a:t> Guo. Mining Advisor-Advisee Relationships from Research Publication Networks. </a:t>
            </a:r>
            <a:r>
              <a:rPr lang="en-US" altLang="zh-CN" sz="1500" b="1" dirty="0" err="1" smtClean="0"/>
              <a:t>KDD’10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Jie Tang, Jimeng Sun, Chi Wang, and Zi Yang. Social Influence Analysis in Large-scale Networks. </a:t>
            </a:r>
            <a:r>
              <a:rPr lang="en-US" altLang="zh-CN" sz="1500" b="1" dirty="0" err="1" smtClean="0"/>
              <a:t>KDD'09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Jie Tang, Jing Zhang, Limin Yao, Juanzi Li, Li Zhang, and Zhong Su. </a:t>
            </a:r>
            <a:r>
              <a:rPr lang="en-US" altLang="zh-CN" sz="1500" dirty="0" err="1" smtClean="0"/>
              <a:t>ArnetMiner</a:t>
            </a:r>
            <a:r>
              <a:rPr lang="en-US" altLang="zh-CN" sz="1500" dirty="0" smtClean="0"/>
              <a:t>: Extraction and Mining of Academic Social Networks. </a:t>
            </a:r>
            <a:r>
              <a:rPr lang="en-US" altLang="zh-CN" sz="1500" b="1" dirty="0" err="1" smtClean="0"/>
              <a:t>KDD’08</a:t>
            </a:r>
            <a:r>
              <a:rPr lang="en-US" altLang="zh-CN" sz="1500" dirty="0" smtClean="0"/>
              <a:t>. </a:t>
            </a:r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Jie Tang, Hang Li, </a:t>
            </a:r>
            <a:r>
              <a:rPr lang="en-US" altLang="zh-CN" sz="1500" dirty="0" err="1" smtClean="0"/>
              <a:t>Yunbo</a:t>
            </a:r>
            <a:r>
              <a:rPr lang="en-US" altLang="zh-CN" sz="1500" dirty="0" smtClean="0"/>
              <a:t> Cao, and </a:t>
            </a:r>
            <a:r>
              <a:rPr lang="en-US" altLang="zh-CN" sz="1500" dirty="0" err="1" smtClean="0"/>
              <a:t>Zhaohui</a:t>
            </a:r>
            <a:r>
              <a:rPr lang="en-US" altLang="zh-CN" sz="1500" dirty="0" smtClean="0"/>
              <a:t> Tang. Email Data Cleaning. </a:t>
            </a:r>
            <a:r>
              <a:rPr lang="en-US" altLang="zh-CN" sz="1500" b="1" dirty="0" err="1" smtClean="0"/>
              <a:t>KDD’05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en-US" altLang="zh-CN" sz="1500" dirty="0" smtClean="0"/>
              <a:t>Jie Tang, Ho-</a:t>
            </a:r>
            <a:r>
              <a:rPr lang="en-US" altLang="zh-CN" sz="1500" dirty="0" err="1" smtClean="0"/>
              <a:t>fung</a:t>
            </a:r>
            <a:r>
              <a:rPr lang="en-US" altLang="zh-CN" sz="1500" dirty="0" smtClean="0"/>
              <a:t> Leung, Qiong Luo, </a:t>
            </a:r>
            <a:r>
              <a:rPr lang="en-US" altLang="zh-CN" sz="1500" dirty="0" err="1" smtClean="0"/>
              <a:t>Dewei</a:t>
            </a:r>
            <a:r>
              <a:rPr lang="en-US" altLang="zh-CN" sz="1500" dirty="0" smtClean="0"/>
              <a:t> Chen, and </a:t>
            </a:r>
            <a:r>
              <a:rPr lang="en-US" altLang="zh-CN" sz="1500" dirty="0" err="1" smtClean="0"/>
              <a:t>Jibin</a:t>
            </a:r>
            <a:r>
              <a:rPr lang="en-US" altLang="zh-CN" sz="1500" dirty="0" smtClean="0"/>
              <a:t> Gong. Towards Ontology Learning from </a:t>
            </a:r>
            <a:r>
              <a:rPr lang="en-US" altLang="zh-CN" sz="1500" dirty="0" err="1" smtClean="0"/>
              <a:t>Folksonomies</a:t>
            </a:r>
            <a:r>
              <a:rPr lang="en-US" altLang="zh-CN" sz="1500" dirty="0" smtClean="0"/>
              <a:t>. </a:t>
            </a:r>
            <a:r>
              <a:rPr lang="en-US" altLang="zh-CN" sz="1500" b="1" dirty="0" smtClean="0"/>
              <a:t>IJCAI’09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it-IT" altLang="zh-CN" sz="1500" dirty="0" smtClean="0"/>
              <a:t>Qian Zhong, Hanyu Li, Juanzi Li, Guotong Xie, Jie Tang, Lizhu Zhou. </a:t>
            </a:r>
            <a:r>
              <a:rPr lang="en-US" altLang="zh-CN" sz="1500" dirty="0" smtClean="0"/>
              <a:t>A Gauss Function based Approach for Unbalanced Ontology Matching. </a:t>
            </a:r>
            <a:r>
              <a:rPr lang="en-US" altLang="zh-CN" sz="1500" b="1" dirty="0" smtClean="0"/>
              <a:t>SIGMOD’09</a:t>
            </a:r>
            <a:r>
              <a:rPr lang="en-US" altLang="zh-CN" sz="1500" dirty="0" smtClean="0"/>
              <a:t>.</a:t>
            </a:r>
            <a:endParaRPr lang="it-IT" altLang="zh-CN" sz="1500" dirty="0" smtClean="0"/>
          </a:p>
          <a:p>
            <a:pPr>
              <a:spcBef>
                <a:spcPts val="400"/>
              </a:spcBef>
            </a:pPr>
            <a:r>
              <a:rPr lang="it-IT" altLang="zh-CN" sz="1500" dirty="0" smtClean="0"/>
              <a:t>Feng Shi, Juanzi Li, Jie Tang. </a:t>
            </a:r>
            <a:r>
              <a:rPr lang="en-US" altLang="zh-CN" sz="1500" dirty="0" smtClean="0"/>
              <a:t>Actively Learning Ontology Matching via User Interaction. </a:t>
            </a:r>
            <a:r>
              <a:rPr lang="en-US" altLang="zh-CN" sz="1500" b="1" dirty="0" smtClean="0"/>
              <a:t>ISWC’09</a:t>
            </a:r>
            <a:r>
              <a:rPr lang="en-US" altLang="zh-CN" sz="1500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en-US" altLang="zh-CN" sz="1500" dirty="0" err="1" smtClean="0"/>
              <a:t>Chonghui</a:t>
            </a:r>
            <a:r>
              <a:rPr lang="en-US" altLang="zh-CN" sz="1500" dirty="0" smtClean="0"/>
              <a:t> Zhu, Jie Tang, Hang Li, </a:t>
            </a:r>
            <a:r>
              <a:rPr lang="en-US" altLang="zh-CN" sz="1500" dirty="0" err="1" smtClean="0"/>
              <a:t>Hwee</a:t>
            </a:r>
            <a:r>
              <a:rPr lang="en-US" altLang="zh-CN" sz="1500" dirty="0" smtClean="0"/>
              <a:t> </a:t>
            </a:r>
            <a:r>
              <a:rPr lang="en-US" altLang="zh-CN" sz="1500" dirty="0" err="1" smtClean="0"/>
              <a:t>Tou</a:t>
            </a:r>
            <a:r>
              <a:rPr lang="en-US" altLang="zh-CN" sz="1500" dirty="0" smtClean="0"/>
              <a:t> Ng, and </a:t>
            </a:r>
            <a:r>
              <a:rPr lang="en-US" altLang="zh-CN" sz="1500" dirty="0" err="1" smtClean="0"/>
              <a:t>Tiejun</a:t>
            </a:r>
            <a:r>
              <a:rPr lang="en-US" altLang="zh-CN" sz="1500" dirty="0" smtClean="0"/>
              <a:t> Zhao. A Unified Tagging Approach to Text Normalization. </a:t>
            </a:r>
            <a:r>
              <a:rPr lang="en-US" altLang="zh-CN" sz="1500" b="1" dirty="0" smtClean="0"/>
              <a:t>ACL’07</a:t>
            </a:r>
            <a:r>
              <a:rPr lang="en-US" altLang="zh-CN" sz="1500" dirty="0" smtClean="0"/>
              <a:t>. </a:t>
            </a:r>
          </a:p>
          <a:p>
            <a:pPr>
              <a:spcBef>
                <a:spcPts val="900"/>
              </a:spcBef>
              <a:buNone/>
            </a:pPr>
            <a:r>
              <a:rPr lang="en-US" altLang="zh-CN" sz="1500" b="1" dirty="0" smtClean="0"/>
              <a:t>Others</a:t>
            </a:r>
            <a:r>
              <a:rPr lang="en-US" altLang="zh-CN" sz="1500" dirty="0" smtClean="0"/>
              <a:t>: </a:t>
            </a:r>
            <a:r>
              <a:rPr lang="en-US" altLang="zh-CN" sz="1500" b="1" dirty="0" smtClean="0"/>
              <a:t>ICDM’07-09</a:t>
            </a:r>
            <a:r>
              <a:rPr lang="en-US" altLang="zh-CN" sz="1500" dirty="0" smtClean="0"/>
              <a:t>, </a:t>
            </a:r>
            <a:r>
              <a:rPr lang="en-US" altLang="zh-CN" sz="1500" b="1" dirty="0" smtClean="0"/>
              <a:t>CIKM’07-09</a:t>
            </a:r>
            <a:r>
              <a:rPr lang="en-US" altLang="zh-CN" sz="1500" dirty="0" smtClean="0"/>
              <a:t>, </a:t>
            </a:r>
            <a:r>
              <a:rPr lang="en-US" altLang="zh-CN" sz="1500" b="1" dirty="0" smtClean="0"/>
              <a:t>SDM’09</a:t>
            </a:r>
            <a:r>
              <a:rPr lang="en-US" altLang="zh-CN" sz="1500" dirty="0" smtClean="0"/>
              <a:t>, </a:t>
            </a:r>
            <a:r>
              <a:rPr lang="en-US" altLang="zh-CN" sz="1500" b="1" dirty="0" smtClean="0"/>
              <a:t>ISWC’06</a:t>
            </a:r>
            <a:r>
              <a:rPr lang="en-US" altLang="zh-CN" sz="1500" dirty="0" smtClean="0"/>
              <a:t>, </a:t>
            </a:r>
            <a:r>
              <a:rPr lang="en-US" altLang="zh-CN" sz="1500" b="1" dirty="0" smtClean="0"/>
              <a:t>DKE</a:t>
            </a:r>
            <a:r>
              <a:rPr lang="en-US" altLang="zh-CN" sz="1500" dirty="0" smtClean="0"/>
              <a:t>, </a:t>
            </a:r>
            <a:r>
              <a:rPr lang="en-US" altLang="zh-CN" sz="1500" b="1" dirty="0" err="1" smtClean="0"/>
              <a:t>JIS</a:t>
            </a:r>
            <a:r>
              <a:rPr lang="en-US" altLang="zh-CN" sz="1500" dirty="0" smtClean="0"/>
              <a:t>, etc.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01700" y="3903669"/>
            <a:ext cx="7485166" cy="1752600"/>
          </a:xfrm>
        </p:spPr>
        <p:txBody>
          <a:bodyPr/>
          <a:lstStyle/>
          <a:p>
            <a:r>
              <a:rPr lang="en-US" altLang="zh-CN" dirty="0" smtClean="0"/>
              <a:t>Demo: </a:t>
            </a:r>
            <a:r>
              <a:rPr lang="en-US" altLang="zh-CN" dirty="0" smtClean="0">
                <a:hlinkClick r:id="rId3"/>
              </a:rPr>
              <a:t>http://arnetminer.org</a:t>
            </a:r>
            <a:endParaRPr lang="en-US" altLang="zh-CN" dirty="0" smtClean="0"/>
          </a:p>
          <a:p>
            <a:r>
              <a:rPr lang="en-US" altLang="zh-CN" dirty="0" smtClean="0"/>
              <a:t>HP: </a:t>
            </a:r>
            <a:r>
              <a:rPr lang="en-US" altLang="zh-CN" sz="2800" dirty="0" smtClean="0">
                <a:hlinkClick r:id="rId4"/>
              </a:rPr>
              <a:t>http://keg.cs.tsinghua.edu.cn/persons/tj/</a:t>
            </a:r>
            <a:r>
              <a:rPr lang="en-US" altLang="zh-CN" dirty="0" smtClean="0"/>
              <a:t> </a:t>
            </a:r>
          </a:p>
          <a:p>
            <a:endParaRPr lang="zh-CN" altLang="en-US" dirty="0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061" y="33291"/>
            <a:ext cx="4918603" cy="729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Person Search</a:t>
            </a:r>
            <a:endParaRPr lang="zh-CN" altLang="en-US" smtClean="0"/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1528748" y="1019142"/>
            <a:ext cx="2378075" cy="6016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/>
              <a:t>Basic Info.</a:t>
            </a: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1857366" y="2936877"/>
            <a:ext cx="2378075" cy="6016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/>
              <a:t>Research Interests</a:t>
            </a:r>
          </a:p>
        </p:txBody>
      </p:sp>
      <p:sp>
        <p:nvSpPr>
          <p:cNvPr id="44040" name="Line 7"/>
          <p:cNvSpPr>
            <a:spLocks noChangeShapeType="1"/>
          </p:cNvSpPr>
          <p:nvPr/>
        </p:nvSpPr>
        <p:spPr bwMode="auto">
          <a:xfrm flipV="1">
            <a:off x="4222740" y="2552686"/>
            <a:ext cx="1058877" cy="657235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41" name="Rectangle 6"/>
          <p:cNvSpPr>
            <a:spLocks noChangeArrowheads="1"/>
          </p:cNvSpPr>
          <p:nvPr/>
        </p:nvSpPr>
        <p:spPr bwMode="auto">
          <a:xfrm>
            <a:off x="1565261" y="6040482"/>
            <a:ext cx="2378075" cy="6016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/>
              <a:t>Publications</a:t>
            </a:r>
          </a:p>
        </p:txBody>
      </p:sp>
      <p:sp>
        <p:nvSpPr>
          <p:cNvPr id="44042" name="Line 7"/>
          <p:cNvSpPr>
            <a:spLocks noChangeShapeType="1"/>
          </p:cNvSpPr>
          <p:nvPr/>
        </p:nvSpPr>
        <p:spPr bwMode="auto">
          <a:xfrm>
            <a:off x="3967149" y="6313527"/>
            <a:ext cx="1350982" cy="219078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784339" y="4287858"/>
            <a:ext cx="2378075" cy="6016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Social Network</a:t>
            </a:r>
            <a:endParaRPr lang="en-US" altLang="zh-CN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4149715" y="4505338"/>
            <a:ext cx="1460520" cy="165104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922" y="471447"/>
            <a:ext cx="4892742" cy="17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Line 7"/>
          <p:cNvSpPr>
            <a:spLocks noChangeShapeType="1"/>
          </p:cNvSpPr>
          <p:nvPr/>
        </p:nvSpPr>
        <p:spPr bwMode="auto">
          <a:xfrm>
            <a:off x="3894123" y="1201707"/>
            <a:ext cx="1095390" cy="36513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739856" y="1914512"/>
            <a:ext cx="2378075" cy="6016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Citation statistics</a:t>
            </a:r>
            <a:endParaRPr lang="en-US" altLang="zh-CN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4113201" y="2041505"/>
            <a:ext cx="2555909" cy="109538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630317" y="5145111"/>
            <a:ext cx="2378075" cy="601662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err="1" smtClean="0"/>
              <a:t>Fundings</a:t>
            </a:r>
            <a:endParaRPr lang="en-US" altLang="zh-CN" dirty="0"/>
          </a:p>
        </p:txBody>
      </p:sp>
      <p:pic>
        <p:nvPicPr>
          <p:cNvPr id="409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2538" y="5327676"/>
            <a:ext cx="4564125" cy="98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4003662" y="5473728"/>
            <a:ext cx="1350981" cy="219078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  <p:bldP spid="44042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9938" y="876312"/>
            <a:ext cx="6895804" cy="543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Expertise</a:t>
            </a:r>
            <a:br>
              <a:rPr lang="en-US" altLang="zh-CN" dirty="0" smtClean="0"/>
            </a:br>
            <a:r>
              <a:rPr lang="en-US" altLang="zh-CN" dirty="0" smtClean="0"/>
              <a:t>Search</a:t>
            </a:r>
            <a:endParaRPr lang="zh-CN" altLang="en-US" dirty="0" smtClean="0"/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206310" y="2041506"/>
            <a:ext cx="2689193" cy="186214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Finding experts,</a:t>
            </a:r>
          </a:p>
          <a:p>
            <a:pPr algn="ctr"/>
            <a:r>
              <a:rPr lang="en-US" altLang="zh-CN" dirty="0" smtClean="0"/>
              <a:t>expertise conferences, </a:t>
            </a:r>
          </a:p>
          <a:p>
            <a:pPr algn="ctr"/>
            <a:r>
              <a:rPr lang="en-US" altLang="zh-CN" dirty="0" smtClean="0"/>
              <a:t>and expertise papers </a:t>
            </a:r>
          </a:p>
          <a:p>
            <a:pPr algn="ctr"/>
            <a:r>
              <a:rPr lang="en-US" altLang="zh-CN" dirty="0" smtClean="0"/>
              <a:t>for “information retrieval”</a:t>
            </a:r>
            <a:endParaRPr lang="en-US" altLang="zh-CN" dirty="0"/>
          </a:p>
        </p:txBody>
      </p:sp>
      <p:sp>
        <p:nvSpPr>
          <p:cNvPr id="45062" name="Line 7"/>
          <p:cNvSpPr>
            <a:spLocks noChangeShapeType="1"/>
          </p:cNvSpPr>
          <p:nvPr/>
        </p:nvSpPr>
        <p:spPr bwMode="auto">
          <a:xfrm flipV="1">
            <a:off x="2871758" y="1858940"/>
            <a:ext cx="869121" cy="73026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908273" y="1712889"/>
            <a:ext cx="4637150" cy="83979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871760" y="2552688"/>
            <a:ext cx="4856228" cy="226380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Course Search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2692" y="580986"/>
            <a:ext cx="5793511" cy="59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98414" y="1822428"/>
            <a:ext cx="2689193" cy="1204929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/>
          <a:p>
            <a:pPr algn="ctr"/>
            <a:r>
              <a:rPr lang="en-US" altLang="zh-CN" dirty="0" smtClean="0"/>
              <a:t>Finding courses for “data mining”</a:t>
            </a:r>
            <a:endParaRPr lang="en-US" altLang="zh-CN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163862" y="1785914"/>
            <a:ext cx="985852" cy="5842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00377" y="1274732"/>
            <a:ext cx="949337" cy="105887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428" y="1092168"/>
            <a:ext cx="6413520" cy="547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Association Search</a:t>
            </a:r>
            <a:endParaRPr lang="zh-CN" altLang="en-US" smtClean="0"/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250824" y="1628777"/>
            <a:ext cx="2657447" cy="28813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rIns="18000"/>
          <a:lstStyle/>
          <a:p>
            <a:r>
              <a:rPr lang="en-US" altLang="zh-CN" dirty="0"/>
              <a:t>Finding associations between persons</a:t>
            </a:r>
          </a:p>
          <a:p>
            <a:r>
              <a:rPr lang="en-US" altLang="zh-CN" dirty="0"/>
              <a:t>  - high efficiency</a:t>
            </a:r>
          </a:p>
          <a:p>
            <a:r>
              <a:rPr lang="en-US" altLang="zh-CN" dirty="0"/>
              <a:t>  - Top-K associations </a:t>
            </a:r>
          </a:p>
          <a:p>
            <a:endParaRPr lang="en-US" altLang="zh-CN" dirty="0"/>
          </a:p>
          <a:p>
            <a:r>
              <a:rPr lang="en-US" altLang="zh-CN" dirty="0"/>
              <a:t>Usage:</a:t>
            </a:r>
          </a:p>
          <a:p>
            <a:r>
              <a:rPr lang="en-US" altLang="zh-CN" dirty="0"/>
              <a:t>  - to find a partner</a:t>
            </a:r>
          </a:p>
          <a:p>
            <a:r>
              <a:rPr lang="en-US" altLang="zh-CN" dirty="0"/>
              <a:t>  - to find a person with same interests</a:t>
            </a:r>
          </a:p>
        </p:txBody>
      </p:sp>
      <p:sp>
        <p:nvSpPr>
          <p:cNvPr id="47109" name="Line 7"/>
          <p:cNvSpPr>
            <a:spLocks noChangeShapeType="1"/>
          </p:cNvSpPr>
          <p:nvPr/>
        </p:nvSpPr>
        <p:spPr bwMode="auto">
          <a:xfrm>
            <a:off x="2908272" y="3063870"/>
            <a:ext cx="985866" cy="29210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7|21.1|7.9|1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|4.1|5.6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0.4|0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3|2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2.5|5.1|1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.1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8|0.4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5|11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28314</TotalTime>
  <Words>2304</Words>
  <Application>Microsoft Office PowerPoint</Application>
  <PresentationFormat>A4 Paper (210x297 mm)</PresentationFormat>
  <Paragraphs>445</Paragraphs>
  <Slides>57</Slides>
  <Notes>17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Default Design</vt:lpstr>
      <vt:lpstr>Visio</vt:lpstr>
      <vt:lpstr>Equation</vt:lpstr>
      <vt:lpstr>CorelDRAW</vt:lpstr>
      <vt:lpstr>Web-based Social Network Mining —Theory, Methodologies, and Applications</vt:lpstr>
      <vt:lpstr>Web-based Social Network Mining —Theory, Methodologies, and Applications</vt:lpstr>
      <vt:lpstr>Outline</vt:lpstr>
      <vt:lpstr>ArnetMiner.org - Academic research social network analysis and mining system</vt:lpstr>
      <vt:lpstr>Slide 5</vt:lpstr>
      <vt:lpstr>Person Search</vt:lpstr>
      <vt:lpstr> Expertise Search</vt:lpstr>
      <vt:lpstr>Course Search</vt:lpstr>
      <vt:lpstr>Association Search</vt:lpstr>
      <vt:lpstr>Sub-Graph Search</vt:lpstr>
      <vt:lpstr>Slide 11</vt:lpstr>
      <vt:lpstr>Academic Statistics</vt:lpstr>
      <vt:lpstr>Coming Soon</vt:lpstr>
      <vt:lpstr>Outline</vt:lpstr>
      <vt:lpstr>ArnetMiner: Overview</vt:lpstr>
      <vt:lpstr>CT1: Knowledge Acquisition from Social Web (ACM TKDD, ISWC’06, ICDM’07, ACL’07, CIKM’07-08)</vt:lpstr>
      <vt:lpstr>Researcher Network Extraction</vt:lpstr>
      <vt:lpstr>Our Approach Picture  – based on Markov Random Field</vt:lpstr>
      <vt:lpstr>CT2: Semantic Integration (IEEE TKDE, SIGMOD’09, IJCAI’09, ISWC’09)</vt:lpstr>
      <vt:lpstr>RiMOM-A Tool for Semantic Integration (OAEI’06-09)</vt:lpstr>
      <vt:lpstr>CT3: Topic-based Heterogeneous Ranking (KDD’08, ICDM’08, CIKM’09, DKE)</vt:lpstr>
      <vt:lpstr>Challenges</vt:lpstr>
      <vt:lpstr>Modeling the Academic Network</vt:lpstr>
      <vt:lpstr>Integrating Topic Model into Random Walk</vt:lpstr>
      <vt:lpstr>Combination Method 1</vt:lpstr>
      <vt:lpstr>Combination Method 2</vt:lpstr>
      <vt:lpstr>Learning to Rank Experts</vt:lpstr>
      <vt:lpstr>Heterogeneous Cross-domain Ranking</vt:lpstr>
      <vt:lpstr>Learning Algorithm</vt:lpstr>
      <vt:lpstr>Experimental Results</vt:lpstr>
      <vt:lpstr>Results on Homogeneous Data</vt:lpstr>
      <vt:lpstr>Results on Heterogeneous Data</vt:lpstr>
      <vt:lpstr>Results on Heterogeneous Tasks</vt:lpstr>
      <vt:lpstr>CT4: Social Influence Analysis (KDD’10, KDD’10, KDD’09, ICDM’09, JIS)</vt:lpstr>
      <vt:lpstr>Topic-based Social Influence Analysis </vt:lpstr>
      <vt:lpstr>Social Influence Sub-graph on “Data mining”</vt:lpstr>
      <vt:lpstr>Dynamic Influence Analysis (2000)</vt:lpstr>
      <vt:lpstr>Dynamic Influence Analysis (2002)</vt:lpstr>
      <vt:lpstr>Dynamic Influence Analysis (2004)</vt:lpstr>
      <vt:lpstr>Dynamic Influence Analysis (2006)</vt:lpstr>
      <vt:lpstr>Dynamic Influence Analysis (2008)</vt:lpstr>
      <vt:lpstr>Influential nodes on different topics</vt:lpstr>
      <vt:lpstr>CT4: Social Influence Analysis (KDD’10, KDD’10, KDD’09, ICDM’09, JIS)</vt:lpstr>
      <vt:lpstr>Mining Advisor-Advisee Relationship from Research Publication Networks</vt:lpstr>
      <vt:lpstr>Results</vt:lpstr>
      <vt:lpstr>Results (cont.)</vt:lpstr>
      <vt:lpstr>CT4: Social Influence Analysis (KDD’10, KDD’10, KDD’09, ICDM’09, JIS)</vt:lpstr>
      <vt:lpstr>What can we do in SNS?</vt:lpstr>
      <vt:lpstr>Social Action</vt:lpstr>
      <vt:lpstr>Slide 50</vt:lpstr>
      <vt:lpstr>Results</vt:lpstr>
      <vt:lpstr>Arnetminer Today — A brief summary</vt:lpstr>
      <vt:lpstr>ArnetMiner’s History</vt:lpstr>
      <vt:lpstr>ArnetMiner Today</vt:lpstr>
      <vt:lpstr>Slide 55</vt:lpstr>
      <vt:lpstr>Representative Publications</vt:lpstr>
      <vt:lpstr>Thanks!</vt:lpstr>
    </vt:vector>
  </TitlesOfParts>
  <Company>Tsinghua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and Information Integration</dc:title>
  <dc:creator>Jie Tang</dc:creator>
  <cp:lastModifiedBy>Jie</cp:lastModifiedBy>
  <cp:revision>1373</cp:revision>
  <dcterms:created xsi:type="dcterms:W3CDTF">2006-10-23T13:46:31Z</dcterms:created>
  <dcterms:modified xsi:type="dcterms:W3CDTF">2010-06-04T12:03:00Z</dcterms:modified>
</cp:coreProperties>
</file>