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53"/>
  </p:notesMasterIdLst>
  <p:sldIdLst>
    <p:sldId id="256" r:id="rId2"/>
    <p:sldId id="576" r:id="rId3"/>
    <p:sldId id="643" r:id="rId4"/>
    <p:sldId id="826" r:id="rId5"/>
    <p:sldId id="828" r:id="rId6"/>
    <p:sldId id="829" r:id="rId7"/>
    <p:sldId id="830" r:id="rId8"/>
    <p:sldId id="831" r:id="rId9"/>
    <p:sldId id="832" r:id="rId10"/>
    <p:sldId id="833" r:id="rId11"/>
    <p:sldId id="834" r:id="rId12"/>
    <p:sldId id="835" r:id="rId13"/>
    <p:sldId id="836" r:id="rId14"/>
    <p:sldId id="837" r:id="rId15"/>
    <p:sldId id="838" r:id="rId16"/>
    <p:sldId id="839" r:id="rId17"/>
    <p:sldId id="840" r:id="rId18"/>
    <p:sldId id="841" r:id="rId19"/>
    <p:sldId id="842" r:id="rId20"/>
    <p:sldId id="843" r:id="rId21"/>
    <p:sldId id="844" r:id="rId22"/>
    <p:sldId id="847" r:id="rId23"/>
    <p:sldId id="605" r:id="rId24"/>
    <p:sldId id="612" r:id="rId25"/>
    <p:sldId id="673" r:id="rId26"/>
    <p:sldId id="674" r:id="rId27"/>
    <p:sldId id="613" r:id="rId28"/>
    <p:sldId id="616" r:id="rId29"/>
    <p:sldId id="620" r:id="rId30"/>
    <p:sldId id="621" r:id="rId31"/>
    <p:sldId id="622" r:id="rId32"/>
    <p:sldId id="623" r:id="rId33"/>
    <p:sldId id="624" r:id="rId34"/>
    <p:sldId id="625" r:id="rId35"/>
    <p:sldId id="626" r:id="rId36"/>
    <p:sldId id="627" r:id="rId37"/>
    <p:sldId id="628" r:id="rId38"/>
    <p:sldId id="629" r:id="rId39"/>
    <p:sldId id="630" r:id="rId40"/>
    <p:sldId id="631" r:id="rId41"/>
    <p:sldId id="632" r:id="rId42"/>
    <p:sldId id="633" r:id="rId43"/>
    <p:sldId id="634" r:id="rId44"/>
    <p:sldId id="635" r:id="rId45"/>
    <p:sldId id="636" r:id="rId46"/>
    <p:sldId id="637" r:id="rId47"/>
    <p:sldId id="638" r:id="rId48"/>
    <p:sldId id="639" r:id="rId49"/>
    <p:sldId id="641" r:id="rId50"/>
    <p:sldId id="574" r:id="rId51"/>
    <p:sldId id="825" r:id="rId52"/>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9D9D9"/>
    <a:srgbClr val="000000"/>
    <a:srgbClr val="626262"/>
    <a:srgbClr val="2FB0FF"/>
    <a:srgbClr val="0000CC"/>
    <a:srgbClr val="00A642"/>
    <a:srgbClr val="00B0F0"/>
    <a:srgbClr val="E2F6F8"/>
    <a:srgbClr val="9C9C9C"/>
    <a:srgbClr val="89A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3" autoAdjust="0"/>
    <p:restoredTop sz="92147" autoAdjust="0"/>
  </p:normalViewPr>
  <p:slideViewPr>
    <p:cSldViewPr>
      <p:cViewPr varScale="1">
        <p:scale>
          <a:sx n="99" d="100"/>
          <a:sy n="99" d="100"/>
        </p:scale>
        <p:origin x="912" y="168"/>
      </p:cViewPr>
      <p:guideLst>
        <p:guide orient="horz" pos="2160"/>
        <p:guide pos="2880"/>
      </p:guideLst>
    </p:cSldViewPr>
  </p:slideViewPr>
  <p:outlineViewPr>
    <p:cViewPr>
      <p:scale>
        <a:sx n="33" d="100"/>
        <a:sy n="33" d="100"/>
      </p:scale>
      <p:origin x="0" y="66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extLst>
      <p:ext uri="{BB962C8B-B14F-4D97-AF65-F5344CB8AC3E}">
        <p14:creationId xmlns:p14="http://schemas.microsoft.com/office/powerpoint/2010/main" val="388435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algn="just"/>
            <a:endParaRPr lang="zh-CN" altLang="en-US" dirty="0" smtClean="0"/>
          </a:p>
        </p:txBody>
      </p:sp>
    </p:spTree>
    <p:extLst>
      <p:ext uri="{BB962C8B-B14F-4D97-AF65-F5344CB8AC3E}">
        <p14:creationId xmlns:p14="http://schemas.microsoft.com/office/powerpoint/2010/main" val="8090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Based</a:t>
            </a:r>
            <a:r>
              <a:rPr kumimoji="1" lang="zh-CN" altLang="en-US" dirty="0" smtClean="0"/>
              <a:t> </a:t>
            </a:r>
            <a:r>
              <a:rPr kumimoji="1" lang="en-US" altLang="zh-CN" dirty="0" smtClean="0"/>
              <a:t>on</a:t>
            </a:r>
            <a:r>
              <a:rPr kumimoji="1" lang="zh-CN" altLang="en-US" baseline="0" dirty="0" smtClean="0"/>
              <a:t> </a:t>
            </a:r>
            <a:r>
              <a:rPr kumimoji="1" lang="en-US" altLang="zh-CN" baseline="0" dirty="0" smtClean="0"/>
              <a:t>above</a:t>
            </a:r>
            <a:r>
              <a:rPr kumimoji="1" lang="zh-CN" altLang="en-US" baseline="0" dirty="0" smtClean="0"/>
              <a:t> </a:t>
            </a:r>
            <a:r>
              <a:rPr kumimoji="1" lang="en-US" altLang="zh-CN" baseline="0" dirty="0" smtClean="0"/>
              <a:t>analysis,</a:t>
            </a:r>
            <a:r>
              <a:rPr kumimoji="1" lang="zh-CN" altLang="en-US" baseline="0" dirty="0" smtClean="0"/>
              <a:t> </a:t>
            </a:r>
            <a:r>
              <a:rPr kumimoji="1" lang="en-US" altLang="zh-CN" baseline="0" dirty="0" smtClean="0"/>
              <a:t>w</a:t>
            </a:r>
            <a:r>
              <a:rPr kumimoji="1" lang="en-US" altLang="zh-CN" dirty="0" smtClean="0"/>
              <a:t>e</a:t>
            </a:r>
            <a:r>
              <a:rPr kumimoji="1" lang="zh-CN" altLang="en-US" dirty="0" smtClean="0"/>
              <a:t> </a:t>
            </a:r>
            <a:r>
              <a:rPr kumimoji="1" lang="en-US" altLang="zh-CN" dirty="0" smtClean="0"/>
              <a:t>define</a:t>
            </a:r>
            <a:r>
              <a:rPr kumimoji="1" lang="zh-CN" altLang="en-US" dirty="0" smtClean="0"/>
              <a:t> </a:t>
            </a:r>
            <a:r>
              <a:rPr kumimoji="1" lang="en-US" altLang="zh-CN" dirty="0" smtClean="0"/>
              <a:t>three categories</a:t>
            </a:r>
            <a:r>
              <a:rPr kumimoji="1" lang="en-US" altLang="zh-CN" baseline="0" dirty="0" smtClean="0"/>
              <a:t> of features to</a:t>
            </a:r>
            <a:r>
              <a:rPr kumimoji="1" lang="zh-CN" altLang="en-US" baseline="0" dirty="0" smtClean="0"/>
              <a:t> </a:t>
            </a:r>
            <a:r>
              <a:rPr kumimoji="1" lang="en-US" altLang="zh-CN" baseline="0" dirty="0" smtClean="0"/>
              <a:t>capture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characteristics</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a:t>
            </a:r>
            <a:r>
              <a:rPr kumimoji="1" lang="zh-CN" altLang="en-US" baseline="0" dirty="0" smtClean="0"/>
              <a:t> </a:t>
            </a:r>
            <a:r>
              <a:rPr kumimoji="1" lang="en-US" altLang="zh-CN" baseline="0" dirty="0" smtClean="0"/>
              <a:t>at</a:t>
            </a:r>
            <a:r>
              <a:rPr kumimoji="1" lang="zh-CN" altLang="en-US" baseline="0" dirty="0" smtClean="0"/>
              <a:t> </a:t>
            </a:r>
            <a:r>
              <a:rPr kumimoji="1" lang="en-US" altLang="zh-CN" baseline="0" dirty="0" smtClean="0"/>
              <a:t>time</a:t>
            </a:r>
            <a:r>
              <a:rPr kumimoji="1" lang="zh-CN" altLang="en-US" baseline="0" dirty="0" smtClean="0"/>
              <a:t> </a:t>
            </a:r>
            <a:r>
              <a:rPr kumimoji="1" lang="en-US" altLang="zh-CN" baseline="0" dirty="0" smtClean="0"/>
              <a:t>T.</a:t>
            </a:r>
            <a:r>
              <a:rPr kumimoji="1" lang="zh-CN" altLang="en-US" baseline="0" dirty="0" smtClean="0"/>
              <a:t> </a:t>
            </a:r>
          </a:p>
          <a:p>
            <a:endParaRPr kumimoji="1" lang="zh-CN" altLang="en-US" baseline="0" dirty="0" smtClean="0"/>
          </a:p>
          <a:p>
            <a:r>
              <a:rPr kumimoji="1" lang="en-US" altLang="zh-CN" baseline="0" dirty="0" smtClean="0"/>
              <a:t>That</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structure</a:t>
            </a:r>
            <a:r>
              <a:rPr kumimoji="1" lang="zh-CN" altLang="en-US" baseline="0" dirty="0" smtClean="0"/>
              <a:t> </a:t>
            </a:r>
            <a:r>
              <a:rPr kumimoji="1" lang="en-US" altLang="zh-CN" baseline="0" dirty="0" smtClean="0"/>
              <a:t>feature,</a:t>
            </a:r>
            <a:r>
              <a:rPr kumimoji="1" lang="zh-CN" altLang="en-US" baseline="0" dirty="0" smtClean="0"/>
              <a:t> </a:t>
            </a:r>
            <a:r>
              <a:rPr kumimoji="1" lang="en-US" altLang="zh-CN" baseline="0" dirty="0" smtClean="0"/>
              <a:t>cascade</a:t>
            </a:r>
            <a:r>
              <a:rPr kumimoji="1" lang="zh-CN" altLang="en-US" baseline="0" dirty="0" smtClean="0"/>
              <a:t> </a:t>
            </a:r>
            <a:r>
              <a:rPr kumimoji="1" lang="en-US" altLang="zh-CN" baseline="0" dirty="0" smtClean="0"/>
              <a:t>tree</a:t>
            </a:r>
            <a:r>
              <a:rPr kumimoji="1" lang="zh-CN" altLang="en-US" baseline="0" dirty="0" smtClean="0"/>
              <a:t> </a:t>
            </a:r>
            <a:r>
              <a:rPr kumimoji="1" lang="en-US" altLang="zh-CN" baseline="0" dirty="0" smtClean="0"/>
              <a:t>feature,</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demographics</a:t>
            </a:r>
            <a:r>
              <a:rPr kumimoji="1" lang="zh-CN" altLang="en-US" baseline="0" dirty="0" smtClean="0"/>
              <a:t> </a:t>
            </a:r>
            <a:r>
              <a:rPr kumimoji="1" lang="en-US" altLang="zh-CN" baseline="0" dirty="0" smtClean="0"/>
              <a:t>feature.</a:t>
            </a:r>
            <a:r>
              <a:rPr kumimoji="1" lang="zh-CN" altLang="en-US" baseline="0" dirty="0" smtClean="0"/>
              <a:t> </a:t>
            </a:r>
          </a:p>
          <a:p>
            <a:endParaRPr kumimoji="1" lang="zh-CN" altLang="en-US" baseline="0" dirty="0" smtClean="0"/>
          </a:p>
          <a:p>
            <a:r>
              <a:rPr kumimoji="1" lang="en-US" altLang="zh-CN" baseline="0" dirty="0" smtClean="0"/>
              <a:t>For</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structure</a:t>
            </a:r>
            <a:r>
              <a:rPr kumimoji="1" lang="zh-CN" altLang="en-US" baseline="0" dirty="0" smtClean="0"/>
              <a:t> </a:t>
            </a:r>
            <a:r>
              <a:rPr kumimoji="1" lang="en-US" altLang="zh-CN" baseline="0" dirty="0" smtClean="0"/>
              <a:t>feature,</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example,</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number</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open</a:t>
            </a:r>
            <a:r>
              <a:rPr kumimoji="1" lang="zh-CN" altLang="en-US" baseline="0" dirty="0" smtClean="0"/>
              <a:t> </a:t>
            </a:r>
            <a:r>
              <a:rPr kumimoji="1" lang="en-US" altLang="zh-CN" baseline="0" dirty="0" smtClean="0"/>
              <a:t>triads</a:t>
            </a:r>
            <a:r>
              <a:rPr kumimoji="1" lang="zh-CN" altLang="en-US" baseline="0" dirty="0" smtClean="0"/>
              <a:t> </a:t>
            </a:r>
            <a:r>
              <a:rPr kumimoji="1" lang="en-US" altLang="zh-CN" baseline="0" dirty="0" smtClean="0"/>
              <a:t>at</a:t>
            </a:r>
            <a:r>
              <a:rPr kumimoji="1" lang="zh-CN" altLang="en-US" baseline="0" dirty="0" smtClean="0"/>
              <a:t> </a:t>
            </a:r>
            <a:r>
              <a:rPr kumimoji="1" lang="en-US" altLang="zh-CN" baseline="0" dirty="0" smtClean="0"/>
              <a:t>T</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setting</a:t>
            </a:r>
            <a:r>
              <a:rPr kumimoji="1" lang="zh-CN" altLang="en-US" baseline="0" dirty="0" smtClean="0"/>
              <a:t> </a:t>
            </a:r>
            <a:r>
              <a:rPr kumimoji="1" lang="en-US" altLang="zh-CN" baseline="0" dirty="0" smtClean="0"/>
              <a:t>up</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this</a:t>
            </a:r>
            <a:r>
              <a:rPr kumimoji="1" lang="zh-CN" altLang="en-US" baseline="0" dirty="0" smtClean="0"/>
              <a:t> </a:t>
            </a:r>
            <a:r>
              <a:rPr kumimoji="1" lang="en-US" altLang="zh-CN" baseline="0" dirty="0" smtClean="0"/>
              <a:t>group.</a:t>
            </a:r>
            <a:endParaRPr kumimoji="1" lang="zh-CN" altLang="en-US" baseline="0" dirty="0" smtClean="0"/>
          </a:p>
          <a:p>
            <a:endParaRPr kumimoji="1" lang="zh-CN" altLang="en-US" baseline="0" dirty="0" smtClean="0"/>
          </a:p>
          <a:p>
            <a:r>
              <a:rPr kumimoji="1" lang="en-US" altLang="zh-CN" baseline="0" dirty="0" smtClean="0"/>
              <a:t>For</a:t>
            </a:r>
            <a:r>
              <a:rPr kumimoji="1" lang="zh-CN" altLang="en-US" baseline="0" dirty="0" smtClean="0"/>
              <a:t> </a:t>
            </a:r>
            <a:r>
              <a:rPr kumimoji="1" lang="en-US" altLang="zh-CN" baseline="0" dirty="0" smtClean="0"/>
              <a:t>cascade</a:t>
            </a:r>
            <a:r>
              <a:rPr kumimoji="1" lang="zh-CN" altLang="en-US" baseline="0" dirty="0" smtClean="0"/>
              <a:t> </a:t>
            </a:r>
            <a:r>
              <a:rPr kumimoji="1" lang="en-US" altLang="zh-CN" baseline="0" dirty="0" smtClean="0"/>
              <a:t>tree</a:t>
            </a:r>
            <a:r>
              <a:rPr kumimoji="1" lang="zh-CN" altLang="en-US" baseline="0" dirty="0" smtClean="0"/>
              <a:t> </a:t>
            </a:r>
            <a:r>
              <a:rPr kumimoji="1" lang="en-US" altLang="zh-CN" baseline="0" dirty="0" smtClean="0"/>
              <a:t>feature,</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example,</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wiener</a:t>
            </a:r>
            <a:r>
              <a:rPr kumimoji="1" lang="zh-CN" altLang="en-US" baseline="0" dirty="0" smtClean="0"/>
              <a:t> </a:t>
            </a:r>
            <a:r>
              <a:rPr kumimoji="1" lang="en-US" altLang="zh-CN" baseline="0" dirty="0" smtClean="0"/>
              <a:t>index.</a:t>
            </a:r>
            <a:endParaRPr kumimoji="1" lang="zh-CN" altLang="en-US" baseline="0" dirty="0" smtClean="0"/>
          </a:p>
          <a:p>
            <a:endParaRPr kumimoji="1" lang="zh-CN" altLang="en-US" baseline="0" dirty="0" smtClean="0"/>
          </a:p>
          <a:p>
            <a:r>
              <a:rPr kumimoji="1" lang="en-US" altLang="zh-CN" baseline="0" dirty="0" smtClean="0"/>
              <a:t>For</a:t>
            </a:r>
            <a:r>
              <a:rPr kumimoji="1" lang="zh-CN" altLang="en-US" baseline="0" dirty="0" smtClean="0"/>
              <a:t> </a:t>
            </a:r>
            <a:r>
              <a:rPr kumimoji="1" lang="en-US" altLang="zh-CN" baseline="0" dirty="0" smtClean="0"/>
              <a:t>demographics,</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example,</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number</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members</a:t>
            </a:r>
            <a:r>
              <a:rPr kumimoji="1" lang="zh-CN" altLang="en-US" baseline="0" dirty="0" smtClean="0"/>
              <a:t> </a:t>
            </a:r>
            <a:r>
              <a:rPr kumimoji="1" lang="en-US" altLang="zh-CN" baseline="0" dirty="0" smtClean="0"/>
              <a:t>who</a:t>
            </a:r>
            <a:r>
              <a:rPr kumimoji="1" lang="zh-CN" altLang="en-US" baseline="0" dirty="0" smtClean="0"/>
              <a:t> </a:t>
            </a:r>
            <a:r>
              <a:rPr kumimoji="1" lang="en-US" altLang="zh-CN" baseline="0" dirty="0" smtClean="0"/>
              <a:t>stated</a:t>
            </a:r>
            <a:r>
              <a:rPr kumimoji="1" lang="zh-CN" altLang="en-US" baseline="0" dirty="0" smtClean="0"/>
              <a:t> </a:t>
            </a:r>
            <a:r>
              <a:rPr kumimoji="1" lang="en-US" altLang="zh-CN" baseline="0" dirty="0" smtClean="0"/>
              <a:t>their</a:t>
            </a:r>
            <a:r>
              <a:rPr kumimoji="1" lang="zh-CN" altLang="en-US" baseline="0" dirty="0" smtClean="0"/>
              <a:t> </a:t>
            </a:r>
            <a:r>
              <a:rPr kumimoji="1" lang="en-US" altLang="zh-CN" baseline="0" dirty="0" smtClean="0"/>
              <a:t>gender</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male</a:t>
            </a:r>
            <a:r>
              <a:rPr kumimoji="1" lang="zh-CN" altLang="en-US" baseline="0" dirty="0" smtClean="0"/>
              <a:t> </a:t>
            </a:r>
            <a:r>
              <a:rPr kumimoji="1" lang="en-US" altLang="zh-CN" baseline="0" dirty="0" smtClean="0"/>
              <a:t>or</a:t>
            </a:r>
            <a:r>
              <a:rPr kumimoji="1" lang="zh-CN" altLang="en-US" baseline="0" dirty="0" smtClean="0"/>
              <a:t> </a:t>
            </a:r>
            <a:r>
              <a:rPr kumimoji="1" lang="en-US" altLang="zh-CN" baseline="0" dirty="0" smtClean="0"/>
              <a:t>female.</a:t>
            </a:r>
            <a:endParaRPr kumimoji="1" lang="zh-CN" altLang="en-US" baseline="0" dirty="0" smtClean="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13</a:t>
            </a:fld>
            <a:endParaRPr kumimoji="1" lang="zh-CN" altLang="en-US"/>
          </a:p>
        </p:txBody>
      </p:sp>
    </p:spTree>
    <p:extLst>
      <p:ext uri="{BB962C8B-B14F-4D97-AF65-F5344CB8AC3E}">
        <p14:creationId xmlns:p14="http://schemas.microsoft.com/office/powerpoint/2010/main" val="389818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Based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above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features,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have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two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prediction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tasks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here.</a:t>
            </a:r>
            <a:r>
              <a:rPr lang="zh-CN" alt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first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one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group</a:t>
            </a:r>
            <a:r>
              <a:rPr lang="zh-CN" altLang="en-US"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separability</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predict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whether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one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long-term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short-term.</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best classification performance</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(66.62% AUC) can be obtained with full set of features. &lt;click&gt;</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 set </a:t>
            </a:r>
            <a:r>
              <a:rPr lang="en-US" altLang="zh-CN" sz="1200" kern="1200" dirty="0" err="1" smtClean="0">
                <a:solidFill>
                  <a:schemeClr val="tx1"/>
                </a:solidFill>
                <a:effectLst/>
                <a:latin typeface="+mn-lt"/>
                <a:ea typeface="+mn-ea"/>
                <a:cs typeface="+mn-cs"/>
              </a:rPr>
              <a:t>ofcascade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features by itself can yield good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performance.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baseline="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14</a:t>
            </a:fld>
            <a:endParaRPr kumimoji="1" lang="zh-CN" altLang="en-US"/>
          </a:p>
        </p:txBody>
      </p:sp>
    </p:spTree>
    <p:extLst>
      <p:ext uri="{BB962C8B-B14F-4D97-AF65-F5344CB8AC3E}">
        <p14:creationId xmlns:p14="http://schemas.microsoft.com/office/powerpoint/2010/main" val="98558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second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task</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early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prediction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task.</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w</a:t>
            </a:r>
            <a:r>
              <a:rPr lang="en-US" altLang="zh-CN" sz="1200" kern="1200" dirty="0" smtClean="0">
                <a:solidFill>
                  <a:schemeClr val="tx1"/>
                </a:solidFill>
                <a:effectLst/>
                <a:latin typeface="+mn-lt"/>
                <a:ea typeface="+mn-ea"/>
                <a:cs typeface="+mn-cs"/>
              </a:rPr>
              <a:t>e find that features extracted one day after the groups being set up can yield AUC accuracy as high as 65.08%, </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&lt;click&gt;</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which</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almost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good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66.62</a:t>
            </a:r>
            <a:r>
              <a:rPr lang="en-US" altLang="zh-CN" sz="1200" kern="1200" baseline="0" dirty="0" smtClean="0">
                <a:solidFill>
                  <a:schemeClr val="tx1"/>
                </a:solidFill>
                <a:effectLst/>
                <a:latin typeface="+mn-lt"/>
                <a:ea typeface="+mn-ea"/>
                <a:cs typeface="+mn-cs"/>
              </a:rPr>
              <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extract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one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month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after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set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a:t>
            </a:r>
            <a:r>
              <a:rPr lang="en-US" altLang="zh-CN" sz="1200" kern="1200" baseline="0" dirty="0" err="1" smtClean="0">
                <a:solidFill>
                  <a:schemeClr val="tx1"/>
                </a:solidFill>
                <a:effectLst/>
                <a:latin typeface="+mn-lt"/>
                <a:ea typeface="+mn-ea"/>
                <a:cs typeface="+mn-cs"/>
              </a:rPr>
              <a:t>clcik</a:t>
            </a:r>
            <a:r>
              <a:rPr lang="en-US" altLang="zh-CN" sz="1200" kern="1200" baseline="0" dirty="0" smtClean="0">
                <a:solidFill>
                  <a:schemeClr val="tx1"/>
                </a:solidFill>
                <a:effectLst/>
                <a:latin typeface="+mn-lt"/>
                <a:ea typeface="+mn-ea"/>
                <a:cs typeface="+mn-cs"/>
              </a:rPr>
              <a:t>&gt;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15</a:t>
            </a:fld>
            <a:endParaRPr kumimoji="1" lang="zh-CN" altLang="en-US"/>
          </a:p>
        </p:txBody>
      </p:sp>
    </p:spTree>
    <p:extLst>
      <p:ext uri="{BB962C8B-B14F-4D97-AF65-F5344CB8AC3E}">
        <p14:creationId xmlns:p14="http://schemas.microsoft.com/office/powerpoint/2010/main" val="93528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So</a:t>
            </a:r>
            <a:r>
              <a:rPr kumimoji="1" lang="zh-CN" altLang="en-US" baseline="0" dirty="0" smtClean="0"/>
              <a:t> </a:t>
            </a:r>
            <a:r>
              <a:rPr kumimoji="1" lang="en-US" altLang="zh-CN" baseline="0" dirty="0" smtClean="0"/>
              <a:t>far,</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studied</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lifecycle</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groups</a:t>
            </a:r>
            <a:r>
              <a:rPr kumimoji="1" lang="zh-CN" altLang="en-US" baseline="0" dirty="0" smtClean="0"/>
              <a:t> </a:t>
            </a:r>
            <a:r>
              <a:rPr kumimoji="1" lang="en-US" altLang="zh-CN" baseline="0" dirty="0" smtClean="0"/>
              <a:t>where</a:t>
            </a:r>
            <a:r>
              <a:rPr kumimoji="1" lang="zh-CN" altLang="en-US" baseline="0" dirty="0" smtClean="0"/>
              <a:t> </a:t>
            </a:r>
            <a:r>
              <a:rPr kumimoji="1" lang="en-US" altLang="zh-CN" baseline="0" dirty="0" smtClean="0"/>
              <a:t>long-term</a:t>
            </a:r>
            <a:r>
              <a:rPr kumimoji="1" lang="zh-CN" altLang="en-US" baseline="0" dirty="0" smtClean="0"/>
              <a:t> </a:t>
            </a:r>
            <a:r>
              <a:rPr kumimoji="1" lang="en-US" altLang="zh-CN" baseline="0" dirty="0" smtClean="0"/>
              <a:t>show</a:t>
            </a:r>
            <a:r>
              <a:rPr kumimoji="1" lang="zh-CN" altLang="en-US" baseline="0" dirty="0" smtClean="0"/>
              <a:t> </a:t>
            </a:r>
            <a:r>
              <a:rPr kumimoji="1" lang="en-US" altLang="zh-CN" baseline="0" dirty="0" smtClean="0"/>
              <a:t>complicated</a:t>
            </a:r>
            <a:r>
              <a:rPr kumimoji="1" lang="zh-CN" altLang="en-US" baseline="0" dirty="0" smtClean="0"/>
              <a:t> </a:t>
            </a:r>
            <a:r>
              <a:rPr kumimoji="1" lang="en-US" altLang="zh-CN" baseline="0" dirty="0" smtClean="0"/>
              <a:t>cascade</a:t>
            </a:r>
            <a:r>
              <a:rPr kumimoji="1" lang="zh-CN" altLang="en-US" baseline="0" dirty="0" smtClean="0"/>
              <a:t> </a:t>
            </a:r>
            <a:r>
              <a:rPr kumimoji="1" lang="en-US" altLang="zh-CN" baseline="0" dirty="0" smtClean="0"/>
              <a:t>tree</a:t>
            </a:r>
            <a:r>
              <a:rPr kumimoji="1" lang="zh-CN" altLang="en-US" baseline="0" dirty="0" smtClean="0"/>
              <a:t> </a:t>
            </a:r>
            <a:r>
              <a:rPr kumimoji="1" lang="en-US" altLang="zh-CN" baseline="0" dirty="0" smtClean="0"/>
              <a:t>pattern,</a:t>
            </a:r>
            <a:r>
              <a:rPr kumimoji="1" lang="zh-CN" altLang="en-US" baseline="0" dirty="0" smtClean="0"/>
              <a:t> </a:t>
            </a:r>
            <a:r>
              <a:rPr kumimoji="1" lang="en-US" altLang="zh-CN" baseline="0" dirty="0" smtClean="0"/>
              <a:t>while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short-term</a:t>
            </a:r>
            <a:r>
              <a:rPr kumimoji="1" lang="zh-CN" altLang="en-US" baseline="0" dirty="0" smtClean="0"/>
              <a:t> </a:t>
            </a:r>
            <a:r>
              <a:rPr kumimoji="1" lang="en-US" altLang="zh-CN" baseline="0" dirty="0" smtClean="0"/>
              <a:t>groups</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approximate</a:t>
            </a:r>
            <a:r>
              <a:rPr kumimoji="1" lang="zh-CN" altLang="en-US" baseline="0" dirty="0" smtClean="0"/>
              <a:t> </a:t>
            </a:r>
            <a:r>
              <a:rPr kumimoji="1" lang="en-US" altLang="zh-CN" baseline="0" dirty="0" smtClean="0"/>
              <a:t>star</a:t>
            </a:r>
            <a:r>
              <a:rPr kumimoji="1" lang="zh-CN" altLang="en-US" baseline="0" dirty="0" smtClean="0"/>
              <a:t> </a:t>
            </a:r>
            <a:r>
              <a:rPr kumimoji="1" lang="en-US" altLang="zh-CN" baseline="0" dirty="0" smtClean="0"/>
              <a:t>graph</a:t>
            </a:r>
            <a:r>
              <a:rPr kumimoji="1" lang="zh-CN" altLang="en-US" baseline="0" dirty="0" smtClean="0"/>
              <a:t> </a:t>
            </a:r>
            <a:r>
              <a:rPr kumimoji="1" lang="en-US" altLang="zh-CN" baseline="0" dirty="0" smtClean="0"/>
              <a:t>structure.</a:t>
            </a:r>
            <a:r>
              <a:rPr kumimoji="1" lang="zh-CN" alt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Since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gain</a:t>
            </a:r>
            <a:r>
              <a:rPr kumimoji="1" lang="zh-CN" altLang="en-US" baseline="0" dirty="0" smtClean="0"/>
              <a:t> </a:t>
            </a:r>
            <a:r>
              <a:rPr kumimoji="1" lang="en-US" altLang="zh-CN" baseline="0" dirty="0" smtClean="0"/>
              <a:t>new</a:t>
            </a:r>
            <a:r>
              <a:rPr kumimoji="1" lang="zh-CN" altLang="en-US" baseline="0" dirty="0" smtClean="0"/>
              <a:t> </a:t>
            </a:r>
            <a:r>
              <a:rPr kumimoji="1" lang="en-US" altLang="zh-CN" baseline="0" dirty="0" smtClean="0"/>
              <a:t>members</a:t>
            </a:r>
            <a:r>
              <a:rPr kumimoji="1" lang="zh-CN" altLang="en-US" baseline="0" dirty="0" smtClean="0"/>
              <a:t> </a:t>
            </a:r>
            <a:r>
              <a:rPr kumimoji="1" lang="en-US" altLang="zh-CN" baseline="0" dirty="0" smtClean="0"/>
              <a:t>by</a:t>
            </a:r>
            <a:r>
              <a:rPr kumimoji="1" lang="zh-CN" altLang="en-US" baseline="0" dirty="0" smtClean="0"/>
              <a:t> </a:t>
            </a:r>
            <a:r>
              <a:rPr kumimoji="1" lang="en-US" altLang="zh-CN" baseline="0" dirty="0" smtClean="0"/>
              <a:t>invitations,</a:t>
            </a:r>
            <a:r>
              <a:rPr kumimoji="1" lang="zh-CN" altLang="en-US" baseline="0" dirty="0" smtClean="0"/>
              <a:t> </a:t>
            </a:r>
            <a:r>
              <a:rPr kumimoji="1" lang="en-US" altLang="zh-CN" baseline="0" dirty="0" smtClean="0"/>
              <a:t>that</a:t>
            </a:r>
            <a:r>
              <a:rPr kumimoji="1" lang="zh-CN" altLang="en-US" baseline="0" dirty="0" smtClean="0"/>
              <a:t> </a:t>
            </a:r>
            <a:r>
              <a:rPr kumimoji="1" lang="en-US" altLang="zh-CN" baseline="0" dirty="0" smtClean="0"/>
              <a:t>means</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formation</a:t>
            </a:r>
            <a:r>
              <a:rPr kumimoji="1" lang="zh-CN" altLang="en-US" baseline="0" dirty="0" smtClean="0"/>
              <a:t> </a:t>
            </a:r>
            <a:r>
              <a:rPr kumimoji="1" lang="en-US" altLang="zh-CN" baseline="0" dirty="0" smtClean="0"/>
              <a:t>process</a:t>
            </a:r>
            <a:r>
              <a:rPr kumimoji="1" lang="zh-CN" altLang="en-US" baseline="0" dirty="0" smtClean="0"/>
              <a:t> </a:t>
            </a:r>
            <a:r>
              <a:rPr kumimoji="1" lang="en-US" altLang="zh-CN" baseline="0" dirty="0" smtClean="0"/>
              <a:t>could</a:t>
            </a:r>
            <a:r>
              <a:rPr kumimoji="1" lang="zh-CN" altLang="en-US" baseline="0" dirty="0" smtClean="0"/>
              <a:t> </a:t>
            </a:r>
            <a:r>
              <a:rPr kumimoji="1" lang="en-US" altLang="zh-CN" baseline="0" dirty="0" smtClean="0"/>
              <a:t>be</a:t>
            </a:r>
            <a:r>
              <a:rPr kumimoji="1" lang="zh-CN" altLang="en-US" baseline="0" dirty="0" smtClean="0"/>
              <a:t> </a:t>
            </a:r>
            <a:r>
              <a:rPr kumimoji="1" lang="en-US" altLang="zh-CN" baseline="0" dirty="0" smtClean="0"/>
              <a:t>formulated</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membership</a:t>
            </a:r>
            <a:r>
              <a:rPr kumimoji="1" lang="zh-CN" altLang="en-US" baseline="0" dirty="0" smtClean="0"/>
              <a:t> </a:t>
            </a:r>
            <a:r>
              <a:rPr kumimoji="1" lang="en-US" altLang="zh-CN" baseline="0" dirty="0" smtClean="0"/>
              <a:t>cascade</a:t>
            </a:r>
            <a:r>
              <a:rPr kumimoji="1" lang="zh-CN" altLang="en-US" baseline="0" dirty="0" smtClean="0"/>
              <a:t> </a:t>
            </a:r>
            <a:r>
              <a:rPr kumimoji="1" lang="en-US" altLang="zh-CN" baseline="0" dirty="0" smtClean="0"/>
              <a:t>process.</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timestamp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members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become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inviters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which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denoted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blue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here</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choose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friends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invitees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which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denoted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here.</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two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questions: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inviters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invitees?</a:t>
            </a:r>
            <a:endParaRPr lang="en-US" altLang="zh-CN" dirty="0" smtClean="0"/>
          </a:p>
          <a:p>
            <a:endParaRPr kumimoji="1" lang="zh-CN" altLang="en-US" dirty="0" smtClean="0"/>
          </a:p>
          <a:p>
            <a:endParaRPr kumimoji="1" lang="zh-CN" altLang="en-US" dirty="0" smtClean="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16</a:t>
            </a:fld>
            <a:endParaRPr kumimoji="1" lang="zh-CN" altLang="en-US"/>
          </a:p>
        </p:txBody>
      </p:sp>
    </p:spTree>
    <p:extLst>
      <p:ext uri="{BB962C8B-B14F-4D97-AF65-F5344CB8AC3E}">
        <p14:creationId xmlns:p14="http://schemas.microsoft.com/office/powerpoint/2010/main" val="202727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For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Q1,</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study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time-dependence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pattern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from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perspective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inviters.</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Overall,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invitations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really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time-sensitive.</a:t>
            </a:r>
            <a:endParaRPr lang="zh-CN" alt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example: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~80% of the first invitations happen within 5 days after the inviter joining the group </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&lt;click&gt;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&gt;80% of consecutive invitations happen within 2 days.</a:t>
            </a:r>
            <a:endParaRPr lang="zh-CN" altLang="en-US" sz="1200" kern="1200" baseline="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kumimoji="1"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1" dirty="0" smtClean="0">
                <a:solidFill>
                  <a:schemeClr val="tx1"/>
                </a:solidFill>
              </a:rPr>
              <a:t>[delete]Definition:</a:t>
            </a:r>
            <a:r>
              <a:rPr lang="zh-CN" altLang="en-US" sz="1200" b="1" i="1" dirty="0" smtClean="0">
                <a:solidFill>
                  <a:schemeClr val="tx1"/>
                </a:solidFill>
              </a:rPr>
              <a:t> </a:t>
            </a:r>
            <a:r>
              <a:rPr lang="en-US" altLang="zh-CN" sz="1200" b="1" dirty="0" smtClean="0">
                <a:solidFill>
                  <a:srgbClr val="FF0000"/>
                </a:solidFill>
              </a:rPr>
              <a:t>Invitation Interval </a:t>
            </a:r>
            <a:r>
              <a:rPr lang="en-US" altLang="zh-CN" sz="1200" b="1" dirty="0" smtClean="0">
                <a:solidFill>
                  <a:schemeClr val="tx1"/>
                </a:solidFill>
              </a:rPr>
              <a:t>is defined as the time interval between any two consecutive invitations.</a:t>
            </a:r>
            <a:r>
              <a:rPr lang="en-US" altLang="zh-CN" sz="1200" b="1" dirty="0" smtClean="0">
                <a:solidFill>
                  <a:srgbClr val="FF0000"/>
                </a:solidFill>
              </a:rPr>
              <a:t> First Invitation Latency </a:t>
            </a:r>
            <a:r>
              <a:rPr lang="en-US" altLang="zh-CN" sz="1200" b="1" dirty="0" smtClean="0">
                <a:solidFill>
                  <a:schemeClr val="tx1"/>
                </a:solidFill>
              </a:rPr>
              <a:t>is defined as the interval between the timestamp at which a user joins a group and the timestamp when he/she</a:t>
            </a:r>
            <a:r>
              <a:rPr lang="zh-CN" altLang="en-US" sz="1200" b="1" baseline="0" dirty="0" smtClean="0">
                <a:solidFill>
                  <a:schemeClr val="tx1"/>
                </a:solidFill>
              </a:rPr>
              <a:t> </a:t>
            </a:r>
            <a:r>
              <a:rPr lang="en-US" altLang="zh-CN" sz="1200" b="1" dirty="0" smtClean="0">
                <a:solidFill>
                  <a:schemeClr val="tx1"/>
                </a:solidFill>
              </a:rPr>
              <a:t>invites another friend to the same group</a:t>
            </a:r>
            <a:r>
              <a:rPr lang="zh-CN" altLang="en-US" sz="1200" b="1" baseline="0" dirty="0" smtClean="0">
                <a:solidFill>
                  <a:schemeClr val="tx1"/>
                </a:solidFill>
              </a:rPr>
              <a:t> </a:t>
            </a:r>
            <a:r>
              <a:rPr lang="en-US" altLang="zh-CN" sz="1200" b="1" baseline="0" dirty="0" smtClean="0">
                <a:solidFill>
                  <a:schemeClr val="tx1"/>
                </a:solidFill>
              </a:rPr>
              <a:t>for</a:t>
            </a:r>
            <a:r>
              <a:rPr lang="zh-CN" altLang="en-US" sz="1200" b="1" baseline="0" dirty="0" smtClean="0">
                <a:solidFill>
                  <a:schemeClr val="tx1"/>
                </a:solidFill>
              </a:rPr>
              <a:t> </a:t>
            </a:r>
            <a:r>
              <a:rPr lang="en-US" altLang="zh-CN" sz="1200" b="1" baseline="0" dirty="0" smtClean="0">
                <a:solidFill>
                  <a:schemeClr val="tx1"/>
                </a:solidFill>
              </a:rPr>
              <a:t>the</a:t>
            </a:r>
            <a:r>
              <a:rPr lang="zh-CN" altLang="en-US" sz="1200" b="1" baseline="0" dirty="0" smtClean="0">
                <a:solidFill>
                  <a:schemeClr val="tx1"/>
                </a:solidFill>
              </a:rPr>
              <a:t> </a:t>
            </a:r>
            <a:r>
              <a:rPr lang="en-US" altLang="zh-CN" sz="1200" b="1" baseline="0" dirty="0" smtClean="0">
                <a:solidFill>
                  <a:schemeClr val="tx1"/>
                </a:solidFill>
              </a:rPr>
              <a:t>first</a:t>
            </a:r>
            <a:r>
              <a:rPr lang="zh-CN" altLang="en-US" sz="1200" b="1" baseline="0" dirty="0" smtClean="0">
                <a:solidFill>
                  <a:schemeClr val="tx1"/>
                </a:solidFill>
              </a:rPr>
              <a:t> </a:t>
            </a:r>
            <a:r>
              <a:rPr lang="en-US" altLang="zh-CN" sz="1200" b="1" baseline="0" dirty="0" smtClean="0">
                <a:solidFill>
                  <a:schemeClr val="tx1"/>
                </a:solidFill>
              </a:rPr>
              <a:t>time.</a:t>
            </a:r>
            <a:endParaRPr lang="en-US" altLang="zh-CN"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17</a:t>
            </a:fld>
            <a:endParaRPr kumimoji="1" lang="zh-CN" altLang="en-US"/>
          </a:p>
        </p:txBody>
      </p:sp>
    </p:spTree>
    <p:extLst>
      <p:ext uri="{BB962C8B-B14F-4D97-AF65-F5344CB8AC3E}">
        <p14:creationId xmlns:p14="http://schemas.microsoft.com/office/powerpoint/2010/main" val="162783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For</a:t>
            </a:r>
            <a:r>
              <a:rPr kumimoji="1" lang="zh-CN" altLang="en-US" dirty="0" smtClean="0"/>
              <a:t> </a:t>
            </a:r>
            <a:r>
              <a:rPr kumimoji="1" lang="en-US" altLang="zh-CN" dirty="0" smtClean="0"/>
              <a:t>Q2,</a:t>
            </a:r>
            <a:r>
              <a:rPr kumimoji="1" lang="zh-CN" altLang="en-US" dirty="0" smtClean="0"/>
              <a:t> </a:t>
            </a:r>
            <a:r>
              <a:rPr kumimoji="1" lang="en-US" altLang="zh-CN" dirty="0" smtClean="0"/>
              <a:t>we</a:t>
            </a:r>
            <a:r>
              <a:rPr kumimoji="1" lang="zh-CN" altLang="en-US" dirty="0" smtClean="0"/>
              <a:t> </a:t>
            </a:r>
            <a:r>
              <a:rPr kumimoji="1" lang="en-US" altLang="zh-CN" dirty="0" smtClean="0"/>
              <a:t>study</a:t>
            </a:r>
            <a:r>
              <a:rPr kumimoji="1" lang="zh-CN" altLang="en-US" dirty="0" smtClean="0"/>
              <a:t> </a:t>
            </a:r>
            <a:r>
              <a:rPr kumimoji="1" lang="en-US" altLang="zh-CN" dirty="0" smtClean="0"/>
              <a:t>how</a:t>
            </a:r>
            <a:r>
              <a:rPr kumimoji="1" lang="zh-CN" altLang="en-US" baseline="0" dirty="0" smtClean="0"/>
              <a:t> </a:t>
            </a:r>
            <a:r>
              <a:rPr lang="en-US" altLang="zh-CN" sz="1200" kern="1200" dirty="0" smtClean="0">
                <a:solidFill>
                  <a:schemeClr val="tx1"/>
                </a:solidFill>
                <a:effectLst/>
                <a:latin typeface="+mn-lt"/>
                <a:ea typeface="+mn-ea"/>
                <a:cs typeface="+mn-cs"/>
              </a:rPr>
              <a:t>membership cascade process is influenced </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by</a:t>
            </a:r>
            <a:r>
              <a:rPr lang="zh-CN" altLang="en-US" sz="1200" kern="1200" baseline="0" dirty="0" smtClean="0">
                <a:solidFill>
                  <a:schemeClr val="tx1"/>
                </a:solidFill>
                <a:effectLst/>
                <a:latin typeface="+mn-lt"/>
                <a:ea typeface="+mn-ea"/>
                <a:cs typeface="+mn-cs"/>
              </a:rPr>
              <a:t> </a:t>
            </a:r>
            <a:r>
              <a:rPr kumimoji="1" lang="en-US" altLang="zh-CN" baseline="0" dirty="0" err="1" smtClean="0"/>
              <a:t>invitees’local</a:t>
            </a:r>
            <a:r>
              <a:rPr kumimoji="1" lang="zh-CN" altLang="en-US" baseline="0" dirty="0" smtClean="0"/>
              <a:t> </a:t>
            </a:r>
            <a:r>
              <a:rPr kumimoji="1" lang="en-US" altLang="zh-CN" baseline="0" dirty="0" smtClean="0"/>
              <a:t>structure,</a:t>
            </a:r>
            <a:r>
              <a:rPr kumimoji="1" lang="zh-CN" altLang="en-US" baseline="0" dirty="0" smtClean="0"/>
              <a:t> </a:t>
            </a:r>
            <a:r>
              <a:rPr kumimoji="1" lang="en-US" altLang="zh-CN" baseline="0" dirty="0" smtClean="0"/>
              <a:t>that</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invitees’</a:t>
            </a:r>
            <a:r>
              <a:rPr kumimoji="1" lang="zh-CN" altLang="en-US" baseline="0" dirty="0" smtClean="0"/>
              <a:t> </a:t>
            </a:r>
            <a:r>
              <a:rPr kumimoji="1" lang="en-US" altLang="zh-CN" baseline="0" dirty="0" smtClean="0"/>
              <a:t>ego</a:t>
            </a:r>
            <a:r>
              <a:rPr kumimoji="1" lang="zh-CN" altLang="en-US" baseline="0" dirty="0" smtClean="0"/>
              <a:t> </a:t>
            </a:r>
            <a:r>
              <a:rPr kumimoji="1" lang="en-US" altLang="zh-CN" baseline="0" dirty="0" smtClean="0"/>
              <a:t>network.</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left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example,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4</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friends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already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joined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And</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want</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know</a:t>
            </a:r>
            <a:r>
              <a:rPr kumimoji="1" lang="zh-CN" altLang="en-US" baseline="0" dirty="0" smtClean="0"/>
              <a:t> </a:t>
            </a:r>
            <a:r>
              <a:rPr kumimoji="1" lang="en-US" altLang="zh-CN" baseline="0" dirty="0" smtClean="0"/>
              <a:t>how</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number</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in-group</a:t>
            </a:r>
            <a:r>
              <a:rPr kumimoji="1" lang="zh-CN" altLang="en-US" baseline="0" dirty="0" smtClean="0"/>
              <a:t> </a:t>
            </a:r>
            <a:r>
              <a:rPr kumimoji="1" lang="en-US" altLang="zh-CN" baseline="0" dirty="0" smtClean="0"/>
              <a:t>friends</a:t>
            </a:r>
            <a:r>
              <a:rPr kumimoji="1" lang="zh-CN" altLang="en-US" baseline="0" dirty="0" smtClean="0"/>
              <a:t> </a:t>
            </a:r>
            <a:r>
              <a:rPr kumimoji="1" lang="en-US" altLang="zh-CN" baseline="0" dirty="0" smtClean="0"/>
              <a:t>k</a:t>
            </a:r>
            <a:r>
              <a:rPr kumimoji="1" lang="zh-CN" altLang="en-US" baseline="0" dirty="0" smtClean="0"/>
              <a:t> </a:t>
            </a:r>
            <a:r>
              <a:rPr kumimoji="1" lang="en-US" altLang="zh-CN" baseline="0" dirty="0" smtClean="0"/>
              <a:t>determine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probability</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joining</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group.</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r>
              <a:rPr lang="en-US" altLang="zh-CN" sz="1200" kern="1200" baseline="0" dirty="0" smtClean="0">
                <a:solidFill>
                  <a:schemeClr val="tx1"/>
                </a:solidFill>
                <a:effectLst/>
                <a:latin typeface="+mn-lt"/>
                <a:ea typeface="+mn-ea"/>
                <a:cs typeface="+mn-cs"/>
              </a:rPr>
              <a:t>Intuitively,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friends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you</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likely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you</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will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get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invited.</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true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not.?</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&lt;click&gt;</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results for </a:t>
            </a:r>
            <a:r>
              <a:rPr lang="en-US" altLang="zh-CN" sz="1200" kern="1200" dirty="0" err="1" smtClean="0">
                <a:solidFill>
                  <a:schemeClr val="tx1"/>
                </a:solidFill>
                <a:effectLst/>
                <a:latin typeface="+mn-lt"/>
                <a:ea typeface="+mn-ea"/>
                <a:cs typeface="+mn-cs"/>
              </a:rPr>
              <a:t>WeChat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very</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interesting.</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k</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smaller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20,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increase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probability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with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respect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k.</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there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 slight decrease when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k</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larger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20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infer that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it</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 caused by the mechanism of</a:t>
            </a:r>
            <a:r>
              <a:rPr lang="zh-CN" altLang="en-US"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WeChat</a:t>
            </a:r>
            <a:r>
              <a:rPr lang="en-US" altLang="zh-CN" sz="1200" kern="1200" dirty="0" smtClean="0">
                <a:solidFill>
                  <a:schemeClr val="tx1"/>
                </a:solidFill>
                <a:effectLst/>
                <a:latin typeface="+mn-lt"/>
                <a:ea typeface="+mn-ea"/>
                <a:cs typeface="+mn-cs"/>
              </a:rPr>
              <a:t>, that when a group has more than 40 users, inviting friends to join the group requires invitees’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confirmation. </a:t>
            </a:r>
            <a:endParaRPr lang="en-US" altLang="zh-CN" dirty="0" smtClean="0"/>
          </a:p>
          <a:p>
            <a:endParaRPr lang="zh-CN" altLang="en-US" sz="1200" kern="1200" baseline="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18</a:t>
            </a:fld>
            <a:endParaRPr kumimoji="1" lang="zh-CN" altLang="en-US"/>
          </a:p>
        </p:txBody>
      </p:sp>
    </p:spTree>
    <p:extLst>
      <p:ext uri="{BB962C8B-B14F-4D97-AF65-F5344CB8AC3E}">
        <p14:creationId xmlns:p14="http://schemas.microsoft.com/office/powerpoint/2010/main" val="1024124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same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example,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also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note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4</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friends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3</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connected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components.</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want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answer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question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how</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structural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diversity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measured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number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cc)</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influence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probability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joining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&lt;click&gt;</a:t>
            </a:r>
            <a:endParaRPr lang="zh-CN" altLang="en-US" dirty="0" smtClean="0"/>
          </a:p>
          <a:p>
            <a:r>
              <a:rPr lang="en-US" altLang="zh-CN" dirty="0" smtClean="0"/>
              <a:t>We</a:t>
            </a:r>
            <a:r>
              <a:rPr lang="zh-CN" altLang="en-US" dirty="0" smtClean="0"/>
              <a:t> </a:t>
            </a:r>
            <a:r>
              <a:rPr lang="en-US" altLang="zh-CN" dirty="0" smtClean="0"/>
              <a:t>choose</a:t>
            </a:r>
            <a:r>
              <a:rPr lang="zh-CN" altLang="en-US" baseline="0" dirty="0" smtClean="0"/>
              <a:t> </a:t>
            </a:r>
            <a:r>
              <a:rPr lang="en-US" altLang="zh-CN" baseline="0" dirty="0" smtClean="0"/>
              <a:t>the</a:t>
            </a:r>
            <a:r>
              <a:rPr lang="zh-CN" altLang="en-US" baseline="0" dirty="0" smtClean="0"/>
              <a:t> </a:t>
            </a:r>
            <a:r>
              <a:rPr lang="en-US" altLang="zh-CN" baseline="0" dirty="0" smtClean="0"/>
              <a:t>k</a:t>
            </a:r>
            <a:r>
              <a:rPr lang="zh-CN" altLang="en-US" baseline="0" dirty="0" smtClean="0"/>
              <a:t> </a:t>
            </a:r>
            <a:r>
              <a:rPr lang="en-US" altLang="zh-CN" baseline="0" dirty="0" smtClean="0"/>
              <a:t>to</a:t>
            </a:r>
            <a:r>
              <a:rPr lang="zh-CN" altLang="en-US" baseline="0" dirty="0" smtClean="0"/>
              <a:t> </a:t>
            </a:r>
            <a:r>
              <a:rPr lang="en-US" altLang="zh-CN" baseline="0" dirty="0" smtClean="0"/>
              <a:t>be</a:t>
            </a:r>
            <a:r>
              <a:rPr lang="zh-CN" altLang="en-US" baseline="0" dirty="0" smtClean="0"/>
              <a:t> </a:t>
            </a:r>
            <a:r>
              <a:rPr lang="en-US" altLang="zh-CN" baseline="0" dirty="0" smtClean="0"/>
              <a:t>2,3,4,5,</a:t>
            </a:r>
            <a:r>
              <a:rPr lang="zh-CN" altLang="en-US" baseline="0" dirty="0" smtClean="0"/>
              <a:t> </a:t>
            </a:r>
            <a:r>
              <a:rPr lang="en-US" altLang="zh-CN" baseline="0" dirty="0" smtClean="0"/>
              <a:t>6-10,</a:t>
            </a:r>
            <a:r>
              <a:rPr lang="zh-CN" altLang="en-US" baseline="0" dirty="0" smtClean="0"/>
              <a:t> </a:t>
            </a:r>
            <a:r>
              <a:rPr lang="en-US" altLang="zh-CN" baseline="0" dirty="0" smtClean="0"/>
              <a:t>and</a:t>
            </a:r>
            <a:r>
              <a:rPr lang="zh-CN" altLang="en-US" baseline="0" dirty="0" smtClean="0"/>
              <a:t> </a:t>
            </a:r>
            <a:r>
              <a:rPr lang="en-US" altLang="zh-CN" baseline="0" dirty="0" smtClean="0"/>
              <a:t>larger</a:t>
            </a:r>
            <a:r>
              <a:rPr lang="zh-CN" altLang="en-US" baseline="0" dirty="0" smtClean="0"/>
              <a:t> </a:t>
            </a:r>
            <a:r>
              <a:rPr lang="en-US" altLang="zh-CN" baseline="0" dirty="0" smtClean="0"/>
              <a:t>than</a:t>
            </a:r>
            <a:r>
              <a:rPr lang="zh-CN" altLang="en-US" baseline="0" dirty="0" smtClean="0"/>
              <a:t> </a:t>
            </a:r>
            <a:r>
              <a:rPr lang="en-US" altLang="zh-CN" baseline="0" dirty="0" smtClean="0"/>
              <a:t>10.</a:t>
            </a:r>
            <a:endParaRPr lang="zh-CN" altLang="en-US" dirty="0" smtClean="0"/>
          </a:p>
          <a:p>
            <a:r>
              <a:rPr lang="en-US" altLang="zh-CN" dirty="0" smtClean="0"/>
              <a:t>We</a:t>
            </a:r>
            <a:r>
              <a:rPr lang="zh-CN" altLang="en-US" baseline="0" dirty="0" smtClean="0"/>
              <a:t> </a:t>
            </a:r>
            <a:r>
              <a:rPr lang="en-US" altLang="zh-CN" baseline="0" dirty="0" smtClean="0"/>
              <a:t>show</a:t>
            </a:r>
            <a:r>
              <a:rPr lang="zh-CN" altLang="en-US" baseline="0" dirty="0" smtClean="0"/>
              <a:t> </a:t>
            </a:r>
            <a:r>
              <a:rPr lang="en-US" altLang="zh-CN" baseline="0" dirty="0" smtClean="0"/>
              <a:t>that</a:t>
            </a:r>
            <a:r>
              <a:rPr lang="zh-CN" altLang="en-US" baseline="0" dirty="0" smtClean="0"/>
              <a:t> </a:t>
            </a:r>
            <a:r>
              <a:rPr lang="en-US" altLang="zh-CN" baseline="0" dirty="0" smtClean="0"/>
              <a:t>the</a:t>
            </a:r>
            <a:r>
              <a:rPr lang="en-US" altLang="zh-CN" dirty="0" smtClean="0"/>
              <a:t> probability of</a:t>
            </a:r>
            <a:r>
              <a:rPr lang="zh-CN" altLang="en-US" dirty="0" smtClean="0"/>
              <a:t> </a:t>
            </a:r>
            <a:r>
              <a:rPr lang="en-US" altLang="zh-CN" dirty="0" smtClean="0"/>
              <a:t>joining</a:t>
            </a:r>
            <a:r>
              <a:rPr lang="zh-CN" altLang="en-US" dirty="0" smtClean="0"/>
              <a:t> </a:t>
            </a:r>
            <a:r>
              <a:rPr lang="en-US" altLang="zh-CN" dirty="0" smtClean="0"/>
              <a:t>a</a:t>
            </a:r>
            <a:r>
              <a:rPr lang="zh-CN" altLang="en-US" dirty="0" smtClean="0"/>
              <a:t> </a:t>
            </a:r>
            <a:r>
              <a:rPr lang="en-US" altLang="zh-CN" dirty="0" smtClean="0"/>
              <a:t>group</a:t>
            </a:r>
            <a:r>
              <a:rPr lang="zh-CN" altLang="en-US" dirty="0" smtClean="0"/>
              <a:t> </a:t>
            </a:r>
            <a:r>
              <a:rPr lang="en-US" altLang="zh-CN" dirty="0" smtClean="0"/>
              <a:t>is positively</a:t>
            </a:r>
            <a:r>
              <a:rPr lang="zh-CN" altLang="en-US" dirty="0" smtClean="0"/>
              <a:t> </a:t>
            </a:r>
            <a:r>
              <a:rPr lang="en-US" altLang="zh-CN" dirty="0" smtClean="0"/>
              <a:t>correlated</a:t>
            </a:r>
            <a:r>
              <a:rPr lang="zh-CN" altLang="en-US" baseline="0" dirty="0" smtClean="0"/>
              <a:t> </a:t>
            </a:r>
            <a:r>
              <a:rPr lang="en-US" altLang="zh-CN" baseline="0" dirty="0" smtClean="0"/>
              <a:t>with</a:t>
            </a:r>
            <a:r>
              <a:rPr lang="zh-CN" altLang="en-US" baseline="0" dirty="0" smtClean="0"/>
              <a:t> </a:t>
            </a:r>
            <a:r>
              <a:rPr lang="en-US" altLang="zh-CN" baseline="0" dirty="0" smtClean="0"/>
              <a:t>the</a:t>
            </a:r>
            <a:r>
              <a:rPr lang="zh-CN" altLang="en-US" baseline="0" dirty="0" smtClean="0"/>
              <a:t> </a:t>
            </a:r>
            <a:r>
              <a:rPr lang="en-US" altLang="zh-CN" baseline="0" dirty="0" smtClean="0"/>
              <a:t>number</a:t>
            </a:r>
            <a:r>
              <a:rPr lang="zh-CN" altLang="en-US" baseline="0" dirty="0" smtClean="0"/>
              <a:t> </a:t>
            </a:r>
            <a:r>
              <a:rPr lang="en-US" altLang="zh-CN" baseline="0" dirty="0" smtClean="0"/>
              <a:t>of</a:t>
            </a:r>
            <a:r>
              <a:rPr lang="zh-CN" altLang="en-US" baseline="0" dirty="0" smtClean="0"/>
              <a:t> </a:t>
            </a:r>
            <a:r>
              <a:rPr lang="en-US" altLang="zh-CN" baseline="0" dirty="0" smtClean="0"/>
              <a:t>friends</a:t>
            </a:r>
            <a:r>
              <a:rPr lang="zh-CN" altLang="en-US" baseline="0" dirty="0" smtClean="0"/>
              <a:t> </a:t>
            </a:r>
            <a:r>
              <a:rPr lang="en-US" altLang="zh-CN" baseline="0" dirty="0" smtClean="0"/>
              <a:t>already</a:t>
            </a:r>
            <a:r>
              <a:rPr lang="zh-CN" altLang="en-US" baseline="0" dirty="0" smtClean="0"/>
              <a:t> </a:t>
            </a:r>
            <a:r>
              <a:rPr lang="en-US" altLang="zh-CN" baseline="0" dirty="0" smtClean="0"/>
              <a:t>in</a:t>
            </a:r>
            <a:r>
              <a:rPr lang="zh-CN" altLang="en-US" baseline="0" dirty="0" smtClean="0"/>
              <a:t> </a:t>
            </a:r>
            <a:r>
              <a:rPr lang="en-US" altLang="zh-CN" baseline="0" dirty="0" smtClean="0"/>
              <a:t>the</a:t>
            </a:r>
            <a:r>
              <a:rPr lang="zh-CN" altLang="en-US" baseline="0" dirty="0" smtClean="0"/>
              <a:t> </a:t>
            </a:r>
            <a:r>
              <a:rPr lang="en-US" altLang="zh-CN" baseline="0" dirty="0" smtClean="0"/>
              <a:t>group,</a:t>
            </a:r>
            <a:r>
              <a:rPr lang="zh-CN" altLang="en-US" baseline="0" dirty="0" smtClean="0"/>
              <a:t> </a:t>
            </a:r>
            <a:r>
              <a:rPr lang="en-US" altLang="zh-CN" baseline="0" dirty="0" smtClean="0"/>
              <a:t>but</a:t>
            </a:r>
            <a:r>
              <a:rPr lang="zh-CN" altLang="en-US" baseline="0" dirty="0" smtClean="0"/>
              <a:t> </a:t>
            </a:r>
            <a:r>
              <a:rPr lang="en-US" altLang="zh-CN" dirty="0" smtClean="0"/>
              <a:t>negatively correlated with the number of connected</a:t>
            </a:r>
            <a:r>
              <a:rPr lang="zh-CN" altLang="en-US" baseline="0" dirty="0" smtClean="0"/>
              <a:t> </a:t>
            </a:r>
            <a:r>
              <a:rPr lang="en-US" altLang="zh-CN" baseline="0" dirty="0" smtClean="0"/>
              <a:t>components</a:t>
            </a:r>
            <a:r>
              <a:rPr lang="zh-CN" altLang="en-US" baseline="0" dirty="0" smtClean="0"/>
              <a:t> </a:t>
            </a:r>
            <a:r>
              <a:rPr lang="en-US" altLang="zh-CN" baseline="0" dirty="0" smtClean="0"/>
              <a:t>her</a:t>
            </a:r>
            <a:r>
              <a:rPr lang="zh-CN" altLang="en-US" baseline="0" dirty="0" smtClean="0"/>
              <a:t> </a:t>
            </a:r>
            <a:r>
              <a:rPr lang="en-US" altLang="zh-CN" baseline="0" dirty="0" smtClean="0"/>
              <a:t>in-group</a:t>
            </a:r>
            <a:r>
              <a:rPr lang="zh-CN" altLang="en-US" baseline="0" dirty="0" smtClean="0"/>
              <a:t> </a:t>
            </a:r>
            <a:r>
              <a:rPr lang="en-US" altLang="zh-CN" baseline="0" dirty="0" smtClean="0"/>
              <a:t>friends</a:t>
            </a:r>
            <a:r>
              <a:rPr lang="zh-CN" altLang="en-US" baseline="0" dirty="0" smtClean="0"/>
              <a:t> </a:t>
            </a:r>
            <a:r>
              <a:rPr lang="en-US" altLang="zh-CN" baseline="0" dirty="0" smtClean="0"/>
              <a:t>form.</a:t>
            </a:r>
            <a:r>
              <a:rPr lang="zh-CN" altLang="en-US" baseline="0" dirty="0" smtClean="0"/>
              <a:t> </a:t>
            </a:r>
          </a:p>
          <a:p>
            <a:endParaRPr lang="zh-CN" altLang="en-US" baseline="0" dirty="0" smtClean="0"/>
          </a:p>
          <a:p>
            <a:r>
              <a:rPr lang="en-US" altLang="zh-CN" baseline="0" dirty="0" smtClean="0"/>
              <a:t>This</a:t>
            </a:r>
            <a:r>
              <a:rPr lang="zh-CN" altLang="en-US" baseline="0" dirty="0" smtClean="0"/>
              <a:t> </a:t>
            </a:r>
            <a:r>
              <a:rPr lang="en-US" altLang="zh-CN" baseline="0" dirty="0" smtClean="0"/>
              <a:t>result</a:t>
            </a:r>
            <a:r>
              <a:rPr lang="zh-CN" altLang="en-US" baseline="0" dirty="0" smtClean="0"/>
              <a:t> </a:t>
            </a:r>
            <a:r>
              <a:rPr lang="en-US" altLang="zh-CN" baseline="0" dirty="0" smtClean="0"/>
              <a:t>is</a:t>
            </a:r>
            <a:r>
              <a:rPr lang="zh-CN" altLang="en-US" baseline="0" dirty="0" smtClean="0"/>
              <a:t> </a:t>
            </a:r>
            <a:r>
              <a:rPr lang="en-US" altLang="zh-CN" baseline="0" dirty="0" smtClean="0"/>
              <a:t>consistent</a:t>
            </a:r>
            <a:r>
              <a:rPr lang="zh-CN" altLang="en-US" baseline="0" dirty="0" smtClean="0"/>
              <a:t> </a:t>
            </a:r>
            <a:r>
              <a:rPr lang="en-US" altLang="zh-CN" baseline="0" dirty="0" smtClean="0"/>
              <a:t>with</a:t>
            </a:r>
            <a:r>
              <a:rPr lang="zh-CN" altLang="en-US" baseline="0" dirty="0" smtClean="0"/>
              <a:t> </a:t>
            </a:r>
            <a:r>
              <a:rPr lang="en-US" altLang="zh-CN" baseline="0" dirty="0" smtClean="0"/>
              <a:t>previous</a:t>
            </a:r>
            <a:r>
              <a:rPr lang="zh-CN" altLang="en-US" baseline="0" dirty="0" smtClean="0"/>
              <a:t> </a:t>
            </a:r>
            <a:r>
              <a:rPr lang="en-US" altLang="zh-CN" baseline="0" dirty="0" smtClean="0"/>
              <a:t>observation</a:t>
            </a:r>
            <a:r>
              <a:rPr lang="zh-CN" altLang="en-US" baseline="0" dirty="0" smtClean="0"/>
              <a:t> </a:t>
            </a:r>
            <a:r>
              <a:rPr lang="en-US" altLang="zh-CN" baseline="0" dirty="0" smtClean="0"/>
              <a:t>in</a:t>
            </a:r>
            <a:r>
              <a:rPr lang="zh-CN" altLang="en-US" baseline="0" dirty="0" smtClean="0"/>
              <a:t> </a:t>
            </a:r>
            <a:r>
              <a:rPr lang="en-US" altLang="zh-CN" baseline="0" dirty="0" smtClean="0"/>
              <a:t>retweeting</a:t>
            </a:r>
            <a:r>
              <a:rPr lang="zh-CN" altLang="en-US" baseline="0" dirty="0" smtClean="0"/>
              <a:t> </a:t>
            </a:r>
            <a:r>
              <a:rPr lang="en-US" altLang="zh-CN" baseline="0" dirty="0" smtClean="0"/>
              <a:t>behaviors.</a:t>
            </a:r>
            <a:endParaRPr kumimoji="1" lang="zh-CN" altLang="en-US"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19</a:t>
            </a:fld>
            <a:endParaRPr kumimoji="1" lang="zh-CN" altLang="en-US"/>
          </a:p>
        </p:txBody>
      </p:sp>
    </p:spTree>
    <p:extLst>
      <p:ext uri="{BB962C8B-B14F-4D97-AF65-F5344CB8AC3E}">
        <p14:creationId xmlns:p14="http://schemas.microsoft.com/office/powerpoint/2010/main" val="4425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err="1" smtClean="0"/>
              <a:t>Basd</a:t>
            </a:r>
            <a:r>
              <a:rPr kumimoji="1" lang="zh-CN" altLang="en-US" dirty="0" smtClean="0"/>
              <a:t> </a:t>
            </a:r>
            <a:r>
              <a:rPr kumimoji="1" lang="en-US" altLang="zh-CN" dirty="0" smtClean="0"/>
              <a:t>on</a:t>
            </a:r>
            <a:r>
              <a:rPr kumimoji="1" lang="zh-CN" altLang="en-US" baseline="0" dirty="0" smtClean="0"/>
              <a:t> </a:t>
            </a:r>
            <a:r>
              <a:rPr kumimoji="1" lang="en-US" altLang="zh-CN" baseline="0" dirty="0" smtClean="0"/>
              <a:t>above</a:t>
            </a:r>
            <a:r>
              <a:rPr kumimoji="1" lang="zh-CN" altLang="en-US" baseline="0" dirty="0" smtClean="0"/>
              <a:t> </a:t>
            </a:r>
            <a:r>
              <a:rPr kumimoji="1" lang="en-US" altLang="zh-CN" baseline="0" dirty="0" smtClean="0"/>
              <a:t>analysis,</a:t>
            </a:r>
            <a:r>
              <a:rPr kumimoji="1" lang="zh-CN" altLang="en-US" baseline="0" dirty="0" smtClean="0"/>
              <a:t> </a:t>
            </a:r>
            <a:r>
              <a:rPr kumimoji="1" lang="en-US" altLang="zh-CN" baseline="0" dirty="0" smtClean="0"/>
              <a:t>w</a:t>
            </a:r>
            <a:r>
              <a:rPr kumimoji="1" lang="en-US" altLang="zh-CN" dirty="0" smtClean="0"/>
              <a:t>e</a:t>
            </a:r>
            <a:r>
              <a:rPr kumimoji="1" lang="zh-CN" altLang="en-US" dirty="0" smtClean="0"/>
              <a:t> </a:t>
            </a:r>
            <a:r>
              <a:rPr kumimoji="1" lang="en-US" altLang="zh-CN" dirty="0" smtClean="0"/>
              <a:t>define</a:t>
            </a:r>
            <a:r>
              <a:rPr kumimoji="1" lang="zh-CN" altLang="en-US" dirty="0" smtClean="0"/>
              <a:t> </a:t>
            </a:r>
            <a:r>
              <a:rPr kumimoji="1" lang="en-US" altLang="zh-CN" dirty="0" smtClean="0"/>
              <a:t>the</a:t>
            </a:r>
            <a:r>
              <a:rPr kumimoji="1" lang="zh-CN" altLang="en-US" baseline="0" dirty="0" smtClean="0"/>
              <a:t> </a:t>
            </a:r>
            <a:r>
              <a:rPr kumimoji="1" lang="en-US" altLang="zh-CN" baseline="0" dirty="0" smtClean="0"/>
              <a:t>features</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capture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characteristics</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membership</a:t>
            </a:r>
            <a:r>
              <a:rPr kumimoji="1" lang="zh-CN" altLang="en-US" baseline="0" dirty="0" smtClean="0"/>
              <a:t> </a:t>
            </a:r>
            <a:r>
              <a:rPr kumimoji="1" lang="en-US" altLang="zh-CN" baseline="0" dirty="0" smtClean="0"/>
              <a:t>cascade.</a:t>
            </a:r>
            <a:r>
              <a:rPr kumimoji="1" lang="zh-CN" alt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For</a:t>
            </a:r>
            <a:r>
              <a:rPr kumimoji="1" lang="zh-CN" altLang="en-US" baseline="0" dirty="0" smtClean="0"/>
              <a:t> </a:t>
            </a:r>
            <a:r>
              <a:rPr kumimoji="1" lang="en-US" altLang="zh-CN" baseline="0" dirty="0" smtClean="0"/>
              <a:t>inviters,</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features</a:t>
            </a:r>
            <a:r>
              <a:rPr kumimoji="1" lang="zh-CN" altLang="en-US" baseline="0" dirty="0" smtClean="0"/>
              <a:t> </a:t>
            </a:r>
            <a:r>
              <a:rPr kumimoji="1" lang="en-US" altLang="zh-CN" baseline="0" dirty="0" smtClean="0"/>
              <a:t>are</a:t>
            </a:r>
            <a:r>
              <a:rPr kumimoji="1" lang="zh-CN" altLang="en-US" baseline="0" dirty="0" smtClean="0"/>
              <a:t> </a:t>
            </a:r>
            <a:r>
              <a:rPr kumimoji="1" lang="en-US" altLang="zh-CN" baseline="0" dirty="0" smtClean="0"/>
              <a:t>defined</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member</a:t>
            </a:r>
            <a:r>
              <a:rPr kumimoji="1" lang="zh-CN" altLang="en-US" baseline="0" dirty="0" smtClean="0"/>
              <a:t> </a:t>
            </a:r>
            <a:r>
              <a:rPr kumimoji="1" lang="en-US" altLang="zh-CN" baseline="0" dirty="0" smtClean="0"/>
              <a:t>u</a:t>
            </a:r>
            <a:r>
              <a:rPr kumimoji="1" lang="zh-CN" altLang="en-US" baseline="0" dirty="0" smtClean="0"/>
              <a:t> </a:t>
            </a:r>
            <a:r>
              <a:rPr kumimoji="1" lang="en-US" altLang="zh-CN" baseline="0" dirty="0" smtClean="0"/>
              <a:t>in</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a:t>
            </a:r>
            <a:r>
              <a:rPr kumimoji="1" lang="zh-CN" altLang="en-US" baseline="0" dirty="0" smtClean="0"/>
              <a:t> </a:t>
            </a:r>
            <a:r>
              <a:rPr kumimoji="1" lang="en-US" altLang="zh-CN" baseline="0" dirty="0" smtClean="0"/>
              <a:t>at</a:t>
            </a:r>
            <a:r>
              <a:rPr kumimoji="1" lang="zh-CN" altLang="en-US" baseline="0" dirty="0" smtClean="0"/>
              <a:t> </a:t>
            </a:r>
            <a:r>
              <a:rPr kumimoji="1" lang="en-US" altLang="zh-CN" baseline="0" dirty="0" smtClean="0"/>
              <a:t>time</a:t>
            </a:r>
            <a:r>
              <a:rPr kumimoji="1" lang="zh-CN" altLang="en-US" baseline="0" dirty="0" smtClean="0"/>
              <a:t> </a:t>
            </a:r>
            <a:r>
              <a:rPr kumimoji="1" lang="en-US" altLang="zh-CN" baseline="0" dirty="0" smtClean="0"/>
              <a:t>T.</a:t>
            </a:r>
            <a:r>
              <a:rPr kumimoji="1" lang="zh-CN" alt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we</a:t>
            </a:r>
            <a:r>
              <a:rPr kumimoji="1" lang="zh-CN" altLang="en-US" baseline="0" dirty="0" smtClean="0"/>
              <a:t> </a:t>
            </a:r>
            <a:r>
              <a:rPr kumimoji="1" lang="en-US" altLang="zh-CN" baseline="0" dirty="0" smtClean="0"/>
              <a:t>define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history</a:t>
            </a:r>
            <a:r>
              <a:rPr kumimoji="1" lang="zh-CN" altLang="en-US" baseline="0" dirty="0" smtClean="0"/>
              <a:t> </a:t>
            </a:r>
            <a:r>
              <a:rPr kumimoji="1" lang="en-US" altLang="zh-CN" baseline="0" dirty="0" smtClean="0"/>
              <a:t>behavior</a:t>
            </a:r>
            <a:r>
              <a:rPr kumimoji="1" lang="zh-CN" altLang="en-US" baseline="0" dirty="0" smtClean="0"/>
              <a:t> </a:t>
            </a:r>
            <a:r>
              <a:rPr kumimoji="1" lang="en-US" altLang="zh-CN" baseline="0" dirty="0" smtClean="0"/>
              <a:t>features,</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example,</a:t>
            </a:r>
            <a:r>
              <a:rPr kumimoji="1" lang="zh-CN" altLang="en-US" baseline="0" dirty="0" smtClean="0"/>
              <a:t> </a:t>
            </a:r>
            <a:r>
              <a:rPr kumimoji="0" lang="en-US" altLang="zh-CN" sz="1200" kern="1200" baseline="0" dirty="0" smtClean="0">
                <a:effectLst/>
              </a:rPr>
              <a:t>h</a:t>
            </a:r>
            <a:r>
              <a:rPr lang="en-US" altLang="zh-CN" sz="1200" kern="1200" dirty="0" smtClean="0">
                <a:effectLst/>
              </a:rPr>
              <a:t>ow long has it been since u invited others to C.</a:t>
            </a:r>
            <a:endParaRPr lang="zh-CN" altLang="en-US" sz="1200"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effectLst/>
              </a:rPr>
              <a:t>We</a:t>
            </a:r>
            <a:r>
              <a:rPr lang="zh-CN" altLang="en-US" sz="1200" kern="1200" baseline="0" dirty="0" smtClean="0">
                <a:effectLst/>
              </a:rPr>
              <a:t> </a:t>
            </a:r>
            <a:r>
              <a:rPr lang="en-US" altLang="zh-CN" sz="1200" kern="1200" baseline="0" dirty="0" smtClean="0">
                <a:effectLst/>
              </a:rPr>
              <a:t>also</a:t>
            </a:r>
            <a:r>
              <a:rPr lang="zh-CN" altLang="en-US" sz="1200" kern="1200" baseline="0" dirty="0" smtClean="0">
                <a:effectLst/>
              </a:rPr>
              <a:t> </a:t>
            </a:r>
            <a:r>
              <a:rPr lang="en-US" altLang="zh-CN" sz="1200" kern="1200" baseline="0" dirty="0" smtClean="0">
                <a:effectLst/>
              </a:rPr>
              <a:t>define</a:t>
            </a:r>
            <a:r>
              <a:rPr lang="zh-CN" altLang="en-US" sz="1200" kern="1200" baseline="0" dirty="0" smtClean="0">
                <a:effectLst/>
              </a:rPr>
              <a:t> </a:t>
            </a:r>
            <a:r>
              <a:rPr lang="en-US" altLang="zh-CN" sz="1200" kern="1200" baseline="0" dirty="0" smtClean="0">
                <a:effectLst/>
              </a:rPr>
              <a:t>local</a:t>
            </a:r>
            <a:r>
              <a:rPr lang="zh-CN" altLang="en-US" sz="1200" kern="1200" baseline="0" dirty="0" smtClean="0">
                <a:effectLst/>
              </a:rPr>
              <a:t> </a:t>
            </a:r>
            <a:r>
              <a:rPr lang="en-US" altLang="zh-CN" sz="1200" kern="1200" baseline="0" dirty="0" smtClean="0">
                <a:effectLst/>
              </a:rPr>
              <a:t>structure</a:t>
            </a:r>
            <a:r>
              <a:rPr lang="zh-CN" altLang="en-US" sz="1200" kern="1200" baseline="0" dirty="0" smtClean="0">
                <a:effectLst/>
              </a:rPr>
              <a:t> </a:t>
            </a:r>
            <a:r>
              <a:rPr lang="en-US" altLang="zh-CN" sz="1200" kern="1200" baseline="0" dirty="0" smtClean="0">
                <a:effectLst/>
              </a:rPr>
              <a:t>features,</a:t>
            </a:r>
            <a:r>
              <a:rPr lang="zh-CN" altLang="en-US" sz="1200" kern="1200" baseline="0" dirty="0" smtClean="0">
                <a:effectLst/>
              </a:rPr>
              <a:t> </a:t>
            </a:r>
            <a:r>
              <a:rPr lang="en-US" altLang="zh-CN" sz="1200" kern="1200" baseline="0" dirty="0" smtClean="0">
                <a:effectLst/>
              </a:rPr>
              <a:t>for</a:t>
            </a:r>
            <a:r>
              <a:rPr lang="zh-CN" altLang="en-US" sz="1200" kern="1200" baseline="0" dirty="0" smtClean="0">
                <a:effectLst/>
              </a:rPr>
              <a:t> </a:t>
            </a:r>
            <a:r>
              <a:rPr lang="en-US" altLang="zh-CN" sz="1200" kern="1200" baseline="0" dirty="0" smtClean="0">
                <a:effectLst/>
              </a:rPr>
              <a:t>example,</a:t>
            </a:r>
            <a:r>
              <a:rPr lang="zh-CN" altLang="en-US" sz="1200" kern="1200" baseline="0" dirty="0" smtClean="0">
                <a:effectLst/>
              </a:rPr>
              <a:t> </a:t>
            </a:r>
            <a:r>
              <a:rPr kumimoji="0" lang="en-US" altLang="zh-CN" sz="1200" u="none" strike="noStrike" kern="1200" cap="none" normalizeH="0" baseline="0" dirty="0" smtClean="0">
                <a:ln>
                  <a:noFill/>
                </a:ln>
                <a:effectLst/>
              </a:rPr>
              <a:t>t</a:t>
            </a:r>
            <a:r>
              <a:rPr kumimoji="0" lang="en-US" altLang="zh-CN" sz="1200" u="none" strike="noStrike" cap="none" normalizeH="0" baseline="0" dirty="0" smtClean="0">
                <a:ln>
                  <a:noFill/>
                </a:ln>
                <a:effectLst/>
              </a:rPr>
              <a:t>he number of u’s friends in the group.</a:t>
            </a:r>
            <a:r>
              <a:rPr lang="en-US" altLang="zh-CN" sz="1200" kern="1200" dirty="0" smtClean="0">
                <a:effectLst/>
              </a:rPr>
              <a:t/>
            </a:r>
            <a:br>
              <a:rPr lang="en-US" altLang="zh-CN" sz="1200" kern="1200" dirty="0" smtClean="0">
                <a:effectLst/>
              </a:rPr>
            </a:br>
            <a:endParaRPr lang="en-US" altLang="zh-CN" sz="12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For</a:t>
            </a:r>
            <a:r>
              <a:rPr kumimoji="1" lang="zh-CN" altLang="en-US" baseline="0" dirty="0" smtClean="0"/>
              <a:t> </a:t>
            </a:r>
            <a:r>
              <a:rPr kumimoji="1" lang="en-US" altLang="zh-CN" baseline="0" dirty="0" smtClean="0"/>
              <a:t>invitees,</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features</a:t>
            </a:r>
            <a:r>
              <a:rPr kumimoji="1" lang="zh-CN" altLang="en-US" baseline="0" dirty="0" smtClean="0"/>
              <a:t> </a:t>
            </a:r>
            <a:r>
              <a:rPr kumimoji="1" lang="en-US" altLang="zh-CN" baseline="0" dirty="0" smtClean="0"/>
              <a:t>are</a:t>
            </a:r>
            <a:r>
              <a:rPr kumimoji="1" lang="zh-CN" altLang="en-US" baseline="0" dirty="0" smtClean="0"/>
              <a:t> </a:t>
            </a:r>
            <a:r>
              <a:rPr kumimoji="1" lang="en-US" altLang="zh-CN" baseline="0" dirty="0" smtClean="0"/>
              <a:t>defined</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for user u in the fringe of group C at time T we</a:t>
            </a:r>
            <a:r>
              <a:rPr kumimoji="1" lang="zh-CN" altLang="en-US" baseline="0" dirty="0" smtClean="0"/>
              <a:t> </a:t>
            </a:r>
            <a:r>
              <a:rPr kumimoji="1" lang="en-US" altLang="zh-CN" baseline="0" dirty="0" smtClean="0"/>
              <a:t>define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demographics</a:t>
            </a:r>
            <a:r>
              <a:rPr kumimoji="1" lang="zh-CN" altLang="en-US" baseline="0" dirty="0" smtClean="0"/>
              <a:t> </a:t>
            </a:r>
            <a:r>
              <a:rPr kumimoji="1" lang="en-US" altLang="zh-CN" baseline="0" dirty="0" smtClean="0"/>
              <a:t>features,</a:t>
            </a:r>
            <a:r>
              <a:rPr kumimoji="1" lang="zh-CN" altLang="en-US" baseline="0" dirty="0" smtClean="0"/>
              <a:t> </a:t>
            </a:r>
            <a:r>
              <a:rPr kumimoji="1" lang="en-US" altLang="zh-CN" baseline="0" dirty="0" err="1" smtClean="0"/>
              <a:t>e.g</a:t>
            </a:r>
            <a:r>
              <a:rPr kumimoji="1" lang="en-US" altLang="zh-CN" baseline="0" dirty="0" smtClean="0"/>
              <a:t>,</a:t>
            </a:r>
            <a:r>
              <a:rPr kumimoji="1" lang="zh-CN" altLang="en-US" baseline="0" dirty="0" smtClean="0"/>
              <a:t> </a:t>
            </a:r>
            <a:r>
              <a:rPr kumimoji="0" lang="en-US" altLang="zh-CN" sz="1200" kern="1200" baseline="0" dirty="0" smtClean="0">
                <a:effectLst/>
              </a:rPr>
              <a:t>us</a:t>
            </a:r>
            <a:r>
              <a:rPr lang="en-US" altLang="zh-CN" sz="1200" kern="1200" dirty="0" smtClean="0">
                <a:effectLst/>
              </a:rPr>
              <a:t>er u’s stated gender. </a:t>
            </a:r>
            <a:endParaRPr kumimoji="1" lang="zh-CN" alt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We</a:t>
            </a:r>
            <a:r>
              <a:rPr kumimoji="1" lang="zh-CN" altLang="en-US" baseline="0" dirty="0" smtClean="0"/>
              <a:t> </a:t>
            </a:r>
            <a:r>
              <a:rPr kumimoji="1" lang="en-US" altLang="zh-CN" baseline="0" dirty="0" smtClean="0"/>
              <a:t>also</a:t>
            </a:r>
            <a:r>
              <a:rPr kumimoji="1" lang="zh-CN" altLang="en-US" baseline="0" dirty="0" smtClean="0"/>
              <a:t> </a:t>
            </a:r>
            <a:r>
              <a:rPr kumimoji="1" lang="en-US" altLang="zh-CN" baseline="0" dirty="0" smtClean="0"/>
              <a:t>define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local</a:t>
            </a:r>
            <a:r>
              <a:rPr kumimoji="1" lang="zh-CN" altLang="en-US" baseline="0" dirty="0" smtClean="0"/>
              <a:t> </a:t>
            </a:r>
            <a:r>
              <a:rPr kumimoji="1" lang="en-US" altLang="zh-CN" baseline="0" dirty="0" smtClean="0"/>
              <a:t>structure</a:t>
            </a:r>
            <a:r>
              <a:rPr kumimoji="1" lang="zh-CN" altLang="en-US" baseline="0" dirty="0" smtClean="0"/>
              <a:t> </a:t>
            </a:r>
            <a:r>
              <a:rPr kumimoji="1" lang="en-US" altLang="zh-CN" baseline="0" dirty="0" smtClean="0"/>
              <a:t>features,</a:t>
            </a:r>
            <a:r>
              <a:rPr kumimoji="1" lang="zh-CN" altLang="en-US" baseline="0" dirty="0" smtClean="0"/>
              <a:t> </a:t>
            </a:r>
            <a:r>
              <a:rPr kumimoji="1" lang="en-US" altLang="zh-CN" baseline="0" dirty="0" smtClean="0"/>
              <a:t>e.g.</a:t>
            </a:r>
            <a:r>
              <a:rPr kumimoji="1" lang="zh-CN" altLang="en-US" baseline="0" dirty="0" smtClean="0"/>
              <a:t> </a:t>
            </a:r>
            <a:r>
              <a:rPr kumimoji="1" lang="en-US" altLang="zh-CN" baseline="0" dirty="0" smtClean="0"/>
              <a:t>the</a:t>
            </a:r>
            <a:r>
              <a:rPr kumimoji="1" lang="zh-CN" altLang="en-US" baseline="0" dirty="0" smtClean="0"/>
              <a:t> </a:t>
            </a:r>
            <a:r>
              <a:rPr kumimoji="0" lang="en-US" altLang="zh-CN" sz="1200" u="none" strike="noStrike" cap="none" normalizeH="0" baseline="0" dirty="0" smtClean="0">
                <a:ln>
                  <a:noFill/>
                </a:ln>
                <a:effectLst/>
              </a:rPr>
              <a:t>number of friends already in the group.</a:t>
            </a:r>
            <a:br>
              <a:rPr kumimoji="0" lang="en-US" altLang="zh-CN" sz="1200" u="none" strike="noStrike" cap="none" normalizeH="0" baseline="0" dirty="0" smtClean="0">
                <a:ln>
                  <a:noFill/>
                </a:ln>
                <a:effectLst/>
              </a:rPr>
            </a:br>
            <a:endParaRPr kumimoji="0" lang="en-US" altLang="zh-CN" sz="1200" u="none" strike="noStrike" cap="none" normalizeH="0" baseline="0" dirty="0" smtClean="0">
              <a:ln>
                <a:noFill/>
              </a:ln>
              <a:effectLst/>
            </a:endParaRPr>
          </a:p>
          <a:p>
            <a:endParaRPr kumimoji="1" lang="zh-CN" altLang="en-US"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20</a:t>
            </a:fld>
            <a:endParaRPr kumimoji="1" lang="zh-CN" altLang="en-US"/>
          </a:p>
        </p:txBody>
      </p:sp>
    </p:spTree>
    <p:extLst>
      <p:ext uri="{BB962C8B-B14F-4D97-AF65-F5344CB8AC3E}">
        <p14:creationId xmlns:p14="http://schemas.microsoft.com/office/powerpoint/2010/main" val="21683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see that our model is quite effective, with AUC of 95%</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F1</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87% in predicting inviter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&lt;click&gt; </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and with</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AUC of 98% and</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F1</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69%</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in predicting invitee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also</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find that historical behavioral features can be important factors in the task of predicting inviter;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&lt;click&gt;</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while local structural features are the dominant ones in predicting invitee. &lt;click&gt;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kumimoji="1" lang="zh-CN" altLang="en-US"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21</a:t>
            </a:fld>
            <a:endParaRPr kumimoji="1" lang="zh-CN" altLang="en-US"/>
          </a:p>
        </p:txBody>
      </p:sp>
    </p:spTree>
    <p:extLst>
      <p:ext uri="{BB962C8B-B14F-4D97-AF65-F5344CB8AC3E}">
        <p14:creationId xmlns:p14="http://schemas.microsoft.com/office/powerpoint/2010/main" val="2018394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b="0" dirty="0" smtClean="0"/>
              <a:t>The input of</a:t>
            </a:r>
            <a:r>
              <a:rPr lang="en-US" altLang="zh-CN" b="0" baseline="0" dirty="0" smtClean="0"/>
              <a:t> the problem is a social network, a graph G. And associate with communities information.</a:t>
            </a:r>
          </a:p>
          <a:p>
            <a:pPr lvl="1"/>
            <a:r>
              <a:rPr lang="en-US" altLang="zh-CN" b="0" baseline="0" dirty="0" smtClean="0"/>
              <a:t>So the community is the input of the our problem.</a:t>
            </a:r>
          </a:p>
          <a:p>
            <a:pPr lvl="1"/>
            <a:endParaRPr lang="en-US" altLang="zh-CN" b="0" dirty="0" smtClean="0"/>
          </a:p>
          <a:p>
            <a:pPr lvl="1"/>
            <a:r>
              <a:rPr lang="en-US" altLang="zh-CN" b="0" dirty="0" smtClean="0"/>
              <a:t>What we want to</a:t>
            </a:r>
            <a:r>
              <a:rPr lang="en-US" altLang="zh-CN" b="0" baseline="0" dirty="0" smtClean="0"/>
              <a:t> do is to maximize the following function.</a:t>
            </a:r>
          </a:p>
          <a:p>
            <a:pPr lvl="1"/>
            <a:endParaRPr lang="en-US" altLang="zh-CN" b="0" baseline="0" dirty="0" smtClean="0"/>
          </a:p>
          <a:p>
            <a:pPr lvl="1"/>
            <a:r>
              <a:rPr lang="en-US" altLang="zh-CN" b="0" baseline="0" dirty="0" smtClean="0"/>
              <a:t>Here Q, is the utility function, to measure how a subset of vertices span structural holes.</a:t>
            </a:r>
            <a:endParaRPr lang="en-US" altLang="zh-CN" b="0" dirty="0" smtClean="0"/>
          </a:p>
          <a:p>
            <a:pPr lvl="1"/>
            <a:r>
              <a:rPr lang="en-US" altLang="zh-CN" b="0" dirty="0" smtClean="0"/>
              <a:t>Q is a General definition, can be instantiate</a:t>
            </a:r>
            <a:r>
              <a:rPr lang="en-US" altLang="zh-CN" b="0" baseline="0" dirty="0" smtClean="0"/>
              <a:t> in many ways, like:</a:t>
            </a:r>
            <a:r>
              <a:rPr lang="en-US" altLang="zh-CN" b="0" dirty="0" smtClean="0"/>
              <a:t> </a:t>
            </a:r>
          </a:p>
          <a:p>
            <a:pPr lvl="2"/>
            <a:r>
              <a:rPr lang="en-US" altLang="zh-CN" sz="1600" dirty="0"/>
              <a:t>Number of path between communities.</a:t>
            </a:r>
          </a:p>
          <a:p>
            <a:pPr lvl="2"/>
            <a:r>
              <a:rPr lang="en-US" altLang="zh-CN" sz="1600" dirty="0"/>
              <a:t>Number of edges between key members among communities</a:t>
            </a:r>
            <a:endParaRPr lang="en-US" altLang="zh-CN" dirty="0"/>
          </a:p>
          <a:p>
            <a:pPr lvl="2"/>
            <a:endParaRPr lang="en-US" altLang="zh-CN" sz="1600" dirty="0"/>
          </a:p>
          <a:p>
            <a:pPr lvl="2"/>
            <a:r>
              <a:rPr lang="en-US" altLang="zh-CN" sz="1600" dirty="0"/>
              <a:t>And the VSH is exactly the top-k structural hole spanners we want to compete.</a:t>
            </a:r>
            <a:endParaRPr lang="en-US" altLang="zh-CN"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24</a:t>
            </a:fld>
            <a:endParaRPr lang="zh-CN" altLang="en-US"/>
          </a:p>
        </p:txBody>
      </p:sp>
    </p:spTree>
    <p:extLst>
      <p:ext uri="{BB962C8B-B14F-4D97-AF65-F5344CB8AC3E}">
        <p14:creationId xmlns:p14="http://schemas.microsoft.com/office/powerpoint/2010/main" val="1165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In</a:t>
            </a:r>
            <a:r>
              <a:rPr kumimoji="1" lang="zh-CN" altLang="en-US" baseline="0" dirty="0" smtClean="0"/>
              <a:t> </a:t>
            </a:r>
            <a:r>
              <a:rPr kumimoji="1" lang="en-US" altLang="zh-CN" baseline="0" dirty="0" smtClean="0"/>
              <a:t>this</a:t>
            </a:r>
            <a:r>
              <a:rPr kumimoji="1" lang="zh-CN" altLang="en-US" baseline="0" dirty="0" smtClean="0"/>
              <a:t> </a:t>
            </a:r>
            <a:r>
              <a:rPr kumimoji="1" lang="en-US" altLang="zh-CN" baseline="0" dirty="0" smtClean="0"/>
              <a:t>work,</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study</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chat.</a:t>
            </a:r>
            <a:endParaRPr kumimoji="1" lang="zh-CN" altLang="en-US" baseline="0" dirty="0" smtClean="0"/>
          </a:p>
          <a:p>
            <a:endParaRPr kumimoji="1" lang="zh-CN" altLang="en-US" baseline="0" dirty="0" smtClean="0"/>
          </a:p>
          <a:p>
            <a:r>
              <a:rPr kumimoji="1" lang="en-US" altLang="zh-CN" baseline="0" dirty="0" smtClean="0"/>
              <a:t>The</a:t>
            </a:r>
            <a:r>
              <a:rPr kumimoji="1" lang="zh-CN" altLang="en-US" baseline="0" dirty="0" smtClean="0"/>
              <a:t> </a:t>
            </a:r>
            <a:r>
              <a:rPr kumimoji="1" lang="en-US" altLang="zh-CN" baseline="0" dirty="0" smtClean="0"/>
              <a:t>left</a:t>
            </a:r>
            <a:r>
              <a:rPr kumimoji="1" lang="zh-CN" altLang="en-US" baseline="0" dirty="0" smtClean="0"/>
              <a:t> </a:t>
            </a:r>
            <a:r>
              <a:rPr kumimoji="1" lang="en-US" altLang="zh-CN" baseline="0" dirty="0" smtClean="0"/>
              <a:t>figure</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screenshot</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err="1" smtClean="0"/>
              <a:t>wechat</a:t>
            </a:r>
            <a:r>
              <a:rPr kumimoji="1" lang="zh-CN" altLang="en-US" baseline="0" dirty="0" smtClean="0"/>
              <a:t> </a:t>
            </a:r>
            <a:r>
              <a:rPr kumimoji="1" lang="en-US" altLang="zh-CN" baseline="0" dirty="0" smtClean="0"/>
              <a:t>app</a:t>
            </a:r>
            <a:r>
              <a:rPr kumimoji="1" lang="zh-CN" altLang="en-US" baseline="0" dirty="0" smtClean="0"/>
              <a:t> </a:t>
            </a:r>
            <a:r>
              <a:rPr kumimoji="1" lang="en-US" altLang="zh-CN" baseline="0" dirty="0" smtClean="0"/>
              <a:t>on</a:t>
            </a:r>
            <a:r>
              <a:rPr kumimoji="1" lang="zh-CN" altLang="en-US" baseline="0" dirty="0" smtClean="0"/>
              <a:t> </a:t>
            </a:r>
            <a:r>
              <a:rPr kumimoji="1" lang="en-US" altLang="zh-CN" baseline="0" dirty="0" smtClean="0"/>
              <a:t>mobile</a:t>
            </a:r>
            <a:r>
              <a:rPr kumimoji="1" lang="zh-CN" altLang="en-US" baseline="0" dirty="0" smtClean="0"/>
              <a:t> </a:t>
            </a:r>
            <a:r>
              <a:rPr kumimoji="1" lang="en-US" altLang="zh-CN" baseline="0" dirty="0" smtClean="0"/>
              <a:t>phone.</a:t>
            </a:r>
            <a:endParaRPr kumimoji="1" lang="zh-CN" altLang="en-US" baseline="0" dirty="0" smtClean="0"/>
          </a:p>
          <a:p>
            <a:endParaRPr kumimoji="1" lang="zh-CN" altLang="en-US" baseline="0" dirty="0" smtClean="0"/>
          </a:p>
          <a:p>
            <a:r>
              <a:rPr kumimoji="1" lang="en-US" altLang="zh-CN" baseline="0" dirty="0" smtClean="0"/>
              <a:t>The</a:t>
            </a:r>
            <a:r>
              <a:rPr kumimoji="1" lang="zh-CN" altLang="en-US" baseline="0" dirty="0" smtClean="0"/>
              <a:t> </a:t>
            </a:r>
            <a:r>
              <a:rPr kumimoji="1" lang="en-US" altLang="zh-CN" baseline="0" dirty="0" smtClean="0"/>
              <a:t>scenario</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err="1" smtClean="0"/>
              <a:t>steve</a:t>
            </a:r>
            <a:r>
              <a:rPr kumimoji="1" lang="zh-CN" altLang="en-US" baseline="0" dirty="0" smtClean="0"/>
              <a:t> </a:t>
            </a:r>
            <a:r>
              <a:rPr kumimoji="1" lang="en-US" altLang="zh-CN" baseline="0" dirty="0" smtClean="0"/>
              <a:t>want</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invite</a:t>
            </a:r>
            <a:r>
              <a:rPr kumimoji="1" lang="zh-CN" altLang="en-US" baseline="0" dirty="0" smtClean="0"/>
              <a:t> </a:t>
            </a:r>
            <a:r>
              <a:rPr kumimoji="1" lang="en-US" altLang="zh-CN" baseline="0" dirty="0" smtClean="0"/>
              <a:t>two</a:t>
            </a:r>
            <a:r>
              <a:rPr kumimoji="1" lang="zh-CN" altLang="en-US" baseline="0" dirty="0" smtClean="0"/>
              <a:t> </a:t>
            </a:r>
            <a:r>
              <a:rPr kumimoji="1" lang="en-US" altLang="zh-CN" baseline="0" dirty="0" smtClean="0"/>
              <a:t>friends,&lt;click&gt;</a:t>
            </a:r>
            <a:r>
              <a:rPr kumimoji="1" lang="zh-CN" altLang="en-US" baseline="0" dirty="0" smtClean="0"/>
              <a:t> </a:t>
            </a:r>
            <a:r>
              <a:rPr kumimoji="1" lang="en-US" altLang="zh-CN" baseline="0" dirty="0" smtClean="0"/>
              <a:t>Luke</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Mohammed</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chat.</a:t>
            </a:r>
            <a:endParaRPr kumimoji="1" lang="zh-CN" altLang="en-US" baseline="0" dirty="0" smtClean="0"/>
          </a:p>
          <a:p>
            <a:endParaRPr kumimoji="1" lang="zh-CN" altLang="en-US" baseline="0" dirty="0" smtClean="0"/>
          </a:p>
          <a:p>
            <a:r>
              <a:rPr kumimoji="1" lang="en-US" altLang="zh-CN" baseline="0" dirty="0" smtClean="0"/>
              <a:t>I</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say</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chats</a:t>
            </a:r>
            <a:r>
              <a:rPr kumimoji="1" lang="zh-CN" altLang="en-US" baseline="0" dirty="0" smtClean="0"/>
              <a:t> </a:t>
            </a:r>
            <a:r>
              <a:rPr kumimoji="1" lang="en-US" altLang="zh-CN" baseline="0" dirty="0" smtClean="0"/>
              <a:t>are</a:t>
            </a:r>
            <a:r>
              <a:rPr kumimoji="1" lang="zh-CN" altLang="en-US" baseline="0" dirty="0" smtClean="0"/>
              <a:t> </a:t>
            </a:r>
            <a:r>
              <a:rPr kumimoji="1" lang="en-US" altLang="zh-CN" baseline="0" dirty="0" smtClean="0"/>
              <a:t>really</a:t>
            </a:r>
            <a:r>
              <a:rPr kumimoji="1" lang="zh-CN" altLang="en-US" baseline="0" dirty="0" smtClean="0"/>
              <a:t> </a:t>
            </a:r>
            <a:r>
              <a:rPr kumimoji="1" lang="en-US" altLang="zh-CN" baseline="0" dirty="0" smtClean="0"/>
              <a:t>important</a:t>
            </a:r>
            <a:r>
              <a:rPr kumimoji="1" lang="zh-CN" altLang="en-US" baseline="0" dirty="0" smtClean="0"/>
              <a:t> </a:t>
            </a:r>
            <a:r>
              <a:rPr kumimoji="1" lang="en-US" altLang="zh-CN" baseline="0" dirty="0" smtClean="0"/>
              <a:t>in</a:t>
            </a:r>
            <a:r>
              <a:rPr kumimoji="1" lang="zh-CN" altLang="en-US" baseline="0" dirty="0" smtClean="0"/>
              <a:t> </a:t>
            </a:r>
            <a:r>
              <a:rPr kumimoji="1" lang="en-US" altLang="zh-CN" baseline="0" dirty="0" err="1" smtClean="0"/>
              <a:t>WeChat</a:t>
            </a:r>
            <a:r>
              <a:rPr kumimoji="1" lang="en-US" altLang="zh-CN" baseline="0" dirty="0" smtClean="0"/>
              <a:t>,</a:t>
            </a:r>
            <a:r>
              <a:rPr kumimoji="1" lang="zh-CN" altLang="en-US" baseline="0" dirty="0" smtClean="0"/>
              <a:t> </a:t>
            </a:r>
            <a:r>
              <a:rPr kumimoji="1" lang="en-US" altLang="zh-CN" baseline="0" dirty="0" smtClean="0"/>
              <a:t>there</a:t>
            </a:r>
            <a:r>
              <a:rPr kumimoji="1" lang="zh-CN" altLang="en-US" baseline="0" dirty="0" smtClean="0"/>
              <a:t> </a:t>
            </a:r>
            <a:r>
              <a:rPr kumimoji="1" lang="en-US" altLang="zh-CN" baseline="0" dirty="0" smtClean="0"/>
              <a:t>are</a:t>
            </a:r>
            <a:r>
              <a:rPr kumimoji="1" lang="zh-CN" altLang="en-US" baseline="0" dirty="0" smtClean="0"/>
              <a:t> </a:t>
            </a:r>
            <a:r>
              <a:rPr kumimoji="1" lang="en-US" altLang="zh-CN" baseline="0" dirty="0" smtClean="0"/>
              <a:t>about</a:t>
            </a:r>
            <a:r>
              <a:rPr kumimoji="1" lang="zh-CN" altLang="en-US" baseline="0" dirty="0" smtClean="0"/>
              <a:t> </a:t>
            </a:r>
            <a:r>
              <a:rPr kumimoji="1" lang="en-US" altLang="zh-CN" baseline="0" dirty="0" smtClean="0"/>
              <a:t>2.3</a:t>
            </a:r>
            <a:r>
              <a:rPr kumimoji="1" lang="zh-CN" altLang="en-US" baseline="0" dirty="0" smtClean="0"/>
              <a:t> </a:t>
            </a:r>
            <a:r>
              <a:rPr kumimoji="1" lang="en-US" altLang="zh-CN" baseline="0" dirty="0" smtClean="0"/>
              <a:t>million</a:t>
            </a:r>
            <a:r>
              <a:rPr kumimoji="1" lang="zh-CN" altLang="en-US" baseline="0" dirty="0" smtClean="0"/>
              <a:t> </a:t>
            </a:r>
            <a:r>
              <a:rPr kumimoji="1" lang="en-US" altLang="zh-CN" baseline="0" dirty="0" smtClean="0"/>
              <a:t>groups</a:t>
            </a:r>
            <a:r>
              <a:rPr kumimoji="1" lang="zh-CN" altLang="en-US" baseline="0" dirty="0" smtClean="0"/>
              <a:t> </a:t>
            </a:r>
            <a:r>
              <a:rPr kumimoji="1" lang="en-US" altLang="zh-CN" baseline="0" dirty="0" smtClean="0"/>
              <a:t>generated</a:t>
            </a:r>
            <a:r>
              <a:rPr kumimoji="1" lang="zh-CN" altLang="en-US" baseline="0" dirty="0" smtClean="0"/>
              <a:t> </a:t>
            </a:r>
            <a:r>
              <a:rPr kumimoji="1" lang="en-US" altLang="zh-CN" baseline="0" dirty="0" smtClean="0"/>
              <a:t>everyday.</a:t>
            </a:r>
            <a:r>
              <a:rPr kumimoji="1" lang="zh-CN" altLang="en-US" baseline="0" dirty="0" smtClean="0"/>
              <a:t> </a:t>
            </a:r>
            <a:r>
              <a:rPr kumimoji="1" lang="en-US" altLang="zh-CN" baseline="0" dirty="0" smtClean="0"/>
              <a:t>One</a:t>
            </a:r>
            <a:r>
              <a:rPr kumimoji="1" lang="zh-CN" altLang="en-US" baseline="0" dirty="0" smtClean="0"/>
              <a:t> </a:t>
            </a:r>
            <a:r>
              <a:rPr kumimoji="1" lang="en-US" altLang="zh-CN" baseline="0" dirty="0" smtClean="0"/>
              <a:t>quarter</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messages</a:t>
            </a:r>
            <a:r>
              <a:rPr kumimoji="1" lang="zh-CN" altLang="en-US" baseline="0" dirty="0" smtClean="0"/>
              <a:t> </a:t>
            </a:r>
            <a:r>
              <a:rPr kumimoji="1" lang="en-US" altLang="zh-CN" baseline="0" dirty="0" smtClean="0"/>
              <a:t>are</a:t>
            </a:r>
            <a:r>
              <a:rPr kumimoji="1" lang="zh-CN" altLang="en-US" baseline="0" dirty="0" smtClean="0"/>
              <a:t> </a:t>
            </a:r>
            <a:r>
              <a:rPr kumimoji="1" lang="en-US" altLang="zh-CN" baseline="0" dirty="0" smtClean="0"/>
              <a:t>generated</a:t>
            </a:r>
            <a:r>
              <a:rPr kumimoji="1" lang="zh-CN" altLang="en-US" baseline="0" dirty="0" smtClean="0"/>
              <a:t> </a:t>
            </a:r>
            <a:r>
              <a:rPr kumimoji="1" lang="en-US" altLang="zh-CN" baseline="0" dirty="0" smtClean="0"/>
              <a:t>in</a:t>
            </a:r>
            <a:r>
              <a:rPr kumimoji="1" lang="zh-CN" altLang="en-US" baseline="0" dirty="0" smtClean="0"/>
              <a:t> </a:t>
            </a:r>
            <a:r>
              <a:rPr kumimoji="1" lang="en-US" altLang="zh-CN" baseline="0" dirty="0" smtClean="0"/>
              <a:t>groups</a:t>
            </a:r>
            <a:r>
              <a:rPr kumimoji="1" lang="zh-CN" altLang="en-US" baseline="0" dirty="0" smtClean="0"/>
              <a:t> </a:t>
            </a:r>
            <a:r>
              <a:rPr kumimoji="1" lang="en-US" altLang="zh-CN" baseline="0" dirty="0" smtClean="0"/>
              <a:t>chats.</a:t>
            </a:r>
            <a:endParaRPr kumimoji="1" lang="zh-CN" altLang="en-US" baseline="0" dirty="0" smtClean="0"/>
          </a:p>
          <a:p>
            <a:endParaRPr kumimoji="1" lang="zh-CN" altLang="en-US"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5</a:t>
            </a:fld>
            <a:endParaRPr kumimoji="1" lang="zh-CN" altLang="en-US"/>
          </a:p>
        </p:txBody>
      </p:sp>
    </p:spTree>
    <p:extLst>
      <p:ext uri="{BB962C8B-B14F-4D97-AF65-F5344CB8AC3E}">
        <p14:creationId xmlns:p14="http://schemas.microsoft.com/office/powerpoint/2010/main" val="124158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In coauthor, we consider the citation as a type of information diffusion.</a:t>
            </a:r>
          </a:p>
          <a:p>
            <a:endParaRPr lang="en-US" altLang="zh-CN" baseline="0" dirty="0" smtClean="0"/>
          </a:p>
          <a:p>
            <a:r>
              <a:rPr lang="en-US" altLang="zh-CN" baseline="0" dirty="0" smtClean="0"/>
              <a:t>SHS almost double OL the number of cross domain and outer domain citation.</a:t>
            </a:r>
          </a:p>
          <a:p>
            <a:r>
              <a:rPr lang="en-US" altLang="zh-CN" baseline="0" dirty="0" smtClean="0"/>
              <a:t>Cross domain citation is only aimed for cites from other computer science areas.</a:t>
            </a:r>
          </a:p>
          <a:p>
            <a:pPr defTabSz="950702" eaLnBrk="1" fontAlgn="auto" hangingPunct="1">
              <a:spcBef>
                <a:spcPts val="0"/>
              </a:spcBef>
              <a:spcAft>
                <a:spcPts val="0"/>
              </a:spcAft>
              <a:defRPr/>
            </a:pPr>
            <a:r>
              <a:rPr lang="en-US" altLang="zh-CN" baseline="0" dirty="0" smtClean="0"/>
              <a:t>Outer domain citation is only aimed for cites from non-CS areas, other areas like math and biology.</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25</a:t>
            </a:fld>
            <a:endParaRPr lang="zh-CN" altLang="en-US"/>
          </a:p>
        </p:txBody>
      </p:sp>
    </p:spTree>
    <p:extLst>
      <p:ext uri="{BB962C8B-B14F-4D97-AF65-F5344CB8AC3E}">
        <p14:creationId xmlns:p14="http://schemas.microsoft.com/office/powerpoint/2010/main" val="191987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perform another analysis of information diffusion in the Twitter and Coauthor networks.</a:t>
            </a:r>
          </a:p>
          <a:p>
            <a:endParaRPr lang="en-US" altLang="zh-CN" baseline="0" dirty="0" smtClean="0"/>
          </a:p>
          <a:p>
            <a:r>
              <a:rPr lang="en-US" altLang="zh-CN" baseline="0" dirty="0" smtClean="0"/>
              <a:t>In twitter, we estimate the probability of OL and SHS appearing on a tweet forward path.</a:t>
            </a:r>
          </a:p>
          <a:p>
            <a:r>
              <a:rPr lang="en-US" altLang="zh-CN" baseline="0" dirty="0" smtClean="0"/>
              <a:t>The result shows an interesting phenomena, OL dominate in inner domain information spread, which is 5 times higher than SHS, but on the other hand, SHS almost 3 times the cross domain information flows.</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26</a:t>
            </a:fld>
            <a:endParaRPr lang="zh-CN" altLang="en-US"/>
          </a:p>
        </p:txBody>
      </p:sp>
    </p:spTree>
    <p:extLst>
      <p:ext uri="{BB962C8B-B14F-4D97-AF65-F5344CB8AC3E}">
        <p14:creationId xmlns:p14="http://schemas.microsoft.com/office/powerpoint/2010/main" val="179754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b="0" dirty="0" smtClean="0"/>
              <a:t>The input of</a:t>
            </a:r>
            <a:r>
              <a:rPr lang="en-US" altLang="zh-CN" b="0" baseline="0" dirty="0" smtClean="0"/>
              <a:t> the problem is a social network, a graph G. And associate with communities information.</a:t>
            </a:r>
          </a:p>
          <a:p>
            <a:pPr lvl="1"/>
            <a:r>
              <a:rPr lang="en-US" altLang="zh-CN" b="0" baseline="0" dirty="0" smtClean="0"/>
              <a:t>So the community is the input of the our problem.</a:t>
            </a:r>
          </a:p>
          <a:p>
            <a:pPr lvl="1"/>
            <a:endParaRPr lang="en-US" altLang="zh-CN" b="0" dirty="0" smtClean="0"/>
          </a:p>
          <a:p>
            <a:pPr lvl="1"/>
            <a:r>
              <a:rPr lang="en-US" altLang="zh-CN" b="0" dirty="0" smtClean="0"/>
              <a:t>What we want to</a:t>
            </a:r>
            <a:r>
              <a:rPr lang="en-US" altLang="zh-CN" b="0" baseline="0" dirty="0" smtClean="0"/>
              <a:t> do is to maximize the following function.</a:t>
            </a:r>
          </a:p>
          <a:p>
            <a:pPr lvl="1"/>
            <a:endParaRPr lang="en-US" altLang="zh-CN" b="0" baseline="0" dirty="0" smtClean="0"/>
          </a:p>
          <a:p>
            <a:pPr lvl="1"/>
            <a:r>
              <a:rPr lang="en-US" altLang="zh-CN" b="0" baseline="0" dirty="0" smtClean="0"/>
              <a:t>Here Q, is the utility function, to measure how a subset of vertices span structural holes.</a:t>
            </a:r>
            <a:endParaRPr lang="en-US" altLang="zh-CN" b="0" dirty="0" smtClean="0"/>
          </a:p>
          <a:p>
            <a:pPr lvl="1"/>
            <a:r>
              <a:rPr lang="en-US" altLang="zh-CN" b="0" dirty="0" smtClean="0"/>
              <a:t>Q is a General definition, can be instantiate</a:t>
            </a:r>
            <a:r>
              <a:rPr lang="en-US" altLang="zh-CN" b="0" baseline="0" dirty="0" smtClean="0"/>
              <a:t> in many ways, like:</a:t>
            </a:r>
            <a:r>
              <a:rPr lang="en-US" altLang="zh-CN" b="0" dirty="0" smtClean="0"/>
              <a:t> </a:t>
            </a:r>
          </a:p>
          <a:p>
            <a:pPr lvl="2"/>
            <a:r>
              <a:rPr lang="en-US" altLang="zh-CN" sz="1600" dirty="0"/>
              <a:t>Number of path between communities.</a:t>
            </a:r>
          </a:p>
          <a:p>
            <a:pPr lvl="2"/>
            <a:r>
              <a:rPr lang="en-US" altLang="zh-CN" sz="1600" dirty="0"/>
              <a:t>Number of edges between key members among communities</a:t>
            </a:r>
            <a:endParaRPr lang="en-US" altLang="zh-CN" dirty="0"/>
          </a:p>
          <a:p>
            <a:pPr lvl="2"/>
            <a:endParaRPr lang="en-US" altLang="zh-CN" sz="1600" dirty="0"/>
          </a:p>
          <a:p>
            <a:pPr lvl="2"/>
            <a:r>
              <a:rPr lang="en-US" altLang="zh-CN" sz="1600" dirty="0"/>
              <a:t>And the VSH is exactly the top-k structural hole spanners we want to compete.</a:t>
            </a:r>
            <a:endParaRPr lang="en-US" altLang="zh-CN"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27</a:t>
            </a:fld>
            <a:endParaRPr lang="zh-CN" altLang="en-US"/>
          </a:p>
        </p:txBody>
      </p:sp>
    </p:spTree>
    <p:extLst>
      <p:ext uri="{BB962C8B-B14F-4D97-AF65-F5344CB8AC3E}">
        <p14:creationId xmlns:p14="http://schemas.microsoft.com/office/powerpoint/2010/main" val="213676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(1) Observation (2) case</a:t>
            </a: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5332" indent="-286666" eaLnBrk="0" hangingPunct="0">
              <a:defRPr sz="2400">
                <a:solidFill>
                  <a:schemeClr val="tx1"/>
                </a:solidFill>
                <a:latin typeface="Cambria" charset="0"/>
                <a:ea typeface="ＭＳ Ｐゴシック" charset="0"/>
              </a:defRPr>
            </a:lvl2pPr>
            <a:lvl3pPr marL="1146665" indent="-229333" eaLnBrk="0" hangingPunct="0">
              <a:defRPr sz="2400">
                <a:solidFill>
                  <a:schemeClr val="tx1"/>
                </a:solidFill>
                <a:latin typeface="Cambria" charset="0"/>
                <a:ea typeface="ＭＳ Ｐゴシック" charset="0"/>
              </a:defRPr>
            </a:lvl3pPr>
            <a:lvl4pPr marL="1605331" indent="-229333" eaLnBrk="0" hangingPunct="0">
              <a:defRPr sz="2400">
                <a:solidFill>
                  <a:schemeClr val="tx1"/>
                </a:solidFill>
                <a:latin typeface="Cambria" charset="0"/>
                <a:ea typeface="ＭＳ Ｐゴシック" charset="0"/>
              </a:defRPr>
            </a:lvl4pPr>
            <a:lvl5pPr marL="2063997" indent="-229333" eaLnBrk="0" hangingPunct="0">
              <a:defRPr sz="2400">
                <a:solidFill>
                  <a:schemeClr val="tx1"/>
                </a:solidFill>
                <a:latin typeface="Cambria" charset="0"/>
                <a:ea typeface="ＭＳ Ｐゴシック" charset="0"/>
              </a:defRPr>
            </a:lvl5pPr>
            <a:lvl6pPr marL="2522664" indent="-229333" eaLnBrk="0" fontAlgn="base" hangingPunct="0">
              <a:spcBef>
                <a:spcPct val="0"/>
              </a:spcBef>
              <a:spcAft>
                <a:spcPct val="0"/>
              </a:spcAft>
              <a:defRPr sz="2400">
                <a:solidFill>
                  <a:schemeClr val="tx1"/>
                </a:solidFill>
                <a:latin typeface="Cambria" charset="0"/>
                <a:ea typeface="ＭＳ Ｐゴシック" charset="0"/>
              </a:defRPr>
            </a:lvl6pPr>
            <a:lvl7pPr marL="2981329" indent="-229333" eaLnBrk="0" fontAlgn="base" hangingPunct="0">
              <a:spcBef>
                <a:spcPct val="0"/>
              </a:spcBef>
              <a:spcAft>
                <a:spcPct val="0"/>
              </a:spcAft>
              <a:defRPr sz="2400">
                <a:solidFill>
                  <a:schemeClr val="tx1"/>
                </a:solidFill>
                <a:latin typeface="Cambria" charset="0"/>
                <a:ea typeface="ＭＳ Ｐゴシック" charset="0"/>
              </a:defRPr>
            </a:lvl7pPr>
            <a:lvl8pPr marL="3439995" indent="-229333" eaLnBrk="0" fontAlgn="base" hangingPunct="0">
              <a:spcBef>
                <a:spcPct val="0"/>
              </a:spcBef>
              <a:spcAft>
                <a:spcPct val="0"/>
              </a:spcAft>
              <a:defRPr sz="2400">
                <a:solidFill>
                  <a:schemeClr val="tx1"/>
                </a:solidFill>
                <a:latin typeface="Cambria" charset="0"/>
                <a:ea typeface="ＭＳ Ｐゴシック" charset="0"/>
              </a:defRPr>
            </a:lvl8pPr>
            <a:lvl9pPr marL="3898661" indent="-229333"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FEACB136-E1D0-7D42-94AB-97216750DC16}" type="slidenum">
              <a:rPr lang="en-US" altLang="zh-CN" sz="1200">
                <a:latin typeface="Calibri" charset="0"/>
                <a:cs typeface="宋体" charset="0"/>
              </a:rPr>
              <a:pPr eaLnBrk="1" hangingPunct="1"/>
              <a:t>28</a:t>
            </a:fld>
            <a:endParaRPr lang="en-US" altLang="zh-CN" sz="1200">
              <a:latin typeface="Calibri" charset="0"/>
              <a:cs typeface="宋体" charset="0"/>
            </a:endParaRPr>
          </a:p>
        </p:txBody>
      </p:sp>
    </p:spTree>
    <p:extLst>
      <p:ext uri="{BB962C8B-B14F-4D97-AF65-F5344CB8AC3E}">
        <p14:creationId xmlns:p14="http://schemas.microsoft.com/office/powerpoint/2010/main" val="118109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Based on</a:t>
            </a:r>
            <a:r>
              <a:rPr lang="en-US" altLang="zh-CN" baseline="0" dirty="0" smtClean="0"/>
              <a:t> the first intuition.</a:t>
            </a:r>
          </a:p>
          <a:p>
            <a:pPr defTabSz="917332" eaLnBrk="1" fontAlgn="auto" hangingPunct="1">
              <a:spcBef>
                <a:spcPts val="0"/>
              </a:spcBef>
              <a:spcAft>
                <a:spcPts val="0"/>
              </a:spcAft>
              <a:defRPr/>
            </a:pPr>
            <a:r>
              <a:rPr lang="en-US" altLang="zh-CN" baseline="0" dirty="0" smtClean="0"/>
              <a:t>For example, v3 and v7 are </a:t>
            </a:r>
            <a:r>
              <a:rPr lang="en-US" altLang="zh-CN" baseline="0" dirty="0" err="1" smtClean="0"/>
              <a:t>Ols</a:t>
            </a:r>
            <a:r>
              <a:rPr lang="en-US" altLang="zh-CN" baseline="0" dirty="0" smtClean="0"/>
              <a:t> in two communities, so they have more power to spread information than other nodes v5 and v11, </a:t>
            </a:r>
          </a:p>
          <a:p>
            <a:pPr defTabSz="917332" eaLnBrk="1" fontAlgn="auto" hangingPunct="1">
              <a:spcBef>
                <a:spcPts val="0"/>
              </a:spcBef>
              <a:spcAft>
                <a:spcPts val="0"/>
              </a:spcAft>
              <a:defRPr/>
            </a:pPr>
            <a:r>
              <a:rPr lang="en-US" altLang="zh-CN" baseline="0" dirty="0" smtClean="0"/>
              <a:t>V6 and v12 can be considered as the bridge to connect two communities.</a:t>
            </a:r>
          </a:p>
          <a:p>
            <a:pPr defTabSz="917332" eaLnBrk="1" fontAlgn="auto" hangingPunct="1">
              <a:spcBef>
                <a:spcPts val="0"/>
              </a:spcBef>
              <a:spcAft>
                <a:spcPts val="0"/>
              </a:spcAft>
              <a:defRPr/>
            </a:pPr>
            <a:r>
              <a:rPr lang="en-US" altLang="zh-CN" baseline="0" dirty="0" smtClean="0"/>
              <a:t>And v6 have a higher advantage than v12, since v6 connects two OL and v12 only connects two ordinary users.</a:t>
            </a:r>
          </a:p>
          <a:p>
            <a:endParaRPr lang="en-US" altLang="zh-CN" baseline="0" dirty="0" smtClean="0"/>
          </a:p>
          <a:p>
            <a:r>
              <a:rPr lang="en-US" altLang="zh-CN" baseline="0" dirty="0" smtClean="0"/>
              <a:t>On the other hand, a node is more likely to act as an OL, if it connects with structural hole spanners.</a:t>
            </a:r>
          </a:p>
          <a:p>
            <a:endParaRPr lang="en-US" altLang="zh-CN" baseline="0" dirty="0" smtClean="0"/>
          </a:p>
          <a:p>
            <a:r>
              <a:rPr lang="en-US" altLang="zh-CN" baseline="0" dirty="0" smtClean="0"/>
              <a:t>We develop the first model as the following mutual recursion formulas.</a:t>
            </a:r>
          </a:p>
          <a:p>
            <a:endParaRPr lang="en-US" altLang="zh-CN" baseline="0" dirty="0" smtClean="0"/>
          </a:p>
          <a:p>
            <a:r>
              <a:rPr lang="en-US" altLang="zh-CN" baseline="0" dirty="0" smtClean="0"/>
              <a:t>I(v, C) is ..</a:t>
            </a:r>
          </a:p>
          <a:p>
            <a:r>
              <a:rPr lang="en-US" altLang="zh-CN" baseline="0" dirty="0" smtClean="0"/>
              <a:t>H(v, S) is ..</a:t>
            </a:r>
          </a:p>
          <a:p>
            <a:endParaRPr lang="en-US" altLang="zh-CN" baseline="0" dirty="0" smtClean="0"/>
          </a:p>
          <a:p>
            <a:r>
              <a:rPr lang="en-US" altLang="zh-CN" baseline="0" dirty="0" smtClean="0"/>
              <a:t>A and b are ….</a:t>
            </a:r>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29</a:t>
            </a:fld>
            <a:endParaRPr lang="zh-CN" altLang="en-US"/>
          </a:p>
        </p:txBody>
      </p:sp>
    </p:spTree>
    <p:extLst>
      <p:ext uri="{BB962C8B-B14F-4D97-AF65-F5344CB8AC3E}">
        <p14:creationId xmlns:p14="http://schemas.microsoft.com/office/powerpoint/2010/main" val="735614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latin typeface="+mn-lt"/>
                <a:ea typeface="+mn-ea"/>
              </a:rPr>
              <a:t>Essentially, in Eq. 2, the importance score can be explained as the maximal information flow a user can receive from one of her/his friends.</a:t>
            </a:r>
          </a:p>
          <a:p>
            <a:r>
              <a:rPr lang="en-US" dirty="0">
                <a:latin typeface="+mn-lt"/>
                <a:ea typeface="+mn-ea"/>
              </a:rPr>
              <a:t>Eq. 3 suggests that a structural hole spanner in S should be active in all the communities in S. The two update rules, </a:t>
            </a:r>
            <a:r>
              <a:rPr lang="en-US" dirty="0" err="1">
                <a:latin typeface="+mn-lt"/>
                <a:ea typeface="+mn-ea"/>
              </a:rPr>
              <a:t>Eqs</a:t>
            </a:r>
            <a:r>
              <a:rPr lang="en-US" dirty="0">
                <a:latin typeface="+mn-lt"/>
                <a:ea typeface="+mn-ea"/>
              </a:rPr>
              <a:t>. 2 and 3 are the basic approaches by which structural holes and importance (authority) reinforce each other.</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30</a:t>
            </a:fld>
            <a:endParaRPr lang="zh-CN" altLang="en-US"/>
          </a:p>
        </p:txBody>
      </p:sp>
    </p:spTree>
    <p:extLst>
      <p:ext uri="{BB962C8B-B14F-4D97-AF65-F5344CB8AC3E}">
        <p14:creationId xmlns:p14="http://schemas.microsoft.com/office/powerpoint/2010/main" val="835678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first proof the only if direction. Suppose we have two communities, one is blue, another is yellow. Two vertex U and V are connected with each other. Vertex V belongs to yellow and vertex U belongs to both yellow and blue. And we are looking for the structural hole between blue and yellow. </a:t>
            </a:r>
          </a:p>
          <a:p>
            <a:r>
              <a:rPr lang="en-US" baseline="0" dirty="0" smtClean="0"/>
              <a:t>Suppose alpha + beta &gt; 1, and the initial value of u and v both equals to 1. Thus the importance scores of vertex U in blue and yellow are also one, which is the same with its structural hole score. By the updating equation, we find that I(v, </a:t>
            </a:r>
            <a:r>
              <a:rPr lang="en-US" baseline="0" dirty="0" err="1" smtClean="0"/>
              <a:t>C_yellow</a:t>
            </a:r>
            <a:r>
              <a:rPr lang="en-US" baseline="0" dirty="0" smtClean="0"/>
              <a:t>) &gt;= alpha + beta &gt; 1, which is impossible.</a:t>
            </a:r>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32</a:t>
            </a:fld>
            <a:endParaRPr lang="en-US"/>
          </a:p>
        </p:txBody>
      </p:sp>
    </p:spTree>
    <p:extLst>
      <p:ext uri="{BB962C8B-B14F-4D97-AF65-F5344CB8AC3E}">
        <p14:creationId xmlns:p14="http://schemas.microsoft.com/office/powerpoint/2010/main" val="543198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33</a:t>
            </a:fld>
            <a:endParaRPr lang="en-US"/>
          </a:p>
        </p:txBody>
      </p:sp>
    </p:spTree>
    <p:extLst>
      <p:ext uri="{BB962C8B-B14F-4D97-AF65-F5344CB8AC3E}">
        <p14:creationId xmlns:p14="http://schemas.microsoft.com/office/powerpoint/2010/main" val="201133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27447-32ED-5145-B8E0-2634160B4876}" type="slidenum">
              <a:rPr lang="en-US" smtClean="0"/>
              <a:t>34</a:t>
            </a:fld>
            <a:endParaRPr lang="en-US"/>
          </a:p>
        </p:txBody>
      </p:sp>
    </p:spTree>
    <p:extLst>
      <p:ext uri="{BB962C8B-B14F-4D97-AF65-F5344CB8AC3E}">
        <p14:creationId xmlns:p14="http://schemas.microsoft.com/office/powerpoint/2010/main" val="1712252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proof </a:t>
            </a:r>
            <a:r>
              <a:rPr lang="en-US" altLang="zh-CN" baseline="0" dirty="0" smtClean="0"/>
              <a:t>condition of </a:t>
            </a:r>
            <a:r>
              <a:rPr lang="en-US" altLang="zh-CN" baseline="0" dirty="0" err="1" smtClean="0"/>
              <a:t>existance</a:t>
            </a:r>
            <a:r>
              <a:rPr lang="en-US" altLang="zh-CN" baseline="0" dirty="0" smtClean="0"/>
              <a:t>, and e-convergence property.</a:t>
            </a:r>
          </a:p>
          <a:p>
            <a:r>
              <a:rPr lang="en-US" altLang="zh-CN" baseline="0" dirty="0" smtClean="0"/>
              <a:t>After designing an </a:t>
            </a:r>
            <a:r>
              <a:rPr lang="en-US" altLang="zh-CN" baseline="0" dirty="0" err="1" smtClean="0"/>
              <a:t>iteratie</a:t>
            </a:r>
            <a:r>
              <a:rPr lang="en-US" altLang="zh-CN" baseline="0" dirty="0" smtClean="0"/>
              <a:t> algorithm, we conduct parameter analysis, show that the performance……</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35</a:t>
            </a:fld>
            <a:endParaRPr lang="zh-CN" altLang="en-US"/>
          </a:p>
        </p:txBody>
      </p:sp>
    </p:spTree>
    <p:extLst>
      <p:ext uri="{BB962C8B-B14F-4D97-AF65-F5344CB8AC3E}">
        <p14:creationId xmlns:p14="http://schemas.microsoft.com/office/powerpoint/2010/main" val="170099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aseline="0" dirty="0" smtClean="0"/>
              <a:t>We</a:t>
            </a:r>
            <a:r>
              <a:rPr kumimoji="1" lang="zh-CN" altLang="en-US" baseline="0" dirty="0" smtClean="0"/>
              <a:t> </a:t>
            </a:r>
            <a:r>
              <a:rPr kumimoji="1" lang="en-US" altLang="zh-CN" baseline="0" dirty="0" smtClean="0"/>
              <a:t>got</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sample</a:t>
            </a:r>
            <a:r>
              <a:rPr kumimoji="1" lang="zh-CN" altLang="en-US" baseline="0" dirty="0" smtClean="0"/>
              <a:t> </a:t>
            </a:r>
            <a:r>
              <a:rPr kumimoji="1" lang="en-US" altLang="zh-CN" baseline="0" dirty="0" smtClean="0"/>
              <a:t>of 4.7</a:t>
            </a:r>
            <a:r>
              <a:rPr kumimoji="1" lang="zh-CN" altLang="en-US" baseline="0" dirty="0" smtClean="0"/>
              <a:t> </a:t>
            </a:r>
            <a:r>
              <a:rPr kumimoji="1" lang="en-US" altLang="zh-CN" baseline="0" dirty="0" smtClean="0"/>
              <a:t>hundred</a:t>
            </a:r>
            <a:r>
              <a:rPr kumimoji="1" lang="zh-CN" altLang="en-US" baseline="0" dirty="0" smtClean="0"/>
              <a:t> </a:t>
            </a:r>
            <a:r>
              <a:rPr kumimoji="1" lang="en-US" altLang="zh-CN" baseline="0" dirty="0" smtClean="0"/>
              <a:t>thousand</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chats</a:t>
            </a:r>
            <a:r>
              <a:rPr kumimoji="1" lang="zh-CN" altLang="en-US" baseline="0" dirty="0" smtClean="0"/>
              <a:t> </a:t>
            </a:r>
            <a:r>
              <a:rPr kumimoji="1" lang="en-US" altLang="zh-CN" baseline="0" dirty="0" smtClean="0"/>
              <a:t>generated</a:t>
            </a:r>
            <a:r>
              <a:rPr kumimoji="1" lang="zh-CN" altLang="en-US" baseline="0" dirty="0" smtClean="0"/>
              <a:t> </a:t>
            </a:r>
            <a:r>
              <a:rPr kumimoji="1" lang="en-US" altLang="zh-CN" baseline="0" dirty="0" smtClean="0"/>
              <a:t>on</a:t>
            </a:r>
            <a:r>
              <a:rPr kumimoji="1" lang="zh-CN" altLang="en-US" baseline="0" dirty="0" smtClean="0"/>
              <a:t> </a:t>
            </a:r>
            <a:r>
              <a:rPr kumimoji="1" lang="en-US" altLang="zh-CN" baseline="0" dirty="0" smtClean="0"/>
              <a:t>July</a:t>
            </a:r>
            <a:r>
              <a:rPr kumimoji="1" lang="zh-CN" altLang="en-US" baseline="0" dirty="0" smtClean="0"/>
              <a:t> </a:t>
            </a:r>
            <a:r>
              <a:rPr kumimoji="1" lang="en-US" altLang="zh-CN" baseline="0" dirty="0" smtClean="0"/>
              <a:t>26</a:t>
            </a:r>
            <a:r>
              <a:rPr kumimoji="1" lang="en-US" altLang="zh-CN" baseline="30000" dirty="0" smtClean="0"/>
              <a:t>th</a:t>
            </a:r>
            <a:r>
              <a:rPr kumimoji="1" lang="zh-CN" altLang="en-US" baseline="0" dirty="0" smtClean="0"/>
              <a:t> </a:t>
            </a:r>
            <a:r>
              <a:rPr kumimoji="1" lang="en-US" altLang="zh-CN" baseline="0" dirty="0" smtClean="0"/>
              <a:t>last</a:t>
            </a:r>
            <a:r>
              <a:rPr kumimoji="1" lang="zh-CN" altLang="en-US" baseline="0" dirty="0" smtClean="0"/>
              <a:t> </a:t>
            </a:r>
            <a:r>
              <a:rPr kumimoji="1" lang="en-US" altLang="zh-CN" baseline="0" dirty="0" smtClean="0"/>
              <a:t>year.</a:t>
            </a:r>
            <a:r>
              <a:rPr kumimoji="1" lang="zh-CN" altLang="en-US" baseline="0" dirty="0" smtClean="0"/>
              <a:t> </a:t>
            </a:r>
            <a:r>
              <a:rPr kumimoji="1" lang="en-US" altLang="zh-CN" baseline="0" dirty="0" smtClean="0"/>
              <a:t>For</a:t>
            </a:r>
            <a:r>
              <a:rPr kumimoji="1" lang="zh-CN" altLang="en-US" baseline="0" dirty="0" smtClean="0"/>
              <a:t> </a:t>
            </a:r>
            <a:r>
              <a:rPr kumimoji="1" lang="en-US" altLang="zh-CN" baseline="0" dirty="0" smtClean="0"/>
              <a:t>each</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consider</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corresponding</a:t>
            </a:r>
            <a:r>
              <a:rPr kumimoji="1" lang="zh-CN" altLang="en-US" baseline="0" dirty="0" smtClean="0"/>
              <a:t> </a:t>
            </a:r>
            <a:r>
              <a:rPr kumimoji="1" lang="en-US" altLang="zh-CN" baseline="0" dirty="0" smtClean="0"/>
              <a:t>users</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be</a:t>
            </a:r>
            <a:r>
              <a:rPr kumimoji="1" lang="zh-CN" altLang="en-US" baseline="0" dirty="0" smtClean="0"/>
              <a:t> </a:t>
            </a:r>
            <a:r>
              <a:rPr kumimoji="1" lang="en-US" altLang="zh-CN" baseline="0" dirty="0" smtClean="0"/>
              <a:t>its</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members</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well</a:t>
            </a:r>
            <a:r>
              <a:rPr kumimoji="1" lang="zh-CN" altLang="en-US" baseline="0" dirty="0" smtClean="0"/>
              <a:t> </a:t>
            </a:r>
            <a:r>
              <a:rPr kumimoji="1" lang="en-US" altLang="zh-CN" baseline="0" dirty="0" smtClean="0"/>
              <a:t>as</a:t>
            </a:r>
            <a:r>
              <a:rPr kumimoji="1" lang="zh-CN" altLang="en-US" baseline="0" dirty="0" smtClean="0"/>
              <a:t> </a:t>
            </a:r>
            <a:r>
              <a:rPr kumimoji="1" lang="en-US" altLang="zh-CN" baseline="0" dirty="0" smtClean="0"/>
              <a:t>all</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users</a:t>
            </a:r>
            <a:r>
              <a:rPr kumimoji="1" lang="zh-CN" altLang="en-US" baseline="0" dirty="0" smtClean="0"/>
              <a:t> </a:t>
            </a:r>
            <a:r>
              <a:rPr kumimoji="1" lang="en-US" altLang="zh-CN" baseline="0" dirty="0" smtClean="0"/>
              <a:t>in</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fringe</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group.</a:t>
            </a:r>
          </a:p>
          <a:p>
            <a:endParaRPr kumimoji="1" lang="en-US" altLang="zh-CN" baseline="0" dirty="0" smtClean="0"/>
          </a:p>
          <a:p>
            <a:r>
              <a:rPr kumimoji="1" lang="en-US" altLang="zh-CN" baseline="0" dirty="0" smtClean="0"/>
              <a:t>&lt;click&gt;</a:t>
            </a:r>
          </a:p>
          <a:p>
            <a:r>
              <a:rPr kumimoji="1" lang="en-US" altLang="zh-CN" baseline="0" dirty="0" smtClean="0"/>
              <a:t>Here the fringe is defined as group </a:t>
            </a:r>
            <a:r>
              <a:rPr kumimoji="1" lang="en-US" altLang="zh-CN" baseline="0" dirty="0" err="1" smtClean="0"/>
              <a:t>memnbers</a:t>
            </a:r>
            <a:r>
              <a:rPr kumimoji="1" lang="en-US" altLang="zh-CN" baseline="0" dirty="0" smtClean="0"/>
              <a:t>’ one-hop friends.</a:t>
            </a:r>
            <a:endParaRPr kumimoji="1" lang="zh-CN" altLang="en-US" baseline="0" dirty="0" smtClean="0"/>
          </a:p>
          <a:p>
            <a:endParaRPr kumimoji="1" lang="zh-CN" altLang="en-US" baseline="0" dirty="0" smtClean="0"/>
          </a:p>
          <a:p>
            <a:r>
              <a:rPr kumimoji="1" lang="en-US" altLang="zh-CN" baseline="0" dirty="0" smtClean="0"/>
              <a:t>We</a:t>
            </a:r>
            <a:r>
              <a:rPr kumimoji="1" lang="zh-CN" altLang="en-US" baseline="0" dirty="0" smtClean="0"/>
              <a:t> </a:t>
            </a:r>
            <a:r>
              <a:rPr kumimoji="1" lang="en-US" altLang="zh-CN" baseline="0" dirty="0" smtClean="0"/>
              <a:t>also</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invitation</a:t>
            </a:r>
            <a:r>
              <a:rPr kumimoji="1" lang="zh-CN" altLang="en-US" baseline="0" dirty="0" smtClean="0"/>
              <a:t> </a:t>
            </a:r>
            <a:r>
              <a:rPr kumimoji="1" lang="en-US" altLang="zh-CN" baseline="0" dirty="0" smtClean="0"/>
              <a:t>data</a:t>
            </a:r>
            <a:r>
              <a:rPr kumimoji="1" lang="zh-CN" altLang="en-US" baseline="0" dirty="0" smtClean="0"/>
              <a:t> </a:t>
            </a:r>
            <a:r>
              <a:rPr kumimoji="1" lang="en-US" altLang="zh-CN" baseline="0" dirty="0" smtClean="0"/>
              <a:t>which</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showed</a:t>
            </a:r>
            <a:r>
              <a:rPr kumimoji="1" lang="zh-CN" altLang="en-US" baseline="0" dirty="0" smtClean="0"/>
              <a:t> </a:t>
            </a:r>
            <a:r>
              <a:rPr kumimoji="1" lang="en-US" altLang="zh-CN" baseline="0" dirty="0" smtClean="0"/>
              <a:t>by</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blue</a:t>
            </a:r>
            <a:r>
              <a:rPr kumimoji="1" lang="zh-CN" altLang="en-US" baseline="0" dirty="0" smtClean="0"/>
              <a:t> </a:t>
            </a:r>
            <a:r>
              <a:rPr kumimoji="1" lang="en-US" altLang="zh-CN" baseline="0" dirty="0" smtClean="0"/>
              <a:t>arrow</a:t>
            </a:r>
            <a:r>
              <a:rPr kumimoji="1" lang="zh-CN" altLang="en-US" baseline="0" dirty="0" smtClean="0"/>
              <a:t> </a:t>
            </a:r>
            <a:r>
              <a:rPr kumimoji="1" lang="en-US" altLang="zh-CN" baseline="0" dirty="0" smtClean="0"/>
              <a:t>line</a:t>
            </a:r>
            <a:r>
              <a:rPr kumimoji="1" lang="zh-CN" altLang="en-US" baseline="0" dirty="0" smtClean="0"/>
              <a:t>  </a:t>
            </a:r>
            <a:r>
              <a:rPr kumimoji="1" lang="en-US" altLang="zh-CN" baseline="0" dirty="0" smtClean="0"/>
              <a:t>&lt;click&gt;</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denoted</a:t>
            </a:r>
            <a:r>
              <a:rPr kumimoji="1" lang="zh-CN" altLang="en-US" baseline="0" dirty="0" smtClean="0"/>
              <a:t> </a:t>
            </a:r>
            <a:r>
              <a:rPr kumimoji="1" lang="en-US" altLang="zh-CN" baseline="0" dirty="0" smtClean="0"/>
              <a:t>by</a:t>
            </a:r>
            <a:r>
              <a:rPr kumimoji="1" lang="zh-CN" altLang="en-US" baseline="0" dirty="0" smtClean="0"/>
              <a:t> </a:t>
            </a:r>
            <a:r>
              <a:rPr kumimoji="1" lang="en-US" altLang="zh-CN" baseline="0" dirty="0" smtClean="0"/>
              <a:t>4-tuple</a:t>
            </a:r>
            <a:r>
              <a:rPr kumimoji="1" lang="zh-CN" altLang="en-US" baseline="0" dirty="0" smtClean="0"/>
              <a:t> </a:t>
            </a:r>
            <a:r>
              <a:rPr kumimoji="1" lang="en-US" altLang="zh-CN" baseline="0" dirty="0" smtClean="0"/>
              <a:t>(u,</a:t>
            </a:r>
            <a:r>
              <a:rPr kumimoji="1" lang="zh-CN" altLang="en-US" baseline="0" dirty="0" smtClean="0"/>
              <a:t> </a:t>
            </a:r>
            <a:r>
              <a:rPr kumimoji="1" lang="en-US" altLang="zh-CN" baseline="0" dirty="0" smtClean="0"/>
              <a:t>v,</a:t>
            </a:r>
            <a:r>
              <a:rPr kumimoji="1" lang="zh-CN" altLang="en-US" baseline="0" dirty="0" smtClean="0"/>
              <a:t> </a:t>
            </a:r>
            <a:r>
              <a:rPr kumimoji="1" lang="en-US" altLang="zh-CN" baseline="0" dirty="0" smtClean="0"/>
              <a:t>C,</a:t>
            </a:r>
            <a:r>
              <a:rPr kumimoji="1" lang="zh-CN" altLang="en-US" baseline="0" dirty="0" smtClean="0"/>
              <a:t> </a:t>
            </a:r>
            <a:r>
              <a:rPr kumimoji="1" lang="en-US" altLang="zh-CN" baseline="0" dirty="0" smtClean="0"/>
              <a:t>T),</a:t>
            </a:r>
            <a:r>
              <a:rPr kumimoji="1" lang="zh-CN" altLang="en-US" baseline="0" dirty="0" smtClean="0"/>
              <a:t> </a:t>
            </a:r>
            <a:r>
              <a:rPr kumimoji="1" lang="en-US" altLang="zh-CN" baseline="0" dirty="0" smtClean="0"/>
              <a:t>indicating</a:t>
            </a:r>
            <a:r>
              <a:rPr kumimoji="1" lang="zh-CN" altLang="en-US" baseline="0" dirty="0" smtClean="0"/>
              <a:t> </a:t>
            </a:r>
            <a:r>
              <a:rPr kumimoji="1" lang="en-US" altLang="zh-CN" baseline="0" dirty="0" smtClean="0"/>
              <a:t>user</a:t>
            </a:r>
            <a:r>
              <a:rPr kumimoji="1" lang="zh-CN" altLang="en-US" baseline="0" dirty="0" smtClean="0"/>
              <a:t> </a:t>
            </a:r>
            <a:r>
              <a:rPr kumimoji="1" lang="en-US" altLang="zh-CN" baseline="0" dirty="0" smtClean="0"/>
              <a:t>u</a:t>
            </a:r>
            <a:r>
              <a:rPr kumimoji="1" lang="zh-CN" altLang="en-US" baseline="0" dirty="0" smtClean="0"/>
              <a:t> </a:t>
            </a:r>
            <a:r>
              <a:rPr kumimoji="1" lang="en-US" altLang="zh-CN" baseline="0" dirty="0" smtClean="0"/>
              <a:t>invited</a:t>
            </a:r>
            <a:r>
              <a:rPr kumimoji="1" lang="zh-CN" altLang="en-US" baseline="0" dirty="0" smtClean="0"/>
              <a:t> </a:t>
            </a:r>
            <a:r>
              <a:rPr kumimoji="1" lang="en-US" altLang="zh-CN" baseline="0" dirty="0" smtClean="0"/>
              <a:t>user</a:t>
            </a:r>
            <a:r>
              <a:rPr kumimoji="1" lang="zh-CN" altLang="en-US" baseline="0" dirty="0" smtClean="0"/>
              <a:t> </a:t>
            </a:r>
            <a:r>
              <a:rPr kumimoji="1" lang="en-US" altLang="zh-CN" baseline="0" dirty="0" smtClean="0"/>
              <a:t>v</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a:t>
            </a:r>
            <a:r>
              <a:rPr kumimoji="1" lang="zh-CN" altLang="en-US" baseline="0" dirty="0" smtClean="0"/>
              <a:t> </a:t>
            </a:r>
            <a:r>
              <a:rPr kumimoji="1" lang="en-US" altLang="zh-CN" baseline="0" dirty="0" smtClean="0"/>
              <a:t>at</a:t>
            </a:r>
            <a:r>
              <a:rPr kumimoji="1" lang="zh-CN" altLang="en-US" baseline="0" dirty="0" smtClean="0"/>
              <a:t> </a:t>
            </a:r>
            <a:r>
              <a:rPr kumimoji="1" lang="en-US" altLang="zh-CN" baseline="0" dirty="0" smtClean="0"/>
              <a:t>time</a:t>
            </a:r>
            <a:r>
              <a:rPr kumimoji="1" lang="zh-CN" altLang="en-US" baseline="0" dirty="0" smtClean="0"/>
              <a:t> </a:t>
            </a:r>
            <a:r>
              <a:rPr kumimoji="1" lang="en-US" altLang="zh-CN" baseline="0" dirty="0" smtClean="0"/>
              <a:t>T.</a:t>
            </a:r>
            <a:r>
              <a:rPr kumimoji="1" lang="zh-CN" altLang="en-US" baseline="0" dirty="0" smtClean="0"/>
              <a:t> </a:t>
            </a:r>
          </a:p>
          <a:p>
            <a:r>
              <a:rPr kumimoji="1" lang="en-US" altLang="zh-CN" baseline="0" dirty="0" smtClean="0"/>
              <a:t>Moreover,</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have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friendship</a:t>
            </a:r>
            <a:r>
              <a:rPr kumimoji="1" lang="zh-CN" altLang="en-US" baseline="0" dirty="0" smtClean="0"/>
              <a:t> </a:t>
            </a:r>
            <a:r>
              <a:rPr kumimoji="1" lang="en-US" altLang="zh-CN" baseline="0" dirty="0" smtClean="0"/>
              <a:t>relationship</a:t>
            </a:r>
            <a:r>
              <a:rPr kumimoji="1" lang="zh-CN" altLang="en-US" baseline="0" dirty="0" smtClean="0"/>
              <a:t> </a:t>
            </a:r>
            <a:r>
              <a:rPr kumimoji="1" lang="en-US" altLang="zh-CN" baseline="0" dirty="0" smtClean="0"/>
              <a:t>data</a:t>
            </a:r>
            <a:r>
              <a:rPr kumimoji="1" lang="zh-CN" altLang="en-US" baseline="0" dirty="0" smtClean="0"/>
              <a:t> </a:t>
            </a:r>
            <a:r>
              <a:rPr kumimoji="1" lang="en-US" altLang="zh-CN" baseline="0" dirty="0" smtClean="0"/>
              <a:t>which</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showed</a:t>
            </a:r>
            <a:r>
              <a:rPr kumimoji="1" lang="zh-CN" altLang="en-US" baseline="0" dirty="0" smtClean="0"/>
              <a:t> </a:t>
            </a:r>
            <a:r>
              <a:rPr kumimoji="1" lang="en-US" altLang="zh-CN" baseline="0" dirty="0" smtClean="0"/>
              <a:t>by</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dotted</a:t>
            </a:r>
            <a:r>
              <a:rPr kumimoji="1" lang="zh-CN" altLang="en-US" baseline="0" dirty="0" smtClean="0"/>
              <a:t> </a:t>
            </a:r>
            <a:r>
              <a:rPr kumimoji="1" lang="en-US" altLang="zh-CN" baseline="0" dirty="0" smtClean="0"/>
              <a:t>line</a:t>
            </a:r>
            <a:r>
              <a:rPr kumimoji="1" lang="zh-CN" altLang="en-US" baseline="0" dirty="0" smtClean="0"/>
              <a:t> </a:t>
            </a:r>
            <a:r>
              <a:rPr kumimoji="1" lang="en-US" altLang="zh-CN" baseline="0" dirty="0" smtClean="0"/>
              <a:t>&lt;click&gt;</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denoted</a:t>
            </a:r>
            <a:r>
              <a:rPr kumimoji="1" lang="zh-CN" altLang="en-US" baseline="0" dirty="0" smtClean="0"/>
              <a:t> </a:t>
            </a:r>
            <a:r>
              <a:rPr kumimoji="1" lang="en-US" altLang="zh-CN" baseline="0" dirty="0" smtClean="0"/>
              <a:t>by</a:t>
            </a:r>
            <a:r>
              <a:rPr kumimoji="1" lang="zh-CN" altLang="en-US" baseline="0" dirty="0" smtClean="0"/>
              <a:t> </a:t>
            </a:r>
            <a:r>
              <a:rPr kumimoji="1" lang="en-US" altLang="zh-CN" baseline="0" dirty="0" smtClean="0"/>
              <a:t>3-tuple,</a:t>
            </a:r>
            <a:r>
              <a:rPr kumimoji="1" lang="zh-CN" altLang="en-US" baseline="0" dirty="0" smtClean="0"/>
              <a:t> </a:t>
            </a:r>
            <a:r>
              <a:rPr kumimoji="1" lang="en-US" altLang="zh-CN" baseline="0" dirty="0" smtClean="0"/>
              <a:t>indicating</a:t>
            </a:r>
            <a:r>
              <a:rPr kumimoji="1" lang="zh-CN" altLang="en-US" baseline="0" dirty="0" smtClean="0"/>
              <a:t> </a:t>
            </a:r>
            <a:r>
              <a:rPr kumimoji="1" lang="en-US" altLang="zh-CN" baseline="0" dirty="0" smtClean="0"/>
              <a:t>user</a:t>
            </a:r>
            <a:r>
              <a:rPr kumimoji="1" lang="zh-CN" altLang="en-US" baseline="0" dirty="0" smtClean="0"/>
              <a:t> </a:t>
            </a:r>
            <a:r>
              <a:rPr kumimoji="1" lang="en-US" altLang="zh-CN" baseline="0" dirty="0" smtClean="0"/>
              <a:t>u</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user</a:t>
            </a:r>
            <a:r>
              <a:rPr kumimoji="1" lang="zh-CN" altLang="en-US" baseline="0" dirty="0" smtClean="0"/>
              <a:t> </a:t>
            </a:r>
            <a:r>
              <a:rPr kumimoji="1" lang="en-US" altLang="zh-CN" baseline="0" dirty="0" smtClean="0"/>
              <a:t>v</a:t>
            </a:r>
            <a:r>
              <a:rPr kumimoji="1" lang="zh-CN" altLang="en-US" baseline="0" dirty="0" smtClean="0"/>
              <a:t> </a:t>
            </a:r>
            <a:r>
              <a:rPr kumimoji="1" lang="en-US" altLang="zh-CN" baseline="0" dirty="0" smtClean="0"/>
              <a:t>become</a:t>
            </a:r>
            <a:r>
              <a:rPr kumimoji="1" lang="zh-CN" altLang="en-US" baseline="0" dirty="0" smtClean="0"/>
              <a:t> </a:t>
            </a:r>
            <a:r>
              <a:rPr kumimoji="1" lang="en-US" altLang="zh-CN" baseline="0" dirty="0" smtClean="0"/>
              <a:t>friends</a:t>
            </a:r>
            <a:r>
              <a:rPr kumimoji="1" lang="zh-CN" altLang="en-US" baseline="0" dirty="0" smtClean="0"/>
              <a:t> </a:t>
            </a:r>
            <a:r>
              <a:rPr kumimoji="1" lang="en-US" altLang="zh-CN" baseline="0" dirty="0" smtClean="0"/>
              <a:t>at</a:t>
            </a:r>
            <a:r>
              <a:rPr kumimoji="1" lang="zh-CN" altLang="en-US" baseline="0" dirty="0" smtClean="0"/>
              <a:t> </a:t>
            </a:r>
            <a:r>
              <a:rPr kumimoji="1" lang="en-US" altLang="zh-CN" baseline="0" dirty="0" smtClean="0"/>
              <a:t>time</a:t>
            </a:r>
            <a:r>
              <a:rPr kumimoji="1" lang="zh-CN" altLang="en-US" baseline="0" dirty="0" smtClean="0"/>
              <a:t> </a:t>
            </a:r>
            <a:r>
              <a:rPr kumimoji="1" lang="en-US" altLang="zh-CN" baseline="0" dirty="0" smtClean="0"/>
              <a:t>T.</a:t>
            </a:r>
            <a:r>
              <a:rPr kumimoji="1" lang="zh-CN" altLang="en-US" baseline="0" dirty="0" smtClean="0"/>
              <a:t> </a:t>
            </a:r>
          </a:p>
          <a:p>
            <a:endParaRPr kumimoji="1" lang="zh-CN" altLang="en-US" baseline="0" dirty="0" smtClean="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6</a:t>
            </a:fld>
            <a:endParaRPr kumimoji="1" lang="zh-CN" altLang="en-US"/>
          </a:p>
        </p:txBody>
      </p:sp>
    </p:spTree>
    <p:extLst>
      <p:ext uri="{BB962C8B-B14F-4D97-AF65-F5344CB8AC3E}">
        <p14:creationId xmlns:p14="http://schemas.microsoft.com/office/powerpoint/2010/main" val="1464083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2525" cy="3722687"/>
          </a:xfrm>
        </p:spPr>
      </p:sp>
      <p:sp>
        <p:nvSpPr>
          <p:cNvPr id="3" name="备注占位符 2"/>
          <p:cNvSpPr>
            <a:spLocks noGrp="1"/>
          </p:cNvSpPr>
          <p:nvPr>
            <p:ph type="body" idx="1"/>
          </p:nvPr>
        </p:nvSpPr>
        <p:spPr/>
        <p:txBody>
          <a:bodyPr/>
          <a:lstStyle/>
          <a:p>
            <a:r>
              <a:rPr lang="en-US" altLang="zh-CN" dirty="0" smtClean="0"/>
              <a:t>The first model </a:t>
            </a:r>
            <a:r>
              <a:rPr lang="en-US" altLang="zh-CN" dirty="0" err="1" smtClean="0"/>
              <a:t>basicly</a:t>
            </a:r>
            <a:r>
              <a:rPr lang="en-US" altLang="zh-CN" baseline="0" dirty="0" smtClean="0"/>
              <a:t> consider the correlation between SHS and OL. but not consider information diffusion.</a:t>
            </a:r>
          </a:p>
          <a:p>
            <a:endParaRPr lang="en-US" altLang="zh-CN" baseline="0" dirty="0" smtClean="0"/>
          </a:p>
          <a:p>
            <a:r>
              <a:rPr lang="en-US" altLang="zh-CN" baseline="0" dirty="0" smtClean="0"/>
              <a:t>So, In the second model, we explicitly use information flows in the quality function.</a:t>
            </a:r>
          </a:p>
          <a:p>
            <a:endParaRPr lang="en-US" altLang="zh-CN" baseline="0" dirty="0" smtClean="0"/>
          </a:p>
          <a:p>
            <a:r>
              <a:rPr lang="en-US" altLang="zh-CN" baseline="0" dirty="0" smtClean="0"/>
              <a:t>Here we define MC() as the minimal cut of communities in the graph.</a:t>
            </a:r>
          </a:p>
          <a:p>
            <a:endParaRPr lang="en-US" altLang="zh-CN" baseline="0" dirty="0" smtClean="0"/>
          </a:p>
          <a:p>
            <a:r>
              <a:rPr lang="en-US" altLang="zh-CN" baseline="0" dirty="0" smtClean="0"/>
              <a:t>What we want to do is to find a subset of nodes, such that without them, the connection between communities would be minimized.</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37</a:t>
            </a:fld>
            <a:endParaRPr lang="zh-CN" altLang="en-US"/>
          </a:p>
        </p:txBody>
      </p:sp>
    </p:spTree>
    <p:extLst>
      <p:ext uri="{BB962C8B-B14F-4D97-AF65-F5344CB8AC3E}">
        <p14:creationId xmlns:p14="http://schemas.microsoft.com/office/powerpoint/2010/main" val="1117626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2525" cy="3722687"/>
          </a:xfrm>
        </p:spPr>
      </p:sp>
      <p:sp>
        <p:nvSpPr>
          <p:cNvPr id="3" name="备注占位符 2"/>
          <p:cNvSpPr>
            <a:spLocks noGrp="1"/>
          </p:cNvSpPr>
          <p:nvPr>
            <p:ph type="body" idx="1"/>
          </p:nvPr>
        </p:nvSpPr>
        <p:spPr/>
        <p:txBody>
          <a:bodyPr/>
          <a:lstStyle/>
          <a:p>
            <a:r>
              <a:rPr lang="en-US" altLang="zh-CN" dirty="0" smtClean="0"/>
              <a:t>The idea of the second model is straightforward,</a:t>
            </a:r>
            <a:r>
              <a:rPr lang="en-US" altLang="zh-CN" baseline="0" dirty="0" smtClean="0"/>
              <a:t> but it’s harder to find an efficient algorithm to optimize it.</a:t>
            </a:r>
          </a:p>
          <a:p>
            <a:endParaRPr lang="en-US" altLang="zh-CN" baseline="0" dirty="0" smtClean="0"/>
          </a:p>
          <a:p>
            <a:r>
              <a:rPr lang="en-US" altLang="zh-CN" baseline="0" dirty="0" smtClean="0"/>
              <a:t>Even when there are only 2 communities. The problem can be viewed as ….</a:t>
            </a:r>
          </a:p>
          <a:p>
            <a:endParaRPr lang="en-US" altLang="zh-CN" baseline="0" dirty="0" smtClean="0"/>
          </a:p>
          <a:p>
            <a:r>
              <a:rPr lang="en-US" altLang="zh-CN" baseline="0" dirty="0" smtClean="0"/>
              <a:t>………….</a:t>
            </a:r>
          </a:p>
          <a:p>
            <a:r>
              <a:rPr lang="en-US" altLang="zh-CN" baseline="0" dirty="0" smtClean="0"/>
              <a:t>………. Which is not practical in real networks.</a:t>
            </a:r>
          </a:p>
          <a:p>
            <a:r>
              <a:rPr lang="en-US" altLang="zh-CN" baseline="0" dirty="0" smtClean="0"/>
              <a:t>We rewrite the proof such that, the edges.</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38</a:t>
            </a:fld>
            <a:endParaRPr lang="zh-CN" altLang="en-US"/>
          </a:p>
        </p:txBody>
      </p:sp>
    </p:spTree>
    <p:extLst>
      <p:ext uri="{BB962C8B-B14F-4D97-AF65-F5344CB8AC3E}">
        <p14:creationId xmlns:p14="http://schemas.microsoft.com/office/powerpoint/2010/main" val="582487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5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smtClean="0"/>
              <a:t>The idea of the second model is straightforward,</a:t>
            </a:r>
            <a:r>
              <a:rPr lang="en-US" altLang="zh-CN" baseline="0" dirty="0" smtClean="0"/>
              <a:t> but it’s harder to find an efficient algorithm to optimize it.</a:t>
            </a:r>
          </a:p>
          <a:p>
            <a:endParaRPr lang="en-US" altLang="zh-CN" baseline="0" dirty="0" smtClean="0"/>
          </a:p>
          <a:p>
            <a:r>
              <a:rPr lang="en-US" altLang="zh-CN" baseline="0" dirty="0" smtClean="0"/>
              <a:t>Even when there are only 2 communities. The problem can be viewed as ….</a:t>
            </a:r>
          </a:p>
          <a:p>
            <a:endParaRPr lang="en-US" altLang="zh-CN" baseline="0" dirty="0" smtClean="0"/>
          </a:p>
          <a:p>
            <a:r>
              <a:rPr lang="en-US" altLang="zh-CN" baseline="0" dirty="0" smtClean="0"/>
              <a:t>………….</a:t>
            </a:r>
          </a:p>
          <a:p>
            <a:r>
              <a:rPr lang="en-US" altLang="zh-CN" baseline="0" dirty="0" smtClean="0"/>
              <a:t>………. Which is not practical in real networks.</a:t>
            </a:r>
          </a:p>
          <a:p>
            <a:r>
              <a:rPr lang="en-US" altLang="zh-CN" baseline="0" dirty="0" smtClean="0"/>
              <a:t>We rewrite the proof such that, the edges.</a:t>
            </a:r>
            <a:endParaRPr lang="zh-CN" altLang="en-US" dirty="0" smtClean="0"/>
          </a:p>
          <a:p>
            <a:endParaRPr lang="en-US"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5332" indent="-286666" eaLnBrk="0" hangingPunct="0">
              <a:defRPr sz="2400">
                <a:solidFill>
                  <a:schemeClr val="tx1"/>
                </a:solidFill>
                <a:latin typeface="Cambria" charset="0"/>
                <a:ea typeface="ＭＳ Ｐゴシック" charset="0"/>
              </a:defRPr>
            </a:lvl2pPr>
            <a:lvl3pPr marL="1146665" indent="-229333" eaLnBrk="0" hangingPunct="0">
              <a:defRPr sz="2400">
                <a:solidFill>
                  <a:schemeClr val="tx1"/>
                </a:solidFill>
                <a:latin typeface="Cambria" charset="0"/>
                <a:ea typeface="ＭＳ Ｐゴシック" charset="0"/>
              </a:defRPr>
            </a:lvl3pPr>
            <a:lvl4pPr marL="1605331" indent="-229333" eaLnBrk="0" hangingPunct="0">
              <a:defRPr sz="2400">
                <a:solidFill>
                  <a:schemeClr val="tx1"/>
                </a:solidFill>
                <a:latin typeface="Cambria" charset="0"/>
                <a:ea typeface="ＭＳ Ｐゴシック" charset="0"/>
              </a:defRPr>
            </a:lvl4pPr>
            <a:lvl5pPr marL="2063997" indent="-229333" eaLnBrk="0" hangingPunct="0">
              <a:defRPr sz="2400">
                <a:solidFill>
                  <a:schemeClr val="tx1"/>
                </a:solidFill>
                <a:latin typeface="Cambria" charset="0"/>
                <a:ea typeface="ＭＳ Ｐゴシック" charset="0"/>
              </a:defRPr>
            </a:lvl5pPr>
            <a:lvl6pPr marL="2522664" indent="-229333" eaLnBrk="0" fontAlgn="base" hangingPunct="0">
              <a:spcBef>
                <a:spcPct val="0"/>
              </a:spcBef>
              <a:spcAft>
                <a:spcPct val="0"/>
              </a:spcAft>
              <a:defRPr sz="2400">
                <a:solidFill>
                  <a:schemeClr val="tx1"/>
                </a:solidFill>
                <a:latin typeface="Cambria" charset="0"/>
                <a:ea typeface="ＭＳ Ｐゴシック" charset="0"/>
              </a:defRPr>
            </a:lvl6pPr>
            <a:lvl7pPr marL="2981329" indent="-229333" eaLnBrk="0" fontAlgn="base" hangingPunct="0">
              <a:spcBef>
                <a:spcPct val="0"/>
              </a:spcBef>
              <a:spcAft>
                <a:spcPct val="0"/>
              </a:spcAft>
              <a:defRPr sz="2400">
                <a:solidFill>
                  <a:schemeClr val="tx1"/>
                </a:solidFill>
                <a:latin typeface="Cambria" charset="0"/>
                <a:ea typeface="ＭＳ Ｐゴシック" charset="0"/>
              </a:defRPr>
            </a:lvl7pPr>
            <a:lvl8pPr marL="3439995" indent="-229333" eaLnBrk="0" fontAlgn="base" hangingPunct="0">
              <a:spcBef>
                <a:spcPct val="0"/>
              </a:spcBef>
              <a:spcAft>
                <a:spcPct val="0"/>
              </a:spcAft>
              <a:defRPr sz="2400">
                <a:solidFill>
                  <a:schemeClr val="tx1"/>
                </a:solidFill>
                <a:latin typeface="Cambria" charset="0"/>
                <a:ea typeface="ＭＳ Ｐゴシック" charset="0"/>
              </a:defRPr>
            </a:lvl8pPr>
            <a:lvl9pPr marL="3898661" indent="-229333"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7060C9E2-778B-5C4E-B252-9CD9E2E1D87B}" type="slidenum">
              <a:rPr lang="en-US" altLang="zh-CN" sz="1200">
                <a:latin typeface="Calibri" charset="0"/>
                <a:cs typeface="宋体" charset="0"/>
              </a:rPr>
              <a:pPr eaLnBrk="1" hangingPunct="1"/>
              <a:t>39</a:t>
            </a:fld>
            <a:endParaRPr lang="en-US" altLang="zh-CN" sz="1200">
              <a:latin typeface="Calibri" charset="0"/>
              <a:cs typeface="宋体" charset="0"/>
            </a:endParaRPr>
          </a:p>
        </p:txBody>
      </p:sp>
    </p:spTree>
    <p:extLst>
      <p:ext uri="{BB962C8B-B14F-4D97-AF65-F5344CB8AC3E}">
        <p14:creationId xmlns:p14="http://schemas.microsoft.com/office/powerpoint/2010/main" val="248651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2525" cy="3722687"/>
          </a:xfrm>
        </p:spPr>
      </p:sp>
      <p:sp>
        <p:nvSpPr>
          <p:cNvPr id="3" name="备注占位符 2"/>
          <p:cNvSpPr>
            <a:spLocks noGrp="1"/>
          </p:cNvSpPr>
          <p:nvPr>
            <p:ph type="body" idx="1"/>
          </p:nvPr>
        </p:nvSpPr>
        <p:spPr/>
        <p:txBody>
          <a:bodyPr/>
          <a:lstStyle/>
          <a:p>
            <a:r>
              <a:rPr lang="en-US" altLang="zh-CN" dirty="0" smtClean="0"/>
              <a:t>Since</a:t>
            </a:r>
            <a:r>
              <a:rPr lang="en-US" altLang="zh-CN" baseline="0" dirty="0" smtClean="0"/>
              <a:t> the problem is NP-hard, we design approximation algorithm using greedy strategy.</a:t>
            </a:r>
          </a:p>
          <a:p>
            <a:endParaRPr lang="en-US" altLang="zh-CN" baseline="0" dirty="0" smtClean="0"/>
          </a:p>
          <a:p>
            <a:r>
              <a:rPr lang="en-US" altLang="zh-CN" baseline="0" dirty="0" smtClean="0"/>
              <a:t>In each round, we choose one node to maximal decrease of MC.</a:t>
            </a:r>
          </a:p>
          <a:p>
            <a:endParaRPr lang="en-US" altLang="zh-CN" baseline="0" dirty="0" smtClean="0"/>
          </a:p>
          <a:p>
            <a:r>
              <a:rPr lang="en-US" altLang="zh-CN" dirty="0" smtClean="0"/>
              <a:t>To scale up the algorithm to large networks,</a:t>
            </a:r>
            <a:r>
              <a:rPr lang="en-US" altLang="zh-CN" baseline="0" dirty="0" smtClean="0"/>
              <a:t> we only consider top O(k) nodes with</a:t>
            </a:r>
          </a:p>
          <a:p>
            <a:r>
              <a:rPr lang="en-US" altLang="zh-CN" baseline="0" dirty="0" smtClean="0"/>
              <a:t>Maximal sum of flows though them as candidates.</a:t>
            </a:r>
          </a:p>
          <a:p>
            <a:endParaRPr lang="en-US" altLang="zh-CN" baseline="0" dirty="0" smtClean="0"/>
          </a:p>
          <a:p>
            <a:r>
              <a:rPr lang="en-US" altLang="zh-CN" baseline="0" dirty="0" smtClean="0"/>
              <a:t>One more challenge is to estimate MC(), when L &gt; 2, it’s NP-Hard to get the exact number, so we design a O(</a:t>
            </a:r>
            <a:r>
              <a:rPr lang="en-US" altLang="zh-CN" baseline="0" dirty="0" err="1" smtClean="0"/>
              <a:t>logL</a:t>
            </a:r>
            <a:r>
              <a:rPr lang="en-US" altLang="zh-CN" baseline="0" dirty="0" smtClean="0"/>
              <a:t>) approximation by trying all possible partitions of communities.</a:t>
            </a:r>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44</a:t>
            </a:fld>
            <a:endParaRPr lang="zh-CN" altLang="en-US"/>
          </a:p>
        </p:txBody>
      </p:sp>
    </p:spTree>
    <p:extLst>
      <p:ext uri="{BB962C8B-B14F-4D97-AF65-F5344CB8AC3E}">
        <p14:creationId xmlns:p14="http://schemas.microsoft.com/office/powerpoint/2010/main" val="912271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the information spread maximization, we employ</a:t>
            </a:r>
            <a:r>
              <a:rPr lang="en-US" altLang="zh-CN" baseline="0" dirty="0" smtClean="0"/>
              <a:t> twitter and coauthor as the basis, we study how the detected SHS control the diffusion of information.</a:t>
            </a:r>
          </a:p>
          <a:p>
            <a:endParaRPr lang="en-US" altLang="zh-CN" dirty="0" smtClean="0"/>
          </a:p>
          <a:p>
            <a:r>
              <a:rPr lang="en-US" altLang="zh-CN" dirty="0" smtClean="0"/>
              <a:t>We can see that, on</a:t>
            </a:r>
            <a:r>
              <a:rPr lang="en-US" altLang="zh-CN" baseline="0" dirty="0" smtClean="0"/>
              <a:t> the twitter </a:t>
            </a:r>
            <a:r>
              <a:rPr lang="en-US" altLang="zh-CN" baseline="0" dirty="0" err="1" smtClean="0"/>
              <a:t>netowrk</a:t>
            </a:r>
            <a:r>
              <a:rPr lang="en-US" altLang="zh-CN" baseline="0" dirty="0" smtClean="0"/>
              <a:t>.</a:t>
            </a:r>
            <a:r>
              <a:rPr lang="en-US" altLang="zh-CN" dirty="0" smtClean="0"/>
              <a:t> top 0.2%.</a:t>
            </a:r>
          </a:p>
          <a:p>
            <a:r>
              <a:rPr lang="en-US" altLang="zh-CN" dirty="0" smtClean="0"/>
              <a:t>On the coauthor network.</a:t>
            </a:r>
            <a:r>
              <a:rPr lang="en-US" altLang="zh-CN" baseline="0" dirty="0" smtClean="0"/>
              <a:t>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2A15D2E-5405-4FED-9D00-9E0B05EEE8D2}" type="slidenum">
              <a:rPr lang="zh-CN" altLang="en-US" smtClean="0"/>
              <a:t>48</a:t>
            </a:fld>
            <a:endParaRPr lang="zh-CN" altLang="en-US"/>
          </a:p>
        </p:txBody>
      </p:sp>
    </p:spTree>
    <p:extLst>
      <p:ext uri="{BB962C8B-B14F-4D97-AF65-F5344CB8AC3E}">
        <p14:creationId xmlns:p14="http://schemas.microsoft.com/office/powerpoint/2010/main" val="1070048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4538"/>
            <a:ext cx="4962525" cy="3722687"/>
          </a:xfrm>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51</a:t>
            </a:fld>
            <a:endParaRPr lang="en-US" altLang="zh-CN"/>
          </a:p>
        </p:txBody>
      </p:sp>
    </p:spTree>
    <p:extLst>
      <p:ext uri="{BB962C8B-B14F-4D97-AF65-F5344CB8AC3E}">
        <p14:creationId xmlns:p14="http://schemas.microsoft.com/office/powerpoint/2010/main" val="36360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We</a:t>
            </a:r>
            <a:r>
              <a:rPr kumimoji="1" lang="zh-CN" altLang="en-US" dirty="0" smtClean="0"/>
              <a:t> </a:t>
            </a:r>
            <a:r>
              <a:rPr kumimoji="1" lang="en-US" altLang="zh-CN" dirty="0" smtClean="0"/>
              <a:t>first</a:t>
            </a:r>
            <a:r>
              <a:rPr kumimoji="1" lang="zh-CN" altLang="en-US" dirty="0" smtClean="0"/>
              <a:t> </a:t>
            </a:r>
            <a:r>
              <a:rPr kumimoji="1" lang="en-US" altLang="zh-CN" dirty="0" smtClean="0"/>
              <a:t>want</a:t>
            </a:r>
            <a:r>
              <a:rPr kumimoji="1" lang="zh-CN" altLang="en-US" dirty="0" smtClean="0"/>
              <a:t> </a:t>
            </a:r>
            <a:r>
              <a:rPr kumimoji="1" lang="en-US" altLang="zh-CN" dirty="0" smtClean="0"/>
              <a:t>to</a:t>
            </a:r>
            <a:r>
              <a:rPr kumimoji="1" lang="zh-CN" altLang="en-US" dirty="0" smtClean="0"/>
              <a:t> </a:t>
            </a:r>
            <a:r>
              <a:rPr kumimoji="1" lang="en-US" altLang="zh-CN" dirty="0" smtClean="0"/>
              <a:t>study</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lifecycle</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groups.</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want</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answer</a:t>
            </a:r>
            <a:r>
              <a:rPr kumimoji="1" lang="zh-CN" altLang="en-US" baseline="0" dirty="0" smtClean="0"/>
              <a:t> </a:t>
            </a:r>
            <a:r>
              <a:rPr kumimoji="1" lang="en-US" altLang="zh-CN" baseline="0" dirty="0" smtClean="0"/>
              <a:t>how</a:t>
            </a:r>
            <a:r>
              <a:rPr kumimoji="1" lang="zh-CN" altLang="en-US" baseline="0" dirty="0" smtClean="0"/>
              <a:t> </a:t>
            </a:r>
            <a:r>
              <a:rPr kumimoji="1" lang="en-US" altLang="zh-CN" baseline="0" dirty="0" smtClean="0"/>
              <a:t>long</a:t>
            </a:r>
            <a:r>
              <a:rPr kumimoji="1" lang="zh-CN" altLang="en-US" baseline="0" dirty="0" smtClean="0"/>
              <a:t> </a:t>
            </a:r>
            <a:r>
              <a:rPr kumimoji="1" lang="en-US" altLang="zh-CN" baseline="0" dirty="0" smtClean="0"/>
              <a:t>would</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chat</a:t>
            </a:r>
            <a:r>
              <a:rPr kumimoji="1" lang="zh-CN" altLang="en-US" baseline="0" dirty="0" smtClean="0"/>
              <a:t> </a:t>
            </a:r>
            <a:r>
              <a:rPr kumimoji="1" lang="en-US" altLang="zh-CN" baseline="0" dirty="0" smtClean="0"/>
              <a:t>survive.</a:t>
            </a:r>
            <a:endParaRPr kumimoji="1"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sz="12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200" b="0" baseline="0" dirty="0" smtClean="0">
                <a:solidFill>
                  <a:schemeClr val="tx1"/>
                </a:solidFill>
              </a:rPr>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baseline="0" dirty="0" smtClean="0">
                <a:solidFill>
                  <a:schemeClr val="tx1"/>
                </a:solidFill>
              </a:rPr>
              <a:t>We</a:t>
            </a:r>
            <a:r>
              <a:rPr lang="zh-CN" altLang="en-US" sz="1200" b="0" baseline="0" dirty="0" smtClean="0">
                <a:solidFill>
                  <a:schemeClr val="tx1"/>
                </a:solidFill>
              </a:rPr>
              <a:t> </a:t>
            </a:r>
            <a:r>
              <a:rPr lang="en-US" altLang="zh-CN" sz="1200" b="0" baseline="0" dirty="0" smtClean="0">
                <a:solidFill>
                  <a:schemeClr val="tx1"/>
                </a:solidFill>
              </a:rPr>
              <a:t>did</a:t>
            </a:r>
            <a:r>
              <a:rPr lang="zh-CN" altLang="en-US" sz="1200" b="0" baseline="0" dirty="0" smtClean="0">
                <a:solidFill>
                  <a:schemeClr val="tx1"/>
                </a:solidFill>
              </a:rPr>
              <a:t> </a:t>
            </a:r>
            <a:r>
              <a:rPr lang="en-US" altLang="zh-CN" sz="1200" b="0" baseline="0" dirty="0" smtClean="0">
                <a:solidFill>
                  <a:schemeClr val="tx1"/>
                </a:solidFill>
              </a:rPr>
              <a:t>some</a:t>
            </a:r>
            <a:r>
              <a:rPr lang="zh-CN" altLang="en-US" sz="1200" b="0" baseline="0" dirty="0" smtClean="0">
                <a:solidFill>
                  <a:schemeClr val="tx1"/>
                </a:solidFill>
              </a:rPr>
              <a:t> </a:t>
            </a:r>
            <a:r>
              <a:rPr lang="en-US" altLang="zh-CN" sz="1200" b="0" baseline="0" dirty="0" smtClean="0">
                <a:solidFill>
                  <a:schemeClr val="tx1"/>
                </a:solidFill>
              </a:rPr>
              <a:t>preliminary</a:t>
            </a:r>
            <a:r>
              <a:rPr lang="zh-CN" altLang="en-US" sz="1200" b="0" baseline="0" dirty="0" smtClean="0">
                <a:solidFill>
                  <a:schemeClr val="tx1"/>
                </a:solidFill>
              </a:rPr>
              <a:t> </a:t>
            </a:r>
            <a:r>
              <a:rPr lang="en-US" altLang="zh-CN" sz="1200" b="0" baseline="0" dirty="0" smtClean="0">
                <a:solidFill>
                  <a:schemeClr val="tx1"/>
                </a:solidFill>
              </a:rPr>
              <a:t>analysis</a:t>
            </a:r>
            <a:r>
              <a:rPr lang="zh-CN" altLang="en-US" sz="1200" b="0" baseline="0" dirty="0" smtClean="0">
                <a:solidFill>
                  <a:schemeClr val="tx1"/>
                </a:solidFill>
              </a:rPr>
              <a:t> </a:t>
            </a:r>
            <a:r>
              <a:rPr lang="en-US" altLang="zh-CN" sz="1200" b="0" baseline="0" dirty="0" smtClean="0">
                <a:solidFill>
                  <a:schemeClr val="tx1"/>
                </a:solidFill>
              </a:rPr>
              <a:t>for</a:t>
            </a:r>
            <a:r>
              <a:rPr lang="zh-CN" altLang="en-US" sz="1200" b="0" baseline="0" dirty="0" smtClean="0">
                <a:solidFill>
                  <a:schemeClr val="tx1"/>
                </a:solidFill>
              </a:rPr>
              <a:t> </a:t>
            </a:r>
            <a:r>
              <a:rPr lang="en-US" altLang="zh-CN" sz="1200" b="0" baseline="0" dirty="0" smtClean="0">
                <a:solidFill>
                  <a:schemeClr val="tx1"/>
                </a:solidFill>
              </a:rPr>
              <a:t>all</a:t>
            </a:r>
            <a:r>
              <a:rPr lang="zh-CN" altLang="en-US" sz="1200" b="0" baseline="0" dirty="0" smtClean="0">
                <a:solidFill>
                  <a:schemeClr val="tx1"/>
                </a:solidFill>
              </a:rPr>
              <a:t> </a:t>
            </a:r>
            <a:r>
              <a:rPr lang="en-US" altLang="zh-CN" sz="1200" b="0" baseline="0" dirty="0" smtClean="0">
                <a:solidFill>
                  <a:schemeClr val="tx1"/>
                </a:solidFill>
              </a:rPr>
              <a:t>the</a:t>
            </a:r>
            <a:r>
              <a:rPr lang="zh-CN" altLang="en-US" sz="1200" b="0" baseline="0" dirty="0" smtClean="0">
                <a:solidFill>
                  <a:schemeClr val="tx1"/>
                </a:solidFill>
              </a:rPr>
              <a:t> </a:t>
            </a:r>
            <a:r>
              <a:rPr lang="en-US" altLang="zh-CN" sz="1200" b="0" baseline="0" dirty="0" smtClean="0">
                <a:solidFill>
                  <a:schemeClr val="tx1"/>
                </a:solidFill>
              </a:rPr>
              <a:t>groups</a:t>
            </a:r>
            <a:r>
              <a:rPr lang="zh-CN" altLang="en-US" sz="1200" b="0" baseline="0" dirty="0" smtClean="0">
                <a:solidFill>
                  <a:schemeClr val="tx1"/>
                </a:solidFill>
              </a:rPr>
              <a:t> </a:t>
            </a:r>
            <a:r>
              <a:rPr lang="en-US" altLang="zh-CN" sz="1200" b="0" baseline="0" dirty="0" smtClean="0">
                <a:solidFill>
                  <a:schemeClr val="tx1"/>
                </a:solidFill>
              </a:rPr>
              <a:t>in</a:t>
            </a:r>
            <a:r>
              <a:rPr lang="zh-CN" altLang="en-US" sz="1200" b="0" baseline="0" dirty="0" smtClean="0">
                <a:solidFill>
                  <a:schemeClr val="tx1"/>
                </a:solidFill>
              </a:rPr>
              <a:t> </a:t>
            </a:r>
            <a:r>
              <a:rPr lang="en-US" altLang="zh-CN" sz="1200" b="0" baseline="0" dirty="0" smtClean="0">
                <a:solidFill>
                  <a:schemeClr val="tx1"/>
                </a:solidFill>
              </a:rPr>
              <a:t>our</a:t>
            </a:r>
            <a:r>
              <a:rPr lang="zh-CN" altLang="en-US" sz="1200" b="0" baseline="0" dirty="0" smtClean="0">
                <a:solidFill>
                  <a:schemeClr val="tx1"/>
                </a:solidFill>
              </a:rPr>
              <a:t> </a:t>
            </a:r>
            <a:r>
              <a:rPr lang="en-US" altLang="zh-CN" sz="1200" b="0" baseline="0" dirty="0" smtClean="0">
                <a:solidFill>
                  <a:schemeClr val="tx1"/>
                </a:solidFill>
              </a:rPr>
              <a:t>data</a:t>
            </a:r>
            <a:r>
              <a:rPr lang="zh-CN" altLang="en-US" sz="1200" b="0" baseline="0" dirty="0" smtClean="0">
                <a:solidFill>
                  <a:schemeClr val="tx1"/>
                </a:solidFill>
              </a:rPr>
              <a:t> </a:t>
            </a:r>
            <a:r>
              <a:rPr lang="en-US" altLang="zh-CN" sz="1200" b="0" baseline="0" dirty="0" smtClean="0">
                <a:solidFill>
                  <a:schemeClr val="tx1"/>
                </a:solidFill>
              </a:rPr>
              <a:t>set.</a:t>
            </a:r>
            <a:endParaRPr lang="zh-CN" altLang="en-US" sz="12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dirty="0" smtClean="0">
                <a:solidFill>
                  <a:schemeClr val="tx1"/>
                </a:solidFill>
              </a:rPr>
              <a:t>Interestingly,</a:t>
            </a:r>
            <a:r>
              <a:rPr lang="zh-CN" altLang="en-US" sz="1200" b="0" dirty="0" smtClean="0">
                <a:solidFill>
                  <a:schemeClr val="tx1"/>
                </a:solidFill>
              </a:rPr>
              <a:t> </a:t>
            </a:r>
            <a:r>
              <a:rPr lang="en-US" altLang="zh-CN" sz="1200" b="0" dirty="0" smtClean="0">
                <a:solidFill>
                  <a:schemeClr val="tx1"/>
                </a:solidFill>
              </a:rPr>
              <a:t>we</a:t>
            </a:r>
            <a:r>
              <a:rPr lang="zh-CN" altLang="en-US" sz="1200" b="0" baseline="0" dirty="0" smtClean="0">
                <a:solidFill>
                  <a:schemeClr val="tx1"/>
                </a:solidFill>
              </a:rPr>
              <a:t> </a:t>
            </a:r>
            <a:r>
              <a:rPr lang="en-US" altLang="zh-CN" sz="1200" b="0" baseline="0" dirty="0" smtClean="0">
                <a:solidFill>
                  <a:schemeClr val="tx1"/>
                </a:solidFill>
              </a:rPr>
              <a:t>found</a:t>
            </a:r>
            <a:r>
              <a:rPr lang="zh-CN" altLang="en-US" sz="1200" b="0" baseline="0" dirty="0" smtClean="0">
                <a:solidFill>
                  <a:schemeClr val="tx1"/>
                </a:solidFill>
              </a:rPr>
              <a:t> </a:t>
            </a:r>
            <a:r>
              <a:rPr lang="en-US" altLang="zh-CN" sz="1200" b="0" baseline="0" dirty="0" smtClean="0">
                <a:solidFill>
                  <a:schemeClr val="tx1"/>
                </a:solidFill>
              </a:rPr>
              <a:t>that:</a:t>
            </a:r>
            <a:endParaRPr lang="zh-CN" altLang="en-US" sz="1200" b="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kern="1200" baseline="0" dirty="0" smtClean="0">
                <a:solidFill>
                  <a:schemeClr val="tx1"/>
                </a:solidFill>
                <a:effectLst/>
                <a:latin typeface="+mn-lt"/>
                <a:ea typeface="+mn-ea"/>
                <a:cs typeface="+mn-cs"/>
              </a:rPr>
              <a:t>Firstly,</a:t>
            </a:r>
            <a:r>
              <a:rPr lang="zh-CN" altLang="en-US" sz="1200" b="0" kern="1200" baseline="0" dirty="0" smtClean="0">
                <a:solidFill>
                  <a:schemeClr val="tx1"/>
                </a:solidFill>
                <a:effectLst/>
                <a:latin typeface="+mn-lt"/>
                <a:ea typeface="+mn-ea"/>
                <a:cs typeface="+mn-cs"/>
              </a:rPr>
              <a:t> </a:t>
            </a:r>
            <a:r>
              <a:rPr lang="en-US" altLang="zh-CN" sz="1200" b="0" kern="1200" baseline="0" dirty="0" smtClean="0">
                <a:solidFill>
                  <a:schemeClr val="tx1"/>
                </a:solidFill>
                <a:effectLst/>
                <a:latin typeface="+mn-lt"/>
                <a:ea typeface="+mn-ea"/>
                <a:cs typeface="+mn-cs"/>
              </a:rPr>
              <a:t>a</a:t>
            </a:r>
            <a:r>
              <a:rPr lang="en-US" altLang="zh-CN" sz="1200" kern="1200" dirty="0" smtClean="0">
                <a:solidFill>
                  <a:schemeClr val="tx1"/>
                </a:solidFill>
                <a:effectLst/>
                <a:latin typeface="+mn-lt"/>
                <a:ea typeface="+mn-ea"/>
                <a:cs typeface="+mn-cs"/>
              </a:rPr>
              <a:t>lmost 40% of groups stop interaction within only a week</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&lt;click&gt;</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Secondly,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About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30%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sustain longer than one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month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Based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observations,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categorize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short-term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long-term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according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their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lifespan.</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0" dirty="0" smtClean="0">
              <a:solidFill>
                <a:schemeClr val="tx1"/>
              </a:solidFill>
            </a:endParaRPr>
          </a:p>
          <a:p>
            <a:r>
              <a:rPr kumimoji="1" lang="zh-CN" altLang="en-US" b="0" dirty="0" smtClean="0"/>
              <a:t> </a:t>
            </a:r>
            <a:endParaRPr kumimoji="1" lang="zh-CN" altLang="en-US" b="0"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7</a:t>
            </a:fld>
            <a:endParaRPr kumimoji="1" lang="zh-CN" altLang="en-US"/>
          </a:p>
        </p:txBody>
      </p:sp>
    </p:spTree>
    <p:extLst>
      <p:ext uri="{BB962C8B-B14F-4D97-AF65-F5344CB8AC3E}">
        <p14:creationId xmlns:p14="http://schemas.microsoft.com/office/powerpoint/2010/main" val="1592211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Intuitively,</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lifespan</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a</a:t>
            </a:r>
            <a:r>
              <a:rPr kumimoji="1" lang="zh-CN" altLang="en-US" baseline="0" dirty="0" smtClean="0"/>
              <a:t> </a:t>
            </a:r>
            <a:r>
              <a:rPr kumimoji="1" lang="en-US" altLang="zh-CN" baseline="0" dirty="0" smtClean="0"/>
              <a:t>group</a:t>
            </a:r>
            <a:r>
              <a:rPr kumimoji="1" lang="zh-CN" altLang="en-US" baseline="0" dirty="0" smtClean="0"/>
              <a:t> </a:t>
            </a:r>
            <a:r>
              <a:rPr kumimoji="1" lang="en-US" altLang="zh-CN" baseline="0" dirty="0" smtClean="0"/>
              <a:t>chat</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correlated</a:t>
            </a:r>
            <a:r>
              <a:rPr kumimoji="1" lang="zh-CN" altLang="en-US" baseline="0" dirty="0" smtClean="0"/>
              <a:t> </a:t>
            </a:r>
            <a:r>
              <a:rPr kumimoji="1" lang="en-US" altLang="zh-CN" baseline="0" dirty="0" smtClean="0"/>
              <a:t>with</a:t>
            </a:r>
            <a:r>
              <a:rPr kumimoji="1" lang="zh-CN" altLang="en-US" baseline="0" dirty="0" smtClean="0"/>
              <a:t> </a:t>
            </a:r>
            <a:r>
              <a:rPr kumimoji="1" lang="en-US" altLang="zh-CN" baseline="0" dirty="0" smtClean="0"/>
              <a:t>its</a:t>
            </a:r>
            <a:r>
              <a:rPr kumimoji="1" lang="zh-CN" altLang="en-US" baseline="0" dirty="0" smtClean="0"/>
              <a:t> </a:t>
            </a:r>
            <a:r>
              <a:rPr kumimoji="1" lang="en-US" altLang="zh-CN" baseline="0" dirty="0" smtClean="0"/>
              <a:t>social</a:t>
            </a:r>
            <a:r>
              <a:rPr kumimoji="1" lang="zh-CN" altLang="en-US" baseline="0" dirty="0" smtClean="0"/>
              <a:t> </a:t>
            </a:r>
            <a:r>
              <a:rPr kumimoji="1" lang="en-US" altLang="zh-CN" baseline="0" dirty="0" smtClean="0"/>
              <a:t>functions.</a:t>
            </a:r>
            <a:r>
              <a:rPr kumimoji="1" lang="zh-CN" altLang="en-US" baseline="0" dirty="0" smtClean="0"/>
              <a:t> </a:t>
            </a:r>
            <a:r>
              <a:rPr kumimoji="0" lang="en-US" altLang="zh-CN" sz="1200" kern="1200" baseline="0" dirty="0" smtClean="0">
                <a:solidFill>
                  <a:schemeClr val="tx1"/>
                </a:solidFill>
                <a:effectLst/>
                <a:latin typeface="+mn-lt"/>
                <a:ea typeface="+mn-ea"/>
                <a:cs typeface="+mn-cs"/>
              </a:rPr>
              <a:t>W</a:t>
            </a:r>
            <a:r>
              <a:rPr lang="en-US" altLang="zh-CN" sz="1200" kern="1200" dirty="0" smtClean="0">
                <a:solidFill>
                  <a:schemeClr val="tx1"/>
                </a:solidFill>
                <a:effectLst/>
                <a:latin typeface="+mn-lt"/>
                <a:ea typeface="+mn-ea"/>
                <a:cs typeface="+mn-cs"/>
              </a:rPr>
              <a:t>e manually examined 100 randomly selected groups, 60 of</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them</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long-term 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other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40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short-term groups.</a:t>
            </a:r>
            <a:endParaRPr lang="zh-CN" altLang="en-US" sz="1200" kern="1200" dirty="0" smtClean="0">
              <a:solidFill>
                <a:schemeClr val="tx1"/>
              </a:solidFill>
              <a:effectLst/>
              <a:latin typeface="+mn-lt"/>
              <a:ea typeface="+mn-ea"/>
              <a:cs typeface="+mn-cs"/>
            </a:endParaRPr>
          </a:p>
          <a:p>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seems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travelling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meeting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people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tend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create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short-term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family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members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friends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would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create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long-term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general,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&lt;click&gt;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event-driven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usually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short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lifespan,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while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relationship-driven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long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lifespan.</a:t>
            </a:r>
            <a:endParaRPr lang="zh-CN" altLang="en-US" sz="1200" kern="1200" dirty="0" smtClean="0">
              <a:solidFill>
                <a:schemeClr val="tx1"/>
              </a:solidFill>
              <a:effectLst/>
              <a:latin typeface="+mn-lt"/>
              <a:ea typeface="+mn-ea"/>
              <a:cs typeface="+mn-cs"/>
            </a:endParaRPr>
          </a:p>
          <a:p>
            <a:endParaRPr lang="zh-CN" altLang="en-US" sz="1200" kern="1200" baseline="0" dirty="0" smtClean="0">
              <a:solidFill>
                <a:schemeClr val="tx1"/>
              </a:solidFill>
              <a:effectLst/>
              <a:latin typeface="+mn-lt"/>
              <a:ea typeface="+mn-ea"/>
              <a:cs typeface="+mn-cs"/>
            </a:endParaRPr>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8</a:t>
            </a:fld>
            <a:endParaRPr kumimoji="1" lang="zh-CN" altLang="en-US"/>
          </a:p>
        </p:txBody>
      </p:sp>
    </p:spTree>
    <p:extLst>
      <p:ext uri="{BB962C8B-B14F-4D97-AF65-F5344CB8AC3E}">
        <p14:creationId xmlns:p14="http://schemas.microsoft.com/office/powerpoint/2010/main" val="907124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We</a:t>
            </a:r>
            <a:r>
              <a:rPr kumimoji="1" lang="zh-CN" altLang="en-US" dirty="0" smtClean="0"/>
              <a:t> </a:t>
            </a:r>
            <a:r>
              <a:rPr kumimoji="1" lang="en-US" altLang="zh-CN" dirty="0" smtClean="0"/>
              <a:t>further</a:t>
            </a:r>
            <a:r>
              <a:rPr kumimoji="1" lang="zh-CN" altLang="en-US" dirty="0" smtClean="0"/>
              <a:t> </a:t>
            </a:r>
            <a:r>
              <a:rPr kumimoji="1" lang="en-US" altLang="zh-CN" dirty="0" smtClean="0"/>
              <a:t>answer</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question</a:t>
            </a:r>
            <a:r>
              <a:rPr kumimoji="1" lang="zh-CN" altLang="en-US" dirty="0" smtClean="0"/>
              <a:t> </a:t>
            </a:r>
            <a:r>
              <a:rPr kumimoji="1" lang="en-US" altLang="zh-CN" dirty="0" smtClean="0"/>
              <a:t>what</a:t>
            </a:r>
            <a:r>
              <a:rPr kumimoji="1" lang="zh-CN" altLang="en-US" dirty="0" smtClean="0"/>
              <a:t> </a:t>
            </a:r>
            <a:r>
              <a:rPr kumimoji="1" lang="en-US" altLang="zh-CN" dirty="0" smtClean="0"/>
              <a:t>are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fundamental</a:t>
            </a:r>
            <a:r>
              <a:rPr kumimoji="1" lang="zh-CN" altLang="en-US" baseline="0" dirty="0" smtClean="0"/>
              <a:t> </a:t>
            </a:r>
            <a:r>
              <a:rPr kumimoji="1" lang="en-US" altLang="zh-CN" baseline="0" dirty="0" smtClean="0"/>
              <a:t>factors</a:t>
            </a:r>
            <a:r>
              <a:rPr kumimoji="1" lang="zh-CN" altLang="en-US" baseline="0" dirty="0" smtClean="0"/>
              <a:t> </a:t>
            </a:r>
            <a:r>
              <a:rPr kumimoji="1" lang="en-US" altLang="zh-CN" baseline="0" dirty="0" smtClean="0"/>
              <a:t>that</a:t>
            </a:r>
            <a:r>
              <a:rPr kumimoji="1" lang="zh-CN" altLang="en-US" baseline="0" dirty="0" smtClean="0"/>
              <a:t> </a:t>
            </a:r>
            <a:r>
              <a:rPr kumimoji="1" lang="en-US" altLang="zh-CN" baseline="0" dirty="0" smtClean="0"/>
              <a:t>determine</a:t>
            </a:r>
            <a:r>
              <a:rPr kumimoji="1" lang="zh-CN" altLang="en-US" baseline="0" dirty="0" smtClean="0"/>
              <a:t> </a:t>
            </a:r>
            <a:r>
              <a:rPr kumimoji="1" lang="en-US" altLang="zh-CN" baseline="0" dirty="0" err="1" smtClean="0"/>
              <a:t>groups’lifespan</a:t>
            </a:r>
            <a:r>
              <a:rPr kumimoji="1" lang="en-US" altLang="zh-CN" baseline="0" dirty="0" smtClean="0"/>
              <a:t>.</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We</a:t>
            </a:r>
            <a:r>
              <a:rPr kumimoji="1" lang="zh-CN" altLang="en-US" dirty="0" smtClean="0"/>
              <a:t> </a:t>
            </a:r>
            <a:r>
              <a:rPr kumimoji="1" lang="en-US" altLang="zh-CN" dirty="0" smtClean="0"/>
              <a:t>first</a:t>
            </a:r>
            <a:r>
              <a:rPr kumimoji="1" lang="zh-CN" altLang="en-US" baseline="0" dirty="0" smtClean="0"/>
              <a:t> </a:t>
            </a:r>
            <a:r>
              <a:rPr kumimoji="1" lang="en-US" altLang="zh-CN" dirty="0" smtClean="0"/>
              <a:t>study</a:t>
            </a:r>
            <a:r>
              <a:rPr kumimoji="1" lang="zh-CN" altLang="en-US" dirty="0" smtClean="0"/>
              <a:t> </a:t>
            </a:r>
            <a:r>
              <a:rPr kumimoji="1" lang="en-US" altLang="zh-CN" dirty="0" smtClean="0"/>
              <a:t>how</a:t>
            </a:r>
            <a:r>
              <a:rPr kumimoji="1" lang="zh-CN" altLang="en-US" dirty="0" smtClean="0"/>
              <a:t> </a:t>
            </a:r>
            <a:r>
              <a:rPr kumimoji="1" lang="en-US" altLang="zh-CN" dirty="0" smtClean="0"/>
              <a:t>the</a:t>
            </a:r>
            <a:r>
              <a:rPr kumimoji="1" lang="zh-CN" altLang="en-US" dirty="0" smtClean="0"/>
              <a:t> </a:t>
            </a:r>
            <a:r>
              <a:rPr kumimoji="1" lang="en-US" altLang="zh-CN" dirty="0" smtClean="0"/>
              <a:t>change</a:t>
            </a:r>
            <a:r>
              <a:rPr kumimoji="1" lang="zh-CN" altLang="en-US" dirty="0" smtClean="0"/>
              <a:t> </a:t>
            </a:r>
            <a:r>
              <a:rPr kumimoji="1" lang="en-US" altLang="zh-CN" dirty="0" smtClean="0"/>
              <a:t>of</a:t>
            </a:r>
            <a:r>
              <a:rPr kumimoji="1" lang="zh-CN" altLang="en-US" dirty="0" smtClean="0"/>
              <a:t> </a:t>
            </a:r>
            <a:r>
              <a:rPr kumimoji="1" lang="en-US" altLang="zh-CN" dirty="0" smtClean="0"/>
              <a:t>open</a:t>
            </a:r>
            <a:r>
              <a:rPr kumimoji="1" lang="zh-CN" altLang="en-US" baseline="0" dirty="0" smtClean="0"/>
              <a:t> </a:t>
            </a:r>
            <a:r>
              <a:rPr kumimoji="1" lang="en-US" altLang="zh-CN" baseline="0" dirty="0" smtClean="0"/>
              <a:t>triad</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closed</a:t>
            </a:r>
            <a:r>
              <a:rPr kumimoji="1" lang="zh-CN" altLang="en-US" baseline="0" dirty="0" smtClean="0"/>
              <a:t> </a:t>
            </a:r>
            <a:r>
              <a:rPr kumimoji="1" lang="en-US" altLang="zh-CN" baseline="0" dirty="0" smtClean="0"/>
              <a:t>triad</a:t>
            </a:r>
            <a:r>
              <a:rPr kumimoji="1" lang="zh-CN" altLang="en-US" baseline="0" dirty="0" smtClean="0"/>
              <a:t> </a:t>
            </a:r>
            <a:r>
              <a:rPr kumimoji="1" lang="en-US" altLang="zh-CN" baseline="0" dirty="0" smtClean="0"/>
              <a:t>influence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lifespan</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groups.</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Figure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shows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snapshot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 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vertices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closed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triad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while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open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triad.</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We first consider</a:t>
            </a:r>
            <a:r>
              <a:rPr kumimoji="1" lang="zh-CN" altLang="en-US" baseline="0" dirty="0" smtClean="0"/>
              <a:t> </a:t>
            </a:r>
            <a:r>
              <a:rPr kumimoji="1" lang="en-US" altLang="zh-CN" baseline="0" dirty="0" smtClean="0"/>
              <a:t>open triad. &lt;click&gt;</a:t>
            </a:r>
            <a:r>
              <a:rPr kumimoji="1" lang="zh-CN" altLang="en-US" baseline="0" dirty="0" smtClean="0"/>
              <a:t> </a:t>
            </a:r>
            <a:r>
              <a:rPr kumimoji="1" lang="en-US" altLang="zh-CN" baseline="0" dirty="0" smtClean="0"/>
              <a:t>In figure b, x-axis is the normalized number of open triads at the very beginning of a group, and the y-axis is the normalized number of closed triads on month later. If the structure are not changing at all, we expect to see data points centering around the diagonal line. However, it seems that long-term groups show strong dynamics.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aseline="0" dirty="0" smtClean="0"/>
              <a:t>The result is similar for closed triad.	</a:t>
            </a:r>
            <a:endParaRPr kumimoji="1" lang="zh-CN"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dirty="0" smtClean="0"/>
              <a:t>Over</a:t>
            </a:r>
            <a:r>
              <a:rPr kumimoji="1" lang="zh-CN" altLang="en-US" dirty="0" smtClean="0"/>
              <a:t> </a:t>
            </a:r>
            <a:r>
              <a:rPr kumimoji="1" lang="en-US" altLang="zh-CN" dirty="0" smtClean="0"/>
              <a:t>all,</a:t>
            </a:r>
            <a:r>
              <a:rPr kumimoji="1" lang="zh-CN" altLang="en-US" baseline="0" dirty="0" smtClean="0"/>
              <a:t> </a:t>
            </a:r>
            <a:r>
              <a:rPr lang="en-US" altLang="zh-CN" sz="1200" kern="1200" dirty="0" smtClean="0">
                <a:solidFill>
                  <a:schemeClr val="tx1"/>
                </a:solidFill>
                <a:effectLst/>
                <a:latin typeface="+mn-lt"/>
                <a:ea typeface="+mn-ea"/>
                <a:cs typeface="+mn-cs"/>
              </a:rPr>
              <a:t>the long-term ones show stronger dynamics while most short-term groups are less likely to develop friendship over time. </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9</a:t>
            </a:fld>
            <a:endParaRPr kumimoji="1" lang="zh-CN" altLang="en-US"/>
          </a:p>
        </p:txBody>
      </p:sp>
    </p:spTree>
    <p:extLst>
      <p:ext uri="{BB962C8B-B14F-4D97-AF65-F5344CB8AC3E}">
        <p14:creationId xmlns:p14="http://schemas.microsoft.com/office/powerpoint/2010/main" val="214309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also study the group formation processes.</a:t>
            </a:r>
            <a:r>
              <a:rPr lang="zh-CN" alt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invitations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chats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actually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cascade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tree.</a:t>
            </a:r>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baseline="0" dirty="0" smtClean="0">
                <a:solidFill>
                  <a:schemeClr val="tx1"/>
                </a:solidFill>
              </a:rPr>
              <a:t>&lt;click&gt;</a:t>
            </a:r>
            <a:endParaRPr lang="zh-CN" altLang="en-US" sz="1200"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baseline="0" dirty="0" smtClean="0">
                <a:solidFill>
                  <a:schemeClr val="tx1"/>
                </a:solidFill>
              </a:rPr>
              <a:t>In</a:t>
            </a:r>
            <a:r>
              <a:rPr lang="zh-CN" altLang="en-US" sz="1200" b="0" baseline="0" dirty="0" smtClean="0">
                <a:solidFill>
                  <a:schemeClr val="tx1"/>
                </a:solidFill>
              </a:rPr>
              <a:t> </a:t>
            </a:r>
            <a:r>
              <a:rPr lang="en-US" altLang="zh-CN" sz="1200" b="0" baseline="0" dirty="0" smtClean="0">
                <a:solidFill>
                  <a:schemeClr val="tx1"/>
                </a:solidFill>
              </a:rPr>
              <a:t>general,</a:t>
            </a:r>
            <a:r>
              <a:rPr lang="zh-CN" altLang="en-US" sz="1200" b="0" baseline="0" dirty="0" smtClean="0">
                <a:solidFill>
                  <a:schemeClr val="tx1"/>
                </a:solidFill>
              </a:rPr>
              <a:t> </a:t>
            </a:r>
            <a:r>
              <a:rPr lang="en-US" altLang="zh-CN" sz="1200" b="0" baseline="0" dirty="0" smtClean="0">
                <a:solidFill>
                  <a:schemeClr val="tx1"/>
                </a:solidFill>
              </a:rPr>
              <a:t>most</a:t>
            </a:r>
            <a:r>
              <a:rPr lang="zh-CN" altLang="en-US" sz="1200" b="0" baseline="0" dirty="0" smtClean="0">
                <a:solidFill>
                  <a:schemeClr val="tx1"/>
                </a:solidFill>
              </a:rPr>
              <a:t> </a:t>
            </a:r>
            <a:r>
              <a:rPr lang="en-US" altLang="zh-CN" sz="1200" b="0" baseline="0" dirty="0" smtClean="0">
                <a:solidFill>
                  <a:schemeClr val="tx1"/>
                </a:solidFill>
              </a:rPr>
              <a:t>of</a:t>
            </a:r>
            <a:r>
              <a:rPr lang="zh-CN" altLang="en-US" sz="1200" b="0" baseline="0" dirty="0" smtClean="0">
                <a:solidFill>
                  <a:schemeClr val="tx1"/>
                </a:solidFill>
              </a:rPr>
              <a:t> </a:t>
            </a:r>
            <a:r>
              <a:rPr lang="en-US" altLang="zh-CN" sz="1200" kern="1200" dirty="0" smtClean="0">
                <a:solidFill>
                  <a:schemeClr val="tx1"/>
                </a:solidFill>
                <a:effectLst/>
                <a:latin typeface="+mn-lt"/>
                <a:ea typeface="+mn-ea"/>
                <a:cs typeface="+mn-cs"/>
              </a:rPr>
              <a:t>long-term groups tend to have a complicated tree structure;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whereas many short-term group cascade trees display an approximate star graph structure.</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Here are two examples of them.</a:t>
            </a:r>
          </a:p>
          <a:p>
            <a:endParaRPr kumimoji="1" lang="zh-CN" altLang="en-US"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10</a:t>
            </a:fld>
            <a:endParaRPr kumimoji="1" lang="zh-CN" altLang="en-US"/>
          </a:p>
        </p:txBody>
      </p:sp>
    </p:spTree>
    <p:extLst>
      <p:ext uri="{BB962C8B-B14F-4D97-AF65-F5344CB8AC3E}">
        <p14:creationId xmlns:p14="http://schemas.microsoft.com/office/powerpoint/2010/main" val="212189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To</a:t>
            </a:r>
            <a:r>
              <a:rPr kumimoji="1" lang="zh-CN" altLang="en-US" dirty="0" smtClean="0"/>
              <a:t> </a:t>
            </a:r>
            <a:r>
              <a:rPr kumimoji="1" lang="en-US" altLang="zh-CN" dirty="0" smtClean="0"/>
              <a:t>quantify</a:t>
            </a:r>
            <a:r>
              <a:rPr kumimoji="1" lang="zh-CN" altLang="en-US" dirty="0" smtClean="0"/>
              <a:t> </a:t>
            </a:r>
            <a:r>
              <a:rPr kumimoji="1" lang="en-US" altLang="zh-CN" dirty="0" smtClean="0"/>
              <a:t>such</a:t>
            </a:r>
            <a:r>
              <a:rPr kumimoji="1" lang="zh-CN" altLang="en-US" baseline="0" dirty="0" smtClean="0"/>
              <a:t> </a:t>
            </a:r>
            <a:r>
              <a:rPr kumimoji="1" lang="en-US" altLang="zh-CN" baseline="0" dirty="0" smtClean="0"/>
              <a:t>difference,</a:t>
            </a:r>
            <a:r>
              <a:rPr kumimoji="1" lang="zh-CN" altLang="en-US" baseline="0" dirty="0" smtClean="0"/>
              <a:t> </a:t>
            </a:r>
            <a:r>
              <a:rPr kumimoji="1" lang="en-US" altLang="zh-CN" baseline="0" dirty="0" smtClean="0"/>
              <a:t>we</a:t>
            </a:r>
            <a:r>
              <a:rPr kumimoji="1" lang="zh-CN" altLang="en-US" baseline="0" dirty="0" smtClean="0"/>
              <a:t> </a:t>
            </a:r>
            <a:r>
              <a:rPr kumimoji="1" lang="en-US" altLang="zh-CN" baseline="0" dirty="0" smtClean="0"/>
              <a:t>introduce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following</a:t>
            </a:r>
            <a:r>
              <a:rPr kumimoji="1" lang="zh-CN" altLang="en-US" baseline="0" dirty="0" smtClean="0"/>
              <a:t> </a:t>
            </a:r>
            <a:r>
              <a:rPr kumimoji="1" lang="en-US" altLang="zh-CN" baseline="0" dirty="0" smtClean="0"/>
              <a:t>metrics</a:t>
            </a:r>
            <a:r>
              <a:rPr kumimoji="1" lang="zh-CN" altLang="en-US" baseline="0" dirty="0" smtClean="0"/>
              <a:t> </a:t>
            </a:r>
            <a:r>
              <a:rPr kumimoji="1" lang="en-US" altLang="zh-CN" baseline="0" dirty="0" smtClean="0"/>
              <a:t>that</a:t>
            </a:r>
            <a:r>
              <a:rPr kumimoji="1" lang="zh-CN" altLang="en-US" baseline="0" dirty="0" smtClean="0"/>
              <a:t> </a:t>
            </a:r>
            <a:r>
              <a:rPr kumimoji="1" lang="en-US" altLang="zh-CN" baseline="0" dirty="0" smtClean="0"/>
              <a:t>capture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structure</a:t>
            </a:r>
            <a:r>
              <a:rPr kumimoji="1" lang="zh-CN" altLang="en-US" baseline="0" dirty="0" smtClean="0"/>
              <a:t> </a:t>
            </a:r>
            <a:r>
              <a:rPr kumimoji="1" lang="en-US" altLang="zh-CN" baseline="0" dirty="0" smtClean="0"/>
              <a:t>of</a:t>
            </a:r>
            <a:r>
              <a:rPr kumimoji="1" lang="zh-CN" altLang="en-US" baseline="0" dirty="0" smtClean="0"/>
              <a:t> </a:t>
            </a:r>
            <a:r>
              <a:rPr kumimoji="1" lang="en-US" altLang="zh-CN" baseline="0" dirty="0" smtClean="0"/>
              <a:t>cascade</a:t>
            </a:r>
            <a:r>
              <a:rPr kumimoji="1" lang="zh-CN" altLang="en-US" baseline="0" dirty="0" smtClean="0"/>
              <a:t> </a:t>
            </a:r>
            <a:r>
              <a:rPr kumimoji="1" lang="en-US" altLang="zh-CN" baseline="0" dirty="0" smtClean="0"/>
              <a:t>tree,</a:t>
            </a:r>
            <a:r>
              <a:rPr kumimoji="1" lang="zh-CN" altLang="en-US" baseline="0" dirty="0" smtClean="0"/>
              <a:t> </a:t>
            </a:r>
            <a:r>
              <a:rPr kumimoji="1" lang="en-US" altLang="zh-CN" baseline="0" dirty="0" smtClean="0"/>
              <a:t>that</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err="1" smtClean="0"/>
              <a:t>subtree</a:t>
            </a:r>
            <a:r>
              <a:rPr kumimoji="1" lang="zh-CN" altLang="en-US" baseline="0" dirty="0" smtClean="0"/>
              <a:t> </a:t>
            </a:r>
            <a:r>
              <a:rPr kumimoji="1" lang="en-US" altLang="zh-CN" baseline="0" dirty="0" smtClean="0"/>
              <a:t>size,</a:t>
            </a:r>
            <a:r>
              <a:rPr kumimoji="1" lang="zh-CN" altLang="en-US" baseline="0" dirty="0" smtClean="0"/>
              <a:t> </a:t>
            </a:r>
            <a:r>
              <a:rPr kumimoji="1" lang="en-US" altLang="zh-CN" baseline="0" dirty="0" smtClean="0"/>
              <a:t>depth</a:t>
            </a:r>
            <a:r>
              <a:rPr kumimoji="1" lang="zh-CN" altLang="en-US" baseline="0" dirty="0" smtClean="0"/>
              <a:t> </a:t>
            </a:r>
            <a:r>
              <a:rPr kumimoji="1" lang="en-US" altLang="zh-CN" baseline="0" dirty="0" smtClean="0"/>
              <a:t>and</a:t>
            </a:r>
            <a:r>
              <a:rPr kumimoji="1" lang="zh-CN" altLang="en-US" baseline="0" dirty="0" smtClean="0"/>
              <a:t> </a:t>
            </a:r>
            <a:r>
              <a:rPr kumimoji="1" lang="en-US" altLang="zh-CN" baseline="0" dirty="0" smtClean="0"/>
              <a:t>wiener</a:t>
            </a:r>
            <a:r>
              <a:rPr kumimoji="1" lang="zh-CN" altLang="en-US" baseline="0" dirty="0" smtClean="0"/>
              <a:t> </a:t>
            </a:r>
            <a:r>
              <a:rPr kumimoji="1" lang="en-US" altLang="zh-CN" baseline="0" dirty="0" smtClean="0"/>
              <a:t>index.</a:t>
            </a:r>
            <a:endParaRPr kumimoji="1" lang="zh-CN" altLang="en-US" baseline="0" dirty="0" smtClean="0"/>
          </a:p>
          <a:p>
            <a:endParaRPr kumimoji="1" lang="en-US" altLang="zh-CN" baseline="0" dirty="0" smtClean="0"/>
          </a:p>
          <a:p>
            <a:r>
              <a:rPr kumimoji="1" lang="en-US" altLang="zh-CN" baseline="0" dirty="0" err="1" smtClean="0"/>
              <a:t>Subtree</a:t>
            </a:r>
            <a:r>
              <a:rPr kumimoji="1" lang="en-US" altLang="zh-CN" baseline="0" dirty="0" smtClean="0"/>
              <a:t> size is the size of sub-cascade. In this example, the size of the red </a:t>
            </a:r>
            <a:r>
              <a:rPr kumimoji="1" lang="en-US" altLang="zh-CN" baseline="0" dirty="0" err="1" smtClean="0"/>
              <a:t>subtree</a:t>
            </a:r>
            <a:r>
              <a:rPr kumimoji="1" lang="en-US" altLang="zh-CN" baseline="0" dirty="0" smtClean="0"/>
              <a:t> is 3.</a:t>
            </a:r>
          </a:p>
          <a:p>
            <a:r>
              <a:rPr kumimoji="1" lang="en-US" altLang="zh-CN" baseline="0" dirty="0" smtClean="0"/>
              <a:t>Depth is the depth of invitation. In this example, the depth of node c is 2.</a:t>
            </a:r>
            <a:endParaRPr kumimoji="1" lang="zh-CN" altLang="en-US" baseline="0" dirty="0" smtClean="0"/>
          </a:p>
          <a:p>
            <a:endParaRPr kumimoji="1" lang="en-US" altLang="zh-CN" baseline="0" dirty="0" smtClean="0"/>
          </a:p>
          <a:p>
            <a:r>
              <a:rPr kumimoji="1" lang="en-US" altLang="zh-CN" baseline="0" dirty="0" smtClean="0"/>
              <a:t>Wiener</a:t>
            </a:r>
            <a:r>
              <a:rPr kumimoji="1" lang="zh-CN" altLang="en-US" baseline="0" dirty="0" smtClean="0"/>
              <a:t> </a:t>
            </a:r>
            <a:r>
              <a:rPr kumimoji="1" lang="en-US" altLang="zh-CN" baseline="0" dirty="0" smtClean="0"/>
              <a:t>index</a:t>
            </a:r>
            <a:r>
              <a:rPr kumimoji="1" lang="zh-CN" altLang="en-US" baseline="0" dirty="0" smtClean="0"/>
              <a:t> </a:t>
            </a:r>
            <a:r>
              <a:rPr kumimoji="1" lang="en-US" altLang="zh-CN" baseline="0" dirty="0" smtClean="0"/>
              <a:t>is</a:t>
            </a:r>
            <a:r>
              <a:rPr kumimoji="1" lang="zh-CN" altLang="en-US" baseline="0" dirty="0" smtClean="0"/>
              <a:t> </a:t>
            </a:r>
            <a:r>
              <a:rPr kumimoji="1" lang="en-US" altLang="zh-CN" baseline="0" dirty="0" smtClean="0"/>
              <a:t>defined</a:t>
            </a:r>
            <a:r>
              <a:rPr kumimoji="1" lang="zh-CN" altLang="en-US" baseline="0" dirty="0" smtClean="0"/>
              <a:t> </a:t>
            </a:r>
            <a:r>
              <a:rPr kumimoji="1" lang="en-US" altLang="zh-CN" baseline="0" dirty="0" smtClean="0"/>
              <a:t>to</a:t>
            </a:r>
            <a:r>
              <a:rPr kumimoji="1" lang="zh-CN" altLang="en-US" baseline="0" dirty="0" smtClean="0"/>
              <a:t> </a:t>
            </a:r>
            <a:r>
              <a:rPr kumimoji="1" lang="en-US" altLang="zh-CN" baseline="0" dirty="0" smtClean="0"/>
              <a:t>be</a:t>
            </a:r>
            <a:r>
              <a:rPr kumimoji="1" lang="zh-CN" altLang="en-US" baseline="0" dirty="0" smtClean="0"/>
              <a:t> </a:t>
            </a:r>
            <a:r>
              <a:rPr kumimoji="1" lang="en-US" altLang="zh-CN" baseline="0" dirty="0" smtClean="0"/>
              <a:t>the</a:t>
            </a:r>
            <a:r>
              <a:rPr kumimoji="1" lang="zh-CN" altLang="en-US" baseline="0" dirty="0" smtClean="0"/>
              <a:t> </a:t>
            </a:r>
            <a:r>
              <a:rPr kumimoji="1" lang="en-US" altLang="zh-CN" baseline="0" dirty="0" smtClean="0"/>
              <a:t>average</a:t>
            </a:r>
            <a:r>
              <a:rPr kumimoji="1" lang="zh-CN" altLang="en-US" baseline="0" dirty="0" smtClean="0"/>
              <a:t> </a:t>
            </a:r>
            <a:r>
              <a:rPr kumimoji="1" lang="en-US" altLang="zh-CN" dirty="0" smtClean="0"/>
              <a:t>distance</a:t>
            </a:r>
            <a:r>
              <a:rPr kumimoji="1" lang="zh-CN" altLang="en-US" dirty="0" smtClean="0"/>
              <a:t> </a:t>
            </a:r>
            <a:r>
              <a:rPr kumimoji="1" lang="en-US" altLang="zh-CN" dirty="0" smtClean="0"/>
              <a:t>between</a:t>
            </a:r>
            <a:r>
              <a:rPr kumimoji="1" lang="zh-CN" altLang="en-US" dirty="0" smtClean="0"/>
              <a:t> </a:t>
            </a:r>
            <a:r>
              <a:rPr kumimoji="1" lang="en-US" altLang="zh-CN" dirty="0" smtClean="0"/>
              <a:t>two</a:t>
            </a:r>
            <a:r>
              <a:rPr kumimoji="1" lang="zh-CN" altLang="en-US" dirty="0" smtClean="0"/>
              <a:t> </a:t>
            </a:r>
            <a:r>
              <a:rPr kumimoji="1" lang="en-US" altLang="zh-CN" dirty="0" smtClean="0"/>
              <a:t>nodes</a:t>
            </a:r>
            <a:r>
              <a:rPr kumimoji="1" lang="zh-CN" altLang="en-US" dirty="0" smtClean="0"/>
              <a:t> </a:t>
            </a:r>
            <a:r>
              <a:rPr kumimoji="1" lang="en-US" altLang="zh-CN" dirty="0" smtClean="0"/>
              <a:t>in</a:t>
            </a:r>
            <a:r>
              <a:rPr kumimoji="1" lang="zh-CN" altLang="en-US" dirty="0" smtClean="0"/>
              <a:t> </a:t>
            </a:r>
            <a:r>
              <a:rPr kumimoji="1" lang="en-US" altLang="zh-CN" dirty="0" smtClean="0"/>
              <a:t>the</a:t>
            </a:r>
            <a:r>
              <a:rPr kumimoji="1" lang="zh-CN" altLang="en-US" baseline="0" dirty="0" smtClean="0"/>
              <a:t> </a:t>
            </a:r>
            <a:r>
              <a:rPr kumimoji="1" lang="en-US" altLang="zh-CN" baseline="0" dirty="0" smtClean="0"/>
              <a:t>cascade</a:t>
            </a:r>
            <a:r>
              <a:rPr kumimoji="1" lang="zh-CN" altLang="en-US" baseline="0" dirty="0" smtClean="0"/>
              <a:t> </a:t>
            </a:r>
            <a:r>
              <a:rPr kumimoji="1" lang="en-US" altLang="zh-CN" baseline="0" dirty="0" smtClean="0"/>
              <a:t>tree.</a:t>
            </a:r>
          </a:p>
          <a:p>
            <a:r>
              <a:rPr kumimoji="1" lang="en-US" altLang="zh-CN" baseline="0" dirty="0" smtClean="0"/>
              <a:t>In this example, the wiener index of this cascade tree is 2.</a:t>
            </a:r>
            <a:endParaRPr kumimoji="1" lang="zh-CN" altLang="en-US" baseline="0" dirty="0" smtClean="0"/>
          </a:p>
          <a:p>
            <a:endParaRPr kumimoji="1" lang="zh-CN" altLang="en-US" baseline="0" dirty="0" smtClean="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11</a:t>
            </a:fld>
            <a:endParaRPr kumimoji="1" lang="zh-CN" altLang="en-US"/>
          </a:p>
        </p:txBody>
      </p:sp>
    </p:spTree>
    <p:extLst>
      <p:ext uri="{BB962C8B-B14F-4D97-AF65-F5344CB8AC3E}">
        <p14:creationId xmlns:p14="http://schemas.microsoft.com/office/powerpoint/2010/main" val="177884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plot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power-law-like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distributions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three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metrics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with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different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lifespan.</a:t>
            </a:r>
            <a:r>
              <a:rPr lang="zh-CN" altLang="en-US" sz="1200" kern="1200" baseline="0" dirty="0" smtClean="0">
                <a:solidFill>
                  <a:schemeClr val="tx1"/>
                </a:solidFill>
                <a:effectLst/>
                <a:latin typeface="+mn-lt"/>
                <a:ea typeface="+mn-ea"/>
                <a:cs typeface="+mn-cs"/>
              </a:rPr>
              <a:t> </a:t>
            </a:r>
          </a:p>
          <a:p>
            <a:endParaRPr lang="zh-CN" alt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There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significant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differences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between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long-term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short-term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groups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according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three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metrics.</a:t>
            </a:r>
            <a:endParaRPr lang="zh-CN" altLang="en-US" sz="1200" kern="1200" baseline="0" dirty="0" smtClean="0">
              <a:solidFill>
                <a:schemeClr val="tx1"/>
              </a:solidFill>
              <a:effectLst/>
              <a:latin typeface="+mn-lt"/>
              <a:ea typeface="+mn-ea"/>
              <a:cs typeface="+mn-cs"/>
            </a:endParaRPr>
          </a:p>
          <a:p>
            <a:endParaRPr lang="zh-CN" altLang="en-US" sz="1200" kern="1200" baseline="0" dirty="0" smtClean="0">
              <a:solidFill>
                <a:schemeClr val="tx1"/>
              </a:solidFill>
              <a:effectLst/>
              <a:latin typeface="+mn-lt"/>
              <a:ea typeface="+mn-ea"/>
              <a:cs typeface="+mn-cs"/>
            </a:endParaRPr>
          </a:p>
          <a:p>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example,</a:t>
            </a:r>
            <a:r>
              <a:rPr lang="en-US" altLang="zh-CN" sz="1200" kern="1200" dirty="0" smtClean="0">
                <a:solidFill>
                  <a:schemeClr val="tx1"/>
                </a:solidFill>
                <a:effectLst/>
                <a:latin typeface="+mn-lt"/>
                <a:ea typeface="+mn-ea"/>
                <a:cs typeface="+mn-cs"/>
              </a:rPr>
              <a:t> &lt;click&gt;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10% of invitations in long-term groups occur at depth 3 or greater; whereas for short-term groups, 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number</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 less than 1%.</a:t>
            </a:r>
            <a:endParaRPr kumimoji="1" lang="zh-CN" altLang="en-US" baseline="0" dirty="0" smtClean="0"/>
          </a:p>
          <a:p>
            <a:endParaRPr kumimoji="1" lang="zh-CN" altLang="en-US" dirty="0"/>
          </a:p>
        </p:txBody>
      </p:sp>
      <p:sp>
        <p:nvSpPr>
          <p:cNvPr id="4" name="幻灯片编号占位符 3"/>
          <p:cNvSpPr>
            <a:spLocks noGrp="1"/>
          </p:cNvSpPr>
          <p:nvPr>
            <p:ph type="sldNum" sz="quarter" idx="10"/>
          </p:nvPr>
        </p:nvSpPr>
        <p:spPr/>
        <p:txBody>
          <a:bodyPr/>
          <a:lstStyle/>
          <a:p>
            <a:fld id="{21898779-CD88-4D4A-B8C1-2D5A189B15D1}" type="slidenum">
              <a:rPr kumimoji="1" lang="zh-CN" altLang="en-US" smtClean="0"/>
              <a:t>12</a:t>
            </a:fld>
            <a:endParaRPr kumimoji="1" lang="zh-CN" altLang="en-US"/>
          </a:p>
        </p:txBody>
      </p:sp>
    </p:spTree>
    <p:extLst>
      <p:ext uri="{BB962C8B-B14F-4D97-AF65-F5344CB8AC3E}">
        <p14:creationId xmlns:p14="http://schemas.microsoft.com/office/powerpoint/2010/main" val="122257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2"/>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6"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4" y="1196975"/>
            <a:ext cx="8436219" cy="4929188"/>
          </a:xfrm>
        </p:spPr>
        <p:txBody>
          <a:bodyPr/>
          <a:lstStyle/>
          <a:p>
            <a:pPr lvl="0"/>
            <a:r>
              <a:rPr lang="zh-CN" altLang="en-US" noProof="0" smtClean="0"/>
              <a:t>单击图标添加表格</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2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4"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p:timing>
    <p:tnLst>
      <p:par>
        <p:cT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tiff"/></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emf"/><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hyperlink" Target="http://keg.cs.tsinghua.edu.cn/jietang" TargetMode="External"/><Relationship Id="rId4" Type="http://schemas.openxmlformats.org/officeDocument/2006/relationships/hyperlink" Target="http://arnetminer.org/data" TargetMode="External"/><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a:xfrm>
            <a:off x="0" y="4419600"/>
            <a:ext cx="9144000" cy="1828800"/>
          </a:xfrm>
        </p:spPr>
        <p:txBody>
          <a:bodyPr>
            <a:normAutofit/>
          </a:bodyPr>
          <a:lstStyle/>
          <a:p>
            <a:r>
              <a:rPr lang="en-US" altLang="zh-CN" sz="2800" b="1" dirty="0" smtClean="0">
                <a:latin typeface="+mj-lt"/>
                <a:ea typeface="微软雅黑" pitchFamily="34" charset="-122"/>
                <a:cs typeface="Times New Roman" pitchFamily="18" charset="0"/>
              </a:rPr>
              <a:t>Jie Tang</a:t>
            </a:r>
          </a:p>
          <a:p>
            <a:pPr algn="ctr" eaLnBrk="1" hangingPunct="1"/>
            <a:r>
              <a:rPr lang="en-US" altLang="zh-CN" sz="2800" dirty="0" smtClean="0">
                <a:latin typeface="+mj-lt"/>
                <a:ea typeface="微软雅黑" pitchFamily="34" charset="-122"/>
                <a:cs typeface="Times New Roman" pitchFamily="18" charset="0"/>
              </a:rPr>
              <a:t>Computer Science, Tsinghua University</a:t>
            </a:r>
          </a:p>
          <a:p>
            <a:pPr algn="ctr" eaLnBrk="1" hangingPunct="1"/>
            <a:r>
              <a:rPr lang="en-US" altLang="zh-CN" sz="2800" dirty="0" smtClean="0">
                <a:latin typeface="+mj-lt"/>
                <a:ea typeface="微软雅黑" pitchFamily="34" charset="-122"/>
                <a:cs typeface="Times New Roman" pitchFamily="18" charset="0"/>
              </a:rPr>
              <a:t>@WWW’2017</a:t>
            </a:r>
          </a:p>
        </p:txBody>
      </p:sp>
      <p:sp>
        <p:nvSpPr>
          <p:cNvPr id="8194" name="Rectangle 2"/>
          <p:cNvSpPr>
            <a:spLocks noGrp="1" noChangeArrowheads="1"/>
          </p:cNvSpPr>
          <p:nvPr>
            <p:ph type="ctrTitle"/>
          </p:nvPr>
        </p:nvSpPr>
        <p:spPr>
          <a:xfrm>
            <a:off x="0" y="2133600"/>
            <a:ext cx="9144000" cy="1828800"/>
          </a:xfrm>
        </p:spPr>
        <p:txBody>
          <a:bodyPr>
            <a:noAutofit/>
          </a:bodyPr>
          <a:lstStyle/>
          <a:p>
            <a:r>
              <a:rPr lang="en-US" altLang="zh-CN" sz="4400" b="1" dirty="0"/>
              <a:t>Computational Models for Social Network </a:t>
            </a:r>
            <a:r>
              <a:rPr lang="en-US" altLang="zh-CN" sz="4400" b="1" dirty="0" smtClean="0"/>
              <a:t>Analysis</a:t>
            </a:r>
            <a:br>
              <a:rPr lang="en-US" altLang="zh-CN" sz="4400" b="1" dirty="0" smtClean="0"/>
            </a:br>
            <a:r>
              <a:rPr lang="en-US" altLang="zh-CN" sz="2400" b="1" dirty="0" smtClean="0">
                <a:solidFill>
                  <a:srgbClr val="FF0000"/>
                </a:solidFill>
              </a:rPr>
              <a:t>—mining big social networks (Part III: Group and </a:t>
            </a:r>
            <a:r>
              <a:rPr lang="en-US" altLang="zh-CN" sz="2400" b="1" dirty="0" smtClean="0">
                <a:solidFill>
                  <a:srgbClr val="FF0000"/>
                </a:solidFill>
              </a:rPr>
              <a:t>Structure)</a:t>
            </a:r>
            <a:endParaRPr lang="en-US" altLang="zh-CN" b="1" dirty="0" smtClean="0">
              <a:solidFill>
                <a:srgbClr val="00A642"/>
              </a:solidFill>
              <a:latin typeface="微软雅黑" pitchFamily="34" charset="-122"/>
              <a:ea typeface="微软雅黑" pitchFamily="34" charset="-122"/>
            </a:endParaRPr>
          </a:p>
        </p:txBody>
      </p:sp>
      <p:pic>
        <p:nvPicPr>
          <p:cNvPr id="2" name="Picture 2" descr="E:\learning\research\Social_Action_Tracking\presentation\000-1-清华大学校徽_p1.png"/>
          <p:cNvPicPr>
            <a:picLocks noChangeAspect="1" noChangeArrowheads="1"/>
          </p:cNvPicPr>
          <p:nvPr/>
        </p:nvPicPr>
        <p:blipFill>
          <a:blip r:embed="rId3" cstate="print"/>
          <a:srcRect/>
          <a:stretch>
            <a:fillRect/>
          </a:stretch>
        </p:blipFill>
        <p:spPr bwMode="auto">
          <a:xfrm>
            <a:off x="7929838" y="0"/>
            <a:ext cx="1214162" cy="1219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Group Lifecycle Dichotomy</a:t>
            </a:r>
            <a:r>
              <a:rPr lang="zh-CN" altLang="en-US" dirty="0"/>
              <a:t> </a:t>
            </a:r>
            <a:r>
              <a:rPr lang="en-US" altLang="zh-CN" dirty="0"/>
              <a:t>–</a:t>
            </a:r>
            <a:r>
              <a:rPr lang="zh-CN" altLang="en-US" dirty="0"/>
              <a:t> </a:t>
            </a:r>
            <a:r>
              <a:rPr lang="en-US" altLang="zh-CN" sz="2700" dirty="0"/>
              <a:t>Group Cascade Tree</a:t>
            </a:r>
            <a:endParaRPr kumimoji="1" lang="zh-CN" altLang="en-US" sz="2700" dirty="0"/>
          </a:p>
        </p:txBody>
      </p:sp>
      <p:pic>
        <p:nvPicPr>
          <p:cNvPr id="8" name="内容占位符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172" y="1866900"/>
            <a:ext cx="8179374" cy="5728489"/>
          </a:xfrm>
        </p:spPr>
      </p:pic>
      <p:sp>
        <p:nvSpPr>
          <p:cNvPr id="7" name="矩形 6"/>
          <p:cNvSpPr/>
          <p:nvPr/>
        </p:nvSpPr>
        <p:spPr>
          <a:xfrm>
            <a:off x="1086703" y="2015173"/>
            <a:ext cx="6910539" cy="75198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385" b="1" i="1" dirty="0">
                <a:solidFill>
                  <a:schemeClr val="tx1"/>
                </a:solidFill>
              </a:rPr>
              <a:t>Definition:</a:t>
            </a:r>
            <a:r>
              <a:rPr lang="zh-CN" altLang="en-US" sz="1385" b="1" i="1" dirty="0">
                <a:solidFill>
                  <a:schemeClr val="tx1"/>
                </a:solidFill>
              </a:rPr>
              <a:t> </a:t>
            </a:r>
            <a:r>
              <a:rPr lang="en-US" altLang="zh-CN" sz="1385" b="1" dirty="0">
                <a:solidFill>
                  <a:srgbClr val="FF0000"/>
                </a:solidFill>
              </a:rPr>
              <a:t>Group</a:t>
            </a:r>
            <a:r>
              <a:rPr lang="zh-CN" altLang="en-US" sz="1385" b="1" dirty="0">
                <a:solidFill>
                  <a:srgbClr val="FF0000"/>
                </a:solidFill>
              </a:rPr>
              <a:t> </a:t>
            </a:r>
            <a:r>
              <a:rPr lang="en-US" altLang="zh-CN" sz="1385" b="1" dirty="0">
                <a:solidFill>
                  <a:srgbClr val="FF0000"/>
                </a:solidFill>
              </a:rPr>
              <a:t>Cascade Tree</a:t>
            </a:r>
            <a:r>
              <a:rPr lang="en-US" altLang="zh-CN" sz="1385" b="1" dirty="0">
                <a:solidFill>
                  <a:schemeClr val="tx1"/>
                </a:solidFill>
              </a:rPr>
              <a:t>.</a:t>
            </a:r>
            <a:r>
              <a:rPr lang="zh-CN" altLang="en-US" sz="1385" b="1" dirty="0">
                <a:solidFill>
                  <a:schemeClr val="tx1"/>
                </a:solidFill>
              </a:rPr>
              <a:t> </a:t>
            </a:r>
            <a:r>
              <a:rPr lang="en-US" altLang="zh-CN" sz="1385" b="1" dirty="0">
                <a:solidFill>
                  <a:schemeClr val="tx1"/>
                </a:solidFill>
              </a:rPr>
              <a:t>A directed graph where each group member is a node, and a directed edge from u to v is constructed if u (inviter) successfully invites v (invitee) to the group. </a:t>
            </a:r>
            <a:endParaRPr lang="zh-CN" altLang="en-US" sz="1385" b="1" dirty="0">
              <a:solidFill>
                <a:schemeClr val="tx1"/>
              </a:solidFill>
            </a:endParaRPr>
          </a:p>
        </p:txBody>
      </p:sp>
      <p:sp>
        <p:nvSpPr>
          <p:cNvPr id="9" name="右箭头 8"/>
          <p:cNvSpPr/>
          <p:nvPr/>
        </p:nvSpPr>
        <p:spPr>
          <a:xfrm>
            <a:off x="2962277" y="3943350"/>
            <a:ext cx="466725"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右箭头 9"/>
          <p:cNvSpPr/>
          <p:nvPr/>
        </p:nvSpPr>
        <p:spPr>
          <a:xfrm>
            <a:off x="5362577" y="3943350"/>
            <a:ext cx="466725"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1209551" y="4247033"/>
            <a:ext cx="1181652" cy="253916"/>
          </a:xfrm>
          <a:prstGeom prst="rect">
            <a:avLst/>
          </a:prstGeom>
        </p:spPr>
        <p:txBody>
          <a:bodyPr wrap="square">
            <a:spAutoFit/>
          </a:bodyPr>
          <a:lstStyle/>
          <a:p>
            <a:r>
              <a:rPr lang="en-US" altLang="zh-CN" sz="1050" b="1" dirty="0">
                <a:solidFill>
                  <a:srgbClr val="FF0000"/>
                </a:solidFill>
              </a:rPr>
              <a:t>Invite</a:t>
            </a:r>
            <a:endParaRPr lang="zh-CN" altLang="en-US" sz="1050" dirty="0"/>
          </a:p>
        </p:txBody>
      </p:sp>
      <p:sp>
        <p:nvSpPr>
          <p:cNvPr id="4" name="矩形 3"/>
          <p:cNvSpPr/>
          <p:nvPr/>
        </p:nvSpPr>
        <p:spPr>
          <a:xfrm>
            <a:off x="3509515" y="3170063"/>
            <a:ext cx="2428998" cy="369332"/>
          </a:xfrm>
          <a:prstGeom prst="rect">
            <a:avLst/>
          </a:prstGeom>
        </p:spPr>
        <p:txBody>
          <a:bodyPr wrap="none">
            <a:spAutoFit/>
          </a:bodyPr>
          <a:lstStyle/>
          <a:p>
            <a:r>
              <a:rPr lang="en-US" altLang="zh-CN" b="1" dirty="0" smtClean="0">
                <a:solidFill>
                  <a:srgbClr val="FF0000"/>
                </a:solidFill>
              </a:rPr>
              <a:t>Group</a:t>
            </a:r>
            <a:r>
              <a:rPr lang="zh-CN" altLang="en-US" b="1" dirty="0" smtClean="0">
                <a:solidFill>
                  <a:srgbClr val="FF0000"/>
                </a:solidFill>
              </a:rPr>
              <a:t> </a:t>
            </a:r>
            <a:r>
              <a:rPr lang="en-US" altLang="zh-CN" b="1" dirty="0" smtClean="0">
                <a:solidFill>
                  <a:srgbClr val="FF0000"/>
                </a:solidFill>
              </a:rPr>
              <a:t>Cascade Tree</a:t>
            </a:r>
            <a:endParaRPr lang="zh-CN" altLang="en-US" dirty="0"/>
          </a:p>
        </p:txBody>
      </p:sp>
      <p:sp>
        <p:nvSpPr>
          <p:cNvPr id="13" name="矩形 12"/>
          <p:cNvSpPr/>
          <p:nvPr/>
        </p:nvSpPr>
        <p:spPr>
          <a:xfrm>
            <a:off x="3747389" y="3776337"/>
            <a:ext cx="1181652" cy="253916"/>
          </a:xfrm>
          <a:prstGeom prst="rect">
            <a:avLst/>
          </a:prstGeom>
        </p:spPr>
        <p:txBody>
          <a:bodyPr wrap="square">
            <a:spAutoFit/>
          </a:bodyPr>
          <a:lstStyle/>
          <a:p>
            <a:r>
              <a:rPr lang="en-US" altLang="zh-CN" sz="1050" b="1" dirty="0">
                <a:solidFill>
                  <a:srgbClr val="FF0000"/>
                </a:solidFill>
              </a:rPr>
              <a:t>Invite</a:t>
            </a:r>
            <a:endParaRPr lang="zh-CN" altLang="en-US" sz="1050" dirty="0"/>
          </a:p>
        </p:txBody>
      </p:sp>
      <p:sp>
        <p:nvSpPr>
          <p:cNvPr id="14" name="矩形 13"/>
          <p:cNvSpPr/>
          <p:nvPr/>
        </p:nvSpPr>
        <p:spPr>
          <a:xfrm>
            <a:off x="1043958" y="3177059"/>
            <a:ext cx="1796326" cy="369332"/>
          </a:xfrm>
          <a:prstGeom prst="rect">
            <a:avLst/>
          </a:prstGeom>
        </p:spPr>
        <p:txBody>
          <a:bodyPr wrap="none">
            <a:spAutoFit/>
          </a:bodyPr>
          <a:lstStyle/>
          <a:p>
            <a:r>
              <a:rPr lang="en-US" altLang="zh-CN" b="1" dirty="0" err="1" smtClean="0">
                <a:solidFill>
                  <a:srgbClr val="FF0000"/>
                </a:solidFill>
              </a:rPr>
              <a:t>WeChat</a:t>
            </a:r>
            <a:r>
              <a:rPr lang="zh-CN" altLang="en-US" b="1" dirty="0" smtClean="0">
                <a:solidFill>
                  <a:srgbClr val="FF0000"/>
                </a:solidFill>
              </a:rPr>
              <a:t> </a:t>
            </a:r>
            <a:r>
              <a:rPr lang="en-US" altLang="zh-CN" b="1" dirty="0" smtClean="0">
                <a:solidFill>
                  <a:srgbClr val="FF0000"/>
                </a:solidFill>
              </a:rPr>
              <a:t>Group</a:t>
            </a:r>
            <a:endParaRPr lang="zh-CN" altLang="en-US" dirty="0"/>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838" y="3255837"/>
            <a:ext cx="2055445" cy="1311518"/>
          </a:xfrm>
          <a:prstGeom prst="rect">
            <a:avLst/>
          </a:prstGeom>
        </p:spPr>
      </p:pic>
      <p:sp>
        <p:nvSpPr>
          <p:cNvPr id="17" name="矩形 16"/>
          <p:cNvSpPr/>
          <p:nvPr/>
        </p:nvSpPr>
        <p:spPr>
          <a:xfrm>
            <a:off x="6142077" y="2939757"/>
            <a:ext cx="3390672" cy="369332"/>
          </a:xfrm>
          <a:prstGeom prst="rect">
            <a:avLst/>
          </a:prstGeom>
        </p:spPr>
        <p:txBody>
          <a:bodyPr wrap="none">
            <a:spAutoFit/>
          </a:bodyPr>
          <a:lstStyle/>
          <a:p>
            <a:r>
              <a:rPr lang="en-US" altLang="zh-CN" b="1" dirty="0" smtClean="0">
                <a:solidFill>
                  <a:srgbClr val="FF0000"/>
                </a:solidFill>
              </a:rPr>
              <a:t>Example</a:t>
            </a:r>
            <a:r>
              <a:rPr lang="zh-CN" altLang="en-US" b="1" dirty="0" smtClean="0">
                <a:solidFill>
                  <a:srgbClr val="FF0000"/>
                </a:solidFill>
              </a:rPr>
              <a:t> </a:t>
            </a:r>
            <a:r>
              <a:rPr lang="en-US" altLang="zh-CN" b="1" dirty="0" smtClean="0">
                <a:solidFill>
                  <a:srgbClr val="FF0000"/>
                </a:solidFill>
              </a:rPr>
              <a:t>of</a:t>
            </a:r>
            <a:r>
              <a:rPr lang="zh-CN" altLang="en-US" b="1" dirty="0" smtClean="0">
                <a:solidFill>
                  <a:srgbClr val="FF0000"/>
                </a:solidFill>
              </a:rPr>
              <a:t> </a:t>
            </a:r>
            <a:r>
              <a:rPr lang="en-US" altLang="zh-CN" b="1" dirty="0">
                <a:solidFill>
                  <a:srgbClr val="FF0000"/>
                </a:solidFill>
              </a:rPr>
              <a:t>l</a:t>
            </a:r>
            <a:r>
              <a:rPr lang="en-US" altLang="zh-CN" b="1" dirty="0" smtClean="0">
                <a:solidFill>
                  <a:srgbClr val="FF0000"/>
                </a:solidFill>
              </a:rPr>
              <a:t>ong-term</a:t>
            </a:r>
            <a:r>
              <a:rPr lang="zh-CN" altLang="en-US" b="1" dirty="0" smtClean="0">
                <a:solidFill>
                  <a:srgbClr val="FF0000"/>
                </a:solidFill>
              </a:rPr>
              <a:t> </a:t>
            </a:r>
            <a:r>
              <a:rPr lang="en-US" altLang="zh-CN" b="1" dirty="0" smtClean="0">
                <a:solidFill>
                  <a:srgbClr val="FF0000"/>
                </a:solidFill>
              </a:rPr>
              <a:t>groups</a:t>
            </a:r>
            <a:endParaRPr lang="zh-CN" altLang="en-US" dirty="0"/>
          </a:p>
        </p:txBody>
      </p:sp>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2077" y="5129230"/>
            <a:ext cx="2482868" cy="368303"/>
          </a:xfrm>
          <a:prstGeom prst="rect">
            <a:avLst/>
          </a:prstGeom>
        </p:spPr>
      </p:pic>
      <p:sp>
        <p:nvSpPr>
          <p:cNvPr id="19" name="矩形 18"/>
          <p:cNvSpPr/>
          <p:nvPr/>
        </p:nvSpPr>
        <p:spPr>
          <a:xfrm>
            <a:off x="6108414" y="4679636"/>
            <a:ext cx="3544560" cy="369332"/>
          </a:xfrm>
          <a:prstGeom prst="rect">
            <a:avLst/>
          </a:prstGeom>
        </p:spPr>
        <p:txBody>
          <a:bodyPr wrap="none">
            <a:spAutoFit/>
          </a:bodyPr>
          <a:lstStyle/>
          <a:p>
            <a:r>
              <a:rPr lang="en-US" altLang="zh-CN" b="1" dirty="0" smtClean="0">
                <a:solidFill>
                  <a:srgbClr val="FF0000"/>
                </a:solidFill>
              </a:rPr>
              <a:t>Example</a:t>
            </a:r>
            <a:r>
              <a:rPr lang="zh-CN" altLang="en-US" b="1" dirty="0" smtClean="0">
                <a:solidFill>
                  <a:srgbClr val="FF0000"/>
                </a:solidFill>
              </a:rPr>
              <a:t> </a:t>
            </a:r>
            <a:r>
              <a:rPr lang="en-US" altLang="zh-CN" b="1" dirty="0" smtClean="0">
                <a:solidFill>
                  <a:srgbClr val="FF0000"/>
                </a:solidFill>
              </a:rPr>
              <a:t>of</a:t>
            </a:r>
            <a:r>
              <a:rPr lang="zh-CN" altLang="en-US" b="1" dirty="0" smtClean="0">
                <a:solidFill>
                  <a:srgbClr val="FF0000"/>
                </a:solidFill>
              </a:rPr>
              <a:t> </a:t>
            </a:r>
            <a:r>
              <a:rPr lang="en-US" altLang="zh-CN" b="1" dirty="0" smtClean="0">
                <a:solidFill>
                  <a:srgbClr val="FF0000"/>
                </a:solidFill>
              </a:rPr>
              <a:t>short-term</a:t>
            </a:r>
            <a:r>
              <a:rPr lang="zh-CN" altLang="en-US" b="1" dirty="0" smtClean="0">
                <a:solidFill>
                  <a:srgbClr val="FF0000"/>
                </a:solidFill>
              </a:rPr>
              <a:t> </a:t>
            </a:r>
            <a:r>
              <a:rPr lang="en-US" altLang="zh-CN" b="1" dirty="0" smtClean="0">
                <a:solidFill>
                  <a:srgbClr val="FF0000"/>
                </a:solidFill>
              </a:rPr>
              <a:t>groups</a:t>
            </a:r>
            <a:r>
              <a:rPr lang="zh-CN" altLang="en-US" b="1" dirty="0" smtClean="0">
                <a:solidFill>
                  <a:srgbClr val="FF0000"/>
                </a:solidFill>
              </a:rPr>
              <a:t> </a:t>
            </a:r>
            <a:endParaRPr lang="zh-CN" altLang="en-US" dirty="0"/>
          </a:p>
        </p:txBody>
      </p:sp>
    </p:spTree>
    <p:extLst>
      <p:ext uri="{BB962C8B-B14F-4D97-AF65-F5344CB8AC3E}">
        <p14:creationId xmlns:p14="http://schemas.microsoft.com/office/powerpoint/2010/main" val="13322893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Group</a:t>
            </a:r>
            <a:r>
              <a:rPr kumimoji="1" lang="zh-CN" altLang="en-US" dirty="0" smtClean="0"/>
              <a:t> </a:t>
            </a:r>
            <a:r>
              <a:rPr kumimoji="1" lang="en-US" altLang="zh-CN" dirty="0" smtClean="0"/>
              <a:t>Lifecycle</a:t>
            </a:r>
            <a:r>
              <a:rPr kumimoji="1" lang="zh-CN" altLang="en-US" dirty="0" smtClean="0"/>
              <a:t> </a:t>
            </a:r>
            <a:r>
              <a:rPr kumimoji="1" lang="en-US" altLang="zh-CN" dirty="0" smtClean="0"/>
              <a:t>Dichotomy</a:t>
            </a:r>
            <a:r>
              <a:rPr kumimoji="1" lang="zh-CN" altLang="en-US" dirty="0" smtClean="0"/>
              <a:t> </a:t>
            </a:r>
            <a:r>
              <a:rPr kumimoji="1" lang="en-US" altLang="zh-CN" dirty="0" smtClean="0"/>
              <a:t>–</a:t>
            </a:r>
            <a:r>
              <a:rPr kumimoji="1" lang="zh-CN" altLang="en-US" dirty="0" smtClean="0"/>
              <a:t> </a:t>
            </a:r>
            <a:r>
              <a:rPr kumimoji="1" lang="en-US" altLang="zh-CN" sz="2700" dirty="0"/>
              <a:t>Cascade</a:t>
            </a:r>
            <a:r>
              <a:rPr kumimoji="1" lang="zh-CN" altLang="en-US" sz="2700" dirty="0"/>
              <a:t> </a:t>
            </a:r>
            <a:r>
              <a:rPr kumimoji="1" lang="en-US" altLang="zh-CN" sz="2700" dirty="0"/>
              <a:t>Tree</a:t>
            </a:r>
            <a:r>
              <a:rPr kumimoji="1" lang="zh-CN" altLang="en-US" sz="2700" dirty="0"/>
              <a:t> </a:t>
            </a:r>
            <a:r>
              <a:rPr kumimoji="1" lang="en-US" altLang="zh-CN" sz="2700" dirty="0"/>
              <a:t>Pattern</a:t>
            </a:r>
            <a:endParaRPr kumimoji="1" lang="zh-CN" altLang="en-US" sz="2700" dirty="0"/>
          </a:p>
        </p:txBody>
      </p:sp>
      <p:pic>
        <p:nvPicPr>
          <p:cNvPr id="29" name="内容占位符 2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2073" y="-482203"/>
            <a:ext cx="11505494" cy="8057964"/>
          </a:xfrm>
        </p:spPr>
      </p:pic>
      <p:sp>
        <p:nvSpPr>
          <p:cNvPr id="4" name="矩形 3"/>
          <p:cNvSpPr/>
          <p:nvPr/>
        </p:nvSpPr>
        <p:spPr>
          <a:xfrm>
            <a:off x="1747235" y="4072159"/>
            <a:ext cx="6634765" cy="110231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b="1" dirty="0" err="1">
                <a:solidFill>
                  <a:schemeClr val="tx1"/>
                </a:solidFill>
              </a:rPr>
              <a:t>Subtree</a:t>
            </a:r>
            <a:r>
              <a:rPr lang="zh-CN" altLang="en-US" b="1" dirty="0">
                <a:solidFill>
                  <a:schemeClr val="tx1"/>
                </a:solidFill>
              </a:rPr>
              <a:t> </a:t>
            </a:r>
            <a:r>
              <a:rPr lang="en-US" altLang="zh-CN" b="1" dirty="0">
                <a:solidFill>
                  <a:schemeClr val="tx1"/>
                </a:solidFill>
              </a:rPr>
              <a:t>size:</a:t>
            </a:r>
            <a:r>
              <a:rPr lang="zh-CN" altLang="en-US" b="1" dirty="0">
                <a:solidFill>
                  <a:schemeClr val="tx1"/>
                </a:solidFill>
              </a:rPr>
              <a:t> </a:t>
            </a:r>
            <a:r>
              <a:rPr lang="en-US" altLang="zh-CN" b="1" dirty="0">
                <a:solidFill>
                  <a:schemeClr val="tx1"/>
                </a:solidFill>
              </a:rPr>
              <a:t>The</a:t>
            </a:r>
            <a:r>
              <a:rPr lang="zh-CN" altLang="en-US" b="1" dirty="0">
                <a:solidFill>
                  <a:schemeClr val="tx1"/>
                </a:solidFill>
              </a:rPr>
              <a:t> </a:t>
            </a:r>
            <a:r>
              <a:rPr lang="en-US" altLang="zh-CN" b="1" dirty="0">
                <a:solidFill>
                  <a:schemeClr val="tx1"/>
                </a:solidFill>
              </a:rPr>
              <a:t>size</a:t>
            </a:r>
            <a:r>
              <a:rPr lang="zh-CN" altLang="en-US" b="1" dirty="0">
                <a:solidFill>
                  <a:schemeClr val="tx1"/>
                </a:solidFill>
              </a:rPr>
              <a:t> </a:t>
            </a:r>
            <a:r>
              <a:rPr lang="en-US" altLang="zh-CN" b="1" dirty="0">
                <a:solidFill>
                  <a:schemeClr val="tx1"/>
                </a:solidFill>
              </a:rPr>
              <a:t>of</a:t>
            </a:r>
            <a:r>
              <a:rPr lang="zh-CN" altLang="en-US" b="1" dirty="0">
                <a:solidFill>
                  <a:schemeClr val="tx1"/>
                </a:solidFill>
              </a:rPr>
              <a:t> </a:t>
            </a:r>
            <a:r>
              <a:rPr lang="en-US" altLang="zh-CN" b="1" dirty="0">
                <a:solidFill>
                  <a:schemeClr val="tx1"/>
                </a:solidFill>
              </a:rPr>
              <a:t>sub-cascade</a:t>
            </a:r>
            <a:r>
              <a:rPr lang="zh-CN" altLang="en-US" b="1" dirty="0">
                <a:solidFill>
                  <a:schemeClr val="tx1"/>
                </a:solidFill>
              </a:rPr>
              <a:t> </a:t>
            </a:r>
          </a:p>
          <a:p>
            <a:pPr>
              <a:buFont typeface="Arial" pitchFamily="34" charset="0"/>
              <a:buChar char="•"/>
            </a:pPr>
            <a:r>
              <a:rPr lang="en-US" altLang="zh-CN" b="1" dirty="0">
                <a:solidFill>
                  <a:schemeClr val="tx1"/>
                </a:solidFill>
              </a:rPr>
              <a:t>Depth:</a:t>
            </a:r>
            <a:r>
              <a:rPr lang="zh-CN" altLang="en-US" b="1" dirty="0">
                <a:solidFill>
                  <a:schemeClr val="tx1"/>
                </a:solidFill>
              </a:rPr>
              <a:t> </a:t>
            </a:r>
            <a:r>
              <a:rPr lang="en-US" altLang="zh-CN" b="1" dirty="0">
                <a:solidFill>
                  <a:schemeClr val="tx1"/>
                </a:solidFill>
              </a:rPr>
              <a:t>The</a:t>
            </a:r>
            <a:r>
              <a:rPr lang="zh-CN" altLang="en-US" b="1" dirty="0">
                <a:solidFill>
                  <a:schemeClr val="tx1"/>
                </a:solidFill>
              </a:rPr>
              <a:t> </a:t>
            </a:r>
            <a:r>
              <a:rPr lang="en-US" altLang="zh-CN" b="1" dirty="0">
                <a:solidFill>
                  <a:schemeClr val="tx1"/>
                </a:solidFill>
              </a:rPr>
              <a:t>depth</a:t>
            </a:r>
            <a:r>
              <a:rPr lang="zh-CN" altLang="en-US" b="1" dirty="0">
                <a:solidFill>
                  <a:schemeClr val="tx1"/>
                </a:solidFill>
              </a:rPr>
              <a:t> </a:t>
            </a:r>
            <a:r>
              <a:rPr lang="en-US" altLang="zh-CN" b="1" dirty="0">
                <a:solidFill>
                  <a:schemeClr val="tx1"/>
                </a:solidFill>
              </a:rPr>
              <a:t>of</a:t>
            </a:r>
            <a:r>
              <a:rPr lang="zh-CN" altLang="en-US" b="1" dirty="0">
                <a:solidFill>
                  <a:schemeClr val="tx1"/>
                </a:solidFill>
              </a:rPr>
              <a:t> </a:t>
            </a:r>
            <a:r>
              <a:rPr lang="en-US" altLang="zh-CN" b="1" dirty="0">
                <a:solidFill>
                  <a:schemeClr val="tx1"/>
                </a:solidFill>
              </a:rPr>
              <a:t>invitation</a:t>
            </a:r>
            <a:endParaRPr lang="zh-CN" altLang="en-US" b="1" dirty="0">
              <a:solidFill>
                <a:schemeClr val="tx1"/>
              </a:solidFill>
            </a:endParaRPr>
          </a:p>
          <a:p>
            <a:pPr>
              <a:buFont typeface="Arial" pitchFamily="34" charset="0"/>
              <a:buChar char="•"/>
            </a:pPr>
            <a:r>
              <a:rPr lang="en-US" altLang="zh-CN" b="1" dirty="0">
                <a:solidFill>
                  <a:schemeClr val="tx1"/>
                </a:solidFill>
              </a:rPr>
              <a:t>Wiener</a:t>
            </a:r>
            <a:r>
              <a:rPr lang="zh-CN" altLang="en-US" b="1" dirty="0">
                <a:solidFill>
                  <a:schemeClr val="tx1"/>
                </a:solidFill>
              </a:rPr>
              <a:t> </a:t>
            </a:r>
            <a:r>
              <a:rPr lang="en-US" altLang="zh-CN" b="1" dirty="0">
                <a:solidFill>
                  <a:schemeClr val="tx1"/>
                </a:solidFill>
              </a:rPr>
              <a:t>Index:</a:t>
            </a:r>
            <a:r>
              <a:rPr lang="zh-CN" altLang="en-US" b="1" dirty="0">
                <a:solidFill>
                  <a:schemeClr val="tx1"/>
                </a:solidFill>
              </a:rPr>
              <a:t> </a:t>
            </a:r>
            <a:r>
              <a:rPr lang="en-US" altLang="zh-CN" b="1" dirty="0">
                <a:solidFill>
                  <a:schemeClr val="tx1"/>
                </a:solidFill>
              </a:rPr>
              <a:t>Average</a:t>
            </a:r>
            <a:r>
              <a:rPr lang="zh-CN" altLang="en-US" b="1" dirty="0">
                <a:solidFill>
                  <a:schemeClr val="tx1"/>
                </a:solidFill>
              </a:rPr>
              <a:t> </a:t>
            </a:r>
            <a:r>
              <a:rPr lang="en-US" altLang="zh-CN" b="1" dirty="0">
                <a:solidFill>
                  <a:schemeClr val="tx1"/>
                </a:solidFill>
              </a:rPr>
              <a:t>distance</a:t>
            </a:r>
            <a:r>
              <a:rPr lang="zh-CN" altLang="en-US" b="1" dirty="0">
                <a:solidFill>
                  <a:schemeClr val="tx1"/>
                </a:solidFill>
              </a:rPr>
              <a:t> </a:t>
            </a:r>
            <a:r>
              <a:rPr lang="en-US" altLang="zh-CN" b="1" dirty="0">
                <a:solidFill>
                  <a:schemeClr val="tx1"/>
                </a:solidFill>
              </a:rPr>
              <a:t>between</a:t>
            </a:r>
            <a:r>
              <a:rPr lang="zh-CN" altLang="en-US" b="1" dirty="0">
                <a:solidFill>
                  <a:schemeClr val="tx1"/>
                </a:solidFill>
              </a:rPr>
              <a:t> </a:t>
            </a:r>
            <a:r>
              <a:rPr lang="en-US" altLang="zh-CN" b="1" dirty="0">
                <a:solidFill>
                  <a:schemeClr val="tx1"/>
                </a:solidFill>
              </a:rPr>
              <a:t>two</a:t>
            </a:r>
            <a:r>
              <a:rPr lang="zh-CN" altLang="en-US" b="1" dirty="0">
                <a:solidFill>
                  <a:schemeClr val="tx1"/>
                </a:solidFill>
              </a:rPr>
              <a:t> </a:t>
            </a:r>
            <a:r>
              <a:rPr lang="en-US" altLang="zh-CN" b="1" dirty="0">
                <a:solidFill>
                  <a:schemeClr val="tx1"/>
                </a:solidFill>
              </a:rPr>
              <a:t>nodes</a:t>
            </a:r>
            <a:endParaRPr lang="zh-CN" altLang="en-US" b="1" dirty="0">
              <a:solidFill>
                <a:schemeClr val="tx1"/>
              </a:solidFill>
            </a:endParaRPr>
          </a:p>
        </p:txBody>
      </p:sp>
      <p:sp>
        <p:nvSpPr>
          <p:cNvPr id="22" name="文本框 21"/>
          <p:cNvSpPr txBox="1"/>
          <p:nvPr/>
        </p:nvSpPr>
        <p:spPr>
          <a:xfrm>
            <a:off x="2982510" y="2896035"/>
            <a:ext cx="342900" cy="369332"/>
          </a:xfrm>
          <a:prstGeom prst="rect">
            <a:avLst/>
          </a:prstGeom>
          <a:noFill/>
        </p:spPr>
        <p:txBody>
          <a:bodyPr wrap="square" rtlCol="0">
            <a:spAutoFit/>
          </a:bodyPr>
          <a:lstStyle/>
          <a:p>
            <a:endParaRPr kumimoji="1" lang="zh-CN" altLang="en-US" dirty="0"/>
          </a:p>
        </p:txBody>
      </p:sp>
      <p:sp>
        <p:nvSpPr>
          <p:cNvPr id="31" name="三角形 30"/>
          <p:cNvSpPr/>
          <p:nvPr/>
        </p:nvSpPr>
        <p:spPr>
          <a:xfrm>
            <a:off x="3314694" y="2357437"/>
            <a:ext cx="1507335" cy="1391840"/>
          </a:xfrm>
          <a:prstGeom prst="triangle">
            <a:avLst>
              <a:gd name="adj" fmla="val 50595"/>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3" name="直线连接符 32"/>
          <p:cNvCxnSpPr/>
          <p:nvPr/>
        </p:nvCxnSpPr>
        <p:spPr>
          <a:xfrm>
            <a:off x="2336007" y="2003822"/>
            <a:ext cx="1607344"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线连接符 34"/>
          <p:cNvCxnSpPr/>
          <p:nvPr/>
        </p:nvCxnSpPr>
        <p:spPr>
          <a:xfrm>
            <a:off x="2336006" y="2750344"/>
            <a:ext cx="803672" cy="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066800" y="1865323"/>
            <a:ext cx="1269207" cy="369332"/>
          </a:xfrm>
          <a:prstGeom prst="rect">
            <a:avLst/>
          </a:prstGeom>
          <a:noFill/>
        </p:spPr>
        <p:txBody>
          <a:bodyPr wrap="square" rtlCol="0">
            <a:spAutoFit/>
          </a:bodyPr>
          <a:lstStyle/>
          <a:p>
            <a:r>
              <a:rPr kumimoji="1" lang="en-US" altLang="zh-CN" b="1" dirty="0" smtClean="0"/>
              <a:t>Depth=1</a:t>
            </a:r>
            <a:endParaRPr kumimoji="1" lang="zh-CN" altLang="en-US" b="1" dirty="0"/>
          </a:p>
        </p:txBody>
      </p:sp>
      <p:sp>
        <p:nvSpPr>
          <p:cNvPr id="39" name="文本框 38"/>
          <p:cNvSpPr txBox="1"/>
          <p:nvPr/>
        </p:nvSpPr>
        <p:spPr>
          <a:xfrm>
            <a:off x="1066800" y="2611844"/>
            <a:ext cx="1269207" cy="369332"/>
          </a:xfrm>
          <a:prstGeom prst="rect">
            <a:avLst/>
          </a:prstGeom>
          <a:noFill/>
        </p:spPr>
        <p:txBody>
          <a:bodyPr wrap="square" rtlCol="0">
            <a:spAutoFit/>
          </a:bodyPr>
          <a:lstStyle/>
          <a:p>
            <a:r>
              <a:rPr kumimoji="1" lang="en-US" altLang="zh-CN" b="1" dirty="0" smtClean="0"/>
              <a:t>Depth=2</a:t>
            </a:r>
            <a:endParaRPr kumimoji="1" lang="zh-CN" altLang="en-US" b="1" dirty="0"/>
          </a:p>
        </p:txBody>
      </p:sp>
      <p:pic>
        <p:nvPicPr>
          <p:cNvPr id="41" name="图片 40"/>
          <p:cNvPicPr>
            <a:picLocks noChangeAspect="1"/>
          </p:cNvPicPr>
          <p:nvPr/>
        </p:nvPicPr>
        <p:blipFill>
          <a:blip r:embed="rId4"/>
          <a:stretch>
            <a:fillRect/>
          </a:stretch>
        </p:blipFill>
        <p:spPr>
          <a:xfrm>
            <a:off x="5971064" y="2354580"/>
            <a:ext cx="1619250" cy="628650"/>
          </a:xfrm>
          <a:prstGeom prst="rect">
            <a:avLst/>
          </a:prstGeom>
        </p:spPr>
      </p:pic>
    </p:spTree>
    <p:extLst>
      <p:ext uri="{BB962C8B-B14F-4D97-AF65-F5344CB8AC3E}">
        <p14:creationId xmlns:p14="http://schemas.microsoft.com/office/powerpoint/2010/main" val="1591520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7" grpId="0"/>
      <p:bldP spid="37" grpId="1"/>
      <p:bldP spid="39" grpId="0"/>
      <p:bldP spid="3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684" y="2439622"/>
            <a:ext cx="8288753" cy="5805092"/>
          </a:xfrm>
          <a:prstGeom prst="rect">
            <a:avLst/>
          </a:prstGeom>
        </p:spPr>
      </p:pic>
      <p:grpSp>
        <p:nvGrpSpPr>
          <p:cNvPr id="14" name="组 13"/>
          <p:cNvGrpSpPr/>
          <p:nvPr/>
        </p:nvGrpSpPr>
        <p:grpSpPr>
          <a:xfrm>
            <a:off x="3367651" y="1692827"/>
            <a:ext cx="5436838" cy="2336879"/>
            <a:chOff x="1792412" y="1755676"/>
            <a:chExt cx="8507288" cy="3529474"/>
          </a:xfrm>
        </p:grpSpPr>
        <p:pic>
          <p:nvPicPr>
            <p:cNvPr id="15" name="Picture 4"/>
            <p:cNvPicPr>
              <a:picLocks noChangeAspect="1"/>
            </p:cNvPicPr>
            <p:nvPr/>
          </p:nvPicPr>
          <p:blipFill>
            <a:blip r:embed="rId4"/>
            <a:stretch>
              <a:fillRect/>
            </a:stretch>
          </p:blipFill>
          <p:spPr>
            <a:xfrm>
              <a:off x="1792412" y="1952397"/>
              <a:ext cx="8507288" cy="3332753"/>
            </a:xfrm>
            <a:prstGeom prst="rect">
              <a:avLst/>
            </a:prstGeom>
          </p:spPr>
        </p:pic>
        <p:sp>
          <p:nvSpPr>
            <p:cNvPr id="16" name="矩形 15"/>
            <p:cNvSpPr/>
            <p:nvPr/>
          </p:nvSpPr>
          <p:spPr>
            <a:xfrm>
              <a:off x="2788046" y="1783120"/>
              <a:ext cx="3546974" cy="418362"/>
            </a:xfrm>
            <a:prstGeom prst="rect">
              <a:avLst/>
            </a:prstGeom>
          </p:spPr>
          <p:txBody>
            <a:bodyPr wrap="square">
              <a:spAutoFit/>
            </a:bodyPr>
            <a:lstStyle/>
            <a:p>
              <a:r>
                <a:rPr lang="en-US" altLang="zh-CN" sz="1200">
                  <a:solidFill>
                    <a:srgbClr val="C00000"/>
                  </a:solidFill>
                </a:rPr>
                <a:t>10% of invitations occur at &gt;=3 </a:t>
              </a:r>
              <a:endParaRPr lang="zh-CN" altLang="en-US" sz="1200" dirty="0">
                <a:solidFill>
                  <a:srgbClr val="C00000"/>
                </a:solidFill>
              </a:endParaRPr>
            </a:p>
          </p:txBody>
        </p:sp>
        <p:cxnSp>
          <p:nvCxnSpPr>
            <p:cNvPr id="17" name="Straight Arrow Connector 10"/>
            <p:cNvCxnSpPr/>
            <p:nvPr/>
          </p:nvCxnSpPr>
          <p:spPr>
            <a:xfrm flipH="1">
              <a:off x="3232572" y="2115716"/>
              <a:ext cx="1080120"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2"/>
            <p:cNvSpPr/>
            <p:nvPr/>
          </p:nvSpPr>
          <p:spPr>
            <a:xfrm>
              <a:off x="2685996" y="3779242"/>
              <a:ext cx="2880320" cy="418362"/>
            </a:xfrm>
            <a:prstGeom prst="rect">
              <a:avLst/>
            </a:prstGeom>
          </p:spPr>
          <p:txBody>
            <a:bodyPr wrap="square">
              <a:spAutoFit/>
            </a:bodyPr>
            <a:lstStyle/>
            <a:p>
              <a:r>
                <a:rPr lang="en-US" altLang="zh-CN" sz="1200" dirty="0">
                  <a:solidFill>
                    <a:srgbClr val="0432FF"/>
                  </a:solidFill>
                </a:rPr>
                <a:t>Only 1% occur at &gt;=</a:t>
              </a:r>
              <a:r>
                <a:rPr lang="zh-CN" altLang="en-US" sz="1200" dirty="0">
                  <a:solidFill>
                    <a:srgbClr val="0432FF"/>
                  </a:solidFill>
                </a:rPr>
                <a:t> </a:t>
              </a:r>
              <a:r>
                <a:rPr lang="en-US" altLang="zh-CN" sz="1200" dirty="0">
                  <a:solidFill>
                    <a:srgbClr val="0432FF"/>
                  </a:solidFill>
                </a:rPr>
                <a:t>3 </a:t>
              </a:r>
              <a:endParaRPr lang="zh-CN" altLang="en-US" sz="1200" dirty="0">
                <a:solidFill>
                  <a:srgbClr val="0432FF"/>
                </a:solidFill>
              </a:endParaRPr>
            </a:p>
          </p:txBody>
        </p:sp>
        <p:cxnSp>
          <p:nvCxnSpPr>
            <p:cNvPr id="19" name="Straight Arrow Connector 12"/>
            <p:cNvCxnSpPr/>
            <p:nvPr/>
          </p:nvCxnSpPr>
          <p:spPr>
            <a:xfrm flipV="1">
              <a:off x="3232572" y="2763249"/>
              <a:ext cx="0" cy="1015992"/>
            </a:xfrm>
            <a:prstGeom prst="straightConnector1">
              <a:avLst/>
            </a:prstGeom>
            <a:ln>
              <a:solidFill>
                <a:srgbClr val="0432FF"/>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2"/>
            <p:cNvSpPr/>
            <p:nvPr/>
          </p:nvSpPr>
          <p:spPr>
            <a:xfrm>
              <a:off x="7179978" y="1755676"/>
              <a:ext cx="2880320" cy="418362"/>
            </a:xfrm>
            <a:prstGeom prst="rect">
              <a:avLst/>
            </a:prstGeom>
          </p:spPr>
          <p:txBody>
            <a:bodyPr wrap="square">
              <a:spAutoFit/>
            </a:bodyPr>
            <a:lstStyle/>
            <a:p>
              <a:r>
                <a:rPr lang="en-US" altLang="zh-CN" sz="1200" dirty="0">
                  <a:solidFill>
                    <a:srgbClr val="C00000"/>
                  </a:solidFill>
                </a:rPr>
                <a:t>10% with W-index</a:t>
              </a:r>
              <a:r>
                <a:rPr lang="zh-CN" altLang="en-US" sz="1200" dirty="0">
                  <a:solidFill>
                    <a:srgbClr val="C00000"/>
                  </a:solidFill>
                </a:rPr>
                <a:t> </a:t>
              </a:r>
              <a:r>
                <a:rPr lang="en-US" altLang="zh-CN" sz="1200" dirty="0">
                  <a:solidFill>
                    <a:srgbClr val="C00000"/>
                  </a:solidFill>
                </a:rPr>
                <a:t>&gt;=</a:t>
              </a:r>
              <a:r>
                <a:rPr lang="zh-CN" altLang="en-US" sz="1200" dirty="0">
                  <a:solidFill>
                    <a:srgbClr val="C00000"/>
                  </a:solidFill>
                </a:rPr>
                <a:t> </a:t>
              </a:r>
              <a:r>
                <a:rPr lang="en-US" altLang="zh-CN" sz="1200" dirty="0">
                  <a:solidFill>
                    <a:srgbClr val="C00000"/>
                  </a:solidFill>
                </a:rPr>
                <a:t>2 </a:t>
              </a:r>
              <a:endParaRPr lang="zh-CN" altLang="en-US" sz="1200" dirty="0">
                <a:solidFill>
                  <a:srgbClr val="C00000"/>
                </a:solidFill>
              </a:endParaRPr>
            </a:p>
          </p:txBody>
        </p:sp>
        <p:cxnSp>
          <p:nvCxnSpPr>
            <p:cNvPr id="21" name="Straight Arrow Connector 16"/>
            <p:cNvCxnSpPr/>
            <p:nvPr/>
          </p:nvCxnSpPr>
          <p:spPr>
            <a:xfrm flipH="1">
              <a:off x="7468010" y="2094230"/>
              <a:ext cx="1152128" cy="4995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
            <p:cNvSpPr/>
            <p:nvPr/>
          </p:nvSpPr>
          <p:spPr>
            <a:xfrm>
              <a:off x="6917894" y="3843908"/>
              <a:ext cx="2880320" cy="418362"/>
            </a:xfrm>
            <a:prstGeom prst="rect">
              <a:avLst/>
            </a:prstGeom>
          </p:spPr>
          <p:txBody>
            <a:bodyPr wrap="square">
              <a:spAutoFit/>
            </a:bodyPr>
            <a:lstStyle/>
            <a:p>
              <a:r>
                <a:rPr lang="en-US" altLang="zh-CN" sz="1200" dirty="0">
                  <a:solidFill>
                    <a:srgbClr val="0432FF"/>
                  </a:solidFill>
                </a:rPr>
                <a:t> 99% with W-index</a:t>
              </a:r>
              <a:r>
                <a:rPr lang="zh-CN" altLang="en-US" sz="1200" dirty="0">
                  <a:solidFill>
                    <a:srgbClr val="0432FF"/>
                  </a:solidFill>
                </a:rPr>
                <a:t> </a:t>
              </a:r>
              <a:r>
                <a:rPr lang="en-US" altLang="zh-CN" sz="1200" dirty="0">
                  <a:solidFill>
                    <a:srgbClr val="0432FF"/>
                  </a:solidFill>
                </a:rPr>
                <a:t>&lt;</a:t>
              </a:r>
              <a:r>
                <a:rPr lang="zh-CN" altLang="en-US" sz="1200" dirty="0">
                  <a:solidFill>
                    <a:srgbClr val="0432FF"/>
                  </a:solidFill>
                </a:rPr>
                <a:t> </a:t>
              </a:r>
              <a:r>
                <a:rPr lang="en-US" altLang="zh-CN" sz="1200" dirty="0">
                  <a:solidFill>
                    <a:srgbClr val="0432FF"/>
                  </a:solidFill>
                </a:rPr>
                <a:t>2</a:t>
              </a:r>
              <a:endParaRPr lang="zh-CN" altLang="en-US" sz="1200" dirty="0">
                <a:solidFill>
                  <a:srgbClr val="0432FF"/>
                </a:solidFill>
              </a:endParaRPr>
            </a:p>
          </p:txBody>
        </p:sp>
        <p:cxnSp>
          <p:nvCxnSpPr>
            <p:cNvPr id="23" name="Straight Arrow Connector 18"/>
            <p:cNvCxnSpPr/>
            <p:nvPr/>
          </p:nvCxnSpPr>
          <p:spPr>
            <a:xfrm flipV="1">
              <a:off x="7468010" y="2881224"/>
              <a:ext cx="0" cy="962684"/>
            </a:xfrm>
            <a:prstGeom prst="straightConnector1">
              <a:avLst/>
            </a:prstGeom>
            <a:ln>
              <a:solidFill>
                <a:srgbClr val="0432FF"/>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en-US" altLang="zh-CN" dirty="0" smtClean="0"/>
              <a:t>Group</a:t>
            </a:r>
            <a:r>
              <a:rPr lang="zh-CN" altLang="en-US" dirty="0" smtClean="0"/>
              <a:t> </a:t>
            </a:r>
            <a:r>
              <a:rPr lang="en-US" altLang="zh-CN" dirty="0" smtClean="0"/>
              <a:t>Lifecycle Dichotomy—</a:t>
            </a:r>
            <a:r>
              <a:rPr lang="en-US" altLang="zh-CN" dirty="0"/>
              <a:t>Cascade Tree Pattern </a:t>
            </a:r>
            <a:r>
              <a:rPr lang="en-US" altLang="zh-CN" dirty="0" smtClean="0"/>
              <a:t> </a:t>
            </a:r>
            <a:endParaRPr kumimoji="1" lang="zh-CN" altLang="en-US" dirty="0"/>
          </a:p>
        </p:txBody>
      </p:sp>
      <p:grpSp>
        <p:nvGrpSpPr>
          <p:cNvPr id="5" name="组 4"/>
          <p:cNvGrpSpPr/>
          <p:nvPr/>
        </p:nvGrpSpPr>
        <p:grpSpPr>
          <a:xfrm>
            <a:off x="-2804616" y="1635465"/>
            <a:ext cx="6106625" cy="2388243"/>
            <a:chOff x="144016" y="1464644"/>
            <a:chExt cx="9125795" cy="3836564"/>
          </a:xfrm>
        </p:grpSpPr>
        <p:pic>
          <p:nvPicPr>
            <p:cNvPr id="9" name="Picture 3"/>
            <p:cNvPicPr>
              <a:picLocks noChangeAspect="1"/>
            </p:cNvPicPr>
            <p:nvPr/>
          </p:nvPicPr>
          <p:blipFill>
            <a:blip r:embed="rId5"/>
            <a:stretch>
              <a:fillRect/>
            </a:stretch>
          </p:blipFill>
          <p:spPr>
            <a:xfrm>
              <a:off x="144016" y="1783216"/>
              <a:ext cx="8820472" cy="3517992"/>
            </a:xfrm>
            <a:prstGeom prst="rect">
              <a:avLst/>
            </a:prstGeom>
          </p:spPr>
        </p:pic>
        <p:sp>
          <p:nvSpPr>
            <p:cNvPr id="10" name="矩形 9"/>
            <p:cNvSpPr/>
            <p:nvPr/>
          </p:nvSpPr>
          <p:spPr>
            <a:xfrm>
              <a:off x="5001320" y="1464644"/>
              <a:ext cx="4268491" cy="444982"/>
            </a:xfrm>
            <a:prstGeom prst="rect">
              <a:avLst/>
            </a:prstGeom>
          </p:spPr>
          <p:txBody>
            <a:bodyPr wrap="square">
              <a:spAutoFit/>
            </a:bodyPr>
            <a:lstStyle/>
            <a:p>
              <a:r>
                <a:rPr lang="en-US" altLang="zh-CN" sz="1200" dirty="0">
                  <a:solidFill>
                    <a:srgbClr val="C00000"/>
                  </a:solidFill>
                </a:rPr>
                <a:t>&gt;10% of users have </a:t>
              </a:r>
              <a:r>
                <a:rPr lang="en-US" altLang="zh-CN" sz="1200" dirty="0" err="1">
                  <a:solidFill>
                    <a:srgbClr val="C00000"/>
                  </a:solidFill>
                </a:rPr>
                <a:t>subtree</a:t>
              </a:r>
              <a:r>
                <a:rPr lang="en-US" altLang="zh-CN" sz="1200" dirty="0">
                  <a:solidFill>
                    <a:srgbClr val="C00000"/>
                  </a:solidFill>
                </a:rPr>
                <a:t> size &gt;=</a:t>
              </a:r>
              <a:r>
                <a:rPr lang="zh-CN" altLang="en-US" sz="1200" dirty="0">
                  <a:solidFill>
                    <a:srgbClr val="C00000"/>
                  </a:solidFill>
                </a:rPr>
                <a:t> </a:t>
              </a:r>
              <a:r>
                <a:rPr lang="en-US" altLang="zh-CN" sz="1200" dirty="0">
                  <a:solidFill>
                    <a:srgbClr val="C00000"/>
                  </a:solidFill>
                </a:rPr>
                <a:t>10</a:t>
              </a:r>
              <a:endParaRPr lang="zh-CN" altLang="en-US" sz="1200" dirty="0">
                <a:solidFill>
                  <a:srgbClr val="C00000"/>
                </a:solidFill>
              </a:endParaRPr>
            </a:p>
          </p:txBody>
        </p:sp>
        <p:cxnSp>
          <p:nvCxnSpPr>
            <p:cNvPr id="11" name="Straight Arrow Connector 6"/>
            <p:cNvCxnSpPr/>
            <p:nvPr/>
          </p:nvCxnSpPr>
          <p:spPr>
            <a:xfrm flipH="1">
              <a:off x="6573476" y="1895346"/>
              <a:ext cx="806836" cy="4833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2"/>
            <p:cNvSpPr/>
            <p:nvPr/>
          </p:nvSpPr>
          <p:spPr>
            <a:xfrm>
              <a:off x="5334529" y="3607639"/>
              <a:ext cx="3895749" cy="444982"/>
            </a:xfrm>
            <a:prstGeom prst="rect">
              <a:avLst/>
            </a:prstGeom>
          </p:spPr>
          <p:txBody>
            <a:bodyPr wrap="square">
              <a:spAutoFit/>
            </a:bodyPr>
            <a:lstStyle/>
            <a:p>
              <a:r>
                <a:rPr lang="en-US" altLang="zh-CN" sz="1200" dirty="0">
                  <a:solidFill>
                    <a:srgbClr val="0432FF"/>
                  </a:solidFill>
                </a:rPr>
                <a:t>Only ~2% have </a:t>
              </a:r>
              <a:r>
                <a:rPr lang="en-US" altLang="zh-CN" sz="1200" dirty="0" err="1">
                  <a:solidFill>
                    <a:srgbClr val="0432FF"/>
                  </a:solidFill>
                </a:rPr>
                <a:t>substree</a:t>
              </a:r>
              <a:r>
                <a:rPr lang="en-US" altLang="zh-CN" sz="1200" dirty="0">
                  <a:solidFill>
                    <a:srgbClr val="0432FF"/>
                  </a:solidFill>
                </a:rPr>
                <a:t> size &gt;=</a:t>
              </a:r>
              <a:r>
                <a:rPr lang="zh-CN" altLang="en-US" sz="1200" dirty="0">
                  <a:solidFill>
                    <a:srgbClr val="0432FF"/>
                  </a:solidFill>
                </a:rPr>
                <a:t> </a:t>
              </a:r>
              <a:r>
                <a:rPr lang="en-US" altLang="zh-CN" sz="1200" dirty="0">
                  <a:solidFill>
                    <a:srgbClr val="0432FF"/>
                  </a:solidFill>
                </a:rPr>
                <a:t>10</a:t>
              </a:r>
              <a:endParaRPr lang="zh-CN" altLang="en-US" sz="1200" dirty="0">
                <a:solidFill>
                  <a:srgbClr val="0432FF"/>
                </a:solidFill>
              </a:endParaRPr>
            </a:p>
          </p:txBody>
        </p:sp>
        <p:cxnSp>
          <p:nvCxnSpPr>
            <p:cNvPr id="13" name="Straight Arrow Connector 8"/>
            <p:cNvCxnSpPr/>
            <p:nvPr/>
          </p:nvCxnSpPr>
          <p:spPr>
            <a:xfrm flipV="1">
              <a:off x="6573476" y="2666189"/>
              <a:ext cx="0" cy="941449"/>
            </a:xfrm>
            <a:prstGeom prst="straightConnector1">
              <a:avLst/>
            </a:prstGeom>
            <a:ln>
              <a:solidFill>
                <a:srgbClr val="0432FF"/>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4633170" y="4287815"/>
            <a:ext cx="3354472" cy="1190688"/>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zh-CN" altLang="en-US" sz="1385" dirty="0">
                <a:solidFill>
                  <a:schemeClr val="tx1"/>
                </a:solidFill>
              </a:rPr>
              <a:t> </a:t>
            </a:r>
            <a:r>
              <a:rPr lang="en-US" altLang="zh-CN" sz="1385" b="1" dirty="0">
                <a:solidFill>
                  <a:schemeClr val="tx1"/>
                </a:solidFill>
              </a:rPr>
              <a:t>For</a:t>
            </a:r>
            <a:r>
              <a:rPr lang="zh-CN" altLang="en-US" sz="1385" b="1" dirty="0">
                <a:solidFill>
                  <a:schemeClr val="tx1"/>
                </a:solidFill>
              </a:rPr>
              <a:t> </a:t>
            </a:r>
            <a:r>
              <a:rPr lang="en-US" altLang="zh-CN" sz="1385" b="1" dirty="0">
                <a:solidFill>
                  <a:schemeClr val="tx1"/>
                </a:solidFill>
              </a:rPr>
              <a:t>node</a:t>
            </a:r>
            <a:r>
              <a:rPr lang="zh-CN" altLang="en-US" sz="1385" b="1" dirty="0">
                <a:solidFill>
                  <a:schemeClr val="tx1"/>
                </a:solidFill>
              </a:rPr>
              <a:t> </a:t>
            </a:r>
            <a:r>
              <a:rPr lang="en-US" altLang="zh-CN" sz="1385" b="1" dirty="0">
                <a:solidFill>
                  <a:schemeClr val="tx1"/>
                </a:solidFill>
              </a:rPr>
              <a:t>C</a:t>
            </a:r>
            <a:r>
              <a:rPr lang="zh-CN" altLang="en-US" sz="1385" b="1" dirty="0">
                <a:solidFill>
                  <a:srgbClr val="FF0000"/>
                </a:solidFill>
              </a:rPr>
              <a:t> </a:t>
            </a:r>
          </a:p>
          <a:p>
            <a:pPr lvl="1">
              <a:buFont typeface="Arial" pitchFamily="34" charset="0"/>
              <a:buChar char="•"/>
            </a:pPr>
            <a:r>
              <a:rPr lang="zh-CN" altLang="en-US" sz="1385" b="1" dirty="0">
                <a:solidFill>
                  <a:schemeClr val="tx1"/>
                </a:solidFill>
              </a:rPr>
              <a:t> </a:t>
            </a:r>
            <a:r>
              <a:rPr lang="en-US" altLang="zh-CN" sz="1385" b="1" dirty="0" err="1">
                <a:solidFill>
                  <a:schemeClr val="tx1"/>
                </a:solidFill>
              </a:rPr>
              <a:t>Subtree</a:t>
            </a:r>
            <a:r>
              <a:rPr lang="zh-CN" altLang="en-US" sz="1385" b="1" dirty="0">
                <a:solidFill>
                  <a:schemeClr val="tx1"/>
                </a:solidFill>
              </a:rPr>
              <a:t> </a:t>
            </a:r>
            <a:r>
              <a:rPr lang="en-US" altLang="zh-CN" sz="1385" b="1" dirty="0">
                <a:solidFill>
                  <a:schemeClr val="tx1"/>
                </a:solidFill>
              </a:rPr>
              <a:t>size:</a:t>
            </a:r>
            <a:r>
              <a:rPr lang="zh-CN" altLang="en-US" sz="1385" b="1" dirty="0">
                <a:solidFill>
                  <a:schemeClr val="tx1"/>
                </a:solidFill>
              </a:rPr>
              <a:t> </a:t>
            </a:r>
            <a:r>
              <a:rPr lang="en-US" altLang="zh-CN" sz="1385" b="1" dirty="0">
                <a:solidFill>
                  <a:schemeClr val="tx1"/>
                </a:solidFill>
              </a:rPr>
              <a:t>3</a:t>
            </a:r>
            <a:r>
              <a:rPr lang="zh-CN" altLang="en-US" sz="1385" b="1" dirty="0">
                <a:solidFill>
                  <a:schemeClr val="tx1"/>
                </a:solidFill>
              </a:rPr>
              <a:t> </a:t>
            </a:r>
            <a:endParaRPr lang="zh-CN" altLang="en-US" sz="1385" b="1" dirty="0">
              <a:solidFill>
                <a:srgbClr val="0070C0"/>
              </a:solidFill>
            </a:endParaRPr>
          </a:p>
          <a:p>
            <a:pPr lvl="1">
              <a:buFont typeface="Arial" pitchFamily="34" charset="0"/>
              <a:buChar char="•"/>
            </a:pPr>
            <a:r>
              <a:rPr lang="zh-CN" altLang="en-US" sz="1385" b="1" dirty="0">
                <a:solidFill>
                  <a:schemeClr val="tx1"/>
                </a:solidFill>
              </a:rPr>
              <a:t> </a:t>
            </a:r>
            <a:r>
              <a:rPr lang="en-US" altLang="zh-CN" sz="1385" b="1" dirty="0">
                <a:solidFill>
                  <a:schemeClr val="tx1"/>
                </a:solidFill>
              </a:rPr>
              <a:t>Depth:</a:t>
            </a:r>
            <a:r>
              <a:rPr lang="zh-CN" altLang="en-US" sz="1385" b="1" dirty="0">
                <a:solidFill>
                  <a:schemeClr val="tx1"/>
                </a:solidFill>
              </a:rPr>
              <a:t> </a:t>
            </a:r>
            <a:r>
              <a:rPr lang="en-US" altLang="zh-CN" sz="1385" b="1" dirty="0">
                <a:solidFill>
                  <a:schemeClr val="tx1"/>
                </a:solidFill>
              </a:rPr>
              <a:t>2</a:t>
            </a:r>
            <a:endParaRPr lang="zh-CN" altLang="en-US" sz="1385" b="1" dirty="0">
              <a:solidFill>
                <a:schemeClr val="tx1"/>
              </a:solidFill>
            </a:endParaRPr>
          </a:p>
          <a:p>
            <a:pPr>
              <a:buFont typeface="Arial" pitchFamily="34" charset="0"/>
              <a:buChar char="•"/>
            </a:pPr>
            <a:r>
              <a:rPr lang="zh-CN" altLang="en-US" sz="1385" b="1" dirty="0">
                <a:solidFill>
                  <a:schemeClr val="tx1"/>
                </a:solidFill>
              </a:rPr>
              <a:t> </a:t>
            </a:r>
            <a:r>
              <a:rPr lang="en-US" altLang="zh-CN" sz="1385" b="1" dirty="0">
                <a:solidFill>
                  <a:schemeClr val="tx1"/>
                </a:solidFill>
              </a:rPr>
              <a:t>For</a:t>
            </a:r>
            <a:r>
              <a:rPr lang="zh-CN" altLang="en-US" sz="1385" b="1" dirty="0">
                <a:solidFill>
                  <a:schemeClr val="tx1"/>
                </a:solidFill>
              </a:rPr>
              <a:t> </a:t>
            </a:r>
            <a:r>
              <a:rPr lang="en-US" altLang="zh-CN" sz="1385" b="1" dirty="0">
                <a:solidFill>
                  <a:schemeClr val="tx1"/>
                </a:solidFill>
              </a:rPr>
              <a:t>the</a:t>
            </a:r>
            <a:r>
              <a:rPr lang="zh-CN" altLang="en-US" sz="1385" b="1" dirty="0">
                <a:solidFill>
                  <a:schemeClr val="tx1"/>
                </a:solidFill>
              </a:rPr>
              <a:t> </a:t>
            </a:r>
            <a:r>
              <a:rPr lang="en-US" altLang="zh-CN" sz="1385" b="1" dirty="0">
                <a:solidFill>
                  <a:schemeClr val="tx1"/>
                </a:solidFill>
              </a:rPr>
              <a:t>left</a:t>
            </a:r>
            <a:r>
              <a:rPr lang="zh-CN" altLang="en-US" sz="1385" b="1" dirty="0">
                <a:solidFill>
                  <a:schemeClr val="tx1"/>
                </a:solidFill>
              </a:rPr>
              <a:t> </a:t>
            </a:r>
            <a:r>
              <a:rPr lang="en-US" altLang="zh-CN" sz="1385" b="1" dirty="0">
                <a:solidFill>
                  <a:schemeClr val="tx1"/>
                </a:solidFill>
              </a:rPr>
              <a:t>example:</a:t>
            </a:r>
            <a:endParaRPr lang="zh-CN" altLang="en-US" sz="1385" b="1" dirty="0">
              <a:solidFill>
                <a:schemeClr val="tx1"/>
              </a:solidFill>
            </a:endParaRPr>
          </a:p>
          <a:p>
            <a:pPr lvl="1">
              <a:buFont typeface="Arial" pitchFamily="34" charset="0"/>
              <a:buChar char="•"/>
            </a:pPr>
            <a:r>
              <a:rPr lang="en-US" altLang="zh-CN" sz="1385" b="1" dirty="0">
                <a:solidFill>
                  <a:schemeClr val="tx1"/>
                </a:solidFill>
              </a:rPr>
              <a:t>Wiener</a:t>
            </a:r>
            <a:r>
              <a:rPr lang="zh-CN" altLang="en-US" sz="1385" b="1" dirty="0">
                <a:solidFill>
                  <a:schemeClr val="tx1"/>
                </a:solidFill>
              </a:rPr>
              <a:t> </a:t>
            </a:r>
            <a:r>
              <a:rPr lang="en-US" altLang="zh-CN" sz="1385" b="1" dirty="0">
                <a:solidFill>
                  <a:schemeClr val="tx1"/>
                </a:solidFill>
              </a:rPr>
              <a:t>index:</a:t>
            </a:r>
            <a:r>
              <a:rPr lang="zh-CN" altLang="en-US" sz="1385" b="1" dirty="0">
                <a:solidFill>
                  <a:schemeClr val="tx1"/>
                </a:solidFill>
              </a:rPr>
              <a:t> </a:t>
            </a:r>
            <a:r>
              <a:rPr lang="en-US" altLang="zh-CN" sz="1385" b="1" dirty="0">
                <a:solidFill>
                  <a:schemeClr val="tx1"/>
                </a:solidFill>
              </a:rPr>
              <a:t>2</a:t>
            </a:r>
            <a:endParaRPr lang="zh-CN" altLang="en-US" sz="1385" b="1" dirty="0">
              <a:solidFill>
                <a:schemeClr val="tx1"/>
              </a:solidFill>
            </a:endParaRPr>
          </a:p>
        </p:txBody>
      </p:sp>
      <p:sp>
        <p:nvSpPr>
          <p:cNvPr id="24" name="矩形 23"/>
          <p:cNvSpPr/>
          <p:nvPr/>
        </p:nvSpPr>
        <p:spPr>
          <a:xfrm>
            <a:off x="3254204" y="1559060"/>
            <a:ext cx="2980419" cy="2112828"/>
          </a:xfrm>
          <a:prstGeom prst="rect">
            <a:avLst/>
          </a:prstGeom>
          <a:noFill/>
          <a:ln w="38100">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877761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Group</a:t>
            </a:r>
            <a:r>
              <a:rPr kumimoji="1" lang="zh-CN" altLang="en-US" dirty="0"/>
              <a:t> </a:t>
            </a:r>
            <a:r>
              <a:rPr kumimoji="1" lang="en-US" altLang="zh-CN" dirty="0" smtClean="0"/>
              <a:t>Lifecycle</a:t>
            </a:r>
            <a:r>
              <a:rPr kumimoji="1" lang="zh-CN" altLang="en-US" dirty="0" smtClean="0"/>
              <a:t> </a:t>
            </a:r>
            <a:r>
              <a:rPr kumimoji="1" lang="en-US" altLang="zh-CN" dirty="0" smtClean="0"/>
              <a:t>Dichotomy</a:t>
            </a:r>
            <a:r>
              <a:rPr kumimoji="1" lang="zh-CN" altLang="en-US" dirty="0" smtClean="0"/>
              <a:t> </a:t>
            </a:r>
            <a:r>
              <a:rPr lang="en-US" altLang="zh-CN" dirty="0" smtClean="0"/>
              <a:t>—</a:t>
            </a:r>
            <a:r>
              <a:rPr lang="zh-CN" altLang="en-US" dirty="0" smtClean="0"/>
              <a:t> </a:t>
            </a:r>
            <a:r>
              <a:rPr lang="en-US" altLang="zh-CN" dirty="0" smtClean="0"/>
              <a:t>Features</a:t>
            </a:r>
            <a:endParaRPr kumimoji="1" lang="zh-CN" altLang="en-US" dirty="0"/>
          </a:p>
        </p:txBody>
      </p:sp>
      <p:sp>
        <p:nvSpPr>
          <p:cNvPr id="3" name="内容占位符 2"/>
          <p:cNvSpPr>
            <a:spLocks noGrp="1"/>
          </p:cNvSpPr>
          <p:nvPr>
            <p:ph idx="1"/>
          </p:nvPr>
        </p:nvSpPr>
        <p:spPr/>
        <p:txBody>
          <a:bodyPr/>
          <a:lstStyle/>
          <a:p>
            <a:pPr marL="0" indent="0">
              <a:buNone/>
            </a:pPr>
            <a:endParaRPr kumimoji="1" lang="zh-CN" altLang="en-US" dirty="0"/>
          </a:p>
        </p:txBody>
      </p:sp>
      <p:sp>
        <p:nvSpPr>
          <p:cNvPr id="6" name="矩形 5"/>
          <p:cNvSpPr/>
          <p:nvPr/>
        </p:nvSpPr>
        <p:spPr>
          <a:xfrm>
            <a:off x="3301583" y="1873264"/>
            <a:ext cx="2832517" cy="56171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a:solidFill>
                  <a:schemeClr val="tx1"/>
                </a:solidFill>
              </a:rPr>
              <a:t>Group Level:</a:t>
            </a:r>
          </a:p>
          <a:p>
            <a:pPr algn="ctr"/>
            <a:r>
              <a:rPr lang="en-US" altLang="zh-CN" b="1" dirty="0">
                <a:solidFill>
                  <a:schemeClr val="tx1"/>
                </a:solidFill>
              </a:rPr>
              <a:t>For group C at time T </a:t>
            </a:r>
          </a:p>
        </p:txBody>
      </p:sp>
      <p:graphicFrame>
        <p:nvGraphicFramePr>
          <p:cNvPr id="7" name="Group 38"/>
          <p:cNvGraphicFramePr>
            <a:graphicFrameLocks/>
          </p:cNvGraphicFramePr>
          <p:nvPr>
            <p:extLst/>
          </p:nvPr>
        </p:nvGraphicFramePr>
        <p:xfrm>
          <a:off x="1199062" y="2596906"/>
          <a:ext cx="6685822" cy="2565651"/>
        </p:xfrm>
        <a:graphic>
          <a:graphicData uri="http://schemas.openxmlformats.org/drawingml/2006/table">
            <a:tbl>
              <a:tblPr>
                <a:tableStyleId>{5940675A-B579-460E-94D1-54222C63F5DA}</a:tableStyleId>
              </a:tblPr>
              <a:tblGrid>
                <a:gridCol w="1460501"/>
                <a:gridCol w="5225321"/>
              </a:tblGrid>
              <a:tr h="392048">
                <a:tc rowSpan="2">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smtClean="0">
                          <a:ln>
                            <a:noFill/>
                          </a:ln>
                          <a:effectLst/>
                        </a:rPr>
                        <a:t>Group</a:t>
                      </a:r>
                      <a:r>
                        <a:rPr kumimoji="0" lang="zh-CN" altLang="en-US" sz="1400" b="1" u="none" strike="noStrike" cap="none" normalizeH="0" baseline="0" dirty="0" smtClean="0">
                          <a:ln>
                            <a:noFill/>
                          </a:ln>
                          <a:effectLst/>
                        </a:rPr>
                        <a:t> </a:t>
                      </a:r>
                      <a:r>
                        <a:rPr kumimoji="0" lang="en-US" altLang="zh-CN" sz="1400" b="1" u="none" strike="noStrike" cap="none" normalizeH="0" baseline="0" dirty="0" smtClean="0">
                          <a:ln>
                            <a:noFill/>
                          </a:ln>
                          <a:effectLst/>
                        </a:rPr>
                        <a:t>Structure</a:t>
                      </a:r>
                      <a:endParaRPr kumimoji="0" lang="en-US" altLang="zh-CN" sz="1400" b="1" i="0" u="none" strike="noStrike" cap="none" normalizeH="0" baseline="0" dirty="0">
                        <a:ln>
                          <a:noFill/>
                        </a:ln>
                        <a:solidFill>
                          <a:schemeClr val="tx1"/>
                        </a:solidFill>
                        <a:effectLst/>
                        <a:latin typeface="Arial" charset="0"/>
                        <a:ea typeface="宋体" charset="0"/>
                      </a:endParaRPr>
                    </a:p>
                  </a:txBody>
                  <a:tcPr marL="68580" marR="68580" marT="34290" marB="34290" horzOverflow="overflow"/>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The number of open triads at T and at the setting up of group</a:t>
                      </a:r>
                      <a:r>
                        <a:rPr kumimoji="0" lang="en-US" altLang="zh-CN" sz="1200" u="none" strike="noStrike" cap="none" normalizeH="0" baseline="0" dirty="0" smtClean="0">
                          <a:ln>
                            <a:noFill/>
                          </a:ln>
                          <a:effectLst/>
                        </a:rPr>
                        <a:t>. </a:t>
                      </a:r>
                      <a:endParaRPr kumimoji="0" lang="en-US" altLang="zh-CN" sz="1200" b="0" i="0" u="none" strike="noStrike" cap="none" normalizeH="0" baseline="0" dirty="0" smtClean="0">
                        <a:ln>
                          <a:noFill/>
                        </a:ln>
                        <a:solidFill>
                          <a:schemeClr val="tx1"/>
                        </a:solidFill>
                        <a:effectLst/>
                        <a:latin typeface="Arial" charset="0"/>
                        <a:ea typeface="宋体" charset="0"/>
                      </a:endParaRPr>
                    </a:p>
                  </a:txBody>
                  <a:tcPr marL="68580" marR="68580" marT="34290" marB="34290" horzOverflow="overflow"/>
                </a:tc>
              </a:tr>
              <a:tr h="423354">
                <a:tc vMerge="1">
                  <a:txBody>
                    <a:bodyPr/>
                    <a:lstStyle/>
                    <a:p>
                      <a:endParaRPr lang="zh-CN" altLang="en-US"/>
                    </a:p>
                  </a:txBody>
                  <a:tcPr/>
                </a:tc>
                <a:tc>
                  <a:txBody>
                    <a:bodyPr/>
                    <a:lstStyle/>
                    <a:p>
                      <a:pPr algn="ctr"/>
                      <a:r>
                        <a:rPr lang="en-US" altLang="zh-CN" sz="1400" kern="1200" dirty="0" smtClean="0">
                          <a:effectLst/>
                        </a:rPr>
                        <a:t>The number of closed triads at T and at the setting up of group. </a:t>
                      </a:r>
                      <a:endParaRPr lang="en-US" altLang="zh-CN" sz="1400" dirty="0"/>
                    </a:p>
                  </a:txBody>
                  <a:tcPr marL="68580" marR="68580" marT="34290" marB="34290" horzOverflow="overflow"/>
                </a:tc>
              </a:tr>
              <a:tr h="431575">
                <a:tc rowSpan="2">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smtClean="0">
                          <a:ln>
                            <a:noFill/>
                          </a:ln>
                          <a:effectLst/>
                        </a:rPr>
                        <a:t>Cascade</a:t>
                      </a:r>
                      <a:r>
                        <a:rPr kumimoji="0" lang="zh-CN" altLang="en-US" sz="1400" b="1" u="none" strike="noStrike" cap="none" normalizeH="0" baseline="0" dirty="0" smtClean="0">
                          <a:ln>
                            <a:noFill/>
                          </a:ln>
                          <a:effectLst/>
                        </a:rPr>
                        <a:t> </a:t>
                      </a:r>
                      <a:r>
                        <a:rPr kumimoji="0" lang="en-US" altLang="zh-CN" sz="1400" b="1" u="none" strike="noStrike" cap="none" normalizeH="0" baseline="0" dirty="0" smtClean="0">
                          <a:ln>
                            <a:noFill/>
                          </a:ln>
                          <a:effectLst/>
                        </a:rPr>
                        <a:t>Tree</a:t>
                      </a:r>
                      <a:endParaRPr kumimoji="0" lang="en-US" altLang="zh-CN" sz="1400" b="1" i="0" u="none" strike="noStrike" cap="none" normalizeH="0" baseline="0" dirty="0">
                        <a:ln>
                          <a:noFill/>
                        </a:ln>
                        <a:solidFill>
                          <a:schemeClr val="tx1"/>
                        </a:solidFill>
                        <a:effectLst/>
                        <a:latin typeface="Arial" charset="0"/>
                        <a:ea typeface="宋体" charset="0"/>
                      </a:endParaRPr>
                    </a:p>
                  </a:txBody>
                  <a:tcPr marL="68580" marR="68580" marT="34290" marB="34290" horzOverflow="overflow"/>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Wiener index. </a:t>
                      </a:r>
                      <a:endParaRPr kumimoji="0" lang="en-US" altLang="zh-CN" sz="1400" b="0" i="0" u="none" strike="noStrike" cap="none" normalizeH="0" baseline="0" dirty="0" smtClean="0">
                        <a:ln>
                          <a:noFill/>
                        </a:ln>
                        <a:solidFill>
                          <a:schemeClr val="tx1"/>
                        </a:solidFill>
                        <a:effectLst/>
                        <a:latin typeface="Arial" charset="0"/>
                        <a:ea typeface="宋体" charset="0"/>
                      </a:endParaRPr>
                    </a:p>
                  </a:txBody>
                  <a:tcPr marL="68580" marR="68580" marT="34290" marB="34290" horzOverflow="overflow"/>
                </a:tc>
              </a:tr>
              <a:tr h="43157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Number of members whose depth equal to k, k = 1,2,...,9.</a:t>
                      </a:r>
                      <a:endParaRPr kumimoji="0" lang="en-US" altLang="zh-CN" sz="1400" b="0" i="0" u="none" strike="noStrike" cap="none" normalizeH="0" baseline="0" dirty="0">
                        <a:ln>
                          <a:noFill/>
                        </a:ln>
                        <a:solidFill>
                          <a:schemeClr val="tx1"/>
                        </a:solidFill>
                        <a:effectLst/>
                        <a:latin typeface="Arial" charset="0"/>
                        <a:ea typeface="宋体" charset="0"/>
                      </a:endParaRPr>
                    </a:p>
                  </a:txBody>
                  <a:tcPr marL="68580" marR="68580" marT="34290" marB="34290" horzOverflow="overflow"/>
                </a:tc>
              </a:tr>
              <a:tr h="480060">
                <a:tc rowSpan="2">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400" b="1"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u="none" strike="noStrike" cap="none" normalizeH="0" baseline="0" dirty="0" smtClean="0">
                          <a:ln>
                            <a:noFill/>
                          </a:ln>
                          <a:effectLst/>
                        </a:rPr>
                        <a:t>Demographics</a:t>
                      </a:r>
                      <a:endParaRPr kumimoji="0" lang="en-US" altLang="zh-CN" sz="1400" b="1" i="0" u="none" strike="noStrike" cap="none" normalizeH="0" baseline="0" dirty="0">
                        <a:ln>
                          <a:noFill/>
                        </a:ln>
                        <a:solidFill>
                          <a:schemeClr val="tx1"/>
                        </a:solidFill>
                        <a:effectLst/>
                        <a:latin typeface="Arial" charset="0"/>
                        <a:ea typeface="宋体" charset="0"/>
                      </a:endParaRPr>
                    </a:p>
                  </a:txBody>
                  <a:tcPr marL="68580" marR="68580" marT="34290" marB="34290" horzOverflow="overflow"/>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Number of members who stated their gender to be X.</a:t>
                      </a:r>
                      <a:br>
                        <a:rPr kumimoji="0" lang="en-US" altLang="zh-CN" sz="1400" u="none" strike="noStrike" cap="none" normalizeH="0" baseline="0" dirty="0" smtClean="0">
                          <a:ln>
                            <a:noFill/>
                          </a:ln>
                          <a:effectLst/>
                        </a:rPr>
                      </a:br>
                      <a:endParaRPr kumimoji="0" lang="en-US" altLang="zh-CN" sz="1400" b="0" i="0" u="none" strike="noStrike" cap="none" normalizeH="0" baseline="0" dirty="0" smtClean="0">
                        <a:ln>
                          <a:noFill/>
                        </a:ln>
                        <a:solidFill>
                          <a:schemeClr val="tx1"/>
                        </a:solidFill>
                        <a:effectLst/>
                        <a:latin typeface="Arial" charset="0"/>
                        <a:ea typeface="宋体" charset="0"/>
                      </a:endParaRPr>
                    </a:p>
                  </a:txBody>
                  <a:tcPr marL="68580" marR="68580" marT="34290" marB="34290" horzOverflow="overflow"/>
                </a:tc>
              </a:tr>
              <a:tr h="391799">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400" kern="1200" dirty="0" smtClean="0">
                          <a:effectLst/>
                        </a:rPr>
                        <a:t>Entropy of member’s gender</a:t>
                      </a:r>
                      <a:endParaRPr kumimoji="0" lang="en-US" altLang="zh-CN" sz="1200" b="0" i="0" u="none" strike="noStrike" cap="none" normalizeH="0" baseline="0" dirty="0">
                        <a:ln>
                          <a:noFill/>
                        </a:ln>
                        <a:solidFill>
                          <a:schemeClr val="tx1"/>
                        </a:solidFill>
                        <a:effectLst/>
                        <a:latin typeface="Arial" charset="0"/>
                        <a:ea typeface="宋体" charset="0"/>
                      </a:endParaRPr>
                    </a:p>
                  </a:txBody>
                  <a:tcPr marL="68580" marR="68580" marT="34290" marB="34290" horzOverflow="overflow"/>
                </a:tc>
              </a:tr>
            </a:tbl>
          </a:graphicData>
        </a:graphic>
      </p:graphicFrame>
    </p:spTree>
    <p:extLst>
      <p:ext uri="{BB962C8B-B14F-4D97-AF65-F5344CB8AC3E}">
        <p14:creationId xmlns:p14="http://schemas.microsoft.com/office/powerpoint/2010/main" val="17894864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Group</a:t>
            </a:r>
            <a:r>
              <a:rPr lang="zh-CN" altLang="en-US" dirty="0"/>
              <a:t> </a:t>
            </a:r>
            <a:r>
              <a:rPr lang="en-US" altLang="zh-CN" dirty="0"/>
              <a:t>Lifecycle </a:t>
            </a:r>
            <a:r>
              <a:rPr lang="en-US" altLang="zh-CN" dirty="0" smtClean="0"/>
              <a:t>Dichotomy—Prediction</a:t>
            </a:r>
            <a:r>
              <a:rPr lang="zh-CN" altLang="en-US" dirty="0"/>
              <a:t/>
            </a:r>
            <a:br>
              <a:rPr lang="zh-CN" altLang="en-US" dirty="0"/>
            </a:br>
            <a:r>
              <a:rPr lang="en-US" altLang="zh-CN" sz="2400" dirty="0"/>
              <a:t>SVM</a:t>
            </a:r>
            <a:r>
              <a:rPr lang="zh-CN" altLang="en-US" sz="2400" dirty="0"/>
              <a:t> </a:t>
            </a:r>
            <a:r>
              <a:rPr lang="en-US" altLang="zh-CN" sz="2400" dirty="0"/>
              <a:t>10-fold Cross Validation</a:t>
            </a:r>
            <a:endParaRPr kumimoji="1" lang="zh-CN" altLang="en-US" sz="2400" dirty="0"/>
          </a:p>
        </p:txBody>
      </p:sp>
      <p:graphicFrame>
        <p:nvGraphicFramePr>
          <p:cNvPr id="5" name="表格 4"/>
          <p:cNvGraphicFramePr>
            <a:graphicFrameLocks noGrp="1"/>
          </p:cNvGraphicFramePr>
          <p:nvPr>
            <p:extLst/>
          </p:nvPr>
        </p:nvGraphicFramePr>
        <p:xfrm>
          <a:off x="1440883" y="1754982"/>
          <a:ext cx="6588692" cy="2468620"/>
        </p:xfrm>
        <a:graphic>
          <a:graphicData uri="http://schemas.openxmlformats.org/drawingml/2006/table">
            <a:tbl>
              <a:tblPr>
                <a:tableStyleId>{616DA210-FB5B-4158-B5E0-FEB733F419BA}</a:tableStyleId>
              </a:tblPr>
              <a:tblGrid>
                <a:gridCol w="1750940"/>
                <a:gridCol w="1256118"/>
                <a:gridCol w="1256118"/>
                <a:gridCol w="1188220"/>
                <a:gridCol w="1137296"/>
              </a:tblGrid>
              <a:tr h="309638">
                <a:tc>
                  <a:txBody>
                    <a:bodyPr/>
                    <a:lstStyle/>
                    <a:p>
                      <a:pPr algn="ctr"/>
                      <a:r>
                        <a:rPr lang="en-US" altLang="zh-CN" sz="1500" b="1" dirty="0" smtClean="0"/>
                        <a:t>Features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500" b="1" dirty="0" smtClean="0"/>
                        <a:t> </a:t>
                      </a:r>
                      <a:r>
                        <a:rPr lang="en-US" altLang="zh-CN" sz="1500" b="1" dirty="0" smtClean="0"/>
                        <a:t>AUC</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b="1" dirty="0" smtClean="0"/>
                        <a:t>Precision</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b="1" dirty="0" smtClean="0"/>
                        <a:t>Recall</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b="1" dirty="0" smtClean="0"/>
                        <a:t>F1</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38">
                <a:tc>
                  <a:txBody>
                    <a:bodyPr/>
                    <a:lstStyle/>
                    <a:p>
                      <a:pPr algn="ctr"/>
                      <a:r>
                        <a:rPr lang="en-US" altLang="zh-CN" sz="1500" b="1" dirty="0" smtClean="0"/>
                        <a:t>All</a:t>
                      </a:r>
                      <a:r>
                        <a:rPr lang="zh-CN" altLang="en-US" sz="1500" b="1" dirty="0" smtClean="0"/>
                        <a:t> </a:t>
                      </a:r>
                      <a:r>
                        <a:rPr lang="en-US" altLang="zh-CN" sz="1500" b="1" dirty="0" smtClean="0"/>
                        <a:t>Features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66.62</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63.23</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57.66</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60.32</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05396">
                <a:tc>
                  <a:txBody>
                    <a:bodyPr/>
                    <a:lstStyle/>
                    <a:p>
                      <a:pPr algn="ctr"/>
                      <a:r>
                        <a:rPr lang="en-US" altLang="zh-CN" sz="1500" b="1" dirty="0" smtClean="0"/>
                        <a:t>-Structure</a:t>
                      </a:r>
                      <a:r>
                        <a:rPr lang="zh-CN" altLang="en-US" sz="1500" b="1" dirty="0" smtClean="0"/>
                        <a:t> </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64.75</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59.36</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62.83</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61.04</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638">
                <a:tc>
                  <a:txBody>
                    <a:bodyPr/>
                    <a:lstStyle/>
                    <a:p>
                      <a:pPr algn="ctr"/>
                      <a:r>
                        <a:rPr lang="en-US" altLang="zh-CN" sz="1500" b="1" dirty="0" smtClean="0"/>
                        <a:t>-Cascade</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65.36</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64.49</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47.67</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54.82</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638">
                <a:tc>
                  <a:txBody>
                    <a:bodyPr/>
                    <a:lstStyle/>
                    <a:p>
                      <a:pPr algn="ctr"/>
                      <a:r>
                        <a:rPr lang="en-US" altLang="zh-CN" sz="1500" b="1" dirty="0" smtClean="0"/>
                        <a:t>-Demographics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65.24</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57.35</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65.71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61.25</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38">
                <a:tc>
                  <a:txBody>
                    <a:bodyPr/>
                    <a:lstStyle/>
                    <a:p>
                      <a:pPr algn="ctr"/>
                      <a:r>
                        <a:rPr lang="en-US" altLang="zh-CN" sz="1500" b="1" dirty="0" smtClean="0"/>
                        <a:t>+Structure</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64.21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61.98</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42.51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50.43</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9638">
                <a:tc>
                  <a:txBody>
                    <a:bodyPr/>
                    <a:lstStyle/>
                    <a:p>
                      <a:pPr algn="ctr"/>
                      <a:r>
                        <a:rPr lang="en-US" altLang="zh-CN" sz="1500" b="1" dirty="0" smtClean="0"/>
                        <a:t>+Cascade</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61.23</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57.35</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65.71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61.25</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05396">
                <a:tc>
                  <a:txBody>
                    <a:bodyPr/>
                    <a:lstStyle/>
                    <a:p>
                      <a:pPr algn="ctr"/>
                      <a:r>
                        <a:rPr lang="en-US" altLang="zh-CN" sz="1500" b="1" dirty="0" smtClean="0"/>
                        <a:t>+Demographics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62.77</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63.18</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41.41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50.03</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内容占位符 5"/>
          <p:cNvSpPr>
            <a:spLocks noGrp="1"/>
          </p:cNvSpPr>
          <p:nvPr>
            <p:ph idx="1"/>
          </p:nvPr>
        </p:nvSpPr>
        <p:spPr>
          <a:xfrm>
            <a:off x="977616" y="4629150"/>
            <a:ext cx="7515225" cy="74295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zh-CN" altLang="en-US" sz="1385" dirty="0">
                <a:solidFill>
                  <a:schemeClr val="tx1"/>
                </a:solidFill>
              </a:rPr>
              <a:t> </a:t>
            </a:r>
            <a:r>
              <a:rPr lang="en-US" altLang="zh-CN" sz="1500" b="1" dirty="0">
                <a:solidFill>
                  <a:srgbClr val="FF0000"/>
                </a:solidFill>
              </a:rPr>
              <a:t>Task</a:t>
            </a:r>
            <a:r>
              <a:rPr lang="zh-CN" altLang="en-US" sz="1500" b="1" dirty="0">
                <a:solidFill>
                  <a:srgbClr val="FF0000"/>
                </a:solidFill>
              </a:rPr>
              <a:t> </a:t>
            </a:r>
            <a:r>
              <a:rPr lang="en-US" altLang="zh-CN" sz="1500" b="1" dirty="0">
                <a:solidFill>
                  <a:srgbClr val="FF0000"/>
                </a:solidFill>
              </a:rPr>
              <a:t>1:</a:t>
            </a:r>
            <a:r>
              <a:rPr lang="zh-CN" altLang="en-US" sz="1500" b="1" dirty="0">
                <a:solidFill>
                  <a:srgbClr val="FF0000"/>
                </a:solidFill>
              </a:rPr>
              <a:t> </a:t>
            </a:r>
            <a:r>
              <a:rPr lang="en-US" altLang="zh-CN" sz="1500" b="1" dirty="0">
                <a:solidFill>
                  <a:srgbClr val="FF0000"/>
                </a:solidFill>
              </a:rPr>
              <a:t>Group</a:t>
            </a:r>
            <a:r>
              <a:rPr lang="zh-CN" altLang="en-US" sz="1500" b="1" dirty="0">
                <a:solidFill>
                  <a:srgbClr val="FF0000"/>
                </a:solidFill>
              </a:rPr>
              <a:t> </a:t>
            </a:r>
            <a:r>
              <a:rPr lang="en-US" altLang="zh-CN" sz="1500" b="1" dirty="0" err="1">
                <a:solidFill>
                  <a:srgbClr val="FF0000"/>
                </a:solidFill>
              </a:rPr>
              <a:t>Separability</a:t>
            </a:r>
            <a:r>
              <a:rPr lang="en-US" altLang="zh-CN" sz="1500" b="1" dirty="0">
                <a:solidFill>
                  <a:srgbClr val="FF0000"/>
                </a:solidFill>
              </a:rPr>
              <a:t>:</a:t>
            </a:r>
            <a:r>
              <a:rPr lang="zh-CN" altLang="en-US" sz="1500" b="1" dirty="0">
                <a:solidFill>
                  <a:srgbClr val="FF0000"/>
                </a:solidFill>
              </a:rPr>
              <a:t> </a:t>
            </a:r>
            <a:r>
              <a:rPr lang="en-US" altLang="zh-CN" sz="1500" b="1" dirty="0">
                <a:solidFill>
                  <a:srgbClr val="FF0000"/>
                </a:solidFill>
              </a:rPr>
              <a:t>Predict</a:t>
            </a:r>
            <a:r>
              <a:rPr lang="zh-CN" altLang="en-US" sz="1500" b="1" dirty="0">
                <a:solidFill>
                  <a:srgbClr val="FF0000"/>
                </a:solidFill>
              </a:rPr>
              <a:t> </a:t>
            </a:r>
            <a:r>
              <a:rPr lang="en-US" altLang="zh-CN" sz="1500" b="1" dirty="0">
                <a:solidFill>
                  <a:srgbClr val="FF0000"/>
                </a:solidFill>
              </a:rPr>
              <a:t>groups’</a:t>
            </a:r>
            <a:r>
              <a:rPr lang="zh-CN" altLang="en-US" sz="1500" b="1" dirty="0">
                <a:solidFill>
                  <a:srgbClr val="FF0000"/>
                </a:solidFill>
              </a:rPr>
              <a:t> </a:t>
            </a:r>
            <a:r>
              <a:rPr lang="en-US" altLang="zh-CN" sz="1500" b="1" dirty="0">
                <a:solidFill>
                  <a:srgbClr val="FF0000"/>
                </a:solidFill>
              </a:rPr>
              <a:t>lifespan.</a:t>
            </a:r>
            <a:endParaRPr lang="zh-CN" altLang="en-US" sz="1500" b="1" dirty="0">
              <a:solidFill>
                <a:schemeClr val="tx1"/>
              </a:solidFill>
            </a:endParaRPr>
          </a:p>
          <a:p>
            <a:pPr>
              <a:buFont typeface="Arial" pitchFamily="34" charset="0"/>
              <a:buChar char="•"/>
            </a:pPr>
            <a:r>
              <a:rPr lang="zh-CN" altLang="en-US" sz="1500" b="1" dirty="0">
                <a:solidFill>
                  <a:schemeClr val="tx1"/>
                </a:solidFill>
              </a:rPr>
              <a:t> </a:t>
            </a:r>
            <a:r>
              <a:rPr lang="en-US" altLang="zh-CN" sz="1500" b="1" dirty="0">
                <a:solidFill>
                  <a:schemeClr val="tx1"/>
                </a:solidFill>
              </a:rPr>
              <a:t>Task</a:t>
            </a:r>
            <a:r>
              <a:rPr lang="zh-CN" altLang="en-US" sz="1500" b="1" dirty="0">
                <a:solidFill>
                  <a:schemeClr val="tx1"/>
                </a:solidFill>
              </a:rPr>
              <a:t> </a:t>
            </a:r>
            <a:r>
              <a:rPr lang="en-US" altLang="zh-CN" sz="1500" b="1" dirty="0">
                <a:solidFill>
                  <a:schemeClr val="tx1"/>
                </a:solidFill>
              </a:rPr>
              <a:t>2:</a:t>
            </a:r>
            <a:r>
              <a:rPr lang="zh-CN" altLang="en-US" sz="1500" b="1" dirty="0">
                <a:solidFill>
                  <a:schemeClr val="tx1"/>
                </a:solidFill>
              </a:rPr>
              <a:t> </a:t>
            </a:r>
            <a:r>
              <a:rPr lang="en-US" altLang="zh-CN" sz="1500" b="1" dirty="0">
                <a:solidFill>
                  <a:schemeClr val="tx1"/>
                </a:solidFill>
              </a:rPr>
              <a:t>Early</a:t>
            </a:r>
            <a:r>
              <a:rPr lang="zh-CN" altLang="en-US" sz="1500" b="1" dirty="0">
                <a:solidFill>
                  <a:schemeClr val="tx1"/>
                </a:solidFill>
              </a:rPr>
              <a:t> </a:t>
            </a:r>
            <a:r>
              <a:rPr lang="en-US" altLang="zh-CN" sz="1500" b="1" dirty="0">
                <a:solidFill>
                  <a:schemeClr val="tx1"/>
                </a:solidFill>
              </a:rPr>
              <a:t>Prediction:</a:t>
            </a:r>
            <a:r>
              <a:rPr lang="zh-CN" altLang="en-US" sz="1500" b="1" dirty="0">
                <a:solidFill>
                  <a:schemeClr val="tx1"/>
                </a:solidFill>
              </a:rPr>
              <a:t> </a:t>
            </a:r>
            <a:r>
              <a:rPr lang="en-US" altLang="zh-CN" sz="1500" b="1" dirty="0">
                <a:solidFill>
                  <a:schemeClr val="tx1"/>
                </a:solidFill>
              </a:rPr>
              <a:t>Can</a:t>
            </a:r>
            <a:r>
              <a:rPr lang="zh-CN" altLang="en-US" sz="1500" b="1" dirty="0">
                <a:solidFill>
                  <a:schemeClr val="tx1"/>
                </a:solidFill>
              </a:rPr>
              <a:t> </a:t>
            </a:r>
            <a:r>
              <a:rPr lang="en-US" altLang="zh-CN" sz="1500" b="1" dirty="0">
                <a:solidFill>
                  <a:schemeClr val="tx1"/>
                </a:solidFill>
              </a:rPr>
              <a:t>we</a:t>
            </a:r>
            <a:r>
              <a:rPr lang="zh-CN" altLang="en-US" sz="1500" b="1" dirty="0">
                <a:solidFill>
                  <a:schemeClr val="tx1"/>
                </a:solidFill>
              </a:rPr>
              <a:t> </a:t>
            </a:r>
            <a:r>
              <a:rPr lang="en-US" altLang="zh-CN" sz="1500" b="1" dirty="0">
                <a:solidFill>
                  <a:schemeClr val="tx1"/>
                </a:solidFill>
              </a:rPr>
              <a:t>predict</a:t>
            </a:r>
            <a:r>
              <a:rPr lang="zh-CN" altLang="en-US" sz="1500" b="1" dirty="0">
                <a:solidFill>
                  <a:schemeClr val="tx1"/>
                </a:solidFill>
              </a:rPr>
              <a:t> </a:t>
            </a:r>
            <a:r>
              <a:rPr lang="en-US" altLang="zh-CN" sz="1500" b="1" dirty="0">
                <a:solidFill>
                  <a:schemeClr val="tx1"/>
                </a:solidFill>
              </a:rPr>
              <a:t>the</a:t>
            </a:r>
            <a:r>
              <a:rPr lang="zh-CN" altLang="en-US" sz="1500" b="1" dirty="0">
                <a:solidFill>
                  <a:schemeClr val="tx1"/>
                </a:solidFill>
              </a:rPr>
              <a:t> </a:t>
            </a:r>
            <a:r>
              <a:rPr lang="en-US" altLang="zh-CN" sz="1500" b="1" dirty="0">
                <a:solidFill>
                  <a:schemeClr val="tx1"/>
                </a:solidFill>
              </a:rPr>
              <a:t>group</a:t>
            </a:r>
            <a:r>
              <a:rPr lang="zh-CN" altLang="en-US" sz="1500" b="1" dirty="0">
                <a:solidFill>
                  <a:schemeClr val="tx1"/>
                </a:solidFill>
              </a:rPr>
              <a:t> </a:t>
            </a:r>
            <a:r>
              <a:rPr lang="en-US" altLang="zh-CN" sz="1500" b="1" dirty="0">
                <a:solidFill>
                  <a:schemeClr val="tx1"/>
                </a:solidFill>
              </a:rPr>
              <a:t>lifecycle</a:t>
            </a:r>
            <a:r>
              <a:rPr lang="zh-CN" altLang="en-US" sz="1500" b="1" dirty="0">
                <a:solidFill>
                  <a:schemeClr val="tx1"/>
                </a:solidFill>
              </a:rPr>
              <a:t> </a:t>
            </a:r>
            <a:r>
              <a:rPr lang="en-US" altLang="zh-CN" sz="1500" b="1" dirty="0">
                <a:solidFill>
                  <a:schemeClr val="tx1"/>
                </a:solidFill>
              </a:rPr>
              <a:t>in</a:t>
            </a:r>
            <a:r>
              <a:rPr lang="zh-CN" altLang="en-US" sz="1500" b="1" dirty="0">
                <a:solidFill>
                  <a:schemeClr val="tx1"/>
                </a:solidFill>
              </a:rPr>
              <a:t> </a:t>
            </a:r>
            <a:r>
              <a:rPr lang="en-US" altLang="zh-CN" sz="1500" b="1" dirty="0">
                <a:solidFill>
                  <a:schemeClr val="tx1"/>
                </a:solidFill>
              </a:rPr>
              <a:t>early</a:t>
            </a:r>
            <a:r>
              <a:rPr lang="zh-CN" altLang="en-US" sz="1500" b="1" dirty="0">
                <a:solidFill>
                  <a:schemeClr val="tx1"/>
                </a:solidFill>
              </a:rPr>
              <a:t> </a:t>
            </a:r>
            <a:r>
              <a:rPr lang="en-US" altLang="zh-CN" sz="1500" b="1" dirty="0">
                <a:solidFill>
                  <a:schemeClr val="tx1"/>
                </a:solidFill>
              </a:rPr>
              <a:t>stage</a:t>
            </a:r>
            <a:r>
              <a:rPr lang="en-US" altLang="zh-CN" sz="1385" b="1" dirty="0">
                <a:solidFill>
                  <a:schemeClr val="tx1"/>
                </a:solidFill>
              </a:rPr>
              <a:t>.</a:t>
            </a:r>
            <a:endParaRPr lang="zh-CN" altLang="en-US" sz="1385" b="1" dirty="0">
              <a:solidFill>
                <a:schemeClr val="tx1"/>
              </a:solidFill>
            </a:endParaRPr>
          </a:p>
        </p:txBody>
      </p:sp>
      <p:graphicFrame>
        <p:nvGraphicFramePr>
          <p:cNvPr id="7" name="表格 6"/>
          <p:cNvGraphicFramePr>
            <a:graphicFrameLocks noGrp="1"/>
          </p:cNvGraphicFramePr>
          <p:nvPr>
            <p:extLst/>
          </p:nvPr>
        </p:nvGraphicFramePr>
        <p:xfrm>
          <a:off x="1440883" y="2053376"/>
          <a:ext cx="6588692" cy="309638"/>
        </p:xfrm>
        <a:graphic>
          <a:graphicData uri="http://schemas.openxmlformats.org/drawingml/2006/table">
            <a:tbl>
              <a:tblPr>
                <a:tableStyleId>{616DA210-FB5B-4158-B5E0-FEB733F419BA}</a:tableStyleId>
              </a:tblPr>
              <a:tblGrid>
                <a:gridCol w="1750940"/>
                <a:gridCol w="1256118"/>
                <a:gridCol w="1256118"/>
                <a:gridCol w="1188220"/>
                <a:gridCol w="1137296"/>
              </a:tblGrid>
              <a:tr h="309638">
                <a:tc>
                  <a:txBody>
                    <a:bodyPr/>
                    <a:lstStyle/>
                    <a:p>
                      <a:pPr algn="ctr"/>
                      <a:r>
                        <a:rPr lang="en-US" altLang="zh-CN" sz="1500" b="1" dirty="0" smtClean="0">
                          <a:solidFill>
                            <a:srgbClr val="FF0000"/>
                          </a:solidFill>
                        </a:rPr>
                        <a:t>All</a:t>
                      </a:r>
                      <a:r>
                        <a:rPr lang="zh-CN" altLang="en-US" sz="1500" b="1" dirty="0" smtClean="0">
                          <a:solidFill>
                            <a:srgbClr val="FF0000"/>
                          </a:solidFill>
                        </a:rPr>
                        <a:t> </a:t>
                      </a:r>
                      <a:r>
                        <a:rPr lang="en-US" altLang="zh-CN" sz="1500" b="1" dirty="0" smtClean="0">
                          <a:solidFill>
                            <a:srgbClr val="FF0000"/>
                          </a:solidFill>
                        </a:rPr>
                        <a:t>Features</a:t>
                      </a:r>
                      <a:endParaRPr lang="zh-CN" altLang="en-US" sz="1500" b="1" dirty="0">
                        <a:solidFill>
                          <a:srgbClr val="FF0000"/>
                        </a:solidFill>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66.62</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63.23</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57.66</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60.32</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8" name="表格 7"/>
          <p:cNvGraphicFramePr>
            <a:graphicFrameLocks noGrp="1"/>
          </p:cNvGraphicFramePr>
          <p:nvPr>
            <p:extLst/>
          </p:nvPr>
        </p:nvGraphicFramePr>
        <p:xfrm>
          <a:off x="1440883" y="3606705"/>
          <a:ext cx="6588692" cy="309638"/>
        </p:xfrm>
        <a:graphic>
          <a:graphicData uri="http://schemas.openxmlformats.org/drawingml/2006/table">
            <a:tbl>
              <a:tblPr>
                <a:tableStyleId>{616DA210-FB5B-4158-B5E0-FEB733F419BA}</a:tableStyleId>
              </a:tblPr>
              <a:tblGrid>
                <a:gridCol w="1750940"/>
                <a:gridCol w="1256118"/>
                <a:gridCol w="1256118"/>
                <a:gridCol w="1188220"/>
                <a:gridCol w="1137296"/>
              </a:tblGrid>
              <a:tr h="309638">
                <a:tc>
                  <a:txBody>
                    <a:bodyPr/>
                    <a:lstStyle/>
                    <a:p>
                      <a:pPr algn="ctr"/>
                      <a:r>
                        <a:rPr lang="en-US" altLang="zh-CN" sz="1500" b="1" dirty="0" smtClean="0">
                          <a:solidFill>
                            <a:srgbClr val="FF0000"/>
                          </a:solidFill>
                        </a:rPr>
                        <a:t>+Cascade</a:t>
                      </a:r>
                      <a:endParaRPr lang="zh-CN" altLang="en-US" sz="1500" b="1" dirty="0">
                        <a:solidFill>
                          <a:srgbClr val="FF0000"/>
                        </a:solidFill>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61.23</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57.35</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65.71</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61.25</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51364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Group</a:t>
            </a:r>
            <a:r>
              <a:rPr lang="zh-CN" altLang="en-US" dirty="0"/>
              <a:t> </a:t>
            </a:r>
            <a:r>
              <a:rPr lang="en-US" altLang="zh-CN" dirty="0"/>
              <a:t>Lifecycle </a:t>
            </a:r>
            <a:r>
              <a:rPr lang="en-US" altLang="zh-CN" dirty="0" smtClean="0"/>
              <a:t>Dichotomy—Prediction</a:t>
            </a:r>
            <a:r>
              <a:rPr lang="zh-CN" altLang="en-US" dirty="0" smtClean="0"/>
              <a:t/>
            </a:r>
            <a:br>
              <a:rPr lang="zh-CN" altLang="en-US" dirty="0" smtClean="0"/>
            </a:br>
            <a:r>
              <a:rPr lang="en-US" altLang="zh-CN" sz="2400" dirty="0"/>
              <a:t>SVM</a:t>
            </a:r>
            <a:r>
              <a:rPr lang="zh-CN" altLang="en-US" sz="2400" dirty="0"/>
              <a:t> </a:t>
            </a:r>
            <a:r>
              <a:rPr lang="en-US" altLang="zh-CN" sz="2400" dirty="0"/>
              <a:t>10-fold Cross Validation</a:t>
            </a:r>
            <a:endParaRPr kumimoji="1" lang="zh-CN" altLang="en-US" sz="2400" dirty="0"/>
          </a:p>
        </p:txBody>
      </p:sp>
      <p:sp>
        <p:nvSpPr>
          <p:cNvPr id="4" name="内容占位符 5"/>
          <p:cNvSpPr txBox="1">
            <a:spLocks/>
          </p:cNvSpPr>
          <p:nvPr/>
        </p:nvSpPr>
        <p:spPr bwMode="auto">
          <a:xfrm>
            <a:off x="977616" y="4629150"/>
            <a:ext cx="7515225" cy="742950"/>
          </a:xfrm>
          <a:prstGeom prst="rect">
            <a:avLst/>
          </a:prstGeom>
          <a:solidFill>
            <a:schemeClr val="bg1"/>
          </a:solidFill>
          <a:ln w="9525" cap="flat" cmpd="sng" algn="ctr">
            <a:solidFill>
              <a:schemeClr val="tx1"/>
            </a:solidFill>
            <a:prstDash val="solid"/>
            <a:miter lim="800000"/>
            <a:headEnd/>
            <a:tailEnd/>
          </a:ln>
        </p:spPr>
        <p:style>
          <a:lnRef idx="1">
            <a:schemeClr val="accent1"/>
          </a:lnRef>
          <a:fillRef idx="3">
            <a:schemeClr val="accent1"/>
          </a:fillRef>
          <a:effectRef idx="2">
            <a:schemeClr val="accent1"/>
          </a:effectRef>
          <a:fontRef idx="minor">
            <a:schemeClr val="lt1"/>
          </a:fontRef>
        </p:style>
        <p:txBody>
          <a:bodyPr vert="horz" wrap="square" lIns="68580" tIns="34290" rIns="68580" bIns="34290" numCol="1" rtlCol="0" anchor="ctr"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lt1"/>
                </a:solidFill>
                <a:latin typeface="+mn-lt"/>
                <a:ea typeface="+mn-ea"/>
                <a:cs typeface="+mn-cs"/>
              </a:defRPr>
            </a:lvl9pPr>
          </a:lstStyle>
          <a:p>
            <a:pPr>
              <a:buFont typeface="Arial" pitchFamily="34" charset="0"/>
              <a:buChar char="•"/>
            </a:pPr>
            <a:r>
              <a:rPr lang="zh-CN" altLang="en-US" sz="1385" kern="0" dirty="0">
                <a:solidFill>
                  <a:schemeClr val="tx1"/>
                </a:solidFill>
              </a:rPr>
              <a:t> </a:t>
            </a:r>
            <a:r>
              <a:rPr lang="en-US" altLang="zh-CN" sz="1500" b="1" kern="0" dirty="0">
                <a:solidFill>
                  <a:schemeClr val="tx1"/>
                </a:solidFill>
              </a:rPr>
              <a:t>Task</a:t>
            </a:r>
            <a:r>
              <a:rPr lang="zh-CN" altLang="en-US" sz="1500" b="1" kern="0" dirty="0">
                <a:solidFill>
                  <a:schemeClr val="tx1"/>
                </a:solidFill>
              </a:rPr>
              <a:t> </a:t>
            </a:r>
            <a:r>
              <a:rPr lang="en-US" altLang="zh-CN" sz="1500" b="1" kern="0" dirty="0">
                <a:solidFill>
                  <a:schemeClr val="tx1"/>
                </a:solidFill>
              </a:rPr>
              <a:t>1:</a:t>
            </a:r>
            <a:r>
              <a:rPr lang="zh-CN" altLang="en-US" sz="1500" b="1" kern="0" dirty="0">
                <a:solidFill>
                  <a:schemeClr val="tx1"/>
                </a:solidFill>
              </a:rPr>
              <a:t> </a:t>
            </a:r>
            <a:r>
              <a:rPr lang="en-US" altLang="zh-CN" sz="1500" b="1" kern="0" dirty="0">
                <a:solidFill>
                  <a:schemeClr val="tx1"/>
                </a:solidFill>
              </a:rPr>
              <a:t>Group</a:t>
            </a:r>
            <a:r>
              <a:rPr lang="zh-CN" altLang="en-US" sz="1500" b="1" kern="0" dirty="0">
                <a:solidFill>
                  <a:schemeClr val="tx1"/>
                </a:solidFill>
              </a:rPr>
              <a:t> </a:t>
            </a:r>
            <a:r>
              <a:rPr lang="en-US" altLang="zh-CN" sz="1500" b="1" kern="0" dirty="0" err="1">
                <a:solidFill>
                  <a:schemeClr val="tx1"/>
                </a:solidFill>
              </a:rPr>
              <a:t>Separability</a:t>
            </a:r>
            <a:r>
              <a:rPr lang="en-US" altLang="zh-CN" sz="1500" b="1" kern="0" dirty="0">
                <a:solidFill>
                  <a:schemeClr val="tx1"/>
                </a:solidFill>
              </a:rPr>
              <a:t>:</a:t>
            </a:r>
            <a:r>
              <a:rPr lang="zh-CN" altLang="en-US" sz="1500" b="1" kern="0" dirty="0">
                <a:solidFill>
                  <a:schemeClr val="tx1"/>
                </a:solidFill>
              </a:rPr>
              <a:t> </a:t>
            </a:r>
            <a:r>
              <a:rPr lang="en-US" altLang="zh-CN" sz="1500" b="1" kern="0" dirty="0">
                <a:solidFill>
                  <a:schemeClr val="tx1"/>
                </a:solidFill>
              </a:rPr>
              <a:t>Predict</a:t>
            </a:r>
            <a:r>
              <a:rPr lang="zh-CN" altLang="en-US" sz="1500" b="1" kern="0" dirty="0">
                <a:solidFill>
                  <a:schemeClr val="tx1"/>
                </a:solidFill>
              </a:rPr>
              <a:t> </a:t>
            </a:r>
            <a:r>
              <a:rPr lang="en-US" altLang="zh-CN" sz="1500" b="1" kern="0" dirty="0">
                <a:solidFill>
                  <a:schemeClr val="tx1"/>
                </a:solidFill>
              </a:rPr>
              <a:t>groups’</a:t>
            </a:r>
            <a:r>
              <a:rPr lang="zh-CN" altLang="en-US" sz="1500" b="1" kern="0" dirty="0">
                <a:solidFill>
                  <a:schemeClr val="tx1"/>
                </a:solidFill>
              </a:rPr>
              <a:t> </a:t>
            </a:r>
            <a:r>
              <a:rPr lang="en-US" altLang="zh-CN" sz="1500" b="1" kern="0" dirty="0">
                <a:solidFill>
                  <a:schemeClr val="tx1"/>
                </a:solidFill>
              </a:rPr>
              <a:t>lifespan.</a:t>
            </a:r>
            <a:endParaRPr lang="zh-CN" altLang="en-US" sz="1500" b="1" kern="0" dirty="0">
              <a:solidFill>
                <a:schemeClr val="tx1"/>
              </a:solidFill>
            </a:endParaRPr>
          </a:p>
          <a:p>
            <a:pPr>
              <a:buFont typeface="Arial" pitchFamily="34" charset="0"/>
              <a:buChar char="•"/>
            </a:pPr>
            <a:r>
              <a:rPr lang="zh-CN" altLang="en-US" sz="1500" b="1" kern="0" dirty="0">
                <a:solidFill>
                  <a:schemeClr val="tx1"/>
                </a:solidFill>
              </a:rPr>
              <a:t> </a:t>
            </a:r>
            <a:r>
              <a:rPr lang="en-US" altLang="zh-CN" sz="1500" b="1" kern="0" dirty="0">
                <a:solidFill>
                  <a:srgbClr val="FF0000"/>
                </a:solidFill>
              </a:rPr>
              <a:t>Task</a:t>
            </a:r>
            <a:r>
              <a:rPr lang="zh-CN" altLang="en-US" sz="1500" b="1" kern="0" dirty="0">
                <a:solidFill>
                  <a:srgbClr val="FF0000"/>
                </a:solidFill>
              </a:rPr>
              <a:t> </a:t>
            </a:r>
            <a:r>
              <a:rPr lang="en-US" altLang="zh-CN" sz="1500" b="1" kern="0" dirty="0">
                <a:solidFill>
                  <a:srgbClr val="FF0000"/>
                </a:solidFill>
              </a:rPr>
              <a:t>2:</a:t>
            </a:r>
            <a:r>
              <a:rPr lang="zh-CN" altLang="en-US" sz="1500" b="1" kern="0" dirty="0">
                <a:solidFill>
                  <a:srgbClr val="FF0000"/>
                </a:solidFill>
              </a:rPr>
              <a:t> </a:t>
            </a:r>
            <a:r>
              <a:rPr lang="en-US" altLang="zh-CN" sz="1500" b="1" kern="0" dirty="0">
                <a:solidFill>
                  <a:srgbClr val="FF0000"/>
                </a:solidFill>
              </a:rPr>
              <a:t>Early</a:t>
            </a:r>
            <a:r>
              <a:rPr lang="zh-CN" altLang="en-US" sz="1500" b="1" kern="0" dirty="0">
                <a:solidFill>
                  <a:srgbClr val="FF0000"/>
                </a:solidFill>
              </a:rPr>
              <a:t> </a:t>
            </a:r>
            <a:r>
              <a:rPr lang="en-US" altLang="zh-CN" sz="1500" b="1" kern="0" dirty="0">
                <a:solidFill>
                  <a:srgbClr val="FF0000"/>
                </a:solidFill>
              </a:rPr>
              <a:t>Prediction:</a:t>
            </a:r>
            <a:r>
              <a:rPr lang="zh-CN" altLang="en-US" sz="1500" b="1" kern="0" dirty="0">
                <a:solidFill>
                  <a:srgbClr val="FF0000"/>
                </a:solidFill>
              </a:rPr>
              <a:t> </a:t>
            </a:r>
            <a:r>
              <a:rPr lang="en-US" altLang="zh-CN" sz="1500" b="1" kern="0" dirty="0">
                <a:solidFill>
                  <a:srgbClr val="FF0000"/>
                </a:solidFill>
              </a:rPr>
              <a:t>Can</a:t>
            </a:r>
            <a:r>
              <a:rPr lang="zh-CN" altLang="en-US" sz="1500" b="1" kern="0" dirty="0">
                <a:solidFill>
                  <a:srgbClr val="FF0000"/>
                </a:solidFill>
              </a:rPr>
              <a:t> </a:t>
            </a:r>
            <a:r>
              <a:rPr lang="en-US" altLang="zh-CN" sz="1500" b="1" kern="0" dirty="0">
                <a:solidFill>
                  <a:srgbClr val="FF0000"/>
                </a:solidFill>
              </a:rPr>
              <a:t>we</a:t>
            </a:r>
            <a:r>
              <a:rPr lang="zh-CN" altLang="en-US" sz="1500" b="1" kern="0" dirty="0">
                <a:solidFill>
                  <a:srgbClr val="FF0000"/>
                </a:solidFill>
              </a:rPr>
              <a:t> </a:t>
            </a:r>
            <a:r>
              <a:rPr lang="en-US" altLang="zh-CN" sz="1500" b="1" kern="0" dirty="0">
                <a:solidFill>
                  <a:srgbClr val="FF0000"/>
                </a:solidFill>
              </a:rPr>
              <a:t>predict</a:t>
            </a:r>
            <a:r>
              <a:rPr lang="zh-CN" altLang="en-US" sz="1500" b="1" kern="0" dirty="0">
                <a:solidFill>
                  <a:srgbClr val="FF0000"/>
                </a:solidFill>
              </a:rPr>
              <a:t> </a:t>
            </a:r>
            <a:r>
              <a:rPr lang="en-US" altLang="zh-CN" sz="1500" b="1" kern="0" dirty="0">
                <a:solidFill>
                  <a:srgbClr val="FF0000"/>
                </a:solidFill>
              </a:rPr>
              <a:t>the</a:t>
            </a:r>
            <a:r>
              <a:rPr lang="zh-CN" altLang="en-US" sz="1500" b="1" kern="0" dirty="0">
                <a:solidFill>
                  <a:srgbClr val="FF0000"/>
                </a:solidFill>
              </a:rPr>
              <a:t> </a:t>
            </a:r>
            <a:r>
              <a:rPr lang="en-US" altLang="zh-CN" sz="1500" b="1" kern="0" dirty="0">
                <a:solidFill>
                  <a:srgbClr val="FF0000"/>
                </a:solidFill>
              </a:rPr>
              <a:t>group</a:t>
            </a:r>
            <a:r>
              <a:rPr lang="zh-CN" altLang="en-US" sz="1500" b="1" kern="0" dirty="0">
                <a:solidFill>
                  <a:srgbClr val="FF0000"/>
                </a:solidFill>
              </a:rPr>
              <a:t> </a:t>
            </a:r>
            <a:r>
              <a:rPr lang="en-US" altLang="zh-CN" sz="1500" b="1" kern="0" dirty="0">
                <a:solidFill>
                  <a:srgbClr val="FF0000"/>
                </a:solidFill>
              </a:rPr>
              <a:t>lifespan</a:t>
            </a:r>
            <a:r>
              <a:rPr lang="zh-CN" altLang="en-US" sz="1500" b="1" kern="0" dirty="0">
                <a:solidFill>
                  <a:srgbClr val="FF0000"/>
                </a:solidFill>
              </a:rPr>
              <a:t> </a:t>
            </a:r>
            <a:r>
              <a:rPr lang="en-US" altLang="zh-CN" sz="1500" b="1" kern="0" dirty="0">
                <a:solidFill>
                  <a:srgbClr val="FF0000"/>
                </a:solidFill>
              </a:rPr>
              <a:t>in</a:t>
            </a:r>
            <a:r>
              <a:rPr lang="zh-CN" altLang="en-US" sz="1500" b="1" kern="0" dirty="0">
                <a:solidFill>
                  <a:srgbClr val="FF0000"/>
                </a:solidFill>
              </a:rPr>
              <a:t> </a:t>
            </a:r>
            <a:r>
              <a:rPr lang="en-US" altLang="zh-CN" sz="1500" b="1" kern="0" dirty="0">
                <a:solidFill>
                  <a:srgbClr val="FF0000"/>
                </a:solidFill>
              </a:rPr>
              <a:t>early</a:t>
            </a:r>
            <a:r>
              <a:rPr lang="zh-CN" altLang="en-US" sz="1500" b="1" kern="0" dirty="0">
                <a:solidFill>
                  <a:srgbClr val="FF0000"/>
                </a:solidFill>
              </a:rPr>
              <a:t> </a:t>
            </a:r>
            <a:r>
              <a:rPr lang="en-US" altLang="zh-CN" sz="1500" b="1" kern="0" dirty="0">
                <a:solidFill>
                  <a:srgbClr val="FF0000"/>
                </a:solidFill>
              </a:rPr>
              <a:t>stage</a:t>
            </a:r>
            <a:r>
              <a:rPr lang="en-US" altLang="zh-CN" sz="1385" b="1" kern="0" dirty="0">
                <a:solidFill>
                  <a:srgbClr val="FF0000"/>
                </a:solidFill>
              </a:rPr>
              <a:t>.</a:t>
            </a:r>
            <a:endParaRPr lang="zh-CN" altLang="en-US" sz="1385" b="1" kern="0" dirty="0">
              <a:solidFill>
                <a:srgbClr val="FF0000"/>
              </a:solidFill>
            </a:endParaRPr>
          </a:p>
        </p:txBody>
      </p:sp>
      <p:graphicFrame>
        <p:nvGraphicFramePr>
          <p:cNvPr id="5" name="表格 4"/>
          <p:cNvGraphicFramePr>
            <a:graphicFrameLocks noGrp="1"/>
          </p:cNvGraphicFramePr>
          <p:nvPr>
            <p:extLst/>
          </p:nvPr>
        </p:nvGraphicFramePr>
        <p:xfrm>
          <a:off x="1440883" y="1754983"/>
          <a:ext cx="6588692" cy="2163224"/>
        </p:xfrm>
        <a:graphic>
          <a:graphicData uri="http://schemas.openxmlformats.org/drawingml/2006/table">
            <a:tbl>
              <a:tblPr>
                <a:tableStyleId>{616DA210-FB5B-4158-B5E0-FEB733F419BA}</a:tableStyleId>
              </a:tblPr>
              <a:tblGrid>
                <a:gridCol w="1750940"/>
                <a:gridCol w="1256118"/>
                <a:gridCol w="1256118"/>
                <a:gridCol w="1188220"/>
                <a:gridCol w="1137296"/>
              </a:tblGrid>
              <a:tr h="309638">
                <a:tc>
                  <a:txBody>
                    <a:bodyPr/>
                    <a:lstStyle/>
                    <a:p>
                      <a:pPr algn="ctr"/>
                      <a:r>
                        <a:rPr lang="en-US" altLang="zh-CN" sz="1500" b="1" dirty="0" smtClean="0"/>
                        <a:t>Features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500" b="1" dirty="0" smtClean="0"/>
                        <a:t> </a:t>
                      </a:r>
                      <a:r>
                        <a:rPr lang="en-US" altLang="zh-CN" sz="1500" b="1" dirty="0" smtClean="0"/>
                        <a:t>AUC</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b="1" dirty="0" smtClean="0"/>
                        <a:t>Precision</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b="1" dirty="0" smtClean="0"/>
                        <a:t>Recall</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b="1" dirty="0" smtClean="0"/>
                        <a:t>F1</a:t>
                      </a:r>
                      <a:endParaRPr lang="zh-CN" altLang="en-US" sz="1500" b="1" dirty="0"/>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638">
                <a:tc>
                  <a:txBody>
                    <a:bodyPr/>
                    <a:lstStyle/>
                    <a:p>
                      <a:pPr algn="ctr"/>
                      <a:r>
                        <a:rPr lang="en-US" altLang="zh-CN" sz="1500" b="1" dirty="0" smtClean="0"/>
                        <a:t>1</a:t>
                      </a:r>
                      <a:r>
                        <a:rPr lang="zh-CN" altLang="en-US" sz="1500" b="1" dirty="0" smtClean="0"/>
                        <a:t> </a:t>
                      </a:r>
                      <a:r>
                        <a:rPr lang="en-US" altLang="zh-CN" sz="1500" b="1" dirty="0" smtClean="0"/>
                        <a:t>hour</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57.95</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54.16</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56.80</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CN" sz="1500" dirty="0" smtClean="0"/>
                        <a:t>55.45</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05396">
                <a:tc>
                  <a:txBody>
                    <a:bodyPr/>
                    <a:lstStyle/>
                    <a:p>
                      <a:pPr algn="ctr"/>
                      <a:r>
                        <a:rPr lang="en-US" altLang="zh-CN" sz="1500" b="1" dirty="0" smtClean="0">
                          <a:solidFill>
                            <a:schemeClr val="tx1"/>
                          </a:solidFill>
                        </a:rPr>
                        <a:t>1</a:t>
                      </a:r>
                      <a:r>
                        <a:rPr lang="zh-CN" altLang="en-US" sz="1500" b="1" baseline="0" dirty="0" smtClean="0">
                          <a:solidFill>
                            <a:schemeClr val="tx1"/>
                          </a:solidFill>
                        </a:rPr>
                        <a:t> </a:t>
                      </a:r>
                      <a:r>
                        <a:rPr lang="en-US" altLang="zh-CN" sz="1500" b="1" baseline="0" dirty="0" smtClean="0">
                          <a:solidFill>
                            <a:schemeClr val="tx1"/>
                          </a:solidFill>
                        </a:rPr>
                        <a:t>day</a:t>
                      </a:r>
                      <a:endParaRPr lang="zh-CN" altLang="en-US" sz="1500" b="1" dirty="0">
                        <a:solidFill>
                          <a:schemeClr val="tx1"/>
                        </a:solidFill>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b="0" dirty="0" smtClean="0">
                          <a:solidFill>
                            <a:schemeClr val="tx1"/>
                          </a:solidFill>
                        </a:rPr>
                        <a:t>65.08</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b="0" dirty="0" smtClean="0">
                          <a:solidFill>
                            <a:schemeClr val="tx1"/>
                          </a:solidFill>
                        </a:rPr>
                        <a:t>61.92</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b="0" dirty="0" smtClean="0">
                          <a:solidFill>
                            <a:schemeClr val="tx1"/>
                          </a:solidFill>
                        </a:rPr>
                        <a:t>53.38</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b="0" dirty="0" smtClean="0">
                          <a:solidFill>
                            <a:schemeClr val="tx1"/>
                          </a:solidFill>
                        </a:rPr>
                        <a:t>57.34</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638">
                <a:tc>
                  <a:txBody>
                    <a:bodyPr/>
                    <a:lstStyle/>
                    <a:p>
                      <a:pPr algn="ctr"/>
                      <a:r>
                        <a:rPr lang="en-US" altLang="zh-CN" sz="1500" b="1" dirty="0" smtClean="0"/>
                        <a:t>5</a:t>
                      </a:r>
                      <a:r>
                        <a:rPr lang="zh-CN" altLang="en-US" sz="1500" b="1" baseline="0" dirty="0" smtClean="0"/>
                        <a:t> </a:t>
                      </a:r>
                      <a:r>
                        <a:rPr lang="en-US" altLang="zh-CN" sz="1500" b="1" baseline="0" dirty="0" smtClean="0"/>
                        <a:t>days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65.46</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62.52</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54.11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altLang="zh-CN" sz="1500" dirty="0" smtClean="0"/>
                        <a:t>58.01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309638">
                <a:tc>
                  <a:txBody>
                    <a:bodyPr/>
                    <a:lstStyle/>
                    <a:p>
                      <a:pPr algn="ctr"/>
                      <a:r>
                        <a:rPr lang="en-US" altLang="zh-CN" sz="1500" b="1" dirty="0" smtClean="0"/>
                        <a:t>10</a:t>
                      </a:r>
                      <a:r>
                        <a:rPr lang="zh-CN" altLang="en-US" sz="1500" b="1" dirty="0" smtClean="0"/>
                        <a:t> </a:t>
                      </a:r>
                      <a:r>
                        <a:rPr lang="en-US" altLang="zh-CN" sz="1500" b="1" dirty="0" smtClean="0"/>
                        <a:t>days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65.57</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62.48</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56.81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sz="1500" dirty="0" smtClean="0"/>
                        <a:t>59.51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9638">
                <a:tc>
                  <a:txBody>
                    <a:bodyPr/>
                    <a:lstStyle/>
                    <a:p>
                      <a:pPr algn="ctr"/>
                      <a:r>
                        <a:rPr lang="en-US" altLang="zh-CN" sz="1500" b="1" dirty="0" smtClean="0"/>
                        <a:t>20</a:t>
                      </a:r>
                      <a:r>
                        <a:rPr lang="zh-CN" altLang="en-US" sz="1500" b="1" dirty="0" smtClean="0"/>
                        <a:t> </a:t>
                      </a:r>
                      <a:r>
                        <a:rPr lang="en-US" altLang="zh-CN" sz="1500" b="1" dirty="0" smtClean="0"/>
                        <a:t>days</a:t>
                      </a:r>
                      <a:endParaRPr lang="zh-CN" altLang="en-US" sz="1500" b="1" dirty="0"/>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65.76</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62.78</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56.56</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dirty="0" smtClean="0"/>
                        <a:t>59.51</a:t>
                      </a:r>
                      <a:endParaRPr lang="zh-CN" altLang="en-US" sz="1500" dirty="0"/>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9638">
                <a:tc>
                  <a:txBody>
                    <a:bodyPr/>
                    <a:lstStyle/>
                    <a:p>
                      <a:pPr algn="ctr"/>
                      <a:r>
                        <a:rPr lang="en-US" altLang="zh-CN" sz="1500" b="1" dirty="0" smtClean="0">
                          <a:solidFill>
                            <a:schemeClr val="tx1"/>
                          </a:solidFill>
                        </a:rPr>
                        <a:t>1</a:t>
                      </a:r>
                      <a:r>
                        <a:rPr lang="zh-CN" altLang="en-US" sz="1500" b="1" dirty="0" smtClean="0">
                          <a:solidFill>
                            <a:schemeClr val="tx1"/>
                          </a:solidFill>
                        </a:rPr>
                        <a:t> </a:t>
                      </a:r>
                      <a:r>
                        <a:rPr lang="en-US" altLang="zh-CN" sz="1500" b="1" dirty="0" smtClean="0">
                          <a:solidFill>
                            <a:schemeClr val="tx1"/>
                          </a:solidFill>
                        </a:rPr>
                        <a:t>month</a:t>
                      </a:r>
                      <a:endParaRPr lang="zh-CN" altLang="en-US" sz="1500" b="1" dirty="0">
                        <a:solidFill>
                          <a:schemeClr val="tx1"/>
                        </a:solidFill>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0" dirty="0" smtClean="0">
                          <a:solidFill>
                            <a:schemeClr val="tx1"/>
                          </a:solidFill>
                        </a:rPr>
                        <a:t>66.62</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0" dirty="0" smtClean="0">
                          <a:solidFill>
                            <a:schemeClr val="tx1"/>
                          </a:solidFill>
                        </a:rPr>
                        <a:t>63.23</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0" dirty="0" smtClean="0">
                          <a:solidFill>
                            <a:schemeClr val="tx1"/>
                          </a:solidFill>
                        </a:rPr>
                        <a:t>57.66</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0" dirty="0" smtClean="0">
                          <a:solidFill>
                            <a:schemeClr val="tx1"/>
                          </a:solidFill>
                        </a:rPr>
                        <a:t>60.32</a:t>
                      </a:r>
                      <a:endParaRPr lang="zh-CN" altLang="en-US" sz="15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表格 6"/>
          <p:cNvGraphicFramePr>
            <a:graphicFrameLocks noGrp="1"/>
          </p:cNvGraphicFramePr>
          <p:nvPr>
            <p:extLst/>
          </p:nvPr>
        </p:nvGraphicFramePr>
        <p:xfrm>
          <a:off x="1440883" y="2376718"/>
          <a:ext cx="6588692" cy="305396"/>
        </p:xfrm>
        <a:graphic>
          <a:graphicData uri="http://schemas.openxmlformats.org/drawingml/2006/table">
            <a:tbl>
              <a:tblPr>
                <a:tableStyleId>{616DA210-FB5B-4158-B5E0-FEB733F419BA}</a:tableStyleId>
              </a:tblPr>
              <a:tblGrid>
                <a:gridCol w="1750940"/>
                <a:gridCol w="1256118"/>
                <a:gridCol w="1256118"/>
                <a:gridCol w="1188220"/>
                <a:gridCol w="1137296"/>
              </a:tblGrid>
              <a:tr h="305396">
                <a:tc>
                  <a:txBody>
                    <a:bodyPr/>
                    <a:lstStyle/>
                    <a:p>
                      <a:pPr algn="ctr"/>
                      <a:r>
                        <a:rPr lang="en-US" altLang="zh-CN" sz="1500" b="1" dirty="0" smtClean="0">
                          <a:solidFill>
                            <a:srgbClr val="FF0000"/>
                          </a:solidFill>
                        </a:rPr>
                        <a:t>1</a:t>
                      </a:r>
                      <a:r>
                        <a:rPr lang="zh-CN" altLang="en-US" sz="1500" b="1" baseline="0" dirty="0" smtClean="0">
                          <a:solidFill>
                            <a:srgbClr val="FF0000"/>
                          </a:solidFill>
                        </a:rPr>
                        <a:t> </a:t>
                      </a:r>
                      <a:r>
                        <a:rPr lang="en-US" altLang="zh-CN" sz="1500" b="1" baseline="0" dirty="0" smtClean="0">
                          <a:solidFill>
                            <a:srgbClr val="FF0000"/>
                          </a:solidFill>
                        </a:rPr>
                        <a:t>day</a:t>
                      </a:r>
                      <a:endParaRPr lang="zh-CN" altLang="en-US" sz="1500" b="1" dirty="0">
                        <a:solidFill>
                          <a:srgbClr val="FF0000"/>
                        </a:solidFill>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65.08</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61.92</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53.38</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57.34</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9" name="表格 8"/>
          <p:cNvGraphicFramePr>
            <a:graphicFrameLocks noGrp="1"/>
          </p:cNvGraphicFramePr>
          <p:nvPr>
            <p:extLst/>
          </p:nvPr>
        </p:nvGraphicFramePr>
        <p:xfrm>
          <a:off x="1440883" y="3605968"/>
          <a:ext cx="6588692" cy="309638"/>
        </p:xfrm>
        <a:graphic>
          <a:graphicData uri="http://schemas.openxmlformats.org/drawingml/2006/table">
            <a:tbl>
              <a:tblPr>
                <a:tableStyleId>{616DA210-FB5B-4158-B5E0-FEB733F419BA}</a:tableStyleId>
              </a:tblPr>
              <a:tblGrid>
                <a:gridCol w="1750940"/>
                <a:gridCol w="1256118"/>
                <a:gridCol w="1256118"/>
                <a:gridCol w="1188220"/>
                <a:gridCol w="1137296"/>
              </a:tblGrid>
              <a:tr h="309638">
                <a:tc>
                  <a:txBody>
                    <a:bodyPr/>
                    <a:lstStyle/>
                    <a:p>
                      <a:pPr algn="ctr"/>
                      <a:r>
                        <a:rPr lang="en-US" altLang="zh-CN" sz="1500" b="1" dirty="0" smtClean="0">
                          <a:solidFill>
                            <a:srgbClr val="FF0000"/>
                          </a:solidFill>
                        </a:rPr>
                        <a:t>1</a:t>
                      </a:r>
                      <a:r>
                        <a:rPr lang="zh-CN" altLang="en-US" sz="1500" b="1" dirty="0" smtClean="0">
                          <a:solidFill>
                            <a:srgbClr val="FF0000"/>
                          </a:solidFill>
                        </a:rPr>
                        <a:t> </a:t>
                      </a:r>
                      <a:r>
                        <a:rPr lang="en-US" altLang="zh-CN" sz="1500" b="1" dirty="0" smtClean="0">
                          <a:solidFill>
                            <a:srgbClr val="FF0000"/>
                          </a:solidFill>
                        </a:rPr>
                        <a:t>month</a:t>
                      </a:r>
                      <a:endParaRPr lang="zh-CN" altLang="en-US" sz="1500" b="1" dirty="0">
                        <a:solidFill>
                          <a:srgbClr val="FF0000"/>
                        </a:solidFill>
                      </a:endParaRP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66.62</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63.23</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57.66</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500" b="1" dirty="0" smtClean="0">
                          <a:solidFill>
                            <a:srgbClr val="FF0000"/>
                          </a:solidFill>
                        </a:rPr>
                        <a:t>60.32</a:t>
                      </a:r>
                      <a:endParaRPr lang="zh-CN" altLang="en-US" sz="1500" b="1"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128548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Membership</a:t>
            </a:r>
            <a:r>
              <a:rPr kumimoji="1" lang="zh-CN" altLang="en-US" dirty="0"/>
              <a:t> </a:t>
            </a:r>
            <a:r>
              <a:rPr kumimoji="1" lang="en-US" altLang="zh-CN" dirty="0"/>
              <a:t>Cascade</a:t>
            </a:r>
            <a:endParaRPr kumimoji="1" lang="zh-CN" altLang="en-US" dirty="0"/>
          </a:p>
        </p:txBody>
      </p:sp>
      <p:pic>
        <p:nvPicPr>
          <p:cNvPr id="10" name="内容占位符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2466" y="857250"/>
            <a:ext cx="4362127" cy="6110100"/>
          </a:xfr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466" y="857250"/>
            <a:ext cx="4362128" cy="6110100"/>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2465" y="857250"/>
            <a:ext cx="4362128" cy="6110100"/>
          </a:xfrm>
          <a:prstGeom prst="rect">
            <a:avLst/>
          </a:prstGeom>
        </p:spPr>
      </p:pic>
      <p:sp>
        <p:nvSpPr>
          <p:cNvPr id="13" name="矩形 12"/>
          <p:cNvSpPr/>
          <p:nvPr/>
        </p:nvSpPr>
        <p:spPr>
          <a:xfrm>
            <a:off x="3614414" y="3773801"/>
            <a:ext cx="877163" cy="369332"/>
          </a:xfrm>
          <a:prstGeom prst="rect">
            <a:avLst/>
          </a:prstGeom>
        </p:spPr>
        <p:txBody>
          <a:bodyPr wrap="none">
            <a:spAutoFit/>
          </a:bodyPr>
          <a:lstStyle/>
          <a:p>
            <a:r>
              <a:rPr lang="en-US" altLang="zh-CN" b="1" dirty="0">
                <a:solidFill>
                  <a:srgbClr val="0070C0"/>
                </a:solidFill>
              </a:rPr>
              <a:t>inviter</a:t>
            </a:r>
            <a:endParaRPr lang="zh-CN" altLang="en-US" dirty="0"/>
          </a:p>
        </p:txBody>
      </p:sp>
      <p:sp>
        <p:nvSpPr>
          <p:cNvPr id="14" name="矩形 13"/>
          <p:cNvSpPr/>
          <p:nvPr/>
        </p:nvSpPr>
        <p:spPr>
          <a:xfrm>
            <a:off x="4871714" y="3730938"/>
            <a:ext cx="877163" cy="369332"/>
          </a:xfrm>
          <a:prstGeom prst="rect">
            <a:avLst/>
          </a:prstGeom>
        </p:spPr>
        <p:txBody>
          <a:bodyPr wrap="none">
            <a:spAutoFit/>
          </a:bodyPr>
          <a:lstStyle/>
          <a:p>
            <a:r>
              <a:rPr lang="en-US" altLang="zh-CN" b="1" dirty="0">
                <a:solidFill>
                  <a:srgbClr val="0070C0"/>
                </a:solidFill>
              </a:rPr>
              <a:t>inviter</a:t>
            </a:r>
            <a:endParaRPr lang="zh-CN" altLang="en-US" dirty="0"/>
          </a:p>
        </p:txBody>
      </p:sp>
      <p:sp>
        <p:nvSpPr>
          <p:cNvPr id="15" name="矩形 14"/>
          <p:cNvSpPr/>
          <p:nvPr/>
        </p:nvSpPr>
        <p:spPr>
          <a:xfrm>
            <a:off x="5856892" y="3293562"/>
            <a:ext cx="915635" cy="369332"/>
          </a:xfrm>
          <a:prstGeom prst="rect">
            <a:avLst/>
          </a:prstGeom>
        </p:spPr>
        <p:txBody>
          <a:bodyPr wrap="none">
            <a:spAutoFit/>
          </a:bodyPr>
          <a:lstStyle/>
          <a:p>
            <a:r>
              <a:rPr lang="en-US" altLang="zh-CN" b="1" dirty="0" smtClean="0">
                <a:solidFill>
                  <a:srgbClr val="C00000"/>
                </a:solidFill>
              </a:rPr>
              <a:t>invitee</a:t>
            </a:r>
            <a:endParaRPr lang="zh-CN" altLang="en-US" dirty="0"/>
          </a:p>
        </p:txBody>
      </p:sp>
      <p:sp>
        <p:nvSpPr>
          <p:cNvPr id="16" name="矩形 15"/>
          <p:cNvSpPr/>
          <p:nvPr/>
        </p:nvSpPr>
        <p:spPr>
          <a:xfrm>
            <a:off x="5913984" y="4039574"/>
            <a:ext cx="915635" cy="369332"/>
          </a:xfrm>
          <a:prstGeom prst="rect">
            <a:avLst/>
          </a:prstGeom>
        </p:spPr>
        <p:txBody>
          <a:bodyPr wrap="none">
            <a:spAutoFit/>
          </a:bodyPr>
          <a:lstStyle/>
          <a:p>
            <a:r>
              <a:rPr lang="en-US" altLang="zh-CN" b="1" smtClean="0">
                <a:solidFill>
                  <a:srgbClr val="C00000"/>
                </a:solidFill>
              </a:rPr>
              <a:t>invitee</a:t>
            </a:r>
            <a:endParaRPr lang="zh-CN" altLang="en-US" dirty="0"/>
          </a:p>
        </p:txBody>
      </p:sp>
      <p:sp>
        <p:nvSpPr>
          <p:cNvPr id="17" name="矩形 16"/>
          <p:cNvSpPr/>
          <p:nvPr/>
        </p:nvSpPr>
        <p:spPr>
          <a:xfrm>
            <a:off x="2742217" y="3293562"/>
            <a:ext cx="915635" cy="369332"/>
          </a:xfrm>
          <a:prstGeom prst="rect">
            <a:avLst/>
          </a:prstGeom>
        </p:spPr>
        <p:txBody>
          <a:bodyPr wrap="none">
            <a:spAutoFit/>
          </a:bodyPr>
          <a:lstStyle/>
          <a:p>
            <a:r>
              <a:rPr lang="en-US" altLang="zh-CN" b="1" smtClean="0">
                <a:solidFill>
                  <a:srgbClr val="C00000"/>
                </a:solidFill>
              </a:rPr>
              <a:t>invitee</a:t>
            </a:r>
            <a:endParaRPr lang="zh-CN" altLang="en-US" dirty="0"/>
          </a:p>
        </p:txBody>
      </p:sp>
      <p:sp>
        <p:nvSpPr>
          <p:cNvPr id="18" name="矩形 17"/>
          <p:cNvSpPr/>
          <p:nvPr/>
        </p:nvSpPr>
        <p:spPr>
          <a:xfrm>
            <a:off x="3085579" y="4785586"/>
            <a:ext cx="2974075" cy="73520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zh-CN" altLang="en-US" dirty="0">
                <a:solidFill>
                  <a:schemeClr val="tx1"/>
                </a:solidFill>
              </a:rPr>
              <a:t> </a:t>
            </a:r>
            <a:r>
              <a:rPr lang="en-US" altLang="zh-CN" b="1" dirty="0">
                <a:solidFill>
                  <a:schemeClr val="tx1"/>
                </a:solidFill>
              </a:rPr>
              <a:t>Q1: Who are </a:t>
            </a:r>
            <a:r>
              <a:rPr lang="en-US" altLang="zh-CN" b="1" dirty="0">
                <a:solidFill>
                  <a:srgbClr val="0070C0"/>
                </a:solidFill>
              </a:rPr>
              <a:t>inviters</a:t>
            </a:r>
            <a:r>
              <a:rPr lang="en-US" altLang="zh-CN" b="1" dirty="0">
                <a:solidFill>
                  <a:schemeClr val="tx1"/>
                </a:solidFill>
              </a:rPr>
              <a:t>?</a:t>
            </a:r>
          </a:p>
          <a:p>
            <a:pPr>
              <a:buFont typeface="Arial" pitchFamily="34" charset="0"/>
              <a:buChar char="•"/>
            </a:pPr>
            <a:r>
              <a:rPr lang="zh-CN" altLang="en-US" b="1" dirty="0">
                <a:solidFill>
                  <a:schemeClr val="tx1"/>
                </a:solidFill>
              </a:rPr>
              <a:t> </a:t>
            </a:r>
            <a:r>
              <a:rPr lang="en-US" altLang="zh-CN" b="1" dirty="0">
                <a:solidFill>
                  <a:schemeClr val="tx1"/>
                </a:solidFill>
              </a:rPr>
              <a:t>Q2: Who are </a:t>
            </a:r>
            <a:r>
              <a:rPr lang="en-US" altLang="zh-CN" b="1" dirty="0">
                <a:solidFill>
                  <a:srgbClr val="C00000"/>
                </a:solidFill>
              </a:rPr>
              <a:t>invitees</a:t>
            </a:r>
            <a:r>
              <a:rPr lang="en-US" altLang="zh-CN" b="1" dirty="0">
                <a:solidFill>
                  <a:schemeClr val="tx1"/>
                </a:solidFill>
              </a:rPr>
              <a:t>?</a:t>
            </a:r>
          </a:p>
        </p:txBody>
      </p:sp>
    </p:spTree>
    <p:extLst>
      <p:ext uri="{BB962C8B-B14F-4D97-AF65-F5344CB8AC3E}">
        <p14:creationId xmlns:p14="http://schemas.microsoft.com/office/powerpoint/2010/main" val="1946233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Membership</a:t>
            </a:r>
            <a:r>
              <a:rPr kumimoji="1" lang="zh-CN" altLang="en-US" dirty="0" smtClean="0"/>
              <a:t> </a:t>
            </a:r>
            <a:r>
              <a:rPr kumimoji="1" lang="en-US" altLang="zh-CN" dirty="0" smtClean="0"/>
              <a:t>Cascade</a:t>
            </a:r>
            <a:r>
              <a:rPr lang="en-US" altLang="zh-CN" dirty="0" smtClean="0"/>
              <a:t>—Inviter</a:t>
            </a:r>
            <a:r>
              <a:rPr kumimoji="1" lang="zh-CN" altLang="en-US" dirty="0" smtClean="0"/>
              <a:t> </a:t>
            </a:r>
            <a:endParaRPr kumimoji="1" lang="zh-CN" altLang="en-US" dirty="0"/>
          </a:p>
        </p:txBody>
      </p:sp>
      <p:pic>
        <p:nvPicPr>
          <p:cNvPr id="6" name="内容占位符 5"/>
          <p:cNvPicPr>
            <a:picLocks noGrp="1" noChangeAspect="1"/>
          </p:cNvPicPr>
          <p:nvPr>
            <p:ph idx="1"/>
          </p:nvPr>
        </p:nvPicPr>
        <p:blipFill>
          <a:blip r:embed="rId3"/>
          <a:stretch>
            <a:fillRect/>
          </a:stretch>
        </p:blipFill>
        <p:spPr>
          <a:xfrm>
            <a:off x="633877" y="1635741"/>
            <a:ext cx="7852898" cy="3410458"/>
          </a:xfrm>
          <a:prstGeom prst="rect">
            <a:avLst/>
          </a:prstGeom>
        </p:spPr>
      </p:pic>
      <p:cxnSp>
        <p:nvCxnSpPr>
          <p:cNvPr id="12" name="直线连接符 11"/>
          <p:cNvCxnSpPr/>
          <p:nvPr/>
        </p:nvCxnSpPr>
        <p:spPr>
          <a:xfrm flipV="1">
            <a:off x="1995035" y="2287275"/>
            <a:ext cx="0" cy="1597324"/>
          </a:xfrm>
          <a:prstGeom prst="line">
            <a:avLst/>
          </a:prstGeom>
          <a:ln w="22225">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13" name="直线连接符 12"/>
          <p:cNvCxnSpPr/>
          <p:nvPr/>
        </p:nvCxnSpPr>
        <p:spPr>
          <a:xfrm flipH="1" flipV="1">
            <a:off x="1402103" y="2287275"/>
            <a:ext cx="592932" cy="1"/>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线连接符 14"/>
          <p:cNvCxnSpPr/>
          <p:nvPr/>
        </p:nvCxnSpPr>
        <p:spPr>
          <a:xfrm flipV="1">
            <a:off x="5662285" y="2200276"/>
            <a:ext cx="0" cy="1684322"/>
          </a:xfrm>
          <a:prstGeom prst="line">
            <a:avLst/>
          </a:prstGeom>
          <a:ln w="22225">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p:nvCxnSpPr>
        <p:spPr>
          <a:xfrm flipH="1">
            <a:off x="5043488" y="2200275"/>
            <a:ext cx="545691"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187929" y="4601696"/>
            <a:ext cx="3384073" cy="1009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altLang="zh-CN" sz="1500" b="1" dirty="0">
                <a:solidFill>
                  <a:schemeClr val="tx1"/>
                </a:solidFill>
              </a:rPr>
              <a:t>~80% of the first invitations happen within 5 days after the inviter joining the group </a:t>
            </a:r>
          </a:p>
        </p:txBody>
      </p:sp>
      <p:sp>
        <p:nvSpPr>
          <p:cNvPr id="22" name="矩形 21"/>
          <p:cNvSpPr/>
          <p:nvPr/>
        </p:nvSpPr>
        <p:spPr>
          <a:xfrm>
            <a:off x="5071926" y="4601696"/>
            <a:ext cx="3071949" cy="10090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US" altLang="zh-CN" sz="1500" b="1" dirty="0">
                <a:solidFill>
                  <a:schemeClr val="tx1"/>
                </a:solidFill>
              </a:rPr>
              <a:t>&gt;80% of consecutive invitations by</a:t>
            </a:r>
            <a:r>
              <a:rPr lang="zh-CN" altLang="en-US" sz="1500" b="1" dirty="0">
                <a:solidFill>
                  <a:schemeClr val="tx1"/>
                </a:solidFill>
              </a:rPr>
              <a:t> </a:t>
            </a:r>
            <a:r>
              <a:rPr lang="en-US" altLang="zh-CN" sz="1500" b="1" dirty="0">
                <a:solidFill>
                  <a:schemeClr val="tx1"/>
                </a:solidFill>
              </a:rPr>
              <a:t>the</a:t>
            </a:r>
            <a:r>
              <a:rPr lang="zh-CN" altLang="en-US" sz="1500" b="1" dirty="0">
                <a:solidFill>
                  <a:schemeClr val="tx1"/>
                </a:solidFill>
              </a:rPr>
              <a:t> </a:t>
            </a:r>
            <a:r>
              <a:rPr lang="en-US" altLang="zh-CN" sz="1500" b="1" dirty="0">
                <a:solidFill>
                  <a:schemeClr val="tx1"/>
                </a:solidFill>
              </a:rPr>
              <a:t>same</a:t>
            </a:r>
            <a:r>
              <a:rPr lang="zh-CN" altLang="en-US" sz="1500" b="1" dirty="0">
                <a:solidFill>
                  <a:schemeClr val="tx1"/>
                </a:solidFill>
              </a:rPr>
              <a:t> </a:t>
            </a:r>
            <a:r>
              <a:rPr lang="en-US" altLang="zh-CN" sz="1500" b="1" dirty="0">
                <a:solidFill>
                  <a:schemeClr val="tx1"/>
                </a:solidFill>
              </a:rPr>
              <a:t>inviter</a:t>
            </a:r>
            <a:r>
              <a:rPr lang="zh-CN" altLang="en-US" sz="1500" b="1" dirty="0">
                <a:solidFill>
                  <a:schemeClr val="tx1"/>
                </a:solidFill>
              </a:rPr>
              <a:t> </a:t>
            </a:r>
            <a:r>
              <a:rPr lang="en-US" altLang="zh-CN" sz="1500" b="1" dirty="0">
                <a:solidFill>
                  <a:schemeClr val="tx1"/>
                </a:solidFill>
              </a:rPr>
              <a:t>happen within 2 days of interval </a:t>
            </a:r>
            <a:endParaRPr lang="zh-CN" altLang="en-US" sz="1500" b="1" dirty="0">
              <a:solidFill>
                <a:schemeClr val="tx1"/>
              </a:solidFill>
            </a:endParaRPr>
          </a:p>
        </p:txBody>
      </p:sp>
    </p:spTree>
    <p:extLst>
      <p:ext uri="{BB962C8B-B14F-4D97-AF65-F5344CB8AC3E}">
        <p14:creationId xmlns:p14="http://schemas.microsoft.com/office/powerpoint/2010/main" val="452541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08" y="1887708"/>
            <a:ext cx="4692649" cy="3153720"/>
          </a:xfrm>
          <a:prstGeom prst="rect">
            <a:avLst/>
          </a:prstGeom>
        </p:spPr>
      </p:pic>
      <p:sp>
        <p:nvSpPr>
          <p:cNvPr id="2" name="标题 1"/>
          <p:cNvSpPr>
            <a:spLocks noGrp="1"/>
          </p:cNvSpPr>
          <p:nvPr>
            <p:ph type="title"/>
          </p:nvPr>
        </p:nvSpPr>
        <p:spPr/>
        <p:txBody>
          <a:bodyPr/>
          <a:lstStyle/>
          <a:p>
            <a:r>
              <a:rPr kumimoji="1" lang="en-US" altLang="zh-CN" dirty="0" smtClean="0"/>
              <a:t>Membership</a:t>
            </a:r>
            <a:r>
              <a:rPr kumimoji="1" lang="zh-CN" altLang="en-US" dirty="0" smtClean="0"/>
              <a:t> </a:t>
            </a:r>
            <a:r>
              <a:rPr kumimoji="1" lang="en-US" altLang="zh-CN" dirty="0" smtClean="0"/>
              <a:t>Cascade</a:t>
            </a:r>
            <a:r>
              <a:rPr lang="en-US" altLang="zh-CN" dirty="0" smtClean="0"/>
              <a:t>—Invitees’</a:t>
            </a:r>
            <a:r>
              <a:rPr lang="zh-CN" altLang="en-US" dirty="0" smtClean="0"/>
              <a:t> </a:t>
            </a:r>
            <a:r>
              <a:rPr lang="en-US" altLang="zh-CN" dirty="0" smtClean="0"/>
              <a:t>Local</a:t>
            </a:r>
            <a:r>
              <a:rPr lang="zh-CN" altLang="en-US" dirty="0" smtClean="0"/>
              <a:t> </a:t>
            </a:r>
            <a:r>
              <a:rPr lang="en-US" altLang="zh-CN" dirty="0" smtClean="0"/>
              <a:t>Structure</a:t>
            </a:r>
            <a:endParaRPr kumimoji="1" lang="zh-CN" altLang="en-US" dirty="0"/>
          </a:p>
        </p:txBody>
      </p:sp>
      <p:cxnSp>
        <p:nvCxnSpPr>
          <p:cNvPr id="6" name="直线箭头连接符 7"/>
          <p:cNvCxnSpPr/>
          <p:nvPr/>
        </p:nvCxnSpPr>
        <p:spPr>
          <a:xfrm>
            <a:off x="5504371" y="3464568"/>
            <a:ext cx="1544129" cy="59723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8" name="文本框 15"/>
          <p:cNvSpPr txBox="1"/>
          <p:nvPr/>
        </p:nvSpPr>
        <p:spPr>
          <a:xfrm>
            <a:off x="5604521" y="3040244"/>
            <a:ext cx="1414421" cy="646331"/>
          </a:xfrm>
          <a:prstGeom prst="rect">
            <a:avLst/>
          </a:prstGeom>
          <a:noFill/>
          <a:ln>
            <a:noFill/>
          </a:ln>
        </p:spPr>
        <p:txBody>
          <a:bodyPr wrap="square" rtlCol="0">
            <a:spAutoFit/>
          </a:bodyPr>
          <a:lstStyle/>
          <a:p>
            <a:r>
              <a:rPr kumimoji="1" lang="en-US" altLang="zh-CN" b="1" dirty="0" smtClean="0">
                <a:solidFill>
                  <a:srgbClr val="FF0000"/>
                </a:solidFill>
              </a:rPr>
              <a:t>Slight</a:t>
            </a:r>
            <a:r>
              <a:rPr kumimoji="1" lang="zh-CN" altLang="en-US" b="1" dirty="0" smtClean="0">
                <a:solidFill>
                  <a:srgbClr val="FF0000"/>
                </a:solidFill>
              </a:rPr>
              <a:t> </a:t>
            </a:r>
            <a:r>
              <a:rPr kumimoji="1" lang="en-US" altLang="zh-CN" b="1" dirty="0" smtClean="0">
                <a:solidFill>
                  <a:srgbClr val="FF0000"/>
                </a:solidFill>
              </a:rPr>
              <a:t>decrease</a:t>
            </a:r>
            <a:endParaRPr kumimoji="1" lang="zh-CN" altLang="en-US" b="1" dirty="0">
              <a:solidFill>
                <a:srgbClr val="FF0000"/>
              </a:solidFill>
            </a:endParaRPr>
          </a:p>
        </p:txBody>
      </p:sp>
      <p:cxnSp>
        <p:nvCxnSpPr>
          <p:cNvPr id="9" name="直线箭头连接符 5"/>
          <p:cNvCxnSpPr/>
          <p:nvPr/>
        </p:nvCxnSpPr>
        <p:spPr>
          <a:xfrm flipV="1">
            <a:off x="5060666" y="3585217"/>
            <a:ext cx="222654" cy="59271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1" name="矩形 10"/>
          <p:cNvSpPr/>
          <p:nvPr/>
        </p:nvSpPr>
        <p:spPr>
          <a:xfrm>
            <a:off x="607146" y="4134368"/>
            <a:ext cx="3507655" cy="634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buFont typeface="Arial" pitchFamily="34" charset="0"/>
              <a:buChar char="•"/>
            </a:pPr>
            <a:r>
              <a:rPr lang="zh-CN" altLang="en-US" sz="1500" dirty="0">
                <a:solidFill>
                  <a:srgbClr val="FF0000"/>
                </a:solidFill>
              </a:rPr>
              <a:t> </a:t>
            </a:r>
            <a:r>
              <a:rPr lang="en-US" altLang="zh-CN" sz="1500" b="1" dirty="0">
                <a:solidFill>
                  <a:srgbClr val="FF0000"/>
                </a:solidFill>
                <a:latin typeface="Arial" charset="0"/>
                <a:ea typeface="Arial" charset="0"/>
                <a:cs typeface="Arial" charset="0"/>
              </a:rPr>
              <a:t>V</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has</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4</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friends</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already</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in</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the</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group</a:t>
            </a:r>
            <a:endParaRPr lang="zh-CN" altLang="en-US" sz="1500" b="1" dirty="0">
              <a:solidFill>
                <a:srgbClr val="FF0000"/>
              </a:solidFill>
              <a:latin typeface="Arial" charset="0"/>
              <a:ea typeface="Arial" charset="0"/>
              <a:cs typeface="Arial" charset="0"/>
            </a:endParaRPr>
          </a:p>
          <a:p>
            <a:pPr algn="ctr">
              <a:buFont typeface="Arial" pitchFamily="34" charset="0"/>
              <a:buChar char="•"/>
            </a:pP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k=4</a:t>
            </a:r>
            <a:endParaRPr lang="zh-CN" altLang="en-US" sz="1500" b="1" dirty="0">
              <a:solidFill>
                <a:srgbClr val="FF0000"/>
              </a:solidFill>
              <a:latin typeface="Arial" charset="0"/>
              <a:ea typeface="Arial" charset="0"/>
              <a:cs typeface="Arial" charset="0"/>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 y="2126334"/>
            <a:ext cx="2428321" cy="2008034"/>
          </a:xfrm>
          <a:prstGeom prst="rect">
            <a:avLst/>
          </a:prstGeom>
        </p:spPr>
      </p:pic>
    </p:spTree>
    <p:extLst>
      <p:ext uri="{BB962C8B-B14F-4D97-AF65-F5344CB8AC3E}">
        <p14:creationId xmlns:p14="http://schemas.microsoft.com/office/powerpoint/2010/main" val="55770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Membership</a:t>
            </a:r>
            <a:r>
              <a:rPr kumimoji="1" lang="zh-CN" altLang="en-US" dirty="0"/>
              <a:t> </a:t>
            </a:r>
            <a:r>
              <a:rPr kumimoji="1" lang="en-US" altLang="zh-CN" dirty="0"/>
              <a:t>Cascade</a:t>
            </a:r>
            <a:r>
              <a:rPr lang="en-US" altLang="zh-CN" dirty="0"/>
              <a:t>—</a:t>
            </a:r>
            <a:r>
              <a:rPr lang="en-US" altLang="zh-CN" sz="2700" dirty="0"/>
              <a:t>Invitees’</a:t>
            </a:r>
            <a:r>
              <a:rPr lang="zh-CN" altLang="en-US" sz="2700" dirty="0"/>
              <a:t> </a:t>
            </a:r>
            <a:r>
              <a:rPr lang="en-US" altLang="zh-CN" sz="2700" dirty="0"/>
              <a:t>Local</a:t>
            </a:r>
            <a:r>
              <a:rPr lang="zh-CN" altLang="en-US" sz="2700" dirty="0"/>
              <a:t> </a:t>
            </a:r>
            <a:r>
              <a:rPr lang="en-US" altLang="zh-CN" sz="2700" dirty="0"/>
              <a:t>Structure</a:t>
            </a:r>
            <a:endParaRPr kumimoji="1" lang="zh-CN" altLang="en-US" dirty="0"/>
          </a:p>
        </p:txBody>
      </p:sp>
      <p:pic>
        <p:nvPicPr>
          <p:cNvPr id="9" name="内容占位符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2222" y="2034308"/>
            <a:ext cx="4114800" cy="2771775"/>
          </a:xfrm>
        </p:spPr>
      </p:pic>
      <p:sp>
        <p:nvSpPr>
          <p:cNvPr id="7" name="矩形 6"/>
          <p:cNvSpPr/>
          <p:nvPr/>
        </p:nvSpPr>
        <p:spPr>
          <a:xfrm>
            <a:off x="0" y="5612843"/>
            <a:ext cx="9144000" cy="415498"/>
          </a:xfrm>
          <a:prstGeom prst="rect">
            <a:avLst/>
          </a:prstGeom>
          <a:solidFill>
            <a:schemeClr val="bg1"/>
          </a:solidFill>
        </p:spPr>
        <p:txBody>
          <a:bodyPr wrap="square">
            <a:spAutoFit/>
          </a:bodyPr>
          <a:lstStyle/>
          <a:p>
            <a:r>
              <a:rPr lang="en-US" altLang="zh-CN" sz="1050" dirty="0"/>
              <a:t>[1]</a:t>
            </a:r>
            <a:r>
              <a:rPr lang="zh-CN" altLang="en-US" sz="1050" dirty="0"/>
              <a:t> </a:t>
            </a:r>
            <a:r>
              <a:rPr lang="en-US" altLang="zh-CN" sz="1050" dirty="0"/>
              <a:t>Jing Zhang, Biao Liu, </a:t>
            </a:r>
            <a:r>
              <a:rPr lang="en-US" altLang="zh-CN" sz="1050" dirty="0" err="1"/>
              <a:t>Jie</a:t>
            </a:r>
            <a:r>
              <a:rPr lang="en-US" altLang="zh-CN" sz="1050" dirty="0"/>
              <a:t> Tang, Ting Chen, and </a:t>
            </a:r>
            <a:r>
              <a:rPr lang="en-US" altLang="zh-CN" sz="1050" dirty="0" err="1"/>
              <a:t>Juanzi</a:t>
            </a:r>
            <a:r>
              <a:rPr lang="en-US" altLang="zh-CN" sz="1050" dirty="0"/>
              <a:t> Li. Social Influence Locality for Modeling Retweeting Behaviors. In Proceedings of the 23rd International Joint Conference on Artificial Intelligence (IJCAI'13)</a:t>
            </a:r>
            <a:endParaRPr lang="zh-CN" altLang="en-US" sz="1050" dirty="0"/>
          </a:p>
        </p:txBody>
      </p:sp>
      <p:sp>
        <p:nvSpPr>
          <p:cNvPr id="8" name="矩形 7"/>
          <p:cNvSpPr/>
          <p:nvPr/>
        </p:nvSpPr>
        <p:spPr>
          <a:xfrm>
            <a:off x="607145" y="4134368"/>
            <a:ext cx="3687246" cy="67171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zh-CN" altLang="en-US" sz="1500" dirty="0">
                <a:solidFill>
                  <a:srgbClr val="FF0000"/>
                </a:solidFill>
              </a:rPr>
              <a:t> </a:t>
            </a:r>
            <a:r>
              <a:rPr lang="en-US" altLang="zh-CN" sz="1500" b="1" dirty="0">
                <a:solidFill>
                  <a:srgbClr val="FF0000"/>
                </a:solidFill>
                <a:latin typeface="Arial" charset="0"/>
                <a:ea typeface="Arial" charset="0"/>
                <a:cs typeface="Arial" charset="0"/>
              </a:rPr>
              <a:t>V</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has</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4</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friends</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already</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in</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the</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group</a:t>
            </a:r>
            <a:endParaRPr lang="zh-CN" altLang="en-US" sz="1500" b="1" dirty="0">
              <a:solidFill>
                <a:srgbClr val="FF0000"/>
              </a:solidFill>
              <a:latin typeface="Arial" charset="0"/>
              <a:ea typeface="Arial" charset="0"/>
              <a:cs typeface="Arial" charset="0"/>
            </a:endParaRPr>
          </a:p>
          <a:p>
            <a:pPr>
              <a:buFont typeface="Arial" pitchFamily="34" charset="0"/>
              <a:buChar char="•"/>
            </a:pP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They</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form</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3</a:t>
            </a:r>
            <a:r>
              <a:rPr lang="zh-CN" altLang="en-US" sz="1500" b="1" dirty="0">
                <a:solidFill>
                  <a:srgbClr val="FF0000"/>
                </a:solidFill>
                <a:latin typeface="Arial" charset="0"/>
                <a:ea typeface="Arial" charset="0"/>
                <a:cs typeface="Arial" charset="0"/>
              </a:rPr>
              <a:t> </a:t>
            </a:r>
            <a:r>
              <a:rPr lang="en-US" altLang="zh-CN" sz="1500" b="1" dirty="0">
                <a:solidFill>
                  <a:srgbClr val="FF0000"/>
                </a:solidFill>
                <a:latin typeface="Arial" charset="0"/>
                <a:ea typeface="Arial" charset="0"/>
                <a:cs typeface="Arial" charset="0"/>
              </a:rPr>
              <a:t>connected components</a:t>
            </a:r>
            <a:endParaRPr lang="en-US" altLang="zh-CN" sz="1500" b="1" dirty="0">
              <a:solidFill>
                <a:schemeClr val="tx1"/>
              </a:solidFill>
            </a:endParaRPr>
          </a:p>
        </p:txBody>
      </p:sp>
      <p:sp>
        <p:nvSpPr>
          <p:cNvPr id="6" name="矩形 5"/>
          <p:cNvSpPr/>
          <p:nvPr/>
        </p:nvSpPr>
        <p:spPr>
          <a:xfrm>
            <a:off x="5514376" y="4825651"/>
            <a:ext cx="2495748" cy="276999"/>
          </a:xfrm>
          <a:prstGeom prst="rect">
            <a:avLst/>
          </a:prstGeom>
        </p:spPr>
        <p:txBody>
          <a:bodyPr wrap="none">
            <a:spAutoFit/>
          </a:bodyPr>
          <a:lstStyle/>
          <a:p>
            <a:r>
              <a:rPr lang="en-US" altLang="zh-CN" sz="1200" dirty="0"/>
              <a:t>Zhang, Liu, Tang</a:t>
            </a:r>
            <a:r>
              <a:rPr lang="zh-CN" altLang="en-US" sz="1200" dirty="0"/>
              <a:t> </a:t>
            </a:r>
            <a:r>
              <a:rPr lang="en-US" altLang="zh-CN" sz="1200" dirty="0"/>
              <a:t>et</a:t>
            </a:r>
            <a:r>
              <a:rPr lang="zh-CN" altLang="en-US" sz="1200" dirty="0"/>
              <a:t> </a:t>
            </a:r>
            <a:r>
              <a:rPr lang="en-US" altLang="zh-CN" sz="1200" dirty="0"/>
              <a:t>al,</a:t>
            </a:r>
            <a:r>
              <a:rPr lang="zh-CN" altLang="en-US" sz="1200" dirty="0"/>
              <a:t> </a:t>
            </a:r>
            <a:r>
              <a:rPr lang="en-US" altLang="zh-CN" sz="1200" dirty="0"/>
              <a:t>IJCAI’2013</a:t>
            </a:r>
            <a:endParaRPr lang="zh-CN" altLang="en-US" sz="1200" dirty="0"/>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116" y="2126334"/>
            <a:ext cx="2428321" cy="2008034"/>
          </a:xfrm>
          <a:prstGeom prst="rect">
            <a:avLst/>
          </a:prstGeom>
        </p:spPr>
      </p:pic>
    </p:spTree>
    <p:extLst>
      <p:ext uri="{BB962C8B-B14F-4D97-AF65-F5344CB8AC3E}">
        <p14:creationId xmlns:p14="http://schemas.microsoft.com/office/powerpoint/2010/main" val="386772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2"/>
          <p:cNvSpPr/>
          <p:nvPr/>
        </p:nvSpPr>
        <p:spPr>
          <a:xfrm>
            <a:off x="0" y="6435969"/>
            <a:ext cx="9144000" cy="4220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p:txBody>
          <a:bodyPr/>
          <a:lstStyle/>
          <a:p>
            <a:r>
              <a:rPr kumimoji="1" lang="en-US" altLang="zh-CN" dirty="0" smtClean="0"/>
              <a:t>Roadmap</a:t>
            </a:r>
            <a:endParaRPr kumimoji="1" lang="zh-CN" altLang="en-US" dirty="0"/>
          </a:p>
        </p:txBody>
      </p:sp>
      <p:pic>
        <p:nvPicPr>
          <p:cNvPr id="4" name="图片 5" descr="Misc-Buddy-Blue-icon.png"/>
          <p:cNvPicPr>
            <a:picLocks noChangeAspect="1"/>
          </p:cNvPicPr>
          <p:nvPr/>
        </p:nvPicPr>
        <p:blipFill>
          <a:blip r:embed="rId2" cstate="print"/>
          <a:stretch>
            <a:fillRect/>
          </a:stretch>
        </p:blipFill>
        <p:spPr>
          <a:xfrm>
            <a:off x="2331998" y="2699502"/>
            <a:ext cx="458637" cy="496857"/>
          </a:xfrm>
          <a:prstGeom prst="rect">
            <a:avLst/>
          </a:prstGeom>
        </p:spPr>
      </p:pic>
      <p:sp>
        <p:nvSpPr>
          <p:cNvPr id="5" name="右箭头 16"/>
          <p:cNvSpPr/>
          <p:nvPr/>
        </p:nvSpPr>
        <p:spPr>
          <a:xfrm>
            <a:off x="327585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16"/>
          <p:cNvSpPr/>
          <p:nvPr/>
        </p:nvSpPr>
        <p:spPr>
          <a:xfrm>
            <a:off x="573520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p:cNvGrpSpPr/>
          <p:nvPr/>
        </p:nvGrpSpPr>
        <p:grpSpPr>
          <a:xfrm>
            <a:off x="6366661" y="1866981"/>
            <a:ext cx="1980938" cy="1667262"/>
            <a:chOff x="6825208" y="1796818"/>
            <a:chExt cx="2556284" cy="2250251"/>
          </a:xfrm>
        </p:grpSpPr>
        <p:pic>
          <p:nvPicPr>
            <p:cNvPr id="14" name="图片 13" descr="Misc-Buddy-Blue-icon.png"/>
            <p:cNvPicPr>
              <a:picLocks noChangeAspect="1"/>
            </p:cNvPicPr>
            <p:nvPr/>
          </p:nvPicPr>
          <p:blipFill>
            <a:blip r:embed="rId2" cstate="print"/>
            <a:stretch>
              <a:fillRect/>
            </a:stretch>
          </p:blipFill>
          <p:spPr>
            <a:xfrm>
              <a:off x="7689304" y="2564904"/>
              <a:ext cx="654632" cy="709185"/>
            </a:xfrm>
            <a:prstGeom prst="rect">
              <a:avLst/>
            </a:prstGeom>
          </p:spPr>
        </p:pic>
        <p:pic>
          <p:nvPicPr>
            <p:cNvPr id="15" name="图片 14" descr="Misc-Buddy-Blue-icon.png"/>
            <p:cNvPicPr>
              <a:picLocks noChangeAspect="1"/>
            </p:cNvPicPr>
            <p:nvPr/>
          </p:nvPicPr>
          <p:blipFill>
            <a:blip r:embed="rId2" cstate="print"/>
            <a:stretch>
              <a:fillRect/>
            </a:stretch>
          </p:blipFill>
          <p:spPr>
            <a:xfrm>
              <a:off x="7077236" y="1796818"/>
              <a:ext cx="504056" cy="546061"/>
            </a:xfrm>
            <a:prstGeom prst="rect">
              <a:avLst/>
            </a:prstGeom>
          </p:spPr>
        </p:pic>
        <p:pic>
          <p:nvPicPr>
            <p:cNvPr id="16" name="图片 15" descr="Misc-Buddy-Blue-icon.png"/>
            <p:cNvPicPr>
              <a:picLocks noChangeAspect="1"/>
            </p:cNvPicPr>
            <p:nvPr/>
          </p:nvPicPr>
          <p:blipFill>
            <a:blip r:embed="rId2" cstate="print"/>
            <a:stretch>
              <a:fillRect/>
            </a:stretch>
          </p:blipFill>
          <p:spPr>
            <a:xfrm>
              <a:off x="8877436" y="2054847"/>
              <a:ext cx="504056" cy="546061"/>
            </a:xfrm>
            <a:prstGeom prst="rect">
              <a:avLst/>
            </a:prstGeom>
          </p:spPr>
        </p:pic>
        <p:pic>
          <p:nvPicPr>
            <p:cNvPr id="17" name="图片 16" descr="Misc-Buddy-Blue-icon.png"/>
            <p:cNvPicPr>
              <a:picLocks noChangeAspect="1"/>
            </p:cNvPicPr>
            <p:nvPr/>
          </p:nvPicPr>
          <p:blipFill>
            <a:blip r:embed="rId2" cstate="print"/>
            <a:stretch>
              <a:fillRect/>
            </a:stretch>
          </p:blipFill>
          <p:spPr>
            <a:xfrm>
              <a:off x="8841432" y="3062959"/>
              <a:ext cx="504056" cy="546061"/>
            </a:xfrm>
            <a:prstGeom prst="rect">
              <a:avLst/>
            </a:prstGeom>
          </p:spPr>
        </p:pic>
        <p:pic>
          <p:nvPicPr>
            <p:cNvPr id="18" name="图片 17" descr="Misc-Buddy-Blue-icon.png"/>
            <p:cNvPicPr>
              <a:picLocks noChangeAspect="1"/>
            </p:cNvPicPr>
            <p:nvPr/>
          </p:nvPicPr>
          <p:blipFill>
            <a:blip r:embed="rId2" cstate="print"/>
            <a:stretch>
              <a:fillRect/>
            </a:stretch>
          </p:blipFill>
          <p:spPr>
            <a:xfrm>
              <a:off x="7761312" y="3501008"/>
              <a:ext cx="504056" cy="546061"/>
            </a:xfrm>
            <a:prstGeom prst="rect">
              <a:avLst/>
            </a:prstGeom>
          </p:spPr>
        </p:pic>
        <p:pic>
          <p:nvPicPr>
            <p:cNvPr id="19" name="图片 18" descr="Misc-Buddy-Blue-icon.png"/>
            <p:cNvPicPr>
              <a:picLocks noChangeAspect="1"/>
            </p:cNvPicPr>
            <p:nvPr/>
          </p:nvPicPr>
          <p:blipFill>
            <a:blip r:embed="rId2" cstate="print"/>
            <a:stretch>
              <a:fillRect/>
            </a:stretch>
          </p:blipFill>
          <p:spPr>
            <a:xfrm>
              <a:off x="6825208" y="3320988"/>
              <a:ext cx="504056" cy="546061"/>
            </a:xfrm>
            <a:prstGeom prst="rect">
              <a:avLst/>
            </a:prstGeom>
          </p:spPr>
        </p:pic>
        <p:cxnSp>
          <p:nvCxnSpPr>
            <p:cNvPr id="20" name="直接连接符 7"/>
            <p:cNvCxnSpPr/>
            <p:nvPr/>
          </p:nvCxnSpPr>
          <p:spPr>
            <a:xfrm>
              <a:off x="7473280" y="2342879"/>
              <a:ext cx="324036" cy="504056"/>
            </a:xfrm>
            <a:prstGeom prst="line">
              <a:avLst/>
            </a:prstGeom>
            <a:noFill/>
            <a:ln w="19050" cap="flat" cmpd="sng" algn="ctr">
              <a:solidFill>
                <a:schemeClr val="tx1"/>
              </a:solidFill>
              <a:prstDash val="solid"/>
            </a:ln>
            <a:effectLst/>
          </p:spPr>
        </p:cxnSp>
        <p:cxnSp>
          <p:nvCxnSpPr>
            <p:cNvPr id="23" name="直接连接符 7"/>
            <p:cNvCxnSpPr/>
            <p:nvPr/>
          </p:nvCxnSpPr>
          <p:spPr>
            <a:xfrm flipV="1">
              <a:off x="8301372" y="2594908"/>
              <a:ext cx="468052" cy="222024"/>
            </a:xfrm>
            <a:prstGeom prst="line">
              <a:avLst/>
            </a:prstGeom>
            <a:noFill/>
            <a:ln w="19050" cap="flat" cmpd="sng" algn="ctr">
              <a:solidFill>
                <a:schemeClr val="tx1"/>
              </a:solidFill>
              <a:prstDash val="solid"/>
            </a:ln>
            <a:effectLst/>
          </p:spPr>
        </p:cxnSp>
        <p:cxnSp>
          <p:nvCxnSpPr>
            <p:cNvPr id="27" name="直接连接符 7"/>
            <p:cNvCxnSpPr>
              <a:endCxn id="16" idx="1"/>
            </p:cNvCxnSpPr>
            <p:nvPr/>
          </p:nvCxnSpPr>
          <p:spPr>
            <a:xfrm>
              <a:off x="7653300" y="2162859"/>
              <a:ext cx="1224136" cy="165019"/>
            </a:xfrm>
            <a:prstGeom prst="line">
              <a:avLst/>
            </a:prstGeom>
            <a:noFill/>
            <a:ln w="19050" cap="flat" cmpd="sng" algn="ctr">
              <a:solidFill>
                <a:schemeClr val="tx1"/>
              </a:solidFill>
              <a:prstDash val="solid"/>
            </a:ln>
            <a:effectLst/>
          </p:spPr>
        </p:cxnSp>
        <p:cxnSp>
          <p:nvCxnSpPr>
            <p:cNvPr id="31" name="直接连接符 7"/>
            <p:cNvCxnSpPr>
              <a:endCxn id="17" idx="1"/>
            </p:cNvCxnSpPr>
            <p:nvPr/>
          </p:nvCxnSpPr>
          <p:spPr>
            <a:xfrm>
              <a:off x="8301372" y="3206975"/>
              <a:ext cx="540060" cy="129015"/>
            </a:xfrm>
            <a:prstGeom prst="line">
              <a:avLst/>
            </a:prstGeom>
            <a:noFill/>
            <a:ln w="19050" cap="flat" cmpd="sng" algn="ctr">
              <a:solidFill>
                <a:schemeClr val="tx1"/>
              </a:solidFill>
              <a:prstDash val="solid"/>
            </a:ln>
            <a:effectLst/>
          </p:spPr>
        </p:cxnSp>
        <p:cxnSp>
          <p:nvCxnSpPr>
            <p:cNvPr id="34" name="直接连接符 7"/>
            <p:cNvCxnSpPr>
              <a:stCxn id="18" idx="3"/>
            </p:cNvCxnSpPr>
            <p:nvPr/>
          </p:nvCxnSpPr>
          <p:spPr>
            <a:xfrm flipV="1">
              <a:off x="8265368" y="3501008"/>
              <a:ext cx="540060" cy="273031"/>
            </a:xfrm>
            <a:prstGeom prst="line">
              <a:avLst/>
            </a:prstGeom>
            <a:noFill/>
            <a:ln w="19050" cap="flat" cmpd="sng" algn="ctr">
              <a:solidFill>
                <a:schemeClr val="tx1"/>
              </a:solidFill>
              <a:prstDash val="solid"/>
            </a:ln>
            <a:effectLst/>
          </p:spPr>
        </p:cxnSp>
        <p:cxnSp>
          <p:nvCxnSpPr>
            <p:cNvPr id="37" name="直接连接符 7"/>
            <p:cNvCxnSpPr>
              <a:stCxn id="18" idx="0"/>
              <a:endCxn id="14" idx="2"/>
            </p:cNvCxnSpPr>
            <p:nvPr/>
          </p:nvCxnSpPr>
          <p:spPr>
            <a:xfrm flipV="1">
              <a:off x="8013340" y="3274089"/>
              <a:ext cx="3280" cy="226919"/>
            </a:xfrm>
            <a:prstGeom prst="line">
              <a:avLst/>
            </a:prstGeom>
            <a:noFill/>
            <a:ln w="19050" cap="flat" cmpd="sng" algn="ctr">
              <a:solidFill>
                <a:schemeClr val="tx1"/>
              </a:solidFill>
              <a:prstDash val="solid"/>
            </a:ln>
            <a:effectLst/>
          </p:spPr>
        </p:cxnSp>
        <p:cxnSp>
          <p:nvCxnSpPr>
            <p:cNvPr id="39" name="直接连接符 7"/>
            <p:cNvCxnSpPr/>
            <p:nvPr/>
          </p:nvCxnSpPr>
          <p:spPr>
            <a:xfrm flipV="1">
              <a:off x="7257256" y="3248980"/>
              <a:ext cx="468052" cy="252026"/>
            </a:xfrm>
            <a:prstGeom prst="line">
              <a:avLst/>
            </a:prstGeom>
            <a:noFill/>
            <a:ln w="19050" cap="flat" cmpd="sng" algn="ctr">
              <a:solidFill>
                <a:schemeClr val="tx1"/>
              </a:solidFill>
              <a:prstDash val="solid"/>
            </a:ln>
            <a:effectLst/>
          </p:spPr>
        </p:cxnSp>
      </p:grpSp>
      <p:sp>
        <p:nvSpPr>
          <p:cNvPr id="44" name="矩形 43"/>
          <p:cNvSpPr/>
          <p:nvPr/>
        </p:nvSpPr>
        <p:spPr>
          <a:xfrm>
            <a:off x="1772468"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User</a:t>
            </a:r>
            <a:endParaRPr kumimoji="1" lang="zh-CN" altLang="en-US" sz="2215" dirty="0">
              <a:solidFill>
                <a:srgbClr val="C00000"/>
              </a:solidFill>
            </a:endParaRPr>
          </a:p>
        </p:txBody>
      </p:sp>
      <p:sp>
        <p:nvSpPr>
          <p:cNvPr id="45" name="矩形 44"/>
          <p:cNvSpPr/>
          <p:nvPr/>
        </p:nvSpPr>
        <p:spPr>
          <a:xfrm>
            <a:off x="4040249"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Tie</a:t>
            </a:r>
            <a:endParaRPr kumimoji="1" lang="zh-CN" altLang="en-US" sz="2215" dirty="0">
              <a:solidFill>
                <a:srgbClr val="C00000"/>
              </a:solidFill>
            </a:endParaRPr>
          </a:p>
        </p:txBody>
      </p:sp>
      <p:sp>
        <p:nvSpPr>
          <p:cNvPr id="46" name="矩形 45"/>
          <p:cNvSpPr/>
          <p:nvPr/>
        </p:nvSpPr>
        <p:spPr>
          <a:xfrm>
            <a:off x="6233723" y="1401698"/>
            <a:ext cx="2259943"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smtClean="0">
                <a:solidFill>
                  <a:srgbClr val="C00000"/>
                </a:solidFill>
              </a:rPr>
              <a:t>Structure</a:t>
            </a:r>
            <a:endParaRPr kumimoji="1" lang="zh-CN" altLang="en-US" sz="2215" dirty="0">
              <a:solidFill>
                <a:srgbClr val="C00000"/>
              </a:solidFill>
            </a:endParaRPr>
          </a:p>
        </p:txBody>
      </p:sp>
      <p:grpSp>
        <p:nvGrpSpPr>
          <p:cNvPr id="12" name="Group 11"/>
          <p:cNvGrpSpPr/>
          <p:nvPr/>
        </p:nvGrpSpPr>
        <p:grpSpPr>
          <a:xfrm>
            <a:off x="4106342" y="2498435"/>
            <a:ext cx="1529538" cy="761505"/>
            <a:chOff x="3287643" y="2558903"/>
            <a:chExt cx="2061401" cy="1044116"/>
          </a:xfrm>
        </p:grpSpPr>
        <p:pic>
          <p:nvPicPr>
            <p:cNvPr id="6" name="图片 5" descr="Misc-Buddy-Blue-icon.png"/>
            <p:cNvPicPr>
              <a:picLocks noChangeAspect="1"/>
            </p:cNvPicPr>
            <p:nvPr/>
          </p:nvPicPr>
          <p:blipFill>
            <a:blip r:embed="rId2" cstate="print"/>
            <a:stretch>
              <a:fillRect/>
            </a:stretch>
          </p:blipFill>
          <p:spPr>
            <a:xfrm>
              <a:off x="3287643" y="2666915"/>
              <a:ext cx="654632" cy="709185"/>
            </a:xfrm>
            <a:prstGeom prst="rect">
              <a:avLst/>
            </a:prstGeom>
          </p:spPr>
        </p:pic>
        <p:pic>
          <p:nvPicPr>
            <p:cNvPr id="7" name="图片 6" descr="Misc-Buddy-Blue-icon.png"/>
            <p:cNvPicPr>
              <a:picLocks noChangeAspect="1"/>
            </p:cNvPicPr>
            <p:nvPr/>
          </p:nvPicPr>
          <p:blipFill>
            <a:blip r:embed="rId2" cstate="print"/>
            <a:stretch>
              <a:fillRect/>
            </a:stretch>
          </p:blipFill>
          <p:spPr>
            <a:xfrm>
              <a:off x="4694412" y="2666915"/>
              <a:ext cx="654632" cy="709185"/>
            </a:xfrm>
            <a:prstGeom prst="rect">
              <a:avLst/>
            </a:prstGeom>
          </p:spPr>
        </p:pic>
        <p:cxnSp>
          <p:nvCxnSpPr>
            <p:cNvPr id="9" name="直接连接符 35"/>
            <p:cNvCxnSpPr/>
            <p:nvPr/>
          </p:nvCxnSpPr>
          <p:spPr>
            <a:xfrm flipH="1">
              <a:off x="3938328" y="3098963"/>
              <a:ext cx="844062" cy="0"/>
            </a:xfrm>
            <a:prstGeom prst="line">
              <a:avLst/>
            </a:prstGeom>
            <a:ln w="28575" cmpd="sng">
              <a:solidFill>
                <a:schemeClr val="tx1"/>
              </a:solidFill>
              <a:prstDash val="solid"/>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2" name="矩形 41"/>
            <p:cNvSpPr/>
            <p:nvPr/>
          </p:nvSpPr>
          <p:spPr>
            <a:xfrm>
              <a:off x="3650296" y="2558903"/>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chemeClr val="tx1"/>
                  </a:solidFill>
                </a:rPr>
                <a:t>tie</a:t>
              </a:r>
              <a:endParaRPr kumimoji="1" lang="zh-CN" altLang="en-US" sz="1477" dirty="0">
                <a:solidFill>
                  <a:schemeClr val="tx1"/>
                </a:solidFill>
              </a:endParaRPr>
            </a:p>
          </p:txBody>
        </p:sp>
        <p:cxnSp>
          <p:nvCxnSpPr>
            <p:cNvPr id="8" name="曲线连接符 7"/>
            <p:cNvCxnSpPr>
              <a:stCxn id="6" idx="2"/>
              <a:endCxn id="7" idx="2"/>
            </p:cNvCxnSpPr>
            <p:nvPr/>
          </p:nvCxnSpPr>
          <p:spPr>
            <a:xfrm rot="16200000" flipH="1">
              <a:off x="4318343" y="2672715"/>
              <a:ext cx="12700" cy="1406769"/>
            </a:xfrm>
            <a:prstGeom prst="curvedConnector3">
              <a:avLst>
                <a:gd name="adj1" fmla="val 2493110"/>
              </a:avLst>
            </a:prstGeom>
            <a:ln w="38100" cmpd="sng">
              <a:solidFill>
                <a:schemeClr val="bg1">
                  <a:lumMod val="5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35" name="矩形 34"/>
            <p:cNvSpPr/>
            <p:nvPr/>
          </p:nvSpPr>
          <p:spPr>
            <a:xfrm>
              <a:off x="3650296" y="3242979"/>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rgbClr val="0000FF"/>
                  </a:solidFill>
                </a:rPr>
                <a:t>Influence</a:t>
              </a:r>
              <a:endParaRPr kumimoji="1" lang="zh-CN" altLang="en-US" sz="1477" dirty="0">
                <a:solidFill>
                  <a:srgbClr val="0000FF"/>
                </a:solidFill>
              </a:endParaRPr>
            </a:p>
          </p:txBody>
        </p:sp>
      </p:grpSp>
      <p:sp>
        <p:nvSpPr>
          <p:cNvPr id="36" name="矩形 35"/>
          <p:cNvSpPr/>
          <p:nvPr/>
        </p:nvSpPr>
        <p:spPr>
          <a:xfrm>
            <a:off x="1713837" y="3667520"/>
            <a:ext cx="1694958" cy="882069"/>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User </a:t>
            </a:r>
            <a:r>
              <a:rPr kumimoji="1" lang="en-US" altLang="zh-CN" sz="1662" dirty="0" smtClean="0">
                <a:solidFill>
                  <a:schemeClr val="tx1"/>
                </a:solidFill>
              </a:rPr>
              <a:t>Modeling</a:t>
            </a:r>
            <a:endParaRPr kumimoji="1" lang="en-US" altLang="zh-CN" sz="1662" dirty="0">
              <a:solidFill>
                <a:schemeClr val="tx1"/>
              </a:solidFill>
            </a:endParaRPr>
          </a:p>
          <a:p>
            <a:r>
              <a:rPr kumimoji="1" lang="en-US" altLang="zh-CN" sz="1662" dirty="0">
                <a:solidFill>
                  <a:schemeClr val="tx1"/>
                </a:solidFill>
              </a:rPr>
              <a:t>- Demographics</a:t>
            </a:r>
          </a:p>
          <a:p>
            <a:r>
              <a:rPr kumimoji="1" lang="en-US" altLang="zh-CN" sz="1662" dirty="0">
                <a:solidFill>
                  <a:schemeClr val="tx1"/>
                </a:solidFill>
              </a:rPr>
              <a:t>- Social Role</a:t>
            </a:r>
          </a:p>
        </p:txBody>
      </p:sp>
      <p:cxnSp>
        <p:nvCxnSpPr>
          <p:cNvPr id="47" name="Straight Connector 13"/>
          <p:cNvCxnSpPr/>
          <p:nvPr/>
        </p:nvCxnSpPr>
        <p:spPr>
          <a:xfrm>
            <a:off x="617099" y="4791613"/>
            <a:ext cx="8075974" cy="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40545" y="3667346"/>
            <a:ext cx="1861130" cy="882244"/>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Social Tie/Link</a:t>
            </a:r>
          </a:p>
          <a:p>
            <a:r>
              <a:rPr kumimoji="1" lang="en-US" altLang="zh-CN" sz="1662" dirty="0">
                <a:solidFill>
                  <a:schemeClr val="tx1"/>
                </a:solidFill>
              </a:rPr>
              <a:t>- </a:t>
            </a:r>
            <a:r>
              <a:rPr kumimoji="1" lang="en-US" altLang="zh-CN" sz="1662" dirty="0" err="1">
                <a:solidFill>
                  <a:schemeClr val="tx1"/>
                </a:solidFill>
              </a:rPr>
              <a:t>Homophily</a:t>
            </a:r>
            <a:endParaRPr kumimoji="1" lang="en-US" altLang="zh-CN" sz="1662" dirty="0">
              <a:solidFill>
                <a:schemeClr val="tx1"/>
              </a:solidFill>
            </a:endParaRPr>
          </a:p>
          <a:p>
            <a:r>
              <a:rPr kumimoji="1" lang="en-US" altLang="zh-CN" sz="1662" dirty="0">
                <a:solidFill>
                  <a:schemeClr val="tx1"/>
                </a:solidFill>
              </a:rPr>
              <a:t>- Social Influence</a:t>
            </a:r>
          </a:p>
        </p:txBody>
      </p:sp>
      <p:sp>
        <p:nvSpPr>
          <p:cNvPr id="38" name="矩形 37"/>
          <p:cNvSpPr/>
          <p:nvPr/>
        </p:nvSpPr>
        <p:spPr>
          <a:xfrm>
            <a:off x="6376713" y="3661642"/>
            <a:ext cx="1960833" cy="887947"/>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Triad Formation</a:t>
            </a:r>
          </a:p>
          <a:p>
            <a:r>
              <a:rPr kumimoji="1" lang="en-US" altLang="zh-CN" sz="1662" dirty="0">
                <a:solidFill>
                  <a:schemeClr val="tx1"/>
                </a:solidFill>
              </a:rPr>
              <a:t>- Community</a:t>
            </a:r>
          </a:p>
          <a:p>
            <a:r>
              <a:rPr kumimoji="1" lang="en-US" altLang="zh-CN" sz="1662" dirty="0">
                <a:solidFill>
                  <a:srgbClr val="000000"/>
                </a:solidFill>
              </a:rPr>
              <a:t>- Group Behavior</a:t>
            </a:r>
          </a:p>
        </p:txBody>
      </p:sp>
      <p:sp>
        <p:nvSpPr>
          <p:cNvPr id="40" name="Oval 39"/>
          <p:cNvSpPr/>
          <p:nvPr/>
        </p:nvSpPr>
        <p:spPr>
          <a:xfrm>
            <a:off x="3009981" y="5737658"/>
            <a:ext cx="3265445" cy="78214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2400" smtClean="0">
                <a:solidFill>
                  <a:srgbClr val="000090"/>
                </a:solidFill>
              </a:rPr>
              <a:t>BIG Networks</a:t>
            </a:r>
            <a:endParaRPr lang="en-US" sz="2400" dirty="0">
              <a:solidFill>
                <a:srgbClr val="000090"/>
              </a:solidFill>
            </a:endParaRPr>
          </a:p>
        </p:txBody>
      </p:sp>
      <p:sp>
        <p:nvSpPr>
          <p:cNvPr id="41" name="Rectangle 40"/>
          <p:cNvSpPr/>
          <p:nvPr/>
        </p:nvSpPr>
        <p:spPr>
          <a:xfrm>
            <a:off x="1940422" y="4991020"/>
            <a:ext cx="2392881"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800000"/>
                </a:solidFill>
              </a:rPr>
              <a:t>Social Theories</a:t>
            </a:r>
          </a:p>
        </p:txBody>
      </p:sp>
      <p:sp>
        <p:nvSpPr>
          <p:cNvPr id="53" name="Rectangle 52"/>
          <p:cNvSpPr/>
          <p:nvPr/>
        </p:nvSpPr>
        <p:spPr>
          <a:xfrm>
            <a:off x="4904344" y="4991020"/>
            <a:ext cx="2492585"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a:solidFill>
                  <a:srgbClr val="800000"/>
                </a:solidFill>
              </a:rPr>
              <a:t>Graph Theories</a:t>
            </a:r>
            <a:endParaRPr lang="en-US" sz="1846" dirty="0">
              <a:solidFill>
                <a:srgbClr val="800000"/>
              </a:solidFill>
            </a:endParaRPr>
          </a:p>
        </p:txBody>
      </p:sp>
      <p:sp>
        <p:nvSpPr>
          <p:cNvPr id="54" name="Right Arrow 53"/>
          <p:cNvSpPr/>
          <p:nvPr/>
        </p:nvSpPr>
        <p:spPr>
          <a:xfrm rot="16200000">
            <a:off x="4479441" y="4269880"/>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rot="16200000">
            <a:off x="4479441" y="5034273"/>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13"/>
          <p:cNvCxnSpPr/>
          <p:nvPr/>
        </p:nvCxnSpPr>
        <p:spPr>
          <a:xfrm flipH="1" flipV="1">
            <a:off x="1433606" y="1169377"/>
            <a:ext cx="7740" cy="396232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8" name="矩形 43"/>
          <p:cNvSpPr/>
          <p:nvPr/>
        </p:nvSpPr>
        <p:spPr>
          <a:xfrm>
            <a:off x="218287" y="3993986"/>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err="1">
                <a:solidFill>
                  <a:srgbClr val="C00000"/>
                </a:solidFill>
              </a:rPr>
              <a:t>Big&amp;Big</a:t>
            </a:r>
            <a:endParaRPr kumimoji="1" lang="zh-CN" altLang="en-US" sz="2031" dirty="0">
              <a:solidFill>
                <a:srgbClr val="C00000"/>
              </a:solidFill>
            </a:endParaRPr>
          </a:p>
        </p:txBody>
      </p:sp>
      <p:sp>
        <p:nvSpPr>
          <p:cNvPr id="60" name="矩形 43"/>
          <p:cNvSpPr/>
          <p:nvPr/>
        </p:nvSpPr>
        <p:spPr>
          <a:xfrm>
            <a:off x="218286" y="2764311"/>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Dynamic</a:t>
            </a:r>
            <a:endParaRPr kumimoji="1" lang="zh-CN" altLang="en-US" sz="2031" dirty="0">
              <a:solidFill>
                <a:srgbClr val="C00000"/>
              </a:solidFill>
            </a:endParaRPr>
          </a:p>
        </p:txBody>
      </p:sp>
      <p:sp>
        <p:nvSpPr>
          <p:cNvPr id="61" name="矩形 43"/>
          <p:cNvSpPr/>
          <p:nvPr/>
        </p:nvSpPr>
        <p:spPr>
          <a:xfrm>
            <a:off x="218286" y="1601105"/>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Heterogeneous</a:t>
            </a:r>
            <a:endParaRPr kumimoji="1" lang="zh-CN" altLang="en-US" sz="2031" dirty="0">
              <a:solidFill>
                <a:srgbClr val="C00000"/>
              </a:solidFill>
            </a:endParaRPr>
          </a:p>
        </p:txBody>
      </p:sp>
      <p:sp>
        <p:nvSpPr>
          <p:cNvPr id="62" name="矩形 43"/>
          <p:cNvSpPr/>
          <p:nvPr/>
        </p:nvSpPr>
        <p:spPr>
          <a:xfrm>
            <a:off x="868621" y="843681"/>
            <a:ext cx="629770"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data</a:t>
            </a:r>
            <a:endParaRPr kumimoji="1" lang="zh-CN" altLang="en-US" sz="1662" dirty="0">
              <a:solidFill>
                <a:schemeClr val="bg1">
                  <a:lumMod val="50000"/>
                </a:schemeClr>
              </a:solidFill>
            </a:endParaRPr>
          </a:p>
        </p:txBody>
      </p:sp>
      <p:sp>
        <p:nvSpPr>
          <p:cNvPr id="63" name="矩形 43"/>
          <p:cNvSpPr/>
          <p:nvPr/>
        </p:nvSpPr>
        <p:spPr>
          <a:xfrm>
            <a:off x="8161323" y="4791613"/>
            <a:ext cx="732098" cy="3400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social</a:t>
            </a:r>
            <a:endParaRPr kumimoji="1" lang="zh-CN" altLang="en-US" sz="1662" dirty="0">
              <a:solidFill>
                <a:schemeClr val="bg1">
                  <a:lumMod val="50000"/>
                </a:schemeClr>
              </a:solidFill>
            </a:endParaRPr>
          </a:p>
        </p:txBody>
      </p:sp>
      <p:sp>
        <p:nvSpPr>
          <p:cNvPr id="50" name="Rectangle 49"/>
          <p:cNvSpPr/>
          <p:nvPr/>
        </p:nvSpPr>
        <p:spPr>
          <a:xfrm>
            <a:off x="3162888"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mtClean="0">
                <a:solidFill>
                  <a:srgbClr val="0000CC"/>
                </a:solidFill>
              </a:rPr>
              <a:t>Micro</a:t>
            </a:r>
            <a:endParaRPr lang="en-US" dirty="0">
              <a:solidFill>
                <a:srgbClr val="0000CC"/>
              </a:solidFill>
            </a:endParaRPr>
          </a:p>
        </p:txBody>
      </p:sp>
      <p:sp>
        <p:nvSpPr>
          <p:cNvPr id="51" name="Rectangle 50"/>
          <p:cNvSpPr/>
          <p:nvPr/>
        </p:nvSpPr>
        <p:spPr>
          <a:xfrm>
            <a:off x="5547353"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CC"/>
                </a:solidFill>
              </a:rPr>
              <a:t>Macro</a:t>
            </a:r>
            <a:endParaRPr lang="en-US" dirty="0">
              <a:solidFill>
                <a:srgbClr val="0000CC"/>
              </a:solidFill>
            </a:endParaRPr>
          </a:p>
        </p:txBody>
      </p:sp>
    </p:spTree>
    <p:extLst>
      <p:ext uri="{BB962C8B-B14F-4D97-AF65-F5344CB8AC3E}">
        <p14:creationId xmlns:p14="http://schemas.microsoft.com/office/powerpoint/2010/main" val="5522365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Membership</a:t>
            </a:r>
            <a:r>
              <a:rPr kumimoji="1" lang="zh-CN" altLang="en-US" dirty="0"/>
              <a:t> </a:t>
            </a:r>
            <a:r>
              <a:rPr kumimoji="1" lang="en-US" altLang="zh-CN" dirty="0" smtClean="0"/>
              <a:t>Cascade</a:t>
            </a:r>
            <a:r>
              <a:rPr lang="en-US" altLang="zh-CN" dirty="0" smtClean="0"/>
              <a:t>—Features</a:t>
            </a:r>
            <a:endParaRPr kumimoji="1" lang="zh-CN" altLang="en-US" dirty="0"/>
          </a:p>
        </p:txBody>
      </p:sp>
      <p:sp>
        <p:nvSpPr>
          <p:cNvPr id="3" name="内容占位符 2"/>
          <p:cNvSpPr>
            <a:spLocks noGrp="1"/>
          </p:cNvSpPr>
          <p:nvPr>
            <p:ph idx="1"/>
          </p:nvPr>
        </p:nvSpPr>
        <p:spPr/>
        <p:txBody>
          <a:bodyPr/>
          <a:lstStyle/>
          <a:p>
            <a:endParaRPr kumimoji="1" lang="zh-CN" altLang="en-US" dirty="0"/>
          </a:p>
        </p:txBody>
      </p:sp>
      <p:graphicFrame>
        <p:nvGraphicFramePr>
          <p:cNvPr id="6" name="Group 38"/>
          <p:cNvGraphicFramePr>
            <a:graphicFrameLocks/>
          </p:cNvGraphicFramePr>
          <p:nvPr>
            <p:extLst/>
          </p:nvPr>
        </p:nvGraphicFramePr>
        <p:xfrm>
          <a:off x="1229091" y="2348312"/>
          <a:ext cx="6685822" cy="990600"/>
        </p:xfrm>
        <a:graphic>
          <a:graphicData uri="http://schemas.openxmlformats.org/drawingml/2006/table">
            <a:tbl>
              <a:tblPr>
                <a:tableStyleId>{5940675A-B579-460E-94D1-54222C63F5DA}</a:tableStyleId>
              </a:tblPr>
              <a:tblGrid>
                <a:gridCol w="1460501"/>
                <a:gridCol w="5225321"/>
              </a:tblGrid>
              <a:tr h="480060">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History Behavior </a:t>
                      </a:r>
                    </a:p>
                  </a:txBody>
                  <a:tcPr marL="68580" marR="68580" marT="34290" marB="34290" horzOverflow="overflow"/>
                </a:tc>
                <a:tc>
                  <a:txBody>
                    <a:bodyPr/>
                    <a:lstStyle/>
                    <a:p>
                      <a:pPr algn="ctr"/>
                      <a:r>
                        <a:rPr lang="en-US" altLang="zh-CN" sz="1400" kern="1200" dirty="0" smtClean="0">
                          <a:effectLst/>
                        </a:rPr>
                        <a:t>How long has it been since u invited others to C.</a:t>
                      </a:r>
                      <a:br>
                        <a:rPr lang="en-US" altLang="zh-CN" sz="1400" kern="1200" dirty="0" smtClean="0">
                          <a:effectLst/>
                        </a:rPr>
                      </a:br>
                      <a:endParaRPr lang="en-US" altLang="zh-CN" sz="1400" kern="1200" dirty="0" smtClean="0">
                        <a:effectLst/>
                      </a:endParaRPr>
                    </a:p>
                  </a:txBody>
                  <a:tcPr marL="68580" marR="68580" marT="34290" marB="34290" horzOverflow="overflow"/>
                </a:tc>
              </a:tr>
              <a:tr h="480060">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Local Structure </a:t>
                      </a:r>
                    </a:p>
                  </a:txBody>
                  <a:tcPr marL="68580" marR="68580" marT="34290" marB="3429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The number and fraction of u’s friends in the group</a:t>
                      </a:r>
                      <a:br>
                        <a:rPr kumimoji="0" lang="en-US" altLang="zh-CN" sz="1400" u="none" strike="noStrike" cap="none" normalizeH="0" baseline="0" dirty="0" smtClean="0">
                          <a:ln>
                            <a:noFill/>
                          </a:ln>
                          <a:effectLst/>
                        </a:rPr>
                      </a:br>
                      <a:endParaRPr kumimoji="0" lang="en-US" altLang="zh-CN" sz="1400" u="none" strike="noStrike" cap="none" normalizeH="0" baseline="0" dirty="0" smtClean="0">
                        <a:ln>
                          <a:noFill/>
                        </a:ln>
                        <a:effectLst/>
                      </a:endParaRPr>
                    </a:p>
                  </a:txBody>
                  <a:tcPr marL="68580" marR="68580" marT="34290" marB="34290" horzOverflow="overflow"/>
                </a:tc>
              </a:tr>
            </a:tbl>
          </a:graphicData>
        </a:graphic>
      </p:graphicFrame>
      <p:sp>
        <p:nvSpPr>
          <p:cNvPr id="7" name="矩形 6"/>
          <p:cNvSpPr/>
          <p:nvPr/>
        </p:nvSpPr>
        <p:spPr>
          <a:xfrm>
            <a:off x="1968082" y="1720057"/>
            <a:ext cx="5410617" cy="40505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a:solidFill>
                  <a:schemeClr val="tx1"/>
                </a:solidFill>
              </a:rPr>
              <a:t>Inviter Level (for member u in group C at time T ) </a:t>
            </a:r>
          </a:p>
        </p:txBody>
      </p:sp>
      <p:graphicFrame>
        <p:nvGraphicFramePr>
          <p:cNvPr id="9" name="Group 38"/>
          <p:cNvGraphicFramePr>
            <a:graphicFrameLocks/>
          </p:cNvGraphicFramePr>
          <p:nvPr>
            <p:extLst/>
          </p:nvPr>
        </p:nvGraphicFramePr>
        <p:xfrm>
          <a:off x="1229091" y="4143182"/>
          <a:ext cx="6685822" cy="918654"/>
        </p:xfrm>
        <a:graphic>
          <a:graphicData uri="http://schemas.openxmlformats.org/drawingml/2006/table">
            <a:tbl>
              <a:tblPr>
                <a:tableStyleId>{5940675A-B579-460E-94D1-54222C63F5DA}</a:tableStyleId>
              </a:tblPr>
              <a:tblGrid>
                <a:gridCol w="1460501"/>
                <a:gridCol w="5225321"/>
              </a:tblGrid>
              <a:tr h="423354">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Demographics </a:t>
                      </a:r>
                    </a:p>
                  </a:txBody>
                  <a:tcPr marL="68580" marR="68580" marT="34290" marB="34290" horzOverflow="overflow"/>
                </a:tc>
                <a:tc>
                  <a:txBody>
                    <a:bodyPr/>
                    <a:lstStyle/>
                    <a:p>
                      <a:pPr algn="ctr"/>
                      <a:r>
                        <a:rPr lang="en-US" altLang="zh-CN" sz="1400" kern="1200" dirty="0" smtClean="0">
                          <a:effectLst/>
                        </a:rPr>
                        <a:t>User u’s stated gender. </a:t>
                      </a:r>
                    </a:p>
                  </a:txBody>
                  <a:tcPr marL="68580" marR="68580" marT="34290" marB="34290" horzOverflow="overflow"/>
                </a:tc>
              </a:tr>
              <a:tr h="480060">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marL="344488">
                        <a:spcBef>
                          <a:spcPct val="20000"/>
                        </a:spcBef>
                        <a:buClr>
                          <a:schemeClr val="accent2"/>
                        </a:buClr>
                        <a:buSzPct val="70000"/>
                        <a:buFont typeface="Wingdings" charset="2"/>
                        <a:defRPr sz="2200">
                          <a:solidFill>
                            <a:schemeClr val="tx1"/>
                          </a:solidFill>
                          <a:latin typeface="Arial" charset="0"/>
                          <a:ea typeface="宋体" charset="0"/>
                        </a:defRPr>
                      </a:lvl2pPr>
                      <a:lvl3pPr marL="693738">
                        <a:spcBef>
                          <a:spcPct val="20000"/>
                        </a:spcBef>
                        <a:buClr>
                          <a:schemeClr val="accent1"/>
                        </a:buClr>
                        <a:buSzPct val="70000"/>
                        <a:buFont typeface="Wingdings" charset="2"/>
                        <a:defRPr sz="2100">
                          <a:solidFill>
                            <a:schemeClr val="tx1"/>
                          </a:solidFill>
                          <a:latin typeface="Arial" charset="0"/>
                          <a:ea typeface="宋体" charset="0"/>
                        </a:defRPr>
                      </a:lvl3pPr>
                      <a:lvl4pPr marL="989013">
                        <a:spcBef>
                          <a:spcPct val="20000"/>
                        </a:spcBef>
                        <a:buClr>
                          <a:schemeClr val="tx2"/>
                        </a:buClr>
                        <a:buSzPct val="75000"/>
                        <a:buFont typeface="Wingdings" charset="2"/>
                        <a:defRPr>
                          <a:solidFill>
                            <a:schemeClr val="tx1"/>
                          </a:solidFill>
                          <a:latin typeface="Arial" charset="0"/>
                          <a:ea typeface="宋体" charset="0"/>
                        </a:defRPr>
                      </a:lvl4pPr>
                      <a:lvl5pPr marL="1282700">
                        <a:spcBef>
                          <a:spcPct val="20000"/>
                        </a:spcBef>
                        <a:buClr>
                          <a:schemeClr val="folHlink"/>
                        </a:buClr>
                        <a:buSzPct val="80000"/>
                        <a:buFont typeface="Wingdings" charset="2"/>
                        <a:defRPr>
                          <a:solidFill>
                            <a:schemeClr val="tx1"/>
                          </a:solidFill>
                          <a:latin typeface="Arial" charset="0"/>
                          <a:ea typeface="宋体" charset="0"/>
                        </a:defRPr>
                      </a:lvl5pPr>
                      <a:lvl6pPr marL="17399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marL="21971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marL="26543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marL="3111500"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Local Structure </a:t>
                      </a:r>
                    </a:p>
                  </a:txBody>
                  <a:tcPr marL="68580" marR="68580" marT="34290" marB="3429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u="none" strike="noStrike" cap="none" normalizeH="0" baseline="0" dirty="0" smtClean="0">
                          <a:ln>
                            <a:noFill/>
                          </a:ln>
                          <a:effectLst/>
                        </a:rPr>
                        <a:t>Number of friends already in the group.</a:t>
                      </a:r>
                      <a:br>
                        <a:rPr kumimoji="0" lang="en-US" altLang="zh-CN" sz="1400" u="none" strike="noStrike" cap="none" normalizeH="0" baseline="0" dirty="0" smtClean="0">
                          <a:ln>
                            <a:noFill/>
                          </a:ln>
                          <a:effectLst/>
                        </a:rPr>
                      </a:br>
                      <a:endParaRPr kumimoji="0" lang="en-US" altLang="zh-CN" sz="1400" u="none" strike="noStrike" cap="none" normalizeH="0" baseline="0" dirty="0" smtClean="0">
                        <a:ln>
                          <a:noFill/>
                        </a:ln>
                        <a:effectLst/>
                      </a:endParaRPr>
                    </a:p>
                  </a:txBody>
                  <a:tcPr marL="68580" marR="68580" marT="34290" marB="34290" horzOverflow="overflow"/>
                </a:tc>
              </a:tr>
            </a:tbl>
          </a:graphicData>
        </a:graphic>
      </p:graphicFrame>
      <p:sp>
        <p:nvSpPr>
          <p:cNvPr id="10" name="矩形 9"/>
          <p:cNvSpPr/>
          <p:nvPr/>
        </p:nvSpPr>
        <p:spPr>
          <a:xfrm>
            <a:off x="1145972" y="3518137"/>
            <a:ext cx="6792000" cy="40505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a:solidFill>
                  <a:schemeClr val="tx1"/>
                </a:solidFill>
              </a:rPr>
              <a:t>Invitee Level (for user u in the fringe of group C at time T ) </a:t>
            </a:r>
          </a:p>
        </p:txBody>
      </p:sp>
    </p:spTree>
    <p:extLst>
      <p:ext uri="{BB962C8B-B14F-4D97-AF65-F5344CB8AC3E}">
        <p14:creationId xmlns:p14="http://schemas.microsoft.com/office/powerpoint/2010/main" val="79193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Membership</a:t>
            </a:r>
            <a:r>
              <a:rPr kumimoji="1" lang="zh-CN" altLang="en-US" dirty="0" smtClean="0"/>
              <a:t> </a:t>
            </a:r>
            <a:r>
              <a:rPr kumimoji="1" lang="en-US" altLang="zh-CN" dirty="0" smtClean="0"/>
              <a:t>Cascade—Prediction</a:t>
            </a:r>
            <a:r>
              <a:rPr kumimoji="1" lang="zh-CN" altLang="en-US" dirty="0" smtClean="0"/>
              <a:t/>
            </a:r>
            <a:br>
              <a:rPr kumimoji="1" lang="zh-CN" altLang="en-US" dirty="0" smtClean="0"/>
            </a:br>
            <a:r>
              <a:rPr lang="en-US" altLang="zh-CN" sz="2400" dirty="0"/>
              <a:t>SVM</a:t>
            </a:r>
            <a:r>
              <a:rPr lang="zh-CN" altLang="en-US" sz="2400" dirty="0"/>
              <a:t> </a:t>
            </a:r>
            <a:r>
              <a:rPr lang="en-US" altLang="zh-CN" sz="2400" dirty="0"/>
              <a:t>10-fold Cross Validation</a:t>
            </a:r>
            <a:endParaRPr kumimoji="1" lang="zh-CN" altLang="en-US" sz="2400" dirty="0"/>
          </a:p>
        </p:txBody>
      </p:sp>
      <p:graphicFrame>
        <p:nvGraphicFramePr>
          <p:cNvPr id="5" name="Group 186"/>
          <p:cNvGraphicFramePr>
            <a:graphicFrameLocks noGrp="1"/>
          </p:cNvGraphicFramePr>
          <p:nvPr>
            <p:extLst/>
          </p:nvPr>
        </p:nvGraphicFramePr>
        <p:xfrm>
          <a:off x="942977" y="2068164"/>
          <a:ext cx="7258050" cy="2613328"/>
        </p:xfrm>
        <a:graphic>
          <a:graphicData uri="http://schemas.openxmlformats.org/drawingml/2006/table">
            <a:tbl>
              <a:tblPr/>
              <a:tblGrid>
                <a:gridCol w="1000125"/>
                <a:gridCol w="1928811"/>
                <a:gridCol w="978117"/>
                <a:gridCol w="1150722"/>
                <a:gridCol w="1057275"/>
                <a:gridCol w="1143000"/>
              </a:tblGrid>
              <a:tr h="442914">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Palatino" charset="0"/>
                          <a:cs typeface="Times New Roman" charset="0"/>
                        </a:rPr>
                        <a:t>Task</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Palatino" charset="0"/>
                          <a:cs typeface="Times New Roman" charset="0"/>
                        </a:rPr>
                        <a:t>Feature</a:t>
                      </a:r>
                      <a:r>
                        <a:rPr kumimoji="0" lang="zh-CN" altLang="en-US" sz="1800" b="1" i="0" u="none" strike="noStrike" cap="none" normalizeH="0" baseline="0" dirty="0" smtClean="0">
                          <a:ln>
                            <a:noFill/>
                          </a:ln>
                          <a:solidFill>
                            <a:schemeClr val="tx1"/>
                          </a:solidFill>
                          <a:effectLst/>
                          <a:latin typeface="Arial" charset="0"/>
                          <a:ea typeface="Palatino" charset="0"/>
                          <a:cs typeface="Times New Roman" charset="0"/>
                        </a:rPr>
                        <a:t> </a:t>
                      </a:r>
                      <a:r>
                        <a:rPr kumimoji="0" lang="en-US" altLang="zh-CN" sz="1800" b="1" i="0" u="none" strike="noStrike" cap="none" normalizeH="0" baseline="0" dirty="0" smtClean="0">
                          <a:ln>
                            <a:noFill/>
                          </a:ln>
                          <a:solidFill>
                            <a:schemeClr val="tx1"/>
                          </a:solidFill>
                          <a:effectLst/>
                          <a:latin typeface="Arial" charset="0"/>
                          <a:ea typeface="Palatino" charset="0"/>
                          <a:cs typeface="Times New Roman" charset="0"/>
                        </a:rPr>
                        <a:t>Used</a:t>
                      </a:r>
                      <a:endParaRPr kumimoji="0" lang="en-US" altLang="zh-CN" sz="1800" b="1" i="0" u="none" strike="noStrike" cap="none" normalizeH="0" baseline="0" dirty="0">
                        <a:ln>
                          <a:noFill/>
                        </a:ln>
                        <a:solidFill>
                          <a:schemeClr val="tx1"/>
                        </a:solidFill>
                        <a:effectLst/>
                        <a:latin typeface="Arial" charset="0"/>
                        <a:ea typeface="Palatino"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Palatino" charset="0"/>
                          <a:cs typeface="Times New Roman" charset="0"/>
                        </a:rPr>
                        <a:t>AUC</a:t>
                      </a:r>
                      <a:endParaRPr kumimoji="0" lang="en-US" altLang="zh-CN" sz="1800" b="1" i="0" u="none" strike="noStrike" cap="none" normalizeH="0" baseline="0" dirty="0">
                        <a:ln>
                          <a:noFill/>
                        </a:ln>
                        <a:solidFill>
                          <a:schemeClr val="tx1"/>
                        </a:solidFill>
                        <a:effectLst/>
                        <a:latin typeface="Arial" charset="0"/>
                        <a:ea typeface="Palatino"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charset="0"/>
                          <a:ea typeface="Palatino" charset="0"/>
                          <a:cs typeface="Times New Roman" charset="0"/>
                        </a:rPr>
                        <a:t>Precision</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a:ln>
                            <a:noFill/>
                          </a:ln>
                          <a:solidFill>
                            <a:schemeClr val="tx1"/>
                          </a:solidFill>
                          <a:effectLst/>
                          <a:latin typeface="Arial" charset="0"/>
                          <a:ea typeface="Palatino" charset="0"/>
                          <a:cs typeface="Times New Roman" charset="0"/>
                        </a:rPr>
                        <a:t>Recall</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Palatino" charset="0"/>
                          <a:cs typeface="Times New Roman" charset="0"/>
                        </a:rPr>
                        <a:t>F1</a:t>
                      </a:r>
                      <a:endParaRPr kumimoji="0" lang="en-US" altLang="zh-CN" sz="1800" b="1" i="0" u="none" strike="noStrike" cap="none" normalizeH="0" baseline="0" dirty="0">
                        <a:ln>
                          <a:noFill/>
                        </a:ln>
                        <a:solidFill>
                          <a:schemeClr val="tx1"/>
                        </a:solidFill>
                        <a:effectLst/>
                        <a:latin typeface="Arial" charset="0"/>
                        <a:ea typeface="Palatino" charset="0"/>
                        <a:cs typeface="Times New Roman" charset="0"/>
                      </a:endParaRPr>
                    </a:p>
                  </a:txBody>
                  <a:tcPr marL="0" marR="0" marT="0" marB="0"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070">
                <a:tc rowSpan="2">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charset="0"/>
                        <a:ea typeface="Palatino"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Palatino" charset="0"/>
                          <a:cs typeface="Times New Roman" charset="0"/>
                        </a:rPr>
                        <a:t>Inviter</a:t>
                      </a:r>
                      <a:endParaRPr kumimoji="0" lang="en-US" altLang="zh-CN" sz="1800" b="1"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All</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95.31</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85.95</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88.39</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87.15</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070">
                <a:tc vMerge="1">
                  <a:txBody>
                    <a:bodyPr/>
                    <a:lstStyle/>
                    <a:p>
                      <a:endParaRPr lang="zh-CN" altLang="en-US"/>
                    </a:p>
                  </a:txBody>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-History</a:t>
                      </a:r>
                      <a:r>
                        <a:rPr kumimoji="0" lang="zh-CN" altLang="en-US" sz="1800" b="0" i="0" u="none" strike="noStrike" cap="none" normalizeH="0" baseline="0" dirty="0" smtClean="0">
                          <a:ln>
                            <a:noFill/>
                          </a:ln>
                          <a:solidFill>
                            <a:schemeClr val="tx1"/>
                          </a:solidFill>
                          <a:effectLst/>
                          <a:latin typeface="Arial" charset="0"/>
                          <a:ea typeface="Palatino" charset="0"/>
                          <a:cs typeface="Times New Roman" charset="0"/>
                        </a:rPr>
                        <a:t> </a:t>
                      </a: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Behavior</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91.52</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82.07</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84.31</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83.17</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-Local</a:t>
                      </a:r>
                      <a:r>
                        <a:rPr kumimoji="0" lang="zh-CN" altLang="en-US" sz="1800" b="0" i="0" u="none" strike="noStrike" cap="none" normalizeH="0" baseline="0" dirty="0" smtClean="0">
                          <a:ln>
                            <a:noFill/>
                          </a:ln>
                          <a:solidFill>
                            <a:schemeClr val="tx1"/>
                          </a:solidFill>
                          <a:effectLst/>
                          <a:latin typeface="Arial" charset="0"/>
                          <a:ea typeface="Palatino" charset="0"/>
                          <a:cs typeface="Times New Roman" charset="0"/>
                        </a:rPr>
                        <a:t> </a:t>
                      </a: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Structure</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93.22</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84.50</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87.04</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85.75</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3644">
                <a:tc rowSpan="2">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charset="0"/>
                        <a:ea typeface="Palatino"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Arial" charset="0"/>
                          <a:ea typeface="Palatino" charset="0"/>
                          <a:cs typeface="Times New Roman" charset="0"/>
                        </a:rPr>
                        <a:t>Invitee</a:t>
                      </a:r>
                      <a:endParaRPr kumimoji="0" lang="en-US" altLang="zh-CN" sz="1800" b="1"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All</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98.66</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54.55</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93.47</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68.69</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280">
                <a:tc vMerge="1">
                  <a:txBody>
                    <a:bodyPr/>
                    <a:lstStyle/>
                    <a:p>
                      <a:endParaRPr lang="zh-CN" altLang="en-US"/>
                    </a:p>
                  </a:txBody>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-Demographics</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98.05</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45.76</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94.68</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61.70</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cap="flat">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-Local</a:t>
                      </a:r>
                      <a:r>
                        <a:rPr kumimoji="0" lang="zh-CN" altLang="en-US" sz="1800" b="0" i="0" u="none" strike="noStrike" cap="none" normalizeH="0" baseline="0" dirty="0" smtClean="0">
                          <a:ln>
                            <a:noFill/>
                          </a:ln>
                          <a:solidFill>
                            <a:schemeClr val="tx1"/>
                          </a:solidFill>
                          <a:effectLst/>
                          <a:latin typeface="Arial" charset="0"/>
                          <a:ea typeface="Palatino" charset="0"/>
                          <a:cs typeface="Times New Roman" charset="0"/>
                        </a:rPr>
                        <a:t> </a:t>
                      </a: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Structure</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89.29</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11.85</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76.53</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charset="0"/>
                          <a:ea typeface="Palatino" charset="0"/>
                          <a:cs typeface="Times New Roman" charset="0"/>
                        </a:rPr>
                        <a:t>20.52</a:t>
                      </a:r>
                      <a:endParaRPr kumimoji="0" lang="en-US" altLang="zh-CN" sz="1800" b="0" i="0" u="none" strike="noStrike" cap="none" normalizeH="0" baseline="0" dirty="0">
                        <a:ln>
                          <a:noFill/>
                        </a:ln>
                        <a:solidFill>
                          <a:schemeClr val="tx1"/>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 name="表格 6"/>
          <p:cNvGraphicFramePr>
            <a:graphicFrameLocks noGrp="1"/>
          </p:cNvGraphicFramePr>
          <p:nvPr>
            <p:extLst/>
          </p:nvPr>
        </p:nvGraphicFramePr>
        <p:xfrm>
          <a:off x="1943102" y="2512219"/>
          <a:ext cx="6257925" cy="356070"/>
        </p:xfrm>
        <a:graphic>
          <a:graphicData uri="http://schemas.openxmlformats.org/drawingml/2006/table">
            <a:tbl>
              <a:tblPr/>
              <a:tblGrid>
                <a:gridCol w="1928811"/>
                <a:gridCol w="978117"/>
                <a:gridCol w="1150722"/>
                <a:gridCol w="1057275"/>
                <a:gridCol w="1143000"/>
              </a:tblGrid>
              <a:tr h="356070">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All</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95.31</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85.95</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88.39</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87.15</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8" name="表格 7"/>
          <p:cNvGraphicFramePr>
            <a:graphicFrameLocks noGrp="1"/>
          </p:cNvGraphicFramePr>
          <p:nvPr>
            <p:extLst/>
          </p:nvPr>
        </p:nvGraphicFramePr>
        <p:xfrm>
          <a:off x="1943102" y="3578068"/>
          <a:ext cx="6257925" cy="393644"/>
        </p:xfrm>
        <a:graphic>
          <a:graphicData uri="http://schemas.openxmlformats.org/drawingml/2006/table">
            <a:tbl>
              <a:tblPr/>
              <a:tblGrid>
                <a:gridCol w="1928811"/>
                <a:gridCol w="978117"/>
                <a:gridCol w="1150722"/>
                <a:gridCol w="1057275"/>
                <a:gridCol w="1143000"/>
              </a:tblGrid>
              <a:tr h="393644">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All</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98.66</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54.55</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93.47</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charset="0"/>
                          <a:ea typeface="Palatino" charset="0"/>
                          <a:cs typeface="Times New Roman" charset="0"/>
                        </a:rPr>
                        <a:t>68.69</a:t>
                      </a:r>
                      <a:endParaRPr kumimoji="0" lang="en-US" altLang="zh-CN" sz="1800" b="1" i="0" u="none" strike="noStrike" cap="none" normalizeH="0" baseline="0" dirty="0">
                        <a:ln>
                          <a:noFill/>
                        </a:ln>
                        <a:solidFill>
                          <a:srgbClr val="FF000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 name="表格 9"/>
          <p:cNvGraphicFramePr>
            <a:graphicFrameLocks noGrp="1"/>
          </p:cNvGraphicFramePr>
          <p:nvPr>
            <p:extLst/>
          </p:nvPr>
        </p:nvGraphicFramePr>
        <p:xfrm>
          <a:off x="1943102" y="2868289"/>
          <a:ext cx="6257925" cy="356070"/>
        </p:xfrm>
        <a:graphic>
          <a:graphicData uri="http://schemas.openxmlformats.org/drawingml/2006/table">
            <a:tbl>
              <a:tblPr/>
              <a:tblGrid>
                <a:gridCol w="1928811"/>
                <a:gridCol w="978117"/>
                <a:gridCol w="1150722"/>
                <a:gridCol w="1057275"/>
                <a:gridCol w="1143000"/>
              </a:tblGrid>
              <a:tr h="356070">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-History</a:t>
                      </a:r>
                      <a:r>
                        <a:rPr kumimoji="0" lang="zh-CN" altLang="en-US" sz="1800" b="1" i="0" u="none" strike="noStrike" cap="none" normalizeH="0" baseline="0" dirty="0" smtClean="0">
                          <a:ln>
                            <a:noFill/>
                          </a:ln>
                          <a:solidFill>
                            <a:srgbClr val="0070C0"/>
                          </a:solidFill>
                          <a:effectLst/>
                          <a:latin typeface="Arial" charset="0"/>
                          <a:ea typeface="Palatino" charset="0"/>
                          <a:cs typeface="Times New Roman" charset="0"/>
                        </a:rPr>
                        <a:t> </a:t>
                      </a: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Behavior</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91.52</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82.07</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84.31</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chemeClr val="tx2"/>
                        </a:buClr>
                        <a:buSzPct val="70000"/>
                        <a:buFont typeface="Wingdings" charset="2"/>
                        <a:defRPr sz="2600">
                          <a:solidFill>
                            <a:schemeClr val="tx1"/>
                          </a:solidFill>
                          <a:latin typeface="Arial" charset="0"/>
                          <a:ea typeface="宋体" charset="0"/>
                        </a:defRPr>
                      </a:lvl1pPr>
                      <a:lvl2pPr>
                        <a:spcBef>
                          <a:spcPct val="20000"/>
                        </a:spcBef>
                        <a:buClr>
                          <a:schemeClr val="accent2"/>
                        </a:buClr>
                        <a:buSzPct val="70000"/>
                        <a:buFont typeface="Wingdings" charset="2"/>
                        <a:defRPr sz="2200">
                          <a:solidFill>
                            <a:schemeClr val="tx1"/>
                          </a:solidFill>
                          <a:latin typeface="Arial" charset="0"/>
                          <a:ea typeface="宋体" charset="0"/>
                        </a:defRPr>
                      </a:lvl2pPr>
                      <a:lvl3pPr>
                        <a:spcBef>
                          <a:spcPct val="20000"/>
                        </a:spcBef>
                        <a:buClr>
                          <a:schemeClr val="accent1"/>
                        </a:buClr>
                        <a:buSzPct val="70000"/>
                        <a:buFont typeface="Wingdings" charset="2"/>
                        <a:defRPr sz="2100">
                          <a:solidFill>
                            <a:schemeClr val="tx1"/>
                          </a:solidFill>
                          <a:latin typeface="Arial" charset="0"/>
                          <a:ea typeface="宋体" charset="0"/>
                        </a:defRPr>
                      </a:lvl3pPr>
                      <a:lvl4pPr>
                        <a:spcBef>
                          <a:spcPct val="20000"/>
                        </a:spcBef>
                        <a:buClr>
                          <a:schemeClr val="tx2"/>
                        </a:buClr>
                        <a:buSzPct val="75000"/>
                        <a:buFont typeface="Wingdings" charset="2"/>
                        <a:defRPr>
                          <a:solidFill>
                            <a:schemeClr val="tx1"/>
                          </a:solidFill>
                          <a:latin typeface="Arial" charset="0"/>
                          <a:ea typeface="宋体" charset="0"/>
                        </a:defRPr>
                      </a:lvl4pPr>
                      <a:lvl5pPr>
                        <a:spcBef>
                          <a:spcPct val="20000"/>
                        </a:spcBef>
                        <a:buClr>
                          <a:schemeClr val="folHlink"/>
                        </a:buClr>
                        <a:buSzPct val="80000"/>
                        <a:buFont typeface="Wingdings" charset="2"/>
                        <a:defRPr>
                          <a:solidFill>
                            <a:schemeClr val="tx1"/>
                          </a:solidFill>
                          <a:latin typeface="Arial" charset="0"/>
                          <a:ea typeface="宋体" charset="0"/>
                        </a:defRPr>
                      </a:lvl5pPr>
                      <a:lvl6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6pPr>
                      <a:lvl7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7pPr>
                      <a:lvl8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8pPr>
                      <a:lvl9pPr fontAlgn="base">
                        <a:spcBef>
                          <a:spcPct val="20000"/>
                        </a:spcBef>
                        <a:spcAft>
                          <a:spcPct val="0"/>
                        </a:spcAft>
                        <a:buClr>
                          <a:schemeClr val="folHlink"/>
                        </a:buClr>
                        <a:buSzPct val="80000"/>
                        <a:buFont typeface="Wingdings" charset="2"/>
                        <a:defRPr>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83.17</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 name="表格 10"/>
          <p:cNvGraphicFramePr>
            <a:graphicFrameLocks noGrp="1"/>
          </p:cNvGraphicFramePr>
          <p:nvPr>
            <p:extLst/>
          </p:nvPr>
        </p:nvGraphicFramePr>
        <p:xfrm>
          <a:off x="1943102" y="4326927"/>
          <a:ext cx="6257925" cy="354280"/>
        </p:xfrm>
        <a:graphic>
          <a:graphicData uri="http://schemas.openxmlformats.org/drawingml/2006/table">
            <a:tbl>
              <a:tblPr/>
              <a:tblGrid>
                <a:gridCol w="1928811"/>
                <a:gridCol w="978117"/>
                <a:gridCol w="1150722"/>
                <a:gridCol w="1057275"/>
                <a:gridCol w="1143000"/>
              </a:tblGrid>
              <a:tr h="354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-Local</a:t>
                      </a:r>
                      <a:r>
                        <a:rPr kumimoji="0" lang="zh-CN" altLang="en-US" sz="1800" b="1" i="0" u="none" strike="noStrike" cap="none" normalizeH="0" baseline="0" dirty="0" smtClean="0">
                          <a:ln>
                            <a:noFill/>
                          </a:ln>
                          <a:solidFill>
                            <a:srgbClr val="0070C0"/>
                          </a:solidFill>
                          <a:effectLst/>
                          <a:latin typeface="Arial" charset="0"/>
                          <a:ea typeface="Palatino" charset="0"/>
                          <a:cs typeface="Times New Roman" charset="0"/>
                        </a:rPr>
                        <a:t> </a:t>
                      </a: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Structure</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89.29</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11.85</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76.53</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0070C0"/>
                          </a:solidFill>
                          <a:effectLst/>
                          <a:latin typeface="Arial" charset="0"/>
                          <a:ea typeface="Palatino" charset="0"/>
                          <a:cs typeface="Times New Roman" charset="0"/>
                        </a:rPr>
                        <a:t>20.52</a:t>
                      </a:r>
                      <a:endParaRPr kumimoji="0" lang="en-US" altLang="zh-CN" sz="1800" b="1" i="0" u="none" strike="noStrike" cap="none" normalizeH="0" baseline="0" dirty="0">
                        <a:ln>
                          <a:noFill/>
                        </a:ln>
                        <a:solidFill>
                          <a:srgbClr val="0070C0"/>
                        </a:solidFill>
                        <a:effectLst/>
                        <a:latin typeface="Arial" charset="0"/>
                        <a:ea typeface="Palatino" charset="0"/>
                        <a:cs typeface="Times New Roman" charset="0"/>
                      </a:endParaRPr>
                    </a:p>
                  </a:txBody>
                  <a:tcPr marL="0" marR="0" marT="0" marB="0"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511932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Questions</a:t>
            </a:r>
            <a:endParaRPr lang="en-US" dirty="0"/>
          </a:p>
        </p:txBody>
      </p:sp>
      <p:sp>
        <p:nvSpPr>
          <p:cNvPr id="3" name="Content Placeholder 2"/>
          <p:cNvSpPr>
            <a:spLocks noGrp="1"/>
          </p:cNvSpPr>
          <p:nvPr>
            <p:ph idx="1"/>
          </p:nvPr>
        </p:nvSpPr>
        <p:spPr>
          <a:xfrm>
            <a:off x="323851" y="1828799"/>
            <a:ext cx="8436219" cy="4297363"/>
          </a:xfrm>
        </p:spPr>
        <p:txBody>
          <a:bodyPr/>
          <a:lstStyle/>
          <a:p>
            <a:r>
              <a:rPr lang="en-US" sz="2800" dirty="0" smtClean="0"/>
              <a:t>How groups are formed in the social networks and what is the </a:t>
            </a:r>
            <a:r>
              <a:rPr lang="en-US" sz="2800" dirty="0" smtClean="0">
                <a:solidFill>
                  <a:srgbClr val="FF0000"/>
                </a:solidFill>
              </a:rPr>
              <a:t>lifecycle</a:t>
            </a:r>
            <a:r>
              <a:rPr lang="en-US" sz="2800" dirty="0" smtClean="0"/>
              <a:t> of the different groups?</a:t>
            </a:r>
          </a:p>
          <a:p>
            <a:endParaRPr lang="en-US" sz="2800" dirty="0" smtClean="0"/>
          </a:p>
          <a:p>
            <a:r>
              <a:rPr lang="en-US" sz="2800" dirty="0" smtClean="0"/>
              <a:t>How different people influence the information diffusion in the network—</a:t>
            </a:r>
            <a:r>
              <a:rPr lang="en-US" sz="2800" dirty="0" smtClean="0">
                <a:solidFill>
                  <a:srgbClr val="FF0000"/>
                </a:solidFill>
              </a:rPr>
              <a:t>structural hole</a:t>
            </a:r>
            <a:r>
              <a:rPr lang="en-US" sz="2800" dirty="0" smtClean="0"/>
              <a:t>.</a:t>
            </a:r>
            <a:endParaRPr lang="en-US" sz="2800" dirty="0"/>
          </a:p>
        </p:txBody>
      </p:sp>
      <p:sp>
        <p:nvSpPr>
          <p:cNvPr id="4" name="Rectangle 3"/>
          <p:cNvSpPr/>
          <p:nvPr/>
        </p:nvSpPr>
        <p:spPr>
          <a:xfrm>
            <a:off x="0" y="1600200"/>
            <a:ext cx="9144000" cy="1447800"/>
          </a:xfrm>
          <a:prstGeom prst="rect">
            <a:avLst/>
          </a:prstGeom>
          <a:solidFill>
            <a:schemeClr val="bg1">
              <a:lumMod val="65000"/>
              <a:alpha val="4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4142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Information Diffusion: </a:t>
            </a:r>
            <a:br>
              <a:rPr lang="en-US" altLang="zh-CN" dirty="0" smtClean="0"/>
            </a:br>
            <a:r>
              <a:rPr lang="en-US" altLang="zh-CN" sz="2585" dirty="0"/>
              <a:t>Opinion leader vs. Structural hole spanner</a:t>
            </a:r>
            <a:endParaRPr lang="zh-CN" altLang="en-US" dirty="0"/>
          </a:p>
        </p:txBody>
      </p:sp>
      <p:pic>
        <p:nvPicPr>
          <p:cNvPr id="38914" name="Picture 2" descr="C:\JieTang\Fundings\Awards\优秀基金\figures\diffusion.emf"/>
          <p:cNvPicPr>
            <a:picLocks noChangeAspect="1" noChangeArrowheads="1"/>
          </p:cNvPicPr>
          <p:nvPr/>
        </p:nvPicPr>
        <p:blipFill>
          <a:blip r:embed="rId2" cstate="print"/>
          <a:srcRect/>
          <a:stretch>
            <a:fillRect/>
          </a:stretch>
        </p:blipFill>
        <p:spPr bwMode="auto">
          <a:xfrm>
            <a:off x="907576" y="1937305"/>
            <a:ext cx="4590970" cy="3094892"/>
          </a:xfrm>
          <a:prstGeom prst="rect">
            <a:avLst/>
          </a:prstGeom>
          <a:noFill/>
        </p:spPr>
      </p:pic>
      <p:sp>
        <p:nvSpPr>
          <p:cNvPr id="4" name="Rectangle 8"/>
          <p:cNvSpPr/>
          <p:nvPr/>
        </p:nvSpPr>
        <p:spPr>
          <a:xfrm>
            <a:off x="3320572" y="2721430"/>
            <a:ext cx="609600" cy="564724"/>
          </a:xfrm>
          <a:prstGeom prst="rect">
            <a:avLst/>
          </a:prstGeom>
          <a:noFill/>
          <a:ln w="28575">
            <a:solidFill>
              <a:srgbClr val="0000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10"/>
          <p:cNvCxnSpPr>
            <a:stCxn id="4" idx="2"/>
            <a:endCxn id="16" idx="1"/>
          </p:cNvCxnSpPr>
          <p:nvPr/>
        </p:nvCxnSpPr>
        <p:spPr>
          <a:xfrm>
            <a:off x="3625372" y="3286154"/>
            <a:ext cx="2223133" cy="450316"/>
          </a:xfrm>
          <a:prstGeom prst="straightConnector1">
            <a:avLst/>
          </a:prstGeom>
          <a:ln w="19050">
            <a:solidFill>
              <a:srgbClr val="0000DC"/>
            </a:solidFill>
            <a:tailEnd type="arrow"/>
          </a:ln>
        </p:spPr>
        <p:style>
          <a:lnRef idx="1">
            <a:schemeClr val="accent1"/>
          </a:lnRef>
          <a:fillRef idx="0">
            <a:schemeClr val="accent1"/>
          </a:fillRef>
          <a:effectRef idx="0">
            <a:schemeClr val="accent1"/>
          </a:effectRef>
          <a:fontRef idx="minor">
            <a:schemeClr val="tx1"/>
          </a:fontRef>
        </p:style>
      </p:cxnSp>
      <p:sp>
        <p:nvSpPr>
          <p:cNvPr id="13" name="Text Box 10"/>
          <p:cNvSpPr txBox="1">
            <a:spLocks noChangeArrowheads="1"/>
          </p:cNvSpPr>
          <p:nvPr/>
        </p:nvSpPr>
        <p:spPr bwMode="auto">
          <a:xfrm>
            <a:off x="384458" y="4512531"/>
            <a:ext cx="2209800" cy="546945"/>
          </a:xfrm>
          <a:prstGeom prst="rect">
            <a:avLst/>
          </a:prstGeom>
          <a:noFill/>
          <a:ln w="9525">
            <a:noFill/>
            <a:miter lim="800000"/>
            <a:headEnd/>
            <a:tailEnd/>
          </a:ln>
        </p:spPr>
        <p:txBody>
          <a:bodyPr wrap="square">
            <a:spAutoFit/>
          </a:bodyPr>
          <a:lstStyle/>
          <a:p>
            <a:pPr>
              <a:spcBef>
                <a:spcPct val="50000"/>
              </a:spcBef>
            </a:pPr>
            <a:r>
              <a:rPr lang="en-US" altLang="zh-CN" sz="1477" dirty="0"/>
              <a:t>Information diffusion across communities</a:t>
            </a:r>
          </a:p>
        </p:txBody>
      </p:sp>
      <p:cxnSp>
        <p:nvCxnSpPr>
          <p:cNvPr id="14" name="Straight Arrow Connector 10"/>
          <p:cNvCxnSpPr>
            <a:stCxn id="13" idx="0"/>
          </p:cNvCxnSpPr>
          <p:nvPr/>
        </p:nvCxnSpPr>
        <p:spPr>
          <a:xfrm flipV="1">
            <a:off x="1489358" y="3110301"/>
            <a:ext cx="1628018" cy="1402230"/>
          </a:xfrm>
          <a:prstGeom prst="straightConnector1">
            <a:avLst/>
          </a:prstGeom>
          <a:ln w="19050">
            <a:solidFill>
              <a:srgbClr val="0000DC"/>
            </a:solidFill>
            <a:tailEnd type="arrow"/>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1288572" y="2077983"/>
            <a:ext cx="1447800" cy="319639"/>
          </a:xfrm>
          <a:prstGeom prst="rect">
            <a:avLst/>
          </a:prstGeom>
          <a:noFill/>
          <a:ln w="9525">
            <a:noFill/>
            <a:miter lim="800000"/>
            <a:headEnd/>
            <a:tailEnd/>
          </a:ln>
        </p:spPr>
        <p:txBody>
          <a:bodyPr wrap="square">
            <a:spAutoFit/>
          </a:bodyPr>
          <a:lstStyle/>
          <a:p>
            <a:pPr>
              <a:spcBef>
                <a:spcPct val="50000"/>
              </a:spcBef>
            </a:pPr>
            <a:r>
              <a:rPr lang="en-US" altLang="zh-CN" sz="1477" dirty="0"/>
              <a:t>Community 1</a:t>
            </a:r>
          </a:p>
        </p:txBody>
      </p:sp>
      <p:sp>
        <p:nvSpPr>
          <p:cNvPr id="19" name="Text Box 10"/>
          <p:cNvSpPr txBox="1">
            <a:spLocks noChangeArrowheads="1"/>
          </p:cNvSpPr>
          <p:nvPr/>
        </p:nvSpPr>
        <p:spPr bwMode="auto">
          <a:xfrm>
            <a:off x="3320572" y="1765471"/>
            <a:ext cx="1447800" cy="319639"/>
          </a:xfrm>
          <a:prstGeom prst="rect">
            <a:avLst/>
          </a:prstGeom>
          <a:noFill/>
          <a:ln w="9525">
            <a:noFill/>
            <a:miter lim="800000"/>
            <a:headEnd/>
            <a:tailEnd/>
          </a:ln>
        </p:spPr>
        <p:txBody>
          <a:bodyPr wrap="square">
            <a:spAutoFit/>
          </a:bodyPr>
          <a:lstStyle/>
          <a:p>
            <a:pPr>
              <a:spcBef>
                <a:spcPct val="50000"/>
              </a:spcBef>
            </a:pPr>
            <a:r>
              <a:rPr lang="en-US" altLang="zh-CN" sz="1477" dirty="0"/>
              <a:t>Community 2</a:t>
            </a:r>
          </a:p>
        </p:txBody>
      </p:sp>
      <p:sp>
        <p:nvSpPr>
          <p:cNvPr id="21" name="Text Box 10"/>
          <p:cNvSpPr txBox="1">
            <a:spLocks noChangeArrowheads="1"/>
          </p:cNvSpPr>
          <p:nvPr/>
        </p:nvSpPr>
        <p:spPr bwMode="auto">
          <a:xfrm>
            <a:off x="3460272" y="4844681"/>
            <a:ext cx="1447800" cy="319639"/>
          </a:xfrm>
          <a:prstGeom prst="rect">
            <a:avLst/>
          </a:prstGeom>
          <a:noFill/>
          <a:ln w="9525">
            <a:noFill/>
            <a:miter lim="800000"/>
            <a:headEnd/>
            <a:tailEnd/>
          </a:ln>
        </p:spPr>
        <p:txBody>
          <a:bodyPr wrap="square">
            <a:spAutoFit/>
          </a:bodyPr>
          <a:lstStyle/>
          <a:p>
            <a:pPr>
              <a:spcBef>
                <a:spcPct val="50000"/>
              </a:spcBef>
            </a:pPr>
            <a:r>
              <a:rPr lang="en-US" altLang="zh-CN" sz="1477" dirty="0"/>
              <a:t>Community 3</a:t>
            </a:r>
          </a:p>
        </p:txBody>
      </p:sp>
      <p:sp>
        <p:nvSpPr>
          <p:cNvPr id="16" name="Text Box 10"/>
          <p:cNvSpPr txBox="1">
            <a:spLocks noChangeArrowheads="1"/>
          </p:cNvSpPr>
          <p:nvPr/>
        </p:nvSpPr>
        <p:spPr bwMode="auto">
          <a:xfrm>
            <a:off x="5848505" y="3548277"/>
            <a:ext cx="2747940" cy="376385"/>
          </a:xfrm>
          <a:prstGeom prst="rect">
            <a:avLst/>
          </a:prstGeom>
          <a:noFill/>
          <a:ln w="9525">
            <a:noFill/>
            <a:miter lim="800000"/>
            <a:headEnd/>
            <a:tailEnd/>
          </a:ln>
        </p:spPr>
        <p:txBody>
          <a:bodyPr wrap="square">
            <a:spAutoFit/>
          </a:bodyPr>
          <a:lstStyle/>
          <a:p>
            <a:pPr>
              <a:spcBef>
                <a:spcPct val="50000"/>
              </a:spcBef>
            </a:pPr>
            <a:r>
              <a:rPr lang="en-US" altLang="zh-CN" sz="1846" b="1" dirty="0">
                <a:solidFill>
                  <a:srgbClr val="FF0000"/>
                </a:solidFill>
                <a:latin typeface="Times New Roman" pitchFamily="18" charset="0"/>
                <a:cs typeface="Times New Roman" pitchFamily="18" charset="0"/>
              </a:rPr>
              <a:t>Structural hole spanners</a:t>
            </a:r>
          </a:p>
        </p:txBody>
      </p:sp>
      <p:sp>
        <p:nvSpPr>
          <p:cNvPr id="15" name="矩形 15"/>
          <p:cNvSpPr/>
          <p:nvPr/>
        </p:nvSpPr>
        <p:spPr>
          <a:xfrm>
            <a:off x="5803346" y="3908797"/>
            <a:ext cx="3071446" cy="935883"/>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zh-CN" sz="1846" b="1" dirty="0">
                <a:solidFill>
                  <a:srgbClr val="FF0000"/>
                </a:solidFill>
              </a:rPr>
              <a:t>1%</a:t>
            </a:r>
            <a:r>
              <a:rPr lang="en-US" altLang="zh-CN" sz="1846" dirty="0"/>
              <a:t> twitter users control </a:t>
            </a:r>
            <a:r>
              <a:rPr lang="en-US" altLang="zh-CN" sz="1846" b="1" dirty="0">
                <a:solidFill>
                  <a:srgbClr val="FF0000"/>
                </a:solidFill>
              </a:rPr>
              <a:t>25% retweeting </a:t>
            </a:r>
            <a:r>
              <a:rPr lang="en-US" altLang="zh-CN" sz="1846" dirty="0"/>
              <a:t>behaviors between communities.</a:t>
            </a:r>
            <a:endParaRPr lang="zh-CN" altLang="en-US" sz="1477" dirty="0"/>
          </a:p>
        </p:txBody>
      </p:sp>
      <p:pic>
        <p:nvPicPr>
          <p:cNvPr id="17" name="Picture 3"/>
          <p:cNvPicPr>
            <a:picLocks noChangeAspect="1" noChangeArrowheads="1"/>
          </p:cNvPicPr>
          <p:nvPr/>
        </p:nvPicPr>
        <p:blipFill>
          <a:blip r:embed="rId3" cstate="print"/>
          <a:srcRect/>
          <a:stretch>
            <a:fillRect/>
          </a:stretch>
        </p:blipFill>
        <p:spPr bwMode="auto">
          <a:xfrm>
            <a:off x="7769662" y="1007070"/>
            <a:ext cx="1125415" cy="373318"/>
          </a:xfrm>
          <a:prstGeom prst="rect">
            <a:avLst/>
          </a:prstGeom>
          <a:noFill/>
          <a:ln w="9525">
            <a:noFill/>
            <a:miter lim="800000"/>
            <a:headEnd/>
            <a:tailEnd/>
          </a:ln>
        </p:spPr>
      </p:pic>
      <p:sp>
        <p:nvSpPr>
          <p:cNvPr id="20" name="副标题 4"/>
          <p:cNvSpPr txBox="1">
            <a:spLocks/>
          </p:cNvSpPr>
          <p:nvPr/>
        </p:nvSpPr>
        <p:spPr bwMode="auto">
          <a:xfrm>
            <a:off x="0" y="6324600"/>
            <a:ext cx="9144000" cy="539708"/>
          </a:xfrm>
          <a:prstGeom prst="rect">
            <a:avLst/>
          </a:prstGeom>
          <a:solidFill>
            <a:schemeClr val="bg1"/>
          </a:solidFill>
          <a:ln w="9525">
            <a:solidFill>
              <a:schemeClr val="bg1"/>
            </a:solidFill>
            <a:miter lim="800000"/>
            <a:headEnd/>
            <a:tailEnd/>
          </a:ln>
        </p:spPr>
        <p:txBody>
          <a:bodyPr vert="horz" wrap="square" lIns="166154" tIns="42203" rIns="66462" bIns="42203" numCol="1" anchor="ctr" anchorCtr="0" compatLnSpc="1">
            <a:prstTxWarp prst="textNoShape">
              <a:avLst/>
            </a:prstTxWarp>
          </a:bodyPr>
          <a:lstStyle/>
          <a:p>
            <a:r>
              <a:rPr lang="en-US" altLang="zh-CN" sz="1108" dirty="0"/>
              <a:t>[1] S. Wu, J. M. </a:t>
            </a:r>
            <a:r>
              <a:rPr lang="en-US" altLang="zh-CN" sz="1108" dirty="0" err="1"/>
              <a:t>Hofman</a:t>
            </a:r>
            <a:r>
              <a:rPr lang="en-US" altLang="zh-CN" sz="1108" dirty="0"/>
              <a:t>, W. A. Mason, and D. J. Watts. Who says what to whom on twitter. In </a:t>
            </a:r>
            <a:r>
              <a:rPr lang="en-US" altLang="zh-CN" sz="1108" b="1" dirty="0"/>
              <a:t>WWW’11</a:t>
            </a:r>
            <a:r>
              <a:rPr lang="en-US" altLang="zh-CN" sz="1108" dirty="0"/>
              <a:t>, pages 705–714, 2011.</a:t>
            </a:r>
          </a:p>
          <a:p>
            <a:r>
              <a:rPr lang="en-US" altLang="zh-CN" sz="1108" dirty="0"/>
              <a:t>[2] T. Lou and J. Tang. Mining Structural Hole Spanners Through Information Diffusion in Social Networks. In </a:t>
            </a:r>
            <a:r>
              <a:rPr lang="en-US" altLang="zh-CN" sz="1108" b="1" dirty="0"/>
              <a:t>WWW'13</a:t>
            </a:r>
            <a:r>
              <a:rPr lang="en-US" altLang="zh-CN" sz="1108" dirty="0"/>
              <a:t>. pp. 837-848.</a:t>
            </a:r>
          </a:p>
        </p:txBody>
      </p:sp>
      <p:sp>
        <p:nvSpPr>
          <p:cNvPr id="22" name="Rectangle 8"/>
          <p:cNvSpPr/>
          <p:nvPr/>
        </p:nvSpPr>
        <p:spPr>
          <a:xfrm>
            <a:off x="1489358" y="2494678"/>
            <a:ext cx="609600" cy="564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8"/>
          <p:cNvSpPr/>
          <p:nvPr/>
        </p:nvSpPr>
        <p:spPr>
          <a:xfrm>
            <a:off x="4195243" y="2701303"/>
            <a:ext cx="609600" cy="564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10"/>
          <p:cNvCxnSpPr>
            <a:stCxn id="22" idx="0"/>
            <a:endCxn id="28" idx="1"/>
          </p:cNvCxnSpPr>
          <p:nvPr/>
        </p:nvCxnSpPr>
        <p:spPr>
          <a:xfrm flipV="1">
            <a:off x="1794158" y="1878147"/>
            <a:ext cx="3969460" cy="6165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14"/>
          <p:cNvCxnSpPr>
            <a:stCxn id="25" idx="0"/>
            <a:endCxn id="28" idx="1"/>
          </p:cNvCxnSpPr>
          <p:nvPr/>
        </p:nvCxnSpPr>
        <p:spPr>
          <a:xfrm flipV="1">
            <a:off x="4500043" y="1878147"/>
            <a:ext cx="1263575" cy="8231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 Box 10"/>
          <p:cNvSpPr txBox="1">
            <a:spLocks noChangeArrowheads="1"/>
          </p:cNvSpPr>
          <p:nvPr/>
        </p:nvSpPr>
        <p:spPr bwMode="auto">
          <a:xfrm>
            <a:off x="5763618" y="1689954"/>
            <a:ext cx="2057399" cy="376385"/>
          </a:xfrm>
          <a:prstGeom prst="rect">
            <a:avLst/>
          </a:prstGeom>
          <a:noFill/>
          <a:ln w="9525">
            <a:noFill/>
            <a:miter lim="800000"/>
            <a:headEnd/>
            <a:tailEnd/>
          </a:ln>
        </p:spPr>
        <p:txBody>
          <a:bodyPr wrap="square">
            <a:spAutoFit/>
          </a:bodyPr>
          <a:lstStyle/>
          <a:p>
            <a:pPr>
              <a:spcBef>
                <a:spcPct val="50000"/>
              </a:spcBef>
            </a:pPr>
            <a:r>
              <a:rPr lang="en-US" altLang="zh-CN" sz="1846" b="1" dirty="0">
                <a:solidFill>
                  <a:srgbClr val="0000CC"/>
                </a:solidFill>
                <a:latin typeface="Times New Roman" pitchFamily="18" charset="0"/>
                <a:cs typeface="Times New Roman" pitchFamily="18" charset="0"/>
              </a:rPr>
              <a:t>Opinion leader</a:t>
            </a:r>
          </a:p>
        </p:txBody>
      </p:sp>
      <p:sp>
        <p:nvSpPr>
          <p:cNvPr id="33" name="矩形 15"/>
          <p:cNvSpPr/>
          <p:nvPr/>
        </p:nvSpPr>
        <p:spPr>
          <a:xfrm>
            <a:off x="5763618" y="2059931"/>
            <a:ext cx="3071446" cy="683420"/>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zh-CN" sz="1846" b="1" dirty="0">
                <a:solidFill>
                  <a:srgbClr val="FF0000"/>
                </a:solidFill>
              </a:rPr>
              <a:t>1%</a:t>
            </a:r>
            <a:r>
              <a:rPr lang="en-US" altLang="zh-CN" sz="1846" dirty="0"/>
              <a:t> twitter users generated </a:t>
            </a:r>
            <a:r>
              <a:rPr lang="en-US" altLang="zh-CN" b="1" dirty="0" smtClean="0">
                <a:solidFill>
                  <a:srgbClr val="FF0000"/>
                </a:solidFill>
              </a:rPr>
              <a:t>50</a:t>
            </a:r>
            <a:r>
              <a:rPr lang="en-US" altLang="zh-CN" sz="1846" b="1" dirty="0">
                <a:solidFill>
                  <a:srgbClr val="FF0000"/>
                </a:solidFill>
              </a:rPr>
              <a:t>% </a:t>
            </a:r>
            <a:r>
              <a:rPr lang="en-US" altLang="zh-CN" sz="1846" dirty="0">
                <a:solidFill>
                  <a:schemeClr val="tx1"/>
                </a:solidFill>
              </a:rPr>
              <a:t>original tweets</a:t>
            </a:r>
            <a:r>
              <a:rPr lang="en-US" altLang="zh-CN" sz="1846" dirty="0"/>
              <a:t>.</a:t>
            </a:r>
            <a:endParaRPr lang="zh-CN" altLang="en-US" sz="1477" dirty="0"/>
          </a:p>
        </p:txBody>
      </p:sp>
    </p:spTree>
    <p:extLst>
      <p:ext uri="{BB962C8B-B14F-4D97-AF65-F5344CB8AC3E}">
        <p14:creationId xmlns:p14="http://schemas.microsoft.com/office/powerpoint/2010/main" val="1089657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par>
                                <p:cTn id="24" presetID="3" presetClass="entr" presetSubtype="1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linds(horizontal)">
                                      <p:cBhvr>
                                        <p:cTn id="26" dur="500"/>
                                        <p:tgtEl>
                                          <p:spTgt spid="26"/>
                                        </p:tgtEl>
                                      </p:cBhvr>
                                    </p:animEffect>
                                  </p:childTnLst>
                                </p:cTn>
                              </p:par>
                              <p:par>
                                <p:cTn id="27" presetID="3" presetClass="entr" presetSubtype="1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linds(horizontal)">
                                      <p:cBhvr>
                                        <p:cTn id="29" dur="500"/>
                                        <p:tgtEl>
                                          <p:spTgt spid="2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5" grpId="0" animBg="1"/>
      <p:bldP spid="22" grpId="0" animBg="1"/>
      <p:bldP spid="25" grpId="0" animBg="1"/>
      <p:bldP spid="28"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altLang="zh-CN" sz="3692" dirty="0"/>
              <a:t>Problem Definition</a:t>
            </a:r>
            <a:endParaRPr lang="zh-CN" altLang="en-US" sz="3692"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259" y="2083618"/>
            <a:ext cx="4875458" cy="2755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1484162" y="1435947"/>
            <a:ext cx="3350600" cy="666912"/>
          </a:xfrm>
          <a:prstGeom prst="rect">
            <a:avLst/>
          </a:prstGeom>
          <a:solidFill>
            <a:schemeClr val="bg1"/>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99692" tIns="43200" anchor="ctr"/>
          <a:lstStyle/>
          <a:p>
            <a:pPr algn="ctr">
              <a:spcBef>
                <a:spcPts val="554"/>
              </a:spcBef>
              <a:defRPr/>
            </a:pPr>
            <a:r>
              <a:rPr lang="en-US" sz="1846" dirty="0">
                <a:solidFill>
                  <a:schemeClr val="tx1"/>
                </a:solidFill>
              </a:rPr>
              <a:t>Which node is the best structural hole spanner?</a:t>
            </a:r>
            <a:endParaRPr lang="en-US" dirty="0">
              <a:solidFill>
                <a:schemeClr val="tx1"/>
              </a:solidFill>
            </a:endParaRPr>
          </a:p>
        </p:txBody>
      </p:sp>
      <p:cxnSp>
        <p:nvCxnSpPr>
          <p:cNvPr id="16" name="Straight Arrow Connector 15"/>
          <p:cNvCxnSpPr>
            <a:stCxn id="15" idx="2"/>
            <a:endCxn id="19" idx="0"/>
          </p:cNvCxnSpPr>
          <p:nvPr/>
        </p:nvCxnSpPr>
        <p:spPr>
          <a:xfrm>
            <a:off x="3159462" y="2102860"/>
            <a:ext cx="1461696" cy="1064652"/>
          </a:xfrm>
          <a:prstGeom prst="straightConnector1">
            <a:avLst/>
          </a:prstGeom>
          <a:ln>
            <a:solidFill>
              <a:srgbClr val="00009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316358" y="3167512"/>
            <a:ext cx="609600" cy="507599"/>
          </a:xfrm>
          <a:prstGeom prst="rect">
            <a:avLst/>
          </a:prstGeom>
          <a:no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99692" tIns="43200" anchor="ctr"/>
          <a:lstStyle/>
          <a:p>
            <a:pPr algn="ctr">
              <a:spcBef>
                <a:spcPts val="554"/>
              </a:spcBef>
              <a:defRPr/>
            </a:pPr>
            <a:endParaRPr lang="en-US" dirty="0">
              <a:solidFill>
                <a:schemeClr val="tx1"/>
              </a:solidFill>
            </a:endParaRPr>
          </a:p>
        </p:txBody>
      </p:sp>
      <p:sp>
        <p:nvSpPr>
          <p:cNvPr id="20" name="Rectangle 19"/>
          <p:cNvSpPr/>
          <p:nvPr/>
        </p:nvSpPr>
        <p:spPr>
          <a:xfrm>
            <a:off x="4254544" y="4113152"/>
            <a:ext cx="609600" cy="507599"/>
          </a:xfrm>
          <a:prstGeom prst="rect">
            <a:avLst/>
          </a:prstGeom>
          <a:no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99692" tIns="43200" anchor="ctr"/>
          <a:lstStyle/>
          <a:p>
            <a:pPr algn="ctr">
              <a:spcBef>
                <a:spcPts val="554"/>
              </a:spcBef>
              <a:defRPr/>
            </a:pPr>
            <a:endParaRPr lang="en-US" dirty="0">
              <a:solidFill>
                <a:schemeClr val="tx1"/>
              </a:solidFill>
            </a:endParaRPr>
          </a:p>
        </p:txBody>
      </p:sp>
      <p:cxnSp>
        <p:nvCxnSpPr>
          <p:cNvPr id="21" name="Straight Arrow Connector 20"/>
          <p:cNvCxnSpPr>
            <a:stCxn id="15" idx="2"/>
            <a:endCxn id="20" idx="0"/>
          </p:cNvCxnSpPr>
          <p:nvPr/>
        </p:nvCxnSpPr>
        <p:spPr>
          <a:xfrm>
            <a:off x="3159462" y="2102859"/>
            <a:ext cx="1399882" cy="2010292"/>
          </a:xfrm>
          <a:prstGeom prst="straightConnector1">
            <a:avLst/>
          </a:prstGeom>
          <a:ln>
            <a:solidFill>
              <a:srgbClr val="00009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79923" y="5313630"/>
            <a:ext cx="7664896" cy="666912"/>
          </a:xfrm>
          <a:prstGeom prst="rect">
            <a:avLst/>
          </a:prstGeom>
          <a:solidFill>
            <a:schemeClr val="bg1"/>
          </a:solidFill>
          <a:ln w="12700" cmpd="sng">
            <a:solidFill>
              <a:srgbClr val="000090"/>
            </a:solidFill>
          </a:ln>
          <a:effectLst/>
        </p:spPr>
        <p:style>
          <a:lnRef idx="1">
            <a:schemeClr val="accent1"/>
          </a:lnRef>
          <a:fillRef idx="3">
            <a:schemeClr val="accent1"/>
          </a:fillRef>
          <a:effectRef idx="2">
            <a:schemeClr val="accent1"/>
          </a:effectRef>
          <a:fontRef idx="minor">
            <a:schemeClr val="lt1"/>
          </a:fontRef>
        </p:style>
        <p:txBody>
          <a:bodyPr lIns="99692" tIns="43200" anchor="ctr"/>
          <a:lstStyle/>
          <a:p>
            <a:pPr algn="ctr">
              <a:spcBef>
                <a:spcPts val="554"/>
              </a:spcBef>
              <a:defRPr/>
            </a:pPr>
            <a:r>
              <a:rPr lang="en-US" sz="1846" dirty="0">
                <a:solidFill>
                  <a:schemeClr val="tx1"/>
                </a:solidFill>
              </a:rPr>
              <a:t>Well, </a:t>
            </a:r>
            <a:r>
              <a:rPr lang="en-US" sz="1846" dirty="0">
                <a:solidFill>
                  <a:srgbClr val="FF0000"/>
                </a:solidFill>
              </a:rPr>
              <a:t>mining top-k structural hole spanners </a:t>
            </a:r>
            <a:r>
              <a:rPr lang="en-US" sz="1846" dirty="0">
                <a:solidFill>
                  <a:schemeClr val="tx1"/>
                </a:solidFill>
              </a:rPr>
              <a:t>is more complex…</a:t>
            </a:r>
            <a:endParaRPr lang="en-US" dirty="0">
              <a:solidFill>
                <a:schemeClr val="tx1"/>
              </a:solidFill>
            </a:endParaRPr>
          </a:p>
        </p:txBody>
      </p:sp>
      <p:sp>
        <p:nvSpPr>
          <p:cNvPr id="40" name="Text Box 10"/>
          <p:cNvSpPr txBox="1">
            <a:spLocks noChangeArrowheads="1"/>
          </p:cNvSpPr>
          <p:nvPr/>
        </p:nvSpPr>
        <p:spPr bwMode="auto">
          <a:xfrm>
            <a:off x="1453356" y="2654476"/>
            <a:ext cx="1447800" cy="291170"/>
          </a:xfrm>
          <a:prstGeom prst="rect">
            <a:avLst/>
          </a:prstGeom>
          <a:noFill/>
          <a:ln w="9525">
            <a:noFill/>
            <a:miter lim="800000"/>
            <a:headEnd/>
            <a:tailEnd/>
          </a:ln>
        </p:spPr>
        <p:txBody>
          <a:bodyPr wrap="square">
            <a:spAutoFit/>
          </a:bodyPr>
          <a:lstStyle/>
          <a:p>
            <a:pPr>
              <a:spcBef>
                <a:spcPct val="50000"/>
              </a:spcBef>
            </a:pPr>
            <a:r>
              <a:rPr lang="en-US" altLang="zh-CN" sz="1292" dirty="0"/>
              <a:t>Community 1</a:t>
            </a:r>
          </a:p>
        </p:txBody>
      </p:sp>
      <p:sp>
        <p:nvSpPr>
          <p:cNvPr id="41" name="Text Box 10"/>
          <p:cNvSpPr txBox="1">
            <a:spLocks noChangeArrowheads="1"/>
          </p:cNvSpPr>
          <p:nvPr/>
        </p:nvSpPr>
        <p:spPr bwMode="auto">
          <a:xfrm>
            <a:off x="6514924" y="2370374"/>
            <a:ext cx="1447800" cy="291170"/>
          </a:xfrm>
          <a:prstGeom prst="rect">
            <a:avLst/>
          </a:prstGeom>
          <a:noFill/>
          <a:ln w="9525">
            <a:noFill/>
            <a:miter lim="800000"/>
            <a:headEnd/>
            <a:tailEnd/>
          </a:ln>
        </p:spPr>
        <p:txBody>
          <a:bodyPr wrap="square">
            <a:spAutoFit/>
          </a:bodyPr>
          <a:lstStyle/>
          <a:p>
            <a:pPr>
              <a:spcBef>
                <a:spcPct val="50000"/>
              </a:spcBef>
            </a:pPr>
            <a:r>
              <a:rPr lang="en-US" altLang="zh-CN" sz="1292" dirty="0"/>
              <a:t>Community 2</a:t>
            </a:r>
          </a:p>
        </p:txBody>
      </p:sp>
    </p:spTree>
    <p:extLst>
      <p:ext uri="{BB962C8B-B14F-4D97-AF65-F5344CB8AC3E}">
        <p14:creationId xmlns:p14="http://schemas.microsoft.com/office/powerpoint/2010/main" val="21312571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582" y="350838"/>
            <a:ext cx="8642838" cy="792162"/>
          </a:xfrm>
        </p:spPr>
        <p:txBody>
          <a:bodyPr>
            <a:normAutofit fontScale="90000"/>
          </a:bodyPr>
          <a:lstStyle/>
          <a:p>
            <a:r>
              <a:rPr lang="en-US" altLang="zh-CN" sz="4431" dirty="0"/>
              <a:t>Structural hole spanners </a:t>
            </a:r>
            <a:r>
              <a:rPr lang="en-US" altLang="zh-CN" sz="4431" b="1" dirty="0" smtClean="0">
                <a:solidFill>
                  <a:srgbClr val="FF0000"/>
                </a:solidFill>
              </a:rPr>
              <a:t>control</a:t>
            </a:r>
            <a:r>
              <a:rPr lang="en-US" altLang="zh-CN" sz="4431" dirty="0" smtClean="0"/>
              <a:t> information diffusion?</a:t>
            </a:r>
            <a:endParaRPr lang="zh-CN" altLang="en-US" dirty="0"/>
          </a:p>
        </p:txBody>
      </p:sp>
      <p:sp>
        <p:nvSpPr>
          <p:cNvPr id="3" name="内容占位符 2"/>
          <p:cNvSpPr>
            <a:spLocks noGrp="1"/>
          </p:cNvSpPr>
          <p:nvPr>
            <p:ph idx="1"/>
          </p:nvPr>
        </p:nvSpPr>
        <p:spPr>
          <a:xfrm>
            <a:off x="1043608" y="4691909"/>
            <a:ext cx="6048672" cy="1620532"/>
          </a:xfrm>
        </p:spPr>
        <p:txBody>
          <a:bodyPr>
            <a:noAutofit/>
          </a:bodyPr>
          <a:lstStyle/>
          <a:p>
            <a:pPr marL="109731" indent="0">
              <a:buNone/>
            </a:pPr>
            <a:r>
              <a:rPr lang="en-US" altLang="zh-CN" sz="2215" dirty="0"/>
              <a:t>In the </a:t>
            </a:r>
            <a:r>
              <a:rPr lang="en-US" altLang="zh-CN" sz="2215" b="1" dirty="0">
                <a:solidFill>
                  <a:srgbClr val="FF0000"/>
                </a:solidFill>
              </a:rPr>
              <a:t>Coauthor</a:t>
            </a:r>
            <a:r>
              <a:rPr lang="en-US" altLang="zh-CN" sz="2215" dirty="0"/>
              <a:t> network :</a:t>
            </a:r>
            <a:endParaRPr lang="en-US" altLang="zh-CN" sz="1846" dirty="0"/>
          </a:p>
          <a:p>
            <a:pPr marL="422041" lvl="1" indent="0">
              <a:buNone/>
            </a:pPr>
            <a:r>
              <a:rPr lang="en-US" altLang="zh-CN" sz="2215" dirty="0"/>
              <a:t>Structural hole spanners almost </a:t>
            </a:r>
            <a:r>
              <a:rPr lang="en-US" altLang="zh-CN" sz="2215" b="1" dirty="0"/>
              <a:t>double</a:t>
            </a:r>
            <a:r>
              <a:rPr lang="en-US" altLang="zh-CN" sz="2215" dirty="0"/>
              <a:t> opinion leaders on number of </a:t>
            </a:r>
            <a:r>
              <a:rPr lang="en-US" altLang="zh-CN" sz="2215" b="1" dirty="0"/>
              <a:t>cross</a:t>
            </a:r>
            <a:r>
              <a:rPr lang="en-US" altLang="zh-CN" sz="2215" dirty="0"/>
              <a:t> domain (and </a:t>
            </a:r>
            <a:r>
              <a:rPr lang="en-US" altLang="zh-CN" sz="2215" b="1" dirty="0"/>
              <a:t>outer</a:t>
            </a:r>
            <a:r>
              <a:rPr lang="en-US" altLang="zh-CN" sz="2215" dirty="0"/>
              <a:t> domain) citations.</a:t>
            </a:r>
            <a:endParaRPr lang="en-US" altLang="zh-CN" sz="1846" dirty="0"/>
          </a:p>
          <a:p>
            <a:endParaRPr lang="zh-CN" altLang="en-US" sz="1846"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67278"/>
            <a:ext cx="7473639" cy="2396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椭圆 4"/>
          <p:cNvSpPr/>
          <p:nvPr/>
        </p:nvSpPr>
        <p:spPr>
          <a:xfrm>
            <a:off x="2191239" y="2702836"/>
            <a:ext cx="617479" cy="319183"/>
          </a:xfrm>
          <a:prstGeom prst="ellipse">
            <a:avLst/>
          </a:prstGeom>
          <a:noFill/>
          <a:ln w="28575"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007663" y="2636367"/>
            <a:ext cx="617479" cy="319183"/>
          </a:xfrm>
          <a:prstGeom prst="ellipse">
            <a:avLst/>
          </a:prstGeom>
          <a:noFill/>
          <a:ln w="28575"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stCxn id="13" idx="0"/>
          </p:cNvCxnSpPr>
          <p:nvPr/>
        </p:nvCxnSpPr>
        <p:spPr>
          <a:xfrm flipH="1" flipV="1">
            <a:off x="2699793" y="2965531"/>
            <a:ext cx="3371581" cy="2142296"/>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13" idx="0"/>
          </p:cNvCxnSpPr>
          <p:nvPr/>
        </p:nvCxnSpPr>
        <p:spPr>
          <a:xfrm flipV="1">
            <a:off x="6071374" y="2965531"/>
            <a:ext cx="228818" cy="2142296"/>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86401" y="5107827"/>
            <a:ext cx="1169947" cy="389683"/>
          </a:xfrm>
          <a:prstGeom prst="rect">
            <a:avLst/>
          </a:prstGeom>
          <a:no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99692" tIns="0" bIns="0" anchor="ctr"/>
          <a:lstStyle/>
          <a:p>
            <a:pPr algn="ctr">
              <a:spcBef>
                <a:spcPts val="554"/>
              </a:spcBef>
              <a:defRPr/>
            </a:pPr>
            <a:endParaRPr lang="en-US" dirty="0">
              <a:solidFill>
                <a:schemeClr val="tx1"/>
              </a:solidFill>
            </a:endParaRPr>
          </a:p>
        </p:txBody>
      </p:sp>
      <p:pic>
        <p:nvPicPr>
          <p:cNvPr id="4" name="Picture 3"/>
          <p:cNvPicPr>
            <a:picLocks noChangeAspect="1"/>
          </p:cNvPicPr>
          <p:nvPr/>
        </p:nvPicPr>
        <p:blipFill>
          <a:blip r:embed="rId4"/>
          <a:stretch>
            <a:fillRect/>
          </a:stretch>
        </p:blipFill>
        <p:spPr>
          <a:xfrm>
            <a:off x="304800" y="1066800"/>
            <a:ext cx="1193301" cy="556874"/>
          </a:xfrm>
          <a:prstGeom prst="rect">
            <a:avLst/>
          </a:prstGeom>
        </p:spPr>
      </p:pic>
    </p:spTree>
    <p:extLst>
      <p:ext uri="{BB962C8B-B14F-4D97-AF65-F5344CB8AC3E}">
        <p14:creationId xmlns:p14="http://schemas.microsoft.com/office/powerpoint/2010/main" val="12603409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0587" y="438151"/>
            <a:ext cx="8118822" cy="731226"/>
          </a:xfrm>
        </p:spPr>
        <p:txBody>
          <a:bodyPr>
            <a:normAutofit fontScale="90000"/>
          </a:bodyPr>
          <a:lstStyle/>
          <a:p>
            <a:r>
              <a:rPr lang="en-US" altLang="zh-CN" sz="4431" dirty="0"/>
              <a:t>Structural hole spanners control the information diffusion</a:t>
            </a:r>
            <a:endParaRPr lang="zh-CN"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20" y="1686256"/>
            <a:ext cx="8388424" cy="2662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矩形 4"/>
          <p:cNvSpPr/>
          <p:nvPr/>
        </p:nvSpPr>
        <p:spPr>
          <a:xfrm>
            <a:off x="500809" y="5285518"/>
            <a:ext cx="8395635" cy="660437"/>
          </a:xfrm>
          <a:prstGeom prst="rect">
            <a:avLst/>
          </a:prstGeom>
        </p:spPr>
        <p:txBody>
          <a:bodyPr wrap="square">
            <a:spAutoFit/>
          </a:bodyPr>
          <a:lstStyle/>
          <a:p>
            <a:pPr marL="0" lvl="1"/>
            <a:r>
              <a:rPr lang="en-US" altLang="zh-CN" sz="1846" b="1" dirty="0">
                <a:solidFill>
                  <a:srgbClr val="FF0000"/>
                </a:solidFill>
              </a:rPr>
              <a:t>Results: </a:t>
            </a:r>
            <a:r>
              <a:rPr lang="en-US" altLang="zh-CN" sz="1846" b="1" dirty="0"/>
              <a:t>Opinion leaders</a:t>
            </a:r>
            <a:r>
              <a:rPr lang="en-US" altLang="zh-CN" sz="1846" dirty="0"/>
              <a:t> controls information flows within communities, while </a:t>
            </a:r>
            <a:r>
              <a:rPr lang="en-US" altLang="zh-CN" sz="1846" b="1" dirty="0"/>
              <a:t>Structural hole spanners</a:t>
            </a:r>
            <a:r>
              <a:rPr lang="en-US" altLang="zh-CN" sz="1846" dirty="0"/>
              <a:t> dominate information spread across</a:t>
            </a:r>
            <a:r>
              <a:rPr lang="en-US" altLang="zh-CN" sz="1846" b="1" dirty="0"/>
              <a:t> communities</a:t>
            </a:r>
            <a:r>
              <a:rPr lang="en-US" altLang="zh-CN" sz="1846" dirty="0"/>
              <a:t>.</a:t>
            </a:r>
            <a:endParaRPr lang="zh-CN" altLang="en-US" sz="1846" dirty="0"/>
          </a:p>
        </p:txBody>
      </p:sp>
      <p:grpSp>
        <p:nvGrpSpPr>
          <p:cNvPr id="18" name="组合 17"/>
          <p:cNvGrpSpPr/>
          <p:nvPr/>
        </p:nvGrpSpPr>
        <p:grpSpPr>
          <a:xfrm>
            <a:off x="507657" y="2944486"/>
            <a:ext cx="3557384" cy="2195576"/>
            <a:chOff x="507656" y="2904110"/>
            <a:chExt cx="3557383" cy="2378541"/>
          </a:xfrm>
        </p:grpSpPr>
        <p:sp>
          <p:nvSpPr>
            <p:cNvPr id="8" name="椭圆 7"/>
            <p:cNvSpPr/>
            <p:nvPr/>
          </p:nvSpPr>
          <p:spPr>
            <a:xfrm>
              <a:off x="1709936" y="2904110"/>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
          <p:nvSpPr>
            <p:cNvPr id="10" name="椭圆 9"/>
            <p:cNvSpPr/>
            <p:nvPr/>
          </p:nvSpPr>
          <p:spPr>
            <a:xfrm>
              <a:off x="1725702" y="3288860"/>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5" name="直接箭头连接符 14"/>
            <p:cNvCxnSpPr>
              <a:stCxn id="10" idx="4"/>
            </p:cNvCxnSpPr>
            <p:nvPr/>
          </p:nvCxnSpPr>
          <p:spPr>
            <a:xfrm>
              <a:off x="1788582" y="3413234"/>
              <a:ext cx="239581" cy="1599942"/>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7656" y="4882541"/>
              <a:ext cx="3557383" cy="400110"/>
            </a:xfrm>
            <a:prstGeom prst="rect">
              <a:avLst/>
            </a:prstGeom>
            <a:noFill/>
          </p:spPr>
          <p:txBody>
            <a:bodyPr wrap="none" rtlCol="0">
              <a:spAutoFit/>
            </a:bodyPr>
            <a:lstStyle/>
            <a:p>
              <a:r>
                <a:rPr lang="en-US" altLang="zh-CN" b="1" dirty="0" smtClean="0">
                  <a:solidFill>
                    <a:srgbClr val="FF0000"/>
                  </a:solidFill>
                </a:rPr>
                <a:t>Opinion leaders 5 times higher</a:t>
              </a:r>
              <a:endParaRPr lang="zh-CN" altLang="en-US" b="1" dirty="0">
                <a:solidFill>
                  <a:srgbClr val="FF0000"/>
                </a:solidFill>
              </a:endParaRPr>
            </a:p>
          </p:txBody>
        </p:sp>
      </p:grpSp>
      <p:grpSp>
        <p:nvGrpSpPr>
          <p:cNvPr id="23" name="组合 22"/>
          <p:cNvGrpSpPr/>
          <p:nvPr/>
        </p:nvGrpSpPr>
        <p:grpSpPr>
          <a:xfrm>
            <a:off x="4536547" y="2830779"/>
            <a:ext cx="4532010" cy="2326412"/>
            <a:chOff x="4536546" y="2780928"/>
            <a:chExt cx="4532010" cy="2520280"/>
          </a:xfrm>
        </p:grpSpPr>
        <p:sp>
          <p:nvSpPr>
            <p:cNvPr id="19" name="椭圆 18"/>
            <p:cNvSpPr/>
            <p:nvPr/>
          </p:nvSpPr>
          <p:spPr>
            <a:xfrm>
              <a:off x="5699786" y="2780928"/>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sp>
          <p:nvSpPr>
            <p:cNvPr id="20" name="椭圆 19"/>
            <p:cNvSpPr/>
            <p:nvPr/>
          </p:nvSpPr>
          <p:spPr>
            <a:xfrm>
              <a:off x="5715552" y="3165678"/>
              <a:ext cx="125760" cy="124374"/>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21" name="直接箭头连接符 20"/>
            <p:cNvCxnSpPr>
              <a:stCxn id="20" idx="4"/>
            </p:cNvCxnSpPr>
            <p:nvPr/>
          </p:nvCxnSpPr>
          <p:spPr>
            <a:xfrm>
              <a:off x="5778432" y="3290052"/>
              <a:ext cx="239581" cy="1599942"/>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36546" y="4901098"/>
              <a:ext cx="4532010" cy="400110"/>
            </a:xfrm>
            <a:prstGeom prst="rect">
              <a:avLst/>
            </a:prstGeom>
            <a:noFill/>
          </p:spPr>
          <p:txBody>
            <a:bodyPr wrap="none" rtlCol="0">
              <a:spAutoFit/>
            </a:bodyPr>
            <a:lstStyle/>
            <a:p>
              <a:r>
                <a:rPr lang="en-US" altLang="zh-CN" b="1" dirty="0" smtClean="0">
                  <a:solidFill>
                    <a:srgbClr val="FF0000"/>
                  </a:solidFill>
                </a:rPr>
                <a:t>Structural hole spanners 3 times higher</a:t>
              </a:r>
              <a:endParaRPr lang="zh-CN" altLang="en-US" b="1" dirty="0">
                <a:solidFill>
                  <a:srgbClr val="FF0000"/>
                </a:solidFill>
              </a:endParaRPr>
            </a:p>
          </p:txBody>
        </p:sp>
      </p:grpSp>
      <p:pic>
        <p:nvPicPr>
          <p:cNvPr id="16" name="Picture 3"/>
          <p:cNvPicPr>
            <a:picLocks noChangeAspect="1" noChangeArrowheads="1"/>
          </p:cNvPicPr>
          <p:nvPr/>
        </p:nvPicPr>
        <p:blipFill>
          <a:blip r:embed="rId4" cstate="print"/>
          <a:srcRect/>
          <a:stretch>
            <a:fillRect/>
          </a:stretch>
        </p:blipFill>
        <p:spPr bwMode="auto">
          <a:xfrm>
            <a:off x="107105" y="1169378"/>
            <a:ext cx="1216599" cy="581224"/>
          </a:xfrm>
          <a:prstGeom prst="rect">
            <a:avLst/>
          </a:prstGeom>
          <a:noFill/>
          <a:ln w="9525">
            <a:noFill/>
            <a:miter lim="800000"/>
            <a:headEnd/>
            <a:tailEnd/>
          </a:ln>
        </p:spPr>
      </p:pic>
    </p:spTree>
    <p:extLst>
      <p:ext uri="{BB962C8B-B14F-4D97-AF65-F5344CB8AC3E}">
        <p14:creationId xmlns:p14="http://schemas.microsoft.com/office/powerpoint/2010/main" val="829003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altLang="zh-CN" sz="3692" dirty="0"/>
              <a:t>Problem definition</a:t>
            </a:r>
            <a:endParaRPr lang="zh-CN" altLang="en-US" sz="3692" dirty="0"/>
          </a:p>
        </p:txBody>
      </p:sp>
      <p:sp>
        <p:nvSpPr>
          <p:cNvPr id="15362" name="Content Placeholder 2"/>
          <p:cNvSpPr>
            <a:spLocks noGrp="1"/>
          </p:cNvSpPr>
          <p:nvPr>
            <p:ph idx="1"/>
          </p:nvPr>
        </p:nvSpPr>
        <p:spPr>
          <a:xfrm>
            <a:off x="457199" y="1393580"/>
            <a:ext cx="8554833" cy="4846029"/>
          </a:xfrm>
        </p:spPr>
        <p:txBody>
          <a:bodyPr>
            <a:normAutofit/>
          </a:bodyPr>
          <a:lstStyle/>
          <a:p>
            <a:r>
              <a:rPr lang="en-US" altLang="zh-CN" sz="2031" dirty="0"/>
              <a:t>INPUT :</a:t>
            </a:r>
          </a:p>
          <a:p>
            <a:pPr lvl="1"/>
            <a:r>
              <a:rPr lang="en-US" altLang="zh-CN" sz="1846" dirty="0"/>
              <a:t>A social network, </a:t>
            </a:r>
            <a:r>
              <a:rPr lang="en-US" altLang="zh-CN" sz="1846" b="1" i="1" dirty="0">
                <a:latin typeface="Times New Roman" pitchFamily="18" charset="0"/>
                <a:cs typeface="Times New Roman" pitchFamily="18" charset="0"/>
              </a:rPr>
              <a:t>G</a:t>
            </a:r>
            <a:r>
              <a:rPr lang="en-US" altLang="zh-CN" sz="1846" b="1" dirty="0">
                <a:latin typeface="Times New Roman" pitchFamily="18" charset="0"/>
                <a:cs typeface="Times New Roman" pitchFamily="18" charset="0"/>
              </a:rPr>
              <a:t> = (</a:t>
            </a:r>
            <a:r>
              <a:rPr lang="en-US" altLang="zh-CN" sz="1846" b="1" i="1" dirty="0">
                <a:latin typeface="Times New Roman" pitchFamily="18" charset="0"/>
                <a:cs typeface="Times New Roman" pitchFamily="18" charset="0"/>
              </a:rPr>
              <a:t>V</a:t>
            </a:r>
            <a:r>
              <a:rPr lang="en-US" altLang="zh-CN" sz="1846" b="1" dirty="0">
                <a:latin typeface="Times New Roman" pitchFamily="18" charset="0"/>
                <a:cs typeface="Times New Roman" pitchFamily="18" charset="0"/>
              </a:rPr>
              <a:t>, </a:t>
            </a:r>
            <a:r>
              <a:rPr lang="en-US" altLang="zh-CN" sz="1846" b="1" i="1" dirty="0">
                <a:latin typeface="Times New Roman" pitchFamily="18" charset="0"/>
                <a:cs typeface="Times New Roman" pitchFamily="18" charset="0"/>
              </a:rPr>
              <a:t>E</a:t>
            </a:r>
            <a:r>
              <a:rPr lang="en-US" altLang="zh-CN" sz="1846" b="1" dirty="0">
                <a:latin typeface="Times New Roman" pitchFamily="18" charset="0"/>
                <a:cs typeface="Times New Roman" pitchFamily="18" charset="0"/>
              </a:rPr>
              <a:t>)</a:t>
            </a:r>
            <a:r>
              <a:rPr lang="en-US" altLang="zh-CN" sz="1846" dirty="0"/>
              <a:t> and </a:t>
            </a:r>
            <a:r>
              <a:rPr lang="en-US" altLang="zh-CN" sz="1846" b="1" i="1" dirty="0"/>
              <a:t>L</a:t>
            </a:r>
            <a:r>
              <a:rPr lang="en-US" altLang="zh-CN" sz="1846" dirty="0"/>
              <a:t> communities </a:t>
            </a:r>
            <a:r>
              <a:rPr lang="en-US" altLang="zh-CN" sz="1846" b="1" i="1" dirty="0"/>
              <a:t>C = </a:t>
            </a:r>
            <a:r>
              <a:rPr lang="en-US" altLang="zh-CN" sz="1846" b="1" dirty="0"/>
              <a:t>(</a:t>
            </a:r>
            <a:r>
              <a:rPr lang="en-US" altLang="zh-CN" sz="1846" b="1" i="1" dirty="0"/>
              <a:t>C</a:t>
            </a:r>
            <a:r>
              <a:rPr lang="en-US" altLang="zh-CN" sz="1846" b="1" i="1" baseline="-25000" dirty="0"/>
              <a:t>1</a:t>
            </a:r>
            <a:r>
              <a:rPr lang="en-US" altLang="zh-CN" sz="1846" b="1" dirty="0"/>
              <a:t>,</a:t>
            </a:r>
            <a:r>
              <a:rPr lang="en-US" altLang="zh-CN" sz="1846" b="1" i="1" dirty="0"/>
              <a:t> C</a:t>
            </a:r>
            <a:r>
              <a:rPr lang="en-US" altLang="zh-CN" sz="1846" b="1" i="1" baseline="-25000" dirty="0"/>
              <a:t>2</a:t>
            </a:r>
            <a:r>
              <a:rPr lang="en-US" altLang="zh-CN" sz="1846" b="1" dirty="0"/>
              <a:t>,</a:t>
            </a:r>
            <a:r>
              <a:rPr lang="en-US" altLang="zh-CN" sz="1846" b="1" i="1" dirty="0"/>
              <a:t> …</a:t>
            </a:r>
            <a:r>
              <a:rPr lang="en-US" altLang="zh-CN" sz="1846" b="1" dirty="0"/>
              <a:t>,</a:t>
            </a:r>
            <a:r>
              <a:rPr lang="en-US" altLang="zh-CN" sz="1846" b="1" i="1" dirty="0"/>
              <a:t> C</a:t>
            </a:r>
            <a:r>
              <a:rPr lang="en-US" altLang="zh-CN" sz="1846" b="1" i="1" baseline="-25000" dirty="0"/>
              <a:t>L</a:t>
            </a:r>
            <a:r>
              <a:rPr lang="en-US" altLang="zh-CN" sz="1846" b="1" dirty="0"/>
              <a:t>)</a:t>
            </a:r>
          </a:p>
          <a:p>
            <a:pPr marL="109731" indent="0">
              <a:lnSpc>
                <a:spcPct val="90000"/>
              </a:lnSpc>
              <a:buNone/>
            </a:pPr>
            <a:endParaRPr lang="en-US" altLang="zh-CN" sz="1846" dirty="0"/>
          </a:p>
          <a:p>
            <a:pPr>
              <a:lnSpc>
                <a:spcPct val="90000"/>
              </a:lnSpc>
            </a:pPr>
            <a:r>
              <a:rPr lang="en-US" altLang="zh-CN" sz="2031" dirty="0"/>
              <a:t>Identifying top-k structural hole spanners. </a:t>
            </a:r>
          </a:p>
          <a:p>
            <a:pPr>
              <a:lnSpc>
                <a:spcPct val="90000"/>
              </a:lnSpc>
            </a:pPr>
            <a:endParaRPr lang="en-US" altLang="zh-CN" sz="1846" dirty="0"/>
          </a:p>
          <a:p>
            <a:pPr marL="109731" indent="0" algn="ctr">
              <a:lnSpc>
                <a:spcPct val="90000"/>
              </a:lnSpc>
              <a:buNone/>
            </a:pPr>
            <a:r>
              <a:rPr lang="en-US" altLang="zh-CN" sz="2585" b="1" dirty="0"/>
              <a:t>max Q(V</a:t>
            </a:r>
            <a:r>
              <a:rPr lang="en-US" altLang="zh-CN" sz="2585" b="1" baseline="-25000" dirty="0"/>
              <a:t>SH</a:t>
            </a:r>
            <a:r>
              <a:rPr lang="en-US" altLang="zh-CN" sz="2585" b="1" dirty="0"/>
              <a:t>, C)</a:t>
            </a:r>
            <a:r>
              <a:rPr lang="en-US" altLang="zh-CN" sz="2585" dirty="0"/>
              <a:t>, with </a:t>
            </a:r>
            <a:r>
              <a:rPr lang="en-US" altLang="zh-CN" sz="2585" b="1" dirty="0"/>
              <a:t>|V</a:t>
            </a:r>
            <a:r>
              <a:rPr lang="en-US" altLang="zh-CN" sz="2585" b="1" baseline="-25000" dirty="0"/>
              <a:t>SH</a:t>
            </a:r>
            <a:r>
              <a:rPr lang="en-US" altLang="zh-CN" sz="2585" b="1" dirty="0"/>
              <a:t>| =  k</a:t>
            </a:r>
          </a:p>
          <a:p>
            <a:pPr marL="0" indent="0">
              <a:lnSpc>
                <a:spcPct val="90000"/>
              </a:lnSpc>
              <a:buNone/>
            </a:pPr>
            <a:endParaRPr lang="zh-CN" altLang="en-US" sz="1846" dirty="0"/>
          </a:p>
        </p:txBody>
      </p:sp>
      <p:sp>
        <p:nvSpPr>
          <p:cNvPr id="3" name="圆角矩形 2"/>
          <p:cNvSpPr/>
          <p:nvPr/>
        </p:nvSpPr>
        <p:spPr>
          <a:xfrm>
            <a:off x="1120114" y="4455975"/>
            <a:ext cx="3384376" cy="11299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lvl="1" algn="ctr"/>
            <a:r>
              <a:rPr lang="en-US" altLang="zh-CN" b="1" dirty="0"/>
              <a:t>Utility function Q(V</a:t>
            </a:r>
            <a:r>
              <a:rPr lang="en-US" altLang="zh-CN" b="1" baseline="30000" dirty="0"/>
              <a:t>*</a:t>
            </a:r>
            <a:r>
              <a:rPr lang="en-US" altLang="zh-CN" b="1" dirty="0"/>
              <a:t>, C)</a:t>
            </a:r>
            <a:r>
              <a:rPr lang="en-US" altLang="zh-CN" dirty="0"/>
              <a:t> :  measure V</a:t>
            </a:r>
            <a:r>
              <a:rPr lang="en-US" altLang="zh-CN" baseline="30000" dirty="0"/>
              <a:t>*</a:t>
            </a:r>
            <a:r>
              <a:rPr lang="en-US" altLang="zh-CN" dirty="0"/>
              <a:t>’s degree to span structural holes</a:t>
            </a:r>
            <a:r>
              <a:rPr lang="en-US" altLang="zh-CN" dirty="0" smtClean="0"/>
              <a:t>.</a:t>
            </a:r>
            <a:endParaRPr lang="zh-CN" altLang="en-US" dirty="0"/>
          </a:p>
        </p:txBody>
      </p:sp>
      <p:cxnSp>
        <p:nvCxnSpPr>
          <p:cNvPr id="5" name="直接连接符 4"/>
          <p:cNvCxnSpPr/>
          <p:nvPr/>
        </p:nvCxnSpPr>
        <p:spPr>
          <a:xfrm>
            <a:off x="3280354" y="3591879"/>
            <a:ext cx="1440160" cy="0"/>
          </a:xfrm>
          <a:prstGeom prst="line">
            <a:avLst/>
          </a:prstGeom>
          <a:ln w="508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3" idx="0"/>
          </p:cNvCxnSpPr>
          <p:nvPr/>
        </p:nvCxnSpPr>
        <p:spPr>
          <a:xfrm flipV="1">
            <a:off x="2812301" y="3591879"/>
            <a:ext cx="1188132" cy="864096"/>
          </a:xfrm>
          <a:prstGeom prst="straightConnector1">
            <a:avLst/>
          </a:prstGeom>
          <a:ln w="25400">
            <a:solidFill>
              <a:srgbClr val="FF5050"/>
            </a:solidFill>
            <a:tailEnd type="arrow"/>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5463983" y="4455975"/>
            <a:ext cx="3384376" cy="11299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a:t>V</a:t>
            </a:r>
            <a:r>
              <a:rPr lang="en-US" altLang="zh-CN" baseline="-25000" dirty="0"/>
              <a:t>SH</a:t>
            </a:r>
            <a:r>
              <a:rPr lang="en-US" altLang="zh-CN" baseline="30000" dirty="0"/>
              <a:t> </a:t>
            </a:r>
            <a:r>
              <a:rPr lang="en-US" altLang="zh-CN" dirty="0"/>
              <a:t>: Top-k structural holes spanners as a subset of k nodes</a:t>
            </a:r>
            <a:endParaRPr lang="zh-CN" altLang="en-US" dirty="0">
              <a:solidFill>
                <a:schemeClr val="tx1"/>
              </a:solidFill>
            </a:endParaRPr>
          </a:p>
        </p:txBody>
      </p:sp>
      <p:cxnSp>
        <p:nvCxnSpPr>
          <p:cNvPr id="12" name="直接连接符 11"/>
          <p:cNvCxnSpPr/>
          <p:nvPr/>
        </p:nvCxnSpPr>
        <p:spPr>
          <a:xfrm>
            <a:off x="5716011" y="3591879"/>
            <a:ext cx="1440160" cy="0"/>
          </a:xfrm>
          <a:prstGeom prst="line">
            <a:avLst/>
          </a:prstGeom>
          <a:ln w="508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11" idx="0"/>
          </p:cNvCxnSpPr>
          <p:nvPr/>
        </p:nvCxnSpPr>
        <p:spPr>
          <a:xfrm flipH="1" flipV="1">
            <a:off x="6436092" y="3591879"/>
            <a:ext cx="720080" cy="864096"/>
          </a:xfrm>
          <a:prstGeom prst="straightConnector1">
            <a:avLst/>
          </a:prstGeom>
          <a:ln w="25400">
            <a:solidFill>
              <a:srgbClr val="FF5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766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38151"/>
            <a:ext cx="9143999" cy="731226"/>
          </a:xfrm>
        </p:spPr>
        <p:txBody>
          <a:bodyPr/>
          <a:lstStyle/>
          <a:p>
            <a:pPr>
              <a:defRPr/>
            </a:pPr>
            <a:r>
              <a:rPr lang="en-US" altLang="zh-CN" dirty="0"/>
              <a:t>Structural hole </a:t>
            </a:r>
            <a:r>
              <a:rPr lang="en-US" altLang="zh-CN"/>
              <a:t>spanners </a:t>
            </a:r>
            <a:r>
              <a:rPr lang="en-US" altLang="zh-CN" smtClean="0"/>
              <a:t>vs. </a:t>
            </a:r>
            <a:r>
              <a:rPr lang="en-US" altLang="zh-CN" dirty="0" smtClean="0"/>
              <a:t>Opinion </a:t>
            </a:r>
            <a:r>
              <a:rPr lang="en-US" altLang="zh-CN" dirty="0"/>
              <a:t>leaders</a:t>
            </a:r>
            <a:endParaRPr lang="en-US" dirty="0"/>
          </a:p>
        </p:txBody>
      </p:sp>
      <p:pic>
        <p:nvPicPr>
          <p:cNvPr id="1229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664" y="1670539"/>
            <a:ext cx="4300537" cy="2321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550630" y="4249616"/>
            <a:ext cx="3722260" cy="1406769"/>
          </a:xfrm>
          <a:prstGeom prst="rect">
            <a:avLst/>
          </a:prstGeom>
          <a:solidFill>
            <a:schemeClr val="bg1"/>
          </a:solid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9692" tIns="172800"/>
          <a:lstStyle/>
          <a:p>
            <a:pPr algn="ctr">
              <a:spcBef>
                <a:spcPts val="554"/>
              </a:spcBef>
              <a:defRPr/>
            </a:pPr>
            <a:r>
              <a:rPr lang="en-US" sz="1846" dirty="0">
                <a:solidFill>
                  <a:schemeClr val="tx1"/>
                </a:solidFill>
              </a:rPr>
              <a:t>The two-step information flow theory</a:t>
            </a:r>
            <a:r>
              <a:rPr lang="en-US" sz="1846" baseline="30000" dirty="0">
                <a:solidFill>
                  <a:schemeClr val="tx1"/>
                </a:solidFill>
              </a:rPr>
              <a:t>[1]</a:t>
            </a:r>
            <a:r>
              <a:rPr lang="en-US" sz="1846" dirty="0">
                <a:solidFill>
                  <a:schemeClr val="tx1"/>
                </a:solidFill>
              </a:rPr>
              <a:t> suggests structural hole spanners are connected with many “opinion leaders”</a:t>
            </a:r>
            <a:endParaRPr lang="en-US" dirty="0">
              <a:solidFill>
                <a:schemeClr val="tx1"/>
              </a:solidFill>
            </a:endParaRPr>
          </a:p>
        </p:txBody>
      </p:sp>
      <p:sp>
        <p:nvSpPr>
          <p:cNvPr id="11" name="副标题 4"/>
          <p:cNvSpPr txBox="1">
            <a:spLocks/>
          </p:cNvSpPr>
          <p:nvPr/>
        </p:nvSpPr>
        <p:spPr bwMode="auto">
          <a:xfrm>
            <a:off x="0" y="6365631"/>
            <a:ext cx="9144000" cy="492369"/>
          </a:xfrm>
          <a:prstGeom prst="rect">
            <a:avLst/>
          </a:prstGeom>
          <a:solidFill>
            <a:schemeClr val="bg1"/>
          </a:solidFill>
          <a:ln w="9525">
            <a:solidFill>
              <a:schemeClr val="bg1"/>
            </a:solidFill>
            <a:miter lim="800000"/>
            <a:headEnd/>
            <a:tailEnd/>
          </a:ln>
        </p:spPr>
        <p:txBody>
          <a:bodyPr lIns="166154" rIns="166154" anchor="ctr"/>
          <a:lstStyle/>
          <a:p>
            <a:pPr>
              <a:defRPr/>
            </a:pPr>
            <a:r>
              <a:rPr lang="en-US" altLang="zh-CN" sz="1292" kern="0" dirty="0">
                <a:latin typeface="+mn-lt"/>
                <a:ea typeface="+mn-ea"/>
              </a:rPr>
              <a:t>[1] </a:t>
            </a:r>
            <a:r>
              <a:rPr lang="en-US" sz="1292" dirty="0"/>
              <a:t>E. Katz. The two-step flow of communication: an up-to-date report of an hypothesis. In </a:t>
            </a:r>
            <a:r>
              <a:rPr lang="en-US" sz="1292" dirty="0" err="1"/>
              <a:t>Enis</a:t>
            </a:r>
            <a:r>
              <a:rPr lang="en-US" sz="1292" dirty="0"/>
              <a:t> and Cox(eds.), Marketing Classics, pages 175–193, 1973.</a:t>
            </a:r>
            <a:endParaRPr lang="zh-CN" altLang="en-US" sz="1292" kern="0" dirty="0">
              <a:latin typeface="+mn-lt"/>
              <a:ea typeface="+mn-ea"/>
            </a:endParaRPr>
          </a:p>
        </p:txBody>
      </p:sp>
      <p:sp>
        <p:nvSpPr>
          <p:cNvPr id="12" name="Rectangle 11"/>
          <p:cNvSpPr/>
          <p:nvPr/>
        </p:nvSpPr>
        <p:spPr>
          <a:xfrm>
            <a:off x="533401" y="1458699"/>
            <a:ext cx="3714750" cy="1813187"/>
          </a:xfrm>
          <a:prstGeom prst="rect">
            <a:avLst/>
          </a:prstGeom>
          <a:solidFill>
            <a:srgbClr val="FFFFFF"/>
          </a:solidFill>
          <a:ln w="127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46" b="1" dirty="0">
                <a:solidFill>
                  <a:schemeClr val="tx2">
                    <a:lumMod val="75000"/>
                  </a:schemeClr>
                </a:solidFill>
              </a:rPr>
              <a:t>Structural hole vs. </a:t>
            </a:r>
            <a:br>
              <a:rPr lang="en-US" sz="1846" b="1" dirty="0">
                <a:solidFill>
                  <a:schemeClr val="tx2">
                    <a:lumMod val="75000"/>
                  </a:schemeClr>
                </a:solidFill>
              </a:rPr>
            </a:br>
            <a:r>
              <a:rPr lang="en-US" sz="1846" b="1" dirty="0">
                <a:solidFill>
                  <a:schemeClr val="tx2">
                    <a:lumMod val="75000"/>
                  </a:schemeClr>
                </a:solidFill>
              </a:rPr>
              <a:t>Opinion leader vs. Random</a:t>
            </a:r>
            <a:endParaRPr lang="en-US" sz="1846" dirty="0">
              <a:solidFill>
                <a:srgbClr val="000000"/>
              </a:solidFill>
            </a:endParaRPr>
          </a:p>
          <a:p>
            <a:pPr algn="ctr">
              <a:defRPr/>
            </a:pPr>
            <a:endParaRPr lang="en-US" sz="1477" b="1" dirty="0">
              <a:solidFill>
                <a:srgbClr val="000000"/>
              </a:solidFill>
            </a:endParaRPr>
          </a:p>
          <a:p>
            <a:pPr algn="ctr">
              <a:defRPr/>
            </a:pPr>
            <a:r>
              <a:rPr lang="en-US" sz="1846" b="1" dirty="0">
                <a:solidFill>
                  <a:srgbClr val="000000"/>
                </a:solidFill>
              </a:rPr>
              <a:t>Result: </a:t>
            </a:r>
            <a:r>
              <a:rPr lang="en-US" sz="1846" dirty="0">
                <a:solidFill>
                  <a:schemeClr val="tx1"/>
                </a:solidFill>
              </a:rPr>
              <a:t>Structural hole spanners are more likely to connect important nodes</a:t>
            </a:r>
            <a:endParaRPr lang="en-US" sz="1846" dirty="0">
              <a:solidFill>
                <a:srgbClr val="000000"/>
              </a:solidFill>
            </a:endParaRPr>
          </a:p>
        </p:txBody>
      </p:sp>
      <p:pic>
        <p:nvPicPr>
          <p:cNvPr id="12300" name="Picture 3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249615"/>
            <a:ext cx="3276600" cy="1630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7" name="Straight Arrow Connector 36"/>
          <p:cNvCxnSpPr>
            <a:stCxn id="10" idx="3"/>
            <a:endCxn id="12300" idx="1"/>
          </p:cNvCxnSpPr>
          <p:nvPr/>
        </p:nvCxnSpPr>
        <p:spPr>
          <a:xfrm>
            <a:off x="4272890" y="4953000"/>
            <a:ext cx="908710" cy="112102"/>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42" name="椭圆 20"/>
          <p:cNvSpPr/>
          <p:nvPr/>
        </p:nvSpPr>
        <p:spPr>
          <a:xfrm>
            <a:off x="5867400" y="4953000"/>
            <a:ext cx="304800" cy="288681"/>
          </a:xfrm>
          <a:prstGeom prst="ellipse">
            <a:avLst/>
          </a:prstGeom>
          <a:noFill/>
          <a:ln w="38100" cmpd="sng">
            <a:solidFill>
              <a:srgbClr val="9D1E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椭圆 20"/>
          <p:cNvSpPr/>
          <p:nvPr/>
        </p:nvSpPr>
        <p:spPr>
          <a:xfrm>
            <a:off x="7467600" y="4945675"/>
            <a:ext cx="304800" cy="288680"/>
          </a:xfrm>
          <a:prstGeom prst="ellipse">
            <a:avLst/>
          </a:prstGeom>
          <a:noFill/>
          <a:ln w="38100" cmpd="sng">
            <a:solidFill>
              <a:srgbClr val="9D1E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椭圆 20"/>
          <p:cNvSpPr/>
          <p:nvPr/>
        </p:nvSpPr>
        <p:spPr>
          <a:xfrm>
            <a:off x="6477000" y="4875337"/>
            <a:ext cx="304800" cy="288680"/>
          </a:xfrm>
          <a:prstGeom prst="ellipse">
            <a:avLst/>
          </a:prstGeom>
          <a:noFill/>
          <a:ln w="38100" cmpd="sng">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椭圆 20"/>
          <p:cNvSpPr/>
          <p:nvPr/>
        </p:nvSpPr>
        <p:spPr>
          <a:xfrm>
            <a:off x="6477000" y="5586046"/>
            <a:ext cx="228600" cy="218343"/>
          </a:xfrm>
          <a:prstGeom prst="ellipse">
            <a:avLst/>
          </a:prstGeom>
          <a:noFill/>
          <a:ln w="381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6"/>
          <p:cNvSpPr/>
          <p:nvPr/>
        </p:nvSpPr>
        <p:spPr>
          <a:xfrm>
            <a:off x="5704149" y="3307380"/>
            <a:ext cx="936104" cy="398814"/>
          </a:xfrm>
          <a:prstGeom prst="ellipse">
            <a:avLst/>
          </a:prstGeom>
          <a:noFill/>
          <a:ln w="28575">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6" name="椭圆 8"/>
          <p:cNvSpPr/>
          <p:nvPr/>
        </p:nvSpPr>
        <p:spPr>
          <a:xfrm>
            <a:off x="6795849" y="2963717"/>
            <a:ext cx="936104" cy="398814"/>
          </a:xfrm>
          <a:prstGeom prst="ellipse">
            <a:avLst/>
          </a:prstGeom>
          <a:noFill/>
          <a:ln w="28575">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椭圆 9"/>
          <p:cNvSpPr/>
          <p:nvPr/>
        </p:nvSpPr>
        <p:spPr>
          <a:xfrm>
            <a:off x="7957322" y="2199351"/>
            <a:ext cx="936104" cy="398814"/>
          </a:xfrm>
          <a:prstGeom prst="ellipse">
            <a:avLst/>
          </a:prstGeom>
          <a:noFill/>
          <a:ln w="28575">
            <a:solidFill>
              <a:srgbClr val="008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cxnSp>
        <p:nvCxnSpPr>
          <p:cNvPr id="19" name="直接箭头连接符 10"/>
          <p:cNvCxnSpPr>
            <a:stCxn id="15" idx="2"/>
            <a:endCxn id="22" idx="3"/>
          </p:cNvCxnSpPr>
          <p:nvPr/>
        </p:nvCxnSpPr>
        <p:spPr>
          <a:xfrm flipH="1">
            <a:off x="4295775" y="3506787"/>
            <a:ext cx="1408374" cy="174729"/>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2"/>
          <p:cNvCxnSpPr>
            <a:stCxn id="16" idx="1"/>
            <a:endCxn id="22" idx="3"/>
          </p:cNvCxnSpPr>
          <p:nvPr/>
        </p:nvCxnSpPr>
        <p:spPr>
          <a:xfrm flipH="1">
            <a:off x="4295775" y="3022124"/>
            <a:ext cx="2637163" cy="659394"/>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19"/>
          <p:cNvCxnSpPr>
            <a:endCxn id="22" idx="3"/>
          </p:cNvCxnSpPr>
          <p:nvPr/>
        </p:nvCxnSpPr>
        <p:spPr>
          <a:xfrm flipH="1">
            <a:off x="4295774" y="2432540"/>
            <a:ext cx="3709174" cy="1248978"/>
          </a:xfrm>
          <a:prstGeom prst="straightConnector1">
            <a:avLst/>
          </a:prstGeom>
          <a:ln w="1905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2" name="内容占位符 2"/>
          <p:cNvSpPr>
            <a:spLocks noGrp="1"/>
          </p:cNvSpPr>
          <p:nvPr>
            <p:ph idx="1"/>
          </p:nvPr>
        </p:nvSpPr>
        <p:spPr>
          <a:xfrm>
            <a:off x="1905000" y="3435801"/>
            <a:ext cx="2390775" cy="491430"/>
          </a:xfrm>
        </p:spPr>
        <p:txBody>
          <a:bodyPr>
            <a:noAutofit/>
          </a:bodyPr>
          <a:lstStyle/>
          <a:p>
            <a:pPr marL="109731" indent="0">
              <a:buNone/>
            </a:pPr>
            <a:r>
              <a:rPr lang="en-US" altLang="zh-CN" sz="2585" b="1" dirty="0">
                <a:solidFill>
                  <a:srgbClr val="FF0000"/>
                </a:solidFill>
              </a:rPr>
              <a:t>+15% - 50%</a:t>
            </a:r>
            <a:endParaRPr lang="en-US" altLang="zh-CN" sz="1662" dirty="0">
              <a:solidFill>
                <a:srgbClr val="FF0000"/>
              </a:solidFill>
            </a:endParaRPr>
          </a:p>
        </p:txBody>
      </p:sp>
    </p:spTree>
    <p:extLst>
      <p:ext uri="{BB962C8B-B14F-4D97-AF65-F5344CB8AC3E}">
        <p14:creationId xmlns:p14="http://schemas.microsoft.com/office/powerpoint/2010/main" val="752909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250588" y="438151"/>
            <a:ext cx="8577839" cy="731226"/>
          </a:xfrm>
        </p:spPr>
        <p:txBody>
          <a:bodyPr/>
          <a:lstStyle/>
          <a:p>
            <a:pPr fontAlgn="auto">
              <a:spcAft>
                <a:spcPts val="0"/>
              </a:spcAft>
              <a:defRPr/>
            </a:pPr>
            <a:r>
              <a:rPr lang="en-US" altLang="zh-CN" sz="3692" dirty="0"/>
              <a:t>Model One : HIS</a:t>
            </a:r>
            <a:endParaRPr lang="zh-CN" altLang="en-US" sz="3692" dirty="0"/>
          </a:p>
        </p:txBody>
      </p:sp>
      <p:sp>
        <p:nvSpPr>
          <p:cNvPr id="16386" name="Content Placeholder 2"/>
          <p:cNvSpPr>
            <a:spLocks noGrp="1"/>
          </p:cNvSpPr>
          <p:nvPr>
            <p:ph idx="1"/>
          </p:nvPr>
        </p:nvSpPr>
        <p:spPr>
          <a:xfrm>
            <a:off x="457200" y="1330028"/>
            <a:ext cx="8218813" cy="5090073"/>
          </a:xfrm>
        </p:spPr>
        <p:txBody>
          <a:bodyPr>
            <a:normAutofit/>
          </a:bodyPr>
          <a:lstStyle/>
          <a:p>
            <a:r>
              <a:rPr lang="en-US" altLang="zh-CN" sz="2215" dirty="0"/>
              <a:t>Structural hole spanners are more likely to connect important nodes in different communities.</a:t>
            </a:r>
          </a:p>
          <a:p>
            <a:pPr lvl="1"/>
            <a:r>
              <a:rPr lang="en-US" altLang="zh-CN" sz="1846" dirty="0"/>
              <a:t>If a user is connected with many </a:t>
            </a:r>
            <a:r>
              <a:rPr lang="en-US" altLang="zh-CN" sz="1846" dirty="0">
                <a:solidFill>
                  <a:schemeClr val="tx2"/>
                </a:solidFill>
              </a:rPr>
              <a:t>opinion leaders</a:t>
            </a:r>
            <a:r>
              <a:rPr lang="en-US" altLang="zh-CN" sz="1846" dirty="0"/>
              <a:t> in different communities, more likely to span </a:t>
            </a:r>
            <a:r>
              <a:rPr lang="en-US" altLang="zh-CN" sz="1846" dirty="0">
                <a:solidFill>
                  <a:srgbClr val="FF0000"/>
                </a:solidFill>
              </a:rPr>
              <a:t>structural holes</a:t>
            </a:r>
            <a:r>
              <a:rPr lang="en-US" altLang="zh-CN" sz="1846" dirty="0"/>
              <a:t>.</a:t>
            </a:r>
          </a:p>
          <a:p>
            <a:pPr lvl="1"/>
            <a:r>
              <a:rPr lang="en-US" altLang="zh-CN" sz="1846" dirty="0"/>
              <a:t>If a user is connected with </a:t>
            </a:r>
            <a:r>
              <a:rPr lang="en-US" altLang="zh-CN" sz="1846" dirty="0">
                <a:solidFill>
                  <a:srgbClr val="FF0000"/>
                </a:solidFill>
              </a:rPr>
              <a:t>structural hole</a:t>
            </a:r>
            <a:r>
              <a:rPr lang="en-US" altLang="zh-CN" sz="1846" dirty="0"/>
              <a:t> </a:t>
            </a:r>
            <a:r>
              <a:rPr lang="en-US" altLang="zh-CN" sz="1846" dirty="0">
                <a:solidFill>
                  <a:srgbClr val="FF0000"/>
                </a:solidFill>
              </a:rPr>
              <a:t>spanners</a:t>
            </a:r>
            <a:r>
              <a:rPr lang="en-US" altLang="zh-CN" sz="1846" dirty="0"/>
              <a:t>, more likely to act as an </a:t>
            </a:r>
            <a:r>
              <a:rPr lang="en-US" altLang="zh-CN" sz="1846" dirty="0">
                <a:solidFill>
                  <a:schemeClr val="tx2"/>
                </a:solidFill>
              </a:rPr>
              <a:t>opinion leader</a:t>
            </a:r>
            <a:r>
              <a:rPr lang="en-US" altLang="zh-CN" sz="1846" dirty="0"/>
              <a: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548" y="3580614"/>
            <a:ext cx="4536504" cy="2564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7" name="组合 6"/>
          <p:cNvGrpSpPr/>
          <p:nvPr/>
        </p:nvGrpSpPr>
        <p:grpSpPr>
          <a:xfrm>
            <a:off x="3100777" y="4687577"/>
            <a:ext cx="2547797" cy="429857"/>
            <a:chOff x="3100776" y="4792459"/>
            <a:chExt cx="2547797" cy="465678"/>
          </a:xfrm>
        </p:grpSpPr>
        <p:sp>
          <p:nvSpPr>
            <p:cNvPr id="3" name="椭圆 2"/>
            <p:cNvSpPr/>
            <p:nvPr/>
          </p:nvSpPr>
          <p:spPr>
            <a:xfrm>
              <a:off x="3100776" y="4847052"/>
              <a:ext cx="411085"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9" name="椭圆 8"/>
            <p:cNvSpPr/>
            <p:nvPr/>
          </p:nvSpPr>
          <p:spPr>
            <a:xfrm>
              <a:off x="5269923" y="4792459"/>
              <a:ext cx="378650"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5" name="组合 4"/>
          <p:cNvGrpSpPr/>
          <p:nvPr/>
        </p:nvGrpSpPr>
        <p:grpSpPr>
          <a:xfrm>
            <a:off x="3893768" y="4628624"/>
            <a:ext cx="492973" cy="1271562"/>
            <a:chOff x="3893768" y="4728591"/>
            <a:chExt cx="492973" cy="1377525"/>
          </a:xfrm>
        </p:grpSpPr>
        <p:sp>
          <p:nvSpPr>
            <p:cNvPr id="11" name="椭圆 10"/>
            <p:cNvSpPr/>
            <p:nvPr/>
          </p:nvSpPr>
          <p:spPr>
            <a:xfrm>
              <a:off x="3975656" y="472859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2" name="椭圆 11"/>
            <p:cNvSpPr/>
            <p:nvPr/>
          </p:nvSpPr>
          <p:spPr>
            <a:xfrm>
              <a:off x="3893768" y="569503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spTree>
    <p:extLst>
      <p:ext uri="{BB962C8B-B14F-4D97-AF65-F5344CB8AC3E}">
        <p14:creationId xmlns:p14="http://schemas.microsoft.com/office/powerpoint/2010/main" val="17875903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2"/>
          <p:cNvSpPr/>
          <p:nvPr/>
        </p:nvSpPr>
        <p:spPr>
          <a:xfrm>
            <a:off x="0" y="6435969"/>
            <a:ext cx="9144000" cy="4220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p:txBody>
          <a:bodyPr/>
          <a:lstStyle/>
          <a:p>
            <a:r>
              <a:rPr kumimoji="1" lang="en-US" altLang="zh-CN" dirty="0" smtClean="0"/>
              <a:t>Roadmap</a:t>
            </a:r>
            <a:endParaRPr kumimoji="1" lang="zh-CN" altLang="en-US" dirty="0"/>
          </a:p>
        </p:txBody>
      </p:sp>
      <p:pic>
        <p:nvPicPr>
          <p:cNvPr id="4" name="图片 5" descr="Misc-Buddy-Blue-icon.png"/>
          <p:cNvPicPr>
            <a:picLocks noChangeAspect="1"/>
          </p:cNvPicPr>
          <p:nvPr/>
        </p:nvPicPr>
        <p:blipFill>
          <a:blip r:embed="rId2" cstate="print"/>
          <a:stretch>
            <a:fillRect/>
          </a:stretch>
        </p:blipFill>
        <p:spPr>
          <a:xfrm>
            <a:off x="2331998" y="2699502"/>
            <a:ext cx="458637" cy="496857"/>
          </a:xfrm>
          <a:prstGeom prst="rect">
            <a:avLst/>
          </a:prstGeom>
        </p:spPr>
      </p:pic>
      <p:sp>
        <p:nvSpPr>
          <p:cNvPr id="5" name="右箭头 16"/>
          <p:cNvSpPr/>
          <p:nvPr/>
        </p:nvSpPr>
        <p:spPr>
          <a:xfrm>
            <a:off x="327585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16"/>
          <p:cNvSpPr/>
          <p:nvPr/>
        </p:nvSpPr>
        <p:spPr>
          <a:xfrm>
            <a:off x="573520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p:cNvGrpSpPr/>
          <p:nvPr/>
        </p:nvGrpSpPr>
        <p:grpSpPr>
          <a:xfrm>
            <a:off x="6366661" y="1866981"/>
            <a:ext cx="1980938" cy="1667262"/>
            <a:chOff x="6825208" y="1796818"/>
            <a:chExt cx="2556284" cy="2250251"/>
          </a:xfrm>
        </p:grpSpPr>
        <p:pic>
          <p:nvPicPr>
            <p:cNvPr id="14" name="图片 13" descr="Misc-Buddy-Blue-icon.png"/>
            <p:cNvPicPr>
              <a:picLocks noChangeAspect="1"/>
            </p:cNvPicPr>
            <p:nvPr/>
          </p:nvPicPr>
          <p:blipFill>
            <a:blip r:embed="rId2" cstate="print"/>
            <a:stretch>
              <a:fillRect/>
            </a:stretch>
          </p:blipFill>
          <p:spPr>
            <a:xfrm>
              <a:off x="7689304" y="2564904"/>
              <a:ext cx="654632" cy="709185"/>
            </a:xfrm>
            <a:prstGeom prst="rect">
              <a:avLst/>
            </a:prstGeom>
          </p:spPr>
        </p:pic>
        <p:pic>
          <p:nvPicPr>
            <p:cNvPr id="15" name="图片 14" descr="Misc-Buddy-Blue-icon.png"/>
            <p:cNvPicPr>
              <a:picLocks noChangeAspect="1"/>
            </p:cNvPicPr>
            <p:nvPr/>
          </p:nvPicPr>
          <p:blipFill>
            <a:blip r:embed="rId2" cstate="print"/>
            <a:stretch>
              <a:fillRect/>
            </a:stretch>
          </p:blipFill>
          <p:spPr>
            <a:xfrm>
              <a:off x="7077236" y="1796818"/>
              <a:ext cx="504056" cy="546061"/>
            </a:xfrm>
            <a:prstGeom prst="rect">
              <a:avLst/>
            </a:prstGeom>
          </p:spPr>
        </p:pic>
        <p:pic>
          <p:nvPicPr>
            <p:cNvPr id="16" name="图片 15" descr="Misc-Buddy-Blue-icon.png"/>
            <p:cNvPicPr>
              <a:picLocks noChangeAspect="1"/>
            </p:cNvPicPr>
            <p:nvPr/>
          </p:nvPicPr>
          <p:blipFill>
            <a:blip r:embed="rId2" cstate="print"/>
            <a:stretch>
              <a:fillRect/>
            </a:stretch>
          </p:blipFill>
          <p:spPr>
            <a:xfrm>
              <a:off x="8877436" y="2054847"/>
              <a:ext cx="504056" cy="546061"/>
            </a:xfrm>
            <a:prstGeom prst="rect">
              <a:avLst/>
            </a:prstGeom>
          </p:spPr>
        </p:pic>
        <p:pic>
          <p:nvPicPr>
            <p:cNvPr id="17" name="图片 16" descr="Misc-Buddy-Blue-icon.png"/>
            <p:cNvPicPr>
              <a:picLocks noChangeAspect="1"/>
            </p:cNvPicPr>
            <p:nvPr/>
          </p:nvPicPr>
          <p:blipFill>
            <a:blip r:embed="rId2" cstate="print"/>
            <a:stretch>
              <a:fillRect/>
            </a:stretch>
          </p:blipFill>
          <p:spPr>
            <a:xfrm>
              <a:off x="8841432" y="3062959"/>
              <a:ext cx="504056" cy="546061"/>
            </a:xfrm>
            <a:prstGeom prst="rect">
              <a:avLst/>
            </a:prstGeom>
          </p:spPr>
        </p:pic>
        <p:pic>
          <p:nvPicPr>
            <p:cNvPr id="18" name="图片 17" descr="Misc-Buddy-Blue-icon.png"/>
            <p:cNvPicPr>
              <a:picLocks noChangeAspect="1"/>
            </p:cNvPicPr>
            <p:nvPr/>
          </p:nvPicPr>
          <p:blipFill>
            <a:blip r:embed="rId2" cstate="print"/>
            <a:stretch>
              <a:fillRect/>
            </a:stretch>
          </p:blipFill>
          <p:spPr>
            <a:xfrm>
              <a:off x="7761312" y="3501008"/>
              <a:ext cx="504056" cy="546061"/>
            </a:xfrm>
            <a:prstGeom prst="rect">
              <a:avLst/>
            </a:prstGeom>
          </p:spPr>
        </p:pic>
        <p:pic>
          <p:nvPicPr>
            <p:cNvPr id="19" name="图片 18" descr="Misc-Buddy-Blue-icon.png"/>
            <p:cNvPicPr>
              <a:picLocks noChangeAspect="1"/>
            </p:cNvPicPr>
            <p:nvPr/>
          </p:nvPicPr>
          <p:blipFill>
            <a:blip r:embed="rId2" cstate="print"/>
            <a:stretch>
              <a:fillRect/>
            </a:stretch>
          </p:blipFill>
          <p:spPr>
            <a:xfrm>
              <a:off x="6825208" y="3320988"/>
              <a:ext cx="504056" cy="546061"/>
            </a:xfrm>
            <a:prstGeom prst="rect">
              <a:avLst/>
            </a:prstGeom>
          </p:spPr>
        </p:pic>
        <p:cxnSp>
          <p:nvCxnSpPr>
            <p:cNvPr id="20" name="直接连接符 7"/>
            <p:cNvCxnSpPr/>
            <p:nvPr/>
          </p:nvCxnSpPr>
          <p:spPr>
            <a:xfrm>
              <a:off x="7473280" y="2342879"/>
              <a:ext cx="324036" cy="504056"/>
            </a:xfrm>
            <a:prstGeom prst="line">
              <a:avLst/>
            </a:prstGeom>
            <a:noFill/>
            <a:ln w="19050" cap="flat" cmpd="sng" algn="ctr">
              <a:solidFill>
                <a:schemeClr val="tx1"/>
              </a:solidFill>
              <a:prstDash val="solid"/>
            </a:ln>
            <a:effectLst/>
          </p:spPr>
        </p:cxnSp>
        <p:cxnSp>
          <p:nvCxnSpPr>
            <p:cNvPr id="23" name="直接连接符 7"/>
            <p:cNvCxnSpPr/>
            <p:nvPr/>
          </p:nvCxnSpPr>
          <p:spPr>
            <a:xfrm flipV="1">
              <a:off x="8301372" y="2594908"/>
              <a:ext cx="468052" cy="222024"/>
            </a:xfrm>
            <a:prstGeom prst="line">
              <a:avLst/>
            </a:prstGeom>
            <a:noFill/>
            <a:ln w="19050" cap="flat" cmpd="sng" algn="ctr">
              <a:solidFill>
                <a:schemeClr val="tx1"/>
              </a:solidFill>
              <a:prstDash val="solid"/>
            </a:ln>
            <a:effectLst/>
          </p:spPr>
        </p:cxnSp>
        <p:cxnSp>
          <p:nvCxnSpPr>
            <p:cNvPr id="27" name="直接连接符 7"/>
            <p:cNvCxnSpPr>
              <a:endCxn id="16" idx="1"/>
            </p:cNvCxnSpPr>
            <p:nvPr/>
          </p:nvCxnSpPr>
          <p:spPr>
            <a:xfrm>
              <a:off x="7653300" y="2162859"/>
              <a:ext cx="1224136" cy="165019"/>
            </a:xfrm>
            <a:prstGeom prst="line">
              <a:avLst/>
            </a:prstGeom>
            <a:noFill/>
            <a:ln w="19050" cap="flat" cmpd="sng" algn="ctr">
              <a:solidFill>
                <a:schemeClr val="tx1"/>
              </a:solidFill>
              <a:prstDash val="solid"/>
            </a:ln>
            <a:effectLst/>
          </p:spPr>
        </p:cxnSp>
        <p:cxnSp>
          <p:nvCxnSpPr>
            <p:cNvPr id="31" name="直接连接符 7"/>
            <p:cNvCxnSpPr>
              <a:endCxn id="17" idx="1"/>
            </p:cNvCxnSpPr>
            <p:nvPr/>
          </p:nvCxnSpPr>
          <p:spPr>
            <a:xfrm>
              <a:off x="8301372" y="3206975"/>
              <a:ext cx="540060" cy="129015"/>
            </a:xfrm>
            <a:prstGeom prst="line">
              <a:avLst/>
            </a:prstGeom>
            <a:noFill/>
            <a:ln w="19050" cap="flat" cmpd="sng" algn="ctr">
              <a:solidFill>
                <a:schemeClr val="tx1"/>
              </a:solidFill>
              <a:prstDash val="solid"/>
            </a:ln>
            <a:effectLst/>
          </p:spPr>
        </p:cxnSp>
        <p:cxnSp>
          <p:nvCxnSpPr>
            <p:cNvPr id="34" name="直接连接符 7"/>
            <p:cNvCxnSpPr>
              <a:stCxn id="18" idx="3"/>
            </p:cNvCxnSpPr>
            <p:nvPr/>
          </p:nvCxnSpPr>
          <p:spPr>
            <a:xfrm flipV="1">
              <a:off x="8265368" y="3501008"/>
              <a:ext cx="540060" cy="273031"/>
            </a:xfrm>
            <a:prstGeom prst="line">
              <a:avLst/>
            </a:prstGeom>
            <a:noFill/>
            <a:ln w="19050" cap="flat" cmpd="sng" algn="ctr">
              <a:solidFill>
                <a:schemeClr val="tx1"/>
              </a:solidFill>
              <a:prstDash val="solid"/>
            </a:ln>
            <a:effectLst/>
          </p:spPr>
        </p:cxnSp>
        <p:cxnSp>
          <p:nvCxnSpPr>
            <p:cNvPr id="37" name="直接连接符 7"/>
            <p:cNvCxnSpPr>
              <a:stCxn id="18" idx="0"/>
              <a:endCxn id="14" idx="2"/>
            </p:cNvCxnSpPr>
            <p:nvPr/>
          </p:nvCxnSpPr>
          <p:spPr>
            <a:xfrm flipV="1">
              <a:off x="8013340" y="3274089"/>
              <a:ext cx="3280" cy="226919"/>
            </a:xfrm>
            <a:prstGeom prst="line">
              <a:avLst/>
            </a:prstGeom>
            <a:noFill/>
            <a:ln w="19050" cap="flat" cmpd="sng" algn="ctr">
              <a:solidFill>
                <a:schemeClr val="tx1"/>
              </a:solidFill>
              <a:prstDash val="solid"/>
            </a:ln>
            <a:effectLst/>
          </p:spPr>
        </p:cxnSp>
        <p:cxnSp>
          <p:nvCxnSpPr>
            <p:cNvPr id="39" name="直接连接符 7"/>
            <p:cNvCxnSpPr/>
            <p:nvPr/>
          </p:nvCxnSpPr>
          <p:spPr>
            <a:xfrm flipV="1">
              <a:off x="7257256" y="3248980"/>
              <a:ext cx="468052" cy="252026"/>
            </a:xfrm>
            <a:prstGeom prst="line">
              <a:avLst/>
            </a:prstGeom>
            <a:noFill/>
            <a:ln w="19050" cap="flat" cmpd="sng" algn="ctr">
              <a:solidFill>
                <a:schemeClr val="tx1"/>
              </a:solidFill>
              <a:prstDash val="solid"/>
            </a:ln>
            <a:effectLst/>
          </p:spPr>
        </p:cxnSp>
      </p:grpSp>
      <p:sp>
        <p:nvSpPr>
          <p:cNvPr id="44" name="矩形 43"/>
          <p:cNvSpPr/>
          <p:nvPr/>
        </p:nvSpPr>
        <p:spPr>
          <a:xfrm>
            <a:off x="1772468"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User</a:t>
            </a:r>
            <a:endParaRPr kumimoji="1" lang="zh-CN" altLang="en-US" sz="2215" dirty="0">
              <a:solidFill>
                <a:srgbClr val="C00000"/>
              </a:solidFill>
            </a:endParaRPr>
          </a:p>
        </p:txBody>
      </p:sp>
      <p:sp>
        <p:nvSpPr>
          <p:cNvPr id="45" name="矩形 44"/>
          <p:cNvSpPr/>
          <p:nvPr/>
        </p:nvSpPr>
        <p:spPr>
          <a:xfrm>
            <a:off x="4040249"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Tie</a:t>
            </a:r>
            <a:endParaRPr kumimoji="1" lang="zh-CN" altLang="en-US" sz="2215" dirty="0">
              <a:solidFill>
                <a:srgbClr val="C00000"/>
              </a:solidFill>
            </a:endParaRPr>
          </a:p>
        </p:txBody>
      </p:sp>
      <p:sp>
        <p:nvSpPr>
          <p:cNvPr id="46" name="矩形 45"/>
          <p:cNvSpPr/>
          <p:nvPr/>
        </p:nvSpPr>
        <p:spPr>
          <a:xfrm>
            <a:off x="6233723" y="1401698"/>
            <a:ext cx="2259943"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smtClean="0">
                <a:solidFill>
                  <a:srgbClr val="C00000"/>
                </a:solidFill>
              </a:rPr>
              <a:t>Structure</a:t>
            </a:r>
            <a:endParaRPr kumimoji="1" lang="zh-CN" altLang="en-US" sz="2215" dirty="0">
              <a:solidFill>
                <a:srgbClr val="C00000"/>
              </a:solidFill>
            </a:endParaRPr>
          </a:p>
        </p:txBody>
      </p:sp>
      <p:grpSp>
        <p:nvGrpSpPr>
          <p:cNvPr id="12" name="Group 11"/>
          <p:cNvGrpSpPr/>
          <p:nvPr/>
        </p:nvGrpSpPr>
        <p:grpSpPr>
          <a:xfrm>
            <a:off x="4106342" y="2498435"/>
            <a:ext cx="1529538" cy="761505"/>
            <a:chOff x="3287643" y="2558903"/>
            <a:chExt cx="2061401" cy="1044116"/>
          </a:xfrm>
        </p:grpSpPr>
        <p:pic>
          <p:nvPicPr>
            <p:cNvPr id="6" name="图片 5" descr="Misc-Buddy-Blue-icon.png"/>
            <p:cNvPicPr>
              <a:picLocks noChangeAspect="1"/>
            </p:cNvPicPr>
            <p:nvPr/>
          </p:nvPicPr>
          <p:blipFill>
            <a:blip r:embed="rId2" cstate="print"/>
            <a:stretch>
              <a:fillRect/>
            </a:stretch>
          </p:blipFill>
          <p:spPr>
            <a:xfrm>
              <a:off x="3287643" y="2666915"/>
              <a:ext cx="654632" cy="709185"/>
            </a:xfrm>
            <a:prstGeom prst="rect">
              <a:avLst/>
            </a:prstGeom>
          </p:spPr>
        </p:pic>
        <p:pic>
          <p:nvPicPr>
            <p:cNvPr id="7" name="图片 6" descr="Misc-Buddy-Blue-icon.png"/>
            <p:cNvPicPr>
              <a:picLocks noChangeAspect="1"/>
            </p:cNvPicPr>
            <p:nvPr/>
          </p:nvPicPr>
          <p:blipFill>
            <a:blip r:embed="rId2" cstate="print"/>
            <a:stretch>
              <a:fillRect/>
            </a:stretch>
          </p:blipFill>
          <p:spPr>
            <a:xfrm>
              <a:off x="4694412" y="2666915"/>
              <a:ext cx="654632" cy="709185"/>
            </a:xfrm>
            <a:prstGeom prst="rect">
              <a:avLst/>
            </a:prstGeom>
          </p:spPr>
        </p:pic>
        <p:cxnSp>
          <p:nvCxnSpPr>
            <p:cNvPr id="9" name="直接连接符 35"/>
            <p:cNvCxnSpPr/>
            <p:nvPr/>
          </p:nvCxnSpPr>
          <p:spPr>
            <a:xfrm flipH="1">
              <a:off x="3938328" y="3098963"/>
              <a:ext cx="844062" cy="0"/>
            </a:xfrm>
            <a:prstGeom prst="line">
              <a:avLst/>
            </a:prstGeom>
            <a:ln w="28575" cmpd="sng">
              <a:solidFill>
                <a:schemeClr val="tx1"/>
              </a:solidFill>
              <a:prstDash val="solid"/>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2" name="矩形 41"/>
            <p:cNvSpPr/>
            <p:nvPr/>
          </p:nvSpPr>
          <p:spPr>
            <a:xfrm>
              <a:off x="3650296" y="2558903"/>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chemeClr val="tx1"/>
                  </a:solidFill>
                </a:rPr>
                <a:t>tie</a:t>
              </a:r>
              <a:endParaRPr kumimoji="1" lang="zh-CN" altLang="en-US" sz="1477" dirty="0">
                <a:solidFill>
                  <a:schemeClr val="tx1"/>
                </a:solidFill>
              </a:endParaRPr>
            </a:p>
          </p:txBody>
        </p:sp>
        <p:cxnSp>
          <p:nvCxnSpPr>
            <p:cNvPr id="8" name="曲线连接符 7"/>
            <p:cNvCxnSpPr>
              <a:stCxn id="6" idx="2"/>
              <a:endCxn id="7" idx="2"/>
            </p:cNvCxnSpPr>
            <p:nvPr/>
          </p:nvCxnSpPr>
          <p:spPr>
            <a:xfrm rot="16200000" flipH="1">
              <a:off x="4318343" y="2672715"/>
              <a:ext cx="12700" cy="1406769"/>
            </a:xfrm>
            <a:prstGeom prst="curvedConnector3">
              <a:avLst>
                <a:gd name="adj1" fmla="val 2493110"/>
              </a:avLst>
            </a:prstGeom>
            <a:ln w="38100" cmpd="sng">
              <a:solidFill>
                <a:schemeClr val="bg1">
                  <a:lumMod val="5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35" name="矩形 34"/>
            <p:cNvSpPr/>
            <p:nvPr/>
          </p:nvSpPr>
          <p:spPr>
            <a:xfrm>
              <a:off x="3650296" y="3242979"/>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rgbClr val="0000FF"/>
                  </a:solidFill>
                </a:rPr>
                <a:t>Influence</a:t>
              </a:r>
              <a:endParaRPr kumimoji="1" lang="zh-CN" altLang="en-US" sz="1477" dirty="0">
                <a:solidFill>
                  <a:srgbClr val="0000FF"/>
                </a:solidFill>
              </a:endParaRPr>
            </a:p>
          </p:txBody>
        </p:sp>
      </p:grpSp>
      <p:sp>
        <p:nvSpPr>
          <p:cNvPr id="36" name="矩形 35"/>
          <p:cNvSpPr/>
          <p:nvPr/>
        </p:nvSpPr>
        <p:spPr>
          <a:xfrm>
            <a:off x="1713837" y="3667520"/>
            <a:ext cx="1694958" cy="882069"/>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User </a:t>
            </a:r>
            <a:r>
              <a:rPr kumimoji="1" lang="en-US" altLang="zh-CN" sz="1662" dirty="0" smtClean="0">
                <a:solidFill>
                  <a:schemeClr val="tx1"/>
                </a:solidFill>
              </a:rPr>
              <a:t>Modeling</a:t>
            </a:r>
            <a:endParaRPr kumimoji="1" lang="en-US" altLang="zh-CN" sz="1662" dirty="0">
              <a:solidFill>
                <a:schemeClr val="tx1"/>
              </a:solidFill>
            </a:endParaRPr>
          </a:p>
          <a:p>
            <a:r>
              <a:rPr kumimoji="1" lang="en-US" altLang="zh-CN" sz="1662" dirty="0">
                <a:solidFill>
                  <a:schemeClr val="tx1"/>
                </a:solidFill>
              </a:rPr>
              <a:t>- Demographics</a:t>
            </a:r>
          </a:p>
          <a:p>
            <a:r>
              <a:rPr kumimoji="1" lang="en-US" altLang="zh-CN" sz="1662" dirty="0">
                <a:solidFill>
                  <a:schemeClr val="tx1"/>
                </a:solidFill>
              </a:rPr>
              <a:t>- Social Role</a:t>
            </a:r>
          </a:p>
        </p:txBody>
      </p:sp>
      <p:cxnSp>
        <p:nvCxnSpPr>
          <p:cNvPr id="47" name="Straight Connector 13"/>
          <p:cNvCxnSpPr/>
          <p:nvPr/>
        </p:nvCxnSpPr>
        <p:spPr>
          <a:xfrm>
            <a:off x="617099" y="4791613"/>
            <a:ext cx="8075974" cy="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40545" y="3667346"/>
            <a:ext cx="1861130" cy="882244"/>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Social Tie/Link</a:t>
            </a:r>
          </a:p>
          <a:p>
            <a:r>
              <a:rPr kumimoji="1" lang="en-US" altLang="zh-CN" sz="1662" dirty="0">
                <a:solidFill>
                  <a:schemeClr val="tx1"/>
                </a:solidFill>
              </a:rPr>
              <a:t>- </a:t>
            </a:r>
            <a:r>
              <a:rPr kumimoji="1" lang="en-US" altLang="zh-CN" sz="1662" dirty="0" err="1">
                <a:solidFill>
                  <a:schemeClr val="tx1"/>
                </a:solidFill>
              </a:rPr>
              <a:t>Homophily</a:t>
            </a:r>
            <a:endParaRPr kumimoji="1" lang="en-US" altLang="zh-CN" sz="1662" dirty="0">
              <a:solidFill>
                <a:schemeClr val="tx1"/>
              </a:solidFill>
            </a:endParaRPr>
          </a:p>
          <a:p>
            <a:r>
              <a:rPr kumimoji="1" lang="en-US" altLang="zh-CN" sz="1662" dirty="0">
                <a:solidFill>
                  <a:schemeClr val="tx1"/>
                </a:solidFill>
              </a:rPr>
              <a:t>- Social Influence</a:t>
            </a:r>
          </a:p>
        </p:txBody>
      </p:sp>
      <p:sp>
        <p:nvSpPr>
          <p:cNvPr id="38" name="矩形 37"/>
          <p:cNvSpPr/>
          <p:nvPr/>
        </p:nvSpPr>
        <p:spPr>
          <a:xfrm>
            <a:off x="6376713" y="3661642"/>
            <a:ext cx="1960833" cy="887947"/>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Triad Formation</a:t>
            </a:r>
          </a:p>
          <a:p>
            <a:r>
              <a:rPr kumimoji="1" lang="en-US" altLang="zh-CN" sz="1662" dirty="0">
                <a:solidFill>
                  <a:schemeClr val="tx1"/>
                </a:solidFill>
              </a:rPr>
              <a:t>- Community</a:t>
            </a:r>
          </a:p>
          <a:p>
            <a:r>
              <a:rPr kumimoji="1" lang="en-US" altLang="zh-CN" sz="1662" dirty="0">
                <a:solidFill>
                  <a:srgbClr val="000000"/>
                </a:solidFill>
              </a:rPr>
              <a:t>- Group Behavior</a:t>
            </a:r>
          </a:p>
        </p:txBody>
      </p:sp>
      <p:sp>
        <p:nvSpPr>
          <p:cNvPr id="40" name="Oval 39"/>
          <p:cNvSpPr/>
          <p:nvPr/>
        </p:nvSpPr>
        <p:spPr>
          <a:xfrm>
            <a:off x="3009981" y="5737658"/>
            <a:ext cx="3265445" cy="78214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90"/>
                </a:solidFill>
              </a:rPr>
              <a:t>BIG Networks</a:t>
            </a:r>
            <a:endParaRPr lang="en-US" sz="2400" dirty="0">
              <a:solidFill>
                <a:srgbClr val="000090"/>
              </a:solidFill>
            </a:endParaRPr>
          </a:p>
        </p:txBody>
      </p:sp>
      <p:sp>
        <p:nvSpPr>
          <p:cNvPr id="41" name="Rectangle 40"/>
          <p:cNvSpPr/>
          <p:nvPr/>
        </p:nvSpPr>
        <p:spPr>
          <a:xfrm>
            <a:off x="1940422" y="4991020"/>
            <a:ext cx="2392881"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800000"/>
                </a:solidFill>
              </a:rPr>
              <a:t>Social Theories</a:t>
            </a:r>
          </a:p>
        </p:txBody>
      </p:sp>
      <p:sp>
        <p:nvSpPr>
          <p:cNvPr id="53" name="Rectangle 52"/>
          <p:cNvSpPr/>
          <p:nvPr/>
        </p:nvSpPr>
        <p:spPr>
          <a:xfrm>
            <a:off x="4904344" y="4991020"/>
            <a:ext cx="2492585"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a:solidFill>
                  <a:srgbClr val="800000"/>
                </a:solidFill>
              </a:rPr>
              <a:t>Graph Theories</a:t>
            </a:r>
            <a:endParaRPr lang="en-US" sz="1846" dirty="0">
              <a:solidFill>
                <a:srgbClr val="800000"/>
              </a:solidFill>
            </a:endParaRPr>
          </a:p>
        </p:txBody>
      </p:sp>
      <p:sp>
        <p:nvSpPr>
          <p:cNvPr id="54" name="Right Arrow 53"/>
          <p:cNvSpPr/>
          <p:nvPr/>
        </p:nvSpPr>
        <p:spPr>
          <a:xfrm rot="16200000">
            <a:off x="4479441" y="4269880"/>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rot="16200000">
            <a:off x="4479441" y="5034273"/>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13"/>
          <p:cNvCxnSpPr/>
          <p:nvPr/>
        </p:nvCxnSpPr>
        <p:spPr>
          <a:xfrm flipH="1" flipV="1">
            <a:off x="1433606" y="1169377"/>
            <a:ext cx="7740" cy="396232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8" name="矩形 43"/>
          <p:cNvSpPr/>
          <p:nvPr/>
        </p:nvSpPr>
        <p:spPr>
          <a:xfrm>
            <a:off x="218287" y="3993986"/>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err="1">
                <a:solidFill>
                  <a:srgbClr val="C00000"/>
                </a:solidFill>
              </a:rPr>
              <a:t>Big&amp;Big</a:t>
            </a:r>
            <a:endParaRPr kumimoji="1" lang="zh-CN" altLang="en-US" sz="2031" dirty="0">
              <a:solidFill>
                <a:srgbClr val="C00000"/>
              </a:solidFill>
            </a:endParaRPr>
          </a:p>
        </p:txBody>
      </p:sp>
      <p:sp>
        <p:nvSpPr>
          <p:cNvPr id="60" name="矩形 43"/>
          <p:cNvSpPr/>
          <p:nvPr/>
        </p:nvSpPr>
        <p:spPr>
          <a:xfrm>
            <a:off x="218286" y="2764311"/>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Dynamic</a:t>
            </a:r>
            <a:endParaRPr kumimoji="1" lang="zh-CN" altLang="en-US" sz="2031" dirty="0">
              <a:solidFill>
                <a:srgbClr val="C00000"/>
              </a:solidFill>
            </a:endParaRPr>
          </a:p>
        </p:txBody>
      </p:sp>
      <p:sp>
        <p:nvSpPr>
          <p:cNvPr id="61" name="矩形 43"/>
          <p:cNvSpPr/>
          <p:nvPr/>
        </p:nvSpPr>
        <p:spPr>
          <a:xfrm>
            <a:off x="218286" y="1601105"/>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Heterogeneous</a:t>
            </a:r>
            <a:endParaRPr kumimoji="1" lang="zh-CN" altLang="en-US" sz="2031" dirty="0">
              <a:solidFill>
                <a:srgbClr val="C00000"/>
              </a:solidFill>
            </a:endParaRPr>
          </a:p>
        </p:txBody>
      </p:sp>
      <p:sp>
        <p:nvSpPr>
          <p:cNvPr id="62" name="矩形 43"/>
          <p:cNvSpPr/>
          <p:nvPr/>
        </p:nvSpPr>
        <p:spPr>
          <a:xfrm>
            <a:off x="868621" y="843681"/>
            <a:ext cx="629770"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data</a:t>
            </a:r>
            <a:endParaRPr kumimoji="1" lang="zh-CN" altLang="en-US" sz="1662" dirty="0">
              <a:solidFill>
                <a:schemeClr val="bg1">
                  <a:lumMod val="50000"/>
                </a:schemeClr>
              </a:solidFill>
            </a:endParaRPr>
          </a:p>
        </p:txBody>
      </p:sp>
      <p:sp>
        <p:nvSpPr>
          <p:cNvPr id="63" name="矩形 43"/>
          <p:cNvSpPr/>
          <p:nvPr/>
        </p:nvSpPr>
        <p:spPr>
          <a:xfrm>
            <a:off x="8161323" y="4791613"/>
            <a:ext cx="732098" cy="3400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social</a:t>
            </a:r>
            <a:endParaRPr kumimoji="1" lang="zh-CN" altLang="en-US" sz="1662" dirty="0">
              <a:solidFill>
                <a:schemeClr val="bg1">
                  <a:lumMod val="50000"/>
                </a:schemeClr>
              </a:solidFill>
            </a:endParaRPr>
          </a:p>
        </p:txBody>
      </p:sp>
      <p:sp>
        <p:nvSpPr>
          <p:cNvPr id="50" name="Rectangle 49"/>
          <p:cNvSpPr/>
          <p:nvPr/>
        </p:nvSpPr>
        <p:spPr>
          <a:xfrm>
            <a:off x="3162888"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mtClean="0">
                <a:solidFill>
                  <a:srgbClr val="0000CC"/>
                </a:solidFill>
              </a:rPr>
              <a:t>Micro</a:t>
            </a:r>
            <a:endParaRPr lang="en-US" dirty="0">
              <a:solidFill>
                <a:srgbClr val="0000CC"/>
              </a:solidFill>
            </a:endParaRPr>
          </a:p>
        </p:txBody>
      </p:sp>
      <p:sp>
        <p:nvSpPr>
          <p:cNvPr id="51" name="Rectangle 50"/>
          <p:cNvSpPr/>
          <p:nvPr/>
        </p:nvSpPr>
        <p:spPr>
          <a:xfrm>
            <a:off x="5547353"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CC"/>
                </a:solidFill>
              </a:rPr>
              <a:t>Macro</a:t>
            </a:r>
            <a:endParaRPr lang="en-US" dirty="0">
              <a:solidFill>
                <a:srgbClr val="0000CC"/>
              </a:solidFill>
            </a:endParaRPr>
          </a:p>
        </p:txBody>
      </p:sp>
      <p:sp>
        <p:nvSpPr>
          <p:cNvPr id="59" name="椭圆 40"/>
          <p:cNvSpPr/>
          <p:nvPr/>
        </p:nvSpPr>
        <p:spPr>
          <a:xfrm>
            <a:off x="6473270" y="1866981"/>
            <a:ext cx="1832530" cy="3106284"/>
          </a:xfrm>
          <a:prstGeom prst="ellipse">
            <a:avLst/>
          </a:prstGeom>
          <a:solidFill>
            <a:schemeClr val="accent1">
              <a:alpha val="28000"/>
            </a:schemeClr>
          </a:solidFill>
          <a:ln w="28575" cmpd="sng">
            <a:solidFill>
              <a:schemeClr val="accent1">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255842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altLang="zh-CN" sz="3692" dirty="0"/>
              <a:t>Model One : HIS</a:t>
            </a:r>
            <a:endParaRPr lang="zh-CN" altLang="en-US" sz="3692" dirty="0"/>
          </a:p>
        </p:txBody>
      </p:sp>
      <p:grpSp>
        <p:nvGrpSpPr>
          <p:cNvPr id="8" name="组合 7"/>
          <p:cNvGrpSpPr/>
          <p:nvPr/>
        </p:nvGrpSpPr>
        <p:grpSpPr>
          <a:xfrm>
            <a:off x="6660232" y="76200"/>
            <a:ext cx="2483768" cy="1403962"/>
            <a:chOff x="6080941" y="404664"/>
            <a:chExt cx="3057367" cy="1872208"/>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941" y="404664"/>
              <a:ext cx="3057367" cy="1872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8" name="组合 17"/>
            <p:cNvGrpSpPr/>
            <p:nvPr/>
          </p:nvGrpSpPr>
          <p:grpSpPr>
            <a:xfrm>
              <a:off x="6845166" y="1210820"/>
              <a:ext cx="1717078" cy="313842"/>
              <a:chOff x="3100776" y="4792459"/>
              <a:chExt cx="2547797" cy="465678"/>
            </a:xfrm>
          </p:grpSpPr>
          <p:sp>
            <p:nvSpPr>
              <p:cNvPr id="19" name="椭圆 18"/>
              <p:cNvSpPr/>
              <p:nvPr/>
            </p:nvSpPr>
            <p:spPr>
              <a:xfrm>
                <a:off x="3100776" y="4847052"/>
                <a:ext cx="411085"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20" name="椭圆 19"/>
              <p:cNvSpPr/>
              <p:nvPr/>
            </p:nvSpPr>
            <p:spPr>
              <a:xfrm>
                <a:off x="5237488" y="4792459"/>
                <a:ext cx="411085" cy="411085"/>
              </a:xfrm>
              <a:prstGeom prst="ellipse">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nvGrpSpPr>
            <p:cNvPr id="29" name="组合 28"/>
            <p:cNvGrpSpPr/>
            <p:nvPr/>
          </p:nvGrpSpPr>
          <p:grpSpPr>
            <a:xfrm>
              <a:off x="7376362" y="1175208"/>
              <a:ext cx="332238" cy="928380"/>
              <a:chOff x="3893768" y="4728591"/>
              <a:chExt cx="492973" cy="1377525"/>
            </a:xfrm>
          </p:grpSpPr>
          <p:sp>
            <p:nvSpPr>
              <p:cNvPr id="30" name="椭圆 29"/>
              <p:cNvSpPr/>
              <p:nvPr/>
            </p:nvSpPr>
            <p:spPr>
              <a:xfrm>
                <a:off x="3975656" y="472859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1" name="椭圆 30"/>
              <p:cNvSpPr/>
              <p:nvPr/>
            </p:nvSpPr>
            <p:spPr>
              <a:xfrm>
                <a:off x="3893768" y="5695031"/>
                <a:ext cx="411085" cy="41108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pSp>
      </p:grpSp>
      <p:sp>
        <p:nvSpPr>
          <p:cNvPr id="4" name="矩形 3"/>
          <p:cNvSpPr/>
          <p:nvPr/>
        </p:nvSpPr>
        <p:spPr>
          <a:xfrm>
            <a:off x="1148851" y="3739505"/>
            <a:ext cx="797628" cy="66468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50630" y="4673021"/>
            <a:ext cx="4652825" cy="122502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5883" lvl="1"/>
            <a:r>
              <a:rPr lang="en-US" altLang="zh-CN" i="1" dirty="0">
                <a:solidFill>
                  <a:srgbClr val="FF0000"/>
                </a:solidFill>
              </a:rPr>
              <a:t>I</a:t>
            </a:r>
            <a:r>
              <a:rPr lang="en-US" altLang="zh-CN" dirty="0">
                <a:solidFill>
                  <a:srgbClr val="FF0000"/>
                </a:solidFill>
              </a:rPr>
              <a:t>(</a:t>
            </a:r>
            <a:r>
              <a:rPr lang="en-US" altLang="zh-CN" i="1" dirty="0">
                <a:solidFill>
                  <a:srgbClr val="FF0000"/>
                </a:solidFill>
              </a:rPr>
              <a:t>v, </a:t>
            </a:r>
            <a:r>
              <a:rPr lang="en-US" altLang="zh-CN" i="1" dirty="0" err="1">
                <a:solidFill>
                  <a:srgbClr val="FF0000"/>
                </a:solidFill>
              </a:rPr>
              <a:t>C</a:t>
            </a:r>
            <a:r>
              <a:rPr lang="en-US" altLang="zh-CN" i="1" baseline="-25000" dirty="0" err="1">
                <a:solidFill>
                  <a:srgbClr val="FF0000"/>
                </a:solidFill>
              </a:rPr>
              <a:t>i</a:t>
            </a:r>
            <a:r>
              <a:rPr lang="en-US" altLang="zh-CN" dirty="0">
                <a:solidFill>
                  <a:srgbClr val="FF0000"/>
                </a:solidFill>
              </a:rPr>
              <a:t>) : </a:t>
            </a:r>
            <a:r>
              <a:rPr lang="en-US" altLang="zh-CN" dirty="0">
                <a:solidFill>
                  <a:schemeClr val="tx1"/>
                </a:solidFill>
              </a:rPr>
              <a:t>importance of </a:t>
            </a:r>
            <a:r>
              <a:rPr lang="en-US" altLang="zh-CN" i="1" dirty="0">
                <a:solidFill>
                  <a:schemeClr val="tx1"/>
                </a:solidFill>
              </a:rPr>
              <a:t>v</a:t>
            </a:r>
            <a:r>
              <a:rPr lang="en-US" altLang="zh-CN" dirty="0">
                <a:solidFill>
                  <a:schemeClr val="tx1"/>
                </a:solidFill>
              </a:rPr>
              <a:t> in community </a:t>
            </a:r>
            <a:r>
              <a:rPr lang="en-US" altLang="zh-CN" i="1" dirty="0" err="1">
                <a:solidFill>
                  <a:schemeClr val="tx1"/>
                </a:solidFill>
              </a:rPr>
              <a:t>C</a:t>
            </a:r>
            <a:r>
              <a:rPr lang="en-US" altLang="zh-CN" i="1" baseline="-25000" dirty="0" err="1">
                <a:solidFill>
                  <a:schemeClr val="tx1"/>
                </a:solidFill>
              </a:rPr>
              <a:t>i</a:t>
            </a:r>
            <a:r>
              <a:rPr lang="en-US" altLang="zh-CN" dirty="0">
                <a:solidFill>
                  <a:schemeClr val="tx1"/>
                </a:solidFill>
              </a:rPr>
              <a:t>.</a:t>
            </a:r>
          </a:p>
          <a:p>
            <a:pPr marL="255883" lvl="1"/>
            <a:r>
              <a:rPr lang="en-US" altLang="zh-CN" i="1" dirty="0">
                <a:solidFill>
                  <a:srgbClr val="FF0000"/>
                </a:solidFill>
              </a:rPr>
              <a:t>H</a:t>
            </a:r>
            <a:r>
              <a:rPr lang="en-US" altLang="zh-CN" dirty="0">
                <a:solidFill>
                  <a:srgbClr val="FF0000"/>
                </a:solidFill>
              </a:rPr>
              <a:t>(</a:t>
            </a:r>
            <a:r>
              <a:rPr lang="en-US" altLang="zh-CN" i="1" dirty="0">
                <a:solidFill>
                  <a:srgbClr val="FF0000"/>
                </a:solidFill>
              </a:rPr>
              <a:t>v, S</a:t>
            </a:r>
            <a:r>
              <a:rPr lang="en-US" altLang="zh-CN" dirty="0">
                <a:solidFill>
                  <a:srgbClr val="FF0000"/>
                </a:solidFill>
              </a:rPr>
              <a:t>) : </a:t>
            </a:r>
            <a:r>
              <a:rPr lang="en-US" altLang="zh-CN" dirty="0">
                <a:solidFill>
                  <a:schemeClr val="tx1"/>
                </a:solidFill>
              </a:rPr>
              <a:t>likelihood of </a:t>
            </a:r>
            <a:r>
              <a:rPr lang="en-US" altLang="zh-CN" i="1" dirty="0">
                <a:solidFill>
                  <a:schemeClr val="tx1"/>
                </a:solidFill>
              </a:rPr>
              <a:t>v</a:t>
            </a:r>
            <a:r>
              <a:rPr lang="en-US" altLang="zh-CN" dirty="0">
                <a:solidFill>
                  <a:schemeClr val="tx1"/>
                </a:solidFill>
              </a:rPr>
              <a:t> spanning structural holes across </a:t>
            </a:r>
            <a:r>
              <a:rPr lang="en-US" altLang="zh-CN" i="1" dirty="0">
                <a:solidFill>
                  <a:schemeClr val="tx1"/>
                </a:solidFill>
              </a:rPr>
              <a:t>S</a:t>
            </a:r>
            <a:r>
              <a:rPr lang="en-US" altLang="zh-CN" dirty="0">
                <a:solidFill>
                  <a:schemeClr val="tx1"/>
                </a:solidFill>
              </a:rPr>
              <a:t> (subset of communities</a:t>
            </a:r>
            <a:r>
              <a:rPr lang="en-US" altLang="zh-CN" dirty="0" smtClean="0">
                <a:solidFill>
                  <a:schemeClr val="tx1"/>
                </a:solidFill>
              </a:rPr>
              <a:t>).</a:t>
            </a:r>
            <a:endParaRPr lang="en-US" altLang="zh-CN" dirty="0">
              <a:solidFill>
                <a:schemeClr val="tx1"/>
              </a:solidFill>
            </a:endParaRPr>
          </a:p>
        </p:txBody>
      </p:sp>
      <p:cxnSp>
        <p:nvCxnSpPr>
          <p:cNvPr id="16" name="直接箭头连接符 15"/>
          <p:cNvCxnSpPr>
            <a:stCxn id="14" idx="0"/>
            <a:endCxn id="4" idx="3"/>
          </p:cNvCxnSpPr>
          <p:nvPr/>
        </p:nvCxnSpPr>
        <p:spPr>
          <a:xfrm flipH="1" flipV="1">
            <a:off x="1946479" y="4071850"/>
            <a:ext cx="930564" cy="60117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7" name="矩形 26"/>
          <p:cNvSpPr/>
          <p:nvPr/>
        </p:nvSpPr>
        <p:spPr>
          <a:xfrm>
            <a:off x="5460549" y="4673020"/>
            <a:ext cx="2303812" cy="122502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zh-CN" dirty="0">
                <a:solidFill>
                  <a:schemeClr val="tx1"/>
                </a:solidFill>
              </a:rPr>
              <a:t>α</a:t>
            </a:r>
            <a:r>
              <a:rPr lang="en-US" altLang="zh-CN" dirty="0">
                <a:solidFill>
                  <a:schemeClr val="tx1"/>
                </a:solidFill>
              </a:rPr>
              <a:t> and </a:t>
            </a:r>
            <a:r>
              <a:rPr lang="el-GR" altLang="zh-CN" dirty="0">
                <a:solidFill>
                  <a:schemeClr val="tx1"/>
                </a:solidFill>
              </a:rPr>
              <a:t>β</a:t>
            </a:r>
            <a:r>
              <a:rPr lang="en-US" altLang="zh-CN" dirty="0">
                <a:solidFill>
                  <a:schemeClr val="tx1"/>
                </a:solidFill>
              </a:rPr>
              <a:t> are two parameters</a:t>
            </a:r>
            <a:endParaRPr lang="zh-CN" altLang="en-US" dirty="0"/>
          </a:p>
        </p:txBody>
      </p:sp>
      <p:cxnSp>
        <p:nvCxnSpPr>
          <p:cNvPr id="37" name="直接箭头连接符 36"/>
          <p:cNvCxnSpPr>
            <a:endCxn id="41" idx="3"/>
          </p:cNvCxnSpPr>
          <p:nvPr/>
        </p:nvCxnSpPr>
        <p:spPr>
          <a:xfrm flipH="1" flipV="1">
            <a:off x="3807607" y="3941387"/>
            <a:ext cx="2341505" cy="7082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40" name="直接箭头连接符 39"/>
          <p:cNvCxnSpPr>
            <a:endCxn id="42" idx="2"/>
          </p:cNvCxnSpPr>
          <p:nvPr/>
        </p:nvCxnSpPr>
        <p:spPr>
          <a:xfrm flipH="1" flipV="1">
            <a:off x="4871110" y="4103387"/>
            <a:ext cx="1309534" cy="56083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41" name="矩形 40"/>
          <p:cNvSpPr/>
          <p:nvPr/>
        </p:nvSpPr>
        <p:spPr>
          <a:xfrm>
            <a:off x="3541732" y="3779387"/>
            <a:ext cx="265876" cy="32400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704938" y="3779386"/>
            <a:ext cx="332345" cy="32400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86" name="Content Placeholder 2"/>
          <p:cNvSpPr>
            <a:spLocks noGrp="1"/>
          </p:cNvSpPr>
          <p:nvPr>
            <p:ph idx="1"/>
          </p:nvPr>
        </p:nvSpPr>
        <p:spPr>
          <a:xfrm>
            <a:off x="462594" y="1411396"/>
            <a:ext cx="8218812" cy="4684604"/>
          </a:xfrm>
        </p:spPr>
        <p:txBody>
          <a:bodyPr>
            <a:normAutofit/>
          </a:bodyPr>
          <a:lstStyle/>
          <a:p>
            <a:r>
              <a:rPr lang="en-US" altLang="zh-CN" sz="2215" dirty="0"/>
              <a:t>Structural hole spanners are more likely to connect important nodes in different communities.</a:t>
            </a:r>
          </a:p>
          <a:p>
            <a:pPr lvl="1"/>
            <a:r>
              <a:rPr lang="en-US" altLang="zh-CN" sz="1846" dirty="0"/>
              <a:t>If a user is connected with many </a:t>
            </a:r>
            <a:r>
              <a:rPr lang="en-US" altLang="zh-CN" sz="1846" dirty="0">
                <a:solidFill>
                  <a:schemeClr val="tx2"/>
                </a:solidFill>
              </a:rPr>
              <a:t>opinion leaders</a:t>
            </a:r>
            <a:r>
              <a:rPr lang="en-US" altLang="zh-CN" sz="1846" dirty="0"/>
              <a:t> in different communities, more likely to span </a:t>
            </a:r>
            <a:r>
              <a:rPr lang="en-US" altLang="zh-CN" sz="1846" dirty="0">
                <a:solidFill>
                  <a:srgbClr val="FF0000"/>
                </a:solidFill>
              </a:rPr>
              <a:t>structural holes</a:t>
            </a:r>
            <a:r>
              <a:rPr lang="en-US" altLang="zh-CN" sz="1846" dirty="0"/>
              <a:t>.</a:t>
            </a:r>
          </a:p>
          <a:p>
            <a:pPr lvl="1"/>
            <a:r>
              <a:rPr lang="en-US" altLang="zh-CN" sz="1846" dirty="0"/>
              <a:t>If a user is connected with </a:t>
            </a:r>
            <a:r>
              <a:rPr lang="en-US" altLang="zh-CN" sz="1846" dirty="0">
                <a:solidFill>
                  <a:srgbClr val="FF0000"/>
                </a:solidFill>
              </a:rPr>
              <a:t>structural hole</a:t>
            </a:r>
            <a:r>
              <a:rPr lang="en-US" altLang="zh-CN" sz="1846" dirty="0"/>
              <a:t> </a:t>
            </a:r>
            <a:r>
              <a:rPr lang="en-US" altLang="zh-CN" sz="1846" dirty="0">
                <a:solidFill>
                  <a:srgbClr val="FF0000"/>
                </a:solidFill>
              </a:rPr>
              <a:t>spanners</a:t>
            </a:r>
            <a:r>
              <a:rPr lang="en-US" altLang="zh-CN" sz="1846" dirty="0"/>
              <a:t>, more likely to act as an </a:t>
            </a:r>
            <a:r>
              <a:rPr lang="en-US" altLang="zh-CN" sz="1846" dirty="0">
                <a:solidFill>
                  <a:schemeClr val="tx2"/>
                </a:solidFill>
              </a:rPr>
              <a:t>opinion leader</a:t>
            </a:r>
            <a:r>
              <a:rPr lang="en-US" altLang="zh-CN" sz="1846" dirty="0"/>
              <a:t>.</a:t>
            </a:r>
          </a:p>
          <a:p>
            <a:r>
              <a:rPr lang="en-US" altLang="zh-CN" sz="1846" dirty="0"/>
              <a:t>Model</a:t>
            </a:r>
          </a:p>
          <a:p>
            <a:pPr lvl="1"/>
            <a:r>
              <a:rPr lang="en-US" altLang="zh-CN" sz="1846" i="1" dirty="0">
                <a:solidFill>
                  <a:schemeClr val="tx2"/>
                </a:solidFill>
                <a:latin typeface="Times New Roman" pitchFamily="18" charset="0"/>
                <a:cs typeface="Times New Roman" pitchFamily="18" charset="0"/>
              </a:rPr>
              <a:t>I</a:t>
            </a:r>
            <a:r>
              <a:rPr lang="en-US" altLang="zh-CN" sz="1846" dirty="0">
                <a:solidFill>
                  <a:schemeClr val="tx2"/>
                </a:solidFill>
                <a:latin typeface="Times New Roman" pitchFamily="18" charset="0"/>
                <a:cs typeface="Times New Roman" pitchFamily="18" charset="0"/>
              </a:rPr>
              <a:t>(</a:t>
            </a:r>
            <a:r>
              <a:rPr lang="en-US" altLang="zh-CN" sz="1846" i="1" dirty="0">
                <a:solidFill>
                  <a:schemeClr val="tx2"/>
                </a:solidFill>
                <a:latin typeface="Times New Roman" pitchFamily="18" charset="0"/>
                <a:cs typeface="Times New Roman" pitchFamily="18" charset="0"/>
              </a:rPr>
              <a:t>v, </a:t>
            </a:r>
            <a:r>
              <a:rPr lang="en-US" altLang="zh-CN" sz="1846" i="1" dirty="0" err="1">
                <a:solidFill>
                  <a:schemeClr val="tx2"/>
                </a:solidFill>
                <a:latin typeface="Times New Roman" pitchFamily="18" charset="0"/>
                <a:cs typeface="Times New Roman" pitchFamily="18" charset="0"/>
              </a:rPr>
              <a:t>C</a:t>
            </a:r>
            <a:r>
              <a:rPr lang="en-US" altLang="zh-CN" sz="1846" i="1" baseline="-25000" dirty="0" err="1">
                <a:solidFill>
                  <a:schemeClr val="tx2"/>
                </a:solidFill>
                <a:latin typeface="Times New Roman" pitchFamily="18" charset="0"/>
                <a:cs typeface="Times New Roman" pitchFamily="18" charset="0"/>
              </a:rPr>
              <a:t>i</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 = max </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  I</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v, </a:t>
            </a:r>
            <a:r>
              <a:rPr lang="en-US" altLang="zh-CN" sz="1846" i="1" dirty="0" err="1">
                <a:latin typeface="Times New Roman" pitchFamily="18" charset="0"/>
                <a:cs typeface="Times New Roman" pitchFamily="18" charset="0"/>
              </a:rPr>
              <a:t>C</a:t>
            </a:r>
            <a:r>
              <a:rPr lang="en-US" altLang="zh-CN" sz="1846" i="1" baseline="-25000" dirty="0" err="1">
                <a:latin typeface="Times New Roman" pitchFamily="18" charset="0"/>
                <a:cs typeface="Times New Roman" pitchFamily="18" charset="0"/>
              </a:rPr>
              <a:t>i</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 </a:t>
            </a:r>
            <a:r>
              <a:rPr lang="el-GR" altLang="zh-CN" sz="1846" i="1" dirty="0">
                <a:latin typeface="Times New Roman" pitchFamily="18" charset="0"/>
                <a:cs typeface="Times New Roman" pitchFamily="18" charset="0"/>
              </a:rPr>
              <a:t>α</a:t>
            </a:r>
            <a:r>
              <a:rPr lang="en-US" altLang="zh-CN" sz="1846" i="1" baseline="-25000" dirty="0">
                <a:latin typeface="Times New Roman" pitchFamily="18" charset="0"/>
                <a:cs typeface="Times New Roman" pitchFamily="18" charset="0"/>
              </a:rPr>
              <a:t>i</a:t>
            </a:r>
            <a:r>
              <a:rPr lang="en-US" altLang="zh-CN" sz="1846" i="1" dirty="0">
                <a:latin typeface="Times New Roman" pitchFamily="18" charset="0"/>
                <a:cs typeface="Times New Roman" pitchFamily="18" charset="0"/>
              </a:rPr>
              <a:t> I</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u, </a:t>
            </a:r>
            <a:r>
              <a:rPr lang="en-US" altLang="zh-CN" sz="1846" i="1" dirty="0" err="1">
                <a:latin typeface="Times New Roman" pitchFamily="18" charset="0"/>
                <a:cs typeface="Times New Roman" pitchFamily="18" charset="0"/>
              </a:rPr>
              <a:t>C</a:t>
            </a:r>
            <a:r>
              <a:rPr lang="en-US" altLang="zh-CN" sz="1846" i="1" baseline="-25000" dirty="0" err="1">
                <a:latin typeface="Times New Roman" pitchFamily="18" charset="0"/>
                <a:cs typeface="Times New Roman" pitchFamily="18" charset="0"/>
              </a:rPr>
              <a:t>i</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 + </a:t>
            </a:r>
            <a:r>
              <a:rPr lang="el-GR" altLang="zh-CN" sz="1846" i="1" dirty="0">
                <a:latin typeface="Times New Roman" pitchFamily="18" charset="0"/>
                <a:cs typeface="Times New Roman" pitchFamily="18" charset="0"/>
              </a:rPr>
              <a:t>β</a:t>
            </a:r>
            <a:r>
              <a:rPr lang="en-US" altLang="zh-CN" sz="1846" i="1" baseline="-25000" dirty="0">
                <a:latin typeface="Times New Roman" pitchFamily="18" charset="0"/>
                <a:cs typeface="Times New Roman" pitchFamily="18" charset="0"/>
              </a:rPr>
              <a:t>S</a:t>
            </a:r>
            <a:r>
              <a:rPr lang="en-US" altLang="zh-CN" sz="1846" i="1" dirty="0">
                <a:latin typeface="Times New Roman" pitchFamily="18" charset="0"/>
                <a:cs typeface="Times New Roman" pitchFamily="18" charset="0"/>
              </a:rPr>
              <a:t> H</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u, S</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  </a:t>
            </a:r>
            <a:r>
              <a:rPr lang="en-US" altLang="zh-CN" sz="1846" dirty="0">
                <a:latin typeface="Times New Roman" pitchFamily="18" charset="0"/>
                <a:cs typeface="Times New Roman" pitchFamily="18" charset="0"/>
              </a:rPr>
              <a:t>}</a:t>
            </a:r>
          </a:p>
          <a:p>
            <a:pPr lvl="1"/>
            <a:r>
              <a:rPr lang="en-US" altLang="zh-CN" sz="1846" i="1" dirty="0">
                <a:latin typeface="Times New Roman" pitchFamily="18" charset="0"/>
                <a:cs typeface="Times New Roman" pitchFamily="18" charset="0"/>
              </a:rPr>
              <a:t>H</a:t>
            </a:r>
            <a:r>
              <a:rPr lang="en-US" altLang="zh-CN" sz="1846" dirty="0">
                <a:latin typeface="Times New Roman" pitchFamily="18" charset="0"/>
                <a:cs typeface="Times New Roman" pitchFamily="18" charset="0"/>
              </a:rPr>
              <a:t>(</a:t>
            </a:r>
            <a:r>
              <a:rPr lang="en-US" altLang="zh-CN" sz="1846" i="1" dirty="0">
                <a:latin typeface="Times New Roman" pitchFamily="18" charset="0"/>
                <a:cs typeface="Times New Roman" pitchFamily="18" charset="0"/>
              </a:rPr>
              <a:t>v, S</a:t>
            </a:r>
            <a:r>
              <a:rPr lang="en-US" altLang="zh-CN" sz="1846" dirty="0">
                <a:latin typeface="Times New Roman" pitchFamily="18" charset="0"/>
                <a:cs typeface="Times New Roman" pitchFamily="18" charset="0"/>
              </a:rPr>
              <a:t>)</a:t>
            </a:r>
            <a:r>
              <a:rPr lang="en-US" altLang="zh-CN" sz="1846" i="1" dirty="0">
                <a:solidFill>
                  <a:srgbClr val="FF0000"/>
                </a:solidFill>
                <a:latin typeface="Times New Roman" pitchFamily="18" charset="0"/>
                <a:cs typeface="Times New Roman" pitchFamily="18" charset="0"/>
              </a:rPr>
              <a:t> </a:t>
            </a:r>
            <a:r>
              <a:rPr lang="en-US" altLang="zh-CN" sz="1846" i="1" dirty="0">
                <a:latin typeface="Times New Roman" pitchFamily="18" charset="0"/>
                <a:cs typeface="Times New Roman" pitchFamily="18" charset="0"/>
              </a:rPr>
              <a:t>= min </a:t>
            </a:r>
            <a:r>
              <a:rPr lang="en-US" altLang="zh-CN" sz="1846" dirty="0">
                <a:latin typeface="Times New Roman" pitchFamily="18" charset="0"/>
                <a:cs typeface="Times New Roman" pitchFamily="18" charset="0"/>
              </a:rPr>
              <a:t>{ </a:t>
            </a:r>
            <a:r>
              <a:rPr lang="en-US" altLang="zh-CN" sz="1846" i="1" dirty="0">
                <a:latin typeface="Times New Roman" pitchFamily="18" charset="0"/>
                <a:cs typeface="Times New Roman" pitchFamily="18" charset="0"/>
              </a:rPr>
              <a:t>I</a:t>
            </a:r>
            <a:r>
              <a:rPr lang="en-US" altLang="zh-CN" sz="1846" dirty="0">
                <a:latin typeface="Times New Roman" pitchFamily="18" charset="0"/>
                <a:cs typeface="Times New Roman" pitchFamily="18" charset="0"/>
              </a:rPr>
              <a:t>(v, </a:t>
            </a:r>
            <a:r>
              <a:rPr lang="en-US" altLang="zh-CN" sz="1846" dirty="0" err="1">
                <a:latin typeface="Times New Roman" pitchFamily="18" charset="0"/>
                <a:cs typeface="Times New Roman" pitchFamily="18" charset="0"/>
              </a:rPr>
              <a:t>C</a:t>
            </a:r>
            <a:r>
              <a:rPr lang="en-US" altLang="zh-CN" sz="1846" baseline="-25000" dirty="0" err="1">
                <a:latin typeface="Times New Roman" pitchFamily="18" charset="0"/>
                <a:cs typeface="Times New Roman" pitchFamily="18" charset="0"/>
              </a:rPr>
              <a:t>i</a:t>
            </a:r>
            <a:r>
              <a:rPr lang="en-US" altLang="zh-CN" sz="1846" dirty="0">
                <a:latin typeface="Times New Roman" pitchFamily="18" charset="0"/>
                <a:cs typeface="Times New Roman" pitchFamily="18" charset="0"/>
              </a:rPr>
              <a:t>) }</a:t>
            </a:r>
          </a:p>
          <a:p>
            <a:endParaRPr lang="en-US" altLang="zh-CN" sz="1846" dirty="0"/>
          </a:p>
        </p:txBody>
      </p:sp>
    </p:spTree>
    <p:extLst>
      <p:ext uri="{BB962C8B-B14F-4D97-AF65-F5344CB8AC3E}">
        <p14:creationId xmlns:p14="http://schemas.microsoft.com/office/powerpoint/2010/main" val="408923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6">
                                            <p:txEl>
                                              <p:pRg st="5" end="5"/>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27" grpId="0" animBg="1"/>
      <p:bldP spid="41" grpId="0" animBg="1"/>
      <p:bldP spid="42" grpId="0" animBg="1"/>
      <p:bldP spid="1638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for HIS</a:t>
            </a:r>
            <a:endParaRPr lang="en-US" dirty="0"/>
          </a:p>
        </p:txBody>
      </p:sp>
      <p:pic>
        <p:nvPicPr>
          <p:cNvPr id="4" name="Picture 3" descr="Screen Shot 2013-08-11 at 11.49.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64" y="1169378"/>
            <a:ext cx="5376252" cy="4821479"/>
          </a:xfrm>
          <a:prstGeom prst="rect">
            <a:avLst/>
          </a:prstGeom>
        </p:spPr>
      </p:pic>
      <p:pic>
        <p:nvPicPr>
          <p:cNvPr id="5" name="Picture 4" descr="Screen Shot 2013-08-11 at 11.49.5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822" y="1212376"/>
            <a:ext cx="2439898" cy="669136"/>
          </a:xfrm>
          <a:prstGeom prst="rect">
            <a:avLst/>
          </a:prstGeom>
          <a:ln>
            <a:solidFill>
              <a:srgbClr val="800000"/>
            </a:solidFill>
          </a:ln>
        </p:spPr>
      </p:pic>
      <p:cxnSp>
        <p:nvCxnSpPr>
          <p:cNvPr id="6" name="直接箭头连接符 39"/>
          <p:cNvCxnSpPr>
            <a:stCxn id="5" idx="1"/>
            <a:endCxn id="9" idx="3"/>
          </p:cNvCxnSpPr>
          <p:nvPr/>
        </p:nvCxnSpPr>
        <p:spPr>
          <a:xfrm flipH="1">
            <a:off x="3473229" y="1546943"/>
            <a:ext cx="2842594" cy="270314"/>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9" name="矩形 41"/>
          <p:cNvSpPr/>
          <p:nvPr/>
        </p:nvSpPr>
        <p:spPr>
          <a:xfrm>
            <a:off x="2919598" y="1671026"/>
            <a:ext cx="553630" cy="292463"/>
          </a:xfrm>
          <a:prstGeom prst="rect">
            <a:avLst/>
          </a:prstGeom>
          <a:noFill/>
          <a:ln w="12700" cmpd="sng">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1"/>
          <p:cNvSpPr/>
          <p:nvPr/>
        </p:nvSpPr>
        <p:spPr>
          <a:xfrm>
            <a:off x="6599302" y="1966141"/>
            <a:ext cx="1881007" cy="299653"/>
          </a:xfrm>
          <a:prstGeom prst="rect">
            <a:avLst/>
          </a:prstGeom>
          <a:no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77" dirty="0">
                <a:solidFill>
                  <a:srgbClr val="000000"/>
                </a:solidFill>
              </a:rPr>
              <a:t>By PageRank or HITS</a:t>
            </a:r>
            <a:endParaRPr lang="zh-CN" altLang="en-US" sz="1477" dirty="0">
              <a:solidFill>
                <a:srgbClr val="000000"/>
              </a:solidFill>
            </a:endParaRPr>
          </a:p>
        </p:txBody>
      </p:sp>
      <p:cxnSp>
        <p:nvCxnSpPr>
          <p:cNvPr id="16" name="Straight Connector 15"/>
          <p:cNvCxnSpPr/>
          <p:nvPr/>
        </p:nvCxnSpPr>
        <p:spPr>
          <a:xfrm>
            <a:off x="7374873" y="1546943"/>
            <a:ext cx="413115"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直接箭头连接符 39"/>
          <p:cNvCxnSpPr>
            <a:stCxn id="21" idx="1"/>
            <a:endCxn id="19" idx="3"/>
          </p:cNvCxnSpPr>
          <p:nvPr/>
        </p:nvCxnSpPr>
        <p:spPr>
          <a:xfrm flipH="1">
            <a:off x="4914921" y="5049454"/>
            <a:ext cx="1400901" cy="119623"/>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9" name="矩形 41"/>
          <p:cNvSpPr/>
          <p:nvPr/>
        </p:nvSpPr>
        <p:spPr>
          <a:xfrm>
            <a:off x="4538174" y="5015240"/>
            <a:ext cx="376747" cy="307677"/>
          </a:xfrm>
          <a:prstGeom prst="rect">
            <a:avLst/>
          </a:prstGeom>
          <a:noFill/>
          <a:ln w="12700" cmpd="sng">
            <a:solidFill>
              <a:srgbClr val="0000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41"/>
          <p:cNvSpPr/>
          <p:nvPr/>
        </p:nvSpPr>
        <p:spPr>
          <a:xfrm>
            <a:off x="6315822" y="4607403"/>
            <a:ext cx="2577603" cy="884103"/>
          </a:xfrm>
          <a:prstGeom prst="rect">
            <a:avLst/>
          </a:prstGeom>
          <a:noFill/>
          <a:ln w="12700" cmpd="sng">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46" dirty="0">
                <a:solidFill>
                  <a:srgbClr val="000000"/>
                </a:solidFill>
              </a:rPr>
              <a:t>Parameter to control the convergence</a:t>
            </a:r>
            <a:endParaRPr lang="zh-CN" altLang="en-US" sz="1846" dirty="0">
              <a:solidFill>
                <a:srgbClr val="000000"/>
              </a:solidFill>
            </a:endParaRPr>
          </a:p>
        </p:txBody>
      </p:sp>
    </p:spTree>
    <p:extLst>
      <p:ext uri="{BB962C8B-B14F-4D97-AF65-F5344CB8AC3E}">
        <p14:creationId xmlns:p14="http://schemas.microsoft.com/office/powerpoint/2010/main" val="701027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9"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368669"/>
            <a:ext cx="8668333" cy="4550020"/>
          </a:xfrm>
        </p:spPr>
        <p:txBody>
          <a:bodyPr/>
          <a:lstStyle/>
          <a:p>
            <a:r>
              <a:rPr lang="en-US" dirty="0" smtClean="0"/>
              <a:t>Given </a:t>
            </a:r>
            <a:r>
              <a:rPr lang="el-GR" altLang="zh-CN" i="1" dirty="0" smtClean="0">
                <a:latin typeface="Times New Roman" pitchFamily="18" charset="0"/>
                <a:cs typeface="Times New Roman" pitchFamily="18" charset="0"/>
              </a:rPr>
              <a:t>α</a:t>
            </a:r>
            <a:r>
              <a:rPr lang="en-US" altLang="zh-CN" baseline="-25000" dirty="0" err="1" smtClean="0">
                <a:latin typeface="Times New Roman" pitchFamily="18" charset="0"/>
                <a:cs typeface="Times New Roman" pitchFamily="18" charset="0"/>
              </a:rPr>
              <a:t>i</a:t>
            </a:r>
            <a:r>
              <a:rPr lang="en-US" altLang="zh-CN" baseline="-25000"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and </a:t>
            </a:r>
            <a:r>
              <a:rPr lang="el-GR" altLang="zh-CN" i="1" dirty="0" smtClean="0">
                <a:latin typeface="Times New Roman" pitchFamily="18" charset="0"/>
                <a:cs typeface="Times New Roman" pitchFamily="18" charset="0"/>
              </a:rPr>
              <a:t>β</a:t>
            </a:r>
            <a:r>
              <a:rPr lang="en-US" altLang="zh-CN" baseline="-25000"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 solution exists ( </a:t>
            </a:r>
            <a:r>
              <a:rPr lang="en-US" altLang="zh-CN" dirty="0" smtClean="0">
                <a:latin typeface="Times New Roman"/>
                <a:cs typeface="Times New Roman"/>
              </a:rPr>
              <a:t>I</a:t>
            </a:r>
            <a:r>
              <a:rPr lang="en-US" altLang="zh-CN" dirty="0">
                <a:latin typeface="Times New Roman"/>
                <a:cs typeface="Times New Roman"/>
              </a:rPr>
              <a:t>(v, C</a:t>
            </a:r>
            <a:r>
              <a:rPr lang="en-US" altLang="zh-CN" baseline="-25000" dirty="0">
                <a:latin typeface="Times New Roman"/>
                <a:cs typeface="Times New Roman"/>
              </a:rPr>
              <a:t>i</a:t>
            </a:r>
            <a:r>
              <a:rPr lang="en-US" altLang="zh-CN" dirty="0" smtClean="0">
                <a:latin typeface="Times New Roman"/>
                <a:cs typeface="Times New Roman"/>
              </a:rPr>
              <a:t>), </a:t>
            </a:r>
            <a:r>
              <a:rPr lang="en-US" altLang="zh-CN" dirty="0">
                <a:latin typeface="Times New Roman"/>
                <a:cs typeface="Times New Roman"/>
              </a:rPr>
              <a:t>H(v, S</a:t>
            </a:r>
            <a:r>
              <a:rPr lang="en-US" altLang="zh-CN" dirty="0" smtClean="0">
                <a:latin typeface="Times New Roman"/>
                <a:cs typeface="Times New Roman"/>
              </a:rPr>
              <a:t>) ≤ 1</a:t>
            </a:r>
            <a:r>
              <a:rPr lang="en-US" altLang="zh-CN" dirty="0" smtClean="0">
                <a:latin typeface="Times New Roman" pitchFamily="18" charset="0"/>
                <a:cs typeface="Times New Roman" pitchFamily="18" charset="0"/>
              </a:rPr>
              <a:t>) for any graph, </a:t>
            </a:r>
            <a:r>
              <a:rPr lang="en-US" altLang="zh-CN" dirty="0" smtClean="0">
                <a:solidFill>
                  <a:srgbClr val="FF0000"/>
                </a:solidFill>
                <a:latin typeface="Times New Roman" pitchFamily="18" charset="0"/>
                <a:cs typeface="Times New Roman" pitchFamily="18" charset="0"/>
              </a:rPr>
              <a:t>if and only if, </a:t>
            </a:r>
            <a:r>
              <a:rPr lang="el-GR" altLang="zh-CN" i="1" dirty="0" smtClean="0">
                <a:solidFill>
                  <a:srgbClr val="FF0000"/>
                </a:solidFill>
                <a:latin typeface="Times New Roman" pitchFamily="18" charset="0"/>
                <a:cs typeface="Times New Roman" pitchFamily="18" charset="0"/>
              </a:rPr>
              <a:t>α</a:t>
            </a:r>
            <a:r>
              <a:rPr lang="en-US" altLang="zh-CN" baseline="-25000" dirty="0" err="1" smtClean="0">
                <a:solidFill>
                  <a:srgbClr val="FF0000"/>
                </a:solidFill>
                <a:latin typeface="Times New Roman" pitchFamily="18" charset="0"/>
                <a:cs typeface="Times New Roman" pitchFamily="18" charset="0"/>
              </a:rPr>
              <a:t>i</a:t>
            </a:r>
            <a:r>
              <a:rPr lang="en-US" altLang="zh-CN" dirty="0" smtClean="0">
                <a:solidFill>
                  <a:srgbClr val="FF0000"/>
                </a:solidFill>
                <a:latin typeface="Times New Roman" pitchFamily="18" charset="0"/>
                <a:cs typeface="Times New Roman" pitchFamily="18" charset="0"/>
              </a:rPr>
              <a:t> </a:t>
            </a:r>
            <a:r>
              <a:rPr lang="en-US" altLang="zh-CN" dirty="0">
                <a:solidFill>
                  <a:srgbClr val="FF0000"/>
                </a:solidFill>
                <a:latin typeface="Times New Roman" pitchFamily="18" charset="0"/>
                <a:cs typeface="Times New Roman" pitchFamily="18" charset="0"/>
              </a:rPr>
              <a:t>+ </a:t>
            </a:r>
            <a:r>
              <a:rPr lang="el-GR" altLang="zh-CN" i="1" dirty="0" smtClean="0">
                <a:solidFill>
                  <a:srgbClr val="FF0000"/>
                </a:solidFill>
                <a:latin typeface="Times New Roman" pitchFamily="18" charset="0"/>
                <a:cs typeface="Times New Roman" pitchFamily="18" charset="0"/>
              </a:rPr>
              <a:t>β</a:t>
            </a:r>
            <a:r>
              <a:rPr lang="en-US" altLang="zh-CN" baseline="-25000" dirty="0" smtClean="0">
                <a:solidFill>
                  <a:srgbClr val="FF0000"/>
                </a:solidFill>
                <a:latin typeface="Times New Roman" pitchFamily="18" charset="0"/>
                <a:cs typeface="Times New Roman" pitchFamily="18" charset="0"/>
              </a:rPr>
              <a:t>S </a:t>
            </a:r>
            <a:r>
              <a:rPr lang="en-US" altLang="zh-CN" dirty="0" smtClean="0">
                <a:solidFill>
                  <a:srgbClr val="FF0000"/>
                </a:solidFill>
                <a:latin typeface="Times New Roman" pitchFamily="18" charset="0"/>
                <a:cs typeface="Times New Roman" pitchFamily="18" charset="0"/>
              </a:rPr>
              <a:t>≤ 1.</a:t>
            </a:r>
          </a:p>
          <a:p>
            <a:pPr marL="0" indent="0">
              <a:buNone/>
            </a:pPr>
            <a:endParaRPr lang="en-US" sz="1292" dirty="0"/>
          </a:p>
          <a:p>
            <a:pPr lvl="1"/>
            <a:r>
              <a:rPr lang="en-US" dirty="0" smtClean="0"/>
              <a:t>For the </a:t>
            </a:r>
            <a:r>
              <a:rPr lang="en-US" i="1" dirty="0" smtClean="0"/>
              <a:t>only if </a:t>
            </a:r>
            <a:r>
              <a:rPr lang="en-US" dirty="0" smtClean="0"/>
              <a:t>direction</a:t>
            </a:r>
          </a:p>
          <a:p>
            <a:pPr lvl="2">
              <a:lnSpc>
                <a:spcPct val="140000"/>
              </a:lnSpc>
            </a:pPr>
            <a:r>
              <a:rPr lang="en-US" i="1" dirty="0">
                <a:latin typeface="Times New Roman"/>
                <a:cs typeface="Times New Roman"/>
              </a:rPr>
              <a:t>Suppose </a:t>
            </a:r>
            <a:r>
              <a:rPr lang="el-GR" altLang="zh-CN" i="1" dirty="0">
                <a:latin typeface="Times New Roman" pitchFamily="18" charset="0"/>
                <a:cs typeface="Times New Roman" pitchFamily="18" charset="0"/>
              </a:rPr>
              <a:t>α</a:t>
            </a:r>
            <a:r>
              <a:rPr lang="en-US" altLang="zh-CN" i="1" baseline="-25000" dirty="0" err="1">
                <a:latin typeface="Times New Roman" pitchFamily="18" charset="0"/>
                <a:cs typeface="Times New Roman" pitchFamily="18" charset="0"/>
              </a:rPr>
              <a:t>i</a:t>
            </a:r>
            <a:r>
              <a:rPr lang="en-US" altLang="zh-CN" i="1" dirty="0">
                <a:latin typeface="Times New Roman" pitchFamily="18" charset="0"/>
                <a:cs typeface="Times New Roman" pitchFamily="18" charset="0"/>
              </a:rPr>
              <a:t> + </a:t>
            </a:r>
            <a:r>
              <a:rPr lang="el-GR" altLang="zh-CN" i="1" dirty="0">
                <a:latin typeface="Times New Roman" pitchFamily="18" charset="0"/>
                <a:cs typeface="Times New Roman" pitchFamily="18" charset="0"/>
              </a:rPr>
              <a:t>β</a:t>
            </a:r>
            <a:r>
              <a:rPr lang="en-US" altLang="zh-CN" i="1" baseline="-25000" dirty="0">
                <a:latin typeface="Times New Roman" pitchFamily="18" charset="0"/>
                <a:cs typeface="Times New Roman" pitchFamily="18" charset="0"/>
              </a:rPr>
              <a:t>S </a:t>
            </a:r>
            <a:r>
              <a:rPr lang="en-US" altLang="zh-CN" dirty="0">
                <a:latin typeface="Times New Roman" pitchFamily="18" charset="0"/>
                <a:cs typeface="Times New Roman" pitchFamily="18" charset="0"/>
              </a:rPr>
              <a:t>&gt; </a:t>
            </a:r>
            <a:r>
              <a:rPr lang="en-US" altLang="zh-CN" dirty="0" smtClean="0">
                <a:latin typeface="Times New Roman" pitchFamily="18" charset="0"/>
                <a:cs typeface="Times New Roman" pitchFamily="18" charset="0"/>
              </a:rPr>
              <a:t>1, </a:t>
            </a:r>
            <a:r>
              <a:rPr lang="en-US" i="1" dirty="0" smtClean="0">
                <a:latin typeface="Times New Roman"/>
                <a:cs typeface="Times New Roman"/>
              </a:rPr>
              <a:t>S</a:t>
            </a:r>
            <a:r>
              <a:rPr lang="en-US" dirty="0" smtClean="0">
                <a:latin typeface="Times New Roman"/>
                <a:cs typeface="Times New Roman"/>
              </a:rPr>
              <a:t> </a:t>
            </a:r>
            <a:r>
              <a:rPr lang="en-US" dirty="0">
                <a:latin typeface="Times New Roman"/>
                <a:cs typeface="Times New Roman"/>
              </a:rPr>
              <a:t>= {</a:t>
            </a:r>
            <a:r>
              <a:rPr lang="en-US" i="1" dirty="0" err="1">
                <a:latin typeface="Times New Roman"/>
                <a:cs typeface="Times New Roman"/>
              </a:rPr>
              <a:t>C</a:t>
            </a:r>
            <a:r>
              <a:rPr lang="en-US" baseline="-25000" dirty="0" err="1">
                <a:latin typeface="Times New Roman"/>
                <a:cs typeface="Times New Roman"/>
              </a:rPr>
              <a:t>blue</a:t>
            </a:r>
            <a:r>
              <a:rPr lang="en-US" dirty="0" smtClean="0">
                <a:latin typeface="Times New Roman"/>
                <a:cs typeface="Times New Roman"/>
              </a:rPr>
              <a:t>, </a:t>
            </a:r>
            <a:r>
              <a:rPr lang="en-US" i="1" dirty="0" err="1" smtClean="0">
                <a:latin typeface="Times New Roman"/>
                <a:cs typeface="Times New Roman"/>
              </a:rPr>
              <a:t>C</a:t>
            </a:r>
            <a:r>
              <a:rPr lang="en-US" baseline="-25000" dirty="0" err="1" smtClean="0">
                <a:latin typeface="Times New Roman"/>
                <a:cs typeface="Times New Roman"/>
              </a:rPr>
              <a:t>yellow</a:t>
            </a:r>
            <a:r>
              <a:rPr lang="en-US" dirty="0">
                <a:latin typeface="Times New Roman"/>
                <a:cs typeface="Times New Roman"/>
              </a:rPr>
              <a:t>}</a:t>
            </a:r>
            <a:endParaRPr lang="en-US" dirty="0" smtClean="0">
              <a:latin typeface="Times New Roman"/>
              <a:cs typeface="Times New Roman"/>
            </a:endParaRPr>
          </a:p>
          <a:p>
            <a:pPr lvl="2">
              <a:lnSpc>
                <a:spcPct val="140000"/>
              </a:lnSpc>
            </a:pPr>
            <a:r>
              <a:rPr lang="en-US" i="1" dirty="0" smtClean="0">
                <a:latin typeface="Times New Roman"/>
                <a:cs typeface="Times New Roman"/>
              </a:rPr>
              <a:t>r</a:t>
            </a:r>
            <a:r>
              <a:rPr lang="en-US" dirty="0" smtClean="0">
                <a:latin typeface="Times New Roman"/>
                <a:cs typeface="Times New Roman"/>
              </a:rPr>
              <a:t>(</a:t>
            </a:r>
            <a:r>
              <a:rPr lang="en-US" i="1" dirty="0" smtClean="0">
                <a:latin typeface="Times New Roman"/>
                <a:cs typeface="Times New Roman"/>
              </a:rPr>
              <a:t>u</a:t>
            </a:r>
            <a:r>
              <a:rPr lang="en-US" dirty="0" smtClean="0">
                <a:latin typeface="Times New Roman"/>
                <a:cs typeface="Times New Roman"/>
              </a:rPr>
              <a:t>)</a:t>
            </a:r>
            <a:r>
              <a:rPr lang="en-US" altLang="zh-CN" i="1" dirty="0">
                <a:latin typeface="Times New Roman"/>
                <a:cs typeface="Times New Roman"/>
              </a:rPr>
              <a:t> </a:t>
            </a:r>
            <a:r>
              <a:rPr lang="en-US" altLang="zh-CN" i="1" dirty="0" smtClean="0">
                <a:latin typeface="Times New Roman"/>
                <a:cs typeface="Times New Roman"/>
              </a:rPr>
              <a:t>= </a:t>
            </a:r>
            <a:r>
              <a:rPr lang="en-US" i="1" dirty="0" smtClean="0">
                <a:latin typeface="Times New Roman"/>
                <a:cs typeface="Times New Roman"/>
              </a:rPr>
              <a:t>r</a:t>
            </a:r>
            <a:r>
              <a:rPr lang="en-US" dirty="0" smtClean="0">
                <a:latin typeface="Times New Roman"/>
                <a:cs typeface="Times New Roman"/>
              </a:rPr>
              <a:t>(</a:t>
            </a:r>
            <a:r>
              <a:rPr lang="en-US" i="1" dirty="0" smtClean="0">
                <a:latin typeface="Times New Roman"/>
                <a:cs typeface="Times New Roman"/>
              </a:rPr>
              <a:t>v</a:t>
            </a:r>
            <a:r>
              <a:rPr lang="en-US" dirty="0" smtClean="0">
                <a:latin typeface="Times New Roman"/>
                <a:cs typeface="Times New Roman"/>
              </a:rPr>
              <a:t>)</a:t>
            </a:r>
            <a:r>
              <a:rPr lang="en-US" altLang="zh-CN" i="1" dirty="0">
                <a:latin typeface="Times New Roman"/>
                <a:cs typeface="Times New Roman"/>
              </a:rPr>
              <a:t> </a:t>
            </a:r>
            <a:r>
              <a:rPr lang="en-US" altLang="zh-CN" i="1" dirty="0" smtClean="0">
                <a:latin typeface="Times New Roman"/>
                <a:cs typeface="Times New Roman"/>
              </a:rPr>
              <a:t>= </a:t>
            </a:r>
            <a:r>
              <a:rPr lang="en-US" altLang="zh-CN" dirty="0" smtClean="0">
                <a:latin typeface="Times New Roman"/>
                <a:cs typeface="Times New Roman"/>
              </a:rPr>
              <a:t>1;</a:t>
            </a:r>
          </a:p>
          <a:p>
            <a:pPr lvl="2">
              <a:lnSpc>
                <a:spcPct val="140000"/>
              </a:lnSpc>
            </a:pPr>
            <a:r>
              <a:rPr lang="en-US" i="1" dirty="0" smtClean="0">
                <a:latin typeface="Times New Roman"/>
                <a:cs typeface="Times New Roman"/>
              </a:rPr>
              <a:t>I</a:t>
            </a:r>
            <a:r>
              <a:rPr lang="en-US" dirty="0" smtClean="0">
                <a:latin typeface="Times New Roman"/>
                <a:cs typeface="Times New Roman"/>
              </a:rPr>
              <a:t>(</a:t>
            </a:r>
            <a:r>
              <a:rPr lang="en-US" dirty="0" err="1" smtClean="0">
                <a:latin typeface="Times New Roman"/>
                <a:cs typeface="Times New Roman"/>
              </a:rPr>
              <a:t>u,C</a:t>
            </a:r>
            <a:r>
              <a:rPr lang="en-US" baseline="-25000" dirty="0" err="1" smtClean="0">
                <a:latin typeface="Times New Roman"/>
                <a:cs typeface="Times New Roman"/>
              </a:rPr>
              <a:t>blue</a:t>
            </a:r>
            <a:r>
              <a:rPr lang="en-US" dirty="0" smtClean="0">
                <a:latin typeface="Times New Roman"/>
                <a:cs typeface="Times New Roman"/>
              </a:rPr>
              <a:t>) = </a:t>
            </a:r>
            <a:r>
              <a:rPr lang="en-US" i="1" dirty="0">
                <a:latin typeface="Times New Roman"/>
                <a:cs typeface="Times New Roman"/>
              </a:rPr>
              <a:t>I</a:t>
            </a:r>
            <a:r>
              <a:rPr lang="en-US" dirty="0">
                <a:latin typeface="Times New Roman"/>
                <a:cs typeface="Times New Roman"/>
              </a:rPr>
              <a:t>(</a:t>
            </a:r>
            <a:r>
              <a:rPr lang="en-US" dirty="0" err="1">
                <a:latin typeface="Times New Roman"/>
                <a:cs typeface="Times New Roman"/>
              </a:rPr>
              <a:t>u,</a:t>
            </a:r>
            <a:r>
              <a:rPr lang="en-US" dirty="0" err="1" smtClean="0">
                <a:latin typeface="Times New Roman"/>
                <a:cs typeface="Times New Roman"/>
              </a:rPr>
              <a:t>C</a:t>
            </a:r>
            <a:r>
              <a:rPr lang="en-US" baseline="-25000" dirty="0" err="1" smtClean="0">
                <a:latin typeface="Times New Roman"/>
                <a:cs typeface="Times New Roman"/>
              </a:rPr>
              <a:t>yellow</a:t>
            </a:r>
            <a:r>
              <a:rPr lang="en-US" dirty="0" smtClean="0">
                <a:latin typeface="Times New Roman"/>
                <a:cs typeface="Times New Roman"/>
              </a:rPr>
              <a:t>) </a:t>
            </a:r>
            <a:r>
              <a:rPr lang="en-US" dirty="0">
                <a:latin typeface="Times New Roman"/>
                <a:cs typeface="Times New Roman"/>
              </a:rPr>
              <a:t>=</a:t>
            </a:r>
            <a:r>
              <a:rPr lang="en-US" dirty="0" smtClean="0">
                <a:latin typeface="Times New Roman"/>
                <a:cs typeface="Times New Roman"/>
              </a:rPr>
              <a:t> 1;</a:t>
            </a:r>
          </a:p>
          <a:p>
            <a:pPr lvl="2">
              <a:lnSpc>
                <a:spcPct val="140000"/>
              </a:lnSpc>
            </a:pPr>
            <a:r>
              <a:rPr lang="en-US" i="1" dirty="0" smtClean="0">
                <a:latin typeface="Times New Roman"/>
                <a:cs typeface="Times New Roman"/>
              </a:rPr>
              <a:t>H</a:t>
            </a:r>
            <a:r>
              <a:rPr lang="en-US" dirty="0" smtClean="0">
                <a:latin typeface="Times New Roman"/>
                <a:cs typeface="Times New Roman"/>
              </a:rPr>
              <a:t>(</a:t>
            </a:r>
            <a:r>
              <a:rPr lang="en-US" dirty="0" err="1" smtClean="0">
                <a:latin typeface="Times New Roman"/>
                <a:cs typeface="Times New Roman"/>
              </a:rPr>
              <a:t>u,S</a:t>
            </a:r>
            <a:r>
              <a:rPr lang="en-US" dirty="0" smtClean="0">
                <a:latin typeface="Times New Roman"/>
                <a:cs typeface="Times New Roman"/>
              </a:rPr>
              <a:t>) = </a:t>
            </a:r>
            <a:r>
              <a:rPr lang="en-US" altLang="zh-CN" i="1" dirty="0" smtClean="0">
                <a:latin typeface="Times New Roman"/>
                <a:cs typeface="Times New Roman"/>
              </a:rPr>
              <a:t>min </a:t>
            </a:r>
            <a:r>
              <a:rPr lang="en-US" altLang="zh-CN" dirty="0">
                <a:latin typeface="Times New Roman"/>
                <a:cs typeface="Times New Roman"/>
              </a:rPr>
              <a:t>{ </a:t>
            </a:r>
            <a:r>
              <a:rPr lang="en-US" altLang="zh-CN" i="1" dirty="0" smtClean="0">
                <a:latin typeface="Times New Roman"/>
                <a:cs typeface="Times New Roman"/>
              </a:rPr>
              <a:t>I</a:t>
            </a:r>
            <a:r>
              <a:rPr lang="en-US" altLang="zh-CN" dirty="0" smtClean="0">
                <a:latin typeface="Times New Roman"/>
                <a:cs typeface="Times New Roman"/>
              </a:rPr>
              <a:t>(u,</a:t>
            </a:r>
            <a:r>
              <a:rPr lang="en-US" dirty="0">
                <a:latin typeface="Times New Roman"/>
                <a:cs typeface="Times New Roman"/>
              </a:rPr>
              <a:t> </a:t>
            </a:r>
            <a:r>
              <a:rPr lang="en-US" dirty="0" err="1">
                <a:latin typeface="Times New Roman"/>
                <a:cs typeface="Times New Roman"/>
              </a:rPr>
              <a:t>C</a:t>
            </a:r>
            <a:r>
              <a:rPr lang="en-US" baseline="-25000" dirty="0" err="1">
                <a:latin typeface="Times New Roman"/>
                <a:cs typeface="Times New Roman"/>
              </a:rPr>
              <a:t>blue</a:t>
            </a:r>
            <a:r>
              <a:rPr lang="en-US" altLang="zh-CN" dirty="0" smtClean="0">
                <a:latin typeface="Times New Roman"/>
                <a:cs typeface="Times New Roman"/>
              </a:rPr>
              <a:t>), </a:t>
            </a:r>
            <a:r>
              <a:rPr lang="en-US" altLang="zh-CN" i="1" dirty="0">
                <a:latin typeface="Times New Roman"/>
                <a:cs typeface="Times New Roman"/>
              </a:rPr>
              <a:t>I</a:t>
            </a:r>
            <a:r>
              <a:rPr lang="en-US" altLang="zh-CN" dirty="0">
                <a:latin typeface="Times New Roman"/>
                <a:cs typeface="Times New Roman"/>
              </a:rPr>
              <a:t>(u,</a:t>
            </a:r>
            <a:r>
              <a:rPr lang="en-US" dirty="0">
                <a:latin typeface="Times New Roman"/>
                <a:cs typeface="Times New Roman"/>
              </a:rPr>
              <a:t> </a:t>
            </a:r>
            <a:r>
              <a:rPr lang="en-US" dirty="0" err="1" smtClean="0">
                <a:latin typeface="Times New Roman"/>
                <a:cs typeface="Times New Roman"/>
              </a:rPr>
              <a:t>C</a:t>
            </a:r>
            <a:r>
              <a:rPr lang="en-US" baseline="-25000" dirty="0" err="1" smtClean="0">
                <a:latin typeface="Times New Roman"/>
                <a:cs typeface="Times New Roman"/>
              </a:rPr>
              <a:t>yellow</a:t>
            </a:r>
            <a:r>
              <a:rPr lang="en-US" altLang="zh-CN" dirty="0" smtClean="0">
                <a:latin typeface="Times New Roman"/>
                <a:cs typeface="Times New Roman"/>
              </a:rPr>
              <a:t>)}=1;</a:t>
            </a:r>
          </a:p>
          <a:p>
            <a:pPr lvl="2">
              <a:lnSpc>
                <a:spcPct val="140000"/>
              </a:lnSpc>
            </a:pPr>
            <a:r>
              <a:rPr lang="en-US" i="1" dirty="0" smtClean="0">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v</a:t>
            </a:r>
            <a:r>
              <a:rPr lang="en-US" dirty="0" smtClean="0">
                <a:latin typeface="Times New Roman"/>
                <a:cs typeface="Times New Roman"/>
              </a:rPr>
              <a:t>, </a:t>
            </a:r>
            <a:r>
              <a:rPr lang="en-US" i="1" dirty="0" err="1" smtClean="0">
                <a:latin typeface="Times New Roman"/>
                <a:cs typeface="Times New Roman"/>
              </a:rPr>
              <a:t>C</a:t>
            </a:r>
            <a:r>
              <a:rPr lang="en-US" baseline="-25000" dirty="0" err="1" smtClean="0">
                <a:latin typeface="Times New Roman"/>
                <a:cs typeface="Times New Roman"/>
              </a:rPr>
              <a:t>yellow</a:t>
            </a:r>
            <a:r>
              <a:rPr lang="en-US" dirty="0" smtClean="0">
                <a:latin typeface="Times New Roman"/>
                <a:cs typeface="Times New Roman"/>
              </a:rPr>
              <a:t>) ≥ </a:t>
            </a:r>
            <a:r>
              <a:rPr lang="el-GR" altLang="zh-CN" i="1" dirty="0">
                <a:latin typeface="Times New Roman" pitchFamily="18" charset="0"/>
                <a:cs typeface="Times New Roman" pitchFamily="18" charset="0"/>
              </a:rPr>
              <a:t>α</a:t>
            </a:r>
            <a:r>
              <a:rPr lang="en-US" altLang="zh-CN" i="1" baseline="-25000" dirty="0" err="1">
                <a:latin typeface="Times New Roman" pitchFamily="18" charset="0"/>
                <a:cs typeface="Times New Roman" pitchFamily="18" charset="0"/>
              </a:rPr>
              <a:t>i</a:t>
            </a:r>
            <a:r>
              <a:rPr lang="en-US" altLang="zh-CN" i="1" dirty="0">
                <a:latin typeface="Times New Roman" pitchFamily="18" charset="0"/>
                <a:cs typeface="Times New Roman" pitchFamily="18" charset="0"/>
              </a:rPr>
              <a:t> I</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u, </a:t>
            </a:r>
            <a:r>
              <a:rPr lang="en-US" altLang="zh-CN" i="1" dirty="0" err="1">
                <a:latin typeface="Times New Roman" pitchFamily="18" charset="0"/>
                <a:cs typeface="Times New Roman" pitchFamily="18" charset="0"/>
              </a:rPr>
              <a:t>C</a:t>
            </a:r>
            <a:r>
              <a:rPr lang="en-US" altLang="zh-CN" i="1" baseline="-25000" dirty="0" err="1">
                <a:latin typeface="Times New Roman" pitchFamily="18" charset="0"/>
                <a:cs typeface="Times New Roman" pitchFamily="18" charset="0"/>
              </a:rPr>
              <a:t>i</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 + </a:t>
            </a:r>
            <a:r>
              <a:rPr lang="el-GR" altLang="zh-CN" i="1" dirty="0">
                <a:latin typeface="Times New Roman" pitchFamily="18" charset="0"/>
                <a:cs typeface="Times New Roman" pitchFamily="18" charset="0"/>
              </a:rPr>
              <a:t>β</a:t>
            </a:r>
            <a:r>
              <a:rPr lang="en-US" altLang="zh-CN" i="1" baseline="-25000" dirty="0">
                <a:latin typeface="Times New Roman" pitchFamily="18" charset="0"/>
                <a:cs typeface="Times New Roman" pitchFamily="18" charset="0"/>
              </a:rPr>
              <a:t>S</a:t>
            </a:r>
            <a:r>
              <a:rPr lang="en-US" altLang="zh-CN" i="1" dirty="0">
                <a:latin typeface="Times New Roman" pitchFamily="18" charset="0"/>
                <a:cs typeface="Times New Roman" pitchFamily="18" charset="0"/>
              </a:rPr>
              <a:t> H</a:t>
            </a:r>
            <a:r>
              <a:rPr lang="en-US" altLang="zh-CN" dirty="0">
                <a:latin typeface="Times New Roman" pitchFamily="18" charset="0"/>
                <a:cs typeface="Times New Roman" pitchFamily="18" charset="0"/>
              </a:rPr>
              <a:t>(</a:t>
            </a:r>
            <a:r>
              <a:rPr lang="en-US" altLang="zh-CN" i="1" dirty="0">
                <a:latin typeface="Times New Roman" pitchFamily="18" charset="0"/>
                <a:cs typeface="Times New Roman" pitchFamily="18" charset="0"/>
              </a:rPr>
              <a:t>u, S</a:t>
            </a:r>
            <a:r>
              <a:rPr lang="en-US" altLang="zh-CN" dirty="0" smtClean="0">
                <a:latin typeface="Times New Roman" pitchFamily="18" charset="0"/>
                <a:cs typeface="Times New Roman" pitchFamily="18" charset="0"/>
              </a:rPr>
              <a:t>) = </a:t>
            </a:r>
            <a:r>
              <a:rPr lang="el-GR" altLang="zh-CN" i="1" dirty="0">
                <a:latin typeface="Times New Roman" pitchFamily="18" charset="0"/>
                <a:cs typeface="Times New Roman" pitchFamily="18" charset="0"/>
              </a:rPr>
              <a:t>α</a:t>
            </a:r>
            <a:r>
              <a:rPr lang="en-US" altLang="zh-CN" i="1" baseline="-25000" dirty="0" err="1">
                <a:latin typeface="Times New Roman" pitchFamily="18" charset="0"/>
                <a:cs typeface="Times New Roman" pitchFamily="18" charset="0"/>
              </a:rPr>
              <a:t>i</a:t>
            </a:r>
            <a:r>
              <a:rPr lang="en-US" altLang="zh-CN" i="1" dirty="0">
                <a:latin typeface="Times New Roman" pitchFamily="18" charset="0"/>
                <a:cs typeface="Times New Roman" pitchFamily="18" charset="0"/>
              </a:rPr>
              <a:t> + </a:t>
            </a:r>
            <a:r>
              <a:rPr lang="el-GR" altLang="zh-CN" i="1" dirty="0" smtClean="0">
                <a:latin typeface="Times New Roman" pitchFamily="18" charset="0"/>
                <a:cs typeface="Times New Roman" pitchFamily="18" charset="0"/>
              </a:rPr>
              <a:t>β</a:t>
            </a:r>
            <a:r>
              <a:rPr lang="en-US" altLang="zh-CN" i="1" baseline="-25000" dirty="0" smtClean="0">
                <a:latin typeface="Times New Roman" pitchFamily="18" charset="0"/>
                <a:cs typeface="Times New Roman" pitchFamily="18" charset="0"/>
              </a:rPr>
              <a:t>S </a:t>
            </a:r>
            <a:r>
              <a:rPr lang="en-US" altLang="zh-CN" dirty="0">
                <a:latin typeface="Times New Roman" pitchFamily="18" charset="0"/>
                <a:cs typeface="Times New Roman" pitchFamily="18" charset="0"/>
              </a:rPr>
              <a:t>&gt; </a:t>
            </a:r>
            <a:r>
              <a:rPr lang="en-US" altLang="zh-CN" dirty="0" smtClean="0">
                <a:latin typeface="Times New Roman" pitchFamily="18" charset="0"/>
                <a:cs typeface="Times New Roman" pitchFamily="18" charset="0"/>
              </a:rPr>
              <a:t>1</a:t>
            </a:r>
            <a:endParaRPr lang="en-US" dirty="0" smtClean="0"/>
          </a:p>
        </p:txBody>
      </p:sp>
      <p:sp>
        <p:nvSpPr>
          <p:cNvPr id="2" name="Title 1"/>
          <p:cNvSpPr>
            <a:spLocks noGrp="1"/>
          </p:cNvSpPr>
          <p:nvPr>
            <p:ph type="title"/>
          </p:nvPr>
        </p:nvSpPr>
        <p:spPr/>
        <p:txBody>
          <a:bodyPr/>
          <a:lstStyle/>
          <a:p>
            <a:r>
              <a:rPr lang="en-US" altLang="zh-CN" dirty="0"/>
              <a:t>Theoretical </a:t>
            </a:r>
            <a:r>
              <a:rPr lang="en-US" altLang="zh-CN" dirty="0" smtClean="0"/>
              <a:t>Analysis</a:t>
            </a:r>
            <a:r>
              <a:rPr lang="zh-CN" altLang="en-US" dirty="0" smtClean="0"/>
              <a:t> </a:t>
            </a:r>
            <a:r>
              <a:rPr lang="en-US" altLang="zh-CN" sz="2954" dirty="0"/>
              <a:t>—</a:t>
            </a:r>
            <a:r>
              <a:rPr lang="zh-CN" altLang="en-US" sz="2954" dirty="0"/>
              <a:t> </a:t>
            </a:r>
            <a:r>
              <a:rPr lang="en-US" altLang="zh-CN" dirty="0" smtClean="0">
                <a:solidFill>
                  <a:srgbClr val="FF0000"/>
                </a:solidFill>
              </a:rPr>
              <a:t>Existence</a:t>
            </a:r>
            <a:endParaRPr lang="en-US" sz="4062" dirty="0">
              <a:solidFill>
                <a:srgbClr val="FF0000"/>
              </a:solidFill>
            </a:endParaRPr>
          </a:p>
        </p:txBody>
      </p:sp>
      <p:grpSp>
        <p:nvGrpSpPr>
          <p:cNvPr id="59" name="Group 58"/>
          <p:cNvGrpSpPr/>
          <p:nvPr/>
        </p:nvGrpSpPr>
        <p:grpSpPr>
          <a:xfrm>
            <a:off x="6388491" y="2616459"/>
            <a:ext cx="2627218" cy="1998235"/>
            <a:chOff x="5972010" y="2344954"/>
            <a:chExt cx="3082737" cy="2540090"/>
          </a:xfrm>
        </p:grpSpPr>
        <p:sp>
          <p:nvSpPr>
            <p:cNvPr id="17" name="Oval 16"/>
            <p:cNvSpPr/>
            <p:nvPr/>
          </p:nvSpPr>
          <p:spPr>
            <a:xfrm>
              <a:off x="7125612" y="2344954"/>
              <a:ext cx="1929135" cy="2540090"/>
            </a:xfrm>
            <a:prstGeom prst="ellipse">
              <a:avLst/>
            </a:prstGeom>
            <a:noFill/>
            <a:ln w="57150" cmpd="sng">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Oval 3"/>
            <p:cNvSpPr>
              <a:spLocks noChangeAspect="1"/>
            </p:cNvSpPr>
            <p:nvPr/>
          </p:nvSpPr>
          <p:spPr>
            <a:xfrm>
              <a:off x="8167987" y="3403234"/>
              <a:ext cx="359968" cy="360000"/>
            </a:xfrm>
            <a:prstGeom prst="ellipse">
              <a:avLst/>
            </a:prstGeom>
            <a:solidFill>
              <a:srgbClr val="FFC1D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p:cNvSpPr/>
            <p:nvPr/>
          </p:nvSpPr>
          <p:spPr>
            <a:xfrm>
              <a:off x="5972010" y="2344954"/>
              <a:ext cx="1937972" cy="2540090"/>
            </a:xfrm>
            <a:prstGeom prst="ellipse">
              <a:avLst/>
            </a:prstGeom>
            <a:noFill/>
            <a:ln w="57150" cmpd="sng">
              <a:solidFill>
                <a:srgbClr val="3366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Straight Connector 6"/>
            <p:cNvCxnSpPr>
              <a:stCxn id="36" idx="6"/>
              <a:endCxn id="4" idx="2"/>
            </p:cNvCxnSpPr>
            <p:nvPr/>
          </p:nvCxnSpPr>
          <p:spPr>
            <a:xfrm>
              <a:off x="7722780" y="3350513"/>
              <a:ext cx="445207" cy="232721"/>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25" name="Straight Connector 24"/>
            <p:cNvCxnSpPr>
              <a:stCxn id="35" idx="0"/>
              <a:endCxn id="34" idx="4"/>
            </p:cNvCxnSpPr>
            <p:nvPr/>
          </p:nvCxnSpPr>
          <p:spPr>
            <a:xfrm flipH="1" flipV="1">
              <a:off x="6621477" y="3080289"/>
              <a:ext cx="52716" cy="537769"/>
            </a:xfrm>
            <a:prstGeom prst="line">
              <a:avLst/>
            </a:prstGeom>
            <a:ln w="28575" cmpd="sng"/>
          </p:spPr>
          <p:style>
            <a:lnRef idx="1">
              <a:schemeClr val="dk1"/>
            </a:lnRef>
            <a:fillRef idx="0">
              <a:schemeClr val="dk1"/>
            </a:fillRef>
            <a:effectRef idx="0">
              <a:schemeClr val="dk1"/>
            </a:effectRef>
            <a:fontRef idx="minor">
              <a:schemeClr val="tx1"/>
            </a:fontRef>
          </p:style>
        </p:cxnSp>
        <p:cxnSp>
          <p:nvCxnSpPr>
            <p:cNvPr id="28" name="Straight Connector 27"/>
            <p:cNvCxnSpPr>
              <a:endCxn id="35" idx="7"/>
            </p:cNvCxnSpPr>
            <p:nvPr/>
          </p:nvCxnSpPr>
          <p:spPr>
            <a:xfrm flipH="1">
              <a:off x="6801461" y="3350513"/>
              <a:ext cx="561352" cy="320266"/>
            </a:xfrm>
            <a:prstGeom prst="line">
              <a:avLst/>
            </a:prstGeom>
            <a:ln w="28575" cmpd="sng"/>
          </p:spPr>
          <p:style>
            <a:lnRef idx="1">
              <a:schemeClr val="dk1"/>
            </a:lnRef>
            <a:fillRef idx="0">
              <a:schemeClr val="dk1"/>
            </a:fillRef>
            <a:effectRef idx="0">
              <a:schemeClr val="dk1"/>
            </a:effectRef>
            <a:fontRef idx="minor">
              <a:schemeClr val="tx1"/>
            </a:fontRef>
          </p:style>
        </p:cxnSp>
        <p:sp>
          <p:nvSpPr>
            <p:cNvPr id="34" name="Oval 33"/>
            <p:cNvSpPr>
              <a:spLocks noChangeAspect="1"/>
            </p:cNvSpPr>
            <p:nvPr/>
          </p:nvSpPr>
          <p:spPr>
            <a:xfrm>
              <a:off x="6441493" y="2720289"/>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646" dirty="0"/>
            </a:p>
          </p:txBody>
        </p:sp>
        <p:sp>
          <p:nvSpPr>
            <p:cNvPr id="35" name="Oval 34"/>
            <p:cNvSpPr>
              <a:spLocks noChangeAspect="1"/>
            </p:cNvSpPr>
            <p:nvPr/>
          </p:nvSpPr>
          <p:spPr>
            <a:xfrm>
              <a:off x="6494209" y="3618058"/>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646" dirty="0"/>
            </a:p>
          </p:txBody>
        </p:sp>
        <p:sp>
          <p:nvSpPr>
            <p:cNvPr id="36" name="Oval 35"/>
            <p:cNvSpPr>
              <a:spLocks noChangeAspect="1"/>
            </p:cNvSpPr>
            <p:nvPr/>
          </p:nvSpPr>
          <p:spPr>
            <a:xfrm>
              <a:off x="7362812" y="3170513"/>
              <a:ext cx="359968" cy="360000"/>
            </a:xfrm>
            <a:prstGeom prst="ellipse">
              <a:avLst/>
            </a:prstGeom>
            <a:solidFill>
              <a:srgbClr val="FFC1D6"/>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646" dirty="0"/>
            </a:p>
          </p:txBody>
        </p:sp>
        <p:cxnSp>
          <p:nvCxnSpPr>
            <p:cNvPr id="41" name="Straight Connector 40"/>
            <p:cNvCxnSpPr/>
            <p:nvPr/>
          </p:nvCxnSpPr>
          <p:spPr>
            <a:xfrm flipH="1" flipV="1">
              <a:off x="6748745" y="3027568"/>
              <a:ext cx="614068" cy="322945"/>
            </a:xfrm>
            <a:prstGeom prst="line">
              <a:avLst/>
            </a:prstGeom>
            <a:ln w="28575" cmpd="sng"/>
          </p:spPr>
          <p:style>
            <a:lnRef idx="1">
              <a:schemeClr val="dk1"/>
            </a:lnRef>
            <a:fillRef idx="0">
              <a:schemeClr val="dk1"/>
            </a:fillRef>
            <a:effectRef idx="0">
              <a:schemeClr val="dk1"/>
            </a:effectRef>
            <a:fontRef idx="minor">
              <a:schemeClr val="tx1"/>
            </a:fontRef>
          </p:style>
        </p:cxnSp>
        <p:sp>
          <p:nvSpPr>
            <p:cNvPr id="43" name="Oval 42"/>
            <p:cNvSpPr>
              <a:spLocks noChangeAspect="1"/>
            </p:cNvSpPr>
            <p:nvPr/>
          </p:nvSpPr>
          <p:spPr>
            <a:xfrm>
              <a:off x="7999021" y="4181894"/>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4" name="Straight Connector 43"/>
            <p:cNvCxnSpPr>
              <a:stCxn id="43" idx="0"/>
              <a:endCxn id="4" idx="4"/>
            </p:cNvCxnSpPr>
            <p:nvPr/>
          </p:nvCxnSpPr>
          <p:spPr>
            <a:xfrm flipV="1">
              <a:off x="8179005" y="3763234"/>
              <a:ext cx="168966" cy="418660"/>
            </a:xfrm>
            <a:prstGeom prst="line">
              <a:avLst/>
            </a:prstGeom>
            <a:ln w="28575" cmpd="sng"/>
          </p:spPr>
          <p:style>
            <a:lnRef idx="1">
              <a:schemeClr val="dk1"/>
            </a:lnRef>
            <a:fillRef idx="0">
              <a:schemeClr val="dk1"/>
            </a:fillRef>
            <a:effectRef idx="0">
              <a:schemeClr val="dk1"/>
            </a:effectRef>
            <a:fontRef idx="minor">
              <a:schemeClr val="tx1"/>
            </a:fontRef>
          </p:style>
        </p:cxnSp>
        <p:sp>
          <p:nvSpPr>
            <p:cNvPr id="47" name="Oval 46"/>
            <p:cNvSpPr>
              <a:spLocks noChangeAspect="1"/>
            </p:cNvSpPr>
            <p:nvPr/>
          </p:nvSpPr>
          <p:spPr>
            <a:xfrm>
              <a:off x="7910878" y="2667568"/>
              <a:ext cx="359968"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8" name="Straight Connector 47"/>
            <p:cNvCxnSpPr>
              <a:stCxn id="47" idx="5"/>
              <a:endCxn id="4" idx="0"/>
            </p:cNvCxnSpPr>
            <p:nvPr/>
          </p:nvCxnSpPr>
          <p:spPr>
            <a:xfrm>
              <a:off x="8218130" y="2974847"/>
              <a:ext cx="129841" cy="428387"/>
            </a:xfrm>
            <a:prstGeom prst="line">
              <a:avLst/>
            </a:prstGeom>
            <a:ln w="28575" cmpd="sng"/>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7369145" y="3102213"/>
              <a:ext cx="359969" cy="469483"/>
            </a:xfrm>
            <a:prstGeom prst="rect">
              <a:avLst/>
            </a:prstGeom>
            <a:noFill/>
          </p:spPr>
          <p:txBody>
            <a:bodyPr wrap="square" rtlCol="0">
              <a:spAutoFit/>
            </a:bodyPr>
            <a:lstStyle/>
            <a:p>
              <a:r>
                <a:rPr lang="en-US" dirty="0"/>
                <a:t>u</a:t>
              </a:r>
            </a:p>
          </p:txBody>
        </p:sp>
        <p:sp>
          <p:nvSpPr>
            <p:cNvPr id="57" name="TextBox 56"/>
            <p:cNvSpPr txBox="1"/>
            <p:nvPr/>
          </p:nvSpPr>
          <p:spPr>
            <a:xfrm>
              <a:off x="8180737" y="3320798"/>
              <a:ext cx="359969" cy="469483"/>
            </a:xfrm>
            <a:prstGeom prst="rect">
              <a:avLst/>
            </a:prstGeom>
            <a:noFill/>
          </p:spPr>
          <p:txBody>
            <a:bodyPr wrap="square" rtlCol="0">
              <a:spAutoFit/>
            </a:bodyPr>
            <a:lstStyle/>
            <a:p>
              <a:r>
                <a:rPr lang="en-US" dirty="0" smtClean="0"/>
                <a:t>v</a:t>
              </a:r>
              <a:endParaRPr lang="en-US" dirty="0"/>
            </a:p>
          </p:txBody>
        </p:sp>
      </p:grpSp>
      <p:sp>
        <p:nvSpPr>
          <p:cNvPr id="58" name="Multiply 57"/>
          <p:cNvSpPr/>
          <p:nvPr/>
        </p:nvSpPr>
        <p:spPr>
          <a:xfrm>
            <a:off x="7496084" y="5180950"/>
            <a:ext cx="822960" cy="759655"/>
          </a:xfrm>
          <a:prstGeom prst="mathMultiply">
            <a:avLst/>
          </a:prstGeom>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0" name="矩形 1"/>
          <p:cNvSpPr/>
          <p:nvPr/>
        </p:nvSpPr>
        <p:spPr>
          <a:xfrm>
            <a:off x="5194654" y="6111259"/>
            <a:ext cx="3949346" cy="490006"/>
          </a:xfrm>
          <a:prstGeom prst="rect">
            <a:avLst/>
          </a:prstGeom>
          <a:solidFill>
            <a:schemeClr val="bg1"/>
          </a:solidFill>
          <a:ln>
            <a:solidFill>
              <a:schemeClr val="tx1"/>
            </a:solidFill>
          </a:ln>
        </p:spPr>
        <p:txBody>
          <a:bodyPr wrap="square">
            <a:spAutoFit/>
          </a:bodyPr>
          <a:lstStyle/>
          <a:p>
            <a:pPr marL="0" lvl="1"/>
            <a:r>
              <a:rPr lang="en-US" altLang="zh-CN" sz="1292" dirty="0"/>
              <a:t>I(v, </a:t>
            </a:r>
            <a:r>
              <a:rPr lang="en-US" altLang="zh-CN" sz="1292" dirty="0" err="1"/>
              <a:t>C</a:t>
            </a:r>
            <a:r>
              <a:rPr lang="en-US" altLang="zh-CN" sz="1292" baseline="-25000" dirty="0" err="1"/>
              <a:t>i</a:t>
            </a:r>
            <a:r>
              <a:rPr lang="en-US" altLang="zh-CN" sz="1292" dirty="0"/>
              <a:t>) = max {  I(v, </a:t>
            </a:r>
            <a:r>
              <a:rPr lang="en-US" altLang="zh-CN" sz="1292" dirty="0" err="1"/>
              <a:t>C</a:t>
            </a:r>
            <a:r>
              <a:rPr lang="en-US" altLang="zh-CN" sz="1292" baseline="-25000" dirty="0" err="1"/>
              <a:t>i</a:t>
            </a:r>
            <a:r>
              <a:rPr lang="en-US" altLang="zh-CN" sz="1292" dirty="0"/>
              <a:t>), </a:t>
            </a:r>
            <a:r>
              <a:rPr lang="el-GR" altLang="zh-CN" sz="1292" dirty="0"/>
              <a:t>α</a:t>
            </a:r>
            <a:r>
              <a:rPr lang="en-US" altLang="zh-CN" sz="1292" baseline="-25000" dirty="0"/>
              <a:t>i</a:t>
            </a:r>
            <a:r>
              <a:rPr lang="en-US" altLang="zh-CN" sz="1292" dirty="0"/>
              <a:t> I(u, </a:t>
            </a:r>
            <a:r>
              <a:rPr lang="en-US" altLang="zh-CN" sz="1292" dirty="0" err="1"/>
              <a:t>C</a:t>
            </a:r>
            <a:r>
              <a:rPr lang="en-US" altLang="zh-CN" sz="1292" baseline="-25000" dirty="0" err="1"/>
              <a:t>i</a:t>
            </a:r>
            <a:r>
              <a:rPr lang="en-US" altLang="zh-CN" sz="1292" dirty="0"/>
              <a:t>) + </a:t>
            </a:r>
            <a:r>
              <a:rPr lang="el-GR" altLang="zh-CN" sz="1292" dirty="0"/>
              <a:t>β</a:t>
            </a:r>
            <a:r>
              <a:rPr lang="en-US" altLang="zh-CN" sz="1292" baseline="-25000" dirty="0"/>
              <a:t>S</a:t>
            </a:r>
            <a:r>
              <a:rPr lang="en-US" altLang="zh-CN" sz="1292" dirty="0"/>
              <a:t> H(u, S)  }</a:t>
            </a:r>
          </a:p>
          <a:p>
            <a:pPr marL="0" lvl="1"/>
            <a:r>
              <a:rPr lang="en-US" altLang="zh-CN" sz="1292" dirty="0"/>
              <a:t>H(v, S) = min { I(v, </a:t>
            </a:r>
            <a:r>
              <a:rPr lang="en-US" altLang="zh-CN" sz="1292" dirty="0" err="1"/>
              <a:t>C</a:t>
            </a:r>
            <a:r>
              <a:rPr lang="en-US" altLang="zh-CN" sz="1292" baseline="-25000" dirty="0" err="1"/>
              <a:t>i</a:t>
            </a:r>
            <a:r>
              <a:rPr lang="en-US" altLang="zh-CN" sz="1292" dirty="0"/>
              <a:t>) }</a:t>
            </a:r>
            <a:endParaRPr lang="zh-CN" altLang="en-US" sz="1292" dirty="0"/>
          </a:p>
        </p:txBody>
      </p:sp>
    </p:spTree>
    <p:extLst>
      <p:ext uri="{BB962C8B-B14F-4D97-AF65-F5344CB8AC3E}">
        <p14:creationId xmlns:p14="http://schemas.microsoft.com/office/powerpoint/2010/main" val="1073199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linds(horizontal)">
                                      <p:cBhvr>
                                        <p:cTn id="11" dur="500"/>
                                        <p:tgtEl>
                                          <p:spTgt spid="59"/>
                                        </p:tgtEl>
                                      </p:cBhvr>
                                    </p:animEffec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1" y="1368669"/>
            <a:ext cx="8635098" cy="4550020"/>
          </a:xfrm>
        </p:spPr>
        <p:txBody>
          <a:bodyPr/>
          <a:lstStyle/>
          <a:p>
            <a:r>
              <a:rPr lang="en-US" dirty="0" smtClean="0"/>
              <a:t>Given </a:t>
            </a:r>
            <a:r>
              <a:rPr lang="el-GR" altLang="zh-CN" i="1" dirty="0" smtClean="0">
                <a:latin typeface="Times New Roman" pitchFamily="18" charset="0"/>
                <a:cs typeface="Times New Roman" pitchFamily="18" charset="0"/>
              </a:rPr>
              <a:t>α</a:t>
            </a:r>
            <a:r>
              <a:rPr lang="en-US" altLang="zh-CN" baseline="-25000" dirty="0" err="1" smtClean="0">
                <a:latin typeface="Times New Roman" pitchFamily="18" charset="0"/>
                <a:cs typeface="Times New Roman" pitchFamily="18" charset="0"/>
              </a:rPr>
              <a:t>i</a:t>
            </a:r>
            <a:r>
              <a:rPr lang="en-US" altLang="zh-CN" baseline="-25000"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and </a:t>
            </a:r>
            <a:r>
              <a:rPr lang="el-GR" altLang="zh-CN" i="1" dirty="0" smtClean="0">
                <a:latin typeface="Times New Roman" pitchFamily="18" charset="0"/>
                <a:cs typeface="Times New Roman" pitchFamily="18" charset="0"/>
              </a:rPr>
              <a:t>β</a:t>
            </a:r>
            <a:r>
              <a:rPr lang="en-US" altLang="zh-CN" baseline="-25000" dirty="0" smtClean="0">
                <a:latin typeface="Times New Roman" pitchFamily="18" charset="0"/>
                <a:cs typeface="Times New Roman" pitchFamily="18" charset="0"/>
              </a:rPr>
              <a:t>S</a:t>
            </a:r>
            <a:r>
              <a:rPr lang="en-US" altLang="zh-CN" dirty="0" smtClean="0">
                <a:latin typeface="Times New Roman" pitchFamily="18" charset="0"/>
                <a:cs typeface="Times New Roman" pitchFamily="18" charset="0"/>
              </a:rPr>
              <a:t>, solution exists ( </a:t>
            </a:r>
            <a:r>
              <a:rPr lang="en-US" altLang="zh-CN" dirty="0" smtClean="0">
                <a:latin typeface="Times New Roman"/>
                <a:cs typeface="Times New Roman"/>
              </a:rPr>
              <a:t>I</a:t>
            </a:r>
            <a:r>
              <a:rPr lang="en-US" altLang="zh-CN" dirty="0">
                <a:latin typeface="Times New Roman"/>
                <a:cs typeface="Times New Roman"/>
              </a:rPr>
              <a:t>(v, C</a:t>
            </a:r>
            <a:r>
              <a:rPr lang="en-US" altLang="zh-CN" baseline="-25000" dirty="0">
                <a:latin typeface="Times New Roman"/>
                <a:cs typeface="Times New Roman"/>
              </a:rPr>
              <a:t>i</a:t>
            </a:r>
            <a:r>
              <a:rPr lang="en-US" altLang="zh-CN" dirty="0" smtClean="0">
                <a:latin typeface="Times New Roman"/>
                <a:cs typeface="Times New Roman"/>
              </a:rPr>
              <a:t>), </a:t>
            </a:r>
            <a:r>
              <a:rPr lang="en-US" altLang="zh-CN" dirty="0">
                <a:latin typeface="Times New Roman"/>
                <a:cs typeface="Times New Roman"/>
              </a:rPr>
              <a:t>H(v, S</a:t>
            </a:r>
            <a:r>
              <a:rPr lang="en-US" altLang="zh-CN" dirty="0" smtClean="0">
                <a:latin typeface="Times New Roman"/>
                <a:cs typeface="Times New Roman"/>
              </a:rPr>
              <a:t>) ≤ 1</a:t>
            </a:r>
            <a:r>
              <a:rPr lang="en-US" altLang="zh-CN" dirty="0" smtClean="0">
                <a:latin typeface="Times New Roman" pitchFamily="18" charset="0"/>
                <a:cs typeface="Times New Roman" pitchFamily="18" charset="0"/>
              </a:rPr>
              <a:t>) for any graph, </a:t>
            </a:r>
            <a:r>
              <a:rPr lang="en-US" altLang="zh-CN" dirty="0" smtClean="0">
                <a:solidFill>
                  <a:srgbClr val="FF0000"/>
                </a:solidFill>
                <a:latin typeface="Times New Roman" pitchFamily="18" charset="0"/>
                <a:cs typeface="Times New Roman" pitchFamily="18" charset="0"/>
              </a:rPr>
              <a:t>if and only if, </a:t>
            </a:r>
            <a:r>
              <a:rPr lang="el-GR" altLang="zh-CN" i="1" dirty="0" smtClean="0">
                <a:solidFill>
                  <a:srgbClr val="FF0000"/>
                </a:solidFill>
                <a:latin typeface="Times New Roman" pitchFamily="18" charset="0"/>
                <a:cs typeface="Times New Roman" pitchFamily="18" charset="0"/>
              </a:rPr>
              <a:t>α</a:t>
            </a:r>
            <a:r>
              <a:rPr lang="en-US" altLang="zh-CN" baseline="-25000" dirty="0" err="1" smtClean="0">
                <a:solidFill>
                  <a:srgbClr val="FF0000"/>
                </a:solidFill>
                <a:latin typeface="Times New Roman" pitchFamily="18" charset="0"/>
                <a:cs typeface="Times New Roman" pitchFamily="18" charset="0"/>
              </a:rPr>
              <a:t>i</a:t>
            </a:r>
            <a:r>
              <a:rPr lang="en-US" altLang="zh-CN" dirty="0" smtClean="0">
                <a:solidFill>
                  <a:srgbClr val="FF0000"/>
                </a:solidFill>
                <a:latin typeface="Times New Roman" pitchFamily="18" charset="0"/>
                <a:cs typeface="Times New Roman" pitchFamily="18" charset="0"/>
              </a:rPr>
              <a:t> </a:t>
            </a:r>
            <a:r>
              <a:rPr lang="en-US" altLang="zh-CN" dirty="0">
                <a:solidFill>
                  <a:srgbClr val="FF0000"/>
                </a:solidFill>
                <a:latin typeface="Times New Roman" pitchFamily="18" charset="0"/>
                <a:cs typeface="Times New Roman" pitchFamily="18" charset="0"/>
              </a:rPr>
              <a:t>+ </a:t>
            </a:r>
            <a:r>
              <a:rPr lang="el-GR" altLang="zh-CN" i="1" dirty="0" smtClean="0">
                <a:solidFill>
                  <a:srgbClr val="FF0000"/>
                </a:solidFill>
                <a:latin typeface="Times New Roman" pitchFamily="18" charset="0"/>
                <a:cs typeface="Times New Roman" pitchFamily="18" charset="0"/>
              </a:rPr>
              <a:t>β</a:t>
            </a:r>
            <a:r>
              <a:rPr lang="en-US" altLang="zh-CN" baseline="-25000" dirty="0" smtClean="0">
                <a:solidFill>
                  <a:srgbClr val="FF0000"/>
                </a:solidFill>
                <a:latin typeface="Times New Roman" pitchFamily="18" charset="0"/>
                <a:cs typeface="Times New Roman" pitchFamily="18" charset="0"/>
              </a:rPr>
              <a:t>S </a:t>
            </a:r>
            <a:r>
              <a:rPr lang="en-US" altLang="zh-CN" dirty="0">
                <a:solidFill>
                  <a:srgbClr val="FF0000"/>
                </a:solidFill>
                <a:latin typeface="Times New Roman" pitchFamily="18" charset="0"/>
                <a:cs typeface="Times New Roman" pitchFamily="18" charset="0"/>
              </a:rPr>
              <a:t>≤</a:t>
            </a:r>
            <a:r>
              <a:rPr lang="en-US" altLang="zh-CN" dirty="0" smtClean="0">
                <a:solidFill>
                  <a:srgbClr val="FF0000"/>
                </a:solidFill>
                <a:latin typeface="Times New Roman" pitchFamily="18" charset="0"/>
                <a:cs typeface="Times New Roman" pitchFamily="18" charset="0"/>
              </a:rPr>
              <a:t> 1.</a:t>
            </a:r>
          </a:p>
          <a:p>
            <a:pPr marL="0" indent="0">
              <a:buNone/>
            </a:pPr>
            <a:r>
              <a:rPr lang="en-US" sz="1292" dirty="0"/>
              <a:t> </a:t>
            </a:r>
            <a:endParaRPr lang="en-US" sz="1846" dirty="0"/>
          </a:p>
          <a:p>
            <a:pPr lvl="1"/>
            <a:r>
              <a:rPr lang="en-US" dirty="0"/>
              <a:t>For the </a:t>
            </a:r>
            <a:r>
              <a:rPr lang="en-US" i="1" dirty="0"/>
              <a:t>if </a:t>
            </a:r>
            <a:r>
              <a:rPr lang="en-US" dirty="0" smtClean="0"/>
              <a:t>direction</a:t>
            </a:r>
            <a:endParaRPr lang="en-US" dirty="0"/>
          </a:p>
          <a:p>
            <a:pPr lvl="2">
              <a:spcBef>
                <a:spcPts val="1639"/>
              </a:spcBef>
            </a:pPr>
            <a:r>
              <a:rPr lang="en-US" i="1" dirty="0" smtClean="0">
                <a:latin typeface="Times New Roman"/>
                <a:cs typeface="Times New Roman"/>
              </a:rPr>
              <a:t>If </a:t>
            </a:r>
            <a:r>
              <a:rPr lang="el-GR" altLang="zh-CN" i="1" dirty="0" smtClean="0">
                <a:latin typeface="Times New Roman"/>
                <a:cs typeface="Times New Roman"/>
              </a:rPr>
              <a:t>α</a:t>
            </a:r>
            <a:r>
              <a:rPr lang="en-US" altLang="zh-CN" baseline="-25000" dirty="0" err="1" smtClean="0">
                <a:latin typeface="Times New Roman"/>
                <a:cs typeface="Times New Roman"/>
              </a:rPr>
              <a:t>i</a:t>
            </a:r>
            <a:r>
              <a:rPr lang="en-US" altLang="zh-CN" dirty="0" smtClean="0">
                <a:latin typeface="Times New Roman"/>
                <a:cs typeface="Times New Roman"/>
              </a:rPr>
              <a:t> </a:t>
            </a:r>
            <a:r>
              <a:rPr lang="en-US" altLang="zh-CN" dirty="0">
                <a:latin typeface="Times New Roman"/>
                <a:cs typeface="Times New Roman"/>
              </a:rPr>
              <a:t>+ </a:t>
            </a:r>
            <a:r>
              <a:rPr lang="el-GR" altLang="zh-CN" i="1" dirty="0">
                <a:latin typeface="Times New Roman"/>
                <a:cs typeface="Times New Roman"/>
              </a:rPr>
              <a:t>β</a:t>
            </a:r>
            <a:r>
              <a:rPr lang="en-US" altLang="zh-CN" baseline="-25000" dirty="0">
                <a:latin typeface="Times New Roman"/>
                <a:cs typeface="Times New Roman"/>
              </a:rPr>
              <a:t>S </a:t>
            </a:r>
            <a:r>
              <a:rPr lang="en-US" altLang="zh-CN" dirty="0">
                <a:latin typeface="Times New Roman" pitchFamily="18" charset="0"/>
                <a:cs typeface="Times New Roman" pitchFamily="18" charset="0"/>
              </a:rPr>
              <a:t>≤</a:t>
            </a:r>
            <a:r>
              <a:rPr lang="en-US" altLang="zh-CN" dirty="0" smtClean="0">
                <a:latin typeface="Times New Roman"/>
                <a:cs typeface="Times New Roman"/>
              </a:rPr>
              <a:t> 1, we use induction to prove </a:t>
            </a:r>
            <a:r>
              <a:rPr lang="en-US" i="1" dirty="0" smtClean="0">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v, </a:t>
            </a:r>
            <a:r>
              <a:rPr lang="en-US" i="1" dirty="0" err="1" smtClean="0">
                <a:latin typeface="Times New Roman"/>
                <a:cs typeface="Times New Roman"/>
              </a:rPr>
              <a:t>C</a:t>
            </a:r>
            <a:r>
              <a:rPr lang="en-US" i="1" baseline="-25000" dirty="0" err="1" smtClean="0">
                <a:latin typeface="Times New Roman"/>
                <a:cs typeface="Times New Roman"/>
              </a:rPr>
              <a:t>i</a:t>
            </a:r>
            <a:r>
              <a:rPr lang="en-US" dirty="0" smtClean="0">
                <a:latin typeface="Times New Roman"/>
                <a:cs typeface="Times New Roman"/>
              </a:rPr>
              <a:t>)</a:t>
            </a:r>
            <a:r>
              <a:rPr lang="en-US" altLang="zh-CN" dirty="0">
                <a:latin typeface="Times New Roman"/>
                <a:cs typeface="Times New Roman"/>
              </a:rPr>
              <a:t> </a:t>
            </a:r>
            <a:r>
              <a:rPr lang="en-US" altLang="zh-CN" dirty="0" smtClean="0">
                <a:latin typeface="Times New Roman"/>
                <a:cs typeface="Times New Roman"/>
              </a:rPr>
              <a:t>≤ 1;</a:t>
            </a:r>
          </a:p>
          <a:p>
            <a:pPr lvl="2">
              <a:spcBef>
                <a:spcPts val="1639"/>
              </a:spcBef>
            </a:pPr>
            <a:r>
              <a:rPr lang="en-US" dirty="0" smtClean="0">
                <a:latin typeface="Times New Roman"/>
                <a:cs typeface="Times New Roman"/>
              </a:rPr>
              <a:t>Obviously</a:t>
            </a:r>
            <a:r>
              <a:rPr lang="en-US" i="1" dirty="0" smtClean="0">
                <a:latin typeface="Times New Roman"/>
                <a:cs typeface="Times New Roman"/>
              </a:rPr>
              <a:t> I</a:t>
            </a:r>
            <a:r>
              <a:rPr lang="en-US" i="1" baseline="30000" dirty="0" smtClean="0">
                <a:latin typeface="Times New Roman"/>
                <a:cs typeface="Times New Roman"/>
              </a:rPr>
              <a:t>(0)</a:t>
            </a:r>
            <a:r>
              <a:rPr lang="en-US" dirty="0" smtClean="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 r</a:t>
            </a:r>
            <a:r>
              <a:rPr lang="en-US" dirty="0" smtClean="0">
                <a:latin typeface="Times New Roman"/>
                <a:cs typeface="Times New Roman"/>
              </a:rPr>
              <a:t>(</a:t>
            </a:r>
            <a:r>
              <a:rPr lang="en-US" i="1" dirty="0" smtClean="0">
                <a:latin typeface="Times New Roman"/>
                <a:cs typeface="Times New Roman"/>
              </a:rPr>
              <a:t>v</a:t>
            </a:r>
            <a:r>
              <a:rPr lang="en-US" dirty="0" smtClean="0">
                <a:latin typeface="Times New Roman"/>
                <a:cs typeface="Times New Roman"/>
              </a:rPr>
              <a:t>)</a:t>
            </a:r>
            <a:r>
              <a:rPr lang="en-US" altLang="zh-CN" dirty="0" smtClean="0">
                <a:latin typeface="Times New Roman"/>
                <a:cs typeface="Times New Roman"/>
              </a:rPr>
              <a:t> ≤ 1;</a:t>
            </a:r>
          </a:p>
          <a:p>
            <a:pPr lvl="2">
              <a:spcBef>
                <a:spcPts val="1639"/>
              </a:spcBef>
            </a:pPr>
            <a:r>
              <a:rPr lang="en-US" altLang="zh-CN" dirty="0" smtClean="0">
                <a:latin typeface="Times New Roman"/>
                <a:cs typeface="Times New Roman"/>
              </a:rPr>
              <a:t>Suppose after the </a:t>
            </a:r>
            <a:r>
              <a:rPr lang="en-US" altLang="zh-CN" i="1" dirty="0" smtClean="0">
                <a:latin typeface="Times New Roman"/>
                <a:cs typeface="Times New Roman"/>
              </a:rPr>
              <a:t>k</a:t>
            </a:r>
            <a:r>
              <a:rPr lang="en-US" altLang="zh-CN" dirty="0" smtClean="0">
                <a:latin typeface="Times New Roman"/>
                <a:cs typeface="Times New Roman"/>
              </a:rPr>
              <a:t>-</a:t>
            </a:r>
            <a:r>
              <a:rPr lang="en-US" altLang="zh-CN" dirty="0" err="1" smtClean="0">
                <a:latin typeface="Times New Roman"/>
                <a:cs typeface="Times New Roman"/>
              </a:rPr>
              <a:t>th</a:t>
            </a:r>
            <a:r>
              <a:rPr lang="en-US" altLang="zh-CN" dirty="0" smtClean="0">
                <a:latin typeface="Times New Roman"/>
                <a:cs typeface="Times New Roman"/>
              </a:rPr>
              <a:t> iteration, we have </a:t>
            </a:r>
            <a:r>
              <a:rPr lang="en-US" i="1" dirty="0" smtClean="0">
                <a:latin typeface="Times New Roman"/>
                <a:cs typeface="Times New Roman"/>
              </a:rPr>
              <a:t>I</a:t>
            </a:r>
            <a:r>
              <a:rPr lang="en-US" baseline="30000" dirty="0">
                <a:latin typeface="Times New Roman"/>
                <a:cs typeface="Times New Roman"/>
              </a:rPr>
              <a:t>(</a:t>
            </a:r>
            <a:r>
              <a:rPr lang="en-US" i="1" baseline="30000" dirty="0" smtClean="0">
                <a:latin typeface="Times New Roman"/>
                <a:cs typeface="Times New Roman"/>
              </a:rPr>
              <a:t>k</a:t>
            </a:r>
            <a:r>
              <a:rPr lang="en-US" baseline="30000" dirty="0" smtClean="0">
                <a:latin typeface="Times New Roman"/>
                <a:cs typeface="Times New Roman"/>
              </a:rPr>
              <a:t>)</a:t>
            </a:r>
            <a:r>
              <a:rPr lang="en-US" dirty="0" smtClean="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a:latin typeface="Times New Roman"/>
                <a:cs typeface="Times New Roman"/>
              </a:rPr>
              <a:t>)</a:t>
            </a:r>
            <a:r>
              <a:rPr lang="en-US" altLang="zh-CN" dirty="0">
                <a:latin typeface="Times New Roman"/>
                <a:cs typeface="Times New Roman"/>
              </a:rPr>
              <a:t> </a:t>
            </a:r>
            <a:r>
              <a:rPr lang="en-US" altLang="zh-CN" dirty="0" smtClean="0">
                <a:latin typeface="Times New Roman"/>
                <a:cs typeface="Times New Roman"/>
              </a:rPr>
              <a:t>≤ 1;</a:t>
            </a:r>
          </a:p>
          <a:p>
            <a:pPr lvl="2">
              <a:spcBef>
                <a:spcPts val="1639"/>
              </a:spcBef>
            </a:pPr>
            <a:r>
              <a:rPr lang="en-US" altLang="zh-CN" dirty="0" smtClean="0">
                <a:latin typeface="Times New Roman"/>
                <a:cs typeface="Times New Roman"/>
              </a:rPr>
              <a:t>Hence, in the (k + 1)-</a:t>
            </a:r>
            <a:r>
              <a:rPr lang="en-US" altLang="zh-CN" dirty="0" err="1" smtClean="0">
                <a:latin typeface="Times New Roman"/>
                <a:cs typeface="Times New Roman"/>
              </a:rPr>
              <a:t>th</a:t>
            </a:r>
            <a:r>
              <a:rPr lang="en-US" altLang="zh-CN" dirty="0" smtClean="0">
                <a:latin typeface="Times New Roman"/>
                <a:cs typeface="Times New Roman"/>
              </a:rPr>
              <a:t> iteration, </a:t>
            </a:r>
            <a:r>
              <a:rPr lang="en-US" i="1" dirty="0" smtClean="0">
                <a:latin typeface="Times New Roman"/>
                <a:cs typeface="Times New Roman"/>
              </a:rPr>
              <a:t>I</a:t>
            </a:r>
            <a:r>
              <a:rPr lang="en-US" i="1" baseline="30000" dirty="0" smtClean="0">
                <a:latin typeface="Times New Roman"/>
                <a:cs typeface="Times New Roman"/>
              </a:rPr>
              <a:t>(k+</a:t>
            </a:r>
            <a:r>
              <a:rPr lang="en-US" baseline="30000" dirty="0" smtClean="0">
                <a:latin typeface="Times New Roman"/>
                <a:cs typeface="Times New Roman"/>
              </a:rPr>
              <a:t>1</a:t>
            </a:r>
            <a:r>
              <a:rPr lang="en-US" i="1" baseline="30000" dirty="0" smtClean="0">
                <a:latin typeface="Times New Roman"/>
                <a:cs typeface="Times New Roman"/>
              </a:rPr>
              <a:t>)</a:t>
            </a:r>
            <a:r>
              <a:rPr lang="en-US" dirty="0" smtClean="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a:t>
            </a:r>
            <a:r>
              <a:rPr lang="en-US" altLang="zh-CN" dirty="0" smtClean="0">
                <a:latin typeface="Times New Roman"/>
                <a:cs typeface="Times New Roman"/>
              </a:rPr>
              <a:t>≤ </a:t>
            </a:r>
            <a:r>
              <a:rPr lang="el-GR" altLang="zh-CN" i="1" dirty="0" smtClean="0">
                <a:latin typeface="Times New Roman"/>
                <a:cs typeface="Times New Roman"/>
              </a:rPr>
              <a:t>α</a:t>
            </a:r>
            <a:r>
              <a:rPr lang="en-US" altLang="zh-CN" i="1" baseline="-25000" dirty="0" err="1" smtClean="0">
                <a:latin typeface="Times New Roman"/>
                <a:cs typeface="Times New Roman"/>
              </a:rPr>
              <a:t>i</a:t>
            </a:r>
            <a:r>
              <a:rPr lang="en-US" altLang="zh-CN" i="1" dirty="0" err="1" smtClean="0">
                <a:latin typeface="Times New Roman"/>
                <a:cs typeface="Times New Roman"/>
              </a:rPr>
              <a:t>I</a:t>
            </a:r>
            <a:r>
              <a:rPr lang="en-US" altLang="zh-CN" baseline="30000" dirty="0" smtClean="0">
                <a:latin typeface="Times New Roman"/>
                <a:cs typeface="Times New Roman"/>
              </a:rPr>
              <a:t>(</a:t>
            </a:r>
            <a:r>
              <a:rPr lang="en-US" altLang="zh-CN" i="1" baseline="30000" dirty="0" smtClean="0">
                <a:latin typeface="Times New Roman"/>
                <a:cs typeface="Times New Roman"/>
              </a:rPr>
              <a:t>k</a:t>
            </a:r>
            <a:r>
              <a:rPr lang="en-US" altLang="zh-CN" baseline="30000" dirty="0" smtClean="0">
                <a:latin typeface="Times New Roman"/>
                <a:cs typeface="Times New Roman"/>
              </a:rPr>
              <a:t>)</a:t>
            </a:r>
            <a:r>
              <a:rPr lang="en-US" altLang="zh-CN" dirty="0" smtClean="0">
                <a:latin typeface="Times New Roman"/>
                <a:cs typeface="Times New Roman"/>
              </a:rPr>
              <a:t>(</a:t>
            </a:r>
            <a:r>
              <a:rPr lang="en-US" altLang="zh-CN" i="1" dirty="0">
                <a:latin typeface="Times New Roman"/>
                <a:cs typeface="Times New Roman"/>
              </a:rPr>
              <a:t>u</a:t>
            </a:r>
            <a:r>
              <a:rPr lang="en-US" altLang="zh-CN" i="1" dirty="0" smtClean="0">
                <a:latin typeface="Times New Roman"/>
                <a:cs typeface="Times New Roman"/>
              </a:rPr>
              <a:t>, </a:t>
            </a:r>
            <a:r>
              <a:rPr lang="en-US" altLang="zh-CN" i="1" dirty="0" err="1" smtClean="0">
                <a:latin typeface="Times New Roman"/>
                <a:cs typeface="Times New Roman"/>
              </a:rPr>
              <a:t>C</a:t>
            </a:r>
            <a:r>
              <a:rPr lang="en-US" altLang="zh-CN" i="1" baseline="-25000" dirty="0" err="1" smtClean="0">
                <a:latin typeface="Times New Roman"/>
                <a:cs typeface="Times New Roman"/>
              </a:rPr>
              <a:t>i</a:t>
            </a:r>
            <a:r>
              <a:rPr lang="en-US" altLang="zh-CN" dirty="0" smtClean="0">
                <a:latin typeface="Times New Roman"/>
                <a:cs typeface="Times New Roman"/>
              </a:rPr>
              <a:t>)</a:t>
            </a:r>
            <a:r>
              <a:rPr lang="en-US" altLang="zh-CN" i="1" dirty="0" smtClean="0">
                <a:latin typeface="Times New Roman"/>
                <a:cs typeface="Times New Roman"/>
              </a:rPr>
              <a:t> </a:t>
            </a:r>
            <a:r>
              <a:rPr lang="en-US" altLang="zh-CN" i="1" dirty="0">
                <a:latin typeface="Times New Roman"/>
                <a:cs typeface="Times New Roman"/>
              </a:rPr>
              <a:t>+ </a:t>
            </a:r>
            <a:r>
              <a:rPr lang="el-GR" altLang="zh-CN" i="1" dirty="0" smtClean="0">
                <a:latin typeface="Times New Roman"/>
                <a:cs typeface="Times New Roman"/>
              </a:rPr>
              <a:t>β</a:t>
            </a:r>
            <a:r>
              <a:rPr lang="en-US" altLang="zh-CN" i="1" baseline="-25000" dirty="0" smtClean="0">
                <a:latin typeface="Times New Roman"/>
                <a:cs typeface="Times New Roman"/>
              </a:rPr>
              <a:t>S</a:t>
            </a:r>
            <a:r>
              <a:rPr lang="en-US" altLang="zh-CN" i="1" dirty="0" smtClean="0">
                <a:latin typeface="Times New Roman"/>
                <a:cs typeface="Times New Roman"/>
              </a:rPr>
              <a:t>H</a:t>
            </a:r>
            <a:r>
              <a:rPr lang="en-US" altLang="zh-CN" baseline="30000" dirty="0" smtClean="0">
                <a:latin typeface="Times New Roman"/>
                <a:cs typeface="Times New Roman"/>
              </a:rPr>
              <a:t>(</a:t>
            </a:r>
            <a:r>
              <a:rPr lang="en-US" altLang="zh-CN" i="1" baseline="30000" dirty="0" smtClean="0">
                <a:latin typeface="Times New Roman"/>
                <a:cs typeface="Times New Roman"/>
              </a:rPr>
              <a:t>k</a:t>
            </a:r>
            <a:r>
              <a:rPr lang="en-US" altLang="zh-CN" baseline="30000" dirty="0" smtClean="0">
                <a:latin typeface="Times New Roman"/>
                <a:cs typeface="Times New Roman"/>
              </a:rPr>
              <a:t>)</a:t>
            </a:r>
            <a:r>
              <a:rPr lang="en-US" altLang="zh-CN" dirty="0" smtClean="0">
                <a:latin typeface="Times New Roman"/>
                <a:cs typeface="Times New Roman"/>
              </a:rPr>
              <a:t>(</a:t>
            </a:r>
            <a:r>
              <a:rPr lang="en-US" altLang="zh-CN" i="1" dirty="0" smtClean="0">
                <a:latin typeface="Times New Roman"/>
                <a:cs typeface="Times New Roman"/>
              </a:rPr>
              <a:t>u, S</a:t>
            </a:r>
            <a:r>
              <a:rPr lang="en-US" altLang="zh-CN" dirty="0" smtClean="0">
                <a:latin typeface="Times New Roman"/>
                <a:cs typeface="Times New Roman"/>
              </a:rPr>
              <a:t>)</a:t>
            </a:r>
            <a:r>
              <a:rPr lang="en-US" altLang="zh-CN" i="1" dirty="0" smtClean="0">
                <a:latin typeface="Times New Roman"/>
                <a:cs typeface="Times New Roman"/>
              </a:rPr>
              <a:t> ≤ </a:t>
            </a:r>
            <a:r>
              <a:rPr lang="en-US" altLang="zh-CN" dirty="0" smtClean="0">
                <a:latin typeface="Times New Roman"/>
                <a:cs typeface="Times New Roman"/>
              </a:rPr>
              <a:t>(</a:t>
            </a:r>
            <a:r>
              <a:rPr lang="el-GR" altLang="zh-CN" i="1" dirty="0" smtClean="0">
                <a:latin typeface="Times New Roman"/>
                <a:cs typeface="Times New Roman"/>
              </a:rPr>
              <a:t>α</a:t>
            </a:r>
            <a:r>
              <a:rPr lang="en-US" altLang="zh-CN" i="1" baseline="-25000" dirty="0" err="1">
                <a:latin typeface="Times New Roman"/>
                <a:cs typeface="Times New Roman"/>
              </a:rPr>
              <a:t>i</a:t>
            </a:r>
            <a:r>
              <a:rPr lang="en-US" altLang="zh-CN" i="1" dirty="0" smtClean="0">
                <a:latin typeface="Times New Roman"/>
                <a:cs typeface="Times New Roman"/>
              </a:rPr>
              <a:t> + </a:t>
            </a:r>
            <a:r>
              <a:rPr lang="el-GR" altLang="zh-CN" i="1" dirty="0">
                <a:latin typeface="Times New Roman"/>
                <a:cs typeface="Times New Roman"/>
              </a:rPr>
              <a:t>β</a:t>
            </a:r>
            <a:r>
              <a:rPr lang="en-US" altLang="zh-CN" i="1" baseline="-25000" dirty="0">
                <a:latin typeface="Times New Roman"/>
                <a:cs typeface="Times New Roman"/>
              </a:rPr>
              <a:t>S</a:t>
            </a:r>
            <a:r>
              <a:rPr lang="en-US" altLang="zh-CN" dirty="0" smtClean="0">
                <a:latin typeface="Times New Roman"/>
                <a:cs typeface="Times New Roman"/>
              </a:rPr>
              <a:t>)</a:t>
            </a:r>
            <a:r>
              <a:rPr lang="en-US" altLang="zh-CN" i="1" dirty="0" smtClean="0">
                <a:latin typeface="Times New Roman"/>
                <a:cs typeface="Times New Roman"/>
              </a:rPr>
              <a:t>I</a:t>
            </a:r>
            <a:r>
              <a:rPr lang="en-US" altLang="zh-CN" baseline="30000" dirty="0">
                <a:latin typeface="Times New Roman"/>
                <a:cs typeface="Times New Roman"/>
              </a:rPr>
              <a:t>(</a:t>
            </a:r>
            <a:r>
              <a:rPr lang="en-US" altLang="zh-CN" i="1" baseline="30000" dirty="0">
                <a:latin typeface="Times New Roman"/>
                <a:cs typeface="Times New Roman"/>
              </a:rPr>
              <a:t>k</a:t>
            </a:r>
            <a:r>
              <a:rPr lang="en-US" altLang="zh-CN" baseline="30000" dirty="0">
                <a:latin typeface="Times New Roman"/>
                <a:cs typeface="Times New Roman"/>
              </a:rPr>
              <a:t>)</a:t>
            </a:r>
            <a:r>
              <a:rPr lang="en-US" altLang="zh-CN" dirty="0">
                <a:latin typeface="Times New Roman"/>
                <a:cs typeface="Times New Roman"/>
              </a:rPr>
              <a:t>(</a:t>
            </a:r>
            <a:r>
              <a:rPr lang="en-US" altLang="zh-CN" i="1" dirty="0">
                <a:latin typeface="Times New Roman"/>
                <a:cs typeface="Times New Roman"/>
              </a:rPr>
              <a:t>u, </a:t>
            </a:r>
            <a:r>
              <a:rPr lang="en-US" altLang="zh-CN" i="1" dirty="0" err="1">
                <a:latin typeface="Times New Roman"/>
                <a:cs typeface="Times New Roman"/>
              </a:rPr>
              <a:t>C</a:t>
            </a:r>
            <a:r>
              <a:rPr lang="en-US" altLang="zh-CN" i="1" baseline="-25000" dirty="0" err="1">
                <a:latin typeface="Times New Roman"/>
                <a:cs typeface="Times New Roman"/>
              </a:rPr>
              <a:t>i</a:t>
            </a:r>
            <a:r>
              <a:rPr lang="en-US" altLang="zh-CN" dirty="0" smtClean="0">
                <a:latin typeface="Times New Roman"/>
                <a:cs typeface="Times New Roman"/>
              </a:rPr>
              <a:t>)</a:t>
            </a:r>
            <a:r>
              <a:rPr lang="en-US" altLang="zh-CN" i="1" dirty="0" smtClean="0">
                <a:latin typeface="Times New Roman"/>
                <a:cs typeface="Times New Roman"/>
              </a:rPr>
              <a:t> ≤ </a:t>
            </a:r>
            <a:r>
              <a:rPr lang="en-US" altLang="zh-CN" dirty="0" smtClean="0">
                <a:latin typeface="Times New Roman"/>
                <a:cs typeface="Times New Roman"/>
              </a:rPr>
              <a:t>1</a:t>
            </a:r>
            <a:r>
              <a:rPr lang="en-US" altLang="zh-CN" i="1" dirty="0" smtClean="0">
                <a:latin typeface="Times New Roman"/>
                <a:cs typeface="Times New Roman"/>
              </a:rPr>
              <a:t>.</a:t>
            </a:r>
          </a:p>
          <a:p>
            <a:pPr lvl="2"/>
            <a:endParaRPr lang="en-US" altLang="zh-CN" i="1" dirty="0" smtClean="0">
              <a:latin typeface="Times New Roman"/>
              <a:cs typeface="Times New Roman"/>
            </a:endParaRPr>
          </a:p>
          <a:p>
            <a:pPr lvl="2"/>
            <a:endParaRPr lang="en-US" i="1" dirty="0"/>
          </a:p>
        </p:txBody>
      </p:sp>
      <p:sp>
        <p:nvSpPr>
          <p:cNvPr id="2" name="Title 1"/>
          <p:cNvSpPr>
            <a:spLocks noGrp="1"/>
          </p:cNvSpPr>
          <p:nvPr>
            <p:ph type="title"/>
          </p:nvPr>
        </p:nvSpPr>
        <p:spPr/>
        <p:txBody>
          <a:bodyPr/>
          <a:lstStyle/>
          <a:p>
            <a:r>
              <a:rPr lang="en-US" altLang="zh-CN" dirty="0"/>
              <a:t>Theoretical </a:t>
            </a:r>
            <a:r>
              <a:rPr lang="en-US" altLang="zh-CN" dirty="0" smtClean="0"/>
              <a:t>Analysis</a:t>
            </a:r>
            <a:r>
              <a:rPr lang="zh-CN" altLang="en-US" dirty="0" smtClean="0"/>
              <a:t> </a:t>
            </a:r>
            <a:r>
              <a:rPr lang="en-US" altLang="zh-CN" sz="2954" dirty="0"/>
              <a:t>—</a:t>
            </a:r>
            <a:r>
              <a:rPr lang="zh-CN" altLang="en-US" sz="2954" dirty="0"/>
              <a:t> </a:t>
            </a:r>
            <a:r>
              <a:rPr lang="en-US" altLang="zh-CN" dirty="0" smtClean="0">
                <a:solidFill>
                  <a:srgbClr val="FF0000"/>
                </a:solidFill>
              </a:rPr>
              <a:t>Existence</a:t>
            </a:r>
            <a:endParaRPr lang="en-US" sz="4431" dirty="0"/>
          </a:p>
        </p:txBody>
      </p:sp>
      <p:sp>
        <p:nvSpPr>
          <p:cNvPr id="60" name="矩形 1"/>
          <p:cNvSpPr/>
          <p:nvPr/>
        </p:nvSpPr>
        <p:spPr>
          <a:xfrm>
            <a:off x="5194654" y="6111259"/>
            <a:ext cx="3949346" cy="490006"/>
          </a:xfrm>
          <a:prstGeom prst="rect">
            <a:avLst/>
          </a:prstGeom>
          <a:solidFill>
            <a:schemeClr val="bg1"/>
          </a:solidFill>
          <a:ln>
            <a:solidFill>
              <a:schemeClr val="tx1"/>
            </a:solidFill>
          </a:ln>
        </p:spPr>
        <p:txBody>
          <a:bodyPr wrap="square">
            <a:spAutoFit/>
          </a:bodyPr>
          <a:lstStyle/>
          <a:p>
            <a:pPr marL="0" lvl="1"/>
            <a:r>
              <a:rPr lang="en-US" altLang="zh-CN" sz="1292" dirty="0"/>
              <a:t>I(v, </a:t>
            </a:r>
            <a:r>
              <a:rPr lang="en-US" altLang="zh-CN" sz="1292" dirty="0" err="1"/>
              <a:t>C</a:t>
            </a:r>
            <a:r>
              <a:rPr lang="en-US" altLang="zh-CN" sz="1292" baseline="-25000" dirty="0" err="1"/>
              <a:t>i</a:t>
            </a:r>
            <a:r>
              <a:rPr lang="en-US" altLang="zh-CN" sz="1292" dirty="0"/>
              <a:t>) = max {  I(v, </a:t>
            </a:r>
            <a:r>
              <a:rPr lang="en-US" altLang="zh-CN" sz="1292" dirty="0" err="1"/>
              <a:t>C</a:t>
            </a:r>
            <a:r>
              <a:rPr lang="en-US" altLang="zh-CN" sz="1292" baseline="-25000" dirty="0" err="1"/>
              <a:t>i</a:t>
            </a:r>
            <a:r>
              <a:rPr lang="en-US" altLang="zh-CN" sz="1292" dirty="0"/>
              <a:t>), </a:t>
            </a:r>
            <a:r>
              <a:rPr lang="el-GR" altLang="zh-CN" sz="1292" dirty="0"/>
              <a:t>α</a:t>
            </a:r>
            <a:r>
              <a:rPr lang="en-US" altLang="zh-CN" sz="1292" baseline="-25000" dirty="0"/>
              <a:t>i</a:t>
            </a:r>
            <a:r>
              <a:rPr lang="en-US" altLang="zh-CN" sz="1292" dirty="0"/>
              <a:t> I(u, </a:t>
            </a:r>
            <a:r>
              <a:rPr lang="en-US" altLang="zh-CN" sz="1292" dirty="0" err="1"/>
              <a:t>C</a:t>
            </a:r>
            <a:r>
              <a:rPr lang="en-US" altLang="zh-CN" sz="1292" baseline="-25000" dirty="0" err="1"/>
              <a:t>i</a:t>
            </a:r>
            <a:r>
              <a:rPr lang="en-US" altLang="zh-CN" sz="1292" dirty="0"/>
              <a:t>) + </a:t>
            </a:r>
            <a:r>
              <a:rPr lang="el-GR" altLang="zh-CN" sz="1292" dirty="0"/>
              <a:t>β</a:t>
            </a:r>
            <a:r>
              <a:rPr lang="en-US" altLang="zh-CN" sz="1292" baseline="-25000" dirty="0"/>
              <a:t>S</a:t>
            </a:r>
            <a:r>
              <a:rPr lang="en-US" altLang="zh-CN" sz="1292" dirty="0"/>
              <a:t> H(u, S)  }</a:t>
            </a:r>
          </a:p>
          <a:p>
            <a:pPr marL="0" lvl="1"/>
            <a:r>
              <a:rPr lang="en-US" altLang="zh-CN" sz="1292" dirty="0"/>
              <a:t>H(v, S) = min { I(v, </a:t>
            </a:r>
            <a:r>
              <a:rPr lang="en-US" altLang="zh-CN" sz="1292" dirty="0" err="1"/>
              <a:t>C</a:t>
            </a:r>
            <a:r>
              <a:rPr lang="en-US" altLang="zh-CN" sz="1292" baseline="-25000" dirty="0" err="1"/>
              <a:t>i</a:t>
            </a:r>
            <a:r>
              <a:rPr lang="en-US" altLang="zh-CN" sz="1292" dirty="0"/>
              <a:t>) }</a:t>
            </a:r>
            <a:endParaRPr lang="zh-CN" altLang="en-US" sz="1292" dirty="0"/>
          </a:p>
        </p:txBody>
      </p:sp>
    </p:spTree>
    <p:extLst>
      <p:ext uri="{BB962C8B-B14F-4D97-AF65-F5344CB8AC3E}">
        <p14:creationId xmlns:p14="http://schemas.microsoft.com/office/powerpoint/2010/main" val="57907996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Denote </a:t>
            </a:r>
            <a:r>
              <a:rPr lang="en-US" dirty="0" smtClean="0">
                <a:latin typeface="Times New Roman"/>
                <a:cs typeface="Times New Roman"/>
              </a:rPr>
              <a:t>γ = </a:t>
            </a:r>
            <a:r>
              <a:rPr lang="el-GR" altLang="zh-CN" i="1" dirty="0" smtClean="0">
                <a:latin typeface="Times New Roman" pitchFamily="18" charset="0"/>
                <a:cs typeface="Times New Roman" pitchFamily="18" charset="0"/>
              </a:rPr>
              <a:t>α</a:t>
            </a:r>
            <a:r>
              <a:rPr lang="en-US" altLang="zh-CN" baseline="-25000" dirty="0" err="1" smtClean="0">
                <a:latin typeface="Times New Roman" pitchFamily="18" charset="0"/>
                <a:cs typeface="Times New Roman" pitchFamily="18" charset="0"/>
              </a:rPr>
              <a:t>i</a:t>
            </a:r>
            <a:r>
              <a:rPr lang="en-US" altLang="zh-CN" baseline="-25000"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 </a:t>
            </a:r>
            <a:r>
              <a:rPr lang="el-GR" altLang="zh-CN" i="1" dirty="0" smtClean="0">
                <a:latin typeface="Times New Roman" pitchFamily="18" charset="0"/>
                <a:cs typeface="Times New Roman" pitchFamily="18" charset="0"/>
              </a:rPr>
              <a:t>β</a:t>
            </a:r>
            <a:r>
              <a:rPr lang="en-US" altLang="zh-CN" baseline="-25000" dirty="0" smtClean="0">
                <a:latin typeface="Times New Roman" pitchFamily="18" charset="0"/>
                <a:cs typeface="Times New Roman" pitchFamily="18" charset="0"/>
              </a:rPr>
              <a:t>S </a:t>
            </a:r>
            <a:r>
              <a:rPr lang="en-US" altLang="zh-CN" dirty="0" smtClean="0">
                <a:latin typeface="Times New Roman" pitchFamily="18" charset="0"/>
                <a:cs typeface="Times New Roman" pitchFamily="18" charset="0"/>
              </a:rPr>
              <a:t>≤ 1, we have </a:t>
            </a:r>
          </a:p>
          <a:p>
            <a:pPr marL="0" indent="0" algn="ctr">
              <a:spcAft>
                <a:spcPts val="1108"/>
              </a:spcAft>
              <a:buNone/>
            </a:pPr>
            <a:r>
              <a:rPr lang="en-US" altLang="zh-CN" dirty="0" smtClean="0">
                <a:latin typeface="Times New Roman" pitchFamily="18" charset="0"/>
                <a:cs typeface="Times New Roman" pitchFamily="18" charset="0"/>
              </a:rPr>
              <a:t>|</a:t>
            </a:r>
            <a:r>
              <a:rPr lang="en-US" i="1" dirty="0" smtClean="0">
                <a:latin typeface="Times New Roman"/>
                <a:cs typeface="Times New Roman"/>
              </a:rPr>
              <a:t>I</a:t>
            </a:r>
            <a:r>
              <a:rPr lang="en-US" baseline="30000" dirty="0">
                <a:latin typeface="Times New Roman"/>
                <a:cs typeface="Times New Roman"/>
              </a:rPr>
              <a:t>(</a:t>
            </a:r>
            <a:r>
              <a:rPr lang="en-US" i="1" baseline="30000" dirty="0">
                <a:latin typeface="Times New Roman"/>
                <a:cs typeface="Times New Roman"/>
              </a:rPr>
              <a:t>k+1</a:t>
            </a:r>
            <a:r>
              <a:rPr lang="en-US" baseline="30000" dirty="0">
                <a:latin typeface="Times New Roman"/>
                <a:cs typeface="Times New Roman"/>
              </a:rPr>
              <a:t>)</a:t>
            </a:r>
            <a:r>
              <a:rPr lang="en-US" dirty="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 </a:t>
            </a:r>
            <a:r>
              <a:rPr lang="en-US" i="1" dirty="0">
                <a:latin typeface="Times New Roman"/>
                <a:cs typeface="Times New Roman"/>
              </a:rPr>
              <a:t>I</a:t>
            </a:r>
            <a:r>
              <a:rPr lang="en-US" baseline="30000" dirty="0">
                <a:latin typeface="Times New Roman"/>
                <a:cs typeface="Times New Roman"/>
              </a:rPr>
              <a:t>(</a:t>
            </a:r>
            <a:r>
              <a:rPr lang="en-US" i="1" baseline="30000" dirty="0" smtClean="0">
                <a:latin typeface="Times New Roman"/>
                <a:cs typeface="Times New Roman"/>
              </a:rPr>
              <a:t>k</a:t>
            </a:r>
            <a:r>
              <a:rPr lang="en-US" baseline="30000" dirty="0" smtClean="0">
                <a:latin typeface="Times New Roman"/>
                <a:cs typeface="Times New Roman"/>
              </a:rPr>
              <a:t>)</a:t>
            </a:r>
            <a:r>
              <a:rPr lang="en-US" dirty="0">
                <a:latin typeface="Times New Roman"/>
                <a:cs typeface="Times New Roman"/>
              </a:rPr>
              <a:t>(</a:t>
            </a:r>
            <a:r>
              <a:rPr lang="en-US" i="1" dirty="0">
                <a:latin typeface="Times New Roman"/>
                <a:cs typeface="Times New Roman"/>
              </a:rPr>
              <a:t>v, </a:t>
            </a:r>
            <a:r>
              <a:rPr lang="en-US" i="1" dirty="0" err="1">
                <a:latin typeface="Times New Roman"/>
                <a:cs typeface="Times New Roman"/>
              </a:rPr>
              <a:t>C</a:t>
            </a:r>
            <a:r>
              <a:rPr lang="en-US" i="1" baseline="-25000" dirty="0" err="1">
                <a:latin typeface="Times New Roman"/>
                <a:cs typeface="Times New Roman"/>
              </a:rPr>
              <a:t>i</a:t>
            </a:r>
            <a:r>
              <a:rPr lang="en-US" dirty="0" smtClean="0">
                <a:latin typeface="Times New Roman"/>
                <a:cs typeface="Times New Roman"/>
              </a:rPr>
              <a:t>)</a:t>
            </a:r>
            <a:r>
              <a:rPr lang="en-US" i="1" dirty="0" smtClean="0">
                <a:latin typeface="Times New Roman"/>
                <a:cs typeface="Times New Roman"/>
              </a:rPr>
              <a:t>| ≤ </a:t>
            </a:r>
            <a:r>
              <a:rPr lang="en-US" dirty="0" err="1" smtClean="0">
                <a:latin typeface="Times New Roman"/>
                <a:cs typeface="Times New Roman"/>
              </a:rPr>
              <a:t>γ</a:t>
            </a:r>
            <a:r>
              <a:rPr lang="en-US" baseline="30000" dirty="0" err="1" smtClean="0">
                <a:latin typeface="Times New Roman"/>
                <a:cs typeface="Times New Roman"/>
              </a:rPr>
              <a:t>k</a:t>
            </a:r>
            <a:endParaRPr lang="en-US" dirty="0" smtClean="0"/>
          </a:p>
          <a:p>
            <a:pPr lvl="1"/>
            <a:r>
              <a:rPr lang="en-US" sz="2215" dirty="0">
                <a:latin typeface="Times New Roman"/>
                <a:cs typeface="Times New Roman"/>
              </a:rPr>
              <a:t>When</a:t>
            </a:r>
            <a:r>
              <a:rPr lang="en-US" sz="2215" i="1" dirty="0">
                <a:latin typeface="Times New Roman"/>
                <a:cs typeface="Times New Roman"/>
              </a:rPr>
              <a:t> k = </a:t>
            </a:r>
            <a:r>
              <a:rPr lang="en-US" sz="2215" dirty="0">
                <a:latin typeface="Times New Roman"/>
                <a:cs typeface="Times New Roman"/>
              </a:rPr>
              <a:t>0</a:t>
            </a:r>
            <a:r>
              <a:rPr lang="en-US" sz="2215" i="1" dirty="0">
                <a:latin typeface="Times New Roman"/>
                <a:cs typeface="Times New Roman"/>
              </a:rPr>
              <a:t>, we have I</a:t>
            </a:r>
            <a:r>
              <a:rPr lang="en-US" sz="2215" baseline="30000" dirty="0">
                <a:latin typeface="Times New Roman"/>
                <a:cs typeface="Times New Roman"/>
              </a:rPr>
              <a:t>(1)</a:t>
            </a:r>
            <a:r>
              <a:rPr lang="en-US" sz="2215" dirty="0">
                <a:latin typeface="Times New Roman"/>
                <a:cs typeface="Times New Roman"/>
              </a:rPr>
              <a:t>(</a:t>
            </a:r>
            <a:r>
              <a:rPr lang="en-US" sz="2215" i="1" dirty="0">
                <a:latin typeface="Times New Roman"/>
                <a:cs typeface="Times New Roman"/>
              </a:rPr>
              <a:t>v, </a:t>
            </a:r>
            <a:r>
              <a:rPr lang="en-US" sz="2215" i="1" dirty="0" err="1">
                <a:latin typeface="Times New Roman"/>
                <a:cs typeface="Times New Roman"/>
              </a:rPr>
              <a:t>C</a:t>
            </a:r>
            <a:r>
              <a:rPr lang="en-US" sz="2215" i="1" baseline="-25000" dirty="0" err="1">
                <a:latin typeface="Times New Roman"/>
                <a:cs typeface="Times New Roman"/>
              </a:rPr>
              <a:t>i</a:t>
            </a:r>
            <a:r>
              <a:rPr lang="en-US" sz="2215" dirty="0">
                <a:latin typeface="Times New Roman"/>
                <a:cs typeface="Times New Roman"/>
              </a:rPr>
              <a:t>)</a:t>
            </a:r>
            <a:r>
              <a:rPr lang="en-US" altLang="zh-CN" sz="2215" i="1" dirty="0">
                <a:latin typeface="Times New Roman"/>
                <a:cs typeface="Times New Roman"/>
              </a:rPr>
              <a:t> ≤ 1, thus</a:t>
            </a:r>
          </a:p>
          <a:p>
            <a:pPr marL="422041" lvl="1" indent="0" algn="ctr">
              <a:buNone/>
            </a:pPr>
            <a:r>
              <a:rPr lang="en-US" altLang="zh-CN" sz="2215" i="1" dirty="0">
                <a:latin typeface="Times New Roman"/>
                <a:cs typeface="Times New Roman"/>
              </a:rPr>
              <a:t> |</a:t>
            </a:r>
            <a:r>
              <a:rPr lang="en-US" sz="2215" i="1" dirty="0">
                <a:latin typeface="Times New Roman"/>
                <a:cs typeface="Times New Roman"/>
              </a:rPr>
              <a:t>I</a:t>
            </a:r>
            <a:r>
              <a:rPr lang="en-US" sz="2215" baseline="30000" dirty="0">
                <a:latin typeface="Times New Roman"/>
                <a:cs typeface="Times New Roman"/>
              </a:rPr>
              <a:t>(</a:t>
            </a:r>
            <a:r>
              <a:rPr lang="en-US" sz="2215" i="1" baseline="30000" dirty="0">
                <a:latin typeface="Times New Roman"/>
                <a:cs typeface="Times New Roman"/>
              </a:rPr>
              <a:t>1</a:t>
            </a:r>
            <a:r>
              <a:rPr lang="en-US" sz="2215" baseline="30000" dirty="0">
                <a:latin typeface="Times New Roman"/>
                <a:cs typeface="Times New Roman"/>
              </a:rPr>
              <a:t>)</a:t>
            </a:r>
            <a:r>
              <a:rPr lang="en-US" sz="2215" dirty="0">
                <a:latin typeface="Times New Roman"/>
                <a:cs typeface="Times New Roman"/>
              </a:rPr>
              <a:t>(</a:t>
            </a:r>
            <a:r>
              <a:rPr lang="en-US" sz="2215" i="1" dirty="0">
                <a:latin typeface="Times New Roman"/>
                <a:cs typeface="Times New Roman"/>
              </a:rPr>
              <a:t>v, </a:t>
            </a:r>
            <a:r>
              <a:rPr lang="en-US" sz="2215" i="1" dirty="0" err="1">
                <a:latin typeface="Times New Roman"/>
                <a:cs typeface="Times New Roman"/>
              </a:rPr>
              <a:t>C</a:t>
            </a:r>
            <a:r>
              <a:rPr lang="en-US" sz="2215" i="1" baseline="-25000" dirty="0" err="1">
                <a:latin typeface="Times New Roman"/>
                <a:cs typeface="Times New Roman"/>
              </a:rPr>
              <a:t>i</a:t>
            </a:r>
            <a:r>
              <a:rPr lang="en-US" sz="2215" dirty="0">
                <a:latin typeface="Times New Roman"/>
                <a:cs typeface="Times New Roman"/>
              </a:rPr>
              <a:t>)</a:t>
            </a:r>
            <a:r>
              <a:rPr lang="en-US" sz="2215" i="1" dirty="0">
                <a:latin typeface="Times New Roman"/>
                <a:cs typeface="Times New Roman"/>
              </a:rPr>
              <a:t>-I</a:t>
            </a:r>
            <a:r>
              <a:rPr lang="en-US" sz="2215" baseline="30000" dirty="0">
                <a:latin typeface="Times New Roman"/>
                <a:cs typeface="Times New Roman"/>
              </a:rPr>
              <a:t>(</a:t>
            </a:r>
            <a:r>
              <a:rPr lang="en-US" sz="2215" i="1" baseline="30000" dirty="0">
                <a:latin typeface="Times New Roman"/>
                <a:cs typeface="Times New Roman"/>
              </a:rPr>
              <a:t>0</a:t>
            </a:r>
            <a:r>
              <a:rPr lang="en-US" sz="2215" baseline="30000" dirty="0">
                <a:latin typeface="Times New Roman"/>
                <a:cs typeface="Times New Roman"/>
              </a:rPr>
              <a:t>)</a:t>
            </a:r>
            <a:r>
              <a:rPr lang="en-US" sz="2215" dirty="0">
                <a:latin typeface="Times New Roman"/>
                <a:cs typeface="Times New Roman"/>
              </a:rPr>
              <a:t>(</a:t>
            </a:r>
            <a:r>
              <a:rPr lang="en-US" sz="2215" i="1" dirty="0">
                <a:latin typeface="Times New Roman"/>
                <a:cs typeface="Times New Roman"/>
              </a:rPr>
              <a:t>v, </a:t>
            </a:r>
            <a:r>
              <a:rPr lang="en-US" sz="2215" i="1" dirty="0" err="1">
                <a:latin typeface="Times New Roman"/>
                <a:cs typeface="Times New Roman"/>
              </a:rPr>
              <a:t>C</a:t>
            </a:r>
            <a:r>
              <a:rPr lang="en-US" sz="2215" i="1" baseline="-25000" dirty="0" err="1">
                <a:latin typeface="Times New Roman"/>
                <a:cs typeface="Times New Roman"/>
              </a:rPr>
              <a:t>i</a:t>
            </a:r>
            <a:r>
              <a:rPr lang="en-US" sz="2215" dirty="0">
                <a:latin typeface="Times New Roman"/>
                <a:cs typeface="Times New Roman"/>
              </a:rPr>
              <a:t>)</a:t>
            </a:r>
            <a:r>
              <a:rPr lang="en-US" altLang="zh-CN" sz="2215" i="1" dirty="0">
                <a:latin typeface="Times New Roman"/>
                <a:cs typeface="Times New Roman"/>
              </a:rPr>
              <a:t>| ≤ </a:t>
            </a:r>
            <a:r>
              <a:rPr lang="en-US" altLang="zh-CN" sz="2215" dirty="0">
                <a:latin typeface="Times New Roman"/>
                <a:cs typeface="Times New Roman"/>
              </a:rPr>
              <a:t>1</a:t>
            </a:r>
            <a:endParaRPr lang="en-US" altLang="zh-CN" sz="2215" i="1" dirty="0">
              <a:latin typeface="Times New Roman"/>
              <a:cs typeface="Times New Roman"/>
            </a:endParaRPr>
          </a:p>
          <a:p>
            <a:pPr lvl="1"/>
            <a:r>
              <a:rPr lang="en-US" sz="2215" dirty="0">
                <a:latin typeface="Times New Roman"/>
                <a:cs typeface="Times New Roman"/>
              </a:rPr>
              <a:t>Assume</a:t>
            </a:r>
            <a:r>
              <a:rPr lang="en-US" sz="2215" i="1" dirty="0">
                <a:latin typeface="Times New Roman"/>
                <a:cs typeface="Times New Roman"/>
              </a:rPr>
              <a:t> </a:t>
            </a:r>
            <a:r>
              <a:rPr lang="en-US" sz="2215" dirty="0">
                <a:latin typeface="Times New Roman"/>
                <a:cs typeface="Times New Roman"/>
              </a:rPr>
              <a:t>after</a:t>
            </a:r>
            <a:r>
              <a:rPr lang="en-US" sz="2215" i="1" dirty="0">
                <a:latin typeface="Times New Roman"/>
                <a:cs typeface="Times New Roman"/>
              </a:rPr>
              <a:t> k-</a:t>
            </a:r>
            <a:r>
              <a:rPr lang="en-US" sz="2215" i="1" dirty="0" err="1">
                <a:latin typeface="Times New Roman"/>
                <a:cs typeface="Times New Roman"/>
              </a:rPr>
              <a:t>th</a:t>
            </a:r>
            <a:r>
              <a:rPr lang="en-US" sz="2215" i="1" dirty="0">
                <a:latin typeface="Times New Roman"/>
                <a:cs typeface="Times New Roman"/>
              </a:rPr>
              <a:t> iteration, we have </a:t>
            </a:r>
          </a:p>
          <a:p>
            <a:pPr marL="422041" lvl="1" indent="0" algn="ctr">
              <a:buNone/>
            </a:pPr>
            <a:r>
              <a:rPr lang="en-US" altLang="zh-CN" sz="2215" i="1" dirty="0">
                <a:latin typeface="Times New Roman"/>
                <a:cs typeface="Times New Roman"/>
              </a:rPr>
              <a:t>|</a:t>
            </a:r>
            <a:r>
              <a:rPr lang="en-US" sz="2215" i="1" dirty="0">
                <a:latin typeface="Times New Roman"/>
                <a:cs typeface="Times New Roman"/>
              </a:rPr>
              <a:t>I</a:t>
            </a:r>
            <a:r>
              <a:rPr lang="en-US" sz="2215" baseline="30000" dirty="0">
                <a:latin typeface="Times New Roman"/>
                <a:cs typeface="Times New Roman"/>
              </a:rPr>
              <a:t>(</a:t>
            </a:r>
            <a:r>
              <a:rPr lang="en-US" sz="2215" i="1" baseline="30000" dirty="0">
                <a:latin typeface="Times New Roman"/>
                <a:cs typeface="Times New Roman"/>
              </a:rPr>
              <a:t>k+</a:t>
            </a:r>
            <a:r>
              <a:rPr lang="en-US" sz="2215" baseline="30000" dirty="0">
                <a:latin typeface="Times New Roman"/>
                <a:cs typeface="Times New Roman"/>
              </a:rPr>
              <a:t>1)</a:t>
            </a:r>
            <a:r>
              <a:rPr lang="en-US" sz="2215" dirty="0">
                <a:latin typeface="Times New Roman"/>
                <a:cs typeface="Times New Roman"/>
              </a:rPr>
              <a:t>(</a:t>
            </a:r>
            <a:r>
              <a:rPr lang="en-US" sz="2215" i="1" dirty="0">
                <a:latin typeface="Times New Roman"/>
                <a:cs typeface="Times New Roman"/>
              </a:rPr>
              <a:t>v, </a:t>
            </a:r>
            <a:r>
              <a:rPr lang="en-US" sz="2215" i="1" dirty="0" err="1">
                <a:latin typeface="Times New Roman"/>
                <a:cs typeface="Times New Roman"/>
              </a:rPr>
              <a:t>C</a:t>
            </a:r>
            <a:r>
              <a:rPr lang="en-US" sz="2215" i="1" baseline="-25000" dirty="0" err="1">
                <a:latin typeface="Times New Roman"/>
                <a:cs typeface="Times New Roman"/>
              </a:rPr>
              <a:t>i</a:t>
            </a:r>
            <a:r>
              <a:rPr lang="en-US" sz="2215" dirty="0">
                <a:latin typeface="Times New Roman"/>
                <a:cs typeface="Times New Roman"/>
              </a:rPr>
              <a:t>)</a:t>
            </a:r>
            <a:r>
              <a:rPr lang="en-US" sz="2215" i="1" dirty="0">
                <a:latin typeface="Times New Roman"/>
                <a:cs typeface="Times New Roman"/>
              </a:rPr>
              <a:t>-I</a:t>
            </a:r>
            <a:r>
              <a:rPr lang="en-US" sz="2215" baseline="30000" dirty="0">
                <a:latin typeface="Times New Roman"/>
                <a:cs typeface="Times New Roman"/>
              </a:rPr>
              <a:t>(</a:t>
            </a:r>
            <a:r>
              <a:rPr lang="en-US" sz="2215" i="1" baseline="30000" dirty="0">
                <a:latin typeface="Times New Roman"/>
                <a:cs typeface="Times New Roman"/>
              </a:rPr>
              <a:t>k</a:t>
            </a:r>
            <a:r>
              <a:rPr lang="en-US" sz="2215" baseline="30000" dirty="0">
                <a:latin typeface="Times New Roman"/>
                <a:cs typeface="Times New Roman"/>
              </a:rPr>
              <a:t>)</a:t>
            </a:r>
            <a:r>
              <a:rPr lang="en-US" sz="2215" dirty="0">
                <a:latin typeface="Times New Roman"/>
                <a:cs typeface="Times New Roman"/>
              </a:rPr>
              <a:t>(</a:t>
            </a:r>
            <a:r>
              <a:rPr lang="en-US" sz="2215" i="1" dirty="0">
                <a:latin typeface="Times New Roman"/>
                <a:cs typeface="Times New Roman"/>
              </a:rPr>
              <a:t>v, </a:t>
            </a:r>
            <a:r>
              <a:rPr lang="en-US" sz="2215" i="1" dirty="0" err="1">
                <a:latin typeface="Times New Roman"/>
                <a:cs typeface="Times New Roman"/>
              </a:rPr>
              <a:t>C</a:t>
            </a:r>
            <a:r>
              <a:rPr lang="en-US" sz="2215" i="1" baseline="-25000" dirty="0" err="1">
                <a:latin typeface="Times New Roman"/>
                <a:cs typeface="Times New Roman"/>
              </a:rPr>
              <a:t>i</a:t>
            </a:r>
            <a:r>
              <a:rPr lang="en-US" sz="2215" dirty="0">
                <a:latin typeface="Times New Roman"/>
                <a:cs typeface="Times New Roman"/>
              </a:rPr>
              <a:t>)</a:t>
            </a:r>
            <a:r>
              <a:rPr lang="en-US" altLang="zh-CN" sz="2215" i="1" dirty="0">
                <a:latin typeface="Times New Roman"/>
                <a:cs typeface="Times New Roman"/>
              </a:rPr>
              <a:t>| ≤ </a:t>
            </a:r>
            <a:r>
              <a:rPr lang="en-US" sz="2215" dirty="0" err="1">
                <a:latin typeface="Times New Roman"/>
                <a:cs typeface="Times New Roman"/>
              </a:rPr>
              <a:t>γ</a:t>
            </a:r>
            <a:r>
              <a:rPr lang="en-US" sz="2215" baseline="30000" dirty="0" err="1">
                <a:latin typeface="Times New Roman"/>
                <a:cs typeface="Times New Roman"/>
              </a:rPr>
              <a:t>k</a:t>
            </a:r>
            <a:endParaRPr lang="en-US" sz="2215" dirty="0">
              <a:latin typeface="Times New Roman"/>
              <a:cs typeface="Times New Roman"/>
            </a:endParaRPr>
          </a:p>
          <a:p>
            <a:pPr lvl="1"/>
            <a:r>
              <a:rPr lang="en-US" sz="2215" dirty="0">
                <a:latin typeface="Times New Roman"/>
                <a:cs typeface="Times New Roman"/>
              </a:rPr>
              <a:t>After</a:t>
            </a:r>
            <a:r>
              <a:rPr lang="en-US" sz="2215" i="1" dirty="0">
                <a:latin typeface="Times New Roman"/>
                <a:cs typeface="Times New Roman"/>
              </a:rPr>
              <a:t> </a:t>
            </a:r>
            <a:r>
              <a:rPr lang="en-US" sz="2215" dirty="0">
                <a:latin typeface="Times New Roman"/>
                <a:cs typeface="Times New Roman"/>
              </a:rPr>
              <a:t>(</a:t>
            </a:r>
            <a:r>
              <a:rPr lang="en-US" sz="2215" i="1" dirty="0">
                <a:latin typeface="Times New Roman"/>
                <a:cs typeface="Times New Roman"/>
              </a:rPr>
              <a:t>k+</a:t>
            </a:r>
            <a:r>
              <a:rPr lang="en-US" sz="2215" dirty="0">
                <a:latin typeface="Times New Roman"/>
                <a:cs typeface="Times New Roman"/>
              </a:rPr>
              <a:t>1)</a:t>
            </a:r>
            <a:r>
              <a:rPr lang="en-US" sz="2215" i="1" dirty="0">
                <a:latin typeface="Times New Roman"/>
                <a:cs typeface="Times New Roman"/>
              </a:rPr>
              <a:t>-</a:t>
            </a:r>
            <a:r>
              <a:rPr lang="en-US" sz="2215" i="1" dirty="0" err="1">
                <a:latin typeface="Times New Roman"/>
                <a:cs typeface="Times New Roman"/>
              </a:rPr>
              <a:t>th</a:t>
            </a:r>
            <a:r>
              <a:rPr lang="en-US" sz="2215" i="1" dirty="0">
                <a:latin typeface="Times New Roman"/>
                <a:cs typeface="Times New Roman"/>
              </a:rPr>
              <a:t> iteration, we have</a:t>
            </a:r>
          </a:p>
          <a:p>
            <a:pPr marL="422041" lvl="1" indent="0">
              <a:buNone/>
            </a:pPr>
            <a:r>
              <a:rPr lang="en-US" sz="2215" i="1" dirty="0">
                <a:latin typeface="Times New Roman"/>
                <a:cs typeface="Times New Roman"/>
              </a:rPr>
              <a:t>	I</a:t>
            </a:r>
            <a:r>
              <a:rPr lang="en-US" sz="2215" baseline="30000" dirty="0">
                <a:latin typeface="Times New Roman"/>
                <a:cs typeface="Times New Roman"/>
              </a:rPr>
              <a:t>(</a:t>
            </a:r>
            <a:r>
              <a:rPr lang="en-US" sz="2215" i="1" baseline="30000" dirty="0">
                <a:latin typeface="Times New Roman"/>
                <a:cs typeface="Times New Roman"/>
              </a:rPr>
              <a:t>k+</a:t>
            </a:r>
            <a:r>
              <a:rPr lang="en-US" sz="2215" baseline="30000" dirty="0">
                <a:latin typeface="Times New Roman"/>
                <a:cs typeface="Times New Roman"/>
              </a:rPr>
              <a:t>2)</a:t>
            </a:r>
            <a:r>
              <a:rPr lang="en-US" sz="2215" dirty="0">
                <a:latin typeface="Times New Roman"/>
                <a:cs typeface="Times New Roman"/>
              </a:rPr>
              <a:t>(</a:t>
            </a:r>
            <a:r>
              <a:rPr lang="en-US" sz="2215" i="1" dirty="0">
                <a:latin typeface="Times New Roman"/>
                <a:cs typeface="Times New Roman"/>
              </a:rPr>
              <a:t>v, </a:t>
            </a:r>
            <a:r>
              <a:rPr lang="en-US" sz="2215" i="1" dirty="0" err="1">
                <a:latin typeface="Times New Roman"/>
                <a:cs typeface="Times New Roman"/>
              </a:rPr>
              <a:t>C</a:t>
            </a:r>
            <a:r>
              <a:rPr lang="en-US" sz="2215" i="1" baseline="-25000" dirty="0" err="1">
                <a:latin typeface="Times New Roman"/>
                <a:cs typeface="Times New Roman"/>
              </a:rPr>
              <a:t>i</a:t>
            </a:r>
            <a:r>
              <a:rPr lang="en-US" sz="2215" i="1" dirty="0">
                <a:latin typeface="Times New Roman"/>
                <a:cs typeface="Times New Roman"/>
              </a:rPr>
              <a:t>) = </a:t>
            </a:r>
            <a:r>
              <a:rPr lang="el-GR" altLang="zh-CN" sz="2215" i="1" dirty="0">
                <a:latin typeface="Times New Roman"/>
                <a:cs typeface="Times New Roman"/>
              </a:rPr>
              <a:t>α</a:t>
            </a:r>
            <a:r>
              <a:rPr lang="en-US" altLang="zh-CN" sz="2215" i="1" baseline="-25000" dirty="0" err="1">
                <a:latin typeface="Times New Roman"/>
                <a:cs typeface="Times New Roman"/>
              </a:rPr>
              <a:t>i</a:t>
            </a:r>
            <a:r>
              <a:rPr lang="en-US" altLang="zh-CN" sz="2215" i="1" dirty="0" err="1">
                <a:latin typeface="Times New Roman"/>
                <a:cs typeface="Times New Roman"/>
              </a:rPr>
              <a:t>I</a:t>
            </a:r>
            <a:r>
              <a:rPr lang="en-US" altLang="zh-CN" sz="2215" baseline="30000" dirty="0">
                <a:latin typeface="Times New Roman"/>
                <a:cs typeface="Times New Roman"/>
              </a:rPr>
              <a:t>(</a:t>
            </a:r>
            <a:r>
              <a:rPr lang="en-US" altLang="zh-CN" sz="2215" i="1" baseline="30000" dirty="0">
                <a:latin typeface="Times New Roman"/>
                <a:cs typeface="Times New Roman"/>
              </a:rPr>
              <a:t>k+</a:t>
            </a:r>
            <a:r>
              <a:rPr lang="en-US" altLang="zh-CN" sz="2215" baseline="30000" dirty="0">
                <a:latin typeface="Times New Roman"/>
                <a:cs typeface="Times New Roman"/>
              </a:rPr>
              <a:t>1)</a:t>
            </a:r>
            <a:r>
              <a:rPr lang="en-US" altLang="zh-CN" sz="2215" dirty="0">
                <a:latin typeface="Times New Roman"/>
                <a:cs typeface="Times New Roman"/>
              </a:rPr>
              <a:t>(</a:t>
            </a:r>
            <a:r>
              <a:rPr lang="en-US" altLang="zh-CN" sz="2215" i="1" dirty="0">
                <a:latin typeface="Times New Roman"/>
                <a:cs typeface="Times New Roman"/>
              </a:rPr>
              <a:t>u, </a:t>
            </a:r>
            <a:r>
              <a:rPr lang="en-US" altLang="zh-CN" sz="2215" i="1" dirty="0" err="1">
                <a:latin typeface="Times New Roman"/>
                <a:cs typeface="Times New Roman"/>
              </a:rPr>
              <a:t>C</a:t>
            </a:r>
            <a:r>
              <a:rPr lang="en-US" altLang="zh-CN" sz="2215" i="1" baseline="-25000" dirty="0" err="1">
                <a:latin typeface="Times New Roman"/>
                <a:cs typeface="Times New Roman"/>
              </a:rPr>
              <a:t>i</a:t>
            </a:r>
            <a:r>
              <a:rPr lang="en-US" altLang="zh-CN" sz="2215" dirty="0">
                <a:latin typeface="Times New Roman"/>
                <a:cs typeface="Times New Roman"/>
              </a:rPr>
              <a:t>)</a:t>
            </a:r>
            <a:r>
              <a:rPr lang="en-US" altLang="zh-CN" sz="2215" i="1" dirty="0">
                <a:latin typeface="Times New Roman"/>
                <a:cs typeface="Times New Roman"/>
              </a:rPr>
              <a:t> + </a:t>
            </a:r>
            <a:r>
              <a:rPr lang="el-GR" altLang="zh-CN" sz="2215" i="1" dirty="0">
                <a:latin typeface="Times New Roman"/>
                <a:cs typeface="Times New Roman"/>
              </a:rPr>
              <a:t>β</a:t>
            </a:r>
            <a:r>
              <a:rPr lang="en-US" altLang="zh-CN" sz="2215" i="1" baseline="-25000" dirty="0">
                <a:latin typeface="Times New Roman"/>
                <a:cs typeface="Times New Roman"/>
              </a:rPr>
              <a:t>S</a:t>
            </a:r>
            <a:r>
              <a:rPr lang="en-US" altLang="zh-CN" sz="2215" i="1" dirty="0">
                <a:latin typeface="Times New Roman"/>
                <a:cs typeface="Times New Roman"/>
              </a:rPr>
              <a:t>H</a:t>
            </a:r>
            <a:r>
              <a:rPr lang="en-US" altLang="zh-CN" sz="2215" baseline="30000" dirty="0">
                <a:latin typeface="Times New Roman"/>
                <a:cs typeface="Times New Roman"/>
              </a:rPr>
              <a:t>(</a:t>
            </a:r>
            <a:r>
              <a:rPr lang="en-US" altLang="zh-CN" sz="2215" i="1" baseline="30000" dirty="0">
                <a:latin typeface="Times New Roman"/>
                <a:cs typeface="Times New Roman"/>
              </a:rPr>
              <a:t>k+</a:t>
            </a:r>
            <a:r>
              <a:rPr lang="en-US" altLang="zh-CN" sz="2215" baseline="30000" dirty="0">
                <a:latin typeface="Times New Roman"/>
                <a:cs typeface="Times New Roman"/>
              </a:rPr>
              <a:t>1)</a:t>
            </a:r>
            <a:r>
              <a:rPr lang="en-US" altLang="zh-CN" sz="2215" dirty="0">
                <a:latin typeface="Times New Roman"/>
                <a:cs typeface="Times New Roman"/>
              </a:rPr>
              <a:t>(</a:t>
            </a:r>
            <a:r>
              <a:rPr lang="en-US" altLang="zh-CN" sz="2215" i="1" dirty="0">
                <a:latin typeface="Times New Roman"/>
                <a:cs typeface="Times New Roman"/>
              </a:rPr>
              <a:t>u, S</a:t>
            </a:r>
            <a:r>
              <a:rPr lang="en-US" altLang="zh-CN" sz="2215" dirty="0">
                <a:latin typeface="Times New Roman"/>
                <a:cs typeface="Times New Roman"/>
              </a:rPr>
              <a:t>)</a:t>
            </a:r>
          </a:p>
          <a:p>
            <a:pPr marL="422041" lvl="1" indent="0">
              <a:buNone/>
            </a:pPr>
            <a:r>
              <a:rPr lang="en-US" altLang="zh-CN" sz="2215" i="1" dirty="0">
                <a:latin typeface="Times New Roman"/>
                <a:cs typeface="Times New Roman"/>
              </a:rPr>
              <a:t>		      ≤ </a:t>
            </a:r>
            <a:r>
              <a:rPr lang="el-GR" altLang="zh-CN" sz="2215" i="1" dirty="0">
                <a:latin typeface="Times New Roman"/>
                <a:cs typeface="Times New Roman"/>
              </a:rPr>
              <a:t>α</a:t>
            </a:r>
            <a:r>
              <a:rPr lang="en-US" altLang="zh-CN" sz="2215" i="1" baseline="-25000" dirty="0" err="1">
                <a:latin typeface="Times New Roman"/>
                <a:cs typeface="Times New Roman"/>
              </a:rPr>
              <a:t>i</a:t>
            </a:r>
            <a:r>
              <a:rPr lang="en-US" altLang="zh-CN" sz="2215" dirty="0">
                <a:latin typeface="Times New Roman"/>
                <a:cs typeface="Times New Roman"/>
              </a:rPr>
              <a:t>[</a:t>
            </a:r>
            <a:r>
              <a:rPr lang="en-US" altLang="zh-CN" sz="2215" i="1" dirty="0">
                <a:latin typeface="Times New Roman"/>
                <a:cs typeface="Times New Roman"/>
              </a:rPr>
              <a:t>I</a:t>
            </a:r>
            <a:r>
              <a:rPr lang="en-US" altLang="zh-CN" sz="2215" baseline="30000" dirty="0">
                <a:latin typeface="Times New Roman"/>
                <a:cs typeface="Times New Roman"/>
              </a:rPr>
              <a:t>(</a:t>
            </a:r>
            <a:r>
              <a:rPr lang="en-US" altLang="zh-CN" sz="2215" i="1" baseline="30000" dirty="0">
                <a:latin typeface="Times New Roman"/>
                <a:cs typeface="Times New Roman"/>
              </a:rPr>
              <a:t>k</a:t>
            </a:r>
            <a:r>
              <a:rPr lang="en-US" altLang="zh-CN" sz="2215" baseline="30000" dirty="0">
                <a:latin typeface="Times New Roman"/>
                <a:cs typeface="Times New Roman"/>
              </a:rPr>
              <a:t>)</a:t>
            </a:r>
            <a:r>
              <a:rPr lang="en-US" altLang="zh-CN" sz="2215" dirty="0">
                <a:latin typeface="Times New Roman"/>
                <a:cs typeface="Times New Roman"/>
              </a:rPr>
              <a:t>(</a:t>
            </a:r>
            <a:r>
              <a:rPr lang="en-US" altLang="zh-CN" sz="2215" i="1" dirty="0">
                <a:latin typeface="Times New Roman"/>
                <a:cs typeface="Times New Roman"/>
              </a:rPr>
              <a:t>u, </a:t>
            </a:r>
            <a:r>
              <a:rPr lang="en-US" altLang="zh-CN" sz="2215" i="1" dirty="0" err="1">
                <a:latin typeface="Times New Roman"/>
                <a:cs typeface="Times New Roman"/>
              </a:rPr>
              <a:t>C</a:t>
            </a:r>
            <a:r>
              <a:rPr lang="en-US" altLang="zh-CN" sz="2215" i="1" baseline="-25000" dirty="0" err="1">
                <a:latin typeface="Times New Roman"/>
                <a:cs typeface="Times New Roman"/>
              </a:rPr>
              <a:t>i</a:t>
            </a:r>
            <a:r>
              <a:rPr lang="en-US" altLang="zh-CN" sz="2215" dirty="0">
                <a:latin typeface="Times New Roman"/>
                <a:cs typeface="Times New Roman"/>
              </a:rPr>
              <a:t>)</a:t>
            </a:r>
            <a:r>
              <a:rPr lang="en-US" altLang="zh-CN" sz="2215" i="1" dirty="0">
                <a:latin typeface="Times New Roman"/>
                <a:cs typeface="Times New Roman"/>
              </a:rPr>
              <a:t>+</a:t>
            </a:r>
            <a:r>
              <a:rPr lang="en-US" sz="2215" dirty="0" err="1">
                <a:latin typeface="Times New Roman"/>
                <a:cs typeface="Times New Roman"/>
              </a:rPr>
              <a:t>γ</a:t>
            </a:r>
            <a:r>
              <a:rPr lang="en-US" sz="2215" baseline="30000" dirty="0" err="1">
                <a:latin typeface="Times New Roman"/>
                <a:cs typeface="Times New Roman"/>
              </a:rPr>
              <a:t>k</a:t>
            </a:r>
            <a:r>
              <a:rPr lang="en-US" altLang="zh-CN" sz="2215" dirty="0">
                <a:latin typeface="Times New Roman"/>
                <a:cs typeface="Times New Roman"/>
              </a:rPr>
              <a:t>]</a:t>
            </a:r>
            <a:r>
              <a:rPr lang="en-US" altLang="zh-CN" sz="2215" i="1" dirty="0">
                <a:latin typeface="Times New Roman"/>
                <a:cs typeface="Times New Roman"/>
              </a:rPr>
              <a:t> + </a:t>
            </a:r>
            <a:r>
              <a:rPr lang="el-GR" altLang="zh-CN" sz="2215" i="1" dirty="0">
                <a:latin typeface="Times New Roman"/>
                <a:cs typeface="Times New Roman"/>
              </a:rPr>
              <a:t>β</a:t>
            </a:r>
            <a:r>
              <a:rPr lang="en-US" altLang="zh-CN" sz="2215" i="1" baseline="-25000" dirty="0">
                <a:latin typeface="Times New Roman"/>
                <a:cs typeface="Times New Roman"/>
              </a:rPr>
              <a:t>S</a:t>
            </a:r>
            <a:r>
              <a:rPr lang="en-US" altLang="zh-CN" sz="2215" dirty="0">
                <a:latin typeface="Times New Roman"/>
                <a:cs typeface="Times New Roman"/>
              </a:rPr>
              <a:t>[</a:t>
            </a:r>
            <a:r>
              <a:rPr lang="en-US" altLang="zh-CN" sz="2215" i="1" dirty="0">
                <a:latin typeface="Times New Roman"/>
                <a:cs typeface="Times New Roman"/>
              </a:rPr>
              <a:t>H</a:t>
            </a:r>
            <a:r>
              <a:rPr lang="en-US" altLang="zh-CN" sz="2215" baseline="30000" dirty="0">
                <a:latin typeface="Times New Roman"/>
                <a:cs typeface="Times New Roman"/>
              </a:rPr>
              <a:t>(</a:t>
            </a:r>
            <a:r>
              <a:rPr lang="en-US" altLang="zh-CN" sz="2215" i="1" baseline="30000" dirty="0">
                <a:latin typeface="Times New Roman"/>
                <a:cs typeface="Times New Roman"/>
              </a:rPr>
              <a:t>k+</a:t>
            </a:r>
            <a:r>
              <a:rPr lang="en-US" altLang="zh-CN" sz="2215" baseline="30000" dirty="0">
                <a:latin typeface="Times New Roman"/>
                <a:cs typeface="Times New Roman"/>
              </a:rPr>
              <a:t>1)</a:t>
            </a:r>
            <a:r>
              <a:rPr lang="en-US" altLang="zh-CN" sz="2215" dirty="0">
                <a:latin typeface="Times New Roman"/>
                <a:cs typeface="Times New Roman"/>
              </a:rPr>
              <a:t>(</a:t>
            </a:r>
            <a:r>
              <a:rPr lang="en-US" altLang="zh-CN" sz="2215" i="1" dirty="0">
                <a:latin typeface="Times New Roman"/>
                <a:cs typeface="Times New Roman"/>
              </a:rPr>
              <a:t>u, S</a:t>
            </a:r>
            <a:r>
              <a:rPr lang="en-US" altLang="zh-CN" sz="2215" dirty="0">
                <a:latin typeface="Times New Roman"/>
                <a:cs typeface="Times New Roman"/>
              </a:rPr>
              <a:t>)</a:t>
            </a:r>
            <a:r>
              <a:rPr lang="en-US" altLang="zh-CN" sz="2215" i="1" dirty="0">
                <a:latin typeface="Times New Roman"/>
                <a:cs typeface="Times New Roman"/>
              </a:rPr>
              <a:t>+</a:t>
            </a:r>
            <a:r>
              <a:rPr lang="en-US" sz="2215" dirty="0" err="1">
                <a:latin typeface="Times New Roman"/>
                <a:cs typeface="Times New Roman"/>
              </a:rPr>
              <a:t>γ</a:t>
            </a:r>
            <a:r>
              <a:rPr lang="en-US" sz="2215" baseline="30000" dirty="0" err="1">
                <a:latin typeface="Times New Roman"/>
                <a:cs typeface="Times New Roman"/>
              </a:rPr>
              <a:t>k</a:t>
            </a:r>
            <a:r>
              <a:rPr lang="en-US" sz="2215" dirty="0">
                <a:latin typeface="Times New Roman"/>
                <a:cs typeface="Times New Roman"/>
              </a:rPr>
              <a:t>]</a:t>
            </a:r>
          </a:p>
          <a:p>
            <a:pPr marL="422041" lvl="1" indent="0">
              <a:buNone/>
            </a:pPr>
            <a:r>
              <a:rPr lang="en-US" altLang="zh-CN" sz="2215" i="1" dirty="0">
                <a:latin typeface="Times New Roman"/>
                <a:cs typeface="Times New Roman"/>
              </a:rPr>
              <a:t>		      ≤ </a:t>
            </a:r>
            <a:r>
              <a:rPr lang="el-GR" altLang="zh-CN" sz="2215" i="1" dirty="0">
                <a:latin typeface="Times New Roman"/>
                <a:cs typeface="Times New Roman"/>
              </a:rPr>
              <a:t>α</a:t>
            </a:r>
            <a:r>
              <a:rPr lang="en-US" altLang="zh-CN" sz="2215" i="1" baseline="-25000" dirty="0" err="1">
                <a:latin typeface="Times New Roman"/>
                <a:cs typeface="Times New Roman"/>
              </a:rPr>
              <a:t>i</a:t>
            </a:r>
            <a:r>
              <a:rPr lang="en-US" altLang="zh-CN" sz="2215" i="1" dirty="0" err="1">
                <a:latin typeface="Times New Roman"/>
                <a:cs typeface="Times New Roman"/>
              </a:rPr>
              <a:t>I</a:t>
            </a:r>
            <a:r>
              <a:rPr lang="en-US" altLang="zh-CN" sz="2215" baseline="30000" dirty="0">
                <a:latin typeface="Times New Roman"/>
                <a:cs typeface="Times New Roman"/>
              </a:rPr>
              <a:t>(</a:t>
            </a:r>
            <a:r>
              <a:rPr lang="en-US" altLang="zh-CN" sz="2215" i="1" baseline="30000" dirty="0">
                <a:latin typeface="Times New Roman"/>
                <a:cs typeface="Times New Roman"/>
              </a:rPr>
              <a:t>k</a:t>
            </a:r>
            <a:r>
              <a:rPr lang="en-US" altLang="zh-CN" sz="2215" baseline="30000" dirty="0">
                <a:latin typeface="Times New Roman"/>
                <a:cs typeface="Times New Roman"/>
              </a:rPr>
              <a:t>)</a:t>
            </a:r>
            <a:r>
              <a:rPr lang="en-US" altLang="zh-CN" sz="2215" dirty="0">
                <a:latin typeface="Times New Roman"/>
                <a:cs typeface="Times New Roman"/>
              </a:rPr>
              <a:t>(</a:t>
            </a:r>
            <a:r>
              <a:rPr lang="en-US" altLang="zh-CN" sz="2215" i="1" dirty="0">
                <a:latin typeface="Times New Roman"/>
                <a:cs typeface="Times New Roman"/>
              </a:rPr>
              <a:t>u, </a:t>
            </a:r>
            <a:r>
              <a:rPr lang="en-US" altLang="zh-CN" sz="2215" i="1" dirty="0" err="1">
                <a:latin typeface="Times New Roman"/>
                <a:cs typeface="Times New Roman"/>
              </a:rPr>
              <a:t>C</a:t>
            </a:r>
            <a:r>
              <a:rPr lang="en-US" altLang="zh-CN" sz="2215" i="1" baseline="-25000" dirty="0" err="1">
                <a:latin typeface="Times New Roman"/>
                <a:cs typeface="Times New Roman"/>
              </a:rPr>
              <a:t>i</a:t>
            </a:r>
            <a:r>
              <a:rPr lang="en-US" altLang="zh-CN" sz="2215" dirty="0">
                <a:latin typeface="Times New Roman"/>
                <a:cs typeface="Times New Roman"/>
              </a:rPr>
              <a:t>)</a:t>
            </a:r>
            <a:r>
              <a:rPr lang="en-US" altLang="zh-CN" sz="2215" i="1" dirty="0">
                <a:latin typeface="Times New Roman"/>
                <a:cs typeface="Times New Roman"/>
              </a:rPr>
              <a:t> + </a:t>
            </a:r>
            <a:r>
              <a:rPr lang="el-GR" altLang="zh-CN" sz="2215" i="1" dirty="0">
                <a:latin typeface="Times New Roman"/>
                <a:cs typeface="Times New Roman"/>
              </a:rPr>
              <a:t>β</a:t>
            </a:r>
            <a:r>
              <a:rPr lang="en-US" altLang="zh-CN" sz="2215" i="1" baseline="-25000" dirty="0">
                <a:latin typeface="Times New Roman"/>
                <a:cs typeface="Times New Roman"/>
              </a:rPr>
              <a:t>S</a:t>
            </a:r>
            <a:r>
              <a:rPr lang="en-US" altLang="zh-CN" sz="2215" i="1" dirty="0">
                <a:latin typeface="Times New Roman"/>
                <a:cs typeface="Times New Roman"/>
              </a:rPr>
              <a:t>H</a:t>
            </a:r>
            <a:r>
              <a:rPr lang="en-US" altLang="zh-CN" sz="2215" baseline="30000" dirty="0">
                <a:latin typeface="Times New Roman"/>
                <a:cs typeface="Times New Roman"/>
              </a:rPr>
              <a:t>(</a:t>
            </a:r>
            <a:r>
              <a:rPr lang="en-US" altLang="zh-CN" sz="2215" i="1" baseline="30000" dirty="0">
                <a:latin typeface="Times New Roman"/>
                <a:cs typeface="Times New Roman"/>
              </a:rPr>
              <a:t>k+</a:t>
            </a:r>
            <a:r>
              <a:rPr lang="en-US" altLang="zh-CN" sz="2215" baseline="30000" dirty="0">
                <a:latin typeface="Times New Roman"/>
                <a:cs typeface="Times New Roman"/>
              </a:rPr>
              <a:t>1)</a:t>
            </a:r>
            <a:r>
              <a:rPr lang="en-US" altLang="zh-CN" sz="2215" dirty="0">
                <a:latin typeface="Times New Roman"/>
                <a:cs typeface="Times New Roman"/>
              </a:rPr>
              <a:t>(</a:t>
            </a:r>
            <a:r>
              <a:rPr lang="en-US" altLang="zh-CN" sz="2215" i="1" dirty="0">
                <a:latin typeface="Times New Roman"/>
                <a:cs typeface="Times New Roman"/>
              </a:rPr>
              <a:t>u, S</a:t>
            </a:r>
            <a:r>
              <a:rPr lang="en-US" altLang="zh-CN" sz="2215" dirty="0">
                <a:latin typeface="Times New Roman"/>
                <a:cs typeface="Times New Roman"/>
              </a:rPr>
              <a:t>)</a:t>
            </a:r>
            <a:r>
              <a:rPr lang="en-US" altLang="zh-CN" sz="2215" i="1" dirty="0">
                <a:latin typeface="Times New Roman"/>
                <a:cs typeface="Times New Roman"/>
              </a:rPr>
              <a:t> + </a:t>
            </a:r>
            <a:r>
              <a:rPr lang="en-US" sz="2215" dirty="0">
                <a:latin typeface="Times New Roman"/>
                <a:cs typeface="Times New Roman"/>
              </a:rPr>
              <a:t>γ</a:t>
            </a:r>
            <a:r>
              <a:rPr lang="en-US" sz="2215" baseline="30000" dirty="0">
                <a:latin typeface="Times New Roman"/>
                <a:cs typeface="Times New Roman"/>
              </a:rPr>
              <a:t>k+1</a:t>
            </a:r>
            <a:endParaRPr lang="en-US" sz="2215" dirty="0">
              <a:latin typeface="Times New Roman"/>
              <a:cs typeface="Times New Roman"/>
            </a:endParaRPr>
          </a:p>
          <a:p>
            <a:pPr marL="422041" lvl="1" indent="0">
              <a:buNone/>
            </a:pPr>
            <a:r>
              <a:rPr lang="en-US" altLang="zh-CN" sz="2215" i="1" dirty="0">
                <a:latin typeface="Times New Roman"/>
                <a:cs typeface="Times New Roman"/>
              </a:rPr>
              <a:t>		      ≤ I</a:t>
            </a:r>
            <a:r>
              <a:rPr lang="en-US" altLang="zh-CN" sz="2215" baseline="30000" dirty="0">
                <a:latin typeface="Times New Roman"/>
                <a:cs typeface="Times New Roman"/>
              </a:rPr>
              <a:t>(</a:t>
            </a:r>
            <a:r>
              <a:rPr lang="en-US" altLang="zh-CN" sz="2215" i="1" baseline="30000" dirty="0">
                <a:latin typeface="Times New Roman"/>
                <a:cs typeface="Times New Roman"/>
              </a:rPr>
              <a:t>k+</a:t>
            </a:r>
            <a:r>
              <a:rPr lang="en-US" altLang="zh-CN" sz="2215" baseline="30000" dirty="0">
                <a:latin typeface="Times New Roman"/>
                <a:cs typeface="Times New Roman"/>
              </a:rPr>
              <a:t>1)</a:t>
            </a:r>
            <a:r>
              <a:rPr lang="en-US" altLang="zh-CN" sz="2215" dirty="0">
                <a:latin typeface="Times New Roman"/>
                <a:cs typeface="Times New Roman"/>
              </a:rPr>
              <a:t>(</a:t>
            </a:r>
            <a:r>
              <a:rPr lang="en-US" altLang="zh-CN" sz="2215" i="1" dirty="0">
                <a:latin typeface="Times New Roman"/>
                <a:cs typeface="Times New Roman"/>
              </a:rPr>
              <a:t>u, </a:t>
            </a:r>
            <a:r>
              <a:rPr lang="en-US" altLang="zh-CN" sz="2215" i="1" dirty="0" err="1">
                <a:latin typeface="Times New Roman"/>
                <a:cs typeface="Times New Roman"/>
              </a:rPr>
              <a:t>C</a:t>
            </a:r>
            <a:r>
              <a:rPr lang="en-US" altLang="zh-CN" sz="2215" i="1" baseline="-25000" dirty="0" err="1">
                <a:latin typeface="Times New Roman"/>
                <a:cs typeface="Times New Roman"/>
              </a:rPr>
              <a:t>i</a:t>
            </a:r>
            <a:r>
              <a:rPr lang="en-US" altLang="zh-CN" sz="2215" dirty="0">
                <a:latin typeface="Times New Roman"/>
                <a:cs typeface="Times New Roman"/>
              </a:rPr>
              <a:t>)</a:t>
            </a:r>
            <a:r>
              <a:rPr lang="en-US" altLang="zh-CN" sz="2215" i="1" dirty="0">
                <a:latin typeface="Times New Roman"/>
                <a:cs typeface="Times New Roman"/>
              </a:rPr>
              <a:t> + </a:t>
            </a:r>
            <a:r>
              <a:rPr lang="en-US" sz="2215" dirty="0">
                <a:latin typeface="Times New Roman"/>
                <a:cs typeface="Times New Roman"/>
              </a:rPr>
              <a:t>γ</a:t>
            </a:r>
            <a:r>
              <a:rPr lang="en-US" sz="2215" baseline="30000" dirty="0">
                <a:latin typeface="Times New Roman"/>
                <a:cs typeface="Times New Roman"/>
              </a:rPr>
              <a:t>k+1</a:t>
            </a:r>
            <a:endParaRPr lang="en-US" sz="2215" dirty="0">
              <a:latin typeface="Times New Roman"/>
              <a:cs typeface="Times New Roman"/>
            </a:endParaRPr>
          </a:p>
          <a:p>
            <a:pPr marL="422041" lvl="1" indent="0">
              <a:buNone/>
            </a:pPr>
            <a:r>
              <a:rPr lang="en-US" altLang="zh-CN" sz="2215" i="1" dirty="0">
                <a:latin typeface="Times New Roman"/>
                <a:cs typeface="Times New Roman"/>
              </a:rPr>
              <a:t>			</a:t>
            </a:r>
          </a:p>
          <a:p>
            <a:pPr lvl="2"/>
            <a:endParaRPr lang="en-US" altLang="zh-CN" i="1" dirty="0" smtClean="0">
              <a:latin typeface="Times New Roman"/>
              <a:cs typeface="Times New Roman"/>
            </a:endParaRPr>
          </a:p>
          <a:p>
            <a:pPr lvl="2"/>
            <a:endParaRPr lang="en-US" i="1" dirty="0"/>
          </a:p>
        </p:txBody>
      </p:sp>
      <p:sp>
        <p:nvSpPr>
          <p:cNvPr id="2" name="Title 1"/>
          <p:cNvSpPr>
            <a:spLocks noGrp="1"/>
          </p:cNvSpPr>
          <p:nvPr>
            <p:ph type="title"/>
          </p:nvPr>
        </p:nvSpPr>
        <p:spPr>
          <a:xfrm>
            <a:off x="228600" y="335574"/>
            <a:ext cx="8893413" cy="731226"/>
          </a:xfrm>
        </p:spPr>
        <p:txBody>
          <a:bodyPr/>
          <a:lstStyle/>
          <a:p>
            <a:r>
              <a:rPr lang="en-US" altLang="zh-CN" dirty="0"/>
              <a:t>Theoretical </a:t>
            </a:r>
            <a:r>
              <a:rPr lang="en-US" altLang="zh-CN" dirty="0" smtClean="0"/>
              <a:t>Analysis</a:t>
            </a:r>
            <a:r>
              <a:rPr lang="zh-CN" altLang="en-US" dirty="0" smtClean="0"/>
              <a:t> </a:t>
            </a:r>
            <a:r>
              <a:rPr lang="en-US" altLang="zh-CN" sz="2954" dirty="0"/>
              <a:t>—</a:t>
            </a:r>
            <a:r>
              <a:rPr lang="zh-CN" altLang="en-US" sz="2954" dirty="0"/>
              <a:t> </a:t>
            </a:r>
            <a:r>
              <a:rPr lang="en-US" altLang="zh-CN" dirty="0" smtClean="0">
                <a:solidFill>
                  <a:srgbClr val="FF0000"/>
                </a:solidFill>
              </a:rPr>
              <a:t>Convergence</a:t>
            </a:r>
            <a:r>
              <a:rPr lang="en-US" altLang="zh-CN" dirty="0" smtClean="0"/>
              <a:t> </a:t>
            </a:r>
            <a:endParaRPr lang="en-US" dirty="0"/>
          </a:p>
        </p:txBody>
      </p:sp>
    </p:spTree>
    <p:extLst>
      <p:ext uri="{BB962C8B-B14F-4D97-AF65-F5344CB8AC3E}">
        <p14:creationId xmlns:p14="http://schemas.microsoft.com/office/powerpoint/2010/main" val="3194070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a:defRPr/>
            </a:pPr>
            <a:r>
              <a:rPr lang="en-US" altLang="zh-CN" sz="3692" dirty="0"/>
              <a:t>Convergence Analysis</a:t>
            </a:r>
            <a:endParaRPr lang="zh-CN" altLang="en-US" sz="3692" dirty="0"/>
          </a:p>
        </p:txBody>
      </p:sp>
      <p:sp>
        <p:nvSpPr>
          <p:cNvPr id="16386" name="Content Placeholder 2"/>
          <p:cNvSpPr>
            <a:spLocks noGrp="1"/>
          </p:cNvSpPr>
          <p:nvPr>
            <p:ph idx="1"/>
          </p:nvPr>
        </p:nvSpPr>
        <p:spPr>
          <a:xfrm>
            <a:off x="457200" y="1169378"/>
            <a:ext cx="8288885" cy="4984849"/>
          </a:xfrm>
        </p:spPr>
        <p:txBody>
          <a:bodyPr>
            <a:normAutofit/>
          </a:bodyPr>
          <a:lstStyle/>
          <a:p>
            <a:pPr marL="0" indent="0">
              <a:buNone/>
            </a:pPr>
            <a:endParaRPr lang="en-US" altLang="zh-CN" sz="1662" dirty="0"/>
          </a:p>
          <a:p>
            <a:r>
              <a:rPr lang="en-US" altLang="zh-CN" sz="2215" dirty="0"/>
              <a:t>Parameter analysis.</a:t>
            </a:r>
          </a:p>
          <a:p>
            <a:pPr lvl="1"/>
            <a:r>
              <a:rPr lang="en-US" altLang="zh-CN" sz="1662" dirty="0"/>
              <a:t>The performance is insensitive to the different parameter settings.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37" y="2664608"/>
            <a:ext cx="7438246" cy="23951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66230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Model Two: </a:t>
            </a:r>
            <a:r>
              <a:rPr lang="en-US" dirty="0" err="1" smtClean="0"/>
              <a:t>MaxD</a:t>
            </a:r>
            <a:endParaRPr lang="en-US" dirty="0"/>
          </a:p>
        </p:txBody>
      </p:sp>
      <p:sp>
        <p:nvSpPr>
          <p:cNvPr id="17410" name="Content Placeholder 2"/>
          <p:cNvSpPr>
            <a:spLocks noGrp="1"/>
          </p:cNvSpPr>
          <p:nvPr>
            <p:ph sz="quarter" idx="1"/>
          </p:nvPr>
        </p:nvSpPr>
        <p:spPr>
          <a:xfrm>
            <a:off x="301625" y="1318847"/>
            <a:ext cx="8504238" cy="4574931"/>
          </a:xfrm>
        </p:spPr>
        <p:txBody>
          <a:bodyPr/>
          <a:lstStyle/>
          <a:p>
            <a:r>
              <a:rPr lang="en-US" altLang="zh-CN" sz="2585" dirty="0">
                <a:solidFill>
                  <a:srgbClr val="FF0000"/>
                </a:solidFill>
                <a:latin typeface="Times New Roman" charset="0"/>
                <a:ea typeface="华文楷体" charset="0"/>
                <a:cs typeface="华文楷体" charset="0"/>
              </a:rPr>
              <a:t>Structural hole spanner detection:</a:t>
            </a:r>
            <a:r>
              <a:rPr lang="en-US" altLang="zh-CN" sz="2585" dirty="0">
                <a:latin typeface="Times New Roman" charset="0"/>
                <a:ea typeface="华文楷体" charset="0"/>
                <a:cs typeface="华文楷体" charset="0"/>
              </a:rPr>
              <a:t> finding top-</a:t>
            </a:r>
            <a:r>
              <a:rPr lang="en-US" altLang="zh-CN" sz="2585" i="1" dirty="0">
                <a:latin typeface="Times New Roman" charset="0"/>
                <a:ea typeface="华文楷体" charset="0"/>
                <a:cs typeface="华文楷体" charset="0"/>
              </a:rPr>
              <a:t>k</a:t>
            </a:r>
            <a:r>
              <a:rPr lang="en-US" altLang="zh-CN" sz="2585" dirty="0">
                <a:latin typeface="Times New Roman" charset="0"/>
                <a:ea typeface="华文楷体" charset="0"/>
                <a:cs typeface="华文楷体" charset="0"/>
              </a:rPr>
              <a:t> nodes such that after removing these nodes, the </a:t>
            </a:r>
            <a:r>
              <a:rPr lang="en-US" altLang="zh-CN" sz="2585" dirty="0">
                <a:solidFill>
                  <a:srgbClr val="FF0000"/>
                </a:solidFill>
                <a:latin typeface="Times New Roman" charset="0"/>
                <a:ea typeface="华文楷体" charset="0"/>
                <a:cs typeface="华文楷体" charset="0"/>
              </a:rPr>
              <a:t>decrease </a:t>
            </a:r>
            <a:r>
              <a:rPr lang="en-US" altLang="zh-CN" sz="2585" dirty="0">
                <a:latin typeface="Times New Roman" charset="0"/>
                <a:ea typeface="华文楷体" charset="0"/>
                <a:cs typeface="华文楷体" charset="0"/>
              </a:rPr>
              <a:t>of the </a:t>
            </a:r>
            <a:r>
              <a:rPr lang="en-US" altLang="zh-CN" sz="2585" dirty="0">
                <a:solidFill>
                  <a:srgbClr val="0000FF"/>
                </a:solidFill>
                <a:latin typeface="Times New Roman" charset="0"/>
                <a:ea typeface="华文楷体" charset="0"/>
                <a:cs typeface="华文楷体" charset="0"/>
              </a:rPr>
              <a:t>minimal cut</a:t>
            </a:r>
            <a:r>
              <a:rPr lang="en-US" altLang="zh-CN" sz="2585" dirty="0">
                <a:latin typeface="Times New Roman" charset="0"/>
                <a:ea typeface="华文楷体" charset="0"/>
                <a:cs typeface="华文楷体" charset="0"/>
              </a:rPr>
              <a:t> will be maximized.</a:t>
            </a:r>
          </a:p>
        </p:txBody>
      </p:sp>
      <p:pic>
        <p:nvPicPr>
          <p:cNvPr id="1741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3427" y="3217985"/>
            <a:ext cx="4380574" cy="21804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Content Placeholder 2"/>
          <p:cNvSpPr txBox="1">
            <a:spLocks/>
          </p:cNvSpPr>
          <p:nvPr/>
        </p:nvSpPr>
        <p:spPr bwMode="auto">
          <a:xfrm>
            <a:off x="562708" y="3288323"/>
            <a:ext cx="4071083" cy="1195754"/>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r>
              <a:rPr lang="en-US" altLang="zh-CN" sz="2215" dirty="0">
                <a:solidFill>
                  <a:srgbClr val="0000FF"/>
                </a:solidFill>
                <a:latin typeface="Times New Roman" charset="0"/>
                <a:ea typeface="华文楷体" charset="0"/>
                <a:cs typeface="华文楷体" charset="0"/>
              </a:rPr>
              <a:t>Minimal cut</a:t>
            </a:r>
            <a:r>
              <a:rPr lang="en-US" altLang="zh-CN" sz="2215" dirty="0">
                <a:latin typeface="Times New Roman" charset="0"/>
                <a:ea typeface="华文楷体" charset="0"/>
                <a:cs typeface="华文楷体" charset="0"/>
              </a:rPr>
              <a:t>: the minimal number of edges to </a:t>
            </a:r>
            <a:r>
              <a:rPr lang="en-US" altLang="zh-CN" sz="2215" i="1" dirty="0">
                <a:solidFill>
                  <a:srgbClr val="0000FF"/>
                </a:solidFill>
                <a:latin typeface="Times New Roman" charset="0"/>
                <a:ea typeface="华文楷体" charset="0"/>
                <a:cs typeface="华文楷体" charset="0"/>
              </a:rPr>
              <a:t>separate</a:t>
            </a:r>
            <a:r>
              <a:rPr lang="en-US" altLang="zh-CN" sz="2215" dirty="0">
                <a:solidFill>
                  <a:srgbClr val="0000FF"/>
                </a:solidFill>
                <a:latin typeface="Times New Roman" charset="0"/>
                <a:ea typeface="华文楷体" charset="0"/>
                <a:cs typeface="华文楷体" charset="0"/>
              </a:rPr>
              <a:t> </a:t>
            </a:r>
            <a:r>
              <a:rPr lang="en-US" altLang="zh-CN" sz="2215" dirty="0">
                <a:latin typeface="Times New Roman" charset="0"/>
                <a:ea typeface="华文楷体" charset="0"/>
                <a:cs typeface="华文楷体" charset="0"/>
              </a:rPr>
              <a:t>nodes in different communities.`</a:t>
            </a:r>
          </a:p>
        </p:txBody>
      </p:sp>
      <p:sp>
        <p:nvSpPr>
          <p:cNvPr id="12" name="Rectangle 11"/>
          <p:cNvSpPr/>
          <p:nvPr/>
        </p:nvSpPr>
        <p:spPr>
          <a:xfrm>
            <a:off x="5486401" y="5539154"/>
            <a:ext cx="2572542" cy="703385"/>
          </a:xfrm>
          <a:prstGeom prst="rect">
            <a:avLst/>
          </a:prstGeom>
          <a:solidFill>
            <a:srgbClr val="FFFFFF"/>
          </a:solidFill>
          <a:ln w="127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46" dirty="0">
                <a:solidFill>
                  <a:srgbClr val="000000"/>
                </a:solidFill>
                <a:latin typeface="Times New Roman"/>
                <a:cs typeface="Times New Roman"/>
              </a:rPr>
              <a:t>Two communities with the minimal cut as 4</a:t>
            </a:r>
          </a:p>
        </p:txBody>
      </p:sp>
      <p:sp>
        <p:nvSpPr>
          <p:cNvPr id="13" name="Rectangle 12"/>
          <p:cNvSpPr/>
          <p:nvPr/>
        </p:nvSpPr>
        <p:spPr>
          <a:xfrm>
            <a:off x="5627077" y="2444262"/>
            <a:ext cx="2180492" cy="923675"/>
          </a:xfrm>
          <a:prstGeom prst="rect">
            <a:avLst/>
          </a:prstGeom>
          <a:solidFill>
            <a:srgbClr val="FFFFFF"/>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46" dirty="0">
                <a:solidFill>
                  <a:srgbClr val="000000"/>
                </a:solidFill>
                <a:latin typeface="Times New Roman"/>
                <a:cs typeface="Times New Roman"/>
              </a:rPr>
              <a:t>Removing </a:t>
            </a:r>
            <a:r>
              <a:rPr lang="en-US" sz="1846" i="1" dirty="0">
                <a:solidFill>
                  <a:srgbClr val="000000"/>
                </a:solidFill>
                <a:latin typeface="Times New Roman"/>
                <a:cs typeface="Times New Roman"/>
              </a:rPr>
              <a:t>V</a:t>
            </a:r>
            <a:r>
              <a:rPr lang="en-US" sz="1846" baseline="-25000" dirty="0">
                <a:solidFill>
                  <a:srgbClr val="000000"/>
                </a:solidFill>
                <a:latin typeface="Times New Roman"/>
                <a:cs typeface="Times New Roman"/>
              </a:rPr>
              <a:t>6</a:t>
            </a:r>
            <a:r>
              <a:rPr lang="en-US" sz="1846" dirty="0">
                <a:solidFill>
                  <a:srgbClr val="000000"/>
                </a:solidFill>
                <a:latin typeface="Times New Roman"/>
                <a:cs typeface="Times New Roman"/>
              </a:rPr>
              <a:t> decreases the minimal cut as 2</a:t>
            </a:r>
          </a:p>
        </p:txBody>
      </p:sp>
      <p:cxnSp>
        <p:nvCxnSpPr>
          <p:cNvPr id="14" name="Straight Arrow Connector 13"/>
          <p:cNvCxnSpPr>
            <a:stCxn id="13" idx="2"/>
          </p:cNvCxnSpPr>
          <p:nvPr/>
        </p:nvCxnSpPr>
        <p:spPr>
          <a:xfrm flipH="1">
            <a:off x="6682154" y="3367937"/>
            <a:ext cx="35169" cy="623771"/>
          </a:xfrm>
          <a:prstGeom prst="straightConnector1">
            <a:avLst/>
          </a:prstGeom>
          <a:ln>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63923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dirty="0" smtClean="0"/>
              <a:t>Model Two: </a:t>
            </a:r>
            <a:r>
              <a:rPr lang="en-US" dirty="0" err="1" smtClean="0"/>
              <a:t>MaxD</a:t>
            </a:r>
            <a:endParaRPr lang="zh-CN" altLang="en-US" sz="3692" dirty="0"/>
          </a:p>
        </p:txBody>
      </p:sp>
      <p:sp>
        <p:nvSpPr>
          <p:cNvPr id="17410" name="Content Placeholder 2"/>
          <p:cNvSpPr>
            <a:spLocks noGrp="1"/>
          </p:cNvSpPr>
          <p:nvPr>
            <p:ph idx="1"/>
          </p:nvPr>
        </p:nvSpPr>
        <p:spPr>
          <a:xfrm>
            <a:off x="457200" y="1545199"/>
            <a:ext cx="8147248" cy="4694410"/>
          </a:xfrm>
        </p:spPr>
        <p:txBody>
          <a:bodyPr>
            <a:normAutofit/>
          </a:bodyPr>
          <a:lstStyle/>
          <a:p>
            <a:r>
              <a:rPr lang="en-US" altLang="zh-CN" sz="2215" dirty="0"/>
              <a:t>Structural holes spanners play an important role in </a:t>
            </a:r>
            <a:r>
              <a:rPr lang="en-US" altLang="zh-CN" sz="2215" b="1" dirty="0"/>
              <a:t>information diffusion</a:t>
            </a:r>
            <a:endParaRPr lang="en-US" altLang="zh-CN" sz="1846" b="1" dirty="0"/>
          </a:p>
          <a:p>
            <a:pPr marL="109731" indent="0">
              <a:buNone/>
            </a:pPr>
            <a:endParaRPr lang="en-US" altLang="zh-CN" sz="1662" dirty="0"/>
          </a:p>
          <a:p>
            <a:pPr marL="109731" indent="0">
              <a:buNone/>
            </a:pPr>
            <a:endParaRPr lang="en-US" altLang="zh-CN" sz="1662" dirty="0"/>
          </a:p>
          <a:p>
            <a:pPr marL="109731" indent="0" algn="ctr">
              <a:buNone/>
            </a:pPr>
            <a:r>
              <a:rPr lang="en-US" altLang="zh-CN" i="1" dirty="0" smtClean="0">
                <a:latin typeface="Times New Roman"/>
                <a:cs typeface="Times New Roman"/>
              </a:rPr>
              <a:t>Q</a:t>
            </a:r>
            <a:r>
              <a:rPr lang="en-US" altLang="zh-CN" dirty="0">
                <a:latin typeface="Times New Roman"/>
                <a:cs typeface="Times New Roman"/>
              </a:rPr>
              <a:t>(</a:t>
            </a:r>
            <a:r>
              <a:rPr lang="en-US" altLang="zh-CN" i="1" dirty="0">
                <a:latin typeface="Times New Roman"/>
                <a:cs typeface="Times New Roman"/>
              </a:rPr>
              <a:t>V</a:t>
            </a:r>
            <a:r>
              <a:rPr lang="en-US" altLang="zh-CN" i="1" baseline="-25000" dirty="0">
                <a:latin typeface="Times New Roman"/>
                <a:cs typeface="Times New Roman"/>
              </a:rPr>
              <a:t>SH</a:t>
            </a:r>
            <a:r>
              <a:rPr lang="en-US" altLang="zh-CN" dirty="0">
                <a:latin typeface="Times New Roman"/>
                <a:cs typeface="Times New Roman"/>
              </a:rPr>
              <a:t>, </a:t>
            </a:r>
            <a:r>
              <a:rPr lang="en-US" altLang="zh-CN" i="1" dirty="0">
                <a:latin typeface="Times New Roman"/>
                <a:cs typeface="Times New Roman"/>
              </a:rPr>
              <a:t>C</a:t>
            </a:r>
            <a:r>
              <a:rPr lang="en-US" altLang="zh-CN" dirty="0">
                <a:latin typeface="Times New Roman"/>
                <a:cs typeface="Times New Roman"/>
              </a:rPr>
              <a:t>) = </a:t>
            </a:r>
            <a:r>
              <a:rPr lang="en-US" altLang="zh-CN" dirty="0" smtClean="0">
                <a:latin typeface="Times New Roman"/>
                <a:cs typeface="Times New Roman"/>
              </a:rPr>
              <a:t>MC (</a:t>
            </a:r>
            <a:r>
              <a:rPr lang="en-US" altLang="zh-CN" i="1" dirty="0">
                <a:latin typeface="Times New Roman"/>
                <a:cs typeface="Times New Roman"/>
              </a:rPr>
              <a:t>G</a:t>
            </a:r>
            <a:r>
              <a:rPr lang="en-US" altLang="zh-CN" dirty="0">
                <a:latin typeface="Times New Roman"/>
                <a:cs typeface="Times New Roman"/>
              </a:rPr>
              <a:t>,</a:t>
            </a:r>
            <a:r>
              <a:rPr lang="en-US" altLang="zh-CN" i="1" dirty="0">
                <a:latin typeface="Times New Roman"/>
                <a:cs typeface="Times New Roman"/>
              </a:rPr>
              <a:t> C</a:t>
            </a:r>
            <a:r>
              <a:rPr lang="en-US" altLang="zh-CN" dirty="0">
                <a:latin typeface="Times New Roman"/>
                <a:cs typeface="Times New Roman"/>
              </a:rPr>
              <a:t>) – </a:t>
            </a:r>
            <a:r>
              <a:rPr lang="en-US" altLang="zh-CN" dirty="0" smtClean="0">
                <a:latin typeface="Times New Roman"/>
                <a:cs typeface="Times New Roman"/>
              </a:rPr>
              <a:t>MC (</a:t>
            </a:r>
            <a:r>
              <a:rPr lang="en-US" altLang="zh-CN" i="1" dirty="0">
                <a:latin typeface="Times New Roman"/>
                <a:cs typeface="Times New Roman"/>
              </a:rPr>
              <a:t>G</a:t>
            </a:r>
            <a:r>
              <a:rPr lang="en-US" altLang="zh-CN" dirty="0">
                <a:latin typeface="Times New Roman"/>
                <a:cs typeface="Times New Roman"/>
              </a:rPr>
              <a:t> \ </a:t>
            </a:r>
            <a:r>
              <a:rPr lang="en-US" altLang="zh-CN" i="1" dirty="0">
                <a:latin typeface="Times New Roman"/>
                <a:cs typeface="Times New Roman"/>
              </a:rPr>
              <a:t>V</a:t>
            </a:r>
            <a:r>
              <a:rPr lang="en-US" altLang="zh-CN" i="1" baseline="-25000" dirty="0">
                <a:latin typeface="Times New Roman"/>
                <a:cs typeface="Times New Roman"/>
              </a:rPr>
              <a:t>SH</a:t>
            </a:r>
            <a:r>
              <a:rPr lang="en-US" altLang="zh-CN" dirty="0">
                <a:latin typeface="Times New Roman"/>
                <a:cs typeface="Times New Roman"/>
              </a:rPr>
              <a:t>, </a:t>
            </a:r>
            <a:r>
              <a:rPr lang="en-US" altLang="zh-CN" i="1" dirty="0">
                <a:latin typeface="Times New Roman"/>
                <a:cs typeface="Times New Roman"/>
              </a:rPr>
              <a:t>C</a:t>
            </a:r>
            <a:r>
              <a:rPr lang="en-US" altLang="zh-CN" dirty="0" smtClean="0">
                <a:latin typeface="Times New Roman"/>
                <a:cs typeface="Times New Roman"/>
              </a:rPr>
              <a:t>)</a:t>
            </a:r>
          </a:p>
          <a:p>
            <a:endParaRPr lang="en-US" altLang="zh-CN" sz="2215" dirty="0"/>
          </a:p>
        </p:txBody>
      </p:sp>
      <p:sp>
        <p:nvSpPr>
          <p:cNvPr id="4" name="圆角矩形 3"/>
          <p:cNvSpPr/>
          <p:nvPr/>
        </p:nvSpPr>
        <p:spPr>
          <a:xfrm>
            <a:off x="3156554" y="2939836"/>
            <a:ext cx="720080" cy="46528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5269924" y="2962669"/>
            <a:ext cx="679604" cy="46528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66836" y="4363495"/>
            <a:ext cx="3745328" cy="94584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46" i="1" dirty="0">
                <a:solidFill>
                  <a:srgbClr val="FF0000"/>
                </a:solidFill>
              </a:rPr>
              <a:t>MC</a:t>
            </a:r>
            <a:r>
              <a:rPr lang="en-US" altLang="zh-CN" sz="1846" dirty="0">
                <a:solidFill>
                  <a:srgbClr val="FF0000"/>
                </a:solidFill>
              </a:rPr>
              <a:t>(</a:t>
            </a:r>
            <a:r>
              <a:rPr lang="en-US" altLang="zh-CN" sz="1846" i="1" dirty="0">
                <a:solidFill>
                  <a:srgbClr val="FF0000"/>
                </a:solidFill>
              </a:rPr>
              <a:t>G, C</a:t>
            </a:r>
            <a:r>
              <a:rPr lang="en-US" altLang="zh-CN" sz="1846" dirty="0">
                <a:solidFill>
                  <a:srgbClr val="FF0000"/>
                </a:solidFill>
              </a:rPr>
              <a:t>)</a:t>
            </a:r>
            <a:r>
              <a:rPr lang="en-US" altLang="zh-CN" sz="1846" i="1" dirty="0">
                <a:solidFill>
                  <a:srgbClr val="FF0000"/>
                </a:solidFill>
              </a:rPr>
              <a:t> </a:t>
            </a:r>
            <a:r>
              <a:rPr lang="en-US" altLang="zh-CN" sz="1846" dirty="0">
                <a:solidFill>
                  <a:schemeClr val="tx1"/>
                </a:solidFill>
              </a:rPr>
              <a:t>= the minimal cut of communities C in G.</a:t>
            </a:r>
            <a:endParaRPr lang="zh-CN" altLang="en-US" sz="1846" dirty="0">
              <a:solidFill>
                <a:schemeClr val="tx1"/>
              </a:solidFill>
            </a:endParaRPr>
          </a:p>
        </p:txBody>
      </p:sp>
      <p:cxnSp>
        <p:nvCxnSpPr>
          <p:cNvPr id="10" name="直接箭头连接符 9"/>
          <p:cNvCxnSpPr>
            <a:stCxn id="6" idx="0"/>
            <a:endCxn id="4" idx="2"/>
          </p:cNvCxnSpPr>
          <p:nvPr/>
        </p:nvCxnSpPr>
        <p:spPr>
          <a:xfrm flipH="1" flipV="1">
            <a:off x="3516590" y="3405118"/>
            <a:ext cx="622906" cy="95837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 idx="0"/>
            <a:endCxn id="7" idx="2"/>
          </p:cNvCxnSpPr>
          <p:nvPr/>
        </p:nvCxnSpPr>
        <p:spPr>
          <a:xfrm flipV="1">
            <a:off x="4139500" y="3427952"/>
            <a:ext cx="1470226" cy="93554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0" y="6004974"/>
            <a:ext cx="9144000" cy="85302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kumimoji="1" lang="en-US" altLang="zh-CN" dirty="0" smtClean="0">
                <a:solidFill>
                  <a:srgbClr val="0000FF"/>
                </a:solidFill>
              </a:rPr>
              <a:t>Shapley value </a:t>
            </a:r>
            <a:r>
              <a:rPr kumimoji="1" lang="en-US" altLang="zh-CN" dirty="0" smtClean="0">
                <a:solidFill>
                  <a:schemeClr val="tx1"/>
                </a:solidFill>
              </a:rPr>
              <a:t>is defined to evaluate the contribution of each user in a cooperative game theory</a:t>
            </a:r>
          </a:p>
          <a:p>
            <a:pPr algn="r"/>
            <a:r>
              <a:rPr kumimoji="1" lang="en-US" altLang="zh-CN" dirty="0" smtClean="0">
                <a:solidFill>
                  <a:schemeClr val="tx1"/>
                </a:solidFill>
              </a:rPr>
              <a:t>—Lloyd Shapley, 1953</a:t>
            </a:r>
            <a:endParaRPr kumimoji="1" lang="zh-CN" altLang="en-US" dirty="0">
              <a:solidFill>
                <a:schemeClr val="tx1"/>
              </a:solidFill>
            </a:endParaRPr>
          </a:p>
        </p:txBody>
      </p:sp>
    </p:spTree>
    <p:extLst>
      <p:ext uri="{BB962C8B-B14F-4D97-AF65-F5344CB8AC3E}">
        <p14:creationId xmlns:p14="http://schemas.microsoft.com/office/powerpoint/2010/main" val="1829778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altLang="zh-CN" sz="3692" dirty="0"/>
              <a:t>Hardness Analysis</a:t>
            </a:r>
            <a:endParaRPr lang="zh-CN" altLang="en-US" sz="3692" dirty="0"/>
          </a:p>
        </p:txBody>
      </p:sp>
      <p:sp>
        <p:nvSpPr>
          <p:cNvPr id="17410" name="Content Placeholder 2"/>
          <p:cNvSpPr>
            <a:spLocks noGrp="1"/>
          </p:cNvSpPr>
          <p:nvPr>
            <p:ph idx="1"/>
          </p:nvPr>
        </p:nvSpPr>
        <p:spPr>
          <a:xfrm>
            <a:off x="457200" y="1740884"/>
            <a:ext cx="8003232" cy="4498731"/>
          </a:xfrm>
        </p:spPr>
        <p:txBody>
          <a:bodyPr>
            <a:normAutofit/>
          </a:bodyPr>
          <a:lstStyle/>
          <a:p>
            <a:pPr marL="109731" indent="0" algn="ctr">
              <a:buNone/>
            </a:pPr>
            <a:endParaRPr lang="en-US" altLang="zh-CN" sz="2215" dirty="0"/>
          </a:p>
          <a:p>
            <a:pPr marL="109731" indent="0" algn="ctr">
              <a:buNone/>
            </a:pPr>
            <a:endParaRPr lang="en-US" altLang="zh-CN" sz="2215" dirty="0"/>
          </a:p>
          <a:p>
            <a:r>
              <a:rPr lang="en-US" altLang="zh-CN" sz="2585" dirty="0"/>
              <a:t>Hardness analysis</a:t>
            </a:r>
          </a:p>
          <a:p>
            <a:pPr lvl="1"/>
            <a:r>
              <a:rPr lang="en-US" altLang="zh-CN" sz="1846" dirty="0"/>
              <a:t>If |</a:t>
            </a:r>
            <a:r>
              <a:rPr lang="en-US" altLang="zh-CN" sz="1846" i="1" dirty="0"/>
              <a:t>V</a:t>
            </a:r>
            <a:r>
              <a:rPr lang="en-US" altLang="zh-CN" sz="1846" i="1" baseline="-25000" dirty="0"/>
              <a:t>SH</a:t>
            </a:r>
            <a:r>
              <a:rPr lang="en-US" altLang="zh-CN" sz="1846" dirty="0"/>
              <a:t>|= 2, the problem can be viewed as</a:t>
            </a:r>
            <a:r>
              <a:rPr lang="en-US" altLang="zh-CN" sz="1846" b="1" dirty="0"/>
              <a:t> </a:t>
            </a:r>
            <a:r>
              <a:rPr lang="en-US" altLang="zh-CN" sz="1846" b="1" dirty="0">
                <a:solidFill>
                  <a:srgbClr val="FF0000"/>
                </a:solidFill>
              </a:rPr>
              <a:t>minimal node-cut problem</a:t>
            </a:r>
            <a:r>
              <a:rPr lang="en-US" altLang="zh-CN" sz="1846" dirty="0">
                <a:solidFill>
                  <a:srgbClr val="FF0000"/>
                </a:solidFill>
              </a:rPr>
              <a:t> </a:t>
            </a:r>
          </a:p>
          <a:p>
            <a:pPr lvl="1"/>
            <a:r>
              <a:rPr lang="en-US" altLang="zh-CN" sz="1846" dirty="0"/>
              <a:t>We already have NP-Hardness proof for </a:t>
            </a:r>
            <a:r>
              <a:rPr lang="en-US" altLang="zh-CN" sz="1846" b="1" dirty="0"/>
              <a:t>minimal node-cut problem</a:t>
            </a:r>
            <a:r>
              <a:rPr lang="en-US" altLang="zh-CN" sz="1846" dirty="0"/>
              <a:t>, but the graph is exponentially weighted.</a:t>
            </a:r>
          </a:p>
          <a:p>
            <a:pPr lvl="1"/>
            <a:r>
              <a:rPr lang="en-US" altLang="zh-CN" sz="1846" dirty="0"/>
              <a:t>Proof NP-Hardness in an un-weighted (</a:t>
            </a:r>
            <a:r>
              <a:rPr lang="en-US" altLang="zh-CN" sz="1846" dirty="0" err="1"/>
              <a:t>polybounded</a:t>
            </a:r>
            <a:r>
              <a:rPr lang="en-US" altLang="zh-CN" sz="1846" dirty="0"/>
              <a:t> -weighted) graph, by reduction from </a:t>
            </a:r>
            <a:r>
              <a:rPr lang="en-US" altLang="zh-CN" sz="1846" b="1" dirty="0">
                <a:solidFill>
                  <a:srgbClr val="FF0000"/>
                </a:solidFill>
              </a:rPr>
              <a:t>k-DENSEST-SUBGRAPH </a:t>
            </a:r>
            <a:r>
              <a:rPr lang="en-US" altLang="zh-CN" sz="1846" dirty="0"/>
              <a:t>problem.</a:t>
            </a:r>
          </a:p>
          <a:p>
            <a:pPr lvl="1"/>
            <a:endParaRPr lang="en-US" altLang="zh-CN" sz="1846" dirty="0"/>
          </a:p>
          <a:p>
            <a:endParaRPr lang="en-US" altLang="zh-CN" sz="2215" dirty="0"/>
          </a:p>
          <a:p>
            <a:endParaRPr lang="en-US" altLang="zh-CN" sz="2215" dirty="0"/>
          </a:p>
          <a:p>
            <a:pPr marL="0" indent="0">
              <a:buNone/>
            </a:pPr>
            <a:endParaRPr lang="zh-CN" altLang="en-US" sz="2215" dirty="0"/>
          </a:p>
        </p:txBody>
      </p:sp>
      <p:sp>
        <p:nvSpPr>
          <p:cNvPr id="2" name="矩形 1"/>
          <p:cNvSpPr/>
          <p:nvPr/>
        </p:nvSpPr>
        <p:spPr>
          <a:xfrm>
            <a:off x="2002123" y="1685712"/>
            <a:ext cx="5890547" cy="433196"/>
          </a:xfrm>
          <a:prstGeom prst="rect">
            <a:avLst/>
          </a:prstGeom>
        </p:spPr>
        <p:txBody>
          <a:bodyPr wrap="square">
            <a:spAutoFit/>
          </a:bodyPr>
          <a:lstStyle/>
          <a:p>
            <a:pPr marL="109731" algn="ctr"/>
            <a:r>
              <a:rPr lang="en-US" altLang="zh-CN" sz="2215" i="1" dirty="0">
                <a:latin typeface="Times New Roman"/>
                <a:cs typeface="Times New Roman"/>
              </a:rPr>
              <a:t>Q</a:t>
            </a:r>
            <a:r>
              <a:rPr lang="en-US" altLang="zh-CN" sz="2215" dirty="0">
                <a:latin typeface="Times New Roman"/>
                <a:cs typeface="Times New Roman"/>
              </a:rPr>
              <a:t>(</a:t>
            </a:r>
            <a:r>
              <a:rPr lang="en-US" altLang="zh-CN" sz="2215" i="1" dirty="0">
                <a:latin typeface="Times New Roman"/>
                <a:cs typeface="Times New Roman"/>
              </a:rPr>
              <a:t>V</a:t>
            </a:r>
            <a:r>
              <a:rPr lang="en-US" altLang="zh-CN" sz="2215" i="1" baseline="-25000" dirty="0">
                <a:latin typeface="Times New Roman"/>
                <a:cs typeface="Times New Roman"/>
              </a:rPr>
              <a:t>SH</a:t>
            </a:r>
            <a:r>
              <a:rPr lang="en-US" altLang="zh-CN" sz="2215" dirty="0">
                <a:latin typeface="Times New Roman"/>
                <a:cs typeface="Times New Roman"/>
              </a:rPr>
              <a:t>, </a:t>
            </a:r>
            <a:r>
              <a:rPr lang="en-US" altLang="zh-CN" sz="2215" i="1" dirty="0">
                <a:latin typeface="Times New Roman"/>
                <a:cs typeface="Times New Roman"/>
              </a:rPr>
              <a:t>C</a:t>
            </a:r>
            <a:r>
              <a:rPr lang="en-US" altLang="zh-CN" sz="2215" dirty="0">
                <a:latin typeface="Times New Roman"/>
                <a:cs typeface="Times New Roman"/>
              </a:rPr>
              <a:t>) = MC (</a:t>
            </a:r>
            <a:r>
              <a:rPr lang="en-US" altLang="zh-CN" sz="2215" i="1" dirty="0">
                <a:latin typeface="Times New Roman"/>
                <a:cs typeface="Times New Roman"/>
              </a:rPr>
              <a:t>G</a:t>
            </a:r>
            <a:r>
              <a:rPr lang="en-US" altLang="zh-CN" sz="2215" dirty="0">
                <a:latin typeface="Times New Roman"/>
                <a:cs typeface="Times New Roman"/>
              </a:rPr>
              <a:t>,</a:t>
            </a:r>
            <a:r>
              <a:rPr lang="en-US" altLang="zh-CN" sz="2215" i="1" dirty="0">
                <a:latin typeface="Times New Roman"/>
                <a:cs typeface="Times New Roman"/>
              </a:rPr>
              <a:t> C</a:t>
            </a:r>
            <a:r>
              <a:rPr lang="en-US" altLang="zh-CN" sz="2215" dirty="0">
                <a:latin typeface="Times New Roman"/>
                <a:cs typeface="Times New Roman"/>
              </a:rPr>
              <a:t>) – MC (</a:t>
            </a:r>
            <a:r>
              <a:rPr lang="en-US" altLang="zh-CN" sz="2215" i="1" dirty="0">
                <a:latin typeface="Times New Roman"/>
                <a:cs typeface="Times New Roman"/>
              </a:rPr>
              <a:t>G</a:t>
            </a:r>
            <a:r>
              <a:rPr lang="en-US" altLang="zh-CN" sz="2215" dirty="0">
                <a:latin typeface="Times New Roman"/>
                <a:cs typeface="Times New Roman"/>
              </a:rPr>
              <a:t> \ </a:t>
            </a:r>
            <a:r>
              <a:rPr lang="en-US" altLang="zh-CN" sz="2215" i="1" dirty="0">
                <a:latin typeface="Times New Roman"/>
                <a:cs typeface="Times New Roman"/>
              </a:rPr>
              <a:t>V</a:t>
            </a:r>
            <a:r>
              <a:rPr lang="en-US" altLang="zh-CN" sz="2215" i="1" baseline="-25000" dirty="0">
                <a:latin typeface="Times New Roman"/>
                <a:cs typeface="Times New Roman"/>
              </a:rPr>
              <a:t>SH</a:t>
            </a:r>
            <a:r>
              <a:rPr lang="en-US" altLang="zh-CN" sz="2215" dirty="0">
                <a:latin typeface="Times New Roman"/>
                <a:cs typeface="Times New Roman"/>
              </a:rPr>
              <a:t>, </a:t>
            </a:r>
            <a:r>
              <a:rPr lang="en-US" altLang="zh-CN" sz="2215" i="1" dirty="0">
                <a:latin typeface="Times New Roman"/>
                <a:cs typeface="Times New Roman"/>
              </a:rPr>
              <a:t>C</a:t>
            </a:r>
            <a:r>
              <a:rPr lang="en-US" altLang="zh-CN" sz="2215" dirty="0">
                <a:latin typeface="Times New Roman"/>
                <a:cs typeface="Times New Roman"/>
              </a:rPr>
              <a:t>)</a:t>
            </a:r>
          </a:p>
        </p:txBody>
      </p:sp>
    </p:spTree>
    <p:extLst>
      <p:ext uri="{BB962C8B-B14F-4D97-AF65-F5344CB8AC3E}">
        <p14:creationId xmlns:p14="http://schemas.microsoft.com/office/powerpoint/2010/main" val="20495162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a:t>Hardness Analysis</a:t>
            </a:r>
            <a:endParaRPr lang="en-US" dirty="0"/>
          </a:p>
        </p:txBody>
      </p:sp>
      <p:sp>
        <p:nvSpPr>
          <p:cNvPr id="18434" name="Content Placeholder 2"/>
          <p:cNvSpPr>
            <a:spLocks noGrp="1"/>
          </p:cNvSpPr>
          <p:nvPr>
            <p:ph sz="quarter" idx="1"/>
          </p:nvPr>
        </p:nvSpPr>
        <p:spPr>
          <a:xfrm>
            <a:off x="301625" y="1504303"/>
            <a:ext cx="8504238" cy="4389475"/>
          </a:xfrm>
        </p:spPr>
        <p:txBody>
          <a:bodyPr/>
          <a:lstStyle/>
          <a:p>
            <a:r>
              <a:rPr lang="en-US" altLang="zh-CN" dirty="0" smtClean="0">
                <a:solidFill>
                  <a:schemeClr val="tx1"/>
                </a:solidFill>
                <a:latin typeface="Times New Roman" charset="0"/>
                <a:ea typeface="华文楷体" charset="0"/>
                <a:cs typeface="华文楷体" charset="0"/>
              </a:rPr>
              <a:t>Let us </a:t>
            </a:r>
            <a:r>
              <a:rPr lang="en-US" dirty="0" smtClean="0">
                <a:solidFill>
                  <a:schemeClr val="tx1"/>
                </a:solidFill>
                <a:latin typeface="Times New Roman" charset="0"/>
                <a:ea typeface="华文楷体" charset="0"/>
                <a:cs typeface="华文楷体" charset="0"/>
              </a:rPr>
              <a:t>reduce the problem to an instance of the k-DENSEST SUBGRAPH problem</a:t>
            </a:r>
            <a:endParaRPr lang="en-US" dirty="0">
              <a:solidFill>
                <a:schemeClr val="tx1"/>
              </a:solidFill>
              <a:latin typeface="Times New Roman" charset="0"/>
              <a:ea typeface="华文楷体" charset="0"/>
              <a:cs typeface="华文楷体" charset="0"/>
            </a:endParaRPr>
          </a:p>
        </p:txBody>
      </p:sp>
      <p:sp>
        <p:nvSpPr>
          <p:cNvPr id="18436" name="TextBox 13340"/>
          <p:cNvSpPr txBox="1">
            <a:spLocks noChangeArrowheads="1"/>
          </p:cNvSpPr>
          <p:nvPr/>
        </p:nvSpPr>
        <p:spPr bwMode="auto">
          <a:xfrm>
            <a:off x="4618318" y="2812766"/>
            <a:ext cx="4572000" cy="2932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buFont typeface="Arial" charset="0"/>
              <a:buChar char="•"/>
            </a:pPr>
            <a:r>
              <a:rPr lang="en-US" sz="1846" dirty="0"/>
              <a:t>Given an instance {</a:t>
            </a:r>
            <a:r>
              <a:rPr lang="en-US" sz="1846" i="1" dirty="0"/>
              <a:t>G</a:t>
            </a:r>
            <a:r>
              <a:rPr lang="en-US" sz="1846" dirty="0"/>
              <a:t>’=&lt;</a:t>
            </a:r>
            <a:r>
              <a:rPr lang="en-US" sz="1846" i="1" dirty="0"/>
              <a:t>V</a:t>
            </a:r>
            <a:r>
              <a:rPr lang="en-US" sz="1846" dirty="0"/>
              <a:t>, </a:t>
            </a:r>
            <a:r>
              <a:rPr lang="en-US" sz="1846" i="1" dirty="0"/>
              <a:t>E</a:t>
            </a:r>
            <a:r>
              <a:rPr lang="en-US" sz="1846" dirty="0"/>
              <a:t>&gt;, </a:t>
            </a:r>
            <a:r>
              <a:rPr lang="en-US" sz="1846" i="1" dirty="0"/>
              <a:t>k</a:t>
            </a:r>
            <a:r>
              <a:rPr lang="en-US" sz="1846" dirty="0"/>
              <a:t>, </a:t>
            </a:r>
            <a:r>
              <a:rPr lang="en-US" sz="1846" i="1" dirty="0"/>
              <a:t>d</a:t>
            </a:r>
            <a:r>
              <a:rPr lang="en-US" sz="1846" dirty="0"/>
              <a:t>} of the </a:t>
            </a:r>
            <a:r>
              <a:rPr lang="en-US" sz="1846" i="1" dirty="0"/>
              <a:t>k</a:t>
            </a:r>
            <a:r>
              <a:rPr lang="en-US" sz="1846" dirty="0"/>
              <a:t>-DENSEST SUBGRAPH problem, </a:t>
            </a:r>
            <a:r>
              <a:rPr lang="en-US" sz="1846" i="1" dirty="0"/>
              <a:t>n</a:t>
            </a:r>
            <a:r>
              <a:rPr lang="en-US" sz="1846" dirty="0"/>
              <a:t>=|</a:t>
            </a:r>
            <a:r>
              <a:rPr lang="en-US" sz="1846" i="1" dirty="0"/>
              <a:t>V</a:t>
            </a:r>
            <a:r>
              <a:rPr lang="en-US" sz="1846" dirty="0"/>
              <a:t>|, </a:t>
            </a:r>
            <a:r>
              <a:rPr lang="en-US" sz="1846" i="1" dirty="0"/>
              <a:t>m</a:t>
            </a:r>
            <a:r>
              <a:rPr lang="en-US" sz="1846" dirty="0"/>
              <a:t>=|</a:t>
            </a:r>
            <a:r>
              <a:rPr lang="en-US" sz="1846" i="1" dirty="0"/>
              <a:t>E</a:t>
            </a:r>
            <a:r>
              <a:rPr lang="en-US" sz="1846" dirty="0"/>
              <a:t>|;</a:t>
            </a:r>
          </a:p>
          <a:p>
            <a:pPr eaLnBrk="1" hangingPunct="1">
              <a:buFont typeface="Arial" charset="0"/>
              <a:buChar char="•"/>
            </a:pPr>
            <a:r>
              <a:rPr lang="en-US" sz="1846" dirty="0"/>
              <a:t>Build a graph </a:t>
            </a:r>
            <a:r>
              <a:rPr lang="en-US" sz="1846" i="1" dirty="0"/>
              <a:t>G</a:t>
            </a:r>
            <a:r>
              <a:rPr lang="en-US" sz="1846" dirty="0"/>
              <a:t> with a source node </a:t>
            </a:r>
            <a:r>
              <a:rPr lang="en-US" sz="1846" i="1" dirty="0"/>
              <a:t>S</a:t>
            </a:r>
            <a:r>
              <a:rPr lang="en-US" sz="1846" dirty="0"/>
              <a:t> and target node </a:t>
            </a:r>
            <a:r>
              <a:rPr lang="en-US" sz="1846" i="1" dirty="0"/>
              <a:t>T</a:t>
            </a:r>
            <a:r>
              <a:rPr lang="en-US" sz="1846" dirty="0"/>
              <a:t>;</a:t>
            </a:r>
          </a:p>
          <a:p>
            <a:pPr eaLnBrk="1" hangingPunct="1">
              <a:buFont typeface="Arial" charset="0"/>
              <a:buChar char="•"/>
            </a:pPr>
            <a:r>
              <a:rPr lang="en-US" sz="1846" dirty="0"/>
              <a:t>Build </a:t>
            </a:r>
            <a:r>
              <a:rPr lang="en-US" sz="1846" i="1" dirty="0"/>
              <a:t>n</a:t>
            </a:r>
            <a:r>
              <a:rPr lang="en-US" sz="1846" dirty="0"/>
              <a:t> nodes connecting with </a:t>
            </a:r>
            <a:r>
              <a:rPr lang="en-US" sz="1846" i="1" dirty="0"/>
              <a:t>S</a:t>
            </a:r>
            <a:r>
              <a:rPr lang="en-US" sz="1846" dirty="0"/>
              <a:t> with capacity </a:t>
            </a:r>
            <a:r>
              <a:rPr lang="en-US" sz="1846" i="1" dirty="0"/>
              <a:t>n</a:t>
            </a:r>
            <a:r>
              <a:rPr lang="en-US" sz="1846" dirty="0"/>
              <a:t>*</a:t>
            </a:r>
            <a:r>
              <a:rPr lang="en-US" sz="1846" i="1" dirty="0"/>
              <a:t>m</a:t>
            </a:r>
            <a:r>
              <a:rPr lang="en-US" sz="1846" dirty="0"/>
              <a:t>;</a:t>
            </a:r>
          </a:p>
          <a:p>
            <a:pPr eaLnBrk="1" hangingPunct="1">
              <a:buFont typeface="Arial" charset="0"/>
              <a:buChar char="•"/>
            </a:pPr>
            <a:r>
              <a:rPr lang="en-US" sz="1846" dirty="0"/>
              <a:t>Build </a:t>
            </a:r>
            <a:r>
              <a:rPr lang="en-US" sz="1846" i="1" dirty="0"/>
              <a:t>n</a:t>
            </a:r>
            <a:r>
              <a:rPr lang="en-US" sz="1846" dirty="0"/>
              <a:t> nodes for each edge in </a:t>
            </a:r>
            <a:r>
              <a:rPr lang="en-US" sz="1846" i="1" dirty="0"/>
              <a:t>G</a:t>
            </a:r>
            <a:r>
              <a:rPr lang="en-US" sz="1846" dirty="0"/>
              <a:t>’, connect each of them to </a:t>
            </a:r>
            <a:r>
              <a:rPr lang="en-US" sz="1846" i="1" dirty="0"/>
              <a:t>T</a:t>
            </a:r>
            <a:r>
              <a:rPr lang="en-US" sz="1846" dirty="0"/>
              <a:t> with capacity 1;</a:t>
            </a:r>
          </a:p>
        </p:txBody>
      </p:sp>
      <p:sp>
        <p:nvSpPr>
          <p:cNvPr id="74" name="Oval 73"/>
          <p:cNvSpPr/>
          <p:nvPr/>
        </p:nvSpPr>
        <p:spPr>
          <a:xfrm>
            <a:off x="0" y="4273061"/>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S</a:t>
            </a:r>
          </a:p>
        </p:txBody>
      </p:sp>
      <p:sp>
        <p:nvSpPr>
          <p:cNvPr id="75" name="Oval 74"/>
          <p:cNvSpPr/>
          <p:nvPr/>
        </p:nvSpPr>
        <p:spPr>
          <a:xfrm>
            <a:off x="1221000" y="3217984"/>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X</a:t>
            </a:r>
            <a:r>
              <a:rPr lang="en-US" sz="1292" baseline="-25000" dirty="0"/>
              <a:t>1</a:t>
            </a:r>
          </a:p>
        </p:txBody>
      </p:sp>
      <p:sp>
        <p:nvSpPr>
          <p:cNvPr id="76" name="Oval 75"/>
          <p:cNvSpPr/>
          <p:nvPr/>
        </p:nvSpPr>
        <p:spPr>
          <a:xfrm>
            <a:off x="1221000" y="4062046"/>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X</a:t>
            </a:r>
            <a:r>
              <a:rPr lang="en-US" sz="1292" baseline="-25000" dirty="0"/>
              <a:t>2</a:t>
            </a:r>
          </a:p>
        </p:txBody>
      </p:sp>
      <p:sp>
        <p:nvSpPr>
          <p:cNvPr id="77" name="Oval 76"/>
          <p:cNvSpPr/>
          <p:nvPr/>
        </p:nvSpPr>
        <p:spPr>
          <a:xfrm>
            <a:off x="1221000" y="5117123"/>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err="1"/>
              <a:t>X</a:t>
            </a:r>
            <a:r>
              <a:rPr lang="en-US" sz="1292" i="1" baseline="-25000" dirty="0" err="1"/>
              <a:t>n</a:t>
            </a:r>
            <a:endParaRPr lang="en-US" sz="1292" i="1" baseline="-25000" dirty="0"/>
          </a:p>
        </p:txBody>
      </p:sp>
      <p:cxnSp>
        <p:nvCxnSpPr>
          <p:cNvPr id="78" name="Straight Arrow Connector 77"/>
          <p:cNvCxnSpPr>
            <a:stCxn id="74" idx="6"/>
            <a:endCxn id="75" idx="3"/>
          </p:cNvCxnSpPr>
          <p:nvPr/>
        </p:nvCxnSpPr>
        <p:spPr>
          <a:xfrm flipV="1">
            <a:off x="684001" y="3756907"/>
            <a:ext cx="637169" cy="831848"/>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79" name="Straight Arrow Connector 78"/>
          <p:cNvCxnSpPr>
            <a:stCxn id="74" idx="6"/>
            <a:endCxn id="76" idx="2"/>
          </p:cNvCxnSpPr>
          <p:nvPr/>
        </p:nvCxnSpPr>
        <p:spPr>
          <a:xfrm flipV="1">
            <a:off x="684000" y="4377739"/>
            <a:ext cx="537000" cy="211015"/>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80" name="Straight Arrow Connector 79"/>
          <p:cNvCxnSpPr>
            <a:stCxn id="74" idx="6"/>
            <a:endCxn id="77" idx="1"/>
          </p:cNvCxnSpPr>
          <p:nvPr/>
        </p:nvCxnSpPr>
        <p:spPr>
          <a:xfrm>
            <a:off x="684001" y="4588755"/>
            <a:ext cx="637169" cy="620833"/>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18452" name="TextBox 80"/>
          <p:cNvSpPr txBox="1">
            <a:spLocks noChangeArrowheads="1"/>
          </p:cNvSpPr>
          <p:nvPr/>
        </p:nvSpPr>
        <p:spPr bwMode="auto">
          <a:xfrm>
            <a:off x="1449388" y="4624755"/>
            <a:ext cx="381000" cy="476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662" b="1"/>
              <a:t>.</a:t>
            </a:r>
          </a:p>
          <a:p>
            <a:pPr eaLnBrk="1" hangingPunct="1">
              <a:lnSpc>
                <a:spcPct val="50000"/>
              </a:lnSpc>
            </a:pPr>
            <a:r>
              <a:rPr lang="en-US" sz="1662" b="1"/>
              <a:t>.</a:t>
            </a:r>
          </a:p>
          <a:p>
            <a:pPr eaLnBrk="1" hangingPunct="1">
              <a:lnSpc>
                <a:spcPct val="50000"/>
              </a:lnSpc>
            </a:pPr>
            <a:r>
              <a:rPr lang="en-US" sz="1662" b="1"/>
              <a:t>.</a:t>
            </a:r>
          </a:p>
        </p:txBody>
      </p:sp>
      <p:grpSp>
        <p:nvGrpSpPr>
          <p:cNvPr id="18453" name="Group 81"/>
          <p:cNvGrpSpPr>
            <a:grpSpLocks/>
          </p:cNvGrpSpPr>
          <p:nvPr/>
        </p:nvGrpSpPr>
        <p:grpSpPr bwMode="auto">
          <a:xfrm>
            <a:off x="2590800" y="3217984"/>
            <a:ext cx="685800" cy="2532185"/>
            <a:chOff x="3810000" y="2819400"/>
            <a:chExt cx="685800" cy="2743200"/>
          </a:xfrm>
        </p:grpSpPr>
        <p:sp>
          <p:nvSpPr>
            <p:cNvPr id="83" name="Oval 82"/>
            <p:cNvSpPr/>
            <p:nvPr/>
          </p:nvSpPr>
          <p:spPr>
            <a:xfrm>
              <a:off x="3810000" y="2819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Y</a:t>
              </a:r>
              <a:r>
                <a:rPr lang="en-US" sz="1292" baseline="-25000" dirty="0"/>
                <a:t>1</a:t>
              </a:r>
            </a:p>
          </p:txBody>
        </p:sp>
        <p:sp>
          <p:nvSpPr>
            <p:cNvPr id="84" name="Oval 83"/>
            <p:cNvSpPr/>
            <p:nvPr/>
          </p:nvSpPr>
          <p:spPr>
            <a:xfrm>
              <a:off x="3810000" y="36576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Y</a:t>
              </a:r>
              <a:r>
                <a:rPr lang="en-US" sz="1292" baseline="-25000" dirty="0"/>
                <a:t>2</a:t>
              </a:r>
            </a:p>
          </p:txBody>
        </p:sp>
        <p:sp>
          <p:nvSpPr>
            <p:cNvPr id="18479" name="TextBox 84"/>
            <p:cNvSpPr txBox="1">
              <a:spLocks noChangeArrowheads="1"/>
            </p:cNvSpPr>
            <p:nvPr/>
          </p:nvSpPr>
          <p:spPr bwMode="auto">
            <a:xfrm>
              <a:off x="4038600" y="4343400"/>
              <a:ext cx="381000" cy="515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662" b="1"/>
                <a:t>.</a:t>
              </a:r>
            </a:p>
            <a:p>
              <a:pPr eaLnBrk="1" hangingPunct="1">
                <a:lnSpc>
                  <a:spcPct val="50000"/>
                </a:lnSpc>
              </a:pPr>
              <a:r>
                <a:rPr lang="en-US" sz="1662" b="1"/>
                <a:t>.</a:t>
              </a:r>
            </a:p>
            <a:p>
              <a:pPr eaLnBrk="1" hangingPunct="1">
                <a:lnSpc>
                  <a:spcPct val="50000"/>
                </a:lnSpc>
              </a:pPr>
              <a:r>
                <a:rPr lang="en-US" sz="1662" b="1"/>
                <a:t>.</a:t>
              </a:r>
            </a:p>
          </p:txBody>
        </p:sp>
        <p:sp>
          <p:nvSpPr>
            <p:cNvPr id="86" name="Oval 85"/>
            <p:cNvSpPr/>
            <p:nvPr/>
          </p:nvSpPr>
          <p:spPr>
            <a:xfrm>
              <a:off x="3810000" y="4876800"/>
              <a:ext cx="685800" cy="685800"/>
            </a:xfrm>
            <a:prstGeom prst="ellipse">
              <a:avLst/>
            </a:prstGeom>
          </p:spPr>
          <p:style>
            <a:lnRef idx="1">
              <a:schemeClr val="dk1"/>
            </a:lnRef>
            <a:fillRef idx="3">
              <a:schemeClr val="dk1"/>
            </a:fillRef>
            <a:effectRef idx="2">
              <a:schemeClr val="dk1"/>
            </a:effectRef>
            <a:fontRef idx="minor">
              <a:schemeClr val="lt1"/>
            </a:fontRef>
          </p:style>
          <p:txBody>
            <a:bodyPr lIns="0" rIns="0" anchor="ctr"/>
            <a:lstStyle/>
            <a:p>
              <a:pPr algn="ctr">
                <a:defRPr/>
              </a:pPr>
              <a:r>
                <a:rPr lang="en-US" sz="1292" dirty="0" err="1"/>
                <a:t>Y</a:t>
              </a:r>
              <a:r>
                <a:rPr lang="en-US" sz="1292" i="1" baseline="-25000" dirty="0" err="1"/>
                <a:t>n</a:t>
              </a:r>
              <a:r>
                <a:rPr lang="en-US" sz="1292" i="1" baseline="-25000" dirty="0"/>
                <a:t>*m</a:t>
              </a:r>
            </a:p>
          </p:txBody>
        </p:sp>
      </p:grpSp>
      <p:cxnSp>
        <p:nvCxnSpPr>
          <p:cNvPr id="87" name="Straight Arrow Connector 86"/>
          <p:cNvCxnSpPr>
            <a:stCxn id="76" idx="6"/>
            <a:endCxn id="86" idx="2"/>
          </p:cNvCxnSpPr>
          <p:nvPr/>
        </p:nvCxnSpPr>
        <p:spPr>
          <a:xfrm>
            <a:off x="1905000" y="4377738"/>
            <a:ext cx="685800" cy="1055908"/>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88" name="Straight Arrow Connector 87"/>
          <p:cNvCxnSpPr>
            <a:stCxn id="75" idx="6"/>
            <a:endCxn id="84" idx="2"/>
          </p:cNvCxnSpPr>
          <p:nvPr/>
        </p:nvCxnSpPr>
        <p:spPr>
          <a:xfrm>
            <a:off x="1905000" y="3533677"/>
            <a:ext cx="685800" cy="773723"/>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89" name="Straight Arrow Connector 88"/>
          <p:cNvCxnSpPr>
            <a:stCxn id="76" idx="6"/>
            <a:endCxn id="83" idx="2"/>
          </p:cNvCxnSpPr>
          <p:nvPr/>
        </p:nvCxnSpPr>
        <p:spPr>
          <a:xfrm flipV="1">
            <a:off x="1905000" y="3533677"/>
            <a:ext cx="685800" cy="844062"/>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90" name="Straight Arrow Connector 89"/>
          <p:cNvCxnSpPr>
            <a:stCxn id="77" idx="6"/>
            <a:endCxn id="84" idx="2"/>
          </p:cNvCxnSpPr>
          <p:nvPr/>
        </p:nvCxnSpPr>
        <p:spPr>
          <a:xfrm flipV="1">
            <a:off x="1905000" y="4307400"/>
            <a:ext cx="685800" cy="1125415"/>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91" name="Oval 90"/>
          <p:cNvSpPr/>
          <p:nvPr/>
        </p:nvSpPr>
        <p:spPr>
          <a:xfrm>
            <a:off x="3886200" y="3991708"/>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T</a:t>
            </a:r>
          </a:p>
        </p:txBody>
      </p:sp>
      <p:cxnSp>
        <p:nvCxnSpPr>
          <p:cNvPr id="92" name="Straight Arrow Connector 91"/>
          <p:cNvCxnSpPr>
            <a:stCxn id="83" idx="6"/>
            <a:endCxn id="91" idx="2"/>
          </p:cNvCxnSpPr>
          <p:nvPr/>
        </p:nvCxnSpPr>
        <p:spPr>
          <a:xfrm>
            <a:off x="3274800" y="3533677"/>
            <a:ext cx="611400" cy="773723"/>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94" name="Straight Arrow Connector 93"/>
          <p:cNvCxnSpPr>
            <a:stCxn id="86" idx="6"/>
            <a:endCxn id="91" idx="2"/>
          </p:cNvCxnSpPr>
          <p:nvPr/>
        </p:nvCxnSpPr>
        <p:spPr>
          <a:xfrm flipV="1">
            <a:off x="3276600" y="4307400"/>
            <a:ext cx="609600" cy="1126246"/>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18464" name="TextBox 94"/>
          <p:cNvSpPr txBox="1">
            <a:spLocks noChangeArrowheads="1"/>
          </p:cNvSpPr>
          <p:nvPr/>
        </p:nvSpPr>
        <p:spPr bwMode="auto">
          <a:xfrm>
            <a:off x="457200" y="3763108"/>
            <a:ext cx="7620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n*m</a:t>
            </a:r>
          </a:p>
        </p:txBody>
      </p:sp>
      <p:sp>
        <p:nvSpPr>
          <p:cNvPr id="18465" name="TextBox 95"/>
          <p:cNvSpPr txBox="1">
            <a:spLocks noChangeArrowheads="1"/>
          </p:cNvSpPr>
          <p:nvPr/>
        </p:nvSpPr>
        <p:spPr bwMode="auto">
          <a:xfrm>
            <a:off x="1981200" y="3358662"/>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18466" name="TextBox 96"/>
          <p:cNvSpPr txBox="1">
            <a:spLocks noChangeArrowheads="1"/>
          </p:cNvSpPr>
          <p:nvPr/>
        </p:nvSpPr>
        <p:spPr bwMode="auto">
          <a:xfrm>
            <a:off x="1828800" y="3763108"/>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18467" name="TextBox 97"/>
          <p:cNvSpPr txBox="1">
            <a:spLocks noChangeArrowheads="1"/>
          </p:cNvSpPr>
          <p:nvPr/>
        </p:nvSpPr>
        <p:spPr bwMode="auto">
          <a:xfrm>
            <a:off x="2057400" y="4325816"/>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18468" name="TextBox 98"/>
          <p:cNvSpPr txBox="1">
            <a:spLocks noChangeArrowheads="1"/>
          </p:cNvSpPr>
          <p:nvPr/>
        </p:nvSpPr>
        <p:spPr bwMode="auto">
          <a:xfrm>
            <a:off x="1752600" y="4747847"/>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18469" name="TextBox 99"/>
          <p:cNvSpPr txBox="1">
            <a:spLocks noChangeArrowheads="1"/>
          </p:cNvSpPr>
          <p:nvPr/>
        </p:nvSpPr>
        <p:spPr bwMode="auto">
          <a:xfrm>
            <a:off x="3276600" y="4554416"/>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18470" name="TextBox 100"/>
          <p:cNvSpPr txBox="1">
            <a:spLocks noChangeArrowheads="1"/>
          </p:cNvSpPr>
          <p:nvPr/>
        </p:nvSpPr>
        <p:spPr bwMode="auto">
          <a:xfrm>
            <a:off x="3352800" y="3921370"/>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18471" name="TextBox 101"/>
          <p:cNvSpPr txBox="1">
            <a:spLocks noChangeArrowheads="1"/>
          </p:cNvSpPr>
          <p:nvPr/>
        </p:nvSpPr>
        <p:spPr bwMode="auto">
          <a:xfrm>
            <a:off x="3505200" y="3499339"/>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18472" name="TextBox 102"/>
          <p:cNvSpPr txBox="1">
            <a:spLocks noChangeArrowheads="1"/>
          </p:cNvSpPr>
          <p:nvPr/>
        </p:nvSpPr>
        <p:spPr bwMode="auto">
          <a:xfrm>
            <a:off x="533400" y="4906108"/>
            <a:ext cx="7620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n*m</a:t>
            </a:r>
          </a:p>
        </p:txBody>
      </p:sp>
    </p:spTree>
    <p:extLst>
      <p:ext uri="{BB962C8B-B14F-4D97-AF65-F5344CB8AC3E}">
        <p14:creationId xmlns:p14="http://schemas.microsoft.com/office/powerpoint/2010/main" val="16337225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Questions</a:t>
            </a:r>
            <a:endParaRPr lang="en-US" dirty="0"/>
          </a:p>
        </p:txBody>
      </p:sp>
      <p:sp>
        <p:nvSpPr>
          <p:cNvPr id="3" name="Content Placeholder 2"/>
          <p:cNvSpPr>
            <a:spLocks noGrp="1"/>
          </p:cNvSpPr>
          <p:nvPr>
            <p:ph idx="1"/>
          </p:nvPr>
        </p:nvSpPr>
        <p:spPr>
          <a:xfrm>
            <a:off x="323851" y="1828799"/>
            <a:ext cx="8436219" cy="4297363"/>
          </a:xfrm>
        </p:spPr>
        <p:txBody>
          <a:bodyPr/>
          <a:lstStyle/>
          <a:p>
            <a:r>
              <a:rPr lang="en-US" sz="2800" dirty="0" smtClean="0"/>
              <a:t>How groups are formed in the social networks and what is the </a:t>
            </a:r>
            <a:r>
              <a:rPr lang="en-US" sz="2800" dirty="0" smtClean="0">
                <a:solidFill>
                  <a:srgbClr val="FF0000"/>
                </a:solidFill>
              </a:rPr>
              <a:t>lifecycle</a:t>
            </a:r>
            <a:r>
              <a:rPr lang="en-US" sz="2800" dirty="0" smtClean="0"/>
              <a:t> of the different groups?</a:t>
            </a:r>
          </a:p>
          <a:p>
            <a:endParaRPr lang="en-US" sz="2800" dirty="0" smtClean="0"/>
          </a:p>
          <a:p>
            <a:r>
              <a:rPr lang="en-US" sz="2800" dirty="0" smtClean="0"/>
              <a:t>How different people influence the information diffusion in the network—</a:t>
            </a:r>
            <a:r>
              <a:rPr lang="en-US" sz="2800" dirty="0" smtClean="0">
                <a:solidFill>
                  <a:srgbClr val="FF0000"/>
                </a:solidFill>
              </a:rPr>
              <a:t>structural hole</a:t>
            </a:r>
            <a:r>
              <a:rPr lang="en-US" sz="2800" dirty="0" smtClean="0"/>
              <a:t>.</a:t>
            </a:r>
            <a:endParaRPr lang="en-US" sz="2800" dirty="0"/>
          </a:p>
        </p:txBody>
      </p:sp>
    </p:spTree>
    <p:extLst>
      <p:ext uri="{BB962C8B-B14F-4D97-AF65-F5344CB8AC3E}">
        <p14:creationId xmlns:p14="http://schemas.microsoft.com/office/powerpoint/2010/main" val="97602509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a:t>Hardness </a:t>
            </a:r>
            <a:r>
              <a:rPr lang="en-US" altLang="zh-CN" dirty="0" smtClean="0"/>
              <a:t>Analysis </a:t>
            </a:r>
            <a:r>
              <a:rPr lang="en-US" dirty="0" smtClean="0"/>
              <a:t>(cont.)</a:t>
            </a:r>
            <a:endParaRPr lang="en-US" dirty="0"/>
          </a:p>
        </p:txBody>
      </p:sp>
      <p:sp>
        <p:nvSpPr>
          <p:cNvPr id="20482" name="Content Placeholder 2"/>
          <p:cNvSpPr>
            <a:spLocks noGrp="1"/>
          </p:cNvSpPr>
          <p:nvPr>
            <p:ph sz="quarter" idx="1"/>
          </p:nvPr>
        </p:nvSpPr>
        <p:spPr>
          <a:xfrm>
            <a:off x="301625" y="1450847"/>
            <a:ext cx="8504238" cy="4442930"/>
          </a:xfrm>
        </p:spPr>
        <p:txBody>
          <a:bodyPr/>
          <a:lstStyle/>
          <a:p>
            <a:pPr>
              <a:buFont typeface="Arial" charset="0"/>
              <a:buChar char="•"/>
            </a:pPr>
            <a:r>
              <a:rPr lang="en-US" dirty="0">
                <a:latin typeface="Times New Roman"/>
                <a:cs typeface="Times New Roman"/>
              </a:rPr>
              <a:t>Build a link from </a:t>
            </a:r>
            <a:r>
              <a:rPr lang="en-US" altLang="zh-CN" i="1" dirty="0" smtClean="0">
                <a:latin typeface="Times New Roman"/>
                <a:cs typeface="Times New Roman"/>
              </a:rPr>
              <a:t>x</a:t>
            </a:r>
            <a:r>
              <a:rPr lang="en-US" i="1" baseline="-25000" dirty="0" smtClean="0">
                <a:latin typeface="Times New Roman"/>
                <a:cs typeface="Times New Roman"/>
              </a:rPr>
              <a:t>i</a:t>
            </a:r>
            <a:r>
              <a:rPr lang="en-US" dirty="0" smtClean="0">
                <a:latin typeface="Times New Roman"/>
                <a:cs typeface="Times New Roman"/>
              </a:rPr>
              <a:t> </a:t>
            </a:r>
            <a:r>
              <a:rPr lang="en-US" dirty="0">
                <a:latin typeface="Times New Roman"/>
                <a:cs typeface="Times New Roman"/>
              </a:rPr>
              <a:t>to </a:t>
            </a:r>
            <a:r>
              <a:rPr lang="en-US" i="1" dirty="0" err="1" smtClean="0">
                <a:latin typeface="Times New Roman"/>
                <a:cs typeface="Times New Roman"/>
              </a:rPr>
              <a:t>y</a:t>
            </a:r>
            <a:r>
              <a:rPr lang="en-US" i="1" baseline="-25000" dirty="0" err="1" smtClean="0">
                <a:latin typeface="Times New Roman"/>
                <a:cs typeface="Times New Roman"/>
              </a:rPr>
              <a:t>j</a:t>
            </a:r>
            <a:r>
              <a:rPr lang="en-US" dirty="0" smtClean="0">
                <a:latin typeface="Times New Roman"/>
                <a:cs typeface="Times New Roman"/>
              </a:rPr>
              <a:t> </a:t>
            </a:r>
            <a:r>
              <a:rPr lang="en-US" dirty="0">
                <a:latin typeface="Times New Roman"/>
                <a:cs typeface="Times New Roman"/>
              </a:rPr>
              <a:t>with capacity 1 if the </a:t>
            </a:r>
            <a:r>
              <a:rPr lang="en-US" i="1" dirty="0" smtClean="0">
                <a:latin typeface="Times New Roman"/>
                <a:cs typeface="Times New Roman"/>
              </a:rPr>
              <a:t>x</a:t>
            </a:r>
            <a:r>
              <a:rPr lang="en-US" i="1" baseline="-25000" dirty="0" smtClean="0">
                <a:latin typeface="Times New Roman"/>
                <a:cs typeface="Times New Roman"/>
              </a:rPr>
              <a:t>i</a:t>
            </a:r>
            <a:r>
              <a:rPr lang="en-US" dirty="0" smtClean="0">
                <a:latin typeface="Times New Roman"/>
                <a:cs typeface="Times New Roman"/>
              </a:rPr>
              <a:t> </a:t>
            </a:r>
            <a:r>
              <a:rPr lang="en-US" dirty="0">
                <a:latin typeface="Times New Roman"/>
                <a:cs typeface="Times New Roman"/>
              </a:rPr>
              <a:t>in G’ appears on the </a:t>
            </a:r>
            <a:r>
              <a:rPr lang="en-US" i="1" dirty="0">
                <a:latin typeface="Times New Roman"/>
                <a:cs typeface="Times New Roman"/>
              </a:rPr>
              <a:t>j</a:t>
            </a:r>
            <a:r>
              <a:rPr lang="en-US" dirty="0">
                <a:latin typeface="Times New Roman"/>
                <a:cs typeface="Times New Roman"/>
              </a:rPr>
              <a:t>-</a:t>
            </a:r>
            <a:r>
              <a:rPr lang="en-US" dirty="0" err="1">
                <a:latin typeface="Times New Roman"/>
                <a:cs typeface="Times New Roman"/>
              </a:rPr>
              <a:t>th</a:t>
            </a:r>
            <a:r>
              <a:rPr lang="en-US" dirty="0">
                <a:latin typeface="Times New Roman"/>
                <a:cs typeface="Times New Roman"/>
              </a:rPr>
              <a:t> edge;</a:t>
            </a:r>
          </a:p>
          <a:p>
            <a:pPr>
              <a:buFont typeface="Arial" charset="0"/>
              <a:buChar char="•"/>
            </a:pPr>
            <a:r>
              <a:rPr lang="en-US" i="1" dirty="0">
                <a:latin typeface="Times New Roman"/>
                <a:cs typeface="Times New Roman"/>
              </a:rPr>
              <a:t>MC</a:t>
            </a:r>
            <a:r>
              <a:rPr lang="en-US" dirty="0">
                <a:latin typeface="Times New Roman"/>
                <a:cs typeface="Times New Roman"/>
              </a:rPr>
              <a:t>(</a:t>
            </a:r>
            <a:r>
              <a:rPr lang="en-US" i="1" dirty="0">
                <a:latin typeface="Times New Roman"/>
                <a:cs typeface="Times New Roman"/>
              </a:rPr>
              <a:t>G</a:t>
            </a:r>
            <a:r>
              <a:rPr lang="en-US" dirty="0">
                <a:latin typeface="Times New Roman"/>
                <a:cs typeface="Times New Roman"/>
              </a:rPr>
              <a:t>)=</a:t>
            </a:r>
            <a:r>
              <a:rPr lang="en-US" i="1" dirty="0">
                <a:latin typeface="Times New Roman"/>
                <a:cs typeface="Times New Roman"/>
              </a:rPr>
              <a:t>n</a:t>
            </a:r>
            <a:r>
              <a:rPr lang="en-US" dirty="0" smtClean="0">
                <a:latin typeface="Times New Roman"/>
                <a:cs typeface="Times New Roman"/>
              </a:rPr>
              <a:t>*</a:t>
            </a:r>
            <a:r>
              <a:rPr lang="en-US" i="1" dirty="0" smtClean="0">
                <a:latin typeface="Times New Roman"/>
                <a:cs typeface="Times New Roman"/>
              </a:rPr>
              <a:t>m</a:t>
            </a:r>
            <a:r>
              <a:rPr lang="en-US" dirty="0" smtClean="0">
                <a:latin typeface="Times New Roman"/>
                <a:cs typeface="Times New Roman"/>
              </a:rPr>
              <a:t>;</a:t>
            </a:r>
            <a:endParaRPr lang="en-US" dirty="0">
              <a:latin typeface="Times New Roman"/>
              <a:cs typeface="Times New Roman"/>
            </a:endParaRPr>
          </a:p>
          <a:p>
            <a:pPr marL="0" indent="0">
              <a:buNone/>
            </a:pPr>
            <a:endParaRPr lang="en-US" dirty="0">
              <a:solidFill>
                <a:schemeClr val="tx1"/>
              </a:solidFill>
              <a:latin typeface="Times New Roman" charset="0"/>
              <a:ea typeface="华文楷体" charset="0"/>
              <a:cs typeface="华文楷体" charset="0"/>
            </a:endParaRPr>
          </a:p>
        </p:txBody>
      </p:sp>
      <p:sp>
        <p:nvSpPr>
          <p:cNvPr id="4" name="Oval 3"/>
          <p:cNvSpPr/>
          <p:nvPr/>
        </p:nvSpPr>
        <p:spPr>
          <a:xfrm>
            <a:off x="0" y="4273061"/>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S</a:t>
            </a:r>
          </a:p>
        </p:txBody>
      </p:sp>
      <p:sp>
        <p:nvSpPr>
          <p:cNvPr id="17" name="Oval 16"/>
          <p:cNvSpPr/>
          <p:nvPr/>
        </p:nvSpPr>
        <p:spPr>
          <a:xfrm>
            <a:off x="1221000" y="3217984"/>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X</a:t>
            </a:r>
            <a:r>
              <a:rPr lang="en-US" sz="1292" baseline="-25000" dirty="0"/>
              <a:t>1</a:t>
            </a:r>
          </a:p>
        </p:txBody>
      </p:sp>
      <p:sp>
        <p:nvSpPr>
          <p:cNvPr id="18" name="Oval 17"/>
          <p:cNvSpPr/>
          <p:nvPr/>
        </p:nvSpPr>
        <p:spPr>
          <a:xfrm>
            <a:off x="1221000" y="4062046"/>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X</a:t>
            </a:r>
            <a:r>
              <a:rPr lang="en-US" sz="1292" baseline="-25000" dirty="0"/>
              <a:t>2</a:t>
            </a:r>
          </a:p>
        </p:txBody>
      </p:sp>
      <p:sp>
        <p:nvSpPr>
          <p:cNvPr id="19" name="Oval 18"/>
          <p:cNvSpPr/>
          <p:nvPr/>
        </p:nvSpPr>
        <p:spPr>
          <a:xfrm>
            <a:off x="1221000" y="5117123"/>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err="1"/>
              <a:t>X</a:t>
            </a:r>
            <a:r>
              <a:rPr lang="en-US" sz="1292" baseline="-25000" dirty="0" err="1"/>
              <a:t>n</a:t>
            </a:r>
            <a:endParaRPr lang="en-US" sz="1292" baseline="-25000" dirty="0"/>
          </a:p>
        </p:txBody>
      </p:sp>
      <p:cxnSp>
        <p:nvCxnSpPr>
          <p:cNvPr id="6" name="Straight Arrow Connector 5"/>
          <p:cNvCxnSpPr>
            <a:stCxn id="4" idx="6"/>
            <a:endCxn id="17" idx="3"/>
          </p:cNvCxnSpPr>
          <p:nvPr/>
        </p:nvCxnSpPr>
        <p:spPr>
          <a:xfrm flipV="1">
            <a:off x="684001" y="3756907"/>
            <a:ext cx="637169" cy="831848"/>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a:stCxn id="4" idx="6"/>
            <a:endCxn id="18" idx="2"/>
          </p:cNvCxnSpPr>
          <p:nvPr/>
        </p:nvCxnSpPr>
        <p:spPr>
          <a:xfrm flipV="1">
            <a:off x="684000" y="4377739"/>
            <a:ext cx="537000" cy="211015"/>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a:stCxn id="4" idx="6"/>
            <a:endCxn id="19" idx="1"/>
          </p:cNvCxnSpPr>
          <p:nvPr/>
        </p:nvCxnSpPr>
        <p:spPr>
          <a:xfrm>
            <a:off x="684001" y="4588755"/>
            <a:ext cx="637169" cy="620833"/>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20499" name="TextBox 21"/>
          <p:cNvSpPr txBox="1">
            <a:spLocks noChangeArrowheads="1"/>
          </p:cNvSpPr>
          <p:nvPr/>
        </p:nvSpPr>
        <p:spPr bwMode="auto">
          <a:xfrm>
            <a:off x="1449388" y="4624755"/>
            <a:ext cx="381000" cy="476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662" b="1"/>
              <a:t>.</a:t>
            </a:r>
          </a:p>
          <a:p>
            <a:pPr eaLnBrk="1" hangingPunct="1">
              <a:lnSpc>
                <a:spcPct val="50000"/>
              </a:lnSpc>
            </a:pPr>
            <a:r>
              <a:rPr lang="en-US" sz="1662" b="1"/>
              <a:t>.</a:t>
            </a:r>
          </a:p>
          <a:p>
            <a:pPr eaLnBrk="1" hangingPunct="1">
              <a:lnSpc>
                <a:spcPct val="50000"/>
              </a:lnSpc>
            </a:pPr>
            <a:r>
              <a:rPr lang="en-US" sz="1662" b="1"/>
              <a:t>.</a:t>
            </a:r>
          </a:p>
        </p:txBody>
      </p:sp>
      <p:grpSp>
        <p:nvGrpSpPr>
          <p:cNvPr id="20500" name="Group 26"/>
          <p:cNvGrpSpPr>
            <a:grpSpLocks/>
          </p:cNvGrpSpPr>
          <p:nvPr/>
        </p:nvGrpSpPr>
        <p:grpSpPr bwMode="auto">
          <a:xfrm>
            <a:off x="2590800" y="3217984"/>
            <a:ext cx="685800" cy="2532185"/>
            <a:chOff x="3810000" y="2819400"/>
            <a:chExt cx="685800" cy="2743200"/>
          </a:xfrm>
        </p:grpSpPr>
        <p:sp>
          <p:nvSpPr>
            <p:cNvPr id="28" name="Oval 27"/>
            <p:cNvSpPr/>
            <p:nvPr/>
          </p:nvSpPr>
          <p:spPr>
            <a:xfrm>
              <a:off x="3810000" y="28194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Y</a:t>
              </a:r>
              <a:r>
                <a:rPr lang="en-US" sz="1292" baseline="-25000" dirty="0"/>
                <a:t>1</a:t>
              </a:r>
            </a:p>
          </p:txBody>
        </p:sp>
        <p:sp>
          <p:nvSpPr>
            <p:cNvPr id="29" name="Oval 28"/>
            <p:cNvSpPr/>
            <p:nvPr/>
          </p:nvSpPr>
          <p:spPr>
            <a:xfrm>
              <a:off x="3810000" y="3657600"/>
              <a:ext cx="684000" cy="684000"/>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Y</a:t>
              </a:r>
              <a:r>
                <a:rPr lang="en-US" sz="1292" baseline="-25000" dirty="0"/>
                <a:t>2</a:t>
              </a:r>
            </a:p>
          </p:txBody>
        </p:sp>
        <p:sp>
          <p:nvSpPr>
            <p:cNvPr id="20527" name="TextBox 29"/>
            <p:cNvSpPr txBox="1">
              <a:spLocks noChangeArrowheads="1"/>
            </p:cNvSpPr>
            <p:nvPr/>
          </p:nvSpPr>
          <p:spPr bwMode="auto">
            <a:xfrm>
              <a:off x="4038600" y="4343400"/>
              <a:ext cx="381000" cy="515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lnSpc>
                  <a:spcPct val="50000"/>
                </a:lnSpc>
              </a:pPr>
              <a:r>
                <a:rPr lang="en-US" sz="1662" b="1"/>
                <a:t>.</a:t>
              </a:r>
            </a:p>
            <a:p>
              <a:pPr eaLnBrk="1" hangingPunct="1">
                <a:lnSpc>
                  <a:spcPct val="50000"/>
                </a:lnSpc>
              </a:pPr>
              <a:r>
                <a:rPr lang="en-US" sz="1662" b="1"/>
                <a:t>.</a:t>
              </a:r>
            </a:p>
            <a:p>
              <a:pPr eaLnBrk="1" hangingPunct="1">
                <a:lnSpc>
                  <a:spcPct val="50000"/>
                </a:lnSpc>
              </a:pPr>
              <a:r>
                <a:rPr lang="en-US" sz="1662" b="1"/>
                <a:t>.</a:t>
              </a:r>
            </a:p>
          </p:txBody>
        </p:sp>
        <p:sp>
          <p:nvSpPr>
            <p:cNvPr id="31" name="Oval 30"/>
            <p:cNvSpPr/>
            <p:nvPr/>
          </p:nvSpPr>
          <p:spPr>
            <a:xfrm>
              <a:off x="3810000" y="4876800"/>
              <a:ext cx="685800" cy="685800"/>
            </a:xfrm>
            <a:prstGeom prst="ellipse">
              <a:avLst/>
            </a:prstGeom>
          </p:spPr>
          <p:style>
            <a:lnRef idx="1">
              <a:schemeClr val="dk1"/>
            </a:lnRef>
            <a:fillRef idx="3">
              <a:schemeClr val="dk1"/>
            </a:fillRef>
            <a:effectRef idx="2">
              <a:schemeClr val="dk1"/>
            </a:effectRef>
            <a:fontRef idx="minor">
              <a:schemeClr val="lt1"/>
            </a:fontRef>
          </p:style>
          <p:txBody>
            <a:bodyPr lIns="0" rIns="0" anchor="ctr"/>
            <a:lstStyle/>
            <a:p>
              <a:pPr algn="ctr">
                <a:defRPr/>
              </a:pPr>
              <a:r>
                <a:rPr lang="en-US" sz="1292" dirty="0" err="1"/>
                <a:t>Y</a:t>
              </a:r>
              <a:r>
                <a:rPr lang="en-US" sz="1292" i="1" baseline="-25000" dirty="0" err="1"/>
                <a:t>n</a:t>
              </a:r>
              <a:r>
                <a:rPr lang="en-US" sz="1292" i="1" baseline="-25000" dirty="0"/>
                <a:t>*m</a:t>
              </a:r>
            </a:p>
          </p:txBody>
        </p:sp>
      </p:grpSp>
      <p:cxnSp>
        <p:nvCxnSpPr>
          <p:cNvPr id="38" name="Straight Arrow Connector 37"/>
          <p:cNvCxnSpPr>
            <a:stCxn id="18" idx="6"/>
            <a:endCxn id="31" idx="2"/>
          </p:cNvCxnSpPr>
          <p:nvPr/>
        </p:nvCxnSpPr>
        <p:spPr>
          <a:xfrm>
            <a:off x="1905000" y="4377738"/>
            <a:ext cx="685800" cy="1055908"/>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41" name="Straight Arrow Connector 40"/>
          <p:cNvCxnSpPr>
            <a:stCxn id="17" idx="6"/>
            <a:endCxn id="29" idx="2"/>
          </p:cNvCxnSpPr>
          <p:nvPr/>
        </p:nvCxnSpPr>
        <p:spPr>
          <a:xfrm>
            <a:off x="1905000" y="3533677"/>
            <a:ext cx="685800" cy="773723"/>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46" name="Straight Arrow Connector 45"/>
          <p:cNvCxnSpPr>
            <a:stCxn id="18" idx="6"/>
            <a:endCxn id="28" idx="2"/>
          </p:cNvCxnSpPr>
          <p:nvPr/>
        </p:nvCxnSpPr>
        <p:spPr>
          <a:xfrm flipV="1">
            <a:off x="1905000" y="3533677"/>
            <a:ext cx="685800" cy="844062"/>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50" name="Straight Arrow Connector 49"/>
          <p:cNvCxnSpPr>
            <a:stCxn id="19" idx="6"/>
            <a:endCxn id="29" idx="2"/>
          </p:cNvCxnSpPr>
          <p:nvPr/>
        </p:nvCxnSpPr>
        <p:spPr>
          <a:xfrm flipV="1">
            <a:off x="1905000" y="4307400"/>
            <a:ext cx="685800" cy="1125415"/>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54" name="Oval 53"/>
          <p:cNvSpPr/>
          <p:nvPr/>
        </p:nvSpPr>
        <p:spPr>
          <a:xfrm>
            <a:off x="3886200" y="3991708"/>
            <a:ext cx="684000" cy="631385"/>
          </a:xfrm>
          <a:prstGeom prst="ellips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n-US" sz="1292" dirty="0"/>
              <a:t>T</a:t>
            </a:r>
          </a:p>
        </p:txBody>
      </p:sp>
      <p:cxnSp>
        <p:nvCxnSpPr>
          <p:cNvPr id="55" name="Straight Arrow Connector 54"/>
          <p:cNvCxnSpPr>
            <a:stCxn id="28" idx="6"/>
            <a:endCxn id="54" idx="2"/>
          </p:cNvCxnSpPr>
          <p:nvPr/>
        </p:nvCxnSpPr>
        <p:spPr>
          <a:xfrm>
            <a:off x="3274800" y="3533677"/>
            <a:ext cx="611400" cy="773723"/>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cxnSp>
        <p:nvCxnSpPr>
          <p:cNvPr id="62" name="Straight Arrow Connector 61"/>
          <p:cNvCxnSpPr>
            <a:stCxn id="31" idx="6"/>
            <a:endCxn id="54" idx="2"/>
          </p:cNvCxnSpPr>
          <p:nvPr/>
        </p:nvCxnSpPr>
        <p:spPr>
          <a:xfrm flipV="1">
            <a:off x="3276600" y="4307400"/>
            <a:ext cx="609600" cy="1126246"/>
          </a:xfrm>
          <a:prstGeom prst="straightConnector1">
            <a:avLst/>
          </a:prstGeom>
          <a:ln>
            <a:solidFill>
              <a:srgbClr val="000090"/>
            </a:solidFill>
            <a:tailEnd type="arrow"/>
          </a:ln>
          <a:effectLst/>
        </p:spPr>
        <p:style>
          <a:lnRef idx="3">
            <a:schemeClr val="accent5"/>
          </a:lnRef>
          <a:fillRef idx="0">
            <a:schemeClr val="accent5"/>
          </a:fillRef>
          <a:effectRef idx="2">
            <a:schemeClr val="accent5"/>
          </a:effectRef>
          <a:fontRef idx="minor">
            <a:schemeClr val="tx1"/>
          </a:fontRef>
        </p:style>
      </p:cxnSp>
      <p:sp>
        <p:nvSpPr>
          <p:cNvPr id="20511" name="TextBox 13340"/>
          <p:cNvSpPr txBox="1">
            <a:spLocks noChangeArrowheads="1"/>
          </p:cNvSpPr>
          <p:nvPr/>
        </p:nvSpPr>
        <p:spPr bwMode="auto">
          <a:xfrm>
            <a:off x="4570201" y="3065338"/>
            <a:ext cx="4589877" cy="2479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buFont typeface="Arial" charset="0"/>
              <a:buChar char="•"/>
            </a:pPr>
            <a:r>
              <a:rPr lang="en-US" sz="2585" dirty="0"/>
              <a:t>The instance is </a:t>
            </a:r>
            <a:r>
              <a:rPr lang="en-US" sz="2585" dirty="0" err="1"/>
              <a:t>satisfiable</a:t>
            </a:r>
            <a:r>
              <a:rPr lang="en-US" sz="2585" dirty="0"/>
              <a:t>, </a:t>
            </a:r>
            <a:r>
              <a:rPr lang="en-US" sz="2585" dirty="0">
                <a:solidFill>
                  <a:srgbClr val="FF0000"/>
                </a:solidFill>
              </a:rPr>
              <a:t>if and only if </a:t>
            </a:r>
            <a:r>
              <a:rPr lang="en-US" sz="2585" dirty="0">
                <a:solidFill>
                  <a:srgbClr val="000000"/>
                </a:solidFill>
              </a:rPr>
              <a:t>there exists a subset </a:t>
            </a:r>
          </a:p>
          <a:p>
            <a:pPr marL="0" indent="0" algn="ctr" eaLnBrk="1" hangingPunct="1"/>
            <a:r>
              <a:rPr lang="en-US" sz="2585" dirty="0">
                <a:solidFill>
                  <a:srgbClr val="000000"/>
                </a:solidFill>
              </a:rPr>
              <a:t>|</a:t>
            </a:r>
            <a:r>
              <a:rPr lang="en-US" sz="2585" i="1" dirty="0">
                <a:solidFill>
                  <a:srgbClr val="000000"/>
                </a:solidFill>
              </a:rPr>
              <a:t>V</a:t>
            </a:r>
            <a:r>
              <a:rPr lang="en-US" sz="2585" i="1" baseline="-25000" dirty="0">
                <a:solidFill>
                  <a:srgbClr val="000000"/>
                </a:solidFill>
              </a:rPr>
              <a:t>SH</a:t>
            </a:r>
            <a:r>
              <a:rPr lang="en-US" sz="2585" dirty="0">
                <a:solidFill>
                  <a:srgbClr val="000000"/>
                </a:solidFill>
              </a:rPr>
              <a:t>|=</a:t>
            </a:r>
            <a:r>
              <a:rPr lang="en-US" sz="2585" i="1" dirty="0">
                <a:solidFill>
                  <a:srgbClr val="000000"/>
                </a:solidFill>
              </a:rPr>
              <a:t>k</a:t>
            </a:r>
            <a:endParaRPr lang="en-US" sz="2585" dirty="0">
              <a:solidFill>
                <a:srgbClr val="000000"/>
              </a:solidFill>
            </a:endParaRPr>
          </a:p>
          <a:p>
            <a:pPr marL="0" indent="0" eaLnBrk="1" hangingPunct="1"/>
            <a:r>
              <a:rPr lang="en-US" sz="2585" dirty="0">
                <a:solidFill>
                  <a:srgbClr val="000000"/>
                </a:solidFill>
              </a:rPr>
              <a:t>     such that </a:t>
            </a:r>
          </a:p>
          <a:p>
            <a:pPr marL="0" indent="0" algn="ctr" eaLnBrk="1" hangingPunct="1"/>
            <a:r>
              <a:rPr lang="en-US" sz="2585" dirty="0">
                <a:solidFill>
                  <a:srgbClr val="000000"/>
                </a:solidFill>
              </a:rPr>
              <a:t>MC(</a:t>
            </a:r>
            <a:r>
              <a:rPr lang="en-US" sz="2585" i="1" dirty="0">
                <a:solidFill>
                  <a:srgbClr val="000000"/>
                </a:solidFill>
              </a:rPr>
              <a:t>G</a:t>
            </a:r>
            <a:r>
              <a:rPr lang="en-US" sz="2585" dirty="0">
                <a:solidFill>
                  <a:srgbClr val="000000"/>
                </a:solidFill>
              </a:rPr>
              <a:t>\</a:t>
            </a:r>
            <a:r>
              <a:rPr lang="en-US" sz="2585" i="1" dirty="0">
                <a:solidFill>
                  <a:srgbClr val="000000"/>
                </a:solidFill>
              </a:rPr>
              <a:t>V</a:t>
            </a:r>
            <a:r>
              <a:rPr lang="en-US" sz="2585" i="1" baseline="-25000" dirty="0">
                <a:solidFill>
                  <a:srgbClr val="000000"/>
                </a:solidFill>
              </a:rPr>
              <a:t>SH</a:t>
            </a:r>
            <a:r>
              <a:rPr lang="en-US" sz="2585" dirty="0">
                <a:solidFill>
                  <a:srgbClr val="000000"/>
                </a:solidFill>
              </a:rPr>
              <a:t>) &lt;= </a:t>
            </a:r>
            <a:r>
              <a:rPr lang="en-US" sz="2585" i="1" dirty="0">
                <a:solidFill>
                  <a:srgbClr val="000000"/>
                </a:solidFill>
              </a:rPr>
              <a:t>n</a:t>
            </a:r>
            <a:r>
              <a:rPr lang="en-US" sz="2585" dirty="0">
                <a:solidFill>
                  <a:srgbClr val="000000"/>
                </a:solidFill>
              </a:rPr>
              <a:t>(</a:t>
            </a:r>
            <a:r>
              <a:rPr lang="en-US" sz="2585" i="1" dirty="0">
                <a:solidFill>
                  <a:srgbClr val="000000"/>
                </a:solidFill>
              </a:rPr>
              <a:t>m</a:t>
            </a:r>
            <a:r>
              <a:rPr lang="en-US" sz="2585" dirty="0">
                <a:solidFill>
                  <a:srgbClr val="000000"/>
                </a:solidFill>
              </a:rPr>
              <a:t>-</a:t>
            </a:r>
            <a:r>
              <a:rPr lang="en-US" sz="2585" i="1" dirty="0">
                <a:solidFill>
                  <a:srgbClr val="000000"/>
                </a:solidFill>
              </a:rPr>
              <a:t>d</a:t>
            </a:r>
            <a:r>
              <a:rPr lang="en-US" sz="2585" dirty="0">
                <a:solidFill>
                  <a:srgbClr val="000000"/>
                </a:solidFill>
              </a:rPr>
              <a:t>)</a:t>
            </a:r>
          </a:p>
        </p:txBody>
      </p:sp>
      <p:sp>
        <p:nvSpPr>
          <p:cNvPr id="20512" name="TextBox 31"/>
          <p:cNvSpPr txBox="1">
            <a:spLocks noChangeArrowheads="1"/>
          </p:cNvSpPr>
          <p:nvPr/>
        </p:nvSpPr>
        <p:spPr bwMode="auto">
          <a:xfrm>
            <a:off x="457200" y="3763108"/>
            <a:ext cx="7620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n*m</a:t>
            </a:r>
          </a:p>
        </p:txBody>
      </p:sp>
      <p:sp>
        <p:nvSpPr>
          <p:cNvPr id="20513" name="TextBox 32"/>
          <p:cNvSpPr txBox="1">
            <a:spLocks noChangeArrowheads="1"/>
          </p:cNvSpPr>
          <p:nvPr/>
        </p:nvSpPr>
        <p:spPr bwMode="auto">
          <a:xfrm>
            <a:off x="1981200" y="3358662"/>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20514" name="TextBox 33"/>
          <p:cNvSpPr txBox="1">
            <a:spLocks noChangeArrowheads="1"/>
          </p:cNvSpPr>
          <p:nvPr/>
        </p:nvSpPr>
        <p:spPr bwMode="auto">
          <a:xfrm>
            <a:off x="1828800" y="3763108"/>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20515" name="TextBox 34"/>
          <p:cNvSpPr txBox="1">
            <a:spLocks noChangeArrowheads="1"/>
          </p:cNvSpPr>
          <p:nvPr/>
        </p:nvSpPr>
        <p:spPr bwMode="auto">
          <a:xfrm>
            <a:off x="2057400" y="4325816"/>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20516" name="TextBox 35"/>
          <p:cNvSpPr txBox="1">
            <a:spLocks noChangeArrowheads="1"/>
          </p:cNvSpPr>
          <p:nvPr/>
        </p:nvSpPr>
        <p:spPr bwMode="auto">
          <a:xfrm>
            <a:off x="1752600" y="4747847"/>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20517" name="TextBox 36"/>
          <p:cNvSpPr txBox="1">
            <a:spLocks noChangeArrowheads="1"/>
          </p:cNvSpPr>
          <p:nvPr/>
        </p:nvSpPr>
        <p:spPr bwMode="auto">
          <a:xfrm>
            <a:off x="3276600" y="4554416"/>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20518" name="TextBox 38"/>
          <p:cNvSpPr txBox="1">
            <a:spLocks noChangeArrowheads="1"/>
          </p:cNvSpPr>
          <p:nvPr/>
        </p:nvSpPr>
        <p:spPr bwMode="auto">
          <a:xfrm>
            <a:off x="3352800" y="3921370"/>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20519" name="TextBox 39"/>
          <p:cNvSpPr txBox="1">
            <a:spLocks noChangeArrowheads="1"/>
          </p:cNvSpPr>
          <p:nvPr/>
        </p:nvSpPr>
        <p:spPr bwMode="auto">
          <a:xfrm>
            <a:off x="3505200" y="3499339"/>
            <a:ext cx="3048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1</a:t>
            </a:r>
          </a:p>
        </p:txBody>
      </p:sp>
      <p:sp>
        <p:nvSpPr>
          <p:cNvPr id="20520" name="TextBox 41"/>
          <p:cNvSpPr txBox="1">
            <a:spLocks noChangeArrowheads="1"/>
          </p:cNvSpPr>
          <p:nvPr/>
        </p:nvSpPr>
        <p:spPr bwMode="auto">
          <a:xfrm>
            <a:off x="533400" y="4906108"/>
            <a:ext cx="762000"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sz="1846"/>
              <a:t>n*m</a:t>
            </a:r>
          </a:p>
        </p:txBody>
      </p:sp>
    </p:spTree>
    <p:extLst>
      <p:ext uri="{BB962C8B-B14F-4D97-AF65-F5344CB8AC3E}">
        <p14:creationId xmlns:p14="http://schemas.microsoft.com/office/powerpoint/2010/main" val="7700351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Proof: NP-hardness (cont.)</a:t>
            </a:r>
            <a:endParaRPr lang="en-US" dirty="0"/>
          </a:p>
        </p:txBody>
      </p:sp>
      <p:sp>
        <p:nvSpPr>
          <p:cNvPr id="21506" name="Content Placeholder 2"/>
          <p:cNvSpPr>
            <a:spLocks noGrp="1"/>
          </p:cNvSpPr>
          <p:nvPr>
            <p:ph sz="quarter" idx="1"/>
          </p:nvPr>
        </p:nvSpPr>
        <p:spPr>
          <a:xfrm>
            <a:off x="301625" y="1673469"/>
            <a:ext cx="8504238" cy="4220308"/>
          </a:xfrm>
        </p:spPr>
        <p:txBody>
          <a:bodyPr/>
          <a:lstStyle/>
          <a:p>
            <a:r>
              <a:rPr lang="en-US" dirty="0">
                <a:latin typeface="Times New Roman" charset="0"/>
                <a:ea typeface="华文楷体" charset="0"/>
                <a:cs typeface="华文楷体" charset="0"/>
              </a:rPr>
              <a:t>For the </a:t>
            </a:r>
            <a:r>
              <a:rPr lang="en-US" i="1" dirty="0">
                <a:latin typeface="Times New Roman" charset="0"/>
                <a:ea typeface="华文楷体" charset="0"/>
                <a:cs typeface="华文楷体" charset="0"/>
              </a:rPr>
              <a:t>only if</a:t>
            </a:r>
            <a:r>
              <a:rPr lang="en-US" dirty="0">
                <a:latin typeface="Times New Roman" charset="0"/>
                <a:ea typeface="华文楷体" charset="0"/>
                <a:cs typeface="华文楷体" charset="0"/>
              </a:rPr>
              <a:t> direction</a:t>
            </a:r>
          </a:p>
          <a:p>
            <a:pPr lvl="1"/>
            <a:r>
              <a:rPr lang="en-US" dirty="0">
                <a:solidFill>
                  <a:schemeClr val="tx1"/>
                </a:solidFill>
                <a:latin typeface="Times New Roman" charset="0"/>
                <a:ea typeface="华文楷体" charset="0"/>
                <a:cs typeface="华文楷体" charset="0"/>
              </a:rPr>
              <a:t>Suppose we have a sub-graph consists of k nodes {</a:t>
            </a:r>
            <a:r>
              <a:rPr lang="en-US" i="1" dirty="0">
                <a:solidFill>
                  <a:schemeClr val="tx1"/>
                </a:solidFill>
                <a:latin typeface="Times New Roman" charset="0"/>
                <a:ea typeface="华文楷体" charset="0"/>
                <a:cs typeface="华文楷体" charset="0"/>
              </a:rPr>
              <a:t>x</a:t>
            </a:r>
            <a:r>
              <a:rPr lang="en-US" dirty="0">
                <a:solidFill>
                  <a:schemeClr val="tx1"/>
                </a:solidFill>
                <a:latin typeface="Times New Roman" charset="0"/>
                <a:ea typeface="华文楷体" charset="0"/>
                <a:cs typeface="华文楷体" charset="0"/>
              </a:rPr>
              <a:t>’} and at least d edges;</a:t>
            </a:r>
          </a:p>
          <a:p>
            <a:pPr lvl="1"/>
            <a:r>
              <a:rPr lang="en-US" dirty="0">
                <a:solidFill>
                  <a:schemeClr val="tx1"/>
                </a:solidFill>
                <a:latin typeface="Times New Roman" charset="0"/>
                <a:ea typeface="华文楷体" charset="0"/>
                <a:cs typeface="华文楷体" charset="0"/>
              </a:rPr>
              <a:t>We can choose </a:t>
            </a:r>
            <a:r>
              <a:rPr lang="en-US" i="1" dirty="0" smtClean="0">
                <a:solidFill>
                  <a:schemeClr val="tx1"/>
                </a:solidFill>
                <a:latin typeface="Times New Roman" charset="0"/>
                <a:ea typeface="华文楷体" charset="0"/>
                <a:cs typeface="华文楷体" charset="0"/>
              </a:rPr>
              <a:t>V</a:t>
            </a:r>
            <a:r>
              <a:rPr lang="en-US" i="1" baseline="-25000" dirty="0" smtClean="0">
                <a:solidFill>
                  <a:schemeClr val="tx1"/>
                </a:solidFill>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a:t>
            </a:r>
            <a:r>
              <a:rPr lang="en-US" dirty="0">
                <a:solidFill>
                  <a:schemeClr val="tx1"/>
                </a:solidFill>
                <a:latin typeface="Times New Roman" charset="0"/>
                <a:ea typeface="华文楷体" charset="0"/>
                <a:cs typeface="华文楷体" charset="0"/>
              </a:rPr>
              <a:t>{x};</a:t>
            </a:r>
          </a:p>
          <a:p>
            <a:pPr lvl="1"/>
            <a:r>
              <a:rPr lang="en-US" dirty="0">
                <a:solidFill>
                  <a:schemeClr val="tx1"/>
                </a:solidFill>
                <a:latin typeface="Times New Roman" charset="0"/>
                <a:ea typeface="华文楷体" charset="0"/>
                <a:cs typeface="华文楷体" charset="0"/>
              </a:rPr>
              <a:t>For the </a:t>
            </a:r>
            <a:r>
              <a:rPr lang="en-US" i="1" dirty="0">
                <a:solidFill>
                  <a:schemeClr val="tx1"/>
                </a:solidFill>
                <a:latin typeface="Times New Roman" charset="0"/>
                <a:ea typeface="华文楷体" charset="0"/>
                <a:cs typeface="华文楷体" charset="0"/>
              </a:rPr>
              <a:t>k</a:t>
            </a:r>
            <a:r>
              <a:rPr lang="en-US" dirty="0">
                <a:solidFill>
                  <a:schemeClr val="tx1"/>
                </a:solidFill>
                <a:latin typeface="Times New Roman" charset="0"/>
                <a:ea typeface="华文楷体" charset="0"/>
                <a:cs typeface="华文楷体" charset="0"/>
              </a:rPr>
              <a:t>-</a:t>
            </a:r>
            <a:r>
              <a:rPr lang="en-US" dirty="0" err="1">
                <a:solidFill>
                  <a:schemeClr val="tx1"/>
                </a:solidFill>
                <a:latin typeface="Times New Roman" charset="0"/>
                <a:ea typeface="华文楷体" charset="0"/>
                <a:cs typeface="华文楷体" charset="0"/>
              </a:rPr>
              <a:t>th</a:t>
            </a:r>
            <a:r>
              <a:rPr lang="en-US" dirty="0">
                <a:solidFill>
                  <a:schemeClr val="tx1"/>
                </a:solidFill>
                <a:latin typeface="Times New Roman" charset="0"/>
                <a:ea typeface="华文楷体" charset="0"/>
                <a:cs typeface="华文楷体" charset="0"/>
              </a:rPr>
              <a:t> edge y in </a:t>
            </a:r>
            <a:r>
              <a:rPr lang="en-US" i="1" dirty="0">
                <a:solidFill>
                  <a:schemeClr val="tx1"/>
                </a:solidFill>
                <a:latin typeface="Times New Roman" charset="0"/>
                <a:ea typeface="华文楷体" charset="0"/>
                <a:cs typeface="华文楷体" charset="0"/>
              </a:rPr>
              <a:t>G</a:t>
            </a:r>
            <a:r>
              <a:rPr lang="en-US" dirty="0">
                <a:solidFill>
                  <a:schemeClr val="tx1"/>
                </a:solidFill>
                <a:latin typeface="Times New Roman" charset="0"/>
                <a:ea typeface="华文楷体" charset="0"/>
                <a:cs typeface="华文楷体" charset="0"/>
              </a:rPr>
              <a:t>’, if y exists in the sub-graph, two nodes appearing on </a:t>
            </a:r>
            <a:r>
              <a:rPr lang="en-US" i="1" dirty="0">
                <a:solidFill>
                  <a:schemeClr val="tx1"/>
                </a:solidFill>
                <a:latin typeface="Times New Roman" charset="0"/>
                <a:ea typeface="华文楷体" charset="0"/>
                <a:cs typeface="华文楷体" charset="0"/>
              </a:rPr>
              <a:t>y</a:t>
            </a:r>
            <a:r>
              <a:rPr lang="en-US" dirty="0">
                <a:solidFill>
                  <a:schemeClr val="tx1"/>
                </a:solidFill>
                <a:latin typeface="Times New Roman" charset="0"/>
                <a:ea typeface="华文楷体" charset="0"/>
                <a:cs typeface="华文楷体" charset="0"/>
              </a:rPr>
              <a:t> are removed in </a:t>
            </a:r>
            <a:r>
              <a:rPr lang="en-US" i="1" dirty="0">
                <a:solidFill>
                  <a:schemeClr val="tx1"/>
                </a:solidFill>
                <a:latin typeface="Times New Roman" charset="0"/>
                <a:ea typeface="华文楷体" charset="0"/>
                <a:cs typeface="华文楷体" charset="0"/>
              </a:rPr>
              <a:t>G</a:t>
            </a:r>
            <a:r>
              <a:rPr lang="en-US" dirty="0">
                <a:solidFill>
                  <a:schemeClr val="tx1"/>
                </a:solidFill>
                <a:latin typeface="Times New Roman" charset="0"/>
                <a:ea typeface="华文楷体" charset="0"/>
                <a:cs typeface="华文楷体" charset="0"/>
              </a:rPr>
              <a:t>;</a:t>
            </a:r>
          </a:p>
          <a:p>
            <a:pPr lvl="1"/>
            <a:r>
              <a:rPr lang="en-US" dirty="0">
                <a:solidFill>
                  <a:schemeClr val="tx1"/>
                </a:solidFill>
                <a:latin typeface="Times New Roman" charset="0"/>
                <a:ea typeface="华文楷体" charset="0"/>
                <a:cs typeface="华文楷体" charset="0"/>
              </a:rPr>
              <a:t>Thus </a:t>
            </a:r>
            <a:r>
              <a:rPr lang="en-US" i="1" dirty="0">
                <a:solidFill>
                  <a:schemeClr val="tx1"/>
                </a:solidFill>
                <a:latin typeface="Times New Roman" charset="0"/>
                <a:ea typeface="华文楷体" charset="0"/>
                <a:cs typeface="华文楷体" charset="0"/>
              </a:rPr>
              <a:t>y</a:t>
            </a:r>
            <a:r>
              <a:rPr lang="en-US" dirty="0">
                <a:solidFill>
                  <a:schemeClr val="tx1"/>
                </a:solidFill>
                <a:latin typeface="Times New Roman" charset="0"/>
                <a:ea typeface="华文楷体" charset="0"/>
                <a:cs typeface="华文楷体" charset="0"/>
              </a:rPr>
              <a:t> </a:t>
            </a:r>
            <a:r>
              <a:rPr lang="en-US" dirty="0" smtClean="0">
                <a:solidFill>
                  <a:schemeClr val="tx1"/>
                </a:solidFill>
                <a:latin typeface="Times New Roman" charset="0"/>
                <a:ea typeface="华文楷体" charset="0"/>
                <a:cs typeface="华文楷体" charset="0"/>
              </a:rPr>
              <a:t>cannot </a:t>
            </a:r>
            <a:r>
              <a:rPr lang="en-US" dirty="0">
                <a:solidFill>
                  <a:schemeClr val="tx1"/>
                </a:solidFill>
                <a:latin typeface="Times New Roman" charset="0"/>
                <a:ea typeface="华文楷体" charset="0"/>
                <a:cs typeface="华文楷体" charset="0"/>
              </a:rPr>
              <a:t>be reached and we lost </a:t>
            </a:r>
            <a:r>
              <a:rPr lang="en-US" i="1" dirty="0">
                <a:solidFill>
                  <a:schemeClr val="tx1"/>
                </a:solidFill>
                <a:latin typeface="Times New Roman" charset="0"/>
                <a:ea typeface="华文楷体" charset="0"/>
                <a:cs typeface="华文楷体" charset="0"/>
              </a:rPr>
              <a:t>n</a:t>
            </a:r>
            <a:r>
              <a:rPr lang="en-US" dirty="0">
                <a:solidFill>
                  <a:schemeClr val="tx1"/>
                </a:solidFill>
                <a:latin typeface="Times New Roman" charset="0"/>
                <a:ea typeface="华文楷体" charset="0"/>
                <a:cs typeface="华文楷体" charset="0"/>
              </a:rPr>
              <a:t> flows for </a:t>
            </a:r>
            <a:r>
              <a:rPr lang="en-US" i="1" dirty="0">
                <a:solidFill>
                  <a:schemeClr val="tx1"/>
                </a:solidFill>
                <a:latin typeface="Times New Roman" charset="0"/>
                <a:ea typeface="华文楷体" charset="0"/>
                <a:cs typeface="华文楷体" charset="0"/>
              </a:rPr>
              <a:t>y</a:t>
            </a:r>
            <a:r>
              <a:rPr lang="en-US" dirty="0">
                <a:solidFill>
                  <a:schemeClr val="tx1"/>
                </a:solidFill>
                <a:latin typeface="Times New Roman" charset="0"/>
                <a:ea typeface="华文楷体" charset="0"/>
                <a:cs typeface="华文楷体" charset="0"/>
              </a:rPr>
              <a:t>;</a:t>
            </a:r>
          </a:p>
          <a:p>
            <a:pPr lvl="1"/>
            <a:r>
              <a:rPr lang="en-US" dirty="0">
                <a:solidFill>
                  <a:schemeClr val="tx1"/>
                </a:solidFill>
                <a:latin typeface="Times New Roman" charset="0"/>
                <a:ea typeface="华文楷体" charset="0"/>
                <a:cs typeface="华文楷体" charset="0"/>
              </a:rPr>
              <a:t>Hence, we have MC(</a:t>
            </a:r>
            <a:r>
              <a:rPr lang="en-US" i="1" dirty="0" smtClean="0">
                <a:solidFill>
                  <a:schemeClr val="tx1"/>
                </a:solidFill>
                <a:latin typeface="Times New Roman" charset="0"/>
                <a:ea typeface="华文楷体" charset="0"/>
                <a:cs typeface="华文楷体" charset="0"/>
              </a:rPr>
              <a:t>G</a:t>
            </a:r>
            <a:r>
              <a:rPr lang="en-US" dirty="0" smtClean="0">
                <a:solidFill>
                  <a:schemeClr val="tx1"/>
                </a:solidFill>
                <a:latin typeface="Times New Roman" charset="0"/>
                <a:ea typeface="华文楷体" charset="0"/>
                <a:cs typeface="华文楷体" charset="0"/>
              </a:rPr>
              <a:t> \ </a:t>
            </a:r>
            <a:r>
              <a:rPr lang="en-US" i="1" dirty="0" smtClean="0">
                <a:solidFill>
                  <a:schemeClr val="tx1"/>
                </a:solidFill>
                <a:latin typeface="Times New Roman" charset="0"/>
                <a:ea typeface="华文楷体" charset="0"/>
                <a:cs typeface="华文楷体" charset="0"/>
              </a:rPr>
              <a:t>V</a:t>
            </a:r>
            <a:r>
              <a:rPr lang="en-US" i="1" baseline="-25000" dirty="0" smtClean="0">
                <a:solidFill>
                  <a:schemeClr val="tx1"/>
                </a:solidFill>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&lt;= </a:t>
            </a:r>
            <a:r>
              <a:rPr lang="en-US" i="1" dirty="0">
                <a:solidFill>
                  <a:schemeClr val="tx1"/>
                </a:solidFill>
                <a:latin typeface="Times New Roman" charset="0"/>
                <a:ea typeface="华文楷体" charset="0"/>
                <a:cs typeface="华文楷体" charset="0"/>
              </a:rPr>
              <a:t>n</a:t>
            </a:r>
            <a:r>
              <a:rPr lang="en-US" dirty="0">
                <a:solidFill>
                  <a:schemeClr val="tx1"/>
                </a:solidFill>
                <a:latin typeface="Times New Roman" charset="0"/>
                <a:ea typeface="华文楷体" charset="0"/>
                <a:cs typeface="华文楷体" charset="0"/>
              </a:rPr>
              <a:t>*(</a:t>
            </a:r>
            <a:r>
              <a:rPr lang="en-US" i="1" dirty="0">
                <a:solidFill>
                  <a:schemeClr val="tx1"/>
                </a:solidFill>
                <a:latin typeface="Times New Roman" charset="0"/>
                <a:ea typeface="华文楷体" charset="0"/>
                <a:cs typeface="华文楷体" charset="0"/>
              </a:rPr>
              <a:t>m</a:t>
            </a:r>
            <a:r>
              <a:rPr lang="en-US" dirty="0">
                <a:solidFill>
                  <a:schemeClr val="tx1"/>
                </a:solidFill>
                <a:latin typeface="Times New Roman" charset="0"/>
                <a:ea typeface="华文楷体" charset="0"/>
                <a:cs typeface="华文楷体" charset="0"/>
              </a:rPr>
              <a:t>-</a:t>
            </a:r>
            <a:r>
              <a:rPr lang="en-US" i="1" dirty="0">
                <a:solidFill>
                  <a:schemeClr val="tx1"/>
                </a:solidFill>
                <a:latin typeface="Times New Roman" charset="0"/>
                <a:ea typeface="华文楷体" charset="0"/>
                <a:cs typeface="华文楷体" charset="0"/>
              </a:rPr>
              <a:t>d</a:t>
            </a:r>
            <a:r>
              <a:rPr lang="en-US" dirty="0">
                <a:solidFill>
                  <a:schemeClr val="tx1"/>
                </a:solidFill>
                <a:latin typeface="Times New Roman" charset="0"/>
                <a:ea typeface="华文楷体" charset="0"/>
                <a:cs typeface="华文楷体" charset="0"/>
              </a:rPr>
              <a:t>).</a:t>
            </a:r>
          </a:p>
        </p:txBody>
      </p:sp>
    </p:spTree>
    <p:extLst>
      <p:ext uri="{BB962C8B-B14F-4D97-AF65-F5344CB8AC3E}">
        <p14:creationId xmlns:p14="http://schemas.microsoft.com/office/powerpoint/2010/main" val="141290430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Proof: NP-hardness (cont.)</a:t>
            </a:r>
            <a:endParaRPr lang="en-US" dirty="0"/>
          </a:p>
        </p:txBody>
      </p:sp>
      <p:sp>
        <p:nvSpPr>
          <p:cNvPr id="22530" name="Content Placeholder 2"/>
          <p:cNvSpPr>
            <a:spLocks noGrp="1"/>
          </p:cNvSpPr>
          <p:nvPr>
            <p:ph sz="quarter" idx="1"/>
          </p:nvPr>
        </p:nvSpPr>
        <p:spPr>
          <a:xfrm>
            <a:off x="301625" y="1673469"/>
            <a:ext cx="8504238" cy="4220308"/>
          </a:xfrm>
        </p:spPr>
        <p:txBody>
          <a:bodyPr/>
          <a:lstStyle/>
          <a:p>
            <a:r>
              <a:rPr lang="en-US" dirty="0">
                <a:latin typeface="Times New Roman" charset="0"/>
                <a:ea typeface="华文楷体" charset="0"/>
                <a:cs typeface="华文楷体" charset="0"/>
              </a:rPr>
              <a:t>For the </a:t>
            </a:r>
            <a:r>
              <a:rPr lang="en-US" i="1" dirty="0">
                <a:latin typeface="Times New Roman" charset="0"/>
                <a:ea typeface="华文楷体" charset="0"/>
                <a:cs typeface="华文楷体" charset="0"/>
              </a:rPr>
              <a:t>if</a:t>
            </a:r>
            <a:r>
              <a:rPr lang="en-US" dirty="0">
                <a:latin typeface="Times New Roman" charset="0"/>
                <a:ea typeface="华文楷体" charset="0"/>
                <a:cs typeface="华文楷体" charset="0"/>
              </a:rPr>
              <a:t> direction</a:t>
            </a:r>
          </a:p>
          <a:p>
            <a:pPr lvl="1"/>
            <a:r>
              <a:rPr lang="en-US" dirty="0">
                <a:solidFill>
                  <a:schemeClr val="tx1"/>
                </a:solidFill>
                <a:latin typeface="Times New Roman" charset="0"/>
                <a:ea typeface="华文楷体" charset="0"/>
                <a:cs typeface="华文楷体" charset="0"/>
              </a:rPr>
              <a:t>If there exists a k-subset </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such that MC(</a:t>
            </a:r>
            <a:r>
              <a:rPr lang="en-US" dirty="0" smtClean="0">
                <a:solidFill>
                  <a:schemeClr val="tx1"/>
                </a:solidFill>
                <a:latin typeface="Times New Roman" charset="0"/>
                <a:ea typeface="华文楷体" charset="0"/>
                <a:cs typeface="华文楷体" charset="0"/>
              </a:rPr>
              <a:t>G</a:t>
            </a:r>
            <a:r>
              <a:rPr lang="en-US" dirty="0" smtClean="0">
                <a:latin typeface="Times New Roman" charset="0"/>
                <a:ea typeface="华文楷体" charset="0"/>
                <a:cs typeface="华文楷体" charset="0"/>
              </a:rPr>
              <a:t>\</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&lt;= n*(m-d);</a:t>
            </a:r>
          </a:p>
          <a:p>
            <a:pPr lvl="1"/>
            <a:r>
              <a:rPr lang="en-US" dirty="0">
                <a:solidFill>
                  <a:schemeClr val="tx1"/>
                </a:solidFill>
                <a:latin typeface="Times New Roman" charset="0"/>
                <a:ea typeface="华文楷体" charset="0"/>
                <a:cs typeface="华文楷体" charset="0"/>
              </a:rPr>
              <a:t>Denote </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a:t>
            </a:r>
            <a:r>
              <a:rPr lang="en-US" i="1" dirty="0" smtClean="0">
                <a:latin typeface="Times New Roman" charset="0"/>
                <a:ea typeface="华文楷体" charset="0"/>
                <a:cs typeface="华文楷体" charset="0"/>
              </a:rPr>
              <a:t>V</a:t>
            </a:r>
            <a:r>
              <a:rPr lang="en-US" i="1" baseline="-25000" dirty="0" smtClean="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a:t>
            </a:r>
            <a:r>
              <a:rPr lang="en-US" dirty="0">
                <a:solidFill>
                  <a:schemeClr val="tx1"/>
                </a:solidFill>
                <a:latin typeface="Times New Roman" charset="0"/>
                <a:ea typeface="华文楷体" charset="0"/>
                <a:cs typeface="华文楷体" charset="0"/>
              </a:rPr>
              <a:t>{x}, the size of </a:t>
            </a:r>
            <a:r>
              <a:rPr lang="en-US" i="1" dirty="0">
                <a:latin typeface="Times New Roman" charset="0"/>
                <a:ea typeface="华文楷体" charset="0"/>
                <a:cs typeface="华文楷体" charset="0"/>
              </a:rPr>
              <a:t>V</a:t>
            </a:r>
            <a:r>
              <a:rPr lang="en-US" i="1" baseline="-25000" dirty="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is at most k, and MC(</a:t>
            </a:r>
            <a:r>
              <a:rPr lang="en-US" dirty="0" smtClean="0">
                <a:solidFill>
                  <a:schemeClr val="tx1"/>
                </a:solidFill>
                <a:latin typeface="Times New Roman" charset="0"/>
                <a:ea typeface="华文楷体" charset="0"/>
                <a:cs typeface="华文楷体" charset="0"/>
              </a:rPr>
              <a:t>G</a:t>
            </a:r>
            <a:r>
              <a:rPr lang="en-US" dirty="0" smtClean="0">
                <a:latin typeface="Times New Roman" charset="0"/>
                <a:ea typeface="华文楷体" charset="0"/>
                <a:cs typeface="华文楷体" charset="0"/>
              </a:rPr>
              <a:t>\</a:t>
            </a:r>
            <a:r>
              <a:rPr lang="en-US" i="1" dirty="0" smtClean="0">
                <a:latin typeface="Times New Roman" charset="0"/>
                <a:ea typeface="华文楷体" charset="0"/>
                <a:cs typeface="华文楷体" charset="0"/>
              </a:rPr>
              <a:t>V</a:t>
            </a:r>
            <a:r>
              <a:rPr lang="en-US" i="1" baseline="-25000" dirty="0" smtClean="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&lt;= n*(m-d);</a:t>
            </a:r>
          </a:p>
          <a:p>
            <a:pPr lvl="1"/>
            <a:r>
              <a:rPr lang="en-US" dirty="0">
                <a:solidFill>
                  <a:schemeClr val="tx1"/>
                </a:solidFill>
                <a:latin typeface="Times New Roman" charset="0"/>
                <a:ea typeface="华文楷体" charset="0"/>
                <a:cs typeface="华文楷体" charset="0"/>
              </a:rPr>
              <a:t>Let the node set of the sub-graph be </a:t>
            </a:r>
            <a:r>
              <a:rPr lang="en-US" i="1" dirty="0" smtClean="0">
                <a:latin typeface="Times New Roman" charset="0"/>
                <a:ea typeface="华文楷体" charset="0"/>
                <a:cs typeface="华文楷体" charset="0"/>
              </a:rPr>
              <a:t>V</a:t>
            </a:r>
            <a:r>
              <a:rPr lang="en-US" i="1" baseline="-25000" dirty="0" smtClean="0">
                <a:latin typeface="Times New Roman" charset="0"/>
                <a:ea typeface="华文楷体" charset="0"/>
                <a:cs typeface="华文楷体" charset="0"/>
              </a:rPr>
              <a:t>SH</a:t>
            </a:r>
            <a:r>
              <a:rPr lang="en-US" dirty="0" smtClean="0">
                <a:solidFill>
                  <a:schemeClr val="tx1"/>
                </a:solidFill>
                <a:latin typeface="Times New Roman" charset="0"/>
                <a:ea typeface="华文楷体" charset="0"/>
                <a:cs typeface="华文楷体" charset="0"/>
              </a:rPr>
              <a:t>’, </a:t>
            </a:r>
            <a:r>
              <a:rPr lang="en-US" dirty="0">
                <a:solidFill>
                  <a:schemeClr val="tx1"/>
                </a:solidFill>
                <a:latin typeface="Times New Roman" charset="0"/>
                <a:ea typeface="华文楷体" charset="0"/>
                <a:cs typeface="华文楷体" charset="0"/>
              </a:rPr>
              <a:t>thus there are at least </a:t>
            </a:r>
            <a:r>
              <a:rPr lang="en-US" i="1" dirty="0">
                <a:solidFill>
                  <a:schemeClr val="tx1"/>
                </a:solidFill>
                <a:latin typeface="Times New Roman" charset="0"/>
                <a:ea typeface="华文楷体" charset="0"/>
                <a:cs typeface="华文楷体" charset="0"/>
              </a:rPr>
              <a:t>d</a:t>
            </a:r>
            <a:r>
              <a:rPr lang="en-US" dirty="0">
                <a:solidFill>
                  <a:schemeClr val="tx1"/>
                </a:solidFill>
                <a:latin typeface="Times New Roman" charset="0"/>
                <a:ea typeface="华文楷体" charset="0"/>
                <a:cs typeface="华文楷体" charset="0"/>
              </a:rPr>
              <a:t> edges in that sub-graph.</a:t>
            </a:r>
          </a:p>
        </p:txBody>
      </p:sp>
    </p:spTree>
    <p:extLst>
      <p:ext uri="{BB962C8B-B14F-4D97-AF65-F5344CB8AC3E}">
        <p14:creationId xmlns:p14="http://schemas.microsoft.com/office/powerpoint/2010/main" val="195595244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Approximation Algorithm</a:t>
            </a:r>
            <a:endParaRPr lang="en-US" dirty="0"/>
          </a:p>
        </p:txBody>
      </p:sp>
      <p:sp>
        <p:nvSpPr>
          <p:cNvPr id="23554" name="Content Placeholder 2"/>
          <p:cNvSpPr>
            <a:spLocks noGrp="1"/>
          </p:cNvSpPr>
          <p:nvPr>
            <p:ph sz="quarter" idx="1"/>
          </p:nvPr>
        </p:nvSpPr>
        <p:spPr>
          <a:xfrm>
            <a:off x="301625" y="1248509"/>
            <a:ext cx="8504238" cy="4645270"/>
          </a:xfrm>
        </p:spPr>
        <p:txBody>
          <a:bodyPr/>
          <a:lstStyle/>
          <a:p>
            <a:r>
              <a:rPr lang="en-US" sz="2585" dirty="0">
                <a:latin typeface="Times New Roman" charset="0"/>
                <a:ea typeface="华文楷体" charset="0"/>
                <a:cs typeface="华文楷体" charset="0"/>
              </a:rPr>
              <a:t>Two approximation algorithms:</a:t>
            </a:r>
          </a:p>
          <a:p>
            <a:pPr lvl="1"/>
            <a:r>
              <a:rPr lang="en-US" sz="2215" dirty="0">
                <a:latin typeface="Times New Roman" charset="0"/>
                <a:ea typeface="华文楷体" charset="0"/>
                <a:cs typeface="华文楷体" charset="0"/>
              </a:rPr>
              <a:t>Greedy: in each iteration, select a node which will result in </a:t>
            </a:r>
            <a:r>
              <a:rPr lang="en-US" sz="2215" dirty="0">
                <a:solidFill>
                  <a:srgbClr val="0000FF"/>
                </a:solidFill>
                <a:latin typeface="Times New Roman" charset="0"/>
                <a:ea typeface="华文楷体" charset="0"/>
                <a:cs typeface="华文楷体" charset="0"/>
              </a:rPr>
              <a:t>a max-decrease of </a:t>
            </a:r>
            <a:r>
              <a:rPr lang="en-US" sz="2215" i="1" dirty="0">
                <a:solidFill>
                  <a:srgbClr val="0000FF"/>
                </a:solidFill>
                <a:latin typeface="Times New Roman" charset="0"/>
                <a:ea typeface="华文楷体" charset="0"/>
                <a:cs typeface="华文楷体" charset="0"/>
              </a:rPr>
              <a:t>Q</a:t>
            </a:r>
            <a:r>
              <a:rPr lang="en-US" sz="2215" dirty="0">
                <a:solidFill>
                  <a:srgbClr val="0000FF"/>
                </a:solidFill>
                <a:latin typeface="Times New Roman" charset="0"/>
                <a:ea typeface="华文楷体" charset="0"/>
                <a:cs typeface="华文楷体" charset="0"/>
              </a:rPr>
              <a:t>(.) </a:t>
            </a:r>
            <a:r>
              <a:rPr lang="en-US" sz="2215" dirty="0">
                <a:latin typeface="Times New Roman" charset="0"/>
                <a:ea typeface="华文楷体" charset="0"/>
                <a:cs typeface="华文楷体" charset="0"/>
              </a:rPr>
              <a:t>when removed it from the network.</a:t>
            </a:r>
          </a:p>
          <a:p>
            <a:pPr lvl="1"/>
            <a:endParaRPr lang="en-US" sz="2215" dirty="0">
              <a:latin typeface="Times New Roman" charset="0"/>
              <a:ea typeface="华文楷体" charset="0"/>
              <a:cs typeface="华文楷体" charset="0"/>
            </a:endParaRPr>
          </a:p>
          <a:p>
            <a:pPr lvl="1"/>
            <a:r>
              <a:rPr lang="en-US" sz="2215" dirty="0">
                <a:latin typeface="Times New Roman" charset="0"/>
                <a:ea typeface="华文楷体" charset="0"/>
                <a:cs typeface="华文楷体" charset="0"/>
              </a:rPr>
              <a:t>Network-flow: for any possible partitions </a:t>
            </a:r>
            <a:r>
              <a:rPr lang="en-US" sz="2215" i="1" dirty="0">
                <a:latin typeface="Times New Roman" charset="0"/>
                <a:ea typeface="华文楷体" charset="0"/>
                <a:cs typeface="华文楷体" charset="0"/>
              </a:rPr>
              <a:t>E</a:t>
            </a:r>
            <a:r>
              <a:rPr lang="en-US" sz="2215" i="1" baseline="-25000" dirty="0">
                <a:latin typeface="Times New Roman" charset="0"/>
                <a:ea typeface="华文楷体" charset="0"/>
                <a:cs typeface="华文楷体" charset="0"/>
              </a:rPr>
              <a:t>S</a:t>
            </a:r>
            <a:r>
              <a:rPr lang="en-US" sz="2215" dirty="0">
                <a:latin typeface="Times New Roman" charset="0"/>
                <a:ea typeface="华文楷体" charset="0"/>
                <a:cs typeface="华文楷体" charset="0"/>
              </a:rPr>
              <a:t> and </a:t>
            </a:r>
            <a:r>
              <a:rPr lang="en-US" sz="2215" i="1" dirty="0">
                <a:latin typeface="Times New Roman" charset="0"/>
                <a:ea typeface="华文楷体" charset="0"/>
                <a:cs typeface="华文楷体" charset="0"/>
              </a:rPr>
              <a:t>E</a:t>
            </a:r>
            <a:r>
              <a:rPr lang="en-US" sz="2215" i="1" baseline="-25000" dirty="0">
                <a:latin typeface="Times New Roman" charset="0"/>
                <a:ea typeface="华文楷体" charset="0"/>
                <a:cs typeface="华文楷体" charset="0"/>
              </a:rPr>
              <a:t>T</a:t>
            </a:r>
            <a:r>
              <a:rPr lang="en-US" sz="2215" dirty="0">
                <a:latin typeface="Times New Roman" charset="0"/>
                <a:ea typeface="华文楷体" charset="0"/>
                <a:cs typeface="华文楷体" charset="0"/>
              </a:rPr>
              <a:t>, we call a network-flow algorithm to compute the minimal cut.</a:t>
            </a:r>
          </a:p>
          <a:p>
            <a:pPr lvl="1"/>
            <a:endParaRPr lang="en-US" sz="2215" dirty="0">
              <a:latin typeface="Times New Roman" charset="0"/>
              <a:ea typeface="华文楷体" charset="0"/>
              <a:cs typeface="华文楷体" charset="0"/>
            </a:endParaRPr>
          </a:p>
          <a:p>
            <a:pPr lvl="1"/>
            <a:endParaRPr lang="en-US" sz="1846" dirty="0">
              <a:latin typeface="Times New Roman" charset="0"/>
              <a:ea typeface="华文楷体" charset="0"/>
              <a:cs typeface="华文楷体" charset="0"/>
            </a:endParaRPr>
          </a:p>
          <a:p>
            <a:pPr lvl="1"/>
            <a:endParaRPr lang="en-US" sz="1846" dirty="0">
              <a:latin typeface="Times New Roman" charset="0"/>
              <a:ea typeface="华文楷体" charset="0"/>
              <a:cs typeface="华文楷体" charset="0"/>
            </a:endParaRPr>
          </a:p>
          <a:p>
            <a:pPr lvl="1"/>
            <a:endParaRPr lang="en-US" sz="1846" dirty="0">
              <a:latin typeface="Times New Roman" charset="0"/>
              <a:ea typeface="华文楷体" charset="0"/>
              <a:cs typeface="华文楷体" charset="0"/>
            </a:endParaRPr>
          </a:p>
          <a:p>
            <a:pPr lvl="1"/>
            <a:endParaRPr lang="en-US" sz="1015" dirty="0">
              <a:latin typeface="Times New Roman" charset="0"/>
              <a:ea typeface="华文楷体" charset="0"/>
              <a:cs typeface="华文楷体" charset="0"/>
            </a:endParaRPr>
          </a:p>
        </p:txBody>
      </p:sp>
      <p:pic>
        <p:nvPicPr>
          <p:cNvPr id="2355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4202723"/>
            <a:ext cx="2874963" cy="2110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358585" y="4469599"/>
            <a:ext cx="4985871" cy="1421247"/>
          </a:xfrm>
          <a:prstGeom prst="rect">
            <a:avLst/>
          </a:prstGeom>
          <a:solidFill>
            <a:srgbClr val="FFFFFF"/>
          </a:solidFill>
          <a:ln w="1270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46" b="1" dirty="0">
                <a:solidFill>
                  <a:srgbClr val="800000"/>
                </a:solidFill>
                <a:latin typeface="Times New Roman"/>
                <a:cs typeface="Times New Roman"/>
              </a:rPr>
              <a:t>An example: finding top 3 structural holes</a:t>
            </a:r>
          </a:p>
          <a:p>
            <a:pPr algn="ctr">
              <a:defRPr/>
            </a:pPr>
            <a:endParaRPr lang="en-US" sz="1477" b="1" dirty="0">
              <a:solidFill>
                <a:schemeClr val="accent5"/>
              </a:solidFill>
              <a:latin typeface="Times New Roman"/>
              <a:cs typeface="Times New Roman"/>
            </a:endParaRPr>
          </a:p>
          <a:p>
            <a:pPr algn="ctr">
              <a:defRPr/>
            </a:pPr>
            <a:r>
              <a:rPr lang="en-US" sz="1292" b="1" dirty="0">
                <a:solidFill>
                  <a:srgbClr val="000000"/>
                </a:solidFill>
                <a:latin typeface="Times New Roman"/>
                <a:cs typeface="Times New Roman"/>
              </a:rPr>
              <a:t>Step 1: select V8 and decrease the minimal cut from 7 to 4</a:t>
            </a:r>
          </a:p>
          <a:p>
            <a:pPr algn="ctr">
              <a:defRPr/>
            </a:pPr>
            <a:r>
              <a:rPr lang="en-US" sz="1292" b="1" dirty="0">
                <a:solidFill>
                  <a:srgbClr val="000000"/>
                </a:solidFill>
                <a:latin typeface="Times New Roman"/>
                <a:cs typeface="Times New Roman"/>
              </a:rPr>
              <a:t>Step 2: select V6 and decrease the minimal cut from 4 to 2</a:t>
            </a:r>
          </a:p>
          <a:p>
            <a:pPr algn="ctr">
              <a:defRPr/>
            </a:pPr>
            <a:r>
              <a:rPr lang="en-US" sz="1292" b="1" dirty="0" smtClean="0">
                <a:solidFill>
                  <a:srgbClr val="000000"/>
                </a:solidFill>
                <a:latin typeface="Times New Roman"/>
                <a:cs typeface="Times New Roman"/>
              </a:rPr>
              <a:t>  Step </a:t>
            </a:r>
            <a:r>
              <a:rPr lang="en-US" sz="1292" b="1" dirty="0">
                <a:solidFill>
                  <a:srgbClr val="000000"/>
                </a:solidFill>
                <a:latin typeface="Times New Roman"/>
                <a:cs typeface="Times New Roman"/>
              </a:rPr>
              <a:t>3: select V12 and decrease the minimal cut from 2 to 0 </a:t>
            </a:r>
            <a:endParaRPr lang="en-US" sz="1108" b="1" dirty="0">
              <a:solidFill>
                <a:srgbClr val="000000"/>
              </a:solidFill>
              <a:latin typeface="Times New Roman"/>
              <a:cs typeface="Times New Roman"/>
            </a:endParaRPr>
          </a:p>
        </p:txBody>
      </p:sp>
      <p:cxnSp>
        <p:nvCxnSpPr>
          <p:cNvPr id="9" name="Straight Arrow Connector 8"/>
          <p:cNvCxnSpPr>
            <a:stCxn id="8" idx="3"/>
          </p:cNvCxnSpPr>
          <p:nvPr/>
        </p:nvCxnSpPr>
        <p:spPr>
          <a:xfrm flipV="1">
            <a:off x="5344456" y="5172984"/>
            <a:ext cx="493637" cy="7239"/>
          </a:xfrm>
          <a:prstGeom prst="straightConnector1">
            <a:avLst/>
          </a:prstGeom>
          <a:ln w="1905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14" name="椭圆 20"/>
          <p:cNvSpPr/>
          <p:nvPr/>
        </p:nvSpPr>
        <p:spPr>
          <a:xfrm>
            <a:off x="7162800" y="5187462"/>
            <a:ext cx="228600" cy="21101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5" name="椭圆 20"/>
          <p:cNvSpPr/>
          <p:nvPr/>
        </p:nvSpPr>
        <p:spPr>
          <a:xfrm>
            <a:off x="7162800" y="5539154"/>
            <a:ext cx="228600" cy="21101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6" name="椭圆 20"/>
          <p:cNvSpPr/>
          <p:nvPr/>
        </p:nvSpPr>
        <p:spPr>
          <a:xfrm>
            <a:off x="7162800" y="5820508"/>
            <a:ext cx="228600" cy="211015"/>
          </a:xfrm>
          <a:prstGeom prst="ellipse">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ndParaRPr>
          </a:p>
        </p:txBody>
      </p:sp>
      <p:sp>
        <p:nvSpPr>
          <p:cNvPr id="10" name="矩形 11"/>
          <p:cNvSpPr/>
          <p:nvPr/>
        </p:nvSpPr>
        <p:spPr>
          <a:xfrm>
            <a:off x="4290646" y="3569677"/>
            <a:ext cx="3165231" cy="653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46" dirty="0">
                <a:solidFill>
                  <a:srgbClr val="FF0000"/>
                </a:solidFill>
                <a:latin typeface="Times New Roman"/>
                <a:cs typeface="Times New Roman"/>
              </a:rPr>
              <a:t>Approximation Ratio: </a:t>
            </a:r>
            <a:r>
              <a:rPr lang="en-US" altLang="zh-CN" sz="1846" i="1" dirty="0">
                <a:solidFill>
                  <a:srgbClr val="000090"/>
                </a:solidFill>
                <a:latin typeface="Times New Roman"/>
                <a:cs typeface="Times New Roman"/>
              </a:rPr>
              <a:t>O</a:t>
            </a:r>
            <a:r>
              <a:rPr lang="en-US" altLang="zh-CN" sz="1846" dirty="0">
                <a:solidFill>
                  <a:srgbClr val="000090"/>
                </a:solidFill>
                <a:latin typeface="Times New Roman"/>
                <a:cs typeface="Times New Roman"/>
              </a:rPr>
              <a:t>(</a:t>
            </a:r>
            <a:r>
              <a:rPr lang="en-US" altLang="zh-CN" sz="1846" i="1" dirty="0">
                <a:solidFill>
                  <a:srgbClr val="000090"/>
                </a:solidFill>
                <a:latin typeface="Times New Roman"/>
                <a:cs typeface="Times New Roman"/>
              </a:rPr>
              <a:t>n</a:t>
            </a:r>
            <a:r>
              <a:rPr lang="en-US" altLang="zh-CN" sz="1846" baseline="30000" dirty="0">
                <a:solidFill>
                  <a:srgbClr val="000090"/>
                </a:solidFill>
                <a:latin typeface="Times New Roman"/>
                <a:cs typeface="Times New Roman"/>
              </a:rPr>
              <a:t>1/4</a:t>
            </a:r>
            <a:r>
              <a:rPr lang="en-US" altLang="zh-CN" sz="1846" i="1" baseline="30000" dirty="0">
                <a:solidFill>
                  <a:srgbClr val="000090"/>
                </a:solidFill>
                <a:latin typeface="Times New Roman"/>
                <a:cs typeface="Times New Roman"/>
              </a:rPr>
              <a:t>+ε</a:t>
            </a:r>
            <a:r>
              <a:rPr lang="en-US" altLang="zh-CN" sz="1846" dirty="0">
                <a:solidFill>
                  <a:srgbClr val="000090"/>
                </a:solidFill>
                <a:latin typeface="Times New Roman"/>
                <a:cs typeface="Times New Roman"/>
              </a:rPr>
              <a:t>)</a:t>
            </a:r>
            <a:endParaRPr lang="zh-CN" altLang="en-US" sz="1846" dirty="0">
              <a:solidFill>
                <a:srgbClr val="000090"/>
              </a:solidFill>
              <a:latin typeface="Times New Roman"/>
              <a:cs typeface="Times New Roman"/>
            </a:endParaRPr>
          </a:p>
        </p:txBody>
      </p:sp>
      <p:sp>
        <p:nvSpPr>
          <p:cNvPr id="11" name="矩形 11"/>
          <p:cNvSpPr/>
          <p:nvPr/>
        </p:nvSpPr>
        <p:spPr>
          <a:xfrm>
            <a:off x="1195754" y="2353807"/>
            <a:ext cx="7737231" cy="653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46" dirty="0">
                <a:solidFill>
                  <a:srgbClr val="FF0000"/>
                </a:solidFill>
              </a:rPr>
              <a:t>Complexity: </a:t>
            </a:r>
            <a:r>
              <a:rPr lang="en-US" altLang="zh-CN" sz="1846" i="1" dirty="0">
                <a:solidFill>
                  <a:srgbClr val="000090"/>
                </a:solidFill>
                <a:latin typeface="Times New Roman"/>
                <a:cs typeface="Times New Roman"/>
              </a:rPr>
              <a:t>O</a:t>
            </a:r>
            <a:r>
              <a:rPr lang="en-US" altLang="zh-CN" sz="1846" dirty="0">
                <a:solidFill>
                  <a:srgbClr val="000090"/>
                </a:solidFill>
                <a:latin typeface="Times New Roman"/>
                <a:cs typeface="Times New Roman"/>
              </a:rPr>
              <a:t>(</a:t>
            </a:r>
            <a:r>
              <a:rPr lang="en-US" altLang="zh-CN" sz="1846" i="1" dirty="0" err="1">
                <a:solidFill>
                  <a:srgbClr val="000090"/>
                </a:solidFill>
                <a:latin typeface="Times New Roman"/>
                <a:cs typeface="Times New Roman"/>
              </a:rPr>
              <a:t>nkT</a:t>
            </a:r>
            <a:r>
              <a:rPr lang="en-US" altLang="zh-CN" sz="1846" i="1" baseline="-25000" dirty="0" err="1">
                <a:solidFill>
                  <a:srgbClr val="000090"/>
                </a:solidFill>
                <a:latin typeface="Times New Roman"/>
                <a:cs typeface="Times New Roman"/>
              </a:rPr>
              <a:t>l</a:t>
            </a:r>
            <a:r>
              <a:rPr lang="en-US" altLang="zh-CN" sz="1846" dirty="0">
                <a:solidFill>
                  <a:srgbClr val="000090"/>
                </a:solidFill>
                <a:latin typeface="Times New Roman"/>
                <a:cs typeface="Times New Roman"/>
              </a:rPr>
              <a:t>(</a:t>
            </a:r>
            <a:r>
              <a:rPr lang="en-US" altLang="zh-CN" sz="1846" i="1" dirty="0">
                <a:solidFill>
                  <a:srgbClr val="000090"/>
                </a:solidFill>
                <a:latin typeface="Times New Roman"/>
                <a:cs typeface="Times New Roman"/>
              </a:rPr>
              <a:t>n</a:t>
            </a:r>
            <a:r>
              <a:rPr lang="en-US" altLang="zh-CN" sz="1846" dirty="0">
                <a:solidFill>
                  <a:srgbClr val="000090"/>
                </a:solidFill>
                <a:latin typeface="Times New Roman"/>
                <a:cs typeface="Times New Roman"/>
              </a:rPr>
              <a:t>));            </a:t>
            </a:r>
            <a:r>
              <a:rPr lang="en-US" altLang="zh-CN" sz="1846" i="1" dirty="0" err="1">
                <a:solidFill>
                  <a:srgbClr val="000090"/>
                </a:solidFill>
                <a:latin typeface="Times New Roman"/>
                <a:cs typeface="Times New Roman"/>
              </a:rPr>
              <a:t>T</a:t>
            </a:r>
            <a:r>
              <a:rPr lang="en-US" altLang="zh-CN" sz="1846" i="1" baseline="-25000" dirty="0" err="1">
                <a:solidFill>
                  <a:srgbClr val="000090"/>
                </a:solidFill>
                <a:latin typeface="Times New Roman"/>
                <a:cs typeface="Times New Roman"/>
              </a:rPr>
              <a:t>l</a:t>
            </a:r>
            <a:r>
              <a:rPr lang="en-US" altLang="zh-CN" sz="1846" dirty="0">
                <a:solidFill>
                  <a:srgbClr val="000090"/>
                </a:solidFill>
                <a:latin typeface="Times New Roman"/>
                <a:cs typeface="Times New Roman"/>
              </a:rPr>
              <a:t>(</a:t>
            </a:r>
            <a:r>
              <a:rPr lang="en-US" altLang="zh-CN" sz="1846" i="1" dirty="0">
                <a:solidFill>
                  <a:srgbClr val="000090"/>
                </a:solidFill>
                <a:latin typeface="Times New Roman"/>
                <a:cs typeface="Times New Roman"/>
              </a:rPr>
              <a:t>n</a:t>
            </a:r>
            <a:r>
              <a:rPr lang="en-US" altLang="zh-CN" sz="1846" dirty="0">
                <a:solidFill>
                  <a:srgbClr val="000090"/>
                </a:solidFill>
                <a:latin typeface="Times New Roman"/>
                <a:cs typeface="Times New Roman"/>
              </a:rPr>
              <a:t>)—the complexity for computing min-cut</a:t>
            </a:r>
            <a:endParaRPr lang="zh-CN" altLang="en-US" sz="1846" dirty="0">
              <a:solidFill>
                <a:srgbClr val="000090"/>
              </a:solidFill>
              <a:latin typeface="Times New Roman"/>
              <a:cs typeface="Times New Roman"/>
            </a:endParaRPr>
          </a:p>
        </p:txBody>
      </p:sp>
      <p:sp>
        <p:nvSpPr>
          <p:cNvPr id="17" name="矩形 11"/>
          <p:cNvSpPr/>
          <p:nvPr/>
        </p:nvSpPr>
        <p:spPr>
          <a:xfrm>
            <a:off x="1336430" y="3569677"/>
            <a:ext cx="6664569" cy="653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46" dirty="0">
                <a:solidFill>
                  <a:srgbClr val="FF0000"/>
                </a:solidFill>
              </a:rPr>
              <a:t>Complexity: </a:t>
            </a:r>
            <a:r>
              <a:rPr lang="en-US" altLang="zh-CN" sz="1846" i="1" dirty="0">
                <a:solidFill>
                  <a:srgbClr val="000090"/>
                </a:solidFill>
                <a:latin typeface="Times New Roman"/>
                <a:cs typeface="Times New Roman"/>
              </a:rPr>
              <a:t>O</a:t>
            </a:r>
            <a:r>
              <a:rPr lang="en-US" altLang="zh-CN" sz="1846" dirty="0">
                <a:solidFill>
                  <a:srgbClr val="000090"/>
                </a:solidFill>
                <a:latin typeface="Times New Roman"/>
                <a:cs typeface="Times New Roman"/>
              </a:rPr>
              <a:t>(</a:t>
            </a:r>
            <a:r>
              <a:rPr lang="en-US" altLang="zh-CN" sz="1846" i="1" dirty="0">
                <a:solidFill>
                  <a:srgbClr val="000090"/>
                </a:solidFill>
                <a:latin typeface="Times New Roman"/>
                <a:cs typeface="Times New Roman"/>
              </a:rPr>
              <a:t>k</a:t>
            </a:r>
            <a:r>
              <a:rPr lang="en-US" altLang="zh-CN" sz="1846" baseline="30000" dirty="0">
                <a:solidFill>
                  <a:srgbClr val="000090"/>
                </a:solidFill>
                <a:latin typeface="Times New Roman"/>
                <a:cs typeface="Times New Roman"/>
              </a:rPr>
              <a:t>2</a:t>
            </a:r>
            <a:r>
              <a:rPr lang="en-US" altLang="zh-CN" sz="1846" i="1" dirty="0">
                <a:solidFill>
                  <a:srgbClr val="000090"/>
                </a:solidFill>
                <a:latin typeface="Times New Roman"/>
                <a:cs typeface="Times New Roman"/>
              </a:rPr>
              <a:t>T</a:t>
            </a:r>
            <a:r>
              <a:rPr lang="en-US" altLang="zh-CN" sz="1846" i="1" baseline="-25000" dirty="0">
                <a:solidFill>
                  <a:srgbClr val="000090"/>
                </a:solidFill>
                <a:latin typeface="Times New Roman"/>
                <a:cs typeface="Times New Roman"/>
              </a:rPr>
              <a:t>l</a:t>
            </a:r>
            <a:r>
              <a:rPr lang="en-US" altLang="zh-CN" sz="1846" dirty="0">
                <a:solidFill>
                  <a:srgbClr val="000090"/>
                </a:solidFill>
                <a:latin typeface="Times New Roman"/>
                <a:cs typeface="Times New Roman"/>
              </a:rPr>
              <a:t>(</a:t>
            </a:r>
            <a:r>
              <a:rPr lang="en-US" altLang="zh-CN" sz="1846" i="1" dirty="0">
                <a:solidFill>
                  <a:srgbClr val="000090"/>
                </a:solidFill>
                <a:latin typeface="Times New Roman"/>
                <a:cs typeface="Times New Roman"/>
              </a:rPr>
              <a:t>n</a:t>
            </a:r>
            <a:r>
              <a:rPr lang="en-US" altLang="zh-CN" sz="1846" dirty="0">
                <a:solidFill>
                  <a:srgbClr val="000090"/>
                </a:solidFill>
                <a:latin typeface="Times New Roman"/>
                <a:cs typeface="Times New Roman"/>
              </a:rPr>
              <a:t>));</a:t>
            </a:r>
            <a:endParaRPr lang="zh-CN" altLang="en-US" sz="1846" dirty="0">
              <a:solidFill>
                <a:srgbClr val="000090"/>
              </a:solidFill>
              <a:latin typeface="Times New Roman"/>
              <a:cs typeface="Times New Roman"/>
            </a:endParaRPr>
          </a:p>
        </p:txBody>
      </p:sp>
    </p:spTree>
    <p:extLst>
      <p:ext uri="{BB962C8B-B14F-4D97-AF65-F5344CB8AC3E}">
        <p14:creationId xmlns:p14="http://schemas.microsoft.com/office/powerpoint/2010/main" val="13142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altLang="zh-CN" sz="3692" dirty="0"/>
              <a:t>Approximation Algorithm</a:t>
            </a:r>
            <a:endParaRPr lang="zh-CN" altLang="en-US" sz="3692"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103"/>
          <a:stretch/>
        </p:blipFill>
        <p:spPr bwMode="auto">
          <a:xfrm>
            <a:off x="-2982" y="1821779"/>
            <a:ext cx="5762564" cy="35427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矩形 5"/>
          <p:cNvSpPr/>
          <p:nvPr/>
        </p:nvSpPr>
        <p:spPr>
          <a:xfrm>
            <a:off x="99284" y="1169377"/>
            <a:ext cx="9081232" cy="598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Greedy : </a:t>
            </a:r>
            <a:r>
              <a:rPr lang="en-US" altLang="zh-CN" dirty="0" smtClean="0">
                <a:solidFill>
                  <a:schemeClr val="tx1"/>
                </a:solidFill>
              </a:rPr>
              <a:t>In each round, choose the node which results in the max-decrease of </a:t>
            </a:r>
            <a:r>
              <a:rPr lang="en-US" altLang="zh-CN" i="1" dirty="0" smtClean="0">
                <a:solidFill>
                  <a:schemeClr val="tx1"/>
                </a:solidFill>
              </a:rPr>
              <a:t>Q</a:t>
            </a:r>
            <a:r>
              <a:rPr lang="en-US" altLang="zh-CN" dirty="0" smtClean="0">
                <a:solidFill>
                  <a:schemeClr val="tx1"/>
                </a:solidFill>
              </a:rPr>
              <a:t>.</a:t>
            </a:r>
            <a:endParaRPr lang="zh-CN" altLang="en-US" dirty="0">
              <a:solidFill>
                <a:schemeClr val="tx1"/>
              </a:solidFill>
            </a:endParaRPr>
          </a:p>
        </p:txBody>
      </p:sp>
      <p:sp>
        <p:nvSpPr>
          <p:cNvPr id="4" name="矩形 3"/>
          <p:cNvSpPr/>
          <p:nvPr/>
        </p:nvSpPr>
        <p:spPr>
          <a:xfrm>
            <a:off x="228932" y="2723237"/>
            <a:ext cx="5365146" cy="206053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940152" y="2752344"/>
            <a:ext cx="3203848" cy="1071242"/>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altLang="zh-CN" b="1" dirty="0" smtClean="0">
                <a:solidFill>
                  <a:srgbClr val="FF0000"/>
                </a:solidFill>
              </a:rPr>
              <a:t>Step 1: </a:t>
            </a:r>
            <a:r>
              <a:rPr lang="en-US" altLang="zh-CN" dirty="0" smtClean="0">
                <a:solidFill>
                  <a:schemeClr val="tx1"/>
                </a:solidFill>
              </a:rPr>
              <a:t>Consider </a:t>
            </a:r>
            <a:r>
              <a:rPr lang="en-US" altLang="zh-CN" dirty="0">
                <a:solidFill>
                  <a:schemeClr val="tx1"/>
                </a:solidFill>
              </a:rPr>
              <a:t>top </a:t>
            </a:r>
            <a:r>
              <a:rPr lang="en-US" altLang="zh-CN" i="1" dirty="0">
                <a:solidFill>
                  <a:schemeClr val="tx1"/>
                </a:solidFill>
              </a:rPr>
              <a:t>O</a:t>
            </a:r>
            <a:r>
              <a:rPr lang="en-US" altLang="zh-CN" dirty="0">
                <a:solidFill>
                  <a:schemeClr val="tx1"/>
                </a:solidFill>
              </a:rPr>
              <a:t>(</a:t>
            </a:r>
            <a:r>
              <a:rPr lang="en-US" altLang="zh-CN" i="1" dirty="0">
                <a:solidFill>
                  <a:schemeClr val="tx1"/>
                </a:solidFill>
              </a:rPr>
              <a:t>k</a:t>
            </a:r>
            <a:r>
              <a:rPr lang="en-US" altLang="zh-CN" dirty="0">
                <a:solidFill>
                  <a:schemeClr val="tx1"/>
                </a:solidFill>
              </a:rPr>
              <a:t>) nodes with maximal sum of flows through them as candidates</a:t>
            </a:r>
            <a:r>
              <a:rPr lang="en-US" altLang="zh-CN" dirty="0" smtClean="0">
                <a:solidFill>
                  <a:schemeClr val="tx1"/>
                </a:solidFill>
              </a:rPr>
              <a:t>.</a:t>
            </a:r>
            <a:endParaRPr lang="en-US" altLang="zh-CN" dirty="0">
              <a:solidFill>
                <a:schemeClr val="tx1"/>
              </a:solidFill>
            </a:endParaRPr>
          </a:p>
        </p:txBody>
      </p:sp>
      <p:sp>
        <p:nvSpPr>
          <p:cNvPr id="11" name="矩形 10"/>
          <p:cNvSpPr/>
          <p:nvPr/>
        </p:nvSpPr>
        <p:spPr>
          <a:xfrm>
            <a:off x="218286" y="4783781"/>
            <a:ext cx="5383983" cy="422984"/>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934614" y="4347605"/>
            <a:ext cx="3209387" cy="859160"/>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rgbClr val="FF0000"/>
                </a:solidFill>
              </a:rPr>
              <a:t>Step 2: </a:t>
            </a:r>
            <a:r>
              <a:rPr lang="en-US" altLang="zh-CN" dirty="0" smtClean="0">
                <a:solidFill>
                  <a:schemeClr val="tx1"/>
                </a:solidFill>
              </a:rPr>
              <a:t>Compute MC(*, *) by </a:t>
            </a:r>
          </a:p>
          <a:p>
            <a:pPr algn="ctr"/>
            <a:r>
              <a:rPr lang="en-US" altLang="zh-CN" dirty="0" smtClean="0">
                <a:solidFill>
                  <a:schemeClr val="tx1"/>
                </a:solidFill>
              </a:rPr>
              <a:t>trying all possible partitions</a:t>
            </a:r>
            <a:r>
              <a:rPr lang="en-US" altLang="zh-CN" dirty="0">
                <a:solidFill>
                  <a:schemeClr val="tx1"/>
                </a:solidFill>
              </a:rPr>
              <a:t>. </a:t>
            </a:r>
            <a:endParaRPr lang="zh-CN" altLang="en-US" dirty="0">
              <a:solidFill>
                <a:schemeClr val="tx1"/>
              </a:solidFill>
            </a:endParaRPr>
          </a:p>
        </p:txBody>
      </p:sp>
      <p:sp>
        <p:nvSpPr>
          <p:cNvPr id="10" name="矩形 11"/>
          <p:cNvSpPr/>
          <p:nvPr/>
        </p:nvSpPr>
        <p:spPr>
          <a:xfrm>
            <a:off x="228931" y="5572314"/>
            <a:ext cx="8664493" cy="653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46" dirty="0">
                <a:solidFill>
                  <a:srgbClr val="FF0000"/>
                </a:solidFill>
              </a:rPr>
              <a:t>Complexity: </a:t>
            </a:r>
            <a:r>
              <a:rPr lang="en-US" altLang="zh-CN" sz="1846" i="1" dirty="0">
                <a:solidFill>
                  <a:srgbClr val="000090"/>
                </a:solidFill>
                <a:latin typeface="Times New Roman"/>
                <a:cs typeface="Times New Roman"/>
              </a:rPr>
              <a:t>O</a:t>
            </a:r>
            <a:r>
              <a:rPr lang="en-US" altLang="zh-CN" sz="1846" dirty="0">
                <a:solidFill>
                  <a:srgbClr val="000090"/>
                </a:solidFill>
                <a:latin typeface="Times New Roman"/>
                <a:cs typeface="Times New Roman"/>
              </a:rPr>
              <a:t>(2</a:t>
            </a:r>
            <a:r>
              <a:rPr lang="en-US" altLang="zh-CN" sz="1846" baseline="30000" dirty="0">
                <a:solidFill>
                  <a:srgbClr val="000090"/>
                </a:solidFill>
                <a:latin typeface="Times New Roman"/>
                <a:cs typeface="Times New Roman"/>
              </a:rPr>
              <a:t>2</a:t>
            </a:r>
            <a:r>
              <a:rPr lang="en-US" altLang="zh-CN" sz="1846" i="1" baseline="30000" dirty="0">
                <a:solidFill>
                  <a:srgbClr val="000090"/>
                </a:solidFill>
                <a:latin typeface="Times New Roman"/>
                <a:cs typeface="Times New Roman"/>
              </a:rPr>
              <a:t>l</a:t>
            </a:r>
            <a:r>
              <a:rPr lang="en-US" altLang="zh-CN" sz="1846" i="1" dirty="0">
                <a:solidFill>
                  <a:srgbClr val="000090"/>
                </a:solidFill>
                <a:latin typeface="Times New Roman"/>
                <a:cs typeface="Times New Roman"/>
              </a:rPr>
              <a:t>T</a:t>
            </a:r>
            <a:r>
              <a:rPr lang="en-US" altLang="zh-CN" sz="1846" baseline="-25000" dirty="0">
                <a:solidFill>
                  <a:srgbClr val="000090"/>
                </a:solidFill>
                <a:latin typeface="Times New Roman"/>
                <a:cs typeface="Times New Roman"/>
              </a:rPr>
              <a:t>2</a:t>
            </a:r>
            <a:r>
              <a:rPr lang="en-US" altLang="zh-CN" sz="1846" dirty="0">
                <a:solidFill>
                  <a:srgbClr val="000090"/>
                </a:solidFill>
                <a:latin typeface="Times New Roman"/>
                <a:cs typeface="Times New Roman"/>
              </a:rPr>
              <a:t>(</a:t>
            </a:r>
            <a:r>
              <a:rPr lang="en-US" altLang="zh-CN" sz="1846" i="1" dirty="0">
                <a:solidFill>
                  <a:srgbClr val="000090"/>
                </a:solidFill>
                <a:latin typeface="Times New Roman"/>
                <a:cs typeface="Times New Roman"/>
              </a:rPr>
              <a:t>n</a:t>
            </a:r>
            <a:r>
              <a:rPr lang="en-US" altLang="zh-CN" sz="1846" dirty="0">
                <a:solidFill>
                  <a:srgbClr val="000090"/>
                </a:solidFill>
                <a:latin typeface="Times New Roman"/>
                <a:cs typeface="Times New Roman"/>
              </a:rPr>
              <a:t>));        </a:t>
            </a:r>
            <a:r>
              <a:rPr lang="en-US" altLang="zh-CN" sz="1846" i="1" dirty="0">
                <a:solidFill>
                  <a:srgbClr val="000090"/>
                </a:solidFill>
                <a:latin typeface="Times New Roman"/>
                <a:cs typeface="Times New Roman"/>
              </a:rPr>
              <a:t>T</a:t>
            </a:r>
            <a:r>
              <a:rPr lang="en-US" altLang="zh-CN" sz="1846" baseline="-25000" dirty="0">
                <a:solidFill>
                  <a:srgbClr val="000090"/>
                </a:solidFill>
                <a:latin typeface="Times New Roman"/>
                <a:cs typeface="Times New Roman"/>
              </a:rPr>
              <a:t>2</a:t>
            </a:r>
            <a:r>
              <a:rPr lang="en-US" altLang="zh-CN" sz="1846" dirty="0">
                <a:solidFill>
                  <a:srgbClr val="000090"/>
                </a:solidFill>
                <a:latin typeface="Times New Roman"/>
                <a:cs typeface="Times New Roman"/>
              </a:rPr>
              <a:t>(</a:t>
            </a:r>
            <a:r>
              <a:rPr lang="en-US" altLang="zh-CN" sz="1846" i="1" dirty="0">
                <a:solidFill>
                  <a:srgbClr val="000090"/>
                </a:solidFill>
                <a:latin typeface="Times New Roman"/>
                <a:cs typeface="Times New Roman"/>
              </a:rPr>
              <a:t>n</a:t>
            </a:r>
            <a:r>
              <a:rPr lang="en-US" altLang="zh-CN" sz="1846" dirty="0">
                <a:solidFill>
                  <a:srgbClr val="000090"/>
                </a:solidFill>
                <a:latin typeface="Times New Roman"/>
                <a:cs typeface="Times New Roman"/>
              </a:rPr>
              <a:t>)—the complexity for computing min-cut            </a:t>
            </a:r>
            <a:r>
              <a:rPr lang="en-US" altLang="zh-CN" sz="1846" dirty="0">
                <a:solidFill>
                  <a:srgbClr val="FF0000"/>
                </a:solidFill>
              </a:rPr>
              <a:t>Approximation ratio: </a:t>
            </a:r>
            <a:r>
              <a:rPr lang="en-US" altLang="zh-CN" sz="1846" i="1" dirty="0">
                <a:solidFill>
                  <a:srgbClr val="000090"/>
                </a:solidFill>
                <a:latin typeface="Times New Roman"/>
                <a:cs typeface="Times New Roman"/>
              </a:rPr>
              <a:t>O</a:t>
            </a:r>
            <a:r>
              <a:rPr lang="en-US" altLang="zh-CN" sz="1846" dirty="0">
                <a:solidFill>
                  <a:srgbClr val="000090"/>
                </a:solidFill>
                <a:latin typeface="Times New Roman"/>
                <a:cs typeface="Times New Roman"/>
              </a:rPr>
              <a:t>(log </a:t>
            </a:r>
            <a:r>
              <a:rPr lang="en-US" altLang="zh-CN" sz="1846" i="1" dirty="0">
                <a:solidFill>
                  <a:srgbClr val="000090"/>
                </a:solidFill>
                <a:latin typeface="Times New Roman"/>
                <a:cs typeface="Times New Roman"/>
              </a:rPr>
              <a:t>l</a:t>
            </a:r>
            <a:r>
              <a:rPr lang="en-US" altLang="zh-CN" sz="1846" dirty="0">
                <a:solidFill>
                  <a:srgbClr val="000090"/>
                </a:solidFill>
                <a:latin typeface="Times New Roman"/>
                <a:cs typeface="Times New Roman"/>
              </a:rPr>
              <a:t>)</a:t>
            </a:r>
            <a:endParaRPr lang="zh-CN" altLang="en-US" sz="1846" dirty="0">
              <a:solidFill>
                <a:srgbClr val="000090"/>
              </a:solidFill>
              <a:latin typeface="Times New Roman"/>
              <a:cs typeface="Times New Roman"/>
            </a:endParaRPr>
          </a:p>
        </p:txBody>
      </p:sp>
    </p:spTree>
    <p:extLst>
      <p:ext uri="{BB962C8B-B14F-4D97-AF65-F5344CB8AC3E}">
        <p14:creationId xmlns:p14="http://schemas.microsoft.com/office/powerpoint/2010/main" val="1835388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Mining structural </a:t>
            </a:r>
            <a:r>
              <a:rPr lang="en-US" altLang="zh-CN" dirty="0"/>
              <a:t>hole </a:t>
            </a:r>
            <a:r>
              <a:rPr lang="en-US" altLang="zh-CN" dirty="0" smtClean="0"/>
              <a:t>spanners</a:t>
            </a:r>
            <a:endParaRPr kumimoji="1" lang="zh-CN" altLang="en-US" dirty="0"/>
          </a:p>
        </p:txBody>
      </p:sp>
      <p:sp>
        <p:nvSpPr>
          <p:cNvPr id="5" name="副标题 4"/>
          <p:cNvSpPr>
            <a:spLocks noGrp="1"/>
          </p:cNvSpPr>
          <p:nvPr>
            <p:ph idx="1"/>
          </p:nvPr>
        </p:nvSpPr>
        <p:spPr/>
        <p:txBody>
          <a:bodyPr/>
          <a:lstStyle/>
          <a:p>
            <a:endParaRPr kumimoji="1" lang="en-US" altLang="zh-CN" dirty="0" smtClean="0">
              <a:solidFill>
                <a:srgbClr val="FF0000"/>
              </a:solidFill>
            </a:endParaRPr>
          </a:p>
          <a:p>
            <a:endParaRPr kumimoji="1" lang="en-US" altLang="zh-CN" dirty="0">
              <a:solidFill>
                <a:srgbClr val="FF0000"/>
              </a:solidFill>
            </a:endParaRPr>
          </a:p>
          <a:p>
            <a:r>
              <a:rPr kumimoji="1" lang="en-US" altLang="zh-CN" dirty="0" smtClean="0">
                <a:solidFill>
                  <a:srgbClr val="000000"/>
                </a:solidFill>
              </a:rPr>
              <a:t>Evaluate the </a:t>
            </a:r>
            <a:r>
              <a:rPr kumimoji="1" lang="en-US" altLang="zh-CN" dirty="0" smtClean="0">
                <a:solidFill>
                  <a:srgbClr val="FF0000"/>
                </a:solidFill>
              </a:rPr>
              <a:t>performance</a:t>
            </a:r>
            <a:r>
              <a:rPr kumimoji="1" lang="en-US" altLang="zh-CN" dirty="0" smtClean="0">
                <a:solidFill>
                  <a:srgbClr val="000000"/>
                </a:solidFill>
              </a:rPr>
              <a:t> of the proposed models.</a:t>
            </a:r>
            <a:endParaRPr kumimoji="1" lang="zh-CN" altLang="en-US" dirty="0">
              <a:solidFill>
                <a:srgbClr val="000000"/>
              </a:solidFill>
            </a:endParaRPr>
          </a:p>
        </p:txBody>
      </p:sp>
    </p:spTree>
    <p:extLst>
      <p:ext uri="{BB962C8B-B14F-4D97-AF65-F5344CB8AC3E}">
        <p14:creationId xmlns:p14="http://schemas.microsoft.com/office/powerpoint/2010/main" val="165322678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Experiment </a:t>
            </a:r>
            <a:endParaRPr lang="en-US" dirty="0"/>
          </a:p>
        </p:txBody>
      </p:sp>
      <p:sp>
        <p:nvSpPr>
          <p:cNvPr id="3" name="Content Placeholder 2"/>
          <p:cNvSpPr>
            <a:spLocks noGrp="1"/>
          </p:cNvSpPr>
          <p:nvPr>
            <p:ph idx="1"/>
          </p:nvPr>
        </p:nvSpPr>
        <p:spPr>
          <a:xfrm>
            <a:off x="389793" y="3498556"/>
            <a:ext cx="8436219" cy="2759954"/>
          </a:xfrm>
        </p:spPr>
        <p:txBody>
          <a:bodyPr/>
          <a:lstStyle/>
          <a:p>
            <a:r>
              <a:rPr lang="en-US" sz="2215" dirty="0"/>
              <a:t>Evaluation metrics</a:t>
            </a:r>
          </a:p>
          <a:p>
            <a:pPr lvl="1"/>
            <a:r>
              <a:rPr lang="en-US" altLang="zh-CN" sz="1846" dirty="0"/>
              <a:t>Accuracy (Overlapped PC members in the Coauthor network)</a:t>
            </a:r>
          </a:p>
          <a:p>
            <a:pPr lvl="1"/>
            <a:r>
              <a:rPr lang="en-US" altLang="zh-CN" sz="1846" dirty="0"/>
              <a:t>Information diffusion on Coauthor and Twitter.</a:t>
            </a:r>
          </a:p>
          <a:p>
            <a:r>
              <a:rPr lang="en-US" altLang="zh-CN" sz="2215" dirty="0"/>
              <a:t>Baselines</a:t>
            </a:r>
          </a:p>
          <a:p>
            <a:pPr lvl="1"/>
            <a:r>
              <a:rPr lang="en-US" altLang="zh-CN" sz="1846" dirty="0" err="1"/>
              <a:t>Pathcount</a:t>
            </a:r>
            <a:r>
              <a:rPr lang="en-US" altLang="zh-CN" sz="1846" dirty="0"/>
              <a:t>: #shortest path a node lies on</a:t>
            </a:r>
          </a:p>
          <a:p>
            <a:pPr lvl="1"/>
            <a:r>
              <a:rPr lang="en-US" altLang="zh-CN" sz="1846" dirty="0"/>
              <a:t>2-step connectivity: #pairs of disconnected neighbors </a:t>
            </a:r>
          </a:p>
          <a:p>
            <a:pPr lvl="1"/>
            <a:r>
              <a:rPr lang="en-US" altLang="zh-CN" sz="1846" dirty="0" err="1"/>
              <a:t>Pagerank</a:t>
            </a:r>
            <a:r>
              <a:rPr lang="en-US" altLang="zh-CN" sz="1846" dirty="0"/>
              <a:t> and PageRank+: high PR in more than one communities</a:t>
            </a:r>
          </a:p>
          <a:p>
            <a:endParaRPr lang="en-US" dirty="0" smtClean="0"/>
          </a:p>
          <a:p>
            <a:pPr lvl="1"/>
            <a:endParaRPr lang="en-US" dirty="0"/>
          </a:p>
        </p:txBody>
      </p:sp>
      <p:graphicFrame>
        <p:nvGraphicFramePr>
          <p:cNvPr id="4" name="表格 3"/>
          <p:cNvGraphicFramePr>
            <a:graphicFrameLocks noGrp="1"/>
          </p:cNvGraphicFramePr>
          <p:nvPr>
            <p:extLst/>
          </p:nvPr>
        </p:nvGraphicFramePr>
        <p:xfrm>
          <a:off x="446269" y="1344486"/>
          <a:ext cx="8280920" cy="1753433"/>
        </p:xfrm>
        <a:graphic>
          <a:graphicData uri="http://schemas.openxmlformats.org/drawingml/2006/table">
            <a:tbl>
              <a:tblPr firstRow="1" bandRow="1">
                <a:tableStyleId>{073A0DAA-6AF3-43AB-8588-CEC1D06C72B9}</a:tableStyleId>
              </a:tblPr>
              <a:tblGrid>
                <a:gridCol w="1956340"/>
                <a:gridCol w="1584577"/>
                <a:gridCol w="2170444"/>
                <a:gridCol w="2569559"/>
              </a:tblGrid>
              <a:tr h="366258">
                <a:tc>
                  <a:txBody>
                    <a:bodyPr/>
                    <a:lstStyle/>
                    <a:p>
                      <a:pPr algn="ctr"/>
                      <a:endParaRPr lang="zh-CN" altLang="en-US" sz="1700" dirty="0">
                        <a:solidFill>
                          <a:schemeClr val="bg1"/>
                        </a:solidFill>
                      </a:endParaRPr>
                    </a:p>
                  </a:txBody>
                  <a:tcPr marT="42203" marB="42203" anchor="ctr"/>
                </a:tc>
                <a:tc>
                  <a:txBody>
                    <a:bodyPr/>
                    <a:lstStyle/>
                    <a:p>
                      <a:pPr algn="ctr"/>
                      <a:r>
                        <a:rPr lang="en-US" altLang="zh-CN" sz="1800" b="1" dirty="0" smtClean="0">
                          <a:solidFill>
                            <a:schemeClr val="bg1"/>
                          </a:solidFill>
                        </a:rPr>
                        <a:t>#User</a:t>
                      </a:r>
                      <a:endParaRPr lang="zh-CN" altLang="en-US" sz="1800" b="1" dirty="0">
                        <a:solidFill>
                          <a:schemeClr val="bg1"/>
                        </a:solidFill>
                      </a:endParaRPr>
                    </a:p>
                  </a:txBody>
                  <a:tcPr marT="42203" marB="42203" anchor="ctr"/>
                </a:tc>
                <a:tc>
                  <a:txBody>
                    <a:bodyPr/>
                    <a:lstStyle/>
                    <a:p>
                      <a:pPr algn="ctr"/>
                      <a:r>
                        <a:rPr lang="en-US" altLang="zh-CN" sz="1800" b="1" dirty="0" smtClean="0">
                          <a:solidFill>
                            <a:schemeClr val="bg1"/>
                          </a:solidFill>
                        </a:rPr>
                        <a:t>#Relationship</a:t>
                      </a:r>
                      <a:endParaRPr lang="zh-CN" altLang="en-US" sz="1800" b="1" dirty="0">
                        <a:solidFill>
                          <a:schemeClr val="bg1"/>
                        </a:solidFill>
                      </a:endParaRPr>
                    </a:p>
                  </a:txBody>
                  <a:tcPr marT="42203" marB="42203" anchor="ctr"/>
                </a:tc>
                <a:tc>
                  <a:txBody>
                    <a:bodyPr/>
                    <a:lstStyle/>
                    <a:p>
                      <a:pPr algn="ctr"/>
                      <a:r>
                        <a:rPr lang="en-US" altLang="zh-CN" sz="1800" dirty="0" smtClean="0">
                          <a:solidFill>
                            <a:schemeClr val="bg1"/>
                          </a:solidFill>
                        </a:rPr>
                        <a:t>#Messages</a:t>
                      </a:r>
                      <a:endParaRPr lang="zh-CN" altLang="en-US" sz="1800" b="1" dirty="0">
                        <a:solidFill>
                          <a:schemeClr val="bg1"/>
                        </a:solidFill>
                      </a:endParaRPr>
                    </a:p>
                  </a:txBody>
                  <a:tcPr marT="42203" marB="42203" anchor="ctr"/>
                </a:tc>
              </a:tr>
              <a:tr h="460629">
                <a:tc>
                  <a:txBody>
                    <a:bodyPr/>
                    <a:lstStyle/>
                    <a:p>
                      <a:pPr algn="ctr"/>
                      <a:r>
                        <a:rPr lang="en-US" altLang="zh-CN" sz="1800" b="1" dirty="0" smtClean="0"/>
                        <a:t>Coauthor</a:t>
                      </a:r>
                      <a:endParaRPr lang="zh-CN" altLang="en-US" sz="1800" b="1" dirty="0"/>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smtClean="0"/>
                        <a:t>815,946</a:t>
                      </a:r>
                      <a:endParaRPr lang="zh-CN" altLang="en-US" sz="1700" dirty="0" smtClean="0"/>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smtClean="0"/>
                        <a:t>2,792,833</a:t>
                      </a:r>
                      <a:endParaRPr lang="zh-CN" altLang="en-US" sz="1700" dirty="0" smtClean="0"/>
                    </a:p>
                  </a:txBody>
                  <a:tcPr marT="42203" marB="42203" anchor="ctr"/>
                </a:tc>
                <a:tc>
                  <a:txBody>
                    <a:bodyPr/>
                    <a:lstStyle/>
                    <a:p>
                      <a:pPr algn="ctr"/>
                      <a:r>
                        <a:rPr lang="en-US" altLang="zh-CN" sz="1700" dirty="0" smtClean="0"/>
                        <a:t>1,572,277 papers</a:t>
                      </a:r>
                      <a:endParaRPr lang="zh-CN" altLang="en-US" sz="1700" dirty="0"/>
                    </a:p>
                  </a:txBody>
                  <a:tcPr marT="42203" marB="42203" anchor="ctr"/>
                </a:tc>
              </a:tr>
              <a:tr h="460629">
                <a:tc>
                  <a:txBody>
                    <a:bodyPr/>
                    <a:lstStyle/>
                    <a:p>
                      <a:pPr algn="ctr"/>
                      <a:r>
                        <a:rPr lang="en-US" altLang="zh-CN" sz="1800" b="1" dirty="0" smtClean="0"/>
                        <a:t>Twitter</a:t>
                      </a:r>
                      <a:endParaRPr lang="zh-CN" altLang="en-US" sz="1800" b="1" dirty="0"/>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smtClean="0"/>
                        <a:t>112,044</a:t>
                      </a:r>
                      <a:endParaRPr lang="zh-CN" altLang="en-US" sz="1700" dirty="0" smtClean="0"/>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smtClean="0"/>
                        <a:t>468,238</a:t>
                      </a:r>
                      <a:endParaRPr lang="zh-CN" altLang="en-US" sz="1700" dirty="0" smtClean="0"/>
                    </a:p>
                  </a:txBody>
                  <a:tcPr marT="42203" marB="42203" anchor="ctr"/>
                </a:tc>
                <a:tc>
                  <a:txBody>
                    <a:bodyPr/>
                    <a:lstStyle/>
                    <a:p>
                      <a:pPr algn="ctr"/>
                      <a:r>
                        <a:rPr lang="en-US" altLang="zh-CN" sz="1700" dirty="0" smtClean="0"/>
                        <a:t>2,409,768 tweets</a:t>
                      </a:r>
                      <a:endParaRPr lang="zh-CN" altLang="en-US" sz="1700" dirty="0"/>
                    </a:p>
                  </a:txBody>
                  <a:tcPr marT="42203" marB="42203" anchor="ctr"/>
                </a:tc>
              </a:tr>
              <a:tr h="465917">
                <a:tc>
                  <a:txBody>
                    <a:bodyPr/>
                    <a:lstStyle/>
                    <a:p>
                      <a:pPr algn="ctr"/>
                      <a:r>
                        <a:rPr lang="en-US" altLang="zh-CN" sz="1800" b="1" dirty="0" smtClean="0"/>
                        <a:t>Inventor</a:t>
                      </a:r>
                      <a:endParaRPr lang="zh-CN" altLang="en-US" sz="1800" b="1" dirty="0"/>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smtClean="0"/>
                        <a:t>2,445,351</a:t>
                      </a:r>
                      <a:endParaRPr lang="zh-CN" altLang="en-US" sz="1700" dirty="0" smtClean="0"/>
                    </a:p>
                  </a:txBody>
                  <a:tcPr marT="42203" marB="42203"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700" dirty="0" smtClean="0"/>
                        <a:t>5,841,940</a:t>
                      </a:r>
                      <a:endParaRPr lang="zh-CN" altLang="en-US" sz="1700" dirty="0" smtClean="0"/>
                    </a:p>
                  </a:txBody>
                  <a:tcPr marT="42203" marB="42203" anchor="ctr"/>
                </a:tc>
                <a:tc>
                  <a:txBody>
                    <a:bodyPr/>
                    <a:lstStyle/>
                    <a:p>
                      <a:pPr algn="ctr"/>
                      <a:r>
                        <a:rPr lang="en-US" altLang="zh-CN" sz="1700" dirty="0" smtClean="0"/>
                        <a:t>3,880,211 patents</a:t>
                      </a:r>
                      <a:endParaRPr lang="zh-CN" altLang="en-US" sz="1700" dirty="0"/>
                    </a:p>
                  </a:txBody>
                  <a:tcPr marT="42203" marB="42203" anchor="ctr"/>
                </a:tc>
              </a:tr>
            </a:tbl>
          </a:graphicData>
        </a:graphic>
      </p:graphicFrame>
    </p:spTree>
    <p:extLst>
      <p:ext uri="{BB962C8B-B14F-4D97-AF65-F5344CB8AC3E}">
        <p14:creationId xmlns:p14="http://schemas.microsoft.com/office/powerpoint/2010/main" val="163916741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Experiments</a:t>
            </a:r>
            <a:endParaRPr lang="en-US" dirty="0"/>
          </a:p>
        </p:txBody>
      </p:sp>
      <p:sp>
        <p:nvSpPr>
          <p:cNvPr id="24578" name="Content Placeholder 2"/>
          <p:cNvSpPr>
            <a:spLocks noGrp="1"/>
          </p:cNvSpPr>
          <p:nvPr>
            <p:ph sz="quarter" idx="1"/>
          </p:nvPr>
        </p:nvSpPr>
        <p:spPr>
          <a:xfrm>
            <a:off x="301625" y="1169377"/>
            <a:ext cx="8504238" cy="4724400"/>
          </a:xfrm>
        </p:spPr>
        <p:txBody>
          <a:bodyPr/>
          <a:lstStyle/>
          <a:p>
            <a:r>
              <a:rPr lang="en-US" dirty="0">
                <a:latin typeface="Times New Roman" charset="0"/>
                <a:ea typeface="华文楷体" charset="0"/>
                <a:cs typeface="华文楷体" charset="0"/>
              </a:rPr>
              <a:t>Accuracy evaluation on Coauthor </a:t>
            </a:r>
            <a:r>
              <a:rPr lang="en-US" dirty="0" smtClean="0">
                <a:latin typeface="Times New Roman" charset="0"/>
                <a:ea typeface="华文楷体" charset="0"/>
                <a:cs typeface="华文楷体" charset="0"/>
              </a:rPr>
              <a:t>network</a:t>
            </a:r>
          </a:p>
          <a:p>
            <a:endParaRPr lang="en-US" dirty="0">
              <a:latin typeface="Times New Roman" charset="0"/>
              <a:ea typeface="华文楷体" charset="0"/>
              <a:cs typeface="华文楷体" charset="0"/>
            </a:endParaRPr>
          </a:p>
          <a:p>
            <a:endParaRPr lang="en-US" dirty="0" smtClean="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pPr marL="0" indent="0">
              <a:buNone/>
            </a:pPr>
            <a:endParaRPr lang="en-US" dirty="0" smtClean="0">
              <a:latin typeface="Times New Roman" charset="0"/>
              <a:ea typeface="华文楷体" charset="0"/>
              <a:cs typeface="华文楷体" charset="0"/>
            </a:endParaRPr>
          </a:p>
          <a:p>
            <a:r>
              <a:rPr lang="en-US" altLang="zh-CN" sz="2215" dirty="0"/>
              <a:t>Predict overlapped PC members on the Coauthor network.</a:t>
            </a:r>
            <a:endParaRPr lang="en-US" altLang="zh-CN" sz="1846" dirty="0"/>
          </a:p>
          <a:p>
            <a:pPr lvl="1"/>
            <a:r>
              <a:rPr lang="en-US" altLang="zh-CN" sz="1846" dirty="0"/>
              <a:t>+20 – 40% on precision of AI-DM, DB-DM and DP-NC</a:t>
            </a:r>
          </a:p>
          <a:p>
            <a:r>
              <a:rPr lang="en-US" altLang="zh-CN" sz="2215" dirty="0"/>
              <a:t>What happened to AI-DM?</a:t>
            </a:r>
          </a:p>
          <a:p>
            <a:endParaRPr lang="en-US"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a:p>
            <a:endParaRPr lang="en-US" sz="1477" dirty="0">
              <a:latin typeface="Times New Roman" charset="0"/>
              <a:ea typeface="华文楷体" charset="0"/>
              <a:cs typeface="华文楷体" charset="0"/>
            </a:endParaRPr>
          </a:p>
          <a:p>
            <a:endParaRPr lang="en-US" dirty="0">
              <a:latin typeface="Times New Roman" charset="0"/>
              <a:ea typeface="华文楷体" charset="0"/>
              <a:cs typeface="华文楷体" charset="0"/>
            </a:endParaRPr>
          </a:p>
        </p:txBody>
      </p:sp>
      <p:pic>
        <p:nvPicPr>
          <p:cNvPr id="24580" name="Content Placeholder 6"/>
          <p:cNvPicPr>
            <a:picLocks noChangeAspect="1"/>
          </p:cNvPicPr>
          <p:nvPr/>
        </p:nvPicPr>
        <p:blipFill>
          <a:blip r:embed="rId2">
            <a:extLst>
              <a:ext uri="{28A0092B-C50C-407E-A947-70E740481C1C}">
                <a14:useLocalDpi xmlns:a14="http://schemas.microsoft.com/office/drawing/2010/main" val="0"/>
              </a:ext>
            </a:extLst>
          </a:blip>
          <a:srcRect l="-1312" t="-2715" r="1312" b="17552"/>
          <a:stretch>
            <a:fillRect/>
          </a:stretch>
        </p:blipFill>
        <p:spPr bwMode="auto">
          <a:xfrm>
            <a:off x="174345" y="1900215"/>
            <a:ext cx="8795311" cy="183477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6536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4578">
                                            <p:txEl>
                                              <p:pRg st="7" end="7"/>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fontAlgn="auto">
              <a:spcAft>
                <a:spcPts val="0"/>
              </a:spcAft>
              <a:defRPr/>
            </a:pPr>
            <a:r>
              <a:rPr lang="en-US" altLang="zh-CN" sz="3692" dirty="0"/>
              <a:t>Maximization of Information Spread</a:t>
            </a:r>
            <a:endParaRPr lang="zh-CN" altLang="en-US" sz="3692"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86" y="1864031"/>
            <a:ext cx="8407179" cy="2392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矩形 1"/>
          <p:cNvSpPr/>
          <p:nvPr/>
        </p:nvSpPr>
        <p:spPr>
          <a:xfrm>
            <a:off x="683569" y="4256914"/>
            <a:ext cx="3528392" cy="1200329"/>
          </a:xfrm>
          <a:prstGeom prst="rect">
            <a:avLst/>
          </a:prstGeom>
        </p:spPr>
        <p:txBody>
          <a:bodyPr wrap="square">
            <a:spAutoFit/>
          </a:bodyPr>
          <a:lstStyle/>
          <a:p>
            <a:r>
              <a:rPr lang="en-US" altLang="zh-CN" dirty="0" smtClean="0"/>
              <a:t>Clear improvement. </a:t>
            </a:r>
            <a:r>
              <a:rPr lang="en-US" altLang="zh-CN" b="1" dirty="0" smtClean="0">
                <a:solidFill>
                  <a:srgbClr val="00823B"/>
                </a:solidFill>
              </a:rPr>
              <a:t>(2.5 times)</a:t>
            </a:r>
          </a:p>
          <a:p>
            <a:endParaRPr lang="en-US" altLang="zh-CN" b="1" dirty="0" smtClean="0"/>
          </a:p>
          <a:p>
            <a:r>
              <a:rPr lang="en-US" altLang="zh-CN" b="1" dirty="0" smtClean="0">
                <a:solidFill>
                  <a:srgbClr val="00823B"/>
                </a:solidFill>
              </a:rPr>
              <a:t>Top 0.2%  - 10 %</a:t>
            </a:r>
          </a:p>
          <a:p>
            <a:r>
              <a:rPr lang="en-US" altLang="zh-CN" b="1" dirty="0">
                <a:solidFill>
                  <a:srgbClr val="00823B"/>
                </a:solidFill>
              </a:rPr>
              <a:t>Top 1%  - 25 %</a:t>
            </a:r>
            <a:endParaRPr lang="zh-CN" altLang="en-US" dirty="0">
              <a:solidFill>
                <a:srgbClr val="00823B"/>
              </a:solidFill>
            </a:endParaRPr>
          </a:p>
        </p:txBody>
      </p:sp>
      <p:sp>
        <p:nvSpPr>
          <p:cNvPr id="3" name="矩形 2"/>
          <p:cNvSpPr/>
          <p:nvPr/>
        </p:nvSpPr>
        <p:spPr>
          <a:xfrm>
            <a:off x="3923412" y="4256913"/>
            <a:ext cx="5040560" cy="1477328"/>
          </a:xfrm>
          <a:prstGeom prst="rect">
            <a:avLst/>
          </a:prstGeom>
        </p:spPr>
        <p:txBody>
          <a:bodyPr wrap="square">
            <a:spAutoFit/>
          </a:bodyPr>
          <a:lstStyle/>
          <a:p>
            <a:pPr lvl="2"/>
            <a:r>
              <a:rPr lang="en-US" altLang="zh-CN" dirty="0"/>
              <a:t>Improvement is </a:t>
            </a:r>
            <a:r>
              <a:rPr lang="en-US" altLang="zh-CN" dirty="0" smtClean="0"/>
              <a:t>limited, due to </a:t>
            </a:r>
            <a:r>
              <a:rPr lang="en-US" altLang="zh-CN" dirty="0"/>
              <a:t>top a few authors </a:t>
            </a:r>
            <a:r>
              <a:rPr lang="en-US" altLang="zh-CN" dirty="0" smtClean="0"/>
              <a:t>dominate.</a:t>
            </a:r>
          </a:p>
          <a:p>
            <a:pPr lvl="2"/>
            <a:endParaRPr lang="en-US" altLang="zh-CN" dirty="0"/>
          </a:p>
          <a:p>
            <a:pPr lvl="2"/>
            <a:r>
              <a:rPr lang="en-US" altLang="zh-CN" dirty="0"/>
              <a:t>Improvement is statistically significant (p &lt;&lt; 0.01)</a:t>
            </a:r>
            <a:endParaRPr lang="zh-CN" altLang="en-US" dirty="0"/>
          </a:p>
        </p:txBody>
      </p:sp>
      <p:sp>
        <p:nvSpPr>
          <p:cNvPr id="9" name="椭圆 8"/>
          <p:cNvSpPr/>
          <p:nvPr/>
        </p:nvSpPr>
        <p:spPr>
          <a:xfrm>
            <a:off x="3926418" y="2595189"/>
            <a:ext cx="125760" cy="114807"/>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sp>
        <p:nvSpPr>
          <p:cNvPr id="10" name="椭圆 9"/>
          <p:cNvSpPr/>
          <p:nvPr/>
        </p:nvSpPr>
        <p:spPr>
          <a:xfrm>
            <a:off x="3908162" y="3182434"/>
            <a:ext cx="125760" cy="114807"/>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1" name="直接箭头连接符 10"/>
          <p:cNvCxnSpPr>
            <a:stCxn id="10" idx="4"/>
          </p:cNvCxnSpPr>
          <p:nvPr/>
        </p:nvCxnSpPr>
        <p:spPr>
          <a:xfrm flipH="1">
            <a:off x="3203848" y="3297241"/>
            <a:ext cx="767194" cy="959671"/>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9" idx="3"/>
          </p:cNvCxnSpPr>
          <p:nvPr/>
        </p:nvCxnSpPr>
        <p:spPr>
          <a:xfrm flipH="1">
            <a:off x="3203849" y="2693183"/>
            <a:ext cx="740987" cy="1563729"/>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043608" y="3247280"/>
            <a:ext cx="125760" cy="114807"/>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3" name="直接箭头连接符 12"/>
          <p:cNvCxnSpPr>
            <a:stCxn id="12" idx="4"/>
          </p:cNvCxnSpPr>
          <p:nvPr/>
        </p:nvCxnSpPr>
        <p:spPr>
          <a:xfrm>
            <a:off x="1106488" y="3362087"/>
            <a:ext cx="510694" cy="1502694"/>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843808" y="2566515"/>
            <a:ext cx="125760" cy="114807"/>
          </a:xfrm>
          <a:prstGeom prst="ellipse">
            <a:avLst/>
          </a:prstGeom>
          <a:solidFill>
            <a:srgbClr val="00823B"/>
          </a:solidFill>
          <a:ln>
            <a:solidFill>
              <a:srgbClr val="0082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823B"/>
              </a:solidFill>
            </a:endParaRPr>
          </a:p>
        </p:txBody>
      </p:sp>
      <p:cxnSp>
        <p:nvCxnSpPr>
          <p:cNvPr id="17" name="直接箭头连接符 16"/>
          <p:cNvCxnSpPr/>
          <p:nvPr/>
        </p:nvCxnSpPr>
        <p:spPr>
          <a:xfrm flipH="1">
            <a:off x="1866760" y="2681321"/>
            <a:ext cx="998984" cy="2167383"/>
          </a:xfrm>
          <a:prstGeom prst="straightConnector1">
            <a:avLst/>
          </a:prstGeom>
          <a:ln w="25400">
            <a:solidFill>
              <a:srgbClr val="00823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77955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Efficiency</a:t>
            </a:r>
            <a:endParaRPr lang="en-US" dirty="0"/>
          </a:p>
        </p:txBody>
      </p:sp>
      <p:sp>
        <p:nvSpPr>
          <p:cNvPr id="25602" name="Content Placeholder 2"/>
          <p:cNvSpPr>
            <a:spLocks noGrp="1"/>
          </p:cNvSpPr>
          <p:nvPr>
            <p:ph sz="quarter" idx="1"/>
          </p:nvPr>
        </p:nvSpPr>
        <p:spPr>
          <a:xfrm>
            <a:off x="301625" y="1673469"/>
            <a:ext cx="8842375" cy="4220308"/>
          </a:xfrm>
        </p:spPr>
        <p:txBody>
          <a:bodyPr/>
          <a:lstStyle/>
          <a:p>
            <a:r>
              <a:rPr lang="en-US">
                <a:latin typeface="Times New Roman" charset="0"/>
                <a:ea typeface="华文楷体" charset="0"/>
                <a:cs typeface="华文楷体" charset="0"/>
              </a:rPr>
              <a:t>Running time of different algorithms in three data sets</a:t>
            </a:r>
          </a:p>
        </p:txBody>
      </p:sp>
      <p:pic>
        <p:nvPicPr>
          <p:cNvPr id="25606" name="Picture 6"/>
          <p:cNvPicPr>
            <a:picLocks noChangeAspect="1"/>
          </p:cNvPicPr>
          <p:nvPr/>
        </p:nvPicPr>
        <p:blipFill rotWithShape="1">
          <a:blip r:embed="rId2">
            <a:extLst>
              <a:ext uri="{28A0092B-C50C-407E-A947-70E740481C1C}">
                <a14:useLocalDpi xmlns:a14="http://schemas.microsoft.com/office/drawing/2010/main" val="0"/>
              </a:ext>
            </a:extLst>
          </a:blip>
          <a:srcRect t="2428"/>
          <a:stretch/>
        </p:blipFill>
        <p:spPr bwMode="auto">
          <a:xfrm>
            <a:off x="902508" y="3094622"/>
            <a:ext cx="6921500" cy="1555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5638800" y="3477946"/>
            <a:ext cx="2024005" cy="1055077"/>
          </a:xfrm>
          <a:prstGeom prst="rect">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99692" tIns="172800"/>
          <a:lstStyle/>
          <a:p>
            <a:pPr algn="ctr">
              <a:spcBef>
                <a:spcPts val="554"/>
              </a:spcBef>
              <a:defRPr/>
            </a:pPr>
            <a:endParaRPr lang="en-US" dirty="0">
              <a:solidFill>
                <a:schemeClr val="tx1"/>
              </a:solidFill>
            </a:endParaRPr>
          </a:p>
        </p:txBody>
      </p:sp>
      <p:sp>
        <p:nvSpPr>
          <p:cNvPr id="10" name="Rectangle 9"/>
          <p:cNvSpPr/>
          <p:nvPr/>
        </p:nvSpPr>
        <p:spPr>
          <a:xfrm>
            <a:off x="5638800" y="5236408"/>
            <a:ext cx="2883708" cy="703385"/>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846" b="1" dirty="0" smtClean="0">
                <a:solidFill>
                  <a:srgbClr val="000090"/>
                </a:solidFill>
                <a:latin typeface="Times New Roman"/>
                <a:cs typeface="Times New Roman"/>
              </a:rPr>
              <a:t>HIS is very fast, but </a:t>
            </a:r>
            <a:r>
              <a:rPr lang="en-US" sz="1846" b="1" dirty="0" err="1" smtClean="0">
                <a:solidFill>
                  <a:srgbClr val="000090"/>
                </a:solidFill>
                <a:latin typeface="Times New Roman"/>
                <a:cs typeface="Times New Roman"/>
              </a:rPr>
              <a:t>MaxD</a:t>
            </a:r>
            <a:r>
              <a:rPr lang="en-US" sz="1846" b="1" dirty="0" smtClean="0">
                <a:solidFill>
                  <a:srgbClr val="000090"/>
                </a:solidFill>
                <a:latin typeface="Times New Roman"/>
                <a:cs typeface="Times New Roman"/>
              </a:rPr>
              <a:t> is not very efficient.</a:t>
            </a:r>
            <a:endParaRPr lang="en-US" sz="1108" b="1" dirty="0">
              <a:solidFill>
                <a:srgbClr val="000090"/>
              </a:solidFill>
              <a:latin typeface="Times New Roman"/>
              <a:cs typeface="Times New Roman"/>
            </a:endParaRPr>
          </a:p>
        </p:txBody>
      </p:sp>
      <p:cxnSp>
        <p:nvCxnSpPr>
          <p:cNvPr id="11" name="Straight Arrow Connector 10"/>
          <p:cNvCxnSpPr>
            <a:stCxn id="10" idx="0"/>
            <a:endCxn id="8" idx="2"/>
          </p:cNvCxnSpPr>
          <p:nvPr/>
        </p:nvCxnSpPr>
        <p:spPr>
          <a:xfrm flipH="1" flipV="1">
            <a:off x="6650803" y="4533023"/>
            <a:ext cx="429851" cy="703385"/>
          </a:xfrm>
          <a:prstGeom prst="straightConnector1">
            <a:avLst/>
          </a:prstGeom>
          <a:ln w="19050"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5204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Group</a:t>
            </a:r>
            <a:r>
              <a:rPr kumimoji="1" lang="zh-CN" altLang="en-US" dirty="0" smtClean="0"/>
              <a:t> </a:t>
            </a:r>
            <a:r>
              <a:rPr kumimoji="1" lang="en-US" altLang="zh-CN" dirty="0" smtClean="0"/>
              <a:t>Chat in </a:t>
            </a:r>
            <a:r>
              <a:rPr kumimoji="1" lang="en-US" altLang="zh-CN" dirty="0" err="1" smtClean="0"/>
              <a:t>WeChat</a:t>
            </a:r>
            <a:endParaRPr kumimoji="1" lang="zh-CN" altLang="en-US" dirty="0"/>
          </a:p>
        </p:txBody>
      </p:sp>
      <p:pic>
        <p:nvPicPr>
          <p:cNvPr id="5" name="图片 4"/>
          <p:cNvPicPr>
            <a:picLocks noChangeAspect="1"/>
          </p:cNvPicPr>
          <p:nvPr/>
        </p:nvPicPr>
        <p:blipFill>
          <a:blip r:embed="rId3"/>
          <a:stretch>
            <a:fillRect/>
          </a:stretch>
        </p:blipFill>
        <p:spPr>
          <a:xfrm>
            <a:off x="1072535" y="1466478"/>
            <a:ext cx="3801455" cy="3418715"/>
          </a:xfrm>
          <a:prstGeom prst="rect">
            <a:avLst/>
          </a:prstGeom>
        </p:spPr>
      </p:pic>
      <p:sp>
        <p:nvSpPr>
          <p:cNvPr id="8" name="矩形 7"/>
          <p:cNvSpPr/>
          <p:nvPr/>
        </p:nvSpPr>
        <p:spPr>
          <a:xfrm>
            <a:off x="4725086" y="5370597"/>
            <a:ext cx="4141323" cy="687316"/>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en-US" altLang="zh-CN" sz="1385" b="1" dirty="0">
                <a:solidFill>
                  <a:srgbClr val="FF0000"/>
                </a:solidFill>
              </a:rPr>
              <a:t>~2.3</a:t>
            </a:r>
            <a:r>
              <a:rPr lang="zh-CN" altLang="en-US" sz="1385" b="1" dirty="0">
                <a:solidFill>
                  <a:srgbClr val="FF0000"/>
                </a:solidFill>
              </a:rPr>
              <a:t> </a:t>
            </a:r>
            <a:r>
              <a:rPr lang="en-US" altLang="zh-CN" sz="1385" b="1" dirty="0">
                <a:solidFill>
                  <a:srgbClr val="FF0000"/>
                </a:solidFill>
              </a:rPr>
              <a:t>million</a:t>
            </a:r>
            <a:r>
              <a:rPr lang="zh-CN" altLang="en-US" sz="1385" b="1" dirty="0">
                <a:solidFill>
                  <a:srgbClr val="FF0000"/>
                </a:solidFill>
              </a:rPr>
              <a:t> </a:t>
            </a:r>
            <a:r>
              <a:rPr lang="en-US" altLang="zh-CN" sz="1385" b="1" dirty="0">
                <a:solidFill>
                  <a:schemeClr val="tx1"/>
                </a:solidFill>
              </a:rPr>
              <a:t>groups</a:t>
            </a:r>
            <a:r>
              <a:rPr lang="zh-CN" altLang="en-US" sz="1385" b="1" dirty="0">
                <a:solidFill>
                  <a:schemeClr val="tx1"/>
                </a:solidFill>
              </a:rPr>
              <a:t> </a:t>
            </a:r>
            <a:r>
              <a:rPr lang="en-US" altLang="zh-CN" sz="1385" b="1" dirty="0">
                <a:solidFill>
                  <a:schemeClr val="tx1"/>
                </a:solidFill>
              </a:rPr>
              <a:t>generated</a:t>
            </a:r>
            <a:r>
              <a:rPr lang="zh-CN" altLang="en-US" sz="1385" b="1" dirty="0">
                <a:solidFill>
                  <a:schemeClr val="tx1"/>
                </a:solidFill>
              </a:rPr>
              <a:t> </a:t>
            </a:r>
            <a:r>
              <a:rPr lang="en-US" altLang="zh-CN" sz="1385" b="1" dirty="0">
                <a:solidFill>
                  <a:schemeClr val="tx1"/>
                </a:solidFill>
              </a:rPr>
              <a:t>everyday</a:t>
            </a:r>
            <a:endParaRPr lang="zh-CN" altLang="en-US" sz="1385" b="1" dirty="0">
              <a:solidFill>
                <a:schemeClr val="tx1"/>
              </a:solidFill>
            </a:endParaRPr>
          </a:p>
          <a:p>
            <a:pPr>
              <a:buFont typeface="Arial" pitchFamily="34" charset="0"/>
              <a:buChar char="•"/>
            </a:pPr>
            <a:r>
              <a:rPr lang="en-US" altLang="zh-CN" sz="1385" b="1" dirty="0">
                <a:solidFill>
                  <a:srgbClr val="FF0000"/>
                </a:solidFill>
              </a:rPr>
              <a:t>&gt;25% messages </a:t>
            </a:r>
            <a:r>
              <a:rPr lang="en-US" altLang="zh-CN" sz="1385" b="1" dirty="0">
                <a:solidFill>
                  <a:schemeClr val="tx1"/>
                </a:solidFill>
              </a:rPr>
              <a:t>are generated in group</a:t>
            </a:r>
            <a:r>
              <a:rPr lang="zh-CN" altLang="en-US" sz="1385" b="1" dirty="0">
                <a:solidFill>
                  <a:schemeClr val="tx1"/>
                </a:solidFill>
              </a:rPr>
              <a:t> </a:t>
            </a:r>
            <a:r>
              <a:rPr lang="en-US" altLang="zh-CN" sz="1385" b="1" dirty="0">
                <a:solidFill>
                  <a:schemeClr val="tx1"/>
                </a:solidFill>
              </a:rPr>
              <a:t>chats</a:t>
            </a:r>
            <a:endParaRPr lang="zh-CN" altLang="en-US" sz="1385" b="1" dirty="0">
              <a:solidFill>
                <a:schemeClr val="tx1"/>
              </a:solidFill>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76200"/>
            <a:ext cx="4652863" cy="6517339"/>
          </a:xfrm>
          <a:prstGeom prst="rect">
            <a:avLst/>
          </a:prstGeom>
        </p:spPr>
      </p:pic>
      <p:sp>
        <p:nvSpPr>
          <p:cNvPr id="9" name="矩形 8"/>
          <p:cNvSpPr/>
          <p:nvPr/>
        </p:nvSpPr>
        <p:spPr>
          <a:xfrm>
            <a:off x="7200348" y="3658762"/>
            <a:ext cx="1181652" cy="246221"/>
          </a:xfrm>
          <a:prstGeom prst="rect">
            <a:avLst/>
          </a:prstGeom>
        </p:spPr>
        <p:txBody>
          <a:bodyPr wrap="square">
            <a:spAutoFit/>
          </a:bodyPr>
          <a:lstStyle/>
          <a:p>
            <a:r>
              <a:rPr lang="en-US" altLang="zh-CN" sz="1000" b="1" dirty="0">
                <a:solidFill>
                  <a:srgbClr val="FF0000"/>
                </a:solidFill>
              </a:rPr>
              <a:t>Invite</a:t>
            </a:r>
            <a:endParaRPr lang="zh-CN" altLang="en-US" sz="1200" dirty="0"/>
          </a:p>
        </p:txBody>
      </p:sp>
      <p:sp>
        <p:nvSpPr>
          <p:cNvPr id="10" name="矩形 9"/>
          <p:cNvSpPr/>
          <p:nvPr/>
        </p:nvSpPr>
        <p:spPr>
          <a:xfrm>
            <a:off x="6986248" y="4020979"/>
            <a:ext cx="1181652" cy="246221"/>
          </a:xfrm>
          <a:prstGeom prst="rect">
            <a:avLst/>
          </a:prstGeom>
        </p:spPr>
        <p:txBody>
          <a:bodyPr wrap="square">
            <a:spAutoFit/>
          </a:bodyPr>
          <a:lstStyle/>
          <a:p>
            <a:r>
              <a:rPr lang="en-US" altLang="zh-CN" sz="1000" b="1" dirty="0">
                <a:solidFill>
                  <a:srgbClr val="FF0000"/>
                </a:solidFill>
              </a:rPr>
              <a:t>Invite</a:t>
            </a:r>
            <a:endParaRPr lang="zh-CN" altLang="en-US" sz="1000" dirty="0"/>
          </a:p>
        </p:txBody>
      </p:sp>
    </p:spTree>
    <p:extLst>
      <p:ext uri="{BB962C8B-B14F-4D97-AF65-F5344CB8AC3E}">
        <p14:creationId xmlns:p14="http://schemas.microsoft.com/office/powerpoint/2010/main" val="997854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2"/>
          <p:cNvSpPr/>
          <p:nvPr/>
        </p:nvSpPr>
        <p:spPr>
          <a:xfrm>
            <a:off x="0" y="6435969"/>
            <a:ext cx="9144000" cy="42203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 name="标题 1"/>
          <p:cNvSpPr>
            <a:spLocks noGrp="1"/>
          </p:cNvSpPr>
          <p:nvPr>
            <p:ph type="title"/>
          </p:nvPr>
        </p:nvSpPr>
        <p:spPr/>
        <p:txBody>
          <a:bodyPr/>
          <a:lstStyle/>
          <a:p>
            <a:r>
              <a:rPr kumimoji="1" lang="en-US" altLang="zh-CN" dirty="0" smtClean="0"/>
              <a:t>Big Network Analysis</a:t>
            </a:r>
            <a:endParaRPr kumimoji="1" lang="zh-CN" altLang="en-US" dirty="0"/>
          </a:p>
        </p:txBody>
      </p:sp>
      <p:pic>
        <p:nvPicPr>
          <p:cNvPr id="4" name="图片 5" descr="Misc-Buddy-Blue-icon.png"/>
          <p:cNvPicPr>
            <a:picLocks noChangeAspect="1"/>
          </p:cNvPicPr>
          <p:nvPr/>
        </p:nvPicPr>
        <p:blipFill>
          <a:blip r:embed="rId2" cstate="print"/>
          <a:stretch>
            <a:fillRect/>
          </a:stretch>
        </p:blipFill>
        <p:spPr>
          <a:xfrm>
            <a:off x="2331998" y="2699502"/>
            <a:ext cx="458637" cy="496857"/>
          </a:xfrm>
          <a:prstGeom prst="rect">
            <a:avLst/>
          </a:prstGeom>
        </p:spPr>
      </p:pic>
      <p:sp>
        <p:nvSpPr>
          <p:cNvPr id="5" name="右箭头 16"/>
          <p:cNvSpPr/>
          <p:nvPr/>
        </p:nvSpPr>
        <p:spPr>
          <a:xfrm>
            <a:off x="327585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16"/>
          <p:cNvSpPr/>
          <p:nvPr/>
        </p:nvSpPr>
        <p:spPr>
          <a:xfrm>
            <a:off x="5735206" y="2726055"/>
            <a:ext cx="664689" cy="332526"/>
          </a:xfrm>
          <a:prstGeom prst="rightArrow">
            <a:avLst/>
          </a:prstGeom>
          <a:solidFill>
            <a:srgbClr val="FFCC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0"/>
          <p:cNvGrpSpPr/>
          <p:nvPr/>
        </p:nvGrpSpPr>
        <p:grpSpPr>
          <a:xfrm>
            <a:off x="6366661" y="1866981"/>
            <a:ext cx="1980938" cy="1667262"/>
            <a:chOff x="6825208" y="1796818"/>
            <a:chExt cx="2556284" cy="2250251"/>
          </a:xfrm>
        </p:grpSpPr>
        <p:pic>
          <p:nvPicPr>
            <p:cNvPr id="14" name="图片 13" descr="Misc-Buddy-Blue-icon.png"/>
            <p:cNvPicPr>
              <a:picLocks noChangeAspect="1"/>
            </p:cNvPicPr>
            <p:nvPr/>
          </p:nvPicPr>
          <p:blipFill>
            <a:blip r:embed="rId2" cstate="print"/>
            <a:stretch>
              <a:fillRect/>
            </a:stretch>
          </p:blipFill>
          <p:spPr>
            <a:xfrm>
              <a:off x="7689304" y="2564904"/>
              <a:ext cx="654632" cy="709185"/>
            </a:xfrm>
            <a:prstGeom prst="rect">
              <a:avLst/>
            </a:prstGeom>
          </p:spPr>
        </p:pic>
        <p:pic>
          <p:nvPicPr>
            <p:cNvPr id="15" name="图片 14" descr="Misc-Buddy-Blue-icon.png"/>
            <p:cNvPicPr>
              <a:picLocks noChangeAspect="1"/>
            </p:cNvPicPr>
            <p:nvPr/>
          </p:nvPicPr>
          <p:blipFill>
            <a:blip r:embed="rId2" cstate="print"/>
            <a:stretch>
              <a:fillRect/>
            </a:stretch>
          </p:blipFill>
          <p:spPr>
            <a:xfrm>
              <a:off x="7077236" y="1796818"/>
              <a:ext cx="504056" cy="546061"/>
            </a:xfrm>
            <a:prstGeom prst="rect">
              <a:avLst/>
            </a:prstGeom>
          </p:spPr>
        </p:pic>
        <p:pic>
          <p:nvPicPr>
            <p:cNvPr id="16" name="图片 15" descr="Misc-Buddy-Blue-icon.png"/>
            <p:cNvPicPr>
              <a:picLocks noChangeAspect="1"/>
            </p:cNvPicPr>
            <p:nvPr/>
          </p:nvPicPr>
          <p:blipFill>
            <a:blip r:embed="rId2" cstate="print"/>
            <a:stretch>
              <a:fillRect/>
            </a:stretch>
          </p:blipFill>
          <p:spPr>
            <a:xfrm>
              <a:off x="8877436" y="2054847"/>
              <a:ext cx="504056" cy="546061"/>
            </a:xfrm>
            <a:prstGeom prst="rect">
              <a:avLst/>
            </a:prstGeom>
          </p:spPr>
        </p:pic>
        <p:pic>
          <p:nvPicPr>
            <p:cNvPr id="17" name="图片 16" descr="Misc-Buddy-Blue-icon.png"/>
            <p:cNvPicPr>
              <a:picLocks noChangeAspect="1"/>
            </p:cNvPicPr>
            <p:nvPr/>
          </p:nvPicPr>
          <p:blipFill>
            <a:blip r:embed="rId2" cstate="print"/>
            <a:stretch>
              <a:fillRect/>
            </a:stretch>
          </p:blipFill>
          <p:spPr>
            <a:xfrm>
              <a:off x="8841432" y="3062959"/>
              <a:ext cx="504056" cy="546061"/>
            </a:xfrm>
            <a:prstGeom prst="rect">
              <a:avLst/>
            </a:prstGeom>
          </p:spPr>
        </p:pic>
        <p:pic>
          <p:nvPicPr>
            <p:cNvPr id="18" name="图片 17" descr="Misc-Buddy-Blue-icon.png"/>
            <p:cNvPicPr>
              <a:picLocks noChangeAspect="1"/>
            </p:cNvPicPr>
            <p:nvPr/>
          </p:nvPicPr>
          <p:blipFill>
            <a:blip r:embed="rId2" cstate="print"/>
            <a:stretch>
              <a:fillRect/>
            </a:stretch>
          </p:blipFill>
          <p:spPr>
            <a:xfrm>
              <a:off x="7761312" y="3501008"/>
              <a:ext cx="504056" cy="546061"/>
            </a:xfrm>
            <a:prstGeom prst="rect">
              <a:avLst/>
            </a:prstGeom>
          </p:spPr>
        </p:pic>
        <p:pic>
          <p:nvPicPr>
            <p:cNvPr id="19" name="图片 18" descr="Misc-Buddy-Blue-icon.png"/>
            <p:cNvPicPr>
              <a:picLocks noChangeAspect="1"/>
            </p:cNvPicPr>
            <p:nvPr/>
          </p:nvPicPr>
          <p:blipFill>
            <a:blip r:embed="rId2" cstate="print"/>
            <a:stretch>
              <a:fillRect/>
            </a:stretch>
          </p:blipFill>
          <p:spPr>
            <a:xfrm>
              <a:off x="6825208" y="3320988"/>
              <a:ext cx="504056" cy="546061"/>
            </a:xfrm>
            <a:prstGeom prst="rect">
              <a:avLst/>
            </a:prstGeom>
          </p:spPr>
        </p:pic>
        <p:cxnSp>
          <p:nvCxnSpPr>
            <p:cNvPr id="20" name="直接连接符 7"/>
            <p:cNvCxnSpPr/>
            <p:nvPr/>
          </p:nvCxnSpPr>
          <p:spPr>
            <a:xfrm>
              <a:off x="7473280" y="2342879"/>
              <a:ext cx="324036" cy="504056"/>
            </a:xfrm>
            <a:prstGeom prst="line">
              <a:avLst/>
            </a:prstGeom>
            <a:noFill/>
            <a:ln w="19050" cap="flat" cmpd="sng" algn="ctr">
              <a:solidFill>
                <a:schemeClr val="tx1"/>
              </a:solidFill>
              <a:prstDash val="solid"/>
            </a:ln>
            <a:effectLst/>
          </p:spPr>
        </p:cxnSp>
        <p:cxnSp>
          <p:nvCxnSpPr>
            <p:cNvPr id="23" name="直接连接符 7"/>
            <p:cNvCxnSpPr/>
            <p:nvPr/>
          </p:nvCxnSpPr>
          <p:spPr>
            <a:xfrm flipV="1">
              <a:off x="8301372" y="2594908"/>
              <a:ext cx="468052" cy="222024"/>
            </a:xfrm>
            <a:prstGeom prst="line">
              <a:avLst/>
            </a:prstGeom>
            <a:noFill/>
            <a:ln w="19050" cap="flat" cmpd="sng" algn="ctr">
              <a:solidFill>
                <a:schemeClr val="tx1"/>
              </a:solidFill>
              <a:prstDash val="solid"/>
            </a:ln>
            <a:effectLst/>
          </p:spPr>
        </p:cxnSp>
        <p:cxnSp>
          <p:nvCxnSpPr>
            <p:cNvPr id="27" name="直接连接符 7"/>
            <p:cNvCxnSpPr>
              <a:endCxn id="16" idx="1"/>
            </p:cNvCxnSpPr>
            <p:nvPr/>
          </p:nvCxnSpPr>
          <p:spPr>
            <a:xfrm>
              <a:off x="7653300" y="2162859"/>
              <a:ext cx="1224136" cy="165019"/>
            </a:xfrm>
            <a:prstGeom prst="line">
              <a:avLst/>
            </a:prstGeom>
            <a:noFill/>
            <a:ln w="19050" cap="flat" cmpd="sng" algn="ctr">
              <a:solidFill>
                <a:schemeClr val="tx1"/>
              </a:solidFill>
              <a:prstDash val="solid"/>
            </a:ln>
            <a:effectLst/>
          </p:spPr>
        </p:cxnSp>
        <p:cxnSp>
          <p:nvCxnSpPr>
            <p:cNvPr id="31" name="直接连接符 7"/>
            <p:cNvCxnSpPr>
              <a:endCxn id="17" idx="1"/>
            </p:cNvCxnSpPr>
            <p:nvPr/>
          </p:nvCxnSpPr>
          <p:spPr>
            <a:xfrm>
              <a:off x="8301372" y="3206975"/>
              <a:ext cx="540060" cy="129015"/>
            </a:xfrm>
            <a:prstGeom prst="line">
              <a:avLst/>
            </a:prstGeom>
            <a:noFill/>
            <a:ln w="19050" cap="flat" cmpd="sng" algn="ctr">
              <a:solidFill>
                <a:schemeClr val="tx1"/>
              </a:solidFill>
              <a:prstDash val="solid"/>
            </a:ln>
            <a:effectLst/>
          </p:spPr>
        </p:cxnSp>
        <p:cxnSp>
          <p:nvCxnSpPr>
            <p:cNvPr id="34" name="直接连接符 7"/>
            <p:cNvCxnSpPr>
              <a:stCxn id="18" idx="3"/>
            </p:cNvCxnSpPr>
            <p:nvPr/>
          </p:nvCxnSpPr>
          <p:spPr>
            <a:xfrm flipV="1">
              <a:off x="8265368" y="3501008"/>
              <a:ext cx="540060" cy="273031"/>
            </a:xfrm>
            <a:prstGeom prst="line">
              <a:avLst/>
            </a:prstGeom>
            <a:noFill/>
            <a:ln w="19050" cap="flat" cmpd="sng" algn="ctr">
              <a:solidFill>
                <a:schemeClr val="tx1"/>
              </a:solidFill>
              <a:prstDash val="solid"/>
            </a:ln>
            <a:effectLst/>
          </p:spPr>
        </p:cxnSp>
        <p:cxnSp>
          <p:nvCxnSpPr>
            <p:cNvPr id="37" name="直接连接符 7"/>
            <p:cNvCxnSpPr>
              <a:stCxn id="18" idx="0"/>
              <a:endCxn id="14" idx="2"/>
            </p:cNvCxnSpPr>
            <p:nvPr/>
          </p:nvCxnSpPr>
          <p:spPr>
            <a:xfrm flipV="1">
              <a:off x="8013340" y="3274089"/>
              <a:ext cx="3280" cy="226919"/>
            </a:xfrm>
            <a:prstGeom prst="line">
              <a:avLst/>
            </a:prstGeom>
            <a:noFill/>
            <a:ln w="19050" cap="flat" cmpd="sng" algn="ctr">
              <a:solidFill>
                <a:schemeClr val="tx1"/>
              </a:solidFill>
              <a:prstDash val="solid"/>
            </a:ln>
            <a:effectLst/>
          </p:spPr>
        </p:cxnSp>
        <p:cxnSp>
          <p:nvCxnSpPr>
            <p:cNvPr id="39" name="直接连接符 7"/>
            <p:cNvCxnSpPr/>
            <p:nvPr/>
          </p:nvCxnSpPr>
          <p:spPr>
            <a:xfrm flipV="1">
              <a:off x="7257256" y="3248980"/>
              <a:ext cx="468052" cy="252026"/>
            </a:xfrm>
            <a:prstGeom prst="line">
              <a:avLst/>
            </a:prstGeom>
            <a:noFill/>
            <a:ln w="19050" cap="flat" cmpd="sng" algn="ctr">
              <a:solidFill>
                <a:schemeClr val="tx1"/>
              </a:solidFill>
              <a:prstDash val="solid"/>
            </a:ln>
            <a:effectLst/>
          </p:spPr>
        </p:cxnSp>
      </p:grpSp>
      <p:sp>
        <p:nvSpPr>
          <p:cNvPr id="44" name="矩形 43"/>
          <p:cNvSpPr/>
          <p:nvPr/>
        </p:nvSpPr>
        <p:spPr>
          <a:xfrm>
            <a:off x="1772468"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User</a:t>
            </a:r>
            <a:endParaRPr kumimoji="1" lang="zh-CN" altLang="en-US" sz="2215" dirty="0">
              <a:solidFill>
                <a:srgbClr val="C00000"/>
              </a:solidFill>
            </a:endParaRPr>
          </a:p>
        </p:txBody>
      </p:sp>
      <p:sp>
        <p:nvSpPr>
          <p:cNvPr id="45" name="矩形 44"/>
          <p:cNvSpPr/>
          <p:nvPr/>
        </p:nvSpPr>
        <p:spPr>
          <a:xfrm>
            <a:off x="4040249" y="1401698"/>
            <a:ext cx="1577696"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Tie</a:t>
            </a:r>
            <a:endParaRPr kumimoji="1" lang="zh-CN" altLang="en-US" sz="2215" dirty="0">
              <a:solidFill>
                <a:srgbClr val="C00000"/>
              </a:solidFill>
            </a:endParaRPr>
          </a:p>
        </p:txBody>
      </p:sp>
      <p:sp>
        <p:nvSpPr>
          <p:cNvPr id="46" name="矩形 45"/>
          <p:cNvSpPr/>
          <p:nvPr/>
        </p:nvSpPr>
        <p:spPr>
          <a:xfrm>
            <a:off x="6233723" y="1401698"/>
            <a:ext cx="2259943"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215" dirty="0">
                <a:solidFill>
                  <a:srgbClr val="C00000"/>
                </a:solidFill>
              </a:rPr>
              <a:t>Topology</a:t>
            </a:r>
            <a:endParaRPr kumimoji="1" lang="zh-CN" altLang="en-US" sz="2215" dirty="0">
              <a:solidFill>
                <a:srgbClr val="C00000"/>
              </a:solidFill>
            </a:endParaRPr>
          </a:p>
        </p:txBody>
      </p:sp>
      <p:grpSp>
        <p:nvGrpSpPr>
          <p:cNvPr id="12" name="Group 11"/>
          <p:cNvGrpSpPr/>
          <p:nvPr/>
        </p:nvGrpSpPr>
        <p:grpSpPr>
          <a:xfrm>
            <a:off x="4106342" y="2498435"/>
            <a:ext cx="1529538" cy="761505"/>
            <a:chOff x="3287643" y="2558903"/>
            <a:chExt cx="2061401" cy="1044116"/>
          </a:xfrm>
        </p:grpSpPr>
        <p:pic>
          <p:nvPicPr>
            <p:cNvPr id="6" name="图片 5" descr="Misc-Buddy-Blue-icon.png"/>
            <p:cNvPicPr>
              <a:picLocks noChangeAspect="1"/>
            </p:cNvPicPr>
            <p:nvPr/>
          </p:nvPicPr>
          <p:blipFill>
            <a:blip r:embed="rId2" cstate="print"/>
            <a:stretch>
              <a:fillRect/>
            </a:stretch>
          </p:blipFill>
          <p:spPr>
            <a:xfrm>
              <a:off x="3287643" y="2666915"/>
              <a:ext cx="654632" cy="709185"/>
            </a:xfrm>
            <a:prstGeom prst="rect">
              <a:avLst/>
            </a:prstGeom>
          </p:spPr>
        </p:pic>
        <p:pic>
          <p:nvPicPr>
            <p:cNvPr id="7" name="图片 6" descr="Misc-Buddy-Blue-icon.png"/>
            <p:cNvPicPr>
              <a:picLocks noChangeAspect="1"/>
            </p:cNvPicPr>
            <p:nvPr/>
          </p:nvPicPr>
          <p:blipFill>
            <a:blip r:embed="rId2" cstate="print"/>
            <a:stretch>
              <a:fillRect/>
            </a:stretch>
          </p:blipFill>
          <p:spPr>
            <a:xfrm>
              <a:off x="4694412" y="2666915"/>
              <a:ext cx="654632" cy="709185"/>
            </a:xfrm>
            <a:prstGeom prst="rect">
              <a:avLst/>
            </a:prstGeom>
          </p:spPr>
        </p:pic>
        <p:cxnSp>
          <p:nvCxnSpPr>
            <p:cNvPr id="9" name="直接连接符 35"/>
            <p:cNvCxnSpPr/>
            <p:nvPr/>
          </p:nvCxnSpPr>
          <p:spPr>
            <a:xfrm flipH="1">
              <a:off x="3938328" y="3098963"/>
              <a:ext cx="844062" cy="0"/>
            </a:xfrm>
            <a:prstGeom prst="line">
              <a:avLst/>
            </a:prstGeom>
            <a:ln w="28575" cmpd="sng">
              <a:solidFill>
                <a:schemeClr val="tx1"/>
              </a:solidFill>
              <a:prstDash val="solid"/>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2" name="矩形 41"/>
            <p:cNvSpPr/>
            <p:nvPr/>
          </p:nvSpPr>
          <p:spPr>
            <a:xfrm>
              <a:off x="3650296" y="2558903"/>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chemeClr val="tx1"/>
                  </a:solidFill>
                </a:rPr>
                <a:t>tie</a:t>
              </a:r>
              <a:endParaRPr kumimoji="1" lang="zh-CN" altLang="en-US" sz="1477" dirty="0">
                <a:solidFill>
                  <a:schemeClr val="tx1"/>
                </a:solidFill>
              </a:endParaRPr>
            </a:p>
          </p:txBody>
        </p:sp>
        <p:cxnSp>
          <p:nvCxnSpPr>
            <p:cNvPr id="8" name="曲线连接符 7"/>
            <p:cNvCxnSpPr>
              <a:stCxn id="6" idx="2"/>
              <a:endCxn id="7" idx="2"/>
            </p:cNvCxnSpPr>
            <p:nvPr/>
          </p:nvCxnSpPr>
          <p:spPr>
            <a:xfrm rot="16200000" flipH="1">
              <a:off x="4318343" y="2672715"/>
              <a:ext cx="12700" cy="1406769"/>
            </a:xfrm>
            <a:prstGeom prst="curvedConnector3">
              <a:avLst>
                <a:gd name="adj1" fmla="val 2493110"/>
              </a:avLst>
            </a:prstGeom>
            <a:ln w="38100" cmpd="sng">
              <a:solidFill>
                <a:schemeClr val="bg1">
                  <a:lumMod val="50000"/>
                </a:schemeClr>
              </a:solidFill>
              <a:prstDash val="dash"/>
              <a:headEnd type="none"/>
              <a:tailEnd type="arrow"/>
            </a:ln>
          </p:spPr>
          <p:style>
            <a:lnRef idx="2">
              <a:schemeClr val="accent1"/>
            </a:lnRef>
            <a:fillRef idx="0">
              <a:schemeClr val="accent1"/>
            </a:fillRef>
            <a:effectRef idx="1">
              <a:schemeClr val="accent1"/>
            </a:effectRef>
            <a:fontRef idx="minor">
              <a:schemeClr val="tx1"/>
            </a:fontRef>
          </p:style>
        </p:cxnSp>
        <p:sp>
          <p:nvSpPr>
            <p:cNvPr id="35" name="矩形 34"/>
            <p:cNvSpPr/>
            <p:nvPr/>
          </p:nvSpPr>
          <p:spPr>
            <a:xfrm>
              <a:off x="3650296" y="3242979"/>
              <a:ext cx="1332148" cy="3600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477" dirty="0">
                  <a:solidFill>
                    <a:srgbClr val="0000FF"/>
                  </a:solidFill>
                </a:rPr>
                <a:t>Influence</a:t>
              </a:r>
              <a:endParaRPr kumimoji="1" lang="zh-CN" altLang="en-US" sz="1477" dirty="0">
                <a:solidFill>
                  <a:srgbClr val="0000FF"/>
                </a:solidFill>
              </a:endParaRPr>
            </a:p>
          </p:txBody>
        </p:sp>
      </p:grpSp>
      <p:sp>
        <p:nvSpPr>
          <p:cNvPr id="36" name="矩形 35"/>
          <p:cNvSpPr/>
          <p:nvPr/>
        </p:nvSpPr>
        <p:spPr>
          <a:xfrm>
            <a:off x="1713837" y="3667520"/>
            <a:ext cx="1694958" cy="882069"/>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User </a:t>
            </a:r>
            <a:r>
              <a:rPr kumimoji="1" lang="en-US" altLang="zh-CN" sz="1662" dirty="0" smtClean="0">
                <a:solidFill>
                  <a:schemeClr val="tx1"/>
                </a:solidFill>
              </a:rPr>
              <a:t>Modeling</a:t>
            </a:r>
            <a:endParaRPr kumimoji="1" lang="en-US" altLang="zh-CN" sz="1662" dirty="0">
              <a:solidFill>
                <a:schemeClr val="tx1"/>
              </a:solidFill>
            </a:endParaRPr>
          </a:p>
          <a:p>
            <a:r>
              <a:rPr kumimoji="1" lang="en-US" altLang="zh-CN" sz="1662" dirty="0">
                <a:solidFill>
                  <a:schemeClr val="tx1"/>
                </a:solidFill>
              </a:rPr>
              <a:t>- Demographics</a:t>
            </a:r>
          </a:p>
          <a:p>
            <a:r>
              <a:rPr kumimoji="1" lang="en-US" altLang="zh-CN" sz="1662" dirty="0">
                <a:solidFill>
                  <a:schemeClr val="tx1"/>
                </a:solidFill>
              </a:rPr>
              <a:t>- Social Role</a:t>
            </a:r>
          </a:p>
        </p:txBody>
      </p:sp>
      <p:cxnSp>
        <p:nvCxnSpPr>
          <p:cNvPr id="47" name="Straight Connector 13"/>
          <p:cNvCxnSpPr/>
          <p:nvPr/>
        </p:nvCxnSpPr>
        <p:spPr>
          <a:xfrm>
            <a:off x="617099" y="4791613"/>
            <a:ext cx="8075974" cy="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940545" y="3667346"/>
            <a:ext cx="1861130" cy="882244"/>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Social Tie/Link</a:t>
            </a:r>
          </a:p>
          <a:p>
            <a:r>
              <a:rPr kumimoji="1" lang="en-US" altLang="zh-CN" sz="1662" dirty="0">
                <a:solidFill>
                  <a:schemeClr val="tx1"/>
                </a:solidFill>
              </a:rPr>
              <a:t>- </a:t>
            </a:r>
            <a:r>
              <a:rPr kumimoji="1" lang="en-US" altLang="zh-CN" sz="1662" dirty="0" err="1">
                <a:solidFill>
                  <a:schemeClr val="tx1"/>
                </a:solidFill>
              </a:rPr>
              <a:t>Homophily</a:t>
            </a:r>
            <a:endParaRPr kumimoji="1" lang="en-US" altLang="zh-CN" sz="1662" dirty="0">
              <a:solidFill>
                <a:schemeClr val="tx1"/>
              </a:solidFill>
            </a:endParaRPr>
          </a:p>
          <a:p>
            <a:r>
              <a:rPr kumimoji="1" lang="en-US" altLang="zh-CN" sz="1662" dirty="0">
                <a:solidFill>
                  <a:schemeClr val="tx1"/>
                </a:solidFill>
              </a:rPr>
              <a:t>- Social Influence</a:t>
            </a:r>
          </a:p>
        </p:txBody>
      </p:sp>
      <p:sp>
        <p:nvSpPr>
          <p:cNvPr id="38" name="矩形 37"/>
          <p:cNvSpPr/>
          <p:nvPr/>
        </p:nvSpPr>
        <p:spPr>
          <a:xfrm>
            <a:off x="6376713" y="3661642"/>
            <a:ext cx="1960833" cy="887947"/>
          </a:xfrm>
          <a:prstGeom prst="rect">
            <a:avLst/>
          </a:prstGeom>
          <a:ln>
            <a:solidFill>
              <a:schemeClr val="tx1"/>
            </a:solidFill>
          </a:ln>
        </p:spPr>
        <p:style>
          <a:lnRef idx="1">
            <a:schemeClr val="accent1"/>
          </a:lnRef>
          <a:fillRef idx="1001">
            <a:schemeClr val="lt1"/>
          </a:fillRef>
          <a:effectRef idx="2">
            <a:schemeClr val="accent1"/>
          </a:effectRef>
          <a:fontRef idx="minor">
            <a:schemeClr val="lt1"/>
          </a:fontRef>
        </p:style>
        <p:txBody>
          <a:bodyPr rtlCol="0" anchor="t"/>
          <a:lstStyle/>
          <a:p>
            <a:r>
              <a:rPr kumimoji="1" lang="en-US" altLang="zh-CN" sz="1662" dirty="0">
                <a:solidFill>
                  <a:schemeClr val="tx1"/>
                </a:solidFill>
              </a:rPr>
              <a:t>- Triad Formation</a:t>
            </a:r>
          </a:p>
          <a:p>
            <a:r>
              <a:rPr kumimoji="1" lang="en-US" altLang="zh-CN" sz="1662" dirty="0">
                <a:solidFill>
                  <a:schemeClr val="tx1"/>
                </a:solidFill>
              </a:rPr>
              <a:t>- Community</a:t>
            </a:r>
          </a:p>
          <a:p>
            <a:r>
              <a:rPr kumimoji="1" lang="en-US" altLang="zh-CN" sz="1662" dirty="0">
                <a:solidFill>
                  <a:srgbClr val="000000"/>
                </a:solidFill>
              </a:rPr>
              <a:t>- Group Behavior</a:t>
            </a:r>
          </a:p>
        </p:txBody>
      </p:sp>
      <p:sp>
        <p:nvSpPr>
          <p:cNvPr id="40" name="Oval 39"/>
          <p:cNvSpPr/>
          <p:nvPr/>
        </p:nvSpPr>
        <p:spPr>
          <a:xfrm>
            <a:off x="3009981" y="5737658"/>
            <a:ext cx="3265445" cy="782148"/>
          </a:xfrm>
          <a:prstGeom prst="ellipse">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90"/>
                </a:solidFill>
              </a:rPr>
              <a:t>BIG Networks</a:t>
            </a:r>
            <a:endParaRPr lang="en-US" sz="2400" dirty="0">
              <a:solidFill>
                <a:srgbClr val="000090"/>
              </a:solidFill>
            </a:endParaRPr>
          </a:p>
        </p:txBody>
      </p:sp>
      <p:sp>
        <p:nvSpPr>
          <p:cNvPr id="41" name="Rectangle 40"/>
          <p:cNvSpPr/>
          <p:nvPr/>
        </p:nvSpPr>
        <p:spPr>
          <a:xfrm>
            <a:off x="1940422" y="4991020"/>
            <a:ext cx="2392881"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dirty="0">
                <a:solidFill>
                  <a:srgbClr val="800000"/>
                </a:solidFill>
              </a:rPr>
              <a:t>Social Theories</a:t>
            </a:r>
          </a:p>
        </p:txBody>
      </p:sp>
      <p:sp>
        <p:nvSpPr>
          <p:cNvPr id="53" name="Rectangle 52"/>
          <p:cNvSpPr/>
          <p:nvPr/>
        </p:nvSpPr>
        <p:spPr>
          <a:xfrm>
            <a:off x="4904344" y="4991020"/>
            <a:ext cx="2492585" cy="541506"/>
          </a:xfrm>
          <a:prstGeom prst="rect">
            <a:avLst/>
          </a:prstGeom>
          <a:solidFill>
            <a:srgbClr val="FFCC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46">
                <a:solidFill>
                  <a:srgbClr val="800000"/>
                </a:solidFill>
              </a:rPr>
              <a:t>Graph Theories</a:t>
            </a:r>
            <a:endParaRPr lang="en-US" sz="1846" dirty="0">
              <a:solidFill>
                <a:srgbClr val="800000"/>
              </a:solidFill>
            </a:endParaRPr>
          </a:p>
        </p:txBody>
      </p:sp>
      <p:sp>
        <p:nvSpPr>
          <p:cNvPr id="54" name="Right Arrow 53"/>
          <p:cNvSpPr/>
          <p:nvPr/>
        </p:nvSpPr>
        <p:spPr>
          <a:xfrm rot="16200000">
            <a:off x="4479441" y="4269880"/>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ight Arrow 55"/>
          <p:cNvSpPr/>
          <p:nvPr/>
        </p:nvSpPr>
        <p:spPr>
          <a:xfrm rot="16200000">
            <a:off x="4479441" y="5034273"/>
            <a:ext cx="281354" cy="1125415"/>
          </a:xfrm>
          <a:prstGeom prst="rightArrow">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13"/>
          <p:cNvCxnSpPr/>
          <p:nvPr/>
        </p:nvCxnSpPr>
        <p:spPr>
          <a:xfrm flipH="1" flipV="1">
            <a:off x="1433606" y="1169377"/>
            <a:ext cx="7740" cy="3962320"/>
          </a:xfrm>
          <a:prstGeom prst="line">
            <a:avLst/>
          </a:prstGeom>
          <a:ln w="28575" cmpd="sng">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58" name="矩形 43"/>
          <p:cNvSpPr/>
          <p:nvPr/>
        </p:nvSpPr>
        <p:spPr>
          <a:xfrm>
            <a:off x="218287" y="3993986"/>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err="1">
                <a:solidFill>
                  <a:srgbClr val="C00000"/>
                </a:solidFill>
              </a:rPr>
              <a:t>Big&amp;Big</a:t>
            </a:r>
            <a:endParaRPr kumimoji="1" lang="zh-CN" altLang="en-US" sz="2031" dirty="0">
              <a:solidFill>
                <a:srgbClr val="C00000"/>
              </a:solidFill>
            </a:endParaRPr>
          </a:p>
        </p:txBody>
      </p:sp>
      <p:sp>
        <p:nvSpPr>
          <p:cNvPr id="60" name="矩形 43"/>
          <p:cNvSpPr/>
          <p:nvPr/>
        </p:nvSpPr>
        <p:spPr>
          <a:xfrm>
            <a:off x="218286" y="2764311"/>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Dynamic</a:t>
            </a:r>
            <a:endParaRPr kumimoji="1" lang="zh-CN" altLang="en-US" sz="2031" dirty="0">
              <a:solidFill>
                <a:srgbClr val="C00000"/>
              </a:solidFill>
            </a:endParaRPr>
          </a:p>
        </p:txBody>
      </p:sp>
      <p:sp>
        <p:nvSpPr>
          <p:cNvPr id="61" name="矩形 43"/>
          <p:cNvSpPr/>
          <p:nvPr/>
        </p:nvSpPr>
        <p:spPr>
          <a:xfrm>
            <a:off x="218286" y="1601105"/>
            <a:ext cx="1215319" cy="405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31" dirty="0">
                <a:solidFill>
                  <a:srgbClr val="C00000"/>
                </a:solidFill>
              </a:rPr>
              <a:t>Heterogeneous</a:t>
            </a:r>
            <a:endParaRPr kumimoji="1" lang="zh-CN" altLang="en-US" sz="2031" dirty="0">
              <a:solidFill>
                <a:srgbClr val="C00000"/>
              </a:solidFill>
            </a:endParaRPr>
          </a:p>
        </p:txBody>
      </p:sp>
      <p:sp>
        <p:nvSpPr>
          <p:cNvPr id="62" name="矩形 43"/>
          <p:cNvSpPr/>
          <p:nvPr/>
        </p:nvSpPr>
        <p:spPr>
          <a:xfrm>
            <a:off x="868621" y="843681"/>
            <a:ext cx="629770" cy="3323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data</a:t>
            </a:r>
            <a:endParaRPr kumimoji="1" lang="zh-CN" altLang="en-US" sz="1662" dirty="0">
              <a:solidFill>
                <a:schemeClr val="bg1">
                  <a:lumMod val="50000"/>
                </a:schemeClr>
              </a:solidFill>
            </a:endParaRPr>
          </a:p>
        </p:txBody>
      </p:sp>
      <p:sp>
        <p:nvSpPr>
          <p:cNvPr id="63" name="矩形 43"/>
          <p:cNvSpPr/>
          <p:nvPr/>
        </p:nvSpPr>
        <p:spPr>
          <a:xfrm>
            <a:off x="8161323" y="4791613"/>
            <a:ext cx="732098" cy="3400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1662">
                <a:solidFill>
                  <a:schemeClr val="bg1">
                    <a:lumMod val="50000"/>
                  </a:schemeClr>
                </a:solidFill>
              </a:rPr>
              <a:t>social</a:t>
            </a:r>
            <a:endParaRPr kumimoji="1" lang="zh-CN" altLang="en-US" sz="1662" dirty="0">
              <a:solidFill>
                <a:schemeClr val="bg1">
                  <a:lumMod val="50000"/>
                </a:schemeClr>
              </a:solidFill>
            </a:endParaRPr>
          </a:p>
        </p:txBody>
      </p:sp>
      <p:sp>
        <p:nvSpPr>
          <p:cNvPr id="64" name="右箭头 16"/>
          <p:cNvSpPr/>
          <p:nvPr/>
        </p:nvSpPr>
        <p:spPr>
          <a:xfrm>
            <a:off x="8493667" y="2730895"/>
            <a:ext cx="365538" cy="332526"/>
          </a:xfrm>
          <a:prstGeom prst="rightArrow">
            <a:avLst/>
          </a:prstGeom>
          <a:solidFill>
            <a:schemeClr val="bg1">
              <a:lumMod val="6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Rectangle 49"/>
          <p:cNvSpPr/>
          <p:nvPr/>
        </p:nvSpPr>
        <p:spPr>
          <a:xfrm>
            <a:off x="3162888"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mtClean="0">
                <a:solidFill>
                  <a:srgbClr val="0000CC"/>
                </a:solidFill>
              </a:rPr>
              <a:t>Micro</a:t>
            </a:r>
            <a:endParaRPr lang="en-US" dirty="0">
              <a:solidFill>
                <a:srgbClr val="0000CC"/>
              </a:solidFill>
            </a:endParaRPr>
          </a:p>
        </p:txBody>
      </p:sp>
      <p:sp>
        <p:nvSpPr>
          <p:cNvPr id="51" name="Rectangle 50"/>
          <p:cNvSpPr/>
          <p:nvPr/>
        </p:nvSpPr>
        <p:spPr>
          <a:xfrm>
            <a:off x="5547353" y="2055070"/>
            <a:ext cx="914400" cy="2813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CC"/>
                </a:solidFill>
              </a:rPr>
              <a:t>Macro</a:t>
            </a:r>
            <a:endParaRPr lang="en-US" dirty="0">
              <a:solidFill>
                <a:srgbClr val="0000CC"/>
              </a:solidFill>
            </a:endParaRPr>
          </a:p>
        </p:txBody>
      </p:sp>
    </p:spTree>
    <p:extLst>
      <p:ext uri="{BB962C8B-B14F-4D97-AF65-F5344CB8AC3E}">
        <p14:creationId xmlns:p14="http://schemas.microsoft.com/office/powerpoint/2010/main" val="429997181"/>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4"/>
          <p:cNvSpPr txBox="1">
            <a:spLocks noChangeArrowheads="1"/>
          </p:cNvSpPr>
          <p:nvPr/>
        </p:nvSpPr>
        <p:spPr bwMode="auto">
          <a:xfrm>
            <a:off x="1" y="1981200"/>
            <a:ext cx="9144000" cy="3067506"/>
          </a:xfrm>
          <a:prstGeom prst="rect">
            <a:avLst/>
          </a:prstGeom>
          <a:noFill/>
          <a:ln w="9525">
            <a:noFill/>
            <a:miter lim="800000"/>
            <a:headEnd/>
            <a:tailEnd/>
          </a:ln>
        </p:spPr>
        <p:txBody>
          <a:bodyPr wrap="square">
            <a:spAutoFit/>
          </a:bodyPr>
          <a:lstStyle/>
          <a:p>
            <a:pPr algn="ctr">
              <a:spcBef>
                <a:spcPct val="50000"/>
              </a:spcBef>
            </a:pPr>
            <a:r>
              <a:rPr lang="en-US" altLang="zh-CN" sz="4000" dirty="0" smtClean="0">
                <a:sym typeface="Wingdings" pitchFamily="2" charset="2"/>
              </a:rPr>
              <a:t>Thank you</a:t>
            </a:r>
            <a:r>
              <a:rPr lang="zh-CN" altLang="en-US" sz="4000" dirty="0" smtClean="0">
                <a:sym typeface="Wingdings" pitchFamily="2" charset="2"/>
              </a:rPr>
              <a:t>！</a:t>
            </a:r>
            <a:endParaRPr lang="en-US" altLang="zh-CN" sz="4000" dirty="0" smtClean="0">
              <a:sym typeface="Wingdings" pitchFamily="2" charset="2"/>
            </a:endParaRPr>
          </a:p>
          <a:p>
            <a:pPr algn="ctr">
              <a:spcBef>
                <a:spcPts val="960"/>
              </a:spcBef>
            </a:pPr>
            <a:r>
              <a:rPr lang="en-US" altLang="zh-CN" sz="2000" b="1" dirty="0" smtClean="0">
                <a:sym typeface="Wingdings" pitchFamily="2" charset="2"/>
              </a:rPr>
              <a:t>Collaborators:</a:t>
            </a:r>
            <a:r>
              <a:rPr lang="en-US" altLang="zh-CN" sz="2000" dirty="0" smtClean="0">
                <a:sym typeface="Wingdings" pitchFamily="2" charset="2"/>
              </a:rPr>
              <a:t> </a:t>
            </a:r>
            <a:r>
              <a:rPr lang="de-DE" altLang="zh-CN" sz="2000" dirty="0" smtClean="0">
                <a:sym typeface="Wingdings" pitchFamily="2" charset="2"/>
              </a:rPr>
              <a:t>John </a:t>
            </a:r>
            <a:r>
              <a:rPr lang="de-DE" altLang="zh-CN" sz="2000" dirty="0" err="1" smtClean="0">
                <a:sym typeface="Wingdings" pitchFamily="2" charset="2"/>
              </a:rPr>
              <a:t>Hopcroft</a:t>
            </a:r>
            <a:r>
              <a:rPr lang="de-DE" altLang="zh-CN" sz="2000" dirty="0" smtClean="0">
                <a:sym typeface="Wingdings" pitchFamily="2" charset="2"/>
              </a:rPr>
              <a:t>, Jon Kleinberg, </a:t>
            </a:r>
            <a:r>
              <a:rPr lang="de-DE" altLang="zh-CN" sz="2000" dirty="0" err="1" smtClean="0">
                <a:sym typeface="Wingdings" pitchFamily="2" charset="2"/>
              </a:rPr>
              <a:t>Chenhao</a:t>
            </a:r>
            <a:r>
              <a:rPr lang="de-DE" altLang="zh-CN" sz="2000" dirty="0" smtClean="0">
                <a:sym typeface="Wingdings" pitchFamily="2" charset="2"/>
              </a:rPr>
              <a:t> Tan (</a:t>
            </a:r>
            <a:r>
              <a:rPr lang="de-DE" altLang="zh-CN" sz="2000" b="1" dirty="0">
                <a:solidFill>
                  <a:srgbClr val="800000"/>
                </a:solidFill>
                <a:sym typeface="Wingdings" pitchFamily="2" charset="2"/>
              </a:rPr>
              <a:t>Cornell</a:t>
            </a:r>
            <a:r>
              <a:rPr lang="de-DE" altLang="zh-CN" sz="2000" dirty="0">
                <a:sym typeface="Wingdings" pitchFamily="2" charset="2"/>
              </a:rPr>
              <a:t>)</a:t>
            </a:r>
          </a:p>
          <a:p>
            <a:pPr algn="ctr">
              <a:spcBef>
                <a:spcPts val="600"/>
              </a:spcBef>
            </a:pPr>
            <a:r>
              <a:rPr lang="de-DE" altLang="zh-CN" sz="2000" dirty="0" err="1">
                <a:sym typeface="Wingdings" pitchFamily="2" charset="2"/>
              </a:rPr>
              <a:t>Jiawei</a:t>
            </a:r>
            <a:r>
              <a:rPr lang="de-DE" altLang="zh-CN" sz="2000" dirty="0">
                <a:sym typeface="Wingdings" pitchFamily="2" charset="2"/>
              </a:rPr>
              <a:t> Han </a:t>
            </a:r>
            <a:r>
              <a:rPr lang="de-DE" altLang="zh-CN" sz="2000" dirty="0" smtClean="0">
                <a:sym typeface="Wingdings" pitchFamily="2" charset="2"/>
              </a:rPr>
              <a:t>(</a:t>
            </a:r>
            <a:r>
              <a:rPr lang="de-DE" altLang="zh-CN" sz="2000" b="1" dirty="0">
                <a:solidFill>
                  <a:srgbClr val="000090"/>
                </a:solidFill>
                <a:sym typeface="Wingdings" pitchFamily="2" charset="2"/>
              </a:rPr>
              <a:t>UIUC</a:t>
            </a:r>
            <a:r>
              <a:rPr lang="de-DE" altLang="zh-CN" sz="2000" dirty="0" smtClean="0">
                <a:sym typeface="Wingdings" pitchFamily="2" charset="2"/>
              </a:rPr>
              <a:t>), Philip </a:t>
            </a:r>
            <a:r>
              <a:rPr lang="de-DE" altLang="zh-CN" sz="2000" dirty="0" err="1">
                <a:sym typeface="Wingdings" pitchFamily="2" charset="2"/>
              </a:rPr>
              <a:t>Yu</a:t>
            </a:r>
            <a:r>
              <a:rPr lang="de-DE" altLang="zh-CN" sz="2000" dirty="0">
                <a:sym typeface="Wingdings" pitchFamily="2" charset="2"/>
              </a:rPr>
              <a:t> (</a:t>
            </a:r>
            <a:r>
              <a:rPr lang="de-DE" altLang="zh-CN" sz="2000" b="1" dirty="0">
                <a:solidFill>
                  <a:srgbClr val="800000"/>
                </a:solidFill>
                <a:sym typeface="Wingdings" pitchFamily="2" charset="2"/>
              </a:rPr>
              <a:t>UIC</a:t>
            </a:r>
            <a:r>
              <a:rPr lang="de-DE" altLang="zh-CN" sz="2000" dirty="0" smtClean="0">
                <a:sym typeface="Wingdings" pitchFamily="2" charset="2"/>
              </a:rPr>
              <a:t>)</a:t>
            </a:r>
          </a:p>
          <a:p>
            <a:pPr algn="ctr">
              <a:spcBef>
                <a:spcPts val="600"/>
              </a:spcBef>
            </a:pPr>
            <a:r>
              <a:rPr lang="de-DE" altLang="zh-CN" sz="2000" dirty="0" smtClean="0">
                <a:sym typeface="Wingdings" pitchFamily="2" charset="2"/>
              </a:rPr>
              <a:t>Jian </a:t>
            </a:r>
            <a:r>
              <a:rPr lang="de-DE" altLang="zh-CN" sz="2000" dirty="0">
                <a:sym typeface="Wingdings" pitchFamily="2" charset="2"/>
              </a:rPr>
              <a:t>Pei (</a:t>
            </a:r>
            <a:r>
              <a:rPr lang="de-DE" altLang="zh-CN" sz="2000" b="1" dirty="0" smtClean="0">
                <a:solidFill>
                  <a:srgbClr val="000090"/>
                </a:solidFill>
                <a:sym typeface="Wingdings" pitchFamily="2" charset="2"/>
              </a:rPr>
              <a:t>SFU</a:t>
            </a:r>
            <a:r>
              <a:rPr lang="de-DE" altLang="zh-CN" sz="2000" dirty="0" smtClean="0">
                <a:sym typeface="Wingdings" pitchFamily="2" charset="2"/>
              </a:rPr>
              <a:t>), </a:t>
            </a:r>
            <a:r>
              <a:rPr lang="de-DE" altLang="zh-CN" sz="2000" dirty="0" err="1" smtClean="0">
                <a:sym typeface="Wingdings" pitchFamily="2" charset="2"/>
              </a:rPr>
              <a:t>Hanghang</a:t>
            </a:r>
            <a:r>
              <a:rPr lang="de-DE" altLang="zh-CN" sz="2000" dirty="0" smtClean="0">
                <a:sym typeface="Wingdings" pitchFamily="2" charset="2"/>
              </a:rPr>
              <a:t> </a:t>
            </a:r>
            <a:r>
              <a:rPr lang="de-DE" altLang="zh-CN" sz="2000" dirty="0">
                <a:sym typeface="Wingdings" pitchFamily="2" charset="2"/>
              </a:rPr>
              <a:t>Tong </a:t>
            </a:r>
            <a:r>
              <a:rPr lang="en-US" altLang="zh-CN" sz="2000" dirty="0">
                <a:sym typeface="Wingdings" pitchFamily="2" charset="2"/>
              </a:rPr>
              <a:t>(</a:t>
            </a:r>
            <a:r>
              <a:rPr lang="en-US" altLang="zh-CN" sz="2000" b="1" dirty="0">
                <a:solidFill>
                  <a:srgbClr val="FF0000"/>
                </a:solidFill>
                <a:sym typeface="Wingdings" pitchFamily="2" charset="2"/>
              </a:rPr>
              <a:t>ASU</a:t>
            </a:r>
            <a:r>
              <a:rPr lang="en-US" altLang="zh-CN" sz="2000" dirty="0" smtClean="0">
                <a:sym typeface="Wingdings" pitchFamily="2" charset="2"/>
              </a:rPr>
              <a:t>) </a:t>
            </a:r>
          </a:p>
          <a:p>
            <a:pPr algn="ctr">
              <a:spcBef>
                <a:spcPts val="600"/>
              </a:spcBef>
            </a:pPr>
            <a:r>
              <a:rPr lang="de-DE" altLang="zh-CN" sz="2000" dirty="0" err="1" smtClean="0">
                <a:sym typeface="Wingdings" pitchFamily="2" charset="2"/>
              </a:rPr>
              <a:t>Tiancheng</a:t>
            </a:r>
            <a:r>
              <a:rPr lang="de-DE" altLang="zh-CN" sz="2000" dirty="0" smtClean="0">
                <a:sym typeface="Wingdings" pitchFamily="2" charset="2"/>
              </a:rPr>
              <a:t> Lou (</a:t>
            </a:r>
            <a:r>
              <a:rPr lang="de-DE" altLang="zh-CN" sz="2000" b="1" dirty="0" err="1" smtClean="0">
                <a:solidFill>
                  <a:srgbClr val="006600"/>
                </a:solidFill>
                <a:sym typeface="Wingdings" pitchFamily="2" charset="2"/>
              </a:rPr>
              <a:t>Google&amp;Baidu</a:t>
            </a:r>
            <a:r>
              <a:rPr lang="de-DE" altLang="zh-CN" sz="2000" dirty="0" smtClean="0">
                <a:sym typeface="Wingdings" pitchFamily="2" charset="2"/>
              </a:rPr>
              <a:t>), </a:t>
            </a:r>
            <a:r>
              <a:rPr lang="de-DE" altLang="zh-CN" sz="2000" dirty="0" err="1" smtClean="0">
                <a:sym typeface="Wingdings" pitchFamily="2" charset="2"/>
              </a:rPr>
              <a:t>Jimeng</a:t>
            </a:r>
            <a:r>
              <a:rPr lang="de-DE" altLang="zh-CN" sz="2000" dirty="0" smtClean="0">
                <a:sym typeface="Wingdings" pitchFamily="2" charset="2"/>
              </a:rPr>
              <a:t> Sun (</a:t>
            </a:r>
            <a:r>
              <a:rPr lang="de-DE" altLang="zh-CN" sz="2000" b="1" dirty="0" smtClean="0">
                <a:solidFill>
                  <a:srgbClr val="FF6600"/>
                </a:solidFill>
                <a:sym typeface="Wingdings" pitchFamily="2" charset="2"/>
              </a:rPr>
              <a:t>GIT</a:t>
            </a:r>
            <a:r>
              <a:rPr lang="de-DE" altLang="zh-CN" sz="2000" dirty="0" smtClean="0">
                <a:sym typeface="Wingdings" pitchFamily="2" charset="2"/>
              </a:rPr>
              <a:t>)</a:t>
            </a:r>
          </a:p>
          <a:p>
            <a:pPr algn="ctr">
              <a:spcBef>
                <a:spcPts val="600"/>
              </a:spcBef>
            </a:pPr>
            <a:r>
              <a:rPr lang="de-DE" altLang="zh-CN" sz="2000" dirty="0" smtClean="0">
                <a:sym typeface="Wingdings" pitchFamily="2" charset="2"/>
              </a:rPr>
              <a:t>W</a:t>
            </a:r>
            <a:r>
              <a:rPr lang="en-US" altLang="zh-CN" sz="2000" dirty="0" err="1" smtClean="0">
                <a:sym typeface="Wingdings" pitchFamily="2" charset="2"/>
              </a:rPr>
              <a:t>ei</a:t>
            </a:r>
            <a:r>
              <a:rPr lang="en-US" altLang="zh-CN" sz="2000" dirty="0" smtClean="0">
                <a:sym typeface="Wingdings" pitchFamily="2" charset="2"/>
              </a:rPr>
              <a:t> Chen, Ming Zhou, Long Jiang, Chi Wang, </a:t>
            </a:r>
            <a:r>
              <a:rPr lang="en-US" altLang="zh-CN" sz="2000" dirty="0" err="1" smtClean="0">
                <a:sym typeface="Wingdings" pitchFamily="2" charset="2"/>
              </a:rPr>
              <a:t>Yuxiao</a:t>
            </a:r>
            <a:r>
              <a:rPr lang="en-US" altLang="zh-CN" sz="2000" dirty="0" smtClean="0">
                <a:sym typeface="Wingdings" pitchFamily="2" charset="2"/>
              </a:rPr>
              <a:t> Dong (</a:t>
            </a:r>
            <a:r>
              <a:rPr lang="en-US" altLang="zh-CN" sz="2000" b="1" dirty="0" smtClean="0">
                <a:solidFill>
                  <a:srgbClr val="FF0000"/>
                </a:solidFill>
                <a:sym typeface="Wingdings" pitchFamily="2" charset="2"/>
              </a:rPr>
              <a:t>Microsoft</a:t>
            </a:r>
            <a:r>
              <a:rPr lang="en-US" altLang="zh-CN" sz="2000" dirty="0" smtClean="0">
                <a:sym typeface="Wingdings" pitchFamily="2" charset="2"/>
              </a:rPr>
              <a:t>)</a:t>
            </a:r>
            <a:endParaRPr lang="de-DE" altLang="zh-CN" sz="2000" dirty="0" smtClean="0">
              <a:sym typeface="Wingdings" pitchFamily="2" charset="2"/>
            </a:endParaRPr>
          </a:p>
          <a:p>
            <a:pPr algn="ctr">
              <a:spcBef>
                <a:spcPts val="600"/>
              </a:spcBef>
            </a:pPr>
            <a:r>
              <a:rPr lang="de-DE" altLang="zh-CN" sz="2000" dirty="0" err="1" smtClean="0">
                <a:sym typeface="Wingdings" pitchFamily="2" charset="2"/>
              </a:rPr>
              <a:t>Yutao</a:t>
            </a:r>
            <a:r>
              <a:rPr lang="de-DE" altLang="zh-CN" sz="2000" dirty="0" smtClean="0">
                <a:sym typeface="Wingdings" pitchFamily="2" charset="2"/>
              </a:rPr>
              <a:t> Zhang, </a:t>
            </a:r>
            <a:r>
              <a:rPr lang="de-DE" altLang="zh-CN" sz="2000" dirty="0" err="1" smtClean="0">
                <a:sym typeface="Wingdings" pitchFamily="2" charset="2"/>
              </a:rPr>
              <a:t>Jing</a:t>
            </a:r>
            <a:r>
              <a:rPr lang="de-DE" altLang="zh-CN" sz="2000" dirty="0" smtClean="0">
                <a:sym typeface="Wingdings" pitchFamily="2" charset="2"/>
              </a:rPr>
              <a:t> Zhang, </a:t>
            </a:r>
            <a:r>
              <a:rPr lang="de-DE" altLang="zh-CN" sz="2000" dirty="0" err="1" smtClean="0">
                <a:sym typeface="Wingdings" pitchFamily="2" charset="2"/>
              </a:rPr>
              <a:t>Zhanpeng</a:t>
            </a:r>
            <a:r>
              <a:rPr lang="de-DE" altLang="zh-CN" sz="2000" dirty="0" smtClean="0">
                <a:sym typeface="Wingdings" pitchFamily="2" charset="2"/>
              </a:rPr>
              <a:t> Fang, </a:t>
            </a:r>
            <a:r>
              <a:rPr lang="de-DE" altLang="zh-CN" sz="2000" dirty="0" err="1" smtClean="0">
                <a:sym typeface="Wingdings" pitchFamily="2" charset="2"/>
              </a:rPr>
              <a:t>Zi</a:t>
            </a:r>
            <a:r>
              <a:rPr lang="de-DE" altLang="zh-CN" sz="2000" dirty="0" smtClean="0">
                <a:sym typeface="Wingdings" pitchFamily="2" charset="2"/>
              </a:rPr>
              <a:t> Yang, Sen Wu, etc. (</a:t>
            </a:r>
            <a:r>
              <a:rPr lang="de-DE" altLang="zh-CN" sz="2000" b="1" dirty="0">
                <a:solidFill>
                  <a:srgbClr val="660066"/>
                </a:solidFill>
                <a:sym typeface="Wingdings" pitchFamily="2" charset="2"/>
              </a:rPr>
              <a:t>THU</a:t>
            </a:r>
            <a:r>
              <a:rPr lang="de-DE" altLang="zh-CN" sz="2000" dirty="0" smtClean="0">
                <a:sym typeface="Wingdings" pitchFamily="2" charset="2"/>
              </a:rPr>
              <a:t>)</a:t>
            </a:r>
            <a:endParaRPr lang="de-DE" altLang="zh-CN" sz="2000" dirty="0">
              <a:sym typeface="Wingdings" pitchFamily="2" charset="2"/>
            </a:endParaRPr>
          </a:p>
        </p:txBody>
      </p:sp>
      <p:sp>
        <p:nvSpPr>
          <p:cNvPr id="6" name="Rectangle 5"/>
          <p:cNvSpPr/>
          <p:nvPr/>
        </p:nvSpPr>
        <p:spPr>
          <a:xfrm>
            <a:off x="304808" y="5486400"/>
            <a:ext cx="8458192" cy="9906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24000" rtlCol="0" anchor="ctr"/>
          <a:lstStyle/>
          <a:p>
            <a:pPr marL="0" lvl="1"/>
            <a:r>
              <a:rPr lang="en-US" dirty="0" smtClean="0">
                <a:solidFill>
                  <a:schemeClr val="tx1"/>
                </a:solidFill>
              </a:rPr>
              <a:t>Jie Tang, KEG, Tsinghua U,                    </a:t>
            </a:r>
            <a:r>
              <a:rPr lang="en-US" dirty="0" smtClean="0">
                <a:solidFill>
                  <a:schemeClr val="tx1"/>
                </a:solidFill>
                <a:hlinkClick r:id="rId3"/>
              </a:rPr>
              <a:t>http://keg.cs.tsinghua.edu.cn/jietang</a:t>
            </a:r>
            <a:endParaRPr lang="en-US" dirty="0" smtClean="0">
              <a:solidFill>
                <a:schemeClr val="tx1"/>
              </a:solidFill>
            </a:endParaRPr>
          </a:p>
          <a:p>
            <a:pPr marL="0" lvl="1"/>
            <a:r>
              <a:rPr lang="en-US" b="1" dirty="0" smtClean="0">
                <a:solidFill>
                  <a:srgbClr val="000090"/>
                </a:solidFill>
              </a:rPr>
              <a:t>Download all data &amp; Codes,</a:t>
            </a:r>
            <a:r>
              <a:rPr lang="en-US" dirty="0" smtClean="0">
                <a:solidFill>
                  <a:schemeClr val="tx1"/>
                </a:solidFill>
              </a:rPr>
              <a:t>                </a:t>
            </a:r>
            <a:r>
              <a:rPr lang="en-US" dirty="0" smtClean="0">
                <a:solidFill>
                  <a:schemeClr val="tx1"/>
                </a:solidFill>
                <a:hlinkClick r:id="rId4"/>
              </a:rPr>
              <a:t>http://arnetminer.org/data</a:t>
            </a:r>
            <a:r>
              <a:rPr lang="en-US" dirty="0" smtClean="0">
                <a:solidFill>
                  <a:schemeClr val="tx1"/>
                </a:solidFill>
              </a:rPr>
              <a:t/>
            </a:r>
            <a:br>
              <a:rPr lang="en-US" dirty="0" smtClean="0">
                <a:solidFill>
                  <a:schemeClr val="tx1"/>
                </a:solidFill>
              </a:rPr>
            </a:br>
            <a:r>
              <a:rPr lang="en-US" dirty="0" smtClean="0">
                <a:solidFill>
                  <a:schemeClr val="tx1"/>
                </a:solidFill>
              </a:rPr>
              <a:t>                                       </a:t>
            </a:r>
            <a:r>
              <a:rPr lang="en-US" b="1" dirty="0" smtClean="0">
                <a:solidFill>
                  <a:srgbClr val="000090"/>
                </a:solidFill>
              </a:rPr>
              <a:t>        </a:t>
            </a:r>
            <a:r>
              <a:rPr lang="en-US" dirty="0" smtClean="0">
                <a:solidFill>
                  <a:schemeClr val="tx1"/>
                </a:solidFill>
              </a:rPr>
              <a:t>                </a:t>
            </a:r>
            <a:r>
              <a:rPr lang="en-US" dirty="0" smtClean="0">
                <a:solidFill>
                  <a:schemeClr val="tx1"/>
                </a:solidFill>
                <a:hlinkClick r:id="rId4"/>
              </a:rPr>
              <a:t>http</a:t>
            </a:r>
            <a:r>
              <a:rPr lang="en-US" dirty="0">
                <a:solidFill>
                  <a:schemeClr val="tx1"/>
                </a:solidFill>
                <a:hlinkClick r:id="rId4"/>
              </a:rPr>
              <a:t>://</a:t>
            </a:r>
            <a:r>
              <a:rPr lang="en-US" dirty="0" smtClean="0">
                <a:solidFill>
                  <a:schemeClr val="tx1"/>
                </a:solidFill>
                <a:hlinkClick r:id="rId4"/>
              </a:rPr>
              <a:t>arnetminer.org/data-sna</a:t>
            </a:r>
            <a:endParaRPr lang="en-US" dirty="0">
              <a:solidFill>
                <a:schemeClr val="tx1"/>
              </a:solidFill>
            </a:endParaRPr>
          </a:p>
        </p:txBody>
      </p:sp>
    </p:spTree>
    <p:extLst>
      <p:ext uri="{BB962C8B-B14F-4D97-AF65-F5344CB8AC3E}">
        <p14:creationId xmlns:p14="http://schemas.microsoft.com/office/powerpoint/2010/main" val="146966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WeChat</a:t>
            </a:r>
            <a:r>
              <a:rPr kumimoji="1" lang="en-US" altLang="zh-CN" dirty="0" smtClean="0"/>
              <a:t> Data</a:t>
            </a:r>
            <a:endParaRPr kumimoji="1" lang="zh-CN" altLang="en-US" dirty="0"/>
          </a:p>
        </p:txBody>
      </p:sp>
      <p:sp>
        <p:nvSpPr>
          <p:cNvPr id="3" name="内容占位符 2"/>
          <p:cNvSpPr>
            <a:spLocks noGrp="1"/>
          </p:cNvSpPr>
          <p:nvPr>
            <p:ph idx="1"/>
          </p:nvPr>
        </p:nvSpPr>
        <p:spPr/>
        <p:txBody>
          <a:bodyPr/>
          <a:lstStyle/>
          <a:p>
            <a:pPr marL="0" indent="0">
              <a:buNone/>
            </a:pPr>
            <a:endParaRPr lang="en-US" altLang="zh-CN" dirty="0"/>
          </a:p>
          <a:p>
            <a:pPr lvl="1"/>
            <a:endParaRPr lang="en-US" altLang="zh-CN" dirty="0"/>
          </a:p>
          <a:p>
            <a:pPr lvl="1"/>
            <a:endParaRPr lang="en-US" altLang="zh-CN" dirty="0"/>
          </a:p>
          <a:p>
            <a:pPr lvl="1"/>
            <a:endParaRPr kumimoji="1" lang="zh-CN" altLang="en-US" dirty="0"/>
          </a:p>
          <a:p>
            <a:endParaRPr kumimoji="1"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799" y="3019425"/>
            <a:ext cx="2464816" cy="3452506"/>
          </a:xfrm>
          <a:prstGeom prst="rect">
            <a:avLst/>
          </a:prstGeom>
        </p:spPr>
      </p:pic>
      <p:sp>
        <p:nvSpPr>
          <p:cNvPr id="8" name="文本框 7"/>
          <p:cNvSpPr txBox="1"/>
          <p:nvPr/>
        </p:nvSpPr>
        <p:spPr>
          <a:xfrm>
            <a:off x="7718615" y="3727286"/>
            <a:ext cx="1041455" cy="369332"/>
          </a:xfrm>
          <a:prstGeom prst="rect">
            <a:avLst/>
          </a:prstGeom>
          <a:noFill/>
        </p:spPr>
        <p:txBody>
          <a:bodyPr wrap="square" rtlCol="0">
            <a:spAutoFit/>
          </a:bodyPr>
          <a:lstStyle/>
          <a:p>
            <a:r>
              <a:rPr kumimoji="1" lang="en-US" altLang="zh-CN" b="1" dirty="0" smtClean="0"/>
              <a:t>Fringe</a:t>
            </a:r>
            <a:endParaRPr kumimoji="1" lang="zh-CN" altLang="en-US" b="1" dirty="0"/>
          </a:p>
        </p:txBody>
      </p:sp>
      <p:cxnSp>
        <p:nvCxnSpPr>
          <p:cNvPr id="10" name="直线箭头连接符 9"/>
          <p:cNvCxnSpPr/>
          <p:nvPr/>
        </p:nvCxnSpPr>
        <p:spPr>
          <a:xfrm flipH="1">
            <a:off x="7544915" y="3942082"/>
            <a:ext cx="290430" cy="318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p:cNvCxnSpPr>
            <a:stCxn id="22" idx="2"/>
          </p:cNvCxnSpPr>
          <p:nvPr/>
        </p:nvCxnSpPr>
        <p:spPr>
          <a:xfrm>
            <a:off x="5855418" y="3403063"/>
            <a:ext cx="253036" cy="643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291091" y="2756732"/>
            <a:ext cx="1128653" cy="646331"/>
          </a:xfrm>
          <a:prstGeom prst="rect">
            <a:avLst/>
          </a:prstGeom>
          <a:noFill/>
        </p:spPr>
        <p:txBody>
          <a:bodyPr wrap="square" rtlCol="0">
            <a:spAutoFit/>
          </a:bodyPr>
          <a:lstStyle/>
          <a:p>
            <a:pPr algn="ctr"/>
            <a:r>
              <a:rPr kumimoji="1" lang="en-US" altLang="zh-CN" b="1" dirty="0" smtClean="0"/>
              <a:t>Group</a:t>
            </a:r>
            <a:r>
              <a:rPr kumimoji="1" lang="zh-CN" altLang="en-US" b="1" dirty="0" smtClean="0"/>
              <a:t> </a:t>
            </a:r>
            <a:r>
              <a:rPr kumimoji="1" lang="en-US" altLang="zh-CN" b="1" dirty="0" smtClean="0"/>
              <a:t>Member</a:t>
            </a:r>
            <a:endParaRPr kumimoji="1" lang="zh-CN" altLang="en-US" b="1" dirty="0"/>
          </a:p>
        </p:txBody>
      </p:sp>
      <p:sp>
        <p:nvSpPr>
          <p:cNvPr id="25" name="矩形 24"/>
          <p:cNvSpPr/>
          <p:nvPr/>
        </p:nvSpPr>
        <p:spPr>
          <a:xfrm>
            <a:off x="2133600" y="1143000"/>
            <a:ext cx="5232462" cy="1205404"/>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zh-CN" altLang="en-US" sz="1600" dirty="0">
                <a:solidFill>
                  <a:schemeClr val="tx1"/>
                </a:solidFill>
              </a:rPr>
              <a:t> </a:t>
            </a:r>
            <a:r>
              <a:rPr lang="en-US" altLang="zh-CN" sz="1600" b="1" dirty="0">
                <a:solidFill>
                  <a:schemeClr val="tx1"/>
                </a:solidFill>
              </a:rPr>
              <a:t>Group:</a:t>
            </a:r>
            <a:r>
              <a:rPr lang="zh-CN" altLang="en-US" sz="1600" b="1" dirty="0">
                <a:solidFill>
                  <a:schemeClr val="tx1"/>
                </a:solidFill>
              </a:rPr>
              <a:t> </a:t>
            </a:r>
            <a:r>
              <a:rPr lang="en-US" altLang="zh-CN" sz="1600" b="1" dirty="0">
                <a:solidFill>
                  <a:schemeClr val="tx1"/>
                </a:solidFill>
              </a:rPr>
              <a:t>groups</a:t>
            </a:r>
            <a:r>
              <a:rPr lang="zh-CN" altLang="en-US" sz="1600" b="1" dirty="0">
                <a:solidFill>
                  <a:schemeClr val="tx1"/>
                </a:solidFill>
              </a:rPr>
              <a:t> </a:t>
            </a:r>
            <a:r>
              <a:rPr lang="en-US" altLang="zh-CN" sz="1600" b="1" dirty="0">
                <a:solidFill>
                  <a:schemeClr val="tx1"/>
                </a:solidFill>
              </a:rPr>
              <a:t>generated</a:t>
            </a:r>
            <a:r>
              <a:rPr lang="zh-CN" altLang="en-US" sz="1600" b="1" dirty="0">
                <a:solidFill>
                  <a:schemeClr val="tx1"/>
                </a:solidFill>
              </a:rPr>
              <a:t> </a:t>
            </a:r>
            <a:r>
              <a:rPr lang="en-US" altLang="zh-CN" sz="1600" b="1" dirty="0">
                <a:solidFill>
                  <a:schemeClr val="tx1"/>
                </a:solidFill>
              </a:rPr>
              <a:t>on</a:t>
            </a:r>
            <a:r>
              <a:rPr lang="zh-CN" altLang="en-US" sz="1600" b="1" dirty="0">
                <a:solidFill>
                  <a:schemeClr val="tx1"/>
                </a:solidFill>
              </a:rPr>
              <a:t> </a:t>
            </a:r>
            <a:r>
              <a:rPr lang="en-US" altLang="zh-CN" sz="1600" b="1" dirty="0">
                <a:solidFill>
                  <a:schemeClr val="tx1"/>
                </a:solidFill>
              </a:rPr>
              <a:t>July 26th, 2015 </a:t>
            </a:r>
            <a:endParaRPr lang="zh-CN" altLang="en-US" sz="1600" b="1" dirty="0">
              <a:solidFill>
                <a:schemeClr val="tx1"/>
              </a:solidFill>
            </a:endParaRPr>
          </a:p>
          <a:p>
            <a:pPr>
              <a:buFont typeface="Arial" pitchFamily="34" charset="0"/>
              <a:buChar char="•"/>
            </a:pPr>
            <a:r>
              <a:rPr lang="zh-CN" altLang="en-US" sz="1600" b="1" dirty="0">
                <a:solidFill>
                  <a:schemeClr val="tx1"/>
                </a:solidFill>
              </a:rPr>
              <a:t> </a:t>
            </a:r>
            <a:r>
              <a:rPr lang="en-US" altLang="zh-CN" sz="1600" b="1" dirty="0">
                <a:solidFill>
                  <a:schemeClr val="tx1"/>
                </a:solidFill>
              </a:rPr>
              <a:t>User:</a:t>
            </a:r>
            <a:r>
              <a:rPr lang="zh-CN" altLang="en-US" sz="1600" b="1" dirty="0">
                <a:solidFill>
                  <a:schemeClr val="tx1"/>
                </a:solidFill>
              </a:rPr>
              <a:t> </a:t>
            </a:r>
            <a:r>
              <a:rPr lang="en-US" altLang="zh-CN" sz="1600" b="1" dirty="0">
                <a:solidFill>
                  <a:srgbClr val="FF0000"/>
                </a:solidFill>
              </a:rPr>
              <a:t>group</a:t>
            </a:r>
            <a:r>
              <a:rPr lang="zh-CN" altLang="en-US" sz="1600" b="1" dirty="0">
                <a:solidFill>
                  <a:srgbClr val="FF0000"/>
                </a:solidFill>
              </a:rPr>
              <a:t> </a:t>
            </a:r>
            <a:r>
              <a:rPr lang="en-US" altLang="zh-CN" sz="1600" b="1" dirty="0">
                <a:solidFill>
                  <a:srgbClr val="FF0000"/>
                </a:solidFill>
              </a:rPr>
              <a:t>members</a:t>
            </a:r>
            <a:r>
              <a:rPr lang="zh-CN" altLang="en-US" sz="1600" b="1" dirty="0">
                <a:solidFill>
                  <a:srgbClr val="FF0000"/>
                </a:solidFill>
              </a:rPr>
              <a:t> </a:t>
            </a:r>
            <a:r>
              <a:rPr lang="en-US" altLang="zh-CN" sz="1600" b="1" dirty="0">
                <a:solidFill>
                  <a:schemeClr val="tx1"/>
                </a:solidFill>
              </a:rPr>
              <a:t>+</a:t>
            </a:r>
            <a:r>
              <a:rPr lang="zh-CN" altLang="en-US" sz="1600" b="1" dirty="0">
                <a:solidFill>
                  <a:schemeClr val="tx1"/>
                </a:solidFill>
              </a:rPr>
              <a:t> </a:t>
            </a:r>
            <a:r>
              <a:rPr lang="en-US" altLang="zh-CN" sz="1600" b="1" dirty="0">
                <a:solidFill>
                  <a:srgbClr val="0070C0"/>
                </a:solidFill>
              </a:rPr>
              <a:t>users</a:t>
            </a:r>
            <a:r>
              <a:rPr lang="zh-CN" altLang="en-US" sz="1600" b="1" dirty="0">
                <a:solidFill>
                  <a:srgbClr val="0070C0"/>
                </a:solidFill>
              </a:rPr>
              <a:t> </a:t>
            </a:r>
            <a:r>
              <a:rPr lang="en-US" altLang="zh-CN" sz="1600" b="1" dirty="0">
                <a:solidFill>
                  <a:srgbClr val="0070C0"/>
                </a:solidFill>
              </a:rPr>
              <a:t>in</a:t>
            </a:r>
            <a:r>
              <a:rPr lang="zh-CN" altLang="en-US" sz="1600" b="1" dirty="0">
                <a:solidFill>
                  <a:srgbClr val="0070C0"/>
                </a:solidFill>
              </a:rPr>
              <a:t> </a:t>
            </a:r>
            <a:r>
              <a:rPr lang="en-US" altLang="zh-CN" sz="1600" b="1" dirty="0">
                <a:solidFill>
                  <a:srgbClr val="0070C0"/>
                </a:solidFill>
              </a:rPr>
              <a:t>fringe</a:t>
            </a:r>
            <a:endParaRPr lang="zh-CN" altLang="en-US" sz="1600" b="1" dirty="0">
              <a:solidFill>
                <a:srgbClr val="0070C0"/>
              </a:solidFill>
            </a:endParaRPr>
          </a:p>
          <a:p>
            <a:pPr>
              <a:buFont typeface="Arial" pitchFamily="34" charset="0"/>
              <a:buChar char="•"/>
            </a:pPr>
            <a:r>
              <a:rPr lang="zh-CN" altLang="en-US" sz="1600" b="1" dirty="0">
                <a:solidFill>
                  <a:schemeClr val="tx1"/>
                </a:solidFill>
              </a:rPr>
              <a:t> </a:t>
            </a:r>
            <a:r>
              <a:rPr lang="en-US" altLang="zh-CN" sz="1600" b="1" dirty="0">
                <a:solidFill>
                  <a:schemeClr val="tx1"/>
                </a:solidFill>
              </a:rPr>
              <a:t>Invitation:</a:t>
            </a:r>
            <a:r>
              <a:rPr lang="zh-CN" altLang="en-US" sz="1600" b="1" dirty="0">
                <a:solidFill>
                  <a:schemeClr val="tx1"/>
                </a:solidFill>
              </a:rPr>
              <a:t> </a:t>
            </a:r>
            <a:r>
              <a:rPr lang="en-US" altLang="zh-CN" sz="1600" b="1" dirty="0">
                <a:solidFill>
                  <a:schemeClr val="tx1"/>
                </a:solidFill>
              </a:rPr>
              <a:t>(u,</a:t>
            </a:r>
            <a:r>
              <a:rPr lang="zh-CN" altLang="en-US" sz="1600" b="1" dirty="0">
                <a:solidFill>
                  <a:schemeClr val="tx1"/>
                </a:solidFill>
              </a:rPr>
              <a:t> </a:t>
            </a:r>
            <a:r>
              <a:rPr lang="en-US" altLang="zh-CN" sz="1600" b="1" dirty="0">
                <a:solidFill>
                  <a:schemeClr val="tx1"/>
                </a:solidFill>
              </a:rPr>
              <a:t>v,</a:t>
            </a:r>
            <a:r>
              <a:rPr lang="zh-CN" altLang="en-US" sz="1600" b="1" dirty="0">
                <a:solidFill>
                  <a:schemeClr val="tx1"/>
                </a:solidFill>
              </a:rPr>
              <a:t> </a:t>
            </a:r>
            <a:r>
              <a:rPr lang="en-US" altLang="zh-CN" sz="1600" b="1" dirty="0">
                <a:solidFill>
                  <a:schemeClr val="tx1"/>
                </a:solidFill>
              </a:rPr>
              <a:t>C,</a:t>
            </a:r>
            <a:r>
              <a:rPr lang="zh-CN" altLang="en-US" sz="1600" b="1" dirty="0">
                <a:solidFill>
                  <a:schemeClr val="tx1"/>
                </a:solidFill>
              </a:rPr>
              <a:t> </a:t>
            </a:r>
            <a:r>
              <a:rPr lang="en-US" altLang="zh-CN" sz="1600" b="1" dirty="0">
                <a:solidFill>
                  <a:schemeClr val="tx1"/>
                </a:solidFill>
              </a:rPr>
              <a:t>T)</a:t>
            </a:r>
            <a:r>
              <a:rPr lang="zh-CN" altLang="en-US" sz="1600" b="1" dirty="0">
                <a:solidFill>
                  <a:schemeClr val="tx1"/>
                </a:solidFill>
              </a:rPr>
              <a:t> </a:t>
            </a:r>
          </a:p>
          <a:p>
            <a:pPr>
              <a:buFont typeface="Arial" pitchFamily="34" charset="0"/>
              <a:buChar char="•"/>
            </a:pPr>
            <a:r>
              <a:rPr lang="zh-CN" altLang="en-US" sz="1600" b="1" dirty="0">
                <a:solidFill>
                  <a:schemeClr val="tx1"/>
                </a:solidFill>
              </a:rPr>
              <a:t> </a:t>
            </a:r>
            <a:r>
              <a:rPr lang="en-US" altLang="zh-CN" sz="1600" b="1" dirty="0">
                <a:solidFill>
                  <a:schemeClr val="tx1"/>
                </a:solidFill>
              </a:rPr>
              <a:t>Friendship:</a:t>
            </a:r>
            <a:r>
              <a:rPr lang="zh-CN" altLang="en-US" sz="1600" b="1" dirty="0">
                <a:solidFill>
                  <a:schemeClr val="tx1"/>
                </a:solidFill>
              </a:rPr>
              <a:t> </a:t>
            </a:r>
            <a:r>
              <a:rPr lang="en-US" altLang="zh-CN" sz="1600" b="1" dirty="0">
                <a:solidFill>
                  <a:schemeClr val="tx1"/>
                </a:solidFill>
              </a:rPr>
              <a:t>(u,</a:t>
            </a:r>
            <a:r>
              <a:rPr lang="zh-CN" altLang="en-US" sz="1600" b="1" dirty="0">
                <a:solidFill>
                  <a:schemeClr val="tx1"/>
                </a:solidFill>
              </a:rPr>
              <a:t> </a:t>
            </a:r>
            <a:r>
              <a:rPr lang="en-US" altLang="zh-CN" sz="1600" b="1" dirty="0">
                <a:solidFill>
                  <a:schemeClr val="tx1"/>
                </a:solidFill>
              </a:rPr>
              <a:t>v,</a:t>
            </a:r>
            <a:r>
              <a:rPr lang="zh-CN" altLang="en-US" sz="1600" b="1" dirty="0">
                <a:solidFill>
                  <a:schemeClr val="tx1"/>
                </a:solidFill>
              </a:rPr>
              <a:t> </a:t>
            </a:r>
            <a:r>
              <a:rPr lang="en-US" altLang="zh-CN" sz="1600" b="1" dirty="0">
                <a:solidFill>
                  <a:schemeClr val="tx1"/>
                </a:solidFill>
              </a:rPr>
              <a:t>T)</a:t>
            </a:r>
            <a:endParaRPr lang="zh-CN" altLang="en-US" sz="1600" b="1" dirty="0">
              <a:solidFill>
                <a:schemeClr val="tx1"/>
              </a:solidFill>
            </a:endParaRPr>
          </a:p>
        </p:txBody>
      </p:sp>
      <p:sp>
        <p:nvSpPr>
          <p:cNvPr id="12" name="矩形 11"/>
          <p:cNvSpPr/>
          <p:nvPr/>
        </p:nvSpPr>
        <p:spPr>
          <a:xfrm>
            <a:off x="6322708" y="4046087"/>
            <a:ext cx="1181652" cy="253916"/>
          </a:xfrm>
          <a:prstGeom prst="rect">
            <a:avLst/>
          </a:prstGeom>
        </p:spPr>
        <p:txBody>
          <a:bodyPr wrap="square">
            <a:spAutoFit/>
          </a:bodyPr>
          <a:lstStyle/>
          <a:p>
            <a:r>
              <a:rPr lang="en-US" altLang="zh-CN" sz="1050" b="1">
                <a:solidFill>
                  <a:srgbClr val="FF0000"/>
                </a:solidFill>
              </a:rPr>
              <a:t>Invite</a:t>
            </a:r>
            <a:endParaRPr lang="zh-CN" altLang="en-US" sz="1050" dirty="0"/>
          </a:p>
        </p:txBody>
      </p:sp>
      <p:sp>
        <p:nvSpPr>
          <p:cNvPr id="15" name="矩形 14"/>
          <p:cNvSpPr/>
          <p:nvPr/>
        </p:nvSpPr>
        <p:spPr>
          <a:xfrm>
            <a:off x="5517628" y="4419843"/>
            <a:ext cx="1181652" cy="253916"/>
          </a:xfrm>
          <a:prstGeom prst="rect">
            <a:avLst/>
          </a:prstGeom>
        </p:spPr>
        <p:txBody>
          <a:bodyPr wrap="square">
            <a:spAutoFit/>
          </a:bodyPr>
          <a:lstStyle/>
          <a:p>
            <a:r>
              <a:rPr lang="en-US" altLang="zh-CN" sz="1050" b="1" dirty="0">
                <a:solidFill>
                  <a:srgbClr val="FF0000"/>
                </a:solidFill>
              </a:rPr>
              <a:t>friend</a:t>
            </a:r>
            <a:endParaRPr lang="zh-CN" altLang="en-US" sz="1050" dirty="0"/>
          </a:p>
        </p:txBody>
      </p:sp>
      <p:pic>
        <p:nvPicPr>
          <p:cNvPr id="5" name="Picture 4"/>
          <p:cNvPicPr>
            <a:picLocks noChangeAspect="1"/>
          </p:cNvPicPr>
          <p:nvPr/>
        </p:nvPicPr>
        <p:blipFill rotWithShape="1">
          <a:blip r:embed="rId4"/>
          <a:srcRect t="1407" b="330"/>
          <a:stretch/>
        </p:blipFill>
        <p:spPr>
          <a:xfrm>
            <a:off x="390294" y="2700000"/>
            <a:ext cx="4943706" cy="2304000"/>
          </a:xfrm>
          <a:prstGeom prst="rect">
            <a:avLst/>
          </a:prstGeom>
        </p:spPr>
      </p:pic>
    </p:spTree>
    <p:extLst>
      <p:ext uri="{BB962C8B-B14F-4D97-AF65-F5344CB8AC3E}">
        <p14:creationId xmlns:p14="http://schemas.microsoft.com/office/powerpoint/2010/main" val="460070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71600" y="2590800"/>
            <a:ext cx="6930134" cy="2930315"/>
          </a:xfrm>
          <a:prstGeom prst="rect">
            <a:avLst/>
          </a:prstGeom>
        </p:spPr>
      </p:pic>
      <p:sp>
        <p:nvSpPr>
          <p:cNvPr id="2" name="标题 1"/>
          <p:cNvSpPr>
            <a:spLocks noGrp="1"/>
          </p:cNvSpPr>
          <p:nvPr>
            <p:ph type="title"/>
          </p:nvPr>
        </p:nvSpPr>
        <p:spPr/>
        <p:txBody>
          <a:bodyPr/>
          <a:lstStyle/>
          <a:p>
            <a:r>
              <a:rPr lang="en-US" altLang="zh-CN" dirty="0"/>
              <a:t>Group Lifecycle Dichotomy</a:t>
            </a:r>
            <a:endParaRPr kumimoji="1" lang="zh-CN" altLang="en-US" dirty="0"/>
          </a:p>
        </p:txBody>
      </p:sp>
      <p:cxnSp>
        <p:nvCxnSpPr>
          <p:cNvPr id="15" name="直线连接符 14"/>
          <p:cNvCxnSpPr/>
          <p:nvPr/>
        </p:nvCxnSpPr>
        <p:spPr>
          <a:xfrm flipH="1">
            <a:off x="4650593" y="4016990"/>
            <a:ext cx="60960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p:nvCxnSpPr>
        <p:spPr>
          <a:xfrm flipH="1">
            <a:off x="4650593" y="3388340"/>
            <a:ext cx="249555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359267" y="1577100"/>
            <a:ext cx="6026723" cy="914451"/>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1385" b="1" i="1" dirty="0">
                <a:solidFill>
                  <a:schemeClr val="tx1"/>
                </a:solidFill>
              </a:rPr>
              <a:t>Definition:</a:t>
            </a:r>
            <a:r>
              <a:rPr lang="zh-CN" altLang="en-US" sz="1385" b="1" i="1" dirty="0">
                <a:solidFill>
                  <a:schemeClr val="tx1"/>
                </a:solidFill>
              </a:rPr>
              <a:t> </a:t>
            </a:r>
            <a:r>
              <a:rPr lang="en-US" altLang="zh-CN" sz="1385" b="1" dirty="0">
                <a:solidFill>
                  <a:srgbClr val="FF0000"/>
                </a:solidFill>
              </a:rPr>
              <a:t>Group</a:t>
            </a:r>
            <a:r>
              <a:rPr lang="zh-CN" altLang="en-US" sz="1385" b="1" dirty="0">
                <a:solidFill>
                  <a:srgbClr val="FF0000"/>
                </a:solidFill>
              </a:rPr>
              <a:t> </a:t>
            </a:r>
            <a:r>
              <a:rPr lang="en-US" altLang="zh-CN" sz="1385" b="1" dirty="0">
                <a:solidFill>
                  <a:srgbClr val="FF0000"/>
                </a:solidFill>
              </a:rPr>
              <a:t>Lifespan</a:t>
            </a:r>
            <a:r>
              <a:rPr lang="en-US" altLang="zh-CN" sz="1385" b="1" dirty="0">
                <a:solidFill>
                  <a:schemeClr val="tx1"/>
                </a:solidFill>
              </a:rPr>
              <a:t>.</a:t>
            </a:r>
            <a:r>
              <a:rPr lang="zh-CN" altLang="en-US" sz="1385" b="1" dirty="0">
                <a:solidFill>
                  <a:schemeClr val="tx1"/>
                </a:solidFill>
              </a:rPr>
              <a:t> </a:t>
            </a:r>
            <a:r>
              <a:rPr lang="en-US" altLang="zh-CN" sz="1385" b="1" dirty="0">
                <a:solidFill>
                  <a:schemeClr val="tx1"/>
                </a:solidFill>
              </a:rPr>
              <a:t>Duration</a:t>
            </a:r>
            <a:r>
              <a:rPr lang="zh-CN" altLang="en-US" sz="1385" b="1" dirty="0">
                <a:solidFill>
                  <a:schemeClr val="tx1"/>
                </a:solidFill>
              </a:rPr>
              <a:t> </a:t>
            </a:r>
            <a:r>
              <a:rPr lang="en-US" altLang="zh-CN" sz="1385" b="1" dirty="0">
                <a:solidFill>
                  <a:schemeClr val="tx1"/>
                </a:solidFill>
              </a:rPr>
              <a:t>from</a:t>
            </a:r>
            <a:r>
              <a:rPr lang="zh-CN" altLang="en-US" sz="1385" b="1" dirty="0">
                <a:solidFill>
                  <a:schemeClr val="tx1"/>
                </a:solidFill>
              </a:rPr>
              <a:t> </a:t>
            </a:r>
            <a:r>
              <a:rPr lang="en-US" altLang="zh-CN" sz="1385" b="1" dirty="0">
                <a:solidFill>
                  <a:schemeClr val="tx1"/>
                </a:solidFill>
              </a:rPr>
              <a:t>the</a:t>
            </a:r>
            <a:r>
              <a:rPr lang="zh-CN" altLang="en-US" sz="1385" b="1" dirty="0">
                <a:solidFill>
                  <a:schemeClr val="tx1"/>
                </a:solidFill>
              </a:rPr>
              <a:t> </a:t>
            </a:r>
            <a:r>
              <a:rPr lang="en-US" altLang="zh-CN" sz="1385" b="1" dirty="0">
                <a:solidFill>
                  <a:schemeClr val="tx1"/>
                </a:solidFill>
              </a:rPr>
              <a:t>timestamp</a:t>
            </a:r>
            <a:r>
              <a:rPr lang="zh-CN" altLang="en-US" sz="1385" b="1" dirty="0">
                <a:solidFill>
                  <a:schemeClr val="tx1"/>
                </a:solidFill>
              </a:rPr>
              <a:t> </a:t>
            </a:r>
            <a:r>
              <a:rPr lang="en-US" altLang="zh-CN" sz="1385" b="1" dirty="0">
                <a:solidFill>
                  <a:schemeClr val="tx1"/>
                </a:solidFill>
              </a:rPr>
              <a:t>at</a:t>
            </a:r>
            <a:r>
              <a:rPr lang="zh-CN" altLang="en-US" sz="1385" b="1" dirty="0">
                <a:solidFill>
                  <a:schemeClr val="tx1"/>
                </a:solidFill>
              </a:rPr>
              <a:t> </a:t>
            </a:r>
            <a:r>
              <a:rPr lang="en-US" altLang="zh-CN" sz="1385" b="1" dirty="0">
                <a:solidFill>
                  <a:schemeClr val="tx1"/>
                </a:solidFill>
              </a:rPr>
              <a:t>which</a:t>
            </a:r>
            <a:r>
              <a:rPr lang="zh-CN" altLang="en-US" sz="1385" b="1" dirty="0">
                <a:solidFill>
                  <a:schemeClr val="tx1"/>
                </a:solidFill>
              </a:rPr>
              <a:t> </a:t>
            </a:r>
            <a:r>
              <a:rPr lang="en-US" altLang="zh-CN" sz="1385" b="1" dirty="0">
                <a:solidFill>
                  <a:schemeClr val="tx1"/>
                </a:solidFill>
              </a:rPr>
              <a:t>a</a:t>
            </a:r>
            <a:r>
              <a:rPr lang="zh-CN" altLang="en-US" sz="1385" b="1" dirty="0">
                <a:solidFill>
                  <a:schemeClr val="tx1"/>
                </a:solidFill>
              </a:rPr>
              <a:t> </a:t>
            </a:r>
            <a:r>
              <a:rPr lang="en-US" altLang="zh-CN" sz="1385" b="1" dirty="0">
                <a:solidFill>
                  <a:schemeClr val="tx1"/>
                </a:solidFill>
              </a:rPr>
              <a:t>group</a:t>
            </a:r>
            <a:r>
              <a:rPr lang="zh-CN" altLang="en-US" sz="1385" b="1" dirty="0">
                <a:solidFill>
                  <a:schemeClr val="tx1"/>
                </a:solidFill>
              </a:rPr>
              <a:t> </a:t>
            </a:r>
            <a:r>
              <a:rPr lang="en-US" altLang="zh-CN" sz="1385" b="1" dirty="0">
                <a:solidFill>
                  <a:schemeClr val="tx1"/>
                </a:solidFill>
              </a:rPr>
              <a:t>is</a:t>
            </a:r>
            <a:r>
              <a:rPr lang="zh-CN" altLang="en-US" sz="1385" b="1" dirty="0">
                <a:solidFill>
                  <a:schemeClr val="tx1"/>
                </a:solidFill>
              </a:rPr>
              <a:t> </a:t>
            </a:r>
            <a:r>
              <a:rPr lang="en-US" altLang="zh-CN" sz="1385" b="1" dirty="0">
                <a:solidFill>
                  <a:schemeClr val="tx1"/>
                </a:solidFill>
              </a:rPr>
              <a:t>initialized,</a:t>
            </a:r>
            <a:r>
              <a:rPr lang="zh-CN" altLang="en-US" sz="1385" b="1" dirty="0">
                <a:solidFill>
                  <a:schemeClr val="tx1"/>
                </a:solidFill>
              </a:rPr>
              <a:t> </a:t>
            </a:r>
            <a:r>
              <a:rPr lang="en-US" altLang="zh-CN" sz="1385" b="1" dirty="0">
                <a:solidFill>
                  <a:schemeClr val="tx1"/>
                </a:solidFill>
              </a:rPr>
              <a:t>to</a:t>
            </a:r>
            <a:r>
              <a:rPr lang="zh-CN" altLang="en-US" sz="1385" b="1" dirty="0">
                <a:solidFill>
                  <a:schemeClr val="tx1"/>
                </a:solidFill>
              </a:rPr>
              <a:t> </a:t>
            </a:r>
            <a:r>
              <a:rPr lang="en-US" altLang="zh-CN" sz="1385" b="1" dirty="0">
                <a:solidFill>
                  <a:schemeClr val="tx1"/>
                </a:solidFill>
              </a:rPr>
              <a:t>the</a:t>
            </a:r>
            <a:r>
              <a:rPr lang="zh-CN" altLang="en-US" sz="1385" b="1" dirty="0">
                <a:solidFill>
                  <a:schemeClr val="tx1"/>
                </a:solidFill>
              </a:rPr>
              <a:t> </a:t>
            </a:r>
            <a:r>
              <a:rPr lang="en-US" altLang="zh-CN" sz="1385" b="1" dirty="0">
                <a:solidFill>
                  <a:schemeClr val="tx1"/>
                </a:solidFill>
              </a:rPr>
              <a:t>timestamp</a:t>
            </a:r>
            <a:r>
              <a:rPr lang="zh-CN" altLang="en-US" sz="1385" b="1" dirty="0">
                <a:solidFill>
                  <a:schemeClr val="tx1"/>
                </a:solidFill>
              </a:rPr>
              <a:t> </a:t>
            </a:r>
            <a:r>
              <a:rPr lang="en-US" altLang="zh-CN" sz="1385" b="1" dirty="0">
                <a:solidFill>
                  <a:schemeClr val="tx1"/>
                </a:solidFill>
              </a:rPr>
              <a:t>at</a:t>
            </a:r>
            <a:r>
              <a:rPr lang="zh-CN" altLang="en-US" sz="1385" b="1" dirty="0">
                <a:solidFill>
                  <a:schemeClr val="tx1"/>
                </a:solidFill>
              </a:rPr>
              <a:t> </a:t>
            </a:r>
            <a:r>
              <a:rPr lang="en-US" altLang="zh-CN" sz="1385" b="1" dirty="0">
                <a:solidFill>
                  <a:schemeClr val="tx1"/>
                </a:solidFill>
              </a:rPr>
              <a:t>which</a:t>
            </a:r>
            <a:r>
              <a:rPr lang="zh-CN" altLang="en-US" sz="1385" b="1" dirty="0">
                <a:solidFill>
                  <a:schemeClr val="tx1"/>
                </a:solidFill>
              </a:rPr>
              <a:t> </a:t>
            </a:r>
            <a:r>
              <a:rPr lang="en-US" altLang="zh-CN" sz="1385" b="1" dirty="0">
                <a:solidFill>
                  <a:schemeClr val="tx1"/>
                </a:solidFill>
              </a:rPr>
              <a:t>no</a:t>
            </a:r>
            <a:r>
              <a:rPr lang="zh-CN" altLang="en-US" sz="1385" b="1" dirty="0">
                <a:solidFill>
                  <a:schemeClr val="tx1"/>
                </a:solidFill>
              </a:rPr>
              <a:t> </a:t>
            </a:r>
            <a:r>
              <a:rPr lang="en-US" altLang="zh-CN" sz="1385" b="1" dirty="0">
                <a:solidFill>
                  <a:schemeClr val="tx1"/>
                </a:solidFill>
              </a:rPr>
              <a:t>group</a:t>
            </a:r>
            <a:r>
              <a:rPr lang="zh-CN" altLang="en-US" sz="1385" b="1" dirty="0">
                <a:solidFill>
                  <a:schemeClr val="tx1"/>
                </a:solidFill>
              </a:rPr>
              <a:t> </a:t>
            </a:r>
            <a:r>
              <a:rPr lang="en-US" altLang="zh-CN" sz="1385" b="1" dirty="0">
                <a:solidFill>
                  <a:schemeClr val="tx1"/>
                </a:solidFill>
              </a:rPr>
              <a:t>members</a:t>
            </a:r>
            <a:r>
              <a:rPr lang="zh-CN" altLang="en-US" sz="1385" b="1" dirty="0">
                <a:solidFill>
                  <a:schemeClr val="tx1"/>
                </a:solidFill>
              </a:rPr>
              <a:t> </a:t>
            </a:r>
            <a:r>
              <a:rPr lang="en-US" altLang="zh-CN" sz="1385" b="1" dirty="0">
                <a:solidFill>
                  <a:schemeClr val="tx1"/>
                </a:solidFill>
              </a:rPr>
              <a:t>sends</a:t>
            </a:r>
            <a:r>
              <a:rPr lang="zh-CN" altLang="en-US" sz="1385" b="1" dirty="0">
                <a:solidFill>
                  <a:schemeClr val="tx1"/>
                </a:solidFill>
              </a:rPr>
              <a:t> </a:t>
            </a:r>
            <a:r>
              <a:rPr lang="en-US" altLang="zh-CN" sz="1385" b="1" dirty="0">
                <a:solidFill>
                  <a:schemeClr val="tx1"/>
                </a:solidFill>
              </a:rPr>
              <a:t>chat</a:t>
            </a:r>
            <a:r>
              <a:rPr lang="zh-CN" altLang="en-US" sz="1385" b="1" dirty="0">
                <a:solidFill>
                  <a:schemeClr val="tx1"/>
                </a:solidFill>
              </a:rPr>
              <a:t> </a:t>
            </a:r>
            <a:r>
              <a:rPr lang="en-US" altLang="zh-CN" sz="1385" b="1" dirty="0">
                <a:solidFill>
                  <a:schemeClr val="tx1"/>
                </a:solidFill>
              </a:rPr>
              <a:t>messages</a:t>
            </a:r>
            <a:r>
              <a:rPr lang="zh-CN" altLang="en-US" sz="1385" b="1" dirty="0">
                <a:solidFill>
                  <a:schemeClr val="tx1"/>
                </a:solidFill>
              </a:rPr>
              <a:t> </a:t>
            </a:r>
            <a:r>
              <a:rPr lang="en-US" altLang="zh-CN" sz="1385" b="1" dirty="0">
                <a:solidFill>
                  <a:schemeClr val="tx1"/>
                </a:solidFill>
              </a:rPr>
              <a:t>anymore.</a:t>
            </a:r>
            <a:endParaRPr lang="zh-CN" altLang="en-US" sz="1385" b="1" dirty="0">
              <a:solidFill>
                <a:schemeClr val="tx1"/>
              </a:solidFill>
            </a:endParaRPr>
          </a:p>
        </p:txBody>
      </p:sp>
      <p:cxnSp>
        <p:nvCxnSpPr>
          <p:cNvPr id="11" name="直线连接符 3"/>
          <p:cNvCxnSpPr/>
          <p:nvPr/>
        </p:nvCxnSpPr>
        <p:spPr>
          <a:xfrm flipH="1" flipV="1">
            <a:off x="5257800" y="4011214"/>
            <a:ext cx="2393" cy="636986"/>
          </a:xfrm>
          <a:prstGeom prst="line">
            <a:avLst/>
          </a:prstGeom>
          <a:ln w="22225">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13" name="直线连接符 8"/>
          <p:cNvCxnSpPr/>
          <p:nvPr/>
        </p:nvCxnSpPr>
        <p:spPr>
          <a:xfrm flipV="1">
            <a:off x="7146143" y="3367153"/>
            <a:ext cx="0" cy="1281047"/>
          </a:xfrm>
          <a:prstGeom prst="line">
            <a:avLst/>
          </a:prstGeom>
          <a:ln w="22225">
            <a:solidFill>
              <a:srgbClr val="FF0000">
                <a:alpha val="56000"/>
              </a:srgbClr>
            </a:solidFill>
          </a:ln>
        </p:spPr>
        <p:style>
          <a:lnRef idx="1">
            <a:schemeClr val="accent1"/>
          </a:lnRef>
          <a:fillRef idx="0">
            <a:schemeClr val="accent1"/>
          </a:fillRef>
          <a:effectRef idx="0">
            <a:schemeClr val="accent1"/>
          </a:effectRef>
          <a:fontRef idx="minor">
            <a:schemeClr val="tx1"/>
          </a:fontRef>
        </p:style>
      </p:cxnSp>
      <p:sp>
        <p:nvSpPr>
          <p:cNvPr id="14" name="矩形 19"/>
          <p:cNvSpPr/>
          <p:nvPr/>
        </p:nvSpPr>
        <p:spPr>
          <a:xfrm>
            <a:off x="921605" y="5128402"/>
            <a:ext cx="7760050" cy="46621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b="1" dirty="0" smtClean="0">
                <a:solidFill>
                  <a:srgbClr val="FF0000"/>
                </a:solidFill>
              </a:rPr>
              <a:t>Short-term</a:t>
            </a:r>
            <a:r>
              <a:rPr lang="zh-CN" altLang="en-US" b="1" dirty="0" smtClean="0">
                <a:solidFill>
                  <a:srgbClr val="FF0000"/>
                </a:solidFill>
              </a:rPr>
              <a:t> </a:t>
            </a:r>
            <a:r>
              <a:rPr lang="en-US" altLang="zh-CN" b="1" dirty="0" smtClean="0">
                <a:solidFill>
                  <a:srgbClr val="FF0000"/>
                </a:solidFill>
              </a:rPr>
              <a:t>group</a:t>
            </a:r>
            <a:r>
              <a:rPr lang="zh-CN" altLang="en-US" b="1" dirty="0" smtClean="0">
                <a:solidFill>
                  <a:srgbClr val="FF0000"/>
                </a:solidFill>
              </a:rPr>
              <a:t> </a:t>
            </a:r>
            <a:r>
              <a:rPr lang="en-US" altLang="zh-CN" b="1" dirty="0" err="1" smtClean="0">
                <a:solidFill>
                  <a:schemeClr val="tx1"/>
                </a:solidFill>
              </a:rPr>
              <a:t>v.s</a:t>
            </a:r>
            <a:r>
              <a:rPr lang="zh-CN" altLang="en-US" b="1" dirty="0" smtClean="0">
                <a:solidFill>
                  <a:srgbClr val="FF0000"/>
                </a:solidFill>
              </a:rPr>
              <a:t> </a:t>
            </a:r>
            <a:r>
              <a:rPr lang="en-US" altLang="zh-CN" b="1" dirty="0" smtClean="0">
                <a:solidFill>
                  <a:srgbClr val="FF0000"/>
                </a:solidFill>
              </a:rPr>
              <a:t>Long-term</a:t>
            </a:r>
            <a:r>
              <a:rPr lang="zh-CN" altLang="en-US" b="1" dirty="0" smtClean="0">
                <a:solidFill>
                  <a:srgbClr val="FF0000"/>
                </a:solidFill>
              </a:rPr>
              <a:t> </a:t>
            </a:r>
            <a:r>
              <a:rPr lang="en-US" altLang="zh-CN" b="1" dirty="0" smtClean="0">
                <a:solidFill>
                  <a:srgbClr val="FF0000"/>
                </a:solidFill>
              </a:rPr>
              <a:t>group</a:t>
            </a:r>
            <a:endParaRPr lang="en-US" altLang="zh-CN" dirty="0">
              <a:solidFill>
                <a:schemeClr val="tx1"/>
              </a:solidFill>
            </a:endParaRPr>
          </a:p>
        </p:txBody>
      </p:sp>
      <p:sp>
        <p:nvSpPr>
          <p:cNvPr id="16" name="云形 5"/>
          <p:cNvSpPr/>
          <p:nvPr/>
        </p:nvSpPr>
        <p:spPr>
          <a:xfrm>
            <a:off x="2346932" y="1343412"/>
            <a:ext cx="4557328" cy="229627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295AF0"/>
                </a:solidFill>
              </a:rPr>
              <a:t>How</a:t>
            </a:r>
            <a:r>
              <a:rPr lang="zh-CN" altLang="en-US" sz="2400" b="1" dirty="0">
                <a:solidFill>
                  <a:srgbClr val="295AF0"/>
                </a:solidFill>
              </a:rPr>
              <a:t> </a:t>
            </a:r>
            <a:r>
              <a:rPr lang="en-US" altLang="zh-CN" sz="2400" b="1" dirty="0">
                <a:solidFill>
                  <a:srgbClr val="295AF0"/>
                </a:solidFill>
              </a:rPr>
              <a:t>long</a:t>
            </a:r>
            <a:r>
              <a:rPr lang="zh-CN" altLang="en-US" sz="2400" b="1" dirty="0">
                <a:solidFill>
                  <a:srgbClr val="295AF0"/>
                </a:solidFill>
              </a:rPr>
              <a:t> </a:t>
            </a:r>
            <a:r>
              <a:rPr lang="en-US" altLang="zh-CN" sz="2400" b="1" dirty="0">
                <a:solidFill>
                  <a:srgbClr val="295AF0"/>
                </a:solidFill>
              </a:rPr>
              <a:t>would a </a:t>
            </a:r>
            <a:r>
              <a:rPr lang="en-US" altLang="zh-CN" sz="2400" b="1" dirty="0" smtClean="0">
                <a:solidFill>
                  <a:srgbClr val="295AF0"/>
                </a:solidFill>
              </a:rPr>
              <a:t>group chat</a:t>
            </a:r>
            <a:r>
              <a:rPr lang="zh-CN" altLang="en-US" sz="2400" b="1" dirty="0" smtClean="0">
                <a:solidFill>
                  <a:srgbClr val="295AF0"/>
                </a:solidFill>
              </a:rPr>
              <a:t> </a:t>
            </a:r>
            <a:r>
              <a:rPr lang="en-US" altLang="zh-CN" sz="2400" b="1" dirty="0" smtClean="0">
                <a:solidFill>
                  <a:srgbClr val="295AF0"/>
                </a:solidFill>
              </a:rPr>
              <a:t>survive</a:t>
            </a:r>
            <a:r>
              <a:rPr lang="en-US" altLang="zh-CN" sz="2400" b="1" dirty="0">
                <a:solidFill>
                  <a:srgbClr val="295AF0"/>
                </a:solidFill>
              </a:rPr>
              <a:t>?</a:t>
            </a:r>
            <a:endParaRPr lang="zh-CN" altLang="en-US" sz="2400" b="1" dirty="0">
              <a:solidFill>
                <a:srgbClr val="295AF0"/>
              </a:solidFill>
            </a:endParaRPr>
          </a:p>
        </p:txBody>
      </p:sp>
    </p:spTree>
    <p:extLst>
      <p:ext uri="{BB962C8B-B14F-4D97-AF65-F5344CB8AC3E}">
        <p14:creationId xmlns:p14="http://schemas.microsoft.com/office/powerpoint/2010/main" val="9859925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Group Lifecycle </a:t>
            </a:r>
            <a:r>
              <a:rPr lang="en-US" altLang="zh-CN" dirty="0" smtClean="0"/>
              <a:t>Dichotomy</a:t>
            </a:r>
            <a:r>
              <a:rPr lang="zh-CN" altLang="en-US" dirty="0" smtClean="0"/>
              <a:t> </a:t>
            </a:r>
            <a:r>
              <a:rPr lang="en-US" altLang="zh-CN" dirty="0" smtClean="0"/>
              <a:t>–</a:t>
            </a:r>
            <a:r>
              <a:rPr lang="zh-CN" altLang="en-US" dirty="0" smtClean="0"/>
              <a:t> </a:t>
            </a:r>
            <a:r>
              <a:rPr lang="en-US" altLang="zh-CN" dirty="0" smtClean="0"/>
              <a:t>Case</a:t>
            </a:r>
            <a:r>
              <a:rPr lang="zh-CN" altLang="en-US" dirty="0" smtClean="0"/>
              <a:t> </a:t>
            </a:r>
            <a:r>
              <a:rPr lang="en-US" altLang="zh-CN" dirty="0" smtClean="0"/>
              <a:t>Study</a:t>
            </a:r>
            <a:endParaRPr kumimoji="1" lang="zh-CN" altLang="en-US" dirty="0"/>
          </a:p>
        </p:txBody>
      </p:sp>
      <p:sp>
        <p:nvSpPr>
          <p:cNvPr id="3" name="内容占位符 2"/>
          <p:cNvSpPr>
            <a:spLocks noGrp="1"/>
          </p:cNvSpPr>
          <p:nvPr>
            <p:ph idx="1"/>
          </p:nvPr>
        </p:nvSpPr>
        <p:spPr/>
        <p:txBody>
          <a:bodyPr/>
          <a:lstStyle/>
          <a:p>
            <a:endParaRPr kumimoji="1" lang="zh-CN" altLang="en-US" dirty="0"/>
          </a:p>
        </p:txBody>
      </p:sp>
      <p:pic>
        <p:nvPicPr>
          <p:cNvPr id="4" name="图片 3"/>
          <p:cNvPicPr>
            <a:picLocks noChangeAspect="1"/>
          </p:cNvPicPr>
          <p:nvPr/>
        </p:nvPicPr>
        <p:blipFill>
          <a:blip r:embed="rId3"/>
          <a:stretch>
            <a:fillRect/>
          </a:stretch>
        </p:blipFill>
        <p:spPr>
          <a:xfrm>
            <a:off x="1629700" y="1969532"/>
            <a:ext cx="5402816" cy="2531390"/>
          </a:xfrm>
          <a:prstGeom prst="rect">
            <a:avLst/>
          </a:prstGeom>
        </p:spPr>
      </p:pic>
      <p:sp>
        <p:nvSpPr>
          <p:cNvPr id="8" name="矩形 7"/>
          <p:cNvSpPr/>
          <p:nvPr/>
        </p:nvSpPr>
        <p:spPr>
          <a:xfrm>
            <a:off x="2051404" y="4876800"/>
            <a:ext cx="4981112" cy="51517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1385" b="1" dirty="0">
                <a:solidFill>
                  <a:srgbClr val="FF0000"/>
                </a:solidFill>
              </a:rPr>
              <a:t>Short-term</a:t>
            </a:r>
            <a:r>
              <a:rPr lang="zh-CN" altLang="en-US" sz="1385" b="1" dirty="0">
                <a:solidFill>
                  <a:srgbClr val="FF0000"/>
                </a:solidFill>
              </a:rPr>
              <a:t> </a:t>
            </a:r>
            <a:r>
              <a:rPr lang="en-US" altLang="zh-CN" sz="1385" b="1" dirty="0">
                <a:solidFill>
                  <a:srgbClr val="FF0000"/>
                </a:solidFill>
              </a:rPr>
              <a:t>group</a:t>
            </a:r>
            <a:r>
              <a:rPr lang="zh-CN" altLang="en-US" sz="1385" b="1" dirty="0">
                <a:solidFill>
                  <a:srgbClr val="FF0000"/>
                </a:solidFill>
              </a:rPr>
              <a:t> </a:t>
            </a:r>
            <a:r>
              <a:rPr lang="en-US" altLang="zh-CN" sz="1385" b="1" dirty="0" err="1">
                <a:solidFill>
                  <a:schemeClr val="tx1"/>
                </a:solidFill>
              </a:rPr>
              <a:t>v.s</a:t>
            </a:r>
            <a:r>
              <a:rPr lang="zh-CN" altLang="en-US" sz="1385" b="1" dirty="0">
                <a:solidFill>
                  <a:srgbClr val="FF0000"/>
                </a:solidFill>
              </a:rPr>
              <a:t> </a:t>
            </a:r>
            <a:r>
              <a:rPr lang="en-US" altLang="zh-CN" sz="1385" b="1" dirty="0">
                <a:solidFill>
                  <a:srgbClr val="FF0000"/>
                </a:solidFill>
              </a:rPr>
              <a:t>Long-term</a:t>
            </a:r>
            <a:r>
              <a:rPr lang="zh-CN" altLang="en-US" sz="1385" b="1" dirty="0">
                <a:solidFill>
                  <a:srgbClr val="FF0000"/>
                </a:solidFill>
              </a:rPr>
              <a:t> </a:t>
            </a:r>
            <a:r>
              <a:rPr lang="en-US" altLang="zh-CN" sz="1385" b="1" dirty="0">
                <a:solidFill>
                  <a:srgbClr val="FF0000"/>
                </a:solidFill>
              </a:rPr>
              <a:t>group</a:t>
            </a:r>
          </a:p>
          <a:p>
            <a:pPr algn="ctr"/>
            <a:r>
              <a:rPr lang="en-US" altLang="zh-CN" sz="1385" b="1" dirty="0">
                <a:solidFill>
                  <a:srgbClr val="FF0000"/>
                </a:solidFill>
              </a:rPr>
              <a:t>Event-driven </a:t>
            </a:r>
            <a:r>
              <a:rPr lang="en-US" altLang="zh-CN" sz="1385" b="1" dirty="0" err="1">
                <a:solidFill>
                  <a:schemeClr val="tx1"/>
                </a:solidFill>
              </a:rPr>
              <a:t>v.s</a:t>
            </a:r>
            <a:r>
              <a:rPr lang="en-US" altLang="zh-CN" sz="1385" b="1" dirty="0">
                <a:solidFill>
                  <a:schemeClr val="tx1"/>
                </a:solidFill>
              </a:rPr>
              <a:t>.</a:t>
            </a:r>
            <a:r>
              <a:rPr lang="en-US" altLang="zh-CN" sz="1385" b="1" dirty="0">
                <a:solidFill>
                  <a:srgbClr val="FF0000"/>
                </a:solidFill>
              </a:rPr>
              <a:t> Relationship-driven</a:t>
            </a:r>
            <a:endParaRPr lang="en-US" altLang="zh-CN" sz="1385" dirty="0">
              <a:solidFill>
                <a:schemeClr val="tx1"/>
              </a:solidFill>
            </a:endParaRPr>
          </a:p>
        </p:txBody>
      </p:sp>
      <p:sp>
        <p:nvSpPr>
          <p:cNvPr id="7" name="矩形 6"/>
          <p:cNvSpPr/>
          <p:nvPr/>
        </p:nvSpPr>
        <p:spPr>
          <a:xfrm>
            <a:off x="1828800" y="2514600"/>
            <a:ext cx="5105400" cy="457200"/>
          </a:xfrm>
          <a:prstGeom prst="rect">
            <a:avLst/>
          </a:prstGeom>
          <a:noFill/>
          <a:ln w="38100">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1857613" y="3886200"/>
            <a:ext cx="5076587" cy="533400"/>
          </a:xfrm>
          <a:prstGeom prst="rect">
            <a:avLst/>
          </a:prstGeom>
          <a:noFill/>
          <a:ln w="38100">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01308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Group </a:t>
            </a:r>
            <a:r>
              <a:rPr lang="en-US" altLang="zh-CN" dirty="0"/>
              <a:t>Lifecycle Dichotomy – </a:t>
            </a:r>
            <a:r>
              <a:rPr lang="en-US" altLang="zh-CN" dirty="0" smtClean="0"/>
              <a:t>Structure </a:t>
            </a:r>
            <a:r>
              <a:rPr lang="en-US" altLang="zh-CN" dirty="0"/>
              <a:t>Dynamics </a:t>
            </a:r>
            <a:endParaRPr kumimoji="1" lang="zh-CN" altLang="en-US" dirty="0"/>
          </a:p>
        </p:txBody>
      </p:sp>
      <p:grpSp>
        <p:nvGrpSpPr>
          <p:cNvPr id="10" name="组 9"/>
          <p:cNvGrpSpPr/>
          <p:nvPr/>
        </p:nvGrpSpPr>
        <p:grpSpPr>
          <a:xfrm>
            <a:off x="764686" y="1690854"/>
            <a:ext cx="5016989" cy="2226188"/>
            <a:chOff x="67081" y="2122377"/>
            <a:chExt cx="6027935" cy="2674775"/>
          </a:xfrm>
        </p:grpSpPr>
        <p:pic>
          <p:nvPicPr>
            <p:cNvPr id="7" name="Picture 2"/>
            <p:cNvPicPr>
              <a:picLocks noChangeAspect="1"/>
            </p:cNvPicPr>
            <p:nvPr/>
          </p:nvPicPr>
          <p:blipFill>
            <a:blip r:embed="rId3"/>
            <a:stretch>
              <a:fillRect/>
            </a:stretch>
          </p:blipFill>
          <p:spPr>
            <a:xfrm>
              <a:off x="67081" y="2122377"/>
              <a:ext cx="6027935" cy="2674775"/>
            </a:xfrm>
            <a:prstGeom prst="rect">
              <a:avLst/>
            </a:prstGeom>
          </p:spPr>
        </p:pic>
        <p:sp>
          <p:nvSpPr>
            <p:cNvPr id="8" name="文本框 15"/>
            <p:cNvSpPr txBox="1"/>
            <p:nvPr/>
          </p:nvSpPr>
          <p:spPr>
            <a:xfrm>
              <a:off x="755576" y="2732358"/>
              <a:ext cx="1008112" cy="277346"/>
            </a:xfrm>
            <a:prstGeom prst="rect">
              <a:avLst/>
            </a:prstGeom>
            <a:noFill/>
            <a:ln>
              <a:noFill/>
            </a:ln>
          </p:spPr>
          <p:txBody>
            <a:bodyPr wrap="square" rtlCol="0">
              <a:spAutoFit/>
            </a:bodyPr>
            <a:lstStyle/>
            <a:p>
              <a:r>
                <a:rPr kumimoji="1" lang="en-US" altLang="zh-CN" sz="900" b="1" dirty="0">
                  <a:solidFill>
                    <a:srgbClr val="FF0000"/>
                  </a:solidFill>
                </a:rPr>
                <a:t>Open Triad</a:t>
              </a:r>
              <a:endParaRPr kumimoji="1" lang="zh-CN" altLang="en-US" sz="900" b="1" dirty="0">
                <a:solidFill>
                  <a:srgbClr val="FF0000"/>
                </a:solidFill>
              </a:endParaRPr>
            </a:p>
          </p:txBody>
        </p:sp>
        <p:sp>
          <p:nvSpPr>
            <p:cNvPr id="9" name="文本框 15"/>
            <p:cNvSpPr txBox="1"/>
            <p:nvPr/>
          </p:nvSpPr>
          <p:spPr>
            <a:xfrm>
              <a:off x="1170733" y="3303001"/>
              <a:ext cx="792088" cy="443754"/>
            </a:xfrm>
            <a:prstGeom prst="rect">
              <a:avLst/>
            </a:prstGeom>
            <a:noFill/>
            <a:ln>
              <a:noFill/>
            </a:ln>
          </p:spPr>
          <p:txBody>
            <a:bodyPr wrap="square" rtlCol="0">
              <a:spAutoFit/>
            </a:bodyPr>
            <a:lstStyle/>
            <a:p>
              <a:r>
                <a:rPr kumimoji="1" lang="en-US" altLang="zh-CN" sz="900" b="1" dirty="0">
                  <a:solidFill>
                    <a:srgbClr val="FF0000"/>
                  </a:solidFill>
                </a:rPr>
                <a:t>Closed </a:t>
              </a:r>
              <a:br>
                <a:rPr kumimoji="1" lang="en-US" altLang="zh-CN" sz="900" b="1" dirty="0">
                  <a:solidFill>
                    <a:srgbClr val="FF0000"/>
                  </a:solidFill>
                </a:rPr>
              </a:br>
              <a:r>
                <a:rPr kumimoji="1" lang="en-US" altLang="zh-CN" sz="900" b="1" dirty="0">
                  <a:solidFill>
                    <a:srgbClr val="FF0000"/>
                  </a:solidFill>
                </a:rPr>
                <a:t>Triad</a:t>
              </a:r>
              <a:endParaRPr kumimoji="1" lang="zh-CN" altLang="en-US" sz="900" b="1" dirty="0">
                <a:solidFill>
                  <a:srgbClr val="FF0000"/>
                </a:solidFill>
              </a:endParaRPr>
            </a:p>
          </p:txBody>
        </p:sp>
      </p:grpSp>
      <p:pic>
        <p:nvPicPr>
          <p:cNvPr id="11" name="Picture 6"/>
          <p:cNvPicPr>
            <a:picLocks noGrp="1" noChangeAspect="1"/>
          </p:cNvPicPr>
          <p:nvPr>
            <p:ph idx="1"/>
          </p:nvPr>
        </p:nvPicPr>
        <p:blipFill>
          <a:blip r:embed="rId4"/>
          <a:stretch>
            <a:fillRect/>
          </a:stretch>
        </p:blipFill>
        <p:spPr>
          <a:xfrm>
            <a:off x="5781675" y="1803717"/>
            <a:ext cx="2828925" cy="2141900"/>
          </a:xfrm>
          <a:prstGeom prst="rect">
            <a:avLst/>
          </a:prstGeom>
        </p:spPr>
      </p:pic>
      <p:sp>
        <p:nvSpPr>
          <p:cNvPr id="12" name="矩形 11"/>
          <p:cNvSpPr/>
          <p:nvPr/>
        </p:nvSpPr>
        <p:spPr>
          <a:xfrm>
            <a:off x="533400" y="4419600"/>
            <a:ext cx="8153400" cy="935779"/>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pitchFamily="34" charset="0"/>
              <a:buChar char="•"/>
            </a:pPr>
            <a:r>
              <a:rPr lang="zh-CN" altLang="en-US" sz="1600" dirty="0">
                <a:solidFill>
                  <a:schemeClr val="tx1"/>
                </a:solidFill>
              </a:rPr>
              <a:t> </a:t>
            </a:r>
            <a:r>
              <a:rPr lang="en-US" altLang="zh-CN" sz="1600" b="1" dirty="0">
                <a:solidFill>
                  <a:schemeClr val="tx1"/>
                </a:solidFill>
              </a:rPr>
              <a:t>Long-term Group: Strong dynamics in terms of underlying friendship structure. </a:t>
            </a:r>
          </a:p>
          <a:p>
            <a:pPr>
              <a:buFont typeface="Arial" pitchFamily="34" charset="0"/>
              <a:buChar char="•"/>
            </a:pPr>
            <a:r>
              <a:rPr lang="zh-CN" altLang="en-US" sz="1600" dirty="0">
                <a:solidFill>
                  <a:schemeClr val="tx1"/>
                </a:solidFill>
              </a:rPr>
              <a:t> </a:t>
            </a:r>
            <a:r>
              <a:rPr lang="en-US" altLang="zh-CN" sz="1600" b="1" dirty="0">
                <a:solidFill>
                  <a:schemeClr val="tx1"/>
                </a:solidFill>
              </a:rPr>
              <a:t>Short-term Group: Less likely to develop friendship over time.</a:t>
            </a:r>
            <a:endParaRPr lang="zh-CN" altLang="en-US" sz="1600" b="1" dirty="0">
              <a:solidFill>
                <a:schemeClr val="tx1"/>
              </a:solidFill>
            </a:endParaRPr>
          </a:p>
        </p:txBody>
      </p:sp>
    </p:spTree>
    <p:extLst>
      <p:ext uri="{BB962C8B-B14F-4D97-AF65-F5344CB8AC3E}">
        <p14:creationId xmlns:p14="http://schemas.microsoft.com/office/powerpoint/2010/main" val="1060389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22964</TotalTime>
  <Words>5821</Words>
  <Application>Microsoft Macintosh PowerPoint</Application>
  <PresentationFormat>On-screen Show (4:3)</PresentationFormat>
  <Paragraphs>876</Paragraphs>
  <Slides>51</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Calibri</vt:lpstr>
      <vt:lpstr>Cambria</vt:lpstr>
      <vt:lpstr>MS PGothic</vt:lpstr>
      <vt:lpstr>ＭＳ Ｐゴシック</vt:lpstr>
      <vt:lpstr>Palatino</vt:lpstr>
      <vt:lpstr>Times New Roman</vt:lpstr>
      <vt:lpstr>Wingdings</vt:lpstr>
      <vt:lpstr>华文楷体</vt:lpstr>
      <vt:lpstr>宋体</vt:lpstr>
      <vt:lpstr>微软雅黑</vt:lpstr>
      <vt:lpstr>Arial</vt:lpstr>
      <vt:lpstr>jie</vt:lpstr>
      <vt:lpstr>Computational Models for Social Network Analysis —mining big social networks (Part III: Group and Structure)</vt:lpstr>
      <vt:lpstr>Roadmap</vt:lpstr>
      <vt:lpstr>Roadmap</vt:lpstr>
      <vt:lpstr>Two Questions</vt:lpstr>
      <vt:lpstr>Group Chat in WeChat</vt:lpstr>
      <vt:lpstr>WeChat Data</vt:lpstr>
      <vt:lpstr>Group Lifecycle Dichotomy</vt:lpstr>
      <vt:lpstr>Group Lifecycle Dichotomy – Case Study</vt:lpstr>
      <vt:lpstr>Group Lifecycle Dichotomy – Structure Dynamics </vt:lpstr>
      <vt:lpstr>Group Lifecycle Dichotomy – Group Cascade Tree</vt:lpstr>
      <vt:lpstr>Group Lifecycle Dichotomy – Cascade Tree Pattern</vt:lpstr>
      <vt:lpstr>Group Lifecycle Dichotomy—Cascade Tree Pattern  </vt:lpstr>
      <vt:lpstr>Group Lifecycle Dichotomy — Features</vt:lpstr>
      <vt:lpstr>Group Lifecycle Dichotomy—Prediction SVM 10-fold Cross Validation</vt:lpstr>
      <vt:lpstr>Group Lifecycle Dichotomy—Prediction SVM 10-fold Cross Validation</vt:lpstr>
      <vt:lpstr>Membership Cascade</vt:lpstr>
      <vt:lpstr>Membership Cascade—Inviter </vt:lpstr>
      <vt:lpstr>Membership Cascade—Invitees’ Local Structure</vt:lpstr>
      <vt:lpstr>Membership Cascade—Invitees’ Local Structure</vt:lpstr>
      <vt:lpstr>Membership Cascade—Features</vt:lpstr>
      <vt:lpstr>Membership Cascade—Prediction SVM 10-fold Cross Validation</vt:lpstr>
      <vt:lpstr>Two Questions</vt:lpstr>
      <vt:lpstr>Information Diffusion:  Opinion leader vs. Structural hole spanner</vt:lpstr>
      <vt:lpstr>Problem Definition</vt:lpstr>
      <vt:lpstr>Structural hole spanners control information diffusion?</vt:lpstr>
      <vt:lpstr>Structural hole spanners control the information diffusion</vt:lpstr>
      <vt:lpstr>Problem definition</vt:lpstr>
      <vt:lpstr>Structural hole spanners vs. Opinion leaders</vt:lpstr>
      <vt:lpstr>Model One : HIS</vt:lpstr>
      <vt:lpstr>Model One : HIS</vt:lpstr>
      <vt:lpstr>Algorithm for HIS</vt:lpstr>
      <vt:lpstr>Theoretical Analysis — Existence</vt:lpstr>
      <vt:lpstr>Theoretical Analysis — Existence</vt:lpstr>
      <vt:lpstr>Theoretical Analysis — Convergence </vt:lpstr>
      <vt:lpstr>Convergence Analysis</vt:lpstr>
      <vt:lpstr>Model Two: MaxD</vt:lpstr>
      <vt:lpstr>Model Two: MaxD</vt:lpstr>
      <vt:lpstr>Hardness Analysis</vt:lpstr>
      <vt:lpstr>Hardness Analysis</vt:lpstr>
      <vt:lpstr>Hardness Analysis (cont.)</vt:lpstr>
      <vt:lpstr>Proof: NP-hardness (cont.)</vt:lpstr>
      <vt:lpstr>Proof: NP-hardness (cont.)</vt:lpstr>
      <vt:lpstr>Approximation Algorithm</vt:lpstr>
      <vt:lpstr>Approximation Algorithm</vt:lpstr>
      <vt:lpstr>Mining structural hole spanners</vt:lpstr>
      <vt:lpstr>Experiment </vt:lpstr>
      <vt:lpstr>Experiments</vt:lpstr>
      <vt:lpstr>Maximization of Information Spread</vt:lpstr>
      <vt:lpstr>Efficiency</vt:lpstr>
      <vt:lpstr>Big Network Analysis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jery.tang@gmail.com</cp:lastModifiedBy>
  <cp:revision>1861</cp:revision>
  <cp:lastPrinted>2016-02-19T17:02:44Z</cp:lastPrinted>
  <dcterms:created xsi:type="dcterms:W3CDTF">1601-01-01T00:00:00Z</dcterms:created>
  <dcterms:modified xsi:type="dcterms:W3CDTF">2017-04-02T23:56:49Z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